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331" r:id="rId3"/>
    <p:sldId id="257" r:id="rId4"/>
    <p:sldId id="283" r:id="rId5"/>
    <p:sldId id="259" r:id="rId6"/>
    <p:sldId id="276" r:id="rId7"/>
    <p:sldId id="282" r:id="rId8"/>
    <p:sldId id="258" r:id="rId9"/>
    <p:sldId id="280" r:id="rId10"/>
    <p:sldId id="281" r:id="rId11"/>
    <p:sldId id="260" r:id="rId12"/>
    <p:sldId id="262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3" r:id="rId22"/>
    <p:sldId id="294" r:id="rId23"/>
    <p:sldId id="295" r:id="rId24"/>
    <p:sldId id="296" r:id="rId25"/>
    <p:sldId id="297" r:id="rId26"/>
    <p:sldId id="298" r:id="rId27"/>
    <p:sldId id="275" r:id="rId28"/>
    <p:sldId id="271" r:id="rId29"/>
    <p:sldId id="272" r:id="rId30"/>
    <p:sldId id="273" r:id="rId31"/>
    <p:sldId id="274" r:id="rId32"/>
    <p:sldId id="27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howGuides="1">
      <p:cViewPr varScale="1">
        <p:scale>
          <a:sx n="69" d="100"/>
          <a:sy n="69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18622-DBA0-499F-8136-99823DF7373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16AF0-6878-468B-85DE-5B9F1A1CB5D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099820" y="1219200"/>
            <a:ext cx="7530465" cy="2242185"/>
          </a:xfrm>
          <a:prstGeom prst="rect">
            <a:avLst/>
          </a:prstGeom>
        </p:spPr>
        <p:txBody>
          <a:bodyPr vert="horz" wrap="square" lIns="0" tIns="150018" rIns="0" bIns="0" rtlCol="0">
            <a:spAutoFit/>
          </a:bodyPr>
          <a:lstStyle/>
          <a:p>
            <a:pPr marL="12700" marR="5080">
              <a:lnSpc>
                <a:spcPts val="8160"/>
              </a:lnSpc>
              <a:spcBef>
                <a:spcPts val="1575"/>
              </a:spcBef>
            </a:pPr>
            <a:r>
              <a:rPr spc="-60" dirty="0"/>
              <a:t>Fundamentals </a:t>
            </a:r>
            <a:r>
              <a:rPr spc="-20" dirty="0"/>
              <a:t>of </a:t>
            </a:r>
            <a:r>
              <a:rPr spc="-15" dirty="0"/>
              <a:t> </a:t>
            </a:r>
            <a:r>
              <a:rPr spc="-70" dirty="0"/>
              <a:t>Software</a:t>
            </a:r>
            <a:r>
              <a:rPr spc="-160" dirty="0"/>
              <a:t> </a:t>
            </a:r>
            <a:r>
              <a:rPr spc="-45" dirty="0"/>
              <a:t>Engineering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1828647" y="4114483"/>
            <a:ext cx="4599623" cy="2863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>
                <a:solidFill>
                  <a:srgbClr val="626F52"/>
                </a:solidFill>
                <a:latin typeface="Calibri Light" panose="020F0302020204030204"/>
                <a:cs typeface="Calibri Light" panose="020F0302020204030204"/>
                <a:sym typeface="+mn-ea"/>
              </a:rPr>
              <a:t>LECTURE</a:t>
            </a:r>
            <a:r>
              <a:rPr spc="360" dirty="0">
                <a:solidFill>
                  <a:srgbClr val="626F52"/>
                </a:solidFill>
                <a:latin typeface="Calibri Light" panose="020F0302020204030204"/>
                <a:cs typeface="Calibri Light" panose="020F0302020204030204"/>
                <a:sym typeface="+mn-ea"/>
              </a:rPr>
              <a:t> </a:t>
            </a:r>
            <a:r>
              <a:rPr lang="en-US" spc="360" dirty="0">
                <a:solidFill>
                  <a:srgbClr val="626F52"/>
                </a:solidFill>
                <a:latin typeface="Calibri Light" panose="020F0302020204030204"/>
                <a:cs typeface="Calibri Light" panose="020F0302020204030204"/>
                <a:sym typeface="+mn-ea"/>
              </a:rPr>
              <a:t>12</a:t>
            </a:r>
            <a:r>
              <a:rPr spc="130" dirty="0">
                <a:solidFill>
                  <a:srgbClr val="626F52"/>
                </a:solidFill>
                <a:latin typeface="Calibri Light" panose="020F0302020204030204"/>
                <a:cs typeface="Calibri Light" panose="020F0302020204030204"/>
                <a:sym typeface="+mn-ea"/>
              </a:rPr>
              <a:t>:</a:t>
            </a:r>
            <a:r>
              <a:rPr lang="en-US" spc="130" dirty="0">
                <a:solidFill>
                  <a:srgbClr val="626F52"/>
                </a:solidFill>
                <a:latin typeface="Calibri Light" panose="020F0302020204030204"/>
                <a:cs typeface="Calibri Light" panose="020F0302020204030204"/>
                <a:sym typeface="+mn-ea"/>
              </a:rPr>
              <a:t>ACTIVITY DIAGRAM</a:t>
            </a:r>
            <a:endParaRPr lang="en-US" spc="130" dirty="0">
              <a:solidFill>
                <a:srgbClr val="626F52"/>
              </a:solidFill>
              <a:latin typeface="Calibri Light" panose="020F0302020204030204"/>
              <a:cs typeface="Calibri Light" panose="020F0302020204030204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Action or Activity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 An activity represents execution of an action on objects or by objects.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represent an activity using a rectangle with rounded corners. </a:t>
            </a:r>
            <a:endParaRPr lang="en-US" dirty="0" smtClean="0"/>
          </a:p>
          <a:p>
            <a:pPr algn="just"/>
            <a:r>
              <a:rPr lang="en-US" dirty="0" smtClean="0"/>
              <a:t>Basically </a:t>
            </a:r>
            <a:r>
              <a:rPr lang="en-US" dirty="0"/>
              <a:t>any action or event that takes place is represented using an activity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Is used to represent a set of </a:t>
            </a:r>
            <a:r>
              <a:rPr lang="en-US" dirty="0" smtClean="0"/>
              <a:t>actions</a:t>
            </a:r>
            <a:endParaRPr lang="en-US" dirty="0" smtClean="0"/>
          </a:p>
          <a:p>
            <a:pPr algn="just"/>
            <a:r>
              <a:rPr lang="en-US" dirty="0"/>
              <a:t>A task to be performed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218" y="4953000"/>
            <a:ext cx="2133599" cy="121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Action Flow or Control flows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Shows </a:t>
            </a:r>
            <a:r>
              <a:rPr lang="en-US" dirty="0"/>
              <a:t>the sequence of </a:t>
            </a:r>
            <a:r>
              <a:rPr lang="en-US" dirty="0" smtClean="0"/>
              <a:t>execution</a:t>
            </a:r>
            <a:endParaRPr lang="en-US" dirty="0" smtClean="0"/>
          </a:p>
          <a:p>
            <a:pPr algn="just"/>
            <a:r>
              <a:rPr lang="en-US" dirty="0"/>
              <a:t> Action flows or Control flows are also referred to as paths and edges. </a:t>
            </a:r>
            <a:endParaRPr lang="en-US" dirty="0" smtClean="0"/>
          </a:p>
          <a:p>
            <a:pPr algn="just"/>
            <a:r>
              <a:rPr lang="en-US" dirty="0" smtClean="0"/>
              <a:t>They </a:t>
            </a:r>
            <a:r>
              <a:rPr lang="en-US" dirty="0"/>
              <a:t>are used to show the transition from one activity state to another.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114800"/>
            <a:ext cx="3429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Action Flow or Control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/>
              <a:t>An activity state can have multiple incoming and outgoing action flows. </a:t>
            </a:r>
            <a:endParaRPr lang="en-US" dirty="0" smtClean="0"/>
          </a:p>
          <a:p>
            <a:pPr algn="just" fontAlgn="base"/>
            <a:r>
              <a:rPr lang="en-US" dirty="0" smtClean="0"/>
              <a:t>We </a:t>
            </a:r>
            <a:r>
              <a:rPr lang="en-US" dirty="0"/>
              <a:t>use a line with an arrow head to depict a Control Flow. </a:t>
            </a:r>
            <a:endParaRPr lang="en-US" dirty="0" smtClean="0"/>
          </a:p>
          <a:p>
            <a:pPr algn="just" fontAlgn="base"/>
            <a:r>
              <a:rPr lang="en-US" dirty="0" smtClean="0"/>
              <a:t>If </a:t>
            </a:r>
            <a:r>
              <a:rPr lang="en-US" dirty="0"/>
              <a:t>there is a constraint to be adhered to while making the transition it is mentioned on the arrow.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Action Flow or Control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Consider the example – Here both the states transit into one final state using action flow symbols i.e. arrows.</a:t>
            </a:r>
            <a:endParaRPr lang="en-US" dirty="0"/>
          </a:p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24200"/>
            <a:ext cx="558165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Decision node and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When </a:t>
            </a:r>
            <a:r>
              <a:rPr lang="en-US" dirty="0"/>
              <a:t>we need to make a decision before deciding the flow of control, we use the decision node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/>
              <a:t>The outgoing arrows from the decision node can be </a:t>
            </a:r>
            <a:r>
              <a:rPr lang="en-US" dirty="0" smtClean="0"/>
              <a:t>labeled </a:t>
            </a:r>
            <a:r>
              <a:rPr lang="en-US" dirty="0"/>
              <a:t>with conditions or guard expressions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always includes two or more output arrows.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267200"/>
            <a:ext cx="3124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Decision node and Branching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09115"/>
            <a:ext cx="6477000" cy="459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Guard refers to a statement written next to a decision node on an arrow sometimes within square brackets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/>
              <a:t>The statement must be true for the control to shift along a particular direction. </a:t>
            </a:r>
            <a:endParaRPr lang="en-US" dirty="0" smtClean="0"/>
          </a:p>
          <a:p>
            <a:pPr algn="just"/>
            <a:r>
              <a:rPr lang="en-US" dirty="0" smtClean="0"/>
              <a:t>Guards </a:t>
            </a:r>
            <a:r>
              <a:rPr lang="en-US" dirty="0"/>
              <a:t>help us know the constraints and conditions which determine the flow of a process.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Guards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5338763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Fork </a:t>
            </a:r>
            <a:r>
              <a:rPr lang="en-US" dirty="0"/>
              <a:t>nodes are used to support concurrent activities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/>
              <a:t> We use a fork node when both the activities get executed concurrently i.e. no decision is made before splitting the activity into two parts. </a:t>
            </a:r>
            <a:endParaRPr lang="en-US" dirty="0" smtClean="0"/>
          </a:p>
          <a:p>
            <a:pPr algn="just"/>
            <a:r>
              <a:rPr lang="en-US" dirty="0" smtClean="0"/>
              <a:t>Both </a:t>
            </a:r>
            <a:r>
              <a:rPr lang="en-US" dirty="0"/>
              <a:t>parts need to be executed in case of a fork </a:t>
            </a:r>
            <a:r>
              <a:rPr lang="en-US" dirty="0" smtClean="0"/>
              <a:t>statement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use a rounded solid rectangular bar to represent a Fork notation with incoming arrow from the parent activity state and outgoing arrows towards the newly created activities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For example: In the example below, the activity of making coffee can be split into two concurrent activities and hence we use the fork notation.</a:t>
            </a:r>
            <a:endParaRPr lang="en-US" dirty="0"/>
          </a:p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068955"/>
            <a:ext cx="3175000" cy="3179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068955"/>
            <a:ext cx="3276600" cy="3179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an Activity Diagram in UML?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basically a flowchart to represent the flow from one activity to another activity.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activity can be described as an operation of the system.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basic purpose of activity diagrams is to capture the dynamic behavior of the </a:t>
            </a:r>
            <a:r>
              <a:rPr lang="en-US" dirty="0" smtClean="0"/>
              <a:t>system.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also called object-oriented flowchart.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Join nodes are used to support concurrent activities converging into one. For join notations we have two or more incoming edges and one outgoing edge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/>
              <a:t>Bring back together a set of parallel or concurrent flows of activities (or actions).</a:t>
            </a:r>
            <a:endParaRPr lang="en-US" dirty="0"/>
          </a:p>
          <a:p>
            <a:pPr algn="just"/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343400"/>
            <a:ext cx="3905250" cy="2172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For example – When both activities i.e. steaming the milk and adding coffee get completed, we converge them into one final activity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42615"/>
            <a:ext cx="3733800" cy="325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09999"/>
            <a:ext cx="228600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Merge or Merge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Scenarios </a:t>
            </a:r>
            <a:r>
              <a:rPr lang="en-US" dirty="0"/>
              <a:t>arise when activities which are not being executed concurrently have to be merged. We use the merge notation for such scenarios.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can merge two or more activities into one if the control proceeds onto the next activity irrespective of the path chosen.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2819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Merge or Merge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For example – In the diagram below: we can’t have both sides executing concurrently, but they finally merge into one. A number can’t be both odd and even at the same time.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4676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Merge </a:t>
            </a:r>
            <a:r>
              <a:rPr lang="en-US" b="1" dirty="0"/>
              <a:t>or Merge Event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30" y="914400"/>
            <a:ext cx="6846570" cy="4906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01613"/>
            <a:ext cx="2667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State or End State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state which the system reaches when a particular process or activity ends is known as a Final State or End State.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use a filled circle within a circle notation to represent the final state in a state machine diagram. </a:t>
            </a:r>
            <a:endParaRPr lang="en-US" dirty="0" smtClean="0"/>
          </a:p>
          <a:p>
            <a:pPr algn="just"/>
            <a:r>
              <a:rPr lang="en-US" dirty="0" smtClean="0"/>
              <a:t>Stop </a:t>
            </a:r>
            <a:r>
              <a:rPr lang="en-US" dirty="0"/>
              <a:t>all control flows and object flows in an activity (or action)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796" y="304705"/>
            <a:ext cx="6589199" cy="1280890"/>
          </a:xfrm>
        </p:spPr>
        <p:txBody>
          <a:bodyPr/>
          <a:lstStyle/>
          <a:p>
            <a:pPr algn="l"/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485" y="457200"/>
            <a:ext cx="5441315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 fontScale="90000"/>
          </a:bodyPr>
          <a:lstStyle/>
          <a:p>
            <a:br>
              <a:rPr lang="en-US" dirty="0" smtClean="0"/>
            </a:br>
            <a:r>
              <a:rPr lang="en-US" dirty="0" smtClean="0"/>
              <a:t>Activity </a:t>
            </a:r>
            <a:r>
              <a:rPr lang="en-US" dirty="0"/>
              <a:t>Diagram Example - Student Enrollment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</a:t>
            </a:r>
            <a:r>
              <a:rPr lang="en-US" dirty="0"/>
              <a:t>UML activity diagram example describes a process for student enrollment in a university as follows:</a:t>
            </a:r>
            <a:endParaRPr lang="en-US" dirty="0"/>
          </a:p>
          <a:p>
            <a:r>
              <a:rPr lang="en-US" dirty="0"/>
              <a:t>An applicant wants to enroll in the university.</a:t>
            </a:r>
            <a:endParaRPr lang="en-US" dirty="0"/>
          </a:p>
          <a:p>
            <a:r>
              <a:rPr lang="en-US" dirty="0"/>
              <a:t>The applicant hands a filled out copy of Enrollment Form.</a:t>
            </a:r>
            <a:endParaRPr lang="en-US" dirty="0"/>
          </a:p>
          <a:p>
            <a:r>
              <a:rPr lang="en-US" dirty="0"/>
              <a:t>The registrar inspects the forms.</a:t>
            </a:r>
            <a:endParaRPr lang="en-US" dirty="0"/>
          </a:p>
          <a:p>
            <a:r>
              <a:rPr lang="en-US" dirty="0"/>
              <a:t>The registrar determines that the forms have been filled out properly.</a:t>
            </a:r>
            <a:endParaRPr lang="en-US" dirty="0"/>
          </a:p>
          <a:p>
            <a:r>
              <a:rPr lang="en-US" dirty="0"/>
              <a:t>The registrar informs student to attend in university overview presentation.</a:t>
            </a:r>
            <a:endParaRPr lang="en-US" dirty="0"/>
          </a:p>
          <a:p>
            <a:r>
              <a:rPr lang="en-US" dirty="0"/>
              <a:t>The registrar helps the student to enroll in seminars</a:t>
            </a:r>
            <a:endParaRPr lang="en-US" dirty="0"/>
          </a:p>
          <a:p>
            <a:r>
              <a:rPr lang="en-US" dirty="0"/>
              <a:t>The registrar asks the student to pay for the initial tuition.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457200"/>
            <a:ext cx="8229600" cy="1600200"/>
          </a:xfrm>
        </p:spPr>
        <p:txBody>
          <a:bodyPr>
            <a:normAutofit fontScale="90000"/>
          </a:bodyPr>
          <a:lstStyle/>
          <a:p>
            <a:br>
              <a:rPr lang="en-US" dirty="0" smtClean="0"/>
            </a:br>
            <a:br>
              <a:rPr lang="en-US" dirty="0"/>
            </a:br>
            <a:br>
              <a:rPr lang="en-US" dirty="0" smtClean="0"/>
            </a:br>
            <a:br>
              <a:rPr lang="en-US" dirty="0"/>
            </a:br>
            <a:br>
              <a:rPr lang="en-US" dirty="0" smtClean="0"/>
            </a:br>
            <a:br>
              <a:rPr lang="en-US" dirty="0"/>
            </a:br>
            <a:br>
              <a:rPr lang="en-US" dirty="0" smtClean="0"/>
            </a:br>
            <a:br>
              <a:rPr lang="en-US" dirty="0"/>
            </a:br>
            <a:br>
              <a:rPr lang="en-US" dirty="0" smtClean="0"/>
            </a:br>
            <a:br>
              <a:rPr lang="en-US" dirty="0"/>
            </a:br>
            <a:br>
              <a:rPr lang="en-US" dirty="0" smtClean="0"/>
            </a:br>
            <a:br>
              <a:rPr lang="en-US" dirty="0"/>
            </a:br>
            <a:br>
              <a:rPr lang="en-US" dirty="0" smtClean="0"/>
            </a:br>
            <a:br>
              <a:rPr lang="en-US" dirty="0" smtClean="0"/>
            </a:br>
            <a:br>
              <a:rPr lang="en-US" dirty="0"/>
            </a:br>
            <a:br>
              <a:rPr lang="en-US" dirty="0" smtClean="0"/>
            </a:br>
            <a:br>
              <a:rPr lang="en-US" dirty="0"/>
            </a:br>
            <a:br>
              <a:rPr lang="en-US" dirty="0" smtClean="0"/>
            </a:br>
            <a:r>
              <a:rPr lang="en-US" sz="2700" dirty="0" smtClean="0"/>
              <a:t>Activity </a:t>
            </a:r>
            <a:r>
              <a:rPr lang="en-US" sz="2700" dirty="0"/>
              <a:t>Diagram Example - Student </a:t>
            </a:r>
            <a:br>
              <a:rPr lang="en-US" sz="2700" dirty="0" smtClean="0"/>
            </a:br>
            <a:r>
              <a:rPr lang="en-US" sz="2700" dirty="0" smtClean="0"/>
              <a:t>Enrollment</a:t>
            </a:r>
            <a:br>
              <a:rPr lang="en-US" dirty="0"/>
            </a:b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763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 smtClean="0"/>
            </a:br>
            <a:r>
              <a:rPr lang="en-US" dirty="0" smtClean="0"/>
              <a:t>Activity </a:t>
            </a:r>
            <a:r>
              <a:rPr lang="en-US" dirty="0"/>
              <a:t>Diagram Example - Process Order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Given </a:t>
            </a:r>
            <a:r>
              <a:rPr lang="en-US" dirty="0"/>
              <a:t>the problem description related to the workflow for processing an order, let's model the description in visual representation using an activity diagram</a:t>
            </a:r>
            <a:r>
              <a:rPr lang="en-US" dirty="0" smtClean="0"/>
              <a:t>:</a:t>
            </a:r>
            <a:endParaRPr lang="en-US" dirty="0" smtClean="0"/>
          </a:p>
          <a:p>
            <a:pPr algn="just"/>
            <a:r>
              <a:rPr lang="en-US" b="1" dirty="0"/>
              <a:t>Process Order - Problem Description</a:t>
            </a:r>
            <a:endParaRPr lang="en-US" dirty="0"/>
          </a:p>
          <a:p>
            <a:pPr algn="just"/>
            <a:r>
              <a:rPr lang="en-US" dirty="0"/>
              <a:t>Once the order is received, the activities split into two parallel sets of activities. One side fills and sends the order while the other handles the billing.</a:t>
            </a:r>
            <a:endParaRPr lang="en-US" dirty="0"/>
          </a:p>
          <a:p>
            <a:pPr algn="just"/>
            <a:r>
              <a:rPr lang="en-US" dirty="0"/>
              <a:t>On the Fill Order side, the method of delivery is decided conditionally. Depending on the condition either the Overnight Delivery activity or the Regular Delivery activity is performed.</a:t>
            </a:r>
            <a:endParaRPr lang="en-US" dirty="0"/>
          </a:p>
          <a:p>
            <a:pPr algn="just"/>
            <a:r>
              <a:rPr lang="en-US" dirty="0"/>
              <a:t>Finally the parallel activities combine to close the order.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an Activity Diagram in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We use </a:t>
            </a:r>
            <a:r>
              <a:rPr lang="en-US" b="1" dirty="0"/>
              <a:t>Activity Diagrams</a:t>
            </a:r>
            <a:r>
              <a:rPr lang="en-US" dirty="0"/>
              <a:t> to illustrate the flow of control in a system and refer to the steps involved in the execution of a use case.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model sequential and concurrent activities using activity diagrams. So, we basically depict workflows visually using an activity diagram. </a:t>
            </a:r>
            <a:endParaRPr lang="en-US" dirty="0" smtClean="0"/>
          </a:p>
          <a:p>
            <a:pPr algn="just"/>
            <a:r>
              <a:rPr lang="en-US" dirty="0" smtClean="0"/>
              <a:t>An </a:t>
            </a:r>
            <a:r>
              <a:rPr lang="en-US" dirty="0"/>
              <a:t>activity diagram focuses on condition of flow and the sequence in which it happens.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describe or depict what causes a particular event using an activity diagram.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activity diagram example below visualize the flow in graphical form.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534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83058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Uses of an Activity Diagram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base"/>
            <a:r>
              <a:rPr lang="en-US" dirty="0" smtClean="0"/>
              <a:t>Dynamic modeling </a:t>
            </a:r>
            <a:r>
              <a:rPr lang="en-US" dirty="0"/>
              <a:t>of the system or a process.</a:t>
            </a:r>
            <a:endParaRPr lang="en-US" dirty="0"/>
          </a:p>
          <a:p>
            <a:pPr algn="just" fontAlgn="base"/>
            <a:r>
              <a:rPr lang="en-US" dirty="0"/>
              <a:t>Illustrate the various steps involved in a UML use case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 algn="just" fontAlgn="base">
              <a:buNone/>
            </a:pPr>
            <a:endParaRPr lang="en-US" dirty="0"/>
          </a:p>
          <a:p>
            <a:pPr algn="just" fontAlgn="base"/>
            <a:r>
              <a:rPr lang="en-US" dirty="0"/>
              <a:t>Model software elements </a:t>
            </a:r>
            <a:r>
              <a:rPr lang="en-US" dirty="0" smtClean="0"/>
              <a:t>like methods, operations </a:t>
            </a:r>
            <a:r>
              <a:rPr lang="en-US" dirty="0"/>
              <a:t>and functions</a:t>
            </a:r>
            <a:r>
              <a:rPr lang="en-US" dirty="0" smtClean="0"/>
              <a:t>.</a:t>
            </a:r>
            <a:endParaRPr lang="en-US" dirty="0" smtClean="0"/>
          </a:p>
          <a:p>
            <a:pPr algn="just" fontAlgn="base"/>
            <a:endParaRPr lang="en-US" dirty="0"/>
          </a:p>
          <a:p>
            <a:pPr algn="just" fontAlgn="base"/>
            <a:r>
              <a:rPr lang="en-US" dirty="0"/>
              <a:t>We can use Activity diagrams to depict concurrent activities easily</a:t>
            </a:r>
            <a:r>
              <a:rPr lang="en-US" dirty="0" smtClean="0"/>
              <a:t>.</a:t>
            </a:r>
            <a:endParaRPr lang="en-US" dirty="0" smtClean="0"/>
          </a:p>
          <a:p>
            <a:pPr algn="just" fontAlgn="base"/>
            <a:endParaRPr lang="en-US" dirty="0"/>
          </a:p>
          <a:p>
            <a:pPr algn="just" fontAlgn="base"/>
            <a:r>
              <a:rPr lang="en-US" dirty="0"/>
              <a:t>Show the constraints, conditions and logic behind algorithms.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to Use Activity Diagram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Identify candidate use cases, through the examination of business workflows</a:t>
            </a:r>
            <a:endParaRPr lang="en-US" dirty="0"/>
          </a:p>
          <a:p>
            <a:pPr algn="just"/>
            <a:r>
              <a:rPr lang="en-US" dirty="0"/>
              <a:t>Identify pre- and post-conditions (the context) for use cases</a:t>
            </a:r>
            <a:endParaRPr lang="en-US" dirty="0"/>
          </a:p>
          <a:p>
            <a:pPr algn="just"/>
            <a:r>
              <a:rPr lang="en-US" dirty="0"/>
              <a:t>Model workflows between/within use cases</a:t>
            </a:r>
            <a:endParaRPr lang="en-US" dirty="0"/>
          </a:p>
          <a:p>
            <a:pPr algn="just"/>
            <a:r>
              <a:rPr lang="en-US" dirty="0"/>
              <a:t>Model complex workflows in operations on objects</a:t>
            </a:r>
            <a:endParaRPr lang="en-US" dirty="0"/>
          </a:p>
          <a:p>
            <a:pPr algn="just"/>
            <a:r>
              <a:rPr lang="en-US" dirty="0"/>
              <a:t>Model in detail complex activities in a high level activity Diagram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r>
              <a:rPr lang="en-US" b="1" dirty="0" smtClean="0"/>
              <a:t>Difference </a:t>
            </a:r>
            <a:r>
              <a:rPr lang="en-US" b="1" dirty="0"/>
              <a:t>between a Use case diagram and an Activity diagram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 smtClean="0"/>
              <a:t>An </a:t>
            </a:r>
            <a:r>
              <a:rPr lang="en-US" dirty="0"/>
              <a:t>activity diagram is used to model the workflow depicting conditions, constraints, sequential and concurrent activities. On the other hand, the purpose of a Use Case is to just depict the functionality i.e. what the system does and not how it is done. So in simple terms, an activity diagram shows ‘How’ while a Use case shows ‘What’ for a particular system.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to Draw an 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en-US" b="1" dirty="0"/>
          </a:p>
          <a:p>
            <a:pPr algn="just" fontAlgn="base"/>
            <a:r>
              <a:rPr lang="en-US" dirty="0"/>
              <a:t>Identify the initial state and the final states.</a:t>
            </a:r>
            <a:endParaRPr lang="en-US" dirty="0"/>
          </a:p>
          <a:p>
            <a:pPr algn="just" fontAlgn="base"/>
            <a:r>
              <a:rPr lang="en-US" dirty="0"/>
              <a:t>Identify the intermediate activities needed to reach the final state from </a:t>
            </a:r>
            <a:r>
              <a:rPr lang="en-US" dirty="0" smtClean="0"/>
              <a:t>the </a:t>
            </a:r>
            <a:r>
              <a:rPr lang="en-US" dirty="0"/>
              <a:t>initial state.</a:t>
            </a:r>
            <a:endParaRPr lang="en-US" dirty="0"/>
          </a:p>
          <a:p>
            <a:pPr algn="just" fontAlgn="base"/>
            <a:r>
              <a:rPr lang="en-US" dirty="0"/>
              <a:t>Identify the conditions or constraints which cause the system to change control flow.</a:t>
            </a:r>
            <a:endParaRPr lang="en-US" dirty="0"/>
          </a:p>
          <a:p>
            <a:pPr algn="just" fontAlgn="base"/>
            <a:r>
              <a:rPr lang="en-US" dirty="0"/>
              <a:t>Draw the diagram with appropriate notations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starting state before an activity takes place is depicted using the initial state</a:t>
            </a:r>
            <a:r>
              <a:rPr lang="en-US" dirty="0" smtClean="0"/>
              <a:t>.</a:t>
            </a:r>
            <a:endParaRPr lang="en-US" dirty="0" smtClean="0"/>
          </a:p>
          <a:p>
            <a:pPr algn="just" fontAlgn="base"/>
            <a:r>
              <a:rPr lang="en-US" dirty="0"/>
              <a:t>A process can have only one initial state unless we are depicting nested activities. We use a black filled circle to depict the initial state of a system. For objects, this is the state when they are instantiated. </a:t>
            </a:r>
            <a:endParaRPr lang="en-US" dirty="0" smtClean="0"/>
          </a:p>
          <a:p>
            <a:pPr algn="just" fontAlgn="base"/>
            <a:r>
              <a:rPr lang="en-US" dirty="0" smtClean="0"/>
              <a:t>The </a:t>
            </a:r>
            <a:r>
              <a:rPr lang="en-US" dirty="0"/>
              <a:t>Initial State from the UML Activity Diagram marks the entry point and the initial Activity State.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 – Here the initial state is the state of the system before the application is opened</a:t>
            </a:r>
            <a:endParaRPr lang="en-US" dirty="0"/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33" y="3047999"/>
            <a:ext cx="276225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7320</Words>
  <Application>WPS Presentation</Application>
  <PresentationFormat>On-screen Show (4:3)</PresentationFormat>
  <Paragraphs>179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Arial Unicode MS</vt:lpstr>
      <vt:lpstr>Calibri</vt:lpstr>
      <vt:lpstr>Calibri Light</vt:lpstr>
      <vt:lpstr>Wisp</vt:lpstr>
      <vt:lpstr>Fundamentals of  Software Engineering</vt:lpstr>
      <vt:lpstr>What is an Activity Diagram in UML? </vt:lpstr>
      <vt:lpstr>What is an Activity Diagram in UML</vt:lpstr>
      <vt:lpstr>Uses of an Activity Diagram  </vt:lpstr>
      <vt:lpstr>When to Use Activity Diagram </vt:lpstr>
      <vt:lpstr> Difference between a Use case diagram and an Activity diagram </vt:lpstr>
      <vt:lpstr>How to Draw an activity diagram</vt:lpstr>
      <vt:lpstr>Initial State</vt:lpstr>
      <vt:lpstr>Initial State</vt:lpstr>
      <vt:lpstr>Action or Activity State</vt:lpstr>
      <vt:lpstr>Action Flow or Control flows </vt:lpstr>
      <vt:lpstr>Action Flow or Control flows</vt:lpstr>
      <vt:lpstr>Action Flow or Control flows</vt:lpstr>
      <vt:lpstr>Decision node and Branching</vt:lpstr>
      <vt:lpstr>Decision node and Branching</vt:lpstr>
      <vt:lpstr>Guards</vt:lpstr>
      <vt:lpstr>Guards</vt:lpstr>
      <vt:lpstr>Fork</vt:lpstr>
      <vt:lpstr>Fork</vt:lpstr>
      <vt:lpstr>Join </vt:lpstr>
      <vt:lpstr>Join </vt:lpstr>
      <vt:lpstr>Merge or Merge Event</vt:lpstr>
      <vt:lpstr>Merge or Merge Event</vt:lpstr>
      <vt:lpstr>Merge or Merge Event</vt:lpstr>
      <vt:lpstr>Final State or End State </vt:lpstr>
      <vt:lpstr>Example</vt:lpstr>
      <vt:lpstr> Activity Diagram Example - Student Enrollment </vt:lpstr>
      <vt:lpstr>                  Activity Diagram Example - Student  Enrollment  </vt:lpstr>
      <vt:lpstr> Activity Diagram Example - Process Order </vt:lpstr>
      <vt:lpstr>The activity diagram example below visualize the flow in graphical form.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Shanawar Sohail</dc:creator>
  <cp:lastModifiedBy>user</cp:lastModifiedBy>
  <cp:revision>63</cp:revision>
  <dcterms:created xsi:type="dcterms:W3CDTF">2006-08-16T00:00:00Z</dcterms:created>
  <dcterms:modified xsi:type="dcterms:W3CDTF">2023-10-19T06:07:03Z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44449588A3E049828C58774EC36B07A9_12</vt:lpwstr>
  </property>
  <property fmtid="{D5CDD505-2E9C-101B-9397-08002B2CF9AE}" pid="3" name="KSOProductBuildVer">
    <vt:lpwstr>1033-12.2.0.13215</vt:lpwstr>
  </property>
</Properties>
</file>