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363" r:id="rId3"/>
    <p:sldId id="257" r:id="rId4"/>
    <p:sldId id="258" r:id="rId5"/>
    <p:sldId id="285" r:id="rId6"/>
    <p:sldId id="267" r:id="rId7"/>
    <p:sldId id="299" r:id="rId8"/>
    <p:sldId id="286" r:id="rId9"/>
    <p:sldId id="259" r:id="rId10"/>
    <p:sldId id="260" r:id="rId11"/>
    <p:sldId id="300" r:id="rId12"/>
    <p:sldId id="261" r:id="rId13"/>
    <p:sldId id="263" r:id="rId14"/>
    <p:sldId id="262" r:id="rId15"/>
    <p:sldId id="265" r:id="rId16"/>
    <p:sldId id="264" r:id="rId17"/>
    <p:sldId id="266" r:id="rId18"/>
    <p:sldId id="274" r:id="rId19"/>
    <p:sldId id="287" r:id="rId20"/>
    <p:sldId id="288" r:id="rId21"/>
    <p:sldId id="268" r:id="rId22"/>
    <p:sldId id="289" r:id="rId23"/>
    <p:sldId id="290" r:id="rId24"/>
    <p:sldId id="269" r:id="rId25"/>
    <p:sldId id="291" r:id="rId26"/>
    <p:sldId id="271" r:id="rId27"/>
    <p:sldId id="295" r:id="rId28"/>
    <p:sldId id="272" r:id="rId29"/>
    <p:sldId id="275" r:id="rId30"/>
    <p:sldId id="276" r:id="rId31"/>
    <p:sldId id="294" r:id="rId32"/>
    <p:sldId id="273" r:id="rId33"/>
    <p:sldId id="293" r:id="rId34"/>
    <p:sldId id="281" r:id="rId35"/>
    <p:sldId id="282" r:id="rId36"/>
    <p:sldId id="301" r:id="rId37"/>
    <p:sldId id="302" r:id="rId38"/>
    <p:sldId id="303" r:id="rId39"/>
    <p:sldId id="304" r:id="rId40"/>
    <p:sldId id="305" r:id="rId41"/>
    <p:sldId id="306" r:id="rId42"/>
    <p:sldId id="307" r:id="rId43"/>
    <p:sldId id="308" r:id="rId44"/>
    <p:sldId id="283" r:id="rId45"/>
    <p:sldId id="297" r:id="rId46"/>
    <p:sldId id="298" r:id="rId47"/>
    <p:sldId id="27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showGuides="1">
      <p:cViewPr varScale="1">
        <p:scale>
          <a:sx n="69" d="100"/>
          <a:sy n="69"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D2D43F-E5EB-49B4-A1B1-1BBBB5BB68E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50A4EC-FBA9-4A9B-BE17-2C50BE69557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omg.org/spec/UML/2.0/"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99820" y="1219200"/>
            <a:ext cx="7530465" cy="2242185"/>
          </a:xfrm>
          <a:prstGeom prst="rect">
            <a:avLst/>
          </a:prstGeom>
        </p:spPr>
        <p:txBody>
          <a:bodyPr vert="horz" wrap="square" lIns="0" tIns="150018" rIns="0" bIns="0" rtlCol="0">
            <a:spAutoFit/>
          </a:bodyPr>
          <a:lstStyle/>
          <a:p>
            <a:pPr marL="12700" marR="5080">
              <a:lnSpc>
                <a:spcPts val="8160"/>
              </a:lnSpc>
              <a:spcBef>
                <a:spcPts val="1575"/>
              </a:spcBef>
            </a:pPr>
            <a:r>
              <a:rPr spc="-60" dirty="0"/>
              <a:t>Fundamentals </a:t>
            </a:r>
            <a:r>
              <a:rPr spc="-20" dirty="0"/>
              <a:t>of </a:t>
            </a:r>
            <a:r>
              <a:rPr spc="-15" dirty="0"/>
              <a:t> </a:t>
            </a:r>
            <a:r>
              <a:rPr spc="-70" dirty="0"/>
              <a:t>Software</a:t>
            </a:r>
            <a:r>
              <a:rPr spc="-160" dirty="0"/>
              <a:t> </a:t>
            </a:r>
            <a:r>
              <a:rPr spc="-45" dirty="0"/>
              <a:t>Engineering</a:t>
            </a:r>
            <a:endParaRPr spc="-45" dirty="0"/>
          </a:p>
        </p:txBody>
      </p:sp>
      <p:sp>
        <p:nvSpPr>
          <p:cNvPr id="3" name="object 3"/>
          <p:cNvSpPr txBox="1"/>
          <p:nvPr/>
        </p:nvSpPr>
        <p:spPr>
          <a:xfrm>
            <a:off x="1828647" y="4114483"/>
            <a:ext cx="4599623" cy="286385"/>
          </a:xfrm>
          <a:prstGeom prst="rect">
            <a:avLst/>
          </a:prstGeom>
        </p:spPr>
        <p:txBody>
          <a:bodyPr vert="horz" wrap="square" lIns="0" tIns="9525" rIns="0" bIns="0" rtlCol="0">
            <a:spAutoFit/>
          </a:bodyPr>
          <a:lstStyle/>
          <a:p>
            <a:pPr marL="12700">
              <a:lnSpc>
                <a:spcPct val="100000"/>
              </a:lnSpc>
              <a:spcBef>
                <a:spcPts val="100"/>
              </a:spcBef>
            </a:pPr>
            <a:r>
              <a:rPr spc="165" dirty="0">
                <a:solidFill>
                  <a:srgbClr val="626F52"/>
                </a:solidFill>
                <a:latin typeface="Calibri Light" panose="020F0302020204030204"/>
                <a:cs typeface="Calibri Light" panose="020F0302020204030204"/>
                <a:sym typeface="+mn-ea"/>
              </a:rPr>
              <a:t>LECTURE</a:t>
            </a:r>
            <a:r>
              <a:rPr spc="360" dirty="0">
                <a:solidFill>
                  <a:srgbClr val="626F52"/>
                </a:solidFill>
                <a:latin typeface="Calibri Light" panose="020F0302020204030204"/>
                <a:cs typeface="Calibri Light" panose="020F0302020204030204"/>
                <a:sym typeface="+mn-ea"/>
              </a:rPr>
              <a:t> </a:t>
            </a:r>
            <a:r>
              <a:rPr lang="en-US" spc="360" dirty="0">
                <a:solidFill>
                  <a:srgbClr val="626F52"/>
                </a:solidFill>
                <a:latin typeface="Calibri Light" panose="020F0302020204030204"/>
                <a:cs typeface="Calibri Light" panose="020F0302020204030204"/>
                <a:sym typeface="+mn-ea"/>
              </a:rPr>
              <a:t>13</a:t>
            </a:r>
            <a:r>
              <a:rPr spc="130" dirty="0">
                <a:solidFill>
                  <a:srgbClr val="626F52"/>
                </a:solidFill>
                <a:latin typeface="Calibri Light" panose="020F0302020204030204"/>
                <a:cs typeface="Calibri Light" panose="020F0302020204030204"/>
                <a:sym typeface="+mn-ea"/>
              </a:rPr>
              <a:t>:</a:t>
            </a:r>
            <a:r>
              <a:rPr lang="en-US" spc="130" dirty="0">
                <a:solidFill>
                  <a:srgbClr val="626F52"/>
                </a:solidFill>
                <a:latin typeface="Calibri Light" panose="020F0302020204030204"/>
                <a:cs typeface="Calibri Light" panose="020F0302020204030204"/>
                <a:sym typeface="+mn-ea"/>
              </a:rPr>
              <a:t>SEQUENCE DIAGRAM</a:t>
            </a:r>
            <a:endParaRPr lang="en-US" spc="130" dirty="0">
              <a:solidFill>
                <a:srgbClr val="626F52"/>
              </a:solidFill>
              <a:latin typeface="Calibri Light" panose="020F0302020204030204"/>
              <a:cs typeface="Calibri Light" panose="020F0302020204030204"/>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Actors</a:t>
            </a:r>
            <a:endParaRPr lang="en-US" dirty="0"/>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495424"/>
            <a:ext cx="830580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Lifelines </a:t>
            </a:r>
            <a:endParaRPr lang="en-US" dirty="0"/>
          </a:p>
        </p:txBody>
      </p:sp>
      <p:sp>
        <p:nvSpPr>
          <p:cNvPr id="3" name="Content Placeholder 2"/>
          <p:cNvSpPr>
            <a:spLocks noGrp="1"/>
          </p:cNvSpPr>
          <p:nvPr>
            <p:ph idx="1"/>
          </p:nvPr>
        </p:nvSpPr>
        <p:spPr/>
        <p:txBody>
          <a:bodyPr>
            <a:normAutofit/>
          </a:bodyPr>
          <a:lstStyle/>
          <a:p>
            <a:pPr algn="just"/>
            <a:r>
              <a:rPr lang="en-US" dirty="0"/>
              <a:t> A lifeline is a named element which depicts an individual participant in a sequence diagram. So basically each instance in a sequence diagram is represented by a lifeline</a:t>
            </a:r>
            <a:r>
              <a:rPr lang="en-US" dirty="0" smtClean="0"/>
              <a:t>.</a:t>
            </a:r>
            <a:endParaRPr lang="en-US" dirty="0" smtClean="0"/>
          </a:p>
          <a:p>
            <a:pPr algn="just"/>
            <a:r>
              <a:rPr lang="en-US" dirty="0" smtClean="0"/>
              <a:t> </a:t>
            </a:r>
            <a:r>
              <a:rPr lang="en-US" dirty="0"/>
              <a:t>Lifeline elements are located at the top in a sequence diagram. </a:t>
            </a:r>
            <a:endParaRPr lang="en-US" dirty="0" smtClean="0"/>
          </a:p>
          <a:p>
            <a:pPr algn="just"/>
            <a:r>
              <a:rPr lang="en-US" dirty="0" smtClean="0"/>
              <a:t>The </a:t>
            </a:r>
            <a:r>
              <a:rPr lang="en-US" dirty="0"/>
              <a:t>standard in UML for naming a lifeline follows the following format </a:t>
            </a:r>
            <a:endParaRPr lang="en-US" dirty="0" smtClean="0"/>
          </a:p>
          <a:p>
            <a:pPr lvl="1" algn="just"/>
            <a:r>
              <a:rPr lang="en-US" dirty="0" smtClean="0"/>
              <a:t> </a:t>
            </a:r>
            <a:r>
              <a:rPr lang="en-US" dirty="0"/>
              <a:t>Instance Name : Class Name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Lifelines </a:t>
            </a:r>
            <a:endParaRPr lang="en-US" dirty="0"/>
          </a:p>
        </p:txBody>
      </p:sp>
      <p:sp>
        <p:nvSpPr>
          <p:cNvPr id="3" name="Content Placeholder 2"/>
          <p:cNvSpPr>
            <a:spLocks noGrp="1"/>
          </p:cNvSpPr>
          <p:nvPr>
            <p:ph idx="1"/>
          </p:nvPr>
        </p:nvSpPr>
        <p:spPr/>
        <p:txBody>
          <a:bodyPr/>
          <a:lstStyle/>
          <a:p>
            <a:pPr algn="just"/>
            <a:r>
              <a:rPr lang="en-US" dirty="0"/>
              <a:t>We display a lifeline in a rectangle called head with its name and type. The head is located on top of a vertical dashed line (referred to as the stem</a:t>
            </a:r>
            <a:r>
              <a:rPr lang="en-US" dirty="0" smtClean="0"/>
              <a:t>). </a:t>
            </a:r>
            <a:r>
              <a:rPr lang="en-US" dirty="0"/>
              <a:t>If we want to model an unnamed instance, we follow the same pattern except now the portion of lifeline’s name is left blank.</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Lifelines </a:t>
            </a:r>
            <a:endParaRPr lang="en-US" dirty="0"/>
          </a:p>
        </p:txBody>
      </p:sp>
      <p:pic>
        <p:nvPicPr>
          <p:cNvPr id="2050" name="Picture 2" descr="https://media.geeksforgeeks.org/wp-content/cdn-uploads/seq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1676400"/>
            <a:ext cx="6629400" cy="4190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Lifelines</a:t>
            </a:r>
            <a:endParaRPr lang="en-US" dirty="0"/>
          </a:p>
        </p:txBody>
      </p:sp>
      <p:sp>
        <p:nvSpPr>
          <p:cNvPr id="3" name="Content Placeholder 2"/>
          <p:cNvSpPr>
            <a:spLocks noGrp="1"/>
          </p:cNvSpPr>
          <p:nvPr>
            <p:ph idx="1"/>
          </p:nvPr>
        </p:nvSpPr>
        <p:spPr/>
        <p:txBody>
          <a:bodyPr/>
          <a:lstStyle/>
          <a:p>
            <a:pPr algn="just"/>
            <a:r>
              <a:rPr lang="en-US" dirty="0"/>
              <a:t>Represents the passage of time as it extends downward. This dashed vertical line shows the sequential events that occur to an object during the charted process. Lifelines may begin with a labeled rectangle shape or an actor symbol.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3425926"/>
            <a:ext cx="5324475" cy="34099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b="1" dirty="0"/>
              <a:t>Difference between a lifeline and an </a:t>
            </a:r>
            <a:r>
              <a:rPr lang="en-US" b="1" dirty="0" smtClean="0"/>
              <a:t>actor</a:t>
            </a:r>
            <a:endParaRPr lang="en-US" dirty="0"/>
          </a:p>
        </p:txBody>
      </p:sp>
      <p:sp>
        <p:nvSpPr>
          <p:cNvPr id="3" name="Content Placeholder 2"/>
          <p:cNvSpPr>
            <a:spLocks noGrp="1"/>
          </p:cNvSpPr>
          <p:nvPr>
            <p:ph idx="1"/>
          </p:nvPr>
        </p:nvSpPr>
        <p:spPr/>
        <p:txBody>
          <a:bodyPr/>
          <a:lstStyle/>
          <a:p>
            <a:r>
              <a:rPr lang="en-US" dirty="0"/>
              <a:t> A lifeline always portrays an object internal to the system whereas actors are used to depict objects external to the system. The following is an example of a sequence diagram: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Activations</a:t>
            </a:r>
            <a:br>
              <a:rPr lang="en-US" dirty="0"/>
            </a:br>
            <a:endParaRPr lang="en-US" dirty="0"/>
          </a:p>
        </p:txBody>
      </p:sp>
      <p:sp>
        <p:nvSpPr>
          <p:cNvPr id="3" name="Content Placeholder 2"/>
          <p:cNvSpPr>
            <a:spLocks noGrp="1"/>
          </p:cNvSpPr>
          <p:nvPr>
            <p:ph idx="1"/>
          </p:nvPr>
        </p:nvSpPr>
        <p:spPr/>
        <p:txBody>
          <a:bodyPr/>
          <a:lstStyle/>
          <a:p>
            <a:pPr algn="just"/>
            <a:r>
              <a:rPr lang="en-US" dirty="0" smtClean="0"/>
              <a:t>A </a:t>
            </a:r>
            <a:r>
              <a:rPr lang="en-US" dirty="0"/>
              <a:t>thin rectangle on a lifeline) represents the period during which an element is performing an operation.</a:t>
            </a:r>
            <a:endParaRPr lang="en-US" dirty="0"/>
          </a:p>
          <a:p>
            <a:pPr algn="just"/>
            <a:r>
              <a:rPr lang="en-US" dirty="0"/>
              <a:t>The top and the bottom of the of the rectangle are aligned with the initiation and the completion time respectively</a:t>
            </a:r>
            <a:endParaRPr lang="en-US" dirty="0"/>
          </a:p>
          <a:p>
            <a:endParaRPr lang="en-US" dirty="0"/>
          </a:p>
        </p:txBody>
      </p:sp>
      <p:pic>
        <p:nvPicPr>
          <p:cNvPr id="5122" name="Picture 2" descr="Activ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1800" y="4267200"/>
            <a:ext cx="1600200" cy="219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Activation bar</a:t>
            </a:r>
            <a:br>
              <a:rPr lang="en-US" dirty="0"/>
            </a:br>
            <a:endParaRPr lang="en-US" dirty="0"/>
          </a:p>
        </p:txBody>
      </p:sp>
      <p:sp>
        <p:nvSpPr>
          <p:cNvPr id="3" name="Content Placeholder 2"/>
          <p:cNvSpPr>
            <a:spLocks noGrp="1"/>
          </p:cNvSpPr>
          <p:nvPr>
            <p:ph idx="1"/>
          </p:nvPr>
        </p:nvSpPr>
        <p:spPr/>
        <p:txBody>
          <a:bodyPr/>
          <a:lstStyle/>
          <a:p>
            <a:r>
              <a:rPr lang="en-US" dirty="0"/>
              <a:t>Represents the time needed for an object to complete a task. </a:t>
            </a:r>
            <a:endParaRPr lang="en-US" dirty="0" smtClean="0"/>
          </a:p>
          <a:p>
            <a:r>
              <a:rPr lang="en-US" dirty="0" smtClean="0"/>
              <a:t>The </a:t>
            </a:r>
            <a:r>
              <a:rPr lang="en-US" dirty="0"/>
              <a:t>longer the task will take, the longer the activation box becomes.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loop</a:t>
            </a:r>
            <a:endParaRPr lang="en-US" dirty="0"/>
          </a:p>
        </p:txBody>
      </p:sp>
      <p:sp>
        <p:nvSpPr>
          <p:cNvPr id="3" name="Content Placeholder 2"/>
          <p:cNvSpPr>
            <a:spLocks noGrp="1"/>
          </p:cNvSpPr>
          <p:nvPr>
            <p:ph idx="1"/>
          </p:nvPr>
        </p:nvSpPr>
        <p:spPr/>
        <p:txBody>
          <a:bodyPr/>
          <a:lstStyle/>
          <a:p>
            <a:pPr algn="just"/>
            <a:r>
              <a:rPr lang="en-US" dirty="0"/>
              <a:t>Used to model if/then scenarios, i.e., a circumstance that will only occur under certain conditions.</a:t>
            </a:r>
            <a:endParaRPr 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399" y="2895600"/>
            <a:ext cx="3124199"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a:t>
            </a:r>
            <a:endParaRPr lang="en-US" dirty="0"/>
          </a:p>
        </p:txBody>
      </p:sp>
      <p:sp>
        <p:nvSpPr>
          <p:cNvPr id="3" name="Content Placeholder 2"/>
          <p:cNvSpPr>
            <a:spLocks noGrp="1"/>
          </p:cNvSpPr>
          <p:nvPr>
            <p:ph idx="1"/>
          </p:nvPr>
        </p:nvSpPr>
        <p:spPr/>
        <p:txBody>
          <a:bodyPr/>
          <a:lstStyle/>
          <a:p>
            <a:pPr algn="just"/>
            <a:r>
              <a:rPr lang="en-US" dirty="0"/>
              <a:t>Symbolizes a choice (that is usually mutually exclusive) between two or more message sequences. To represent alternatives, use the labeled rectangle shape with a dashed line inside.</a:t>
            </a:r>
            <a:endParaRPr 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3429000"/>
            <a:ext cx="3048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Interaction diagram</a:t>
            </a:r>
            <a:endParaRPr lang="en-US" dirty="0"/>
          </a:p>
        </p:txBody>
      </p:sp>
      <p:sp>
        <p:nvSpPr>
          <p:cNvPr id="3" name="Content Placeholder 2"/>
          <p:cNvSpPr>
            <a:spLocks noGrp="1"/>
          </p:cNvSpPr>
          <p:nvPr>
            <p:ph idx="1"/>
          </p:nvPr>
        </p:nvSpPr>
        <p:spPr/>
        <p:txBody>
          <a:bodyPr/>
          <a:lstStyle/>
          <a:p>
            <a:pPr marL="0" indent="0">
              <a:buNone/>
            </a:pPr>
            <a:r>
              <a:rPr lang="en-US" b="1" dirty="0"/>
              <a:t>Interaction diagram </a:t>
            </a:r>
            <a:endParaRPr lang="en-US" dirty="0"/>
          </a:p>
          <a:p>
            <a:pPr algn="just"/>
            <a:r>
              <a:rPr lang="en-US" dirty="0" smtClean="0"/>
              <a:t>An </a:t>
            </a:r>
            <a:r>
              <a:rPr lang="en-US" dirty="0"/>
              <a:t>interaction diagram is used to show the </a:t>
            </a:r>
            <a:r>
              <a:rPr lang="en-US" b="1" dirty="0"/>
              <a:t>interactive behavior</a:t>
            </a:r>
            <a:r>
              <a:rPr lang="en-US" dirty="0"/>
              <a:t> of a system. Since visualizing the interactions in a system can be a cumbersome task, we use different types of interaction diagrams to capture various features and aspects of interaction in a system</a:t>
            </a:r>
            <a:r>
              <a:rPr lang="en-US" dirty="0" smtClean="0"/>
              <a:t>.</a:t>
            </a:r>
            <a:r>
              <a:rPr lang="en-US" dirty="0"/>
              <a:t> A </a:t>
            </a:r>
            <a:r>
              <a:rPr lang="en-US" b="1" dirty="0"/>
              <a:t>sequence diagram</a:t>
            </a:r>
            <a:r>
              <a:rPr lang="en-US" dirty="0"/>
              <a:t> is the most commonly used </a:t>
            </a:r>
            <a:r>
              <a:rPr lang="en-US" b="1" dirty="0"/>
              <a:t>interaction</a:t>
            </a:r>
            <a:r>
              <a:rPr lang="en-US" dirty="0"/>
              <a:t> diagram.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533400"/>
            <a:ext cx="7467600" cy="1143000"/>
          </a:xfrm>
        </p:spPr>
        <p:txBody>
          <a:bodyPr>
            <a:normAutofit fontScale="90000"/>
          </a:bodyPr>
          <a:lstStyle/>
          <a:p>
            <a:r>
              <a:rPr lang="en-US" b="1" dirty="0"/>
              <a:t>Common message symbols</a:t>
            </a:r>
            <a:br>
              <a:rPr lang="en-US" b="1" dirty="0"/>
            </a:br>
            <a:endParaRPr lang="en-US" dirty="0"/>
          </a:p>
        </p:txBody>
      </p:sp>
      <p:sp>
        <p:nvSpPr>
          <p:cNvPr id="3" name="Content Placeholder 2"/>
          <p:cNvSpPr>
            <a:spLocks noGrp="1"/>
          </p:cNvSpPr>
          <p:nvPr>
            <p:ph idx="1"/>
          </p:nvPr>
        </p:nvSpPr>
        <p:spPr>
          <a:xfrm>
            <a:off x="495300" y="1611262"/>
            <a:ext cx="8229600" cy="4190999"/>
          </a:xfrm>
        </p:spPr>
        <p:txBody>
          <a:bodyPr>
            <a:normAutofit/>
          </a:bodyPr>
          <a:lstStyle/>
          <a:p>
            <a:pPr marL="0" indent="0" algn="just">
              <a:buNone/>
            </a:pPr>
            <a:r>
              <a:rPr lang="en-US" dirty="0"/>
              <a:t>Communication between objects is depicted using messages. The messages appear in a sequential order on the lifeline. We represent messages using arrows. Lifelines and messages form the core of a sequence diagram</a:t>
            </a:r>
            <a:r>
              <a:rPr lang="en-US" dirty="0" smtClean="0"/>
              <a:t>.</a:t>
            </a:r>
            <a:endParaRPr lang="en-US" dirty="0" smtClean="0"/>
          </a:p>
          <a:p>
            <a:pPr marL="0" indent="0">
              <a:buNone/>
            </a:pPr>
            <a:endParaRPr lang="en-US" dirty="0"/>
          </a:p>
        </p:txBody>
      </p:sp>
      <p:sp>
        <p:nvSpPr>
          <p:cNvPr id="4" name="AutoShape 2" descr="delete message Symb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delete message Symb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Synchronous message symbol</a:t>
            </a:r>
            <a:br>
              <a:rPr lang="en-US" b="1" dirty="0"/>
            </a:br>
            <a:endParaRPr lang="en-US" dirty="0"/>
          </a:p>
        </p:txBody>
      </p:sp>
      <p:sp>
        <p:nvSpPr>
          <p:cNvPr id="3" name="Content Placeholder 2"/>
          <p:cNvSpPr>
            <a:spLocks noGrp="1"/>
          </p:cNvSpPr>
          <p:nvPr>
            <p:ph idx="1"/>
          </p:nvPr>
        </p:nvSpPr>
        <p:spPr/>
        <p:txBody>
          <a:bodyPr/>
          <a:lstStyle/>
          <a:p>
            <a:pPr algn="just"/>
            <a:r>
              <a:rPr lang="en-US" dirty="0" smtClean="0"/>
              <a:t>Represented </a:t>
            </a:r>
            <a:r>
              <a:rPr lang="en-US" dirty="0"/>
              <a:t>by a solid line with a solid arrowhead. </a:t>
            </a:r>
            <a:endParaRPr lang="en-US" dirty="0"/>
          </a:p>
          <a:p>
            <a:pPr algn="just"/>
            <a:r>
              <a:rPr lang="en-US" dirty="0"/>
              <a:t>This symbol is used when a sender must wait for a response to a message before it continues. </a:t>
            </a:r>
            <a:endParaRPr lang="en-US" dirty="0"/>
          </a:p>
          <a:p>
            <a:pPr algn="just"/>
            <a:r>
              <a:rPr lang="en-US" dirty="0"/>
              <a:t>The diagram should show both the call and the reply.</a:t>
            </a:r>
            <a:endParaRPr 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5200" y="4419600"/>
            <a:ext cx="2819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Synchronous message symbol</a:t>
            </a:r>
            <a:br>
              <a:rPr lang="en-US" b="1" dirty="0"/>
            </a:br>
            <a:endParaRPr lang="en-US"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1676400"/>
            <a:ext cx="632459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message symbols</a:t>
            </a:r>
            <a:endParaRPr lang="en-US" dirty="0"/>
          </a:p>
        </p:txBody>
      </p:sp>
      <p:sp>
        <p:nvSpPr>
          <p:cNvPr id="3" name="Content Placeholder 2"/>
          <p:cNvSpPr>
            <a:spLocks noGrp="1"/>
          </p:cNvSpPr>
          <p:nvPr>
            <p:ph idx="1"/>
          </p:nvPr>
        </p:nvSpPr>
        <p:spPr/>
        <p:txBody>
          <a:bodyPr/>
          <a:lstStyle/>
          <a:p>
            <a:pPr marL="0" indent="0">
              <a:buNone/>
            </a:pPr>
            <a:r>
              <a:rPr lang="en-US" b="1" dirty="0"/>
              <a:t>Asynchronous message </a:t>
            </a:r>
            <a:endParaRPr lang="en-US" b="1" dirty="0"/>
          </a:p>
          <a:p>
            <a:pPr algn="just"/>
            <a:r>
              <a:rPr lang="en-US" dirty="0" smtClean="0"/>
              <a:t>Represented </a:t>
            </a:r>
            <a:r>
              <a:rPr lang="en-US" dirty="0"/>
              <a:t>by a solid line with a lined arrowhead. </a:t>
            </a:r>
            <a:endParaRPr lang="en-US" dirty="0" smtClean="0"/>
          </a:p>
          <a:p>
            <a:pPr algn="just"/>
            <a:r>
              <a:rPr lang="en-US" dirty="0" smtClean="0"/>
              <a:t>Asynchronous </a:t>
            </a:r>
            <a:r>
              <a:rPr lang="en-US" dirty="0"/>
              <a:t>messages don't require a response before the sender continues. </a:t>
            </a:r>
            <a:endParaRPr lang="en-US" dirty="0" smtClean="0"/>
          </a:p>
          <a:p>
            <a:pPr algn="just"/>
            <a:r>
              <a:rPr lang="en-US" dirty="0" smtClean="0"/>
              <a:t>Only </a:t>
            </a:r>
            <a:r>
              <a:rPr lang="en-US" dirty="0"/>
              <a:t>the call should be included in the diagram.</a:t>
            </a:r>
            <a:endParaRPr lang="en-US" b="1"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05391" y="5105400"/>
            <a:ext cx="15430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Asynchronous message </a:t>
            </a:r>
            <a:br>
              <a:rPr lang="en-US" b="1" dirty="0"/>
            </a:br>
            <a:endParaRPr 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1676400"/>
            <a:ext cx="6324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message symbols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create message</a:t>
            </a:r>
            <a:endParaRPr lang="en-US" b="1" dirty="0" smtClean="0"/>
          </a:p>
          <a:p>
            <a:pPr algn="just"/>
            <a:r>
              <a:rPr lang="en-US" dirty="0"/>
              <a:t>We use a Create message to instantiate a new object in the sequence diagram. This message creates a new object</a:t>
            </a:r>
            <a:r>
              <a:rPr lang="en-US" dirty="0" smtClean="0"/>
              <a:t>.</a:t>
            </a:r>
            <a:endParaRPr lang="en-US" dirty="0" smtClean="0"/>
          </a:p>
          <a:p>
            <a:pPr algn="just"/>
            <a:r>
              <a:rPr lang="en-US" dirty="0" smtClean="0"/>
              <a:t>There </a:t>
            </a:r>
            <a:r>
              <a:rPr lang="en-US" dirty="0"/>
              <a:t>are situations when a particular message call requires the creation of an object. </a:t>
            </a:r>
            <a:endParaRPr lang="en-US" dirty="0" smtClean="0"/>
          </a:p>
          <a:p>
            <a:pPr algn="just"/>
            <a:r>
              <a:rPr lang="en-US" dirty="0" smtClean="0"/>
              <a:t>It </a:t>
            </a:r>
            <a:r>
              <a:rPr lang="en-US" dirty="0"/>
              <a:t>is represented with a dotted arrow and create word </a:t>
            </a:r>
            <a:r>
              <a:rPr lang="en-US" dirty="0" smtClean="0"/>
              <a:t>labeled </a:t>
            </a:r>
            <a:r>
              <a:rPr lang="en-US" dirty="0"/>
              <a:t>on it to specify that it is the create Message symbol</a:t>
            </a:r>
            <a:r>
              <a:rPr lang="en-US" dirty="0" smtClean="0"/>
              <a:t>.</a:t>
            </a:r>
            <a:endParaRPr lang="en-US" dirty="0" smtClean="0"/>
          </a:p>
          <a:p>
            <a:pPr marL="0" indent="0" algn="just">
              <a:buNone/>
            </a:pPr>
            <a:br>
              <a:rPr lang="en-US" dirty="0"/>
            </a:br>
            <a:endParaRPr lang="en-US" b="1"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5257800"/>
            <a:ext cx="243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message</a:t>
            </a:r>
            <a:br>
              <a:rPr lang="en-US" b="1" dirty="0"/>
            </a:br>
            <a:endParaRPr lang="en-US" dirty="0"/>
          </a:p>
        </p:txBody>
      </p:sp>
      <p:sp>
        <p:nvSpPr>
          <p:cNvPr id="3" name="Content Placeholder 2"/>
          <p:cNvSpPr>
            <a:spLocks noGrp="1"/>
          </p:cNvSpPr>
          <p:nvPr>
            <p:ph idx="1"/>
          </p:nvPr>
        </p:nvSpPr>
        <p:spPr/>
        <p:txBody>
          <a:bodyPr/>
          <a:lstStyle/>
          <a:p>
            <a:r>
              <a:rPr lang="en-US" dirty="0"/>
              <a:t>For example – The creation of a new order on a e-commerce website would require a new object of Order class to be created.</a:t>
            </a:r>
            <a:endParaRPr lang="en-US" dirty="0"/>
          </a:p>
          <a:p>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819400"/>
            <a:ext cx="647699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message symbols</a:t>
            </a:r>
            <a:endParaRPr lang="en-US" dirty="0"/>
          </a:p>
        </p:txBody>
      </p:sp>
      <p:sp>
        <p:nvSpPr>
          <p:cNvPr id="3" name="Content Placeholder 2"/>
          <p:cNvSpPr>
            <a:spLocks noGrp="1"/>
          </p:cNvSpPr>
          <p:nvPr>
            <p:ph idx="1"/>
          </p:nvPr>
        </p:nvSpPr>
        <p:spPr/>
        <p:txBody>
          <a:bodyPr/>
          <a:lstStyle/>
          <a:p>
            <a:pPr marL="0" indent="0">
              <a:buNone/>
            </a:pPr>
            <a:r>
              <a:rPr lang="en-US" b="1" dirty="0"/>
              <a:t>Reply </a:t>
            </a:r>
            <a:r>
              <a:rPr lang="en-US" b="1" dirty="0" smtClean="0"/>
              <a:t>message</a:t>
            </a:r>
            <a:endParaRPr lang="en-US" b="1" dirty="0" smtClean="0"/>
          </a:p>
          <a:p>
            <a:pPr algn="just"/>
            <a:r>
              <a:rPr lang="en-US" dirty="0"/>
              <a:t>Represented by a dashed line with a lined </a:t>
            </a:r>
            <a:r>
              <a:rPr lang="en-US" dirty="0" smtClean="0"/>
              <a:t>arrowhead.</a:t>
            </a:r>
            <a:endParaRPr lang="en-US" dirty="0" smtClean="0"/>
          </a:p>
          <a:p>
            <a:pPr algn="just"/>
            <a:r>
              <a:rPr lang="en-US" dirty="0"/>
              <a:t>T</a:t>
            </a:r>
            <a:r>
              <a:rPr lang="en-US" dirty="0" smtClean="0"/>
              <a:t>hese </a:t>
            </a:r>
            <a:r>
              <a:rPr lang="en-US" dirty="0"/>
              <a:t>messages are replies to calls</a:t>
            </a:r>
            <a:r>
              <a:rPr lang="en-US" dirty="0" smtClean="0"/>
              <a:t>.</a:t>
            </a:r>
            <a:endParaRPr lang="en-US" dirty="0" smtClean="0"/>
          </a:p>
          <a:p>
            <a:pPr algn="just"/>
            <a:r>
              <a:rPr lang="en-US" dirty="0"/>
              <a:t>Reply messages are used to show the message being sent from the receiver to the sender. </a:t>
            </a:r>
            <a:endParaRPr lang="en-US" dirty="0" smtClean="0"/>
          </a:p>
          <a:p>
            <a:pPr algn="just"/>
            <a:r>
              <a:rPr lang="en-US" dirty="0" smtClean="0"/>
              <a:t>We </a:t>
            </a:r>
            <a:r>
              <a:rPr lang="en-US" dirty="0"/>
              <a:t>represent a return/reply message using an open arrowhead with a dotted line</a:t>
            </a:r>
            <a:r>
              <a:rPr lang="en-US" dirty="0" smtClean="0"/>
              <a:t>.</a:t>
            </a:r>
            <a:endParaRPr lang="en-US" dirty="0" smtClean="0"/>
          </a:p>
          <a:p>
            <a:pPr algn="just"/>
            <a:r>
              <a:rPr lang="en-US" dirty="0" smtClean="0"/>
              <a:t> </a:t>
            </a:r>
            <a:r>
              <a:rPr lang="en-US" dirty="0"/>
              <a:t>The interaction moves forward only when a reply message is sent by the receiver.</a:t>
            </a:r>
            <a:endParaRPr lang="en-US" b="1"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5867400"/>
            <a:ext cx="236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message symbols</a:t>
            </a:r>
            <a:endParaRPr lang="en-US" dirty="0"/>
          </a:p>
        </p:txBody>
      </p:sp>
      <p:sp>
        <p:nvSpPr>
          <p:cNvPr id="3" name="Content Placeholder 2"/>
          <p:cNvSpPr>
            <a:spLocks noGrp="1"/>
          </p:cNvSpPr>
          <p:nvPr>
            <p:ph idx="1"/>
          </p:nvPr>
        </p:nvSpPr>
        <p:spPr/>
        <p:txBody>
          <a:bodyPr/>
          <a:lstStyle/>
          <a:p>
            <a:pPr marL="0" indent="0">
              <a:buNone/>
            </a:pPr>
            <a:r>
              <a:rPr lang="en-US" b="1" dirty="0"/>
              <a:t>Duration </a:t>
            </a:r>
            <a:r>
              <a:rPr lang="en-US" b="1" dirty="0" smtClean="0"/>
              <a:t>Message</a:t>
            </a:r>
            <a:endParaRPr lang="en-US" b="1" dirty="0" smtClean="0"/>
          </a:p>
          <a:p>
            <a:r>
              <a:rPr lang="en-US" dirty="0"/>
              <a:t>Duration message shows the distance between two time instants for a message invocation.</a:t>
            </a:r>
            <a:endParaRPr lang="en-US" dirty="0"/>
          </a:p>
          <a:p>
            <a:pPr marL="0" indent="0">
              <a:buNone/>
            </a:pPr>
            <a:endParaRPr lang="en-US"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3923071"/>
            <a:ext cx="44958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message symbols</a:t>
            </a:r>
            <a:endParaRPr lang="en-US" dirty="0"/>
          </a:p>
        </p:txBody>
      </p:sp>
      <p:sp>
        <p:nvSpPr>
          <p:cNvPr id="3" name="Content Placeholder 2"/>
          <p:cNvSpPr>
            <a:spLocks noGrp="1"/>
          </p:cNvSpPr>
          <p:nvPr>
            <p:ph idx="1"/>
          </p:nvPr>
        </p:nvSpPr>
        <p:spPr/>
        <p:txBody>
          <a:bodyPr/>
          <a:lstStyle/>
          <a:p>
            <a:pPr marL="0" indent="0">
              <a:buNone/>
            </a:pPr>
            <a:r>
              <a:rPr lang="en-US" b="1" dirty="0"/>
              <a:t>Self </a:t>
            </a:r>
            <a:r>
              <a:rPr lang="en-US" b="1" dirty="0" smtClean="0"/>
              <a:t>Message</a:t>
            </a:r>
            <a:endParaRPr lang="en-US" b="1" dirty="0" smtClean="0"/>
          </a:p>
          <a:p>
            <a:r>
              <a:rPr lang="en-US" dirty="0" smtClean="0"/>
              <a:t>Self </a:t>
            </a:r>
            <a:r>
              <a:rPr lang="en-US" dirty="0"/>
              <a:t>message is a kind of message that represents the invocation of message of the same lifeline</a:t>
            </a:r>
            <a:r>
              <a:rPr lang="en-US" dirty="0" smtClean="0"/>
              <a:t>.</a:t>
            </a:r>
            <a:endParaRPr lang="en-US" dirty="0" smtClean="0"/>
          </a:p>
          <a:p>
            <a:r>
              <a:rPr lang="en-US" dirty="0"/>
              <a:t>Certain scenarios might arise where the object needs to send a message to </a:t>
            </a:r>
            <a:r>
              <a:rPr lang="en-US" dirty="0" smtClean="0"/>
              <a:t>itself</a:t>
            </a:r>
            <a:endParaRPr lang="en-US" dirty="0" smtClean="0"/>
          </a:p>
          <a:p>
            <a:r>
              <a:rPr lang="en-US" dirty="0" smtClean="0"/>
              <a:t> </a:t>
            </a:r>
            <a:r>
              <a:rPr lang="en-US" dirty="0"/>
              <a:t>Such messages are called Self Messages and are represented with a U shaped arrow.</a:t>
            </a:r>
            <a:endParaRPr lang="en-US" b="1" dirty="0"/>
          </a:p>
          <a:p>
            <a:pPr marL="0" indent="0">
              <a:buNone/>
            </a:pPr>
            <a:endParaRPr lang="en-US" dirty="0"/>
          </a:p>
          <a:p>
            <a:pPr marL="0" indent="0">
              <a:buNone/>
            </a:pPr>
            <a:endParaRPr lang="en-US" dirty="0"/>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4572000"/>
            <a:ext cx="1714347"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Diagrams </a:t>
            </a:r>
            <a:endParaRPr lang="en-US" dirty="0"/>
          </a:p>
        </p:txBody>
      </p:sp>
      <p:sp>
        <p:nvSpPr>
          <p:cNvPr id="3" name="Content Placeholder 2"/>
          <p:cNvSpPr>
            <a:spLocks noGrp="1"/>
          </p:cNvSpPr>
          <p:nvPr>
            <p:ph idx="1"/>
          </p:nvPr>
        </p:nvSpPr>
        <p:spPr/>
        <p:txBody>
          <a:bodyPr>
            <a:normAutofit/>
          </a:bodyPr>
          <a:lstStyle/>
          <a:p>
            <a:pPr algn="just"/>
            <a:r>
              <a:rPr lang="en-US" dirty="0" smtClean="0"/>
              <a:t>A </a:t>
            </a:r>
            <a:r>
              <a:rPr lang="en-US" dirty="0"/>
              <a:t>sequence diagram simply depicts interaction between objects in a sequential order i.e. the order in which these interactions take place. </a:t>
            </a:r>
            <a:endParaRPr lang="en-US" dirty="0"/>
          </a:p>
          <a:p>
            <a:pPr algn="just"/>
            <a:r>
              <a:rPr lang="en-US" dirty="0" smtClean="0"/>
              <a:t>We </a:t>
            </a:r>
            <a:r>
              <a:rPr lang="en-US" dirty="0"/>
              <a:t>can also use the terms event diagrams or event scenarios to refer to a sequence diagram. Sequence diagrams describe how and in what order the objects in a system function. </a:t>
            </a:r>
            <a:endParaRPr lang="en-US" dirty="0" smtClean="0"/>
          </a:p>
          <a:p>
            <a:pPr algn="just"/>
            <a:r>
              <a:rPr lang="en-US" dirty="0" smtClean="0"/>
              <a:t>These </a:t>
            </a:r>
            <a:r>
              <a:rPr lang="en-US" dirty="0"/>
              <a:t>diagrams are widely used by businessmen and software developers to document and understand requirements for new and existing systems.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Message</a:t>
            </a:r>
            <a:br>
              <a:rPr lang="en-US" b="1" dirty="0"/>
            </a:br>
            <a:endParaRPr lang="en-US" dirty="0"/>
          </a:p>
        </p:txBody>
      </p:sp>
      <p:sp>
        <p:nvSpPr>
          <p:cNvPr id="3" name="Content Placeholder 2"/>
          <p:cNvSpPr>
            <a:spLocks noGrp="1"/>
          </p:cNvSpPr>
          <p:nvPr>
            <p:ph idx="1"/>
          </p:nvPr>
        </p:nvSpPr>
        <p:spPr/>
        <p:txBody>
          <a:bodyPr/>
          <a:lstStyle/>
          <a:p>
            <a:r>
              <a:rPr lang="en-US" dirty="0"/>
              <a:t>For example – Consider a scenario where the device wants to access its webcam. Such a scenario is represented using a self message.</a:t>
            </a:r>
            <a:endParaRPr lang="en-US"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2971800"/>
            <a:ext cx="5791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message symbols</a:t>
            </a:r>
            <a:endParaRPr lang="en-US" dirty="0"/>
          </a:p>
        </p:txBody>
      </p:sp>
      <p:sp>
        <p:nvSpPr>
          <p:cNvPr id="3" name="Content Placeholder 2"/>
          <p:cNvSpPr>
            <a:spLocks noGrp="1"/>
          </p:cNvSpPr>
          <p:nvPr>
            <p:ph idx="1"/>
          </p:nvPr>
        </p:nvSpPr>
        <p:spPr/>
        <p:txBody>
          <a:bodyPr>
            <a:normAutofit/>
          </a:bodyPr>
          <a:lstStyle/>
          <a:p>
            <a:pPr marL="0" indent="0">
              <a:buNone/>
            </a:pPr>
            <a:r>
              <a:rPr lang="en-US" b="1" dirty="0"/>
              <a:t>Delete </a:t>
            </a:r>
            <a:r>
              <a:rPr lang="en-US" b="1" dirty="0" smtClean="0"/>
              <a:t>message</a:t>
            </a:r>
            <a:endParaRPr lang="en-US" b="1" dirty="0" smtClean="0"/>
          </a:p>
          <a:p>
            <a:pPr marL="0" indent="0" algn="just">
              <a:buNone/>
            </a:pPr>
            <a:r>
              <a:rPr lang="en-US" dirty="0"/>
              <a:t>We use a Delete Message to delete an object. </a:t>
            </a:r>
            <a:endParaRPr lang="en-US" dirty="0" smtClean="0"/>
          </a:p>
          <a:p>
            <a:pPr marL="0" indent="0" algn="just">
              <a:buNone/>
            </a:pPr>
            <a:r>
              <a:rPr lang="en-US" dirty="0" smtClean="0"/>
              <a:t>When </a:t>
            </a:r>
            <a:r>
              <a:rPr lang="en-US" dirty="0"/>
              <a:t>an object is </a:t>
            </a:r>
            <a:r>
              <a:rPr lang="en-US" dirty="0" err="1"/>
              <a:t>deallocated</a:t>
            </a:r>
            <a:r>
              <a:rPr lang="en-US" dirty="0"/>
              <a:t> memory or is destroyed within the system we use the Delete Message symbol. It destroys the occurrence of the object in the system</a:t>
            </a:r>
            <a:r>
              <a:rPr lang="en-US" dirty="0" smtClean="0"/>
              <a:t>.</a:t>
            </a:r>
            <a:endParaRPr lang="en-US" dirty="0" smtClean="0"/>
          </a:p>
          <a:p>
            <a:pPr marL="0" indent="0" algn="just">
              <a:buNone/>
            </a:pPr>
            <a:r>
              <a:rPr lang="en-US" dirty="0" smtClean="0"/>
              <a:t>It </a:t>
            </a:r>
            <a:r>
              <a:rPr lang="en-US" dirty="0"/>
              <a:t>is represented by an arrow terminating with a x.</a:t>
            </a:r>
            <a:br>
              <a:rPr lang="en-US" dirty="0"/>
            </a:br>
            <a:endParaRPr lang="en-US"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0" y="4648200"/>
            <a:ext cx="18859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Delete message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For example – In the scenario below when the order is received by the user, the object of order class can be destroyed.</a:t>
            </a:r>
            <a:endParaRPr lang="en-US" b="1" dirty="0"/>
          </a:p>
          <a:p>
            <a:endParaRPr lang="en-US"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819400"/>
            <a:ext cx="5867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fragments</a:t>
            </a:r>
            <a:endParaRPr lang="en-US" dirty="0"/>
          </a:p>
        </p:txBody>
      </p:sp>
      <p:sp>
        <p:nvSpPr>
          <p:cNvPr id="3" name="Content Placeholder 2"/>
          <p:cNvSpPr>
            <a:spLocks noGrp="1"/>
          </p:cNvSpPr>
          <p:nvPr>
            <p:ph idx="1"/>
          </p:nvPr>
        </p:nvSpPr>
        <p:spPr/>
        <p:txBody>
          <a:bodyPr/>
          <a:lstStyle/>
          <a:p>
            <a:pPr algn="just"/>
            <a:r>
              <a:rPr lang="en-US" b="1" dirty="0" smtClean="0">
                <a:hlinkClick r:id="rId1"/>
              </a:rPr>
              <a:t>UML </a:t>
            </a:r>
            <a:r>
              <a:rPr lang="en-US" b="1" dirty="0">
                <a:hlinkClick r:id="rId1"/>
              </a:rPr>
              <a:t>2.0</a:t>
            </a:r>
            <a:r>
              <a:rPr lang="en-US" dirty="0"/>
              <a:t> introduces sequence (or interaction) fragments. Sequence fragments make it easier to create and maintain accurate sequence diagrams</a:t>
            </a:r>
            <a:endParaRPr lang="en-US" dirty="0"/>
          </a:p>
          <a:p>
            <a:pPr algn="just"/>
            <a:r>
              <a:rPr lang="en-US" dirty="0"/>
              <a:t>A sequence fragment is represented as a box, called a combined fragment, which encloses a portion of the interactions within a sequence diagram</a:t>
            </a:r>
            <a:endParaRPr lang="en-US" dirty="0"/>
          </a:p>
          <a:p>
            <a:pPr algn="just"/>
            <a:r>
              <a:rPr lang="en-US" dirty="0"/>
              <a:t>The fragment operator (in the top left cornet) indicates the type of fragment</a:t>
            </a:r>
            <a:endParaRPr lang="en-US" dirty="0"/>
          </a:p>
          <a:p>
            <a:pPr algn="just"/>
            <a:r>
              <a:rPr lang="en-US" dirty="0"/>
              <a:t>Fragment types: ref, assert, loop, break, alt, opt, </a:t>
            </a:r>
            <a:r>
              <a:rPr lang="en-US" dirty="0" err="1"/>
              <a:t>neg</a:t>
            </a:r>
            <a:endParaRPr lang="en-US"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28600" y="228599"/>
          <a:ext cx="8610600" cy="6477000"/>
        </p:xfrm>
        <a:graphic>
          <a:graphicData uri="http://schemas.openxmlformats.org/drawingml/2006/table">
            <a:tbl>
              <a:tblPr/>
              <a:tblGrid>
                <a:gridCol w="1148080"/>
                <a:gridCol w="7462520"/>
              </a:tblGrid>
              <a:tr h="841169">
                <a:tc>
                  <a:txBody>
                    <a:bodyPr/>
                    <a:lstStyle/>
                    <a:p>
                      <a:r>
                        <a:rPr lang="en-US" sz="1400" b="1" dirty="0">
                          <a:solidFill>
                            <a:srgbClr val="333333"/>
                          </a:solidFill>
                          <a:effectLst/>
                          <a:latin typeface="Open Sans"/>
                        </a:rPr>
                        <a:t>alt</a:t>
                      </a:r>
                      <a:endParaRPr lang="en-US" sz="1400" b="0" dirty="0">
                        <a:solidFill>
                          <a:srgbClr val="333333"/>
                        </a:solidFill>
                        <a:effectLst/>
                        <a:latin typeface="Open Sans"/>
                      </a:endParaRPr>
                    </a:p>
                  </a:txBody>
                  <a:tcPr marL="63294" marR="63294" marT="31647" marB="31647" anchor="ctr">
                    <a:lnL>
                      <a:noFill/>
                    </a:lnL>
                    <a:lnR>
                      <a:noFill/>
                    </a:lnR>
                    <a:lnT>
                      <a:noFill/>
                    </a:lnT>
                    <a:lnB>
                      <a:noFill/>
                    </a:lnB>
                    <a:solidFill>
                      <a:srgbClr val="F1F1F1"/>
                    </a:solidFill>
                  </a:tcPr>
                </a:tc>
                <a:tc>
                  <a:txBody>
                    <a:bodyPr/>
                    <a:lstStyle/>
                    <a:p>
                      <a:r>
                        <a:rPr lang="en-US" sz="1400" b="0">
                          <a:solidFill>
                            <a:srgbClr val="333333"/>
                          </a:solidFill>
                          <a:effectLst/>
                          <a:latin typeface="Open Sans"/>
                        </a:rPr>
                        <a:t>Alternative multiple fragments: only the one whose condition is true will execute.</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1F1F1"/>
                    </a:solidFill>
                  </a:tcPr>
                </a:tc>
              </a:tr>
              <a:tr h="1093520">
                <a:tc>
                  <a:txBody>
                    <a:bodyPr/>
                    <a:lstStyle/>
                    <a:p>
                      <a:r>
                        <a:rPr lang="en-US" sz="1400" b="1">
                          <a:solidFill>
                            <a:srgbClr val="333333"/>
                          </a:solidFill>
                          <a:effectLst/>
                          <a:latin typeface="Open Sans"/>
                        </a:rPr>
                        <a:t>opt</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FFFFF"/>
                    </a:solidFill>
                  </a:tcPr>
                </a:tc>
                <a:tc>
                  <a:txBody>
                    <a:bodyPr/>
                    <a:lstStyle/>
                    <a:p>
                      <a:r>
                        <a:rPr lang="en-US" sz="1400" b="0" dirty="0">
                          <a:solidFill>
                            <a:srgbClr val="333333"/>
                          </a:solidFill>
                          <a:effectLst/>
                          <a:latin typeface="Open Sans"/>
                        </a:rPr>
                        <a:t>Optional: the fragment executes only if the supplied condition is true. Equivalent to an alt only with one trace.</a:t>
                      </a:r>
                      <a:endParaRPr lang="en-US" sz="1400" b="0" dirty="0">
                        <a:solidFill>
                          <a:srgbClr val="333333"/>
                        </a:solidFill>
                        <a:effectLst/>
                        <a:latin typeface="Open Sans"/>
                      </a:endParaRPr>
                    </a:p>
                  </a:txBody>
                  <a:tcPr marL="63294" marR="63294" marT="31647" marB="31647" anchor="ctr">
                    <a:lnL>
                      <a:noFill/>
                    </a:lnL>
                    <a:lnR>
                      <a:noFill/>
                    </a:lnR>
                    <a:lnT>
                      <a:noFill/>
                    </a:lnT>
                    <a:lnB>
                      <a:noFill/>
                    </a:lnB>
                    <a:solidFill>
                      <a:srgbClr val="FFFFFF"/>
                    </a:solidFill>
                  </a:tcPr>
                </a:tc>
              </a:tr>
              <a:tr h="588818">
                <a:tc>
                  <a:txBody>
                    <a:bodyPr/>
                    <a:lstStyle/>
                    <a:p>
                      <a:r>
                        <a:rPr lang="en-US" sz="1400" b="1">
                          <a:solidFill>
                            <a:srgbClr val="333333"/>
                          </a:solidFill>
                          <a:effectLst/>
                          <a:latin typeface="Open Sans"/>
                        </a:rPr>
                        <a:t>par</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1F1F1"/>
                    </a:solidFill>
                  </a:tcPr>
                </a:tc>
                <a:tc>
                  <a:txBody>
                    <a:bodyPr/>
                    <a:lstStyle/>
                    <a:p>
                      <a:r>
                        <a:rPr lang="en-US" sz="1400" b="0">
                          <a:solidFill>
                            <a:srgbClr val="333333"/>
                          </a:solidFill>
                          <a:effectLst/>
                          <a:latin typeface="Open Sans"/>
                        </a:rPr>
                        <a:t>Parallel: each fragment is run in parallel.</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1F1F1"/>
                    </a:solidFill>
                  </a:tcPr>
                </a:tc>
              </a:tr>
              <a:tr h="841169">
                <a:tc>
                  <a:txBody>
                    <a:bodyPr/>
                    <a:lstStyle/>
                    <a:p>
                      <a:r>
                        <a:rPr lang="en-US" sz="1400" b="1">
                          <a:solidFill>
                            <a:srgbClr val="333333"/>
                          </a:solidFill>
                          <a:effectLst/>
                          <a:latin typeface="Open Sans"/>
                        </a:rPr>
                        <a:t>loop</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FFFFF"/>
                    </a:solidFill>
                  </a:tcPr>
                </a:tc>
                <a:tc>
                  <a:txBody>
                    <a:bodyPr/>
                    <a:lstStyle/>
                    <a:p>
                      <a:r>
                        <a:rPr lang="en-US" sz="1400" b="0">
                          <a:solidFill>
                            <a:srgbClr val="333333"/>
                          </a:solidFill>
                          <a:effectLst/>
                          <a:latin typeface="Open Sans"/>
                        </a:rPr>
                        <a:t>Loop: the fragment may execute multiple times, and the guard indicates the basis of iteration.</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FFFFF"/>
                    </a:solidFill>
                  </a:tcPr>
                </a:tc>
              </a:tr>
              <a:tr h="588818">
                <a:tc>
                  <a:txBody>
                    <a:bodyPr/>
                    <a:lstStyle/>
                    <a:p>
                      <a:r>
                        <a:rPr lang="en-US" sz="1400" b="1">
                          <a:solidFill>
                            <a:srgbClr val="333333"/>
                          </a:solidFill>
                          <a:effectLst/>
                          <a:latin typeface="Open Sans"/>
                        </a:rPr>
                        <a:t>region</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1F1F1"/>
                    </a:solidFill>
                  </a:tcPr>
                </a:tc>
                <a:tc>
                  <a:txBody>
                    <a:bodyPr/>
                    <a:lstStyle/>
                    <a:p>
                      <a:r>
                        <a:rPr lang="en-US" sz="1400" b="0">
                          <a:solidFill>
                            <a:srgbClr val="333333"/>
                          </a:solidFill>
                          <a:effectLst/>
                          <a:latin typeface="Open Sans"/>
                        </a:rPr>
                        <a:t>Critical region: the fragment can have only one thread executing it at once.</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1F1F1"/>
                    </a:solidFill>
                  </a:tcPr>
                </a:tc>
              </a:tr>
              <a:tr h="588818">
                <a:tc>
                  <a:txBody>
                    <a:bodyPr/>
                    <a:lstStyle/>
                    <a:p>
                      <a:r>
                        <a:rPr lang="en-US" sz="1400" b="1">
                          <a:solidFill>
                            <a:srgbClr val="333333"/>
                          </a:solidFill>
                          <a:effectLst/>
                          <a:latin typeface="Open Sans"/>
                        </a:rPr>
                        <a:t>neg</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FFFFF"/>
                    </a:solidFill>
                  </a:tcPr>
                </a:tc>
                <a:tc>
                  <a:txBody>
                    <a:bodyPr/>
                    <a:lstStyle/>
                    <a:p>
                      <a:r>
                        <a:rPr lang="en-US" sz="1400" b="0">
                          <a:solidFill>
                            <a:srgbClr val="333333"/>
                          </a:solidFill>
                          <a:effectLst/>
                          <a:latin typeface="Open Sans"/>
                        </a:rPr>
                        <a:t>Negative: the fragment shows an invalid interaction.</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FFFFF"/>
                    </a:solidFill>
                  </a:tcPr>
                </a:tc>
              </a:tr>
              <a:tr h="1345870">
                <a:tc>
                  <a:txBody>
                    <a:bodyPr/>
                    <a:lstStyle/>
                    <a:p>
                      <a:r>
                        <a:rPr lang="en-US" sz="1400" b="1">
                          <a:solidFill>
                            <a:srgbClr val="333333"/>
                          </a:solidFill>
                          <a:effectLst/>
                          <a:latin typeface="Open Sans"/>
                        </a:rPr>
                        <a:t>ref</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1F1F1"/>
                    </a:solidFill>
                  </a:tcPr>
                </a:tc>
                <a:tc>
                  <a:txBody>
                    <a:bodyPr/>
                    <a:lstStyle/>
                    <a:p>
                      <a:r>
                        <a:rPr lang="en-US" sz="1400" b="0">
                          <a:solidFill>
                            <a:srgbClr val="333333"/>
                          </a:solidFill>
                          <a:effectLst/>
                          <a:latin typeface="Open Sans"/>
                        </a:rPr>
                        <a:t>Reference: refers to an interaction defined on another diagram. The frame is drawn to cover the lifelines involved in the interaction. You can define parameters and a return value.</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1F1F1"/>
                    </a:solidFill>
                  </a:tcPr>
                </a:tc>
              </a:tr>
              <a:tr h="588818">
                <a:tc>
                  <a:txBody>
                    <a:bodyPr/>
                    <a:lstStyle/>
                    <a:p>
                      <a:r>
                        <a:rPr lang="en-US" sz="1400" b="1">
                          <a:solidFill>
                            <a:srgbClr val="333333"/>
                          </a:solidFill>
                          <a:effectLst/>
                          <a:latin typeface="Open Sans"/>
                        </a:rPr>
                        <a:t>sd</a:t>
                      </a:r>
                      <a:endParaRPr lang="en-US" sz="1400" b="0">
                        <a:solidFill>
                          <a:srgbClr val="333333"/>
                        </a:solidFill>
                        <a:effectLst/>
                        <a:latin typeface="Open Sans"/>
                      </a:endParaRPr>
                    </a:p>
                  </a:txBody>
                  <a:tcPr marL="63294" marR="63294" marT="31647" marB="31647" anchor="ctr">
                    <a:lnL>
                      <a:noFill/>
                    </a:lnL>
                    <a:lnR>
                      <a:noFill/>
                    </a:lnR>
                    <a:lnT>
                      <a:noFill/>
                    </a:lnT>
                    <a:lnB>
                      <a:noFill/>
                    </a:lnB>
                    <a:solidFill>
                      <a:srgbClr val="FFFFFF"/>
                    </a:solidFill>
                  </a:tcPr>
                </a:tc>
                <a:tc>
                  <a:txBody>
                    <a:bodyPr/>
                    <a:lstStyle/>
                    <a:p>
                      <a:r>
                        <a:rPr lang="en-US" sz="1400" b="0" dirty="0">
                          <a:solidFill>
                            <a:srgbClr val="333333"/>
                          </a:solidFill>
                          <a:effectLst/>
                          <a:latin typeface="Open Sans"/>
                        </a:rPr>
                        <a:t>Sequence diagram: used to surround an entire sequence diagram.</a:t>
                      </a:r>
                      <a:endParaRPr lang="en-US" sz="1400" b="0" dirty="0">
                        <a:solidFill>
                          <a:srgbClr val="333333"/>
                        </a:solidFill>
                        <a:effectLst/>
                        <a:latin typeface="Open Sans"/>
                      </a:endParaRPr>
                    </a:p>
                  </a:txBody>
                  <a:tcPr marL="63294" marR="63294" marT="31647" marB="31647" anchor="ctr">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Draw a Sequence Diagram</a:t>
            </a:r>
            <a:br>
              <a:rPr lang="en-US" dirty="0"/>
            </a:br>
            <a:endParaRPr lang="en-US" dirty="0"/>
          </a:p>
        </p:txBody>
      </p:sp>
      <p:sp>
        <p:nvSpPr>
          <p:cNvPr id="3" name="Content Placeholder 2"/>
          <p:cNvSpPr>
            <a:spLocks noGrp="1"/>
          </p:cNvSpPr>
          <p:nvPr>
            <p:ph idx="1"/>
          </p:nvPr>
        </p:nvSpPr>
        <p:spPr/>
        <p:txBody>
          <a:bodyPr/>
          <a:lstStyle/>
          <a:p>
            <a:pPr algn="just"/>
            <a:r>
              <a:rPr lang="en-US" dirty="0"/>
              <a:t>A sequence diagram represents the scenario or flow of events in one single use case. </a:t>
            </a:r>
            <a:endParaRPr lang="en-US" dirty="0" smtClean="0"/>
          </a:p>
          <a:p>
            <a:pPr algn="just"/>
            <a:r>
              <a:rPr lang="en-US" dirty="0" smtClean="0"/>
              <a:t>The </a:t>
            </a:r>
            <a:r>
              <a:rPr lang="en-US" dirty="0"/>
              <a:t>message flow of the sequence diagram is based on the narrative of the particular use case.</a:t>
            </a:r>
            <a:endParaRPr lang="en-US" dirty="0"/>
          </a:p>
          <a:p>
            <a:pPr algn="just"/>
            <a:r>
              <a:rPr lang="en-US" dirty="0"/>
              <a:t>Then, before you start drawing the sequence diagram or decide what interactions should be included in it, you need to draw the </a:t>
            </a:r>
            <a:r>
              <a:rPr lang="en-US" dirty="0" smtClean="0"/>
              <a:t>use case diagram</a:t>
            </a:r>
            <a:r>
              <a:rPr lang="en-US" dirty="0"/>
              <a:t> and ready a comprehensive description of what the particular use case does.</a:t>
            </a:r>
            <a:endParaRPr lang="en-US" dirty="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24691"/>
            <a:ext cx="83058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Draw a Sequence Diagram</a:t>
            </a:r>
            <a:endParaRPr lang="en-US" dirty="0"/>
          </a:p>
        </p:txBody>
      </p:sp>
      <p:sp>
        <p:nvSpPr>
          <p:cNvPr id="3" name="Content Placeholder 2"/>
          <p:cNvSpPr>
            <a:spLocks noGrp="1"/>
          </p:cNvSpPr>
          <p:nvPr>
            <p:ph idx="1"/>
          </p:nvPr>
        </p:nvSpPr>
        <p:spPr/>
        <p:txBody>
          <a:bodyPr>
            <a:normAutofit lnSpcReduction="10000"/>
          </a:bodyPr>
          <a:lstStyle/>
          <a:p>
            <a:pPr algn="just"/>
            <a:r>
              <a:rPr lang="en-US" dirty="0"/>
              <a:t>From the above use case diagram example of ‘Create New Online Library Account’, we will focus on the use case named ‘Create New User Account’ to draw our sequence diagram example.</a:t>
            </a:r>
            <a:endParaRPr lang="en-US" dirty="0"/>
          </a:p>
          <a:p>
            <a:pPr algn="just"/>
            <a:r>
              <a:rPr lang="en-US" dirty="0"/>
              <a:t>Before drawing the sequence diagram, it’s necessary to identify the objects or actors that would be involved in creating </a:t>
            </a:r>
            <a:r>
              <a:rPr lang="en-US" dirty="0" smtClean="0"/>
              <a:t>a new user account. </a:t>
            </a:r>
            <a:r>
              <a:rPr lang="en-US" dirty="0"/>
              <a:t>These would be;</a:t>
            </a:r>
            <a:endParaRPr lang="en-US" dirty="0"/>
          </a:p>
          <a:p>
            <a:pPr algn="just"/>
            <a:r>
              <a:rPr lang="en-US" dirty="0"/>
              <a:t>Librarian</a:t>
            </a:r>
            <a:endParaRPr lang="en-US" dirty="0"/>
          </a:p>
          <a:p>
            <a:pPr algn="just"/>
            <a:r>
              <a:rPr lang="en-US" dirty="0"/>
              <a:t>Online Library Management system</a:t>
            </a:r>
            <a:endParaRPr lang="en-US" dirty="0"/>
          </a:p>
          <a:p>
            <a:pPr algn="just"/>
            <a:r>
              <a:rPr lang="en-US" dirty="0"/>
              <a:t>User credentials database</a:t>
            </a:r>
            <a:endParaRPr lang="en-US" dirty="0"/>
          </a:p>
          <a:p>
            <a:pPr algn="just"/>
            <a:r>
              <a:rPr lang="en-US" dirty="0"/>
              <a:t>Email system</a:t>
            </a:r>
            <a:endParaRPr lang="en-US" dirty="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Draw a Sequence Diagram</a:t>
            </a:r>
            <a:endParaRPr lang="en-US" dirty="0"/>
          </a:p>
        </p:txBody>
      </p:sp>
      <p:sp>
        <p:nvSpPr>
          <p:cNvPr id="3" name="Content Placeholder 2"/>
          <p:cNvSpPr>
            <a:spLocks noGrp="1"/>
          </p:cNvSpPr>
          <p:nvPr>
            <p:ph idx="1"/>
          </p:nvPr>
        </p:nvSpPr>
        <p:spPr/>
        <p:txBody>
          <a:bodyPr/>
          <a:lstStyle/>
          <a:p>
            <a:pPr algn="just"/>
            <a:r>
              <a:rPr lang="en-US" dirty="0"/>
              <a:t>Once you identify the objects, it is then important to write a detailed description on what the use case does. From this description, you can easily figure out the interactions (that should go in the sequence diagram) that would occur between the objects </a:t>
            </a:r>
            <a:r>
              <a:rPr lang="en-US" dirty="0" smtClean="0"/>
              <a:t>above</a:t>
            </a:r>
            <a:r>
              <a:rPr lang="en-US" dirty="0"/>
              <a:t>, once the use case is executed.</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Draw a Sequence Diagram</a:t>
            </a:r>
            <a:endParaRPr lang="en-US" dirty="0"/>
          </a:p>
        </p:txBody>
      </p:sp>
      <p:sp>
        <p:nvSpPr>
          <p:cNvPr id="3" name="Content Placeholder 2"/>
          <p:cNvSpPr>
            <a:spLocks noGrp="1"/>
          </p:cNvSpPr>
          <p:nvPr>
            <p:ph idx="1"/>
          </p:nvPr>
        </p:nvSpPr>
        <p:spPr/>
        <p:txBody>
          <a:bodyPr>
            <a:normAutofit lnSpcReduction="10000"/>
          </a:bodyPr>
          <a:lstStyle/>
          <a:p>
            <a:pPr algn="just"/>
            <a:r>
              <a:rPr lang="en-US" dirty="0"/>
              <a:t>Here are the steps that occur in the use case named ‘Create New Library User Account’.</a:t>
            </a:r>
            <a:endParaRPr lang="en-US" dirty="0"/>
          </a:p>
          <a:p>
            <a:pPr algn="just"/>
            <a:r>
              <a:rPr lang="en-US" dirty="0"/>
              <a:t>The librarian request the system to create a new online library account</a:t>
            </a:r>
            <a:endParaRPr lang="en-US" dirty="0"/>
          </a:p>
          <a:p>
            <a:pPr algn="just"/>
            <a:r>
              <a:rPr lang="en-US" dirty="0"/>
              <a:t>The librarian then selects the library user account type</a:t>
            </a:r>
            <a:endParaRPr lang="en-US" dirty="0"/>
          </a:p>
          <a:p>
            <a:pPr algn="just"/>
            <a:r>
              <a:rPr lang="en-US" dirty="0"/>
              <a:t>The librarian enters the user’s details</a:t>
            </a:r>
            <a:endParaRPr lang="en-US" dirty="0"/>
          </a:p>
          <a:p>
            <a:pPr algn="just"/>
            <a:r>
              <a:rPr lang="en-US" dirty="0"/>
              <a:t>The user’s details are checked using the user Credentials Database</a:t>
            </a:r>
            <a:endParaRPr lang="en-US" dirty="0"/>
          </a:p>
          <a:p>
            <a:pPr algn="just"/>
            <a:r>
              <a:rPr lang="en-US" dirty="0"/>
              <a:t>The new library user account is created</a:t>
            </a:r>
            <a:endParaRPr lang="en-US" dirty="0"/>
          </a:p>
          <a:p>
            <a:pPr algn="just"/>
            <a:r>
              <a:rPr lang="en-US" dirty="0"/>
              <a:t>A </a:t>
            </a:r>
            <a:r>
              <a:rPr lang="en-US" dirty="0" smtClean="0"/>
              <a:t>summary </a:t>
            </a:r>
            <a:r>
              <a:rPr lang="en-US" dirty="0"/>
              <a:t>of the new account’s details are then emailed to the user</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sequence diagrams</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dirty="0" smtClean="0"/>
              <a:t>Sequence </a:t>
            </a:r>
            <a:r>
              <a:rPr lang="en-US" dirty="0"/>
              <a:t>diagrams can be useful references for businesses and other organizations. Try drawing a sequence diagram to:</a:t>
            </a:r>
            <a:endParaRPr lang="en-US" dirty="0"/>
          </a:p>
          <a:p>
            <a:pPr algn="just"/>
            <a:r>
              <a:rPr lang="en-US" dirty="0"/>
              <a:t>Represent the details of a UML use case.</a:t>
            </a:r>
            <a:endParaRPr lang="en-US" dirty="0"/>
          </a:p>
          <a:p>
            <a:pPr algn="just"/>
            <a:r>
              <a:rPr lang="en-US" dirty="0"/>
              <a:t>Model the logic of a sophisticated procedure, function, or operation.</a:t>
            </a:r>
            <a:endParaRPr lang="en-US" dirty="0"/>
          </a:p>
          <a:p>
            <a:pPr algn="just"/>
            <a:r>
              <a:rPr lang="en-US" dirty="0"/>
              <a:t>See how objects and components interact with each other to complete a process.</a:t>
            </a:r>
            <a:endParaRPr lang="en-US" dirty="0"/>
          </a:p>
          <a:p>
            <a:pPr algn="just"/>
            <a:r>
              <a:rPr lang="en-US" dirty="0"/>
              <a:t>Plan and understand the detailed functionality of an existing or future scenario.</a:t>
            </a:r>
            <a:endParaRPr lang="en-US" dirty="0"/>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Draw a Sequence Diagram</a:t>
            </a:r>
            <a:endParaRPr lang="en-US" dirty="0"/>
          </a:p>
        </p:txBody>
      </p:sp>
      <p:sp>
        <p:nvSpPr>
          <p:cNvPr id="3" name="Content Placeholder 2"/>
          <p:cNvSpPr>
            <a:spLocks noGrp="1"/>
          </p:cNvSpPr>
          <p:nvPr>
            <p:ph idx="1"/>
          </p:nvPr>
        </p:nvSpPr>
        <p:spPr/>
        <p:txBody>
          <a:bodyPr/>
          <a:lstStyle/>
          <a:p>
            <a:pPr algn="just"/>
            <a:r>
              <a:rPr lang="en-US" dirty="0"/>
              <a:t>From each of these steps, you can easily specify what messages should be exchanged between the objects in the sequence diagram. Once it’s clear, you can go ahead and start drawing the sequence diagram</a:t>
            </a:r>
            <a:r>
              <a:rPr lang="en-US" dirty="0" smtClean="0"/>
              <a:t>.</a:t>
            </a:r>
            <a:endParaRPr lang="en-US" dirty="0" smtClean="0"/>
          </a:p>
          <a:p>
            <a:pPr algn="just"/>
            <a:r>
              <a:rPr lang="en-US" dirty="0"/>
              <a:t>The sequence diagram below shows how the objects in the online library management system interact with each other to perform the function ‘Create New Library User Account’.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381000"/>
            <a:ext cx="8610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Sequence Diagram Common Mistakes</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smtClean="0"/>
              <a:t>When </a:t>
            </a:r>
            <a:r>
              <a:rPr lang="en-US" dirty="0"/>
              <a:t>drawing sequence diagrams, designers tend to make these common mistakes. By avoiding these mistakes you can ensure the quality of your diagram.</a:t>
            </a:r>
            <a:endParaRPr lang="en-US" dirty="0"/>
          </a:p>
          <a:p>
            <a:pPr algn="just"/>
            <a:r>
              <a:rPr lang="en-US" dirty="0"/>
              <a:t>Adding too much detail. This clutters up the diagram and makes it difficult to read.</a:t>
            </a:r>
            <a:endParaRPr lang="en-US" dirty="0"/>
          </a:p>
          <a:p>
            <a:pPr algn="just"/>
            <a:r>
              <a:rPr lang="en-US" dirty="0" smtClean="0"/>
              <a:t>Leaving </a:t>
            </a:r>
            <a:r>
              <a:rPr lang="en-US" dirty="0"/>
              <a:t>no blank space between the use case text and the message arrow; this makes it difficult for anyone to read the diagram.</a:t>
            </a:r>
            <a:endParaRPr lang="en-US" dirty="0"/>
          </a:p>
          <a:p>
            <a:pPr algn="just"/>
            <a:r>
              <a:rPr lang="en-US" dirty="0"/>
              <a:t>Not considering the origins of message arrows carefully.</a:t>
            </a:r>
            <a:endParaRPr lang="en-US" dirty="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228600"/>
            <a:ext cx="88392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sequence diagram for an emotion based music player</a:t>
            </a:r>
            <a:endParaRPr lang="en-US"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1395413"/>
            <a:ext cx="7848600" cy="515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sequence diagram for an emotion based music player</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Firstly the application is opened by the user.</a:t>
            </a:r>
            <a:endParaRPr lang="en-US" dirty="0"/>
          </a:p>
          <a:p>
            <a:pPr fontAlgn="base"/>
            <a:r>
              <a:rPr lang="en-US" dirty="0"/>
              <a:t>The device then gets access to the web cam.</a:t>
            </a:r>
            <a:endParaRPr lang="en-US" dirty="0"/>
          </a:p>
          <a:p>
            <a:pPr fontAlgn="base"/>
            <a:r>
              <a:rPr lang="en-US" dirty="0"/>
              <a:t>The webcam captures the image of the user.</a:t>
            </a:r>
            <a:endParaRPr lang="en-US" dirty="0"/>
          </a:p>
          <a:p>
            <a:pPr fontAlgn="base"/>
            <a:r>
              <a:rPr lang="en-US" dirty="0"/>
              <a:t>The device uses algorithms to detect the face and predict the mood.</a:t>
            </a:r>
            <a:endParaRPr lang="en-US" dirty="0"/>
          </a:p>
          <a:p>
            <a:pPr fontAlgn="base"/>
            <a:r>
              <a:rPr lang="en-US" dirty="0"/>
              <a:t>It then requests database for dictionary of possible moods.</a:t>
            </a:r>
            <a:endParaRPr lang="en-US" dirty="0"/>
          </a:p>
          <a:p>
            <a:pPr fontAlgn="base"/>
            <a:r>
              <a:rPr lang="en-US" dirty="0"/>
              <a:t>The mood is retrieved from the database.</a:t>
            </a:r>
            <a:endParaRPr lang="en-US" dirty="0"/>
          </a:p>
          <a:p>
            <a:pPr fontAlgn="base"/>
            <a:r>
              <a:rPr lang="en-US" dirty="0"/>
              <a:t>The mood is displayed to the user.</a:t>
            </a:r>
            <a:endParaRPr lang="en-US" dirty="0"/>
          </a:p>
          <a:p>
            <a:pPr fontAlgn="base"/>
            <a:r>
              <a:rPr lang="en-US" dirty="0"/>
              <a:t>The music is requested from the database.</a:t>
            </a:r>
            <a:endParaRPr lang="en-US" dirty="0"/>
          </a:p>
          <a:p>
            <a:pPr fontAlgn="base"/>
            <a:r>
              <a:rPr lang="en-US" dirty="0"/>
              <a:t>The playlist is generated and finally shown to the user.</a:t>
            </a:r>
            <a:endParaRPr lang="en-US" dirty="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457201"/>
            <a:ext cx="7924800" cy="546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Purpose of Sequence Diagram</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dirty="0" smtClean="0"/>
              <a:t>Model </a:t>
            </a:r>
            <a:r>
              <a:rPr lang="en-US" dirty="0"/>
              <a:t>high-level interaction between active objects in a system</a:t>
            </a:r>
            <a:endParaRPr lang="en-US" dirty="0"/>
          </a:p>
          <a:p>
            <a:pPr algn="just"/>
            <a:r>
              <a:rPr lang="en-US" dirty="0"/>
              <a:t>Model the interaction between object instances within a collaboration that realizes a use case</a:t>
            </a:r>
            <a:endParaRPr lang="en-US" dirty="0"/>
          </a:p>
          <a:p>
            <a:pPr algn="just"/>
            <a:r>
              <a:rPr lang="en-US" dirty="0"/>
              <a:t>Model the interaction between objects within a collaboration that realizes an operation</a:t>
            </a:r>
            <a:endParaRPr lang="en-US" dirty="0"/>
          </a:p>
          <a:p>
            <a:pPr algn="just"/>
            <a:r>
              <a:rPr lang="en-US" dirty="0"/>
              <a:t>Either model generic interactions (showing all possible paths through the interaction) or specific instances of a interaction (showing just one path through the interaction)</a:t>
            </a: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 of sequence diagrams</a:t>
            </a:r>
            <a:br>
              <a:rPr lang="en-US" b="1" dirty="0"/>
            </a:br>
            <a:endParaRPr lang="en-US" dirty="0"/>
          </a:p>
        </p:txBody>
      </p:sp>
      <p:sp>
        <p:nvSpPr>
          <p:cNvPr id="3" name="Content Placeholder 2"/>
          <p:cNvSpPr>
            <a:spLocks noGrp="1"/>
          </p:cNvSpPr>
          <p:nvPr>
            <p:ph idx="1"/>
          </p:nvPr>
        </p:nvSpPr>
        <p:spPr/>
        <p:txBody>
          <a:bodyPr/>
          <a:lstStyle/>
          <a:p>
            <a:pPr algn="just" fontAlgn="base"/>
            <a:r>
              <a:rPr lang="en-US" dirty="0"/>
              <a:t>Used to model and </a:t>
            </a:r>
            <a:r>
              <a:rPr lang="en-US" dirty="0" err="1"/>
              <a:t>visualise</a:t>
            </a:r>
            <a:r>
              <a:rPr lang="en-US" dirty="0"/>
              <a:t> the logic behind a sophisticated function, operation or procedure.</a:t>
            </a:r>
            <a:endParaRPr lang="en-US" dirty="0"/>
          </a:p>
          <a:p>
            <a:pPr algn="just" fontAlgn="base"/>
            <a:r>
              <a:rPr lang="en-US" dirty="0"/>
              <a:t>They are also used to show details of UML use case diagrams.</a:t>
            </a:r>
            <a:endParaRPr lang="en-US" dirty="0"/>
          </a:p>
          <a:p>
            <a:pPr algn="just" fontAlgn="base"/>
            <a:r>
              <a:rPr lang="en-US" dirty="0"/>
              <a:t>Used to understand the detailed functionality of current or future systems.</a:t>
            </a:r>
            <a:endParaRPr lang="en-US" dirty="0"/>
          </a:p>
          <a:p>
            <a:pPr algn="just" fontAlgn="base"/>
            <a:r>
              <a:rPr lang="en-US" dirty="0" err="1"/>
              <a:t>Visualise</a:t>
            </a:r>
            <a:r>
              <a:rPr lang="en-US" dirty="0"/>
              <a:t> how messages and tasks move between objects or components in a system.</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 cases for sequence diagrams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a:t>
            </a:r>
            <a:r>
              <a:rPr lang="en-US" dirty="0"/>
              <a:t>following scenarios are ideal for using a sequence diagram:</a:t>
            </a:r>
            <a:endParaRPr lang="en-US" dirty="0"/>
          </a:p>
          <a:p>
            <a:pPr algn="just"/>
            <a:r>
              <a:rPr lang="en-US" b="1" dirty="0"/>
              <a:t>Usage scenario:</a:t>
            </a:r>
            <a:r>
              <a:rPr lang="en-US" dirty="0"/>
              <a:t> A usage scenario is a diagram of how your system could potentially be used. It's a great way to make sure that you have worked through the logic of every usage scenario for the system.</a:t>
            </a:r>
            <a:endParaRPr lang="en-US" dirty="0"/>
          </a:p>
          <a:p>
            <a:pPr algn="just"/>
            <a:r>
              <a:rPr lang="en-US" b="1" dirty="0"/>
              <a:t>Method logic:</a:t>
            </a:r>
            <a:r>
              <a:rPr lang="en-US" dirty="0"/>
              <a:t> Just as you might use a UML sequence diagram to explore the logic of a use case, you can use it to explore the logic of any function, procedure, or complex process.</a:t>
            </a:r>
            <a:endParaRPr lang="en-US" dirty="0"/>
          </a:p>
          <a:p>
            <a:pPr algn="just"/>
            <a:r>
              <a:rPr lang="en-US" b="1" dirty="0"/>
              <a:t>Service logic:</a:t>
            </a:r>
            <a:r>
              <a:rPr lang="en-US" dirty="0"/>
              <a:t> If you consider a service to be a high-level method used by different clients, a sequence diagram is an ideal way to map that out.</a:t>
            </a:r>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Sequence Diagram Notations </a:t>
            </a:r>
            <a:br>
              <a:rPr lang="en-US" b="1" dirty="0"/>
            </a:br>
            <a:endParaRPr lang="en-US" dirty="0"/>
          </a:p>
        </p:txBody>
      </p:sp>
      <p:sp>
        <p:nvSpPr>
          <p:cNvPr id="3" name="Content Placeholder 2"/>
          <p:cNvSpPr>
            <a:spLocks noGrp="1"/>
          </p:cNvSpPr>
          <p:nvPr>
            <p:ph idx="1"/>
          </p:nvPr>
        </p:nvSpPr>
        <p:spPr/>
        <p:txBody>
          <a:bodyPr/>
          <a:lstStyle/>
          <a:p>
            <a:pPr algn="just"/>
            <a:r>
              <a:rPr lang="en-US" b="1" dirty="0"/>
              <a:t>Actors –</a:t>
            </a:r>
            <a:r>
              <a:rPr lang="en-US" dirty="0"/>
              <a:t> An actor in a UML diagram represents a type of role where it interacts with the system and its objects. It is important to note here that an actor is always outside the scope of the system we aim to model using the UML diagram.</a:t>
            </a:r>
            <a:endParaRPr lang="en-US" dirty="0"/>
          </a:p>
        </p:txBody>
      </p:sp>
      <p:pic>
        <p:nvPicPr>
          <p:cNvPr id="1026" name="Picture 2" descr="https://media.geeksforgeeks.org/wp-content/cdn-uploads/seq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0200" y="4038600"/>
            <a:ext cx="1828800" cy="2257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Actors</a:t>
            </a:r>
            <a:endParaRPr lang="en-US" dirty="0"/>
          </a:p>
        </p:txBody>
      </p:sp>
      <p:sp>
        <p:nvSpPr>
          <p:cNvPr id="3" name="Content Placeholder 2"/>
          <p:cNvSpPr>
            <a:spLocks noGrp="1"/>
          </p:cNvSpPr>
          <p:nvPr>
            <p:ph idx="1"/>
          </p:nvPr>
        </p:nvSpPr>
        <p:spPr/>
        <p:txBody>
          <a:bodyPr/>
          <a:lstStyle/>
          <a:p>
            <a:pPr algn="just"/>
            <a:r>
              <a:rPr lang="en-US" dirty="0"/>
              <a:t>We use actors to depict various roles including human users and other external subjects. We represent an actor in a UML diagram using a stick person notation. We can have multiple actors in a sequence diagram</a:t>
            </a:r>
            <a:r>
              <a:rPr lang="en-US" dirty="0" smtClean="0"/>
              <a:t>.</a:t>
            </a:r>
            <a:endParaRPr lang="en-US" dirty="0" smtClean="0"/>
          </a:p>
          <a:p>
            <a:pPr algn="just"/>
            <a:r>
              <a:rPr lang="en-US" dirty="0"/>
              <a:t>For example – Here the user in seat reservation system is shown as an actor where it exists outside the system and is not a part of the system</a:t>
            </a:r>
            <a:r>
              <a:rPr lang="en-US" dirty="0" smtClean="0"/>
              <a:t>.</a:t>
            </a:r>
            <a:endParaRPr lang="en-US" dirty="0" smtClean="0"/>
          </a:p>
          <a:p>
            <a:pPr marL="0" indent="0" algn="just">
              <a:buNone/>
            </a:pPr>
            <a:br>
              <a:rPr lang="en-US" dirty="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11896</Words>
  <Application>WPS Presentation</Application>
  <PresentationFormat>On-screen Show (4:3)</PresentationFormat>
  <Paragraphs>275</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SimSun</vt:lpstr>
      <vt:lpstr>Wingdings</vt:lpstr>
      <vt:lpstr>Wingdings 3</vt:lpstr>
      <vt:lpstr>Arial</vt:lpstr>
      <vt:lpstr>Century Gothic</vt:lpstr>
      <vt:lpstr>Microsoft YaHei</vt:lpstr>
      <vt:lpstr>Arial Unicode MS</vt:lpstr>
      <vt:lpstr>Calibri</vt:lpstr>
      <vt:lpstr>Open Sans</vt:lpstr>
      <vt:lpstr>Segoe Print</vt:lpstr>
      <vt:lpstr>Calibri Light</vt:lpstr>
      <vt:lpstr>Wisp</vt:lpstr>
      <vt:lpstr>Fundamentals of  Software Engineering</vt:lpstr>
      <vt:lpstr>Interaction diagram</vt:lpstr>
      <vt:lpstr>Sequence Diagrams </vt:lpstr>
      <vt:lpstr>Benefits of sequence diagrams </vt:lpstr>
      <vt:lpstr>Purpose of Sequence Diagram </vt:lpstr>
      <vt:lpstr>Uses of sequence diagrams </vt:lpstr>
      <vt:lpstr>Use cases for sequence diagrams </vt:lpstr>
      <vt:lpstr>Sequence Diagram Notations  </vt:lpstr>
      <vt:lpstr>Actors</vt:lpstr>
      <vt:lpstr>Actors</vt:lpstr>
      <vt:lpstr>Lifelines </vt:lpstr>
      <vt:lpstr>Lifelines </vt:lpstr>
      <vt:lpstr>Lifelines </vt:lpstr>
      <vt:lpstr>Lifelines</vt:lpstr>
      <vt:lpstr>Difference between a lifeline and an actor</vt:lpstr>
      <vt:lpstr>Activations </vt:lpstr>
      <vt:lpstr>Activation bar </vt:lpstr>
      <vt:lpstr>Option loop</vt:lpstr>
      <vt:lpstr>Alternative</vt:lpstr>
      <vt:lpstr>Common message symbols </vt:lpstr>
      <vt:lpstr>Synchronous message symbol </vt:lpstr>
      <vt:lpstr>Synchronous message symbol </vt:lpstr>
      <vt:lpstr>Common message symbols</vt:lpstr>
      <vt:lpstr>Asynchronous message  </vt:lpstr>
      <vt:lpstr>Common message symbols</vt:lpstr>
      <vt:lpstr>create message </vt:lpstr>
      <vt:lpstr>Common message symbols</vt:lpstr>
      <vt:lpstr>Common message symbols</vt:lpstr>
      <vt:lpstr>Common message symbols</vt:lpstr>
      <vt:lpstr>Self Message </vt:lpstr>
      <vt:lpstr>Common message symbols</vt:lpstr>
      <vt:lpstr>Delete message </vt:lpstr>
      <vt:lpstr>Sequence fragments</vt:lpstr>
      <vt:lpstr>PowerPoint 演示文稿</vt:lpstr>
      <vt:lpstr>How to Draw a Sequence Diagram </vt:lpstr>
      <vt:lpstr>PowerPoint 演示文稿</vt:lpstr>
      <vt:lpstr>How to Draw a Sequence Diagram</vt:lpstr>
      <vt:lpstr>How to Draw a Sequence Diagram</vt:lpstr>
      <vt:lpstr>How to Draw a Sequence Diagram</vt:lpstr>
      <vt:lpstr>How to Draw a Sequence Diagram</vt:lpstr>
      <vt:lpstr>PowerPoint 演示文稿</vt:lpstr>
      <vt:lpstr>Sequence Diagram Common Mistakes </vt:lpstr>
      <vt:lpstr>PowerPoint 演示文稿</vt:lpstr>
      <vt:lpstr> a sequence diagram for an emotion based music player</vt:lpstr>
      <vt:lpstr>a sequence diagram for an emotion based music player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Shanawar Sohail</dc:creator>
  <cp:lastModifiedBy>user</cp:lastModifiedBy>
  <cp:revision>57</cp:revision>
  <dcterms:created xsi:type="dcterms:W3CDTF">2006-08-16T00:00:00Z</dcterms:created>
  <dcterms:modified xsi:type="dcterms:W3CDTF">2023-10-25T08:42:43Z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13B90DFADCA84CB1912E98911CAAA3F1_12</vt:lpwstr>
  </property>
  <property fmtid="{D5CDD505-2E9C-101B-9397-08002B2CF9AE}" pid="3" name="KSOProductBuildVer">
    <vt:lpwstr>1033-12.2.0.13266</vt:lpwstr>
  </property>
</Properties>
</file>