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348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63" r:id="rId11"/>
    <p:sldId id="303" r:id="rId12"/>
    <p:sldId id="292" r:id="rId13"/>
    <p:sldId id="267" r:id="rId14"/>
    <p:sldId id="268" r:id="rId15"/>
    <p:sldId id="269" r:id="rId16"/>
    <p:sldId id="270" r:id="rId17"/>
    <p:sldId id="264" r:id="rId18"/>
    <p:sldId id="265" r:id="rId19"/>
    <p:sldId id="266" r:id="rId20"/>
    <p:sldId id="273" r:id="rId21"/>
    <p:sldId id="274" r:id="rId22"/>
    <p:sldId id="275" r:id="rId23"/>
    <p:sldId id="272" r:id="rId24"/>
    <p:sldId id="296" r:id="rId25"/>
    <p:sldId id="276" r:id="rId26"/>
    <p:sldId id="277" r:id="rId27"/>
    <p:sldId id="279" r:id="rId28"/>
    <p:sldId id="281" r:id="rId29"/>
    <p:sldId id="280" r:id="rId30"/>
    <p:sldId id="282" r:id="rId31"/>
    <p:sldId id="283" r:id="rId32"/>
    <p:sldId id="284" r:id="rId33"/>
    <p:sldId id="297" r:id="rId34"/>
    <p:sldId id="288" r:id="rId35"/>
    <p:sldId id="286" r:id="rId36"/>
    <p:sldId id="287" r:id="rId37"/>
    <p:sldId id="285" r:id="rId38"/>
    <p:sldId id="289" r:id="rId39"/>
    <p:sldId id="290" r:id="rId40"/>
    <p:sldId id="298" r:id="rId41"/>
    <p:sldId id="299" r:id="rId42"/>
    <p:sldId id="300" r:id="rId43"/>
    <p:sldId id="349" r:id="rId44"/>
    <p:sldId id="301" r:id="rId45"/>
    <p:sldId id="29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80628-C887-4881-BB3D-15B33F82162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A5395-B3C9-4168-94CC-3E9CE1B76ED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099820" y="1219200"/>
            <a:ext cx="7530465" cy="2242185"/>
          </a:xfrm>
          <a:prstGeom prst="rect">
            <a:avLst/>
          </a:prstGeom>
        </p:spPr>
        <p:txBody>
          <a:bodyPr vert="horz" wrap="square" lIns="0" tIns="150018" rIns="0" bIns="0" rtlCol="0">
            <a:spAutoFit/>
          </a:bodyPr>
          <a:lstStyle/>
          <a:p>
            <a:pPr marL="12700" marR="5080">
              <a:lnSpc>
                <a:spcPts val="8160"/>
              </a:lnSpc>
              <a:spcBef>
                <a:spcPts val="1575"/>
              </a:spcBef>
            </a:pPr>
            <a:r>
              <a:rPr spc="-60" dirty="0"/>
              <a:t>Fundamentals </a:t>
            </a:r>
            <a:r>
              <a:rPr spc="-20" dirty="0"/>
              <a:t>of </a:t>
            </a:r>
            <a:r>
              <a:rPr spc="-15" dirty="0"/>
              <a:t> </a:t>
            </a:r>
            <a:r>
              <a:rPr spc="-70" dirty="0"/>
              <a:t>Software</a:t>
            </a:r>
            <a:r>
              <a:rPr spc="-160" dirty="0"/>
              <a:t> </a:t>
            </a:r>
            <a:r>
              <a:rPr spc="-45" dirty="0"/>
              <a:t>Engineering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1828647" y="4114483"/>
            <a:ext cx="4599623" cy="2863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>
                <a:solidFill>
                  <a:srgbClr val="626F52"/>
                </a:solidFill>
                <a:latin typeface="Calibri Light" panose="020F0302020204030204"/>
                <a:cs typeface="Calibri Light" panose="020F0302020204030204"/>
                <a:sym typeface="+mn-ea"/>
              </a:rPr>
              <a:t>LECTURE</a:t>
            </a:r>
            <a:r>
              <a:rPr spc="360" dirty="0">
                <a:solidFill>
                  <a:srgbClr val="626F52"/>
                </a:solidFill>
                <a:latin typeface="Calibri Light" panose="020F0302020204030204"/>
                <a:cs typeface="Calibri Light" panose="020F0302020204030204"/>
                <a:sym typeface="+mn-ea"/>
              </a:rPr>
              <a:t> </a:t>
            </a:r>
            <a:r>
              <a:rPr lang="en-US" spc="360" dirty="0">
                <a:solidFill>
                  <a:srgbClr val="626F52"/>
                </a:solidFill>
                <a:latin typeface="Calibri Light" panose="020F0302020204030204"/>
                <a:cs typeface="Calibri Light" panose="020F0302020204030204"/>
                <a:sym typeface="+mn-ea"/>
              </a:rPr>
              <a:t>14</a:t>
            </a:r>
            <a:r>
              <a:rPr spc="130" dirty="0">
                <a:solidFill>
                  <a:srgbClr val="626F52"/>
                </a:solidFill>
                <a:latin typeface="Calibri Light" panose="020F0302020204030204"/>
                <a:cs typeface="Calibri Light" panose="020F0302020204030204"/>
                <a:sym typeface="+mn-ea"/>
              </a:rPr>
              <a:t>:</a:t>
            </a:r>
            <a:r>
              <a:rPr lang="en-US" spc="130" dirty="0">
                <a:solidFill>
                  <a:srgbClr val="626F52"/>
                </a:solidFill>
                <a:latin typeface="Calibri Light" panose="020F0302020204030204"/>
                <a:cs typeface="Calibri Light" panose="020F0302020204030204"/>
                <a:sym typeface="+mn-ea"/>
              </a:rPr>
              <a:t>Class Diagram</a:t>
            </a:r>
            <a:endParaRPr>
              <a:latin typeface="Calibri Light" panose="020F0302020204030204"/>
              <a:cs typeface="Calibri Light" panose="020F03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Member access modifiers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All </a:t>
            </a:r>
            <a:r>
              <a:rPr lang="en-US" dirty="0"/>
              <a:t>classes have different access levels depending on the access modifier (visibility). Here are the access levels with their corresponding symbols:</a:t>
            </a:r>
            <a:endParaRPr lang="en-US" dirty="0"/>
          </a:p>
          <a:p>
            <a:pPr algn="just"/>
            <a:r>
              <a:rPr lang="en-US" dirty="0"/>
              <a:t>Public (+)</a:t>
            </a:r>
            <a:endParaRPr lang="en-US" dirty="0"/>
          </a:p>
          <a:p>
            <a:pPr algn="just"/>
            <a:r>
              <a:rPr lang="en-US" dirty="0"/>
              <a:t>Private (-)</a:t>
            </a:r>
            <a:endParaRPr lang="en-US" dirty="0"/>
          </a:p>
          <a:p>
            <a:pPr algn="just"/>
            <a:r>
              <a:rPr lang="en-US" dirty="0"/>
              <a:t>Protected (#)</a:t>
            </a:r>
            <a:endParaRPr lang="en-US" dirty="0"/>
          </a:p>
          <a:p>
            <a:pPr algn="just"/>
            <a:r>
              <a:rPr lang="en-US" dirty="0"/>
              <a:t>Package (~)</a:t>
            </a:r>
            <a:endParaRPr lang="en-US" dirty="0"/>
          </a:p>
          <a:p>
            <a:pPr algn="just"/>
            <a:r>
              <a:rPr lang="en-US" dirty="0"/>
              <a:t>Derived (/)</a:t>
            </a:r>
            <a:endParaRPr lang="en-US" dirty="0"/>
          </a:p>
          <a:p>
            <a:pPr algn="just"/>
            <a:r>
              <a:rPr lang="en-US" dirty="0"/>
              <a:t>Static (underlined)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Member 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65200"/>
            <a:ext cx="8534400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lower section contain methods or operations.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methods are represented in the form of a list, where each method is written in a single line.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demonstrates how a class interacts with data.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They </a:t>
            </a:r>
            <a:r>
              <a:rPr lang="en-US" dirty="0"/>
              <a:t>are services the class provides.</a:t>
            </a:r>
            <a:endParaRPr lang="en-US" dirty="0"/>
          </a:p>
          <a:p>
            <a:pPr algn="just"/>
            <a:r>
              <a:rPr lang="en-US" dirty="0"/>
              <a:t>The return type of a method is shown after the colon at the end of the method signature.</a:t>
            </a:r>
            <a:endParaRPr lang="en-US" dirty="0"/>
          </a:p>
          <a:p>
            <a:pPr algn="just"/>
            <a:r>
              <a:rPr lang="en-US" dirty="0"/>
              <a:t>The return type of method parameters is shown after the colon following the parameter name.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representation of the class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5714999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representation of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graphical representation of the class - </a:t>
            </a:r>
            <a:r>
              <a:rPr lang="en-US" dirty="0" err="1"/>
              <a:t>MyClass</a:t>
            </a:r>
            <a:r>
              <a:rPr lang="en-US" dirty="0"/>
              <a:t> as shown above:</a:t>
            </a:r>
            <a:endParaRPr lang="en-US" dirty="0"/>
          </a:p>
          <a:p>
            <a:pPr algn="just"/>
            <a:r>
              <a:rPr lang="en-US" dirty="0" err="1"/>
              <a:t>MyClass</a:t>
            </a:r>
            <a:r>
              <a:rPr lang="en-US" dirty="0"/>
              <a:t> has 3 attributes and 3 operations</a:t>
            </a:r>
            <a:endParaRPr lang="en-US" dirty="0"/>
          </a:p>
          <a:p>
            <a:pPr algn="just"/>
            <a:r>
              <a:rPr lang="en-US" dirty="0"/>
              <a:t>Parameter p3 of op2 is of type </a:t>
            </a:r>
            <a:r>
              <a:rPr lang="en-US" dirty="0" err="1"/>
              <a:t>int</a:t>
            </a:r>
            <a:endParaRPr lang="en-US" dirty="0"/>
          </a:p>
          <a:p>
            <a:pPr algn="just"/>
            <a:r>
              <a:rPr lang="en-US" dirty="0"/>
              <a:t>op2 returns a float</a:t>
            </a:r>
            <a:endParaRPr lang="en-US" dirty="0"/>
          </a:p>
          <a:p>
            <a:pPr algn="just"/>
            <a:r>
              <a:rPr lang="en-US" dirty="0"/>
              <a:t>op3 returns a pointer (denoted by a *) to Class6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Relationships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mainly three kinds of relationships in UML:</a:t>
            </a:r>
            <a:endParaRPr lang="en-US" dirty="0"/>
          </a:p>
          <a:p>
            <a:r>
              <a:rPr lang="en-US" dirty="0"/>
              <a:t>Dependencies</a:t>
            </a:r>
            <a:endParaRPr lang="en-US" dirty="0"/>
          </a:p>
          <a:p>
            <a:r>
              <a:rPr lang="en-US" dirty="0"/>
              <a:t>Generalizations</a:t>
            </a:r>
            <a:endParaRPr lang="en-US" dirty="0"/>
          </a:p>
          <a:p>
            <a:r>
              <a:rPr lang="en-US" dirty="0"/>
              <a:t>Associations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Dependency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dependency means the relation between two or more classes in which a change in one may force changes in the other. </a:t>
            </a:r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it will always create a weaker relationship. </a:t>
            </a:r>
            <a:endParaRPr lang="en-US" dirty="0" smtClean="0"/>
          </a:p>
          <a:p>
            <a:pPr algn="just"/>
            <a:r>
              <a:rPr lang="en-US" dirty="0" smtClean="0"/>
              <a:t>Dependency </a:t>
            </a:r>
            <a:r>
              <a:rPr lang="en-US" dirty="0"/>
              <a:t>indicates that one class depends on another.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Dependency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 UML class diagram examples, Student has a dependency on </a:t>
            </a:r>
            <a:r>
              <a:rPr lang="en-US" dirty="0" smtClean="0"/>
              <a:t>College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In the following example, </a:t>
            </a:r>
            <a:r>
              <a:rPr lang="en-US" dirty="0" err="1"/>
              <a:t>Student_Name</a:t>
            </a:r>
            <a:r>
              <a:rPr lang="en-US" dirty="0"/>
              <a:t> is dependent on the </a:t>
            </a:r>
            <a:r>
              <a:rPr lang="en-US" dirty="0" err="1"/>
              <a:t>Student_Id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70770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562599"/>
            <a:ext cx="70104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generalization helps to connect a subclass to its superclass.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sub-class is inherited from its superclass. </a:t>
            </a:r>
            <a:r>
              <a:rPr lang="en-US" dirty="0" smtClean="0"/>
              <a:t>Class </a:t>
            </a:r>
            <a:r>
              <a:rPr lang="en-US" dirty="0"/>
              <a:t>diagram allows inheriting from multiple </a:t>
            </a:r>
            <a:r>
              <a:rPr lang="en-US" dirty="0" err="1"/>
              <a:t>superclasses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968" y="4038600"/>
            <a:ext cx="2000250" cy="2143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 </a:t>
            </a:r>
            <a:r>
              <a:rPr lang="en-US" b="1" dirty="0"/>
              <a:t>Class Diagram</a:t>
            </a:r>
            <a:r>
              <a:rPr lang="en-US" dirty="0"/>
              <a:t> in Software engineering is a static structure that gives an overview of a software system by displaying classes, attributes, operations, and their relationships between each other.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Diagram includes the class name, attributes, and operation in separate designated compartments. 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an "is-a" relationship.</a:t>
            </a:r>
            <a:endParaRPr lang="en-US" dirty="0"/>
          </a:p>
          <a:p>
            <a:r>
              <a:rPr lang="en-US" dirty="0"/>
              <a:t>An abstract class name is shown in italics.</a:t>
            </a:r>
            <a:endParaRPr lang="en-US" dirty="0"/>
          </a:p>
          <a:p>
            <a:r>
              <a:rPr lang="en-US" dirty="0"/>
              <a:t>SubClass1 and SubClass2 are specializations of Super Class.</a:t>
            </a:r>
            <a:endParaRPr lang="en-US" dirty="0"/>
          </a:p>
          <a:p>
            <a:r>
              <a:rPr lang="en-US" dirty="0"/>
              <a:t>A solid line with a hollow arrowhead that point from the child to the parent class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4141304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704" y="1676400"/>
            <a:ext cx="4088296" cy="365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Generalization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543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Generalization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4104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This </a:t>
            </a:r>
            <a:r>
              <a:rPr lang="en-US" dirty="0"/>
              <a:t>kind of relationship represents static relationships between classes A and B. For example; an employee works for an organization.</a:t>
            </a:r>
            <a:endParaRPr lang="en-US" dirty="0"/>
          </a:p>
          <a:p>
            <a:pPr algn="just"/>
            <a:r>
              <a:rPr lang="en-US" dirty="0"/>
              <a:t>Here are some rules for Association:</a:t>
            </a:r>
            <a:endParaRPr lang="en-US" dirty="0"/>
          </a:p>
          <a:p>
            <a:pPr algn="just"/>
            <a:r>
              <a:rPr lang="en-US" dirty="0"/>
              <a:t>Association is mostly verb or a verb phrase or noun or noun phrase.</a:t>
            </a:r>
            <a:endParaRPr lang="en-US" dirty="0"/>
          </a:p>
          <a:p>
            <a:pPr algn="just"/>
            <a:r>
              <a:rPr lang="en-US" dirty="0"/>
              <a:t>It should be named to indicate the role played by the class attached at the end of the association path.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this example, the relationship between student and college is shown which is studies.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011557"/>
            <a:ext cx="224541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11558"/>
            <a:ext cx="2657475" cy="2217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multiplicity is a factor associated with an attribute.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specifies how many instances of attributes are created when a class is initialized.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a multiplicity is not specified, by default one is considered as a default multiplicity.</a:t>
            </a:r>
            <a:endParaRPr lang="en-US" dirty="0"/>
          </a:p>
          <a:p>
            <a:pPr algn="just"/>
            <a:r>
              <a:rPr lang="en-US" dirty="0"/>
              <a:t>Let’s say that that there are 100 students in one college.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college can have multiple students.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 is How </a:t>
            </a:r>
            <a:r>
              <a:rPr lang="en-US" dirty="0"/>
              <a:t>many objects of each class take part in the relationships </a:t>
            </a:r>
            <a:endParaRPr lang="en-US" dirty="0"/>
          </a:p>
          <a:p>
            <a:r>
              <a:rPr lang="en-US" dirty="0" smtClean="0"/>
              <a:t>multiplicity </a:t>
            </a:r>
            <a:r>
              <a:rPr lang="en-US" dirty="0"/>
              <a:t>can be expressed as:</a:t>
            </a:r>
            <a:endParaRPr lang="en-US" dirty="0"/>
          </a:p>
          <a:p>
            <a:r>
              <a:rPr lang="en-US" dirty="0"/>
              <a:t>Exactly one - 1</a:t>
            </a:r>
            <a:endParaRPr lang="en-US" dirty="0"/>
          </a:p>
          <a:p>
            <a:r>
              <a:rPr lang="en-US" dirty="0"/>
              <a:t>Zero or one - 0..1</a:t>
            </a:r>
            <a:endParaRPr lang="en-US" dirty="0"/>
          </a:p>
          <a:p>
            <a:r>
              <a:rPr lang="en-US" dirty="0"/>
              <a:t>Many - 0..* or *</a:t>
            </a:r>
            <a:endParaRPr lang="en-US" dirty="0"/>
          </a:p>
          <a:p>
            <a:r>
              <a:rPr lang="en-US" dirty="0"/>
              <a:t>One or more - 1..*</a:t>
            </a:r>
            <a:endParaRPr lang="en-US" dirty="0"/>
          </a:p>
          <a:p>
            <a:r>
              <a:rPr lang="en-US" dirty="0"/>
              <a:t>Exact Number - e.g. 3..4 or 6</a:t>
            </a:r>
            <a:endParaRPr lang="en-US" dirty="0"/>
          </a:p>
          <a:p>
            <a:r>
              <a:rPr lang="en-US" dirty="0"/>
              <a:t>Or a complex relationship - e.g. 0..1, 3..4, 6.* would mean any number of objects other than 2 or 5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Multiplicity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524000"/>
            <a:ext cx="2819400" cy="453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2895600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An </a:t>
            </a:r>
            <a:r>
              <a:rPr lang="en-US" dirty="0"/>
              <a:t>aggregation is a subset of association, which represents has a relationship.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more specific then association.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defines a part-whole or part-of relationship.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this kind of relationship, the child class can exist independently of its parent class.</a:t>
            </a:r>
            <a:endParaRPr lang="en-US" dirty="0"/>
          </a:p>
          <a:p>
            <a:pPr algn="just"/>
            <a:r>
              <a:rPr lang="en-US" dirty="0"/>
              <a:t>The company encompasses a number of employees, and even if one employee resigns, the company still exists.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Purpose of Class Diagrams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main purpose of class diagrams is to build a static view of an application.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the only diagram that is widely used for construction, and it can be mapped with object-oriented languages.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analyses and designs a static view of an application.</a:t>
            </a:r>
            <a:endParaRPr lang="en-US" dirty="0"/>
          </a:p>
          <a:p>
            <a:pPr algn="just"/>
            <a:r>
              <a:rPr lang="en-US" dirty="0"/>
              <a:t>It describes the major responsibilities of a system.</a:t>
            </a:r>
            <a:endParaRPr lang="en-US" dirty="0"/>
          </a:p>
          <a:p>
            <a:pPr algn="just"/>
            <a:r>
              <a:rPr lang="en-US" dirty="0"/>
              <a:t>It is a base for component and deployment diagrams.</a:t>
            </a:r>
            <a:endParaRPr lang="en-US" dirty="0"/>
          </a:p>
          <a:p>
            <a:pPr algn="just"/>
            <a:r>
              <a:rPr lang="en-US" dirty="0"/>
              <a:t>It incorporates forward and reverse engineering.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Aggregation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6934199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It </a:t>
            </a:r>
            <a:r>
              <a:rPr lang="en-US" dirty="0"/>
              <a:t>represents a "part of" relationship.</a:t>
            </a:r>
            <a:endParaRPr lang="en-US" dirty="0"/>
          </a:p>
          <a:p>
            <a:pPr algn="just"/>
            <a:r>
              <a:rPr lang="en-US" dirty="0"/>
              <a:t>Class2 is part of Class1.</a:t>
            </a:r>
            <a:endParaRPr lang="en-US" dirty="0"/>
          </a:p>
          <a:p>
            <a:pPr algn="just"/>
            <a:r>
              <a:rPr lang="en-US" dirty="0"/>
              <a:t>Many instances (denoted by the *) of Class2 can be associated with Class1.</a:t>
            </a:r>
            <a:endParaRPr lang="en-US" dirty="0"/>
          </a:p>
          <a:p>
            <a:pPr algn="just"/>
            <a:r>
              <a:rPr lang="en-US" dirty="0"/>
              <a:t>Objects of Class1 and Class2 have separate lifetimes.</a:t>
            </a:r>
            <a:endParaRPr lang="en-US" dirty="0"/>
          </a:p>
          <a:p>
            <a:pPr algn="just"/>
            <a:r>
              <a:rPr lang="en-US" dirty="0"/>
              <a:t>A solid line with an unfilled diamond at the association end connected to the class of composite</a:t>
            </a:r>
            <a:endParaRPr lang="en-US" dirty="0"/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233219"/>
            <a:ext cx="33718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Aggregation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95488"/>
            <a:ext cx="7315200" cy="387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special type of aggregation where parts are destroyed when the whole is destroyed.</a:t>
            </a:r>
            <a:endParaRPr lang="en-US" dirty="0"/>
          </a:p>
          <a:p>
            <a:pPr algn="just"/>
            <a:r>
              <a:rPr lang="en-US" dirty="0"/>
              <a:t>Objects of Class2 live and die with Class1.</a:t>
            </a:r>
            <a:endParaRPr lang="en-US" dirty="0"/>
          </a:p>
          <a:p>
            <a:pPr algn="just"/>
            <a:r>
              <a:rPr lang="en-US" dirty="0"/>
              <a:t>Class2 cannot stand by itself.</a:t>
            </a:r>
            <a:endParaRPr lang="en-US" dirty="0"/>
          </a:p>
          <a:p>
            <a:pPr algn="just"/>
            <a:r>
              <a:rPr lang="en-US" dirty="0"/>
              <a:t>A solid line with a filled diamond at the association connected to the class of composite</a:t>
            </a:r>
            <a:endParaRPr lang="en-US" dirty="0"/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800600"/>
            <a:ext cx="5057775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Composition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composition is a subset of aggregation.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portrays the dependency between the parent and its child, which means if one part is deleted, then the other part also gets discarded.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represents a whole-part relationship.</a:t>
            </a:r>
            <a:endParaRPr lang="en-US" dirty="0"/>
          </a:p>
          <a:p>
            <a:pPr algn="just"/>
            <a:r>
              <a:rPr lang="en-US" dirty="0"/>
              <a:t>A contact book consists of multiple contacts, and if you delete the contact book, all the contacts will be lost.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Composition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2133600"/>
            <a:ext cx="608647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Aggregation vs. Composition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86133" y="1828800"/>
          <a:ext cx="8105466" cy="4572000"/>
        </p:xfrm>
        <a:graphic>
          <a:graphicData uri="http://schemas.openxmlformats.org/drawingml/2006/table">
            <a:tbl>
              <a:tblPr/>
              <a:tblGrid>
                <a:gridCol w="4052733"/>
                <a:gridCol w="4052733"/>
              </a:tblGrid>
              <a:tr h="79513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effectLst/>
                        </a:rPr>
                        <a:t>Aggregation</a:t>
                      </a:r>
                      <a:endParaRPr lang="en-US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effectLst/>
                        </a:rPr>
                        <a:t>Composition</a:t>
                      </a:r>
                      <a:endParaRPr lang="en-US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76870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effectLst/>
                        </a:rPr>
                        <a:t>Aggregation indicates a relationship where the child can exist separately from their parent class. Example: Automobile (Parent) and Car (Child). So, If you delete the Automobile, the child Car still exist.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effectLst/>
                        </a:rPr>
                        <a:t>Composition display relationship where the child will never exist independent of the parent. Example: House (parent) and Room (child). Rooms will never separate into a House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 Classes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the abstract class, no objects can be a direct entity of the abstract class.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abstract class can neither be declared nor be instantiated. It is used to find the functionalities across the classes.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notation of the abstract class is similar to that of class; the only difference is that the name of the class is written in </a:t>
            </a:r>
            <a:r>
              <a:rPr lang="en-US" dirty="0" smtClean="0"/>
              <a:t>italics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abstract class named </a:t>
            </a:r>
            <a:r>
              <a:rPr lang="en-US" b="1" dirty="0"/>
              <a:t>displacement</a:t>
            </a:r>
            <a:r>
              <a:rPr lang="en-US" dirty="0"/>
              <a:t> with a method declared inside it, and that method will be called as a </a:t>
            </a:r>
            <a:r>
              <a:rPr lang="en-US" b="1" dirty="0"/>
              <a:t>drive ()</a:t>
            </a:r>
            <a:r>
              <a:rPr lang="en-US" dirty="0"/>
              <a:t>. Now, this abstract class method can be implemented by any object, for example, car, bike, scooter, cycle, etc.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38600"/>
            <a:ext cx="2514600" cy="251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following points should be remembered while drawing a class diagram </a:t>
            </a:r>
            <a:endParaRPr lang="en-US" dirty="0"/>
          </a:p>
          <a:p>
            <a:pPr algn="just"/>
            <a:r>
              <a:rPr lang="en-US" dirty="0"/>
              <a:t>The name of the class diagram should be meaningful to describe the aspect of the system.</a:t>
            </a:r>
            <a:endParaRPr lang="en-US" dirty="0"/>
          </a:p>
          <a:p>
            <a:pPr algn="just"/>
            <a:r>
              <a:rPr lang="en-US" dirty="0"/>
              <a:t>Each element and their relationships should be identified in advance.</a:t>
            </a:r>
            <a:endParaRPr lang="en-US" dirty="0"/>
          </a:p>
          <a:p>
            <a:pPr algn="just"/>
            <a:r>
              <a:rPr lang="en-US" dirty="0"/>
              <a:t>Responsibility (attributes and methods) of each class should be clearly identified</a:t>
            </a:r>
            <a:endParaRPr lang="en-US" dirty="0"/>
          </a:p>
          <a:p>
            <a:pPr algn="just"/>
            <a:r>
              <a:rPr lang="en-US" dirty="0"/>
              <a:t>For each class, minimum number of properties should be specified, as unnecessary properties will make the diagram complicated.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Benefits of Class Diagrams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It </a:t>
            </a:r>
            <a:r>
              <a:rPr lang="en-US" dirty="0"/>
              <a:t>can represent the object model for complex systems.</a:t>
            </a:r>
            <a:endParaRPr lang="en-US" dirty="0"/>
          </a:p>
          <a:p>
            <a:pPr algn="just"/>
            <a:r>
              <a:rPr lang="en-US" dirty="0"/>
              <a:t>It reduces the maintenance time by providing an overview of how an application is structured before coding.</a:t>
            </a:r>
            <a:endParaRPr lang="en-US" dirty="0"/>
          </a:p>
          <a:p>
            <a:pPr algn="just"/>
            <a:r>
              <a:rPr lang="en-US" dirty="0"/>
              <a:t>It provides a general schematic of an application for better understanding.</a:t>
            </a:r>
            <a:endParaRPr lang="en-US" dirty="0"/>
          </a:p>
          <a:p>
            <a:pPr algn="just"/>
            <a:r>
              <a:rPr lang="en-US" dirty="0"/>
              <a:t>It represents a detailed chart by highlighting the desired code, which is to be programmed.</a:t>
            </a:r>
            <a:endParaRPr lang="en-US" dirty="0"/>
          </a:p>
          <a:p>
            <a:pPr algn="just"/>
            <a:r>
              <a:rPr lang="en-US" dirty="0"/>
              <a:t>It is helpful for the stakeholders and the developers.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notes whenever required to describe some aspect of the diagram.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the end of the drawing it should be understandable to the developer/coder.</a:t>
            </a:r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26085" y="190500"/>
          <a:ext cx="8528050" cy="646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076950" imgH="4352925" progId="Paint.Picture">
                  <p:embed/>
                </p:oleObj>
              </mc:Choice>
              <mc:Fallback>
                <p:oleObj name="" r:id="rId1" imgW="6076950" imgH="43529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6085" y="190500"/>
                        <a:ext cx="8528050" cy="6466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First of all, Order and Customer are identified as the two elements of the system. They have a one-to-many relationship because a customer can have multiple orders.</a:t>
            </a:r>
            <a:endParaRPr lang="en-US" dirty="0"/>
          </a:p>
          <a:p>
            <a:pPr algn="just"/>
            <a:r>
              <a:rPr lang="en-US" dirty="0"/>
              <a:t>Order class is an abstract class and it has two concrete classes (inheritance relationship) </a:t>
            </a:r>
            <a:r>
              <a:rPr lang="en-US" dirty="0" err="1"/>
              <a:t>SpecialOrder</a:t>
            </a:r>
            <a:r>
              <a:rPr lang="en-US" dirty="0"/>
              <a:t> and </a:t>
            </a:r>
            <a:r>
              <a:rPr lang="en-US" dirty="0" err="1"/>
              <a:t>NormalOrder</a:t>
            </a:r>
            <a:r>
              <a:rPr lang="en-US" dirty="0"/>
              <a:t>.</a:t>
            </a:r>
            <a:endParaRPr lang="en-US" dirty="0"/>
          </a:p>
          <a:p>
            <a:pPr algn="just"/>
            <a:r>
              <a:rPr lang="en-US" dirty="0"/>
              <a:t>The two inherited classes have all the properties as the Order class. In addition, they have additional functions like dispatch () and receive ().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86868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341438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r>
              <a:rPr lang="en-US" b="1" dirty="0" smtClean="0"/>
              <a:t>Essential </a:t>
            </a:r>
            <a:r>
              <a:rPr lang="en-US" b="1" dirty="0"/>
              <a:t>elements of A UML class diagram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 </a:t>
            </a:r>
            <a:r>
              <a:rPr lang="en-US" dirty="0"/>
              <a:t>elements of UML class diagram are:</a:t>
            </a:r>
            <a:endParaRPr lang="en-US" dirty="0"/>
          </a:p>
          <a:p>
            <a:r>
              <a:rPr lang="en-US" dirty="0"/>
              <a:t>Class Name</a:t>
            </a:r>
            <a:endParaRPr lang="en-US" dirty="0"/>
          </a:p>
          <a:p>
            <a:r>
              <a:rPr lang="en-US" dirty="0"/>
              <a:t>Attributes</a:t>
            </a:r>
            <a:endParaRPr lang="en-US" dirty="0"/>
          </a:p>
          <a:p>
            <a:r>
              <a:rPr lang="en-US" dirty="0"/>
              <a:t>Operations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14600"/>
            <a:ext cx="260032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 Name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Following rules must be taken care of while representing a class:</a:t>
            </a:r>
            <a:endParaRPr lang="en-US" dirty="0"/>
          </a:p>
          <a:p>
            <a:r>
              <a:rPr lang="en-US" dirty="0"/>
              <a:t>A class name should always start with a capital letter.</a:t>
            </a:r>
            <a:endParaRPr lang="en-US" dirty="0"/>
          </a:p>
          <a:p>
            <a:r>
              <a:rPr lang="en-US" dirty="0"/>
              <a:t>A class name should always be in the center of the first compartment.</a:t>
            </a:r>
            <a:endParaRPr lang="en-US" dirty="0"/>
          </a:p>
          <a:p>
            <a:r>
              <a:rPr lang="en-US" dirty="0"/>
              <a:t>A class name should always be written in </a:t>
            </a:r>
            <a:r>
              <a:rPr lang="en-US" b="1" dirty="0"/>
              <a:t>bold </a:t>
            </a:r>
            <a:r>
              <a:rPr lang="en-US" dirty="0"/>
              <a:t>format.</a:t>
            </a:r>
            <a:endParaRPr lang="en-US" dirty="0"/>
          </a:p>
          <a:p>
            <a:r>
              <a:rPr lang="en-US" dirty="0"/>
              <a:t>UML abstract class name should be written in italics format.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Attributes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 </a:t>
            </a:r>
            <a:r>
              <a:rPr lang="en-US" dirty="0"/>
              <a:t>attribute is named property of a class which describes the object being modeled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/>
              <a:t>In the class diagram, attribute </a:t>
            </a:r>
            <a:r>
              <a:rPr lang="en-US" dirty="0" smtClean="0"/>
              <a:t>is </a:t>
            </a:r>
            <a:r>
              <a:rPr lang="en-US" dirty="0"/>
              <a:t>placed just below the name-compartment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265" y="3733800"/>
            <a:ext cx="16002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derived attribute is computed from other attributes. For example, an age of the student can be easily computed from his/her birth date.</a:t>
            </a:r>
            <a:endParaRPr lang="en-US" dirty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409122"/>
            <a:ext cx="158115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Attributes characteristics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attributes are generally written along with the visibility factor.</a:t>
            </a:r>
            <a:endParaRPr lang="en-US" dirty="0"/>
          </a:p>
          <a:p>
            <a:pPr algn="just"/>
            <a:r>
              <a:rPr lang="en-US" dirty="0"/>
              <a:t>Public, private, protected and package are the four visibilities which are denoted by +, -, #, or ~ signs respectively.</a:t>
            </a:r>
            <a:endParaRPr lang="en-US" dirty="0"/>
          </a:p>
          <a:p>
            <a:pPr algn="just"/>
            <a:r>
              <a:rPr lang="en-US" dirty="0"/>
              <a:t>Visibility describes the accessibility of an attribute of a class.</a:t>
            </a:r>
            <a:endParaRPr lang="en-US" dirty="0"/>
          </a:p>
          <a:p>
            <a:pPr algn="just"/>
            <a:r>
              <a:rPr lang="en-US" dirty="0"/>
              <a:t>Attributes must have a meaningful name that describes the use of it in a class.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8741</Words>
  <Application>WPS Presentation</Application>
  <PresentationFormat>On-screen Show (4:3)</PresentationFormat>
  <Paragraphs>261</Paragraphs>
  <Slides>44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Arial</vt:lpstr>
      <vt:lpstr>SimSun</vt:lpstr>
      <vt:lpstr>Wingdings</vt:lpstr>
      <vt:lpstr>Franklin Gothic Demi Cond</vt:lpstr>
      <vt:lpstr>Arial Narrow</vt:lpstr>
      <vt:lpstr>Calibri</vt:lpstr>
      <vt:lpstr>Microsoft YaHei</vt:lpstr>
      <vt:lpstr>Arial Unicode MS</vt:lpstr>
      <vt:lpstr>Calibri Light</vt:lpstr>
      <vt:lpstr>Blue Waves</vt:lpstr>
      <vt:lpstr>Paint.Picture</vt:lpstr>
      <vt:lpstr>Fundamentals of  Software Engineering</vt:lpstr>
      <vt:lpstr>Class Diagram</vt:lpstr>
      <vt:lpstr>Purpose of Class Diagrams </vt:lpstr>
      <vt:lpstr>Benefits of Class Diagrams </vt:lpstr>
      <vt:lpstr> Essential elements of A UML class diagram </vt:lpstr>
      <vt:lpstr>Class Name </vt:lpstr>
      <vt:lpstr>Attributes </vt:lpstr>
      <vt:lpstr>Attributes</vt:lpstr>
      <vt:lpstr>Attributes characteristics </vt:lpstr>
      <vt:lpstr>Member access modifiers </vt:lpstr>
      <vt:lpstr>Member access modifiers</vt:lpstr>
      <vt:lpstr>Operations </vt:lpstr>
      <vt:lpstr>Operations</vt:lpstr>
      <vt:lpstr>graphical representation of the class</vt:lpstr>
      <vt:lpstr>graphical representation of the class</vt:lpstr>
      <vt:lpstr>Relationships </vt:lpstr>
      <vt:lpstr>Dependency </vt:lpstr>
      <vt:lpstr>Dependency </vt:lpstr>
      <vt:lpstr>Generalization</vt:lpstr>
      <vt:lpstr>Generalization</vt:lpstr>
      <vt:lpstr>Generalization</vt:lpstr>
      <vt:lpstr>Generalization</vt:lpstr>
      <vt:lpstr>Generalization</vt:lpstr>
      <vt:lpstr>Association</vt:lpstr>
      <vt:lpstr>Association</vt:lpstr>
      <vt:lpstr>Multiplicity</vt:lpstr>
      <vt:lpstr>Multiplicity</vt:lpstr>
      <vt:lpstr>Multiplicity</vt:lpstr>
      <vt:lpstr>Aggregation</vt:lpstr>
      <vt:lpstr>Aggregation</vt:lpstr>
      <vt:lpstr>Aggregation</vt:lpstr>
      <vt:lpstr>Aggregation</vt:lpstr>
      <vt:lpstr>Composition</vt:lpstr>
      <vt:lpstr>Composition </vt:lpstr>
      <vt:lpstr>Composition</vt:lpstr>
      <vt:lpstr>Aggregation vs. Composition </vt:lpstr>
      <vt:lpstr>Abstract Classes </vt:lpstr>
      <vt:lpstr>Abstract Classes</vt:lpstr>
      <vt:lpstr>Rules</vt:lpstr>
      <vt:lpstr>Rules</vt:lpstr>
      <vt:lpstr>PowerPoint 演示文稿</vt:lpstr>
      <vt:lpstr>PowerPoint 演示文稿</vt:lpstr>
      <vt:lpstr>Explanation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Shanawar Sohail</dc:creator>
  <cp:lastModifiedBy>user</cp:lastModifiedBy>
  <cp:revision>40</cp:revision>
  <dcterms:created xsi:type="dcterms:W3CDTF">2006-08-16T00:00:00Z</dcterms:created>
  <dcterms:modified xsi:type="dcterms:W3CDTF">2023-10-26T06:20:09Z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DC0B3C59FB5549AA891C113F29583D24_12</vt:lpwstr>
  </property>
  <property fmtid="{D5CDD505-2E9C-101B-9397-08002B2CF9AE}" pid="3" name="KSOProductBuildVer">
    <vt:lpwstr>1033-12.2.0.13266</vt:lpwstr>
  </property>
</Properties>
</file>