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4C37-9D06-4BAE-889E-C9823999C22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FB404-E82E-4A82-B0E6-603934E50A9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5943600" cy="2667000"/>
          </a:xfrm>
          <a:ln w="6350" cap="rnd">
            <a:noFill/>
          </a:ln>
        </p:spPr>
        <p:txBody>
          <a:bodyPr anchor="ctr" anchorCtr="0">
            <a:noAutofit/>
          </a:bodyPr>
          <a:lstStyle>
            <a:lvl1pPr algn="ctr">
              <a:defRPr lang="en-US" sz="36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Franklin Gothic Demi Cond" panose="020B07060304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534400" y="6477000"/>
            <a:ext cx="609600" cy="381000"/>
          </a:xfrm>
        </p:spPr>
        <p:txBody>
          <a:bodyPr/>
          <a:lstStyle>
            <a:lvl1pPr algn="ctr" rtl="0">
              <a:defRPr sz="110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0" y="6473952"/>
            <a:ext cx="1828800" cy="384048"/>
          </a:xfrm>
        </p:spPr>
        <p:txBody>
          <a:bodyPr/>
          <a:lstStyle>
            <a:lvl1pPr algn="ctr" rtl="0">
              <a:defRPr sz="110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600200" y="5105400"/>
            <a:ext cx="59436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317500">
              <a:schemeClr val="accent3">
                <a:satMod val="175000"/>
                <a:alpha val="40000"/>
              </a:schemeClr>
            </a:glow>
            <a:outerShdw blurRad="95000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00200" y="1752600"/>
            <a:ext cx="59436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317500">
              <a:schemeClr val="accent3">
                <a:satMod val="175000"/>
                <a:alpha val="40000"/>
              </a:schemeClr>
            </a:glow>
            <a:outerShdw blurRad="95000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5000" y="1143000"/>
            <a:ext cx="6878320" cy="2242185"/>
          </a:xfrm>
          <a:prstGeom prst="rect">
            <a:avLst/>
          </a:prstGeom>
        </p:spPr>
        <p:txBody>
          <a:bodyPr vert="horz" wrap="square" lIns="0" tIns="150018" rIns="0" bIns="0" rtlCol="0">
            <a:spAutoFit/>
          </a:bodyPr>
          <a:lstStyle/>
          <a:p>
            <a:pPr marL="12700" marR="5080" algn="ctr">
              <a:lnSpc>
                <a:spcPts val="8160"/>
              </a:lnSpc>
              <a:spcBef>
                <a:spcPts val="1575"/>
              </a:spcBef>
            </a:pPr>
            <a:r>
              <a:rPr spc="-60" dirty="0"/>
              <a:t>Fundamentals </a:t>
            </a:r>
            <a:r>
              <a:rPr spc="-20" dirty="0"/>
              <a:t>of </a:t>
            </a:r>
            <a:r>
              <a:rPr spc="-15" dirty="0"/>
              <a:t> </a:t>
            </a:r>
            <a:r>
              <a:rPr spc="-70" dirty="0"/>
              <a:t>Software</a:t>
            </a:r>
            <a:r>
              <a:rPr spc="-160" dirty="0"/>
              <a:t> </a:t>
            </a:r>
            <a:r>
              <a:rPr spc="-45" dirty="0"/>
              <a:t>Engineering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072005" y="3886200"/>
            <a:ext cx="6377940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65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LECTURE</a:t>
            </a:r>
            <a:r>
              <a:rPr b="1" spc="36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b="1" spc="36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16</a:t>
            </a:r>
            <a:r>
              <a:rPr b="1" spc="13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:</a:t>
            </a:r>
            <a:r>
              <a:rPr lang="en-US" b="1" spc="13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Software Architecture styles</a:t>
            </a:r>
            <a:endParaRPr lang="en-US" b="1" spc="130" dirty="0">
              <a:solidFill>
                <a:srgbClr val="626F52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Style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6291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Lower levels provide more specific functionality </a:t>
            </a:r>
            <a:r>
              <a:rPr lang="en-US" dirty="0" smtClean="0"/>
              <a:t>down </a:t>
            </a:r>
            <a:r>
              <a:rPr lang="en-US" dirty="0" smtClean="0"/>
              <a:t>to fundamental utility services</a:t>
            </a:r>
            <a:endParaRPr lang="en-US" dirty="0" smtClean="0"/>
          </a:p>
          <a:p>
            <a:pPr lvl="1" algn="just"/>
            <a:r>
              <a:rPr lang="en-US" dirty="0" smtClean="0"/>
              <a:t>Such as I/O services, transaction, scheduling and security services etc.</a:t>
            </a:r>
            <a:endParaRPr lang="en-US" dirty="0" smtClean="0"/>
          </a:p>
          <a:p>
            <a:pPr algn="just"/>
            <a:r>
              <a:rPr lang="en-US" dirty="0" smtClean="0"/>
              <a:t>Middle layers in an application setting, provide more domain dependent functions</a:t>
            </a:r>
            <a:endParaRPr lang="en-US" dirty="0" smtClean="0"/>
          </a:p>
          <a:p>
            <a:pPr algn="just"/>
            <a:r>
              <a:rPr lang="en-US" dirty="0" smtClean="0"/>
              <a:t>Upper layers provide more abstract functionality in the form of user interfaces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Organized hierarchically into layers,</a:t>
            </a:r>
            <a:endParaRPr lang="en-US" dirty="0" smtClean="0"/>
          </a:p>
          <a:p>
            <a:pPr algn="just"/>
            <a:r>
              <a:rPr lang="en-US" dirty="0" smtClean="0"/>
              <a:t>Each layer provides service to the layer above it and services as a client to the layer below</a:t>
            </a:r>
            <a:endParaRPr lang="en-US" dirty="0" smtClean="0"/>
          </a:p>
          <a:p>
            <a:pPr algn="just"/>
            <a:r>
              <a:rPr lang="en-US" dirty="0" smtClean="0"/>
              <a:t>The connectors are defined by the protocols that determine how the layers will interact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Layered Architecture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2293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layered architectural example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Often exception are made to permit non adjacent layers to communicate directly.</a:t>
            </a:r>
            <a:endParaRPr lang="en-US" dirty="0" smtClean="0"/>
          </a:p>
          <a:p>
            <a:pPr lvl="1" algn="just"/>
            <a:r>
              <a:rPr lang="en-US" dirty="0" smtClean="0"/>
              <a:t>This is usually done for efficiency reasons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Library system</a:t>
            </a:r>
            <a:endParaRPr lang="en-US" dirty="0" smtClean="0"/>
          </a:p>
          <a:p>
            <a:pPr algn="just"/>
            <a:r>
              <a:rPr lang="en-US" dirty="0" smtClean="0"/>
              <a:t>Allows controlled electronic access to copyright material from a group of university libraries.</a:t>
            </a:r>
            <a:endParaRPr lang="en-US" dirty="0" smtClean="0"/>
          </a:p>
          <a:p>
            <a:pPr algn="just"/>
            <a:r>
              <a:rPr lang="en-US" dirty="0" smtClean="0"/>
              <a:t>Bottom layer being the individual database in each library.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  <a:endParaRPr lang="en-US" dirty="0"/>
          </a:p>
          <a:p>
            <a:pPr lvl="1"/>
            <a:r>
              <a:rPr lang="en-US" dirty="0" smtClean="0"/>
              <a:t>UI</a:t>
            </a:r>
            <a:endParaRPr lang="en-US" dirty="0" smtClean="0"/>
          </a:p>
          <a:p>
            <a:pPr lvl="1"/>
            <a:r>
              <a:rPr lang="en-US" dirty="0" smtClean="0"/>
              <a:t>Authentication and forms</a:t>
            </a:r>
            <a:endParaRPr lang="en-US" dirty="0" smtClean="0"/>
          </a:p>
          <a:p>
            <a:pPr lvl="1"/>
            <a:r>
              <a:rPr lang="en-US" dirty="0" smtClean="0"/>
              <a:t>Search engine</a:t>
            </a:r>
            <a:endParaRPr lang="en-US" dirty="0" smtClean="0"/>
          </a:p>
          <a:p>
            <a:pPr lvl="1"/>
            <a:r>
              <a:rPr lang="en-US" dirty="0" smtClean="0"/>
              <a:t>Document retrieval</a:t>
            </a:r>
            <a:endParaRPr lang="en-US" dirty="0" smtClean="0"/>
          </a:p>
          <a:p>
            <a:pPr lvl="1"/>
            <a:r>
              <a:rPr lang="en-US" dirty="0" smtClean="0"/>
              <a:t>Rights manager</a:t>
            </a:r>
            <a:endParaRPr lang="en-US" dirty="0" smtClean="0"/>
          </a:p>
          <a:p>
            <a:pPr lvl="1"/>
            <a:r>
              <a:rPr lang="en-US" dirty="0" smtClean="0"/>
              <a:t>Accounts management</a:t>
            </a:r>
            <a:endParaRPr lang="en-US" dirty="0" smtClean="0"/>
          </a:p>
          <a:p>
            <a:pPr lvl="1"/>
            <a:r>
              <a:rPr lang="en-US" dirty="0" smtClean="0"/>
              <a:t>databases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Library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61" y="1524000"/>
            <a:ext cx="5943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Applicable domains of 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Any system that can be divided between the application specific portions and platform specific portions which provide generic services to the application of the system</a:t>
            </a:r>
            <a:endParaRPr lang="en-US" dirty="0" smtClean="0"/>
          </a:p>
          <a:p>
            <a:pPr algn="just"/>
            <a:r>
              <a:rPr lang="en-US" dirty="0" smtClean="0"/>
              <a:t>Application that have clean divisions between core services, critical services, user interface services,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architectural style (also known as an architectural pattern) abstract the common properties of a family of similar designs.</a:t>
            </a:r>
            <a:endParaRPr lang="en-US" dirty="0" smtClean="0"/>
          </a:p>
          <a:p>
            <a:pPr algn="just"/>
            <a:r>
              <a:rPr lang="en-US" dirty="0" smtClean="0"/>
              <a:t>Define a family of systems in terms of a pattern of its structural organization.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Applicable domains of 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Applications that have number of classes that are closely related to each other so that they can be grouped together into a package to provide services to others.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Incremental software development based on increasing levels of abstraction</a:t>
            </a:r>
            <a:endParaRPr lang="en-US" dirty="0" smtClean="0"/>
          </a:p>
          <a:p>
            <a:pPr algn="just"/>
            <a:r>
              <a:rPr lang="en-US" dirty="0" smtClean="0"/>
              <a:t>Enhanced independence of upper layer to lower layer since there is no impact from the changes of lower layer services as long as their interfaces remain unchanged.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Lower runtime performance since a clients request or a response to a client must go through potentially several layers</a:t>
            </a:r>
            <a:endParaRPr lang="en-US" dirty="0" smtClean="0"/>
          </a:p>
          <a:p>
            <a:pPr algn="just"/>
            <a:r>
              <a:rPr lang="en-US" dirty="0" smtClean="0"/>
              <a:t>There are also performance concerns of overhead on the data processing and buffering by each layer</a:t>
            </a:r>
            <a:endParaRPr lang="en-US" dirty="0" smtClean="0"/>
          </a:p>
          <a:p>
            <a:pPr algn="just"/>
            <a:r>
              <a:rPr lang="en-US" dirty="0" smtClean="0"/>
              <a:t>Many applications cannot fit this architecture design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Breach of </a:t>
            </a:r>
            <a:r>
              <a:rPr lang="en-US" dirty="0"/>
              <a:t>i</a:t>
            </a:r>
            <a:r>
              <a:rPr lang="en-US" dirty="0" smtClean="0"/>
              <a:t>nterlayer communication may cause deadlocks and bridging may cause tight coupling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key components of an architectural styles are:</a:t>
            </a:r>
            <a:endParaRPr lang="en-US" dirty="0" smtClean="0"/>
          </a:p>
          <a:p>
            <a:pPr algn="just"/>
            <a:r>
              <a:rPr lang="en-US" dirty="0" smtClean="0"/>
              <a:t>Elements/components</a:t>
            </a:r>
            <a:endParaRPr lang="en-US" dirty="0" smtClean="0"/>
          </a:p>
          <a:p>
            <a:pPr lvl="1" algn="just"/>
            <a:r>
              <a:rPr lang="en-US" dirty="0" smtClean="0"/>
              <a:t>That perform functions required by a system</a:t>
            </a:r>
            <a:endParaRPr lang="en-US" dirty="0" smtClean="0"/>
          </a:p>
          <a:p>
            <a:pPr algn="just"/>
            <a:r>
              <a:rPr lang="en-US" dirty="0" smtClean="0"/>
              <a:t>Connectors</a:t>
            </a:r>
            <a:endParaRPr lang="en-US" dirty="0" smtClean="0"/>
          </a:p>
          <a:p>
            <a:pPr lvl="1" algn="just"/>
            <a:r>
              <a:rPr lang="en-US" dirty="0" smtClean="0"/>
              <a:t>That enable communication, coordination and cooperation among elements</a:t>
            </a:r>
            <a:endParaRPr lang="en-US" dirty="0" smtClean="0"/>
          </a:p>
          <a:p>
            <a:pPr algn="just"/>
            <a:r>
              <a:rPr lang="en-US" dirty="0" smtClean="0"/>
              <a:t>Constraints</a:t>
            </a:r>
            <a:endParaRPr lang="en-US" dirty="0" smtClean="0"/>
          </a:p>
          <a:p>
            <a:pPr lvl="1" algn="just"/>
            <a:r>
              <a:rPr lang="en-US" dirty="0" smtClean="0"/>
              <a:t>That define how elements can be integrated to form the system</a:t>
            </a:r>
            <a:endParaRPr lang="en-US" dirty="0" smtClean="0"/>
          </a:p>
          <a:p>
            <a:pPr algn="just"/>
            <a:r>
              <a:rPr lang="en-US" dirty="0" smtClean="0"/>
              <a:t>Attributes</a:t>
            </a:r>
            <a:endParaRPr lang="en-US" dirty="0" smtClean="0"/>
          </a:p>
          <a:p>
            <a:pPr lvl="1" algn="just"/>
            <a:r>
              <a:rPr lang="en-US" dirty="0" smtClean="0"/>
              <a:t>That describe the advantages and disadvantages of the chosen structure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Hierarchal Software Architecture</a:t>
            </a:r>
            <a:endParaRPr lang="en-US" dirty="0" smtClean="0"/>
          </a:p>
          <a:p>
            <a:pPr lvl="1"/>
            <a:r>
              <a:rPr lang="en-US" dirty="0" smtClean="0"/>
              <a:t>Layered</a:t>
            </a:r>
            <a:endParaRPr lang="en-US" dirty="0" smtClean="0"/>
          </a:p>
          <a:p>
            <a:r>
              <a:rPr lang="en-US" dirty="0" smtClean="0"/>
              <a:t>Distributed Software architecture</a:t>
            </a:r>
            <a:endParaRPr lang="en-US" dirty="0" smtClean="0"/>
          </a:p>
          <a:p>
            <a:pPr lvl="1"/>
            <a:r>
              <a:rPr lang="en-US" dirty="0" smtClean="0"/>
              <a:t>Clint Server </a:t>
            </a:r>
            <a:endParaRPr lang="en-US" dirty="0" smtClean="0"/>
          </a:p>
          <a:p>
            <a:pPr lvl="1"/>
            <a:r>
              <a:rPr lang="en-US" dirty="0" smtClean="0"/>
              <a:t>SOA</a:t>
            </a:r>
            <a:endParaRPr lang="en-US" dirty="0" smtClean="0"/>
          </a:p>
          <a:p>
            <a:r>
              <a:rPr lang="en-US" dirty="0" smtClean="0"/>
              <a:t>Data flow Software Architecture</a:t>
            </a:r>
            <a:endParaRPr lang="en-US" dirty="0" smtClean="0"/>
          </a:p>
          <a:p>
            <a:pPr lvl="1"/>
            <a:r>
              <a:rPr lang="en-US" dirty="0" smtClean="0"/>
              <a:t>Pipe n filter</a:t>
            </a:r>
            <a:endParaRPr lang="en-US" dirty="0" smtClean="0"/>
          </a:p>
          <a:p>
            <a:pPr lvl="1"/>
            <a:r>
              <a:rPr lang="en-US" dirty="0" smtClean="0"/>
              <a:t>Batch Sequential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Event Based Software Architectural </a:t>
            </a:r>
            <a:endParaRPr lang="en-US" dirty="0" smtClean="0"/>
          </a:p>
          <a:p>
            <a:r>
              <a:rPr lang="en-US" dirty="0" smtClean="0"/>
              <a:t>Data Centered Software Architecture</a:t>
            </a:r>
            <a:endParaRPr lang="en-US" dirty="0" smtClean="0"/>
          </a:p>
          <a:p>
            <a:pPr lvl="1"/>
            <a:r>
              <a:rPr lang="en-US" dirty="0" smtClean="0"/>
              <a:t>Black box</a:t>
            </a:r>
            <a:endParaRPr lang="en-US" dirty="0" smtClean="0"/>
          </a:p>
          <a:p>
            <a:pPr lvl="1"/>
            <a:r>
              <a:rPr lang="en-US" dirty="0" smtClean="0"/>
              <a:t>Shared Repository</a:t>
            </a:r>
            <a:endParaRPr lang="en-US" dirty="0" smtClean="0"/>
          </a:p>
          <a:p>
            <a:r>
              <a:rPr lang="en-US" dirty="0" smtClean="0"/>
              <a:t>Interaction Oriented Software Architecture</a:t>
            </a:r>
            <a:endParaRPr lang="en-US" dirty="0" smtClean="0"/>
          </a:p>
          <a:p>
            <a:pPr lvl="1"/>
            <a:r>
              <a:rPr lang="en-US" dirty="0" smtClean="0"/>
              <a:t>Modal View Controller</a:t>
            </a:r>
            <a:endParaRPr lang="en-US" dirty="0" smtClean="0"/>
          </a:p>
          <a:p>
            <a:r>
              <a:rPr lang="en-US" dirty="0" smtClean="0"/>
              <a:t>Component-based Software Architecture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hierarchical Software architecture is characterized by viewing the entire system as a hierarchy structure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Modules at different levels are connected by explicit or implicit method invocations.</a:t>
            </a:r>
            <a:endParaRPr lang="en-US" dirty="0" smtClean="0"/>
          </a:p>
          <a:p>
            <a:pPr lvl="1" algn="just"/>
            <a:r>
              <a:rPr lang="en-US" dirty="0" smtClean="0"/>
              <a:t>A lower level module provides services to its adjacent upper level modules, which invokes the methods or procedures in the lower level.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1"/>
            <a:ext cx="7162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software is typically designed using the hierarchical Style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3783</Words>
  <Application>WPS Presentation</Application>
  <PresentationFormat>On-screen Show (4:3)</PresentationFormat>
  <Paragraphs>129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Wingdings</vt:lpstr>
      <vt:lpstr>Wingdings 2</vt:lpstr>
      <vt:lpstr>Franklin Gothic Demi Cond</vt:lpstr>
      <vt:lpstr>Arial Narrow</vt:lpstr>
      <vt:lpstr>Century Schoolbook</vt:lpstr>
      <vt:lpstr>Microsoft YaHei</vt:lpstr>
      <vt:lpstr>Arial Unicode MS</vt:lpstr>
      <vt:lpstr>Calibri</vt:lpstr>
      <vt:lpstr>Verdana</vt:lpstr>
      <vt:lpstr>Oriel</vt:lpstr>
      <vt:lpstr>Fundamentals of  Software Engineering</vt:lpstr>
      <vt:lpstr>Architectural Styles</vt:lpstr>
      <vt:lpstr>Components of a style</vt:lpstr>
      <vt:lpstr>Categories of Architectural Styles</vt:lpstr>
      <vt:lpstr>Categories of Architectural Styles</vt:lpstr>
      <vt:lpstr>Hierarchal Style</vt:lpstr>
      <vt:lpstr>Hierarchal Style</vt:lpstr>
      <vt:lpstr>Hierarchal Style</vt:lpstr>
      <vt:lpstr>Hierarchal Style</vt:lpstr>
      <vt:lpstr>Hierarchal Style</vt:lpstr>
      <vt:lpstr>Hierarchal Style</vt:lpstr>
      <vt:lpstr>Layered Style</vt:lpstr>
      <vt:lpstr>A generic Layered Architecture</vt:lpstr>
      <vt:lpstr>A layered architectural example</vt:lpstr>
      <vt:lpstr>Specializations</vt:lpstr>
      <vt:lpstr>Example: </vt:lpstr>
      <vt:lpstr>Example: </vt:lpstr>
      <vt:lpstr>Example: Library system</vt:lpstr>
      <vt:lpstr>Applicable domains of layered architecture</vt:lpstr>
      <vt:lpstr>Applicable domains of layered architecture</vt:lpstr>
      <vt:lpstr>benefits</vt:lpstr>
      <vt:lpstr>Limitations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Software Design and Architecture (SDA)  Lecture  #10    </dc:title>
  <dc:creator>Shanawar Sohail</dc:creator>
  <cp:lastModifiedBy>user</cp:lastModifiedBy>
  <cp:revision>17</cp:revision>
  <dcterms:created xsi:type="dcterms:W3CDTF">2006-08-16T00:00:00Z</dcterms:created>
  <dcterms:modified xsi:type="dcterms:W3CDTF">2023-11-25T08:23:25Z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B140E469530E481799AECB2E396F57C8_12</vt:lpwstr>
  </property>
  <property fmtid="{D5CDD505-2E9C-101B-9397-08002B2CF9AE}" pid="3" name="KSOProductBuildVer">
    <vt:lpwstr>1033-12.2.0.13306</vt:lpwstr>
  </property>
</Properties>
</file>