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80" r:id="rId3"/>
    <p:sldId id="258" r:id="rId4"/>
    <p:sldId id="259" r:id="rId5"/>
    <p:sldId id="260" r:id="rId6"/>
    <p:sldId id="261" r:id="rId7"/>
    <p:sldId id="262" r:id="rId8"/>
    <p:sldId id="270" r:id="rId9"/>
    <p:sldId id="268" r:id="rId10"/>
    <p:sldId id="269" r:id="rId11"/>
    <p:sldId id="271" r:id="rId12"/>
    <p:sldId id="263" r:id="rId13"/>
    <p:sldId id="264" r:id="rId14"/>
    <p:sldId id="272" r:id="rId15"/>
    <p:sldId id="265" r:id="rId16"/>
    <p:sldId id="266" r:id="rId17"/>
    <p:sldId id="26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94660"/>
  </p:normalViewPr>
  <p:slideViewPr>
    <p:cSldViewPr>
      <p:cViewPr varScale="1">
        <p:scale>
          <a:sx n="70" d="100"/>
          <a:sy n="70" d="100"/>
        </p:scale>
        <p:origin x="-1230"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C44B26-877C-4802-AE4F-C67C5C838590}"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059713-A0A0-4499-B873-05BBC2D4BE41}"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28" name="Title 27"/>
          <p:cNvSpPr>
            <a:spLocks noGrp="1"/>
          </p:cNvSpPr>
          <p:nvPr>
            <p:ph type="ctrTitle"/>
          </p:nvPr>
        </p:nvSpPr>
        <p:spPr>
          <a:xfrm>
            <a:off x="1600200" y="2057400"/>
            <a:ext cx="5943600" cy="2667000"/>
          </a:xfrm>
          <a:ln w="6350" cap="rnd">
            <a:noFill/>
          </a:ln>
        </p:spPr>
        <p:txBody>
          <a:bodyPr anchor="ctr" anchorCtr="0">
            <a:noAutofit/>
          </a:bodyPr>
          <a:lstStyle>
            <a:lvl1pPr algn="ctr">
              <a:defRPr lang="en-US" sz="36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latin typeface="Franklin Gothic Demi Cond" panose="020B0706030402020204" pitchFamily="34" charset="0"/>
              </a:defRPr>
            </a:lvl1pPr>
          </a:lstStyle>
          <a:p>
            <a:r>
              <a:rPr kumimoji="0" lang="en-US" smtClean="0"/>
              <a:t>Click to edit Master title style</a:t>
            </a:r>
            <a:endParaRPr kumimoji="0" lang="en-US"/>
          </a:p>
        </p:txBody>
      </p:sp>
      <p:sp>
        <p:nvSpPr>
          <p:cNvPr id="16" name="Slide Number Placeholder 15"/>
          <p:cNvSpPr>
            <a:spLocks noGrp="1"/>
          </p:cNvSpPr>
          <p:nvPr>
            <p:ph type="sldNum" sz="quarter" idx="11"/>
          </p:nvPr>
        </p:nvSpPr>
        <p:spPr>
          <a:xfrm>
            <a:off x="8534400" y="6477000"/>
            <a:ext cx="609600" cy="381000"/>
          </a:xfrm>
        </p:spPr>
        <p:txBody>
          <a:bodyPr/>
          <a:lstStyle>
            <a:lvl1pPr algn="ctr" rtl="0">
              <a:defRPr sz="1100">
                <a:solidFill>
                  <a:schemeClr val="accent5">
                    <a:lumMod val="60000"/>
                    <a:lumOff val="40000"/>
                  </a:schemeClr>
                </a:solidFill>
                <a:latin typeface="Arial Narrow" panose="020B0606020202030204" pitchFamily="34" charset="0"/>
              </a:defRPr>
            </a:lvl1pPr>
          </a:lstStyle>
          <a:p>
            <a:fld id="{6C6BE9C2-D93D-43C7-9E56-9E8FBCD5F516}" type="slidenum">
              <a:rPr lang="en-US" smtClean="0">
                <a:solidFill>
                  <a:srgbClr val="9C85C0">
                    <a:lumMod val="60000"/>
                    <a:lumOff val="40000"/>
                  </a:srgbClr>
                </a:solidFill>
              </a:rPr>
            </a:fld>
            <a:endParaRPr lang="en-US">
              <a:solidFill>
                <a:srgbClr val="9C85C0">
                  <a:lumMod val="60000"/>
                  <a:lumOff val="40000"/>
                </a:srgbClr>
              </a:solidFill>
            </a:endParaRPr>
          </a:p>
        </p:txBody>
      </p:sp>
      <p:sp>
        <p:nvSpPr>
          <p:cNvPr id="17" name="Footer Placeholder 16"/>
          <p:cNvSpPr>
            <a:spLocks noGrp="1"/>
          </p:cNvSpPr>
          <p:nvPr>
            <p:ph type="ftr" sz="quarter" idx="12"/>
          </p:nvPr>
        </p:nvSpPr>
        <p:spPr>
          <a:xfrm>
            <a:off x="0" y="6473952"/>
            <a:ext cx="1828800" cy="384048"/>
          </a:xfrm>
        </p:spPr>
        <p:txBody>
          <a:bodyPr/>
          <a:lstStyle>
            <a:lvl1pPr algn="ctr" rtl="0">
              <a:defRPr sz="1100">
                <a:solidFill>
                  <a:schemeClr val="accent5">
                    <a:lumMod val="60000"/>
                    <a:lumOff val="40000"/>
                  </a:schemeClr>
                </a:solidFill>
                <a:latin typeface="Arial Narrow" panose="020B0606020202030204" pitchFamily="34" charset="0"/>
              </a:defRPr>
            </a:lvl1pPr>
          </a:lstStyle>
          <a:p>
            <a:endParaRPr lang="en-US" dirty="0">
              <a:solidFill>
                <a:srgbClr val="9C85C0">
                  <a:lumMod val="60000"/>
                  <a:lumOff val="40000"/>
                </a:srgbClr>
              </a:solidFill>
            </a:endParaRPr>
          </a:p>
        </p:txBody>
      </p:sp>
      <p:cxnSp>
        <p:nvCxnSpPr>
          <p:cNvPr id="5" name="Straight Connector 4"/>
          <p:cNvCxnSpPr/>
          <p:nvPr userDrawn="1"/>
        </p:nvCxnSpPr>
        <p:spPr>
          <a:xfrm>
            <a:off x="1600200" y="5105400"/>
            <a:ext cx="5943600" cy="0"/>
          </a:xfrm>
          <a:prstGeom prst="line">
            <a:avLst/>
          </a:prstGeom>
          <a:ln w="57150">
            <a:solidFill>
              <a:schemeClr val="tx1"/>
            </a:solidFill>
          </a:ln>
          <a:effectLst>
            <a:glow rad="317500">
              <a:schemeClr val="accent3">
                <a:satMod val="175000"/>
                <a:alpha val="40000"/>
              </a:schemeClr>
            </a:glow>
            <a:outerShdw blurRad="95000" rotWithShape="0">
              <a:srgbClr val="000000">
                <a:alpha val="50000"/>
              </a:srgbClr>
            </a:outerShdw>
            <a:softEdge rad="12700"/>
          </a:effectLst>
        </p:spPr>
        <p:style>
          <a:lnRef idx="2">
            <a:schemeClr val="accent3"/>
          </a:lnRef>
          <a:fillRef idx="0">
            <a:schemeClr val="accent3"/>
          </a:fillRef>
          <a:effectRef idx="1">
            <a:schemeClr val="accent3"/>
          </a:effectRef>
          <a:fontRef idx="minor">
            <a:schemeClr val="tx1"/>
          </a:fontRef>
        </p:style>
      </p:cxnSp>
      <p:cxnSp>
        <p:nvCxnSpPr>
          <p:cNvPr id="6" name="Straight Connector 5"/>
          <p:cNvCxnSpPr/>
          <p:nvPr userDrawn="1"/>
        </p:nvCxnSpPr>
        <p:spPr>
          <a:xfrm>
            <a:off x="1600200" y="1752600"/>
            <a:ext cx="5943600" cy="0"/>
          </a:xfrm>
          <a:prstGeom prst="line">
            <a:avLst/>
          </a:prstGeom>
          <a:ln w="57150">
            <a:solidFill>
              <a:schemeClr val="tx1"/>
            </a:solidFill>
          </a:ln>
          <a:effectLst>
            <a:glow rad="317500">
              <a:schemeClr val="accent3">
                <a:satMod val="175000"/>
                <a:alpha val="40000"/>
              </a:schemeClr>
            </a:glow>
            <a:outerShdw blurRad="95000" rotWithShape="0">
              <a:srgbClr val="000000">
                <a:alpha val="50000"/>
              </a:srgbClr>
            </a:outerShdw>
            <a:softEdge rad="12700"/>
          </a:effectLst>
        </p:spPr>
        <p:style>
          <a:lnRef idx="2">
            <a:schemeClr val="accent3"/>
          </a:lnRef>
          <a:fillRef idx="0">
            <a:schemeClr val="accent3"/>
          </a:fillRef>
          <a:effectRef idx="1">
            <a:schemeClr val="accent3"/>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1D8BD707-D9CF-40AE-B4C6-C98DA3205C09}" type="datetimeFigureOut">
              <a:rPr lang="en-US" smtClean="0"/>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05000" y="1143000"/>
            <a:ext cx="6878320" cy="2242185"/>
          </a:xfrm>
          <a:prstGeom prst="rect">
            <a:avLst/>
          </a:prstGeom>
        </p:spPr>
        <p:txBody>
          <a:bodyPr vert="horz" wrap="square" lIns="0" tIns="150018" rIns="0" bIns="0" rtlCol="0">
            <a:spAutoFit/>
          </a:bodyPr>
          <a:lstStyle/>
          <a:p>
            <a:pPr marL="12700" marR="5080" algn="ctr">
              <a:lnSpc>
                <a:spcPts val="8160"/>
              </a:lnSpc>
              <a:spcBef>
                <a:spcPts val="1575"/>
              </a:spcBef>
            </a:pPr>
            <a:r>
              <a:rPr spc="-60" dirty="0"/>
              <a:t>Fundamentals </a:t>
            </a:r>
            <a:r>
              <a:rPr spc="-20" dirty="0"/>
              <a:t>of </a:t>
            </a:r>
            <a:r>
              <a:rPr spc="-15" dirty="0"/>
              <a:t> </a:t>
            </a:r>
            <a:r>
              <a:rPr spc="-70" dirty="0"/>
              <a:t>Software</a:t>
            </a:r>
            <a:r>
              <a:rPr spc="-160" dirty="0"/>
              <a:t> </a:t>
            </a:r>
            <a:r>
              <a:rPr spc="-45" dirty="0"/>
              <a:t>Engineering</a:t>
            </a:r>
            <a:endParaRPr spc="-45" dirty="0"/>
          </a:p>
        </p:txBody>
      </p:sp>
      <p:sp>
        <p:nvSpPr>
          <p:cNvPr id="3" name="object 3"/>
          <p:cNvSpPr txBox="1"/>
          <p:nvPr/>
        </p:nvSpPr>
        <p:spPr>
          <a:xfrm>
            <a:off x="2072005" y="3886200"/>
            <a:ext cx="6377940" cy="286385"/>
          </a:xfrm>
          <a:prstGeom prst="rect">
            <a:avLst/>
          </a:prstGeom>
        </p:spPr>
        <p:txBody>
          <a:bodyPr vert="horz" wrap="square" lIns="0" tIns="9525" rIns="0" bIns="0" rtlCol="0">
            <a:spAutoFit/>
          </a:bodyPr>
          <a:lstStyle/>
          <a:p>
            <a:pPr marL="12700">
              <a:lnSpc>
                <a:spcPct val="100000"/>
              </a:lnSpc>
              <a:spcBef>
                <a:spcPts val="100"/>
              </a:spcBef>
            </a:pPr>
            <a:r>
              <a:rPr b="1" spc="165" dirty="0">
                <a:solidFill>
                  <a:srgbClr val="626F52"/>
                </a:solidFill>
                <a:latin typeface="Verdana" panose="020B0604030504040204" charset="0"/>
                <a:cs typeface="Verdana" panose="020B0604030504040204" charset="0"/>
                <a:sym typeface="+mn-ea"/>
              </a:rPr>
              <a:t>LECTURE</a:t>
            </a:r>
            <a:r>
              <a:rPr b="1" spc="360" dirty="0">
                <a:solidFill>
                  <a:srgbClr val="626F52"/>
                </a:solidFill>
                <a:latin typeface="Verdana" panose="020B0604030504040204" charset="0"/>
                <a:cs typeface="Verdana" panose="020B0604030504040204" charset="0"/>
                <a:sym typeface="+mn-ea"/>
              </a:rPr>
              <a:t> </a:t>
            </a:r>
            <a:r>
              <a:rPr lang="en-US" b="1" spc="360" dirty="0">
                <a:solidFill>
                  <a:srgbClr val="626F52"/>
                </a:solidFill>
                <a:latin typeface="Verdana" panose="020B0604030504040204" charset="0"/>
                <a:cs typeface="Verdana" panose="020B0604030504040204" charset="0"/>
                <a:sym typeface="+mn-ea"/>
              </a:rPr>
              <a:t>17</a:t>
            </a:r>
            <a:r>
              <a:rPr b="1" spc="130" dirty="0">
                <a:solidFill>
                  <a:srgbClr val="626F52"/>
                </a:solidFill>
                <a:latin typeface="Verdana" panose="020B0604030504040204" charset="0"/>
                <a:cs typeface="Verdana" panose="020B0604030504040204" charset="0"/>
                <a:sym typeface="+mn-ea"/>
              </a:rPr>
              <a:t>:</a:t>
            </a:r>
            <a:r>
              <a:rPr lang="en-US" b="1" spc="130" dirty="0">
                <a:solidFill>
                  <a:srgbClr val="626F52"/>
                </a:solidFill>
                <a:latin typeface="Verdana" panose="020B0604030504040204" charset="0"/>
                <a:cs typeface="Verdana" panose="020B0604030504040204" charset="0"/>
                <a:sym typeface="+mn-ea"/>
              </a:rPr>
              <a:t> Software Architecture styles</a:t>
            </a:r>
            <a:endParaRPr lang="en-US" b="1" spc="130" dirty="0">
              <a:solidFill>
                <a:srgbClr val="626F52"/>
              </a:solidFill>
              <a:latin typeface="Verdana" panose="020B0604030504040204" charset="0"/>
              <a:cs typeface="Verdana" panose="020B06040305040402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307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304800"/>
            <a:ext cx="8458200"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Advantages</a:t>
            </a:r>
            <a:endParaRPr lang="en-US" dirty="0"/>
          </a:p>
        </p:txBody>
      </p:sp>
      <p:sp>
        <p:nvSpPr>
          <p:cNvPr id="3" name="Content Placeholder 2"/>
          <p:cNvSpPr>
            <a:spLocks noGrp="1"/>
          </p:cNvSpPr>
          <p:nvPr>
            <p:ph sz="quarter" idx="1"/>
          </p:nvPr>
        </p:nvSpPr>
        <p:spPr/>
        <p:txBody>
          <a:bodyPr>
            <a:normAutofit/>
          </a:bodyPr>
          <a:lstStyle/>
          <a:p>
            <a:pPr algn="just"/>
            <a:r>
              <a:rPr lang="en-US" dirty="0" smtClean="0"/>
              <a:t>Ensures </a:t>
            </a:r>
            <a:r>
              <a:rPr lang="en-US" dirty="0"/>
              <a:t>loose and flexible coupling of components, filters.</a:t>
            </a:r>
            <a:endParaRPr lang="en-US" dirty="0"/>
          </a:p>
          <a:p>
            <a:pPr algn="just"/>
            <a:r>
              <a:rPr lang="en-US" dirty="0" smtClean="0"/>
              <a:t>Loose </a:t>
            </a:r>
            <a:r>
              <a:rPr lang="en-US" dirty="0"/>
              <a:t>coupling allows filters to be changed without modifications to other filters.</a:t>
            </a:r>
            <a:endParaRPr lang="en-US" dirty="0"/>
          </a:p>
          <a:p>
            <a:pPr algn="just"/>
            <a:r>
              <a:rPr lang="en-US" dirty="0" smtClean="0"/>
              <a:t>Conductive </a:t>
            </a:r>
            <a:r>
              <a:rPr lang="en-US" dirty="0"/>
              <a:t>to parallel processing.</a:t>
            </a:r>
            <a:endParaRPr lang="en-US" dirty="0"/>
          </a:p>
          <a:p>
            <a:pPr algn="just"/>
            <a:r>
              <a:rPr lang="en-US" dirty="0" smtClean="0"/>
              <a:t>Filters </a:t>
            </a:r>
            <a:r>
              <a:rPr lang="en-US" dirty="0"/>
              <a:t>can be treated as black boxes. Users of the system don’t need to know the logic behind the working of each filter.</a:t>
            </a:r>
            <a:endParaRPr lang="en-US" dirty="0"/>
          </a:p>
          <a:p>
            <a:pPr algn="just"/>
            <a:r>
              <a:rPr lang="en-US" dirty="0" smtClean="0"/>
              <a:t>Re-usability</a:t>
            </a:r>
            <a:r>
              <a:rPr lang="en-US" dirty="0"/>
              <a:t>. Each filter can be called and used over and over again.</a:t>
            </a:r>
            <a:endParaRPr lang="en-US"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a:t>
            </a:r>
            <a:endParaRPr lang="en-US" dirty="0"/>
          </a:p>
        </p:txBody>
      </p:sp>
      <p:sp>
        <p:nvSpPr>
          <p:cNvPr id="3" name="Content Placeholder 2"/>
          <p:cNvSpPr>
            <a:spLocks noGrp="1"/>
          </p:cNvSpPr>
          <p:nvPr>
            <p:ph sz="quarter" idx="1"/>
          </p:nvPr>
        </p:nvSpPr>
        <p:spPr/>
        <p:txBody>
          <a:bodyPr/>
          <a:lstStyle/>
          <a:p>
            <a:pPr algn="just"/>
            <a:r>
              <a:rPr lang="en-US" dirty="0"/>
              <a:t>Addition of a large number of independent filters may reduce performance due to excessive computational overheads.</a:t>
            </a:r>
            <a:endParaRPr lang="en-US" dirty="0"/>
          </a:p>
          <a:p>
            <a:pPr algn="just"/>
            <a:r>
              <a:rPr lang="en-US" dirty="0" smtClean="0"/>
              <a:t>Not </a:t>
            </a:r>
            <a:r>
              <a:rPr lang="en-US" dirty="0"/>
              <a:t>a good choice for an interactive system.</a:t>
            </a:r>
            <a:endParaRPr lang="en-US" dirty="0"/>
          </a:p>
          <a:p>
            <a:pPr algn="just"/>
            <a:r>
              <a:rPr lang="en-US" dirty="0" smtClean="0"/>
              <a:t>Pipe-and-fitter </a:t>
            </a:r>
            <a:r>
              <a:rPr lang="en-US" dirty="0"/>
              <a:t>systems may not be appropriate for long-running </a:t>
            </a:r>
            <a:r>
              <a:rPr lang="en-US"/>
              <a:t>computations</a:t>
            </a:r>
            <a:r>
              <a:rPr lang="en-US" smtClean="0"/>
              <a:t>.</a:t>
            </a:r>
            <a:endParaRPr lang="en-US" smtClean="0"/>
          </a:p>
          <a:p>
            <a:pPr algn="just"/>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228600"/>
            <a:ext cx="86106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the Pattern</a:t>
            </a:r>
            <a:endParaRPr lang="en-US" dirty="0"/>
          </a:p>
        </p:txBody>
      </p:sp>
      <p:sp>
        <p:nvSpPr>
          <p:cNvPr id="3" name="Content Placeholder 2"/>
          <p:cNvSpPr>
            <a:spLocks noGrp="1"/>
          </p:cNvSpPr>
          <p:nvPr>
            <p:ph sz="quarter" idx="1"/>
          </p:nvPr>
        </p:nvSpPr>
        <p:spPr/>
        <p:txBody>
          <a:bodyPr/>
          <a:lstStyle/>
          <a:p>
            <a:pPr algn="just"/>
            <a:r>
              <a:rPr lang="en-US" dirty="0"/>
              <a:t>In software engineering, a pipeline consists of a chain of processing elements (processes, threads, functions, etc.), arranged so that the output of each element is the input of the next.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Compilers:</a:t>
            </a:r>
            <a:br>
              <a:rPr lang="en-US" dirty="0"/>
            </a:br>
            <a:endParaRPr lang="en-US" dirty="0"/>
          </a:p>
        </p:txBody>
      </p:sp>
      <p:sp>
        <p:nvSpPr>
          <p:cNvPr id="3" name="Content Placeholder 2"/>
          <p:cNvSpPr>
            <a:spLocks noGrp="1"/>
          </p:cNvSpPr>
          <p:nvPr>
            <p:ph sz="quarter" idx="1"/>
          </p:nvPr>
        </p:nvSpPr>
        <p:spPr/>
        <p:txBody>
          <a:bodyPr/>
          <a:lstStyle/>
          <a:p>
            <a:pPr algn="just"/>
            <a:r>
              <a:rPr lang="en-US" dirty="0" smtClean="0"/>
              <a:t>A </a:t>
            </a:r>
            <a:r>
              <a:rPr lang="en-US" dirty="0"/>
              <a:t>compiler performs language transformation: Input is in language A and output is in language B. In order to do that the input goes through various stages inside the compiler — these stages form the pipeline. The most commonly used division consists of 3 stages: front-end, middle-end, and back-end.</a:t>
            </a:r>
            <a:endParaRPr lang="en-US" dirty="0"/>
          </a:p>
          <a:p>
            <a:pPr algn="just"/>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4419598"/>
            <a:ext cx="83820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UNIX Shell:</a:t>
            </a:r>
            <a:br>
              <a:rPr lang="en-US" dirty="0"/>
            </a:br>
            <a:endParaRPr lang="en-US" dirty="0"/>
          </a:p>
        </p:txBody>
      </p:sp>
      <p:sp>
        <p:nvSpPr>
          <p:cNvPr id="3" name="Content Placeholder 2"/>
          <p:cNvSpPr>
            <a:spLocks noGrp="1"/>
          </p:cNvSpPr>
          <p:nvPr>
            <p:ph sz="quarter" idx="1"/>
          </p:nvPr>
        </p:nvSpPr>
        <p:spPr/>
        <p:txBody>
          <a:bodyPr>
            <a:normAutofit/>
          </a:bodyPr>
          <a:lstStyle/>
          <a:p>
            <a:pPr algn="just"/>
            <a:r>
              <a:rPr lang="en-US" dirty="0" smtClean="0"/>
              <a:t>The </a:t>
            </a:r>
            <a:r>
              <a:rPr lang="en-US" dirty="0"/>
              <a:t>Pipeline is one of the defining features of the UNIX shell, and obviously, the same goes for Linux, </a:t>
            </a:r>
            <a:r>
              <a:rPr lang="en-US" dirty="0" err="1"/>
              <a:t>MacOS</a:t>
            </a:r>
            <a:r>
              <a:rPr lang="en-US" dirty="0"/>
              <a:t>, and any other Unix-based or inspired systems.</a:t>
            </a:r>
            <a:endParaRPr lang="en-US" dirty="0"/>
          </a:p>
          <a:p>
            <a:pPr algn="just"/>
            <a:r>
              <a:rPr lang="en-US" dirty="0"/>
              <a:t>In a nutshell, it allows you to tie the output of one program to the input of another. The benefit it brings is that you don’t have to save the results of one program before you can start processing it with another. The long-term and even more important benefit is that it encourages programs to be small and simple.</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Pipe and Filter Architecture</a:t>
            </a:r>
            <a:br>
              <a:rPr lang="en-US" b="1" dirty="0"/>
            </a:br>
            <a:endParaRPr lang="en-US" dirty="0"/>
          </a:p>
        </p:txBody>
      </p:sp>
      <p:sp>
        <p:nvSpPr>
          <p:cNvPr id="3" name="Content Placeholder 2"/>
          <p:cNvSpPr>
            <a:spLocks noGrp="1"/>
          </p:cNvSpPr>
          <p:nvPr>
            <p:ph sz="quarter" idx="1"/>
          </p:nvPr>
        </p:nvSpPr>
        <p:spPr/>
        <p:txBody>
          <a:bodyPr/>
          <a:lstStyle/>
          <a:p>
            <a:pPr algn="just"/>
            <a:r>
              <a:rPr lang="en-US" dirty="0"/>
              <a:t>Pipe and Filter is another architectural pattern, which has independent entities called filters (components) which perform transformations on data and process the input they receive, and pipes, which serve as connectors for the stream of data being transformed, each connected to the next component in the pipeline.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Pipe and Filter Architecture</a:t>
            </a:r>
            <a:endParaRPr lang="en-US" dirty="0"/>
          </a:p>
        </p:txBody>
      </p:sp>
      <p:sp>
        <p:nvSpPr>
          <p:cNvPr id="3" name="Content Placeholder 2"/>
          <p:cNvSpPr>
            <a:spLocks noGrp="1"/>
          </p:cNvSpPr>
          <p:nvPr>
            <p:ph sz="quarter" idx="1"/>
          </p:nvPr>
        </p:nvSpPr>
        <p:spPr/>
        <p:txBody>
          <a:bodyPr/>
          <a:lstStyle/>
          <a:p>
            <a:pPr algn="just"/>
            <a:r>
              <a:rPr lang="en-US" dirty="0"/>
              <a:t>Many systems are required to transform streams of discrete data items, from input to output. Many types of transformations occur repeatedly in practice, and so it is desirable to create these as independent, reusable parts, Filters.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the Pattern</a:t>
            </a:r>
            <a:endParaRPr lang="en-US" dirty="0"/>
          </a:p>
        </p:txBody>
      </p:sp>
      <p:sp>
        <p:nvSpPr>
          <p:cNvPr id="3" name="Content Placeholder 2"/>
          <p:cNvSpPr>
            <a:spLocks noGrp="1"/>
          </p:cNvSpPr>
          <p:nvPr>
            <p:ph sz="quarter" idx="1"/>
          </p:nvPr>
        </p:nvSpPr>
        <p:spPr/>
        <p:txBody>
          <a:bodyPr>
            <a:normAutofit/>
          </a:bodyPr>
          <a:lstStyle/>
          <a:p>
            <a:pPr algn="just"/>
            <a:r>
              <a:rPr lang="en-US" dirty="0"/>
              <a:t>The pattern of interaction in the pipe-and-filter pattern is characterized by </a:t>
            </a:r>
            <a:r>
              <a:rPr lang="en-US" dirty="0" smtClean="0"/>
              <a:t>successive transformations </a:t>
            </a:r>
            <a:r>
              <a:rPr lang="en-US" dirty="0"/>
              <a:t>of streams of data</a:t>
            </a:r>
            <a:r>
              <a:rPr lang="en-US" dirty="0" smtClean="0"/>
              <a:t>.</a:t>
            </a:r>
            <a:endParaRPr lang="en-US" dirty="0" smtClean="0"/>
          </a:p>
          <a:p>
            <a:pPr algn="just"/>
            <a:r>
              <a:rPr lang="en-US" dirty="0" smtClean="0"/>
              <a:t> </a:t>
            </a:r>
            <a:r>
              <a:rPr lang="en-US" dirty="0"/>
              <a:t>As you can see in the diagram, the data flows in one direction</a:t>
            </a:r>
            <a:r>
              <a:rPr lang="en-US" dirty="0" smtClean="0"/>
              <a:t>.</a:t>
            </a:r>
            <a:endParaRPr lang="en-US" dirty="0" smtClean="0"/>
          </a:p>
          <a:p>
            <a:pPr algn="just"/>
            <a:r>
              <a:rPr lang="en-US" dirty="0" smtClean="0"/>
              <a:t> </a:t>
            </a:r>
            <a:r>
              <a:rPr lang="en-US" dirty="0"/>
              <a:t>It starts at a data source, arrives at a filter’s input port(s) where processing is done at the component, and then, is passed via its output port(s) through a pipe to the next filter, and then eventually ends at the data target.</a:t>
            </a:r>
            <a:endParaRPr lang="en-US"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371600"/>
            <a:ext cx="8001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the Pattern</a:t>
            </a:r>
            <a:endParaRPr lang="en-US" dirty="0"/>
          </a:p>
        </p:txBody>
      </p:sp>
      <p:sp>
        <p:nvSpPr>
          <p:cNvPr id="3" name="Content Placeholder 2"/>
          <p:cNvSpPr>
            <a:spLocks noGrp="1"/>
          </p:cNvSpPr>
          <p:nvPr>
            <p:ph sz="quarter" idx="1"/>
          </p:nvPr>
        </p:nvSpPr>
        <p:spPr/>
        <p:txBody>
          <a:bodyPr>
            <a:normAutofit/>
          </a:bodyPr>
          <a:lstStyle/>
          <a:p>
            <a:pPr algn="just"/>
            <a:r>
              <a:rPr lang="en-US" dirty="0"/>
              <a:t>A single filter can consume data from, or produce data to, one or more ports. They can also run concurrently and are not dependent. The output of one filter is the input of another, hence, the order is very important.</a:t>
            </a:r>
            <a:endParaRPr lang="en-US" dirty="0"/>
          </a:p>
          <a:p>
            <a:pPr algn="just"/>
            <a:r>
              <a:rPr lang="en-US" dirty="0"/>
              <a:t>A pipe has a single source for its input and a single target for its output. It preserves the sequence of data items, and it does not alter the data passing through.</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If the dataflow has a single sequence of processes with no alternative or parallel paths, then it is called Batch Sequential</a:t>
            </a:r>
            <a:endParaRPr 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381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a:bodyPr>
          <a:lstStyle/>
          <a:p>
            <a:pPr algn="just"/>
            <a:r>
              <a:rPr lang="en-US" dirty="0"/>
              <a:t>The diagram below shows a simple representation of the pipe and filter architectural style. In this example we demonstrate how a pizza is made using this style. We are using 5 filters, with 3 of them working asynchronously. We implement the first few filters to process the raw ingredients to create the basic elements for the pizza(the vegetables, the sauce, and the pizza base). When all three of these have been completed, we can assemble them. After it has been assembled, we can then add the cheese to the pizza, and bake it, before delivering it to our customer, the sink.</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304800"/>
            <a:ext cx="8686800" cy="579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3880</Words>
  <Application>WPS Presentation</Application>
  <PresentationFormat>On-screen Show (4:3)</PresentationFormat>
  <Paragraphs>71</Paragraphs>
  <Slides>16</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Wingdings</vt:lpstr>
      <vt:lpstr>Wingdings 2</vt:lpstr>
      <vt:lpstr>Franklin Gothic Demi Cond</vt:lpstr>
      <vt:lpstr>Arial Narrow</vt:lpstr>
      <vt:lpstr>Century Schoolbook</vt:lpstr>
      <vt:lpstr>Microsoft YaHei</vt:lpstr>
      <vt:lpstr>Arial Unicode MS</vt:lpstr>
      <vt:lpstr>Calibri</vt:lpstr>
      <vt:lpstr>Verdana</vt:lpstr>
      <vt:lpstr>Oriel</vt:lpstr>
      <vt:lpstr>Fundamentals of  Software Engineering</vt:lpstr>
      <vt:lpstr>Pipe and Filter Architecture </vt:lpstr>
      <vt:lpstr>Pipe and Filter Architecture</vt:lpstr>
      <vt:lpstr>Description of the Pattern</vt:lpstr>
      <vt:lpstr>diagram</vt:lpstr>
      <vt:lpstr>Description of the Pattern</vt:lpstr>
      <vt:lpstr>PowerPoint 演示文稿</vt:lpstr>
      <vt:lpstr>Example</vt:lpstr>
      <vt:lpstr>PowerPoint 演示文稿</vt:lpstr>
      <vt:lpstr>PowerPoint 演示文稿</vt:lpstr>
      <vt:lpstr>Advantages</vt:lpstr>
      <vt:lpstr>drawbacks</vt:lpstr>
      <vt:lpstr>PowerPoint 演示文稿</vt:lpstr>
      <vt:lpstr>Applications of the Pattern</vt:lpstr>
      <vt:lpstr>Compilers: </vt:lpstr>
      <vt:lpstr>UNIX Shell: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Design and Architecture (SDA)  Lecture  #11    </dc:title>
  <dc:creator>Shanawar Sohail</dc:creator>
  <cp:lastModifiedBy>user</cp:lastModifiedBy>
  <cp:revision>19</cp:revision>
  <dcterms:created xsi:type="dcterms:W3CDTF">2006-08-16T00:00:00Z</dcterms:created>
  <dcterms:modified xsi:type="dcterms:W3CDTF">2023-11-25T08:23:14Z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01C772044979411088573A9AF3EEBF2D_12</vt:lpwstr>
  </property>
  <property fmtid="{D5CDD505-2E9C-101B-9397-08002B2CF9AE}" pid="3" name="KSOProductBuildVer">
    <vt:lpwstr>1033-12.2.0.13306</vt:lpwstr>
  </property>
</Properties>
</file>