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98" r:id="rId3"/>
    <p:sldId id="257" r:id="rId4"/>
    <p:sldId id="258" r:id="rId5"/>
    <p:sldId id="259" r:id="rId6"/>
    <p:sldId id="260" r:id="rId7"/>
    <p:sldId id="261" r:id="rId8"/>
    <p:sldId id="262" r:id="rId9"/>
    <p:sldId id="263" r:id="rId10"/>
    <p:sldId id="264" r:id="rId11"/>
    <p:sldId id="265" r:id="rId12"/>
    <p:sldId id="278" r:id="rId13"/>
    <p:sldId id="266" r:id="rId14"/>
    <p:sldId id="267" r:id="rId15"/>
    <p:sldId id="268" r:id="rId16"/>
    <p:sldId id="269" r:id="rId17"/>
    <p:sldId id="270" r:id="rId18"/>
    <p:sldId id="271" r:id="rId19"/>
    <p:sldId id="272" r:id="rId20"/>
    <p:sldId id="273" r:id="rId21"/>
    <p:sldId id="274" r:id="rId22"/>
    <p:sldId id="275"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25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34D882-B640-4AFB-B6D2-A6A80E49F4F6}"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B49C04-2629-4C22-BD1D-A6A9ED1739C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28" name="Title 27"/>
          <p:cNvSpPr>
            <a:spLocks noGrp="1"/>
          </p:cNvSpPr>
          <p:nvPr>
            <p:ph type="ctrTitle"/>
          </p:nvPr>
        </p:nvSpPr>
        <p:spPr>
          <a:xfrm>
            <a:off x="1600200" y="2057400"/>
            <a:ext cx="5943600" cy="2667000"/>
          </a:xfrm>
          <a:ln w="6350" cap="rnd">
            <a:noFill/>
          </a:ln>
        </p:spPr>
        <p:txBody>
          <a:bodyPr anchor="ctr" anchorCtr="0">
            <a:noAutofit/>
          </a:bodyPr>
          <a:lstStyle>
            <a:lvl1pPr algn="ctr">
              <a:defRPr lang="en-US" sz="36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latin typeface="Franklin Gothic Demi Cond" panose="020B0706030402020204" pitchFamily="34" charset="0"/>
              </a:defRPr>
            </a:lvl1pPr>
          </a:lstStyle>
          <a:p>
            <a:r>
              <a:rPr kumimoji="0" lang="en-US" smtClean="0"/>
              <a:t>Click to edit Master title style</a:t>
            </a:r>
            <a:endParaRPr kumimoji="0" lang="en-US"/>
          </a:p>
        </p:txBody>
      </p:sp>
      <p:sp>
        <p:nvSpPr>
          <p:cNvPr id="16" name="Slide Number Placeholder 15"/>
          <p:cNvSpPr>
            <a:spLocks noGrp="1"/>
          </p:cNvSpPr>
          <p:nvPr>
            <p:ph type="sldNum" sz="quarter" idx="11"/>
          </p:nvPr>
        </p:nvSpPr>
        <p:spPr>
          <a:xfrm>
            <a:off x="8534400" y="6477000"/>
            <a:ext cx="609600" cy="381000"/>
          </a:xfrm>
        </p:spPr>
        <p:txBody>
          <a:bodyPr/>
          <a:lstStyle>
            <a:lvl1pPr algn="ctr" rtl="0">
              <a:defRPr sz="1100">
                <a:solidFill>
                  <a:schemeClr val="accent5">
                    <a:lumMod val="60000"/>
                    <a:lumOff val="40000"/>
                  </a:schemeClr>
                </a:solidFill>
                <a:latin typeface="Arial Narrow" panose="020B0606020202030204" pitchFamily="34" charset="0"/>
              </a:defRPr>
            </a:lvl1pPr>
          </a:lstStyle>
          <a:p>
            <a:fld id="{6C6BE9C2-D93D-43C7-9E56-9E8FBCD5F516}" type="slidenum">
              <a:rPr lang="en-US" smtClean="0">
                <a:solidFill>
                  <a:srgbClr val="9C85C0">
                    <a:lumMod val="60000"/>
                    <a:lumOff val="40000"/>
                  </a:srgbClr>
                </a:solidFill>
              </a:rPr>
            </a:fld>
            <a:endParaRPr lang="en-US">
              <a:solidFill>
                <a:srgbClr val="9C85C0">
                  <a:lumMod val="60000"/>
                  <a:lumOff val="40000"/>
                </a:srgbClr>
              </a:solidFill>
            </a:endParaRPr>
          </a:p>
        </p:txBody>
      </p:sp>
      <p:sp>
        <p:nvSpPr>
          <p:cNvPr id="17" name="Footer Placeholder 16"/>
          <p:cNvSpPr>
            <a:spLocks noGrp="1"/>
          </p:cNvSpPr>
          <p:nvPr>
            <p:ph type="ftr" sz="quarter" idx="12"/>
          </p:nvPr>
        </p:nvSpPr>
        <p:spPr>
          <a:xfrm>
            <a:off x="0" y="6473952"/>
            <a:ext cx="1828800" cy="384048"/>
          </a:xfrm>
        </p:spPr>
        <p:txBody>
          <a:bodyPr/>
          <a:lstStyle>
            <a:lvl1pPr algn="ctr" rtl="0">
              <a:defRPr sz="1100">
                <a:solidFill>
                  <a:schemeClr val="accent5">
                    <a:lumMod val="60000"/>
                    <a:lumOff val="40000"/>
                  </a:schemeClr>
                </a:solidFill>
                <a:latin typeface="Arial Narrow" panose="020B0606020202030204" pitchFamily="34" charset="0"/>
              </a:defRPr>
            </a:lvl1pPr>
          </a:lstStyle>
          <a:p>
            <a:endParaRPr lang="en-US" dirty="0">
              <a:solidFill>
                <a:srgbClr val="9C85C0">
                  <a:lumMod val="60000"/>
                  <a:lumOff val="40000"/>
                </a:srgbClr>
              </a:solidFill>
            </a:endParaRPr>
          </a:p>
        </p:txBody>
      </p:sp>
      <p:cxnSp>
        <p:nvCxnSpPr>
          <p:cNvPr id="5" name="Straight Connector 4"/>
          <p:cNvCxnSpPr/>
          <p:nvPr userDrawn="1"/>
        </p:nvCxnSpPr>
        <p:spPr>
          <a:xfrm>
            <a:off x="1600200" y="5105400"/>
            <a:ext cx="5943600" cy="0"/>
          </a:xfrm>
          <a:prstGeom prst="line">
            <a:avLst/>
          </a:prstGeom>
          <a:ln w="57150">
            <a:solidFill>
              <a:schemeClr val="tx1"/>
            </a:solidFill>
          </a:ln>
          <a:effectLst>
            <a:glow rad="317500">
              <a:schemeClr val="accent3">
                <a:satMod val="175000"/>
                <a:alpha val="40000"/>
              </a:schemeClr>
            </a:glow>
            <a:outerShdw blurRad="95000" rotWithShape="0">
              <a:srgbClr val="000000">
                <a:alpha val="50000"/>
              </a:srgbClr>
            </a:outerShdw>
            <a:softEdge rad="12700"/>
          </a:effectLst>
        </p:spPr>
        <p:style>
          <a:lnRef idx="2">
            <a:schemeClr val="accent3"/>
          </a:lnRef>
          <a:fillRef idx="0">
            <a:schemeClr val="accent3"/>
          </a:fillRef>
          <a:effectRef idx="1">
            <a:schemeClr val="accent3"/>
          </a:effectRef>
          <a:fontRef idx="minor">
            <a:schemeClr val="tx1"/>
          </a:fontRef>
        </p:style>
      </p:cxnSp>
      <p:cxnSp>
        <p:nvCxnSpPr>
          <p:cNvPr id="6" name="Straight Connector 5"/>
          <p:cNvCxnSpPr/>
          <p:nvPr userDrawn="1"/>
        </p:nvCxnSpPr>
        <p:spPr>
          <a:xfrm>
            <a:off x="1600200" y="1752600"/>
            <a:ext cx="5943600" cy="0"/>
          </a:xfrm>
          <a:prstGeom prst="line">
            <a:avLst/>
          </a:prstGeom>
          <a:ln w="57150">
            <a:solidFill>
              <a:schemeClr val="tx1"/>
            </a:solidFill>
          </a:ln>
          <a:effectLst>
            <a:glow rad="317500">
              <a:schemeClr val="accent3">
                <a:satMod val="175000"/>
                <a:alpha val="40000"/>
              </a:schemeClr>
            </a:glow>
            <a:outerShdw blurRad="95000" rotWithShape="0">
              <a:srgbClr val="000000">
                <a:alpha val="50000"/>
              </a:srgbClr>
            </a:outerShdw>
            <a:softEdge rad="12700"/>
          </a:effectLst>
        </p:spPr>
        <p:style>
          <a:lnRef idx="2">
            <a:schemeClr val="accent3"/>
          </a:lnRef>
          <a:fillRef idx="0">
            <a:schemeClr val="accent3"/>
          </a:fillRef>
          <a:effectRef idx="1">
            <a:schemeClr val="accent3"/>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905000" y="1143000"/>
            <a:ext cx="6878320" cy="2242185"/>
          </a:xfrm>
          <a:prstGeom prst="rect">
            <a:avLst/>
          </a:prstGeom>
        </p:spPr>
        <p:txBody>
          <a:bodyPr vert="horz" wrap="square" lIns="0" tIns="150018" rIns="0" bIns="0" rtlCol="0">
            <a:spAutoFit/>
          </a:bodyPr>
          <a:lstStyle/>
          <a:p>
            <a:pPr marL="12700" marR="5080" algn="ctr">
              <a:lnSpc>
                <a:spcPts val="8160"/>
              </a:lnSpc>
              <a:spcBef>
                <a:spcPts val="1575"/>
              </a:spcBef>
            </a:pPr>
            <a:r>
              <a:rPr spc="-60" dirty="0"/>
              <a:t>Fundamentals </a:t>
            </a:r>
            <a:r>
              <a:rPr spc="-20" dirty="0"/>
              <a:t>of </a:t>
            </a:r>
            <a:r>
              <a:rPr spc="-15" dirty="0"/>
              <a:t> </a:t>
            </a:r>
            <a:r>
              <a:rPr spc="-70" dirty="0"/>
              <a:t>Software</a:t>
            </a:r>
            <a:r>
              <a:rPr spc="-160" dirty="0"/>
              <a:t> </a:t>
            </a:r>
            <a:r>
              <a:rPr spc="-45" dirty="0"/>
              <a:t>Engineering</a:t>
            </a:r>
            <a:endParaRPr spc="-45" dirty="0"/>
          </a:p>
        </p:txBody>
      </p:sp>
      <p:sp>
        <p:nvSpPr>
          <p:cNvPr id="3" name="object 3"/>
          <p:cNvSpPr txBox="1"/>
          <p:nvPr/>
        </p:nvSpPr>
        <p:spPr>
          <a:xfrm>
            <a:off x="2072005" y="3886200"/>
            <a:ext cx="6377940" cy="286385"/>
          </a:xfrm>
          <a:prstGeom prst="rect">
            <a:avLst/>
          </a:prstGeom>
        </p:spPr>
        <p:txBody>
          <a:bodyPr vert="horz" wrap="square" lIns="0" tIns="9525" rIns="0" bIns="0" rtlCol="0">
            <a:spAutoFit/>
          </a:bodyPr>
          <a:lstStyle/>
          <a:p>
            <a:pPr marL="12700">
              <a:lnSpc>
                <a:spcPct val="100000"/>
              </a:lnSpc>
              <a:spcBef>
                <a:spcPts val="100"/>
              </a:spcBef>
            </a:pPr>
            <a:r>
              <a:rPr b="1" spc="165" dirty="0">
                <a:solidFill>
                  <a:srgbClr val="626F52"/>
                </a:solidFill>
                <a:latin typeface="Verdana" panose="020B0604030504040204" charset="0"/>
                <a:cs typeface="Verdana" panose="020B0604030504040204" charset="0"/>
                <a:sym typeface="+mn-ea"/>
              </a:rPr>
              <a:t>LECTURE</a:t>
            </a:r>
            <a:r>
              <a:rPr b="1" spc="360" dirty="0">
                <a:solidFill>
                  <a:srgbClr val="626F52"/>
                </a:solidFill>
                <a:latin typeface="Verdana" panose="020B0604030504040204" charset="0"/>
                <a:cs typeface="Verdana" panose="020B0604030504040204" charset="0"/>
                <a:sym typeface="+mn-ea"/>
              </a:rPr>
              <a:t> </a:t>
            </a:r>
            <a:r>
              <a:rPr lang="en-US" b="1" spc="360" dirty="0">
                <a:solidFill>
                  <a:srgbClr val="626F52"/>
                </a:solidFill>
                <a:latin typeface="Verdana" panose="020B0604030504040204" charset="0"/>
                <a:cs typeface="Verdana" panose="020B0604030504040204" charset="0"/>
                <a:sym typeface="+mn-ea"/>
              </a:rPr>
              <a:t>18</a:t>
            </a:r>
            <a:r>
              <a:rPr b="1" spc="130" dirty="0">
                <a:solidFill>
                  <a:srgbClr val="626F52"/>
                </a:solidFill>
                <a:latin typeface="Verdana" panose="020B0604030504040204" charset="0"/>
                <a:cs typeface="Verdana" panose="020B0604030504040204" charset="0"/>
                <a:sym typeface="+mn-ea"/>
              </a:rPr>
              <a:t>:</a:t>
            </a:r>
            <a:r>
              <a:rPr lang="en-US" b="1" spc="130" dirty="0">
                <a:solidFill>
                  <a:srgbClr val="626F52"/>
                </a:solidFill>
                <a:latin typeface="Verdana" panose="020B0604030504040204" charset="0"/>
                <a:cs typeface="Verdana" panose="020B0604030504040204" charset="0"/>
                <a:sym typeface="+mn-ea"/>
              </a:rPr>
              <a:t> Software Architecture styles</a:t>
            </a:r>
            <a:endParaRPr lang="en-US" b="1" spc="130" dirty="0">
              <a:solidFill>
                <a:srgbClr val="626F52"/>
              </a:solidFill>
              <a:latin typeface="Verdana" panose="020B0604030504040204" charset="0"/>
              <a:cs typeface="Verdana" panose="020B060403050404020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228600"/>
            <a:ext cx="8534399"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2819400"/>
            <a:ext cx="83058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pPr algn="just"/>
            <a:r>
              <a:rPr lang="en-US" dirty="0" smtClean="0"/>
              <a:t>All data in a system is managed in a central repository that is accessible to all system components</a:t>
            </a:r>
            <a:endParaRPr lang="en-US" dirty="0" smtClean="0"/>
          </a:p>
          <a:p>
            <a:pPr algn="just"/>
            <a:r>
              <a:rPr lang="en-US" dirty="0" smtClean="0"/>
              <a:t>Components do not interact directly only through repository.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a:t>
            </a:r>
            <a:br>
              <a:rPr lang="en-US" dirty="0"/>
            </a:br>
            <a:endParaRPr lang="en-US" dirty="0"/>
          </a:p>
        </p:txBody>
      </p:sp>
      <p:sp>
        <p:nvSpPr>
          <p:cNvPr id="3" name="Content Placeholder 2"/>
          <p:cNvSpPr>
            <a:spLocks noGrp="1"/>
          </p:cNvSpPr>
          <p:nvPr>
            <p:ph sz="quarter" idx="1"/>
          </p:nvPr>
        </p:nvSpPr>
        <p:spPr/>
        <p:txBody>
          <a:bodyPr/>
          <a:lstStyle/>
          <a:p>
            <a:pPr algn="just"/>
            <a:r>
              <a:rPr lang="en-US" dirty="0" smtClean="0"/>
              <a:t>Provides </a:t>
            </a:r>
            <a:r>
              <a:rPr lang="en-US" dirty="0"/>
              <a:t>data integrity, backup and restore features.</a:t>
            </a:r>
            <a:endParaRPr lang="en-US" dirty="0"/>
          </a:p>
          <a:p>
            <a:pPr algn="just"/>
            <a:r>
              <a:rPr lang="en-US" dirty="0"/>
              <a:t>Provides scalability and reusability of agents as they do not have direct communication with each other.</a:t>
            </a:r>
            <a:endParaRPr lang="en-US" dirty="0"/>
          </a:p>
          <a:p>
            <a:pPr algn="just"/>
            <a:r>
              <a:rPr lang="en-US" dirty="0"/>
              <a:t>Reduces overhead of transient data between software components.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Disadvantages</a:t>
            </a:r>
            <a:br>
              <a:rPr lang="en-US" dirty="0"/>
            </a:br>
            <a:endParaRPr lang="en-US" dirty="0"/>
          </a:p>
        </p:txBody>
      </p:sp>
      <p:sp>
        <p:nvSpPr>
          <p:cNvPr id="3" name="Content Placeholder 2"/>
          <p:cNvSpPr>
            <a:spLocks noGrp="1"/>
          </p:cNvSpPr>
          <p:nvPr>
            <p:ph sz="quarter" idx="1"/>
          </p:nvPr>
        </p:nvSpPr>
        <p:spPr/>
        <p:txBody>
          <a:bodyPr>
            <a:normAutofit/>
          </a:bodyPr>
          <a:lstStyle/>
          <a:p>
            <a:pPr algn="just"/>
            <a:r>
              <a:rPr lang="en-US" dirty="0" smtClean="0"/>
              <a:t>It </a:t>
            </a:r>
            <a:r>
              <a:rPr lang="en-US" dirty="0"/>
              <a:t>is more vulnerable to failure and data replication or duplication is possible.</a:t>
            </a:r>
            <a:endParaRPr lang="en-US" dirty="0"/>
          </a:p>
          <a:p>
            <a:pPr algn="just"/>
            <a:r>
              <a:rPr lang="en-US" dirty="0"/>
              <a:t>High dependency between data structure of data store and its agents.</a:t>
            </a:r>
            <a:endParaRPr lang="en-US" dirty="0"/>
          </a:p>
          <a:p>
            <a:pPr algn="just"/>
            <a:r>
              <a:rPr lang="en-US" dirty="0"/>
              <a:t>Changes in data structure highly affect the clients.</a:t>
            </a:r>
            <a:endParaRPr lang="en-US" dirty="0"/>
          </a:p>
          <a:p>
            <a:pPr algn="just"/>
            <a:r>
              <a:rPr lang="en-US" dirty="0"/>
              <a:t>Evolution of data is difficult and expensive.</a:t>
            </a:r>
            <a:endParaRPr lang="en-US" dirty="0"/>
          </a:p>
          <a:p>
            <a:pPr algn="just"/>
            <a:r>
              <a:rPr lang="en-US" dirty="0"/>
              <a:t>Cost of moving data on network for distributed data.</a:t>
            </a:r>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Blackboard Architecture Style</a:t>
            </a:r>
            <a:br>
              <a:rPr lang="en-US" dirty="0"/>
            </a:br>
            <a:endParaRPr lang="en-US" dirty="0"/>
          </a:p>
        </p:txBody>
      </p:sp>
      <p:sp>
        <p:nvSpPr>
          <p:cNvPr id="3" name="Content Placeholder 2"/>
          <p:cNvSpPr>
            <a:spLocks noGrp="1"/>
          </p:cNvSpPr>
          <p:nvPr>
            <p:ph sz="quarter" idx="1"/>
          </p:nvPr>
        </p:nvSpPr>
        <p:spPr/>
        <p:txBody>
          <a:bodyPr>
            <a:normAutofit/>
          </a:bodyPr>
          <a:lstStyle/>
          <a:p>
            <a:pPr algn="just"/>
            <a:r>
              <a:rPr lang="en-US" dirty="0"/>
              <a:t>In Blackboard Architecture Style, the data store is active and its clients are passive. Therefore the logical flow is determined by the current data status in data store. It has a blackboard component, acting as a central data repository, and an internal representation is built and acted upon by different computational elements</a:t>
            </a:r>
            <a:r>
              <a:rPr lang="en-US" dirty="0" smtClean="0"/>
              <a:t>.</a:t>
            </a:r>
            <a:endParaRPr lang="en-US" dirty="0" smtClean="0"/>
          </a:p>
          <a:p>
            <a:pPr algn="just"/>
            <a:r>
              <a:rPr lang="en-US" dirty="0"/>
              <a:t>A number of components that act independently on the common data structure are stored in the blackboard.</a:t>
            </a:r>
            <a:endParaRPr lang="en-US" dirty="0"/>
          </a:p>
          <a:p>
            <a:pPr algn="just"/>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Blackboard Architecture Style</a:t>
            </a:r>
            <a:br>
              <a:rPr lang="en-US" dirty="0"/>
            </a:b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a:t>In this style, the components interact only through the blackboard. The data-store alerts the clients whenever there is a data-store change.</a:t>
            </a:r>
            <a:endParaRPr lang="en-US" dirty="0"/>
          </a:p>
          <a:p>
            <a:pPr algn="just"/>
            <a:r>
              <a:rPr lang="en-US" dirty="0"/>
              <a:t>The current state of the solution is stored in the blackboard and processing is triggered by the state of the blackboard.</a:t>
            </a:r>
            <a:endParaRPr lang="en-US" dirty="0"/>
          </a:p>
          <a:p>
            <a:pPr algn="just"/>
            <a:r>
              <a:rPr lang="en-US" dirty="0"/>
              <a:t>The system sends notifications known as </a:t>
            </a:r>
            <a:r>
              <a:rPr lang="en-US" b="1" dirty="0"/>
              <a:t>trigger</a:t>
            </a:r>
            <a:r>
              <a:rPr lang="en-US" dirty="0"/>
              <a:t> and data to the clients when changes occur in the data.</a:t>
            </a:r>
            <a:endParaRPr lang="en-US" dirty="0"/>
          </a:p>
          <a:p>
            <a:pPr algn="just"/>
            <a:r>
              <a:rPr lang="en-US" dirty="0"/>
              <a:t>This approach is found in certain AI applications and complex applications, such as speech recognition, image recognition, security system, and business resource management systems etc</a:t>
            </a:r>
            <a:r>
              <a:rPr lang="en-US" dirty="0" smtClean="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Blackboard Architecture Style</a:t>
            </a:r>
            <a:br>
              <a:rPr lang="en-US" dirty="0"/>
            </a:br>
            <a:endParaRPr lang="en-US" dirty="0"/>
          </a:p>
        </p:txBody>
      </p:sp>
      <p:sp>
        <p:nvSpPr>
          <p:cNvPr id="3" name="Content Placeholder 2"/>
          <p:cNvSpPr>
            <a:spLocks noGrp="1"/>
          </p:cNvSpPr>
          <p:nvPr>
            <p:ph sz="quarter" idx="1"/>
          </p:nvPr>
        </p:nvSpPr>
        <p:spPr/>
        <p:txBody>
          <a:bodyPr>
            <a:normAutofit/>
          </a:bodyPr>
          <a:lstStyle/>
          <a:p>
            <a:pPr algn="just"/>
            <a:r>
              <a:rPr lang="en-US" dirty="0"/>
              <a:t>If the current state of the central data structure is the main trigger of selecting processes to execute, the repository can be a blackboard and this shared data source is an active agent.</a:t>
            </a:r>
            <a:endParaRPr lang="en-US" dirty="0"/>
          </a:p>
          <a:p>
            <a:pPr algn="just"/>
            <a:r>
              <a:rPr lang="en-US" dirty="0"/>
              <a:t>A major difference with traditional database systems is that the invocation of computational elements in a blackboard architecture is triggered by the current state of the blackboard, and not by external inputs.</a:t>
            </a:r>
            <a:endParaRPr lang="en-US" dirty="0"/>
          </a:p>
          <a:p>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Parts of Blackboard Model</a:t>
            </a:r>
            <a:br>
              <a:rPr lang="en-US" dirty="0"/>
            </a:br>
            <a:endParaRPr lang="en-US" dirty="0"/>
          </a:p>
        </p:txBody>
      </p:sp>
      <p:sp>
        <p:nvSpPr>
          <p:cNvPr id="3" name="Content Placeholder 2"/>
          <p:cNvSpPr>
            <a:spLocks noGrp="1"/>
          </p:cNvSpPr>
          <p:nvPr>
            <p:ph sz="quarter" idx="1"/>
          </p:nvPr>
        </p:nvSpPr>
        <p:spPr/>
        <p:txBody>
          <a:bodyPr>
            <a:normAutofit/>
          </a:bodyPr>
          <a:lstStyle/>
          <a:p>
            <a:r>
              <a:rPr lang="en-US" dirty="0"/>
              <a:t>The blackboard model is usually presented with three major parts </a:t>
            </a:r>
            <a:endParaRPr lang="en-US" dirty="0"/>
          </a:p>
          <a:p>
            <a:r>
              <a:rPr lang="en-US" b="1" dirty="0"/>
              <a:t>Knowledge Sources (KS)</a:t>
            </a:r>
            <a:endParaRPr lang="en-US" dirty="0"/>
          </a:p>
          <a:p>
            <a:pPr marL="400050" lvl="1" indent="0" algn="just">
              <a:buNone/>
            </a:pPr>
            <a:r>
              <a:rPr lang="en-US" dirty="0"/>
              <a:t>Knowledge Sources, also </a:t>
            </a:r>
            <a:r>
              <a:rPr lang="en-US" dirty="0" smtClean="0"/>
              <a:t>known as</a:t>
            </a:r>
            <a:r>
              <a:rPr lang="en-US" dirty="0"/>
              <a:t> </a:t>
            </a:r>
            <a:r>
              <a:rPr lang="en-US" b="1" dirty="0"/>
              <a:t>Listeners</a:t>
            </a:r>
            <a:r>
              <a:rPr lang="en-US" dirty="0"/>
              <a:t> or </a:t>
            </a:r>
            <a:r>
              <a:rPr lang="en-US" b="1" dirty="0"/>
              <a:t>Subscribers</a:t>
            </a:r>
            <a:r>
              <a:rPr lang="en-US" dirty="0"/>
              <a:t> are distinct and independent units. They solve parts of a problem and aggregate partial results. Interaction among knowledge sources takes place uniquely through the blackboard</a:t>
            </a:r>
            <a:r>
              <a:rPr lang="en-US" dirty="0" smtClean="0"/>
              <a: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Parts of Blackboard Mod</a:t>
            </a:r>
            <a:endParaRPr lang="en-US" dirty="0"/>
          </a:p>
        </p:txBody>
      </p:sp>
      <p:sp>
        <p:nvSpPr>
          <p:cNvPr id="3" name="Content Placeholder 2"/>
          <p:cNvSpPr>
            <a:spLocks noGrp="1"/>
          </p:cNvSpPr>
          <p:nvPr>
            <p:ph sz="quarter" idx="1"/>
          </p:nvPr>
        </p:nvSpPr>
        <p:spPr/>
        <p:txBody>
          <a:bodyPr>
            <a:normAutofit/>
          </a:bodyPr>
          <a:lstStyle/>
          <a:p>
            <a:r>
              <a:rPr lang="en-US" b="1" dirty="0"/>
              <a:t>Blackboard Data </a:t>
            </a:r>
            <a:r>
              <a:rPr lang="en-US" b="1" dirty="0" smtClean="0"/>
              <a:t>Structure</a:t>
            </a:r>
            <a:endParaRPr lang="en-US" dirty="0" smtClean="0"/>
          </a:p>
          <a:p>
            <a:pPr marL="0" indent="0">
              <a:buNone/>
            </a:pPr>
            <a:r>
              <a:rPr lang="en-US" dirty="0"/>
              <a:t>The problem-solving state data is organized into an application-dependent hierarchy. Knowledge sources make changes to the blackboard that lead incrementally to a solution to the problem</a:t>
            </a:r>
            <a:r>
              <a:rPr lang="en-US" dirty="0" smtClean="0"/>
              <a:t>.</a:t>
            </a:r>
            <a:endParaRPr lang="en-US" dirty="0" smtClean="0"/>
          </a:p>
          <a:p>
            <a:r>
              <a:rPr lang="en-US" b="1" dirty="0" smtClean="0"/>
              <a:t>Control</a:t>
            </a:r>
            <a:endParaRPr lang="en-US" dirty="0"/>
          </a:p>
          <a:p>
            <a:pPr marL="0" indent="0">
              <a:buNone/>
            </a:pPr>
            <a:r>
              <a:rPr lang="en-US" dirty="0" smtClean="0"/>
              <a:t>Control </a:t>
            </a:r>
            <a:r>
              <a:rPr lang="en-US" dirty="0"/>
              <a:t>manages tasks and checks the work state.</a:t>
            </a:r>
            <a:endParaRPr lang="en-US" dirty="0"/>
          </a:p>
          <a:p>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152400"/>
            <a:ext cx="84582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Data-centered architecture</a:t>
            </a:r>
            <a:endParaRPr lang="en-US" dirty="0"/>
          </a:p>
        </p:txBody>
      </p:sp>
      <p:sp>
        <p:nvSpPr>
          <p:cNvPr id="3" name="Content Placeholder 2"/>
          <p:cNvSpPr>
            <a:spLocks noGrp="1"/>
          </p:cNvSpPr>
          <p:nvPr>
            <p:ph sz="quarter" idx="1"/>
          </p:nvPr>
        </p:nvSpPr>
        <p:spPr/>
        <p:txBody>
          <a:bodyPr>
            <a:normAutofit/>
          </a:bodyPr>
          <a:lstStyle/>
          <a:p>
            <a:pPr algn="just"/>
            <a:r>
              <a:rPr lang="en-US" dirty="0"/>
              <a:t>In data-centered architecture, the data is centralized and accessed frequently by other components, which modify data</a:t>
            </a:r>
            <a:r>
              <a:rPr lang="en-US" dirty="0" smtClean="0"/>
              <a:t>.</a:t>
            </a:r>
            <a:endParaRPr lang="en-US" dirty="0" smtClean="0"/>
          </a:p>
          <a:p>
            <a:pPr algn="just"/>
            <a:r>
              <a:rPr lang="en-US" dirty="0" smtClean="0"/>
              <a:t> </a:t>
            </a:r>
            <a:r>
              <a:rPr lang="en-US" dirty="0"/>
              <a:t>The main purpose of this style is to achieve integrity of data. </a:t>
            </a:r>
            <a:endParaRPr lang="en-US" dirty="0" smtClean="0"/>
          </a:p>
          <a:p>
            <a:pPr algn="just"/>
            <a:r>
              <a:rPr lang="en-US" dirty="0" smtClean="0"/>
              <a:t>Data-centered </a:t>
            </a:r>
            <a:r>
              <a:rPr lang="en-US" dirty="0"/>
              <a:t>architecture consists of different components that communicate through shared data repositories. </a:t>
            </a:r>
            <a:endParaRPr lang="en-US" dirty="0" smtClean="0"/>
          </a:p>
          <a:p>
            <a:pPr algn="just"/>
            <a:r>
              <a:rPr lang="en-US" dirty="0" smtClean="0"/>
              <a:t>The </a:t>
            </a:r>
            <a:r>
              <a:rPr lang="en-US" dirty="0"/>
              <a:t>components access a shared data structure and are relatively independent, in that, they interact only through the data store.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a:t>
            </a:r>
            <a:br>
              <a:rPr lang="en-US" dirty="0"/>
            </a:br>
            <a:endParaRPr lang="en-US" dirty="0"/>
          </a:p>
        </p:txBody>
      </p:sp>
      <p:sp>
        <p:nvSpPr>
          <p:cNvPr id="3" name="Content Placeholder 2"/>
          <p:cNvSpPr>
            <a:spLocks noGrp="1"/>
          </p:cNvSpPr>
          <p:nvPr>
            <p:ph sz="quarter" idx="1"/>
          </p:nvPr>
        </p:nvSpPr>
        <p:spPr/>
        <p:txBody>
          <a:bodyPr>
            <a:normAutofit/>
          </a:bodyPr>
          <a:lstStyle/>
          <a:p>
            <a:pPr algn="just"/>
            <a:r>
              <a:rPr lang="en-US" dirty="0" smtClean="0"/>
              <a:t>Provides </a:t>
            </a:r>
            <a:r>
              <a:rPr lang="en-US" dirty="0"/>
              <a:t>scalability which provides easy to add or update knowledge source.</a:t>
            </a:r>
            <a:endParaRPr lang="en-US" dirty="0"/>
          </a:p>
          <a:p>
            <a:pPr algn="just"/>
            <a:r>
              <a:rPr lang="en-US" dirty="0"/>
              <a:t>Provides concurrency that allows all knowledge sources to work in parallel as they are independent of each other.</a:t>
            </a:r>
            <a:endParaRPr lang="en-US" dirty="0"/>
          </a:p>
          <a:p>
            <a:pPr algn="just"/>
            <a:r>
              <a:rPr lang="en-US" dirty="0"/>
              <a:t>Supports experimentation for hypotheses.</a:t>
            </a:r>
            <a:endParaRPr lang="en-US" dirty="0"/>
          </a:p>
          <a:p>
            <a:pPr algn="just"/>
            <a:r>
              <a:rPr lang="en-US" dirty="0"/>
              <a:t>Supports reusability of knowledge source agents.</a:t>
            </a:r>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Disadvantages</a:t>
            </a:r>
            <a:br>
              <a:rPr lang="en-US" dirty="0"/>
            </a:br>
            <a:endParaRPr lang="en-US" dirty="0"/>
          </a:p>
        </p:txBody>
      </p:sp>
      <p:sp>
        <p:nvSpPr>
          <p:cNvPr id="3" name="Content Placeholder 2"/>
          <p:cNvSpPr>
            <a:spLocks noGrp="1"/>
          </p:cNvSpPr>
          <p:nvPr>
            <p:ph sz="quarter" idx="1"/>
          </p:nvPr>
        </p:nvSpPr>
        <p:spPr/>
        <p:txBody>
          <a:bodyPr>
            <a:normAutofit/>
          </a:bodyPr>
          <a:lstStyle/>
          <a:p>
            <a:pPr algn="just"/>
            <a:r>
              <a:rPr lang="en-US" dirty="0" smtClean="0"/>
              <a:t>The </a:t>
            </a:r>
            <a:r>
              <a:rPr lang="en-US" dirty="0"/>
              <a:t>structure change of blackboard may have a significant impact on all of its agents as close dependency exists between blackboard and knowledge source.</a:t>
            </a:r>
            <a:endParaRPr lang="en-US" dirty="0"/>
          </a:p>
          <a:p>
            <a:pPr algn="just"/>
            <a:r>
              <a:rPr lang="en-US" dirty="0"/>
              <a:t>It can be difficult to decide when to terminate the reasoning as only approximate solution is expected.</a:t>
            </a:r>
            <a:endParaRPr lang="en-US" dirty="0"/>
          </a:p>
          <a:p>
            <a:pPr algn="just"/>
            <a:r>
              <a:rPr lang="en-US" dirty="0"/>
              <a:t>Problems in synchronization of multiple agents.</a:t>
            </a:r>
            <a:endParaRPr lang="en-US" dirty="0"/>
          </a:p>
          <a:p>
            <a:pPr algn="just"/>
            <a:r>
              <a:rPr lang="en-US" dirty="0"/>
              <a:t>Major challenges in designing and testing of system.</a:t>
            </a:r>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Blackboard architecture pros and cons</a:t>
            </a:r>
            <a:endParaRPr 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0" y="1371600"/>
            <a:ext cx="7315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Data-centered architecture- examples</a:t>
            </a:r>
            <a:endParaRPr lang="en-US" dirty="0"/>
          </a:p>
        </p:txBody>
      </p:sp>
      <p:sp>
        <p:nvSpPr>
          <p:cNvPr id="3" name="Content Placeholder 2"/>
          <p:cNvSpPr>
            <a:spLocks noGrp="1"/>
          </p:cNvSpPr>
          <p:nvPr>
            <p:ph sz="quarter" idx="1"/>
          </p:nvPr>
        </p:nvSpPr>
        <p:spPr>
          <a:xfrm>
            <a:off x="457200" y="1679448"/>
            <a:ext cx="7467600" cy="4873752"/>
          </a:xfrm>
        </p:spPr>
        <p:txBody>
          <a:bodyPr/>
          <a:lstStyle/>
          <a:p>
            <a:pPr algn="just"/>
            <a:r>
              <a:rPr lang="en-US" dirty="0"/>
              <a:t>The most well-known examples of the data-centered architecture is a database architecture, in which the common database schema is created with data definition protocol – for example, a set of related tables with fields and data types in an RDBMS.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Data-centered architecture- examples</a:t>
            </a:r>
            <a:endParaRPr lang="en-US" dirty="0"/>
          </a:p>
        </p:txBody>
      </p:sp>
      <p:sp>
        <p:nvSpPr>
          <p:cNvPr id="3" name="Content Placeholder 2"/>
          <p:cNvSpPr>
            <a:spLocks noGrp="1"/>
          </p:cNvSpPr>
          <p:nvPr>
            <p:ph sz="quarter" idx="1"/>
          </p:nvPr>
        </p:nvSpPr>
        <p:spPr/>
        <p:txBody>
          <a:bodyPr/>
          <a:lstStyle/>
          <a:p>
            <a:pPr algn="just"/>
            <a:r>
              <a:rPr lang="en-US" dirty="0"/>
              <a:t>Another example of data-centered architectures is the web architecture which has a common data schema (i.e. meta-structure of the Web) and follows hypermedia data model and processes communicate through the use of shared web-based data services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304800"/>
            <a:ext cx="8763000" cy="6095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Components</a:t>
            </a:r>
            <a:br>
              <a:rPr lang="en-US" dirty="0"/>
            </a:br>
            <a:endParaRPr lang="en-US" dirty="0"/>
          </a:p>
        </p:txBody>
      </p:sp>
      <p:sp>
        <p:nvSpPr>
          <p:cNvPr id="3" name="Content Placeholder 2"/>
          <p:cNvSpPr>
            <a:spLocks noGrp="1"/>
          </p:cNvSpPr>
          <p:nvPr>
            <p:ph sz="quarter" idx="1"/>
          </p:nvPr>
        </p:nvSpPr>
        <p:spPr/>
        <p:txBody>
          <a:bodyPr>
            <a:normAutofit/>
          </a:bodyPr>
          <a:lstStyle/>
          <a:p>
            <a:pPr algn="just"/>
            <a:r>
              <a:rPr lang="en-US" dirty="0" smtClean="0"/>
              <a:t>There </a:t>
            </a:r>
            <a:r>
              <a:rPr lang="en-US" dirty="0"/>
              <a:t>are two types of components </a:t>
            </a:r>
            <a:endParaRPr lang="en-US" dirty="0"/>
          </a:p>
          <a:p>
            <a:pPr algn="just"/>
            <a:r>
              <a:rPr lang="en-US" dirty="0"/>
              <a:t>A </a:t>
            </a:r>
            <a:r>
              <a:rPr lang="en-US" b="1" dirty="0"/>
              <a:t>central data</a:t>
            </a:r>
            <a:r>
              <a:rPr lang="en-US" dirty="0"/>
              <a:t> structure or data store or data repository, which is responsible for providing permanent data storage. It represents the current state.</a:t>
            </a:r>
            <a:endParaRPr lang="en-US" dirty="0"/>
          </a:p>
          <a:p>
            <a:pPr algn="just"/>
            <a:r>
              <a:rPr lang="en-US" dirty="0"/>
              <a:t>A </a:t>
            </a:r>
            <a:r>
              <a:rPr lang="en-US" b="1" dirty="0"/>
              <a:t>data </a:t>
            </a:r>
            <a:r>
              <a:rPr lang="en-US" b="1" dirty="0" err="1"/>
              <a:t>accessor</a:t>
            </a:r>
            <a:r>
              <a:rPr lang="en-US" dirty="0"/>
              <a:t> or a collection of independent components that operate on the central data store, perform computations, and might put back the results.</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a:t>
            </a:r>
            <a:endParaRPr lang="en-US" dirty="0"/>
          </a:p>
        </p:txBody>
      </p:sp>
      <p:sp>
        <p:nvSpPr>
          <p:cNvPr id="3" name="Content Placeholder 2"/>
          <p:cNvSpPr>
            <a:spLocks noGrp="1"/>
          </p:cNvSpPr>
          <p:nvPr>
            <p:ph sz="quarter" idx="1"/>
          </p:nvPr>
        </p:nvSpPr>
        <p:spPr/>
        <p:txBody>
          <a:bodyPr/>
          <a:lstStyle/>
          <a:p>
            <a:pPr algn="just"/>
            <a:r>
              <a:rPr lang="en-US" dirty="0"/>
              <a:t>I</a:t>
            </a:r>
            <a:r>
              <a:rPr lang="en-US" dirty="0" smtClean="0"/>
              <a:t>nteractions </a:t>
            </a:r>
            <a:r>
              <a:rPr lang="en-US" dirty="0"/>
              <a:t>or communication between the data </a:t>
            </a:r>
            <a:r>
              <a:rPr lang="en-US" dirty="0" err="1"/>
              <a:t>accessors</a:t>
            </a:r>
            <a:r>
              <a:rPr lang="en-US" dirty="0"/>
              <a:t> is only through the data store. The data is the only means of communication among clients. The flow of control differentiates the architecture into two categories −</a:t>
            </a:r>
            <a:endParaRPr lang="en-US" dirty="0"/>
          </a:p>
          <a:p>
            <a:pPr algn="just"/>
            <a:r>
              <a:rPr lang="en-US" dirty="0"/>
              <a:t>Repository Architecture Style</a:t>
            </a:r>
            <a:endParaRPr lang="en-US" dirty="0"/>
          </a:p>
          <a:p>
            <a:pPr algn="just"/>
            <a:r>
              <a:rPr lang="en-US" dirty="0"/>
              <a:t>Blackboard Architecture Style</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Repository Architecture Style</a:t>
            </a:r>
            <a:br>
              <a:rPr lang="en-US" dirty="0"/>
            </a:br>
            <a:endParaRPr lang="en-US" dirty="0"/>
          </a:p>
        </p:txBody>
      </p:sp>
      <p:sp>
        <p:nvSpPr>
          <p:cNvPr id="3" name="Content Placeholder 2"/>
          <p:cNvSpPr>
            <a:spLocks noGrp="1"/>
          </p:cNvSpPr>
          <p:nvPr>
            <p:ph sz="quarter" idx="1"/>
          </p:nvPr>
        </p:nvSpPr>
        <p:spPr/>
        <p:txBody>
          <a:bodyPr>
            <a:normAutofit/>
          </a:bodyPr>
          <a:lstStyle/>
          <a:p>
            <a:pPr algn="just"/>
            <a:r>
              <a:rPr lang="en-US" dirty="0"/>
              <a:t>In Repository Architecture Style, the data store is passive and the clients (software components or agents) of the data store are active, which control the logic flow. The participating components check the data-store for changes</a:t>
            </a:r>
            <a:r>
              <a:rPr lang="en-US" dirty="0" smtClean="0"/>
              <a:t>.</a:t>
            </a:r>
            <a:endParaRPr lang="en-US" dirty="0" smtClean="0"/>
          </a:p>
          <a:p>
            <a:pPr algn="just"/>
            <a:r>
              <a:rPr lang="en-US" dirty="0"/>
              <a:t>The client sends a request to the system to perform actions (e.g. insert data).</a:t>
            </a:r>
            <a:endParaRPr lang="en-US" dirty="0"/>
          </a:p>
          <a:p>
            <a:pPr algn="just"/>
            <a:r>
              <a:rPr lang="en-US" dirty="0"/>
              <a:t>The computational processes are independent and triggered by incoming requests.</a:t>
            </a:r>
            <a:endParaRPr lang="en-US" dirty="0"/>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Repository Architecture Style</a:t>
            </a:r>
            <a:endParaRPr lang="en-US" dirty="0"/>
          </a:p>
        </p:txBody>
      </p:sp>
      <p:sp>
        <p:nvSpPr>
          <p:cNvPr id="3" name="Content Placeholder 2"/>
          <p:cNvSpPr>
            <a:spLocks noGrp="1"/>
          </p:cNvSpPr>
          <p:nvPr>
            <p:ph sz="quarter" idx="1"/>
          </p:nvPr>
        </p:nvSpPr>
        <p:spPr/>
        <p:txBody>
          <a:bodyPr/>
          <a:lstStyle/>
          <a:p>
            <a:pPr algn="just"/>
            <a:r>
              <a:rPr lang="en-US" dirty="0"/>
              <a:t>If the types of transactions in an input stream of transactions trigger selection of processes to execute, then it is traditional database or repository architecture, or passive repository.</a:t>
            </a:r>
            <a:endParaRPr lang="en-US" dirty="0"/>
          </a:p>
          <a:p>
            <a:pPr algn="just"/>
            <a:r>
              <a:rPr lang="en-US" dirty="0"/>
              <a:t>This approach is widely used in DBMS, library information system, the interface repository in CORBA, compilers and CASE (computer aided software engineering) environments.</a:t>
            </a:r>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6051</Words>
  <Application>WPS Presentation</Application>
  <PresentationFormat>On-screen Show (4:3)</PresentationFormat>
  <Paragraphs>119</Paragraphs>
  <Slides>22</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Arial</vt:lpstr>
      <vt:lpstr>SimSun</vt:lpstr>
      <vt:lpstr>Wingdings</vt:lpstr>
      <vt:lpstr>Wingdings</vt:lpstr>
      <vt:lpstr>Wingdings 2</vt:lpstr>
      <vt:lpstr>Franklin Gothic Demi Cond</vt:lpstr>
      <vt:lpstr>Arial Narrow</vt:lpstr>
      <vt:lpstr>Century Schoolbook</vt:lpstr>
      <vt:lpstr>Microsoft YaHei</vt:lpstr>
      <vt:lpstr>Arial Unicode MS</vt:lpstr>
      <vt:lpstr>Calibri</vt:lpstr>
      <vt:lpstr>Verdana</vt:lpstr>
      <vt:lpstr>Oriel</vt:lpstr>
      <vt:lpstr>Fundamentals of  Software Engineering</vt:lpstr>
      <vt:lpstr>Data-centered architecture</vt:lpstr>
      <vt:lpstr>Data-centered architecture- examples</vt:lpstr>
      <vt:lpstr>Data-centered architecture- examples</vt:lpstr>
      <vt:lpstr>PowerPoint 演示文稿</vt:lpstr>
      <vt:lpstr>Types of Components </vt:lpstr>
      <vt:lpstr>categories</vt:lpstr>
      <vt:lpstr>Repository Architecture Style </vt:lpstr>
      <vt:lpstr>Repository Architecture Style</vt:lpstr>
      <vt:lpstr>PowerPoint 演示文稿</vt:lpstr>
      <vt:lpstr>example</vt:lpstr>
      <vt:lpstr>Advantages </vt:lpstr>
      <vt:lpstr>Disadvantages </vt:lpstr>
      <vt:lpstr>Blackboard Architecture Style </vt:lpstr>
      <vt:lpstr>Blackboard Architecture Style </vt:lpstr>
      <vt:lpstr>Blackboard Architecture Style </vt:lpstr>
      <vt:lpstr>Parts of Blackboard Model </vt:lpstr>
      <vt:lpstr>Parts of Blackboard Mod</vt:lpstr>
      <vt:lpstr>PowerPoint 演示文稿</vt:lpstr>
      <vt:lpstr>Advantages </vt:lpstr>
      <vt:lpstr>Disadvantages </vt:lpstr>
      <vt:lpstr>Blackboard architecture pros and cons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Shanawar Sohail</dc:creator>
  <cp:lastModifiedBy>user</cp:lastModifiedBy>
  <cp:revision>16</cp:revision>
  <dcterms:created xsi:type="dcterms:W3CDTF">2006-08-16T00:00:00Z</dcterms:created>
  <dcterms:modified xsi:type="dcterms:W3CDTF">2023-11-25T08:22:34Z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9DCC64ED8449438F9330040588EA1568_12</vt:lpwstr>
  </property>
  <property fmtid="{D5CDD505-2E9C-101B-9397-08002B2CF9AE}" pid="3" name="KSOProductBuildVer">
    <vt:lpwstr>1033-12.2.0.13306</vt:lpwstr>
  </property>
</Properties>
</file>