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2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7915C-BE1B-4E6E-B120-363D2EB721F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00EE-B214-4AB2-BB73-70DAFE5532A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1600200" y="2057400"/>
            <a:ext cx="5943600" cy="2667000"/>
          </a:xfrm>
          <a:ln w="6350" cap="rnd">
            <a:noFill/>
          </a:ln>
        </p:spPr>
        <p:txBody>
          <a:bodyPr anchor="ctr" anchorCtr="0">
            <a:noAutofit/>
          </a:bodyPr>
          <a:lstStyle>
            <a:lvl1pPr algn="ctr">
              <a:defRPr lang="en-US" sz="36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Franklin Gothic Demi Cond" panose="020B07060304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8534400" y="6477000"/>
            <a:ext cx="609600" cy="381000"/>
          </a:xfrm>
        </p:spPr>
        <p:txBody>
          <a:bodyPr/>
          <a:lstStyle>
            <a:lvl1pPr algn="ctr" rtl="0">
              <a:defRPr sz="110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6C6BE9C2-D93D-43C7-9E56-9E8FBCD5F516}" type="slidenum">
              <a:rPr lang="en-US" smtClean="0">
                <a:solidFill>
                  <a:srgbClr val="9C85C0">
                    <a:lumMod val="60000"/>
                    <a:lumOff val="40000"/>
                  </a:srgbClr>
                </a:solidFill>
              </a:rPr>
            </a:fld>
            <a:endParaRPr lang="en-US">
              <a:solidFill>
                <a:srgbClr val="9C85C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0" y="6473952"/>
            <a:ext cx="1828800" cy="384048"/>
          </a:xfrm>
        </p:spPr>
        <p:txBody>
          <a:bodyPr/>
          <a:lstStyle>
            <a:lvl1pPr algn="ctr" rtl="0">
              <a:defRPr sz="110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>
              <a:solidFill>
                <a:srgbClr val="9C85C0">
                  <a:lumMod val="60000"/>
                  <a:lumOff val="40000"/>
                </a:srgbClr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600200" y="5105400"/>
            <a:ext cx="5943600" cy="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317500">
              <a:schemeClr val="accent3">
                <a:satMod val="175000"/>
                <a:alpha val="40000"/>
              </a:schemeClr>
            </a:glow>
            <a:outerShdw blurRad="95000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600200" y="1752600"/>
            <a:ext cx="5943600" cy="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317500">
              <a:schemeClr val="accent3">
                <a:satMod val="175000"/>
                <a:alpha val="40000"/>
              </a:schemeClr>
            </a:glow>
            <a:outerShdw blurRad="95000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05000" y="1143000"/>
            <a:ext cx="6878320" cy="2242185"/>
          </a:xfrm>
          <a:prstGeom prst="rect">
            <a:avLst/>
          </a:prstGeom>
        </p:spPr>
        <p:txBody>
          <a:bodyPr vert="horz" wrap="square" lIns="0" tIns="150018" rIns="0" bIns="0" rtlCol="0">
            <a:spAutoFit/>
          </a:bodyPr>
          <a:lstStyle/>
          <a:p>
            <a:pPr marL="12700" marR="5080" algn="ctr">
              <a:lnSpc>
                <a:spcPts val="8160"/>
              </a:lnSpc>
              <a:spcBef>
                <a:spcPts val="1575"/>
              </a:spcBef>
            </a:pPr>
            <a:r>
              <a:rPr spc="-60" dirty="0"/>
              <a:t>Fundamentals </a:t>
            </a:r>
            <a:r>
              <a:rPr spc="-20" dirty="0"/>
              <a:t>of </a:t>
            </a:r>
            <a:r>
              <a:rPr spc="-15" dirty="0"/>
              <a:t> </a:t>
            </a:r>
            <a:r>
              <a:rPr spc="-70" dirty="0"/>
              <a:t>Software</a:t>
            </a:r>
            <a:r>
              <a:rPr spc="-160" dirty="0"/>
              <a:t> </a:t>
            </a:r>
            <a:r>
              <a:rPr spc="-45" dirty="0"/>
              <a:t>Engineering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2514600" y="3886200"/>
            <a:ext cx="5394325" cy="2863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65" dirty="0">
                <a:solidFill>
                  <a:srgbClr val="626F52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LECTURE</a:t>
            </a:r>
            <a:r>
              <a:rPr b="1" spc="360" dirty="0">
                <a:solidFill>
                  <a:srgbClr val="626F52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b="1" spc="360" dirty="0">
                <a:solidFill>
                  <a:srgbClr val="626F52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15</a:t>
            </a:r>
            <a:r>
              <a:rPr b="1" spc="130" dirty="0">
                <a:solidFill>
                  <a:srgbClr val="626F52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:</a:t>
            </a:r>
            <a:r>
              <a:rPr lang="en-US" b="1" spc="130" dirty="0">
                <a:solidFill>
                  <a:srgbClr val="626F52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Software Architecture</a:t>
            </a:r>
            <a:endParaRPr lang="en-US" b="1" spc="130" dirty="0">
              <a:solidFill>
                <a:srgbClr val="626F52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outcome of the software architecture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Simply put, it is an overall representation of  the software to be built.</a:t>
            </a:r>
            <a:endParaRPr lang="en-US" dirty="0" smtClean="0"/>
          </a:p>
          <a:p>
            <a:r>
              <a:rPr lang="en-US" dirty="0" smtClean="0"/>
              <a:t>A complete software architecture specification must describe not only</a:t>
            </a:r>
            <a:endParaRPr lang="en-US" dirty="0" smtClean="0"/>
          </a:p>
          <a:p>
            <a:pPr lvl="1"/>
            <a:r>
              <a:rPr lang="en-US" dirty="0" smtClean="0"/>
              <a:t>The elements and connectors between elements, but also the</a:t>
            </a:r>
            <a:endParaRPr lang="en-US" dirty="0" smtClean="0"/>
          </a:p>
          <a:p>
            <a:pPr lvl="1"/>
            <a:r>
              <a:rPr lang="en-US" dirty="0" smtClean="0"/>
              <a:t>Constraints and runtime behaviors</a:t>
            </a:r>
            <a:endParaRPr lang="en-US" dirty="0" smtClean="0"/>
          </a:p>
          <a:p>
            <a:r>
              <a:rPr lang="en-US" dirty="0" smtClean="0"/>
              <a:t>So that developers knows what and how the design should be implemented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 err="1" smtClean="0"/>
              <a:t>vs.Design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All architecture is design, not all design is architecture</a:t>
            </a:r>
            <a:endParaRPr lang="en-US" dirty="0" smtClean="0"/>
          </a:p>
          <a:p>
            <a:pPr algn="just"/>
            <a:r>
              <a:rPr lang="en-US" dirty="0" smtClean="0"/>
              <a:t>Architectural design is outward looking </a:t>
            </a:r>
            <a:endParaRPr lang="en-US" dirty="0" smtClean="0"/>
          </a:p>
          <a:p>
            <a:pPr lvl="1" algn="just"/>
            <a:r>
              <a:rPr lang="en-US" dirty="0" smtClean="0"/>
              <a:t>Focus on stakeholders, not technology</a:t>
            </a:r>
            <a:endParaRPr lang="en-US" dirty="0" smtClean="0"/>
          </a:p>
          <a:p>
            <a:pPr lvl="1" algn="just"/>
            <a:r>
              <a:rPr lang="en-US" dirty="0" smtClean="0"/>
              <a:t>Architecture doesn’t describe the complete characteristics of components ,design does.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1534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Influences</a:t>
            </a:r>
            <a:endParaRPr lang="en-US" dirty="0" smtClean="0"/>
          </a:p>
          <a:p>
            <a:pPr lvl="1"/>
            <a:r>
              <a:rPr lang="en-US" dirty="0" smtClean="0"/>
              <a:t>System stakeholders</a:t>
            </a:r>
            <a:endParaRPr lang="en-US" dirty="0" smtClean="0"/>
          </a:p>
          <a:p>
            <a:pPr lvl="1"/>
            <a:r>
              <a:rPr lang="en-US" dirty="0" smtClean="0"/>
              <a:t>Developing organization</a:t>
            </a:r>
            <a:endParaRPr lang="en-US" dirty="0" smtClean="0"/>
          </a:p>
          <a:p>
            <a:pPr lvl="1"/>
            <a:r>
              <a:rPr lang="en-US" dirty="0" smtClean="0"/>
              <a:t>Architects background and experiences</a:t>
            </a:r>
            <a:endParaRPr lang="en-US" dirty="0" smtClean="0"/>
          </a:p>
          <a:p>
            <a:pPr lvl="1"/>
            <a:r>
              <a:rPr lang="en-US" dirty="0" smtClean="0"/>
              <a:t>Technical environment</a:t>
            </a:r>
            <a:endParaRPr lang="en-US" dirty="0" smtClean="0"/>
          </a:p>
          <a:p>
            <a:r>
              <a:rPr lang="en-US" dirty="0" smtClean="0"/>
              <a:t>Precautionary measures</a:t>
            </a:r>
            <a:endParaRPr lang="en-US" dirty="0" smtClean="0"/>
          </a:p>
          <a:p>
            <a:pPr lvl="1"/>
            <a:r>
              <a:rPr lang="en-US" dirty="0" smtClean="0"/>
              <a:t>Know your constraints</a:t>
            </a:r>
            <a:endParaRPr lang="en-US" dirty="0" smtClean="0"/>
          </a:p>
          <a:p>
            <a:pPr lvl="1"/>
            <a:r>
              <a:rPr lang="en-US" dirty="0" smtClean="0"/>
              <a:t>Early engagement of stakeholders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8313"/>
            <a:ext cx="8153399" cy="45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5874"/>
            <a:ext cx="7772399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Architect’s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Perform static partition and decomposition of a system into sub systems and communications among subsystems.</a:t>
            </a:r>
            <a:endParaRPr lang="en-US" dirty="0" smtClean="0"/>
          </a:p>
          <a:p>
            <a:pPr lvl="1" algn="just"/>
            <a:r>
              <a:rPr lang="en-US" dirty="0" smtClean="0"/>
              <a:t>A software element can be configured, delivered, developed, and is replaceable in the future.</a:t>
            </a:r>
            <a:endParaRPr lang="en-US" dirty="0" smtClean="0"/>
          </a:p>
          <a:p>
            <a:pPr lvl="1" algn="just"/>
            <a:r>
              <a:rPr lang="en-US" dirty="0" smtClean="0"/>
              <a:t>Each elements interface encapsulates details and provide loose coupling with other elements or subsystems.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Architect’s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Establish dynamic control relationships among different subsystems in  term of data flow, control flow, or message dispatching</a:t>
            </a:r>
            <a:endParaRPr lang="en-US" dirty="0" smtClean="0"/>
          </a:p>
          <a:p>
            <a:pPr algn="just"/>
            <a:r>
              <a:rPr lang="en-US" dirty="0" smtClean="0"/>
              <a:t>Consider and evaluate alternative architecture styles that suits the problem domain at hand.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Architect’s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Perform tradeoff analysis on quality attributes and other non functional requirements during the selection of architecture styles.</a:t>
            </a:r>
            <a:endParaRPr lang="en-US" dirty="0" smtClean="0"/>
          </a:p>
          <a:p>
            <a:pPr lvl="1" algn="just"/>
            <a:r>
              <a:rPr lang="en-US" dirty="0" smtClean="0"/>
              <a:t>For example, in order to increase a distributed system’s extensibility, portability, or maintainability, software components and web  services may be the best choice of element types, and a loose connection among these elements may be most appropriate.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Business Cycle(ABC)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Software architecture is a result of technical, business and social influences</a:t>
            </a:r>
            <a:endParaRPr lang="en-US" dirty="0" smtClean="0"/>
          </a:p>
          <a:p>
            <a:r>
              <a:rPr lang="en-US" dirty="0" smtClean="0"/>
              <a:t>These are in turn affected by the software architecture itself.</a:t>
            </a:r>
            <a:endParaRPr lang="en-US" dirty="0" smtClean="0"/>
          </a:p>
          <a:p>
            <a:r>
              <a:rPr lang="en-US" dirty="0" smtClean="0"/>
              <a:t>This cycle of influences from the environment to the architecture and back to the environment is called the architecture business cycle (ABC)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Is the description of elements from which system is built, interaction among those elements, patterns that guide their composition, and constraints on the patterns.</a:t>
            </a:r>
            <a:endParaRPr lang="en-US" dirty="0" smtClean="0"/>
          </a:p>
          <a:p>
            <a:pPr algn="just"/>
            <a:r>
              <a:rPr lang="en-US" dirty="0" smtClean="0"/>
              <a:t>Considers system as a collection of components and their interactions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Creating the business case for the system</a:t>
            </a:r>
            <a:endParaRPr lang="en-US" b="1" dirty="0" smtClean="0"/>
          </a:p>
          <a:p>
            <a:pPr lvl="1"/>
            <a:r>
              <a:rPr lang="en-US" dirty="0" smtClean="0"/>
              <a:t>Why we need a new system, what will b its cost?</a:t>
            </a:r>
            <a:endParaRPr lang="en-US" dirty="0" smtClean="0"/>
          </a:p>
          <a:p>
            <a:pPr lvl="1"/>
            <a:r>
              <a:rPr lang="en-US" dirty="0" smtClean="0"/>
              <a:t>Time to market, integration with exiting system?</a:t>
            </a:r>
            <a:endParaRPr lang="en-US" dirty="0" smtClean="0"/>
          </a:p>
          <a:p>
            <a:r>
              <a:rPr lang="en-US" b="1" dirty="0" smtClean="0"/>
              <a:t>Understanding the requirements</a:t>
            </a:r>
            <a:endParaRPr lang="en-US" b="1" dirty="0" smtClean="0"/>
          </a:p>
          <a:p>
            <a:pPr lvl="1"/>
            <a:r>
              <a:rPr lang="en-US" dirty="0" smtClean="0"/>
              <a:t>Various approaches for requirements elicitation </a:t>
            </a:r>
            <a:r>
              <a:rPr lang="en-US" dirty="0" err="1" smtClean="0"/>
              <a:t>i.e</a:t>
            </a:r>
            <a:r>
              <a:rPr lang="en-US" dirty="0" smtClean="0"/>
              <a:t>, object oriented approach, prototyping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The desired qualities of a system shape the architectural </a:t>
            </a:r>
            <a:r>
              <a:rPr lang="en-US" dirty="0" err="1" smtClean="0"/>
              <a:t>decesions</a:t>
            </a:r>
            <a:r>
              <a:rPr lang="en-US" dirty="0" smtClean="0"/>
              <a:t>-architecture defines the tradeoffs among requirements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Creating/selecting the architecture</a:t>
            </a:r>
            <a:endParaRPr lang="en-US" b="1" dirty="0" smtClean="0"/>
          </a:p>
          <a:p>
            <a:r>
              <a:rPr lang="en-US" b="1" dirty="0" smtClean="0"/>
              <a:t>Communicating the architecture</a:t>
            </a:r>
            <a:endParaRPr lang="en-US" b="1" dirty="0" smtClean="0"/>
          </a:p>
          <a:p>
            <a:pPr lvl="1"/>
            <a:r>
              <a:rPr lang="en-US" dirty="0" smtClean="0"/>
              <a:t>Inform all stakeholders (developers, testers, managers, etc. )</a:t>
            </a:r>
            <a:endParaRPr lang="en-US" dirty="0" smtClean="0"/>
          </a:p>
          <a:p>
            <a:pPr lvl="1"/>
            <a:r>
              <a:rPr lang="en-US" dirty="0" smtClean="0"/>
              <a:t>Architecture's documentation should be unambiguous</a:t>
            </a:r>
            <a:endParaRPr lang="en-US" dirty="0" smtClean="0"/>
          </a:p>
          <a:p>
            <a:r>
              <a:rPr lang="en-US" b="1" dirty="0" smtClean="0"/>
              <a:t>Analyzing or evaluating the architecture</a:t>
            </a:r>
            <a:endParaRPr lang="en-US" b="1" dirty="0" smtClean="0"/>
          </a:p>
          <a:p>
            <a:pPr lvl="1"/>
            <a:r>
              <a:rPr lang="en-US" dirty="0" smtClean="0"/>
              <a:t>Evaluate candidate designs</a:t>
            </a:r>
            <a:endParaRPr lang="en-US" dirty="0" smtClean="0"/>
          </a:p>
          <a:p>
            <a:pPr lvl="1"/>
            <a:r>
              <a:rPr lang="en-US" dirty="0" smtClean="0"/>
              <a:t>Architecture maps the stakeholder’s requirements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Implementation based on architecture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and their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Components </a:t>
            </a:r>
            <a:r>
              <a:rPr lang="en-US" dirty="0" smtClean="0"/>
              <a:t>are such things as clients and servers, databases, layers, etc.</a:t>
            </a:r>
            <a:endParaRPr lang="en-US" dirty="0" smtClean="0"/>
          </a:p>
          <a:p>
            <a:pPr algn="just"/>
            <a:r>
              <a:rPr lang="en-US" b="1" dirty="0" smtClean="0"/>
              <a:t>Interactions </a:t>
            </a:r>
            <a:r>
              <a:rPr lang="en-US" dirty="0" smtClean="0"/>
              <a:t>among components can be procedure calls, shared variable access, etc.</a:t>
            </a:r>
            <a:endParaRPr lang="en-US" dirty="0" smtClean="0"/>
          </a:p>
          <a:p>
            <a:pPr algn="just"/>
            <a:r>
              <a:rPr lang="en-US" dirty="0" smtClean="0"/>
              <a:t>At the architectural level, we also consider system-level issues as capacity, consistency, performance</a:t>
            </a:r>
            <a:r>
              <a:rPr lang="en-US" dirty="0" smtClean="0"/>
              <a:t>, etc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fundamental organization of a system embodied in its components, their relationships to each other, and to the environment, and the principles guiding its design and evolution.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3820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nature of the elements?</a:t>
            </a:r>
            <a:endParaRPr lang="en-US" dirty="0" smtClean="0"/>
          </a:p>
          <a:p>
            <a:r>
              <a:rPr lang="en-US" dirty="0" smtClean="0"/>
              <a:t>What are the responsibilities of the elements?</a:t>
            </a:r>
            <a:endParaRPr lang="en-US" dirty="0" smtClean="0"/>
          </a:p>
          <a:p>
            <a:r>
              <a:rPr lang="en-US" dirty="0" smtClean="0"/>
              <a:t>What is the significance of connections?</a:t>
            </a:r>
            <a:endParaRPr lang="en-US" dirty="0" smtClean="0"/>
          </a:p>
          <a:p>
            <a:r>
              <a:rPr lang="en-US" dirty="0" smtClean="0"/>
              <a:t>What is the significance of layers?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does the architecture design comes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architecture design representation is derived from the system requirement specification and the analysis model.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software architecture design so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poor design may result in a deficient product that</a:t>
            </a:r>
            <a:endParaRPr lang="en-US" dirty="0" smtClean="0"/>
          </a:p>
          <a:p>
            <a:r>
              <a:rPr lang="en-US" dirty="0" smtClean="0"/>
              <a:t>Does not meet system requirements,</a:t>
            </a:r>
            <a:endParaRPr lang="en-US" dirty="0" smtClean="0"/>
          </a:p>
          <a:p>
            <a:r>
              <a:rPr lang="en-US" dirty="0" smtClean="0"/>
              <a:t>Is not adaptive to future requirement changes,</a:t>
            </a:r>
            <a:endParaRPr lang="en-US" dirty="0" smtClean="0"/>
          </a:p>
          <a:p>
            <a:r>
              <a:rPr lang="en-US" dirty="0" smtClean="0"/>
              <a:t>Is not reusable,</a:t>
            </a:r>
            <a:endParaRPr lang="en-US" dirty="0" smtClean="0"/>
          </a:p>
          <a:p>
            <a:r>
              <a:rPr lang="en-US" dirty="0" smtClean="0"/>
              <a:t>Exhibits unpredictable behavior or perform badly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is software designed conducted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Software design is an early phase of the software development life cycle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2667000"/>
            <a:ext cx="65055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4350</Words>
  <Application>WPS Presentation</Application>
  <PresentationFormat>On-screen Show (4:3)</PresentationFormat>
  <Paragraphs>119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Wingdings</vt:lpstr>
      <vt:lpstr>Wingdings 2</vt:lpstr>
      <vt:lpstr>Franklin Gothic Demi Cond</vt:lpstr>
      <vt:lpstr>Arial Narrow</vt:lpstr>
      <vt:lpstr>Verdana</vt:lpstr>
      <vt:lpstr>Century Schoolbook</vt:lpstr>
      <vt:lpstr>Microsoft YaHei</vt:lpstr>
      <vt:lpstr>Arial Unicode MS</vt:lpstr>
      <vt:lpstr>Calibri</vt:lpstr>
      <vt:lpstr>Oriel</vt:lpstr>
      <vt:lpstr>Fundamentals of  Software Engineering</vt:lpstr>
      <vt:lpstr>Software Architecture</vt:lpstr>
      <vt:lpstr>Components and their interactions</vt:lpstr>
      <vt:lpstr>Software Architecture</vt:lpstr>
      <vt:lpstr>PowerPoint 演示文稿</vt:lpstr>
      <vt:lpstr>Software Architecture</vt:lpstr>
      <vt:lpstr>Where does the architecture design comes from?</vt:lpstr>
      <vt:lpstr>Why is software architecture design so important</vt:lpstr>
      <vt:lpstr>When is software designed conducted</vt:lpstr>
      <vt:lpstr>What is the outcome of the software architecture design?</vt:lpstr>
      <vt:lpstr>Architecture vs.Design</vt:lpstr>
      <vt:lpstr>PowerPoint 演示文稿</vt:lpstr>
      <vt:lpstr>Architectural influences</vt:lpstr>
      <vt:lpstr>PowerPoint 演示文稿</vt:lpstr>
      <vt:lpstr>PowerPoint 演示文稿</vt:lpstr>
      <vt:lpstr>An Architect’s Task</vt:lpstr>
      <vt:lpstr>An Architect’s Task</vt:lpstr>
      <vt:lpstr>An Architect’s Task</vt:lpstr>
      <vt:lpstr>Architecture Business Cycle(ABC)</vt:lpstr>
      <vt:lpstr>ABC Activities</vt:lpstr>
      <vt:lpstr>ABC Activities</vt:lpstr>
      <vt:lpstr>ABC Activities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Shanawar Sohail</dc:creator>
  <cp:lastModifiedBy>user</cp:lastModifiedBy>
  <cp:revision>20</cp:revision>
  <dcterms:created xsi:type="dcterms:W3CDTF">2006-08-16T00:00:00Z</dcterms:created>
  <dcterms:modified xsi:type="dcterms:W3CDTF">2023-11-25T08:23:20Z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9927648E559241F5B9E1CD7E24A0C9A6_12</vt:lpwstr>
  </property>
  <property fmtid="{D5CDD505-2E9C-101B-9397-08002B2CF9AE}" pid="3" name="KSOProductBuildVer">
    <vt:lpwstr>1033-12.2.0.13306</vt:lpwstr>
  </property>
</Properties>
</file>