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81" r:id="rId3"/>
    <p:sldId id="497" r:id="rId4"/>
    <p:sldId id="498" r:id="rId5"/>
    <p:sldId id="496" r:id="rId6"/>
    <p:sldId id="482" r:id="rId7"/>
    <p:sldId id="483" r:id="rId8"/>
    <p:sldId id="484" r:id="rId9"/>
    <p:sldId id="485" r:id="rId10"/>
    <p:sldId id="486" r:id="rId11"/>
    <p:sldId id="487" r:id="rId12"/>
    <p:sldId id="494" r:id="rId13"/>
    <p:sldId id="488" r:id="rId14"/>
    <p:sldId id="495" r:id="rId15"/>
    <p:sldId id="489" r:id="rId16"/>
    <p:sldId id="490" r:id="rId17"/>
    <p:sldId id="480" r:id="rId18"/>
    <p:sldId id="4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  <a:srgbClr val="2C14DE"/>
    <a:srgbClr val="008000"/>
    <a:srgbClr val="2F1BC7"/>
    <a:srgbClr val="27558D"/>
    <a:srgbClr val="D20000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434" autoAdjust="0"/>
  </p:normalViewPr>
  <p:slideViewPr>
    <p:cSldViewPr>
      <p:cViewPr varScale="1">
        <p:scale>
          <a:sx n="65" d="100"/>
          <a:sy n="65" d="100"/>
        </p:scale>
        <p:origin x="16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Google Shape;105;p10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21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44DCB4-B528-410D-9BA5-5FDC880B2891}" type="slidenum">
              <a:rPr lang="en-GB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55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072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25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240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37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0162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11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04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6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99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48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76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4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59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6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60C5C"/>
                </a:solidFill>
              </a:rPr>
              <a:t>Network and Cyber Security-I </a:t>
            </a:r>
            <a:br>
              <a:rPr lang="en-US" b="1" dirty="0">
                <a:solidFill>
                  <a:srgbClr val="160C5C"/>
                </a:solidFill>
              </a:rPr>
            </a:br>
            <a:r>
              <a:rPr lang="en-US" sz="2600" dirty="0"/>
              <a:t>(CY2001)</a:t>
            </a:r>
            <a:br>
              <a:rPr lang="en-US" sz="2600" dirty="0"/>
            </a:br>
            <a:r>
              <a:rPr lang="en-US" sz="2600" dirty="0"/>
              <a:t>(Lecture 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267200"/>
            <a:ext cx="8686800" cy="2438400"/>
          </a:xfrm>
        </p:spPr>
        <p:txBody>
          <a:bodyPr>
            <a:normAutofit fontScale="92500" lnSpcReduction="10000"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00B0F0"/>
                </a:solidFill>
              </a:rPr>
              <a:t>Dr. Qaisar Shafi </a:t>
            </a:r>
          </a:p>
          <a:p>
            <a:endParaRPr lang="en-US" sz="2600" dirty="0">
              <a:solidFill>
                <a:srgbClr val="00B0F0"/>
              </a:solidFill>
            </a:endParaRPr>
          </a:p>
          <a:p>
            <a:r>
              <a:rPr lang="en-US" sz="2600" dirty="0">
                <a:solidFill>
                  <a:srgbClr val="00B0F0"/>
                </a:solidFill>
              </a:rPr>
              <a:t>Department of Computer Science,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National University of Computer &amp; Emerging Sciences</a:t>
            </a:r>
            <a:r>
              <a:rPr lang="en-US" sz="2600" dirty="0">
                <a:solidFill>
                  <a:srgbClr val="00B0F0"/>
                </a:solidFill>
              </a:rPr>
              <a:t>, Islamabad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164306" y="878578"/>
            <a:ext cx="7366087" cy="6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ctr" anchorCtr="0">
            <a:noAutofit/>
          </a:bodyPr>
          <a:lstStyle/>
          <a:p>
            <a:pPr>
              <a:spcBef>
                <a:spcPts val="0"/>
              </a:spcBef>
              <a:buSzPts val="4000"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Diffie-Hellman Key Exchange</a:t>
            </a:r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1"/>
          </p:nvPr>
        </p:nvSpPr>
        <p:spPr>
          <a:xfrm>
            <a:off x="214312" y="1660922"/>
            <a:ext cx="89298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g</a:t>
            </a:r>
            <a:r>
              <a:rPr lang="en-US" sz="20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n is Discrete logarithm problem</a:t>
            </a:r>
            <a:endParaRPr sz="2000"/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requires no prior communication between A and B</a:t>
            </a:r>
            <a:endParaRPr sz="2000"/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depends on difficulty of computing x and y</a:t>
            </a:r>
            <a:endParaRPr sz="2000"/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Choices for g and n are critical</a:t>
            </a:r>
            <a:endParaRPr sz="2000"/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n and (n-1)/2 should be prime</a:t>
            </a:r>
            <a:endParaRPr/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0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need not be large at all, and in practice is usually either 2 or 5</a:t>
            </a:r>
            <a:endParaRPr/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600 digits ~ 2048 bits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52400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2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52400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2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6192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05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2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349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16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09550">
              <a:lnSpc>
                <a:spcPct val="115000"/>
              </a:lnSpc>
              <a:spcBef>
                <a:spcPts val="1200"/>
              </a:spcBef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700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Diffie-Hellman Key Exchange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800"/>
              <a:t>Alice and Bob want to share a secret key using Diffie-Hellman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800"/>
              <a:t>Alice chooses a large prime number </a:t>
            </a:r>
            <a:r>
              <a:rPr lang="en-GB" altLang="en-US" sz="2800" i="1"/>
              <a:t>p</a:t>
            </a:r>
            <a:r>
              <a:rPr lang="en-GB" altLang="en-US" sz="2800"/>
              <a:t> and a large number called the generator </a:t>
            </a:r>
            <a:r>
              <a:rPr lang="en-GB" altLang="en-US" sz="2800" i="1"/>
              <a:t>g </a:t>
            </a:r>
            <a:r>
              <a:rPr lang="en-GB" altLang="en-US" sz="2800"/>
              <a:t>which is less than </a:t>
            </a:r>
            <a:r>
              <a:rPr lang="en-GB" altLang="en-US" sz="2800" i="1"/>
              <a:t>p</a:t>
            </a:r>
            <a:r>
              <a:rPr lang="en-GB" altLang="en-US" sz="2800"/>
              <a:t>; these two values (</a:t>
            </a:r>
            <a:r>
              <a:rPr lang="en-GB" altLang="en-US" sz="2800" i="1"/>
              <a:t>g</a:t>
            </a:r>
            <a:r>
              <a:rPr lang="en-GB" altLang="en-US" sz="2800"/>
              <a:t> and </a:t>
            </a:r>
            <a:r>
              <a:rPr lang="en-GB" altLang="en-US" sz="2800" i="1"/>
              <a:t>p</a:t>
            </a:r>
            <a:r>
              <a:rPr lang="en-GB" altLang="en-US" sz="2800"/>
              <a:t>) are sent to Bob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800"/>
              <a:t>Alice chooses a number </a:t>
            </a:r>
            <a:r>
              <a:rPr lang="en-GB" altLang="en-US" sz="2800" i="1"/>
              <a:t>a</a:t>
            </a:r>
            <a:r>
              <a:rPr lang="en-GB" altLang="en-US" sz="2800"/>
              <a:t> and calculates </a:t>
            </a:r>
            <a:r>
              <a:rPr lang="en-GB" altLang="en-US" sz="2800" i="1"/>
              <a:t>A </a:t>
            </a:r>
            <a:r>
              <a:rPr lang="en-GB" altLang="en-US" sz="2800"/>
              <a:t>= </a:t>
            </a:r>
            <a:r>
              <a:rPr lang="en-GB" altLang="en-US" sz="2800" i="1"/>
              <a:t>g</a:t>
            </a:r>
            <a:r>
              <a:rPr lang="en-GB" altLang="en-US" sz="2800" i="1" baseline="30000"/>
              <a:t>a</a:t>
            </a:r>
            <a:r>
              <a:rPr lang="en-GB" altLang="en-US" sz="2800" i="1"/>
              <a:t> </a:t>
            </a:r>
            <a:r>
              <a:rPr lang="en-GB" altLang="en-US" sz="2800"/>
              <a:t>(mod </a:t>
            </a:r>
            <a:r>
              <a:rPr lang="en-GB" altLang="en-US" sz="2800" i="1"/>
              <a:t>p</a:t>
            </a:r>
            <a:r>
              <a:rPr lang="en-GB" altLang="en-US" sz="2800"/>
              <a:t>); the value </a:t>
            </a:r>
            <a:r>
              <a:rPr lang="en-GB" altLang="en-US" sz="2800" i="1"/>
              <a:t>A</a:t>
            </a:r>
            <a:r>
              <a:rPr lang="en-GB" altLang="en-US" sz="2800"/>
              <a:t> is sent to Bob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800"/>
              <a:t>Bob chooses a number </a:t>
            </a:r>
            <a:r>
              <a:rPr lang="en-GB" altLang="en-US" sz="2800" i="1"/>
              <a:t>b</a:t>
            </a:r>
            <a:r>
              <a:rPr lang="en-GB" altLang="en-US" sz="2800"/>
              <a:t> and calculates </a:t>
            </a:r>
            <a:r>
              <a:rPr lang="en-GB" altLang="en-US" sz="2800" i="1"/>
              <a:t>B </a:t>
            </a:r>
            <a:r>
              <a:rPr lang="en-GB" altLang="en-US" sz="2800"/>
              <a:t>= </a:t>
            </a:r>
            <a:r>
              <a:rPr lang="en-GB" altLang="en-US" sz="2800" i="1"/>
              <a:t>g</a:t>
            </a:r>
            <a:r>
              <a:rPr lang="en-GB" altLang="en-US" sz="2800" i="1" baseline="30000"/>
              <a:t>b</a:t>
            </a:r>
            <a:r>
              <a:rPr lang="en-GB" altLang="en-US" sz="2800" i="1"/>
              <a:t> </a:t>
            </a:r>
            <a:r>
              <a:rPr lang="en-GB" altLang="en-US" sz="2800"/>
              <a:t>(mod </a:t>
            </a:r>
            <a:r>
              <a:rPr lang="en-GB" altLang="en-US" sz="2800" i="1"/>
              <a:t>p</a:t>
            </a:r>
            <a:r>
              <a:rPr lang="en-GB" altLang="en-US" sz="2800"/>
              <a:t>); the value </a:t>
            </a:r>
            <a:r>
              <a:rPr lang="en-GB" altLang="en-US" sz="2800" i="1"/>
              <a:t>B</a:t>
            </a:r>
            <a:r>
              <a:rPr lang="en-GB" altLang="en-US" sz="2800"/>
              <a:t> is sent to Alice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800"/>
              <a:t>Alice calculates the shared secret </a:t>
            </a:r>
            <a:r>
              <a:rPr lang="en-GB" altLang="en-US" sz="2800" i="1"/>
              <a:t>K </a:t>
            </a:r>
            <a:r>
              <a:rPr lang="en-GB" altLang="en-US" sz="2800"/>
              <a:t>= </a:t>
            </a:r>
            <a:r>
              <a:rPr lang="en-GB" altLang="en-US" sz="2800" i="1"/>
              <a:t>B</a:t>
            </a:r>
            <a:r>
              <a:rPr lang="en-GB" altLang="en-US" sz="2800" i="1" baseline="30000"/>
              <a:t>a</a:t>
            </a:r>
            <a:r>
              <a:rPr lang="en-GB" altLang="en-US" sz="2800"/>
              <a:t> (mod </a:t>
            </a:r>
            <a:r>
              <a:rPr lang="en-GB" altLang="en-US" sz="2800" i="1"/>
              <a:t>p</a:t>
            </a:r>
            <a:r>
              <a:rPr lang="en-GB" altLang="en-US" sz="280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800"/>
              <a:t>Bob calculates the shared secret </a:t>
            </a:r>
            <a:r>
              <a:rPr lang="en-GB" altLang="en-US" sz="2800" i="1"/>
              <a:t>K </a:t>
            </a:r>
            <a:r>
              <a:rPr lang="en-GB" altLang="en-US" sz="2800"/>
              <a:t>= </a:t>
            </a:r>
            <a:r>
              <a:rPr lang="en-GB" altLang="en-US" sz="2800" i="1"/>
              <a:t>A</a:t>
            </a:r>
            <a:r>
              <a:rPr lang="en-GB" altLang="en-US" sz="2800" i="1" baseline="30000"/>
              <a:t>b</a:t>
            </a:r>
            <a:r>
              <a:rPr lang="en-GB" altLang="en-US" sz="2800"/>
              <a:t> (mod </a:t>
            </a:r>
            <a:r>
              <a:rPr lang="en-GB" altLang="en-US" sz="2800" i="1"/>
              <a:t>p</a:t>
            </a:r>
            <a:r>
              <a:rPr lang="en-GB" altLang="en-US" sz="280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206435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26" y="1486800"/>
            <a:ext cx="6476825" cy="44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585962" y="886363"/>
            <a:ext cx="7809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ctr" anchorCtr="0">
            <a:noAutofit/>
          </a:bodyPr>
          <a:lstStyle/>
          <a:p>
            <a:pPr>
              <a:spcBef>
                <a:spcPts val="0"/>
              </a:spcBef>
              <a:buSzPts val="4000"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6760700" y="2495751"/>
            <a:ext cx="2101500" cy="176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n actually very large number!</a:t>
            </a:r>
            <a:endParaRPr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are x and y!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487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12734E-E80F-A3F5-BB1B-86EF78764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" y="3746249"/>
            <a:ext cx="9144000" cy="2959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5483C9-E6CA-CBF2-7102-9427D730C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52" y="538612"/>
            <a:ext cx="7375848" cy="257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2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12734E-E80F-A3F5-BB1B-86EF78764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76" y="2209800"/>
            <a:ext cx="9144000" cy="22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8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body" idx="1"/>
          </p:nvPr>
        </p:nvSpPr>
        <p:spPr>
          <a:xfrm>
            <a:off x="685800" y="1940984"/>
            <a:ext cx="7766100" cy="37489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g=5, n=17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323850">
              <a:lnSpc>
                <a:spcPct val="80000"/>
              </a:lnSpc>
              <a:spcBef>
                <a:spcPts val="700"/>
              </a:spcBef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A selects x=4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323850">
              <a:lnSpc>
                <a:spcPct val="80000"/>
              </a:lnSpc>
              <a:spcBef>
                <a:spcPts val="700"/>
              </a:spcBef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B selects y=2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810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common key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228600">
              <a:lnSpc>
                <a:spcPct val="115000"/>
              </a:lnSpc>
              <a:spcBef>
                <a:spcPts val="1200"/>
              </a:spcBef>
              <a:buSzPts val="180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585962" y="886363"/>
            <a:ext cx="7809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ctr" anchorCtr="0">
            <a:noAutofit/>
          </a:bodyPr>
          <a:lstStyle/>
          <a:p>
            <a:pPr>
              <a:spcBef>
                <a:spcPts val="0"/>
              </a:spcBef>
              <a:buSzPts val="4000"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 this!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872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56725" y="1500450"/>
            <a:ext cx="8869200" cy="4189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g=5, n=17 (remember n actually very large 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0">
              <a:lnSpc>
                <a:spcPct val="80000"/>
              </a:lnSpc>
              <a:spcBef>
                <a:spcPts val="1200"/>
              </a:spcBef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A selects x=4 and computes X= 5^4 mod 17= 13  and sends to B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indent="0">
              <a:lnSpc>
                <a:spcPct val="80000"/>
              </a:lnSpc>
              <a:spcBef>
                <a:spcPts val="700"/>
              </a:spcBef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B selects y=2 and computes Y=5^2 mod 17=8 and send to B</a:t>
            </a:r>
            <a:endParaRPr/>
          </a:p>
          <a:p>
            <a:pPr marL="914400" indent="0">
              <a:lnSpc>
                <a:spcPct val="80000"/>
              </a:lnSpc>
              <a:spcBef>
                <a:spcPts val="700"/>
              </a:spcBef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calculates 8^4 mod 17 = 16 </a:t>
            </a:r>
            <a:endParaRPr/>
          </a:p>
          <a:p>
            <a:pPr marL="914400" indent="0">
              <a:lnSpc>
                <a:spcPct val="80000"/>
              </a:lnSpc>
              <a:spcBef>
                <a:spcPts val="700"/>
              </a:spcBef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calculates 13^2 mod 17= 16, The common key</a:t>
            </a:r>
            <a:endParaRPr/>
          </a:p>
          <a:p>
            <a:pPr marL="457200" indent="-228600">
              <a:lnSpc>
                <a:spcPct val="115000"/>
              </a:lnSpc>
              <a:spcBef>
                <a:spcPts val="1200"/>
              </a:spcBef>
              <a:buSzPts val="1800"/>
              <a:buNone/>
            </a:pP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578837" y="857238"/>
            <a:ext cx="7809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ctr" anchorCtr="0">
            <a:noAutofit/>
          </a:bodyPr>
          <a:lstStyle/>
          <a:p>
            <a:pPr>
              <a:spcBef>
                <a:spcPts val="0"/>
              </a:spcBef>
              <a:buSzPts val="4000"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25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LECTURE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0"/>
            <a:ext cx="6601549" cy="99060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B80000"/>
                </a:solidFill>
                <a:latin typeface="Comic Sans MS" panose="030F0702030302020204" pitchFamily="66" charset="0"/>
              </a:rPr>
              <a:t>Any Questions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24158" y="4885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814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rmAutofit fontScale="90000"/>
          </a:bodyPr>
          <a:lstStyle/>
          <a:p>
            <a:pPr algn="ctr">
              <a:buSzPct val="96296"/>
            </a:pPr>
            <a:r>
              <a:rPr lang="en-GB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Cryptography revisited</a:t>
            </a:r>
            <a:endParaRPr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C1943-DC4C-8F3E-9BFB-8E6B5665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724400"/>
            <a:ext cx="8146500" cy="1367600"/>
          </a:xfrm>
        </p:spPr>
        <p:txBody>
          <a:bodyPr>
            <a:normAutofit/>
          </a:bodyPr>
          <a:lstStyle/>
          <a:p>
            <a:r>
              <a:rPr lang="en-US" sz="1600" dirty="0"/>
              <a:t>Two properties of symmetric (secret-key) crypto-systems:</a:t>
            </a:r>
          </a:p>
          <a:p>
            <a:pPr lvl="1"/>
            <a:r>
              <a:rPr lang="en-US" sz="1600" dirty="0"/>
              <a:t>The same secret key K is used for encryption and decryption</a:t>
            </a:r>
          </a:p>
          <a:p>
            <a:pPr lvl="1"/>
            <a:r>
              <a:rPr lang="en-US" sz="1600" dirty="0"/>
              <a:t>Encryption and Decryption are very similar (or even identical) functions</a:t>
            </a:r>
            <a:endParaRPr lang="en-PK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6A053-32A4-3238-2966-694694F9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52" y="1541518"/>
            <a:ext cx="786874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814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rmAutofit fontScale="90000"/>
          </a:bodyPr>
          <a:lstStyle/>
          <a:p>
            <a:pPr algn="ctr">
              <a:buSzPct val="96296"/>
            </a:pPr>
            <a:r>
              <a:rPr lang="en-PK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GB" sz="3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ymmetric</a:t>
            </a:r>
            <a:r>
              <a:rPr lang="en-GB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PK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(public-key) </a:t>
            </a:r>
            <a:r>
              <a:rPr lang="en-GB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Cryptography</a:t>
            </a:r>
            <a:endParaRPr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C1943-DC4C-8F3E-9BFB-8E6B5665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549456"/>
            <a:ext cx="8146500" cy="1003744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During the key generation, a key pair </a:t>
            </a:r>
            <a:r>
              <a:rPr lang="en-US" sz="1800" b="0" i="0" u="none" strike="noStrike" baseline="0" dirty="0" err="1">
                <a:solidFill>
                  <a:srgbClr val="2ECE02"/>
                </a:solidFill>
                <a:latin typeface="Arial" panose="020B0604020202020204" pitchFamily="34" charset="0"/>
              </a:rPr>
              <a:t>Kpub</a:t>
            </a:r>
            <a:r>
              <a:rPr lang="en-US" sz="1800" b="0" i="0" u="none" strike="noStrike" baseline="0" dirty="0">
                <a:solidFill>
                  <a:srgbClr val="2ECE02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sz="1800" b="0" i="0" u="none" strike="noStrike" baseline="0" dirty="0" err="1">
                <a:solidFill>
                  <a:srgbClr val="FA3604"/>
                </a:solidFill>
                <a:latin typeface="Arial" panose="020B0604020202020204" pitchFamily="34" charset="0"/>
              </a:rPr>
              <a:t>Kpr</a:t>
            </a:r>
            <a:r>
              <a:rPr lang="en-US" sz="1800" b="0" i="0" u="none" strike="noStrike" baseline="0" dirty="0">
                <a:solidFill>
                  <a:srgbClr val="FA3604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 computed</a:t>
            </a:r>
            <a:endParaRPr lang="en-PK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D8E21-1FF7-CD95-E682-33584E26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54957"/>
            <a:ext cx="6596632" cy="2948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EF789-799A-08B0-2686-631463B0F273}"/>
              </a:ext>
            </a:extLst>
          </p:cNvPr>
          <p:cNvSpPr txBox="1"/>
          <p:nvPr/>
        </p:nvSpPr>
        <p:spPr>
          <a:xfrm>
            <a:off x="818535" y="14004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Principle: “Split up” the key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455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814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rmAutofit fontScale="90000"/>
          </a:bodyPr>
          <a:lstStyle/>
          <a:p>
            <a:pPr algn="ctr">
              <a:buSzPct val="96296"/>
            </a:pPr>
            <a:r>
              <a:rPr lang="en-PK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Asymmetric</a:t>
            </a:r>
            <a:r>
              <a:rPr lang="en-GB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PK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(Public-Key) </a:t>
            </a:r>
            <a:r>
              <a:rPr lang="en-GB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Cryptography</a:t>
            </a:r>
            <a:endParaRPr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F42D1A-AEE5-8373-88D0-959CC3C3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7924800" cy="4920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91A39-88F9-36DB-2FDA-A6F893437B95}"/>
              </a:ext>
            </a:extLst>
          </p:cNvPr>
          <p:cNvSpPr txBox="1"/>
          <p:nvPr/>
        </p:nvSpPr>
        <p:spPr>
          <a:xfrm>
            <a:off x="152400" y="1186934"/>
            <a:ext cx="3117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sng" strike="noStrike" baseline="0" dirty="0">
                <a:latin typeface="Arial" panose="020B0604020202020204" pitchFamily="34" charset="0"/>
              </a:rPr>
              <a:t>Key distribution using PKI</a:t>
            </a:r>
            <a:endParaRPr lang="en-PK" b="1" u="sng" dirty="0"/>
          </a:p>
        </p:txBody>
      </p:sp>
    </p:spTree>
    <p:extLst>
      <p:ext uri="{BB962C8B-B14F-4D97-AF65-F5344CB8AC3E}">
        <p14:creationId xmlns:p14="http://schemas.microsoft.com/office/powerpoint/2010/main" val="278457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title"/>
          </p:nvPr>
        </p:nvSpPr>
        <p:spPr>
          <a:xfrm>
            <a:off x="311700" y="1412850"/>
            <a:ext cx="2694600" cy="179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rmAutofit fontScale="90000"/>
          </a:bodyPr>
          <a:lstStyle/>
          <a:p>
            <a:pPr algn="ctr">
              <a:buSzPct val="96296"/>
            </a:pPr>
            <a:r>
              <a:rPr lang="en-US" sz="5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Diffie-</a:t>
            </a:r>
            <a:endParaRPr sz="5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SzPct val="96296"/>
            </a:pPr>
            <a:r>
              <a:rPr lang="en-US" sz="5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Hellman </a:t>
            </a: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body" idx="1"/>
          </p:nvPr>
        </p:nvSpPr>
        <p:spPr>
          <a:xfrm>
            <a:off x="311700" y="3542975"/>
            <a:ext cx="2808000" cy="188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SzPts val="5200"/>
              <a:buNone/>
            </a:pPr>
            <a:r>
              <a:rPr lang="en-US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Key Exchange   </a:t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indent="457200">
              <a:buSzPts val="5200"/>
              <a:buNone/>
            </a:pPr>
            <a:r>
              <a:rPr lang="en-US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Protocol</a:t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301" y="907126"/>
            <a:ext cx="6062501" cy="48015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2564625" y="5662050"/>
            <a:ext cx="673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/>
            <a:r>
              <a:rPr lang="en-US" sz="1000" b="1" i="1">
                <a:solidFill>
                  <a:schemeClr val="dk2"/>
                </a:solidFill>
              </a:rPr>
              <a:t>   Ralph Merkle, Martin Hellman and Whit Diffie proposed the first secure key exchange in 1976.</a:t>
            </a:r>
            <a:endParaRPr sz="1000" b="1" i="1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0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214312" y="1660923"/>
            <a:ext cx="8929800" cy="1743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457200" indent="-3365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group of users to agree on secret key over insecure channel</a:t>
            </a:r>
            <a:endParaRPr dirty="0"/>
          </a:p>
          <a:p>
            <a:pPr marL="457200" indent="-3365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are exchanged in plain-text without encryption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365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if intruder gets the numbers, they won't be able to know the key</a:t>
            </a:r>
            <a:endParaRPr dirty="0"/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depends on the difficulty of computing “Discrete logarithms”</a:t>
            </a:r>
            <a:endParaRPr dirty="0"/>
          </a:p>
          <a:p>
            <a:pPr lvl="2" indent="-152400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200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52400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200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6192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050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1800" baseline="-2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349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1600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09550">
              <a:lnSpc>
                <a:spcPct val="115000"/>
              </a:lnSpc>
              <a:spcBef>
                <a:spcPts val="1200"/>
              </a:spcBef>
              <a:buSzPts val="20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7239000" y="571500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r">
              <a:buClr>
                <a:srgbClr val="000000"/>
              </a:buClr>
              <a:buSzPts val="1400"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pPr algn="r">
                <a:buClr>
                  <a:srgbClr val="000000"/>
                </a:buClr>
                <a:buSzPts val="1400"/>
              </a:pPr>
              <a:t>6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7809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ctr" anchorCtr="0">
            <a:noAutofit/>
          </a:bodyPr>
          <a:lstStyle/>
          <a:p>
            <a:pPr>
              <a:spcBef>
                <a:spcPts val="0"/>
              </a:spcBef>
              <a:buSzPts val="4000"/>
            </a:pPr>
            <a:r>
              <a:rPr lang="en-US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Diffie</a:t>
            </a: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-Hellman Key Exchange</a:t>
            </a:r>
            <a:endParaRPr dirty="0"/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7338"/>
          <a:stretch/>
        </p:blipFill>
        <p:spPr>
          <a:xfrm>
            <a:off x="3352800" y="4048526"/>
            <a:ext cx="2122075" cy="2123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29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208800" y="1371600"/>
            <a:ext cx="8781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rmAutofit/>
          </a:bodyPr>
          <a:lstStyle/>
          <a:p>
            <a:pPr marL="0" lvl="2" indent="0">
              <a:lnSpc>
                <a:spcPct val="115000"/>
              </a:lnSpc>
              <a:spcBef>
                <a:spcPts val="600"/>
              </a:spcBef>
              <a:buSzPts val="1350"/>
              <a:buNone/>
            </a:pPr>
            <a:r>
              <a:rPr lang="en-US" dirty="0"/>
              <a:t>Finding discrete log is a hard problem</a:t>
            </a:r>
            <a:endParaRPr dirty="0"/>
          </a:p>
          <a:p>
            <a:pPr marL="0" lvl="2" indent="0">
              <a:lnSpc>
                <a:spcPct val="115000"/>
              </a:lnSpc>
              <a:spcBef>
                <a:spcPts val="600"/>
              </a:spcBef>
              <a:buSzPts val="1350"/>
              <a:buNone/>
            </a:pPr>
            <a:r>
              <a:rPr lang="en-US" dirty="0"/>
              <a:t>	</a:t>
            </a:r>
            <a:r>
              <a:rPr lang="en-US" b="1" dirty="0"/>
              <a:t>Discrete Exponentiation 	</a:t>
            </a:r>
            <a:r>
              <a:rPr lang="en-US" sz="2800" b="1" dirty="0"/>
              <a:t>x= </a:t>
            </a:r>
            <a:r>
              <a:rPr lang="en-US" sz="2800" b="1" dirty="0" err="1"/>
              <a:t>g</a:t>
            </a:r>
            <a:r>
              <a:rPr lang="en-US" sz="2800" b="1" baseline="30000" dirty="0" err="1"/>
              <a:t>s</a:t>
            </a:r>
            <a:r>
              <a:rPr lang="en-US" sz="2800" b="1" baseline="30000" dirty="0"/>
              <a:t> </a:t>
            </a:r>
            <a:r>
              <a:rPr lang="en-US" sz="2800" b="1" dirty="0"/>
              <a:t>mod p</a:t>
            </a:r>
            <a:endParaRPr sz="2800" b="1" dirty="0"/>
          </a:p>
          <a:p>
            <a:pPr marL="0" lvl="3" indent="0">
              <a:lnSpc>
                <a:spcPct val="115000"/>
              </a:lnSpc>
              <a:spcBef>
                <a:spcPts val="500"/>
              </a:spcBef>
              <a:buSzPts val="1260"/>
              <a:buNone/>
            </a:pPr>
            <a:r>
              <a:rPr lang="en-US" sz="2400" b="1" dirty="0"/>
              <a:t>   	</a:t>
            </a:r>
            <a:r>
              <a:rPr lang="en-US" sz="2400" b="1" dirty="0">
                <a:solidFill>
                  <a:srgbClr val="FF0000"/>
                </a:solidFill>
              </a:rPr>
              <a:t>Discrete Log 		            </a:t>
            </a:r>
            <a:r>
              <a:rPr lang="en-US" sz="2800" b="1" dirty="0">
                <a:solidFill>
                  <a:srgbClr val="FF0000"/>
                </a:solidFill>
              </a:rPr>
              <a:t>s= </a:t>
            </a:r>
            <a:r>
              <a:rPr lang="en-US" sz="2800" b="1" dirty="0" err="1">
                <a:solidFill>
                  <a:srgbClr val="FF0000"/>
                </a:solidFill>
              </a:rPr>
              <a:t>log</a:t>
            </a:r>
            <a:r>
              <a:rPr lang="en-US" sz="2800" b="1" baseline="-25000" dirty="0" err="1">
                <a:solidFill>
                  <a:srgbClr val="FF0000"/>
                </a:solidFill>
              </a:rPr>
              <a:t>g</a:t>
            </a:r>
            <a:r>
              <a:rPr lang="en-US" sz="2800" b="1" dirty="0">
                <a:solidFill>
                  <a:srgbClr val="FF0000"/>
                </a:solidFill>
              </a:rPr>
              <a:t> x mod p</a:t>
            </a:r>
            <a:r>
              <a:rPr lang="en-US" sz="2800" b="1" dirty="0"/>
              <a:t>         </a:t>
            </a:r>
            <a:endParaRPr b="1" dirty="0"/>
          </a:p>
          <a:p>
            <a:pPr marL="3657600" lvl="3" indent="457200">
              <a:lnSpc>
                <a:spcPct val="115000"/>
              </a:lnSpc>
              <a:spcBef>
                <a:spcPts val="500"/>
              </a:spcBef>
              <a:buSzPts val="1260"/>
              <a:buNone/>
            </a:pPr>
            <a:r>
              <a:rPr lang="en-US" sz="2400" dirty="0">
                <a:solidFill>
                  <a:srgbClr val="0000FF"/>
                </a:solidFill>
              </a:rPr>
              <a:t>s= log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9 mod 11 or 9= 2</a:t>
            </a:r>
            <a:r>
              <a:rPr lang="en-US" sz="2400" baseline="30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mod 11</a:t>
            </a:r>
            <a:endParaRPr sz="2400" dirty="0">
              <a:solidFill>
                <a:srgbClr val="0000FF"/>
              </a:solidFill>
            </a:endParaRPr>
          </a:p>
          <a:p>
            <a:pPr marL="3657600" lvl="3" indent="457200">
              <a:lnSpc>
                <a:spcPct val="115000"/>
              </a:lnSpc>
              <a:spcBef>
                <a:spcPts val="500"/>
              </a:spcBef>
              <a:buSzPts val="1260"/>
              <a:buNone/>
            </a:pPr>
            <a:r>
              <a:rPr lang="en-US" sz="2400" dirty="0">
                <a:solidFill>
                  <a:srgbClr val="0000FF"/>
                </a:solidFill>
              </a:rPr>
              <a:t>where g is a primitive root of p</a:t>
            </a:r>
            <a:endParaRPr sz="2400" dirty="0">
              <a:solidFill>
                <a:srgbClr val="0000FF"/>
              </a:solidFill>
            </a:endParaRPr>
          </a:p>
          <a:p>
            <a:pPr marL="1520152" lvl="3" indent="0">
              <a:lnSpc>
                <a:spcPct val="115000"/>
              </a:lnSpc>
              <a:spcBef>
                <a:spcPts val="500"/>
              </a:spcBef>
              <a:buSzPts val="1260"/>
              <a:buNone/>
            </a:pPr>
            <a:endParaRPr sz="2400" dirty="0"/>
          </a:p>
          <a:p>
            <a:pPr marL="457200" indent="-228600">
              <a:lnSpc>
                <a:spcPct val="115000"/>
              </a:lnSpc>
              <a:spcBef>
                <a:spcPts val="1200"/>
              </a:spcBef>
              <a:buSzPts val="1800"/>
              <a:buNone/>
            </a:pPr>
            <a:endParaRPr sz="2400" dirty="0"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695100" y="533400"/>
            <a:ext cx="7809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ctr" anchorCtr="0">
            <a:noAutofit/>
          </a:bodyPr>
          <a:lstStyle/>
          <a:p>
            <a:pPr>
              <a:spcBef>
                <a:spcPts val="0"/>
              </a:spcBef>
              <a:buSzPts val="4000"/>
            </a:pP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Log Problem</a:t>
            </a:r>
            <a:endParaRPr dirty="0"/>
          </a:p>
        </p:txBody>
      </p:sp>
      <p:sp>
        <p:nvSpPr>
          <p:cNvPr id="77" name="Google Shape;77;p3"/>
          <p:cNvSpPr txBox="1"/>
          <p:nvPr/>
        </p:nvSpPr>
        <p:spPr>
          <a:xfrm>
            <a:off x="178100" y="3939634"/>
            <a:ext cx="2315400" cy="2308294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2"/>
                </a:solidFill>
              </a:rPr>
              <a:t>2</a:t>
            </a:r>
            <a:r>
              <a:rPr lang="en-US" sz="1200" baseline="30000" dirty="0">
                <a:solidFill>
                  <a:schemeClr val="dk2"/>
                </a:solidFill>
              </a:rPr>
              <a:t>0 </a:t>
            </a:r>
            <a:r>
              <a:rPr lang="en-US" sz="1200" dirty="0">
                <a:solidFill>
                  <a:schemeClr val="dk2"/>
                </a:solidFill>
              </a:rPr>
              <a:t>mod 11 =1 mod 11=1	 2</a:t>
            </a:r>
            <a:r>
              <a:rPr lang="en-US" sz="1200" baseline="30000" dirty="0">
                <a:solidFill>
                  <a:schemeClr val="dk2"/>
                </a:solidFill>
              </a:rPr>
              <a:t>10</a:t>
            </a: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2"/>
                </a:solidFill>
              </a:rPr>
              <a:t>2</a:t>
            </a:r>
            <a:r>
              <a:rPr lang="en-US" sz="1200" baseline="30000" dirty="0">
                <a:solidFill>
                  <a:schemeClr val="dk2"/>
                </a:solidFill>
              </a:rPr>
              <a:t>1 </a:t>
            </a:r>
            <a:r>
              <a:rPr lang="en-US" sz="1200" dirty="0">
                <a:solidFill>
                  <a:schemeClr val="dk2"/>
                </a:solidFill>
              </a:rPr>
              <a:t>mod 11 =2 mod 11=2	 2</a:t>
            </a:r>
            <a:r>
              <a:rPr lang="en-US" sz="1200" baseline="30000" dirty="0">
                <a:solidFill>
                  <a:schemeClr val="dk2"/>
                </a:solidFill>
              </a:rPr>
              <a:t>11</a:t>
            </a: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2"/>
                </a:solidFill>
              </a:rPr>
              <a:t>2</a:t>
            </a:r>
            <a:r>
              <a:rPr lang="en-US" sz="1200" baseline="30000" dirty="0">
                <a:solidFill>
                  <a:schemeClr val="dk2"/>
                </a:solidFill>
              </a:rPr>
              <a:t>2 </a:t>
            </a:r>
            <a:r>
              <a:rPr lang="en-US" sz="1200" dirty="0">
                <a:solidFill>
                  <a:schemeClr val="dk2"/>
                </a:solidFill>
              </a:rPr>
              <a:t>mod 11 =4 mod 11=4	 2</a:t>
            </a:r>
            <a:r>
              <a:rPr lang="en-US" sz="1200" baseline="30000" dirty="0">
                <a:solidFill>
                  <a:schemeClr val="dk2"/>
                </a:solidFill>
              </a:rPr>
              <a:t>12</a:t>
            </a: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2"/>
                </a:solidFill>
              </a:rPr>
              <a:t>2</a:t>
            </a:r>
            <a:r>
              <a:rPr lang="en-US" sz="1200" baseline="30000" dirty="0">
                <a:solidFill>
                  <a:schemeClr val="dk2"/>
                </a:solidFill>
              </a:rPr>
              <a:t>3 </a:t>
            </a:r>
            <a:r>
              <a:rPr lang="en-US" sz="1200" dirty="0">
                <a:solidFill>
                  <a:schemeClr val="dk2"/>
                </a:solidFill>
              </a:rPr>
              <a:t>mod 11 =8 mod 11=8	 2</a:t>
            </a:r>
            <a:r>
              <a:rPr lang="en-US" sz="1200" baseline="30000" dirty="0">
                <a:solidFill>
                  <a:schemeClr val="dk2"/>
                </a:solidFill>
              </a:rPr>
              <a:t>13</a:t>
            </a: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2"/>
                </a:solidFill>
              </a:rPr>
              <a:t>2</a:t>
            </a:r>
            <a:r>
              <a:rPr lang="en-US" sz="1200" baseline="30000" dirty="0">
                <a:solidFill>
                  <a:schemeClr val="dk2"/>
                </a:solidFill>
              </a:rPr>
              <a:t>4 </a:t>
            </a:r>
            <a:r>
              <a:rPr lang="en-US" sz="1200" dirty="0">
                <a:solidFill>
                  <a:schemeClr val="dk2"/>
                </a:solidFill>
              </a:rPr>
              <a:t>mod 11 =16 mod 11=5	 2</a:t>
            </a:r>
            <a:r>
              <a:rPr lang="en-US" sz="1200" baseline="30000" dirty="0">
                <a:solidFill>
                  <a:schemeClr val="dk2"/>
                </a:solidFill>
              </a:rPr>
              <a:t>14</a:t>
            </a: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2"/>
                </a:solidFill>
              </a:rPr>
              <a:t>2</a:t>
            </a:r>
            <a:r>
              <a:rPr lang="en-US" sz="1200" baseline="30000" dirty="0">
                <a:solidFill>
                  <a:schemeClr val="dk2"/>
                </a:solidFill>
              </a:rPr>
              <a:t>5 </a:t>
            </a:r>
            <a:r>
              <a:rPr lang="en-US" sz="1200" dirty="0">
                <a:solidFill>
                  <a:schemeClr val="dk2"/>
                </a:solidFill>
              </a:rPr>
              <a:t>mod 11 =32 mod 11=10	 2</a:t>
            </a:r>
            <a:r>
              <a:rPr lang="en-US" sz="1200" baseline="30000" dirty="0">
                <a:solidFill>
                  <a:schemeClr val="dk2"/>
                </a:solidFill>
              </a:rPr>
              <a:t>15</a:t>
            </a: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2"/>
                </a:solidFill>
                <a:highlight>
                  <a:srgbClr val="CFE2F3"/>
                </a:highlight>
              </a:rPr>
              <a:t>2</a:t>
            </a:r>
            <a:r>
              <a:rPr lang="en-US" sz="1200" baseline="30000" dirty="0">
                <a:solidFill>
                  <a:schemeClr val="dk2"/>
                </a:solidFill>
                <a:highlight>
                  <a:srgbClr val="CFE2F3"/>
                </a:highlight>
              </a:rPr>
              <a:t>6 </a:t>
            </a:r>
            <a:r>
              <a:rPr lang="en-US" sz="1200" dirty="0">
                <a:solidFill>
                  <a:schemeClr val="dk2"/>
                </a:solidFill>
                <a:highlight>
                  <a:srgbClr val="CFE2F3"/>
                </a:highlight>
              </a:rPr>
              <a:t>mod 11 =64 mod 11=9	 2</a:t>
            </a:r>
            <a:r>
              <a:rPr lang="en-US" sz="1200" baseline="30000" dirty="0">
                <a:solidFill>
                  <a:schemeClr val="dk2"/>
                </a:solidFill>
                <a:highlight>
                  <a:srgbClr val="CFE2F3"/>
                </a:highlight>
              </a:rPr>
              <a:t>16</a:t>
            </a:r>
            <a:endParaRPr sz="1200" dirty="0">
              <a:solidFill>
                <a:schemeClr val="dk2"/>
              </a:solidFill>
              <a:highlight>
                <a:srgbClr val="CFE2F3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2"/>
                </a:solidFill>
              </a:rPr>
              <a:t>2</a:t>
            </a:r>
            <a:r>
              <a:rPr lang="en-US" sz="1200" baseline="30000" dirty="0">
                <a:solidFill>
                  <a:schemeClr val="dk2"/>
                </a:solidFill>
              </a:rPr>
              <a:t>7 </a:t>
            </a:r>
            <a:r>
              <a:rPr lang="en-US" sz="1200" dirty="0">
                <a:solidFill>
                  <a:schemeClr val="dk2"/>
                </a:solidFill>
              </a:rPr>
              <a:t>mod 11 =128 mod 11=7	 2</a:t>
            </a:r>
            <a:r>
              <a:rPr lang="en-US" sz="1200" baseline="30000" dirty="0">
                <a:solidFill>
                  <a:schemeClr val="dk2"/>
                </a:solidFill>
              </a:rPr>
              <a:t>17</a:t>
            </a: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2"/>
                </a:solidFill>
              </a:rPr>
              <a:t>2</a:t>
            </a:r>
            <a:r>
              <a:rPr lang="en-US" sz="1200" baseline="30000" dirty="0">
                <a:solidFill>
                  <a:schemeClr val="dk2"/>
                </a:solidFill>
              </a:rPr>
              <a:t>8 </a:t>
            </a:r>
            <a:r>
              <a:rPr lang="en-US" sz="1200" dirty="0">
                <a:solidFill>
                  <a:schemeClr val="dk2"/>
                </a:solidFill>
              </a:rPr>
              <a:t>mod 11 =256 mod 11=3	 2</a:t>
            </a:r>
            <a:r>
              <a:rPr lang="en-US" sz="1200" baseline="30000" dirty="0">
                <a:solidFill>
                  <a:schemeClr val="dk2"/>
                </a:solidFill>
              </a:rPr>
              <a:t>18</a:t>
            </a: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2"/>
                </a:solidFill>
              </a:rPr>
              <a:t>2</a:t>
            </a:r>
            <a:r>
              <a:rPr lang="en-US" sz="1200" baseline="30000" dirty="0">
                <a:solidFill>
                  <a:schemeClr val="dk2"/>
                </a:solidFill>
              </a:rPr>
              <a:t>9 </a:t>
            </a:r>
            <a:r>
              <a:rPr lang="en-US" sz="1200" dirty="0">
                <a:solidFill>
                  <a:schemeClr val="dk2"/>
                </a:solidFill>
              </a:rPr>
              <a:t>mod 11 =512 mod 11=6	 2</a:t>
            </a:r>
            <a:r>
              <a:rPr lang="en-US" sz="1200" baseline="30000" dirty="0">
                <a:solidFill>
                  <a:schemeClr val="dk2"/>
                </a:solidFill>
              </a:rPr>
              <a:t>19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2595875" y="5001935"/>
            <a:ext cx="2315400" cy="124646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>
                <a:solidFill>
                  <a:schemeClr val="dk2"/>
                </a:solidFill>
              </a:rPr>
              <a:t>3</a:t>
            </a:r>
            <a:r>
              <a:rPr lang="en-US" sz="1200" baseline="30000">
                <a:solidFill>
                  <a:schemeClr val="dk2"/>
                </a:solidFill>
              </a:rPr>
              <a:t>0 </a:t>
            </a:r>
            <a:r>
              <a:rPr lang="en-US" sz="1200">
                <a:solidFill>
                  <a:schemeClr val="dk2"/>
                </a:solidFill>
              </a:rPr>
              <a:t>mod 11 =1 mod 11=1	 3</a:t>
            </a:r>
            <a:r>
              <a:rPr lang="en-US" sz="1200" baseline="30000">
                <a:solidFill>
                  <a:schemeClr val="dk2"/>
                </a:solidFill>
              </a:rPr>
              <a:t>5</a:t>
            </a:r>
            <a:endParaRPr sz="12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chemeClr val="dk2"/>
                </a:solidFill>
              </a:rPr>
              <a:t>3</a:t>
            </a:r>
            <a:r>
              <a:rPr lang="en-US" sz="1200" baseline="30000">
                <a:solidFill>
                  <a:schemeClr val="dk2"/>
                </a:solidFill>
              </a:rPr>
              <a:t>1 </a:t>
            </a:r>
            <a:r>
              <a:rPr lang="en-US" sz="1200">
                <a:solidFill>
                  <a:schemeClr val="dk2"/>
                </a:solidFill>
              </a:rPr>
              <a:t>mod 11 =3 mod 11=3	 3</a:t>
            </a:r>
            <a:r>
              <a:rPr lang="en-US" sz="1200" baseline="30000">
                <a:solidFill>
                  <a:schemeClr val="dk2"/>
                </a:solidFill>
              </a:rPr>
              <a:t>6</a:t>
            </a:r>
            <a:endParaRPr sz="12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chemeClr val="dk2"/>
                </a:solidFill>
              </a:rPr>
              <a:t>3</a:t>
            </a:r>
            <a:r>
              <a:rPr lang="en-US" sz="1200" baseline="30000">
                <a:solidFill>
                  <a:schemeClr val="dk2"/>
                </a:solidFill>
              </a:rPr>
              <a:t>2 </a:t>
            </a:r>
            <a:r>
              <a:rPr lang="en-US" sz="1200">
                <a:solidFill>
                  <a:schemeClr val="dk2"/>
                </a:solidFill>
              </a:rPr>
              <a:t>mod 11 =9 mod 11=9	 3</a:t>
            </a:r>
            <a:r>
              <a:rPr lang="en-US" sz="1200" baseline="30000">
                <a:solidFill>
                  <a:schemeClr val="dk2"/>
                </a:solidFill>
              </a:rPr>
              <a:t>7</a:t>
            </a:r>
            <a:endParaRPr sz="12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chemeClr val="dk2"/>
                </a:solidFill>
              </a:rPr>
              <a:t>3</a:t>
            </a:r>
            <a:r>
              <a:rPr lang="en-US" sz="1200" baseline="30000">
                <a:solidFill>
                  <a:schemeClr val="dk2"/>
                </a:solidFill>
              </a:rPr>
              <a:t>3 </a:t>
            </a:r>
            <a:r>
              <a:rPr lang="en-US" sz="1200">
                <a:solidFill>
                  <a:schemeClr val="dk2"/>
                </a:solidFill>
              </a:rPr>
              <a:t>mod 11 =27 mod 11=5	 3</a:t>
            </a:r>
            <a:r>
              <a:rPr lang="en-US" sz="1200" baseline="30000">
                <a:solidFill>
                  <a:schemeClr val="dk2"/>
                </a:solidFill>
              </a:rPr>
              <a:t>8</a:t>
            </a:r>
            <a:endParaRPr sz="12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chemeClr val="dk2"/>
                </a:solidFill>
              </a:rPr>
              <a:t>3</a:t>
            </a:r>
            <a:r>
              <a:rPr lang="en-US" sz="1200" baseline="30000">
                <a:solidFill>
                  <a:schemeClr val="dk2"/>
                </a:solidFill>
              </a:rPr>
              <a:t>4 </a:t>
            </a:r>
            <a:r>
              <a:rPr lang="en-US" sz="1200">
                <a:solidFill>
                  <a:schemeClr val="dk2"/>
                </a:solidFill>
              </a:rPr>
              <a:t>mod 11 =81 mod 11=4	 3</a:t>
            </a:r>
            <a:r>
              <a:rPr lang="en-US" sz="1200" baseline="30000">
                <a:solidFill>
                  <a:schemeClr val="dk2"/>
                </a:solidFill>
              </a:rPr>
              <a:t>9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5870050" y="4902935"/>
            <a:ext cx="2315412" cy="128552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/>
              <a:t>3 is not  a primitive root of 11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24018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5" y="1640875"/>
            <a:ext cx="8755352" cy="44630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621562" y="381000"/>
            <a:ext cx="7809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ctr" anchorCtr="0">
            <a:noAutofit/>
          </a:bodyPr>
          <a:lstStyle/>
          <a:p>
            <a:pPr>
              <a:spcBef>
                <a:spcPts val="0"/>
              </a:spcBef>
              <a:buSzPts val="4000"/>
            </a:pP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Diffie-Hellman Key Exchange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448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0" name="Google Shape;90;p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57176" y="1664494"/>
                <a:ext cx="8194725" cy="40254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0000" tIns="46800" rIns="90000" bIns="46800" rtlCol="0" anchor="t" anchorCtr="0">
                <a:noAutofit/>
              </a:bodyPr>
              <a:lstStyle/>
              <a:p>
                <a:pPr marL="736600" lvl="1" indent="-279400">
                  <a:lnSpc>
                    <a:spcPct val="80000"/>
                  </a:lnSpc>
                  <a:spcBef>
                    <a:spcPts val="700"/>
                  </a:spcBef>
                  <a:buClr>
                    <a:srgbClr val="000000"/>
                  </a:buClr>
                  <a:buSzPts val="1700"/>
                  <a:buFont typeface="Noto Sans Symbols"/>
                  <a:buChar char="▪"/>
                </a:pPr>
                <a:r>
                  <a:rPr lang="en-US" sz="20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A and B want to agree on a secret key</a:t>
                </a:r>
                <a:endParaRPr lang="en-US" dirty="0"/>
              </a:p>
              <a:p>
                <a:pPr lvl="2">
                  <a:lnSpc>
                    <a:spcPct val="80000"/>
                  </a:lnSpc>
                  <a:spcBef>
                    <a:spcPts val="600"/>
                  </a:spcBef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They agree on two large numbers g and n</a:t>
                </a:r>
                <a:endParaRPr lang="en-US" dirty="0"/>
              </a:p>
              <a:p>
                <a:pPr lvl="2" indent="-152400">
                  <a:lnSpc>
                    <a:spcPct val="80000"/>
                  </a:lnSpc>
                  <a:spcBef>
                    <a:spcPts val="600"/>
                  </a:spcBef>
                  <a:buClr>
                    <a:srgbClr val="000000"/>
                  </a:buClr>
                  <a:buSzPts val="1200"/>
                  <a:buNone/>
                </a:pPr>
                <a:endParaRPr lang="en-US" sz="1600" dirty="0">
                  <a:solidFill>
                    <a:schemeClr val="dk1"/>
                  </a:solidFill>
                  <a:ea typeface="Times New Roman"/>
                  <a:cs typeface="Times New Roman"/>
                  <a:sym typeface="Times New Roman"/>
                </a:endParaRPr>
              </a:p>
              <a:p>
                <a:pPr lvl="2">
                  <a:lnSpc>
                    <a:spcPct val="80000"/>
                  </a:lnSpc>
                  <a:spcBef>
                    <a:spcPts val="600"/>
                  </a:spcBef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A chooses a random number x and computes X</a:t>
                </a:r>
                <a:endParaRPr lang="en-US" dirty="0"/>
              </a:p>
              <a:p>
                <a:pPr lvl="2">
                  <a:lnSpc>
                    <a:spcPct val="80000"/>
                  </a:lnSpc>
                  <a:spcBef>
                    <a:spcPts val="600"/>
                  </a:spcBef>
                  <a:buSzPts val="1200"/>
                  <a:buNone/>
                </a:pPr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𝑋</m:t>
                    </m:r>
                    <m:r>
                      <a:rPr lang="en-US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r>
                      <a:rPr lang="en-US" sz="1600" i="1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𝑔</m:t>
                    </m:r>
                    <m:r>
                      <a:rPr lang="en-US" sz="1600" i="1" baseline="30000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𝑥</m:t>
                    </m:r>
                    <m:r>
                      <a:rPr lang="en-US" sz="1600" b="0" i="1" baseline="300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 mod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 and sends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𝑋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𝐵</m:t>
                    </m:r>
                  </m:oMath>
                </a14:m>
                <a:endParaRPr lang="en-US" dirty="0"/>
              </a:p>
              <a:p>
                <a:pPr lvl="2" indent="-152400">
                  <a:lnSpc>
                    <a:spcPct val="80000"/>
                  </a:lnSpc>
                  <a:spcBef>
                    <a:spcPts val="600"/>
                  </a:spcBef>
                  <a:buClr>
                    <a:srgbClr val="000000"/>
                  </a:buClr>
                  <a:buSzPts val="1200"/>
                  <a:buNone/>
                </a:pPr>
                <a:endParaRPr lang="en-US" sz="1600" dirty="0">
                  <a:solidFill>
                    <a:schemeClr val="dk1"/>
                  </a:solidFill>
                  <a:ea typeface="Times New Roman"/>
                  <a:cs typeface="Times New Roman"/>
                  <a:sym typeface="Times New Roman"/>
                </a:endParaRPr>
              </a:p>
              <a:p>
                <a:pPr lvl="2">
                  <a:lnSpc>
                    <a:spcPct val="80000"/>
                  </a:lnSpc>
                  <a:spcBef>
                    <a:spcPts val="600"/>
                  </a:spcBef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B chooses a random number y and computes Y</a:t>
                </a:r>
                <a:endParaRPr lang="en-US" dirty="0"/>
              </a:p>
              <a:p>
                <a:pPr lvl="2">
                  <a:lnSpc>
                    <a:spcPct val="80000"/>
                  </a:lnSpc>
                  <a:spcBef>
                    <a:spcPts val="600"/>
                  </a:spcBef>
                  <a:buSzPts val="1200"/>
                  <a:buNone/>
                </a:pPr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𝑌</m:t>
                    </m:r>
                    <m:r>
                      <a:rPr lang="en-US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r>
                      <a:rPr lang="en-US" sz="1600" i="1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𝑔</m:t>
                    </m:r>
                    <m:r>
                      <a:rPr lang="en-US" sz="1600" i="1" baseline="30000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 mod n and sends Y to A</a:t>
                </a:r>
                <a:endParaRPr lang="en-US" dirty="0"/>
              </a:p>
              <a:p>
                <a:pPr lvl="2" indent="-152400">
                  <a:lnSpc>
                    <a:spcPct val="80000"/>
                  </a:lnSpc>
                  <a:spcBef>
                    <a:spcPts val="600"/>
                  </a:spcBef>
                  <a:buClr>
                    <a:srgbClr val="000000"/>
                  </a:buClr>
                  <a:buSzPts val="1200"/>
                  <a:buNone/>
                </a:pPr>
                <a:endParaRPr lang="en-US" sz="1600" dirty="0">
                  <a:solidFill>
                    <a:schemeClr val="dk1"/>
                  </a:solidFill>
                  <a:ea typeface="Times New Roman"/>
                  <a:cs typeface="Times New Roman"/>
                  <a:sym typeface="Times New Roman"/>
                </a:endParaRPr>
              </a:p>
              <a:p>
                <a:pPr lvl="2">
                  <a:lnSpc>
                    <a:spcPct val="80000"/>
                  </a:lnSpc>
                  <a:spcBef>
                    <a:spcPts val="600"/>
                  </a:spcBef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A computes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𝐾</m:t>
                    </m:r>
                    <m:r>
                      <a:rPr lang="en-US" sz="1600" i="1" baseline="-250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1</m:t>
                    </m:r>
                    <m:r>
                      <a:rPr lang="en-US" sz="1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 </m:t>
                    </m:r>
                    <m:r>
                      <a:rPr lang="en-US" sz="1600" i="1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𝑌</m:t>
                    </m:r>
                    <m:r>
                      <a:rPr lang="en-US" sz="1600" i="1" baseline="30000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 mod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 </a:t>
                </a:r>
                <a:endParaRPr lang="en-US" dirty="0"/>
              </a:p>
              <a:p>
                <a:pPr lvl="2" indent="-152400">
                  <a:lnSpc>
                    <a:spcPct val="80000"/>
                  </a:lnSpc>
                  <a:spcBef>
                    <a:spcPts val="600"/>
                  </a:spcBef>
                  <a:buClr>
                    <a:srgbClr val="000000"/>
                  </a:buClr>
                  <a:buSzPts val="1200"/>
                  <a:buNone/>
                </a:pPr>
                <a:endParaRPr lang="en-US" sz="1600" dirty="0">
                  <a:solidFill>
                    <a:schemeClr val="dk1"/>
                  </a:solidFill>
                  <a:ea typeface="Times New Roman"/>
                  <a:cs typeface="Times New Roman"/>
                  <a:sym typeface="Times New Roman"/>
                </a:endParaRPr>
              </a:p>
              <a:p>
                <a:pPr lvl="2">
                  <a:lnSpc>
                    <a:spcPct val="80000"/>
                  </a:lnSpc>
                  <a:spcBef>
                    <a:spcPts val="600"/>
                  </a:spcBef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B computes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𝐾</m:t>
                    </m:r>
                    <m:r>
                      <a:rPr lang="en-US" sz="1600" i="1" baseline="-250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2</m:t>
                    </m:r>
                    <m:r>
                      <a:rPr lang="en-US" sz="1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 </m:t>
                    </m:r>
                    <m:r>
                      <a:rPr lang="en-US" sz="1600" i="1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𝑋</m:t>
                    </m:r>
                    <m:r>
                      <a:rPr lang="en-US" sz="1600" i="1" baseline="30000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 mod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>
                  <a:lnSpc>
                    <a:spcPct val="80000"/>
                  </a:lnSpc>
                  <a:spcBef>
                    <a:spcPts val="600"/>
                  </a:spcBef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𝐾</m:t>
                    </m:r>
                    <m:r>
                      <a:rPr lang="en-US" sz="1600" i="1" baseline="-250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1</m:t>
                    </m:r>
                    <m:r>
                      <a:rPr lang="en-US" sz="1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r>
                      <a:rPr lang="en-US" sz="1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𝐾</m:t>
                    </m:r>
                    <m:r>
                      <a:rPr lang="en-US" sz="1600" i="1" baseline="-250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2</m:t>
                    </m:r>
                    <m:r>
                      <a:rPr lang="en-US" sz="1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r>
                      <a:rPr lang="en-US" sz="1600" i="1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𝑔</m:t>
                    </m:r>
                    <m:r>
                      <a:rPr lang="en-US" sz="1600" i="1" baseline="30000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𝑥𝑦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 mod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 </a:t>
                </a:r>
                <a:endParaRPr lang="en-US" dirty="0"/>
              </a:p>
              <a:p>
                <a:pPr lvl="2">
                  <a:lnSpc>
                    <a:spcPct val="80000"/>
                  </a:lnSpc>
                  <a:spcBef>
                    <a:spcPts val="600"/>
                  </a:spcBef>
                  <a:buClr>
                    <a:srgbClr val="000000"/>
                  </a:buClr>
                  <a:buSzPts val="1200"/>
                  <a:buFont typeface="Noto Sans Symbols"/>
                  <a:buChar char="▪"/>
                </a:pPr>
                <a:r>
                  <a:rPr lang="en-US" sz="1600" dirty="0">
                    <a:solidFill>
                      <a:schemeClr val="dk1"/>
                    </a:solidFill>
                    <a:ea typeface="Times New Roman"/>
                    <a:cs typeface="Times New Roman"/>
                    <a:sym typeface="Times New Roman"/>
                  </a:rPr>
                  <a:t>Secret key is same </a:t>
                </a:r>
                <a:endParaRPr lang="en-US" dirty="0"/>
              </a:p>
              <a:p>
                <a:pPr marL="457200" indent="-228600">
                  <a:lnSpc>
                    <a:spcPct val="115000"/>
                  </a:lnSpc>
                  <a:spcBef>
                    <a:spcPts val="1200"/>
                  </a:spcBef>
                  <a:buSzPts val="1800"/>
                  <a:buNone/>
                </a:pPr>
                <a:endParaRPr dirty="0"/>
              </a:p>
            </p:txBody>
          </p:sp>
        </mc:Choice>
        <mc:Fallback>
          <p:sp>
            <p:nvSpPr>
              <p:cNvPr id="90" name="Google Shape;90;p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7176" y="1664494"/>
                <a:ext cx="8194725" cy="4025456"/>
              </a:xfrm>
              <a:prstGeom prst="rect">
                <a:avLst/>
              </a:prstGeom>
              <a:blipFill>
                <a:blip r:embed="rId3"/>
                <a:stretch>
                  <a:fillRect b="-3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Google Shape;91;p6"/>
          <p:cNvSpPr/>
          <p:nvPr/>
        </p:nvSpPr>
        <p:spPr>
          <a:xfrm>
            <a:off x="5429250" y="4071938"/>
            <a:ext cx="714300" cy="482100"/>
          </a:xfrm>
          <a:prstGeom prst="ellipse">
            <a:avLst/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8072437" y="4071938"/>
            <a:ext cx="714300" cy="482100"/>
          </a:xfrm>
          <a:prstGeom prst="ellipse">
            <a:avLst/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5572125" y="3643313"/>
            <a:ext cx="39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FF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6429375" y="3804048"/>
            <a:ext cx="15717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FF0000"/>
              </a:buClr>
              <a:buSzPts val="2400"/>
            </a:pPr>
            <a:r>
              <a:rPr lang="en-US" sz="2400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algn="ctr">
              <a:buClr>
                <a:srgbClr val="FF0000"/>
              </a:buClr>
              <a:buSzPts val="2400"/>
            </a:pPr>
            <a:endParaRPr sz="2400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FF0000"/>
              </a:buClr>
              <a:buSzPts val="2400"/>
            </a:pPr>
            <a:r>
              <a:rPr lang="en-US" sz="2400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endParaRPr sz="2400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6858000" y="4822031"/>
            <a:ext cx="714300" cy="482100"/>
          </a:xfrm>
          <a:prstGeom prst="ellipse">
            <a:avLst/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ts val="2400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215187" y="4768453"/>
            <a:ext cx="15717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FF0000"/>
              </a:buClr>
              <a:buSzPts val="2400"/>
            </a:pPr>
            <a:r>
              <a:rPr lang="en-US" sz="2400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n,g,X,Y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endParaRPr sz="2400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6"/>
          <p:cNvCxnSpPr/>
          <p:nvPr/>
        </p:nvCxnSpPr>
        <p:spPr>
          <a:xfrm rot="10800000">
            <a:off x="6143737" y="4313624"/>
            <a:ext cx="19287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8" name="Google Shape;98;p6"/>
          <p:cNvCxnSpPr/>
          <p:nvPr/>
        </p:nvCxnSpPr>
        <p:spPr>
          <a:xfrm>
            <a:off x="6203155" y="4460080"/>
            <a:ext cx="186928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9" name="Google Shape;99;p6"/>
          <p:cNvSpPr txBox="1"/>
          <p:nvPr/>
        </p:nvSpPr>
        <p:spPr>
          <a:xfrm>
            <a:off x="8246285" y="3667122"/>
            <a:ext cx="390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FF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5353050" y="41381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400" baseline="-25000">
                <a:solidFill>
                  <a:srgbClr val="FF0000"/>
                </a:solidFill>
              </a:rPr>
              <a:t>Y</a:t>
            </a:r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621562" y="457200"/>
            <a:ext cx="7809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ctr" anchorCtr="0">
            <a:noAutofit/>
          </a:bodyPr>
          <a:lstStyle/>
          <a:p>
            <a:pPr>
              <a:spcBef>
                <a:spcPts val="0"/>
              </a:spcBef>
              <a:buSzPts val="4000"/>
            </a:pP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Diffie-Hellman Key Exchange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59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796</Words>
  <Application>Microsoft Office PowerPoint</Application>
  <PresentationFormat>On-screen Show (4:3)</PresentationFormat>
  <Paragraphs>131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Calibri</vt:lpstr>
      <vt:lpstr>Cambria Math</vt:lpstr>
      <vt:lpstr>Comic Sans MS</vt:lpstr>
      <vt:lpstr>Merriweather</vt:lpstr>
      <vt:lpstr>Noto Sans Symbols</vt:lpstr>
      <vt:lpstr>Tahoma</vt:lpstr>
      <vt:lpstr>Times New Roman</vt:lpstr>
      <vt:lpstr>Wingdings</vt:lpstr>
      <vt:lpstr>Office Theme</vt:lpstr>
      <vt:lpstr>Network and Cyber Security-I  (CY2001) (Lecture 13)</vt:lpstr>
      <vt:lpstr>Symmetric Cryptography revisited</vt:lpstr>
      <vt:lpstr>Asymmetric (public-key) Cryptography</vt:lpstr>
      <vt:lpstr>Asymmetric (Public-Key) Cryptography</vt:lpstr>
      <vt:lpstr>Diffie- Hellman </vt:lpstr>
      <vt:lpstr>Diffie-Hellman Key Exchange</vt:lpstr>
      <vt:lpstr>Discrete Log Problem</vt:lpstr>
      <vt:lpstr>Diffie-Hellman Key Exchange</vt:lpstr>
      <vt:lpstr>Diffie-Hellman Key Exchange</vt:lpstr>
      <vt:lpstr>Diffie-Hellman Key Exchange</vt:lpstr>
      <vt:lpstr>Diffie-Hellman Key Exchange</vt:lpstr>
      <vt:lpstr>Example</vt:lpstr>
      <vt:lpstr>PowerPoint Presentation</vt:lpstr>
      <vt:lpstr>PowerPoint Presentation</vt:lpstr>
      <vt:lpstr>Solve this!</vt:lpstr>
      <vt:lpstr>Solution</vt:lpstr>
      <vt:lpstr>END OF LECTURE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Mehmood Hassan</cp:lastModifiedBy>
  <cp:revision>384</cp:revision>
  <dcterms:created xsi:type="dcterms:W3CDTF">2012-08-28T12:59:58Z</dcterms:created>
  <dcterms:modified xsi:type="dcterms:W3CDTF">2023-10-17T03:16:28Z</dcterms:modified>
</cp:coreProperties>
</file>