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494" r:id="rId3"/>
    <p:sldId id="495" r:id="rId4"/>
    <p:sldId id="496" r:id="rId5"/>
    <p:sldId id="497" r:id="rId6"/>
    <p:sldId id="498" r:id="rId7"/>
    <p:sldId id="499" r:id="rId8"/>
    <p:sldId id="548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811" r:id="rId22"/>
    <p:sldId id="812" r:id="rId23"/>
    <p:sldId id="813" r:id="rId24"/>
    <p:sldId id="512" r:id="rId25"/>
    <p:sldId id="513" r:id="rId26"/>
    <p:sldId id="514" r:id="rId27"/>
    <p:sldId id="515" r:id="rId28"/>
    <p:sldId id="815" r:id="rId29"/>
    <p:sldId id="816" r:id="rId30"/>
    <p:sldId id="817" r:id="rId31"/>
    <p:sldId id="819" r:id="rId32"/>
    <p:sldId id="516" r:id="rId33"/>
    <p:sldId id="517" r:id="rId34"/>
    <p:sldId id="518" r:id="rId35"/>
    <p:sldId id="531" r:id="rId36"/>
    <p:sldId id="519" r:id="rId37"/>
    <p:sldId id="520" r:id="rId38"/>
    <p:sldId id="818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2" r:id="rId50"/>
    <p:sldId id="533" r:id="rId51"/>
    <p:sldId id="534" r:id="rId52"/>
    <p:sldId id="535" r:id="rId53"/>
    <p:sldId id="536" r:id="rId54"/>
    <p:sldId id="537" r:id="rId55"/>
    <p:sldId id="538" r:id="rId56"/>
    <p:sldId id="539" r:id="rId57"/>
    <p:sldId id="540" r:id="rId58"/>
    <p:sldId id="541" r:id="rId59"/>
    <p:sldId id="542" r:id="rId60"/>
    <p:sldId id="543" r:id="rId61"/>
    <p:sldId id="544" r:id="rId62"/>
    <p:sldId id="545" r:id="rId63"/>
    <p:sldId id="54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1685" autoAdjust="0"/>
  </p:normalViewPr>
  <p:slideViewPr>
    <p:cSldViewPr>
      <p:cViewPr varScale="1">
        <p:scale>
          <a:sx n="98" d="100"/>
          <a:sy n="98" d="100"/>
        </p:scale>
        <p:origin x="24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B1D7E-76B8-4EEE-9DD4-25A76586D7F7}" type="slidenum">
              <a:rPr lang="en-GB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65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Rivest-Shamir-Adleman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E1BC2-B9CB-47A1-9DD4-B93479C537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5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D60E5D-E0B5-4896-85B8-569D904F0AB5}" type="slidenum">
              <a:rPr lang="en-GB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3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Carmichael numbers </a:t>
            </a:r>
            <a:r>
              <a:rPr lang="en-PK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561, 1105, 1729, 2465, 2821, 6601, 8911, 10585, 15841, 29341, 41041, 46657, 52633, 62745, 63973, and 75361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https://www.dcode.fr/primality-test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https://crypto.stanford.edu/pbc/notes/numbertheory/millerrabin.html#:~:text=By%20Fermat%E2%80%99s%20Theorem%2C%20if%20n%20is%20prime%2C%20then,%3D%20561%20%3D%203%20%C3%97%2011%20%C3%97%2017.</a:t>
            </a:r>
            <a:endParaRPr lang="en-PK" dirty="0"/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Muli"/>
              </a:rPr>
              <a:t>The Miller-Rabin Test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C116F-62A3-456D-9478-B9955FD1C13A}" type="slidenum">
              <a:rPr lang="en-GB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17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A424EF-5718-429E-89AF-84CE6EDDF440}" type="slidenum">
              <a:rPr lang="en-GB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9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18003F-5FEC-4B2D-94CB-3288FCD6E165}" type="slidenum">
              <a:rPr lang="en-GB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Note that 616 = (23–1)(29–1)</a:t>
            </a:r>
          </a:p>
        </p:txBody>
      </p:sp>
    </p:spTree>
    <p:extLst>
      <p:ext uri="{BB962C8B-B14F-4D97-AF65-F5344CB8AC3E}">
        <p14:creationId xmlns:p14="http://schemas.microsoft.com/office/powerpoint/2010/main" val="218649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18003F-5FEC-4B2D-94CB-3288FCD6E165}" type="slidenum">
              <a:rPr lang="en-GB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Note that 616 = (23–1)(29–1)</a:t>
            </a:r>
          </a:p>
        </p:txBody>
      </p:sp>
    </p:spTree>
    <p:extLst>
      <p:ext uri="{BB962C8B-B14F-4D97-AF65-F5344CB8AC3E}">
        <p14:creationId xmlns:p14="http://schemas.microsoft.com/office/powerpoint/2010/main" val="2509103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18003F-5FEC-4B2D-94CB-3288FCD6E165}" type="slidenum">
              <a:rPr lang="en-GB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Note that 616 = (23–1)(29–1)</a:t>
            </a:r>
          </a:p>
        </p:txBody>
      </p:sp>
    </p:spTree>
    <p:extLst>
      <p:ext uri="{BB962C8B-B14F-4D97-AF65-F5344CB8AC3E}">
        <p14:creationId xmlns:p14="http://schemas.microsoft.com/office/powerpoint/2010/main" val="230911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18003F-5FEC-4B2D-94CB-3288FCD6E165}" type="slidenum">
              <a:rPr lang="en-GB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/>
              <a:t>Note that 616 = (23–1)(29–1)</a:t>
            </a:r>
          </a:p>
        </p:txBody>
      </p:sp>
    </p:spTree>
    <p:extLst>
      <p:ext uri="{BB962C8B-B14F-4D97-AF65-F5344CB8AC3E}">
        <p14:creationId xmlns:p14="http://schemas.microsoft.com/office/powerpoint/2010/main" val="230425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Rivest-Shamir-Adleman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E1BC2-B9CB-47A1-9DD4-B93479C537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2002, the Association for Computing Machinery awarded Rivest, Shamir, and Adleman the Turing Award - also known as the "Nobel Prize of Computing."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4710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/>
              <a:t>I</a:t>
            </a:r>
            <a:r>
              <a:rPr lang="en-PK" altLang="en-US" dirty="0"/>
              <a:t>f b = 1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r’ = r*a mod n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a’ = a^2 mod n</a:t>
            </a:r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eaLnBrk="1" hangingPunct="1">
              <a:spcBef>
                <a:spcPct val="0"/>
              </a:spcBef>
            </a:pPr>
            <a:r>
              <a:rPr lang="en-GB" altLang="en-US" dirty="0"/>
              <a:t>I</a:t>
            </a:r>
            <a:r>
              <a:rPr lang="en-PK" altLang="en-US" dirty="0"/>
              <a:t>f b = 0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r’ = r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a’ = a^2 mod n</a:t>
            </a:r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3855A-1D55-4FEC-A89B-6220A758B951}" type="slidenum">
              <a:rPr lang="en-GB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BC95B9-628E-47E0-8027-3D5048BFF846}" type="slidenum">
              <a:rPr lang="en-GB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/>
              <a:t>Note that 667 = 23 x 29</a:t>
            </a:r>
            <a:endParaRPr lang="en-PK" altLang="en-US" dirty="0"/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eaLnBrk="1" hangingPunct="1">
              <a:spcBef>
                <a:spcPct val="0"/>
              </a:spcBef>
            </a:pPr>
            <a:r>
              <a:rPr lang="en-GB" altLang="en-US" dirty="0"/>
              <a:t>I</a:t>
            </a:r>
            <a:r>
              <a:rPr lang="en-PK" altLang="en-US" dirty="0"/>
              <a:t>f b = 1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r’ = r*a mod n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a’ = a^2 mod n</a:t>
            </a:r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eaLnBrk="1" hangingPunct="1">
              <a:spcBef>
                <a:spcPct val="0"/>
              </a:spcBef>
            </a:pPr>
            <a:r>
              <a:rPr lang="en-GB" altLang="en-US" dirty="0"/>
              <a:t>I</a:t>
            </a:r>
            <a:r>
              <a:rPr lang="en-PK" altLang="en-US" dirty="0"/>
              <a:t>f b = 0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r’ = r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a’ = a^2 mod n</a:t>
            </a:r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9130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/>
              <a:t>I</a:t>
            </a:r>
            <a:r>
              <a:rPr lang="en-PK" altLang="en-US" dirty="0"/>
              <a:t>f b = 1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r’ = r*a mod n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a’ = a^2 mod n</a:t>
            </a:r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eaLnBrk="1" hangingPunct="1">
              <a:spcBef>
                <a:spcPct val="0"/>
              </a:spcBef>
            </a:pPr>
            <a:r>
              <a:rPr lang="en-GB" altLang="en-US" dirty="0"/>
              <a:t>I</a:t>
            </a:r>
            <a:r>
              <a:rPr lang="en-PK" altLang="en-US" dirty="0"/>
              <a:t>f b = 0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r’ = r</a:t>
            </a:r>
          </a:p>
          <a:p>
            <a:pPr eaLnBrk="1" hangingPunct="1">
              <a:spcBef>
                <a:spcPct val="0"/>
              </a:spcBef>
            </a:pPr>
            <a:r>
              <a:rPr lang="en-PK" altLang="en-US" dirty="0"/>
              <a:t>a’ = a^2 mod n</a:t>
            </a:r>
          </a:p>
          <a:p>
            <a:pPr eaLnBrk="1" hangingPunct="1">
              <a:spcBef>
                <a:spcPct val="0"/>
              </a:spcBef>
            </a:pPr>
            <a:endParaRPr lang="en-PK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4EFCB3-3D98-4241-8A54-367088606913}" type="slidenum">
              <a:rPr lang="en-GB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15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6A6664-0731-4DF6-A17B-8813211CBF39}" type="slidenum">
              <a:rPr lang="en-GB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86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3CDBAE-5CD5-4F81-A3BD-96F7B7EF01E5}" type="slidenum">
              <a:rPr lang="en-GB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6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3CDBAE-5CD5-4F81-A3BD-96F7B7EF01E5}" type="slidenum">
              <a:rPr lang="en-GB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83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68b361eb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68b361eb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593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68b361eb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68b361eb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97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 number theory, Euler's totient function counts the positive integers up to a given integer n that are relatively prime to n.</a:t>
            </a:r>
            <a:r>
              <a:rPr lang="en-PK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Also called 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Euler's phi function</a:t>
            </a:r>
            <a:r>
              <a:rPr lang="en-PK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  <a:endParaRPr dirty="0"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92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57f1cc0fe_0_10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557f1cc0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g1557f1cc0fe_0_10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457200" lvl="0" indent="-3683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with negative numbers: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Dividing −18 by 14 results in r = −4. After adding the modulus r = 10</a:t>
            </a:r>
            <a:endParaRPr sz="1000">
              <a:solidFill>
                <a:srgbClr val="595959"/>
              </a:solidFill>
            </a:endParaRPr>
          </a:p>
          <a:p>
            <a:pPr marL="914400" lvl="1" indent="-2921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Dividing −7 by 10 results in r = −7. After adding the modulus to −7, r = 3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rgbClr val="595959"/>
                </a:solidFill>
              </a:rPr>
              <a:t>Exercise</a:t>
            </a:r>
            <a:endParaRPr sz="1000">
              <a:solidFill>
                <a:srgbClr val="595959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Char char="■"/>
            </a:pPr>
            <a:r>
              <a:rPr lang="en" sz="1000">
                <a:solidFill>
                  <a:srgbClr val="595959"/>
                </a:solidFill>
              </a:rPr>
              <a:t>-8 mod 10</a:t>
            </a:r>
            <a:endParaRPr sz="1000">
              <a:solidFill>
                <a:srgbClr val="595959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Char char="■"/>
            </a:pPr>
            <a:r>
              <a:rPr lang="en" sz="1000">
                <a:solidFill>
                  <a:srgbClr val="595959"/>
                </a:solidFill>
              </a:rPr>
              <a:t>-7 mod 13</a:t>
            </a:r>
            <a:endParaRPr sz="1000">
              <a:solidFill>
                <a:srgbClr val="595959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Char char="■"/>
            </a:pPr>
            <a:r>
              <a:rPr lang="en" sz="1000">
                <a:solidFill>
                  <a:srgbClr val="595959"/>
                </a:solidFill>
              </a:rPr>
              <a:t>-13 mod 5</a:t>
            </a:r>
            <a:endParaRPr sz="1000">
              <a:solidFill>
                <a:srgbClr val="595959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Char char="■"/>
            </a:pPr>
            <a:r>
              <a:rPr lang="en" sz="1000">
                <a:solidFill>
                  <a:srgbClr val="595959"/>
                </a:solidFill>
              </a:rPr>
              <a:t>-18 mod 14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499952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370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63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40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55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14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92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6f0d26fab_0_7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56f0d26f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g156f0d26fab_0_7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555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53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01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54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57f1cc0fe_0_33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557f1cc0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g1557f1cc0fe_0_33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54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171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23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22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57f1cc0fe_0_57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557f1cc0f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171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7" name="Google Shape;277;g1557f1cc0fe_0_57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093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6f0d26fab_0_49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56f0d26fa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171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5" name="Google Shape;285;g156f0d26fab_0_49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917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171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114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E4822B-6208-4CA8-A79E-E33093BCA984}" type="slidenum">
              <a:rPr lang="en-GB" altLang="en-US">
                <a:latin typeface="Calibri" panose="020F0502020204030204" pitchFamily="34" charset="0"/>
              </a:rPr>
              <a:pPr eaLnBrk="1" hangingPunct="1"/>
              <a:t>56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08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D5635F-C505-42C7-9FFA-2CE152DF9702}" type="slidenum">
              <a:rPr lang="en-GB" altLang="en-US">
                <a:latin typeface="Calibri" panose="020F0502020204030204" pitchFamily="34" charset="0"/>
              </a:rPr>
              <a:pPr eaLnBrk="1" hangingPunct="1"/>
              <a:t>57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54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6f0d26fab_0_34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56f0d26fa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9" name="Google Shape;299;g156f0d26fab_0_34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926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6f0d26fab_0_42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56f0d26f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g156f0d26fab_0_42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657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42ca3adab_0_5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542ca3ad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3" name="Google Shape;313;g1542ca3adab_0_5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123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24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7f1cc0fe_0_41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557f1cc0f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g1557f1cc0fe_0_41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959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03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7f1cc0fe_0_41:notes"/>
          <p:cNvSpPr txBox="1"/>
          <p:nvPr/>
        </p:nvSpPr>
        <p:spPr>
          <a:xfrm>
            <a:off x="3887391" y="8685892"/>
            <a:ext cx="2964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557f1cc0f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4062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g1557f1cc0fe_0_41:notes"/>
          <p:cNvSpPr txBox="1">
            <a:spLocks noGrp="1"/>
          </p:cNvSpPr>
          <p:nvPr>
            <p:ph type="body" idx="1"/>
          </p:nvPr>
        </p:nvSpPr>
        <p:spPr>
          <a:xfrm>
            <a:off x="915293" y="4343702"/>
            <a:ext cx="50214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00" tIns="45925" rIns="8830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5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68b361eb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68b361eb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0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8B8D95-EBA9-4595-9590-B324FEFF16F9}" type="slidenum">
              <a:rPr lang="en-GB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9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D929A5-979A-4BEA-85F3-C38DC3317309}" type="slidenum">
              <a:rPr lang="en-GB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908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69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3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ore's_law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60C5C"/>
                </a:solidFill>
              </a:rPr>
              <a:t>Network and Cyber Security-I </a:t>
            </a:r>
            <a:br>
              <a:rPr lang="en-US" b="1" dirty="0">
                <a:solidFill>
                  <a:srgbClr val="160C5C"/>
                </a:solidFill>
              </a:rPr>
            </a:br>
            <a:r>
              <a:rPr lang="en-US" sz="2600" dirty="0"/>
              <a:t>(CY2001)</a:t>
            </a:r>
            <a:br>
              <a:rPr lang="en-US" sz="2600" dirty="0"/>
            </a:br>
            <a:r>
              <a:rPr lang="en-US" sz="2600" dirty="0"/>
              <a:t>(Lecture 14 and 15)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 fontScale="92500" lnSpcReduction="10000"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>
                <a:solidFill>
                  <a:srgbClr val="00B0F0"/>
                </a:solidFill>
              </a:rPr>
              <a:t>Department of Computer Science,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National University of Computer &amp; Emerging Sciences</a:t>
            </a:r>
            <a:r>
              <a:rPr lang="en-US" sz="2600" dirty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Public key Cryptosystem</a:t>
            </a:r>
            <a:br>
              <a:rPr lang="en-US" dirty="0"/>
            </a:br>
            <a:r>
              <a:rPr lang="en-US" dirty="0"/>
              <a:t>(Encryption)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2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Public Key Cryptosystem</a:t>
            </a:r>
            <a:br>
              <a:rPr lang="en-US" dirty="0"/>
            </a:br>
            <a:r>
              <a:rPr lang="en-US" dirty="0"/>
              <a:t>(Authentication)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106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28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Public key Cryptosystem: (Secrecy)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8"/>
          <a:stretch/>
        </p:blipFill>
        <p:spPr bwMode="auto">
          <a:xfrm>
            <a:off x="20638" y="1676400"/>
            <a:ext cx="912336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49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Public key Cryptosystem: (Authentication)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/>
          <a:stretch/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5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Public Key Cryptosystem</a:t>
            </a:r>
            <a:br>
              <a:rPr lang="en-US" altLang="en-US"/>
            </a:br>
            <a:r>
              <a:rPr lang="en-US" altLang="en-US"/>
              <a:t>(Authentication &amp; Secrecy)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3"/>
          <a:stretch/>
        </p:blipFill>
        <p:spPr bwMode="auto">
          <a:xfrm>
            <a:off x="0" y="2286000"/>
            <a:ext cx="91440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9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Applications for Public key Cryptosystems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382000" cy="4495800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Encryption/decryption: the sender encrypts a message with the recipient's public key.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Digital Signature: the sender “signs” a message with its private key. Signing is achieved by a cryptographic algorithm applied to the message or to a small block of data that is the function of the message.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Key exchange: two sides cooperate to exchange a session key. Several different approaches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286623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Requirements for Public-key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534400" cy="4724400"/>
          </a:xfrm>
        </p:spPr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It is computationally easy for a party B to generate a pair(Public key </a:t>
            </a:r>
            <a:r>
              <a:rPr lang="en-US" dirty="0" err="1">
                <a:solidFill>
                  <a:schemeClr val="tx1"/>
                </a:solidFill>
              </a:rPr>
              <a:t>PUb</a:t>
            </a:r>
            <a:r>
              <a:rPr lang="en-US" dirty="0">
                <a:solidFill>
                  <a:schemeClr val="tx1"/>
                </a:solidFill>
              </a:rPr>
              <a:t> , private key </a:t>
            </a:r>
            <a:r>
              <a:rPr lang="en-US" dirty="0" err="1">
                <a:solidFill>
                  <a:schemeClr val="tx1"/>
                </a:solidFill>
              </a:rPr>
              <a:t>PRb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It is computationally easy for a sender A, knowing the public key and the message to be encrypted, M, to generate the corresponding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C = E(</a:t>
            </a:r>
            <a:r>
              <a:rPr lang="en-US" dirty="0" err="1">
                <a:solidFill>
                  <a:schemeClr val="tx1"/>
                </a:solidFill>
              </a:rPr>
              <a:t>PUb</a:t>
            </a:r>
            <a:r>
              <a:rPr lang="en-US" dirty="0">
                <a:solidFill>
                  <a:schemeClr val="tx1"/>
                </a:solidFill>
              </a:rPr>
              <a:t> , M)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It is computationally easy for the receiver B to decrypt the resulting </a:t>
            </a:r>
            <a:r>
              <a:rPr lang="en-US" dirty="0" err="1">
                <a:solidFill>
                  <a:schemeClr val="tx1"/>
                </a:solidFill>
              </a:rPr>
              <a:t>cipherext</a:t>
            </a:r>
            <a:r>
              <a:rPr lang="en-US" dirty="0">
                <a:solidFill>
                  <a:schemeClr val="tx1"/>
                </a:solidFill>
              </a:rPr>
              <a:t> using the private key to recover the original message.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M = D(PR b , C) = D[PR b, E(PU b , M)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It is computationally infeasible for an adversary , knowing the public key, </a:t>
            </a:r>
            <a:r>
              <a:rPr lang="en-US" dirty="0" err="1">
                <a:solidFill>
                  <a:schemeClr val="tx1"/>
                </a:solidFill>
              </a:rPr>
              <a:t>PUb</a:t>
            </a:r>
            <a:r>
              <a:rPr lang="en-US" dirty="0">
                <a:solidFill>
                  <a:schemeClr val="tx1"/>
                </a:solidFill>
              </a:rPr>
              <a:t> , to determine the private key , </a:t>
            </a:r>
            <a:r>
              <a:rPr lang="en-US" dirty="0" err="1">
                <a:solidFill>
                  <a:schemeClr val="tx1"/>
                </a:solidFill>
              </a:rPr>
              <a:t>PRb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 It is computationally infeasible for an adversary, knowing the public key , </a:t>
            </a:r>
            <a:r>
              <a:rPr lang="en-US" dirty="0" err="1">
                <a:solidFill>
                  <a:schemeClr val="tx1"/>
                </a:solidFill>
              </a:rPr>
              <a:t>PUb</a:t>
            </a:r>
            <a:r>
              <a:rPr lang="en-US" dirty="0">
                <a:solidFill>
                  <a:schemeClr val="tx1"/>
                </a:solidFill>
              </a:rPr>
              <a:t>, and the </a:t>
            </a:r>
            <a:r>
              <a:rPr lang="en-US" dirty="0" err="1">
                <a:solidFill>
                  <a:schemeClr val="tx1"/>
                </a:solidFill>
              </a:rPr>
              <a:t>ciphertext</a:t>
            </a:r>
            <a:r>
              <a:rPr lang="en-US" dirty="0">
                <a:solidFill>
                  <a:schemeClr val="tx1"/>
                </a:solidFill>
              </a:rPr>
              <a:t> , C , to recover the original message M. </a:t>
            </a:r>
          </a:p>
        </p:txBody>
      </p:sp>
    </p:spTree>
    <p:extLst>
      <p:ext uri="{BB962C8B-B14F-4D97-AF65-F5344CB8AC3E}">
        <p14:creationId xmlns:p14="http://schemas.microsoft.com/office/powerpoint/2010/main" val="395501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Rivest-Shamir-Adleman (RSA)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100"/>
              <a:t>Each person that wants to be able to receive encrypted messages must generate a </a:t>
            </a:r>
            <a:r>
              <a:rPr lang="en-GB" altLang="en-US" sz="2100" b="1"/>
              <a:t>RSA key pair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The RSA key pair is comprised of a </a:t>
            </a:r>
            <a:r>
              <a:rPr lang="en-GB" altLang="en-US" sz="2100" b="1"/>
              <a:t>public key</a:t>
            </a:r>
            <a:r>
              <a:rPr lang="en-GB" altLang="en-US" sz="2100"/>
              <a:t> (that is shared with the sender and anyone else that may want to send encrypted messages to the receiver) and a </a:t>
            </a:r>
            <a:r>
              <a:rPr lang="en-GB" altLang="en-US" sz="2100" b="1"/>
              <a:t>private key </a:t>
            </a:r>
            <a:r>
              <a:rPr lang="en-GB" altLang="en-US" sz="2100"/>
              <a:t>(that is kept secret by the receiver)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The public key is used by the sender to encrypt messages to the receiver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The private key is used by the receiver to decrypt messages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The </a:t>
            </a:r>
            <a:r>
              <a:rPr lang="en-GB" altLang="en-US" sz="2100" b="1"/>
              <a:t>RSA key generation </a:t>
            </a:r>
            <a:r>
              <a:rPr lang="en-GB" altLang="en-US" sz="2100"/>
              <a:t>algorithm generates a public key and a secret key (RSA key pair)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</p:txBody>
      </p:sp>
    </p:spTree>
    <p:extLst>
      <p:ext uri="{BB962C8B-B14F-4D97-AF65-F5344CB8AC3E}">
        <p14:creationId xmlns:p14="http://schemas.microsoft.com/office/powerpoint/2010/main" val="126363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RSA Key Generation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100"/>
              <a:t>Bob wants to generate an RSA key pair so that his friends can send him encrypted messages over an insecure channel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He chooses two large prime numbers </a:t>
            </a:r>
            <a:r>
              <a:rPr lang="en-GB" altLang="en-US" sz="2100" i="1"/>
              <a:t>p</a:t>
            </a:r>
            <a:r>
              <a:rPr lang="en-GB" altLang="en-US" sz="2100"/>
              <a:t> and </a:t>
            </a:r>
            <a:r>
              <a:rPr lang="en-GB" altLang="en-US" sz="2100" i="1"/>
              <a:t>q </a:t>
            </a:r>
            <a:r>
              <a:rPr lang="en-GB" altLang="en-US" sz="2100"/>
              <a:t>and calculates their product </a:t>
            </a:r>
            <a:r>
              <a:rPr lang="en-GB" altLang="en-US" sz="2100" i="1"/>
              <a:t>n</a:t>
            </a:r>
            <a:r>
              <a:rPr lang="en-GB" altLang="en-US" sz="2100"/>
              <a:t> = </a:t>
            </a:r>
            <a:r>
              <a:rPr lang="en-GB" altLang="en-US" sz="2100" i="1"/>
              <a:t>pq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He chooses a number </a:t>
            </a:r>
            <a:r>
              <a:rPr lang="en-GB" altLang="en-US" sz="2100" i="1"/>
              <a:t>e</a:t>
            </a:r>
            <a:r>
              <a:rPr lang="en-GB" altLang="en-US" sz="2100"/>
              <a:t> that has no common factors with (</a:t>
            </a:r>
            <a:r>
              <a:rPr lang="en-GB" altLang="en-US" sz="2100" i="1"/>
              <a:t>p</a:t>
            </a:r>
            <a:r>
              <a:rPr lang="en-GB" altLang="en-US" sz="2100"/>
              <a:t>-1)(</a:t>
            </a:r>
            <a:r>
              <a:rPr lang="en-GB" altLang="en-US" sz="2100" i="1"/>
              <a:t>q</a:t>
            </a:r>
            <a:r>
              <a:rPr lang="en-GB" altLang="en-US" sz="2100"/>
              <a:t>-1)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The public key is the pair of numbers (</a:t>
            </a:r>
            <a:r>
              <a:rPr lang="en-GB" altLang="en-US" sz="2100" i="1"/>
              <a:t>e</a:t>
            </a:r>
            <a:r>
              <a:rPr lang="en-GB" altLang="en-US" sz="2100"/>
              <a:t>, </a:t>
            </a:r>
            <a:r>
              <a:rPr lang="en-GB" altLang="en-US" sz="2100" i="1"/>
              <a:t>n</a:t>
            </a:r>
            <a:r>
              <a:rPr lang="en-GB" altLang="en-US" sz="21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Bob calculates: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100" i="1"/>
              <a:t>		d</a:t>
            </a:r>
            <a:r>
              <a:rPr lang="en-GB" altLang="en-US" sz="2100"/>
              <a:t> = </a:t>
            </a:r>
            <a:r>
              <a:rPr lang="en-GB" altLang="en-US" sz="2100" i="1"/>
              <a:t>e</a:t>
            </a:r>
            <a:r>
              <a:rPr lang="en-GB" altLang="en-US" sz="2100" baseline="30000"/>
              <a:t>-1</a:t>
            </a:r>
            <a:r>
              <a:rPr lang="en-GB" altLang="en-US" sz="2100"/>
              <a:t> (mod (</a:t>
            </a:r>
            <a:r>
              <a:rPr lang="en-GB" altLang="en-US" sz="2100" i="1"/>
              <a:t>p</a:t>
            </a:r>
            <a:r>
              <a:rPr lang="en-GB" altLang="en-US" sz="2100"/>
              <a:t>-1)(</a:t>
            </a:r>
            <a:r>
              <a:rPr lang="en-GB" altLang="en-US" sz="2100" i="1"/>
              <a:t>q</a:t>
            </a:r>
            <a:r>
              <a:rPr lang="en-GB" altLang="en-US" sz="2100"/>
              <a:t>-1))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100"/>
              <a:t>	</a:t>
            </a:r>
            <a:r>
              <a:rPr lang="en-GB" altLang="en-US" sz="2100" i="1"/>
              <a:t>d </a:t>
            </a:r>
            <a:r>
              <a:rPr lang="en-GB" altLang="en-US" sz="2100"/>
              <a:t>is called the multiplicative inverse of </a:t>
            </a:r>
            <a:r>
              <a:rPr lang="en-GB" altLang="en-US" sz="2100" i="1"/>
              <a:t>e</a:t>
            </a:r>
            <a:r>
              <a:rPr lang="en-GB" altLang="en-US" sz="2100"/>
              <a:t> mod (</a:t>
            </a:r>
            <a:r>
              <a:rPr lang="en-GB" altLang="en-US" sz="2100" i="1"/>
              <a:t>p</a:t>
            </a:r>
            <a:r>
              <a:rPr lang="en-GB" altLang="en-US" sz="2100"/>
              <a:t>-1)(</a:t>
            </a:r>
            <a:r>
              <a:rPr lang="en-GB" altLang="en-US" sz="2100" i="1"/>
              <a:t>q</a:t>
            </a:r>
            <a:r>
              <a:rPr lang="en-GB" altLang="en-US" sz="2100"/>
              <a:t>-1) and is calculated using Euclid’s extended gcd algorithm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Bob’s private key is the pair of numbers (</a:t>
            </a:r>
            <a:r>
              <a:rPr lang="en-GB" altLang="en-US" sz="2100" i="1"/>
              <a:t>d</a:t>
            </a:r>
            <a:r>
              <a:rPr lang="en-GB" altLang="en-US" sz="2100"/>
              <a:t>, </a:t>
            </a:r>
            <a:r>
              <a:rPr lang="en-GB" altLang="en-US" sz="2100" i="1"/>
              <a:t>n</a:t>
            </a:r>
            <a:r>
              <a:rPr lang="en-GB" altLang="en-US" sz="2100"/>
              <a:t>)</a:t>
            </a:r>
          </a:p>
          <a:p>
            <a:pPr eaLnBrk="1" hangingPunct="1">
              <a:lnSpc>
                <a:spcPct val="80000"/>
              </a:lnSpc>
            </a:pPr>
            <a:endParaRPr lang="en-GB" altLang="en-US" sz="2100"/>
          </a:p>
        </p:txBody>
      </p:sp>
    </p:spTree>
    <p:extLst>
      <p:ext uri="{BB962C8B-B14F-4D97-AF65-F5344CB8AC3E}">
        <p14:creationId xmlns:p14="http://schemas.microsoft.com/office/powerpoint/2010/main" val="352089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RSA Encryption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/>
              <a:t>Alice wants to securely send a message to Bob over an insecure channel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Bob gives his public key (</a:t>
            </a:r>
            <a:r>
              <a:rPr lang="en-GB" altLang="en-US" sz="2000" i="1"/>
              <a:t>e</a:t>
            </a:r>
            <a:r>
              <a:rPr lang="en-GB" altLang="en-US" sz="2000"/>
              <a:t>, </a:t>
            </a:r>
            <a:r>
              <a:rPr lang="en-GB" altLang="en-US" sz="2000" i="1"/>
              <a:t>n</a:t>
            </a:r>
            <a:r>
              <a:rPr lang="en-GB" altLang="en-US" sz="2000"/>
              <a:t>)</a:t>
            </a:r>
            <a:r>
              <a:rPr lang="en-GB" altLang="en-US" sz="2000" i="1"/>
              <a:t> </a:t>
            </a:r>
            <a:r>
              <a:rPr lang="en-GB" altLang="en-US" sz="2000"/>
              <a:t>to Alice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Alice splits the plaintext message into blocks so that each block can be represented as a number that is less than the number </a:t>
            </a:r>
            <a:r>
              <a:rPr lang="en-GB" altLang="en-US" sz="2000" i="1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Suppose that one such block is </a:t>
            </a:r>
            <a:r>
              <a:rPr lang="en-GB" altLang="en-US" sz="2000" i="1"/>
              <a:t>m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Alice calculates the ciphertext:</a:t>
            </a:r>
            <a:br>
              <a:rPr lang="en-GB" altLang="en-US" sz="2000"/>
            </a:br>
            <a:r>
              <a:rPr lang="en-GB" altLang="en-US" sz="2000"/>
              <a:t>	</a:t>
            </a:r>
            <a:r>
              <a:rPr lang="en-GB" altLang="en-US" sz="2000" i="1"/>
              <a:t>c </a:t>
            </a:r>
            <a:r>
              <a:rPr lang="en-GB" altLang="en-US" sz="2000"/>
              <a:t>= </a:t>
            </a:r>
            <a:r>
              <a:rPr lang="en-GB" altLang="en-US" sz="2000" i="1"/>
              <a:t>m</a:t>
            </a:r>
            <a:r>
              <a:rPr lang="en-GB" altLang="en-US" sz="2000" i="1" baseline="30000"/>
              <a:t>e</a:t>
            </a:r>
            <a:r>
              <a:rPr lang="en-GB" altLang="en-US" sz="2000" i="1"/>
              <a:t> </a:t>
            </a:r>
            <a:r>
              <a:rPr lang="en-GB" altLang="en-US" sz="2000"/>
              <a:t>(mod </a:t>
            </a:r>
            <a:r>
              <a:rPr lang="en-GB" altLang="en-US" sz="2000" i="1"/>
              <a:t>n</a:t>
            </a:r>
            <a:r>
              <a:rPr lang="en-GB" altLang="en-US" sz="200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and sends </a:t>
            </a:r>
            <a:r>
              <a:rPr lang="en-GB" altLang="en-US" sz="2000" i="1"/>
              <a:t>c </a:t>
            </a:r>
            <a:r>
              <a:rPr lang="en-GB" altLang="en-US" sz="2000"/>
              <a:t>to Bob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Bob decrypts the ciphertext block </a:t>
            </a:r>
            <a:r>
              <a:rPr lang="en-GB" altLang="en-US" sz="2000" i="1"/>
              <a:t>c </a:t>
            </a:r>
            <a:r>
              <a:rPr lang="en-GB" altLang="en-US" sz="2000"/>
              <a:t>using his private key (</a:t>
            </a:r>
            <a:r>
              <a:rPr lang="en-GB" altLang="en-US" sz="2000" i="1"/>
              <a:t>d</a:t>
            </a:r>
            <a:r>
              <a:rPr lang="en-GB" altLang="en-US" sz="2000"/>
              <a:t>, </a:t>
            </a:r>
            <a:r>
              <a:rPr lang="en-GB" altLang="en-US" sz="2000" i="1"/>
              <a:t>n</a:t>
            </a:r>
            <a:r>
              <a:rPr lang="en-GB" altLang="en-US" sz="2000"/>
              <a:t>) by calculating: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	</a:t>
            </a:r>
            <a:r>
              <a:rPr lang="en-GB" altLang="en-US" sz="2000" i="1"/>
              <a:t>m </a:t>
            </a:r>
            <a:r>
              <a:rPr lang="en-GB" altLang="en-US" sz="2000"/>
              <a:t>= </a:t>
            </a:r>
            <a:r>
              <a:rPr lang="en-GB" altLang="en-US" sz="2000" i="1"/>
              <a:t>c</a:t>
            </a:r>
            <a:r>
              <a:rPr lang="en-GB" altLang="en-US" sz="2000" i="1" baseline="30000"/>
              <a:t>d</a:t>
            </a:r>
            <a:r>
              <a:rPr lang="en-GB" altLang="en-US" sz="2000" i="1"/>
              <a:t> </a:t>
            </a:r>
            <a:r>
              <a:rPr lang="en-GB" altLang="en-US" sz="2000"/>
              <a:t>(mod </a:t>
            </a:r>
            <a:r>
              <a:rPr lang="en-GB" altLang="en-US" sz="2000" i="1"/>
              <a:t>n</a:t>
            </a:r>
            <a:r>
              <a:rPr lang="en-GB" altLang="en-US" sz="200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Thus he receives the original message block </a:t>
            </a:r>
            <a:r>
              <a:rPr lang="en-GB" altLang="en-US" sz="2000" i="1"/>
              <a:t>m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5547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-64125" y="1769100"/>
            <a:ext cx="2766600" cy="243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0000"/>
          </a:bodyPr>
          <a:lstStyle/>
          <a:p>
            <a:pPr>
              <a:buSzPct val="85714"/>
            </a:pPr>
            <a:r>
              <a:rPr lang="en" b="1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(Rivest Shamir Adleman)</a:t>
            </a:r>
            <a:endParaRPr b="1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>
              <a:buSzPct val="85714"/>
            </a:pPr>
            <a:r>
              <a:rPr lang="en" b="1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-1978</a:t>
            </a:r>
            <a:endParaRPr b="1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12" name="Google Shape;112;p1" descr="A group of men posing for a pictur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500" y="857251"/>
            <a:ext cx="6501900" cy="47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557575" y="5559875"/>
            <a:ext cx="650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/>
            <a:r>
              <a:rPr lang="en" sz="1100" b="1" i="1">
                <a:solidFill>
                  <a:schemeClr val="dk1"/>
                </a:solidFill>
              </a:rPr>
              <a:t>In 2002, the Association for Computing Machinery awarded Rivest, Shamir, and Adleman the Turing Award - also known as the "Nobel Prize of Computing."</a:t>
            </a:r>
            <a:endParaRPr sz="1100" b="1" i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69056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010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62575"/>
            <a:ext cx="67818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1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E835-33F8-0A1E-8A34-F37BE36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88" y="468868"/>
            <a:ext cx="8333423" cy="36933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RSA Algorithm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1F88-E4B9-3F10-2A66-DB28FA15A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97538" y="6618480"/>
            <a:ext cx="307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1D60167-4931-47E6-BA6A-407CBD079E47}" type="slidenum">
              <a:rPr lang="en-PK" smtClean="0"/>
              <a:pPr marL="195580"/>
              <a:t>21</a:t>
            </a:fld>
            <a:endParaRPr lang="en-US"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566BDA93-03AC-78AC-91E8-9C767DE526BC}"/>
              </a:ext>
            </a:extLst>
          </p:cNvPr>
          <p:cNvSpPr/>
          <p:nvPr/>
        </p:nvSpPr>
        <p:spPr>
          <a:xfrm>
            <a:off x="1" y="1066800"/>
            <a:ext cx="9143999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ABC39-E50D-4D07-D44F-1714B0178F60}"/>
                  </a:ext>
                </a:extLst>
              </p:cNvPr>
              <p:cNvSpPr txBox="1"/>
              <p:nvPr/>
            </p:nvSpPr>
            <p:spPr>
              <a:xfrm>
                <a:off x="62388" y="1599116"/>
                <a:ext cx="8967312" cy="4623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</a:rPr>
                  <a:t>RSA operations are done over the integer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(i.e., arithmetic modulo n), where n = p * q, with p, q being large primes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</a:rPr>
                  <a:t>Encryption and decryption are simply exponentiations in the ring</a:t>
                </a:r>
              </a:p>
              <a:p>
                <a:endParaRPr lang="en-US" sz="2000" dirty="0">
                  <a:latin typeface="Arial" panose="020B0604020202020204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</a:rPr>
                  <a:t>Given the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GB" sz="20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𝒑𝒖𝒃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and the private key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000" b="1" i="1" dirty="0">
                            <a:latin typeface="Cambria Math" panose="02040503050406030204" pitchFamily="18" charset="0"/>
                          </a:rPr>
                          <m:t>𝒑𝒓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we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  <m:t>𝒑𝒖𝒃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20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  <m:oMath xmlns:m="http://schemas.openxmlformats.org/officeDocument/2006/math"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𝒑𝒓</m:t>
                              </m:r>
                            </m:sub>
                          </m:sSub>
                        </m:sub>
                      </m:sSub>
                      <m:r>
                        <a:rPr lang="en-GB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latin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GB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𝒑𝒖𝒃</m:t>
                            </m:r>
                          </m:sub>
                        </m:sSub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</a:rPr>
                  <a:t>the encryption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sSub>
                          <m:sSubPr>
                            <m:ctrlPr>
                              <a:rPr lang="en-GB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𝒑𝒓</m:t>
                            </m:r>
                          </m:sub>
                        </m:sSub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</a:rPr>
                  <a:t>the decryption operation.</a:t>
                </a:r>
                <a:endParaRPr lang="en-PK" sz="2000" dirty="0"/>
              </a:p>
              <a:p>
                <a:endParaRPr lang="en-US" sz="2000" dirty="0">
                  <a:latin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</a:rPr>
                  <a:t>In practice </a:t>
                </a:r>
                <a:r>
                  <a:rPr lang="en-US" sz="2000" b="1" dirty="0">
                    <a:latin typeface="Arial" panose="020B0604020202020204" pitchFamily="34" charset="0"/>
                  </a:rPr>
                  <a:t>x, y, n</a:t>
                </a:r>
                <a:r>
                  <a:rPr lang="en-US" sz="2000" dirty="0">
                    <a:latin typeface="Arial" panose="020B0604020202020204" pitchFamily="34" charset="0"/>
                  </a:rPr>
                  <a:t> and </a:t>
                </a:r>
                <a:r>
                  <a:rPr lang="en-US" sz="2000" b="1" dirty="0">
                    <a:latin typeface="Arial" panose="020B0604020202020204" pitchFamily="34" charset="0"/>
                  </a:rPr>
                  <a:t>d</a:t>
                </a:r>
                <a:r>
                  <a:rPr lang="en-US" sz="2000" dirty="0">
                    <a:latin typeface="Arial" panose="020B0604020202020204" pitchFamily="34" charset="0"/>
                  </a:rPr>
                  <a:t> are very long integer numbers (≥ 1024 bits)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</a:rPr>
                  <a:t>The security of the scheme relies on the fact that it is hard to derive the “private exponent” </a:t>
                </a:r>
                <a:r>
                  <a:rPr lang="en-US" sz="2000" b="1" dirty="0">
                    <a:latin typeface="Arial" panose="020B0604020202020204" pitchFamily="34" charset="0"/>
                  </a:rPr>
                  <a:t>d</a:t>
                </a:r>
                <a:r>
                  <a:rPr lang="en-US" sz="2000" dirty="0">
                    <a:latin typeface="Arial" panose="020B0604020202020204" pitchFamily="34" charset="0"/>
                  </a:rPr>
                  <a:t> given the public-key </a:t>
                </a:r>
                <a:r>
                  <a:rPr lang="en-US" sz="2000" b="1" dirty="0">
                    <a:latin typeface="Arial" panose="020B0604020202020204" pitchFamily="34" charset="0"/>
                  </a:rPr>
                  <a:t>(n, 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ABC39-E50D-4D07-D44F-1714B017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" y="1599116"/>
                <a:ext cx="8967312" cy="4623702"/>
              </a:xfrm>
              <a:prstGeom prst="rect">
                <a:avLst/>
              </a:prstGeom>
              <a:blipFill>
                <a:blip r:embed="rId4"/>
                <a:stretch>
                  <a:fillRect l="-612" t="-527" r="-1360" b="-14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1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E835-33F8-0A1E-8A34-F37BE36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88" y="381000"/>
            <a:ext cx="8333423" cy="36933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RSA Key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1F88-E4B9-3F10-2A66-DB28FA15A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97538" y="6618480"/>
            <a:ext cx="307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1D60167-4931-47E6-BA6A-407CBD079E47}" type="slidenum">
              <a:rPr lang="en-PK" smtClean="0"/>
              <a:pPr marL="195580"/>
              <a:t>22</a:t>
            </a:fld>
            <a:endParaRPr lang="en-US"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566BDA93-03AC-78AC-91E8-9C767DE526BC}"/>
              </a:ext>
            </a:extLst>
          </p:cNvPr>
          <p:cNvSpPr/>
          <p:nvPr/>
        </p:nvSpPr>
        <p:spPr>
          <a:xfrm>
            <a:off x="1" y="914400"/>
            <a:ext cx="9143999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ABC39-E50D-4D07-D44F-1714B0178F60}"/>
                  </a:ext>
                </a:extLst>
              </p:cNvPr>
              <p:cNvSpPr txBox="1"/>
              <p:nvPr/>
            </p:nvSpPr>
            <p:spPr>
              <a:xfrm>
                <a:off x="62388" y="1219200"/>
                <a:ext cx="8967312" cy="485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</a:rPr>
                  <a:t>Like all asymmetric schemes, RSA has set-up phase during which the private and public keys are computed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b="1" u="sng" dirty="0">
                    <a:latin typeface="Arial" panose="020B0604020202020204" pitchFamily="34" charset="0"/>
                  </a:rPr>
                  <a:t>Algorithm: RSA Key Generation</a:t>
                </a: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</a:t>
                </a:r>
                <a:r>
                  <a:rPr lang="en-US" b="1" dirty="0">
                    <a:latin typeface="Arial" panose="020B0604020202020204" pitchFamily="34" charset="0"/>
                  </a:rPr>
                  <a:t>Output:</a:t>
                </a:r>
                <a:r>
                  <a:rPr lang="en-US" dirty="0">
                    <a:latin typeface="Arial" panose="020B0604020202020204" pitchFamily="34" charset="0"/>
                  </a:rPr>
                  <a:t> public key: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𝒑𝒖𝒃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</a:rPr>
                  <a:t>and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𝒑𝒓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Arial" panose="020B0604020202020204" pitchFamily="34" charset="0"/>
                </a:endParaRP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1. Choose two large primes </a:t>
                </a:r>
                <a:r>
                  <a:rPr lang="en-US" b="1" dirty="0">
                    <a:latin typeface="Arial" panose="020B0604020202020204" pitchFamily="34" charset="0"/>
                  </a:rPr>
                  <a:t>p, q</a:t>
                </a: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2. Compute </a:t>
                </a:r>
                <a:r>
                  <a:rPr lang="en-US" b="1" dirty="0">
                    <a:latin typeface="Arial" panose="020B0604020202020204" pitchFamily="34" charset="0"/>
                  </a:rPr>
                  <a:t>n = p * q</a:t>
                </a: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3. Compute </a:t>
                </a:r>
                <a:r>
                  <a:rPr lang="el-GR" b="1" dirty="0">
                    <a:latin typeface="Arial" panose="020B0604020202020204" pitchFamily="34" charset="0"/>
                  </a:rPr>
                  <a:t>Φ(</a:t>
                </a:r>
                <a:r>
                  <a:rPr lang="en-US" b="1" dirty="0">
                    <a:latin typeface="Arial" panose="020B0604020202020204" pitchFamily="34" charset="0"/>
                  </a:rPr>
                  <a:t>n) = (p-1) * (q-1)</a:t>
                </a: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4. Select the public exponent </a:t>
                </a:r>
                <a:r>
                  <a:rPr lang="en-US" b="1" dirty="0">
                    <a:latin typeface="Arial" panose="020B0604020202020204" pitchFamily="34" charset="0"/>
                  </a:rPr>
                  <a:t>e </a:t>
                </a:r>
                <a:r>
                  <a:rPr lang="el-GR" b="1" dirty="0">
                    <a:latin typeface="Arial" panose="020B0604020202020204" pitchFamily="34" charset="0"/>
                  </a:rPr>
                  <a:t>ε {1, 2, …, Φ(</a:t>
                </a:r>
                <a:r>
                  <a:rPr lang="en-US" b="1" dirty="0">
                    <a:latin typeface="Arial" panose="020B0604020202020204" pitchFamily="34" charset="0"/>
                  </a:rPr>
                  <a:t>n)-1}</a:t>
                </a:r>
                <a:r>
                  <a:rPr lang="en-US" dirty="0">
                    <a:latin typeface="Arial" panose="020B0604020202020204" pitchFamily="34" charset="0"/>
                  </a:rPr>
                  <a:t> such that</a:t>
                </a:r>
              </a:p>
              <a:p>
                <a:pPr marL="725488"/>
                <a:r>
                  <a:rPr lang="en-US" b="1" dirty="0">
                    <a:latin typeface="Arial" panose="020B0604020202020204" pitchFamily="34" charset="0"/>
                  </a:rPr>
                  <a:t>				</a:t>
                </a:r>
                <a:r>
                  <a:rPr lang="en-US" b="1" dirty="0" err="1">
                    <a:latin typeface="Arial" panose="020B0604020202020204" pitchFamily="34" charset="0"/>
                  </a:rPr>
                  <a:t>gcd</a:t>
                </a:r>
                <a:r>
                  <a:rPr lang="en-US" b="1" dirty="0">
                    <a:latin typeface="Arial" panose="020B0604020202020204" pitchFamily="34" charset="0"/>
                  </a:rPr>
                  <a:t>(e, </a:t>
                </a:r>
                <a:r>
                  <a:rPr lang="el-GR" b="1" dirty="0">
                    <a:latin typeface="Arial" panose="020B0604020202020204" pitchFamily="34" charset="0"/>
                  </a:rPr>
                  <a:t>Φ(</a:t>
                </a:r>
                <a:r>
                  <a:rPr lang="en-US" b="1" dirty="0">
                    <a:latin typeface="Arial" panose="020B0604020202020204" pitchFamily="34" charset="0"/>
                  </a:rPr>
                  <a:t>n) ) = 1</a:t>
                </a: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5. Compute the private key </a:t>
                </a:r>
                <a:r>
                  <a:rPr lang="en-US" b="1" dirty="0">
                    <a:latin typeface="Arial" panose="020B0604020202020204" pitchFamily="34" charset="0"/>
                  </a:rPr>
                  <a:t>d</a:t>
                </a:r>
                <a:r>
                  <a:rPr lang="en-US" dirty="0">
                    <a:latin typeface="Arial" panose="020B0604020202020204" pitchFamily="34" charset="0"/>
                  </a:rPr>
                  <a:t> such that </a:t>
                </a:r>
                <a:r>
                  <a:rPr lang="en-US" b="1" dirty="0">
                    <a:latin typeface="Arial" panose="020B0604020202020204" pitchFamily="34" charset="0"/>
                  </a:rPr>
                  <a:t>d * e ≡ 1 mod </a:t>
                </a:r>
                <a:r>
                  <a:rPr lang="el-GR" b="1" dirty="0">
                    <a:latin typeface="Arial" panose="020B0604020202020204" pitchFamily="34" charset="0"/>
                  </a:rPr>
                  <a:t>Φ(</a:t>
                </a:r>
                <a:r>
                  <a:rPr lang="en-US" b="1" dirty="0">
                    <a:latin typeface="Arial" panose="020B0604020202020204" pitchFamily="34" charset="0"/>
                  </a:rPr>
                  <a:t>n)</a:t>
                </a:r>
              </a:p>
              <a:p>
                <a:pPr marL="725488"/>
                <a:r>
                  <a:rPr lang="en-US" dirty="0">
                    <a:latin typeface="Arial" panose="020B0604020202020204" pitchFamily="34" charset="0"/>
                  </a:rPr>
                  <a:t>	6. </a:t>
                </a:r>
                <a:r>
                  <a:rPr lang="en-US" b="1" dirty="0">
                    <a:latin typeface="Arial" panose="020B0604020202020204" pitchFamily="34" charset="0"/>
                  </a:rPr>
                  <a:t>RETURN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𝒑𝒖𝒃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),   </m:t>
                    </m:r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𝒑𝒓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Arial" panose="020B0604020202020204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</a:rPr>
                  <a:t>Remarks:</a:t>
                </a:r>
              </a:p>
              <a:p>
                <a:pPr marL="600075" lvl="1" indent="-257175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Arial" panose="020B0604020202020204" pitchFamily="34" charset="0"/>
                  </a:rPr>
                  <a:t>gcd</a:t>
                </a:r>
                <a:r>
                  <a:rPr lang="en-US" b="1" dirty="0">
                    <a:latin typeface="Arial" panose="020B0604020202020204" pitchFamily="34" charset="0"/>
                  </a:rPr>
                  <a:t>(e, </a:t>
                </a:r>
                <a:r>
                  <a:rPr lang="el-GR" b="1" dirty="0">
                    <a:latin typeface="Arial" panose="020B0604020202020204" pitchFamily="34" charset="0"/>
                  </a:rPr>
                  <a:t>Φ(</a:t>
                </a:r>
                <a:r>
                  <a:rPr lang="en-US" b="1" dirty="0">
                    <a:latin typeface="Arial" panose="020B0604020202020204" pitchFamily="34" charset="0"/>
                  </a:rPr>
                  <a:t>n)) = 1 </a:t>
                </a:r>
                <a:r>
                  <a:rPr lang="en-US" dirty="0">
                    <a:latin typeface="Arial" panose="020B0604020202020204" pitchFamily="34" charset="0"/>
                  </a:rPr>
                  <a:t>ensures that </a:t>
                </a:r>
                <a:r>
                  <a:rPr lang="en-US" b="1" dirty="0">
                    <a:latin typeface="Arial" panose="020B0604020202020204" pitchFamily="34" charset="0"/>
                  </a:rPr>
                  <a:t>e</a:t>
                </a:r>
                <a:r>
                  <a:rPr lang="en-US" dirty="0">
                    <a:latin typeface="Arial" panose="020B0604020202020204" pitchFamily="34" charset="0"/>
                  </a:rPr>
                  <a:t> has an inverse and, thus, that there is always a private key </a:t>
                </a:r>
                <a:r>
                  <a:rPr lang="en-US" b="1" dirty="0">
                    <a:latin typeface="Arial" panose="020B0604020202020204" pitchFamily="34" charset="0"/>
                  </a:rPr>
                  <a:t>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ABC39-E50D-4D07-D44F-1714B017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" y="1219200"/>
                <a:ext cx="8967312" cy="4851072"/>
              </a:xfrm>
              <a:prstGeom prst="rect">
                <a:avLst/>
              </a:prstGeom>
              <a:blipFill>
                <a:blip r:embed="rId3"/>
                <a:stretch>
                  <a:fillRect l="-544" t="-628" b="-113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95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E835-33F8-0A1E-8A34-F37BE36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88" y="381000"/>
            <a:ext cx="8333423" cy="36933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RSA Example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1F88-E4B9-3F10-2A66-DB28FA15A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97538" y="6618480"/>
            <a:ext cx="307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1D60167-4931-47E6-BA6A-407CBD079E47}" type="slidenum">
              <a:rPr lang="en-PK" smtClean="0"/>
              <a:pPr marL="195580"/>
              <a:t>23</a:t>
            </a:fld>
            <a:endParaRPr lang="en-US"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566BDA93-03AC-78AC-91E8-9C767DE526BC}"/>
              </a:ext>
            </a:extLst>
          </p:cNvPr>
          <p:cNvSpPr/>
          <p:nvPr/>
        </p:nvSpPr>
        <p:spPr>
          <a:xfrm>
            <a:off x="1" y="838200"/>
            <a:ext cx="9143999" cy="9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07E82-ED3C-BFFA-1FB2-A73D4474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2" y="1095070"/>
            <a:ext cx="8347728" cy="54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Mathematical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z="2600" dirty="0"/>
          </a:p>
          <a:p>
            <a:pPr eaLnBrk="1" hangingPunct="1"/>
            <a:r>
              <a:rPr lang="en-GB" altLang="en-US" sz="2600" dirty="0"/>
              <a:t>The following algorithms are needed to implement RSA:</a:t>
            </a:r>
          </a:p>
          <a:p>
            <a:pPr lvl="1" eaLnBrk="1" hangingPunct="1"/>
            <a:r>
              <a:rPr lang="en-GB" altLang="en-US" sz="2200" b="1" dirty="0"/>
              <a:t>Primality test </a:t>
            </a:r>
            <a:r>
              <a:rPr lang="en-GB" altLang="en-US" sz="2200" dirty="0"/>
              <a:t>(to verify that the integers </a:t>
            </a:r>
            <a:r>
              <a:rPr lang="en-GB" altLang="en-US" sz="2200" i="1" dirty="0"/>
              <a:t>p </a:t>
            </a:r>
            <a:r>
              <a:rPr lang="en-GB" altLang="en-US" sz="2200" dirty="0"/>
              <a:t>and </a:t>
            </a:r>
            <a:r>
              <a:rPr lang="en-GB" altLang="en-US" sz="2200" i="1" dirty="0"/>
              <a:t>q </a:t>
            </a:r>
            <a:r>
              <a:rPr lang="en-GB" altLang="en-US" sz="2200" dirty="0"/>
              <a:t>that are chosen in key generation are prime)</a:t>
            </a:r>
          </a:p>
          <a:p>
            <a:pPr lvl="1" eaLnBrk="1" hangingPunct="1"/>
            <a:r>
              <a:rPr lang="en-GB" altLang="en-US" sz="2200" b="1" dirty="0"/>
              <a:t>Euclid’s extended algorithm </a:t>
            </a:r>
            <a:r>
              <a:rPr lang="en-GB" altLang="en-US" sz="2200" dirty="0"/>
              <a:t>for computing modular inverses (to efficiently find the exponent </a:t>
            </a:r>
            <a:r>
              <a:rPr lang="en-GB" altLang="en-US" sz="2200" i="1" dirty="0"/>
              <a:t>d</a:t>
            </a:r>
            <a:r>
              <a:rPr lang="en-GB" altLang="en-US" sz="2200" dirty="0"/>
              <a:t> from the exponent </a:t>
            </a:r>
            <a:r>
              <a:rPr lang="en-GB" altLang="en-US" sz="2200" i="1" dirty="0"/>
              <a:t>e</a:t>
            </a:r>
            <a:r>
              <a:rPr lang="en-GB" altLang="en-US" sz="2200" dirty="0"/>
              <a:t>)</a:t>
            </a:r>
          </a:p>
          <a:p>
            <a:pPr lvl="1" eaLnBrk="1" hangingPunct="1"/>
            <a:r>
              <a:rPr lang="en-GB" altLang="en-US" sz="2200" b="1" dirty="0"/>
              <a:t>Modular multiplication and exponentiation </a:t>
            </a:r>
            <a:r>
              <a:rPr lang="en-GB" altLang="en-US" sz="2200" dirty="0"/>
              <a:t>(for encryption or decryption)</a:t>
            </a:r>
          </a:p>
        </p:txBody>
      </p:sp>
    </p:spTree>
    <p:extLst>
      <p:ext uri="{BB962C8B-B14F-4D97-AF65-F5344CB8AC3E}">
        <p14:creationId xmlns:p14="http://schemas.microsoft.com/office/powerpoint/2010/main" val="350843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Fermat primality test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This algorithm uses a well-known theorem in mathematics (called </a:t>
            </a:r>
            <a:r>
              <a:rPr lang="en-GB" altLang="en-US" sz="2800" i="1" dirty="0"/>
              <a:t>Fermat’s little theorem</a:t>
            </a:r>
            <a:r>
              <a:rPr lang="en-GB" altLang="en-US" sz="2800" dirty="0"/>
              <a:t>) to check whether a number is probably prime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/>
              <a:t>Fermat’s little theorem</a:t>
            </a:r>
            <a:r>
              <a:rPr lang="en-GB" altLang="en-US" sz="2800" dirty="0"/>
              <a:t>: If </a:t>
            </a:r>
            <a:r>
              <a:rPr lang="en-GB" altLang="en-US" sz="2800" i="1" dirty="0">
                <a:latin typeface="Times New Roman" panose="02020603050405020304" pitchFamily="18" charset="0"/>
              </a:rPr>
              <a:t>p</a:t>
            </a:r>
            <a:r>
              <a:rPr lang="en-GB" altLang="en-US" sz="2800" i="1" dirty="0"/>
              <a:t> </a:t>
            </a:r>
            <a:r>
              <a:rPr lang="en-GB" altLang="en-US" sz="2800" dirty="0"/>
              <a:t>is prime, then </a:t>
            </a:r>
            <a:r>
              <a:rPr lang="en-GB" altLang="en-US" sz="2800" i="1" dirty="0">
                <a:latin typeface="Times New Roman" panose="02020603050405020304" pitchFamily="18" charset="0"/>
              </a:rPr>
              <a:t>a</a:t>
            </a:r>
            <a:r>
              <a:rPr lang="en-GB" altLang="en-US" sz="2800" i="1" baseline="30000" dirty="0">
                <a:latin typeface="Times New Roman" panose="02020603050405020304" pitchFamily="18" charset="0"/>
              </a:rPr>
              <a:t>p</a:t>
            </a:r>
            <a:r>
              <a:rPr lang="en-GB" altLang="en-US" sz="2800" baseline="30000" dirty="0">
                <a:latin typeface="Times New Roman" panose="02020603050405020304" pitchFamily="18" charset="0"/>
              </a:rPr>
              <a:t>–1</a:t>
            </a:r>
            <a:r>
              <a:rPr lang="en-GB" altLang="en-US" sz="2800" dirty="0">
                <a:latin typeface="Times New Roman" panose="02020603050405020304" pitchFamily="18" charset="0"/>
              </a:rPr>
              <a:t> = 1 (mod </a:t>
            </a:r>
            <a:r>
              <a:rPr lang="en-GB" altLang="en-US" sz="2800" i="1" dirty="0">
                <a:latin typeface="Times New Roman" panose="02020603050405020304" pitchFamily="18" charset="0"/>
              </a:rPr>
              <a:t>p</a:t>
            </a:r>
            <a:r>
              <a:rPr lang="en-GB" altLang="en-US" sz="2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Arial" panose="020B0604020202020204" pitchFamily="34" charset="0"/>
              </a:rPr>
              <a:t>Fermat primality test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Input: integer N that we want to test for primality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Choose a random number A in the range 1 to N-1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If </a:t>
            </a:r>
            <a:r>
              <a:rPr lang="en-GB" altLang="en-US" i="1" dirty="0">
                <a:latin typeface="Times New Roman" panose="02020603050405020304" pitchFamily="18" charset="0"/>
              </a:rPr>
              <a:t>A</a:t>
            </a:r>
            <a:r>
              <a:rPr lang="en-GB" altLang="en-US" i="1" baseline="30000" dirty="0">
                <a:latin typeface="Times New Roman" panose="02020603050405020304" pitchFamily="18" charset="0"/>
              </a:rPr>
              <a:t>N</a:t>
            </a:r>
            <a:r>
              <a:rPr lang="en-GB" altLang="en-US" baseline="30000" dirty="0">
                <a:latin typeface="Times New Roman" panose="02020603050405020304" pitchFamily="18" charset="0"/>
              </a:rPr>
              <a:t>–1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dirty="0">
                <a:latin typeface="Times New Roman" panose="02020603050405020304" pitchFamily="18" charset="0"/>
              </a:rPr>
              <a:t> 1 (mod </a:t>
            </a:r>
            <a:r>
              <a:rPr lang="en-GB" altLang="en-US" i="1" dirty="0">
                <a:latin typeface="Times New Roman" panose="02020603050405020304" pitchFamily="18" charset="0"/>
              </a:rPr>
              <a:t>N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  <a:r>
              <a:rPr lang="en-GB" altLang="en-US" dirty="0">
                <a:latin typeface="Arial" panose="020B0604020202020204" pitchFamily="34" charset="0"/>
              </a:rPr>
              <a:t> then N is definitely not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>
                <a:latin typeface="Arial" panose="020B0604020202020204" pitchFamily="34" charset="0"/>
              </a:rPr>
              <a:t>Repeat this test for different values of A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Arial" panose="020B0604020202020204" pitchFamily="34" charset="0"/>
              </a:rPr>
              <a:t>To perform the Fermat primality test on large integers, you should use a </a:t>
            </a:r>
            <a:r>
              <a:rPr lang="en-GB" altLang="en-US" sz="2800" b="1" dirty="0">
                <a:latin typeface="Arial" panose="020B0604020202020204" pitchFamily="34" charset="0"/>
              </a:rPr>
              <a:t>fast modular exponentiation algorithm </a:t>
            </a:r>
            <a:r>
              <a:rPr lang="en-GB" altLang="en-US" sz="2800" dirty="0">
                <a:latin typeface="Arial" panose="020B0604020202020204" pitchFamily="34" charset="0"/>
              </a:rPr>
              <a:t>(such as the </a:t>
            </a:r>
            <a:r>
              <a:rPr lang="en-GB" altLang="en-US" sz="2800" i="1" dirty="0">
                <a:latin typeface="Arial" panose="020B0604020202020204" pitchFamily="34" charset="0"/>
              </a:rPr>
              <a:t>square-and-multiply </a:t>
            </a:r>
            <a:r>
              <a:rPr lang="en-GB" altLang="en-US" sz="2800" dirty="0">
                <a:latin typeface="Arial" panose="020B0604020202020204" pitchFamily="34" charset="0"/>
              </a:rPr>
              <a:t>algorithm)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32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Euclid’s extended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246688"/>
          </a:xfrm>
        </p:spPr>
        <p:txBody>
          <a:bodyPr>
            <a:normAutofit fontScale="92500" lnSpcReduction="10000"/>
          </a:bodyPr>
          <a:lstStyle/>
          <a:p>
            <a:pPr marL="571500" indent="-571500" eaLnBrk="1" hangingPunct="1">
              <a:lnSpc>
                <a:spcPct val="80000"/>
              </a:lnSpc>
            </a:pPr>
            <a:r>
              <a:rPr lang="en-GB" altLang="en-US" sz="2400" dirty="0"/>
              <a:t>To find the private key exponent </a:t>
            </a:r>
            <a:r>
              <a:rPr lang="en-GB" altLang="en-US" sz="2400" i="1" dirty="0"/>
              <a:t>d</a:t>
            </a:r>
            <a:r>
              <a:rPr lang="en-GB" altLang="en-US" sz="2400" dirty="0"/>
              <a:t> we need to calculate </a:t>
            </a:r>
            <a:r>
              <a:rPr lang="en-GB" altLang="en-US" sz="2400" i="1" dirty="0">
                <a:latin typeface="Times New Roman" panose="02020603050405020304" pitchFamily="18" charset="0"/>
              </a:rPr>
              <a:t>d</a:t>
            </a:r>
            <a:r>
              <a:rPr lang="en-GB" altLang="en-US" sz="2400" dirty="0">
                <a:latin typeface="Times New Roman" panose="02020603050405020304" pitchFamily="18" charset="0"/>
              </a:rPr>
              <a:t> = </a:t>
            </a:r>
            <a:r>
              <a:rPr lang="en-GB" altLang="en-US" sz="2400" i="1" dirty="0">
                <a:latin typeface="Times New Roman" panose="02020603050405020304" pitchFamily="18" charset="0"/>
              </a:rPr>
              <a:t>e</a:t>
            </a:r>
            <a:r>
              <a:rPr lang="en-GB" altLang="en-US" sz="2400" baseline="30000" dirty="0">
                <a:latin typeface="Times New Roman" panose="02020603050405020304" pitchFamily="18" charset="0"/>
              </a:rPr>
              <a:t>–1</a:t>
            </a:r>
            <a:r>
              <a:rPr lang="en-GB" altLang="en-US" sz="2400" dirty="0">
                <a:latin typeface="Times New Roman" panose="02020603050405020304" pitchFamily="18" charset="0"/>
              </a:rPr>
              <a:t> (mod (</a:t>
            </a:r>
            <a:r>
              <a:rPr lang="en-GB" altLang="en-US" sz="2400" i="1" dirty="0">
                <a:latin typeface="Times New Roman" panose="02020603050405020304" pitchFamily="18" charset="0"/>
              </a:rPr>
              <a:t>p</a:t>
            </a:r>
            <a:r>
              <a:rPr lang="en-GB" altLang="en-US" sz="2400" dirty="0">
                <a:latin typeface="Times New Roman" panose="02020603050405020304" pitchFamily="18" charset="0"/>
              </a:rPr>
              <a:t>–1)(</a:t>
            </a:r>
            <a:r>
              <a:rPr lang="en-GB" altLang="en-US" sz="2400" i="1" dirty="0">
                <a:latin typeface="Times New Roman" panose="02020603050405020304" pitchFamily="18" charset="0"/>
              </a:rPr>
              <a:t>q</a:t>
            </a:r>
            <a:r>
              <a:rPr lang="en-GB" altLang="en-US" sz="2400" dirty="0">
                <a:latin typeface="Times New Roman" panose="02020603050405020304" pitchFamily="18" charset="0"/>
              </a:rPr>
              <a:t>–1))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en-GB" altLang="en-US" sz="2400" dirty="0"/>
              <a:t>A quick way to do this is by using Euclid’s extended algorithm for modular inverses:</a:t>
            </a:r>
          </a:p>
          <a:p>
            <a:pPr marL="966788" lvl="1" indent="-495300" eaLnBrk="1" hangingPunct="1">
              <a:lnSpc>
                <a:spcPct val="80000"/>
              </a:lnSpc>
            </a:pPr>
            <a:r>
              <a:rPr lang="en-GB" altLang="en-US" sz="2000" dirty="0"/>
              <a:t>Label five columns: </a:t>
            </a:r>
            <a:r>
              <a:rPr lang="en-GB" altLang="en-US" sz="2000" i="1" dirty="0"/>
              <a:t>a</a:t>
            </a:r>
            <a:r>
              <a:rPr lang="en-GB" altLang="en-US" sz="2000" dirty="0"/>
              <a:t>, </a:t>
            </a:r>
            <a:r>
              <a:rPr lang="en-GB" altLang="en-US" sz="2000" i="1" dirty="0"/>
              <a:t>n</a:t>
            </a:r>
            <a:r>
              <a:rPr lang="en-GB" altLang="en-US" sz="2000" dirty="0"/>
              <a:t>, </a:t>
            </a:r>
            <a:r>
              <a:rPr lang="en-GB" altLang="en-US" sz="2000" i="1" dirty="0"/>
              <a:t>q</a:t>
            </a:r>
            <a:r>
              <a:rPr lang="en-GB" altLang="en-US" sz="2000" dirty="0"/>
              <a:t>, </a:t>
            </a:r>
            <a:r>
              <a:rPr lang="en-GB" altLang="en-US" sz="2000" i="1" dirty="0"/>
              <a:t>u</a:t>
            </a:r>
            <a:r>
              <a:rPr lang="en-GB" altLang="en-US" sz="2000" dirty="0"/>
              <a:t>, </a:t>
            </a:r>
            <a:r>
              <a:rPr lang="en-GB" altLang="en-US" sz="2000" i="1" dirty="0"/>
              <a:t>v</a:t>
            </a:r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a</a:t>
            </a:r>
            <a:r>
              <a:rPr lang="en-GB" altLang="en-US" sz="2000" dirty="0"/>
              <a:t> = the number whose multiplicative inverse we wish to find</a:t>
            </a:r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n</a:t>
            </a:r>
            <a:r>
              <a:rPr lang="en-GB" altLang="en-US" sz="2000" dirty="0"/>
              <a:t> = the modulus</a:t>
            </a:r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u</a:t>
            </a:r>
            <a:r>
              <a:rPr lang="en-GB" altLang="en-US" sz="2000" dirty="0"/>
              <a:t> = 1 and </a:t>
            </a:r>
            <a:r>
              <a:rPr lang="en-GB" altLang="en-US" sz="2000" i="1" dirty="0"/>
              <a:t>v</a:t>
            </a:r>
            <a:r>
              <a:rPr lang="en-GB" altLang="en-US" sz="2000" dirty="0"/>
              <a:t> = 0</a:t>
            </a:r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q</a:t>
            </a:r>
            <a:r>
              <a:rPr lang="en-GB" altLang="en-US" sz="2000" dirty="0"/>
              <a:t> = </a:t>
            </a:r>
            <a:r>
              <a:rPr lang="en-GB" altLang="en-US" sz="2000" i="1" dirty="0"/>
              <a:t>a</a:t>
            </a:r>
            <a:r>
              <a:rPr lang="en-GB" altLang="en-US" sz="2000" dirty="0"/>
              <a:t>/</a:t>
            </a:r>
            <a:r>
              <a:rPr lang="en-GB" altLang="en-US" sz="2000" i="1" dirty="0"/>
              <a:t>n</a:t>
            </a:r>
            <a:r>
              <a:rPr lang="en-GB" altLang="en-US" sz="2000" dirty="0"/>
              <a:t> (zero in first step, if </a:t>
            </a:r>
            <a:r>
              <a:rPr lang="en-GB" altLang="en-US" sz="2000" i="1" dirty="0"/>
              <a:t>a</a:t>
            </a:r>
            <a:r>
              <a:rPr lang="en-GB" altLang="en-US" sz="2000" dirty="0"/>
              <a:t> &lt; </a:t>
            </a:r>
            <a:r>
              <a:rPr lang="en-GB" altLang="en-US" sz="2000" i="1" dirty="0"/>
              <a:t>n</a:t>
            </a:r>
            <a:r>
              <a:rPr lang="en-GB" altLang="en-US" sz="2000" dirty="0"/>
              <a:t>)</a:t>
            </a:r>
          </a:p>
          <a:p>
            <a:pPr marL="966788" lvl="1" indent="-495300" eaLnBrk="1" hangingPunct="1">
              <a:lnSpc>
                <a:spcPct val="80000"/>
              </a:lnSpc>
            </a:pPr>
            <a:r>
              <a:rPr lang="en-GB" altLang="en-US" sz="2000" dirty="0"/>
              <a:t>The next step:</a:t>
            </a:r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a</a:t>
            </a:r>
            <a:r>
              <a:rPr lang="en-GB" altLang="en-US" sz="2000" dirty="0"/>
              <a:t> = </a:t>
            </a:r>
            <a:r>
              <a:rPr lang="en-GB" altLang="en-US" sz="2000" i="1" dirty="0"/>
              <a:t>n</a:t>
            </a:r>
            <a:r>
              <a:rPr lang="en-GB" altLang="en-US" sz="2000" dirty="0"/>
              <a:t> and </a:t>
            </a:r>
            <a:r>
              <a:rPr lang="en-GB" altLang="en-US" sz="2000" i="1" dirty="0"/>
              <a:t>n</a:t>
            </a:r>
            <a:r>
              <a:rPr lang="en-GB" altLang="en-US" sz="2000" dirty="0"/>
              <a:t> = </a:t>
            </a:r>
            <a:r>
              <a:rPr lang="en-GB" altLang="en-US" sz="2000" i="1" dirty="0"/>
              <a:t>a</a:t>
            </a:r>
            <a:r>
              <a:rPr lang="en-GB" altLang="en-US" sz="2000" dirty="0"/>
              <a:t> – </a:t>
            </a:r>
            <a:r>
              <a:rPr lang="en-GB" altLang="en-US" sz="2000" i="1" dirty="0"/>
              <a:t>nq</a:t>
            </a:r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u</a:t>
            </a:r>
            <a:r>
              <a:rPr lang="en-GB" altLang="en-US" sz="2000" dirty="0"/>
              <a:t> = </a:t>
            </a:r>
            <a:r>
              <a:rPr lang="en-GB" altLang="en-US" sz="2000" i="1" dirty="0"/>
              <a:t>v</a:t>
            </a:r>
            <a:r>
              <a:rPr lang="en-GB" altLang="en-US" sz="2000" dirty="0"/>
              <a:t> and </a:t>
            </a:r>
            <a:r>
              <a:rPr lang="en-GB" altLang="en-US" sz="2000" i="1" dirty="0"/>
              <a:t>v</a:t>
            </a:r>
            <a:r>
              <a:rPr lang="en-GB" altLang="en-US" sz="2000" dirty="0"/>
              <a:t> = </a:t>
            </a:r>
            <a:r>
              <a:rPr lang="en-GB" altLang="en-US" sz="2000" i="1" dirty="0"/>
              <a:t>u</a:t>
            </a:r>
            <a:r>
              <a:rPr lang="en-GB" altLang="en-US" sz="2000" dirty="0"/>
              <a:t> – </a:t>
            </a:r>
            <a:r>
              <a:rPr lang="en-GB" altLang="en-US" sz="2000" i="1" dirty="0" err="1"/>
              <a:t>vq</a:t>
            </a:r>
            <a:endParaRPr lang="en-GB" altLang="en-US" sz="2000" i="1" dirty="0"/>
          </a:p>
          <a:p>
            <a:pPr marL="1347788" lvl="2" indent="-438150" eaLnBrk="1" hangingPunct="1">
              <a:lnSpc>
                <a:spcPct val="80000"/>
              </a:lnSpc>
            </a:pPr>
            <a:r>
              <a:rPr lang="en-GB" altLang="en-US" sz="2000" dirty="0"/>
              <a:t>Let </a:t>
            </a:r>
            <a:r>
              <a:rPr lang="en-GB" altLang="en-US" sz="2000" i="1" dirty="0"/>
              <a:t>q</a:t>
            </a:r>
            <a:r>
              <a:rPr lang="en-GB" altLang="en-US" sz="2000" dirty="0"/>
              <a:t> = </a:t>
            </a:r>
            <a:r>
              <a:rPr lang="en-GB" altLang="en-US" sz="2000" i="1" dirty="0"/>
              <a:t>a</a:t>
            </a:r>
            <a:r>
              <a:rPr lang="en-GB" altLang="en-US" sz="2000" dirty="0"/>
              <a:t>/</a:t>
            </a:r>
            <a:r>
              <a:rPr lang="en-GB" altLang="en-US" sz="2000" i="1" dirty="0"/>
              <a:t>n</a:t>
            </a:r>
          </a:p>
          <a:p>
            <a:pPr marL="966788" lvl="1" indent="-495300" eaLnBrk="1" hangingPunct="1">
              <a:lnSpc>
                <a:spcPct val="80000"/>
              </a:lnSpc>
            </a:pPr>
            <a:r>
              <a:rPr lang="en-GB" altLang="en-US" sz="2000" dirty="0"/>
              <a:t>If </a:t>
            </a:r>
            <a:r>
              <a:rPr lang="en-GB" altLang="en-US" sz="2000" i="1" dirty="0"/>
              <a:t>n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 1 then repeat above step</a:t>
            </a:r>
          </a:p>
          <a:p>
            <a:pPr marL="966788" lvl="1" indent="-495300" eaLnBrk="1" hangingPunct="1">
              <a:lnSpc>
                <a:spcPct val="80000"/>
              </a:lnSpc>
            </a:pPr>
            <a:r>
              <a:rPr lang="en-GB" altLang="en-US" sz="2000" dirty="0">
                <a:sym typeface="Symbol" panose="05050102010706020507" pitchFamily="18" charset="2"/>
              </a:rPr>
              <a:t>The result (multiplicative inverse of a mod n) is v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If </a:t>
            </a:r>
            <a:r>
              <a:rPr lang="en-GB" altLang="en-US" sz="2400" i="1" dirty="0">
                <a:sym typeface="Symbol" panose="05050102010706020507" pitchFamily="18" charset="2"/>
              </a:rPr>
              <a:t>v</a:t>
            </a:r>
            <a:r>
              <a:rPr lang="en-GB" altLang="en-US" sz="2400" dirty="0">
                <a:sym typeface="Symbol" panose="05050102010706020507" pitchFamily="18" charset="2"/>
              </a:rPr>
              <a:t> &lt; 0 then we can make </a:t>
            </a:r>
            <a:r>
              <a:rPr lang="en-GB" altLang="en-US" sz="2400" i="1" dirty="0">
                <a:sym typeface="Symbol" panose="05050102010706020507" pitchFamily="18" charset="2"/>
              </a:rPr>
              <a:t>v</a:t>
            </a:r>
            <a:r>
              <a:rPr lang="en-GB" altLang="en-US" sz="2400" dirty="0">
                <a:sym typeface="Symbol" panose="05050102010706020507" pitchFamily="18" charset="2"/>
              </a:rPr>
              <a:t> a positive integer in the range 0 to (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–1) by adding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</a:p>
          <a:p>
            <a:pPr marL="571500" indent="-571500" eaLnBrk="1" hangingPunct="1">
              <a:lnSpc>
                <a:spcPct val="8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For this algorithm to work, </a:t>
            </a:r>
            <a:r>
              <a:rPr lang="en-GB" altLang="en-US" sz="2400" dirty="0" err="1">
                <a:sym typeface="Symbol" panose="05050102010706020507" pitchFamily="18" charset="2"/>
              </a:rPr>
              <a:t>gcd</a:t>
            </a:r>
            <a:r>
              <a:rPr lang="en-GB" altLang="en-US" sz="2400" dirty="0">
                <a:sym typeface="Symbol" panose="05050102010706020507" pitchFamily="18" charset="2"/>
              </a:rPr>
              <a:t>(</a:t>
            </a:r>
            <a:r>
              <a:rPr lang="en-GB" altLang="en-US" sz="2400" i="1" dirty="0" err="1">
                <a:sym typeface="Symbol" panose="05050102010706020507" pitchFamily="18" charset="2"/>
              </a:rPr>
              <a:t>a</a:t>
            </a:r>
            <a:r>
              <a:rPr lang="en-GB" altLang="en-US" sz="2400" dirty="0" err="1">
                <a:sym typeface="Symbol" panose="05050102010706020507" pitchFamily="18" charset="2"/>
              </a:rPr>
              <a:t>,</a:t>
            </a:r>
            <a:r>
              <a:rPr lang="en-GB" altLang="en-US" sz="2400" i="1" dirty="0" err="1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) = 1 (i.e., </a:t>
            </a:r>
            <a:r>
              <a:rPr lang="en-GB" altLang="en-US" sz="2400" i="1" dirty="0">
                <a:sym typeface="Symbol" panose="05050102010706020507" pitchFamily="18" charset="2"/>
              </a:rPr>
              <a:t>a</a:t>
            </a:r>
            <a:r>
              <a:rPr lang="en-GB" altLang="en-US" sz="2400" dirty="0">
                <a:sym typeface="Symbol" panose="05050102010706020507" pitchFamily="18" charset="2"/>
              </a:rPr>
              <a:t> and </a:t>
            </a:r>
            <a:r>
              <a:rPr lang="en-GB" altLang="en-US" sz="2400" i="1" dirty="0">
                <a:sym typeface="Symbol" panose="05050102010706020507" pitchFamily="18" charset="2"/>
              </a:rPr>
              <a:t>n</a:t>
            </a:r>
            <a:r>
              <a:rPr lang="en-GB" altLang="en-US" sz="2400" dirty="0">
                <a:sym typeface="Symbol" panose="05050102010706020507" pitchFamily="18" charset="2"/>
              </a:rPr>
              <a:t> must have no common factors)</a:t>
            </a:r>
          </a:p>
        </p:txBody>
      </p:sp>
    </p:spTree>
    <p:extLst>
      <p:ext uri="{BB962C8B-B14F-4D97-AF65-F5344CB8AC3E}">
        <p14:creationId xmlns:p14="http://schemas.microsoft.com/office/powerpoint/2010/main" val="265852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3400"/>
              <a:t>Example:</a:t>
            </a:r>
            <a:br>
              <a:rPr lang="en-GB" altLang="en-US" sz="3400"/>
            </a:br>
            <a:r>
              <a:rPr lang="en-GB" altLang="en-US" sz="3400"/>
              <a:t>Euclid’s extended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100"/>
              <a:t>Suppose we want to find the multiplicative inverse of 17 mod 616 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Euclid’s extended algorithm: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 i="1"/>
              <a:t>		a	n	q	u	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/>
              <a:t>		17	616	0	1	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/>
              <a:t>		616	17	36	0	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/>
              <a:t>		17	4	4	1	-36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/>
              <a:t>		4	1	4	-36	145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Result: 145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Verify: 17 x 145 = 1 (mod 616)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</p:txBody>
      </p:sp>
    </p:spTree>
    <p:extLst>
      <p:ext uri="{BB962C8B-B14F-4D97-AF65-F5344CB8AC3E}">
        <p14:creationId xmlns:p14="http://schemas.microsoft.com/office/powerpoint/2010/main" val="851279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400" dirty="0"/>
              <a:t>Euclid’s extended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3044B-6DA3-E6F5-01ED-1A895E30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282"/>
            <a:ext cx="9144000" cy="4627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D1F1A-1780-A9BB-059E-0E5C593EDBF7}"/>
                  </a:ext>
                </a:extLst>
              </p:cNvPr>
              <p:cNvSpPr txBox="1"/>
              <p:nvPr/>
            </p:nvSpPr>
            <p:spPr>
              <a:xfrm>
                <a:off x="1143000" y="6248400"/>
                <a:ext cx="4919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K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K" sz="2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PK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PK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K" sz="2800" b="1" dirty="0"/>
                  <a:t>is the multiplicative inverse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DD1F1A-1780-A9BB-059E-0E5C593E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248400"/>
                <a:ext cx="4919232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20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400" dirty="0"/>
              <a:t>Euclid’s extended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205B3-E07F-5145-5410-4A04E507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6505"/>
            <a:ext cx="9144000" cy="31722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35CACF-937E-DE96-C24D-BD3BCB561513}"/>
              </a:ext>
            </a:extLst>
          </p:cNvPr>
          <p:cNvSpPr txBox="1"/>
          <p:nvPr/>
        </p:nvSpPr>
        <p:spPr>
          <a:xfrm flipH="1">
            <a:off x="381000" y="1524000"/>
            <a:ext cx="612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Example:   3 mod 5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34954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/>
              <a:t>Asymmetric Encryption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534400" cy="48006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Asymmetric encryption is the form of cryptosystem in which encryption and decryption are performed using the different keys- one a public key and other a private key, known as public key encryption.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Public key algorithms are based on mathematical function rather than on substitution and permutation.</a:t>
            </a:r>
          </a:p>
        </p:txBody>
      </p:sp>
    </p:spTree>
    <p:extLst>
      <p:ext uri="{BB962C8B-B14F-4D97-AF65-F5344CB8AC3E}">
        <p14:creationId xmlns:p14="http://schemas.microsoft.com/office/powerpoint/2010/main" val="290900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61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E835-33F8-0A1E-8A34-F37BE36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88" y="468868"/>
            <a:ext cx="8333423" cy="369332"/>
          </a:xfrm>
        </p:spPr>
        <p:txBody>
          <a:bodyPr>
            <a:normAutofit fontScale="90000"/>
          </a:bodyPr>
          <a:lstStyle/>
          <a:p>
            <a:r>
              <a:rPr lang="en-GB" altLang="en-US" b="1" dirty="0"/>
              <a:t>RSA Algorithm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1F88-E4B9-3F10-2A66-DB28FA15A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97538" y="6618480"/>
            <a:ext cx="307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algn="r"/>
            <a:fld id="{81D60167-4931-47E6-BA6A-407CBD079E47}" type="slidenum">
              <a:rPr lang="en-PK" smtClean="0"/>
              <a:pPr marL="195580" algn="r"/>
              <a:t>31</a:t>
            </a:fld>
            <a:endParaRPr lang="en-US"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566BDA93-03AC-78AC-91E8-9C767DE526BC}"/>
              </a:ext>
            </a:extLst>
          </p:cNvPr>
          <p:cNvSpPr/>
          <p:nvPr/>
        </p:nvSpPr>
        <p:spPr>
          <a:xfrm>
            <a:off x="1" y="1066800"/>
            <a:ext cx="9143999" cy="9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ABC39-E50D-4D07-D44F-1714B0178F60}"/>
                  </a:ext>
                </a:extLst>
              </p:cNvPr>
              <p:cNvSpPr txBox="1"/>
              <p:nvPr/>
            </p:nvSpPr>
            <p:spPr>
              <a:xfrm>
                <a:off x="62388" y="2367648"/>
                <a:ext cx="8967312" cy="3271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6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  <m:t>𝒑𝒖𝒃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6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6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60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en-GB" sz="6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0" b="1" i="1" dirty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GB" sz="6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  <m:oMath xmlns:m="http://schemas.openxmlformats.org/officeDocument/2006/math">
                      <m:r>
                        <a:rPr lang="en-GB" sz="6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6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sSub>
                            <m:sSubPr>
                              <m:ctrlPr>
                                <a:rPr lang="en-GB" sz="6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6000" b="1" i="1">
                                  <a:latin typeface="Cambria Math" panose="02040503050406030204" pitchFamily="18" charset="0"/>
                                </a:rPr>
                                <m:t>𝒑𝒓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PK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6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PK" sz="6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6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sz="6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0" b="1" i="1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GB" sz="6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60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6000" b="1" dirty="0">
                  <a:latin typeface="Arial" panose="020B0604020202020204" pitchFamily="34" charset="0"/>
                </a:endParaRPr>
              </a:p>
              <a:p>
                <a:endParaRPr lang="en-US" sz="60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ABC39-E50D-4D07-D44F-1714B017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" y="2367648"/>
                <a:ext cx="8967312" cy="3271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71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Square-and-multiply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800" dirty="0"/>
                  <a:t>The </a:t>
                </a:r>
                <a:r>
                  <a:rPr lang="en-GB" altLang="en-US" sz="2800" b="1" dirty="0"/>
                  <a:t>square-and-multiply algorithm</a:t>
                </a:r>
                <a:r>
                  <a:rPr lang="en-GB" altLang="en-US" sz="2800" dirty="0"/>
                  <a:t> gives an efficient way to perform exponentiation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800" dirty="0"/>
                  <a:t>The square-and-multiply algorithm (to calculate </a:t>
                </a:r>
                <a:r>
                  <a:rPr lang="en-GB" altLang="en-US" sz="2800" b="1" i="1" dirty="0"/>
                  <a:t>a</a:t>
                </a:r>
                <a:r>
                  <a:rPr lang="en-GB" altLang="en-US" sz="2800" b="1" i="1" baseline="30000" dirty="0"/>
                  <a:t>b</a:t>
                </a:r>
                <a:r>
                  <a:rPr lang="en-GB" altLang="en-US" sz="2800" b="1" dirty="0"/>
                  <a:t> mod </a:t>
                </a:r>
                <a:r>
                  <a:rPr lang="en-GB" altLang="en-US" sz="2800" b="1" i="1" dirty="0"/>
                  <a:t>n</a:t>
                </a:r>
                <a:r>
                  <a:rPr lang="en-GB" altLang="en-US" sz="2800" dirty="0"/>
                  <a:t>):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en-US" dirty="0"/>
                  <a:t>Let </a:t>
                </a:r>
                <a:r>
                  <a:rPr lang="en-GB" altLang="en-US" b="1" i="1" dirty="0"/>
                  <a:t>r </a:t>
                </a:r>
                <a:r>
                  <a:rPr lang="en-GB" altLang="en-US" b="1" dirty="0"/>
                  <a:t>=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en-US" dirty="0"/>
                  <a:t>The next step: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altLang="en-US" dirty="0">
                    <a:sym typeface="Symbol" panose="05050102010706020507" pitchFamily="18" charset="2"/>
                  </a:rPr>
                  <a:t>If the least significant bit of </a:t>
                </a:r>
                <a:r>
                  <a:rPr lang="en-GB" altLang="en-US" i="1" dirty="0">
                    <a:sym typeface="Symbol" panose="05050102010706020507" pitchFamily="18" charset="2"/>
                  </a:rPr>
                  <a:t>b </a:t>
                </a:r>
                <a:r>
                  <a:rPr lang="en-GB" altLang="en-US" dirty="0">
                    <a:sym typeface="Symbol" panose="05050102010706020507" pitchFamily="18" charset="2"/>
                  </a:rPr>
                  <a:t>is equal to 1 (i.e., </a:t>
                </a:r>
                <a:r>
                  <a:rPr lang="en-GB" altLang="en-US" i="1" dirty="0">
                    <a:sym typeface="Symbol" panose="05050102010706020507" pitchFamily="18" charset="2"/>
                  </a:rPr>
                  <a:t>b</a:t>
                </a:r>
                <a:r>
                  <a:rPr lang="en-GB" altLang="en-US" dirty="0">
                    <a:sym typeface="Symbol" panose="05050102010706020507" pitchFamily="18" charset="2"/>
                  </a:rPr>
                  <a:t> is odd) then </a:t>
                </a:r>
                <a:endParaRPr lang="en-PK" altLang="en-US" dirty="0">
                  <a:sym typeface="Symbol" panose="05050102010706020507" pitchFamily="18" charset="2"/>
                </a:endParaRPr>
              </a:p>
              <a:p>
                <a:pPr marL="914400" lvl="2" indent="0" eaLnBrk="1" hangingPunct="1">
                  <a:lnSpc>
                    <a:spcPct val="80000"/>
                  </a:lnSpc>
                  <a:buNone/>
                </a:pPr>
                <a:r>
                  <a:rPr lang="en-PK" altLang="en-US" i="1" dirty="0">
                    <a:sym typeface="Symbol" panose="05050102010706020507" pitchFamily="18" charset="2"/>
                  </a:rPr>
                  <a:t>	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r </a:t>
                </a:r>
                <a:r>
                  <a:rPr lang="en-GB" altLang="en-US" b="1" dirty="0">
                    <a:sym typeface="Symbol" panose="05050102010706020507" pitchFamily="18" charset="2"/>
                  </a:rPr>
                  <a:t>= 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r</a:t>
                </a:r>
                <a:r>
                  <a:rPr lang="en-PK" altLang="en-US" b="1" i="1" dirty="0">
                    <a:sym typeface="Symbol" panose="05050102010706020507" pitchFamily="18" charset="2"/>
                  </a:rPr>
                  <a:t>*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a </a:t>
                </a:r>
                <a:r>
                  <a:rPr lang="en-GB" altLang="en-US" b="1" dirty="0">
                    <a:sym typeface="Symbol" panose="05050102010706020507" pitchFamily="18" charset="2"/>
                  </a:rPr>
                  <a:t>(mod 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n</a:t>
                </a:r>
                <a:r>
                  <a:rPr lang="en-GB" altLang="en-US" b="1" dirty="0">
                    <a:sym typeface="Symbol" panose="05050102010706020507" pitchFamily="18" charset="2"/>
                  </a:rPr>
                  <a:t>)</a:t>
                </a:r>
                <a:r>
                  <a:rPr lang="en-PK" altLang="en-US" dirty="0">
                    <a:sym typeface="Symbol" panose="05050102010706020507" pitchFamily="18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PK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𝒂</m:t>
                    </m:r>
                    <m:r>
                      <a:rPr lang="en-PK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sSup>
                      <m:sSupPr>
                        <m:ctrlPr>
                          <a:rPr lang="en-PK" altLang="en-US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PK" altLang="en-US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p>
                        <m:r>
                          <a:rPr lang="en-PK" altLang="en-US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  <m:r>
                      <a:rPr lang="en-PK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PK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𝒎𝒐𝒅</m:t>
                    </m:r>
                    <m:r>
                      <a:rPr lang="en-PK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PK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endParaRPr lang="en-GB" altLang="en-US" b="1" dirty="0">
                  <a:sym typeface="Symbol" panose="05050102010706020507" pitchFamily="18" charset="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altLang="en-US" dirty="0">
                    <a:sym typeface="Symbol" panose="05050102010706020507" pitchFamily="18" charset="2"/>
                  </a:rPr>
                  <a:t>Shift </a:t>
                </a:r>
                <a:r>
                  <a:rPr lang="en-GB" altLang="en-US" i="1" dirty="0">
                    <a:sym typeface="Symbol" panose="05050102010706020507" pitchFamily="18" charset="2"/>
                  </a:rPr>
                  <a:t>b</a:t>
                </a:r>
                <a:r>
                  <a:rPr lang="en-GB" altLang="en-US" dirty="0">
                    <a:sym typeface="Symbol" panose="05050102010706020507" pitchFamily="18" charset="2"/>
                  </a:rPr>
                  <a:t> to the right by one bit (losing the least significant bit)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altLang="en-US" dirty="0"/>
                  <a:t>If </a:t>
                </a:r>
                <a:r>
                  <a:rPr lang="en-GB" altLang="en-US" b="1" i="1" dirty="0"/>
                  <a:t>b </a:t>
                </a:r>
                <a:r>
                  <a:rPr lang="en-PK" altLang="en-US" b="1" dirty="0">
                    <a:sym typeface="Symbol" panose="05050102010706020507" pitchFamily="18" charset="2"/>
                  </a:rPr>
                  <a:t>=</a:t>
                </a:r>
                <a:r>
                  <a:rPr lang="en-US" altLang="en-US" b="1" dirty="0">
                    <a:sym typeface="Symbol" panose="05050102010706020507" pitchFamily="18" charset="2"/>
                  </a:rPr>
                  <a:t> 0</a:t>
                </a:r>
                <a:r>
                  <a:rPr lang="en-US" altLang="en-US" dirty="0">
                    <a:sym typeface="Symbol" panose="05050102010706020507" pitchFamily="18" charset="2"/>
                  </a:rPr>
                  <a:t> then</a:t>
                </a:r>
                <a:r>
                  <a:rPr lang="en-PK" altLang="en-US" dirty="0">
                    <a:sym typeface="Symbol" panose="05050102010706020507" pitchFamily="18" charset="2"/>
                  </a:rPr>
                  <a:t>	</a:t>
                </a:r>
                <a:r>
                  <a:rPr lang="en-GB" altLang="en-US" dirty="0">
                    <a:sym typeface="Symbol" panose="05050102010706020507" pitchFamily="18" charset="2"/>
                  </a:rPr>
                  <a:t> 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a</a:t>
                </a:r>
                <a:r>
                  <a:rPr lang="en-GB" altLang="en-US" b="1" dirty="0">
                    <a:sym typeface="Symbol" panose="05050102010706020507" pitchFamily="18" charset="2"/>
                  </a:rPr>
                  <a:t> = 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a</a:t>
                </a:r>
                <a:r>
                  <a:rPr lang="en-GB" altLang="en-US" b="1" baseline="30000" dirty="0">
                    <a:sym typeface="Symbol" panose="05050102010706020507" pitchFamily="18" charset="2"/>
                  </a:rPr>
                  <a:t>2</a:t>
                </a:r>
                <a:r>
                  <a:rPr lang="en-GB" altLang="en-US" b="1" dirty="0">
                    <a:sym typeface="Symbol" panose="05050102010706020507" pitchFamily="18" charset="2"/>
                  </a:rPr>
                  <a:t> (mod </a:t>
                </a:r>
                <a:r>
                  <a:rPr lang="en-GB" altLang="en-US" b="1" i="1" dirty="0">
                    <a:sym typeface="Symbol" panose="05050102010706020507" pitchFamily="18" charset="2"/>
                  </a:rPr>
                  <a:t>n</a:t>
                </a:r>
                <a:r>
                  <a:rPr lang="en-GB" altLang="en-US" b="1" dirty="0">
                    <a:sym typeface="Symbol" panose="05050102010706020507" pitchFamily="18" charset="2"/>
                  </a:rPr>
                  <a:t>)</a:t>
                </a:r>
                <a:r>
                  <a:rPr lang="en-PK" altLang="en-US" dirty="0">
                    <a:sym typeface="Symbol" panose="05050102010706020507" pitchFamily="18" charset="2"/>
                  </a:rPr>
                  <a:t>;      </a:t>
                </a:r>
                <a:r>
                  <a:rPr lang="en-PK" altLang="en-US" b="1" dirty="0">
                    <a:sym typeface="Symbol" panose="05050102010706020507" pitchFamily="18" charset="2"/>
                  </a:rPr>
                  <a:t>r = r</a:t>
                </a:r>
                <a:endParaRPr lang="en-GB" altLang="en-US" b="1" dirty="0"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en-US" dirty="0"/>
                  <a:t>If </a:t>
                </a:r>
                <a:r>
                  <a:rPr lang="en-PK" altLang="en-US" dirty="0"/>
                  <a:t>bits of </a:t>
                </a:r>
                <a:r>
                  <a:rPr lang="en-GB" altLang="en-US" i="1" dirty="0"/>
                  <a:t>b </a:t>
                </a:r>
                <a:r>
                  <a:rPr lang="en-PK" altLang="en-US" i="1" dirty="0"/>
                  <a:t>are not zero </a:t>
                </a:r>
                <a:r>
                  <a:rPr lang="en-US" altLang="en-US" dirty="0">
                    <a:sym typeface="Symbol" panose="05050102010706020507" pitchFamily="18" charset="2"/>
                  </a:rPr>
                  <a:t>then repeat the last step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The variable </a:t>
                </a:r>
                <a:r>
                  <a:rPr lang="en-US" altLang="en-US" b="1" i="1" dirty="0">
                    <a:sym typeface="Symbol" panose="05050102010706020507" pitchFamily="18" charset="2"/>
                  </a:rPr>
                  <a:t>r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contains the value of </a:t>
                </a:r>
                <a:r>
                  <a:rPr lang="en-GB" altLang="en-US" b="1" i="1" dirty="0"/>
                  <a:t>a</a:t>
                </a:r>
                <a:r>
                  <a:rPr lang="en-GB" altLang="en-US" b="1" i="1" baseline="30000" dirty="0"/>
                  <a:t>b</a:t>
                </a:r>
                <a:r>
                  <a:rPr lang="en-GB" altLang="en-US" b="1" dirty="0"/>
                  <a:t> mod </a:t>
                </a:r>
                <a:r>
                  <a:rPr lang="en-GB" altLang="en-US" b="1" i="1" dirty="0"/>
                  <a:t>n</a:t>
                </a:r>
                <a:endParaRPr lang="en-US" altLang="en-US" b="1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800" b="1" dirty="0"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endParaRPr lang="en-GB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00" t="-248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970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3400"/>
              <a:t>Example:</a:t>
            </a:r>
            <a:br>
              <a:rPr lang="en-GB" altLang="en-US" sz="3400"/>
            </a:br>
            <a:r>
              <a:rPr lang="en-GB" altLang="en-US" sz="3400"/>
              <a:t>Square-and-multiply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/>
              <a:t>Suppose we want to find the value of (123)</a:t>
            </a:r>
            <a:r>
              <a:rPr lang="en-GB" altLang="en-US" sz="2500" baseline="30000"/>
              <a:t>17</a:t>
            </a:r>
            <a:r>
              <a:rPr lang="en-GB" altLang="en-US" sz="2500"/>
              <a:t> mod 667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/>
              <a:t>The square-and-multiply algorithm: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 i="1"/>
              <a:t>	r	 	a	b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	1		123	17 (1000</a:t>
            </a:r>
            <a:r>
              <a:rPr lang="en-GB" altLang="en-US" sz="2200" u="sng"/>
              <a:t>1</a:t>
            </a:r>
            <a:r>
              <a:rPr lang="en-GB" altLang="en-US" sz="22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	123	455	8 (100</a:t>
            </a:r>
            <a:r>
              <a:rPr lang="en-GB" altLang="en-US" sz="2200" u="sng"/>
              <a:t>0</a:t>
            </a:r>
            <a:r>
              <a:rPr lang="en-GB" altLang="en-US" sz="22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	123	255	4 (10</a:t>
            </a:r>
            <a:r>
              <a:rPr lang="en-GB" altLang="en-US" sz="2200" u="sng"/>
              <a:t>0</a:t>
            </a:r>
            <a:r>
              <a:rPr lang="en-GB" altLang="en-US" sz="22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	123	326	2 (1</a:t>
            </a:r>
            <a:r>
              <a:rPr lang="en-GB" altLang="en-US" sz="2200" u="sng"/>
              <a:t>0</a:t>
            </a:r>
            <a:r>
              <a:rPr lang="en-GB" altLang="en-US" sz="22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	123	223	1 (</a:t>
            </a:r>
            <a:r>
              <a:rPr lang="en-GB" altLang="en-US" sz="2200" u="sng"/>
              <a:t>1</a:t>
            </a:r>
            <a:r>
              <a:rPr lang="en-GB" altLang="en-US" sz="22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200"/>
              <a:t>	82	-	0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/>
              <a:t>Result: </a:t>
            </a:r>
            <a:r>
              <a:rPr lang="en-GB" altLang="en-US" sz="2500"/>
              <a:t>(123)</a:t>
            </a:r>
            <a:r>
              <a:rPr lang="en-GB" altLang="en-US" sz="2500" baseline="30000"/>
              <a:t>17</a:t>
            </a:r>
            <a:r>
              <a:rPr lang="en-GB" altLang="en-US" sz="2500"/>
              <a:t> mod 667 = 82</a:t>
            </a:r>
          </a:p>
          <a:p>
            <a:pPr eaLnBrk="1" hangingPunct="1">
              <a:lnSpc>
                <a:spcPct val="90000"/>
              </a:lnSpc>
            </a:pPr>
            <a:endParaRPr lang="en-GB" altLang="en-US" sz="2600"/>
          </a:p>
        </p:txBody>
      </p:sp>
    </p:spTree>
    <p:extLst>
      <p:ext uri="{BB962C8B-B14F-4D97-AF65-F5344CB8AC3E}">
        <p14:creationId xmlns:p14="http://schemas.microsoft.com/office/powerpoint/2010/main" val="79889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3400"/>
              <a:t>Example:</a:t>
            </a:r>
            <a:br>
              <a:rPr lang="en-GB" altLang="en-US" sz="3400"/>
            </a:br>
            <a:r>
              <a:rPr lang="en-GB" altLang="en-US" sz="3400"/>
              <a:t>Square-and-multiply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Suppose we want to find the value of (82)</a:t>
            </a:r>
            <a:r>
              <a:rPr lang="en-GB" altLang="en-US" sz="2000" baseline="30000" dirty="0"/>
              <a:t>145</a:t>
            </a:r>
            <a:r>
              <a:rPr lang="en-GB" altLang="en-US" sz="2000" dirty="0"/>
              <a:t> mod 667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 dirty="0"/>
              <a:t>The square-and-multiply algorithm: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i="1" dirty="0"/>
              <a:t>	r		a	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1		82	145 (1001000</a:t>
            </a:r>
            <a:r>
              <a:rPr lang="en-GB" altLang="en-US" sz="2000" u="sng" dirty="0"/>
              <a:t>1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82	54	72 (100100</a:t>
            </a:r>
            <a:r>
              <a:rPr lang="en-GB" altLang="en-US" sz="2000" u="sng" dirty="0"/>
              <a:t>0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82	248	36 (10010</a:t>
            </a:r>
            <a:r>
              <a:rPr lang="en-GB" altLang="en-US" sz="2000" u="sng" dirty="0"/>
              <a:t>0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82	140	18 (1001</a:t>
            </a:r>
            <a:r>
              <a:rPr lang="en-GB" altLang="en-US" sz="2000" u="sng" dirty="0"/>
              <a:t>0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82	257	9 (100</a:t>
            </a:r>
            <a:r>
              <a:rPr lang="en-GB" altLang="en-US" sz="2000" u="sng" dirty="0"/>
              <a:t>1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397	16	4 (10</a:t>
            </a:r>
            <a:r>
              <a:rPr lang="en-GB" altLang="en-US" sz="2000" u="sng" dirty="0"/>
              <a:t>0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397	256	2 (1</a:t>
            </a:r>
            <a:r>
              <a:rPr lang="en-GB" altLang="en-US" sz="2000" u="sng" dirty="0"/>
              <a:t>0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397	170	1 (</a:t>
            </a:r>
            <a:r>
              <a:rPr lang="en-GB" altLang="en-US" sz="2000" u="sng" dirty="0"/>
              <a:t>1</a:t>
            </a:r>
            <a:r>
              <a:rPr lang="en-GB" altLang="en-US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123	-	0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 dirty="0"/>
              <a:t>Result: </a:t>
            </a:r>
            <a:r>
              <a:rPr lang="en-GB" altLang="en-US" sz="2000" dirty="0"/>
              <a:t>(82)</a:t>
            </a:r>
            <a:r>
              <a:rPr lang="en-GB" altLang="en-US" sz="2000" baseline="30000" dirty="0"/>
              <a:t>145</a:t>
            </a:r>
            <a:r>
              <a:rPr lang="en-GB" altLang="en-US" sz="2000" dirty="0"/>
              <a:t> mod 667 = 123</a:t>
            </a:r>
          </a:p>
          <a:p>
            <a:pPr eaLnBrk="1" hangingPunct="1">
              <a:lnSpc>
                <a:spcPct val="80000"/>
              </a:lnSpc>
            </a:pPr>
            <a:endParaRPr lang="en-GB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186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35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 txBox="1">
            <a:spLocks noGrp="1"/>
          </p:cNvSpPr>
          <p:nvPr>
            <p:ph type="body" idx="1"/>
          </p:nvPr>
        </p:nvSpPr>
        <p:spPr>
          <a:xfrm>
            <a:off x="214312" y="1446609"/>
            <a:ext cx="89298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61950">
              <a:spcBef>
                <a:spcPts val="0"/>
              </a:spcBef>
              <a:buClr>
                <a:srgbClr val="00B8FF"/>
              </a:buClr>
              <a:buSzPts val="2400"/>
              <a:buFont typeface="Noto Sans Symbols"/>
              <a:buChar char="▪"/>
            </a:pPr>
            <a:r>
              <a:rPr lang="en" sz="2400" b="1">
                <a:solidFill>
                  <a:srgbClr val="00B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bc mod n = (b mod n).(c mod n) mod n </a:t>
            </a:r>
            <a:endParaRPr sz="2400" b="1">
              <a:solidFill>
                <a:srgbClr val="00B8FF"/>
              </a:solidFill>
            </a:endParaRPr>
          </a:p>
          <a:p>
            <a:pPr marL="336550" indent="-20955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61950"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any number can be expressed as a sum of powers of 2.  </a:t>
            </a:r>
            <a:endParaRPr sz="2400"/>
          </a:p>
          <a:p>
            <a:pPr marL="914400" indent="45720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13</a:t>
            </a:r>
            <a:r>
              <a:rPr lang="en" sz="24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33 </a:t>
            </a:r>
            <a:endParaRPr sz="2400"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13</a:t>
            </a:r>
            <a:r>
              <a:rPr lang="en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(4+2+1)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33 </a:t>
            </a: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13</a:t>
            </a:r>
            <a:r>
              <a:rPr lang="en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.13</a:t>
            </a:r>
            <a:r>
              <a:rPr lang="en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.13</a:t>
            </a:r>
            <a:r>
              <a:rPr lang="en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33</a:t>
            </a: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 16 .4 . 13 mod 33</a:t>
            </a:r>
            <a:endParaRPr/>
          </a:p>
          <a:p>
            <a:pPr marL="914400" lvl="2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7 mod 33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61950">
              <a:spcBef>
                <a:spcPts val="0"/>
              </a:spcBef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lang="en" sz="2400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169 ≡ 4 , 	13</a:t>
            </a:r>
            <a:r>
              <a:rPr lang="en" sz="2400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4.4 = 16,		 13</a:t>
            </a:r>
            <a:r>
              <a:rPr lang="en" sz="2400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16.16 = 256 ≡ 25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Fast Exponentiation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1331143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Digital Signatures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600" b="1"/>
              <a:t>Digital signatures </a:t>
            </a:r>
            <a:r>
              <a:rPr lang="en-GB" altLang="en-US" sz="2600"/>
              <a:t>provide a way for a sender to securely ‘sign’ a message so that the recipients of the message can verify that the message originated from the sender (i.e., it is not a forged message)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600"/>
              <a:t>The RSA scheme can also be used for digital signatures by exploiting the fact that only the sender knows the private key (used for </a:t>
            </a:r>
            <a:r>
              <a:rPr lang="en-GB" altLang="en-US" sz="2600" b="1"/>
              <a:t>signing</a:t>
            </a:r>
            <a:r>
              <a:rPr lang="en-GB" altLang="en-US" sz="2600"/>
              <a:t>) but that everyone knows the sender’s public key (used for </a:t>
            </a:r>
            <a:r>
              <a:rPr lang="en-GB" altLang="en-US" sz="2600" b="1"/>
              <a:t>verification</a:t>
            </a:r>
            <a:r>
              <a:rPr lang="en-GB" altLang="en-US" sz="2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64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RSA Digital Signatures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8272462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Eve has been sending fake emails to Bob pretending to be Alice (</a:t>
            </a:r>
            <a:r>
              <a:rPr lang="en-GB" altLang="en-US" sz="2400" i="1"/>
              <a:t>impersonation</a:t>
            </a:r>
            <a:r>
              <a:rPr lang="en-GB" altLang="en-US" sz="2400"/>
              <a:t>); Bob has no way of telling which emails he has received from Alice are actually from Alice and which ones are from Eve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Alice wants to sign an email message </a:t>
            </a:r>
            <a:r>
              <a:rPr lang="en-GB" altLang="en-US" sz="2400" i="1"/>
              <a:t>m</a:t>
            </a:r>
            <a:r>
              <a:rPr lang="en-GB" altLang="en-US" sz="2400"/>
              <a:t> to Bob so that Bob knows that the email is actually from her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Alice signs the message using her private key (</a:t>
            </a:r>
            <a:r>
              <a:rPr lang="en-GB" altLang="en-US" sz="2400" i="1"/>
              <a:t>d</a:t>
            </a:r>
            <a:r>
              <a:rPr lang="en-GB" altLang="en-US" sz="2400"/>
              <a:t>, </a:t>
            </a:r>
            <a:r>
              <a:rPr lang="en-GB" altLang="en-US" sz="2400" i="1"/>
              <a:t>n</a:t>
            </a:r>
            <a:r>
              <a:rPr lang="en-GB" altLang="en-US" sz="2400"/>
              <a:t>) by calculating: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i="1"/>
              <a:t>s </a:t>
            </a:r>
            <a:r>
              <a:rPr lang="en-GB" altLang="en-US" sz="2400"/>
              <a:t>= </a:t>
            </a:r>
            <a:r>
              <a:rPr lang="en-GB" altLang="en-US" sz="2400" i="1"/>
              <a:t>m</a:t>
            </a:r>
            <a:r>
              <a:rPr lang="en-GB" altLang="en-US" sz="2400" i="1" baseline="30000"/>
              <a:t>d</a:t>
            </a:r>
            <a:r>
              <a:rPr lang="en-GB" altLang="en-US" sz="2400" i="1"/>
              <a:t> </a:t>
            </a:r>
            <a:r>
              <a:rPr lang="en-GB" altLang="en-US" sz="2400"/>
              <a:t>(mod </a:t>
            </a:r>
            <a:r>
              <a:rPr lang="en-GB" altLang="en-US" sz="2400" i="1"/>
              <a:t>n</a:t>
            </a:r>
            <a:r>
              <a:rPr lang="en-GB" altLang="en-US" sz="240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and sends the signed message </a:t>
            </a:r>
            <a:r>
              <a:rPr lang="en-GB" altLang="en-US" sz="2400" i="1"/>
              <a:t>s </a:t>
            </a:r>
            <a:r>
              <a:rPr lang="en-GB" altLang="en-US" sz="2400"/>
              <a:t>to Bob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Bob obtains Alice’s public key (</a:t>
            </a:r>
            <a:r>
              <a:rPr lang="en-GB" altLang="en-US" sz="2400" i="1"/>
              <a:t>e</a:t>
            </a:r>
            <a:r>
              <a:rPr lang="en-GB" altLang="en-US" sz="2400"/>
              <a:t>, </a:t>
            </a:r>
            <a:r>
              <a:rPr lang="en-GB" altLang="en-US" sz="2400" i="1"/>
              <a:t>n</a:t>
            </a:r>
            <a:r>
              <a:rPr lang="en-GB" altLang="en-US" sz="2400"/>
              <a:t>) from her website or some other source that he can trust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Bob verifies the signature and obtains the original message </a:t>
            </a:r>
            <a:r>
              <a:rPr lang="en-GB" altLang="en-US" sz="2400" i="1"/>
              <a:t>m </a:t>
            </a:r>
            <a:r>
              <a:rPr lang="en-GB" altLang="en-US" sz="2400"/>
              <a:t>using Alice’s public key (</a:t>
            </a:r>
            <a:r>
              <a:rPr lang="en-GB" altLang="en-US" sz="2400" i="1"/>
              <a:t>e</a:t>
            </a:r>
            <a:r>
              <a:rPr lang="en-GB" altLang="en-US" sz="2400"/>
              <a:t>, </a:t>
            </a:r>
            <a:r>
              <a:rPr lang="en-GB" altLang="en-US" sz="2400" i="1"/>
              <a:t>n</a:t>
            </a:r>
            <a:r>
              <a:rPr lang="en-GB" altLang="en-US" sz="2400"/>
              <a:t>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	</a:t>
            </a:r>
            <a:r>
              <a:rPr lang="en-GB" altLang="en-US" sz="2400" i="1"/>
              <a:t>m </a:t>
            </a:r>
            <a:r>
              <a:rPr lang="en-GB" altLang="en-US" sz="2400"/>
              <a:t>= </a:t>
            </a:r>
            <a:r>
              <a:rPr lang="en-GB" altLang="en-US" sz="2400" i="1"/>
              <a:t>s</a:t>
            </a:r>
            <a:r>
              <a:rPr lang="en-GB" altLang="en-US" sz="2400" i="1" baseline="30000"/>
              <a:t>e</a:t>
            </a:r>
            <a:r>
              <a:rPr lang="en-GB" altLang="en-US" sz="2400" i="1"/>
              <a:t> </a:t>
            </a:r>
            <a:r>
              <a:rPr lang="en-GB" altLang="en-US" sz="2400"/>
              <a:t>(mod </a:t>
            </a:r>
            <a:r>
              <a:rPr lang="en-GB" altLang="en-US" sz="2400" i="1"/>
              <a:t>n</a:t>
            </a:r>
            <a:r>
              <a:rPr lang="en-GB" altLang="en-US" sz="2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Because Alice is the only person that knows </a:t>
            </a:r>
            <a:r>
              <a:rPr lang="en-GB" altLang="en-US" sz="2400" i="1"/>
              <a:t>d</a:t>
            </a:r>
            <a:r>
              <a:rPr lang="en-GB" altLang="en-US" sz="2400"/>
              <a:t>, he can be assured that the message originated from Alice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47179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RSA Digital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6738" y="1219200"/>
                <a:ext cx="8272462" cy="54102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400" dirty="0"/>
                  <a:t>Alice wants to sign an email </a:t>
                </a:r>
                <a:r>
                  <a:rPr lang="en-PK" altLang="en-US" sz="2400" dirty="0"/>
                  <a:t>with her identity ID</a:t>
                </a:r>
                <a:r>
                  <a:rPr lang="en-GB" altLang="en-US" sz="2400" dirty="0"/>
                  <a:t> to Bob so that Bob knows that the email is actually from her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400" dirty="0"/>
                  <a:t>Alice signs </a:t>
                </a:r>
                <a:r>
                  <a:rPr lang="en-PK" altLang="en-US" sz="2400" dirty="0"/>
                  <a:t>her</a:t>
                </a:r>
                <a:r>
                  <a:rPr lang="en-GB" altLang="en-US" sz="2400" dirty="0"/>
                  <a:t> </a:t>
                </a:r>
                <a:r>
                  <a:rPr lang="en-PK" altLang="en-US" sz="2400" dirty="0"/>
                  <a:t>identity</a:t>
                </a:r>
                <a:r>
                  <a:rPr lang="en-GB" altLang="en-US" sz="2400" dirty="0"/>
                  <a:t> using her private key (</a:t>
                </a:r>
                <a:r>
                  <a:rPr lang="en-GB" altLang="en-US" sz="2400" i="1" dirty="0"/>
                  <a:t>d</a:t>
                </a:r>
                <a:r>
                  <a:rPr lang="en-GB" altLang="en-US" sz="2400" dirty="0"/>
                  <a:t>, </a:t>
                </a:r>
                <a:r>
                  <a:rPr lang="en-GB" altLang="en-US" sz="2400" i="1" dirty="0"/>
                  <a:t>n</a:t>
                </a:r>
                <a:r>
                  <a:rPr lang="en-GB" altLang="en-US" sz="2400" dirty="0"/>
                  <a:t>) by calculating:</a:t>
                </a:r>
                <a:endParaRPr lang="en-PK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br>
                  <a:rPr lang="en-GB" altLang="en-US" sz="2400" dirty="0"/>
                </a:br>
                <a:r>
                  <a:rPr lang="en-GB" altLang="en-US" sz="2400" dirty="0"/>
                  <a:t>	</a:t>
                </a:r>
                <a14:m>
                  <m:oMath xmlns:m="http://schemas.openxmlformats.org/officeDocument/2006/math">
                    <m:r>
                      <a:rPr lang="en-GB" alt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alt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PK" altLang="en-US" sz="2400" b="0" i="1" baseline="30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 baseline="3000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PK" altLang="en-US" sz="2400" i="1" baseline="30000" dirty="0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</m:sub>
                    </m:sSub>
                    <m:r>
                      <a:rPr lang="en-PK" altLang="en-US" sz="2400" i="1" baseline="3000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</m:sub>
                    </m:sSub>
                    <m:r>
                      <a:rPr lang="en-GB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K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PK" altLang="en-US" sz="2400" dirty="0"/>
                  <a:t>	</a:t>
                </a:r>
                <a14:m>
                  <m:oMath xmlns:m="http://schemas.openxmlformats.org/officeDocument/2006/math"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PK" altLang="en-US" sz="2400" i="1" dirty="0" err="1" smtClean="0">
                        <a:latin typeface="Cambria Math" panose="02040503050406030204" pitchFamily="18" charset="0"/>
                      </a:rPr>
                      <m:t>𝑚𝑠</m:t>
                    </m:r>
                    <m:sSup>
                      <m:sSupPr>
                        <m:ctrlP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K" altLang="en-US" sz="2400" i="1" dirty="0" err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PK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K" altLang="en-US" sz="2400" i="1" dirty="0" err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K" altLang="en-US" sz="2400" b="0" i="1" dirty="0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</m:sub>
                        </m:sSub>
                      </m:sup>
                    </m:sSup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K" alt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K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GB" altLang="en-US" sz="2400" dirty="0"/>
                  <a:t>	and sends the signed message </a:t>
                </a:r>
                <a:r>
                  <a:rPr lang="en-GB" altLang="en-US" sz="2400" i="1" dirty="0"/>
                  <a:t>s </a:t>
                </a:r>
                <a:r>
                  <a:rPr lang="en-GB" altLang="en-US" sz="2400" dirty="0"/>
                  <a:t>to Bob</a:t>
                </a:r>
                <a:r>
                  <a:rPr lang="en-PK" altLang="en-US" sz="2400" dirty="0"/>
                  <a:t> </a:t>
                </a:r>
                <a:r>
                  <a:rPr lang="en-PK" altLang="en-US" sz="2400" b="1" dirty="0"/>
                  <a:t>(</a:t>
                </a:r>
                <a:r>
                  <a:rPr lang="en-PK" altLang="en-US" sz="2400" b="1" dirty="0" err="1"/>
                  <a:t>c,s</a:t>
                </a:r>
                <a:r>
                  <a:rPr lang="en-PK" altLang="en-US" sz="2400" b="1" dirty="0"/>
                  <a:t>)</a:t>
                </a:r>
                <a:endParaRPr lang="en-GB" altLang="en-US" sz="2400" b="1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400" dirty="0"/>
                  <a:t>Bob obtains Alice’s public key (</a:t>
                </a:r>
                <a:r>
                  <a:rPr lang="en-GB" altLang="en-US" sz="2400" i="1" dirty="0"/>
                  <a:t>e</a:t>
                </a:r>
                <a:r>
                  <a:rPr lang="en-GB" altLang="en-US" sz="2400" dirty="0"/>
                  <a:t>, </a:t>
                </a:r>
                <a:r>
                  <a:rPr lang="en-GB" altLang="en-US" sz="2400" i="1" dirty="0"/>
                  <a:t>n</a:t>
                </a:r>
                <a:r>
                  <a:rPr lang="en-GB" altLang="en-US" sz="2400" dirty="0"/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400" dirty="0"/>
                  <a:t>Bob verifies the signature and obtains the original </a:t>
                </a:r>
                <a:r>
                  <a:rPr lang="en-PK" altLang="en-US" sz="2400" dirty="0"/>
                  <a:t>identity </a:t>
                </a:r>
                <a:r>
                  <a:rPr lang="en-PK" altLang="en-US" sz="2400" i="1" dirty="0"/>
                  <a:t>ID</a:t>
                </a:r>
                <a:r>
                  <a:rPr lang="en-GB" altLang="en-US" sz="2400" i="1" dirty="0"/>
                  <a:t> </a:t>
                </a:r>
                <a:r>
                  <a:rPr lang="en-GB" altLang="en-US" sz="2400" dirty="0"/>
                  <a:t>using Alice’s public key (</a:t>
                </a:r>
                <a:r>
                  <a:rPr lang="en-GB" altLang="en-US" sz="2400" i="1" dirty="0"/>
                  <a:t>e</a:t>
                </a:r>
                <a:r>
                  <a:rPr lang="en-GB" altLang="en-US" sz="2400" dirty="0"/>
                  <a:t>, </a:t>
                </a:r>
                <a:r>
                  <a:rPr lang="en-GB" altLang="en-US" sz="2400" i="1" dirty="0"/>
                  <a:t>n</a:t>
                </a:r>
                <a:r>
                  <a:rPr lang="en-GB" altLang="en-US" sz="2400" dirty="0"/>
                  <a:t>):</a:t>
                </a:r>
                <a:endParaRPr lang="en-PK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GB" altLang="en-US" sz="2400" dirty="0"/>
                  <a:t>		</a:t>
                </a:r>
                <a14:m>
                  <m:oMath xmlns:m="http://schemas.openxmlformats.org/officeDocument/2006/math"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GB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PK" altLang="en-US" sz="2400" b="0" i="1" baseline="30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 baseline="300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PK" altLang="en-US" sz="2400" b="0" i="1" baseline="30000" dirty="0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</m:sub>
                    </m:sSub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altLang="en-US" sz="2400" i="1" dirty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</m:sub>
                    </m:sSub>
                    <m:r>
                      <a:rPr lang="en-GB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r>
                  <a:rPr lang="en-PK" altLang="en-US" sz="2400" dirty="0"/>
                  <a:t>	</a:t>
                </a:r>
                <a14:m>
                  <m:oMath xmlns:m="http://schemas.openxmlformats.org/officeDocument/2006/math"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PK" alt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PK" alt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K" altLang="en-US" sz="24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en-PK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K" altLang="en-US" sz="2400" i="1" dirty="0" err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PK" altLang="en-US" sz="2400" b="0" i="1" dirty="0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</m:sub>
                        </m:sSub>
                      </m:sup>
                    </m:sSup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𝑚𝑜</m:t>
                    </m:r>
                    <m:sSub>
                      <m:sSubPr>
                        <m:ctrlP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K" altLang="en-US" sz="2400" b="0" i="1" dirty="0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PK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6738" y="1219200"/>
                <a:ext cx="8272462" cy="5410200"/>
              </a:xfrm>
              <a:blipFill>
                <a:blip r:embed="rId3"/>
                <a:stretch>
                  <a:fillRect l="-1032" t="-2140" r="-103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241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68b361eb9_0_28"/>
          <p:cNvSpPr txBox="1"/>
          <p:nvPr/>
        </p:nvSpPr>
        <p:spPr>
          <a:xfrm>
            <a:off x="968150" y="708650"/>
            <a:ext cx="7544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Encryption and Decryption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3" name="Google Shape;153;g1568b361eb9_0_28"/>
          <p:cNvSpPr txBox="1">
            <a:spLocks noGrp="1"/>
          </p:cNvSpPr>
          <p:nvPr>
            <p:ph type="body" idx="1"/>
          </p:nvPr>
        </p:nvSpPr>
        <p:spPr>
          <a:xfrm>
            <a:off x="142475" y="1719250"/>
            <a:ext cx="4580700" cy="370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/>
          <a:p>
            <a:pPr indent="-3810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Times New Roman"/>
              <a:buChar char="➔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	Plaintext    M&lt;n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80000"/>
              </a:lnSpc>
              <a:spcBef>
                <a:spcPts val="120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80000"/>
              </a:lnSpc>
              <a:spcBef>
                <a:spcPts val="120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Times New Roman"/>
              <a:buChar char="➔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	C= 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n)</a:t>
            </a:r>
            <a:endParaRPr sz="2400"/>
          </a:p>
          <a:p>
            <a:pPr indent="0">
              <a:lnSpc>
                <a:spcPct val="80000"/>
              </a:lnSpc>
              <a:spcBef>
                <a:spcPts val="120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Times New Roman"/>
              <a:buChar char="➔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 	D= (M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n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n = M mod n</a:t>
            </a:r>
            <a:endParaRPr sz="2400"/>
          </a:p>
          <a:p>
            <a:pPr indent="0">
              <a:lnSpc>
                <a:spcPct val="80000"/>
              </a:lnSpc>
              <a:spcBef>
                <a:spcPts val="1200"/>
              </a:spcBef>
              <a:buNone/>
            </a:pPr>
            <a:endParaRPr sz="2400"/>
          </a:p>
          <a:p>
            <a:pPr indent="-3810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Times New Roman"/>
              <a:buChar char="➔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 and e are inverse to each other so we get M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g1568b361eb9_0_28"/>
          <p:cNvSpPr txBox="1">
            <a:spLocks noGrp="1"/>
          </p:cNvSpPr>
          <p:nvPr>
            <p:ph type="body" idx="2"/>
          </p:nvPr>
        </p:nvSpPr>
        <p:spPr>
          <a:xfrm>
            <a:off x="4832400" y="1637650"/>
            <a:ext cx="3999900" cy="39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indent="-393700">
              <a:lnSpc>
                <a:spcPct val="200000"/>
              </a:lnSpc>
              <a:spcBef>
                <a:spcPts val="1200"/>
              </a:spcBef>
              <a:buClr>
                <a:schemeClr val="accent1"/>
              </a:buClr>
              <a:buSzPts val="2600"/>
            </a:pPr>
            <a:r>
              <a:rPr lang="en" sz="2600" i="1">
                <a:solidFill>
                  <a:schemeClr val="accent1"/>
                </a:solidFill>
              </a:rPr>
              <a:t>p=3, q=11, n=33</a:t>
            </a:r>
            <a:endParaRPr sz="2600" i="1">
              <a:solidFill>
                <a:schemeClr val="accent1"/>
              </a:solidFill>
            </a:endParaRPr>
          </a:p>
          <a:p>
            <a:pPr indent="-393700">
              <a:lnSpc>
                <a:spcPct val="200000"/>
              </a:lnSpc>
              <a:buClr>
                <a:schemeClr val="accent1"/>
              </a:buClr>
              <a:buSzPts val="2600"/>
            </a:pPr>
            <a:r>
              <a:rPr lang="en" sz="2600" i="1">
                <a:solidFill>
                  <a:schemeClr val="accent1"/>
                </a:solidFill>
              </a:rPr>
              <a:t>M = 2</a:t>
            </a:r>
            <a:r>
              <a:rPr lang="en" sz="2600">
                <a:solidFill>
                  <a:schemeClr val="accent1"/>
                </a:solidFill>
              </a:rPr>
              <a:t> </a:t>
            </a:r>
            <a:endParaRPr sz="2600">
              <a:solidFill>
                <a:schemeClr val="accent1"/>
              </a:solidFill>
            </a:endParaRPr>
          </a:p>
          <a:p>
            <a:pPr indent="-393700">
              <a:lnSpc>
                <a:spcPct val="200000"/>
              </a:lnSpc>
              <a:buClr>
                <a:schemeClr val="accent1"/>
              </a:buClr>
              <a:buSzPts val="2600"/>
            </a:pPr>
            <a:r>
              <a:rPr lang="en" sz="2600" i="1">
                <a:solidFill>
                  <a:schemeClr val="accent1"/>
                </a:solidFill>
              </a:rPr>
              <a:t>C = 2</a:t>
            </a:r>
            <a:r>
              <a:rPr lang="en" sz="2600" i="1" baseline="30000">
                <a:solidFill>
                  <a:schemeClr val="accent1"/>
                </a:solidFill>
              </a:rPr>
              <a:t>7</a:t>
            </a:r>
            <a:r>
              <a:rPr lang="en" sz="2600" i="1">
                <a:solidFill>
                  <a:schemeClr val="accent1"/>
                </a:solidFill>
              </a:rPr>
              <a:t> % 33 = 29</a:t>
            </a:r>
            <a:endParaRPr sz="2600" i="1">
              <a:solidFill>
                <a:schemeClr val="accent1"/>
              </a:solidFill>
            </a:endParaRPr>
          </a:p>
          <a:p>
            <a:pPr indent="-393700">
              <a:lnSpc>
                <a:spcPct val="200000"/>
              </a:lnSpc>
              <a:buClr>
                <a:schemeClr val="accent1"/>
              </a:buClr>
              <a:buSzPts val="2600"/>
            </a:pPr>
            <a:r>
              <a:rPr lang="en" sz="2600" i="1">
                <a:solidFill>
                  <a:schemeClr val="accent1"/>
                </a:solidFill>
              </a:rPr>
              <a:t>D = 29</a:t>
            </a:r>
            <a:r>
              <a:rPr lang="en" sz="2600" i="1" baseline="30000">
                <a:solidFill>
                  <a:schemeClr val="accent1"/>
                </a:solidFill>
              </a:rPr>
              <a:t>3</a:t>
            </a:r>
            <a:r>
              <a:rPr lang="en" sz="2600" i="1">
                <a:solidFill>
                  <a:schemeClr val="accent1"/>
                </a:solidFill>
              </a:rPr>
              <a:t> % 33 = 2</a:t>
            </a:r>
            <a:endParaRPr sz="26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11244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Principles of public key cryptosystems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382000" cy="4114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Evolved from two problems associated with symmetric encryption.</a:t>
            </a:r>
          </a:p>
          <a:p>
            <a:pPr lvl="1"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First is that of key distribution.</a:t>
            </a:r>
          </a:p>
          <a:p>
            <a:pPr lvl="1" algn="l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chemeClr val="tx1"/>
                </a:solidFill>
              </a:rPr>
              <a:t>Second problem was use of digital signatures.</a:t>
            </a:r>
          </a:p>
          <a:p>
            <a:pPr algn="l" eaLnBrk="1" hangingPunct="1">
              <a:buFont typeface="Wingdings" panose="05000000000000000000" pitchFamily="2" charset="2"/>
              <a:buChar char="ü"/>
            </a:pP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2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68b361eb9_2_13"/>
          <p:cNvSpPr txBox="1"/>
          <p:nvPr/>
        </p:nvSpPr>
        <p:spPr>
          <a:xfrm>
            <a:off x="968150" y="708650"/>
            <a:ext cx="7544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Key Generation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0" name="Google Shape;160;g1568b361eb9_2_13"/>
          <p:cNvSpPr txBox="1">
            <a:spLocks noGrp="1"/>
          </p:cNvSpPr>
          <p:nvPr>
            <p:ph type="body" idx="1"/>
          </p:nvPr>
        </p:nvSpPr>
        <p:spPr>
          <a:xfrm>
            <a:off x="0" y="1383800"/>
            <a:ext cx="5773800" cy="451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Choose prime numbers p,q</a:t>
            </a:r>
            <a:endParaRPr sz="2400">
              <a:solidFill>
                <a:schemeClr val="dk1"/>
              </a:solidFill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n=p*q; </a:t>
            </a:r>
            <a:endParaRPr sz="2400">
              <a:solidFill>
                <a:schemeClr val="dk1"/>
              </a:solidFill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Euler’s Totient, φ(n) = (p-1)(q-1)</a:t>
            </a:r>
            <a:endParaRPr sz="2400">
              <a:solidFill>
                <a:schemeClr val="dk1"/>
              </a:solidFill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Choose e such that 1 &lt; e &lt; φ(n) and e and φ (n) are coprime.</a:t>
            </a:r>
            <a:endParaRPr sz="2400">
              <a:solidFill>
                <a:schemeClr val="dk1"/>
              </a:solidFill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Euler’s Theorem, d*e = 1 mod φ(n)</a:t>
            </a:r>
            <a:endParaRPr sz="2400">
              <a:solidFill>
                <a:schemeClr val="dk1"/>
              </a:solidFill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Public key is (e, n) </a:t>
            </a:r>
            <a:endParaRPr sz="2400">
              <a:solidFill>
                <a:schemeClr val="dk1"/>
              </a:solidFill>
            </a:endParaRPr>
          </a:p>
          <a:p>
            <a:pPr indent="-381000">
              <a:lnSpc>
                <a:spcPct val="150000"/>
              </a:lnSpc>
              <a:buClr>
                <a:schemeClr val="dk1"/>
              </a:buClr>
              <a:buSzPts val="2400"/>
              <a:buChar char="➔"/>
            </a:pPr>
            <a:r>
              <a:rPr lang="en" sz="2400">
                <a:solidFill>
                  <a:schemeClr val="dk1"/>
                </a:solidFill>
              </a:rPr>
              <a:t>Private key is (d, n)=(d,p,q) </a:t>
            </a:r>
            <a:endParaRPr sz="2400"/>
          </a:p>
        </p:txBody>
      </p:sp>
      <p:sp>
        <p:nvSpPr>
          <p:cNvPr id="161" name="Google Shape;161;g1568b361eb9_2_13"/>
          <p:cNvSpPr txBox="1">
            <a:spLocks noGrp="1"/>
          </p:cNvSpPr>
          <p:nvPr>
            <p:ph type="body" idx="2"/>
          </p:nvPr>
        </p:nvSpPr>
        <p:spPr>
          <a:xfrm>
            <a:off x="5521650" y="1434350"/>
            <a:ext cx="3572700" cy="446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Choose p = 3 and q = 11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n =  3 * 11 = 33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φ(n) = 2 * 10 = 20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Let e = 7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[(3 * 7) % 20 = 1]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Public key =(7, 33)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Private key = (3, 33)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28753"/>
          <a:stretch/>
        </p:blipFill>
        <p:spPr>
          <a:xfrm>
            <a:off x="4445376" y="1448601"/>
            <a:ext cx="3608350" cy="41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583450" y="722900"/>
            <a:ext cx="7544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Euler’s Totient Function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149600" y="2118475"/>
            <a:ext cx="4260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55600"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Euler’s Totient φ(p) = (p-1)</a:t>
            </a:r>
            <a:endParaRPr sz="2000">
              <a:solidFill>
                <a:schemeClr val="dk1"/>
              </a:solidFill>
            </a:endParaRPr>
          </a:p>
          <a:p>
            <a:pPr marL="457200"/>
            <a:endParaRPr sz="200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Euler’s Totient φ(q) = (q-1)</a:t>
            </a:r>
            <a:endParaRPr sz="2000">
              <a:solidFill>
                <a:schemeClr val="dk1"/>
              </a:solidFill>
            </a:endParaRPr>
          </a:p>
          <a:p>
            <a:pPr marL="457200"/>
            <a:endParaRPr sz="2000">
              <a:solidFill>
                <a:schemeClr val="dk1"/>
              </a:solidFill>
            </a:endParaRPr>
          </a:p>
          <a:p>
            <a:pPr marL="457200"/>
            <a:r>
              <a:rPr lang="en" sz="2000">
                <a:solidFill>
                  <a:schemeClr val="dk1"/>
                </a:solidFill>
              </a:rPr>
              <a:t>where p and q are both prime</a:t>
            </a:r>
            <a:endParaRPr sz="2000">
              <a:solidFill>
                <a:schemeClr val="dk1"/>
              </a:solidFill>
            </a:endParaRPr>
          </a:p>
          <a:p>
            <a:pPr marL="457200"/>
            <a:endParaRPr sz="200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Euler’s Totient φ(n) = (p-1)(q-1)</a:t>
            </a:r>
            <a:endParaRPr sz="2000">
              <a:solidFill>
                <a:schemeClr val="dk1"/>
              </a:solidFill>
            </a:endParaRPr>
          </a:p>
          <a:p>
            <a:pPr marL="457200"/>
            <a:endParaRPr sz="200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F863D-CD86-8FF1-124E-0D43EFA927E8}"/>
              </a:ext>
            </a:extLst>
          </p:cNvPr>
          <p:cNvSpPr txBox="1"/>
          <p:nvPr/>
        </p:nvSpPr>
        <p:spPr>
          <a:xfrm>
            <a:off x="265300" y="5949285"/>
            <a:ext cx="861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 number theory, Euler's totient function counts the positive integers up to a given integer n that are relatively prime to n. Also called Euler's phi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85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810" y="857251"/>
            <a:ext cx="44932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0" y="8572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So Far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34825" y="1648000"/>
            <a:ext cx="3554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200"/>
              <a:t>Simplifications so far:</a:t>
            </a:r>
            <a:endParaRPr sz="2200"/>
          </a:p>
          <a:p>
            <a:pPr marL="457200" indent="-368300">
              <a:buSzPts val="2200"/>
              <a:buChar char="●"/>
            </a:pPr>
            <a:r>
              <a:rPr lang="en" sz="2200"/>
              <a:t>Message</a:t>
            </a:r>
            <a:endParaRPr sz="2200"/>
          </a:p>
          <a:p>
            <a:pPr marL="457200" indent="-368300">
              <a:buSzPts val="2200"/>
              <a:buChar char="●"/>
            </a:pPr>
            <a:r>
              <a:rPr lang="en" sz="2200"/>
              <a:t>Calculating d</a:t>
            </a:r>
            <a:endParaRPr sz="2200"/>
          </a:p>
          <a:p>
            <a:pPr marL="457200" indent="-368300">
              <a:buSzPts val="2200"/>
              <a:buChar char="●"/>
            </a:pPr>
            <a:r>
              <a:rPr lang="en" sz="2200"/>
              <a:t>Encryption/Decryption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051672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8580" y="1484784"/>
            <a:ext cx="8929800" cy="44076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letter in the message is represented as its ASCII code number.</a:t>
            </a:r>
            <a:endParaRPr dirty="0"/>
          </a:p>
          <a:p>
            <a:pPr marL="336550" indent="-209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ASCII, 'A' is coded as 65</a:t>
            </a:r>
            <a:r>
              <a:rPr lang="en-PK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Decimal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'B' is coded as 66 and so on. </a:t>
            </a:r>
            <a:endParaRPr dirty="0"/>
          </a:p>
          <a:p>
            <a:pPr marL="336550" indent="-209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message "Secret!" is coded as: 83 101 99 114 101 116 33</a:t>
            </a:r>
            <a:endParaRPr dirty="0"/>
          </a:p>
          <a:p>
            <a:pPr marL="336550" indent="-209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ASCII code number is then represented in binary notation using 8 bits.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example, the binary codes become: 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01010011 01100101 01100011 01110010 01100101 01110100 00100001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Times New Roman"/>
              <a:buChar char="▪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pair of characters is then assembled into blocks.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222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baseline="-2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0" y="85725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Message Preprocessing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147471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214312" y="1250156"/>
            <a:ext cx="8929800" cy="46991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457200" indent="0">
              <a:lnSpc>
                <a:spcPct val="80000"/>
              </a:lnSpc>
              <a:spcBef>
                <a:spcPts val="1200"/>
              </a:spcBef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done by taking two 8 bit numbers and representing them side by side as one 16 bit number. </a:t>
            </a:r>
            <a:endParaRPr dirty="0"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there are 7 original characters that form 4 blocks (with padding):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0101001101100101</a:t>
            </a:r>
            <a:endParaRPr dirty="0"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0110001101110010</a:t>
            </a:r>
            <a:endParaRPr dirty="0"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0110010101110100</a:t>
            </a:r>
            <a:endParaRPr dirty="0"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0000000000100001 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applications of RSA use blocks of up to 8 or 16 characters each (64 or 128 bits in length).</a:t>
            </a:r>
            <a:endParaRPr dirty="0"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message block is then represented as a decimal number that will be encrypted. For this example, the code blocks in decimal are: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21349 25458 25972 33</a:t>
            </a:r>
            <a:endParaRPr dirty="0"/>
          </a:p>
          <a:p>
            <a:pPr marL="336550" indent="-2222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baseline="-2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0" y="85725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Message Preprocessing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5115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>
            <a:off x="214312" y="1660922"/>
            <a:ext cx="89298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Cipher:</a:t>
            </a:r>
            <a:endParaRPr/>
          </a:p>
          <a:p>
            <a:pPr marL="336550" indent="-1714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1714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1714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	Plaintext    M&lt;n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		C= M</a:t>
            </a:r>
            <a:r>
              <a:rPr lang="en" sz="26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n)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 	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n  = 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n = M mod n</a:t>
            </a:r>
            <a:endParaRPr/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870"/>
              <a:buFont typeface="Noto Sans Symbols"/>
              <a:buChar char="▪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 and e are inverse to each other so we get M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3429000" y="1607344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000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010111111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286250" y="1607350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6000750" y="1607344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5143500" y="1607344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8"/>
          <p:cNvCxnSpPr/>
          <p:nvPr/>
        </p:nvCxnSpPr>
        <p:spPr>
          <a:xfrm>
            <a:off x="3500437" y="2518171"/>
            <a:ext cx="714300" cy="1200"/>
          </a:xfrm>
          <a:prstGeom prst="curvedConnector3">
            <a:avLst>
              <a:gd name="adj1" fmla="val 1009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04" name="Google Shape;204;p18"/>
          <p:cNvSpPr txBox="1"/>
          <p:nvPr/>
        </p:nvSpPr>
        <p:spPr>
          <a:xfrm>
            <a:off x="3571875" y="2571750"/>
            <a:ext cx="571500" cy="32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M&lt;n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Algorithm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499963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body" idx="1"/>
          </p:nvPr>
        </p:nvSpPr>
        <p:spPr>
          <a:xfrm>
            <a:off x="214312" y="1446609"/>
            <a:ext cx="89298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and 7 are co-primes			  </a:t>
            </a:r>
            <a:r>
              <a:rPr lang="en" sz="2000">
                <a:solidFill>
                  <a:srgbClr val="00B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in mod 7</a:t>
            </a:r>
            <a:endParaRPr>
              <a:solidFill>
                <a:srgbClr val="00B8FF"/>
              </a:solidFill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= 1.5+2    -&gt; 7-1.5=</a:t>
            </a: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/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5=2.2+1	   -&gt;5-2.2=1</a:t>
            </a:r>
            <a:endParaRPr/>
          </a:p>
          <a:p>
            <a:pPr marL="336550" indent="-209550">
              <a:spcBef>
                <a:spcPts val="1200"/>
              </a:spcBef>
              <a:buClr>
                <a:srgbClr val="000000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5-2.</a:t>
            </a: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   , putting the value of 2 we get</a:t>
            </a:r>
            <a:endParaRPr/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5-2(7-1.5)=1</a:t>
            </a:r>
            <a:endParaRPr/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5-2.7+2.5=1</a:t>
            </a:r>
            <a:endParaRPr/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3.5-2.7=1 </a:t>
            </a:r>
            <a:r>
              <a:rPr lang="en" sz="2000">
                <a:solidFill>
                  <a:srgbClr val="00B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 implies that 3 is the multiplicative inverse of 5 % 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-2114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Calculating d: Extended Eucledian Algorithm 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1001172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/>
        </p:nvSpPr>
        <p:spPr>
          <a:xfrm>
            <a:off x="296825" y="1742525"/>
            <a:ext cx="8518200" cy="40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 and 3 are co primes, 	</a:t>
            </a:r>
            <a:r>
              <a:rPr lang="en" sz="2400">
                <a:solidFill>
                  <a:srgbClr val="00B8FF"/>
                </a:solidFill>
                <a:latin typeface="Arial"/>
                <a:ea typeface="Arial"/>
                <a:cs typeface="Arial"/>
                <a:sym typeface="Arial"/>
              </a:rPr>
              <a:t>operating in mod 11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>
              <a:buClr>
                <a:srgbClr val="000000"/>
              </a:buClr>
              <a:buSzPts val="1800"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11=3.3+2		</a:t>
            </a: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-&gt; 11-3.3</a:t>
            </a:r>
            <a:r>
              <a:rPr lang="en" sz="2400">
                <a:solidFill>
                  <a:srgbClr val="FF0000"/>
                </a:solidFill>
              </a:rPr>
              <a:t>=2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3=1.2+1		</a:t>
            </a: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" sz="2400">
                <a:solidFill>
                  <a:srgbClr val="FF0000"/>
                </a:solidFill>
              </a:rPr>
              <a:t>3-1.2=1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>
              <a:buClr>
                <a:srgbClr val="000000"/>
              </a:buClr>
              <a:buSzPts val="1800"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3-1.</a:t>
            </a: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putting value of 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3-1(11-3.3)=1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3-1.11+3.3=1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-1.11+4.3=1 </a:t>
            </a:r>
            <a:r>
              <a:rPr lang="en" sz="2400">
                <a:solidFill>
                  <a:srgbClr val="00B8FF"/>
                </a:solidFill>
                <a:latin typeface="Arial"/>
                <a:ea typeface="Arial"/>
                <a:cs typeface="Arial"/>
                <a:sym typeface="Arial"/>
              </a:rPr>
              <a:t>mod 11</a:t>
            </a:r>
            <a:endParaRPr sz="2400">
              <a:solidFill>
                <a:srgbClr val="00B8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>
              <a:buClr>
                <a:srgbClr val="000000"/>
              </a:buClr>
              <a:buSzPts val="1800"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is the (modular) multiplicative inverse of  3 mod 11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Calculating d: Extended Eucledian Algorithm 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667861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6f0d26fab_0_7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48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56f0d26fab_0_7"/>
          <p:cNvSpPr txBox="1">
            <a:spLocks noGrp="1"/>
          </p:cNvSpPr>
          <p:nvPr>
            <p:ph type="body" idx="1"/>
          </p:nvPr>
        </p:nvSpPr>
        <p:spPr>
          <a:xfrm>
            <a:off x="214312" y="1660922"/>
            <a:ext cx="89298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Cipher:</a:t>
            </a:r>
            <a:endParaRPr/>
          </a:p>
          <a:p>
            <a:pPr marL="336550" indent="-1714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1714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1714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Encryption:	Plaintext    M&lt;n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		C= M</a:t>
            </a:r>
            <a:r>
              <a:rPr lang="en" sz="26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n)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 	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n  = M</a:t>
            </a:r>
            <a:r>
              <a:rPr lang="en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 n = M mod n</a:t>
            </a:r>
            <a:endParaRPr/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870"/>
              <a:buFont typeface="Noto Sans Symbols"/>
              <a:buChar char="▪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 and e are inverse to each other so we get M</a:t>
            </a:r>
            <a:endParaRPr/>
          </a:p>
        </p:txBody>
      </p:sp>
      <p:sp>
        <p:nvSpPr>
          <p:cNvPr id="227" name="Google Shape;227;g156f0d26fab_0_7"/>
          <p:cNvSpPr/>
          <p:nvPr/>
        </p:nvSpPr>
        <p:spPr>
          <a:xfrm>
            <a:off x="3429000" y="1607344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000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010111111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56f0d26fab_0_7"/>
          <p:cNvSpPr/>
          <p:nvPr/>
        </p:nvSpPr>
        <p:spPr>
          <a:xfrm>
            <a:off x="4286250" y="1607350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56f0d26fab_0_7"/>
          <p:cNvSpPr/>
          <p:nvPr/>
        </p:nvSpPr>
        <p:spPr>
          <a:xfrm>
            <a:off x="6000750" y="1607344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56f0d26fab_0_7"/>
          <p:cNvSpPr/>
          <p:nvPr/>
        </p:nvSpPr>
        <p:spPr>
          <a:xfrm>
            <a:off x="5143500" y="1607344"/>
            <a:ext cx="857400" cy="8037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156f0d26fab_0_7"/>
          <p:cNvCxnSpPr/>
          <p:nvPr/>
        </p:nvCxnSpPr>
        <p:spPr>
          <a:xfrm>
            <a:off x="3500437" y="2518171"/>
            <a:ext cx="714300" cy="1200"/>
          </a:xfrm>
          <a:prstGeom prst="curvedConnector3">
            <a:avLst>
              <a:gd name="adj1" fmla="val 1009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32" name="Google Shape;232;g156f0d26fab_0_7"/>
          <p:cNvSpPr txBox="1"/>
          <p:nvPr/>
        </p:nvSpPr>
        <p:spPr>
          <a:xfrm>
            <a:off x="3571875" y="2571750"/>
            <a:ext cx="571500" cy="32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M&lt;n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56f0d26fab_0_7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Algorithm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420472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body" idx="1"/>
          </p:nvPr>
        </p:nvSpPr>
        <p:spPr>
          <a:xfrm>
            <a:off x="214300" y="1524488"/>
            <a:ext cx="8929800" cy="41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61950">
              <a:spcBef>
                <a:spcPts val="0"/>
              </a:spcBef>
              <a:buClr>
                <a:srgbClr val="000000"/>
              </a:buClr>
              <a:buSzPts val="2400"/>
              <a:buChar char="▪"/>
            </a:pPr>
            <a:r>
              <a:rPr lang="en" sz="2400" b="1">
                <a:solidFill>
                  <a:srgbClr val="000000"/>
                </a:solidFill>
              </a:rPr>
              <a:t>Key Generation</a:t>
            </a:r>
            <a:endParaRPr sz="2400">
              <a:solidFill>
                <a:srgbClr val="000000"/>
              </a:solidFill>
            </a:endParaRPr>
          </a:p>
          <a:p>
            <a:pPr marL="336550" indent="-361950">
              <a:spcBef>
                <a:spcPts val="1200"/>
              </a:spcBef>
              <a:buClr>
                <a:srgbClr val="000000"/>
              </a:buClr>
              <a:buSzPts val="2400"/>
              <a:buChar char="▪"/>
            </a:pPr>
            <a:r>
              <a:rPr lang="en" sz="2400" i="1">
                <a:solidFill>
                  <a:srgbClr val="000000"/>
                </a:solidFill>
              </a:rPr>
              <a:t>p = 31     q = 23     (chosen at random, normally huge values)</a:t>
            </a:r>
            <a:endParaRPr sz="2400">
              <a:solidFill>
                <a:srgbClr val="000000"/>
              </a:solidFill>
            </a:endParaRPr>
          </a:p>
          <a:p>
            <a:pPr marL="336550" indent="-361950">
              <a:spcBef>
                <a:spcPts val="1200"/>
              </a:spcBef>
              <a:buClr>
                <a:srgbClr val="000000"/>
              </a:buClr>
              <a:buSzPts val="2400"/>
              <a:buChar char="▪"/>
            </a:pPr>
            <a:r>
              <a:rPr lang="en" sz="2400" i="1">
                <a:solidFill>
                  <a:srgbClr val="000000"/>
                </a:solidFill>
              </a:rPr>
              <a:t>n = 31*23 = 713</a:t>
            </a:r>
            <a:endParaRPr sz="2400">
              <a:solidFill>
                <a:srgbClr val="000000"/>
              </a:solidFill>
            </a:endParaRPr>
          </a:p>
          <a:p>
            <a:pPr marL="336550" indent="-361950">
              <a:spcBef>
                <a:spcPts val="1200"/>
              </a:spcBef>
              <a:buClr>
                <a:srgbClr val="000000"/>
              </a:buClr>
              <a:buSzPts val="2400"/>
              <a:buChar char="▪"/>
            </a:pPr>
            <a:r>
              <a:rPr lang="en" sz="2400" i="1">
                <a:solidFill>
                  <a:srgbClr val="000000"/>
                </a:solidFill>
              </a:rPr>
              <a:t>Φ(n) = 30*22 = 660</a:t>
            </a:r>
            <a:endParaRPr sz="2400">
              <a:solidFill>
                <a:srgbClr val="000000"/>
              </a:solidFill>
            </a:endParaRPr>
          </a:p>
          <a:p>
            <a:pPr marL="336550" indent="-361950">
              <a:spcBef>
                <a:spcPts val="1200"/>
              </a:spcBef>
              <a:buClr>
                <a:srgbClr val="000000"/>
              </a:buClr>
              <a:buSzPts val="2400"/>
              <a:buChar char="▪"/>
            </a:pPr>
            <a:r>
              <a:rPr lang="en" sz="2400" i="1">
                <a:solidFill>
                  <a:srgbClr val="000000"/>
                </a:solidFill>
              </a:rPr>
              <a:t>e = 223	</a:t>
            </a:r>
            <a:r>
              <a:rPr lang="en" sz="2400">
                <a:solidFill>
                  <a:srgbClr val="000000"/>
                </a:solidFill>
              </a:rPr>
              <a:t>    (chosen at random &lt; Φ(n) and GCD(e, Φ(n)=1 			               (otherwise inverse will not exist))</a:t>
            </a:r>
            <a:endParaRPr sz="2400"/>
          </a:p>
          <a:p>
            <a:pPr marL="336550" indent="-361950">
              <a:spcBef>
                <a:spcPts val="1200"/>
              </a:spcBef>
              <a:buClr>
                <a:srgbClr val="000000"/>
              </a:buClr>
              <a:buSzPts val="2400"/>
              <a:buChar char="▪"/>
            </a:pPr>
            <a:r>
              <a:rPr lang="en" sz="2400" i="1">
                <a:solidFill>
                  <a:srgbClr val="000000"/>
                </a:solidFill>
              </a:rPr>
              <a:t>d = 367</a:t>
            </a:r>
            <a:r>
              <a:rPr lang="en" sz="2400">
                <a:solidFill>
                  <a:srgbClr val="000000"/>
                </a:solidFill>
              </a:rPr>
              <a:t>    (computed using extended Euclidean algorithm)</a:t>
            </a:r>
            <a:endParaRPr sz="2400"/>
          </a:p>
          <a:p>
            <a:pPr marL="336550" indent="-374650">
              <a:spcBef>
                <a:spcPts val="1200"/>
              </a:spcBef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FF0000"/>
                </a:solidFill>
              </a:rPr>
              <a:t>Private key= (367,713)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rgbClr val="00B8FF"/>
                </a:solidFill>
              </a:rPr>
              <a:t>Public Key= (223,713)</a:t>
            </a:r>
            <a:endParaRPr sz="2400">
              <a:solidFill>
                <a:srgbClr val="00B8FF"/>
              </a:solidFill>
            </a:endParaRPr>
          </a:p>
          <a:p>
            <a:pPr marL="336550" indent="-209550">
              <a:spcBef>
                <a:spcPts val="1200"/>
              </a:spcBef>
              <a:buClr>
                <a:srgbClr val="000000"/>
              </a:buClr>
              <a:buSzPts val="2000"/>
              <a:buNone/>
            </a:pPr>
            <a:endParaRPr sz="2400">
              <a:solidFill>
                <a:schemeClr val="dk1"/>
              </a:solidFill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>
              <a:solidFill>
                <a:schemeClr val="dk1"/>
              </a:solidFill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baseline="-25000">
              <a:solidFill>
                <a:schemeClr val="dk1"/>
              </a:solidFill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2400">
              <a:solidFill>
                <a:schemeClr val="dk1"/>
              </a:solidFill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400">
              <a:solidFill>
                <a:schemeClr val="dk1"/>
              </a:solidFill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Example with bigger numbers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68979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57f1cc0fe_0_10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557f1cc0fe_0_10"/>
          <p:cNvSpPr txBox="1">
            <a:spLocks noGrp="1"/>
          </p:cNvSpPr>
          <p:nvPr>
            <p:ph type="body" idx="1"/>
          </p:nvPr>
        </p:nvSpPr>
        <p:spPr>
          <a:xfrm>
            <a:off x="205050" y="2313400"/>
            <a:ext cx="8733900" cy="3469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457200" indent="-381000">
              <a:spcBef>
                <a:spcPts val="1200"/>
              </a:spcBef>
              <a:buClr>
                <a:schemeClr val="dk1"/>
              </a:buClr>
              <a:buSzPts val="2400"/>
              <a:buFont typeface="Merriweather"/>
              <a:buChar char="▪"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17 to 27 in Z</a:t>
            </a:r>
            <a:r>
              <a:rPr lang="en" sz="2400" baseline="-2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14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81000">
              <a:spcBef>
                <a:spcPts val="1200"/>
              </a:spcBef>
              <a:buClr>
                <a:schemeClr val="dk1"/>
              </a:buClr>
              <a:buSzPts val="2400"/>
              <a:buFont typeface="Merriweather"/>
              <a:buChar char="▪"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Subtract 43 from 12 in Z</a:t>
            </a:r>
            <a:r>
              <a:rPr lang="en" sz="2400" baseline="-2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81000">
              <a:spcBef>
                <a:spcPts val="1200"/>
              </a:spcBef>
              <a:buClr>
                <a:schemeClr val="dk1"/>
              </a:buClr>
              <a:buSzPts val="2400"/>
              <a:buFont typeface="Merriweather"/>
              <a:buChar char="▪"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Multiply 123 by −10 in Z</a:t>
            </a:r>
            <a:r>
              <a:rPr lang="en" sz="2400" baseline="-2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19</a:t>
            </a:r>
            <a:endParaRPr sz="2400" baseline="-25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81000">
              <a:spcBef>
                <a:spcPts val="1200"/>
              </a:spcBef>
              <a:buClr>
                <a:schemeClr val="dk1"/>
              </a:buClr>
              <a:buSzPts val="2400"/>
              <a:buFont typeface="Merriweather"/>
              <a:buChar char="▪"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14+7 mod 15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81000">
              <a:spcBef>
                <a:spcPts val="1200"/>
              </a:spcBef>
              <a:buClr>
                <a:schemeClr val="dk1"/>
              </a:buClr>
              <a:buSzPts val="2400"/>
              <a:buFont typeface="Merriweather"/>
              <a:buChar char="▪"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7-11 mod 13</a:t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81000">
              <a:spcBef>
                <a:spcPts val="1200"/>
              </a:spcBef>
              <a:buClr>
                <a:schemeClr val="dk1"/>
              </a:buClr>
              <a:buSzPts val="2400"/>
              <a:buFont typeface="Merriweather"/>
              <a:buChar char="▪"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x 11 mod 20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2000"/>
              <a:buNone/>
            </a:pP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1" name="Google Shape;121;g1557f1cc0fe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476" y="857256"/>
            <a:ext cx="6561537" cy="145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557f1cc0fe_0_10"/>
          <p:cNvSpPr txBox="1">
            <a:spLocks noGrp="1"/>
          </p:cNvSpPr>
          <p:nvPr>
            <p:ph type="title"/>
          </p:nvPr>
        </p:nvSpPr>
        <p:spPr>
          <a:xfrm>
            <a:off x="91275" y="1187975"/>
            <a:ext cx="253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  <a:buSzPts val="2800"/>
            </a:pPr>
            <a:r>
              <a:rPr lang="en" sz="2420">
                <a:latin typeface="Merriweather"/>
                <a:ea typeface="Merriweather"/>
                <a:cs typeface="Merriweather"/>
                <a:sym typeface="Merriweather"/>
              </a:rPr>
              <a:t>Modulus Operations</a:t>
            </a:r>
            <a:endParaRPr sz="24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814697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>
            <a:spLocks noGrp="1"/>
          </p:cNvSpPr>
          <p:nvPr>
            <p:ph type="body" idx="1"/>
          </p:nvPr>
        </p:nvSpPr>
        <p:spPr>
          <a:xfrm>
            <a:off x="214312" y="1446609"/>
            <a:ext cx="89298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22225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4287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350"/>
              <a:buNone/>
            </a:pP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600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6" name="Google Shape;256;p14"/>
          <p:cNvGraphicFramePr/>
          <p:nvPr/>
        </p:nvGraphicFramePr>
        <p:xfrm>
          <a:off x="71450" y="1360150"/>
          <a:ext cx="9001100" cy="555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775">
                <a:tc>
                  <a:txBody>
                    <a:bodyPr/>
                    <a:lstStyle/>
                    <a:p>
                      <a:pPr marL="254000" marR="0" lvl="0" indent="-2540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660 and 223 are coprimes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254000" marR="0" lvl="0" indent="-2540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660=2.223+214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660-2.224=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254000" marR="0" lvl="0" indent="-2540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223=1.214+9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223-1.214=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chemeClr val="accent5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highlight>
                          <a:schemeClr val="accent5"/>
                        </a:highlight>
                      </a:endParaRPr>
                    </a:p>
                    <a:p>
                      <a:pPr marL="254000" marR="0" lvl="0" indent="-2540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214=23.9+7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214-23.9=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rgbClr val="7030A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highlight>
                          <a:srgbClr val="7030A0"/>
                        </a:highlight>
                      </a:endParaRPr>
                    </a:p>
                    <a:p>
                      <a:pPr marL="254000" marR="0" lvl="0" indent="-2540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9=1.7+2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9-1.7=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marL="254000" marR="0" lvl="0" indent="-2540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7=3.2+1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→7-3.2=1</a:t>
                      </a:r>
                      <a:endParaRPr sz="24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7-3.2=1,  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 2</a:t>
                      </a:r>
                      <a:endParaRPr sz="2400" b="1" dirty="0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7-3.(9-1.7)=1</a:t>
                      </a:r>
                      <a:endParaRPr sz="2400" b="1"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7-3.9+3.7=1</a:t>
                      </a:r>
                      <a:endParaRPr sz="28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4.7-3.9=1 ,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rgbClr val="7030A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highlight>
                            <a:srgbClr val="7030A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7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highlight>
                          <a:srgbClr val="7030A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4.(214-23.9)-3.9=1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4.214-92.9-3.9=1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4.214-95.9=1, 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accent5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sub 9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highlight>
                          <a:schemeClr val="accent5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4.214-95.(223-1.214)=1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4.214-95.223+95.214=1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99.214-95.223=1, 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accent4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214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highlight>
                          <a:schemeClr val="accent4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99.(660-2.223)-95.223=1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99.660-198.223-95.223=1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highlight>
                            <a:srgbClr val="A64D79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highlight>
                            <a:srgbClr val="A64D79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99.660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293.223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=1</a:t>
                      </a:r>
                      <a:r>
                        <a:rPr lang="en" sz="24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mod 660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endParaRPr sz="2400" b="1" i="0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-293+660=367 is answer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367*223%660=1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" name="Google Shape;257;p14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Example with bigger numbers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751288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214312" y="609600"/>
            <a:ext cx="5112568" cy="609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B’s Private key= (367,713)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B’s Public Key= (223,713)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wants to send message = ‘439’ to 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24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Encryption</a:t>
            </a:r>
            <a:endParaRPr sz="2400" dirty="0"/>
          </a:p>
          <a:p>
            <a:pPr marL="793750" lvl="1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c=439</a:t>
            </a:r>
            <a:r>
              <a:rPr lang="en" sz="20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 713</a:t>
            </a:r>
            <a:endParaRPr sz="3200" dirty="0"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=439</a:t>
            </a:r>
            <a:r>
              <a:rPr lang="en" sz="20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128+64+16+8+4+2+1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 713</a:t>
            </a:r>
            <a:endParaRPr sz="3200" dirty="0"/>
          </a:p>
          <a:p>
            <a:pPr marL="898525" lvl="1" indent="-636588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= (335 x 98 x 377 x 118 x 315 x 211 x 439) mod 713</a:t>
            </a:r>
            <a:endParaRPr sz="3200" dirty="0"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(32 x 280 x 36) mod 713 </a:t>
            </a:r>
            <a:endParaRPr sz="3200" dirty="0"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284   </a:t>
            </a:r>
            <a:endParaRPr sz="3200" dirty="0"/>
          </a:p>
          <a:p>
            <a:pPr marL="793750" lvl="1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sends the ciphertext 284 to B.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5326880" y="1096466"/>
            <a:ext cx="3709616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439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211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(211 x 211) mod 713= 315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(315 x 315) mod 713= 118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(118 x 118) mod 713= 377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32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(377 x 377) mod 713= 242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64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(242 x 242) mod 713= 98</a:t>
            </a:r>
            <a:endParaRPr dirty="0"/>
          </a:p>
          <a:p>
            <a:endParaRPr sz="1400" b="1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439</a:t>
            </a:r>
            <a:r>
              <a:rPr lang="en" sz="1400" b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128 </a:t>
            </a:r>
            <a:r>
              <a:rPr lang="en" sz="1400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mod 713= (98 x 98) mod 713= 335</a:t>
            </a:r>
            <a:endParaRPr dirty="0"/>
          </a:p>
        </p:txBody>
      </p:sp>
      <p:sp>
        <p:nvSpPr>
          <p:cNvPr id="265" name="Google Shape;265;p22"/>
          <p:cNvSpPr txBox="1"/>
          <p:nvPr/>
        </p:nvSpPr>
        <p:spPr>
          <a:xfrm>
            <a:off x="-135225" y="15240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 dirty="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Example with bigger numbers</a:t>
            </a:r>
            <a:endParaRPr sz="3000" dirty="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3000250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body" idx="1"/>
          </p:nvPr>
        </p:nvSpPr>
        <p:spPr>
          <a:xfrm>
            <a:off x="214312" y="1446609"/>
            <a:ext cx="4501704" cy="4339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receives the ciphertext 284 from 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36550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Decryption</a:t>
            </a:r>
            <a:endParaRPr/>
          </a:p>
          <a:p>
            <a:pPr marL="793750" lvl="1" indent="-336550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284</a:t>
            </a:r>
            <a:r>
              <a:rPr lang="en" sz="18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367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 713 </a:t>
            </a:r>
            <a:endParaRPr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=284</a:t>
            </a:r>
            <a:r>
              <a:rPr lang="en" sz="18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256+64+32+8+4+2+1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 713</a:t>
            </a:r>
            <a:endParaRPr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(98 x 377 x 118 x 211 x 439 x 87 x 284) mod 713</a:t>
            </a:r>
            <a:endParaRPr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(583 x 656 x 656) mod 713 </a:t>
            </a:r>
            <a:endParaRPr/>
          </a:p>
          <a:p>
            <a:pPr marL="457200" lvl="1" indent="0"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439  </a:t>
            </a:r>
            <a:endParaRPr/>
          </a:p>
          <a:p>
            <a:pPr lvl="1">
              <a:spcBef>
                <a:spcPts val="1200"/>
              </a:spcBef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 knows the message is 439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5292080" y="1674872"/>
            <a:ext cx="3528392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284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87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87 x 87 mod 713 = 439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439 x 439 mod 713 = 211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16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211 x 211 mod 713 = 315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315 x 315 mod 713 = 118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64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118 x 118 mod 713 = 377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128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377 x 377 mod 713 = 242</a:t>
            </a:r>
            <a:endParaRPr/>
          </a:p>
          <a:p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284</a:t>
            </a:r>
            <a:r>
              <a:rPr lang="en" sz="1400" b="1" baseline="30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256 </a:t>
            </a:r>
            <a:r>
              <a:rPr lang="en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 713= 242 x 242 mod 713 = 98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Example with bigger numbers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840774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57f1cc0fe_0_57"/>
          <p:cNvSpPr txBox="1">
            <a:spLocks noGrp="1"/>
          </p:cNvSpPr>
          <p:nvPr>
            <p:ph type="body" idx="1"/>
          </p:nvPr>
        </p:nvSpPr>
        <p:spPr>
          <a:xfrm>
            <a:off x="214312" y="1660922"/>
            <a:ext cx="89298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prime numbers, p=7, q=17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n = pq = 7 * 17 = 119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Φ(n) = (p-1)(q-1) = 96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e such that e is relatively prime to 96 and less than Φ(n), suppose e = 5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d=77 because 77*5= 385= 4*96+1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000"/>
              <a:buFont typeface="Times New Roman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d=77 because  (1.96-19.5=1 )mod 96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 KU={5,119)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Key KR={77,119}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 plaintext  M = 19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C=19</a:t>
            </a:r>
            <a:r>
              <a:rPr lang="en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119) = 66</a:t>
            </a:r>
            <a:endParaRPr/>
          </a:p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Decryption:  M=66</a:t>
            </a:r>
            <a:r>
              <a:rPr lang="en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(mod 119) = 19</a:t>
            </a:r>
            <a:endParaRPr/>
          </a:p>
          <a:p>
            <a:pPr marL="336550" indent="-2222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76212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825"/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6192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050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6192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050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161925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ts val="1050"/>
              <a:buNone/>
            </a:pPr>
            <a:endParaRPr sz="1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603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9304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360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34950">
              <a:lnSpc>
                <a:spcPct val="115000"/>
              </a:lnSpc>
              <a:spcBef>
                <a:spcPts val="1200"/>
              </a:spcBef>
              <a:buSzPts val="1600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g1557f1cc0f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64" y="3321664"/>
            <a:ext cx="21621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557f1cc0fe_0_57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Another Example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918430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6f0d26fab_0_49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RSA Another Example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88" name="Google Shape;288;g156f0d26fa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63425" y="1455575"/>
            <a:ext cx="4356446" cy="42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08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199025" y="1484775"/>
            <a:ext cx="8929800" cy="439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Char char="▪"/>
            </a:pPr>
            <a:r>
              <a:rPr lang="en" sz="2400">
                <a:solidFill>
                  <a:schemeClr val="dk1"/>
                </a:solidFill>
              </a:rPr>
              <a:t>The problem of factoring n into two prime factors is computationally very difficult</a:t>
            </a:r>
            <a:endParaRPr sz="2400">
              <a:solidFill>
                <a:schemeClr val="dk1"/>
              </a:solidFill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400">
              <a:solidFill>
                <a:schemeClr val="dk1"/>
              </a:solidFill>
            </a:endParaRPr>
          </a:p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Char char="▪"/>
            </a:pPr>
            <a:r>
              <a:rPr lang="en" sz="2400">
                <a:solidFill>
                  <a:schemeClr val="dk1"/>
                </a:solidFill>
              </a:rPr>
              <a:t>Because n = p * q   where p and q are at least 600 digit numbers(2048 bit), product is even bigger.</a:t>
            </a:r>
            <a:endParaRPr sz="2400">
              <a:solidFill>
                <a:schemeClr val="dk1"/>
              </a:solidFill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400">
              <a:solidFill>
                <a:schemeClr val="dk1"/>
              </a:solidFill>
            </a:endParaRPr>
          </a:p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Char char="▪"/>
            </a:pPr>
            <a:r>
              <a:rPr lang="en" sz="2400">
                <a:solidFill>
                  <a:schemeClr val="dk1"/>
                </a:solidFill>
              </a:rPr>
              <a:t>φ(n) cannot be computed without factoring n</a:t>
            </a:r>
            <a:endParaRPr sz="2400">
              <a:solidFill>
                <a:schemeClr val="dk1"/>
              </a:solidFill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400">
              <a:solidFill>
                <a:schemeClr val="dk1"/>
              </a:solidFill>
            </a:endParaRPr>
          </a:p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Char char="▪"/>
            </a:pPr>
            <a:r>
              <a:rPr lang="en" sz="2400">
                <a:solidFill>
                  <a:schemeClr val="dk1"/>
                </a:solidFill>
              </a:rPr>
              <a:t>As φ(n) is not known e and d are not known either.</a:t>
            </a:r>
            <a:endParaRPr sz="2400">
              <a:solidFill>
                <a:schemeClr val="dk1"/>
              </a:solidFill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400">
              <a:solidFill>
                <a:schemeClr val="dk1"/>
              </a:solidFill>
            </a:endParaRPr>
          </a:p>
          <a:p>
            <a:pPr marL="736600" lvl="1" indent="-323850">
              <a:lnSpc>
                <a:spcPct val="80000"/>
              </a:lnSpc>
              <a:spcBef>
                <a:spcPts val="700"/>
              </a:spcBef>
              <a:buClr>
                <a:schemeClr val="dk1"/>
              </a:buClr>
              <a:buSzPts val="2400"/>
              <a:buChar char="▪"/>
            </a:pPr>
            <a:r>
              <a:rPr lang="en" sz="2400">
                <a:solidFill>
                  <a:schemeClr val="dk1"/>
                </a:solidFill>
              </a:rPr>
              <a:t>Cipher remains unbreakable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-135225" y="85725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Security of RSA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562312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of RSA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Eve knows the public key (</a:t>
            </a:r>
            <a:r>
              <a:rPr lang="en-GB" altLang="en-US" sz="2400" i="1"/>
              <a:t>e</a:t>
            </a:r>
            <a:r>
              <a:rPr lang="en-GB" altLang="en-US" sz="2400"/>
              <a:t>, </a:t>
            </a:r>
            <a:r>
              <a:rPr lang="en-GB" altLang="en-US" sz="2400" i="1"/>
              <a:t>n</a:t>
            </a:r>
            <a:r>
              <a:rPr lang="en-GB" altLang="en-US" sz="2400"/>
              <a:t>) of Bob and wants to know his private key (</a:t>
            </a:r>
            <a:r>
              <a:rPr lang="en-GB" altLang="en-US" sz="2400" i="1"/>
              <a:t>d</a:t>
            </a:r>
            <a:r>
              <a:rPr lang="en-GB" altLang="en-US" sz="2400"/>
              <a:t>, </a:t>
            </a:r>
            <a:r>
              <a:rPr lang="en-GB" altLang="en-US" sz="2400" i="1"/>
              <a:t>n</a:t>
            </a:r>
            <a:r>
              <a:rPr lang="en-GB" altLang="en-US" sz="2400"/>
              <a:t>) so she can decrypt messages sent to Bob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To calculate </a:t>
            </a:r>
            <a:r>
              <a:rPr lang="en-GB" altLang="en-US" sz="2400" i="1"/>
              <a:t>d</a:t>
            </a:r>
            <a:r>
              <a:rPr lang="en-GB" altLang="en-US" sz="2400"/>
              <a:t>, she has to solve the equation:</a:t>
            </a:r>
            <a:br>
              <a:rPr lang="en-GB" altLang="en-US" sz="2400"/>
            </a:br>
            <a:r>
              <a:rPr lang="en-GB" altLang="en-US" sz="2400"/>
              <a:t>	 </a:t>
            </a:r>
            <a:r>
              <a:rPr lang="en-GB" altLang="en-US" sz="2400" i="1"/>
              <a:t>d</a:t>
            </a:r>
            <a:r>
              <a:rPr lang="en-GB" altLang="en-US" sz="2400"/>
              <a:t> = </a:t>
            </a:r>
            <a:r>
              <a:rPr lang="en-GB" altLang="en-US" sz="2400" i="1"/>
              <a:t>e</a:t>
            </a:r>
            <a:r>
              <a:rPr lang="en-GB" altLang="en-US" sz="2400" baseline="30000"/>
              <a:t>-1</a:t>
            </a:r>
            <a:r>
              <a:rPr lang="en-GB" altLang="en-US" sz="2400"/>
              <a:t> (mod (</a:t>
            </a:r>
            <a:r>
              <a:rPr lang="en-GB" altLang="en-US" sz="2400" i="1"/>
              <a:t>p</a:t>
            </a:r>
            <a:r>
              <a:rPr lang="en-GB" altLang="en-US" sz="2400"/>
              <a:t>-1)(</a:t>
            </a:r>
            <a:r>
              <a:rPr lang="en-GB" altLang="en-US" sz="2400" i="1"/>
              <a:t>q</a:t>
            </a:r>
            <a:r>
              <a:rPr lang="en-GB" altLang="en-US" sz="2400"/>
              <a:t>-1))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However, this means that she needs to know the prime numbers </a:t>
            </a:r>
            <a:r>
              <a:rPr lang="en-GB" altLang="en-US" sz="2400" i="1"/>
              <a:t>p</a:t>
            </a:r>
            <a:r>
              <a:rPr lang="en-GB" altLang="en-US" sz="2400"/>
              <a:t> and </a:t>
            </a:r>
            <a:r>
              <a:rPr lang="en-GB" altLang="en-US" sz="2400" i="1"/>
              <a:t>q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She knows that </a:t>
            </a:r>
            <a:r>
              <a:rPr lang="en-GB" altLang="en-US" sz="2400" i="1"/>
              <a:t>n </a:t>
            </a:r>
            <a:r>
              <a:rPr lang="en-GB" altLang="en-US" sz="2400"/>
              <a:t>is the product of </a:t>
            </a:r>
            <a:r>
              <a:rPr lang="en-GB" altLang="en-US" sz="2400" i="1"/>
              <a:t>p </a:t>
            </a:r>
            <a:r>
              <a:rPr lang="en-GB" altLang="en-US" sz="2400"/>
              <a:t>and </a:t>
            </a:r>
            <a:r>
              <a:rPr lang="en-GB" altLang="en-US" sz="2400" i="1"/>
              <a:t>q</a:t>
            </a:r>
            <a:r>
              <a:rPr lang="en-GB" altLang="en-US" sz="2400"/>
              <a:t>, so she can recover </a:t>
            </a:r>
            <a:r>
              <a:rPr lang="en-GB" altLang="en-US" sz="2400" i="1"/>
              <a:t>p </a:t>
            </a:r>
            <a:r>
              <a:rPr lang="en-GB" altLang="en-US" sz="2400"/>
              <a:t>and </a:t>
            </a:r>
            <a:r>
              <a:rPr lang="en-GB" altLang="en-US" sz="2400" i="1"/>
              <a:t>q </a:t>
            </a:r>
            <a:r>
              <a:rPr lang="en-GB" altLang="en-US" sz="2400"/>
              <a:t>if she can factor </a:t>
            </a:r>
            <a:r>
              <a:rPr lang="en-GB" altLang="en-US" sz="2400" i="1"/>
              <a:t>n </a:t>
            </a:r>
            <a:r>
              <a:rPr lang="en-GB" altLang="en-US" sz="2400"/>
              <a:t>into its component prime numbers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Factoring large integers (over 250 digits) is known to be a difficult problem in mathematics and computer science and provided that the prime factors of </a:t>
            </a:r>
            <a:r>
              <a:rPr lang="en-GB" altLang="en-US" sz="2400" i="1"/>
              <a:t>n </a:t>
            </a:r>
            <a:r>
              <a:rPr lang="en-GB" altLang="en-US" sz="2400"/>
              <a:t>are sufficiently large, it would be computationally infeasible for Eve to calculate </a:t>
            </a:r>
            <a:r>
              <a:rPr lang="en-GB" altLang="en-US" sz="2400" i="1"/>
              <a:t>p </a:t>
            </a:r>
            <a:r>
              <a:rPr lang="en-GB" altLang="en-US" sz="2400"/>
              <a:t>and </a:t>
            </a:r>
            <a:r>
              <a:rPr lang="en-GB" altLang="en-US" sz="2400" i="1"/>
              <a:t>q </a:t>
            </a:r>
            <a:r>
              <a:rPr lang="en-GB" altLang="en-US" sz="2400"/>
              <a:t>(and hence </a:t>
            </a:r>
            <a:r>
              <a:rPr lang="en-GB" altLang="en-US" sz="2400" i="1"/>
              <a:t>d</a:t>
            </a:r>
            <a:r>
              <a:rPr lang="en-GB" altLang="en-US" sz="2400"/>
              <a:t>) from Bob’s public key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99594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RSA implementation issues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100"/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The RSA algorithm requires working with very large integers (e.g., over 500 bits)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However, most computers have a much smaller </a:t>
            </a:r>
            <a:r>
              <a:rPr lang="en-GB" altLang="en-US" sz="2100" i="1"/>
              <a:t>word size</a:t>
            </a:r>
            <a:r>
              <a:rPr lang="en-GB" altLang="en-US" sz="2100"/>
              <a:t>, which represents the largest integer that can be stored in a CPU register (e.g., 32 bits)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/>
          </a:p>
          <a:p>
            <a:pPr eaLnBrk="1" hangingPunct="1">
              <a:lnSpc>
                <a:spcPct val="90000"/>
              </a:lnSpc>
            </a:pPr>
            <a:r>
              <a:rPr lang="en-GB" altLang="en-US" sz="2100"/>
              <a:t>The mathematical operations supported by most compilers and high-level languages is usually restricted to the word size of the CPU, so to implement RSA we need to know how to efficiently perform modular multiplication and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294868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6f0d26fab_0_34"/>
          <p:cNvSpPr txBox="1"/>
          <p:nvPr/>
        </p:nvSpPr>
        <p:spPr>
          <a:xfrm>
            <a:off x="-135225" y="30480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 dirty="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Encryption</a:t>
            </a:r>
            <a:endParaRPr sz="3000" dirty="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02" name="Google Shape;302;g156f0d26fa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219200"/>
            <a:ext cx="6629399" cy="5114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619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6f0d26fab_0_42"/>
          <p:cNvSpPr txBox="1"/>
          <p:nvPr/>
        </p:nvSpPr>
        <p:spPr>
          <a:xfrm>
            <a:off x="-135225" y="381000"/>
            <a:ext cx="935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" sz="3000" dirty="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Digital Signature</a:t>
            </a:r>
            <a:endParaRPr sz="3000" dirty="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09" name="Google Shape;309;g156f0d26fa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95400"/>
            <a:ext cx="73152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09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57f1cc0fe_0_33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557f1cc0fe_0_33"/>
          <p:cNvSpPr txBox="1">
            <a:spLocks noGrp="1"/>
          </p:cNvSpPr>
          <p:nvPr>
            <p:ph type="body" idx="1"/>
          </p:nvPr>
        </p:nvSpPr>
        <p:spPr>
          <a:xfrm>
            <a:off x="-36750" y="1491250"/>
            <a:ext cx="92175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457200" indent="-3683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Z</a:t>
            </a:r>
            <a:r>
              <a:rPr lang="en" sz="2200" baseline="-2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two numbers a and b are additive inverses of each other if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95300" indent="-19050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400"/>
              <a:buNone/>
            </a:pP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683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Z</a:t>
            </a:r>
            <a:r>
              <a:rPr lang="en" sz="2200" baseline="-2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two numbers a and b are mutliplicative inverses of each other if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endParaRPr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Find additive inverse  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800100" lvl="1" indent="-33020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 mod 13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800100" lvl="1" indent="-33020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 mod 17</a:t>
            </a:r>
            <a:endParaRPr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36550" indent="-3238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Find multiplicative inverse 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793750" lvl="1" indent="-3238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 mod 5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793750" lvl="1" indent="-3238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2200"/>
              <a:buFont typeface="Merriweather"/>
              <a:buChar char="•"/>
            </a:pPr>
            <a:r>
              <a:rPr lang="en" sz="2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 mod 7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g1557f1cc0fe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8187" y="1946585"/>
            <a:ext cx="3098006" cy="56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557f1cc0fe_0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8009" y="3124200"/>
            <a:ext cx="3025377" cy="6120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557f1cc0fe_0_33"/>
          <p:cNvSpPr txBox="1">
            <a:spLocks noGrp="1"/>
          </p:cNvSpPr>
          <p:nvPr>
            <p:ph type="title"/>
          </p:nvPr>
        </p:nvSpPr>
        <p:spPr>
          <a:xfrm>
            <a:off x="3552950" y="918550"/>
            <a:ext cx="148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  <a:buSzPts val="2800"/>
            </a:pPr>
            <a:r>
              <a:rPr lang="en" sz="2420">
                <a:latin typeface="Merriweather"/>
                <a:ea typeface="Merriweather"/>
                <a:cs typeface="Merriweather"/>
                <a:sym typeface="Merriweather"/>
              </a:rPr>
              <a:t>Inverses</a:t>
            </a:r>
            <a:endParaRPr sz="24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953897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42ca3adab_0_5"/>
          <p:cNvSpPr txBox="1">
            <a:spLocks noGrp="1"/>
          </p:cNvSpPr>
          <p:nvPr>
            <p:ph type="title"/>
          </p:nvPr>
        </p:nvSpPr>
        <p:spPr>
          <a:xfrm>
            <a:off x="785812" y="1111514"/>
            <a:ext cx="7665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2700"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Kerckhoffs Principles System + Keys</a:t>
            </a:r>
            <a:b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August Kerckhoffs, Journal of Military Science, 1883</a:t>
            </a:r>
            <a:br>
              <a:rPr lang="en" sz="20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542ca3adab_0_5"/>
          <p:cNvSpPr txBox="1">
            <a:spLocks noGrp="1"/>
          </p:cNvSpPr>
          <p:nvPr>
            <p:ph type="body" idx="1"/>
          </p:nvPr>
        </p:nvSpPr>
        <p:spPr>
          <a:xfrm>
            <a:off x="246262" y="1600200"/>
            <a:ext cx="8745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609600" indent="-622300">
              <a:lnSpc>
                <a:spcPct val="90000"/>
              </a:lnSpc>
              <a:spcBef>
                <a:spcPts val="0"/>
              </a:spcBef>
              <a:buClr>
                <a:srgbClr val="38761D"/>
              </a:buClr>
              <a:buSzPts val="1800"/>
              <a:buFont typeface="Merriweather"/>
              <a:buAutoNum type="arabicPeriod"/>
            </a:pPr>
            <a:r>
              <a:rPr lang="en" sz="2000" dirty="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must be substantially, if not mathematically, undecipherable; </a:t>
            </a:r>
            <a:endParaRPr sz="2000" dirty="0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09600" indent="-622300">
              <a:lnSpc>
                <a:spcPct val="90000"/>
              </a:lnSpc>
              <a:spcBef>
                <a:spcPts val="1200"/>
              </a:spcBef>
              <a:buClr>
                <a:srgbClr val="38761D"/>
              </a:buClr>
              <a:buSzPts val="1800"/>
              <a:buFont typeface="Merriweather"/>
              <a:buAutoNum type="arabicPeriod"/>
            </a:pPr>
            <a:r>
              <a:rPr lang="en" sz="2000" dirty="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must </a:t>
            </a:r>
            <a:r>
              <a:rPr lang="en" sz="2000" u="sng" dirty="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lang="en" sz="2000" dirty="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 require secrecy and can be stolen by the enemy without causing trouble; </a:t>
            </a:r>
            <a:endParaRPr sz="2000" dirty="0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09600" indent="-6223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SzPts val="1800"/>
              <a:buFont typeface="Merriweather"/>
              <a:buAutoNum type="arabicPeriod"/>
            </a:pPr>
            <a:r>
              <a:rPr lang="en" sz="2000" dirty="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It must be easy to communicate and remember the keys without requiring written notes, it must also be easy to change or modify the keys with different participants; </a:t>
            </a:r>
            <a:endParaRPr sz="2000" dirty="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09600" indent="-6223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SzPts val="1800"/>
              <a:buFont typeface="Merriweather"/>
              <a:buAutoNum type="arabicPeriod"/>
            </a:pPr>
            <a:r>
              <a:rPr lang="en" sz="2000" dirty="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ought to be compatible with telegraph communication; </a:t>
            </a:r>
            <a:endParaRPr sz="2000" dirty="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09600" indent="-6223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SzPts val="1800"/>
              <a:buFont typeface="Merriweather"/>
              <a:buAutoNum type="arabicPeriod"/>
            </a:pPr>
            <a:r>
              <a:rPr lang="en" sz="2000" dirty="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The system must be portable, and its use must not require more than one person; </a:t>
            </a:r>
            <a:endParaRPr sz="2000" dirty="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609600" indent="-622300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SzPts val="1800"/>
              <a:buFont typeface="Merriweather"/>
              <a:buAutoNum type="arabicPeriod"/>
            </a:pPr>
            <a:r>
              <a:rPr lang="en" sz="2000" dirty="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Finally, regarding the circumstances in which such system is applied, it must be easy to use and must neither require stress of mind nor the knowledge of a long series of rules. </a:t>
            </a:r>
            <a:endParaRPr sz="2000" dirty="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988434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609599" y="857250"/>
            <a:ext cx="8469049" cy="60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 algn="l">
              <a:spcBef>
                <a:spcPts val="0"/>
              </a:spcBef>
              <a:buSzPts val="2800"/>
            </a:pPr>
            <a:r>
              <a:rPr lang="en" dirty="0"/>
              <a:t>   The Story of Phil Zimmerman &amp; Pretty Good Privacy</a:t>
            </a:r>
            <a:endParaRPr dirty="0"/>
          </a:p>
        </p:txBody>
      </p:sp>
      <p:sp>
        <p:nvSpPr>
          <p:cNvPr id="323" name="Google Shape;323;p28"/>
          <p:cNvSpPr txBox="1">
            <a:spLocks noGrp="1"/>
          </p:cNvSpPr>
          <p:nvPr>
            <p:ph type="body" idx="1"/>
          </p:nvPr>
        </p:nvSpPr>
        <p:spPr>
          <a:xfrm>
            <a:off x="213064" y="1604494"/>
            <a:ext cx="8302286" cy="4396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rmAutofit fontScale="5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1200"/>
              </a:spcBef>
              <a:buSzPct val="117647"/>
              <a:buNone/>
            </a:pPr>
            <a:endParaRPr/>
          </a:p>
          <a:p>
            <a:pPr marL="457200" indent="-352985">
              <a:lnSpc>
                <a:spcPct val="115000"/>
              </a:lnSpc>
              <a:spcBef>
                <a:spcPts val="1200"/>
              </a:spcBef>
              <a:buSzPct val="117647"/>
              <a:buChar char="●"/>
            </a:pPr>
            <a:r>
              <a:rPr lang="en"/>
              <a:t>Military Value</a:t>
            </a:r>
            <a:endParaRPr/>
          </a:p>
          <a:p>
            <a:pPr marL="457200" indent="-352985">
              <a:lnSpc>
                <a:spcPct val="115000"/>
              </a:lnSpc>
              <a:spcBef>
                <a:spcPts val="1200"/>
              </a:spcBef>
              <a:buSzPct val="117647"/>
              <a:buChar char="●"/>
            </a:pPr>
            <a:r>
              <a:rPr lang="en"/>
              <a:t>Commercial + Personal Applications</a:t>
            </a:r>
            <a:endParaRPr/>
          </a:p>
          <a:p>
            <a:pPr marL="457200" indent="-352985">
              <a:lnSpc>
                <a:spcPct val="115000"/>
              </a:lnSpc>
              <a:spcBef>
                <a:spcPts val="1200"/>
              </a:spcBef>
              <a:buSzPct val="117647"/>
              <a:buChar char="●"/>
            </a:pPr>
            <a:r>
              <a:rPr lang="en"/>
              <a:t>Encryption Debate</a:t>
            </a:r>
            <a:endParaRPr/>
          </a:p>
          <a:p>
            <a:pPr marL="457200" indent="-352985">
              <a:lnSpc>
                <a:spcPct val="115000"/>
              </a:lnSpc>
              <a:spcBef>
                <a:spcPts val="1200"/>
              </a:spcBef>
              <a:buSzPct val="117647"/>
              <a:buChar char="●"/>
            </a:pPr>
            <a:r>
              <a:rPr lang="en"/>
              <a:t>Key Escrow</a:t>
            </a:r>
            <a:endParaRPr/>
          </a:p>
          <a:p>
            <a:pPr marL="457200" indent="-228600">
              <a:lnSpc>
                <a:spcPct val="115000"/>
              </a:lnSpc>
              <a:spcBef>
                <a:spcPts val="1200"/>
              </a:spcBef>
              <a:buSzPct val="117647"/>
              <a:buNone/>
            </a:pPr>
            <a:endParaRPr/>
          </a:p>
          <a:p>
            <a:pPr marL="457200" indent="-228600">
              <a:lnSpc>
                <a:spcPct val="115000"/>
              </a:lnSpc>
              <a:spcBef>
                <a:spcPts val="1200"/>
              </a:spcBef>
              <a:buSzPct val="117647"/>
              <a:buNone/>
            </a:pPr>
            <a:endParaRPr/>
          </a:p>
          <a:p>
            <a:pPr marL="457200" indent="-228600">
              <a:lnSpc>
                <a:spcPct val="115000"/>
              </a:lnSpc>
              <a:spcBef>
                <a:spcPts val="1200"/>
              </a:spcBef>
              <a:buSzPct val="117647"/>
              <a:buNone/>
            </a:pPr>
            <a:endParaRPr/>
          </a:p>
          <a:p>
            <a:pPr marL="457200" indent="-352985">
              <a:lnSpc>
                <a:spcPct val="115000"/>
              </a:lnSpc>
              <a:spcBef>
                <a:spcPts val="1200"/>
              </a:spcBef>
              <a:buSzPct val="117647"/>
              <a:buChar char="●"/>
            </a:pPr>
            <a:r>
              <a:rPr lang="en"/>
              <a:t>"The natural flow of technology tends to move in the direction of making surveillance easier", and "the ability of computers to track us doubles every eighteen months",</a:t>
            </a:r>
            <a:r>
              <a:rPr lang="en" baseline="30000"/>
              <a:t> </a:t>
            </a:r>
            <a:r>
              <a:rPr lang="en"/>
              <a:t>in reference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Moore's law</a:t>
            </a:r>
            <a:r>
              <a:rPr lang="en"/>
              <a:t>. </a:t>
            </a:r>
            <a:endParaRPr/>
          </a:p>
        </p:txBody>
      </p:sp>
      <p:pic>
        <p:nvPicPr>
          <p:cNvPr id="324" name="Google Shape;324;p28" descr="A person with a beard and glasses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4713" y="1531254"/>
            <a:ext cx="2368682" cy="339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591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609600" y="-5443"/>
            <a:ext cx="472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ctr" anchorCtr="0">
            <a:noAutofit/>
          </a:bodyPr>
          <a:lstStyle/>
          <a:p>
            <a:pPr>
              <a:spcBef>
                <a:spcPts val="0"/>
              </a:spcBef>
              <a:buSzPts val="2800"/>
            </a:pPr>
            <a:r>
              <a:rPr lang="en" sz="3600" dirty="0"/>
              <a:t>Pretty Good Privacy</a:t>
            </a:r>
            <a:endParaRPr sz="3600" dirty="0"/>
          </a:p>
        </p:txBody>
      </p:sp>
      <p:pic>
        <p:nvPicPr>
          <p:cNvPr id="330" name="Google Shape;330;p27" descr="A picture containing text, galler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914400"/>
            <a:ext cx="5924413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923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7f1cc0fe_0_41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557f1cc0fe_0_41"/>
          <p:cNvSpPr txBox="1">
            <a:spLocks noGrp="1"/>
          </p:cNvSpPr>
          <p:nvPr>
            <p:ph type="body" idx="1"/>
          </p:nvPr>
        </p:nvSpPr>
        <p:spPr>
          <a:xfrm>
            <a:off x="214312" y="1660922"/>
            <a:ext cx="89298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36550" indent="-336550">
              <a:lnSpc>
                <a:spcPct val="80000"/>
              </a:lnSpc>
              <a:spcBef>
                <a:spcPts val="1200"/>
              </a:spcBef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multiplicative inverse pairs in Z</a:t>
            </a:r>
            <a:r>
              <a:rPr lang="en" sz="24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six pairs: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(1, 1)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(2, 6)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(3, 4)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(5, 9)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(7, 8)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■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(10, 10)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indent="0">
              <a:lnSpc>
                <a:spcPct val="80000"/>
              </a:lnSpc>
              <a:spcBef>
                <a:spcPts val="700"/>
              </a:spcBef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11 is prime so every number from 0 to n-1 has a multiplicative inverse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>
              <a:lnSpc>
                <a:spcPct val="80000"/>
              </a:lnSpc>
              <a:spcBef>
                <a:spcPts val="700"/>
              </a:spcBef>
              <a:buSzPts val="17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indent="-209550">
              <a:lnSpc>
                <a:spcPct val="115000"/>
              </a:lnSpc>
              <a:spcBef>
                <a:spcPts val="1200"/>
              </a:spcBef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1557f1cc0fe_0_41"/>
          <p:cNvSpPr txBox="1">
            <a:spLocks noGrp="1"/>
          </p:cNvSpPr>
          <p:nvPr>
            <p:ph type="title"/>
          </p:nvPr>
        </p:nvSpPr>
        <p:spPr>
          <a:xfrm>
            <a:off x="3552950" y="918550"/>
            <a:ext cx="148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  <a:buSzPts val="2800"/>
            </a:pPr>
            <a:r>
              <a:rPr lang="en" sz="2420">
                <a:latin typeface="Merriweather"/>
                <a:ea typeface="Merriweather"/>
                <a:cs typeface="Merriweather"/>
                <a:sym typeface="Merriweather"/>
              </a:rPr>
              <a:t>Inverses</a:t>
            </a:r>
            <a:endParaRPr sz="24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59271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7f1cc0fe_0_41"/>
          <p:cNvSpPr txBox="1"/>
          <p:nvPr/>
        </p:nvSpPr>
        <p:spPr>
          <a:xfrm>
            <a:off x="7239000" y="571500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r">
              <a:buClr>
                <a:srgbClr val="000000"/>
              </a:buClr>
              <a:buSzPts val="1400"/>
            </a:pPr>
            <a:fld id="{00000000-1234-1234-1234-123412341234}" type="slidenum">
              <a:rPr lang="en"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pPr algn="r">
                <a:buClr>
                  <a:srgbClr val="000000"/>
                </a:buClr>
                <a:buSzPts val="1400"/>
              </a:pPr>
              <a:t>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557f1cc0fe_0_41"/>
          <p:cNvSpPr txBox="1">
            <a:spLocks noGrp="1"/>
          </p:cNvSpPr>
          <p:nvPr>
            <p:ph type="title"/>
          </p:nvPr>
        </p:nvSpPr>
        <p:spPr>
          <a:xfrm>
            <a:off x="3552950" y="918550"/>
            <a:ext cx="148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  <a:buSzPts val="2800"/>
            </a:pPr>
            <a:r>
              <a:rPr lang="en" sz="2420">
                <a:latin typeface="Merriweather"/>
                <a:ea typeface="Merriweather"/>
                <a:cs typeface="Merriweather"/>
                <a:sym typeface="Merriweather"/>
              </a:rPr>
              <a:t>Inverses</a:t>
            </a:r>
            <a:endParaRPr sz="24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C01127-7237-2F4D-9762-DA54B8B9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" y="1715700"/>
            <a:ext cx="872086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1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68b361eb9_2_0"/>
          <p:cNvSpPr txBox="1">
            <a:spLocks noGrp="1"/>
          </p:cNvSpPr>
          <p:nvPr>
            <p:ph type="title"/>
          </p:nvPr>
        </p:nvSpPr>
        <p:spPr>
          <a:xfrm>
            <a:off x="628650" y="774898"/>
            <a:ext cx="7886700" cy="6309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Trapdoor Function</a:t>
            </a:r>
            <a:endParaRPr/>
          </a:p>
        </p:txBody>
      </p:sp>
      <p:sp>
        <p:nvSpPr>
          <p:cNvPr id="146" name="Google Shape;146;g1568b361eb9_2_0"/>
          <p:cNvSpPr txBox="1">
            <a:spLocks noGrp="1"/>
          </p:cNvSpPr>
          <p:nvPr>
            <p:ph type="body" idx="1"/>
          </p:nvPr>
        </p:nvSpPr>
        <p:spPr>
          <a:xfrm>
            <a:off x="628650" y="1370177"/>
            <a:ext cx="7886700" cy="4119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rmAutofit/>
          </a:bodyPr>
          <a:lstStyle/>
          <a:p>
            <a:pPr marL="457200" indent="-381000" algn="just">
              <a:spcBef>
                <a:spcPts val="80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trapdoor function is </a:t>
            </a: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 that is easy to compute in one direction, yet difficult to compute in the opposite direction (finding its inverse) without special information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called the "trapdoor"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81000" algn="just"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factoring product of 2 large primes is a hard problem.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568b361eb9_2_0"/>
          <p:cNvPicPr preferRelativeResize="0"/>
          <p:nvPr/>
        </p:nvPicPr>
        <p:blipFill rotWithShape="1">
          <a:blip r:embed="rId3">
            <a:alphaModFix/>
          </a:blip>
          <a:srcRect t="34069" b="21469"/>
          <a:stretch/>
        </p:blipFill>
        <p:spPr>
          <a:xfrm>
            <a:off x="1107400" y="3885424"/>
            <a:ext cx="6858000" cy="2286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85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4856</Words>
  <Application>Microsoft Office PowerPoint</Application>
  <PresentationFormat>On-screen Show (4:3)</PresentationFormat>
  <Paragraphs>623</Paragraphs>
  <Slides>63</Slides>
  <Notes>50</Notes>
  <HiddenSlides>12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Alfa Slab One</vt:lpstr>
      <vt:lpstr>-apple-system</vt:lpstr>
      <vt:lpstr>Arial</vt:lpstr>
      <vt:lpstr>Arial Black</vt:lpstr>
      <vt:lpstr>Calibri</vt:lpstr>
      <vt:lpstr>Cambria Math</vt:lpstr>
      <vt:lpstr>Comic Sans MS</vt:lpstr>
      <vt:lpstr>Merriweather</vt:lpstr>
      <vt:lpstr>Muli</vt:lpstr>
      <vt:lpstr>Noto Sans Symbols</vt:lpstr>
      <vt:lpstr>Open Sans</vt:lpstr>
      <vt:lpstr>Open Sans</vt:lpstr>
      <vt:lpstr>Roboto</vt:lpstr>
      <vt:lpstr>Tahoma</vt:lpstr>
      <vt:lpstr>Times New Roman</vt:lpstr>
      <vt:lpstr>Wingdings</vt:lpstr>
      <vt:lpstr>Office Theme</vt:lpstr>
      <vt:lpstr>Network and Cyber Security-I  (CY2001) (Lecture 14 and 15)</vt:lpstr>
      <vt:lpstr>RSA (Rivest Shamir Adleman) -1978</vt:lpstr>
      <vt:lpstr>Asymmetric Encryption</vt:lpstr>
      <vt:lpstr>Principles of public key cryptosystems</vt:lpstr>
      <vt:lpstr>Modulus Operations</vt:lpstr>
      <vt:lpstr>Inverses</vt:lpstr>
      <vt:lpstr>Inverses</vt:lpstr>
      <vt:lpstr>Inverses</vt:lpstr>
      <vt:lpstr>Trapdoor Function</vt:lpstr>
      <vt:lpstr>Public key Cryptosystem (Encryption)</vt:lpstr>
      <vt:lpstr>Public Key Cryptosystem (Authentication)</vt:lpstr>
      <vt:lpstr>Public key Cryptosystem: (Secrecy)</vt:lpstr>
      <vt:lpstr>Public key Cryptosystem: (Authentication)</vt:lpstr>
      <vt:lpstr>Public Key Cryptosystem (Authentication &amp; Secrecy)</vt:lpstr>
      <vt:lpstr>Applications for Public key Cryptosystems</vt:lpstr>
      <vt:lpstr>Requirements for Public-key Cryptography</vt:lpstr>
      <vt:lpstr>Rivest-Shamir-Adleman (RSA)</vt:lpstr>
      <vt:lpstr>RSA Key Generation</vt:lpstr>
      <vt:lpstr>RSA Encryption</vt:lpstr>
      <vt:lpstr>PowerPoint Presentation</vt:lpstr>
      <vt:lpstr>RSA Algorithm</vt:lpstr>
      <vt:lpstr>RSA Key Generation</vt:lpstr>
      <vt:lpstr>RSA Example</vt:lpstr>
      <vt:lpstr>Mathematical algorithms</vt:lpstr>
      <vt:lpstr>Fermat primality test</vt:lpstr>
      <vt:lpstr>Euclid’s extended algorithm</vt:lpstr>
      <vt:lpstr>Example: Euclid’s extended algorithm</vt:lpstr>
      <vt:lpstr>Euclid’s extended algorithm</vt:lpstr>
      <vt:lpstr>Euclid’s extended algorithm</vt:lpstr>
      <vt:lpstr>PowerPoint Presentation</vt:lpstr>
      <vt:lpstr>RSA Algorithm</vt:lpstr>
      <vt:lpstr>Square-and-multiply algorithm</vt:lpstr>
      <vt:lpstr>Example: Square-and-multiply algorithm</vt:lpstr>
      <vt:lpstr>Example: Square-and-multiply algorithm</vt:lpstr>
      <vt:lpstr>PowerPoint Presentation</vt:lpstr>
      <vt:lpstr>Digital Signatures</vt:lpstr>
      <vt:lpstr>RSA Digital Signatures</vt:lpstr>
      <vt:lpstr>RSA Digital Signatures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of RSA</vt:lpstr>
      <vt:lpstr>RSA implementation issues</vt:lpstr>
      <vt:lpstr>PowerPoint Presentation</vt:lpstr>
      <vt:lpstr>PowerPoint Presentation</vt:lpstr>
      <vt:lpstr>Kerckhoffs Principles System + Keys August Kerckhoffs, Journal of Military Science, 1883 </vt:lpstr>
      <vt:lpstr>   The Story of Phil Zimmerman &amp; Pretty Good Privacy</vt:lpstr>
      <vt:lpstr>Pretty Good Privacy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Mehmood Hassan</cp:lastModifiedBy>
  <cp:revision>403</cp:revision>
  <dcterms:created xsi:type="dcterms:W3CDTF">2012-08-28T12:59:58Z</dcterms:created>
  <dcterms:modified xsi:type="dcterms:W3CDTF">2023-10-24T03:22:58Z</dcterms:modified>
</cp:coreProperties>
</file>