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548" r:id="rId3"/>
    <p:sldId id="552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4" r:id="rId13"/>
    <p:sldId id="595" r:id="rId14"/>
    <p:sldId id="565" r:id="rId15"/>
    <p:sldId id="566" r:id="rId16"/>
    <p:sldId id="567" r:id="rId17"/>
    <p:sldId id="568" r:id="rId18"/>
    <p:sldId id="596" r:id="rId19"/>
    <p:sldId id="570" r:id="rId20"/>
    <p:sldId id="571" r:id="rId21"/>
    <p:sldId id="572" r:id="rId22"/>
    <p:sldId id="573" r:id="rId23"/>
    <p:sldId id="574" r:id="rId24"/>
    <p:sldId id="597" r:id="rId25"/>
    <p:sldId id="575" r:id="rId26"/>
    <p:sldId id="576" r:id="rId27"/>
    <p:sldId id="577" r:id="rId28"/>
    <p:sldId id="578" r:id="rId29"/>
    <p:sldId id="598" r:id="rId30"/>
    <p:sldId id="579" r:id="rId31"/>
    <p:sldId id="580" r:id="rId32"/>
    <p:sldId id="599" r:id="rId33"/>
    <p:sldId id="600" r:id="rId34"/>
    <p:sldId id="601" r:id="rId35"/>
    <p:sldId id="581" r:id="rId36"/>
    <p:sldId id="582" r:id="rId37"/>
    <p:sldId id="583" r:id="rId38"/>
    <p:sldId id="584" r:id="rId39"/>
    <p:sldId id="586" r:id="rId40"/>
    <p:sldId id="593" r:id="rId41"/>
    <p:sldId id="594" r:id="rId42"/>
    <p:sldId id="54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434" autoAdjust="0"/>
  </p:normalViewPr>
  <p:slideViewPr>
    <p:cSldViewPr>
      <p:cViewPr>
        <p:scale>
          <a:sx n="100" d="100"/>
          <a:sy n="100" d="100"/>
        </p:scale>
        <p:origin x="2352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B03686-D9AC-4FAE-82F7-8D96E4B452D6}" type="slidenum">
              <a:rPr lang="en-GB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This is an example of Electronic Codebook (ECB) encryption.</a:t>
            </a:r>
          </a:p>
        </p:txBody>
      </p:sp>
    </p:spTree>
    <p:extLst>
      <p:ext uri="{BB962C8B-B14F-4D97-AF65-F5344CB8AC3E}">
        <p14:creationId xmlns:p14="http://schemas.microsoft.com/office/powerpoint/2010/main" val="361481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46AAAD-D2E9-490A-861F-AF88BF123F6E}" type="slidenum">
              <a:rPr lang="en-GB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1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C668E8-FFC6-414F-9B34-CA2FBE874E7C}" type="slidenum">
              <a:rPr lang="en-GB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This is an example of Electronic Codebook (ECB) encryption.</a:t>
            </a:r>
          </a:p>
        </p:txBody>
      </p:sp>
    </p:spTree>
    <p:extLst>
      <p:ext uri="{BB962C8B-B14F-4D97-AF65-F5344CB8AC3E}">
        <p14:creationId xmlns:p14="http://schemas.microsoft.com/office/powerpoint/2010/main" val="381171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302E59-FB30-4A38-A732-D32D01F75083}" type="slidenum">
              <a:rPr lang="en-GB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2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17120C-5346-4CB6-974D-5CEAD01D7E4C}" type="slidenum">
              <a:rPr lang="en-GB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7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DDAA88-91ED-4E7D-9926-DE3AF22D631C}" type="slidenum">
              <a:rPr lang="en-GB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782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E8E174-3096-4165-9928-B79F0A7F74C7}" type="slidenum">
              <a:rPr lang="en-GB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004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D8C35E-25E2-483E-A5CC-A0F667E7D7E5}" type="slidenum">
              <a:rPr lang="en-GB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3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B0EB9-7CC6-4F07-9E05-EECEB2507267}" type="slidenum">
              <a:rPr lang="en-GB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This is an example of Electronic Codebook (ECB) encryption.</a:t>
            </a:r>
          </a:p>
        </p:txBody>
      </p:sp>
    </p:spTree>
    <p:extLst>
      <p:ext uri="{BB962C8B-B14F-4D97-AF65-F5344CB8AC3E}">
        <p14:creationId xmlns:p14="http://schemas.microsoft.com/office/powerpoint/2010/main" val="259069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Network and Cyber Security-I </a:t>
            </a:r>
            <a:br>
              <a:rPr lang="en-US" b="1" dirty="0">
                <a:solidFill>
                  <a:srgbClr val="160C5C"/>
                </a:solidFill>
              </a:rPr>
            </a:br>
            <a:r>
              <a:rPr lang="en-US" sz="2600" dirty="0"/>
              <a:t>(CY2001)</a:t>
            </a:r>
            <a:br>
              <a:rPr lang="en-US" sz="2600" dirty="0"/>
            </a:br>
            <a:r>
              <a:rPr lang="en-US" sz="2600" dirty="0"/>
              <a:t>(Lecture 16 and 17)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&amp; Emerging Sciences</a:t>
            </a:r>
            <a:r>
              <a:rPr lang="en-US" sz="2600" dirty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ECB mode encryption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052638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276600" y="26368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500563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5724525" y="26368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6948488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276600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500563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572452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694848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5263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2301" name="Line 23"/>
          <p:cNvSpPr>
            <a:spLocks noChangeShapeType="1"/>
          </p:cNvSpPr>
          <p:nvPr/>
        </p:nvSpPr>
        <p:spPr bwMode="auto">
          <a:xfrm>
            <a:off x="26289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4"/>
          <p:cNvSpPr>
            <a:spLocks noChangeShapeType="1"/>
          </p:cNvSpPr>
          <p:nvPr/>
        </p:nvSpPr>
        <p:spPr bwMode="auto">
          <a:xfrm>
            <a:off x="38528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5"/>
          <p:cNvSpPr>
            <a:spLocks noChangeShapeType="1"/>
          </p:cNvSpPr>
          <p:nvPr/>
        </p:nvSpPr>
        <p:spPr bwMode="auto">
          <a:xfrm>
            <a:off x="51482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6"/>
          <p:cNvSpPr>
            <a:spLocks noChangeShapeType="1"/>
          </p:cNvSpPr>
          <p:nvPr/>
        </p:nvSpPr>
        <p:spPr bwMode="auto">
          <a:xfrm>
            <a:off x="63722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>
            <a:off x="75961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9"/>
          <p:cNvSpPr>
            <a:spLocks noChangeShapeType="1"/>
          </p:cNvSpPr>
          <p:nvPr/>
        </p:nvSpPr>
        <p:spPr bwMode="auto">
          <a:xfrm>
            <a:off x="2628900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0"/>
          <p:cNvSpPr>
            <a:spLocks noChangeShapeType="1"/>
          </p:cNvSpPr>
          <p:nvPr/>
        </p:nvSpPr>
        <p:spPr bwMode="auto">
          <a:xfrm>
            <a:off x="38528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1"/>
          <p:cNvSpPr>
            <a:spLocks noChangeShapeType="1"/>
          </p:cNvSpPr>
          <p:nvPr/>
        </p:nvSpPr>
        <p:spPr bwMode="auto">
          <a:xfrm>
            <a:off x="51482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32"/>
          <p:cNvSpPr>
            <a:spLocks noChangeShapeType="1"/>
          </p:cNvSpPr>
          <p:nvPr/>
        </p:nvSpPr>
        <p:spPr bwMode="auto">
          <a:xfrm>
            <a:off x="6372225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33"/>
          <p:cNvSpPr>
            <a:spLocks noChangeShapeType="1"/>
          </p:cNvSpPr>
          <p:nvPr/>
        </p:nvSpPr>
        <p:spPr bwMode="auto">
          <a:xfrm>
            <a:off x="75961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Oval 40"/>
          <p:cNvSpPr>
            <a:spLocks noChangeArrowheads="1"/>
          </p:cNvSpPr>
          <p:nvPr/>
        </p:nvSpPr>
        <p:spPr bwMode="auto">
          <a:xfrm>
            <a:off x="2270125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2312" name="Oval 41"/>
          <p:cNvSpPr>
            <a:spLocks noChangeArrowheads="1"/>
          </p:cNvSpPr>
          <p:nvPr/>
        </p:nvSpPr>
        <p:spPr bwMode="auto">
          <a:xfrm>
            <a:off x="34940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2313" name="Oval 42"/>
          <p:cNvSpPr>
            <a:spLocks noChangeArrowheads="1"/>
          </p:cNvSpPr>
          <p:nvPr/>
        </p:nvSpPr>
        <p:spPr bwMode="auto">
          <a:xfrm>
            <a:off x="47894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2314" name="Oval 43"/>
          <p:cNvSpPr>
            <a:spLocks noChangeArrowheads="1"/>
          </p:cNvSpPr>
          <p:nvPr/>
        </p:nvSpPr>
        <p:spPr bwMode="auto">
          <a:xfrm>
            <a:off x="6013450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2315" name="Oval 44"/>
          <p:cNvSpPr>
            <a:spLocks noChangeArrowheads="1"/>
          </p:cNvSpPr>
          <p:nvPr/>
        </p:nvSpPr>
        <p:spPr bwMode="auto">
          <a:xfrm>
            <a:off x="7237413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7860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ECB mode decryption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2638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76600" y="26368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00563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724525" y="26368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948488" y="26368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6600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00563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72452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94848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05263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6289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8528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1482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3722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75961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628900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8528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1482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6372225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75961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2270125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34940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47894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6013450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7237413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23309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ECB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86800" cy="5105400"/>
          </a:xfrm>
        </p:spPr>
        <p:txBody>
          <a:bodyPr rtlCol="0">
            <a:normAutofit fontScale="850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ECB method is ideal for short amount of data , such as encryption key.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most significant characteristic of ECB is that the same b-bits block of plaintext , if it appear more than once in a message , always produce the same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For lengthy message , the ECB is not secure. If the message is highly structured , it may be possible to exploit these regularities.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For example, if it is known that the message always starts with certain predefined fields, then the cryptanalytic may have number of known </a:t>
            </a:r>
            <a:r>
              <a:rPr lang="en-US" dirty="0" err="1">
                <a:solidFill>
                  <a:schemeClr val="tx1"/>
                </a:solidFill>
              </a:rPr>
              <a:t>paintext-ciphertext</a:t>
            </a:r>
            <a:r>
              <a:rPr lang="en-US" dirty="0">
                <a:solidFill>
                  <a:schemeClr val="tx1"/>
                </a:solidFill>
              </a:rPr>
              <a:t> pairs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57174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ECB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1730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E96E0-D93B-AE7F-EC39-C54C7DA5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8835"/>
            <a:ext cx="9144000" cy="27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GB" altLang="en-US" sz="3400"/>
              <a:t>Cipher text Block Chaining (CBC)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638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To overcome security deficiencies of ECB, we would like a technique in which the same plaintext, if repeated, produces different </a:t>
            </a:r>
            <a:r>
              <a:rPr lang="en-GB" sz="2600" dirty="0" err="1"/>
              <a:t>ciphertext</a:t>
            </a:r>
            <a:r>
              <a:rPr lang="en-GB" sz="2600" dirty="0"/>
              <a:t> blocks.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In this scheme, the input to the encryption algorithm is the XOR of the current plaintext and the proceeding </a:t>
            </a:r>
            <a:r>
              <a:rPr lang="en-GB" sz="2600" dirty="0" err="1"/>
              <a:t>ciphertext</a:t>
            </a:r>
            <a:r>
              <a:rPr lang="en-GB" sz="2600" dirty="0"/>
              <a:t> block; the same key is used for each block.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In effect, we have chain together the sequence of plaintext blocks.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The input to the encryption function for each plaintext block bears no fixed relationship to the plaintext block. Therefore, repeating patterns of b bits are not exposed.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An </a:t>
            </a:r>
            <a:r>
              <a:rPr lang="en-GB" sz="2600" b="1" dirty="0"/>
              <a:t>initialisation vector (IV)</a:t>
            </a:r>
            <a:r>
              <a:rPr lang="en-GB" sz="2600" dirty="0"/>
              <a:t> is a value chosen by the sender that is equal to the block length; its value does not have to be kept secret, but the receiver must know it.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To produce the first block of </a:t>
            </a:r>
            <a:r>
              <a:rPr lang="en-GB" sz="2600" dirty="0" err="1"/>
              <a:t>ciphertext</a:t>
            </a:r>
            <a:r>
              <a:rPr lang="en-GB" sz="2600" dirty="0"/>
              <a:t> , an IV is </a:t>
            </a:r>
            <a:r>
              <a:rPr lang="en-GB" sz="2600" dirty="0" err="1"/>
              <a:t>XORed</a:t>
            </a:r>
            <a:r>
              <a:rPr lang="en-GB" sz="2600" dirty="0"/>
              <a:t> with the first block of plaintext.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/>
              <a:t>On decryption, the IV is </a:t>
            </a:r>
            <a:r>
              <a:rPr lang="en-GB" sz="2600" dirty="0" err="1"/>
              <a:t>XORed</a:t>
            </a:r>
            <a:r>
              <a:rPr lang="en-GB" sz="2600" dirty="0"/>
              <a:t> with the output of the decryption algorithm to recover the first block of plaintext.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5954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CBC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534400" cy="4876800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pitchFamily="2" charset="2"/>
              <a:buChar char="ü"/>
            </a:pPr>
            <a:endParaRPr lang="en-PK" altLang="en-US" sz="2400" dirty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>
                <a:solidFill>
                  <a:schemeClr val="tx1"/>
                </a:solidFill>
              </a:rPr>
              <a:t>The IV is denoted by </a:t>
            </a:r>
            <a:r>
              <a:rPr lang="en-GB" sz="2600" i="1" dirty="0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GB" sz="2600" baseline="-25000" dirty="0">
                <a:solidFill>
                  <a:schemeClr val="tx1"/>
                </a:solidFill>
                <a:latin typeface="Times" pitchFamily="18" charset="0"/>
              </a:rPr>
              <a:t>o</a:t>
            </a: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GB" sz="2600" dirty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>
                <a:solidFill>
                  <a:schemeClr val="tx1"/>
                </a:solidFill>
              </a:rPr>
              <a:t>Ciphertext Block Chaining (CBC) mode:</a:t>
            </a:r>
          </a:p>
          <a:p>
            <a:pPr lvl="1"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200" dirty="0">
                <a:solidFill>
                  <a:schemeClr val="tx1"/>
                </a:solidFill>
              </a:rPr>
              <a:t>Encryption: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 =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F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(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p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 </a:t>
            </a:r>
            <a:r>
              <a:rPr lang="en-PK" sz="2200" i="1" dirty="0">
                <a:solidFill>
                  <a:schemeClr val="tx1"/>
                </a:solidFill>
                <a:latin typeface="Times" pitchFamily="18" charset="0"/>
              </a:rPr>
              <a:t>     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 c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i–</a:t>
            </a:r>
            <a:r>
              <a:rPr lang="en-GB" sz="2200" baseline="-25000" dirty="0">
                <a:solidFill>
                  <a:schemeClr val="tx1"/>
                </a:solidFill>
                <a:latin typeface="Times" pitchFamily="18" charset="0"/>
              </a:rPr>
              <a:t>1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,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K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)</a:t>
            </a:r>
          </a:p>
          <a:p>
            <a:pPr lvl="1"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200" dirty="0">
                <a:solidFill>
                  <a:schemeClr val="tx1"/>
                </a:solidFill>
              </a:rPr>
              <a:t>Decryption: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p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 =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F</a:t>
            </a:r>
            <a:r>
              <a:rPr lang="en-GB" sz="2200" baseline="30000" dirty="0">
                <a:solidFill>
                  <a:schemeClr val="tx1"/>
                </a:solidFill>
                <a:latin typeface="Times" pitchFamily="18" charset="0"/>
              </a:rPr>
              <a:t>–1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(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,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K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) </a:t>
            </a:r>
            <a:r>
              <a:rPr lang="en-PK" sz="2200" dirty="0">
                <a:solidFill>
                  <a:schemeClr val="tx1"/>
                </a:solidFill>
                <a:latin typeface="Times" pitchFamily="18" charset="0"/>
              </a:rPr>
              <a:t>    </a:t>
            </a:r>
            <a:r>
              <a:rPr lang="en-GB" sz="2200" dirty="0">
                <a:solidFill>
                  <a:schemeClr val="tx1"/>
                </a:solidFill>
                <a:latin typeface="Times" pitchFamily="18" charset="0"/>
              </a:rPr>
              <a:t>   </a:t>
            </a:r>
            <a:r>
              <a:rPr lang="en-GB" sz="2200" i="1" dirty="0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GB" sz="2200" i="1" baseline="-25000" dirty="0">
                <a:solidFill>
                  <a:schemeClr val="tx1"/>
                </a:solidFill>
                <a:latin typeface="Times" pitchFamily="18" charset="0"/>
              </a:rPr>
              <a:t>i</a:t>
            </a:r>
            <a:r>
              <a:rPr lang="en-GB" sz="2200" baseline="-25000" dirty="0">
                <a:solidFill>
                  <a:schemeClr val="tx1"/>
                </a:solidFill>
                <a:latin typeface="Times" pitchFamily="18" charset="0"/>
              </a:rPr>
              <a:t>-1</a:t>
            </a:r>
            <a:endParaRPr lang="en-GB" sz="2200" dirty="0">
              <a:solidFill>
                <a:schemeClr val="tx1"/>
              </a:solidFill>
              <a:latin typeface="Times" pitchFamily="18" charset="0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600" dirty="0">
                <a:solidFill>
                  <a:schemeClr val="tx1"/>
                </a:solidFill>
              </a:rPr>
              <a:t>	For </a:t>
            </a:r>
            <a:r>
              <a:rPr lang="en-GB" sz="2600" i="1" dirty="0" err="1">
                <a:solidFill>
                  <a:schemeClr val="tx1"/>
                </a:solidFill>
                <a:latin typeface="Times" pitchFamily="18" charset="0"/>
              </a:rPr>
              <a:t>i</a:t>
            </a:r>
            <a:r>
              <a:rPr lang="en-GB" sz="2600" i="1" dirty="0">
                <a:solidFill>
                  <a:schemeClr val="tx1"/>
                </a:solidFill>
                <a:latin typeface="Times" pitchFamily="18" charset="0"/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= 1, 2, …, </a:t>
            </a:r>
            <a:r>
              <a:rPr lang="en-GB" sz="2600" i="1" dirty="0">
                <a:solidFill>
                  <a:schemeClr val="tx1"/>
                </a:solidFill>
                <a:latin typeface="Times" pitchFamily="18" charset="0"/>
              </a:rPr>
              <a:t>n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endParaRPr lang="en-PK" altLang="en-US" sz="2400" dirty="0">
              <a:solidFill>
                <a:schemeClr val="tx1"/>
              </a:solidFill>
            </a:endParaRP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</a:rPr>
              <a:t>The IV must be known to both the sender and receiver, the IV should be protected against unauthorized changes, the can be done by sending the IV using ECB encryption.</a:t>
            </a:r>
          </a:p>
        </p:txBody>
      </p:sp>
      <p:pic>
        <p:nvPicPr>
          <p:cNvPr id="2" name="Picture 4" descr="xor-symbol">
            <a:extLst>
              <a:ext uri="{FF2B5EF4-FFF2-40B4-BE49-F238E27FC236}">
                <a16:creationId xmlns:a16="http://schemas.microsoft.com/office/drawing/2014/main" id="{635F9347-6AAA-EC15-82EB-BF415934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07530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xor-symbol">
            <a:extLst>
              <a:ext uri="{FF2B5EF4-FFF2-40B4-BE49-F238E27FC236}">
                <a16:creationId xmlns:a16="http://schemas.microsoft.com/office/drawing/2014/main" id="{B2EDA8DB-E82C-5234-94BF-62FFC23D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37238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4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CBC mode encryption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51050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75013" y="22050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498975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722938" y="22050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946900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2867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76600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500563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72452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94848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05263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6289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8528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1482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3722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75961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628900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8528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1482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372225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5961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270125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34940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47894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6013450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7237413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1476375" y="29972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2" name="Group 30"/>
          <p:cNvGrpSpPr>
            <a:grpSpLocks/>
          </p:cNvGrpSpPr>
          <p:nvPr/>
        </p:nvGrpSpPr>
        <p:grpSpPr bwMode="auto">
          <a:xfrm>
            <a:off x="2555875" y="2925763"/>
            <a:ext cx="144463" cy="142875"/>
            <a:chOff x="1610" y="1979"/>
            <a:chExt cx="91" cy="90"/>
          </a:xfrm>
        </p:grpSpPr>
        <p:sp>
          <p:nvSpPr>
            <p:cNvPr id="18498" name="Oval 31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8499" name="Line 32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33"/>
          <p:cNvGrpSpPr>
            <a:grpSpLocks/>
          </p:cNvGrpSpPr>
          <p:nvPr/>
        </p:nvGrpSpPr>
        <p:grpSpPr bwMode="auto">
          <a:xfrm>
            <a:off x="3779838" y="2925763"/>
            <a:ext cx="144462" cy="142875"/>
            <a:chOff x="1610" y="1979"/>
            <a:chExt cx="91" cy="90"/>
          </a:xfrm>
        </p:grpSpPr>
        <p:sp>
          <p:nvSpPr>
            <p:cNvPr id="18496" name="Oval 34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8497" name="Line 35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36"/>
          <p:cNvGrpSpPr>
            <a:grpSpLocks/>
          </p:cNvGrpSpPr>
          <p:nvPr/>
        </p:nvGrpSpPr>
        <p:grpSpPr bwMode="auto">
          <a:xfrm>
            <a:off x="5076825" y="2925763"/>
            <a:ext cx="144463" cy="142875"/>
            <a:chOff x="1610" y="1979"/>
            <a:chExt cx="91" cy="90"/>
          </a:xfrm>
        </p:grpSpPr>
        <p:sp>
          <p:nvSpPr>
            <p:cNvPr id="18494" name="Oval 37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8495" name="Line 38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39"/>
          <p:cNvGrpSpPr>
            <a:grpSpLocks/>
          </p:cNvGrpSpPr>
          <p:nvPr/>
        </p:nvGrpSpPr>
        <p:grpSpPr bwMode="auto">
          <a:xfrm>
            <a:off x="6300788" y="2925763"/>
            <a:ext cx="144462" cy="142875"/>
            <a:chOff x="1610" y="1979"/>
            <a:chExt cx="91" cy="90"/>
          </a:xfrm>
        </p:grpSpPr>
        <p:sp>
          <p:nvSpPr>
            <p:cNvPr id="18492" name="Oval 40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8493" name="Line 41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6" name="Group 42"/>
          <p:cNvGrpSpPr>
            <a:grpSpLocks/>
          </p:cNvGrpSpPr>
          <p:nvPr/>
        </p:nvGrpSpPr>
        <p:grpSpPr bwMode="auto">
          <a:xfrm>
            <a:off x="7524750" y="2925763"/>
            <a:ext cx="144463" cy="142875"/>
            <a:chOff x="1610" y="1979"/>
            <a:chExt cx="91" cy="90"/>
          </a:xfrm>
        </p:grpSpPr>
        <p:sp>
          <p:nvSpPr>
            <p:cNvPr id="18490" name="Oval 43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8491" name="Line 44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7" name="Line 45"/>
          <p:cNvSpPr>
            <a:spLocks noChangeShapeType="1"/>
          </p:cNvSpPr>
          <p:nvPr/>
        </p:nvSpPr>
        <p:spPr bwMode="auto">
          <a:xfrm>
            <a:off x="1476375" y="29972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46"/>
          <p:cNvSpPr>
            <a:spLocks noChangeShapeType="1"/>
          </p:cNvSpPr>
          <p:nvPr/>
        </p:nvSpPr>
        <p:spPr bwMode="auto">
          <a:xfrm>
            <a:off x="3276600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47"/>
          <p:cNvSpPr>
            <a:spLocks noChangeShapeType="1"/>
          </p:cNvSpPr>
          <p:nvPr/>
        </p:nvSpPr>
        <p:spPr bwMode="auto">
          <a:xfrm>
            <a:off x="4500563" y="29972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48"/>
          <p:cNvSpPr>
            <a:spLocks noChangeShapeType="1"/>
          </p:cNvSpPr>
          <p:nvPr/>
        </p:nvSpPr>
        <p:spPr bwMode="auto">
          <a:xfrm>
            <a:off x="5795963" y="29972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49"/>
          <p:cNvSpPr>
            <a:spLocks noChangeShapeType="1"/>
          </p:cNvSpPr>
          <p:nvPr/>
        </p:nvSpPr>
        <p:spPr bwMode="auto">
          <a:xfrm>
            <a:off x="7019925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50"/>
          <p:cNvSpPr>
            <a:spLocks noChangeShapeType="1"/>
          </p:cNvSpPr>
          <p:nvPr/>
        </p:nvSpPr>
        <p:spPr bwMode="auto">
          <a:xfrm>
            <a:off x="2627313" y="41497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51"/>
          <p:cNvSpPr>
            <a:spLocks noChangeShapeType="1"/>
          </p:cNvSpPr>
          <p:nvPr/>
        </p:nvSpPr>
        <p:spPr bwMode="auto">
          <a:xfrm>
            <a:off x="3851275" y="41497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52"/>
          <p:cNvSpPr>
            <a:spLocks noChangeShapeType="1"/>
          </p:cNvSpPr>
          <p:nvPr/>
        </p:nvSpPr>
        <p:spPr bwMode="auto">
          <a:xfrm>
            <a:off x="5148263" y="41497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53"/>
          <p:cNvSpPr>
            <a:spLocks noChangeShapeType="1"/>
          </p:cNvSpPr>
          <p:nvPr/>
        </p:nvSpPr>
        <p:spPr bwMode="auto">
          <a:xfrm>
            <a:off x="6372225" y="41497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54"/>
          <p:cNvSpPr>
            <a:spLocks noChangeShapeType="1"/>
          </p:cNvSpPr>
          <p:nvPr/>
        </p:nvSpPr>
        <p:spPr bwMode="auto">
          <a:xfrm>
            <a:off x="3276600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55"/>
          <p:cNvSpPr>
            <a:spLocks noChangeShapeType="1"/>
          </p:cNvSpPr>
          <p:nvPr/>
        </p:nvSpPr>
        <p:spPr bwMode="auto">
          <a:xfrm>
            <a:off x="4500563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56"/>
          <p:cNvSpPr>
            <a:spLocks noChangeShapeType="1"/>
          </p:cNvSpPr>
          <p:nvPr/>
        </p:nvSpPr>
        <p:spPr bwMode="auto">
          <a:xfrm>
            <a:off x="5795963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57"/>
          <p:cNvSpPr>
            <a:spLocks noChangeShapeType="1"/>
          </p:cNvSpPr>
          <p:nvPr/>
        </p:nvSpPr>
        <p:spPr bwMode="auto">
          <a:xfrm>
            <a:off x="7019925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58"/>
          <p:cNvSpPr>
            <a:spLocks noChangeShapeType="1"/>
          </p:cNvSpPr>
          <p:nvPr/>
        </p:nvSpPr>
        <p:spPr bwMode="auto">
          <a:xfrm>
            <a:off x="2627313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59"/>
          <p:cNvSpPr>
            <a:spLocks noChangeShapeType="1"/>
          </p:cNvSpPr>
          <p:nvPr/>
        </p:nvSpPr>
        <p:spPr bwMode="auto">
          <a:xfrm>
            <a:off x="3851275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60"/>
          <p:cNvSpPr>
            <a:spLocks noChangeShapeType="1"/>
          </p:cNvSpPr>
          <p:nvPr/>
        </p:nvSpPr>
        <p:spPr bwMode="auto">
          <a:xfrm>
            <a:off x="5148263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Line 61"/>
          <p:cNvSpPr>
            <a:spLocks noChangeShapeType="1"/>
          </p:cNvSpPr>
          <p:nvPr/>
        </p:nvSpPr>
        <p:spPr bwMode="auto">
          <a:xfrm>
            <a:off x="6372225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62"/>
          <p:cNvSpPr>
            <a:spLocks noChangeShapeType="1"/>
          </p:cNvSpPr>
          <p:nvPr/>
        </p:nvSpPr>
        <p:spPr bwMode="auto">
          <a:xfrm>
            <a:off x="7596188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63"/>
          <p:cNvSpPr>
            <a:spLocks noChangeShapeType="1"/>
          </p:cNvSpPr>
          <p:nvPr/>
        </p:nvSpPr>
        <p:spPr bwMode="auto">
          <a:xfrm>
            <a:off x="2627313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64"/>
          <p:cNvSpPr>
            <a:spLocks noChangeShapeType="1"/>
          </p:cNvSpPr>
          <p:nvPr/>
        </p:nvSpPr>
        <p:spPr bwMode="auto">
          <a:xfrm>
            <a:off x="385127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65"/>
          <p:cNvSpPr>
            <a:spLocks noChangeShapeType="1"/>
          </p:cNvSpPr>
          <p:nvPr/>
        </p:nvSpPr>
        <p:spPr bwMode="auto">
          <a:xfrm>
            <a:off x="5148263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66"/>
          <p:cNvSpPr>
            <a:spLocks noChangeShapeType="1"/>
          </p:cNvSpPr>
          <p:nvPr/>
        </p:nvSpPr>
        <p:spPr bwMode="auto">
          <a:xfrm>
            <a:off x="637222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67"/>
          <p:cNvSpPr>
            <a:spLocks noChangeShapeType="1"/>
          </p:cNvSpPr>
          <p:nvPr/>
        </p:nvSpPr>
        <p:spPr bwMode="auto">
          <a:xfrm>
            <a:off x="7596188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0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CBC mode decryption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051050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75013" y="22050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498975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22938" y="2205038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946900" y="2205038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2867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276600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500563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724525" y="43656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694848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052638" y="4365625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89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8528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51482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3722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75961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628900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8528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1482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6372225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75961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2270125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34940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789488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6013450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7237413" y="3429000"/>
            <a:ext cx="720725" cy="57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  <a:r>
              <a:rPr lang="en-GB" altLang="en-US" i="1" baseline="-25000">
                <a:latin typeface="Times" panose="02020603050405020304" pitchFamily="18" charset="0"/>
              </a:rPr>
              <a:t>k</a:t>
            </a:r>
            <a:r>
              <a:rPr lang="en-GB" altLang="en-US" baseline="30000">
                <a:latin typeface="Times" panose="02020603050405020304" pitchFamily="18" charset="0"/>
              </a:rPr>
              <a:t>–1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1476375" y="29972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86" name="Group 30"/>
          <p:cNvGrpSpPr>
            <a:grpSpLocks/>
          </p:cNvGrpSpPr>
          <p:nvPr/>
        </p:nvGrpSpPr>
        <p:grpSpPr bwMode="auto">
          <a:xfrm>
            <a:off x="2555875" y="2925763"/>
            <a:ext cx="144463" cy="142875"/>
            <a:chOff x="1610" y="1979"/>
            <a:chExt cx="91" cy="90"/>
          </a:xfrm>
        </p:grpSpPr>
        <p:sp>
          <p:nvSpPr>
            <p:cNvPr id="19522" name="Oval 31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9523" name="Line 32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7" name="Group 33"/>
          <p:cNvGrpSpPr>
            <a:grpSpLocks/>
          </p:cNvGrpSpPr>
          <p:nvPr/>
        </p:nvGrpSpPr>
        <p:grpSpPr bwMode="auto">
          <a:xfrm>
            <a:off x="3779838" y="2925763"/>
            <a:ext cx="144462" cy="142875"/>
            <a:chOff x="1610" y="1979"/>
            <a:chExt cx="91" cy="90"/>
          </a:xfrm>
        </p:grpSpPr>
        <p:sp>
          <p:nvSpPr>
            <p:cNvPr id="19520" name="Oval 34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9521" name="Line 35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8" name="Group 36"/>
          <p:cNvGrpSpPr>
            <a:grpSpLocks/>
          </p:cNvGrpSpPr>
          <p:nvPr/>
        </p:nvGrpSpPr>
        <p:grpSpPr bwMode="auto">
          <a:xfrm>
            <a:off x="5076825" y="2925763"/>
            <a:ext cx="144463" cy="142875"/>
            <a:chOff x="1610" y="1979"/>
            <a:chExt cx="91" cy="90"/>
          </a:xfrm>
        </p:grpSpPr>
        <p:sp>
          <p:nvSpPr>
            <p:cNvPr id="19518" name="Oval 37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9519" name="Line 38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9" name="Group 39"/>
          <p:cNvGrpSpPr>
            <a:grpSpLocks/>
          </p:cNvGrpSpPr>
          <p:nvPr/>
        </p:nvGrpSpPr>
        <p:grpSpPr bwMode="auto">
          <a:xfrm>
            <a:off x="6300788" y="2925763"/>
            <a:ext cx="144462" cy="142875"/>
            <a:chOff x="1610" y="1979"/>
            <a:chExt cx="91" cy="90"/>
          </a:xfrm>
        </p:grpSpPr>
        <p:sp>
          <p:nvSpPr>
            <p:cNvPr id="19516" name="Oval 40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9517" name="Line 41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90" name="Group 42"/>
          <p:cNvGrpSpPr>
            <a:grpSpLocks/>
          </p:cNvGrpSpPr>
          <p:nvPr/>
        </p:nvGrpSpPr>
        <p:grpSpPr bwMode="auto">
          <a:xfrm>
            <a:off x="7524750" y="2925763"/>
            <a:ext cx="144463" cy="142875"/>
            <a:chOff x="1610" y="1979"/>
            <a:chExt cx="91" cy="90"/>
          </a:xfrm>
        </p:grpSpPr>
        <p:sp>
          <p:nvSpPr>
            <p:cNvPr id="19514" name="Oval 43"/>
            <p:cNvSpPr>
              <a:spLocks noChangeArrowheads="1"/>
            </p:cNvSpPr>
            <p:nvPr/>
          </p:nvSpPr>
          <p:spPr bwMode="auto">
            <a:xfrm>
              <a:off x="1610" y="1979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9515" name="Line 44"/>
            <p:cNvSpPr>
              <a:spLocks noChangeShapeType="1"/>
            </p:cNvSpPr>
            <p:nvPr/>
          </p:nvSpPr>
          <p:spPr bwMode="auto">
            <a:xfrm>
              <a:off x="161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1" name="Line 45"/>
          <p:cNvSpPr>
            <a:spLocks noChangeShapeType="1"/>
          </p:cNvSpPr>
          <p:nvPr/>
        </p:nvSpPr>
        <p:spPr bwMode="auto">
          <a:xfrm>
            <a:off x="1476375" y="29972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46"/>
          <p:cNvSpPr>
            <a:spLocks noChangeShapeType="1"/>
          </p:cNvSpPr>
          <p:nvPr/>
        </p:nvSpPr>
        <p:spPr bwMode="auto">
          <a:xfrm>
            <a:off x="3276600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47"/>
          <p:cNvSpPr>
            <a:spLocks noChangeShapeType="1"/>
          </p:cNvSpPr>
          <p:nvPr/>
        </p:nvSpPr>
        <p:spPr bwMode="auto">
          <a:xfrm>
            <a:off x="4500563" y="29972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48"/>
          <p:cNvSpPr>
            <a:spLocks noChangeShapeType="1"/>
          </p:cNvSpPr>
          <p:nvPr/>
        </p:nvSpPr>
        <p:spPr bwMode="auto">
          <a:xfrm>
            <a:off x="5795963" y="29972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49"/>
          <p:cNvSpPr>
            <a:spLocks noChangeShapeType="1"/>
          </p:cNvSpPr>
          <p:nvPr/>
        </p:nvSpPr>
        <p:spPr bwMode="auto">
          <a:xfrm>
            <a:off x="7019925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50"/>
          <p:cNvSpPr>
            <a:spLocks noChangeShapeType="1"/>
          </p:cNvSpPr>
          <p:nvPr/>
        </p:nvSpPr>
        <p:spPr bwMode="auto">
          <a:xfrm>
            <a:off x="2627313" y="41497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Line 51"/>
          <p:cNvSpPr>
            <a:spLocks noChangeShapeType="1"/>
          </p:cNvSpPr>
          <p:nvPr/>
        </p:nvSpPr>
        <p:spPr bwMode="auto">
          <a:xfrm>
            <a:off x="3851275" y="41497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52"/>
          <p:cNvSpPr>
            <a:spLocks noChangeShapeType="1"/>
          </p:cNvSpPr>
          <p:nvPr/>
        </p:nvSpPr>
        <p:spPr bwMode="auto">
          <a:xfrm>
            <a:off x="5148263" y="41497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3"/>
          <p:cNvSpPr>
            <a:spLocks noChangeShapeType="1"/>
          </p:cNvSpPr>
          <p:nvPr/>
        </p:nvSpPr>
        <p:spPr bwMode="auto">
          <a:xfrm>
            <a:off x="6372225" y="41497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Line 54"/>
          <p:cNvSpPr>
            <a:spLocks noChangeShapeType="1"/>
          </p:cNvSpPr>
          <p:nvPr/>
        </p:nvSpPr>
        <p:spPr bwMode="auto">
          <a:xfrm>
            <a:off x="3276600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55"/>
          <p:cNvSpPr>
            <a:spLocks noChangeShapeType="1"/>
          </p:cNvSpPr>
          <p:nvPr/>
        </p:nvSpPr>
        <p:spPr bwMode="auto">
          <a:xfrm>
            <a:off x="4500563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Line 56"/>
          <p:cNvSpPr>
            <a:spLocks noChangeShapeType="1"/>
          </p:cNvSpPr>
          <p:nvPr/>
        </p:nvSpPr>
        <p:spPr bwMode="auto">
          <a:xfrm>
            <a:off x="5795963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57"/>
          <p:cNvSpPr>
            <a:spLocks noChangeShapeType="1"/>
          </p:cNvSpPr>
          <p:nvPr/>
        </p:nvSpPr>
        <p:spPr bwMode="auto">
          <a:xfrm>
            <a:off x="7019925" y="2997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Line 58"/>
          <p:cNvSpPr>
            <a:spLocks noChangeShapeType="1"/>
          </p:cNvSpPr>
          <p:nvPr/>
        </p:nvSpPr>
        <p:spPr bwMode="auto">
          <a:xfrm>
            <a:off x="2627313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59"/>
          <p:cNvSpPr>
            <a:spLocks noChangeShapeType="1"/>
          </p:cNvSpPr>
          <p:nvPr/>
        </p:nvSpPr>
        <p:spPr bwMode="auto">
          <a:xfrm>
            <a:off x="3851275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Line 60"/>
          <p:cNvSpPr>
            <a:spLocks noChangeShapeType="1"/>
          </p:cNvSpPr>
          <p:nvPr/>
        </p:nvSpPr>
        <p:spPr bwMode="auto">
          <a:xfrm>
            <a:off x="5148263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61"/>
          <p:cNvSpPr>
            <a:spLocks noChangeShapeType="1"/>
          </p:cNvSpPr>
          <p:nvPr/>
        </p:nvSpPr>
        <p:spPr bwMode="auto">
          <a:xfrm>
            <a:off x="6372225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Line 62"/>
          <p:cNvSpPr>
            <a:spLocks noChangeShapeType="1"/>
          </p:cNvSpPr>
          <p:nvPr/>
        </p:nvSpPr>
        <p:spPr bwMode="auto">
          <a:xfrm>
            <a:off x="7596188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63"/>
          <p:cNvSpPr>
            <a:spLocks noChangeShapeType="1"/>
          </p:cNvSpPr>
          <p:nvPr/>
        </p:nvSpPr>
        <p:spPr bwMode="auto">
          <a:xfrm>
            <a:off x="2627313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64"/>
          <p:cNvSpPr>
            <a:spLocks noChangeShapeType="1"/>
          </p:cNvSpPr>
          <p:nvPr/>
        </p:nvSpPr>
        <p:spPr bwMode="auto">
          <a:xfrm>
            <a:off x="385127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65"/>
          <p:cNvSpPr>
            <a:spLocks noChangeShapeType="1"/>
          </p:cNvSpPr>
          <p:nvPr/>
        </p:nvSpPr>
        <p:spPr bwMode="auto">
          <a:xfrm>
            <a:off x="5148263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6"/>
          <p:cNvSpPr>
            <a:spLocks noChangeShapeType="1"/>
          </p:cNvSpPr>
          <p:nvPr/>
        </p:nvSpPr>
        <p:spPr bwMode="auto">
          <a:xfrm>
            <a:off x="637222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67"/>
          <p:cNvSpPr>
            <a:spLocks noChangeShapeType="1"/>
          </p:cNvSpPr>
          <p:nvPr/>
        </p:nvSpPr>
        <p:spPr bwMode="auto">
          <a:xfrm>
            <a:off x="7596188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CBC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066800"/>
            <a:ext cx="7321911" cy="2311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405A06-E18D-F339-EF0F-8F3F5C3EF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581400"/>
            <a:ext cx="8458200" cy="3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/>
              <a:t>Cipher text Feedback(CFB)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05800" cy="3886200"/>
          </a:xfrm>
        </p:spPr>
        <p:txBody>
          <a:bodyPr rtlCol="0">
            <a:normAutofit fontScale="850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DES uses a b-bit blocks.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However, it is possible to convert DES into a stream cipher , using either the CFB or output feedback.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stream cipher eliminates the need to pad a message to integral number of blocks.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can be operate in real time.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Thus if a character stream is being transmitted , each character can be encrypted and transmitted immediately using a character-oriented stream cipher.</a:t>
            </a:r>
          </a:p>
        </p:txBody>
      </p:sp>
    </p:spTree>
    <p:extLst>
      <p:ext uri="{BB962C8B-B14F-4D97-AF65-F5344CB8AC3E}">
        <p14:creationId xmlns:p14="http://schemas.microsoft.com/office/powerpoint/2010/main" val="502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8392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/>
              <a:t>            “Symmetric </a:t>
            </a:r>
            <a:r>
              <a:rPr lang="en-US" b="1" dirty="0"/>
              <a:t>ciphers modes </a:t>
            </a:r>
            <a:r>
              <a:rPr lang="en-US" b="1"/>
              <a:t>of operation”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Threats on Public Key(Public Key Infrastructure) </a:t>
            </a:r>
          </a:p>
        </p:txBody>
      </p:sp>
    </p:spTree>
    <p:extLst>
      <p:ext uri="{BB962C8B-B14F-4D97-AF65-F5344CB8AC3E}">
        <p14:creationId xmlns:p14="http://schemas.microsoft.com/office/powerpoint/2010/main" val="157001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CFB</a:t>
            </a: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One property of stream cipher is that ciphertext be of the same length as the plaintext.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If 8-bit character has to be transmitted, each character should be encrypted to produce a ciphertext output of 8 bit. If more than 8 bits are produced , transmission capacity is wasted.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CFB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10600" cy="5181600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Assume , unit of transmission is s bits, s=8.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As with CBC, the units of plaintext are chained together, so that the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of any plaintext units is a function of all the preceding plaintext.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In this case, rather than units of b bits, the plaintext is divided into segment of s bits.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Encryption, the input to the encryption function is a b-bit shift register that is initially set to some IV. 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leftmost (most significant ) s bits of the output of the encryption function are </a:t>
            </a:r>
            <a:r>
              <a:rPr lang="en-US" dirty="0" err="1">
                <a:solidFill>
                  <a:schemeClr val="tx1"/>
                </a:solidFill>
              </a:rPr>
              <a:t>XORed</a:t>
            </a:r>
            <a:r>
              <a:rPr lang="en-US" dirty="0">
                <a:solidFill>
                  <a:schemeClr val="tx1"/>
                </a:solidFill>
              </a:rPr>
              <a:t> with the first segment of plaintext P1 to produce the first unit of </a:t>
            </a:r>
            <a:r>
              <a:rPr lang="en-US" dirty="0" err="1">
                <a:solidFill>
                  <a:schemeClr val="tx1"/>
                </a:solidFill>
              </a:rPr>
              <a:t>cipertext</a:t>
            </a:r>
            <a:r>
              <a:rPr lang="en-US" dirty="0">
                <a:solidFill>
                  <a:schemeClr val="tx1"/>
                </a:solidFill>
              </a:rPr>
              <a:t> C1, which is then transmitted.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In addition, the content of the shift register are shifted left by s bits and C 1 is placed in the rightmost (least significant) s bits of the shift register. 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This process continues </a:t>
            </a:r>
            <a:r>
              <a:rPr lang="en-US" dirty="0" err="1">
                <a:solidFill>
                  <a:schemeClr val="tx1"/>
                </a:solidFill>
              </a:rPr>
              <a:t>untill</a:t>
            </a:r>
            <a:r>
              <a:rPr lang="en-US" dirty="0">
                <a:solidFill>
                  <a:schemeClr val="tx1"/>
                </a:solidFill>
              </a:rPr>
              <a:t> all plaintext units are encrypted.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6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CFB Encryption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8775"/>
            <a:ext cx="899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35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CFB Decryption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5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CFB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291" y="1066800"/>
            <a:ext cx="6858529" cy="2311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405A06-E18D-F339-EF0F-8F3F5C3EF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633431"/>
            <a:ext cx="8458200" cy="31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Output Feedback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02920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output Feedback (OFB) mode is similar in structure to CFB.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is the output of the encryption function that is feed back to shift register in OFB , whereas in CFB the cipher text units is feed back to the shift register.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Advantage , bit error do not propagate, e.g. if a bit error occur in C1, only the recovered value of P1 is affected; subsequent plaintext units are not corrupted. 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With CFB, C1 also serves as input to the shift register and therefore causes additional corruption.</a:t>
            </a:r>
          </a:p>
        </p:txBody>
      </p:sp>
    </p:spTree>
    <p:extLst>
      <p:ext uri="{BB962C8B-B14F-4D97-AF65-F5344CB8AC3E}">
        <p14:creationId xmlns:p14="http://schemas.microsoft.com/office/powerpoint/2010/main" val="406001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OFB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305800" cy="4800600"/>
          </a:xfrm>
        </p:spPr>
        <p:txBody>
          <a:bodyPr rtlCol="0">
            <a:normAutofit fontScale="925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Disadvantage, more vulnerable to a message stream modification attack. Consider complementing a bit in the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complements the corresponding bit in the recovered plaintext. Thus controlled changes can be made.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So it is possible for an opponent, by making the necessary changes to the checksum portion of the message as well as the data portion, to alter the </a:t>
            </a:r>
            <a:r>
              <a:rPr lang="en-US" dirty="0" err="1">
                <a:solidFill>
                  <a:schemeClr val="tx1"/>
                </a:solidFill>
              </a:rPr>
              <a:t>ciphetext</a:t>
            </a:r>
            <a:r>
              <a:rPr lang="en-US" dirty="0">
                <a:solidFill>
                  <a:schemeClr val="tx1"/>
                </a:solidFill>
              </a:rPr>
              <a:t> in such a way that it is not detected by an error-correcting code.</a:t>
            </a:r>
          </a:p>
        </p:txBody>
      </p:sp>
    </p:spTree>
    <p:extLst>
      <p:ext uri="{BB962C8B-B14F-4D97-AF65-F5344CB8AC3E}">
        <p14:creationId xmlns:p14="http://schemas.microsoft.com/office/powerpoint/2010/main" val="403806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OFB Encryption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2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/>
              <a:t>OFB Decryption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524000"/>
            <a:ext cx="89741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46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OFB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60" y="762000"/>
            <a:ext cx="7567011" cy="2775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405A06-E18D-F339-EF0F-8F3F5C3EF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248" y="3633431"/>
            <a:ext cx="8450104" cy="31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Multiple Encryptions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3434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Technique in which an encryption algorithm is used multiple times.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In the first instance, plaintext is converted to cipher text using the encryption algorithm, this ciphertext is used as input and the algorithm is applied again.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The process is repeated through and number of stages.</a:t>
            </a:r>
          </a:p>
        </p:txBody>
      </p:sp>
    </p:spTree>
    <p:extLst>
      <p:ext uri="{BB962C8B-B14F-4D97-AF65-F5344CB8AC3E}">
        <p14:creationId xmlns:p14="http://schemas.microsoft.com/office/powerpoint/2010/main" val="284454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Counter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229600" cy="4953000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In CTR mode, a counter equal to the plaintext block size is used.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only requirement is that counter value must be different for each plaintext block that is encrypted.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Typically, it is initialed to some value and than encrypted by 1 for each block(mod 2 </a:t>
            </a:r>
            <a:r>
              <a:rPr lang="en-US" baseline="30000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, where b is the block size)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For encryption, the counter is encrypted and then </a:t>
            </a:r>
            <a:r>
              <a:rPr lang="en-US" dirty="0" err="1">
                <a:solidFill>
                  <a:schemeClr val="tx1"/>
                </a:solidFill>
              </a:rPr>
              <a:t>XORed</a:t>
            </a:r>
            <a:r>
              <a:rPr lang="en-US" dirty="0">
                <a:solidFill>
                  <a:schemeClr val="tx1"/>
                </a:solidFill>
              </a:rPr>
              <a:t> with the PT to produce CT; there is no chaining.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For decryption, the same sequence of counter values is used, with each encrypted counter </a:t>
            </a:r>
            <a:r>
              <a:rPr lang="en-US" dirty="0" err="1">
                <a:solidFill>
                  <a:schemeClr val="tx1"/>
                </a:solidFill>
              </a:rPr>
              <a:t>XORed</a:t>
            </a:r>
            <a:r>
              <a:rPr lang="en-US" dirty="0">
                <a:solidFill>
                  <a:schemeClr val="tx1"/>
                </a:solidFill>
              </a:rPr>
              <a:t> with a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block to recover the corresponding plaintext block.</a:t>
            </a:r>
          </a:p>
        </p:txBody>
      </p:sp>
    </p:spTree>
    <p:extLst>
      <p:ext uri="{BB962C8B-B14F-4D97-AF65-F5344CB8AC3E}">
        <p14:creationId xmlns:p14="http://schemas.microsoft.com/office/powerpoint/2010/main" val="2453614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Counter Mode Encryption and Decryption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91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48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Counter Mode </a:t>
            </a:r>
            <a:r>
              <a:rPr lang="en-PK" altLang="en-US" dirty="0"/>
              <a:t>(CTR</a:t>
            </a:r>
            <a:r>
              <a:rPr lang="en-US" alt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133" y="762000"/>
            <a:ext cx="5140065" cy="2775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405A06-E18D-F339-EF0F-8F3F5C3EF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109" y="3633431"/>
            <a:ext cx="8418381" cy="31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Galois Counter Mode (GCM)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4228-5DAF-B3AC-7888-4D31CAA3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555" y="914400"/>
            <a:ext cx="7543800" cy="3121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01A79-FF48-1C41-049B-587FCF03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91000"/>
            <a:ext cx="7649155" cy="23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66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70FF6-21C4-4BA8-1B58-5C5D2DD3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335069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Galois Counter Mode (GCM)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EEE80-7A80-43B8-F4C7-C1AF0ED3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868469"/>
            <a:ext cx="7315200" cy="8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(Key Management)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Key Management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4102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</a:rPr>
              <a:t>One of the major roles of public-key encryption has been to address the problems of key distribution.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</a:rPr>
              <a:t>Two distinct aspects of public key cryptography: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0000"/>
                </a:solidFill>
              </a:rPr>
              <a:t>The distribution of public keys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0000"/>
                </a:solidFill>
              </a:rPr>
              <a:t>The use of public key encryption to distribute secret keys</a:t>
            </a:r>
          </a:p>
        </p:txBody>
      </p:sp>
    </p:spTree>
    <p:extLst>
      <p:ext uri="{BB962C8B-B14F-4D97-AF65-F5344CB8AC3E}">
        <p14:creationId xmlns:p14="http://schemas.microsoft.com/office/powerpoint/2010/main" val="271900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Distribution of Public keys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Public announcements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Publicly available directory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Public key authority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Public key certificates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endParaRPr lang="en-US" altLang="en-US">
              <a:solidFill>
                <a:schemeClr val="tx1"/>
              </a:solidFill>
            </a:endParaRPr>
          </a:p>
          <a:p>
            <a:pPr algn="l" eaLnBrk="1" hangingPunct="1"/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87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  <a:br>
              <a:rPr lang="en-US" dirty="0"/>
            </a:br>
            <a:r>
              <a:rPr lang="en-US" dirty="0"/>
              <a:t>(PKI)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6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Public Key Infrastructure (PKI) is a set of hardware, software, people, policies, and procedures needed to create, manage, store, distribute, and revoke digital certificates based on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Triple DES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315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81200"/>
            <a:ext cx="7467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3818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49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Certificate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599" y="829732"/>
            <a:ext cx="6911339" cy="602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7586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29733"/>
            <a:ext cx="5181600" cy="596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5583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Cipher Encryption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Because block cipher operate on fixed-size blocks of data, if the original plaintext message is longer than the block size, </a:t>
            </a:r>
            <a:r>
              <a:rPr lang="en-GB" altLang="en-US" sz="2400" i="1"/>
              <a:t>it must be split into blocks</a:t>
            </a:r>
            <a:r>
              <a:rPr lang="en-GB" altLang="en-US" sz="2400"/>
              <a:t> so that each block is the size of the block length defined by the block cipher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Each block is then processed by the block cipher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If the plaintext is not a multiple of the block length, </a:t>
            </a:r>
            <a:r>
              <a:rPr lang="en-GB" altLang="en-US" sz="2400" i="1"/>
              <a:t>the plaintext is padded</a:t>
            </a:r>
            <a:r>
              <a:rPr lang="en-GB" altLang="en-US" sz="2400"/>
              <a:t> so that the total length of the plaintext is a multiple of the block length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Some mechanism of </a:t>
            </a:r>
            <a:r>
              <a:rPr lang="en-GB" altLang="en-US" sz="2400" i="1"/>
              <a:t>encoding the length of the plaintext that is the final block</a:t>
            </a:r>
            <a:r>
              <a:rPr lang="en-GB" altLang="en-US" sz="2400"/>
              <a:t> may be stored or transmitted, so that the padding in the final block is discarded when the data is decrypted</a:t>
            </a:r>
          </a:p>
        </p:txBody>
      </p:sp>
    </p:spTree>
    <p:extLst>
      <p:ext uri="{BB962C8B-B14F-4D97-AF65-F5344CB8AC3E}">
        <p14:creationId xmlns:p14="http://schemas.microsoft.com/office/powerpoint/2010/main" val="7462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Cipher Encryption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27088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1050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5013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498975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22938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946900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27088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275013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498975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722938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946900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051050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827088" y="2781300"/>
            <a:ext cx="69135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Plaintext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474788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2627313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85127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514667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6370638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7594600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1474788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627313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851275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146675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6370638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7594600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14747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262731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385127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514667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637063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75946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1114425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539750" y="4652963"/>
            <a:ext cx="574675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827088" y="1989138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Key </a:t>
            </a:r>
            <a:r>
              <a:rPr lang="en-GB" altLang="en-US" i="1">
                <a:latin typeface="Times" panose="02020603050405020304" pitchFamily="18" charset="0"/>
              </a:rPr>
              <a:t>k</a:t>
            </a:r>
            <a:endParaRPr lang="en-GB" altLang="en-US" baseline="-25000">
              <a:latin typeface="Times" panose="02020603050405020304" pitchFamily="18" charset="0"/>
            </a:endParaRP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H="1">
            <a:off x="539750" y="2133600"/>
            <a:ext cx="2873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539750" y="2133600"/>
            <a:ext cx="0" cy="2519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092950" y="2781300"/>
            <a:ext cx="10795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Padding</a:t>
            </a:r>
          </a:p>
        </p:txBody>
      </p:sp>
      <p:sp>
        <p:nvSpPr>
          <p:cNvPr id="8232" name="Oval 40"/>
          <p:cNvSpPr>
            <a:spLocks noChangeArrowheads="1"/>
          </p:cNvSpPr>
          <p:nvPr/>
        </p:nvSpPr>
        <p:spPr bwMode="auto">
          <a:xfrm>
            <a:off x="2268538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3492500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>
            <a:off x="4787900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6011863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7235825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979613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1979613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539750" y="4149725"/>
            <a:ext cx="64087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3203575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3203575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4500563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 flipV="1">
            <a:off x="4500563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>
            <a:off x="5724525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V="1">
            <a:off x="5724525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6948488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 flipV="1">
            <a:off x="6948488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Block cipher Modes of 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4953000"/>
          </a:xfrm>
        </p:spPr>
        <p:txBody>
          <a:bodyPr rtlCol="0">
            <a:normAutofit fontScale="850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 block cipher is a basic building block for data security.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Four “modes of operation” have been defined by NIST.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Used to enhance the effect of cryptographic algorithms or adapting the algorithm for application.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4 modes covers all the possible applications for encryption for which block ciphers can be used.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With new applications NIST expanded the list to five modes.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These modes are intended to use with symmetric block cipher , including triple DES and AES.</a:t>
            </a:r>
          </a:p>
        </p:txBody>
      </p:sp>
    </p:spTree>
    <p:extLst>
      <p:ext uri="{BB962C8B-B14F-4D97-AF65-F5344CB8AC3E}">
        <p14:creationId xmlns:p14="http://schemas.microsoft.com/office/powerpoint/2010/main" val="37594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Modes 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/>
              <a:t>A block cipher can be used in various methods for data encryption and decryption; these methods are called </a:t>
            </a:r>
            <a:r>
              <a:rPr lang="en-GB" altLang="en-US" sz="2100" b="1"/>
              <a:t>modes of operation</a:t>
            </a:r>
            <a:endParaRPr lang="en-GB" altLang="en-US" sz="21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1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/>
              <a:t>Four well-known block cipher modes of operation are: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Electronic Codebook (ECB)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Ciphertext Block Chaining (CBC)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Ciphertext Feedback (CFB)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Output Feedback (OFB)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/>
              <a:t>The same key is used for the block cipher regardless of the mode of operation (i.e., mode of operations never change the key used for encryption or decryption)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1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5622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Electronic Codebook (ECB)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This is the simplest mode, in which plaintext blocks are processed independently of one other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Plaintext </a:t>
            </a:r>
            <a:r>
              <a:rPr lang="en-GB" sz="2100"/>
              <a:t>is handled </a:t>
            </a:r>
            <a:r>
              <a:rPr lang="en-GB" sz="2100" dirty="0"/>
              <a:t>one block at a time and each block of plaintext is encrypted using the same key.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Codebook , for a given key, there is unique </a:t>
            </a:r>
            <a:r>
              <a:rPr lang="en-GB" sz="2100" dirty="0" err="1"/>
              <a:t>ciphertext</a:t>
            </a:r>
            <a:r>
              <a:rPr lang="en-GB" sz="2100" dirty="0"/>
              <a:t> for every b-bit block of plaintext.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For a message longer than b bits, is simply to break message into b-bits block , padding the last block if necessary.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Decryption is performed one block at a time, using the same key.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Let the plaintext sequence be denoted by </a:t>
            </a:r>
            <a:r>
              <a:rPr lang="en-GB" sz="2100" i="1" dirty="0">
                <a:latin typeface="Times" pitchFamily="18" charset="0"/>
              </a:rPr>
              <a:t>P</a:t>
            </a:r>
            <a:r>
              <a:rPr lang="en-GB" sz="2100" dirty="0">
                <a:latin typeface="Times" pitchFamily="18" charset="0"/>
              </a:rPr>
              <a:t> = (</a:t>
            </a:r>
            <a:r>
              <a:rPr lang="en-GB" sz="2100" i="1" dirty="0">
                <a:latin typeface="Times" pitchFamily="18" charset="0"/>
              </a:rPr>
              <a:t>p</a:t>
            </a:r>
            <a:r>
              <a:rPr lang="en-GB" sz="2100" baseline="-25000" dirty="0">
                <a:latin typeface="Times" pitchFamily="18" charset="0"/>
              </a:rPr>
              <a:t>1</a:t>
            </a:r>
            <a:r>
              <a:rPr lang="en-GB" sz="2100" dirty="0">
                <a:latin typeface="Times" pitchFamily="18" charset="0"/>
              </a:rPr>
              <a:t>, </a:t>
            </a:r>
            <a:r>
              <a:rPr lang="en-GB" sz="2100" i="1" dirty="0">
                <a:latin typeface="Times" pitchFamily="18" charset="0"/>
              </a:rPr>
              <a:t>p</a:t>
            </a:r>
            <a:r>
              <a:rPr lang="en-GB" sz="2100" baseline="-25000" dirty="0">
                <a:latin typeface="Times" pitchFamily="18" charset="0"/>
              </a:rPr>
              <a:t>2</a:t>
            </a:r>
            <a:r>
              <a:rPr lang="en-GB" sz="2100" dirty="0">
                <a:latin typeface="Times" pitchFamily="18" charset="0"/>
              </a:rPr>
              <a:t>, </a:t>
            </a:r>
            <a:r>
              <a:rPr lang="en-GB" sz="2100" i="1" dirty="0">
                <a:latin typeface="Times" pitchFamily="18" charset="0"/>
              </a:rPr>
              <a:t>p</a:t>
            </a:r>
            <a:r>
              <a:rPr lang="en-GB" sz="2100" baseline="-25000" dirty="0">
                <a:latin typeface="Times" pitchFamily="18" charset="0"/>
              </a:rPr>
              <a:t>3</a:t>
            </a:r>
            <a:r>
              <a:rPr lang="en-GB" sz="2100" dirty="0">
                <a:latin typeface="Times" pitchFamily="18" charset="0"/>
              </a:rPr>
              <a:t>, …, </a:t>
            </a:r>
            <a:r>
              <a:rPr lang="en-GB" sz="2100" i="1" dirty="0" err="1">
                <a:latin typeface="Times" pitchFamily="18" charset="0"/>
              </a:rPr>
              <a:t>p</a:t>
            </a:r>
            <a:r>
              <a:rPr lang="en-GB" sz="2100" i="1" baseline="-25000" dirty="0" err="1">
                <a:latin typeface="Times" pitchFamily="18" charset="0"/>
              </a:rPr>
              <a:t>n</a:t>
            </a:r>
            <a:r>
              <a:rPr lang="en-GB" sz="2100" dirty="0">
                <a:latin typeface="Times" pitchFamily="18" charset="0"/>
              </a:rPr>
              <a:t>)</a:t>
            </a:r>
            <a:r>
              <a:rPr lang="en-GB" sz="2100" dirty="0"/>
              <a:t> and the corresponding </a:t>
            </a:r>
            <a:r>
              <a:rPr lang="en-GB" sz="2100" dirty="0" err="1"/>
              <a:t>ciphertext</a:t>
            </a:r>
            <a:r>
              <a:rPr lang="en-GB" sz="2100" dirty="0"/>
              <a:t> sequence by </a:t>
            </a:r>
            <a:r>
              <a:rPr lang="en-GB" sz="2100" i="1" dirty="0">
                <a:latin typeface="Times" pitchFamily="18" charset="0"/>
              </a:rPr>
              <a:t>C </a:t>
            </a:r>
            <a:r>
              <a:rPr lang="en-GB" sz="2100" dirty="0">
                <a:latin typeface="Times" pitchFamily="18" charset="0"/>
              </a:rPr>
              <a:t>= (</a:t>
            </a:r>
            <a:r>
              <a:rPr lang="en-GB" sz="2100" i="1" dirty="0">
                <a:latin typeface="Times" pitchFamily="18" charset="0"/>
              </a:rPr>
              <a:t>c</a:t>
            </a:r>
            <a:r>
              <a:rPr lang="en-GB" sz="2100" baseline="-25000" dirty="0">
                <a:latin typeface="Times" pitchFamily="18" charset="0"/>
              </a:rPr>
              <a:t>1</a:t>
            </a:r>
            <a:r>
              <a:rPr lang="en-GB" sz="2100" dirty="0">
                <a:latin typeface="Times" pitchFamily="18" charset="0"/>
              </a:rPr>
              <a:t>, </a:t>
            </a:r>
            <a:r>
              <a:rPr lang="en-GB" sz="2100" i="1" dirty="0">
                <a:latin typeface="Times" pitchFamily="18" charset="0"/>
              </a:rPr>
              <a:t>c</a:t>
            </a:r>
            <a:r>
              <a:rPr lang="en-GB" sz="2100" baseline="-25000" dirty="0">
                <a:latin typeface="Times" pitchFamily="18" charset="0"/>
              </a:rPr>
              <a:t>2</a:t>
            </a:r>
            <a:r>
              <a:rPr lang="en-GB" sz="2100" dirty="0">
                <a:latin typeface="Times" pitchFamily="18" charset="0"/>
              </a:rPr>
              <a:t>, </a:t>
            </a:r>
            <a:r>
              <a:rPr lang="en-GB" sz="2100" i="1" dirty="0">
                <a:latin typeface="Times" pitchFamily="18" charset="0"/>
              </a:rPr>
              <a:t>c</a:t>
            </a:r>
            <a:r>
              <a:rPr lang="en-GB" sz="2100" baseline="-25000" dirty="0">
                <a:latin typeface="Times" pitchFamily="18" charset="0"/>
              </a:rPr>
              <a:t>3</a:t>
            </a:r>
            <a:r>
              <a:rPr lang="en-GB" sz="2100" dirty="0">
                <a:latin typeface="Times" pitchFamily="18" charset="0"/>
              </a:rPr>
              <a:t>, …, </a:t>
            </a:r>
            <a:r>
              <a:rPr lang="en-GB" sz="2100" i="1" dirty="0" err="1">
                <a:latin typeface="Times" pitchFamily="18" charset="0"/>
              </a:rPr>
              <a:t>c</a:t>
            </a:r>
            <a:r>
              <a:rPr lang="en-GB" sz="2100" i="1" baseline="-25000" dirty="0" err="1">
                <a:latin typeface="Times" pitchFamily="18" charset="0"/>
              </a:rPr>
              <a:t>n</a:t>
            </a:r>
            <a:r>
              <a:rPr lang="en-GB" sz="2100" dirty="0">
                <a:latin typeface="Times" pitchFamily="18" charset="0"/>
              </a:rPr>
              <a:t>)</a:t>
            </a:r>
            <a:r>
              <a:rPr lang="en-GB" sz="2100" dirty="0"/>
              <a:t>; the key is denoted by </a:t>
            </a:r>
            <a:r>
              <a:rPr lang="en-GB" sz="2100" i="1" dirty="0">
                <a:latin typeface="Times" pitchFamily="18" charset="0"/>
              </a:rPr>
              <a:t>K </a:t>
            </a:r>
            <a:r>
              <a:rPr lang="en-GB" sz="2100" dirty="0"/>
              <a:t>and the block cipher is denoted by the function </a:t>
            </a:r>
            <a:r>
              <a:rPr lang="en-GB" sz="2100" i="1" dirty="0">
                <a:latin typeface="Times" pitchFamily="18" charset="0"/>
              </a:rPr>
              <a:t>F</a:t>
            </a:r>
            <a:r>
              <a:rPr lang="en-GB" sz="2100" dirty="0"/>
              <a:t> </a:t>
            </a:r>
            <a:endParaRPr lang="en-GB" sz="2100" i="1" dirty="0">
              <a:latin typeface="Times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GB" sz="21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Electronic Codebook (ECB) mode: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000" dirty="0"/>
              <a:t>Encryption: </a:t>
            </a:r>
            <a:r>
              <a:rPr lang="en-GB" sz="2000" i="1" dirty="0" err="1">
                <a:latin typeface="Times" pitchFamily="18" charset="0"/>
              </a:rPr>
              <a:t>c</a:t>
            </a:r>
            <a:r>
              <a:rPr lang="en-GB" sz="2000" i="1" baseline="-25000" dirty="0" err="1">
                <a:latin typeface="Times" pitchFamily="18" charset="0"/>
              </a:rPr>
              <a:t>i</a:t>
            </a:r>
            <a:r>
              <a:rPr lang="en-GB" sz="2000" dirty="0">
                <a:latin typeface="Times" pitchFamily="18" charset="0"/>
              </a:rPr>
              <a:t> = </a:t>
            </a:r>
            <a:r>
              <a:rPr lang="en-GB" sz="2000" i="1" dirty="0">
                <a:latin typeface="Times" pitchFamily="18" charset="0"/>
              </a:rPr>
              <a:t>F</a:t>
            </a:r>
            <a:r>
              <a:rPr lang="en-GB" sz="2000" dirty="0">
                <a:latin typeface="Times" pitchFamily="18" charset="0"/>
              </a:rPr>
              <a:t>(</a:t>
            </a:r>
            <a:r>
              <a:rPr lang="en-GB" sz="2000" i="1" dirty="0">
                <a:latin typeface="Times" pitchFamily="18" charset="0"/>
              </a:rPr>
              <a:t>p</a:t>
            </a:r>
            <a:r>
              <a:rPr lang="en-GB" sz="2000" i="1" baseline="-25000" dirty="0">
                <a:latin typeface="Times" pitchFamily="18" charset="0"/>
              </a:rPr>
              <a:t>i</a:t>
            </a:r>
            <a:r>
              <a:rPr lang="en-GB" sz="2000" dirty="0">
                <a:latin typeface="Times" pitchFamily="18" charset="0"/>
              </a:rPr>
              <a:t>, </a:t>
            </a:r>
            <a:r>
              <a:rPr lang="en-GB" sz="2000" i="1" dirty="0">
                <a:latin typeface="Times" pitchFamily="18" charset="0"/>
              </a:rPr>
              <a:t>K</a:t>
            </a:r>
            <a:r>
              <a:rPr lang="en-GB" sz="2000" dirty="0">
                <a:latin typeface="Times" pitchFamily="18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000" dirty="0"/>
              <a:t>Decryption: </a:t>
            </a:r>
            <a:r>
              <a:rPr lang="en-GB" sz="2000" i="1" dirty="0">
                <a:latin typeface="Times" pitchFamily="18" charset="0"/>
              </a:rPr>
              <a:t>p</a:t>
            </a:r>
            <a:r>
              <a:rPr lang="en-GB" sz="2000" i="1" baseline="-25000" dirty="0">
                <a:latin typeface="Times" pitchFamily="18" charset="0"/>
              </a:rPr>
              <a:t>i</a:t>
            </a:r>
            <a:r>
              <a:rPr lang="en-GB" sz="2000" dirty="0">
                <a:latin typeface="Times" pitchFamily="18" charset="0"/>
              </a:rPr>
              <a:t> = </a:t>
            </a:r>
            <a:r>
              <a:rPr lang="en-GB" sz="2000" i="1" dirty="0">
                <a:latin typeface="Times" pitchFamily="18" charset="0"/>
              </a:rPr>
              <a:t>F</a:t>
            </a:r>
            <a:r>
              <a:rPr lang="en-GB" sz="2000" baseline="30000" dirty="0">
                <a:latin typeface="Times" pitchFamily="18" charset="0"/>
              </a:rPr>
              <a:t>-1</a:t>
            </a:r>
            <a:r>
              <a:rPr lang="en-GB" sz="2000" dirty="0">
                <a:latin typeface="Times" pitchFamily="18" charset="0"/>
              </a:rPr>
              <a:t>(</a:t>
            </a:r>
            <a:r>
              <a:rPr lang="en-GB" sz="2000" i="1" dirty="0" err="1">
                <a:latin typeface="Times" pitchFamily="18" charset="0"/>
              </a:rPr>
              <a:t>c</a:t>
            </a:r>
            <a:r>
              <a:rPr lang="en-GB" sz="2000" baseline="-25000" dirty="0" err="1">
                <a:latin typeface="Times" pitchFamily="18" charset="0"/>
              </a:rPr>
              <a:t>i</a:t>
            </a:r>
            <a:r>
              <a:rPr lang="en-GB" sz="2000" dirty="0">
                <a:latin typeface="Times" pitchFamily="18" charset="0"/>
              </a:rPr>
              <a:t>, </a:t>
            </a:r>
            <a:r>
              <a:rPr lang="en-GB" sz="2000" i="1" dirty="0">
                <a:latin typeface="Times" pitchFamily="18" charset="0"/>
              </a:rPr>
              <a:t>K</a:t>
            </a:r>
            <a:r>
              <a:rPr lang="en-GB" sz="2000" dirty="0">
                <a:latin typeface="Times" pitchFamily="18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100" dirty="0"/>
              <a:t>	For </a:t>
            </a:r>
            <a:r>
              <a:rPr lang="en-GB" sz="2100" i="1" dirty="0" err="1">
                <a:latin typeface="Times" pitchFamily="18" charset="0"/>
              </a:rPr>
              <a:t>i</a:t>
            </a:r>
            <a:r>
              <a:rPr lang="en-GB" sz="2100" dirty="0"/>
              <a:t>= 1, 2, …, </a:t>
            </a:r>
            <a:r>
              <a:rPr lang="en-GB" sz="2100" i="1" dirty="0">
                <a:latin typeface="Times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953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1881</Words>
  <Application>Microsoft Office PowerPoint</Application>
  <PresentationFormat>On-screen Show (4:3)</PresentationFormat>
  <Paragraphs>233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Comic Sans MS</vt:lpstr>
      <vt:lpstr>Times</vt:lpstr>
      <vt:lpstr>Wingdings</vt:lpstr>
      <vt:lpstr>Office Theme</vt:lpstr>
      <vt:lpstr>Network and Cyber Security-I  (CY2001) (Lecture 16 and 17)</vt:lpstr>
      <vt:lpstr>PowerPoint Presentation</vt:lpstr>
      <vt:lpstr>Multiple Encryptions</vt:lpstr>
      <vt:lpstr>Triple DES</vt:lpstr>
      <vt:lpstr>Block Cipher Encryption</vt:lpstr>
      <vt:lpstr>Block Cipher Encryption</vt:lpstr>
      <vt:lpstr>Block cipher Modes of Operation</vt:lpstr>
      <vt:lpstr>Modes of Operation</vt:lpstr>
      <vt:lpstr>Electronic Codebook (ECB)</vt:lpstr>
      <vt:lpstr>ECB mode encryption</vt:lpstr>
      <vt:lpstr>ECB mode decryption</vt:lpstr>
      <vt:lpstr>ECB</vt:lpstr>
      <vt:lpstr>ECB</vt:lpstr>
      <vt:lpstr>Cipher text Block Chaining (CBC)</vt:lpstr>
      <vt:lpstr>CBC</vt:lpstr>
      <vt:lpstr>CBC mode encryption</vt:lpstr>
      <vt:lpstr>CBC mode decryption</vt:lpstr>
      <vt:lpstr>CBC</vt:lpstr>
      <vt:lpstr>Cipher text Feedback(CFB)</vt:lpstr>
      <vt:lpstr>CFB</vt:lpstr>
      <vt:lpstr>CFB</vt:lpstr>
      <vt:lpstr>CFB Encryption </vt:lpstr>
      <vt:lpstr>CFB Decryption </vt:lpstr>
      <vt:lpstr>CFB</vt:lpstr>
      <vt:lpstr>Output Feedback Mode</vt:lpstr>
      <vt:lpstr>OFB </vt:lpstr>
      <vt:lpstr>OFB Encryption </vt:lpstr>
      <vt:lpstr>OFB Decryption </vt:lpstr>
      <vt:lpstr>OFB</vt:lpstr>
      <vt:lpstr>Counter Mode</vt:lpstr>
      <vt:lpstr>Counter Mode Encryption and Decryption</vt:lpstr>
      <vt:lpstr>Counter Mode (CTR)</vt:lpstr>
      <vt:lpstr>Galois Counter Mode (GCM)</vt:lpstr>
      <vt:lpstr>Galois Counter Mode (GCM)</vt:lpstr>
      <vt:lpstr>(Key Management)</vt:lpstr>
      <vt:lpstr>Key Management</vt:lpstr>
      <vt:lpstr>Distribution of Public keys</vt:lpstr>
      <vt:lpstr>Public Key Infrastructure (PKI)</vt:lpstr>
      <vt:lpstr>PKI</vt:lpstr>
      <vt:lpstr>Digital Certificate</vt:lpstr>
      <vt:lpstr>Digital Certificate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Mehmood Hassan</cp:lastModifiedBy>
  <cp:revision>395</cp:revision>
  <dcterms:created xsi:type="dcterms:W3CDTF">2012-08-28T12:59:58Z</dcterms:created>
  <dcterms:modified xsi:type="dcterms:W3CDTF">2023-10-26T03:20:26Z</dcterms:modified>
</cp:coreProperties>
</file>