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548" r:id="rId3"/>
    <p:sldId id="549" r:id="rId4"/>
    <p:sldId id="550" r:id="rId5"/>
    <p:sldId id="551" r:id="rId6"/>
    <p:sldId id="552" r:id="rId7"/>
    <p:sldId id="554" r:id="rId8"/>
    <p:sldId id="555" r:id="rId9"/>
    <p:sldId id="556" r:id="rId10"/>
    <p:sldId id="557" r:id="rId11"/>
    <p:sldId id="558" r:id="rId12"/>
    <p:sldId id="559" r:id="rId13"/>
    <p:sldId id="560" r:id="rId14"/>
    <p:sldId id="561" r:id="rId15"/>
    <p:sldId id="562" r:id="rId16"/>
    <p:sldId id="565" r:id="rId17"/>
    <p:sldId id="566" r:id="rId18"/>
    <p:sldId id="567" r:id="rId19"/>
    <p:sldId id="568" r:id="rId20"/>
    <p:sldId id="638" r:id="rId21"/>
    <p:sldId id="569" r:id="rId22"/>
    <p:sldId id="570" r:id="rId23"/>
    <p:sldId id="571" r:id="rId24"/>
    <p:sldId id="578" r:id="rId25"/>
    <p:sldId id="579" r:id="rId26"/>
    <p:sldId id="580" r:id="rId27"/>
    <p:sldId id="581" r:id="rId28"/>
    <p:sldId id="582" r:id="rId29"/>
    <p:sldId id="583" r:id="rId30"/>
    <p:sldId id="584" r:id="rId31"/>
    <p:sldId id="585" r:id="rId32"/>
    <p:sldId id="597" r:id="rId33"/>
    <p:sldId id="598" r:id="rId34"/>
    <p:sldId id="599" r:id="rId35"/>
    <p:sldId id="600" r:id="rId36"/>
    <p:sldId id="601" r:id="rId37"/>
    <p:sldId id="603" r:id="rId38"/>
    <p:sldId id="604" r:id="rId39"/>
    <p:sldId id="605" r:id="rId40"/>
    <p:sldId id="606" r:id="rId41"/>
    <p:sldId id="607" r:id="rId42"/>
    <p:sldId id="608" r:id="rId43"/>
    <p:sldId id="609" r:id="rId44"/>
    <p:sldId id="610" r:id="rId45"/>
    <p:sldId id="611" r:id="rId46"/>
    <p:sldId id="612" r:id="rId47"/>
    <p:sldId id="613" r:id="rId48"/>
    <p:sldId id="614" r:id="rId49"/>
    <p:sldId id="615" r:id="rId50"/>
    <p:sldId id="616" r:id="rId51"/>
    <p:sldId id="617" r:id="rId52"/>
    <p:sldId id="618" r:id="rId53"/>
    <p:sldId id="619" r:id="rId54"/>
    <p:sldId id="620" r:id="rId55"/>
    <p:sldId id="621" r:id="rId56"/>
    <p:sldId id="622" r:id="rId57"/>
    <p:sldId id="623" r:id="rId58"/>
    <p:sldId id="624" r:id="rId59"/>
    <p:sldId id="625" r:id="rId60"/>
    <p:sldId id="626" r:id="rId61"/>
    <p:sldId id="627" r:id="rId62"/>
    <p:sldId id="635" r:id="rId63"/>
    <p:sldId id="636" r:id="rId64"/>
    <p:sldId id="637" r:id="rId65"/>
    <p:sldId id="54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000"/>
    <a:srgbClr val="2C14DE"/>
    <a:srgbClr val="008000"/>
    <a:srgbClr val="2F1BC7"/>
    <a:srgbClr val="27558D"/>
    <a:srgbClr val="D20000"/>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5" autoAdjust="0"/>
    <p:restoredTop sz="94434" autoAdjust="0"/>
  </p:normalViewPr>
  <p:slideViewPr>
    <p:cSldViewPr>
      <p:cViewPr varScale="1">
        <p:scale>
          <a:sx n="120" d="100"/>
          <a:sy n="120" d="100"/>
        </p:scale>
        <p:origin x="186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11/24/2023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d-email.org/"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theanonymousemail.com/" TargetMode="External"/><Relationship Id="rId5" Type="http://schemas.openxmlformats.org/officeDocument/2006/relationships/hyperlink" Target="http://deadfake.com/" TargetMode="External"/><Relationship Id="rId4" Type="http://schemas.openxmlformats.org/officeDocument/2006/relationships/hyperlink" Target="http://www.mailinator.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1</a:t>
            </a:fld>
            <a:endParaRPr lang="en-US"/>
          </a:p>
        </p:txBody>
      </p:sp>
    </p:spTree>
    <p:extLst>
      <p:ext uri="{BB962C8B-B14F-4D97-AF65-F5344CB8AC3E}">
        <p14:creationId xmlns:p14="http://schemas.microsoft.com/office/powerpoint/2010/main" val="105812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err="1"/>
              <a:t>ip</a:t>
            </a:r>
            <a:r>
              <a:rPr lang="en-US" altLang="en-US" b="1" dirty="0"/>
              <a:t>=IP()</a:t>
            </a:r>
            <a:r>
              <a:rPr lang="en-US" altLang="en-US" dirty="0"/>
              <a:t> </a:t>
            </a:r>
            <a:endParaRPr lang="en-PK" altLang="en-US" dirty="0"/>
          </a:p>
          <a:p>
            <a:r>
              <a:rPr lang="en-US" altLang="en-US" b="1" dirty="0" err="1"/>
              <a:t>ip.src</a:t>
            </a:r>
            <a:r>
              <a:rPr lang="en-US" altLang="en-US" b="1" dirty="0"/>
              <a:t>=</a:t>
            </a:r>
            <a:r>
              <a:rPr lang="en-US" altLang="en-US" b="1" dirty="0" err="1"/>
              <a:t>RandIP</a:t>
            </a:r>
            <a:r>
              <a:rPr lang="en-US" altLang="en-US" b="1" dirty="0"/>
              <a:t>()</a:t>
            </a:r>
            <a:r>
              <a:rPr lang="en-US" altLang="en-US" dirty="0"/>
              <a:t> </a:t>
            </a:r>
            <a:endParaRPr lang="en-PK" altLang="en-US" dirty="0"/>
          </a:p>
          <a:p>
            <a:r>
              <a:rPr lang="en-US" altLang="en-US" b="1" dirty="0" err="1"/>
              <a:t>ip.dst</a:t>
            </a:r>
            <a:r>
              <a:rPr lang="en-US" altLang="en-US" b="1" dirty="0"/>
              <a:t> =’ 192.168.1.100′</a:t>
            </a:r>
            <a:r>
              <a:rPr lang="en-US" altLang="en-US" dirty="0"/>
              <a:t> </a:t>
            </a:r>
            <a:endParaRPr lang="en-PK" altLang="en-US" dirty="0"/>
          </a:p>
          <a:p>
            <a:r>
              <a:rPr lang="en-US" altLang="en-US" b="1" dirty="0" err="1"/>
              <a:t>icmp</a:t>
            </a:r>
            <a:r>
              <a:rPr lang="en-US" altLang="en-US" b="1" dirty="0"/>
              <a:t>=ICMP()</a:t>
            </a:r>
            <a:r>
              <a:rPr lang="en-US" altLang="en-US" dirty="0"/>
              <a:t> </a:t>
            </a:r>
            <a:endParaRPr lang="en-PK" altLang="en-US" dirty="0"/>
          </a:p>
          <a:p>
            <a:r>
              <a:rPr lang="en-US" altLang="en-US" b="1" dirty="0" err="1"/>
              <a:t>icmp.type</a:t>
            </a:r>
            <a:r>
              <a:rPr lang="en-US" altLang="en-US" b="1" dirty="0"/>
              <a:t>=8</a:t>
            </a:r>
            <a:r>
              <a:rPr lang="en-US" altLang="en-US" dirty="0"/>
              <a:t> </a:t>
            </a:r>
            <a:endParaRPr lang="en-PK" altLang="en-US" dirty="0"/>
          </a:p>
          <a:p>
            <a:r>
              <a:rPr lang="en-US" altLang="en-US" b="1" dirty="0" err="1"/>
              <a:t>icmp.code</a:t>
            </a:r>
            <a:r>
              <a:rPr lang="en-US" altLang="en-US" b="1" dirty="0"/>
              <a:t>=0</a:t>
            </a:r>
            <a:r>
              <a:rPr lang="en-US" altLang="en-US" dirty="0"/>
              <a:t> </a:t>
            </a:r>
            <a:endParaRPr lang="en-PK" altLang="en-US" dirty="0"/>
          </a:p>
          <a:p>
            <a:r>
              <a:rPr lang="en-US" altLang="en-US" b="1" dirty="0"/>
              <a:t>send(</a:t>
            </a:r>
            <a:r>
              <a:rPr lang="en-US" altLang="en-US" b="1" dirty="0" err="1"/>
              <a:t>ip</a:t>
            </a:r>
            <a:r>
              <a:rPr lang="en-US" altLang="en-US" b="1" dirty="0"/>
              <a:t>/</a:t>
            </a:r>
            <a:r>
              <a:rPr lang="en-US" altLang="en-US" b="1" dirty="0" err="1"/>
              <a:t>icmp</a:t>
            </a:r>
            <a:r>
              <a:rPr lang="en-US" altLang="en-US" b="1" dirty="0"/>
              <a:t>)</a:t>
            </a:r>
            <a:r>
              <a:rPr lang="en-US" altLang="en-US" dirty="0"/>
              <a:t> </a:t>
            </a:r>
            <a:endParaRPr lang="en-PK" dirty="0"/>
          </a:p>
        </p:txBody>
      </p:sp>
      <p:sp>
        <p:nvSpPr>
          <p:cNvPr id="4" name="Slide Number Placeholder 3"/>
          <p:cNvSpPr>
            <a:spLocks noGrp="1"/>
          </p:cNvSpPr>
          <p:nvPr>
            <p:ph type="sldNum" sz="quarter" idx="5"/>
          </p:nvPr>
        </p:nvSpPr>
        <p:spPr/>
        <p:txBody>
          <a:bodyPr/>
          <a:lstStyle/>
          <a:p>
            <a:fld id="{FE85FC15-40B4-45E5-86AE-2E64D22F0C38}" type="slidenum">
              <a:rPr lang="en-US" smtClean="0"/>
              <a:t>29</a:t>
            </a:fld>
            <a:endParaRPr lang="en-US"/>
          </a:p>
        </p:txBody>
      </p:sp>
    </p:spTree>
    <p:extLst>
      <p:ext uri="{BB962C8B-B14F-4D97-AF65-F5344CB8AC3E}">
        <p14:creationId xmlns:p14="http://schemas.microsoft.com/office/powerpoint/2010/main" val="3217817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Emkei.cz </a:t>
            </a:r>
          </a:p>
          <a:p>
            <a:r>
              <a:rPr lang="en-US" sz="1200" dirty="0">
                <a:hlinkClick r:id="rId3"/>
              </a:rPr>
              <a:t>http://send-email.org</a:t>
            </a:r>
            <a:endParaRPr lang="en-US" sz="1200" dirty="0"/>
          </a:p>
          <a:p>
            <a:r>
              <a:rPr lang="en-US" sz="1200" dirty="0">
                <a:hlinkClick r:id="rId4"/>
              </a:rPr>
              <a:t>http://www.mailinator.com</a:t>
            </a:r>
            <a:endParaRPr lang="en-US" sz="1200" dirty="0"/>
          </a:p>
          <a:p>
            <a:r>
              <a:rPr lang="en-US" sz="1200" dirty="0">
                <a:hlinkClick r:id="rId5"/>
              </a:rPr>
              <a:t>http://deadfake.com</a:t>
            </a:r>
            <a:endParaRPr lang="en-US" sz="1200" dirty="0"/>
          </a:p>
          <a:p>
            <a:r>
              <a:rPr lang="en-US" sz="1200" dirty="0">
                <a:hlinkClick r:id="rId6"/>
              </a:rPr>
              <a:t>http://theanonymousemail.com</a:t>
            </a:r>
            <a:endParaRPr lang="en-US" sz="1200" dirty="0"/>
          </a:p>
          <a:p>
            <a:r>
              <a:rPr lang="en-US" sz="1200" dirty="0"/>
              <a:t>http://www.anonymailer.net</a:t>
            </a:r>
            <a:r>
              <a:rPr lang="en-PK" sz="1200" dirty="0"/>
              <a:t> </a:t>
            </a:r>
            <a:endParaRPr lang="en-US" sz="1200" dirty="0"/>
          </a:p>
        </p:txBody>
      </p:sp>
      <p:sp>
        <p:nvSpPr>
          <p:cNvPr id="4" name="Slide Number Placeholder 3"/>
          <p:cNvSpPr>
            <a:spLocks noGrp="1"/>
          </p:cNvSpPr>
          <p:nvPr>
            <p:ph type="sldNum" sz="quarter" idx="5"/>
          </p:nvPr>
        </p:nvSpPr>
        <p:spPr/>
        <p:txBody>
          <a:bodyPr/>
          <a:lstStyle/>
          <a:p>
            <a:fld id="{FE85FC15-40B4-45E5-86AE-2E64D22F0C38}" type="slidenum">
              <a:rPr lang="en-US" smtClean="0"/>
              <a:t>35</a:t>
            </a:fld>
            <a:endParaRPr lang="en-US"/>
          </a:p>
        </p:txBody>
      </p:sp>
    </p:spTree>
    <p:extLst>
      <p:ext uri="{BB962C8B-B14F-4D97-AF65-F5344CB8AC3E}">
        <p14:creationId xmlns:p14="http://schemas.microsoft.com/office/powerpoint/2010/main" val="340956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POD (Ping of Death) is a type of attack at computer in a network that involves sending of a larger size malicious ping to a computer. A ping is normally 64 bytes in size.</a:t>
            </a:r>
            <a:r>
              <a:rPr lang="en-PK" b="0" i="0" dirty="0">
                <a:solidFill>
                  <a:srgbClr val="333333"/>
                </a:solidFill>
                <a:effectLst/>
                <a:latin typeface="Open Sans" panose="020B0606030504020204" pitchFamily="34" charset="0"/>
              </a:rPr>
              <a:t> </a:t>
            </a:r>
            <a:r>
              <a:rPr lang="en-US" b="0" i="0" dirty="0">
                <a:solidFill>
                  <a:srgbClr val="333333"/>
                </a:solidFill>
                <a:effectLst/>
                <a:latin typeface="Open Sans" panose="020B0606030504020204" pitchFamily="34" charset="0"/>
              </a:rPr>
              <a:t>Many computers can not handle larger than the maximum </a:t>
            </a:r>
            <a:r>
              <a:rPr lang="en-PK" b="0" i="0" dirty="0">
                <a:solidFill>
                  <a:srgbClr val="333333"/>
                </a:solidFill>
                <a:effectLst/>
                <a:latin typeface="Open Sans" panose="020B0606030504020204" pitchFamily="34" charset="0"/>
              </a:rPr>
              <a:t>IP</a:t>
            </a:r>
            <a:r>
              <a:rPr lang="en-US" b="0" i="0" dirty="0">
                <a:solidFill>
                  <a:srgbClr val="333333"/>
                </a:solidFill>
                <a:effectLst/>
                <a:latin typeface="Open Sans" panose="020B0606030504020204" pitchFamily="34" charset="0"/>
              </a:rPr>
              <a:t> packet size, which is 65,535</a:t>
            </a:r>
            <a:r>
              <a:rPr lang="en-PK" b="0" i="0" dirty="0">
                <a:solidFill>
                  <a:srgbClr val="333333"/>
                </a:solidFill>
                <a:effectLst/>
                <a:latin typeface="Open Sans" panose="020B0606030504020204" pitchFamily="34" charset="0"/>
              </a:rPr>
              <a:t> </a:t>
            </a:r>
            <a:r>
              <a:rPr lang="en-US" b="0" i="0" dirty="0">
                <a:solidFill>
                  <a:srgbClr val="333333"/>
                </a:solidFill>
                <a:effectLst/>
                <a:latin typeface="Open Sans" panose="020B0606030504020204" pitchFamily="34" charset="0"/>
              </a:rPr>
              <a:t>bytes. Sending a ping of this size can crash the target computer.</a:t>
            </a:r>
            <a:endParaRPr lang="en-PK" dirty="0"/>
          </a:p>
        </p:txBody>
      </p:sp>
      <p:sp>
        <p:nvSpPr>
          <p:cNvPr id="4" name="Slide Number Placeholder 3"/>
          <p:cNvSpPr>
            <a:spLocks noGrp="1"/>
          </p:cNvSpPr>
          <p:nvPr>
            <p:ph type="sldNum" sz="quarter" idx="5"/>
          </p:nvPr>
        </p:nvSpPr>
        <p:spPr/>
        <p:txBody>
          <a:bodyPr/>
          <a:lstStyle/>
          <a:p>
            <a:fld id="{FE85FC15-40B4-45E5-86AE-2E64D22F0C38}" type="slidenum">
              <a:rPr lang="en-US" smtClean="0"/>
              <a:t>44</a:t>
            </a:fld>
            <a:endParaRPr lang="en-US"/>
          </a:p>
        </p:txBody>
      </p:sp>
    </p:spTree>
    <p:extLst>
      <p:ext uri="{BB962C8B-B14F-4D97-AF65-F5344CB8AC3E}">
        <p14:creationId xmlns:p14="http://schemas.microsoft.com/office/powerpoint/2010/main" val="3142406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a:t>Click to edit Master title style</a:t>
            </a:r>
          </a:p>
        </p:txBody>
      </p:sp>
      <p:sp>
        <p:nvSpPr>
          <p:cNvPr id="3" name="Content Placeholder 2"/>
          <p:cNvSpPr>
            <a:spLocks noGrp="1"/>
          </p:cNvSpPr>
          <p:nvPr>
            <p:ph idx="1"/>
          </p:nvPr>
        </p:nvSpPr>
        <p:spPr>
          <a:xfrm>
            <a:off x="0" y="1143000"/>
            <a:ext cx="91440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map.org/book/port-scanning.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scotthelme.co.uk/advanced-session-hijacking/(usefu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a:solidFill>
                  <a:srgbClr val="160C5C"/>
                </a:solidFill>
              </a:rPr>
              <a:t>Network and Cyber Security-I </a:t>
            </a:r>
            <a:br>
              <a:rPr lang="en-US" b="1" dirty="0">
                <a:solidFill>
                  <a:srgbClr val="160C5C"/>
                </a:solidFill>
              </a:rPr>
            </a:br>
            <a:r>
              <a:rPr lang="en-US" sz="2600" dirty="0"/>
              <a:t>(CY2001)</a:t>
            </a:r>
            <a:br>
              <a:rPr lang="en-US" sz="2600" dirty="0"/>
            </a:br>
            <a:r>
              <a:rPr lang="en-US" sz="2600" dirty="0"/>
              <a:t>(Lecture 19, 20, 21)</a:t>
            </a:r>
          </a:p>
        </p:txBody>
      </p:sp>
      <p:sp>
        <p:nvSpPr>
          <p:cNvPr id="3" name="Subtitle 2"/>
          <p:cNvSpPr>
            <a:spLocks noGrp="1"/>
          </p:cNvSpPr>
          <p:nvPr>
            <p:ph type="subTitle" idx="1"/>
          </p:nvPr>
        </p:nvSpPr>
        <p:spPr>
          <a:xfrm>
            <a:off x="228600" y="4267200"/>
            <a:ext cx="8686800" cy="2438400"/>
          </a:xfrm>
        </p:spPr>
        <p:txBody>
          <a:bodyPr>
            <a:normAutofit fontScale="92500" lnSpcReduction="10000"/>
          </a:bodyPr>
          <a:lstStyle/>
          <a:p>
            <a:endParaRPr lang="en-US" sz="2600" dirty="0"/>
          </a:p>
          <a:p>
            <a:r>
              <a:rPr lang="en-US" sz="2600" dirty="0">
                <a:solidFill>
                  <a:srgbClr val="00B0F0"/>
                </a:solidFill>
              </a:rPr>
              <a:t>Dr. Qaisar Shafi </a:t>
            </a:r>
          </a:p>
          <a:p>
            <a:endParaRPr lang="en-US" sz="2600" dirty="0">
              <a:solidFill>
                <a:srgbClr val="00B0F0"/>
              </a:solidFill>
            </a:endParaRPr>
          </a:p>
          <a:p>
            <a:r>
              <a:rPr lang="en-US" sz="2600" dirty="0">
                <a:solidFill>
                  <a:srgbClr val="00B0F0"/>
                </a:solidFill>
              </a:rPr>
              <a:t>Department of Computer Science, </a:t>
            </a:r>
          </a:p>
          <a:p>
            <a:r>
              <a:rPr lang="en-US" sz="2800" dirty="0">
                <a:solidFill>
                  <a:srgbClr val="00B0F0"/>
                </a:solidFill>
              </a:rPr>
              <a:t>National University of Computer &amp; Emerging Sciences</a:t>
            </a:r>
            <a:r>
              <a:rPr lang="en-US" sz="2600" dirty="0">
                <a:solidFill>
                  <a:srgbClr val="00B0F0"/>
                </a:solidFill>
              </a:rPr>
              <a:t>, Islamabad Campus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Phishing Attack </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This type of attack use social engineering techniques to steal confidential information - the most common purpose of such attack targets victim's banking account details and credentials. </a:t>
            </a:r>
          </a:p>
          <a:p>
            <a:pPr lvl="0"/>
            <a:r>
              <a:rPr lang="en-US" dirty="0"/>
              <a:t>Phishing attacks tend to use schemes involving spoofed emails send to users that lead them to malware infected websites designed to appear as real on-line banking websites. </a:t>
            </a:r>
          </a:p>
          <a:p>
            <a:pPr lvl="0"/>
            <a:r>
              <a:rPr lang="en-US" dirty="0"/>
              <a:t>Emails received by users in most cases will look authentic sent from sources known to the user (very often with appropriate company logo and localized information) - those emails will contain a direct request to verify some account information, credentials or credit card numbers by following the provided link and confirming the information on-line. </a:t>
            </a:r>
          </a:p>
          <a:p>
            <a:pPr lvl="0"/>
            <a:r>
              <a:rPr lang="en-US" dirty="0"/>
              <a:t>The request will be accompanied by a threat that the account may become disabled or suspended if the mentioned details are not being verified by the user.</a:t>
            </a:r>
          </a:p>
          <a:p>
            <a:endParaRPr lang="en-US" dirty="0"/>
          </a:p>
        </p:txBody>
      </p:sp>
    </p:spTree>
    <p:extLst>
      <p:ext uri="{BB962C8B-B14F-4D97-AF65-F5344CB8AC3E}">
        <p14:creationId xmlns:p14="http://schemas.microsoft.com/office/powerpoint/2010/main" val="209638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Phishing attack</a:t>
            </a:r>
            <a:endParaRPr lang="en-US" dirty="0"/>
          </a:p>
        </p:txBody>
      </p:sp>
      <p:sp>
        <p:nvSpPr>
          <p:cNvPr id="3" name="Content Placeholder 2"/>
          <p:cNvSpPr>
            <a:spLocks noGrp="1"/>
          </p:cNvSpPr>
          <p:nvPr>
            <p:ph idx="1"/>
          </p:nvPr>
        </p:nvSpPr>
        <p:spPr>
          <a:xfrm>
            <a:off x="457200" y="1600201"/>
            <a:ext cx="8229600" cy="2743200"/>
          </a:xfrm>
        </p:spPr>
        <p:txBody>
          <a:bodyPr/>
          <a:lstStyle/>
          <a:p>
            <a:endParaRPr lang="en-US" dirty="0"/>
          </a:p>
        </p:txBody>
      </p:sp>
      <p:pic>
        <p:nvPicPr>
          <p:cNvPr id="2051" name="Picture 3" descr="C:\Users\qaiser\Desktop\atta\HTML5 Fullscreen API for Phishing Attac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5420"/>
            <a:ext cx="9144000" cy="366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21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Social Phishing</a:t>
            </a:r>
            <a:r>
              <a:rPr lang="en-US" dirty="0"/>
              <a:t> </a:t>
            </a:r>
          </a:p>
        </p:txBody>
      </p:sp>
      <p:sp>
        <p:nvSpPr>
          <p:cNvPr id="3" name="Content Placeholder 2"/>
          <p:cNvSpPr>
            <a:spLocks noGrp="1"/>
          </p:cNvSpPr>
          <p:nvPr>
            <p:ph idx="1"/>
          </p:nvPr>
        </p:nvSpPr>
        <p:spPr/>
        <p:txBody>
          <a:bodyPr>
            <a:normAutofit fontScale="77500" lnSpcReduction="20000"/>
          </a:bodyPr>
          <a:lstStyle/>
          <a:p>
            <a:pPr lvl="0"/>
            <a:r>
              <a:rPr lang="en-US" dirty="0"/>
              <a:t>Phishing techniques evolved much to include as well social media like </a:t>
            </a:r>
            <a:r>
              <a:rPr lang="en-US" b="1" dirty="0"/>
              <a:t>Facebook or Tw</a:t>
            </a:r>
            <a:r>
              <a:rPr lang="en-PK" b="1" dirty="0"/>
              <a:t>i</a:t>
            </a:r>
            <a:r>
              <a:rPr lang="en-US" b="1" dirty="0"/>
              <a:t>t</a:t>
            </a:r>
            <a:r>
              <a:rPr lang="en-PK" b="1" dirty="0"/>
              <a:t>t</a:t>
            </a:r>
            <a:r>
              <a:rPr lang="en-US" b="1" dirty="0"/>
              <a:t>er </a:t>
            </a:r>
            <a:r>
              <a:rPr lang="en-US" dirty="0"/>
              <a:t>- this type of Phishing is often called Social Phishing. The purpose remains the same - to obtain confidential information and gain access to personal files. </a:t>
            </a:r>
          </a:p>
          <a:p>
            <a:pPr lvl="0"/>
            <a:r>
              <a:rPr lang="en-US" dirty="0"/>
              <a:t>The means of the attack are bit different though and include special links or posts posted on the social media sites that attract the user with their content and convince him to click on them. The link redirects then to malicious website or similar harmful content. The websites can mirror the legitimate Facebook pages so that unsuspecting user does not notice the difference. </a:t>
            </a:r>
          </a:p>
          <a:p>
            <a:pPr lvl="0"/>
            <a:r>
              <a:rPr lang="en-US" dirty="0"/>
              <a:t>The website will require user to login with his real information - at this point the attacker collects the credentials gaining access to compromised account and all data on it. Other scenario includes fake apps - users are encouraged to download the apps and install them - apps that contain malware used to steal the confidential information.</a:t>
            </a:r>
          </a:p>
          <a:p>
            <a:endParaRPr lang="en-US" dirty="0"/>
          </a:p>
        </p:txBody>
      </p:sp>
    </p:spTree>
    <p:extLst>
      <p:ext uri="{BB962C8B-B14F-4D97-AF65-F5344CB8AC3E}">
        <p14:creationId xmlns:p14="http://schemas.microsoft.com/office/powerpoint/2010/main" val="303199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Facebook Phishing attacks</a:t>
            </a:r>
          </a:p>
        </p:txBody>
      </p:sp>
      <p:sp>
        <p:nvSpPr>
          <p:cNvPr id="3" name="Content Placeholder 2"/>
          <p:cNvSpPr>
            <a:spLocks noGrp="1"/>
          </p:cNvSpPr>
          <p:nvPr>
            <p:ph idx="1"/>
          </p:nvPr>
        </p:nvSpPr>
        <p:spPr/>
        <p:txBody>
          <a:bodyPr>
            <a:normAutofit fontScale="85000" lnSpcReduction="10000"/>
          </a:bodyPr>
          <a:lstStyle/>
          <a:p>
            <a:r>
              <a:rPr lang="en-US" dirty="0"/>
              <a:t>are often much more labored - consider following scenario - link posted by an attacker can include some pictures or phrase that will attract the user to click on it. </a:t>
            </a:r>
          </a:p>
          <a:p>
            <a:endParaRPr lang="en-US" dirty="0"/>
          </a:p>
          <a:p>
            <a:r>
              <a:rPr lang="en-US" dirty="0"/>
              <a:t>The user does the click upon which he is redirected to mirror website that ask him to like the post first before even viewing it - user not suspecting any harm in this clicks on "like" button but doesn't realize that the "like" button has been spoofed and in reality is "accept" button for the fake app to access user's personal information. </a:t>
            </a:r>
          </a:p>
          <a:p>
            <a:endParaRPr lang="en-US" dirty="0"/>
          </a:p>
          <a:p>
            <a:r>
              <a:rPr lang="en-US" dirty="0"/>
              <a:t>At this point data is collected and account becomes compromised.</a:t>
            </a:r>
          </a:p>
        </p:txBody>
      </p:sp>
    </p:spTree>
    <p:extLst>
      <p:ext uri="{BB962C8B-B14F-4D97-AF65-F5344CB8AC3E}">
        <p14:creationId xmlns:p14="http://schemas.microsoft.com/office/powerpoint/2010/main" val="14641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 Phishing attacks</a:t>
            </a:r>
          </a:p>
        </p:txBody>
      </p:sp>
      <p:sp>
        <p:nvSpPr>
          <p:cNvPr id="3" name="Content Placeholder 2"/>
          <p:cNvSpPr>
            <a:spLocks noGrp="1"/>
          </p:cNvSpPr>
          <p:nvPr>
            <p:ph idx="1"/>
          </p:nvPr>
        </p:nvSpPr>
        <p:spPr/>
        <p:txBody>
          <a:bodyPr/>
          <a:lstStyle/>
          <a:p>
            <a:endParaRPr lang="en-US"/>
          </a:p>
        </p:txBody>
      </p:sp>
      <p:pic>
        <p:nvPicPr>
          <p:cNvPr id="3074" name="Picture 2" descr="C:\Users\qaiser\Desktop\atta\ph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799"/>
            <a:ext cx="9144000" cy="548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46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Spear Phishing Attack </a:t>
            </a:r>
            <a:endParaRPr lang="en-US" dirty="0"/>
          </a:p>
        </p:txBody>
      </p:sp>
      <p:sp>
        <p:nvSpPr>
          <p:cNvPr id="3" name="Content Placeholder 2"/>
          <p:cNvSpPr>
            <a:spLocks noGrp="1"/>
          </p:cNvSpPr>
          <p:nvPr>
            <p:ph idx="1"/>
          </p:nvPr>
        </p:nvSpPr>
        <p:spPr/>
        <p:txBody>
          <a:bodyPr>
            <a:normAutofit/>
          </a:bodyPr>
          <a:lstStyle/>
          <a:p>
            <a:r>
              <a:rPr lang="en-US" dirty="0"/>
              <a:t>This is a type of Phishing attack targeted at specific individuals, groups of individuals or companies. </a:t>
            </a:r>
          </a:p>
          <a:p>
            <a:r>
              <a:rPr lang="en-US" dirty="0"/>
              <a:t>Spear Phishing attacks are performed mostly with primary purpose of industrial espionage and theft of sensitive information while ordinary Phishing attacks are directed against wide public with intent of financial fraud. </a:t>
            </a:r>
          </a:p>
          <a:p>
            <a:r>
              <a:rPr lang="en-US" dirty="0"/>
              <a:t>It has been estimated that in last couple of years targeted Spear Phishing attacks are more widespread than ever before</a:t>
            </a:r>
          </a:p>
        </p:txBody>
      </p:sp>
    </p:spTree>
    <p:extLst>
      <p:ext uri="{BB962C8B-B14F-4D97-AF65-F5344CB8AC3E}">
        <p14:creationId xmlns:p14="http://schemas.microsoft.com/office/powerpoint/2010/main" val="105994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Whaling</a:t>
            </a:r>
            <a:r>
              <a:rPr lang="en-US" dirty="0"/>
              <a:t> </a:t>
            </a:r>
          </a:p>
        </p:txBody>
      </p:sp>
      <p:sp>
        <p:nvSpPr>
          <p:cNvPr id="3" name="Content Placeholder 2"/>
          <p:cNvSpPr>
            <a:spLocks noGrp="1"/>
          </p:cNvSpPr>
          <p:nvPr>
            <p:ph idx="1"/>
          </p:nvPr>
        </p:nvSpPr>
        <p:spPr/>
        <p:txBody>
          <a:bodyPr/>
          <a:lstStyle/>
          <a:p>
            <a:pPr lvl="0"/>
            <a:r>
              <a:rPr lang="en-US" dirty="0"/>
              <a:t>Type of Phishing attack specifically targeted at senior executives or other high profile targets within a company.</a:t>
            </a:r>
          </a:p>
          <a:p>
            <a:endParaRPr lang="en-US" dirty="0"/>
          </a:p>
        </p:txBody>
      </p:sp>
    </p:spTree>
    <p:extLst>
      <p:ext uri="{BB962C8B-B14F-4D97-AF65-F5344CB8AC3E}">
        <p14:creationId xmlns:p14="http://schemas.microsoft.com/office/powerpoint/2010/main" val="15852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37067"/>
            <a:ext cx="8153400" cy="829733"/>
          </a:xfrm>
        </p:spPr>
        <p:txBody>
          <a:bodyPr>
            <a:normAutofit fontScale="90000"/>
          </a:bodyPr>
          <a:lstStyle/>
          <a:p>
            <a:r>
              <a:rPr lang="en-US" b="1" dirty="0"/>
              <a:t>Vishing (Voice Phishing or VoIP Phishing) </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Use of social engineering techniques over telephone system to gain access to confidential information from users. </a:t>
            </a:r>
          </a:p>
          <a:p>
            <a:pPr lvl="0"/>
            <a:r>
              <a:rPr lang="en-US" dirty="0"/>
              <a:t>This Phishing attack is often combined with caller ID spoofing that masks the real source phone number and instead of it displays the number familiar to the Phishing victim or number known to be of a real banking institution. </a:t>
            </a:r>
          </a:p>
          <a:p>
            <a:pPr lvl="0"/>
            <a:r>
              <a:rPr lang="en-US" dirty="0"/>
              <a:t>General practices of Vishing includes pre-recorded automated instructions for users requesting them to provide bank account or credit card information for verification over the phone.</a:t>
            </a:r>
          </a:p>
          <a:p>
            <a:endParaRPr lang="en-US" dirty="0"/>
          </a:p>
        </p:txBody>
      </p:sp>
    </p:spTree>
    <p:extLst>
      <p:ext uri="{BB962C8B-B14F-4D97-AF65-F5344CB8AC3E}">
        <p14:creationId xmlns:p14="http://schemas.microsoft.com/office/powerpoint/2010/main" val="243127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60867"/>
            <a:ext cx="8153400" cy="829733"/>
          </a:xfrm>
        </p:spPr>
        <p:txBody>
          <a:bodyPr>
            <a:normAutofit fontScale="90000"/>
          </a:bodyPr>
          <a:lstStyle/>
          <a:p>
            <a:r>
              <a:rPr lang="en-US" b="1" dirty="0"/>
              <a:t>Vishing (Voice Phishing or VoIP Phishing) </a:t>
            </a:r>
            <a:endParaRPr lang="en-US" dirty="0"/>
          </a:p>
        </p:txBody>
      </p:sp>
      <p:sp>
        <p:nvSpPr>
          <p:cNvPr id="3" name="Content Placeholder 2"/>
          <p:cNvSpPr>
            <a:spLocks noGrp="1"/>
          </p:cNvSpPr>
          <p:nvPr>
            <p:ph idx="1"/>
          </p:nvPr>
        </p:nvSpPr>
        <p:spPr>
          <a:xfrm>
            <a:off x="0" y="1219200"/>
            <a:ext cx="9144000" cy="5638800"/>
          </a:xfrm>
        </p:spPr>
        <p:txBody>
          <a:bodyPr/>
          <a:lstStyle/>
          <a:p>
            <a:endParaRPr lang="en-US"/>
          </a:p>
        </p:txBody>
      </p:sp>
      <p:pic>
        <p:nvPicPr>
          <p:cNvPr id="4098" name="Picture 2" descr="Image result for vis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5229225"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55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a:t>The recommendations to protect your company against Phishing and Spear Phishing (countermeasures)</a:t>
            </a:r>
            <a:br>
              <a:rPr lang="en-US" dirty="0"/>
            </a:br>
            <a:endParaRPr lang="en-US" dirty="0"/>
          </a:p>
        </p:txBody>
      </p:sp>
      <p:sp>
        <p:nvSpPr>
          <p:cNvPr id="3" name="Content Placeholder 2"/>
          <p:cNvSpPr>
            <a:spLocks noGrp="1"/>
          </p:cNvSpPr>
          <p:nvPr>
            <p:ph idx="1"/>
          </p:nvPr>
        </p:nvSpPr>
        <p:spPr>
          <a:xfrm>
            <a:off x="457200" y="2133600"/>
            <a:ext cx="8229600" cy="4525963"/>
          </a:xfrm>
        </p:spPr>
        <p:txBody>
          <a:bodyPr>
            <a:normAutofit fontScale="77500" lnSpcReduction="20000"/>
          </a:bodyPr>
          <a:lstStyle/>
          <a:p>
            <a:pPr lvl="0"/>
            <a:r>
              <a:rPr lang="en-US" dirty="0"/>
              <a:t>Never open or download a file from an unsolicited email, even from someone you know (you can call or email the person to double check that it really came from them)</a:t>
            </a:r>
          </a:p>
          <a:p>
            <a:pPr lvl="0"/>
            <a:r>
              <a:rPr lang="en-US" dirty="0"/>
              <a:t>Keep your operating system updated</a:t>
            </a:r>
          </a:p>
          <a:p>
            <a:pPr lvl="0"/>
            <a:r>
              <a:rPr lang="en-US" dirty="0"/>
              <a:t>Use a reputable anti-virus program</a:t>
            </a:r>
          </a:p>
          <a:p>
            <a:pPr lvl="0"/>
            <a:r>
              <a:rPr lang="en-US" dirty="0"/>
              <a:t>Enable two factor authentication whenever available</a:t>
            </a:r>
          </a:p>
          <a:p>
            <a:pPr lvl="0"/>
            <a:r>
              <a:rPr lang="en-US" dirty="0"/>
              <a:t>Confirm the authenticity of a website prior to entering login credentials by looking for a reputable security trust mark</a:t>
            </a:r>
          </a:p>
          <a:p>
            <a:pPr lvl="0"/>
            <a:r>
              <a:rPr lang="en-US" dirty="0"/>
              <a:t>Look for HTTPS in the address bar when you enter any sensitive personal information on a website to make sure your data will be encrypted</a:t>
            </a:r>
          </a:p>
          <a:p>
            <a:endParaRPr lang="en-US" dirty="0"/>
          </a:p>
        </p:txBody>
      </p:sp>
    </p:spTree>
    <p:extLst>
      <p:ext uri="{BB962C8B-B14F-4D97-AF65-F5344CB8AC3E}">
        <p14:creationId xmlns:p14="http://schemas.microsoft.com/office/powerpoint/2010/main" val="200956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8839200" cy="1447800"/>
          </a:xfrm>
        </p:spPr>
        <p:txBody>
          <a:bodyPr/>
          <a:lstStyle/>
          <a:p>
            <a:pPr marL="0" indent="0" algn="ctr">
              <a:buNone/>
            </a:pPr>
            <a:r>
              <a:rPr lang="en-US" b="1" dirty="0"/>
              <a:t>“Attack Taxonomy –Types , Launch, Detection, Prevention”</a:t>
            </a:r>
          </a:p>
        </p:txBody>
      </p:sp>
      <p:pic>
        <p:nvPicPr>
          <p:cNvPr id="4" name="Picture 3">
            <a:extLst>
              <a:ext uri="{FF2B5EF4-FFF2-40B4-BE49-F238E27FC236}">
                <a16:creationId xmlns:a16="http://schemas.microsoft.com/office/drawing/2014/main" id="{C5E19DBD-A0E2-8A53-2657-CD3C5F9A2EFB}"/>
              </a:ext>
            </a:extLst>
          </p:cNvPr>
          <p:cNvPicPr>
            <a:picLocks noChangeAspect="1"/>
          </p:cNvPicPr>
          <p:nvPr/>
        </p:nvPicPr>
        <p:blipFill>
          <a:blip r:embed="rId2"/>
          <a:stretch>
            <a:fillRect/>
          </a:stretch>
        </p:blipFill>
        <p:spPr>
          <a:xfrm>
            <a:off x="4648200" y="2667000"/>
            <a:ext cx="4038600" cy="4038600"/>
          </a:xfrm>
          <a:prstGeom prst="rect">
            <a:avLst/>
          </a:prstGeom>
        </p:spPr>
      </p:pic>
      <p:sp>
        <p:nvSpPr>
          <p:cNvPr id="5" name="TextBox 4">
            <a:extLst>
              <a:ext uri="{FF2B5EF4-FFF2-40B4-BE49-F238E27FC236}">
                <a16:creationId xmlns:a16="http://schemas.microsoft.com/office/drawing/2014/main" id="{53AF9561-BB5B-221B-FDDC-DCE9FC306B32}"/>
              </a:ext>
            </a:extLst>
          </p:cNvPr>
          <p:cNvSpPr txBox="1"/>
          <p:nvPr/>
        </p:nvSpPr>
        <p:spPr>
          <a:xfrm>
            <a:off x="485692" y="2393364"/>
            <a:ext cx="3657600" cy="4585871"/>
          </a:xfrm>
          <a:prstGeom prst="rect">
            <a:avLst/>
          </a:prstGeom>
          <a:noFill/>
        </p:spPr>
        <p:txBody>
          <a:bodyPr wrap="square" rtlCol="0">
            <a:spAutoFit/>
          </a:bodyPr>
          <a:lstStyle/>
          <a:p>
            <a:pPr algn="ctr"/>
            <a:r>
              <a:rPr lang="en-GB" sz="3200" b="1" dirty="0">
                <a:solidFill>
                  <a:srgbClr val="FF0000"/>
                </a:solidFill>
              </a:rPr>
              <a:t>To get bonus marks, scan &amp; process with university ID &amp; find flag{…}. </a:t>
            </a:r>
          </a:p>
          <a:p>
            <a:pPr algn="ctr"/>
            <a:br>
              <a:rPr lang="en-GB" sz="3200" b="1" dirty="0">
                <a:solidFill>
                  <a:srgbClr val="FF0000"/>
                </a:solidFill>
              </a:rPr>
            </a:br>
            <a:r>
              <a:rPr lang="en-GB" sz="4400" b="1" dirty="0">
                <a:solidFill>
                  <a:srgbClr val="FF0000"/>
                </a:solidFill>
              </a:rPr>
              <a:t>First come, first serve basis</a:t>
            </a:r>
            <a:endParaRPr lang="en-PK" sz="4400" b="1" dirty="0">
              <a:solidFill>
                <a:srgbClr val="FF0000"/>
              </a:solidFill>
            </a:endParaRPr>
          </a:p>
        </p:txBody>
      </p:sp>
    </p:spTree>
    <p:extLst>
      <p:ext uri="{BB962C8B-B14F-4D97-AF65-F5344CB8AC3E}">
        <p14:creationId xmlns:p14="http://schemas.microsoft.com/office/powerpoint/2010/main" val="157001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4671643-0976-36BD-F23C-9B43F945D8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1" y="0"/>
            <a:ext cx="96012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199" y="5334000"/>
            <a:ext cx="8229600" cy="1371600"/>
          </a:xfrm>
        </p:spPr>
        <p:txBody>
          <a:bodyPr>
            <a:normAutofit fontScale="90000"/>
          </a:bodyPr>
          <a:lstStyle/>
          <a:p>
            <a:r>
              <a:rPr lang="en-PK" sz="8800" b="1" dirty="0">
                <a:solidFill>
                  <a:srgbClr val="FF0000"/>
                </a:solidFill>
              </a:rPr>
              <a:t>Be Aware!</a:t>
            </a:r>
            <a:endParaRPr lang="en-US" sz="8800" b="1" dirty="0">
              <a:solidFill>
                <a:srgbClr val="FF0000"/>
              </a:solidFill>
            </a:endParaRPr>
          </a:p>
        </p:txBody>
      </p:sp>
    </p:spTree>
    <p:extLst>
      <p:ext uri="{BB962C8B-B14F-4D97-AF65-F5344CB8AC3E}">
        <p14:creationId xmlns:p14="http://schemas.microsoft.com/office/powerpoint/2010/main" val="1027394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Port scanning </a:t>
            </a:r>
            <a:endParaRPr lang="en-US" dirty="0"/>
          </a:p>
        </p:txBody>
      </p:sp>
      <p:sp>
        <p:nvSpPr>
          <p:cNvPr id="3" name="Content Placeholder 2"/>
          <p:cNvSpPr>
            <a:spLocks noGrp="1"/>
          </p:cNvSpPr>
          <p:nvPr>
            <p:ph idx="1"/>
          </p:nvPr>
        </p:nvSpPr>
        <p:spPr/>
        <p:txBody>
          <a:bodyPr>
            <a:normAutofit/>
          </a:bodyPr>
          <a:lstStyle/>
          <a:p>
            <a:pPr lvl="0"/>
            <a:r>
              <a:rPr lang="en-US" dirty="0"/>
              <a:t>An attack type where the attacker sends several requests to a range of ports to a targeted host in order to find out what ports are active and open - which allows him then to exploit known service vulnerabilities related to specific ports. </a:t>
            </a:r>
          </a:p>
          <a:p>
            <a:pPr lvl="0"/>
            <a:r>
              <a:rPr lang="en-US" dirty="0"/>
              <a:t>Port scanning can be used by the malicious attackers to compromise the security. </a:t>
            </a:r>
          </a:p>
          <a:p>
            <a:pPr lvl="0"/>
            <a:r>
              <a:rPr lang="en-US" dirty="0"/>
              <a:t>As well by the IT Professionals to verify the network security.</a:t>
            </a:r>
          </a:p>
          <a:p>
            <a:endParaRPr lang="en-US" dirty="0"/>
          </a:p>
        </p:txBody>
      </p:sp>
    </p:spTree>
    <p:extLst>
      <p:ext uri="{BB962C8B-B14F-4D97-AF65-F5344CB8AC3E}">
        <p14:creationId xmlns:p14="http://schemas.microsoft.com/office/powerpoint/2010/main" val="258555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Port Scanning </a:t>
            </a:r>
          </a:p>
        </p:txBody>
      </p:sp>
      <p:sp>
        <p:nvSpPr>
          <p:cNvPr id="3" name="Content Placeholder 2"/>
          <p:cNvSpPr>
            <a:spLocks noGrp="1"/>
          </p:cNvSpPr>
          <p:nvPr>
            <p:ph idx="1"/>
          </p:nvPr>
        </p:nvSpPr>
        <p:spPr/>
        <p:txBody>
          <a:bodyPr/>
          <a:lstStyle/>
          <a:p>
            <a:endParaRPr lang="en-US" dirty="0"/>
          </a:p>
        </p:txBody>
      </p:sp>
      <p:pic>
        <p:nvPicPr>
          <p:cNvPr id="5122" name="Picture 2" descr="Image result for port sc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6324600" cy="47463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717D0D-F986-14B8-4B64-3AAEB7D05F25}"/>
              </a:ext>
            </a:extLst>
          </p:cNvPr>
          <p:cNvSpPr txBox="1"/>
          <p:nvPr/>
        </p:nvSpPr>
        <p:spPr>
          <a:xfrm>
            <a:off x="228600" y="4267200"/>
            <a:ext cx="8305800" cy="1754326"/>
          </a:xfrm>
          <a:prstGeom prst="rect">
            <a:avLst/>
          </a:prstGeom>
          <a:noFill/>
        </p:spPr>
        <p:txBody>
          <a:bodyPr wrap="square">
            <a:spAutoFit/>
          </a:bodyPr>
          <a:lstStyle/>
          <a:p>
            <a:r>
              <a:rPr lang="en-GB" b="0" i="0" dirty="0" err="1">
                <a:solidFill>
                  <a:srgbClr val="404040"/>
                </a:solidFill>
                <a:effectLst/>
                <a:latin typeface="Courier New" panose="02070309020205020404" pitchFamily="49" charset="0"/>
              </a:rPr>
              <a:t>nmap</a:t>
            </a:r>
            <a:r>
              <a:rPr lang="en-GB" b="0" i="0" dirty="0">
                <a:solidFill>
                  <a:srgbClr val="404040"/>
                </a:solidFill>
                <a:effectLst/>
                <a:latin typeface="Courier New" panose="02070309020205020404" pitchFamily="49" charset="0"/>
              </a:rPr>
              <a:t> 192.168.0.1</a:t>
            </a:r>
          </a:p>
          <a:p>
            <a:r>
              <a:rPr lang="en-GB" b="0" i="0" dirty="0" err="1">
                <a:solidFill>
                  <a:srgbClr val="404040"/>
                </a:solidFill>
                <a:effectLst/>
                <a:latin typeface="Courier New" panose="02070309020205020404" pitchFamily="49" charset="0"/>
              </a:rPr>
              <a:t>nmap</a:t>
            </a:r>
            <a:r>
              <a:rPr lang="en-GB" b="0" i="0" dirty="0">
                <a:solidFill>
                  <a:srgbClr val="404040"/>
                </a:solidFill>
                <a:effectLst/>
                <a:latin typeface="Courier New" panose="02070309020205020404" pitchFamily="49" charset="0"/>
              </a:rPr>
              <a:t> www.hostname.com</a:t>
            </a:r>
            <a:r>
              <a:rPr lang="en-PK" b="0" i="0" dirty="0">
                <a:solidFill>
                  <a:srgbClr val="404040"/>
                </a:solidFill>
                <a:effectLst/>
                <a:latin typeface="Courier New" panose="02070309020205020404" pitchFamily="49" charset="0"/>
              </a:rPr>
              <a:t> (basic scan)</a:t>
            </a:r>
            <a:endParaRPr lang="en-GB" b="0" i="0" dirty="0">
              <a:solidFill>
                <a:srgbClr val="404040"/>
              </a:solidFill>
              <a:effectLst/>
              <a:latin typeface="Courier New" panose="02070309020205020404" pitchFamily="49" charset="0"/>
            </a:endParaRPr>
          </a:p>
          <a:p>
            <a:r>
              <a:rPr lang="en-GB" b="0" i="0" dirty="0" err="1">
                <a:solidFill>
                  <a:srgbClr val="404040"/>
                </a:solidFill>
                <a:effectLst/>
                <a:latin typeface="Courier New" panose="02070309020205020404" pitchFamily="49" charset="0"/>
              </a:rPr>
              <a:t>nmap</a:t>
            </a:r>
            <a:r>
              <a:rPr lang="en-GB" b="0" i="0" dirty="0">
                <a:solidFill>
                  <a:srgbClr val="404040"/>
                </a:solidFill>
                <a:effectLst/>
                <a:latin typeface="Courier New" panose="02070309020205020404" pitchFamily="49" charset="0"/>
              </a:rPr>
              <a:t> –p 80 192.168.0.1</a:t>
            </a:r>
            <a:r>
              <a:rPr lang="en-PK" b="0" i="0" dirty="0">
                <a:solidFill>
                  <a:srgbClr val="404040"/>
                </a:solidFill>
                <a:effectLst/>
                <a:latin typeface="Courier New" panose="02070309020205020404" pitchFamily="49" charset="0"/>
              </a:rPr>
              <a:t>(port 80 scan)</a:t>
            </a:r>
            <a:endParaRPr lang="en-GB" b="0" i="0" dirty="0">
              <a:solidFill>
                <a:srgbClr val="404040"/>
              </a:solidFill>
              <a:effectLst/>
              <a:latin typeface="Courier New" panose="02070309020205020404" pitchFamily="49" charset="0"/>
            </a:endParaRPr>
          </a:p>
          <a:p>
            <a:r>
              <a:rPr lang="en-GB" b="0" i="0" dirty="0" err="1">
                <a:solidFill>
                  <a:srgbClr val="404040"/>
                </a:solidFill>
                <a:effectLst/>
                <a:latin typeface="Courier New" panose="02070309020205020404" pitchFamily="49" charset="0"/>
              </a:rPr>
              <a:t>nmap</a:t>
            </a:r>
            <a:r>
              <a:rPr lang="en-GB" b="0" i="0" dirty="0">
                <a:solidFill>
                  <a:srgbClr val="404040"/>
                </a:solidFill>
                <a:effectLst/>
                <a:latin typeface="Courier New" panose="02070309020205020404" pitchFamily="49" charset="0"/>
              </a:rPr>
              <a:t> –p 1-200 192.168.0.1</a:t>
            </a:r>
            <a:r>
              <a:rPr lang="en-PK" b="0" i="0" dirty="0">
                <a:solidFill>
                  <a:srgbClr val="404040"/>
                </a:solidFill>
                <a:effectLst/>
                <a:latin typeface="Courier New" panose="02070309020205020404" pitchFamily="49" charset="0"/>
              </a:rPr>
              <a:t>(</a:t>
            </a:r>
            <a:r>
              <a:rPr lang="en-PK" b="0" i="0" dirty="0" err="1">
                <a:solidFill>
                  <a:srgbClr val="404040"/>
                </a:solidFill>
                <a:effectLst/>
                <a:latin typeface="Courier New" panose="02070309020205020404" pitchFamily="49" charset="0"/>
              </a:rPr>
              <a:t>ange</a:t>
            </a:r>
            <a:r>
              <a:rPr lang="en-PK" b="0" i="0" dirty="0">
                <a:solidFill>
                  <a:srgbClr val="404040"/>
                </a:solidFill>
                <a:effectLst/>
                <a:latin typeface="Courier New" panose="02070309020205020404" pitchFamily="49" charset="0"/>
              </a:rPr>
              <a:t> of ports scan)</a:t>
            </a:r>
            <a:endParaRPr lang="en-GB" dirty="0">
              <a:solidFill>
                <a:srgbClr val="404040"/>
              </a:solidFill>
              <a:latin typeface="Courier New" panose="02070309020205020404" pitchFamily="49" charset="0"/>
            </a:endParaRPr>
          </a:p>
          <a:p>
            <a:r>
              <a:rPr lang="en-GB" b="0" i="0" dirty="0" err="1">
                <a:solidFill>
                  <a:srgbClr val="404040"/>
                </a:solidFill>
                <a:effectLst/>
                <a:latin typeface="Courier New" panose="02070309020205020404" pitchFamily="49" charset="0"/>
              </a:rPr>
              <a:t>nmap</a:t>
            </a:r>
            <a:r>
              <a:rPr lang="en-GB" b="0" i="0" dirty="0">
                <a:solidFill>
                  <a:srgbClr val="404040"/>
                </a:solidFill>
                <a:effectLst/>
                <a:latin typeface="Courier New" panose="02070309020205020404" pitchFamily="49" charset="0"/>
              </a:rPr>
              <a:t> –F 192.168.0.1</a:t>
            </a:r>
            <a:r>
              <a:rPr lang="en-PK" b="0" i="0" dirty="0">
                <a:solidFill>
                  <a:srgbClr val="404040"/>
                </a:solidFill>
                <a:effectLst/>
                <a:latin typeface="Courier New" panose="02070309020205020404" pitchFamily="49" charset="0"/>
              </a:rPr>
              <a:t> (Fast scan)</a:t>
            </a:r>
            <a:endParaRPr lang="en-GB" b="0" i="0" dirty="0">
              <a:solidFill>
                <a:srgbClr val="404040"/>
              </a:solidFill>
              <a:effectLst/>
              <a:latin typeface="Courier New" panose="02070309020205020404" pitchFamily="49" charset="0"/>
            </a:endParaRPr>
          </a:p>
          <a:p>
            <a:r>
              <a:rPr lang="en-GB" b="0" i="0" dirty="0" err="1">
                <a:solidFill>
                  <a:srgbClr val="404040"/>
                </a:solidFill>
                <a:effectLst/>
                <a:latin typeface="Courier New" panose="02070309020205020404" pitchFamily="49" charset="0"/>
              </a:rPr>
              <a:t>nmap</a:t>
            </a:r>
            <a:r>
              <a:rPr lang="en-GB" b="0" i="0" dirty="0">
                <a:solidFill>
                  <a:srgbClr val="404040"/>
                </a:solidFill>
                <a:effectLst/>
                <a:latin typeface="Courier New" panose="02070309020205020404" pitchFamily="49" charset="0"/>
              </a:rPr>
              <a:t> –p– 192.168.0.1</a:t>
            </a:r>
            <a:r>
              <a:rPr lang="en-GB" dirty="0">
                <a:solidFill>
                  <a:srgbClr val="404040"/>
                </a:solidFill>
                <a:latin typeface="Courier New" panose="02070309020205020404" pitchFamily="49" charset="0"/>
              </a:rPr>
              <a:t> </a:t>
            </a:r>
            <a:r>
              <a:rPr lang="en-PK" dirty="0">
                <a:solidFill>
                  <a:srgbClr val="404040"/>
                </a:solidFill>
                <a:latin typeface="Courier New" panose="02070309020205020404" pitchFamily="49" charset="0"/>
              </a:rPr>
              <a:t>(all 1-65535 ports)</a:t>
            </a:r>
            <a:endParaRPr lang="en-PK" dirty="0"/>
          </a:p>
        </p:txBody>
      </p:sp>
      <p:sp>
        <p:nvSpPr>
          <p:cNvPr id="7" name="TextBox 6">
            <a:extLst>
              <a:ext uri="{FF2B5EF4-FFF2-40B4-BE49-F238E27FC236}">
                <a16:creationId xmlns:a16="http://schemas.microsoft.com/office/drawing/2014/main" id="{024AA190-5982-D11A-4929-ACA107839575}"/>
              </a:ext>
            </a:extLst>
          </p:cNvPr>
          <p:cNvSpPr txBox="1"/>
          <p:nvPr/>
        </p:nvSpPr>
        <p:spPr>
          <a:xfrm>
            <a:off x="838200" y="6289781"/>
            <a:ext cx="6204121" cy="369332"/>
          </a:xfrm>
          <a:prstGeom prst="rect">
            <a:avLst/>
          </a:prstGeom>
          <a:noFill/>
        </p:spPr>
        <p:txBody>
          <a:bodyPr wrap="square">
            <a:spAutoFit/>
          </a:bodyPr>
          <a:lstStyle/>
          <a:p>
            <a:pPr algn="ctr"/>
            <a:r>
              <a:rPr lang="en-GB" dirty="0">
                <a:hlinkClick r:id="rId3"/>
              </a:rPr>
              <a:t>Chapter 4. Port Scanning Overview | Nmap Network Scanning</a:t>
            </a:r>
            <a:endParaRPr lang="en-PK" dirty="0"/>
          </a:p>
        </p:txBody>
      </p:sp>
    </p:spTree>
    <p:extLst>
      <p:ext uri="{BB962C8B-B14F-4D97-AF65-F5344CB8AC3E}">
        <p14:creationId xmlns:p14="http://schemas.microsoft.com/office/powerpoint/2010/main" val="423176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Detection of Port Scan and block </a:t>
            </a:r>
          </a:p>
        </p:txBody>
      </p:sp>
      <p:sp>
        <p:nvSpPr>
          <p:cNvPr id="3" name="Content Placeholder 2"/>
          <p:cNvSpPr>
            <a:spLocks noGrp="1"/>
          </p:cNvSpPr>
          <p:nvPr>
            <p:ph idx="1"/>
          </p:nvPr>
        </p:nvSpPr>
        <p:spPr/>
        <p:txBody>
          <a:bodyPr/>
          <a:lstStyle/>
          <a:p>
            <a:r>
              <a:rPr lang="en-US" dirty="0"/>
              <a:t>The condition for detection is fulfilled when it detects more than 4 local ports being accesses by same remote IP within 200 seconds </a:t>
            </a:r>
          </a:p>
          <a:p>
            <a:endParaRPr lang="en-US" dirty="0"/>
          </a:p>
        </p:txBody>
      </p:sp>
    </p:spTree>
    <p:extLst>
      <p:ext uri="{BB962C8B-B14F-4D97-AF65-F5344CB8AC3E}">
        <p14:creationId xmlns:p14="http://schemas.microsoft.com/office/powerpoint/2010/main" val="2531986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TCP Port Scan with </a:t>
            </a:r>
            <a:r>
              <a:rPr lang="en-US" dirty="0" err="1"/>
              <a:t>Nmap</a:t>
            </a:r>
            <a:r>
              <a:rPr lang="en-US" dirty="0"/>
              <a:t> Result</a:t>
            </a:r>
          </a:p>
        </p:txBody>
      </p:sp>
      <p:sp>
        <p:nvSpPr>
          <p:cNvPr id="3" name="Content Placeholder 2"/>
          <p:cNvSpPr>
            <a:spLocks noGrp="1"/>
          </p:cNvSpPr>
          <p:nvPr>
            <p:ph idx="1"/>
          </p:nvPr>
        </p:nvSpPr>
        <p:spPr>
          <a:xfrm>
            <a:off x="457200" y="1219201"/>
            <a:ext cx="8229600" cy="685800"/>
          </a:xfrm>
        </p:spPr>
        <p:txBody>
          <a:bodyPr>
            <a:normAutofit fontScale="70000" lnSpcReduction="20000"/>
          </a:bodyPr>
          <a:lstStyle/>
          <a:p>
            <a:r>
              <a:rPr lang="en-US" dirty="0"/>
              <a:t>https://pentest-tools.com/network-vulnerability-scanning/tcp-port-scanner-online-nmap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6106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812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400"/>
            <a:ext cx="8763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322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Scanning using </a:t>
            </a:r>
            <a:r>
              <a:rPr lang="en-US" dirty="0" err="1"/>
              <a:t>zenmap</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372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Spoofing </a:t>
            </a:r>
          </a:p>
        </p:txBody>
      </p:sp>
      <p:sp>
        <p:nvSpPr>
          <p:cNvPr id="3" name="Content Placeholder 2"/>
          <p:cNvSpPr>
            <a:spLocks noGrp="1"/>
          </p:cNvSpPr>
          <p:nvPr>
            <p:ph idx="1"/>
          </p:nvPr>
        </p:nvSpPr>
        <p:spPr/>
        <p:txBody>
          <a:bodyPr/>
          <a:lstStyle/>
          <a:p>
            <a:r>
              <a:rPr lang="en-US" dirty="0"/>
              <a:t>technique used to masquerade a person, program or an address as another by falsifying the data with purpose of unauthorized access</a:t>
            </a:r>
          </a:p>
          <a:p>
            <a:pPr lvl="1"/>
            <a:r>
              <a:rPr lang="en-US" b="1" dirty="0"/>
              <a:t>IP Address spoofing </a:t>
            </a:r>
          </a:p>
          <a:p>
            <a:pPr lvl="1"/>
            <a:r>
              <a:rPr lang="en-US" b="1" dirty="0"/>
              <a:t>ARP spoofing (ARP Poisoning)</a:t>
            </a:r>
            <a:r>
              <a:rPr lang="en-US" dirty="0"/>
              <a:t> </a:t>
            </a:r>
          </a:p>
          <a:p>
            <a:pPr lvl="1"/>
            <a:r>
              <a:rPr lang="en-US" b="1" dirty="0"/>
              <a:t>DNS spoofing (DNS Cache Poisoning)</a:t>
            </a:r>
          </a:p>
          <a:p>
            <a:pPr lvl="1"/>
            <a:r>
              <a:rPr lang="en-US" b="1" dirty="0"/>
              <a:t>Email spoofing</a:t>
            </a:r>
            <a:r>
              <a:rPr lang="en-US" dirty="0"/>
              <a:t> </a:t>
            </a:r>
          </a:p>
          <a:p>
            <a:pPr lvl="1"/>
            <a:r>
              <a:rPr lang="en-US" b="1" dirty="0"/>
              <a:t>Search engine poisoning</a:t>
            </a:r>
            <a:r>
              <a:rPr lang="en-US" dirty="0"/>
              <a:t> </a:t>
            </a:r>
          </a:p>
          <a:p>
            <a:endParaRPr lang="en-US" dirty="0"/>
          </a:p>
        </p:txBody>
      </p:sp>
    </p:spTree>
    <p:extLst>
      <p:ext uri="{BB962C8B-B14F-4D97-AF65-F5344CB8AC3E}">
        <p14:creationId xmlns:p14="http://schemas.microsoft.com/office/powerpoint/2010/main" val="201469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Address spoofing </a:t>
            </a:r>
            <a:endParaRPr lang="en-US" dirty="0"/>
          </a:p>
        </p:txBody>
      </p:sp>
      <p:sp>
        <p:nvSpPr>
          <p:cNvPr id="3" name="Content Placeholder 2"/>
          <p:cNvSpPr>
            <a:spLocks noGrp="1"/>
          </p:cNvSpPr>
          <p:nvPr>
            <p:ph idx="1"/>
          </p:nvPr>
        </p:nvSpPr>
        <p:spPr/>
        <p:txBody>
          <a:bodyPr/>
          <a:lstStyle/>
          <a:p>
            <a:r>
              <a:rPr lang="en-US" dirty="0"/>
              <a:t>Process of creating IP packets with forged source IP address to impersonate legitimate system</a:t>
            </a:r>
          </a:p>
        </p:txBody>
      </p:sp>
    </p:spTree>
    <p:extLst>
      <p:ext uri="{BB962C8B-B14F-4D97-AF65-F5344CB8AC3E}">
        <p14:creationId xmlns:p14="http://schemas.microsoft.com/office/powerpoint/2010/main" val="1569200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Address spoofing tools </a:t>
            </a:r>
            <a:endParaRPr lang="en-US" dirty="0"/>
          </a:p>
        </p:txBody>
      </p:sp>
      <p:sp>
        <p:nvSpPr>
          <p:cNvPr id="3" name="Content Placeholder 2"/>
          <p:cNvSpPr>
            <a:spLocks noGrp="1"/>
          </p:cNvSpPr>
          <p:nvPr>
            <p:ph idx="1"/>
          </p:nvPr>
        </p:nvSpPr>
        <p:spPr/>
        <p:txBody>
          <a:bodyPr>
            <a:normAutofit/>
          </a:bodyPr>
          <a:lstStyle/>
          <a:p>
            <a:r>
              <a:rPr lang="en-US" dirty="0" err="1"/>
              <a:t>HPing</a:t>
            </a:r>
            <a:r>
              <a:rPr lang="en-US" dirty="0"/>
              <a:t> v2.0.0</a:t>
            </a:r>
          </a:p>
          <a:p>
            <a:r>
              <a:rPr lang="en-US" dirty="0"/>
              <a:t>Nemesis v1.4 beta3 </a:t>
            </a:r>
          </a:p>
          <a:p>
            <a:r>
              <a:rPr lang="en-US" dirty="0" err="1"/>
              <a:t>Colasoft</a:t>
            </a:r>
            <a:r>
              <a:rPr lang="en-US" dirty="0"/>
              <a:t> Packet Builder v1.0 </a:t>
            </a:r>
          </a:p>
          <a:p>
            <a:r>
              <a:rPr lang="en-US" dirty="0" err="1"/>
              <a:t>Colasoft</a:t>
            </a:r>
            <a:r>
              <a:rPr lang="en-US" dirty="0"/>
              <a:t> Packet Player v1.1 </a:t>
            </a:r>
          </a:p>
          <a:p>
            <a:r>
              <a:rPr lang="en-US" dirty="0" err="1"/>
              <a:t>PacketExcalibur</a:t>
            </a:r>
            <a:r>
              <a:rPr lang="en-US" dirty="0"/>
              <a:t> v1.0.2 </a:t>
            </a:r>
          </a:p>
          <a:p>
            <a:r>
              <a:rPr lang="en-US" dirty="0" err="1"/>
              <a:t>Scapy</a:t>
            </a:r>
            <a:r>
              <a:rPr lang="en-US" dirty="0"/>
              <a:t> v2.0.0.10 </a:t>
            </a:r>
          </a:p>
          <a:p>
            <a:r>
              <a:rPr lang="en-US" dirty="0" err="1"/>
              <a:t>Spoofer</a:t>
            </a:r>
            <a:r>
              <a:rPr lang="en-US" dirty="0"/>
              <a:t> v0.5 </a:t>
            </a:r>
          </a:p>
        </p:txBody>
      </p:sp>
    </p:spTree>
    <p:extLst>
      <p:ext uri="{BB962C8B-B14F-4D97-AF65-F5344CB8AC3E}">
        <p14:creationId xmlns:p14="http://schemas.microsoft.com/office/powerpoint/2010/main" val="359452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and Network Attacks </a:t>
            </a:r>
            <a:br>
              <a:rPr lang="en-US" dirty="0"/>
            </a:br>
            <a:r>
              <a:rPr lang="en-US" sz="3600" i="1" dirty="0"/>
              <a:t>(Methods, Tools ,Techniques ,Detection </a:t>
            </a:r>
            <a:r>
              <a:rPr lang="en-US" i="1" dirty="0"/>
              <a:t>)</a:t>
            </a:r>
            <a:r>
              <a:rPr lang="en-US" dirty="0"/>
              <a:t>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96700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ARP spoofing (ARP Poisoning)</a:t>
            </a:r>
            <a:r>
              <a:rPr lang="en-US" dirty="0"/>
              <a:t> </a:t>
            </a:r>
          </a:p>
        </p:txBody>
      </p:sp>
      <p:sp>
        <p:nvSpPr>
          <p:cNvPr id="3" name="Content Placeholder 2"/>
          <p:cNvSpPr>
            <a:spLocks noGrp="1"/>
          </p:cNvSpPr>
          <p:nvPr>
            <p:ph idx="1"/>
          </p:nvPr>
        </p:nvSpPr>
        <p:spPr/>
        <p:txBody>
          <a:bodyPr/>
          <a:lstStyle/>
          <a:p>
            <a:r>
              <a:rPr lang="en-US" dirty="0"/>
              <a:t>Process of sending faked ARP messages in the network. </a:t>
            </a:r>
          </a:p>
          <a:p>
            <a:r>
              <a:rPr lang="en-US" dirty="0"/>
              <a:t>The purpose of this spoofing is to associate the MAC address with the IP address of another legitimate host causing traffic redirection to the attacker host</a:t>
            </a:r>
          </a:p>
        </p:txBody>
      </p:sp>
    </p:spTree>
    <p:extLst>
      <p:ext uri="{BB962C8B-B14F-4D97-AF65-F5344CB8AC3E}">
        <p14:creationId xmlns:p14="http://schemas.microsoft.com/office/powerpoint/2010/main" val="1775942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ARP spoofing (ARP Poisoning)</a:t>
            </a:r>
            <a:r>
              <a:rPr lang="en-US"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122608"/>
            <a:ext cx="4114800" cy="555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943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a:t>
            </a:r>
          </a:p>
        </p:txBody>
      </p:sp>
      <p:sp>
        <p:nvSpPr>
          <p:cNvPr id="3" name="Content Placeholder 2"/>
          <p:cNvSpPr>
            <a:spLocks noGrp="1"/>
          </p:cNvSpPr>
          <p:nvPr>
            <p:ph idx="1"/>
          </p:nvPr>
        </p:nvSpPr>
        <p:spPr/>
        <p:txBody>
          <a:bodyPr/>
          <a:lstStyle/>
          <a:p>
            <a:r>
              <a:rPr lang="en-US" dirty="0"/>
              <a:t>Use static ARP tables </a:t>
            </a:r>
          </a:p>
          <a:p>
            <a:r>
              <a:rPr lang="en-US" dirty="0"/>
              <a:t>NOT allowing 1 MAC per IP address</a:t>
            </a:r>
          </a:p>
        </p:txBody>
      </p:sp>
    </p:spTree>
    <p:extLst>
      <p:ext uri="{BB962C8B-B14F-4D97-AF65-F5344CB8AC3E}">
        <p14:creationId xmlns:p14="http://schemas.microsoft.com/office/powerpoint/2010/main" val="2007134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DNS spoofing (DNS Cache Poisoning) </a:t>
            </a:r>
            <a:endParaRPr lang="en-US" dirty="0"/>
          </a:p>
        </p:txBody>
      </p:sp>
      <p:sp>
        <p:nvSpPr>
          <p:cNvPr id="3" name="Content Placeholder 2"/>
          <p:cNvSpPr>
            <a:spLocks noGrp="1"/>
          </p:cNvSpPr>
          <p:nvPr>
            <p:ph idx="1"/>
          </p:nvPr>
        </p:nvSpPr>
        <p:spPr/>
        <p:txBody>
          <a:bodyPr/>
          <a:lstStyle/>
          <a:p>
            <a:r>
              <a:rPr lang="en-US" dirty="0"/>
              <a:t>attack where the wrong data is inserted into DNS Server cache, causing the DNS server to divert the traffic by returning wrong IP addresses as results for client queries</a:t>
            </a:r>
          </a:p>
        </p:txBody>
      </p:sp>
    </p:spTree>
    <p:extLst>
      <p:ext uri="{BB962C8B-B14F-4D97-AF65-F5344CB8AC3E}">
        <p14:creationId xmlns:p14="http://schemas.microsoft.com/office/powerpoint/2010/main" val="2679011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DNS spoofing (DNS Cache Poisoning) </a:t>
            </a:r>
            <a:endParaRPr lang="en-US" dirty="0"/>
          </a:p>
        </p:txBody>
      </p:sp>
      <p:sp>
        <p:nvSpPr>
          <p:cNvPr id="3" name="Content Placeholder 2"/>
          <p:cNvSpPr>
            <a:spLocks noGrp="1"/>
          </p:cNvSpPr>
          <p:nvPr>
            <p:ph idx="1"/>
          </p:nvPr>
        </p:nvSpPr>
        <p:spPr/>
        <p:txBody>
          <a:bodyPr/>
          <a:lstStyle/>
          <a:p>
            <a:endParaRPr lang="en-US"/>
          </a:p>
        </p:txBody>
      </p:sp>
      <p:pic>
        <p:nvPicPr>
          <p:cNvPr id="11266" name="Picture 2" descr="C:\Users\qaiser\Desktop\atta\DNS-Cache-Poisoning-DNS-Spoofing-At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981200"/>
            <a:ext cx="72390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Email spoofing</a:t>
            </a:r>
            <a:r>
              <a:rPr lang="en-US" dirty="0"/>
              <a:t> </a:t>
            </a:r>
          </a:p>
        </p:txBody>
      </p:sp>
      <p:sp>
        <p:nvSpPr>
          <p:cNvPr id="3" name="Content Placeholder 2"/>
          <p:cNvSpPr>
            <a:spLocks noGrp="1"/>
          </p:cNvSpPr>
          <p:nvPr>
            <p:ph idx="1"/>
          </p:nvPr>
        </p:nvSpPr>
        <p:spPr/>
        <p:txBody>
          <a:bodyPr/>
          <a:lstStyle/>
          <a:p>
            <a:r>
              <a:rPr lang="en-US" dirty="0"/>
              <a:t>process of faking the email's sender "From" field in order to hide real origin of the email. This type of spoofing is often used in spam mail or during Phishing attack</a:t>
            </a:r>
          </a:p>
        </p:txBody>
      </p:sp>
    </p:spTree>
    <p:extLst>
      <p:ext uri="{BB962C8B-B14F-4D97-AF65-F5344CB8AC3E}">
        <p14:creationId xmlns:p14="http://schemas.microsoft.com/office/powerpoint/2010/main" val="3218493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Gmail security, Spoofed and fake mail </a:t>
            </a:r>
          </a:p>
        </p:txBody>
      </p:sp>
      <p:sp>
        <p:nvSpPr>
          <p:cNvPr id="3" name="Content Placeholder 2"/>
          <p:cNvSpPr>
            <a:spLocks noGrp="1"/>
          </p:cNvSpPr>
          <p:nvPr>
            <p:ph idx="1"/>
          </p:nvPr>
        </p:nvSpPr>
        <p:spPr/>
        <p:txBody>
          <a:bodyPr/>
          <a:lstStyle/>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3538"/>
            <a:ext cx="88392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60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engine poisoning</a:t>
            </a:r>
            <a:r>
              <a:rPr lang="en-US" dirty="0"/>
              <a:t> </a:t>
            </a:r>
          </a:p>
        </p:txBody>
      </p:sp>
      <p:sp>
        <p:nvSpPr>
          <p:cNvPr id="3" name="Content Placeholder 2"/>
          <p:cNvSpPr>
            <a:spLocks noGrp="1"/>
          </p:cNvSpPr>
          <p:nvPr>
            <p:ph idx="1"/>
          </p:nvPr>
        </p:nvSpPr>
        <p:spPr/>
        <p:txBody>
          <a:bodyPr>
            <a:normAutofit/>
          </a:bodyPr>
          <a:lstStyle/>
          <a:p>
            <a:r>
              <a:rPr lang="en-US" dirty="0"/>
              <a:t>attackers take here advantage of high profile news items or popular events that may be of specific interest for certain group of people to spread malware and viruses. </a:t>
            </a:r>
          </a:p>
          <a:p>
            <a:r>
              <a:rPr lang="en-US" dirty="0"/>
              <a:t>This is performed by various methods that have in purpose achieving highest possible search ranking on known search portals by the malicious sites and links introduced by the hackers</a:t>
            </a:r>
          </a:p>
        </p:txBody>
      </p:sp>
    </p:spTree>
    <p:extLst>
      <p:ext uri="{BB962C8B-B14F-4D97-AF65-F5344CB8AC3E}">
        <p14:creationId xmlns:p14="http://schemas.microsoft.com/office/powerpoint/2010/main" val="2103122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Sniffing (Packet Sniffing)</a:t>
            </a:r>
          </a:p>
        </p:txBody>
      </p:sp>
      <p:sp>
        <p:nvSpPr>
          <p:cNvPr id="3" name="Content Placeholder 2"/>
          <p:cNvSpPr>
            <a:spLocks noGrp="1"/>
          </p:cNvSpPr>
          <p:nvPr>
            <p:ph idx="1"/>
          </p:nvPr>
        </p:nvSpPr>
        <p:spPr/>
        <p:txBody>
          <a:bodyPr>
            <a:normAutofit/>
          </a:bodyPr>
          <a:lstStyle/>
          <a:p>
            <a:r>
              <a:rPr lang="en-US" dirty="0"/>
              <a:t>process of capturing the data packets travelling in the network. Network sniffing can be used both by IT Professionals to analyze and monitor the traffic for example in order to find unexpected suspicious traffic, but as well by perpetrators to collect data send over clear text that is easily readable with use of network sniffers (protocol analyzers).</a:t>
            </a:r>
          </a:p>
          <a:p>
            <a:r>
              <a:rPr lang="en-US" dirty="0"/>
              <a:t> Best countermeasure against sniffing is the use of encrypted communication between the hosts.</a:t>
            </a:r>
          </a:p>
        </p:txBody>
      </p:sp>
    </p:spTree>
    <p:extLst>
      <p:ext uri="{BB962C8B-B14F-4D97-AF65-F5344CB8AC3E}">
        <p14:creationId xmlns:p14="http://schemas.microsoft.com/office/powerpoint/2010/main" val="4217418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153400" cy="829733"/>
          </a:xfrm>
        </p:spPr>
        <p:txBody>
          <a:bodyPr>
            <a:noAutofit/>
          </a:bodyPr>
          <a:lstStyle/>
          <a:p>
            <a:r>
              <a:rPr lang="en-US" sz="2800" b="1" dirty="0"/>
              <a:t>Denial of Service Attack (</a:t>
            </a:r>
            <a:r>
              <a:rPr lang="en-US" sz="2800" b="1" dirty="0" err="1"/>
              <a:t>DoS</a:t>
            </a:r>
            <a:r>
              <a:rPr lang="en-US" sz="2800" b="1" dirty="0"/>
              <a:t> Attack) </a:t>
            </a:r>
            <a:r>
              <a:rPr lang="en-US" sz="2800" dirty="0"/>
              <a:t>and </a:t>
            </a:r>
            <a:r>
              <a:rPr lang="en-US" sz="2800" b="1" dirty="0"/>
              <a:t>Distributed Denial of Service Attack (</a:t>
            </a:r>
            <a:r>
              <a:rPr lang="en-US" sz="2800" b="1" dirty="0" err="1"/>
              <a:t>DDoS</a:t>
            </a:r>
            <a:r>
              <a:rPr lang="en-US" sz="2800" b="1" dirty="0"/>
              <a:t> Attack) </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attack designed to cause an interruption or suspension of services of a specific host/server by flooding it with large quantities of useless traffic or external communication requests. </a:t>
            </a:r>
          </a:p>
          <a:p>
            <a:r>
              <a:rPr lang="en-US" dirty="0"/>
              <a:t>When the </a:t>
            </a:r>
            <a:r>
              <a:rPr lang="en-US" dirty="0" err="1"/>
              <a:t>DoS</a:t>
            </a:r>
            <a:r>
              <a:rPr lang="en-US" dirty="0"/>
              <a:t> attack succeeds the server is not able to answer even to legitimate requests any more - this can be observed in numbers of ways: slow response of the server, slow network performance, unavailability of software or web page, inability to access data, website or other resources. </a:t>
            </a:r>
          </a:p>
          <a:p>
            <a:r>
              <a:rPr lang="en-US" dirty="0"/>
              <a:t>Distributed Denial of Service Attack (</a:t>
            </a:r>
            <a:r>
              <a:rPr lang="en-US" dirty="0" err="1"/>
              <a:t>DDoS</a:t>
            </a:r>
            <a:r>
              <a:rPr lang="en-US" dirty="0"/>
              <a:t>) occurs where multiple compromised or infected systems (botnet) flood a particular host with traffic simultaneously</a:t>
            </a:r>
          </a:p>
        </p:txBody>
      </p:sp>
    </p:spTree>
    <p:extLst>
      <p:ext uri="{BB962C8B-B14F-4D97-AF65-F5344CB8AC3E}">
        <p14:creationId xmlns:p14="http://schemas.microsoft.com/office/powerpoint/2010/main" val="52642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attack</a:t>
            </a:r>
          </a:p>
        </p:txBody>
      </p:sp>
      <p:sp>
        <p:nvSpPr>
          <p:cNvPr id="3" name="Content Placeholder 2"/>
          <p:cNvSpPr>
            <a:spLocks noGrp="1"/>
          </p:cNvSpPr>
          <p:nvPr>
            <p:ph idx="1"/>
          </p:nvPr>
        </p:nvSpPr>
        <p:spPr/>
        <p:txBody>
          <a:bodyPr>
            <a:normAutofit fontScale="92500"/>
          </a:bodyPr>
          <a:lstStyle/>
          <a:p>
            <a:r>
              <a:rPr lang="en-US" b="1" dirty="0"/>
              <a:t>Network attack </a:t>
            </a:r>
            <a:r>
              <a:rPr lang="en-US" dirty="0"/>
              <a:t>is usually defined as an intrusion on your network infrastructure that will first analyze your environment and collect information in order to exploit the existing open ports or vulnerabilities - this may include as well unauthorized access to your resources. </a:t>
            </a:r>
          </a:p>
          <a:p>
            <a:pPr lvl="1"/>
            <a:r>
              <a:rPr lang="en-US" b="1" dirty="0"/>
              <a:t>Passive attack</a:t>
            </a:r>
            <a:r>
              <a:rPr lang="en-US" dirty="0"/>
              <a:t>. </a:t>
            </a:r>
          </a:p>
          <a:p>
            <a:pPr lvl="1"/>
            <a:r>
              <a:rPr lang="en-US" b="1" dirty="0"/>
              <a:t>Active attack </a:t>
            </a:r>
          </a:p>
          <a:p>
            <a:r>
              <a:rPr lang="en-US" dirty="0"/>
              <a:t>Attack can be performed either from outside of the organization by unauthorized entity (</a:t>
            </a:r>
            <a:r>
              <a:rPr lang="en-US" b="1" dirty="0"/>
              <a:t>Outside Attack</a:t>
            </a:r>
            <a:r>
              <a:rPr lang="en-US" dirty="0"/>
              <a:t>) or from within the company by an "insider" that already has certain access to the network (</a:t>
            </a:r>
            <a:r>
              <a:rPr lang="en-US" b="1" dirty="0"/>
              <a:t>Inside Attack</a:t>
            </a:r>
            <a:r>
              <a:rPr lang="en-US" dirty="0"/>
              <a:t>). </a:t>
            </a:r>
          </a:p>
        </p:txBody>
      </p:sp>
    </p:spTree>
    <p:extLst>
      <p:ext uri="{BB962C8B-B14F-4D97-AF65-F5344CB8AC3E}">
        <p14:creationId xmlns:p14="http://schemas.microsoft.com/office/powerpoint/2010/main" val="2466927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391399"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9987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a:t>
            </a:r>
            <a:r>
              <a:rPr lang="en-US" b="1" dirty="0" err="1"/>
              <a:t>DoS</a:t>
            </a:r>
            <a:r>
              <a:rPr lang="en-US" b="1" dirty="0"/>
              <a:t> attacks</a:t>
            </a:r>
            <a:br>
              <a:rPr lang="en-US" dirty="0"/>
            </a:br>
            <a:r>
              <a:rPr lang="en-US" dirty="0"/>
              <a:t>(</a:t>
            </a:r>
            <a:r>
              <a:rPr lang="en-US" b="1" dirty="0"/>
              <a:t>ICMP flood attack (Ping Flood) </a:t>
            </a:r>
            <a:r>
              <a:rPr lang="en-US" dirty="0"/>
              <a:t> )</a:t>
            </a:r>
          </a:p>
        </p:txBody>
      </p:sp>
      <p:sp>
        <p:nvSpPr>
          <p:cNvPr id="3" name="Content Placeholder 2"/>
          <p:cNvSpPr>
            <a:spLocks noGrp="1"/>
          </p:cNvSpPr>
          <p:nvPr>
            <p:ph idx="1"/>
          </p:nvPr>
        </p:nvSpPr>
        <p:spPr/>
        <p:txBody>
          <a:bodyPr>
            <a:normAutofit lnSpcReduction="10000"/>
          </a:bodyPr>
          <a:lstStyle/>
          <a:p>
            <a:r>
              <a:rPr lang="en-US" dirty="0"/>
              <a:t>the attack that sends ICMP ping requests to the victim host without waiting for the answer in order to overload it with ICMP traffic to the point where the host cannot answer to them any more either because of the network bandwidth congestion with ICMP packets (both requests and replies) or high CPU utilization caused by processing the ICMP requests. </a:t>
            </a:r>
          </a:p>
          <a:p>
            <a:r>
              <a:rPr lang="en-US" dirty="0"/>
              <a:t>Easiest way to protect against any various types of ICMP flood attacks is either to disable propagation of ICMP traffic sent to broadcast address on the router or disable ICMP traffic on the firewall level.</a:t>
            </a:r>
          </a:p>
          <a:p>
            <a:endParaRPr lang="en-US" dirty="0"/>
          </a:p>
        </p:txBody>
      </p:sp>
    </p:spTree>
    <p:extLst>
      <p:ext uri="{BB962C8B-B14F-4D97-AF65-F5344CB8AC3E}">
        <p14:creationId xmlns:p14="http://schemas.microsoft.com/office/powerpoint/2010/main" val="3432305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ICMP flood attack (Ping Flood) </a:t>
            </a:r>
            <a:endParaRPr lang="en-US" dirty="0"/>
          </a:p>
        </p:txBody>
      </p:sp>
      <p:sp>
        <p:nvSpPr>
          <p:cNvPr id="3" name="Content Placeholder 2"/>
          <p:cNvSpPr>
            <a:spLocks noGrp="1"/>
          </p:cNvSpPr>
          <p:nvPr>
            <p:ph idx="1"/>
          </p:nvPr>
        </p:nvSpPr>
        <p:spPr/>
        <p:txBody>
          <a:bodyPr/>
          <a:lstStyle/>
          <a:p>
            <a:endParaRPr lang="en-US"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9055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48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ICMP flood </a:t>
            </a:r>
          </a:p>
        </p:txBody>
      </p:sp>
      <p:sp>
        <p:nvSpPr>
          <p:cNvPr id="3" name="Content Placeholder 2"/>
          <p:cNvSpPr>
            <a:spLocks noGrp="1"/>
          </p:cNvSpPr>
          <p:nvPr>
            <p:ph idx="1"/>
          </p:nvPr>
        </p:nvSpPr>
        <p:spPr/>
        <p:txBody>
          <a:bodyPr/>
          <a:lstStyle/>
          <a:p>
            <a:endParaRPr lang="en-US" dirty="0"/>
          </a:p>
        </p:txBody>
      </p:sp>
      <p:sp>
        <p:nvSpPr>
          <p:cNvPr id="4" name="AutoShape 2" descr="Image result for ICMP flood detection using wiresha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ICMP flood detection using wiresha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ICMP flood detection using wireshar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91" name="Picture 7" descr="E:\from old laptop\CASE\Network Security- BSc Elec\All stuff spring 2018\.pcap files\ettercap-wiresh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759527"/>
            <a:ext cx="7511366"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54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Ping of Death (</a:t>
            </a:r>
            <a:r>
              <a:rPr lang="en-US" b="1" dirty="0" err="1"/>
              <a:t>PoD</a:t>
            </a:r>
            <a:r>
              <a:rPr lang="en-US" b="1" dirty="0"/>
              <a:t>)</a:t>
            </a:r>
            <a:endParaRPr lang="en-US" dirty="0"/>
          </a:p>
        </p:txBody>
      </p:sp>
      <p:sp>
        <p:nvSpPr>
          <p:cNvPr id="3" name="Content Placeholder 2"/>
          <p:cNvSpPr>
            <a:spLocks noGrp="1"/>
          </p:cNvSpPr>
          <p:nvPr>
            <p:ph idx="1"/>
          </p:nvPr>
        </p:nvSpPr>
        <p:spPr/>
        <p:txBody>
          <a:bodyPr/>
          <a:lstStyle/>
          <a:p>
            <a:r>
              <a:rPr lang="en-US" dirty="0"/>
              <a:t>Attack involves sending a malformed or otherwise corrupted malicious ping to the host machine - this can be for example PING having size bigger, than usual which can cause buffer overflow on the system that lead to a system crash.</a:t>
            </a:r>
          </a:p>
          <a:p>
            <a:endParaRPr lang="en-US" dirty="0"/>
          </a:p>
        </p:txBody>
      </p:sp>
    </p:spTree>
    <p:extLst>
      <p:ext uri="{BB962C8B-B14F-4D97-AF65-F5344CB8AC3E}">
        <p14:creationId xmlns:p14="http://schemas.microsoft.com/office/powerpoint/2010/main" val="870022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Ping of Death (</a:t>
            </a:r>
            <a:r>
              <a:rPr lang="en-US" b="1" dirty="0" err="1"/>
              <a:t>PoD</a:t>
            </a:r>
            <a:r>
              <a:rPr lang="en-US" b="1" dirty="0"/>
              <a:t>)</a:t>
            </a:r>
            <a:endParaRPr lang="en-US" dirty="0"/>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69158"/>
            <a:ext cx="8458200" cy="559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893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pcap</a:t>
            </a:r>
            <a:r>
              <a:rPr lang="en-US" dirty="0"/>
              <a:t> dump(multiple sources)</a:t>
            </a:r>
          </a:p>
        </p:txBody>
      </p:sp>
      <p:sp>
        <p:nvSpPr>
          <p:cNvPr id="3" name="Content Placeholder 2"/>
          <p:cNvSpPr>
            <a:spLocks noGrp="1"/>
          </p:cNvSpPr>
          <p:nvPr>
            <p:ph idx="1"/>
          </p:nvPr>
        </p:nvSpPr>
        <p:spPr/>
        <p:txBody>
          <a:bodyPr/>
          <a:lstStyle/>
          <a:p>
            <a:endParaRPr lang="en-US"/>
          </a:p>
        </p:txBody>
      </p:sp>
      <p:pic>
        <p:nvPicPr>
          <p:cNvPr id="18434" name="Picture 2" descr="Image result for Ping of Death wiresh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6807656"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Smurf Attack</a:t>
            </a:r>
            <a:r>
              <a:rPr lang="en-US" dirty="0"/>
              <a:t> </a:t>
            </a:r>
          </a:p>
        </p:txBody>
      </p:sp>
      <p:sp>
        <p:nvSpPr>
          <p:cNvPr id="3" name="Content Placeholder 2"/>
          <p:cNvSpPr>
            <a:spLocks noGrp="1"/>
          </p:cNvSpPr>
          <p:nvPr>
            <p:ph idx="1"/>
          </p:nvPr>
        </p:nvSpPr>
        <p:spPr/>
        <p:txBody>
          <a:bodyPr>
            <a:normAutofit/>
          </a:bodyPr>
          <a:lstStyle/>
          <a:p>
            <a:r>
              <a:rPr lang="en-US" dirty="0"/>
              <a:t>works in the same way as Ping Flood attack with one major difference that the source IP address of the attacker host is spoofed with IP address of other legitimate non malicious computer. </a:t>
            </a:r>
          </a:p>
          <a:p>
            <a:r>
              <a:rPr lang="en-US" dirty="0"/>
              <a:t>Such attack will cause disruption both on the attacked host (receiving large number of ICMP requests) as well as on the spoofed victim host (receiving large number of ICMP replies).</a:t>
            </a:r>
          </a:p>
          <a:p>
            <a:endParaRPr lang="en-US" dirty="0"/>
          </a:p>
        </p:txBody>
      </p:sp>
    </p:spTree>
    <p:extLst>
      <p:ext uri="{BB962C8B-B14F-4D97-AF65-F5344CB8AC3E}">
        <p14:creationId xmlns:p14="http://schemas.microsoft.com/office/powerpoint/2010/main" val="3908261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Smurf Attack</a:t>
            </a:r>
            <a:endParaRPr lang="en-US" dirty="0"/>
          </a:p>
        </p:txBody>
      </p:sp>
      <p:sp>
        <p:nvSpPr>
          <p:cNvPr id="3" name="Content Placeholder 2"/>
          <p:cNvSpPr>
            <a:spLocks noGrp="1"/>
          </p:cNvSpPr>
          <p:nvPr>
            <p:ph idx="1"/>
          </p:nvPr>
        </p:nvSpPr>
        <p:spPr/>
        <p:txBody>
          <a:bodyPr/>
          <a:lstStyle/>
          <a:p>
            <a:endParaRPr lang="en-US"/>
          </a:p>
        </p:txBody>
      </p:sp>
      <p:pic>
        <p:nvPicPr>
          <p:cNvPr id="8194" name="Picture 2" descr="Image result for Smurf Atta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7437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21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Smurf Attack</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622" y="2633663"/>
            <a:ext cx="5296641"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59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8" y="0"/>
            <a:ext cx="9079442"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112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 flood attack</a:t>
            </a:r>
            <a:r>
              <a:rPr lang="en-US" dirty="0"/>
              <a:t> </a:t>
            </a:r>
          </a:p>
        </p:txBody>
      </p:sp>
      <p:sp>
        <p:nvSpPr>
          <p:cNvPr id="3" name="Content Placeholder 2"/>
          <p:cNvSpPr>
            <a:spLocks noGrp="1"/>
          </p:cNvSpPr>
          <p:nvPr>
            <p:ph idx="1"/>
          </p:nvPr>
        </p:nvSpPr>
        <p:spPr/>
        <p:txBody>
          <a:bodyPr>
            <a:normAutofit fontScale="77500" lnSpcReduction="20000"/>
          </a:bodyPr>
          <a:lstStyle/>
          <a:p>
            <a:r>
              <a:rPr lang="en-US" dirty="0"/>
              <a:t>attack exploits the way the TCP 3-way handshake works during the TCP connection is being established. In normal process the host computer sends a TCP SYN packet to the remote host requesting a connection. The remote host answers with a TCP SYN-ACK packet confirming the connection can be made. As soon as this is received by the first local host it replies again with TCP ACK packet to the remote host. At this point the TCP socket connection is established. </a:t>
            </a:r>
          </a:p>
          <a:p>
            <a:r>
              <a:rPr lang="en-US" dirty="0"/>
              <a:t>During the SYN Flood attack the attacker host or more commonly several attacker hosts send SYN Packets to the victim host requesting a connection, the victim host responds with SYN-ACK packets but the attacker host never respond back with ACK packets - as a result the victim host is reserving the space for all those connections still awaiting the remote attacker hosts to respond - which never happens. </a:t>
            </a:r>
          </a:p>
          <a:p>
            <a:r>
              <a:rPr lang="en-US" dirty="0"/>
              <a:t>This keeps the server with dead open connections and in the end effect prevent legitimate host to connect to the server any more.</a:t>
            </a:r>
          </a:p>
          <a:p>
            <a:endParaRPr lang="en-US" dirty="0"/>
          </a:p>
        </p:txBody>
      </p:sp>
    </p:spTree>
    <p:extLst>
      <p:ext uri="{BB962C8B-B14F-4D97-AF65-F5344CB8AC3E}">
        <p14:creationId xmlns:p14="http://schemas.microsoft.com/office/powerpoint/2010/main" val="681150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 flood attack</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985963"/>
            <a:ext cx="57150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194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 flood </a:t>
            </a:r>
          </a:p>
        </p:txBody>
      </p:sp>
      <p:sp>
        <p:nvSpPr>
          <p:cNvPr id="3" name="Content Placeholder 2"/>
          <p:cNvSpPr>
            <a:spLocks noGrp="1"/>
          </p:cNvSpPr>
          <p:nvPr>
            <p:ph idx="1"/>
          </p:nvPr>
        </p:nvSpPr>
        <p:spPr/>
        <p:txBody>
          <a:bodyPr/>
          <a:lstStyle/>
          <a:p>
            <a:endParaRPr lang="en-US"/>
          </a:p>
        </p:txBody>
      </p:sp>
      <p:pic>
        <p:nvPicPr>
          <p:cNvPr id="15362" name="Picture 2" descr="Image result for SYN flood detection using wiresh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 y="1600200"/>
            <a:ext cx="9452429"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800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Buffer Overflow Attack </a:t>
            </a:r>
            <a:endParaRPr lang="en-US" dirty="0"/>
          </a:p>
        </p:txBody>
      </p:sp>
      <p:sp>
        <p:nvSpPr>
          <p:cNvPr id="3" name="Content Placeholder 2"/>
          <p:cNvSpPr>
            <a:spLocks noGrp="1"/>
          </p:cNvSpPr>
          <p:nvPr>
            <p:ph idx="1"/>
          </p:nvPr>
        </p:nvSpPr>
        <p:spPr/>
        <p:txBody>
          <a:bodyPr>
            <a:normAutofit/>
          </a:bodyPr>
          <a:lstStyle/>
          <a:p>
            <a:r>
              <a:rPr lang="en-US" dirty="0"/>
              <a:t>In this type of attack the victim host is being provided with traffic/data that is out of range of the processing specs of the victim host, protocols or applications - overflowing the buffer and overwriting the adjacent memory.. </a:t>
            </a:r>
          </a:p>
          <a:p>
            <a:r>
              <a:rPr lang="en-US" dirty="0"/>
              <a:t>One example can be the mentioned Ping of Death attack - where malformed ICMP packet with size exceeding the normal value can cause the buffer overflow.</a:t>
            </a:r>
          </a:p>
          <a:p>
            <a:endParaRPr lang="en-US" dirty="0"/>
          </a:p>
        </p:txBody>
      </p:sp>
    </p:spTree>
    <p:extLst>
      <p:ext uri="{BB962C8B-B14F-4D97-AF65-F5344CB8AC3E}">
        <p14:creationId xmlns:p14="http://schemas.microsoft.com/office/powerpoint/2010/main" val="112528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Botnet</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A collection of compromised computers that can be controlled by remote perpetrators to perform various types of attacks on other computers or networks. </a:t>
            </a:r>
          </a:p>
          <a:p>
            <a:r>
              <a:rPr lang="en-US" dirty="0"/>
              <a:t>A known example of botnet usage is within the distributed denial of service attack where multiple systems submit as many request as possible to the victim machine in order to overload it with incoming packets. </a:t>
            </a:r>
          </a:p>
          <a:p>
            <a:r>
              <a:rPr lang="en-US" dirty="0"/>
              <a:t>Botnets can be otherwise used to send out spam, spread viruses and spyware and as well to steal personal and confidential information which afterwards is being forwarded to the botmaster</a:t>
            </a:r>
          </a:p>
        </p:txBody>
      </p:sp>
    </p:spTree>
    <p:extLst>
      <p:ext uri="{BB962C8B-B14F-4D97-AF65-F5344CB8AC3E}">
        <p14:creationId xmlns:p14="http://schemas.microsoft.com/office/powerpoint/2010/main" val="1917062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Man-in-the-middle Attack</a:t>
            </a:r>
            <a:r>
              <a:rPr lang="en-US" dirty="0"/>
              <a:t> </a:t>
            </a:r>
          </a:p>
        </p:txBody>
      </p:sp>
      <p:sp>
        <p:nvSpPr>
          <p:cNvPr id="3" name="Content Placeholder 2"/>
          <p:cNvSpPr>
            <a:spLocks noGrp="1"/>
          </p:cNvSpPr>
          <p:nvPr>
            <p:ph idx="1"/>
          </p:nvPr>
        </p:nvSpPr>
        <p:spPr/>
        <p:txBody>
          <a:bodyPr>
            <a:normAutofit fontScale="77500" lnSpcReduction="20000"/>
          </a:bodyPr>
          <a:lstStyle/>
          <a:p>
            <a:pPr lvl="0"/>
            <a:r>
              <a:rPr lang="en-US" dirty="0"/>
              <a:t>The attack is form of active monitoring or eavesdropping on victims connections and communication between victim hosts. </a:t>
            </a:r>
          </a:p>
          <a:p>
            <a:pPr lvl="0"/>
            <a:endParaRPr lang="en-US" dirty="0"/>
          </a:p>
          <a:p>
            <a:pPr lvl="0"/>
            <a:r>
              <a:rPr lang="en-US" dirty="0"/>
              <a:t>This form of attack includes as well interaction between both victim parties of the communication and the attacker - this is achieved by attacker intercepting all part of the communication, changing the content of it and sending back as legitimate replies. </a:t>
            </a:r>
          </a:p>
          <a:p>
            <a:pPr lvl="0"/>
            <a:endParaRPr lang="en-US" dirty="0"/>
          </a:p>
          <a:p>
            <a:pPr lvl="0"/>
            <a:r>
              <a:rPr lang="en-US" dirty="0"/>
              <a:t>The both speaking parties are here not aware of the attacker presence and believing the replies they get are legitimate. </a:t>
            </a:r>
          </a:p>
          <a:p>
            <a:pPr lvl="0"/>
            <a:endParaRPr lang="en-US" dirty="0"/>
          </a:p>
          <a:p>
            <a:pPr lvl="0"/>
            <a:r>
              <a:rPr lang="en-US" dirty="0"/>
              <a:t>For this attack to success the perpetrator must successfully impersonate at least one of the endpoints - this can be the case if there are no protocols in place that would secure mutual authentication or encryption during the communication process.</a:t>
            </a:r>
          </a:p>
          <a:p>
            <a:endParaRPr lang="en-US" dirty="0"/>
          </a:p>
        </p:txBody>
      </p:sp>
    </p:spTree>
    <p:extLst>
      <p:ext uri="{BB962C8B-B14F-4D97-AF65-F5344CB8AC3E}">
        <p14:creationId xmlns:p14="http://schemas.microsoft.com/office/powerpoint/2010/main" val="550513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Hijacking Attack</a:t>
            </a:r>
            <a:r>
              <a:rPr lang="en-US" dirty="0"/>
              <a:t> </a:t>
            </a:r>
          </a:p>
        </p:txBody>
      </p:sp>
      <p:sp>
        <p:nvSpPr>
          <p:cNvPr id="3" name="Content Placeholder 2"/>
          <p:cNvSpPr>
            <a:spLocks noGrp="1"/>
          </p:cNvSpPr>
          <p:nvPr>
            <p:ph idx="1"/>
          </p:nvPr>
        </p:nvSpPr>
        <p:spPr/>
        <p:txBody>
          <a:bodyPr>
            <a:normAutofit/>
          </a:bodyPr>
          <a:lstStyle/>
          <a:p>
            <a:pPr lvl="0"/>
            <a:r>
              <a:rPr lang="en-US" dirty="0"/>
              <a:t>Attack targeted as exploit of the valid computer session in order to gain unauthorized access to information on a computer system. </a:t>
            </a:r>
          </a:p>
          <a:p>
            <a:pPr lvl="0"/>
            <a:r>
              <a:rPr lang="en-US" dirty="0"/>
              <a:t>The attack type is often referenced as cookie hijacking as during its progress the attacker uses the stolen session cookie to gain access and authenticate to remote server by impersonating legitimate user.</a:t>
            </a:r>
          </a:p>
          <a:p>
            <a:pPr lvl="0"/>
            <a:r>
              <a:rPr lang="en-US" dirty="0">
                <a:hlinkClick r:id="rId2"/>
              </a:rPr>
              <a:t>https://scotthelme.co.uk/advanced-session-hijacking/(useful</a:t>
            </a:r>
            <a:r>
              <a:rPr lang="en-US" dirty="0"/>
              <a:t> )</a:t>
            </a:r>
          </a:p>
          <a:p>
            <a:endParaRPr lang="en-US" dirty="0"/>
          </a:p>
        </p:txBody>
      </p:sp>
    </p:spTree>
    <p:extLst>
      <p:ext uri="{BB962C8B-B14F-4D97-AF65-F5344CB8AC3E}">
        <p14:creationId xmlns:p14="http://schemas.microsoft.com/office/powerpoint/2010/main" val="7713018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Hijacking Attack</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98" y="2362200"/>
            <a:ext cx="584835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572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02" y="0"/>
            <a:ext cx="8229600" cy="1143000"/>
          </a:xfrm>
        </p:spPr>
        <p:txBody>
          <a:bodyPr/>
          <a:lstStyle/>
          <a:p>
            <a:r>
              <a:rPr lang="en-US" dirty="0"/>
              <a:t>How to do Session hijacking </a:t>
            </a:r>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6" y="4572000"/>
            <a:ext cx="90916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39140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121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229600" cy="1143000"/>
          </a:xfrm>
        </p:spPr>
        <p:txBody>
          <a:bodyPr/>
          <a:lstStyle/>
          <a:p>
            <a:r>
              <a:rPr lang="en-US" dirty="0"/>
              <a:t>How to do Session hijacking </a:t>
            </a:r>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7391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00400"/>
            <a:ext cx="64674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21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305800"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762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hijacking how to prevent ?</a:t>
            </a:r>
          </a:p>
        </p:txBody>
      </p:sp>
      <p:sp>
        <p:nvSpPr>
          <p:cNvPr id="3" name="Content Placeholder 2"/>
          <p:cNvSpPr>
            <a:spLocks noGrp="1"/>
          </p:cNvSpPr>
          <p:nvPr>
            <p:ph idx="1"/>
          </p:nvPr>
        </p:nvSpPr>
        <p:spPr/>
        <p:txBody>
          <a:bodyPr>
            <a:normAutofit/>
          </a:bodyPr>
          <a:lstStyle/>
          <a:p>
            <a:r>
              <a:rPr lang="en-US" dirty="0"/>
              <a:t>Require the use of SSL encryption on all pages of your website, or at least those pages that are used to transmit cookies.</a:t>
            </a:r>
          </a:p>
          <a:p>
            <a:r>
              <a:rPr lang="en-US" dirty="0"/>
              <a:t>Provide a VPN to your users when they are away from the office.</a:t>
            </a:r>
          </a:p>
          <a:p>
            <a:r>
              <a:rPr lang="en-US" dirty="0"/>
              <a:t>Re-authenticate regularly </a:t>
            </a:r>
          </a:p>
        </p:txBody>
      </p:sp>
    </p:spTree>
    <p:extLst>
      <p:ext uri="{BB962C8B-B14F-4D97-AF65-F5344CB8AC3E}">
        <p14:creationId xmlns:p14="http://schemas.microsoft.com/office/powerpoint/2010/main" val="1480215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SHJ (Methods)</a:t>
            </a:r>
          </a:p>
        </p:txBody>
      </p:sp>
      <p:sp>
        <p:nvSpPr>
          <p:cNvPr id="3" name="Content Placeholder 2"/>
          <p:cNvSpPr>
            <a:spLocks noGrp="1"/>
          </p:cNvSpPr>
          <p:nvPr>
            <p:ph idx="1"/>
          </p:nvPr>
        </p:nvSpPr>
        <p:spPr/>
        <p:txBody>
          <a:bodyPr>
            <a:normAutofit fontScale="77500" lnSpcReduction="20000"/>
          </a:bodyPr>
          <a:lstStyle/>
          <a:p>
            <a:r>
              <a:rPr lang="en-US" b="1" dirty="0"/>
              <a:t>Source routing: </a:t>
            </a:r>
            <a:r>
              <a:rPr lang="en-US" dirty="0"/>
              <a:t>attacker can actually use source routing in such a way that the data is being transferred between client and server through attacker. In that case attacker can see the data being exchanged and can see the Initial Sequence Number.</a:t>
            </a:r>
          </a:p>
          <a:p>
            <a:r>
              <a:rPr lang="en-US" b="1" dirty="0"/>
              <a:t>Man in the middle attack: </a:t>
            </a:r>
            <a:r>
              <a:rPr lang="en-US" dirty="0"/>
              <a:t>By Logically placing himself between the server and client, an attacker can similarly see the data connection going through him.(ARP poisoning )</a:t>
            </a:r>
          </a:p>
          <a:p>
            <a:r>
              <a:rPr lang="en-US" dirty="0"/>
              <a:t>Attacker can also use </a:t>
            </a:r>
            <a:r>
              <a:rPr lang="en-US" b="1" dirty="0"/>
              <a:t>ICMP redirect </a:t>
            </a:r>
            <a:r>
              <a:rPr lang="en-US" dirty="0"/>
              <a:t>to spoof himself as gateways so that data can be passed through him.</a:t>
            </a:r>
          </a:p>
          <a:p>
            <a:r>
              <a:rPr lang="en-US" dirty="0"/>
              <a:t>Attacker can also hijack the TCP session by not predicting or looking for initial sequence number instead he can let the user establish a successful connection and then spoofing himself as a client by </a:t>
            </a:r>
            <a:r>
              <a:rPr lang="en-US" b="1" dirty="0"/>
              <a:t>changing his MAC address with that of the original Host</a:t>
            </a:r>
            <a:r>
              <a:rPr lang="en-US" dirty="0"/>
              <a:t>, attacker can send RST bit set to the server to reset the connection and starting a whole new connection from TCP three way handshaking and exchanging the new sequence numbers.</a:t>
            </a:r>
          </a:p>
          <a:p>
            <a:endParaRPr lang="en-US" dirty="0"/>
          </a:p>
        </p:txBody>
      </p:sp>
    </p:spTree>
    <p:extLst>
      <p:ext uri="{BB962C8B-B14F-4D97-AF65-F5344CB8AC3E}">
        <p14:creationId xmlns:p14="http://schemas.microsoft.com/office/powerpoint/2010/main" val="26631396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60867"/>
            <a:ext cx="8153400" cy="829733"/>
          </a:xfrm>
        </p:spPr>
        <p:txBody>
          <a:bodyPr>
            <a:normAutofit fontScale="90000"/>
          </a:bodyPr>
          <a:lstStyle/>
          <a:p>
            <a:pPr lvl="0"/>
            <a:r>
              <a:rPr lang="en-US" b="1" dirty="0"/>
              <a:t>Bluetooth related attacks</a:t>
            </a:r>
            <a:br>
              <a:rPr lang="en-US" b="1" dirty="0"/>
            </a:br>
            <a:r>
              <a:rPr lang="en-US" b="1" dirty="0"/>
              <a:t>(</a:t>
            </a:r>
            <a:r>
              <a:rPr lang="en-US" b="1" dirty="0" err="1"/>
              <a:t>Bluesnarfing</a:t>
            </a:r>
            <a:r>
              <a:rPr lang="en-US" b="1" dirty="0"/>
              <a:t> )</a:t>
            </a:r>
            <a:endParaRPr lang="en-US" dirty="0"/>
          </a:p>
        </p:txBody>
      </p:sp>
      <p:sp>
        <p:nvSpPr>
          <p:cNvPr id="3" name="Content Placeholder 2"/>
          <p:cNvSpPr>
            <a:spLocks noGrp="1"/>
          </p:cNvSpPr>
          <p:nvPr>
            <p:ph idx="1"/>
          </p:nvPr>
        </p:nvSpPr>
        <p:spPr/>
        <p:txBody>
          <a:bodyPr/>
          <a:lstStyle/>
          <a:p>
            <a:r>
              <a:rPr lang="en-US" dirty="0"/>
              <a:t>This kind of attack allows the malicious user to gain unauthorized access to information on a device through its Bluetooth connection. </a:t>
            </a:r>
          </a:p>
          <a:p>
            <a:r>
              <a:rPr lang="en-US" dirty="0"/>
              <a:t>Any device with Bluetooth turned on and set to "discoverable" state may be prone to </a:t>
            </a:r>
            <a:r>
              <a:rPr lang="en-US" dirty="0" err="1"/>
              <a:t>bluesnarfing</a:t>
            </a:r>
            <a:r>
              <a:rPr lang="en-US" dirty="0"/>
              <a:t> attack.</a:t>
            </a:r>
          </a:p>
          <a:p>
            <a:endParaRPr lang="en-US" dirty="0"/>
          </a:p>
        </p:txBody>
      </p:sp>
    </p:spTree>
    <p:extLst>
      <p:ext uri="{BB962C8B-B14F-4D97-AF65-F5344CB8AC3E}">
        <p14:creationId xmlns:p14="http://schemas.microsoft.com/office/powerpoint/2010/main" val="3138199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Bluejacking</a:t>
            </a:r>
            <a:r>
              <a:rPr lang="en-US" b="1" dirty="0"/>
              <a:t> </a:t>
            </a:r>
            <a:endParaRPr lang="en-US" dirty="0"/>
          </a:p>
        </p:txBody>
      </p:sp>
      <p:sp>
        <p:nvSpPr>
          <p:cNvPr id="3" name="Content Placeholder 2"/>
          <p:cNvSpPr>
            <a:spLocks noGrp="1"/>
          </p:cNvSpPr>
          <p:nvPr>
            <p:ph idx="1"/>
          </p:nvPr>
        </p:nvSpPr>
        <p:spPr/>
        <p:txBody>
          <a:bodyPr/>
          <a:lstStyle/>
          <a:p>
            <a:r>
              <a:rPr lang="en-US" dirty="0"/>
              <a:t>this kind of attack allows the malicious user to send unsolicited (often spam) messages over Bluetooth to Bluetooth enabled devices.</a:t>
            </a:r>
          </a:p>
        </p:txBody>
      </p:sp>
    </p:spTree>
    <p:extLst>
      <p:ext uri="{BB962C8B-B14F-4D97-AF65-F5344CB8AC3E}">
        <p14:creationId xmlns:p14="http://schemas.microsoft.com/office/powerpoint/2010/main" val="285011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Bluebugging</a:t>
            </a:r>
            <a:r>
              <a:rPr lang="en-US" dirty="0"/>
              <a:t> </a:t>
            </a:r>
          </a:p>
        </p:txBody>
      </p:sp>
      <p:sp>
        <p:nvSpPr>
          <p:cNvPr id="3" name="Content Placeholder 2"/>
          <p:cNvSpPr>
            <a:spLocks noGrp="1"/>
          </p:cNvSpPr>
          <p:nvPr>
            <p:ph idx="1"/>
          </p:nvPr>
        </p:nvSpPr>
        <p:spPr/>
        <p:txBody>
          <a:bodyPr/>
          <a:lstStyle/>
          <a:p>
            <a:r>
              <a:rPr lang="en-US" dirty="0"/>
              <a:t> hack attack on a Bluetooth enabled device. </a:t>
            </a:r>
            <a:r>
              <a:rPr lang="en-US" dirty="0" err="1"/>
              <a:t>Bluebugging</a:t>
            </a:r>
            <a:r>
              <a:rPr lang="en-US" dirty="0"/>
              <a:t> enables the attacker to initiate phone calls on the victim's phone as well read through the address book, messages and eavesdrop on phone conversations.</a:t>
            </a:r>
          </a:p>
          <a:p>
            <a:endParaRPr lang="en-US" dirty="0"/>
          </a:p>
        </p:txBody>
      </p:sp>
    </p:spTree>
    <p:extLst>
      <p:ext uri="{BB962C8B-B14F-4D97-AF65-F5344CB8AC3E}">
        <p14:creationId xmlns:p14="http://schemas.microsoft.com/office/powerpoint/2010/main" val="1569683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0"/>
            <a:ext cx="6601549" cy="990600"/>
          </a:xfrm>
        </p:spPr>
        <p:txBody>
          <a:bodyPr>
            <a:noAutofit/>
          </a:bodyPr>
          <a:lstStyle/>
          <a:p>
            <a:r>
              <a:rPr lang="en-US" sz="6000" b="1" dirty="0">
                <a:solidFill>
                  <a:srgbClr val="B80000"/>
                </a:solidFill>
                <a:latin typeface="Comic Sans MS" panose="030F0702030302020204" pitchFamily="66" charset="0"/>
              </a:rPr>
              <a:t>Any Questions ?</a:t>
            </a:r>
          </a:p>
        </p:txBody>
      </p:sp>
      <p:sp>
        <p:nvSpPr>
          <p:cNvPr id="4" name="TextBox 3"/>
          <p:cNvSpPr txBox="1"/>
          <p:nvPr/>
        </p:nvSpPr>
        <p:spPr>
          <a:xfrm>
            <a:off x="-1224158" y="4885699"/>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67372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qaiser\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42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829733"/>
          </a:xfrm>
        </p:spPr>
        <p:txBody>
          <a:bodyPr>
            <a:normAutofit fontScale="90000"/>
          </a:bodyPr>
          <a:lstStyle/>
          <a:p>
            <a:r>
              <a:rPr lang="en-US" dirty="0"/>
              <a:t>End-User Attacks</a:t>
            </a:r>
            <a:br>
              <a:rPr lang="en-US" dirty="0"/>
            </a:br>
            <a:r>
              <a:rPr lang="en-US" dirty="0"/>
              <a:t>(Social Engineering )</a:t>
            </a:r>
          </a:p>
        </p:txBody>
      </p:sp>
      <p:sp>
        <p:nvSpPr>
          <p:cNvPr id="3" name="Content Placeholder 2"/>
          <p:cNvSpPr>
            <a:spLocks noGrp="1"/>
          </p:cNvSpPr>
          <p:nvPr>
            <p:ph idx="1"/>
          </p:nvPr>
        </p:nvSpPr>
        <p:spPr>
          <a:xfrm>
            <a:off x="457200" y="1676400"/>
            <a:ext cx="8229600" cy="4953000"/>
          </a:xfrm>
        </p:spPr>
        <p:txBody>
          <a:bodyPr>
            <a:normAutofit fontScale="85000" lnSpcReduction="20000"/>
          </a:bodyPr>
          <a:lstStyle/>
          <a:p>
            <a:r>
              <a:rPr lang="en-US" b="1" dirty="0"/>
              <a:t>Social Engineering </a:t>
            </a:r>
            <a:r>
              <a:rPr lang="en-US" dirty="0"/>
              <a:t>- refers to a psychological manipulation of people (employees of the company) to perform actions that potentially lead to leak of company's proprietary or confidential information or otherwise can cause damage to company resources, personnel or company image. </a:t>
            </a:r>
          </a:p>
          <a:p>
            <a:r>
              <a:rPr lang="en-US" dirty="0"/>
              <a:t>Social engineers use various strategies to trick users into disclosing confidential information, data or both. </a:t>
            </a:r>
          </a:p>
          <a:p>
            <a:r>
              <a:rPr lang="en-US" dirty="0"/>
              <a:t>One of the very common technique used by social engineers is to pretend to be someone else - IT professional, member of the management team, co-worker, insurance investigator or even member of governmental authorities. </a:t>
            </a:r>
          </a:p>
        </p:txBody>
      </p:sp>
    </p:spTree>
    <p:extLst>
      <p:ext uri="{BB962C8B-B14F-4D97-AF65-F5344CB8AC3E}">
        <p14:creationId xmlns:p14="http://schemas.microsoft.com/office/powerpoint/2010/main" val="149926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63" y="2366963"/>
            <a:ext cx="51720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959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5805</TotalTime>
  <Words>2994</Words>
  <Application>Microsoft Office PowerPoint</Application>
  <PresentationFormat>On-screen Show (4:3)</PresentationFormat>
  <Paragraphs>190</Paragraphs>
  <Slides>65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Comic Sans MS</vt:lpstr>
      <vt:lpstr>Courier New</vt:lpstr>
      <vt:lpstr>Open Sans</vt:lpstr>
      <vt:lpstr>Office Theme</vt:lpstr>
      <vt:lpstr>Network and Cyber Security-I  (CY2001) (Lecture 19, 20, 21)</vt:lpstr>
      <vt:lpstr>PowerPoint Presentation</vt:lpstr>
      <vt:lpstr>Computer and Network Attacks  (Methods, Tools ,Techniques ,Detection ) </vt:lpstr>
      <vt:lpstr>Network attack</vt:lpstr>
      <vt:lpstr>PowerPoint Presentation</vt:lpstr>
      <vt:lpstr>PowerPoint Presentation</vt:lpstr>
      <vt:lpstr>PowerPoint Presentation</vt:lpstr>
      <vt:lpstr>End-User Attacks (Social Engineering )</vt:lpstr>
      <vt:lpstr>Social Engineering</vt:lpstr>
      <vt:lpstr>Phishing Attack </vt:lpstr>
      <vt:lpstr>Phishing attack</vt:lpstr>
      <vt:lpstr>Social Phishing </vt:lpstr>
      <vt:lpstr>Facebook Phishing attacks</vt:lpstr>
      <vt:lpstr>Facebook Phishing attacks</vt:lpstr>
      <vt:lpstr>Spear Phishing Attack </vt:lpstr>
      <vt:lpstr>Whaling </vt:lpstr>
      <vt:lpstr>Vishing (Voice Phishing or VoIP Phishing) </vt:lpstr>
      <vt:lpstr>Vishing (Voice Phishing or VoIP Phishing) </vt:lpstr>
      <vt:lpstr>The recommendations to protect your company against Phishing and Spear Phishing (countermeasures) </vt:lpstr>
      <vt:lpstr>Be Aware!</vt:lpstr>
      <vt:lpstr>Port scanning </vt:lpstr>
      <vt:lpstr>Port Scanning </vt:lpstr>
      <vt:lpstr>Detection of Port Scan and block </vt:lpstr>
      <vt:lpstr>TCP Port Scan with Nmap Result</vt:lpstr>
      <vt:lpstr>PowerPoint Presentation</vt:lpstr>
      <vt:lpstr>Scanning using zenmap</vt:lpstr>
      <vt:lpstr>Spoofing </vt:lpstr>
      <vt:lpstr>IP Address spoofing </vt:lpstr>
      <vt:lpstr>IP Address spoofing tools </vt:lpstr>
      <vt:lpstr>ARP spoofing (ARP Poisoning) </vt:lpstr>
      <vt:lpstr>ARP spoofing (ARP Poisoning) </vt:lpstr>
      <vt:lpstr>Countermeasure</vt:lpstr>
      <vt:lpstr>DNS spoofing (DNS Cache Poisoning) </vt:lpstr>
      <vt:lpstr>DNS spoofing (DNS Cache Poisoning) </vt:lpstr>
      <vt:lpstr>Email spoofing </vt:lpstr>
      <vt:lpstr>Gmail security, Spoofed and fake mail </vt:lpstr>
      <vt:lpstr>Search engine poisoning </vt:lpstr>
      <vt:lpstr>Network Sniffing (Packet Sniffing)</vt:lpstr>
      <vt:lpstr>Denial of Service Attack (DoS Attack) and Distributed Denial of Service Attack (DDoS Attack) </vt:lpstr>
      <vt:lpstr>PowerPoint Presentation</vt:lpstr>
      <vt:lpstr>Common DoS attacks (ICMP flood attack (Ping Flood)  )</vt:lpstr>
      <vt:lpstr>ICMP flood attack (Ping Flood) </vt:lpstr>
      <vt:lpstr>ICMP flood </vt:lpstr>
      <vt:lpstr>Ping of Death (PoD)</vt:lpstr>
      <vt:lpstr>Ping of Death (PoD)</vt:lpstr>
      <vt:lpstr>.pcap dump(multiple sources)</vt:lpstr>
      <vt:lpstr>Smurf Attack </vt:lpstr>
      <vt:lpstr>Smurf Attack</vt:lpstr>
      <vt:lpstr>Smurf Attack</vt:lpstr>
      <vt:lpstr>SYN flood attack </vt:lpstr>
      <vt:lpstr>SYN flood attack</vt:lpstr>
      <vt:lpstr>SYN flood </vt:lpstr>
      <vt:lpstr>Buffer Overflow Attack </vt:lpstr>
      <vt:lpstr>Botnet </vt:lpstr>
      <vt:lpstr>Man-in-the-middle Attack </vt:lpstr>
      <vt:lpstr>Session Hijacking Attack </vt:lpstr>
      <vt:lpstr>Session Hijacking Attack</vt:lpstr>
      <vt:lpstr>How to do Session hijacking </vt:lpstr>
      <vt:lpstr>How to do Session hijacking </vt:lpstr>
      <vt:lpstr>Session hijacking how to prevent ?</vt:lpstr>
      <vt:lpstr>SHJ (Methods)</vt:lpstr>
      <vt:lpstr>Bluetooth related attacks (Bluesnarfing )</vt:lpstr>
      <vt:lpstr>Bluejacking </vt:lpstr>
      <vt:lpstr>Bluebugging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Mehmood Hassan</cp:lastModifiedBy>
  <cp:revision>415</cp:revision>
  <dcterms:created xsi:type="dcterms:W3CDTF">2012-08-28T12:59:58Z</dcterms:created>
  <dcterms:modified xsi:type="dcterms:W3CDTF">2023-11-24T10:30:31Z</dcterms:modified>
</cp:coreProperties>
</file>