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5" r:id="rId20"/>
    <p:sldId id="316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000"/>
    <a:srgbClr val="2C14DE"/>
    <a:srgbClr val="008000"/>
    <a:srgbClr val="2F1BC7"/>
    <a:srgbClr val="27558D"/>
    <a:srgbClr val="D20000"/>
    <a:srgbClr val="39DFE7"/>
    <a:srgbClr val="160C5C"/>
    <a:srgbClr val="4F5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576" autoAdjust="0"/>
  </p:normalViewPr>
  <p:slideViewPr>
    <p:cSldViewPr>
      <p:cViewPr varScale="1">
        <p:scale>
          <a:sx n="109" d="100"/>
          <a:sy n="109" d="100"/>
        </p:scale>
        <p:origin x="169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C0C88-7267-4399-A55D-D2971BA77B10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5FC15-40B4-45E5-86AE-2E64D22F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6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25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BA7AC3-D1EC-4D70-AF08-C36C7068D9A6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964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82973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0192B-E1F2-4D51-9245-C9CE8F612D86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" y="44449"/>
            <a:ext cx="895349" cy="8953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36" y="1882775"/>
            <a:ext cx="8991600" cy="16224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60C5C"/>
                </a:solidFill>
              </a:rPr>
              <a:t>Network and Cyber Security-I </a:t>
            </a:r>
            <a:br>
              <a:rPr lang="en-US" b="1" dirty="0" smtClean="0">
                <a:solidFill>
                  <a:srgbClr val="160C5C"/>
                </a:solidFill>
              </a:rPr>
            </a:br>
            <a:r>
              <a:rPr lang="en-US" sz="2600" dirty="0" smtClean="0"/>
              <a:t>(CY2001)</a:t>
            </a:r>
            <a:br>
              <a:rPr lang="en-US" sz="2600" dirty="0" smtClean="0"/>
            </a:br>
            <a:r>
              <a:rPr lang="en-US" sz="2600" dirty="0" smtClean="0"/>
              <a:t>(Lecture 2)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267200"/>
            <a:ext cx="8686800" cy="2438400"/>
          </a:xfrm>
        </p:spPr>
        <p:txBody>
          <a:bodyPr>
            <a:normAutofit fontScale="92500" lnSpcReduction="10000"/>
          </a:bodyPr>
          <a:lstStyle/>
          <a:p>
            <a:endParaRPr lang="en-US" sz="2600" dirty="0" smtClean="0"/>
          </a:p>
          <a:p>
            <a:r>
              <a:rPr lang="en-US" sz="2600" dirty="0" smtClean="0">
                <a:solidFill>
                  <a:srgbClr val="00B0F0"/>
                </a:solidFill>
              </a:rPr>
              <a:t>Dr. Qaisar Shafi </a:t>
            </a:r>
          </a:p>
          <a:p>
            <a:endParaRPr lang="en-US" sz="2600" dirty="0" smtClean="0">
              <a:solidFill>
                <a:srgbClr val="00B0F0"/>
              </a:solidFill>
            </a:endParaRPr>
          </a:p>
          <a:p>
            <a:r>
              <a:rPr lang="en-US" sz="2600" dirty="0" smtClean="0">
                <a:solidFill>
                  <a:srgbClr val="00B0F0"/>
                </a:solidFill>
              </a:rPr>
              <a:t>Department of Computer Science, </a:t>
            </a:r>
          </a:p>
          <a:p>
            <a:r>
              <a:rPr lang="en-US" sz="2800" dirty="0">
                <a:solidFill>
                  <a:srgbClr val="00B0F0"/>
                </a:solidFill>
              </a:rPr>
              <a:t>National University of Computer </a:t>
            </a:r>
            <a:r>
              <a:rPr lang="en-US" sz="2800" dirty="0" smtClean="0">
                <a:solidFill>
                  <a:srgbClr val="00B0F0"/>
                </a:solidFill>
              </a:rPr>
              <a:t>&amp; Emerging </a:t>
            </a:r>
            <a:r>
              <a:rPr lang="en-US" sz="2800" dirty="0">
                <a:solidFill>
                  <a:srgbClr val="00B0F0"/>
                </a:solidFill>
              </a:rPr>
              <a:t>Sciences</a:t>
            </a:r>
            <a:r>
              <a:rPr lang="en-US" sz="2600" dirty="0" smtClean="0">
                <a:solidFill>
                  <a:srgbClr val="00B0F0"/>
                </a:solidFill>
              </a:rPr>
              <a:t>, Islamabad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B0F0"/>
                </a:solidFill>
              </a:rPr>
              <a:t>Modification</a:t>
            </a:r>
          </a:p>
        </p:txBody>
      </p:sp>
      <p:sp>
        <p:nvSpPr>
          <p:cNvPr id="16387" name="Subtitle 2"/>
          <p:cNvSpPr>
            <a:spLocks noGrp="1"/>
          </p:cNvSpPr>
          <p:nvPr>
            <p:ph type="subTitle" idx="1"/>
          </p:nvPr>
        </p:nvSpPr>
        <p:spPr>
          <a:xfrm>
            <a:off x="457200" y="1828800"/>
            <a:ext cx="7315200" cy="1828800"/>
          </a:xfrm>
        </p:spPr>
        <p:txBody>
          <a:bodyPr/>
          <a:lstStyle/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 smtClean="0">
                <a:solidFill>
                  <a:schemeClr val="tx1"/>
                </a:solidFill>
              </a:rPr>
              <a:t>Stop the flow of the message.</a:t>
            </a:r>
          </a:p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 smtClean="0">
                <a:solidFill>
                  <a:schemeClr val="tx1"/>
                </a:solidFill>
              </a:rPr>
              <a:t>Delay and optionally modify the message</a:t>
            </a:r>
          </a:p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 smtClean="0">
                <a:solidFill>
                  <a:schemeClr val="tx1"/>
                </a:solidFill>
              </a:rPr>
              <a:t>Release the message again.</a:t>
            </a:r>
          </a:p>
          <a:p>
            <a:pPr algn="l" eaLnBrk="1" hangingPunct="1"/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16388" name="Oval 5"/>
          <p:cNvSpPr>
            <a:spLocks noChangeArrowheads="1"/>
          </p:cNvSpPr>
          <p:nvPr/>
        </p:nvSpPr>
        <p:spPr bwMode="auto">
          <a:xfrm>
            <a:off x="1828800" y="4114800"/>
            <a:ext cx="1054100" cy="1054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6389" name="Oval 6"/>
          <p:cNvSpPr>
            <a:spLocks noChangeArrowheads="1"/>
          </p:cNvSpPr>
          <p:nvPr/>
        </p:nvSpPr>
        <p:spPr bwMode="auto">
          <a:xfrm>
            <a:off x="5943600" y="4114800"/>
            <a:ext cx="1054100" cy="1054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6390" name="Line 7"/>
          <p:cNvSpPr>
            <a:spLocks noChangeShapeType="1"/>
          </p:cNvSpPr>
          <p:nvPr/>
        </p:nvSpPr>
        <p:spPr bwMode="auto">
          <a:xfrm>
            <a:off x="2889250" y="471805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2187575" y="44735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</a:t>
            </a:r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6302375" y="43973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R</a:t>
            </a:r>
          </a:p>
        </p:txBody>
      </p:sp>
      <p:sp>
        <p:nvSpPr>
          <p:cNvPr id="16393" name="Arc 10"/>
          <p:cNvSpPr>
            <a:spLocks/>
          </p:cNvSpPr>
          <p:nvPr/>
        </p:nvSpPr>
        <p:spPr bwMode="auto">
          <a:xfrm>
            <a:off x="3498850" y="4719638"/>
            <a:ext cx="763588" cy="990600"/>
          </a:xfrm>
          <a:custGeom>
            <a:avLst/>
            <a:gdLst>
              <a:gd name="T0" fmla="*/ 0 w 21645"/>
              <a:gd name="T1" fmla="*/ 0 h 21600"/>
              <a:gd name="T2" fmla="*/ 2147483646 w 21645"/>
              <a:gd name="T3" fmla="*/ 2147483646 h 21600"/>
              <a:gd name="T4" fmla="*/ 2147483646 w 21645"/>
              <a:gd name="T5" fmla="*/ 2147483646 h 21600"/>
              <a:gd name="T6" fmla="*/ 0 60000 65536"/>
              <a:gd name="T7" fmla="*/ 0 60000 65536"/>
              <a:gd name="T8" fmla="*/ 0 60000 65536"/>
              <a:gd name="T9" fmla="*/ 0 w 21645"/>
              <a:gd name="T10" fmla="*/ 0 h 21600"/>
              <a:gd name="T11" fmla="*/ 21645 w 2164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45" h="21600" fill="none" extrusionOk="0">
                <a:moveTo>
                  <a:pt x="0" y="0"/>
                </a:moveTo>
                <a:cubicBezTo>
                  <a:pt x="15" y="0"/>
                  <a:pt x="30" y="-1"/>
                  <a:pt x="45" y="0"/>
                </a:cubicBezTo>
                <a:cubicBezTo>
                  <a:pt x="11974" y="0"/>
                  <a:pt x="21645" y="9670"/>
                  <a:pt x="21645" y="21600"/>
                </a:cubicBezTo>
              </a:path>
              <a:path w="21645" h="21600" stroke="0" extrusionOk="0">
                <a:moveTo>
                  <a:pt x="0" y="0"/>
                </a:moveTo>
                <a:cubicBezTo>
                  <a:pt x="15" y="0"/>
                  <a:pt x="30" y="-1"/>
                  <a:pt x="45" y="0"/>
                </a:cubicBezTo>
                <a:cubicBezTo>
                  <a:pt x="11974" y="0"/>
                  <a:pt x="21645" y="9670"/>
                  <a:pt x="21645" y="21600"/>
                </a:cubicBezTo>
                <a:lnTo>
                  <a:pt x="45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1"/>
          <p:cNvSpPr>
            <a:spLocks noChangeArrowheads="1"/>
          </p:cNvSpPr>
          <p:nvPr/>
        </p:nvSpPr>
        <p:spPr bwMode="auto">
          <a:xfrm>
            <a:off x="3711575" y="5768975"/>
            <a:ext cx="1536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Perpetrator</a:t>
            </a:r>
          </a:p>
        </p:txBody>
      </p:sp>
      <p:sp>
        <p:nvSpPr>
          <p:cNvPr id="16395" name="Line 12"/>
          <p:cNvSpPr>
            <a:spLocks noChangeShapeType="1"/>
          </p:cNvSpPr>
          <p:nvPr/>
        </p:nvSpPr>
        <p:spPr bwMode="auto">
          <a:xfrm>
            <a:off x="5175250" y="471805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Arc 13"/>
          <p:cNvSpPr>
            <a:spLocks/>
          </p:cNvSpPr>
          <p:nvPr/>
        </p:nvSpPr>
        <p:spPr bwMode="auto">
          <a:xfrm>
            <a:off x="4643438" y="4719638"/>
            <a:ext cx="533400" cy="914400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0 h 21600"/>
              <a:gd name="T4" fmla="*/ 2147483646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95"/>
                  <a:pt x="9631" y="35"/>
                  <a:pt x="21536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95"/>
                  <a:pt x="9631" y="35"/>
                  <a:pt x="21536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7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B0F0"/>
                </a:solidFill>
              </a:rPr>
              <a:t>Fabrication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295400"/>
            <a:ext cx="7315200" cy="2057400"/>
          </a:xfrm>
        </p:spPr>
        <p:txBody>
          <a:bodyPr rtlCol="0">
            <a:normAutofit lnSpcReduction="10000"/>
          </a:bodyPr>
          <a:lstStyle/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 smtClean="0">
                <a:solidFill>
                  <a:schemeClr val="tx1"/>
                </a:solidFill>
              </a:rPr>
              <a:t>Unauthorized assumption of other’s identity</a:t>
            </a:r>
          </a:p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 smtClean="0">
                <a:solidFill>
                  <a:schemeClr val="tx1"/>
                </a:solidFill>
              </a:rPr>
              <a:t>Generate and distribute objects under this identity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US" dirty="0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1752600" y="3886200"/>
            <a:ext cx="1054100" cy="1054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5867400" y="3886200"/>
            <a:ext cx="1054100" cy="1054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2111375" y="42449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</a:t>
            </a: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6226175" y="41687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R</a:t>
            </a:r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3635375" y="5540375"/>
            <a:ext cx="3146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Masquerader: from S</a:t>
            </a:r>
          </a:p>
        </p:txBody>
      </p:sp>
      <p:sp>
        <p:nvSpPr>
          <p:cNvPr id="17417" name="Line 10"/>
          <p:cNvSpPr>
            <a:spLocks noChangeShapeType="1"/>
          </p:cNvSpPr>
          <p:nvPr/>
        </p:nvSpPr>
        <p:spPr bwMode="auto">
          <a:xfrm>
            <a:off x="5099050" y="448945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Arc 11"/>
          <p:cNvSpPr>
            <a:spLocks/>
          </p:cNvSpPr>
          <p:nvPr/>
        </p:nvSpPr>
        <p:spPr bwMode="auto">
          <a:xfrm>
            <a:off x="4567238" y="4491038"/>
            <a:ext cx="533400" cy="914400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0 h 21600"/>
              <a:gd name="T4" fmla="*/ 2147483646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95"/>
                  <a:pt x="9631" y="35"/>
                  <a:pt x="21536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95"/>
                  <a:pt x="9631" y="35"/>
                  <a:pt x="21536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3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D:\Down\F1-3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13" y="152400"/>
            <a:ext cx="7864687" cy="670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157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B0F0"/>
                </a:solidFill>
              </a:rPr>
              <a:t>Passive Attacks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524000"/>
            <a:ext cx="8305800" cy="4648200"/>
          </a:xfrm>
        </p:spPr>
        <p:txBody>
          <a:bodyPr/>
          <a:lstStyle/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 sz="3600" smtClean="0">
                <a:solidFill>
                  <a:schemeClr val="tx1"/>
                </a:solidFill>
              </a:rPr>
              <a:t>Passive attacks eavesdrop, or monitor, transmission.</a:t>
            </a:r>
          </a:p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 sz="3600" smtClean="0">
                <a:solidFill>
                  <a:schemeClr val="tx1"/>
                </a:solidFill>
              </a:rPr>
              <a:t>Goal: To obtain transmitted information.</a:t>
            </a:r>
          </a:p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 sz="3600" smtClean="0">
                <a:solidFill>
                  <a:schemeClr val="tx1"/>
                </a:solidFill>
              </a:rPr>
              <a:t>2 Types of passive attacks.</a:t>
            </a:r>
          </a:p>
        </p:txBody>
      </p:sp>
    </p:spTree>
    <p:extLst>
      <p:ext uri="{BB962C8B-B14F-4D97-AF65-F5344CB8AC3E}">
        <p14:creationId xmlns:p14="http://schemas.microsoft.com/office/powerpoint/2010/main" val="176723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B0F0"/>
                </a:solidFill>
              </a:rPr>
              <a:t>Passive Attack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95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endParaRPr lang="en-US" sz="1000" dirty="0" smtClean="0">
              <a:solidFill>
                <a:srgbClr val="33339A"/>
              </a:solidFill>
            </a:endParaRP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33339A"/>
                </a:solidFill>
              </a:rPr>
              <a:t>Release of conten</a:t>
            </a:r>
            <a:r>
              <a:rPr lang="en-US" sz="2800" dirty="0" smtClean="0">
                <a:solidFill>
                  <a:schemeClr val="tx2"/>
                </a:solidFill>
              </a:rPr>
              <a:t>ts</a:t>
            </a:r>
            <a:r>
              <a:rPr lang="en-US" sz="2800" dirty="0" smtClean="0">
                <a:solidFill>
                  <a:srgbClr val="000000"/>
                </a:solidFill>
              </a:rPr>
              <a:t>: A telephone conversation, an electronic mail message, or confidential information.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33339A"/>
                </a:solidFill>
              </a:rPr>
              <a:t>Traffic analysis: </a:t>
            </a:r>
            <a:r>
              <a:rPr lang="en-US" sz="2800" dirty="0" smtClean="0">
                <a:solidFill>
                  <a:srgbClr val="000000"/>
                </a:solidFill>
              </a:rPr>
              <a:t>Using the location and identities of hosts and the frequency and length of messages to determine the type of communication taking place.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000000"/>
                </a:solidFill>
              </a:rPr>
              <a:t>Passive attacks are difficult to detect since they do not involve any alteration of data.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endParaRPr lang="en-US" sz="2400" dirty="0" smtClean="0"/>
          </a:p>
          <a:p>
            <a:pPr algn="l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B0F0"/>
                </a:solidFill>
              </a:rPr>
              <a:t>Active Attacks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905000"/>
            <a:ext cx="8153400" cy="37338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 smtClean="0">
                <a:solidFill>
                  <a:srgbClr val="000000"/>
                </a:solidFill>
              </a:rPr>
              <a:t>An active attack involve the modification of the data stream or the creation of a false stream.</a:t>
            </a:r>
          </a:p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 smtClean="0">
                <a:solidFill>
                  <a:srgbClr val="000000"/>
                </a:solidFill>
              </a:rPr>
              <a:t>4 Types of active attacks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1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B0F0"/>
                </a:solidFill>
              </a:rPr>
              <a:t>Active Attacks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524000"/>
            <a:ext cx="8229600" cy="5105400"/>
          </a:xfrm>
        </p:spPr>
        <p:txBody>
          <a:bodyPr rtlCol="0">
            <a:normAutofit/>
          </a:bodyPr>
          <a:lstStyle/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 smtClean="0">
                <a:solidFill>
                  <a:srgbClr val="33339A"/>
                </a:solidFill>
              </a:rPr>
              <a:t>Masquerade </a:t>
            </a:r>
            <a:r>
              <a:rPr lang="en-US" sz="2400" dirty="0" smtClean="0">
                <a:solidFill>
                  <a:srgbClr val="000000"/>
                </a:solidFill>
              </a:rPr>
              <a:t>takes place when one entity pretends to be a different entity.</a:t>
            </a:r>
          </a:p>
          <a:p>
            <a:pPr lvl="1" algn="l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FF3300"/>
              </a:buClr>
              <a:buFont typeface="Wingdings" pitchFamily="2" charset="2"/>
              <a:buChar char="ü"/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This form usually includes one of the other forms of active attack.</a:t>
            </a:r>
          </a:p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 smtClean="0">
                <a:solidFill>
                  <a:srgbClr val="33339A"/>
                </a:solidFill>
              </a:rPr>
              <a:t>Replay </a:t>
            </a:r>
            <a:r>
              <a:rPr lang="en-US" sz="2400" dirty="0" smtClean="0">
                <a:solidFill>
                  <a:srgbClr val="000000"/>
                </a:solidFill>
              </a:rPr>
              <a:t>involves the passive capture of a data unit and its subsequent retransmission to produce an unauthorized effect.</a:t>
            </a:r>
          </a:p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 smtClean="0">
                <a:solidFill>
                  <a:srgbClr val="33339A"/>
                </a:solidFill>
              </a:rPr>
              <a:t>Modification </a:t>
            </a:r>
            <a:r>
              <a:rPr lang="en-US" sz="2400" dirty="0" smtClean="0">
                <a:solidFill>
                  <a:srgbClr val="000000"/>
                </a:solidFill>
              </a:rPr>
              <a:t>occurs when an unauthorized party gains access to and tampers with an asset.</a:t>
            </a:r>
          </a:p>
          <a:p>
            <a:pPr lvl="1" algn="l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FF3300"/>
              </a:buClr>
              <a:buFont typeface="Wingdings" pitchFamily="2" charset="2"/>
              <a:buChar char="ü"/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This is an attack on integrity.</a:t>
            </a:r>
          </a:p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 smtClean="0">
                <a:solidFill>
                  <a:srgbClr val="33339A"/>
                </a:solidFill>
              </a:rPr>
              <a:t>Denial of service </a:t>
            </a:r>
            <a:r>
              <a:rPr lang="en-US" sz="2400" dirty="0" smtClean="0">
                <a:solidFill>
                  <a:srgbClr val="000000"/>
                </a:solidFill>
              </a:rPr>
              <a:t>prevents or slow down the normal use or management of communications facilities.</a:t>
            </a:r>
          </a:p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2400" dirty="0" smtClean="0"/>
          </a:p>
          <a:p>
            <a:pPr algn="l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8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B0F0"/>
                </a:solidFill>
              </a:rPr>
              <a:t>Security Services (CAIN2A)</a:t>
            </a:r>
          </a:p>
        </p:txBody>
      </p:sp>
      <p:sp>
        <p:nvSpPr>
          <p:cNvPr id="23555" name="Subtitle 2"/>
          <p:cNvSpPr>
            <a:spLocks noGrp="1"/>
          </p:cNvSpPr>
          <p:nvPr>
            <p:ph type="subTitle" idx="1"/>
          </p:nvPr>
        </p:nvSpPr>
        <p:spPr>
          <a:xfrm>
            <a:off x="533400" y="1524000"/>
            <a:ext cx="8153400" cy="46482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en-US" sz="2000" b="1" smtClean="0">
                <a:solidFill>
                  <a:schemeClr val="tx1"/>
                </a:solidFill>
              </a:rPr>
              <a:t>Confidentiality</a:t>
            </a:r>
            <a:r>
              <a:rPr lang="en-US" altLang="en-US" sz="2000" smtClean="0">
                <a:solidFill>
                  <a:schemeClr val="tx1"/>
                </a:solidFill>
              </a:rPr>
              <a:t> is the protection of transmitted data from passive attacks.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en-US" sz="2000" b="1" smtClean="0">
                <a:solidFill>
                  <a:schemeClr val="tx1"/>
                </a:solidFill>
              </a:rPr>
              <a:t>Authentication</a:t>
            </a:r>
            <a:r>
              <a:rPr lang="en-US" altLang="en-US" sz="2000" smtClean="0">
                <a:solidFill>
                  <a:schemeClr val="tx1"/>
                </a:solidFill>
              </a:rPr>
              <a:t> is concerned with assuring that a communication is authentic.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en-US" sz="2000" b="1" smtClean="0">
                <a:solidFill>
                  <a:schemeClr val="tx1"/>
                </a:solidFill>
              </a:rPr>
              <a:t>Integrity</a:t>
            </a:r>
            <a:r>
              <a:rPr lang="en-US" altLang="en-US" sz="2000" smtClean="0">
                <a:solidFill>
                  <a:schemeClr val="tx1"/>
                </a:solidFill>
              </a:rPr>
              <a:t> assures that messages are received as sent.</a:t>
            </a:r>
          </a:p>
          <a:p>
            <a:pPr lvl="1" algn="l" eaLnBrk="1" hangingPunct="1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en-US" altLang="en-US" sz="2000" smtClean="0">
                <a:solidFill>
                  <a:schemeClr val="tx1"/>
                </a:solidFill>
              </a:rPr>
              <a:t>A connection-oriented integrity service should assure that there are no duplicates, insertions, deletions, modifications, reordering, or replays.</a:t>
            </a:r>
          </a:p>
          <a:p>
            <a:pPr lvl="1" algn="l" eaLnBrk="1" hangingPunct="1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en-US" altLang="en-US" sz="2000" smtClean="0">
                <a:solidFill>
                  <a:schemeClr val="tx1"/>
                </a:solidFill>
              </a:rPr>
              <a:t>A connectionless integrity service deals only with an individual message.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en-US" sz="2000" b="1" smtClean="0">
                <a:solidFill>
                  <a:schemeClr val="tx1"/>
                </a:solidFill>
              </a:rPr>
              <a:t>Non-repudiation </a:t>
            </a:r>
            <a:r>
              <a:rPr lang="en-US" altLang="en-US" sz="2000" smtClean="0">
                <a:solidFill>
                  <a:schemeClr val="tx1"/>
                </a:solidFill>
              </a:rPr>
              <a:t>prevents either the sender or receiver from denying a transmitted message.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en-US" sz="2000" b="1" smtClean="0">
                <a:solidFill>
                  <a:schemeClr val="tx1"/>
                </a:solidFill>
              </a:rPr>
              <a:t>Access Control </a:t>
            </a:r>
            <a:r>
              <a:rPr lang="en-US" altLang="en-US" sz="2000" smtClean="0">
                <a:solidFill>
                  <a:schemeClr val="tx1"/>
                </a:solidFill>
              </a:rPr>
              <a:t>is the ability to limit and control the access to host systems and applications via communications links.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en-US" sz="2000" b="1" smtClean="0">
                <a:solidFill>
                  <a:schemeClr val="tx1"/>
                </a:solidFill>
              </a:rPr>
              <a:t>Availability</a:t>
            </a:r>
            <a:r>
              <a:rPr lang="en-US" altLang="en-US" sz="2000" smtClean="0">
                <a:solidFill>
                  <a:schemeClr val="tx1"/>
                </a:solidFill>
              </a:rPr>
              <a:t> is the ability to prevent the loss or a reduction in availability of elements of a distributed system.</a:t>
            </a:r>
          </a:p>
          <a:p>
            <a:pPr algn="l" eaLnBrk="1" hangingPunct="1"/>
            <a:endParaRPr lang="en-US" altLang="en-US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62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pPr eaLnBrk="1" hangingPunct="1"/>
            <a:r>
              <a:rPr lang="en-GB" altLang="en-US" dirty="0" smtClean="0">
                <a:solidFill>
                  <a:srgbClr val="00B0F0"/>
                </a:solidFill>
              </a:rPr>
              <a:t>Encryption</a:t>
            </a:r>
            <a:endParaRPr lang="en-US" altLang="en-US" dirty="0" smtClean="0">
              <a:solidFill>
                <a:srgbClr val="00B0F0"/>
              </a:solidFill>
            </a:endParaRPr>
          </a:p>
        </p:txBody>
      </p:sp>
      <p:sp>
        <p:nvSpPr>
          <p:cNvPr id="24579" name="Subtitle 2"/>
          <p:cNvSpPr>
            <a:spLocks noGrp="1"/>
          </p:cNvSpPr>
          <p:nvPr>
            <p:ph type="subTitle" idx="1"/>
          </p:nvPr>
        </p:nvSpPr>
        <p:spPr>
          <a:xfrm>
            <a:off x="533400" y="1524000"/>
            <a:ext cx="8229600" cy="51054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GB" altLang="en-US" sz="2200" smtClean="0">
                <a:solidFill>
                  <a:schemeClr val="tx1"/>
                </a:solidFill>
              </a:rPr>
              <a:t>Information has to be concealed from an unauthorised person (</a:t>
            </a:r>
            <a:r>
              <a:rPr lang="en-GB" altLang="en-US" sz="2200" i="1" smtClean="0">
                <a:solidFill>
                  <a:schemeClr val="tx1"/>
                </a:solidFill>
              </a:rPr>
              <a:t>attacker</a:t>
            </a:r>
            <a:r>
              <a:rPr lang="en-GB" altLang="en-US" sz="2200" smtClean="0">
                <a:solidFill>
                  <a:schemeClr val="tx1"/>
                </a:solidFill>
              </a:rPr>
              <a:t>), so that in the event that it is passively accessed (e.g., copied or intercepted) by an attacker, it should not be useful to them</a:t>
            </a:r>
          </a:p>
          <a:p>
            <a:pPr algn="l" eaLnBrk="1" hangingPunct="1">
              <a:lnSpc>
                <a:spcPct val="80000"/>
              </a:lnSpc>
            </a:pPr>
            <a:r>
              <a:rPr lang="en-GB" altLang="en-US" sz="2200" smtClean="0">
                <a:solidFill>
                  <a:schemeClr val="tx1"/>
                </a:solidFill>
              </a:rPr>
              <a:t>There are actually two subjects that deal with the concealment of information from unauthorised people:</a:t>
            </a:r>
          </a:p>
          <a:p>
            <a:pPr algn="l" eaLnBrk="1" hangingPunct="1">
              <a:lnSpc>
                <a:spcPct val="80000"/>
              </a:lnSpc>
            </a:pPr>
            <a:r>
              <a:rPr lang="en-GB" altLang="en-US" sz="2200" b="1" smtClean="0">
                <a:solidFill>
                  <a:schemeClr val="tx1"/>
                </a:solidFill>
              </a:rPr>
              <a:t>Cryptography</a:t>
            </a:r>
            <a:r>
              <a:rPr lang="en-GB" altLang="en-US" sz="2200" smtClean="0">
                <a:solidFill>
                  <a:schemeClr val="tx1"/>
                </a:solidFill>
              </a:rPr>
              <a:t> is the study of hiding critical information by encoding it to a unintelligible form using a secret key</a:t>
            </a:r>
          </a:p>
          <a:p>
            <a:pPr lvl="1" algn="l" eaLnBrk="1" hangingPunct="1">
              <a:lnSpc>
                <a:spcPct val="80000"/>
              </a:lnSpc>
            </a:pPr>
            <a:r>
              <a:rPr lang="en-GB" altLang="en-US" sz="2200" smtClean="0">
                <a:solidFill>
                  <a:schemeClr val="tx1"/>
                </a:solidFill>
              </a:rPr>
              <a:t>The encoding is commonly called </a:t>
            </a:r>
            <a:r>
              <a:rPr lang="en-GB" altLang="en-US" sz="2200" i="1" smtClean="0">
                <a:solidFill>
                  <a:schemeClr val="tx1"/>
                </a:solidFill>
              </a:rPr>
              <a:t>encryption</a:t>
            </a:r>
          </a:p>
          <a:p>
            <a:pPr lvl="1" algn="l" eaLnBrk="1" hangingPunct="1">
              <a:lnSpc>
                <a:spcPct val="80000"/>
              </a:lnSpc>
            </a:pPr>
            <a:r>
              <a:rPr lang="en-GB" altLang="en-US" sz="2200" smtClean="0">
                <a:solidFill>
                  <a:schemeClr val="tx1"/>
                </a:solidFill>
              </a:rPr>
              <a:t>If the information is compromised, the attacker should not be able to decode (decrypt) it back to the original information without knowledge of the secret key</a:t>
            </a:r>
          </a:p>
          <a:p>
            <a:pPr algn="l" eaLnBrk="1" hangingPunct="1">
              <a:lnSpc>
                <a:spcPct val="80000"/>
              </a:lnSpc>
            </a:pPr>
            <a:r>
              <a:rPr lang="en-GB" altLang="en-US" sz="2200" b="1" smtClean="0">
                <a:solidFill>
                  <a:schemeClr val="tx1"/>
                </a:solidFill>
              </a:rPr>
              <a:t>Steganography</a:t>
            </a:r>
            <a:r>
              <a:rPr lang="en-GB" altLang="en-US" sz="2200" smtClean="0">
                <a:solidFill>
                  <a:schemeClr val="tx1"/>
                </a:solidFill>
              </a:rPr>
              <a:t> is the study of hiding critical information within some other less important information:</a:t>
            </a:r>
          </a:p>
          <a:p>
            <a:pPr lvl="1" algn="l" eaLnBrk="1" hangingPunct="1">
              <a:lnSpc>
                <a:spcPct val="80000"/>
              </a:lnSpc>
            </a:pPr>
            <a:r>
              <a:rPr lang="en-GB" altLang="en-US" sz="2200" smtClean="0">
                <a:solidFill>
                  <a:schemeClr val="tx1"/>
                </a:solidFill>
              </a:rPr>
              <a:t>If the less important information is compromised, the attacker should not be able to even identify, let alone extract, the critical information</a:t>
            </a:r>
          </a:p>
          <a:p>
            <a:pPr algn="l" eaLnBrk="1" hangingPunct="1"/>
            <a:endParaRPr lang="en-US" altLang="en-US" sz="2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772400" cy="1470025"/>
          </a:xfrm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7651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6400800" cy="3124200"/>
          </a:xfrm>
        </p:spPr>
        <p:txBody>
          <a:bodyPr/>
          <a:lstStyle/>
          <a:p>
            <a:pPr eaLnBrk="1" hangingPunct="1"/>
            <a:r>
              <a:rPr lang="en-US" altLang="en-US" sz="7200" b="1" smtClean="0">
                <a:solidFill>
                  <a:schemeClr val="tx1"/>
                </a:solidFill>
              </a:rPr>
              <a:t>End of Lecture</a:t>
            </a:r>
          </a:p>
        </p:txBody>
      </p:sp>
    </p:spTree>
    <p:extLst>
      <p:ext uri="{BB962C8B-B14F-4D97-AF65-F5344CB8AC3E}">
        <p14:creationId xmlns:p14="http://schemas.microsoft.com/office/powerpoint/2010/main" val="310402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B0F0"/>
                </a:solidFill>
              </a:rPr>
              <a:t>Today’s Agenda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752600"/>
            <a:ext cx="8077200" cy="4419600"/>
          </a:xfrm>
        </p:spPr>
        <p:txBody>
          <a:bodyPr rtlCol="0">
            <a:normAutofit/>
          </a:bodyPr>
          <a:lstStyle/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What is Security?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Network Security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Aspects of Security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Threat and Attack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Active vs. Passive Attack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Security Services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Encryption?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algn="l" eaLnBrk="1" fontAlgn="auto" hangingPunct="1">
              <a:spcAft>
                <a:spcPts val="0"/>
              </a:spcAft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41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B0F0"/>
                </a:solidFill>
              </a:rPr>
              <a:t>Next Lecture </a:t>
            </a:r>
          </a:p>
        </p:txBody>
      </p:sp>
      <p:sp>
        <p:nvSpPr>
          <p:cNvPr id="28675" name="Subtitle 2"/>
          <p:cNvSpPr>
            <a:spLocks noGrp="1"/>
          </p:cNvSpPr>
          <p:nvPr>
            <p:ph type="subTitle" idx="1"/>
          </p:nvPr>
        </p:nvSpPr>
        <p:spPr>
          <a:xfrm>
            <a:off x="381000" y="2667000"/>
            <a:ext cx="8382000" cy="17526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“Introduction to key concepts in cryptography”</a:t>
            </a:r>
          </a:p>
        </p:txBody>
      </p:sp>
    </p:spTree>
    <p:extLst>
      <p:ext uri="{BB962C8B-B14F-4D97-AF65-F5344CB8AC3E}">
        <p14:creationId xmlns:p14="http://schemas.microsoft.com/office/powerpoint/2010/main" val="17566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86000"/>
            <a:ext cx="6601549" cy="9906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B80000"/>
                </a:solidFill>
                <a:latin typeface="Comic Sans MS" panose="030F0702030302020204" pitchFamily="66" charset="0"/>
              </a:rPr>
              <a:t>Any Questions ?</a:t>
            </a:r>
            <a:endParaRPr lang="en-US" sz="6000" b="1" dirty="0">
              <a:solidFill>
                <a:srgbClr val="B8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224158" y="4885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609600" y="14288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B0F0"/>
                </a:solidFill>
              </a:rPr>
              <a:t>Security ?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616073" y="755772"/>
            <a:ext cx="8153400" cy="47244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GB" altLang="en-US" sz="2100" b="1" dirty="0" smtClean="0">
                <a:solidFill>
                  <a:schemeClr val="tx1"/>
                </a:solidFill>
              </a:rPr>
              <a:t>Confidentiality </a:t>
            </a:r>
            <a:r>
              <a:rPr lang="en-GB" altLang="en-US" sz="2100" dirty="0" smtClean="0">
                <a:solidFill>
                  <a:schemeClr val="tx1"/>
                </a:solidFill>
              </a:rPr>
              <a:t>:</a:t>
            </a:r>
            <a:endParaRPr lang="en-GB" altLang="en-US" sz="2100" b="1" dirty="0" smtClean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90000"/>
              </a:lnSpc>
            </a:pPr>
            <a:r>
              <a:rPr lang="en-GB" altLang="en-US" sz="2000" dirty="0" smtClean="0">
                <a:solidFill>
                  <a:schemeClr val="tx1"/>
                </a:solidFill>
              </a:rPr>
              <a:t>Assurance that information is shared only among authorised people or organisations</a:t>
            </a:r>
          </a:p>
          <a:p>
            <a:pPr lvl="1" algn="l" eaLnBrk="1" hangingPunct="1">
              <a:lnSpc>
                <a:spcPct val="90000"/>
              </a:lnSpc>
            </a:pPr>
            <a:endParaRPr lang="en-GB" altLang="en-US" sz="2000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90000"/>
              </a:lnSpc>
            </a:pPr>
            <a:r>
              <a:rPr lang="en-GB" altLang="en-US" sz="2100" b="1" dirty="0" smtClean="0">
                <a:solidFill>
                  <a:schemeClr val="tx1"/>
                </a:solidFill>
              </a:rPr>
              <a:t>Integrity </a:t>
            </a:r>
            <a:r>
              <a:rPr lang="en-GB" altLang="en-US" sz="2100" dirty="0" smtClean="0">
                <a:solidFill>
                  <a:schemeClr val="tx1"/>
                </a:solidFill>
              </a:rPr>
              <a:t>:</a:t>
            </a:r>
            <a:endParaRPr lang="en-GB" altLang="en-US" sz="2100" b="1" dirty="0" smtClean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90000"/>
              </a:lnSpc>
            </a:pPr>
            <a:r>
              <a:rPr lang="en-GB" altLang="en-US" sz="2000" dirty="0" smtClean="0">
                <a:solidFill>
                  <a:schemeClr val="tx1"/>
                </a:solidFill>
              </a:rPr>
              <a:t>Assurance that the information is authentic and complete; ensuring that information can be relied upon to be sufficiently accurate for its purpose</a:t>
            </a:r>
          </a:p>
          <a:p>
            <a:pPr lvl="1" algn="l" eaLnBrk="1" hangingPunct="1">
              <a:lnSpc>
                <a:spcPct val="90000"/>
              </a:lnSpc>
            </a:pPr>
            <a:endParaRPr lang="en-GB" altLang="en-US" sz="2000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90000"/>
              </a:lnSpc>
            </a:pPr>
            <a:r>
              <a:rPr lang="en-GB" altLang="en-US" sz="2100" b="1" dirty="0" smtClean="0">
                <a:solidFill>
                  <a:schemeClr val="tx1"/>
                </a:solidFill>
              </a:rPr>
              <a:t>Availability </a:t>
            </a:r>
            <a:r>
              <a:rPr lang="en-GB" altLang="en-US" sz="2100" dirty="0" smtClean="0">
                <a:solidFill>
                  <a:schemeClr val="tx1"/>
                </a:solidFill>
              </a:rPr>
              <a:t>:</a:t>
            </a:r>
            <a:endParaRPr lang="en-GB" altLang="en-US" sz="2100" b="1" dirty="0" smtClean="0">
              <a:solidFill>
                <a:schemeClr val="tx1"/>
              </a:solidFill>
            </a:endParaRPr>
          </a:p>
          <a:p>
            <a:pPr lvl="1" algn="l" eaLnBrk="1" hangingPunct="1">
              <a:lnSpc>
                <a:spcPct val="90000"/>
              </a:lnSpc>
            </a:pPr>
            <a:r>
              <a:rPr lang="en-GB" altLang="en-US" sz="2000" dirty="0" smtClean="0">
                <a:solidFill>
                  <a:schemeClr val="tx1"/>
                </a:solidFill>
              </a:rPr>
              <a:t>Assurance that the systems responsible for delivering, storing and processing information are accessible when needed, by those who need them </a:t>
            </a:r>
          </a:p>
        </p:txBody>
      </p:sp>
      <p:pic>
        <p:nvPicPr>
          <p:cNvPr id="8196" name="Picture 5" descr="Image result for security 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267200"/>
            <a:ext cx="2465388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112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914400" y="3048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B0F0"/>
                </a:solidFill>
              </a:rPr>
              <a:t>Network Security?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04800" y="2133600"/>
            <a:ext cx="8305800" cy="3505200"/>
          </a:xfrm>
        </p:spPr>
        <p:txBody>
          <a:bodyPr/>
          <a:lstStyle/>
          <a:p>
            <a:pPr algn="just" eaLnBrk="1" hangingPunct="1"/>
            <a:r>
              <a:rPr lang="en-US" altLang="en-US" smtClean="0">
                <a:solidFill>
                  <a:schemeClr val="tx1"/>
                </a:solidFill>
              </a:rPr>
              <a:t>Network security is the security measures that are needed to protect data during their transmission.</a:t>
            </a:r>
          </a:p>
        </p:txBody>
      </p:sp>
    </p:spTree>
    <p:extLst>
      <p:ext uri="{BB962C8B-B14F-4D97-AF65-F5344CB8AC3E}">
        <p14:creationId xmlns:p14="http://schemas.microsoft.com/office/powerpoint/2010/main" val="239062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B0F0"/>
                </a:solidFill>
              </a:rPr>
              <a:t>Aspects of Security</a:t>
            </a: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077200" cy="46482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en-US" sz="2800" b="1" smtClean="0">
                <a:solidFill>
                  <a:schemeClr val="tx1"/>
                </a:solidFill>
              </a:rPr>
              <a:t>Security attack: </a:t>
            </a:r>
            <a:r>
              <a:rPr lang="en-US" altLang="en-US" sz="2800" smtClean="0">
                <a:solidFill>
                  <a:schemeClr val="tx1"/>
                </a:solidFill>
              </a:rPr>
              <a:t>Any action that compromises the security of information owned by an organization.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en-US" sz="2800" b="1" smtClean="0">
                <a:solidFill>
                  <a:schemeClr val="tx1"/>
                </a:solidFill>
              </a:rPr>
              <a:t>Security mechanism: </a:t>
            </a:r>
            <a:r>
              <a:rPr lang="en-US" altLang="en-US" sz="2800" smtClean="0">
                <a:solidFill>
                  <a:schemeClr val="tx1"/>
                </a:solidFill>
              </a:rPr>
              <a:t>A mechanism that is designed to detect, prevent, or recover from a security attack.(encipherment )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en-US" sz="2800" b="1" smtClean="0">
                <a:solidFill>
                  <a:schemeClr val="tx1"/>
                </a:solidFill>
              </a:rPr>
              <a:t>Security service: </a:t>
            </a:r>
            <a:r>
              <a:rPr lang="en-US" altLang="en-US" sz="2800" smtClean="0">
                <a:solidFill>
                  <a:schemeClr val="tx1"/>
                </a:solidFill>
              </a:rPr>
              <a:t>A service that enhances the security of the data processing systems and the information transfers of an organization.(confidentiality )</a:t>
            </a:r>
          </a:p>
          <a:p>
            <a:pPr lvl="1" algn="l" eaLnBrk="1" hangingPunct="1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en-US" altLang="en-US" sz="2400" smtClean="0">
                <a:solidFill>
                  <a:schemeClr val="tx1"/>
                </a:solidFill>
              </a:rPr>
              <a:t>Designed to counter security attacks.</a:t>
            </a:r>
          </a:p>
          <a:p>
            <a:pPr algn="l" eaLnBrk="1" hangingPunct="1"/>
            <a:endParaRPr lang="en-US" altLang="en-US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96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B0F0"/>
                </a:solidFill>
              </a:rPr>
              <a:t>Threat &amp; Attack 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457200" y="1447800"/>
            <a:ext cx="8153400" cy="4191000"/>
          </a:xfrm>
        </p:spPr>
        <p:txBody>
          <a:bodyPr>
            <a:normAutofit lnSpcReduction="10000"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ko-KR" sz="2000" b="1" smtClean="0">
                <a:solidFill>
                  <a:schemeClr val="tx1"/>
                </a:solidFill>
                <a:ea typeface="굴림" pitchFamily="34" charset="-127"/>
              </a:rPr>
              <a:t>Threat</a:t>
            </a:r>
          </a:p>
          <a:p>
            <a:pPr lvl="1" algn="l" eaLnBrk="1" hangingPunct="1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en-US" altLang="ko-KR" sz="2000" smtClean="0">
                <a:solidFill>
                  <a:schemeClr val="tx1"/>
                </a:solidFill>
                <a:ea typeface="굴림" pitchFamily="34" charset="-127"/>
              </a:rPr>
              <a:t>A person, thing, event, or idea which poses some danger to an asset in terms of that asset's confidentiality, integrity, availability, or legitimate use.</a:t>
            </a:r>
          </a:p>
          <a:p>
            <a:pPr lvl="1" algn="l" eaLnBrk="1" hangingPunct="1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en-US" altLang="ko-KR" sz="2000" smtClean="0">
                <a:solidFill>
                  <a:schemeClr val="tx1"/>
                </a:solidFill>
                <a:ea typeface="굴림" pitchFamily="34" charset="-127"/>
              </a:rPr>
              <a:t>Threats: Passive [Monitoring but no alterations to the information] and Active [Deliberate alteration of information]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ko-KR" sz="2000" b="1" smtClean="0">
                <a:solidFill>
                  <a:schemeClr val="tx1"/>
                </a:solidFill>
                <a:ea typeface="굴림" pitchFamily="34" charset="-127"/>
              </a:rPr>
              <a:t>Attack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ko-KR" sz="2000" smtClean="0">
                <a:solidFill>
                  <a:schemeClr val="tx1"/>
                </a:solidFill>
                <a:ea typeface="굴림" pitchFamily="34" charset="-127"/>
              </a:rPr>
              <a:t>     A realization of a threat; Any action that attempts to compromise the security of the information owned by an organization/person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ko-KR" sz="2000" smtClean="0">
                <a:solidFill>
                  <a:schemeClr val="tx1"/>
                </a:solidFill>
                <a:ea typeface="굴림" pitchFamily="34" charset="-127"/>
              </a:rPr>
              <a:t>Categories of Attacks</a:t>
            </a:r>
          </a:p>
          <a:p>
            <a:pPr lvl="1" algn="l" eaLnBrk="1" hangingPunct="1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en-US" altLang="ko-KR" sz="2000" smtClean="0">
                <a:solidFill>
                  <a:schemeClr val="tx1"/>
                </a:solidFill>
                <a:ea typeface="굴림" pitchFamily="34" charset="-127"/>
              </a:rPr>
              <a:t>Interruption</a:t>
            </a:r>
          </a:p>
          <a:p>
            <a:pPr lvl="1" algn="l" eaLnBrk="1" hangingPunct="1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en-US" altLang="ko-KR" sz="2000" smtClean="0">
                <a:solidFill>
                  <a:schemeClr val="tx1"/>
                </a:solidFill>
                <a:ea typeface="굴림" pitchFamily="34" charset="-127"/>
              </a:rPr>
              <a:t>Interception</a:t>
            </a:r>
          </a:p>
          <a:p>
            <a:pPr lvl="1" algn="l" eaLnBrk="1" hangingPunct="1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en-US" altLang="ko-KR" sz="2000" smtClean="0">
                <a:solidFill>
                  <a:schemeClr val="tx1"/>
                </a:solidFill>
                <a:ea typeface="굴림" pitchFamily="34" charset="-127"/>
              </a:rPr>
              <a:t>Modification</a:t>
            </a:r>
          </a:p>
          <a:p>
            <a:pPr lvl="1" algn="l" eaLnBrk="1" hangingPunct="1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en-US" altLang="ko-KR" sz="2000" smtClean="0">
                <a:solidFill>
                  <a:schemeClr val="tx1"/>
                </a:solidFill>
                <a:ea typeface="굴림" pitchFamily="34" charset="-127"/>
              </a:rPr>
              <a:t>Fabrication</a:t>
            </a:r>
          </a:p>
          <a:p>
            <a:pPr algn="l" eaLnBrk="1" hangingPunct="1">
              <a:lnSpc>
                <a:spcPct val="90000"/>
              </a:lnSpc>
            </a:pPr>
            <a:endParaRPr lang="en-US" altLang="en-US" sz="2000" smtClean="0">
              <a:solidFill>
                <a:schemeClr val="tx1"/>
              </a:solidFill>
            </a:endParaRPr>
          </a:p>
          <a:p>
            <a:pPr algn="l" eaLnBrk="1" hangingPunct="1"/>
            <a:endParaRPr lang="en-US" altLang="en-US" sz="20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2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 Picture 4                                                      00000002JAC-HG4                        ABA78158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163" y="0"/>
            <a:ext cx="9044763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90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B0F0"/>
                </a:solidFill>
              </a:rPr>
              <a:t>Interruption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219200"/>
            <a:ext cx="8077200" cy="4419600"/>
          </a:xfrm>
        </p:spPr>
        <p:txBody>
          <a:bodyPr rtlCol="0">
            <a:normAutofit lnSpcReduction="10000"/>
          </a:bodyPr>
          <a:lstStyle/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Destroy hardware (cutting fiber) or software</a:t>
            </a:r>
          </a:p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Corrupt packets in transit</a:t>
            </a:r>
          </a:p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2800" dirty="0" smtClean="0">
              <a:solidFill>
                <a:schemeClr val="tx1"/>
              </a:solidFill>
            </a:endParaRPr>
          </a:p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2800" dirty="0" smtClean="0">
              <a:solidFill>
                <a:schemeClr val="tx1"/>
              </a:solidFill>
            </a:endParaRPr>
          </a:p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2800" dirty="0" smtClean="0">
              <a:solidFill>
                <a:schemeClr val="tx1"/>
              </a:solidFill>
            </a:endParaRPr>
          </a:p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2800" dirty="0" smtClean="0">
              <a:solidFill>
                <a:schemeClr val="tx1"/>
              </a:solidFill>
            </a:endParaRPr>
          </a:p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2800" dirty="0" smtClean="0">
              <a:solidFill>
                <a:schemeClr val="tx1"/>
              </a:solidFill>
            </a:endParaRPr>
          </a:p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i="1" dirty="0" smtClean="0">
                <a:solidFill>
                  <a:schemeClr val="tx1"/>
                </a:solidFill>
              </a:rPr>
              <a:t>Denial of service</a:t>
            </a:r>
            <a:r>
              <a:rPr lang="en-US" sz="2800" dirty="0" smtClean="0">
                <a:solidFill>
                  <a:schemeClr val="tx1"/>
                </a:solidFill>
              </a:rPr>
              <a:t> (</a:t>
            </a:r>
            <a:r>
              <a:rPr lang="en-US" sz="2800" dirty="0" err="1" smtClean="0">
                <a:solidFill>
                  <a:schemeClr val="tx1"/>
                </a:solidFill>
              </a:rPr>
              <a:t>DoS</a:t>
            </a:r>
            <a:r>
              <a:rPr lang="en-US" sz="2800" dirty="0" smtClean="0">
                <a:solidFill>
                  <a:schemeClr val="tx1"/>
                </a:solidFill>
              </a:rPr>
              <a:t>):</a:t>
            </a:r>
          </a:p>
          <a:p>
            <a:pPr lvl="1" algn="l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Crashing the server</a:t>
            </a:r>
          </a:p>
          <a:p>
            <a:pPr lvl="1" algn="l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Overwhelm the server (use up its resource)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1676400" y="2514600"/>
            <a:ext cx="5168900" cy="1054100"/>
            <a:chOff x="1540" y="3172"/>
            <a:chExt cx="3256" cy="664"/>
          </a:xfrm>
        </p:grpSpPr>
        <p:sp>
          <p:nvSpPr>
            <p:cNvPr id="14341" name="Oval 6"/>
            <p:cNvSpPr>
              <a:spLocks noChangeArrowheads="1"/>
            </p:cNvSpPr>
            <p:nvPr/>
          </p:nvSpPr>
          <p:spPr bwMode="auto">
            <a:xfrm>
              <a:off x="1540" y="3172"/>
              <a:ext cx="664" cy="66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42" name="Oval 7"/>
            <p:cNvSpPr>
              <a:spLocks noChangeArrowheads="1"/>
            </p:cNvSpPr>
            <p:nvPr/>
          </p:nvSpPr>
          <p:spPr bwMode="auto">
            <a:xfrm>
              <a:off x="4132" y="3172"/>
              <a:ext cx="664" cy="66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43" name="Line 8"/>
            <p:cNvSpPr>
              <a:spLocks noChangeShapeType="1"/>
            </p:cNvSpPr>
            <p:nvPr/>
          </p:nvSpPr>
          <p:spPr bwMode="auto">
            <a:xfrm>
              <a:off x="2208" y="355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4" name="Rectangle 9"/>
            <p:cNvSpPr>
              <a:spLocks noChangeArrowheads="1"/>
            </p:cNvSpPr>
            <p:nvPr/>
          </p:nvSpPr>
          <p:spPr bwMode="auto">
            <a:xfrm>
              <a:off x="1766" y="3398"/>
              <a:ext cx="223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</a:t>
              </a:r>
            </a:p>
          </p:txBody>
        </p:sp>
        <p:sp>
          <p:nvSpPr>
            <p:cNvPr id="14345" name="Rectangle 10"/>
            <p:cNvSpPr>
              <a:spLocks noChangeArrowheads="1"/>
            </p:cNvSpPr>
            <p:nvPr/>
          </p:nvSpPr>
          <p:spPr bwMode="auto">
            <a:xfrm>
              <a:off x="4358" y="3350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R</a:t>
              </a:r>
            </a:p>
          </p:txBody>
        </p:sp>
        <p:sp>
          <p:nvSpPr>
            <p:cNvPr id="14346" name="Line 11"/>
            <p:cNvSpPr>
              <a:spLocks noChangeShapeType="1"/>
            </p:cNvSpPr>
            <p:nvPr/>
          </p:nvSpPr>
          <p:spPr bwMode="auto">
            <a:xfrm>
              <a:off x="3024" y="3360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532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B0F0"/>
                </a:solidFill>
              </a:rPr>
              <a:t>Interception</a:t>
            </a:r>
          </a:p>
        </p:txBody>
      </p:sp>
      <p:sp>
        <p:nvSpPr>
          <p:cNvPr id="15363" name="Subtitle 2"/>
          <p:cNvSpPr>
            <a:spLocks noGrp="1"/>
          </p:cNvSpPr>
          <p:nvPr>
            <p:ph type="subTitle" idx="1"/>
          </p:nvPr>
        </p:nvSpPr>
        <p:spPr>
          <a:xfrm>
            <a:off x="304800" y="1371600"/>
            <a:ext cx="7696200" cy="1828800"/>
          </a:xfrm>
        </p:spPr>
        <p:txBody>
          <a:bodyPr/>
          <a:lstStyle/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 smtClean="0">
                <a:solidFill>
                  <a:schemeClr val="tx1"/>
                </a:solidFill>
              </a:rPr>
              <a:t>Unauthorized access to information</a:t>
            </a:r>
          </a:p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 smtClean="0">
                <a:solidFill>
                  <a:schemeClr val="tx1"/>
                </a:solidFill>
              </a:rPr>
              <a:t>Packet sniffers and wire-tappers</a:t>
            </a:r>
          </a:p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 smtClean="0">
                <a:solidFill>
                  <a:schemeClr val="tx1"/>
                </a:solidFill>
              </a:rPr>
              <a:t>Illicit copying of files and programs</a:t>
            </a:r>
          </a:p>
          <a:p>
            <a:pPr algn="l" eaLnBrk="1" hangingPunct="1"/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15364" name="Oval 5"/>
          <p:cNvSpPr>
            <a:spLocks noChangeArrowheads="1"/>
          </p:cNvSpPr>
          <p:nvPr/>
        </p:nvSpPr>
        <p:spPr bwMode="auto">
          <a:xfrm>
            <a:off x="1752600" y="3733800"/>
            <a:ext cx="1054100" cy="1054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65" name="Oval 6"/>
          <p:cNvSpPr>
            <a:spLocks noChangeArrowheads="1"/>
          </p:cNvSpPr>
          <p:nvPr/>
        </p:nvSpPr>
        <p:spPr bwMode="auto">
          <a:xfrm>
            <a:off x="5867400" y="3733800"/>
            <a:ext cx="1054100" cy="1054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66" name="Line 7"/>
          <p:cNvSpPr>
            <a:spLocks noChangeShapeType="1"/>
          </p:cNvSpPr>
          <p:nvPr/>
        </p:nvSpPr>
        <p:spPr bwMode="auto">
          <a:xfrm>
            <a:off x="2813050" y="4337050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2111375" y="40925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</a:t>
            </a:r>
          </a:p>
        </p:txBody>
      </p:sp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6226175" y="40163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R</a:t>
            </a:r>
          </a:p>
        </p:txBody>
      </p:sp>
      <p:sp>
        <p:nvSpPr>
          <p:cNvPr id="15369" name="Arc 10"/>
          <p:cNvSpPr>
            <a:spLocks/>
          </p:cNvSpPr>
          <p:nvPr/>
        </p:nvSpPr>
        <p:spPr bwMode="auto">
          <a:xfrm>
            <a:off x="3727450" y="4338638"/>
            <a:ext cx="763588" cy="990600"/>
          </a:xfrm>
          <a:custGeom>
            <a:avLst/>
            <a:gdLst>
              <a:gd name="T0" fmla="*/ 0 w 21645"/>
              <a:gd name="T1" fmla="*/ 0 h 21600"/>
              <a:gd name="T2" fmla="*/ 2147483646 w 21645"/>
              <a:gd name="T3" fmla="*/ 2147483646 h 21600"/>
              <a:gd name="T4" fmla="*/ 2147483646 w 21645"/>
              <a:gd name="T5" fmla="*/ 2147483646 h 21600"/>
              <a:gd name="T6" fmla="*/ 0 60000 65536"/>
              <a:gd name="T7" fmla="*/ 0 60000 65536"/>
              <a:gd name="T8" fmla="*/ 0 60000 65536"/>
              <a:gd name="T9" fmla="*/ 0 w 21645"/>
              <a:gd name="T10" fmla="*/ 0 h 21600"/>
              <a:gd name="T11" fmla="*/ 21645 w 2164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45" h="21600" fill="none" extrusionOk="0">
                <a:moveTo>
                  <a:pt x="0" y="0"/>
                </a:moveTo>
                <a:cubicBezTo>
                  <a:pt x="15" y="0"/>
                  <a:pt x="30" y="-1"/>
                  <a:pt x="45" y="0"/>
                </a:cubicBezTo>
                <a:cubicBezTo>
                  <a:pt x="11974" y="0"/>
                  <a:pt x="21645" y="9670"/>
                  <a:pt x="21645" y="21600"/>
                </a:cubicBezTo>
              </a:path>
              <a:path w="21645" h="21600" stroke="0" extrusionOk="0">
                <a:moveTo>
                  <a:pt x="0" y="0"/>
                </a:moveTo>
                <a:cubicBezTo>
                  <a:pt x="15" y="0"/>
                  <a:pt x="30" y="-1"/>
                  <a:pt x="45" y="0"/>
                </a:cubicBezTo>
                <a:cubicBezTo>
                  <a:pt x="11974" y="0"/>
                  <a:pt x="21645" y="9670"/>
                  <a:pt x="21645" y="21600"/>
                </a:cubicBezTo>
                <a:lnTo>
                  <a:pt x="45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3810000" y="54102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Eavesdropper</a:t>
            </a:r>
          </a:p>
        </p:txBody>
      </p:sp>
    </p:spTree>
    <p:extLst>
      <p:ext uri="{BB962C8B-B14F-4D97-AF65-F5344CB8AC3E}">
        <p14:creationId xmlns:p14="http://schemas.microsoft.com/office/powerpoint/2010/main" val="361801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3488</TotalTime>
  <Words>867</Words>
  <Application>Microsoft Office PowerPoint</Application>
  <PresentationFormat>On-screen Show (4:3)</PresentationFormat>
  <Paragraphs>119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Comic Sans MS</vt:lpstr>
      <vt:lpstr>굴림</vt:lpstr>
      <vt:lpstr>Wingdings</vt:lpstr>
      <vt:lpstr>Office Theme</vt:lpstr>
      <vt:lpstr>Network and Cyber Security-I  (CY2001) (Lecture 2)</vt:lpstr>
      <vt:lpstr>Today’s Agenda </vt:lpstr>
      <vt:lpstr>Security ?</vt:lpstr>
      <vt:lpstr>Network Security?</vt:lpstr>
      <vt:lpstr>Aspects of Security</vt:lpstr>
      <vt:lpstr>Threat &amp; Attack </vt:lpstr>
      <vt:lpstr>PowerPoint Presentation</vt:lpstr>
      <vt:lpstr>Interruption</vt:lpstr>
      <vt:lpstr>Interception</vt:lpstr>
      <vt:lpstr>Modification</vt:lpstr>
      <vt:lpstr>Fabrication</vt:lpstr>
      <vt:lpstr>PowerPoint Presentation</vt:lpstr>
      <vt:lpstr>Passive Attacks </vt:lpstr>
      <vt:lpstr>Passive Attack Types</vt:lpstr>
      <vt:lpstr>Active Attacks </vt:lpstr>
      <vt:lpstr>Active Attacks Types</vt:lpstr>
      <vt:lpstr>Security Services (CAIN2A)</vt:lpstr>
      <vt:lpstr>Encryption</vt:lpstr>
      <vt:lpstr>PowerPoint Presentation</vt:lpstr>
      <vt:lpstr>Next Lecture 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aleem</dc:creator>
  <cp:lastModifiedBy>Windows User</cp:lastModifiedBy>
  <cp:revision>335</cp:revision>
  <dcterms:created xsi:type="dcterms:W3CDTF">2012-08-28T12:59:58Z</dcterms:created>
  <dcterms:modified xsi:type="dcterms:W3CDTF">2022-08-25T02:59:54Z</dcterms:modified>
</cp:coreProperties>
</file>