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1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76" autoAdjust="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73BE29-D6A9-40C0-8662-B25999446BE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395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C01F6-D609-4613-9AFE-49ACF6CE2B6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457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97289C-12B5-4E41-95C7-B078F5FB12E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342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A73DEB-1303-4FF7-A5C6-DA4DDDE912F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3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4" Type="http://schemas.openxmlformats.org/officeDocument/2006/relationships/image" Target="../media/image4.wmf"/><Relationship Id="rId9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Network and Cyber Security-I </a:t>
            </a:r>
            <a:br>
              <a:rPr lang="en-US" b="1" dirty="0" smtClean="0">
                <a:solidFill>
                  <a:srgbClr val="160C5C"/>
                </a:solidFill>
              </a:rPr>
            </a:br>
            <a:r>
              <a:rPr lang="en-US" sz="2600" dirty="0" smtClean="0"/>
              <a:t>(CY2001)</a:t>
            </a:r>
            <a:br>
              <a:rPr lang="en-US" sz="2600" dirty="0" smtClean="0"/>
            </a:br>
            <a:r>
              <a:rPr lang="en-US" sz="2600" dirty="0" smtClean="0"/>
              <a:t>(Lecture </a:t>
            </a:r>
            <a:r>
              <a:rPr lang="en-US" sz="2600" dirty="0"/>
              <a:t>3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 smtClean="0"/>
          </a:p>
          <a:p>
            <a:r>
              <a:rPr lang="en-US" sz="2600" dirty="0" smtClean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600" dirty="0" smtClean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</a:t>
            </a:r>
            <a:r>
              <a:rPr lang="en-US" sz="2800" dirty="0" smtClean="0">
                <a:solidFill>
                  <a:srgbClr val="00B0F0"/>
                </a:solidFill>
              </a:rPr>
              <a:t>&amp; Emerging </a:t>
            </a:r>
            <a:r>
              <a:rPr lang="en-US" sz="2800" dirty="0">
                <a:solidFill>
                  <a:srgbClr val="00B0F0"/>
                </a:solidFill>
              </a:rPr>
              <a:t>Sciences</a:t>
            </a:r>
            <a:r>
              <a:rPr lang="en-US" sz="2600" dirty="0" smtClean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CF014-61E7-47E4-AC11-8B7CB2B0298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Symmetric </a:t>
            </a:r>
            <a:r>
              <a:rPr lang="en-IE" dirty="0"/>
              <a:t>Key Encryption for Confidentiality</a:t>
            </a:r>
            <a:endParaRPr lang="en-GB" dirty="0"/>
          </a:p>
        </p:txBody>
      </p:sp>
      <p:pic>
        <p:nvPicPr>
          <p:cNvPr id="16388" name="Picture 4" descr="MACPOW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10874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UMBT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914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MULTMED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19750"/>
            <a:ext cx="1219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8" descr="PD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892550" y="36766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Network</a:t>
            </a:r>
            <a:endParaRPr lang="en-GB" altLang="en-US" sz="1800"/>
          </a:p>
        </p:txBody>
      </p:sp>
      <p:graphicFrame>
        <p:nvGraphicFramePr>
          <p:cNvPr id="16393" name="Object 2"/>
          <p:cNvGraphicFramePr>
            <a:graphicFrameLocks noChangeAspect="1"/>
          </p:cNvGraphicFramePr>
          <p:nvPr/>
        </p:nvGraphicFramePr>
        <p:xfrm>
          <a:off x="381000" y="1676400"/>
          <a:ext cx="1524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7" imgW="618744" imgH="294132" progId="">
                  <p:embed/>
                </p:oleObj>
              </mc:Choice>
              <mc:Fallback>
                <p:oleObj name="VISIO" r:id="rId7" imgW="618744" imgH="294132" progId="">
                  <p:embed/>
                  <p:pic>
                    <p:nvPicPr>
                      <p:cNvPr id="163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1524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228600" y="2743200"/>
            <a:ext cx="10668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Plaintext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“Hello”</a:t>
            </a:r>
            <a:endParaRPr lang="en-GB" altLang="en-US" sz="1800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1447800" y="2743200"/>
            <a:ext cx="12192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Encryption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Method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Key</a:t>
            </a:r>
            <a:endParaRPr lang="en-GB" altLang="en-US" sz="1800"/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2819400" y="2743200"/>
            <a:ext cx="2514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Ciphertext “11011101”</a:t>
            </a:r>
            <a:endParaRPr lang="en-GB" altLang="en-US" sz="1800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228600" y="25146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1828800" y="1720850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Symmetric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Key</a:t>
            </a:r>
            <a:endParaRPr lang="en-GB" altLang="en-US" sz="1800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3276600" y="4953000"/>
            <a:ext cx="2514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Ciphertext “11011101”</a:t>
            </a:r>
            <a:endParaRPr lang="en-GB" altLang="en-US" sz="1800"/>
          </a:p>
        </p:txBody>
      </p:sp>
      <p:sp>
        <p:nvSpPr>
          <p:cNvPr id="16400" name="Rectangle 20"/>
          <p:cNvSpPr>
            <a:spLocks noChangeArrowheads="1"/>
          </p:cNvSpPr>
          <p:nvPr/>
        </p:nvSpPr>
        <p:spPr bwMode="auto">
          <a:xfrm>
            <a:off x="7391400" y="4953000"/>
            <a:ext cx="10668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Plaintext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“Hello”</a:t>
            </a:r>
            <a:endParaRPr lang="en-GB" altLang="en-US" sz="1800"/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5943600" y="4953000"/>
            <a:ext cx="1295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Decryption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Method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Key</a:t>
            </a:r>
            <a:endParaRPr lang="en-GB" altLang="en-US" sz="1800"/>
          </a:p>
        </p:txBody>
      </p:sp>
      <p:sp>
        <p:nvSpPr>
          <p:cNvPr id="16402" name="Line 22"/>
          <p:cNvSpPr>
            <a:spLocks noChangeShapeType="1"/>
          </p:cNvSpPr>
          <p:nvPr/>
        </p:nvSpPr>
        <p:spPr bwMode="auto">
          <a:xfrm>
            <a:off x="4495800" y="47244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7391400" y="3733800"/>
            <a:ext cx="1263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Same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Symmetric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Key</a:t>
            </a:r>
            <a:endParaRPr lang="en-GB" altLang="en-US" sz="1800"/>
          </a:p>
        </p:txBody>
      </p:sp>
      <p:sp>
        <p:nvSpPr>
          <p:cNvPr id="16404" name="Line 24"/>
          <p:cNvSpPr>
            <a:spLocks noChangeShapeType="1"/>
          </p:cNvSpPr>
          <p:nvPr/>
        </p:nvSpPr>
        <p:spPr bwMode="auto">
          <a:xfrm>
            <a:off x="3892550" y="4114800"/>
            <a:ext cx="496888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5"/>
          <p:cNvSpPr>
            <a:spLocks noChangeShapeType="1"/>
          </p:cNvSpPr>
          <p:nvPr/>
        </p:nvSpPr>
        <p:spPr bwMode="auto">
          <a:xfrm flipH="1" flipV="1">
            <a:off x="3394075" y="3200400"/>
            <a:ext cx="26352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6"/>
          <p:cNvSpPr txBox="1">
            <a:spLocks noChangeArrowheads="1"/>
          </p:cNvSpPr>
          <p:nvPr/>
        </p:nvSpPr>
        <p:spPr bwMode="auto">
          <a:xfrm>
            <a:off x="5943600" y="32766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Interceptor</a:t>
            </a:r>
            <a:endParaRPr lang="en-GB" altLang="en-US" sz="1800"/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1600200" y="49672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Party A</a:t>
            </a:r>
            <a:endParaRPr lang="en-GB" altLang="en-US" sz="1800"/>
          </a:p>
        </p:txBody>
      </p:sp>
      <p:sp>
        <p:nvSpPr>
          <p:cNvPr id="16408" name="Text Box 28"/>
          <p:cNvSpPr txBox="1">
            <a:spLocks noChangeArrowheads="1"/>
          </p:cNvSpPr>
          <p:nvPr/>
        </p:nvSpPr>
        <p:spPr bwMode="auto">
          <a:xfrm>
            <a:off x="5867400" y="62103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Party B</a:t>
            </a:r>
            <a:endParaRPr lang="en-GB" altLang="en-US" sz="1800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5638800" y="1752600"/>
            <a:ext cx="28956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A single key is used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encrypt and decrypt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in both directions.</a:t>
            </a:r>
            <a:endParaRPr lang="en-GB" altLang="en-US" sz="1800"/>
          </a:p>
        </p:txBody>
      </p:sp>
      <p:graphicFrame>
        <p:nvGraphicFramePr>
          <p:cNvPr id="16410" name="Object 3"/>
          <p:cNvGraphicFramePr>
            <a:graphicFrameLocks noChangeAspect="1"/>
          </p:cNvGraphicFramePr>
          <p:nvPr/>
        </p:nvGraphicFramePr>
        <p:xfrm>
          <a:off x="5943600" y="3962400"/>
          <a:ext cx="1524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9" imgW="618744" imgH="294132" progId="">
                  <p:embed/>
                </p:oleObj>
              </mc:Choice>
              <mc:Fallback>
                <p:oleObj name="VISIO" r:id="rId9" imgW="618744" imgH="294132" progId="">
                  <p:embed/>
                  <p:pic>
                    <p:nvPicPr>
                      <p:cNvPr id="16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962400"/>
                        <a:ext cx="1524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7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73535-DFD1-449B-B90F-18A658231EF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 Asymmetric/Public </a:t>
            </a:r>
            <a:r>
              <a:rPr lang="en-IE" dirty="0"/>
              <a:t>Key Encryption for Confidentiality</a:t>
            </a:r>
            <a:endParaRPr lang="en-GB" dirty="0"/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823913" y="1655763"/>
          <a:ext cx="1524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618744" imgH="294132" progId="">
                  <p:embed/>
                </p:oleObj>
              </mc:Choice>
              <mc:Fallback>
                <p:oleObj name="VISIO" r:id="rId3" imgW="618744" imgH="294132" progId="">
                  <p:embed/>
                  <p:pic>
                    <p:nvPicPr>
                      <p:cNvPr id="174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655763"/>
                        <a:ext cx="15240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809625" y="5638800"/>
          <a:ext cx="1503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5" imgW="570549" imgH="275385" progId="">
                  <p:embed/>
                </p:oleObj>
              </mc:Choice>
              <mc:Fallback>
                <p:oleObj name="VISIO" r:id="rId5" imgW="570549" imgH="275385" progId="">
                  <p:embed/>
                  <p:pic>
                    <p:nvPicPr>
                      <p:cNvPr id="174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638800"/>
                        <a:ext cx="15033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6815138" y="1655763"/>
          <a:ext cx="1524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7" imgW="618744" imgH="294132" progId="">
                  <p:embed/>
                </p:oleObj>
              </mc:Choice>
              <mc:Fallback>
                <p:oleObj name="VISIO" r:id="rId7" imgW="618744" imgH="294132" progId="">
                  <p:embed/>
                  <p:pic>
                    <p:nvPicPr>
                      <p:cNvPr id="174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655763"/>
                        <a:ext cx="15240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6926263" y="5638800"/>
          <a:ext cx="15033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8" imgW="570549" imgH="275385" progId="">
                  <p:embed/>
                </p:oleObj>
              </mc:Choice>
              <mc:Fallback>
                <p:oleObj name="VISIO" r:id="rId8" imgW="570549" imgH="275385" progId="">
                  <p:embed/>
                  <p:pic>
                    <p:nvPicPr>
                      <p:cNvPr id="174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5638800"/>
                        <a:ext cx="15033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2486025" y="1865313"/>
            <a:ext cx="4038600" cy="304800"/>
            <a:chOff x="1584" y="1776"/>
            <a:chExt cx="2544" cy="192"/>
          </a:xfrm>
        </p:grpSpPr>
        <p:sp>
          <p:nvSpPr>
            <p:cNvPr id="17430" name="Line 9"/>
            <p:cNvSpPr>
              <a:spLocks noChangeShapeType="1"/>
            </p:cNvSpPr>
            <p:nvPr/>
          </p:nvSpPr>
          <p:spPr bwMode="auto">
            <a:xfrm>
              <a:off x="1584" y="1872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2424" y="1776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7" name="Group 11"/>
          <p:cNvGrpSpPr>
            <a:grpSpLocks/>
          </p:cNvGrpSpPr>
          <p:nvPr/>
        </p:nvGrpSpPr>
        <p:grpSpPr bwMode="auto">
          <a:xfrm>
            <a:off x="2638425" y="5848350"/>
            <a:ext cx="4038600" cy="304800"/>
            <a:chOff x="1584" y="3408"/>
            <a:chExt cx="2544" cy="192"/>
          </a:xfrm>
        </p:grpSpPr>
        <p:sp>
          <p:nvSpPr>
            <p:cNvPr id="17428" name="Line 12"/>
            <p:cNvSpPr>
              <a:spLocks noChangeShapeType="1"/>
            </p:cNvSpPr>
            <p:nvPr/>
          </p:nvSpPr>
          <p:spPr bwMode="auto">
            <a:xfrm>
              <a:off x="1584" y="3504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3"/>
            <p:cNvSpPr>
              <a:spLocks noChangeArrowheads="1"/>
            </p:cNvSpPr>
            <p:nvPr/>
          </p:nvSpPr>
          <p:spPr bwMode="auto">
            <a:xfrm>
              <a:off x="2424" y="3408"/>
              <a:ext cx="86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7418" name="Picture 14" descr="MACPOWR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3200400"/>
            <a:ext cx="101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1077913" y="431323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A</a:t>
            </a:r>
            <a:endParaRPr lang="en-GB" altLang="en-US" sz="2000"/>
          </a:p>
        </p:txBody>
      </p:sp>
      <p:pic>
        <p:nvPicPr>
          <p:cNvPr id="17420" name="Picture 16" descr="FILSERV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3200400"/>
            <a:ext cx="70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7067550" y="438943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B</a:t>
            </a:r>
            <a:endParaRPr lang="en-GB" altLang="en-US" sz="2000"/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301625" y="4778375"/>
            <a:ext cx="256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Decrypt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A’s Private Key</a:t>
            </a:r>
            <a:endParaRPr lang="en-GB" altLang="en-US" sz="2000"/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6340475" y="4778375"/>
            <a:ext cx="2471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Encrypt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A’s Public Key</a:t>
            </a:r>
            <a:endParaRPr lang="en-GB" altLang="en-US" sz="2000"/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350838" y="2424113"/>
            <a:ext cx="2471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Encrypt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B’s Public Key</a:t>
            </a:r>
            <a:endParaRPr lang="en-GB" altLang="en-US" sz="2000"/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6291263" y="2424113"/>
            <a:ext cx="256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Decrypt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Party B’s Private Key</a:t>
            </a:r>
            <a:endParaRPr lang="en-GB" altLang="en-US" sz="2000"/>
          </a:p>
        </p:txBody>
      </p: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3829050" y="2271713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Encrypted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Message</a:t>
            </a:r>
            <a:endParaRPr lang="en-GB" altLang="en-US" sz="2000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3981450" y="4999038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Encrypted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Message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1101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learned about </a:t>
            </a:r>
          </a:p>
          <a:p>
            <a:pPr lvl="1"/>
            <a:r>
              <a:rPr lang="en-US" altLang="en-US" smtClean="0"/>
              <a:t>Basic definition of cryptography </a:t>
            </a:r>
          </a:p>
          <a:p>
            <a:pPr lvl="1"/>
            <a:r>
              <a:rPr lang="en-US" altLang="en-US" smtClean="0"/>
              <a:t>Goals of cryptography</a:t>
            </a:r>
          </a:p>
          <a:p>
            <a:pPr lvl="1"/>
            <a:r>
              <a:rPr lang="en-US" altLang="en-US" smtClean="0"/>
              <a:t> types of encryption to achieve goals of cryptography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28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chemeClr val="tx1"/>
                </a:solidFill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104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  <a:endParaRPr lang="en-US" sz="6000" b="1" dirty="0">
              <a:solidFill>
                <a:srgbClr val="B8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“Introduction to Key Concepts in  Cryptography”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BD92680-467F-44B3-A7A4-E8F287FADF2A}" type="slidenum">
              <a:rPr lang="fr-F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fr-FR" altLang="en-US" sz="1200">
              <a:solidFill>
                <a:srgbClr val="898989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570788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  <a:cs typeface="Times New Roman" panose="02020603050405020304" pitchFamily="18" charset="0"/>
              </a:rPr>
              <a:t>Cryptology</a:t>
            </a:r>
            <a:endParaRPr lang="fr-FR" altLang="en-US" smtClean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43813" cy="4525963"/>
          </a:xfrm>
        </p:spPr>
        <p:txBody>
          <a:bodyPr/>
          <a:lstStyle/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Science of secure communication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Origin lies in ancient Greek 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/>
              <a:t>“Kryptos” which means hiden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  </a:t>
            </a:r>
            <a:r>
              <a:rPr lang="en-US" altLang="en-US" smtClean="0"/>
              <a:t>logos" which means word 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Can be divided in to two subdivisions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	</a:t>
            </a:r>
            <a:r>
              <a:rPr lang="en-US" altLang="en-US" smtClean="0"/>
              <a:t>Cryptography 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	</a:t>
            </a:r>
            <a:r>
              <a:rPr lang="en-US" altLang="en-US" smtClean="0"/>
              <a:t>Cryptanalysis</a:t>
            </a:r>
          </a:p>
        </p:txBody>
      </p:sp>
    </p:spTree>
    <p:extLst>
      <p:ext uri="{BB962C8B-B14F-4D97-AF65-F5344CB8AC3E}">
        <p14:creationId xmlns:p14="http://schemas.microsoft.com/office/powerpoint/2010/main" val="16679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0D8AE4-E304-462C-B33E-78FF0A7349E4}" type="slidenum">
              <a:rPr lang="fr-F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fr-FR" altLang="en-US" sz="1200">
              <a:solidFill>
                <a:srgbClr val="898989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570788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  <a:cs typeface="Times New Roman" panose="02020603050405020304" pitchFamily="18" charset="0"/>
              </a:rPr>
              <a:t>Cryptography</a:t>
            </a:r>
            <a:endParaRPr lang="fr-FR" altLang="en-US" smtClean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77213" cy="4983163"/>
          </a:xfrm>
        </p:spPr>
        <p:txBody>
          <a:bodyPr/>
          <a:lstStyle/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Secure writing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Mostly based on mathematics 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Applications include security of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   </a:t>
            </a:r>
            <a:r>
              <a:rPr lang="en-US" altLang="en-US" smtClean="0"/>
              <a:t>ATM cards 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   </a:t>
            </a:r>
            <a:r>
              <a:rPr lang="en-US" altLang="en-US" smtClean="0"/>
              <a:t>Computer passwords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Wingdings 2" panose="05020102010507070707" pitchFamily="18" charset="2"/>
              </a:rPr>
              <a:t>   </a:t>
            </a:r>
            <a:r>
              <a:rPr lang="en-US" altLang="en-US" smtClean="0"/>
              <a:t>Electronic commerce</a:t>
            </a:r>
          </a:p>
          <a:p>
            <a:pPr lvl="1" eaLnBrk="1" hangingPunct="1">
              <a:lnSpc>
                <a:spcPct val="7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761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0574508-776B-4F35-BFFF-83705D3B104A}" type="slidenum">
              <a:rPr lang="fr-F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fr-FR" altLang="en-US" sz="1200">
              <a:solidFill>
                <a:srgbClr val="898989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570788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  <a:cs typeface="Times New Roman" panose="02020603050405020304" pitchFamily="18" charset="0"/>
              </a:rPr>
              <a:t>Goals of Cryptography</a:t>
            </a:r>
            <a:endParaRPr lang="fr-FR" altLang="en-US" smtClean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43813" cy="4525963"/>
          </a:xfrm>
        </p:spPr>
        <p:txBody>
          <a:bodyPr/>
          <a:lstStyle/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>
                <a:solidFill>
                  <a:srgbClr val="000066"/>
                </a:solidFill>
                <a:latin typeface="Sylfaen" panose="010A0502050306030303" pitchFamily="18" charset="0"/>
              </a:rPr>
              <a:t> </a:t>
            </a:r>
            <a:r>
              <a:rPr lang="en-US" altLang="en-US" sz="2800" smtClean="0"/>
              <a:t>Authentication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Confidentiality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Integrity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Non-Repudiation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Availability </a:t>
            </a:r>
          </a:p>
          <a:p>
            <a:pPr eaLnBrk="1" hangingPunct="1">
              <a:buClr>
                <a:srgbClr val="000066"/>
              </a:buClr>
              <a:buFont typeface="Wingdings" panose="05000000000000000000" pitchFamily="2" charset="2"/>
              <a:buChar char="ü"/>
            </a:pPr>
            <a:r>
              <a:rPr lang="en-US" altLang="en-US" sz="2800" smtClean="0"/>
              <a:t>Access control </a:t>
            </a:r>
          </a:p>
          <a:p>
            <a:pPr lvl="1" eaLnBrk="1" hangingPunct="1">
              <a:lnSpc>
                <a:spcPct val="13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endParaRPr lang="en-US" altLang="en-US" smtClean="0"/>
          </a:p>
          <a:p>
            <a:pPr eaLnBrk="1" hangingPunct="1">
              <a:lnSpc>
                <a:spcPct val="130000"/>
              </a:lnSpc>
              <a:buClr>
                <a:srgbClr val="000066"/>
              </a:buClr>
              <a:buFont typeface="Wingdings" panose="05000000000000000000" pitchFamily="2" charset="2"/>
              <a:buChar char="ü"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04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371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/>
              <a:t>Conventional Encryption </a:t>
            </a:r>
            <a:r>
              <a:rPr lang="en-US" dirty="0"/>
              <a:t>Principles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smtClean="0"/>
              <a:t>An encryption scheme has five ingredients: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Plaintext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Encryption  algorithm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Secret Key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Ciphertext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Decryption algorithm</a:t>
            </a:r>
            <a:endParaRPr lang="sv-SE" altLang="en-US" sz="240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smtClean="0"/>
              <a:t>Security depends on the secrecy of the key, not the secrecy of the algorithm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364766-6232-4236-82B9-B5AF5BFC2852}" type="slidenum">
              <a:rPr lang="en-US" altLang="en-US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641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5B73B-2876-4F7E-98A6-2517F0D1ACE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Cryptographic System</a:t>
            </a:r>
            <a:endParaRPr lang="en-GB" alt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57600" y="2667000"/>
            <a:ext cx="2114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Confidentiality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Authentication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Message Integrity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533400" y="2667000"/>
            <a:ext cx="1851025" cy="2617788"/>
            <a:chOff x="213" y="1680"/>
            <a:chExt cx="1166" cy="1649"/>
          </a:xfrm>
        </p:grpSpPr>
        <p:pic>
          <p:nvPicPr>
            <p:cNvPr id="13325" name="Picture 6" descr="MACPOWR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6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7"/>
            <p:cNvSpPr txBox="1">
              <a:spLocks noChangeArrowheads="1"/>
            </p:cNvSpPr>
            <p:nvPr/>
          </p:nvSpPr>
          <p:spPr bwMode="auto">
            <a:xfrm>
              <a:off x="213" y="2503"/>
              <a:ext cx="116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Client PC with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Cryptographic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System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Software</a:t>
              </a:r>
              <a:endParaRPr lang="en-GB" altLang="en-US" sz="2000"/>
            </a:p>
          </p:txBody>
        </p:sp>
      </p:grp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6908800" y="2625725"/>
            <a:ext cx="1765300" cy="2776538"/>
            <a:chOff x="4248" y="1584"/>
            <a:chExt cx="1112" cy="1749"/>
          </a:xfrm>
        </p:grpSpPr>
        <p:pic>
          <p:nvPicPr>
            <p:cNvPr id="13323" name="Picture 9" descr="FILSERV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" y="1584"/>
              <a:ext cx="49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4248" y="2507"/>
              <a:ext cx="111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Server with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Cryptographic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System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2000"/>
                <a:t>Software</a:t>
              </a:r>
              <a:endParaRPr lang="en-GB" altLang="en-US" sz="2000"/>
            </a:p>
          </p:txBody>
        </p:sp>
      </p:grp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1917700" y="331152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5651500" y="331152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257550" y="1951038"/>
            <a:ext cx="282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Secure Communication</a:t>
            </a:r>
            <a:endParaRPr lang="en-GB" altLang="en-US" sz="2000"/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3822700" y="4770438"/>
            <a:ext cx="1695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000"/>
              <a:t>Automatically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2193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F9F57D-032F-4932-B97F-AAE63E5BEF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 </a:t>
            </a:r>
            <a:r>
              <a:rPr lang="en-IE" dirty="0"/>
              <a:t>Plaintext, Encryption, </a:t>
            </a:r>
            <a:r>
              <a:rPr lang="en-IE" dirty="0" err="1"/>
              <a:t>Ciphertext</a:t>
            </a:r>
            <a:r>
              <a:rPr lang="en-IE" dirty="0"/>
              <a:t>, and Decryption</a:t>
            </a:r>
            <a:endParaRPr lang="en-GB" dirty="0"/>
          </a:p>
        </p:txBody>
      </p:sp>
      <p:pic>
        <p:nvPicPr>
          <p:cNvPr id="14340" name="Picture 5" descr="MACPOW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10874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DUMBT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914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 descr="MULTMED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19750"/>
            <a:ext cx="1219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Group 14"/>
          <p:cNvGrpSpPr>
            <a:grpSpLocks/>
          </p:cNvGrpSpPr>
          <p:nvPr/>
        </p:nvGrpSpPr>
        <p:grpSpPr bwMode="auto">
          <a:xfrm>
            <a:off x="3276600" y="3505200"/>
            <a:ext cx="2209800" cy="685800"/>
            <a:chOff x="2064" y="2160"/>
            <a:chExt cx="1008" cy="384"/>
          </a:xfrm>
        </p:grpSpPr>
        <p:pic>
          <p:nvPicPr>
            <p:cNvPr id="14364" name="Picture 12" descr="PD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160"/>
              <a:ext cx="10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5" name="Text Box 13"/>
            <p:cNvSpPr txBox="1">
              <a:spLocks noChangeArrowheads="1"/>
            </p:cNvSpPr>
            <p:nvPr/>
          </p:nvSpPr>
          <p:spPr bwMode="auto">
            <a:xfrm>
              <a:off x="2345" y="2256"/>
              <a:ext cx="46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Network</a:t>
              </a:r>
              <a:endParaRPr lang="en-GB" altLang="en-US" sz="1800"/>
            </a:p>
          </p:txBody>
        </p:sp>
      </p:grpSp>
      <p:grpSp>
        <p:nvGrpSpPr>
          <p:cNvPr id="14344" name="Group 32"/>
          <p:cNvGrpSpPr>
            <a:grpSpLocks/>
          </p:cNvGrpSpPr>
          <p:nvPr/>
        </p:nvGrpSpPr>
        <p:grpSpPr bwMode="auto">
          <a:xfrm>
            <a:off x="228600" y="1676400"/>
            <a:ext cx="5105400" cy="1981200"/>
            <a:chOff x="192" y="864"/>
            <a:chExt cx="3216" cy="1248"/>
          </a:xfrm>
        </p:grpSpPr>
        <p:graphicFrame>
          <p:nvGraphicFramePr>
            <p:cNvPr id="14358" name="Object 2"/>
            <p:cNvGraphicFramePr>
              <a:graphicFrameLocks noChangeAspect="1"/>
            </p:cNvGraphicFramePr>
            <p:nvPr/>
          </p:nvGraphicFramePr>
          <p:xfrm>
            <a:off x="288" y="864"/>
            <a:ext cx="96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VISIO" r:id="rId7" imgW="618744" imgH="294132" progId="">
                    <p:embed/>
                  </p:oleObj>
                </mc:Choice>
                <mc:Fallback>
                  <p:oleObj name="VISIO" r:id="rId7" imgW="618744" imgH="294132" progId="">
                    <p:embed/>
                    <p:pic>
                      <p:nvPicPr>
                        <p:cNvPr id="1435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864"/>
                          <a:ext cx="960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Rectangle 15"/>
            <p:cNvSpPr>
              <a:spLocks noChangeArrowheads="1"/>
            </p:cNvSpPr>
            <p:nvPr/>
          </p:nvSpPr>
          <p:spPr bwMode="auto">
            <a:xfrm>
              <a:off x="192" y="1536"/>
              <a:ext cx="672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Plaintext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“Hello”</a:t>
              </a:r>
              <a:endParaRPr lang="en-GB" altLang="en-US" sz="1800"/>
            </a:p>
          </p:txBody>
        </p:sp>
        <p:sp>
          <p:nvSpPr>
            <p:cNvPr id="14360" name="Rectangle 16"/>
            <p:cNvSpPr>
              <a:spLocks noChangeArrowheads="1"/>
            </p:cNvSpPr>
            <p:nvPr/>
          </p:nvSpPr>
          <p:spPr bwMode="auto">
            <a:xfrm>
              <a:off x="960" y="1536"/>
              <a:ext cx="768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Encryption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Method 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Key</a:t>
              </a:r>
              <a:endParaRPr lang="en-GB" altLang="en-US" sz="1800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1824" y="1536"/>
              <a:ext cx="158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Ciphertext “11011101”</a:t>
              </a:r>
              <a:endParaRPr lang="en-GB" altLang="en-US" sz="1800"/>
            </a:p>
          </p:txBody>
        </p:sp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>
              <a:off x="192" y="1392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1316" y="892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Encryption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Key</a:t>
              </a:r>
              <a:endParaRPr lang="en-GB" altLang="en-US" sz="1800"/>
            </a:p>
          </p:txBody>
        </p:sp>
      </p:grpSp>
      <p:grpSp>
        <p:nvGrpSpPr>
          <p:cNvPr id="14345" name="Group 31"/>
          <p:cNvGrpSpPr>
            <a:grpSpLocks/>
          </p:cNvGrpSpPr>
          <p:nvPr/>
        </p:nvGrpSpPr>
        <p:grpSpPr bwMode="auto">
          <a:xfrm>
            <a:off x="3276600" y="3962400"/>
            <a:ext cx="5638800" cy="1905000"/>
            <a:chOff x="1344" y="2736"/>
            <a:chExt cx="3552" cy="1200"/>
          </a:xfrm>
        </p:grpSpPr>
        <p:pic>
          <p:nvPicPr>
            <p:cNvPr id="14352" name="Picture 9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736"/>
              <a:ext cx="816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Rectangle 22"/>
            <p:cNvSpPr>
              <a:spLocks noChangeArrowheads="1"/>
            </p:cNvSpPr>
            <p:nvPr/>
          </p:nvSpPr>
          <p:spPr bwMode="auto">
            <a:xfrm>
              <a:off x="1344" y="3360"/>
              <a:ext cx="158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Ciphertext “11011101”</a:t>
              </a:r>
              <a:endParaRPr lang="en-GB" altLang="en-US" sz="1800"/>
            </a:p>
          </p:txBody>
        </p:sp>
        <p:sp>
          <p:nvSpPr>
            <p:cNvPr id="14354" name="Rectangle 23"/>
            <p:cNvSpPr>
              <a:spLocks noChangeArrowheads="1"/>
            </p:cNvSpPr>
            <p:nvPr/>
          </p:nvSpPr>
          <p:spPr bwMode="auto">
            <a:xfrm>
              <a:off x="3936" y="3360"/>
              <a:ext cx="672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Plaintext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“Hello”</a:t>
              </a:r>
              <a:endParaRPr lang="en-GB" altLang="en-US" sz="1800"/>
            </a:p>
          </p:txBody>
        </p:sp>
        <p:sp>
          <p:nvSpPr>
            <p:cNvPr id="14355" name="Rectangle 24"/>
            <p:cNvSpPr>
              <a:spLocks noChangeArrowheads="1"/>
            </p:cNvSpPr>
            <p:nvPr/>
          </p:nvSpPr>
          <p:spPr bwMode="auto">
            <a:xfrm>
              <a:off x="3024" y="3360"/>
              <a:ext cx="816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Decryption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Method 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Key</a:t>
              </a:r>
              <a:endParaRPr lang="en-GB" altLang="en-US" sz="1800"/>
            </a:p>
          </p:txBody>
        </p:sp>
        <p:sp>
          <p:nvSpPr>
            <p:cNvPr id="14356" name="Line 29"/>
            <p:cNvSpPr>
              <a:spLocks noChangeShapeType="1"/>
            </p:cNvSpPr>
            <p:nvPr/>
          </p:nvSpPr>
          <p:spPr bwMode="auto">
            <a:xfrm>
              <a:off x="2112" y="3216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30"/>
            <p:cNvSpPr txBox="1">
              <a:spLocks noChangeArrowheads="1"/>
            </p:cNvSpPr>
            <p:nvPr/>
          </p:nvSpPr>
          <p:spPr bwMode="auto">
            <a:xfrm>
              <a:off x="4092" y="2736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Decryption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Key</a:t>
              </a:r>
              <a:endParaRPr lang="en-GB" altLang="en-US" sz="1800"/>
            </a:p>
          </p:txBody>
        </p:sp>
      </p:grpSp>
      <p:sp>
        <p:nvSpPr>
          <p:cNvPr id="14346" name="Line 33"/>
          <p:cNvSpPr>
            <a:spLocks noChangeShapeType="1"/>
          </p:cNvSpPr>
          <p:nvPr/>
        </p:nvSpPr>
        <p:spPr bwMode="auto">
          <a:xfrm>
            <a:off x="3892550" y="4114800"/>
            <a:ext cx="496888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34"/>
          <p:cNvSpPr>
            <a:spLocks noChangeShapeType="1"/>
          </p:cNvSpPr>
          <p:nvPr/>
        </p:nvSpPr>
        <p:spPr bwMode="auto">
          <a:xfrm flipH="1" flipV="1">
            <a:off x="3394075" y="3200400"/>
            <a:ext cx="26352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35"/>
          <p:cNvSpPr txBox="1">
            <a:spLocks noChangeArrowheads="1"/>
          </p:cNvSpPr>
          <p:nvPr/>
        </p:nvSpPr>
        <p:spPr bwMode="auto">
          <a:xfrm>
            <a:off x="5943600" y="32766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Interceptor</a:t>
            </a:r>
            <a:endParaRPr lang="en-GB" altLang="en-US" sz="1800"/>
          </a:p>
        </p:txBody>
      </p:sp>
      <p:sp>
        <p:nvSpPr>
          <p:cNvPr id="14349" name="Text Box 36"/>
          <p:cNvSpPr txBox="1">
            <a:spLocks noChangeArrowheads="1"/>
          </p:cNvSpPr>
          <p:nvPr/>
        </p:nvSpPr>
        <p:spPr bwMode="auto">
          <a:xfrm>
            <a:off x="1600200" y="49672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Party A</a:t>
            </a:r>
            <a:endParaRPr lang="en-GB" altLang="en-US" sz="1800"/>
          </a:p>
        </p:txBody>
      </p:sp>
      <p:sp>
        <p:nvSpPr>
          <p:cNvPr id="14350" name="Text Box 37"/>
          <p:cNvSpPr txBox="1">
            <a:spLocks noChangeArrowheads="1"/>
          </p:cNvSpPr>
          <p:nvPr/>
        </p:nvSpPr>
        <p:spPr bwMode="auto">
          <a:xfrm>
            <a:off x="5867400" y="62103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Party B</a:t>
            </a:r>
            <a:endParaRPr lang="en-GB" altLang="en-US" sz="1800"/>
          </a:p>
        </p:txBody>
      </p:sp>
      <p:sp>
        <p:nvSpPr>
          <p:cNvPr id="14351" name="Rectangle 38"/>
          <p:cNvSpPr>
            <a:spLocks noChangeArrowheads="1"/>
          </p:cNvSpPr>
          <p:nvPr/>
        </p:nvSpPr>
        <p:spPr bwMode="auto">
          <a:xfrm>
            <a:off x="5638800" y="1752600"/>
            <a:ext cx="28956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Interceptor Cannot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Ciphertext Without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Decryption Key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7786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Encryption?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Symmetric Encryption(Same Key) </a:t>
            </a:r>
          </a:p>
          <a:p>
            <a:r>
              <a:rPr lang="en-US" altLang="en-US" smtClean="0"/>
              <a:t>Asymmetric Encryption (Different Keys)</a:t>
            </a:r>
          </a:p>
        </p:txBody>
      </p:sp>
    </p:spTree>
    <p:extLst>
      <p:ext uri="{BB962C8B-B14F-4D97-AF65-F5344CB8AC3E}">
        <p14:creationId xmlns:p14="http://schemas.microsoft.com/office/powerpoint/2010/main" val="31966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344</Words>
  <Application>Microsoft Office PowerPoint</Application>
  <PresentationFormat>On-screen Show (4:3)</PresentationFormat>
  <Paragraphs>141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Sylfaen</vt:lpstr>
      <vt:lpstr>Times New Roman</vt:lpstr>
      <vt:lpstr>Wingdings</vt:lpstr>
      <vt:lpstr>Wingdings 2</vt:lpstr>
      <vt:lpstr>Office Theme</vt:lpstr>
      <vt:lpstr>VISIO</vt:lpstr>
      <vt:lpstr>Network and Cyber Security-I  (CY2001) (Lecture 3)</vt:lpstr>
      <vt:lpstr>“Introduction to Key Concepts in  Cryptography” </vt:lpstr>
      <vt:lpstr>Cryptology</vt:lpstr>
      <vt:lpstr>Cryptography</vt:lpstr>
      <vt:lpstr>Goals of Cryptography</vt:lpstr>
      <vt:lpstr>Conventional Encryption Principles </vt:lpstr>
      <vt:lpstr>Cryptographic System</vt:lpstr>
      <vt:lpstr> Plaintext, Encryption, Ciphertext, and Decryption</vt:lpstr>
      <vt:lpstr>Types of Encryption? </vt:lpstr>
      <vt:lpstr>Symmetric Key Encryption for Confidentiality</vt:lpstr>
      <vt:lpstr> Asymmetric/Public Key Encryption for Confidentiality</vt:lpstr>
      <vt:lpstr>Summary 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Windows User</cp:lastModifiedBy>
  <cp:revision>340</cp:revision>
  <dcterms:created xsi:type="dcterms:W3CDTF">2012-08-28T12:59:58Z</dcterms:created>
  <dcterms:modified xsi:type="dcterms:W3CDTF">2022-08-30T02:41:11Z</dcterms:modified>
</cp:coreProperties>
</file>