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331" r:id="rId3"/>
    <p:sldId id="369" r:id="rId4"/>
    <p:sldId id="362" r:id="rId5"/>
    <p:sldId id="363" r:id="rId6"/>
    <p:sldId id="364" r:id="rId7"/>
    <p:sldId id="365" r:id="rId8"/>
    <p:sldId id="366" r:id="rId9"/>
    <p:sldId id="370" r:id="rId10"/>
    <p:sldId id="367" r:id="rId11"/>
    <p:sldId id="368" r:id="rId12"/>
    <p:sldId id="332" r:id="rId13"/>
    <p:sldId id="333" r:id="rId14"/>
    <p:sldId id="334" r:id="rId15"/>
    <p:sldId id="335" r:id="rId16"/>
    <p:sldId id="336" r:id="rId17"/>
    <p:sldId id="337" r:id="rId18"/>
    <p:sldId id="338" r:id="rId19"/>
    <p:sldId id="339" r:id="rId20"/>
    <p:sldId id="340" r:id="rId21"/>
    <p:sldId id="341" r:id="rId22"/>
    <p:sldId id="342" r:id="rId23"/>
    <p:sldId id="343" r:id="rId24"/>
    <p:sldId id="344" r:id="rId25"/>
    <p:sldId id="345" r:id="rId26"/>
    <p:sldId id="346" r:id="rId27"/>
    <p:sldId id="347" r:id="rId28"/>
    <p:sldId id="348" r:id="rId29"/>
    <p:sldId id="349" r:id="rId30"/>
    <p:sldId id="350" r:id="rId31"/>
    <p:sldId id="351" r:id="rId32"/>
    <p:sldId id="352" r:id="rId33"/>
    <p:sldId id="353" r:id="rId34"/>
    <p:sldId id="354" r:id="rId35"/>
    <p:sldId id="355" r:id="rId36"/>
    <p:sldId id="356" r:id="rId37"/>
    <p:sldId id="357" r:id="rId38"/>
    <p:sldId id="358" r:id="rId39"/>
    <p:sldId id="359" r:id="rId40"/>
    <p:sldId id="360" r:id="rId41"/>
    <p:sldId id="361" r:id="rId42"/>
    <p:sldId id="274"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0000"/>
    <a:srgbClr val="2C14DE"/>
    <a:srgbClr val="008000"/>
    <a:srgbClr val="2F1BC7"/>
    <a:srgbClr val="27558D"/>
    <a:srgbClr val="D20000"/>
    <a:srgbClr val="39DFE7"/>
    <a:srgbClr val="160C5C"/>
    <a:srgbClr val="4F55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57" autoAdjust="0"/>
    <p:restoredTop sz="94576" autoAdjust="0"/>
  </p:normalViewPr>
  <p:slideViewPr>
    <p:cSldViewPr>
      <p:cViewPr varScale="1">
        <p:scale>
          <a:sx n="101" d="100"/>
          <a:sy n="101" d="100"/>
        </p:scale>
        <p:origin x="2190"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1C0C88-7267-4399-A55D-D2971BA77B10}" type="datetimeFigureOut">
              <a:rPr lang="en-US" smtClean="0"/>
              <a:t>9/3/2023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85FC15-40B4-45E5-86AE-2E64D22F0C38}" type="slidenum">
              <a:rPr lang="en-US" smtClean="0"/>
              <a:t>‹#›</a:t>
            </a:fld>
            <a:endParaRPr lang="en-US"/>
          </a:p>
        </p:txBody>
      </p:sp>
    </p:spTree>
    <p:extLst>
      <p:ext uri="{BB962C8B-B14F-4D97-AF65-F5344CB8AC3E}">
        <p14:creationId xmlns:p14="http://schemas.microsoft.com/office/powerpoint/2010/main" val="3465366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dcode.fr/monoalphabetic-substitution"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85FC15-40B4-45E5-86AE-2E64D22F0C38}" type="slidenum">
              <a:rPr lang="en-US" smtClean="0"/>
              <a:t>1</a:t>
            </a:fld>
            <a:endParaRPr lang="en-US"/>
          </a:p>
        </p:txBody>
      </p:sp>
    </p:spTree>
    <p:extLst>
      <p:ext uri="{BB962C8B-B14F-4D97-AF65-F5344CB8AC3E}">
        <p14:creationId xmlns:p14="http://schemas.microsoft.com/office/powerpoint/2010/main" val="1058125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45edbdcfe4_0_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a:p>
            <a:pPr marL="228600" lvl="0" indent="-127000" algn="l" rtl="0">
              <a:lnSpc>
                <a:spcPct val="90000"/>
              </a:lnSpc>
              <a:spcBef>
                <a:spcPts val="0"/>
              </a:spcBef>
              <a:spcAft>
                <a:spcPts val="0"/>
              </a:spcAft>
              <a:buClr>
                <a:srgbClr val="31394D"/>
              </a:buClr>
              <a:buSzPts val="1200"/>
              <a:buFont typeface="Roboto"/>
              <a:buChar char="●"/>
            </a:pPr>
            <a:r>
              <a:rPr lang="en-US" dirty="0">
                <a:solidFill>
                  <a:srgbClr val="666666"/>
                </a:solidFill>
                <a:latin typeface="Roboto"/>
                <a:ea typeface="Roboto"/>
                <a:cs typeface="Roboto"/>
                <a:sym typeface="Roboto"/>
              </a:rPr>
              <a:t>A hospital patient’s allergy information (high integrity data): a doctor should be able to trust that the info is correct and current</a:t>
            </a:r>
            <a:endParaRPr dirty="0">
              <a:solidFill>
                <a:srgbClr val="666666"/>
              </a:solidFill>
              <a:latin typeface="Roboto"/>
              <a:ea typeface="Roboto"/>
              <a:cs typeface="Roboto"/>
              <a:sym typeface="Roboto"/>
            </a:endParaRPr>
          </a:p>
          <a:p>
            <a:pPr marL="685800" lvl="1" indent="-152400" algn="l" rtl="0">
              <a:lnSpc>
                <a:spcPct val="90000"/>
              </a:lnSpc>
              <a:spcBef>
                <a:spcPts val="500"/>
              </a:spcBef>
              <a:spcAft>
                <a:spcPts val="0"/>
              </a:spcAft>
              <a:buClr>
                <a:srgbClr val="31394D"/>
              </a:buClr>
              <a:buSzPts val="1200"/>
              <a:buFont typeface="Roboto"/>
              <a:buChar char="○"/>
            </a:pPr>
            <a:r>
              <a:rPr lang="en-US" dirty="0">
                <a:solidFill>
                  <a:srgbClr val="666666"/>
                </a:solidFill>
                <a:latin typeface="Roboto"/>
                <a:ea typeface="Roboto"/>
                <a:cs typeface="Roboto"/>
                <a:sym typeface="Roboto"/>
              </a:rPr>
              <a:t>If a nurse deliberately falsifies the data, the database should be restored to a trusted basis and the falsified information traced back to the person who did it</a:t>
            </a:r>
            <a:endParaRPr dirty="0">
              <a:solidFill>
                <a:srgbClr val="666666"/>
              </a:solidFill>
              <a:latin typeface="Roboto"/>
              <a:ea typeface="Roboto"/>
              <a:cs typeface="Roboto"/>
              <a:sym typeface="Roboto"/>
            </a:endParaRPr>
          </a:p>
          <a:p>
            <a:pPr marL="228600" lvl="0" indent="-127000" algn="l" rtl="0">
              <a:lnSpc>
                <a:spcPct val="90000"/>
              </a:lnSpc>
              <a:spcBef>
                <a:spcPts val="1000"/>
              </a:spcBef>
              <a:spcAft>
                <a:spcPts val="0"/>
              </a:spcAft>
              <a:buClr>
                <a:srgbClr val="31394D"/>
              </a:buClr>
              <a:buSzPts val="1200"/>
              <a:buFont typeface="Roboto"/>
              <a:buChar char="●"/>
            </a:pPr>
            <a:r>
              <a:rPr lang="en-US" dirty="0">
                <a:solidFill>
                  <a:srgbClr val="666666"/>
                </a:solidFill>
                <a:latin typeface="Roboto"/>
                <a:ea typeface="Roboto"/>
                <a:cs typeface="Roboto"/>
                <a:sym typeface="Roboto"/>
              </a:rPr>
              <a:t>An online newsgroup registration data: moderate level of integrity</a:t>
            </a:r>
            <a:endParaRPr dirty="0">
              <a:solidFill>
                <a:srgbClr val="666666"/>
              </a:solidFill>
              <a:latin typeface="Roboto"/>
              <a:ea typeface="Roboto"/>
              <a:cs typeface="Roboto"/>
              <a:sym typeface="Roboto"/>
            </a:endParaRPr>
          </a:p>
          <a:p>
            <a:pPr marL="228600" lvl="0" indent="-127000" algn="l" rtl="0">
              <a:lnSpc>
                <a:spcPct val="90000"/>
              </a:lnSpc>
              <a:spcBef>
                <a:spcPts val="1000"/>
              </a:spcBef>
              <a:spcAft>
                <a:spcPts val="0"/>
              </a:spcAft>
              <a:buClr>
                <a:srgbClr val="31394D"/>
              </a:buClr>
              <a:buSzPts val="1200"/>
              <a:buFont typeface="Roboto"/>
              <a:buChar char="●"/>
            </a:pPr>
            <a:r>
              <a:rPr lang="en-US" dirty="0">
                <a:solidFill>
                  <a:srgbClr val="666666"/>
                </a:solidFill>
                <a:latin typeface="Roboto"/>
                <a:ea typeface="Roboto"/>
                <a:cs typeface="Roboto"/>
                <a:sym typeface="Roboto"/>
              </a:rPr>
              <a:t>An example of low integrity requirement: anonymous online poll (inaccuracy is well understood)</a:t>
            </a:r>
            <a:endParaRPr dirty="0">
              <a:solidFill>
                <a:srgbClr val="666666"/>
              </a:solidFill>
              <a:latin typeface="Roboto"/>
              <a:ea typeface="Roboto"/>
              <a:cs typeface="Roboto"/>
              <a:sym typeface="Roboto"/>
            </a:endParaRPr>
          </a:p>
          <a:p>
            <a:pPr marL="228600" lvl="0" indent="-292100" algn="l" rtl="0">
              <a:lnSpc>
                <a:spcPct val="90000"/>
              </a:lnSpc>
              <a:spcBef>
                <a:spcPts val="0"/>
              </a:spcBef>
              <a:spcAft>
                <a:spcPts val="0"/>
              </a:spcAft>
              <a:buClr>
                <a:srgbClr val="31394D"/>
              </a:buClr>
              <a:buSzPts val="2800"/>
              <a:buFont typeface="Roboto"/>
              <a:buChar char="●"/>
            </a:pPr>
            <a:r>
              <a:rPr lang="en-US" sz="1700" dirty="0">
                <a:solidFill>
                  <a:srgbClr val="666666"/>
                </a:solidFill>
                <a:latin typeface="Roboto"/>
                <a:ea typeface="Roboto"/>
                <a:cs typeface="Roboto"/>
                <a:sym typeface="Roboto"/>
              </a:rPr>
              <a:t>A system that provides authentication: high availability requirement </a:t>
            </a:r>
            <a:endParaRPr sz="1700" dirty="0">
              <a:solidFill>
                <a:srgbClr val="666666"/>
              </a:solidFill>
              <a:latin typeface="Roboto"/>
              <a:ea typeface="Roboto"/>
              <a:cs typeface="Roboto"/>
              <a:sym typeface="Roboto"/>
            </a:endParaRPr>
          </a:p>
          <a:p>
            <a:pPr marL="685800" lvl="1" indent="-266700" algn="l" rtl="0">
              <a:lnSpc>
                <a:spcPct val="90000"/>
              </a:lnSpc>
              <a:spcBef>
                <a:spcPts val="500"/>
              </a:spcBef>
              <a:spcAft>
                <a:spcPts val="0"/>
              </a:spcAft>
              <a:buClr>
                <a:srgbClr val="31394D"/>
              </a:buClr>
              <a:buSzPts val="2400"/>
              <a:buFont typeface="Roboto"/>
              <a:buChar char="○"/>
            </a:pPr>
            <a:r>
              <a:rPr lang="en-US" sz="1500" dirty="0">
                <a:solidFill>
                  <a:srgbClr val="666666"/>
                </a:solidFill>
                <a:latin typeface="Roboto"/>
                <a:ea typeface="Roboto"/>
                <a:cs typeface="Roboto"/>
                <a:sym typeface="Roboto"/>
              </a:rPr>
              <a:t>If customers cannot access resources, the loss of services could result in financial loss</a:t>
            </a:r>
            <a:endParaRPr sz="1500" dirty="0">
              <a:solidFill>
                <a:srgbClr val="666666"/>
              </a:solidFill>
              <a:latin typeface="Roboto"/>
              <a:ea typeface="Roboto"/>
              <a:cs typeface="Roboto"/>
              <a:sym typeface="Roboto"/>
            </a:endParaRPr>
          </a:p>
          <a:p>
            <a:pPr marL="228600" lvl="0" indent="-292100" algn="l" rtl="0">
              <a:lnSpc>
                <a:spcPct val="90000"/>
              </a:lnSpc>
              <a:spcBef>
                <a:spcPts val="1000"/>
              </a:spcBef>
              <a:spcAft>
                <a:spcPts val="0"/>
              </a:spcAft>
              <a:buClr>
                <a:srgbClr val="31394D"/>
              </a:buClr>
              <a:buSzPts val="2800"/>
              <a:buFont typeface="Roboto"/>
              <a:buChar char="●"/>
            </a:pPr>
            <a:r>
              <a:rPr lang="en-US" sz="1700" dirty="0">
                <a:solidFill>
                  <a:srgbClr val="666666"/>
                </a:solidFill>
                <a:latin typeface="Roboto"/>
                <a:ea typeface="Roboto"/>
                <a:cs typeface="Roboto"/>
                <a:sym typeface="Roboto"/>
              </a:rPr>
              <a:t>A public website for a university</a:t>
            </a:r>
            <a:endParaRPr sz="1700" dirty="0">
              <a:solidFill>
                <a:srgbClr val="666666"/>
              </a:solidFill>
              <a:latin typeface="Roboto"/>
              <a:ea typeface="Roboto"/>
              <a:cs typeface="Roboto"/>
              <a:sym typeface="Roboto"/>
            </a:endParaRPr>
          </a:p>
          <a:p>
            <a:pPr marL="685800" lvl="1" indent="-266700" algn="l" rtl="0">
              <a:lnSpc>
                <a:spcPct val="90000"/>
              </a:lnSpc>
              <a:spcBef>
                <a:spcPts val="500"/>
              </a:spcBef>
              <a:spcAft>
                <a:spcPts val="0"/>
              </a:spcAft>
              <a:buClr>
                <a:srgbClr val="31394D"/>
              </a:buClr>
              <a:buSzPts val="2400"/>
              <a:buFont typeface="Roboto"/>
              <a:buChar char="○"/>
            </a:pPr>
            <a:r>
              <a:rPr lang="en-US" sz="1500" dirty="0">
                <a:solidFill>
                  <a:srgbClr val="666666"/>
                </a:solidFill>
                <a:latin typeface="Roboto"/>
                <a:ea typeface="Roboto"/>
                <a:cs typeface="Roboto"/>
                <a:sym typeface="Roboto"/>
              </a:rPr>
              <a:t>a moderate availably requirement; not critical but causes embarrassment</a:t>
            </a:r>
            <a:endParaRPr sz="1500" dirty="0">
              <a:solidFill>
                <a:srgbClr val="666666"/>
              </a:solidFill>
              <a:latin typeface="Roboto"/>
              <a:ea typeface="Roboto"/>
              <a:cs typeface="Roboto"/>
              <a:sym typeface="Roboto"/>
            </a:endParaRPr>
          </a:p>
          <a:p>
            <a:pPr marL="228600" lvl="0" indent="-292100" algn="l" rtl="0">
              <a:lnSpc>
                <a:spcPct val="90000"/>
              </a:lnSpc>
              <a:spcBef>
                <a:spcPts val="1000"/>
              </a:spcBef>
              <a:spcAft>
                <a:spcPts val="0"/>
              </a:spcAft>
              <a:buClr>
                <a:srgbClr val="31394D"/>
              </a:buClr>
              <a:buSzPts val="2800"/>
              <a:buFont typeface="Roboto"/>
              <a:buChar char="●"/>
            </a:pPr>
            <a:r>
              <a:rPr lang="en-US" sz="1700" dirty="0">
                <a:solidFill>
                  <a:srgbClr val="666666"/>
                </a:solidFill>
                <a:latin typeface="Roboto"/>
                <a:ea typeface="Roboto"/>
                <a:cs typeface="Roboto"/>
                <a:sym typeface="Roboto"/>
              </a:rPr>
              <a:t>An online telephone directory lookup</a:t>
            </a:r>
            <a:endParaRPr sz="1700" dirty="0">
              <a:solidFill>
                <a:srgbClr val="666666"/>
              </a:solidFill>
              <a:latin typeface="Roboto"/>
              <a:ea typeface="Roboto"/>
              <a:cs typeface="Roboto"/>
              <a:sym typeface="Roboto"/>
            </a:endParaRPr>
          </a:p>
          <a:p>
            <a:pPr marL="685800" lvl="1" indent="-266700" algn="l" rtl="0">
              <a:lnSpc>
                <a:spcPct val="90000"/>
              </a:lnSpc>
              <a:spcBef>
                <a:spcPts val="500"/>
              </a:spcBef>
              <a:spcAft>
                <a:spcPts val="0"/>
              </a:spcAft>
              <a:buClr>
                <a:srgbClr val="31394D"/>
              </a:buClr>
              <a:buSzPts val="2400"/>
              <a:buFont typeface="Roboto"/>
              <a:buChar char="○"/>
            </a:pPr>
            <a:r>
              <a:rPr lang="en-US" sz="1500" dirty="0">
                <a:solidFill>
                  <a:srgbClr val="666666"/>
                </a:solidFill>
                <a:latin typeface="Roboto"/>
                <a:ea typeface="Roboto"/>
                <a:cs typeface="Roboto"/>
                <a:sym typeface="Roboto"/>
              </a:rPr>
              <a:t>a low availability requirement because unavailability is mostly annoyance (there are alternative sources)</a:t>
            </a:r>
            <a:endParaRPr sz="1500" dirty="0">
              <a:solidFill>
                <a:srgbClr val="666666"/>
              </a:solidFill>
              <a:latin typeface="Roboto"/>
              <a:ea typeface="Roboto"/>
              <a:cs typeface="Roboto"/>
              <a:sym typeface="Roboto"/>
            </a:endParaRPr>
          </a:p>
          <a:p>
            <a:pPr marL="228600" lvl="0" indent="-50800" algn="l" rtl="0">
              <a:lnSpc>
                <a:spcPct val="90000"/>
              </a:lnSpc>
              <a:spcBef>
                <a:spcPts val="1000"/>
              </a:spcBef>
              <a:spcAft>
                <a:spcPts val="0"/>
              </a:spcAft>
              <a:buClr>
                <a:srgbClr val="31394D"/>
              </a:buClr>
              <a:buSzPts val="2800"/>
              <a:buFont typeface="Arial"/>
              <a:buNone/>
            </a:pPr>
            <a:endParaRPr sz="1700" dirty="0">
              <a:solidFill>
                <a:srgbClr val="666666"/>
              </a:solidFill>
              <a:latin typeface="Roboto"/>
              <a:ea typeface="Roboto"/>
              <a:cs typeface="Roboto"/>
              <a:sym typeface="Roboto"/>
            </a:endParaRPr>
          </a:p>
          <a:p>
            <a:pPr marL="0" lvl="0" indent="0" algn="l" rtl="0">
              <a:lnSpc>
                <a:spcPct val="90000"/>
              </a:lnSpc>
              <a:spcBef>
                <a:spcPts val="1600"/>
              </a:spcBef>
              <a:spcAft>
                <a:spcPts val="0"/>
              </a:spcAft>
              <a:buNone/>
            </a:pPr>
            <a:endParaRPr dirty="0">
              <a:solidFill>
                <a:srgbClr val="666666"/>
              </a:solidFill>
              <a:latin typeface="Roboto"/>
              <a:ea typeface="Roboto"/>
              <a:cs typeface="Roboto"/>
              <a:sym typeface="Roboto"/>
            </a:endParaRPr>
          </a:p>
          <a:p>
            <a:pPr marL="228600" lvl="0" indent="-50800" algn="l" rtl="0">
              <a:lnSpc>
                <a:spcPct val="90000"/>
              </a:lnSpc>
              <a:spcBef>
                <a:spcPts val="1000"/>
              </a:spcBef>
              <a:spcAft>
                <a:spcPts val="0"/>
              </a:spcAft>
              <a:buClr>
                <a:srgbClr val="31394D"/>
              </a:buClr>
              <a:buSzPts val="2800"/>
              <a:buFont typeface="Arial"/>
              <a:buNone/>
            </a:pPr>
            <a:endParaRPr dirty="0">
              <a:solidFill>
                <a:srgbClr val="666666"/>
              </a:solidFill>
              <a:latin typeface="Roboto"/>
              <a:ea typeface="Roboto"/>
              <a:cs typeface="Roboto"/>
              <a:sym typeface="Roboto"/>
            </a:endParaRPr>
          </a:p>
          <a:p>
            <a:pPr marL="228600" lvl="0" indent="-50800" algn="l" rtl="0">
              <a:lnSpc>
                <a:spcPct val="90000"/>
              </a:lnSpc>
              <a:spcBef>
                <a:spcPts val="1000"/>
              </a:spcBef>
              <a:spcAft>
                <a:spcPts val="0"/>
              </a:spcAft>
              <a:buClr>
                <a:srgbClr val="31394D"/>
              </a:buClr>
              <a:buSzPts val="2800"/>
              <a:buFont typeface="Arial"/>
              <a:buNone/>
            </a:pPr>
            <a:endParaRPr dirty="0">
              <a:solidFill>
                <a:srgbClr val="666666"/>
              </a:solidFill>
              <a:latin typeface="Roboto"/>
              <a:ea typeface="Roboto"/>
              <a:cs typeface="Roboto"/>
              <a:sym typeface="Roboto"/>
            </a:endParaRPr>
          </a:p>
          <a:p>
            <a:pPr marL="0" lvl="0" indent="0" algn="l" rtl="0">
              <a:spcBef>
                <a:spcPts val="1600"/>
              </a:spcBef>
              <a:spcAft>
                <a:spcPts val="0"/>
              </a:spcAft>
              <a:buNone/>
            </a:pPr>
            <a:endParaRPr dirty="0"/>
          </a:p>
        </p:txBody>
      </p:sp>
      <p:sp>
        <p:nvSpPr>
          <p:cNvPr id="240" name="Google Shape;240;g145edbdcfe4_0_8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3564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45edbdcfe4_0_16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45edbdcfe4_0_16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g145edbdcfe4_0_1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extLst>
      <p:ext uri="{BB962C8B-B14F-4D97-AF65-F5344CB8AC3E}">
        <p14:creationId xmlns:p14="http://schemas.microsoft.com/office/powerpoint/2010/main" val="2138081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9" name="Google Shape;259;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i="0" u="none" strike="noStrike">
                <a:highlight>
                  <a:schemeClr val="lt1"/>
                </a:highlight>
                <a:latin typeface="Times New Roman"/>
                <a:ea typeface="Times New Roman"/>
                <a:cs typeface="Times New Roman"/>
                <a:sym typeface="Times New Roman"/>
              </a:rPr>
              <a:t>Confidentiality, integrity, and availability are only the beginning of the information security story. Beginning at the beginning, consider the situation when customer Bob logs on to his computer. How does Bob's computer determine that "Bob" is really Bob and not Trudy? And when Bob logs into his account at Alice's Online Bank, how does AOB know that "Bob" is really Bob, and not Trudy? Although these two </a:t>
            </a:r>
            <a:r>
              <a:rPr lang="en-US" i="1" u="none" strike="noStrike">
                <a:highlight>
                  <a:schemeClr val="lt1"/>
                </a:highlight>
                <a:latin typeface="Times New Roman"/>
                <a:ea typeface="Times New Roman"/>
                <a:cs typeface="Times New Roman"/>
                <a:sym typeface="Times New Roman"/>
              </a:rPr>
              <a:t>authentication </a:t>
            </a:r>
            <a:r>
              <a:rPr lang="en-US" i="0" u="none" strike="noStrike">
                <a:highlight>
                  <a:schemeClr val="lt1"/>
                </a:highlight>
                <a:latin typeface="Times New Roman"/>
                <a:ea typeface="Times New Roman"/>
                <a:cs typeface="Times New Roman"/>
                <a:sym typeface="Times New Roman"/>
              </a:rPr>
              <a:t>problems appear to be similar on the surface, under the covers they are actually completely different. Authentication on a standalone computer typically requires that Bob’s password be verified. To do so securely, some clever techniques from the field of </a:t>
            </a:r>
            <a:r>
              <a:rPr lang="en-US" i="1" u="none" strike="noStrike">
                <a:highlight>
                  <a:schemeClr val="lt1"/>
                </a:highlight>
                <a:latin typeface="Times New Roman"/>
                <a:ea typeface="Times New Roman"/>
                <a:cs typeface="Times New Roman"/>
                <a:sym typeface="Times New Roman"/>
              </a:rPr>
              <a:t>cryptography </a:t>
            </a:r>
            <a:r>
              <a:rPr lang="en-US" i="0" u="none" strike="noStrike">
                <a:highlight>
                  <a:schemeClr val="lt1"/>
                </a:highlight>
                <a:latin typeface="Times New Roman"/>
                <a:ea typeface="Times New Roman"/>
                <a:cs typeface="Times New Roman"/>
                <a:sym typeface="Times New Roman"/>
              </a:rPr>
              <a:t>are required. On the other hand, authentication over a network is open to many kinds of attacks that are not usually relevant on a standalone computer. Potentially, the messages sent over a network can be viewed by Trudy. To make matters worse, Trudy might be able to intercept messages, alter messages, and insert messages of her own making. If so, Trudy can simply replay Bob's old messages in an effort to, say, convince AOB that she is really Bob. Since information security people are professional paranoids, we always assume the worst. In any case, authentication over a network requires careful attention to </a:t>
            </a:r>
            <a:r>
              <a:rPr lang="en-US" i="1" u="none" strike="noStrike">
                <a:highlight>
                  <a:schemeClr val="lt1"/>
                </a:highlight>
                <a:latin typeface="Times New Roman"/>
                <a:ea typeface="Times New Roman"/>
                <a:cs typeface="Times New Roman"/>
                <a:sym typeface="Times New Roman"/>
              </a:rPr>
              <a:t>protocol, </a:t>
            </a:r>
            <a:r>
              <a:rPr lang="en-US" i="0" u="none" strike="noStrike">
                <a:highlight>
                  <a:schemeClr val="lt1"/>
                </a:highlight>
                <a:latin typeface="Times New Roman"/>
                <a:ea typeface="Times New Roman"/>
                <a:cs typeface="Times New Roman"/>
                <a:sym typeface="Times New Roman"/>
              </a:rPr>
              <a:t>that is, the composition and ordering of the exchanged messages. Cryptography also has an important role to play in security protocols. Once Bob has been authenticated by Alice's Bank, then Alice must enforce restrictions on Bob's actions. For example, Bob can't look at Charlie’s account balance or install new accounting software on the AOB system. However, Sam, the AOB system administrator, can install new accounting software. Enforcing such restrictions goes by the name of </a:t>
            </a:r>
            <a:r>
              <a:rPr lang="en-US" i="1" u="none" strike="noStrike">
                <a:highlight>
                  <a:schemeClr val="lt1"/>
                </a:highlight>
                <a:latin typeface="Times New Roman"/>
                <a:ea typeface="Times New Roman"/>
                <a:cs typeface="Times New Roman"/>
                <a:sym typeface="Times New Roman"/>
              </a:rPr>
              <a:t>authorization. </a:t>
            </a:r>
            <a:r>
              <a:rPr lang="en-US" i="0" u="none" strike="noStrike">
                <a:highlight>
                  <a:schemeClr val="lt1"/>
                </a:highlight>
                <a:latin typeface="Times New Roman"/>
                <a:ea typeface="Times New Roman"/>
                <a:cs typeface="Times New Roman"/>
                <a:sym typeface="Times New Roman"/>
              </a:rPr>
              <a:t>Note that authorization places restrictions on the actions of authenticated users. Since authentication and authorization both deal with issues of access to resources, we'll lump them together under the clever title of </a:t>
            </a:r>
            <a:r>
              <a:rPr lang="en-US" i="1" u="none" strike="noStrike">
                <a:highlight>
                  <a:schemeClr val="lt1"/>
                </a:highlight>
                <a:latin typeface="Times New Roman"/>
                <a:ea typeface="Times New Roman"/>
                <a:cs typeface="Times New Roman"/>
                <a:sym typeface="Times New Roman"/>
              </a:rPr>
              <a:t>access control.</a:t>
            </a:r>
            <a:endParaRPr i="1" u="none" strike="noStrike">
              <a:highlight>
                <a:schemeClr val="lt1"/>
              </a:highlight>
              <a:latin typeface="Times New Roman"/>
              <a:ea typeface="Times New Roman"/>
              <a:cs typeface="Times New Roman"/>
              <a:sym typeface="Times New Roman"/>
            </a:endParaRPr>
          </a:p>
          <a:p>
            <a:pPr marL="0" lvl="0" indent="0" algn="l" rtl="0">
              <a:spcBef>
                <a:spcPts val="0"/>
              </a:spcBef>
              <a:spcAft>
                <a:spcPts val="0"/>
              </a:spcAft>
              <a:buNone/>
            </a:pPr>
            <a:endParaRPr i="1">
              <a:highlight>
                <a:schemeClr val="lt1"/>
              </a:highlight>
              <a:latin typeface="Times New Roman"/>
              <a:ea typeface="Times New Roman"/>
              <a:cs typeface="Times New Roman"/>
              <a:sym typeface="Times New Roman"/>
            </a:endParaRPr>
          </a:p>
          <a:p>
            <a:pPr marL="685800" lvl="1" indent="-163830" algn="l" rtl="0">
              <a:lnSpc>
                <a:spcPct val="90000"/>
              </a:lnSpc>
              <a:spcBef>
                <a:spcPts val="0"/>
              </a:spcBef>
              <a:spcAft>
                <a:spcPts val="0"/>
              </a:spcAft>
              <a:buClr>
                <a:schemeClr val="dk1"/>
              </a:buClr>
              <a:buSzPts val="1200"/>
              <a:buFont typeface="Times New Roman"/>
              <a:buChar char="○"/>
            </a:pPr>
            <a:r>
              <a:rPr lang="en-US" b="1">
                <a:highlight>
                  <a:schemeClr val="lt1"/>
                </a:highlight>
                <a:latin typeface="Times New Roman"/>
                <a:ea typeface="Times New Roman"/>
                <a:cs typeface="Times New Roman"/>
                <a:sym typeface="Times New Roman"/>
              </a:rPr>
              <a:t>Identification</a:t>
            </a:r>
            <a:endParaRPr>
              <a:highlight>
                <a:schemeClr val="lt1"/>
              </a:highlight>
              <a:latin typeface="Times New Roman"/>
              <a:ea typeface="Times New Roman"/>
              <a:cs typeface="Times New Roman"/>
              <a:sym typeface="Times New Roman"/>
            </a:endParaRPr>
          </a:p>
          <a:p>
            <a:pPr marL="1143000" lvl="2" indent="-187325" algn="l" rtl="0">
              <a:lnSpc>
                <a:spcPct val="90000"/>
              </a:lnSpc>
              <a:spcBef>
                <a:spcPts val="500"/>
              </a:spcBef>
              <a:spcAft>
                <a:spcPts val="0"/>
              </a:spcAft>
              <a:buClr>
                <a:schemeClr val="dk1"/>
              </a:buClr>
              <a:buSzPts val="1200"/>
              <a:buFont typeface="Times New Roman"/>
              <a:buChar char="■"/>
            </a:pPr>
            <a:r>
              <a:rPr lang="en-US">
                <a:highlight>
                  <a:schemeClr val="lt1"/>
                </a:highlight>
                <a:latin typeface="Times New Roman"/>
                <a:ea typeface="Times New Roman"/>
                <a:cs typeface="Times New Roman"/>
                <a:sym typeface="Times New Roman"/>
              </a:rPr>
              <a:t>Identification is the ability to identify uniquely a user of a system or an application that is running in the system</a:t>
            </a:r>
            <a:endParaRPr>
              <a:highlight>
                <a:schemeClr val="lt1"/>
              </a:highlight>
              <a:latin typeface="Times New Roman"/>
              <a:ea typeface="Times New Roman"/>
              <a:cs typeface="Times New Roman"/>
              <a:sym typeface="Times New Roman"/>
            </a:endParaRPr>
          </a:p>
          <a:p>
            <a:pPr marL="1143000" lvl="2" indent="-187325" algn="l" rtl="0">
              <a:lnSpc>
                <a:spcPct val="90000"/>
              </a:lnSpc>
              <a:spcBef>
                <a:spcPts val="500"/>
              </a:spcBef>
              <a:spcAft>
                <a:spcPts val="0"/>
              </a:spcAft>
              <a:buClr>
                <a:schemeClr val="dk1"/>
              </a:buClr>
              <a:buSzPts val="1200"/>
              <a:buFont typeface="Times New Roman"/>
              <a:buChar char="■"/>
            </a:pPr>
            <a:r>
              <a:rPr lang="en-US">
                <a:highlight>
                  <a:schemeClr val="lt1"/>
                </a:highlight>
                <a:latin typeface="Times New Roman"/>
                <a:ea typeface="Times New Roman"/>
                <a:cs typeface="Times New Roman"/>
                <a:sym typeface="Times New Roman"/>
              </a:rPr>
              <a:t>A subject must provide an identity to a system to start the process of authentication, authorization, and accountability (AAA). </a:t>
            </a:r>
            <a:endParaRPr>
              <a:highlight>
                <a:schemeClr val="lt1"/>
              </a:highlight>
              <a:latin typeface="Times New Roman"/>
              <a:ea typeface="Times New Roman"/>
              <a:cs typeface="Times New Roman"/>
              <a:sym typeface="Times New Roman"/>
            </a:endParaRPr>
          </a:p>
          <a:p>
            <a:pPr marL="1600200" lvl="3" indent="-187325" algn="l" rtl="0">
              <a:lnSpc>
                <a:spcPct val="90000"/>
              </a:lnSpc>
              <a:spcBef>
                <a:spcPts val="500"/>
              </a:spcBef>
              <a:spcAft>
                <a:spcPts val="0"/>
              </a:spcAft>
              <a:buClr>
                <a:schemeClr val="dk1"/>
              </a:buClr>
              <a:buSzPts val="1200"/>
              <a:buFont typeface="Times New Roman"/>
              <a:buChar char="●"/>
            </a:pPr>
            <a:r>
              <a:rPr lang="en-US">
                <a:highlight>
                  <a:schemeClr val="lt1"/>
                </a:highlight>
                <a:latin typeface="Times New Roman"/>
                <a:ea typeface="Times New Roman"/>
                <a:cs typeface="Times New Roman"/>
                <a:sym typeface="Times New Roman"/>
              </a:rPr>
              <a:t>Providing an identity can involve typing in a username; swiping a smart card; </a:t>
            </a:r>
            <a:endParaRPr>
              <a:highlight>
                <a:schemeClr val="lt1"/>
              </a:highlight>
              <a:latin typeface="Times New Roman"/>
              <a:ea typeface="Times New Roman"/>
              <a:cs typeface="Times New Roman"/>
              <a:sym typeface="Times New Roman"/>
            </a:endParaRPr>
          </a:p>
          <a:p>
            <a:pPr marL="685800" lvl="1" indent="-163830" algn="l" rtl="0">
              <a:lnSpc>
                <a:spcPct val="90000"/>
              </a:lnSpc>
              <a:spcBef>
                <a:spcPts val="500"/>
              </a:spcBef>
              <a:spcAft>
                <a:spcPts val="0"/>
              </a:spcAft>
              <a:buClr>
                <a:schemeClr val="dk1"/>
              </a:buClr>
              <a:buSzPts val="1200"/>
              <a:buFont typeface="Times New Roman"/>
              <a:buChar char="○"/>
            </a:pPr>
            <a:r>
              <a:rPr lang="en-US" b="1">
                <a:highlight>
                  <a:schemeClr val="lt1"/>
                </a:highlight>
                <a:latin typeface="Times New Roman"/>
                <a:ea typeface="Times New Roman"/>
                <a:cs typeface="Times New Roman"/>
                <a:sym typeface="Times New Roman"/>
              </a:rPr>
              <a:t>Authentication</a:t>
            </a:r>
            <a:endParaRPr>
              <a:highlight>
                <a:schemeClr val="lt1"/>
              </a:highlight>
              <a:latin typeface="Times New Roman"/>
              <a:ea typeface="Times New Roman"/>
              <a:cs typeface="Times New Roman"/>
              <a:sym typeface="Times New Roman"/>
            </a:endParaRPr>
          </a:p>
          <a:p>
            <a:pPr marL="1143000" lvl="2" indent="-187325" algn="l" rtl="0">
              <a:lnSpc>
                <a:spcPct val="90000"/>
              </a:lnSpc>
              <a:spcBef>
                <a:spcPts val="500"/>
              </a:spcBef>
              <a:spcAft>
                <a:spcPts val="0"/>
              </a:spcAft>
              <a:buClr>
                <a:schemeClr val="dk1"/>
              </a:buClr>
              <a:buSzPts val="1200"/>
              <a:buFont typeface="Times New Roman"/>
              <a:buChar char="■"/>
            </a:pPr>
            <a:r>
              <a:rPr lang="en-US">
                <a:highlight>
                  <a:schemeClr val="lt1"/>
                </a:highlight>
                <a:latin typeface="Times New Roman"/>
                <a:ea typeface="Times New Roman"/>
                <a:cs typeface="Times New Roman"/>
                <a:sym typeface="Times New Roman"/>
              </a:rPr>
              <a:t>The process of verifying or testing that the claimed identity is valid is authentication </a:t>
            </a:r>
            <a:endParaRPr>
              <a:highlight>
                <a:schemeClr val="lt1"/>
              </a:highlight>
              <a:latin typeface="Times New Roman"/>
              <a:ea typeface="Times New Roman"/>
              <a:cs typeface="Times New Roman"/>
              <a:sym typeface="Times New Roman"/>
            </a:endParaRPr>
          </a:p>
          <a:p>
            <a:pPr marL="1143000" lvl="2" indent="-187325" algn="l" rtl="0">
              <a:lnSpc>
                <a:spcPct val="90000"/>
              </a:lnSpc>
              <a:spcBef>
                <a:spcPts val="500"/>
              </a:spcBef>
              <a:spcAft>
                <a:spcPts val="0"/>
              </a:spcAft>
              <a:buClr>
                <a:schemeClr val="dk1"/>
              </a:buClr>
              <a:buSzPts val="1200"/>
              <a:buFont typeface="Times New Roman"/>
              <a:buChar char="■"/>
            </a:pPr>
            <a:r>
              <a:rPr lang="en-US">
                <a:highlight>
                  <a:schemeClr val="lt1"/>
                </a:highlight>
                <a:latin typeface="Times New Roman"/>
                <a:ea typeface="Times New Roman"/>
                <a:cs typeface="Times New Roman"/>
                <a:sym typeface="Times New Roman"/>
              </a:rPr>
              <a:t>Authentication requires from the subject additional information that must exactly correspond to the identity indicated. </a:t>
            </a:r>
            <a:endParaRPr>
              <a:highlight>
                <a:schemeClr val="lt1"/>
              </a:highlight>
              <a:latin typeface="Times New Roman"/>
              <a:ea typeface="Times New Roman"/>
              <a:cs typeface="Times New Roman"/>
              <a:sym typeface="Times New Roman"/>
            </a:endParaRPr>
          </a:p>
          <a:p>
            <a:pPr marL="1143000" lvl="2" indent="-187325" algn="l" rtl="0">
              <a:lnSpc>
                <a:spcPct val="90000"/>
              </a:lnSpc>
              <a:spcBef>
                <a:spcPts val="500"/>
              </a:spcBef>
              <a:spcAft>
                <a:spcPts val="0"/>
              </a:spcAft>
              <a:buClr>
                <a:schemeClr val="dk1"/>
              </a:buClr>
              <a:buSzPts val="1200"/>
              <a:buFont typeface="Times New Roman"/>
              <a:buChar char="■"/>
            </a:pPr>
            <a:r>
              <a:rPr lang="en-US">
                <a:highlight>
                  <a:schemeClr val="lt1"/>
                </a:highlight>
                <a:latin typeface="Times New Roman"/>
                <a:ea typeface="Times New Roman"/>
                <a:cs typeface="Times New Roman"/>
                <a:sym typeface="Times New Roman"/>
              </a:rPr>
              <a:t>This includes the password variations of PINs and passphrases</a:t>
            </a:r>
            <a:endParaRPr>
              <a:highlight>
                <a:schemeClr val="lt1"/>
              </a:highlight>
              <a:latin typeface="Times New Roman"/>
              <a:ea typeface="Times New Roman"/>
              <a:cs typeface="Times New Roman"/>
              <a:sym typeface="Times New Roman"/>
            </a:endParaRPr>
          </a:p>
          <a:p>
            <a:pPr marL="685800" lvl="1" indent="-190500" algn="l" rtl="0">
              <a:lnSpc>
                <a:spcPct val="90000"/>
              </a:lnSpc>
              <a:spcBef>
                <a:spcPts val="0"/>
              </a:spcBef>
              <a:spcAft>
                <a:spcPts val="0"/>
              </a:spcAft>
              <a:buClr>
                <a:schemeClr val="dk1"/>
              </a:buClr>
              <a:buSzPts val="1200"/>
              <a:buFont typeface="Times New Roman"/>
              <a:buChar char="○"/>
            </a:pPr>
            <a:r>
              <a:rPr lang="en-US" b="1">
                <a:highlight>
                  <a:schemeClr val="lt1"/>
                </a:highlight>
                <a:latin typeface="Times New Roman"/>
                <a:ea typeface="Times New Roman"/>
                <a:cs typeface="Times New Roman"/>
                <a:sym typeface="Times New Roman"/>
              </a:rPr>
              <a:t>Authorization</a:t>
            </a:r>
            <a:endParaRPr>
              <a:highlight>
                <a:schemeClr val="lt1"/>
              </a:highlight>
              <a:latin typeface="Times New Roman"/>
              <a:ea typeface="Times New Roman"/>
              <a:cs typeface="Times New Roman"/>
              <a:sym typeface="Times New Roman"/>
            </a:endParaRPr>
          </a:p>
          <a:p>
            <a:pPr marL="1143000" lvl="2" indent="-190500" algn="l" rtl="0">
              <a:lnSpc>
                <a:spcPct val="90000"/>
              </a:lnSpc>
              <a:spcBef>
                <a:spcPts val="500"/>
              </a:spcBef>
              <a:spcAft>
                <a:spcPts val="0"/>
              </a:spcAft>
              <a:buClr>
                <a:schemeClr val="dk1"/>
              </a:buClr>
              <a:buSzPts val="1200"/>
              <a:buFont typeface="Times New Roman"/>
              <a:buChar char="■"/>
            </a:pPr>
            <a:r>
              <a:rPr lang="en-US">
                <a:highlight>
                  <a:schemeClr val="lt1"/>
                </a:highlight>
                <a:latin typeface="Times New Roman"/>
                <a:ea typeface="Times New Roman"/>
                <a:cs typeface="Times New Roman"/>
                <a:sym typeface="Times New Roman"/>
              </a:rPr>
              <a:t>Grant ability to access information (After a person has provided authentication she may have the authority to access the credit card number or enter a room that contains the web server, provided the person has been given prior authorization)</a:t>
            </a:r>
            <a:endParaRPr>
              <a:highlight>
                <a:schemeClr val="lt1"/>
              </a:highlight>
              <a:latin typeface="Times New Roman"/>
              <a:ea typeface="Times New Roman"/>
              <a:cs typeface="Times New Roman"/>
              <a:sym typeface="Times New Roman"/>
            </a:endParaRPr>
          </a:p>
          <a:p>
            <a:pPr marL="685800" lvl="1" indent="-190500" algn="l" rtl="0">
              <a:lnSpc>
                <a:spcPct val="90000"/>
              </a:lnSpc>
              <a:spcBef>
                <a:spcPts val="500"/>
              </a:spcBef>
              <a:spcAft>
                <a:spcPts val="0"/>
              </a:spcAft>
              <a:buClr>
                <a:schemeClr val="dk1"/>
              </a:buClr>
              <a:buSzPts val="1200"/>
              <a:buFont typeface="Times New Roman"/>
              <a:buChar char="○"/>
            </a:pPr>
            <a:r>
              <a:rPr lang="en-US" b="1">
                <a:highlight>
                  <a:schemeClr val="lt1"/>
                </a:highlight>
                <a:latin typeface="Times New Roman"/>
                <a:ea typeface="Times New Roman"/>
                <a:cs typeface="Times New Roman"/>
                <a:sym typeface="Times New Roman"/>
              </a:rPr>
              <a:t>Auditing</a:t>
            </a:r>
            <a:endParaRPr>
              <a:highlight>
                <a:schemeClr val="lt1"/>
              </a:highlight>
              <a:latin typeface="Times New Roman"/>
              <a:ea typeface="Times New Roman"/>
              <a:cs typeface="Times New Roman"/>
              <a:sym typeface="Times New Roman"/>
            </a:endParaRPr>
          </a:p>
          <a:p>
            <a:pPr marL="1143000" lvl="2" indent="-190500" algn="l" rtl="0">
              <a:lnSpc>
                <a:spcPct val="90000"/>
              </a:lnSpc>
              <a:spcBef>
                <a:spcPts val="500"/>
              </a:spcBef>
              <a:spcAft>
                <a:spcPts val="0"/>
              </a:spcAft>
              <a:buClr>
                <a:schemeClr val="dk1"/>
              </a:buClr>
              <a:buSzPts val="1200"/>
              <a:buFont typeface="Times New Roman"/>
              <a:buChar char="■"/>
            </a:pPr>
            <a:r>
              <a:rPr lang="en-US">
                <a:highlight>
                  <a:schemeClr val="lt1"/>
                </a:highlight>
                <a:latin typeface="Times New Roman"/>
                <a:ea typeface="Times New Roman"/>
                <a:cs typeface="Times New Roman"/>
                <a:sym typeface="Times New Roman"/>
              </a:rPr>
              <a:t>Recording a log of the events and activities related to the system and subjects.</a:t>
            </a:r>
            <a:endParaRPr>
              <a:highlight>
                <a:schemeClr val="lt1"/>
              </a:highlight>
              <a:latin typeface="Times New Roman"/>
              <a:ea typeface="Times New Roman"/>
              <a:cs typeface="Times New Roman"/>
              <a:sym typeface="Times New Roman"/>
            </a:endParaRPr>
          </a:p>
          <a:p>
            <a:pPr marL="1143000" lvl="2" indent="-190500" algn="l" rtl="0">
              <a:lnSpc>
                <a:spcPct val="90000"/>
              </a:lnSpc>
              <a:spcBef>
                <a:spcPts val="500"/>
              </a:spcBef>
              <a:spcAft>
                <a:spcPts val="0"/>
              </a:spcAft>
              <a:buClr>
                <a:schemeClr val="dk1"/>
              </a:buClr>
              <a:buSzPts val="1200"/>
              <a:buFont typeface="Times New Roman"/>
              <a:buChar char="■"/>
            </a:pPr>
            <a:r>
              <a:rPr lang="en-US">
                <a:highlight>
                  <a:schemeClr val="lt1"/>
                </a:highlight>
                <a:latin typeface="Times New Roman"/>
                <a:ea typeface="Times New Roman"/>
                <a:cs typeface="Times New Roman"/>
                <a:sym typeface="Times New Roman"/>
              </a:rPr>
              <a:t>Auditing, or monitoring, is the programmatic means by which a subject’s actions are tracked and recorded for the purpose of holding the subject accountable for their actions while authenticated on a system.</a:t>
            </a:r>
            <a:endParaRPr>
              <a:highlight>
                <a:schemeClr val="lt1"/>
              </a:highlight>
              <a:latin typeface="Times New Roman"/>
              <a:ea typeface="Times New Roman"/>
              <a:cs typeface="Times New Roman"/>
              <a:sym typeface="Times New Roman"/>
            </a:endParaRPr>
          </a:p>
          <a:p>
            <a:pPr marL="685800" lvl="1" indent="-190500" algn="l" rtl="0">
              <a:lnSpc>
                <a:spcPct val="90000"/>
              </a:lnSpc>
              <a:spcBef>
                <a:spcPts val="0"/>
              </a:spcBef>
              <a:spcAft>
                <a:spcPts val="0"/>
              </a:spcAft>
              <a:buClr>
                <a:schemeClr val="dk1"/>
              </a:buClr>
              <a:buSzPts val="1200"/>
              <a:buFont typeface="Roboto"/>
              <a:buChar char="○"/>
            </a:pPr>
            <a:r>
              <a:rPr lang="en-US" b="1">
                <a:highlight>
                  <a:schemeClr val="lt1"/>
                </a:highlight>
                <a:latin typeface="Times New Roman"/>
                <a:ea typeface="Times New Roman"/>
                <a:cs typeface="Times New Roman"/>
                <a:sym typeface="Times New Roman"/>
              </a:rPr>
              <a:t>Accounting</a:t>
            </a:r>
            <a:r>
              <a:rPr lang="en-US">
                <a:highlight>
                  <a:schemeClr val="lt1"/>
                </a:highlight>
                <a:latin typeface="Times New Roman"/>
                <a:ea typeface="Times New Roman"/>
                <a:cs typeface="Times New Roman"/>
                <a:sym typeface="Times New Roman"/>
              </a:rPr>
              <a:t> (aka accountability) reviewing log files to check for compliance and violations in order to hold subjects accountable for their actions.</a:t>
            </a:r>
            <a:endParaRPr>
              <a:highlight>
                <a:schemeClr val="lt1"/>
              </a:highlight>
              <a:latin typeface="Times New Roman"/>
              <a:ea typeface="Times New Roman"/>
              <a:cs typeface="Times New Roman"/>
              <a:sym typeface="Times New Roman"/>
            </a:endParaRPr>
          </a:p>
          <a:p>
            <a:pPr marL="457200" lvl="0" indent="0" algn="l" rtl="0">
              <a:lnSpc>
                <a:spcPct val="90000"/>
              </a:lnSpc>
              <a:spcBef>
                <a:spcPts val="500"/>
              </a:spcBef>
              <a:spcAft>
                <a:spcPts val="0"/>
              </a:spcAft>
              <a:buNone/>
            </a:pPr>
            <a:endParaRPr>
              <a:highlight>
                <a:schemeClr val="lt1"/>
              </a:highlight>
              <a:latin typeface="Times New Roman"/>
              <a:ea typeface="Times New Roman"/>
              <a:cs typeface="Times New Roman"/>
              <a:sym typeface="Times New Roman"/>
            </a:endParaRPr>
          </a:p>
          <a:p>
            <a:pPr marL="685800" lvl="1" indent="-190500" algn="l" rtl="0">
              <a:lnSpc>
                <a:spcPct val="90000"/>
              </a:lnSpc>
              <a:spcBef>
                <a:spcPts val="500"/>
              </a:spcBef>
              <a:spcAft>
                <a:spcPts val="0"/>
              </a:spcAft>
              <a:buClr>
                <a:schemeClr val="dk1"/>
              </a:buClr>
              <a:buSzPts val="1200"/>
              <a:buFont typeface="Roboto"/>
              <a:buChar char="○"/>
            </a:pPr>
            <a:r>
              <a:rPr lang="en-US" b="1">
                <a:highlight>
                  <a:schemeClr val="lt1"/>
                </a:highlight>
                <a:latin typeface="Times New Roman"/>
                <a:ea typeface="Times New Roman"/>
                <a:cs typeface="Times New Roman"/>
                <a:sym typeface="Times New Roman"/>
              </a:rPr>
              <a:t>Nonrepudiation </a:t>
            </a:r>
            <a:r>
              <a:rPr lang="en-US">
                <a:highlight>
                  <a:schemeClr val="lt1"/>
                </a:highlight>
                <a:latin typeface="Times New Roman"/>
                <a:ea typeface="Times New Roman"/>
                <a:cs typeface="Times New Roman"/>
                <a:sym typeface="Times New Roman"/>
              </a:rPr>
              <a:t>ensures that the subject of an activity or event cannot deny that the event</a:t>
            </a:r>
            <a:br>
              <a:rPr lang="en-US">
                <a:highlight>
                  <a:schemeClr val="lt1"/>
                </a:highlight>
                <a:latin typeface="Times New Roman"/>
                <a:ea typeface="Times New Roman"/>
                <a:cs typeface="Times New Roman"/>
                <a:sym typeface="Times New Roman"/>
              </a:rPr>
            </a:br>
            <a:r>
              <a:rPr lang="en-US">
                <a:highlight>
                  <a:schemeClr val="lt1"/>
                </a:highlight>
                <a:latin typeface="Times New Roman"/>
                <a:ea typeface="Times New Roman"/>
                <a:cs typeface="Times New Roman"/>
                <a:sym typeface="Times New Roman"/>
              </a:rPr>
              <a:t>occurred. </a:t>
            </a:r>
            <a:endParaRPr>
              <a:highlight>
                <a:schemeClr val="lt1"/>
              </a:highlight>
              <a:latin typeface="Times New Roman"/>
              <a:ea typeface="Times New Roman"/>
              <a:cs typeface="Times New Roman"/>
              <a:sym typeface="Times New Roman"/>
            </a:endParaRPr>
          </a:p>
          <a:p>
            <a:pPr marL="1143000" lvl="2" indent="-190500" algn="l" rtl="0">
              <a:lnSpc>
                <a:spcPct val="90000"/>
              </a:lnSpc>
              <a:spcBef>
                <a:spcPts val="500"/>
              </a:spcBef>
              <a:spcAft>
                <a:spcPts val="0"/>
              </a:spcAft>
              <a:buClr>
                <a:schemeClr val="dk1"/>
              </a:buClr>
              <a:buSzPts val="1200"/>
              <a:buFont typeface="Times New Roman"/>
              <a:buChar char="■"/>
            </a:pPr>
            <a:r>
              <a:rPr lang="en-US">
                <a:highlight>
                  <a:schemeClr val="lt1"/>
                </a:highlight>
                <a:latin typeface="Times New Roman"/>
                <a:ea typeface="Times New Roman"/>
                <a:cs typeface="Times New Roman"/>
                <a:sym typeface="Times New Roman"/>
              </a:rPr>
              <a:t>Nonrepudiation is an essential part of accountability</a:t>
            </a:r>
            <a:endParaRPr>
              <a:highlight>
                <a:schemeClr val="lt1"/>
              </a:highlight>
              <a:latin typeface="Times New Roman"/>
              <a:ea typeface="Times New Roman"/>
              <a:cs typeface="Times New Roman"/>
              <a:sym typeface="Times New Roman"/>
            </a:endParaRPr>
          </a:p>
          <a:p>
            <a:pPr marL="1143000" lvl="2" indent="-190500" algn="l" rtl="0">
              <a:lnSpc>
                <a:spcPct val="90000"/>
              </a:lnSpc>
              <a:spcBef>
                <a:spcPts val="500"/>
              </a:spcBef>
              <a:spcAft>
                <a:spcPts val="0"/>
              </a:spcAft>
              <a:buClr>
                <a:schemeClr val="dk1"/>
              </a:buClr>
              <a:buSzPts val="1200"/>
              <a:buFont typeface="Times New Roman"/>
              <a:buChar char="■"/>
            </a:pPr>
            <a:r>
              <a:rPr lang="en-US">
                <a:highlight>
                  <a:schemeClr val="lt1"/>
                </a:highlight>
                <a:latin typeface="Times New Roman"/>
                <a:ea typeface="Times New Roman"/>
                <a:cs typeface="Times New Roman"/>
                <a:sym typeface="Times New Roman"/>
              </a:rPr>
              <a:t>Nonrepudiation prevents a subject from claiming not to have sent a message, not to have performed an action, or not to have been the cause of an event. </a:t>
            </a:r>
            <a:endParaRPr>
              <a:highlight>
                <a:schemeClr val="lt1"/>
              </a:highlight>
              <a:latin typeface="Times New Roman"/>
              <a:ea typeface="Times New Roman"/>
              <a:cs typeface="Times New Roman"/>
              <a:sym typeface="Times New Roman"/>
            </a:endParaRPr>
          </a:p>
          <a:p>
            <a:pPr marL="1143000" lvl="2" indent="-190500" algn="l" rtl="0">
              <a:lnSpc>
                <a:spcPct val="90000"/>
              </a:lnSpc>
              <a:spcBef>
                <a:spcPts val="500"/>
              </a:spcBef>
              <a:spcAft>
                <a:spcPts val="0"/>
              </a:spcAft>
              <a:buClr>
                <a:schemeClr val="dk1"/>
              </a:buClr>
              <a:buSzPts val="1200"/>
              <a:buFont typeface="Times New Roman"/>
              <a:buChar char="■"/>
            </a:pPr>
            <a:r>
              <a:rPr lang="en-US">
                <a:highlight>
                  <a:schemeClr val="lt1"/>
                </a:highlight>
                <a:latin typeface="Times New Roman"/>
                <a:ea typeface="Times New Roman"/>
                <a:cs typeface="Times New Roman"/>
                <a:sym typeface="Times New Roman"/>
              </a:rPr>
              <a:t>It is made possible through identification, authentication, authorization, accountability, and</a:t>
            </a:r>
            <a:br>
              <a:rPr lang="en-US">
                <a:highlight>
                  <a:schemeClr val="lt1"/>
                </a:highlight>
                <a:latin typeface="Times New Roman"/>
                <a:ea typeface="Times New Roman"/>
                <a:cs typeface="Times New Roman"/>
                <a:sym typeface="Times New Roman"/>
              </a:rPr>
            </a:br>
            <a:r>
              <a:rPr lang="en-US">
                <a:highlight>
                  <a:schemeClr val="lt1"/>
                </a:highlight>
                <a:latin typeface="Times New Roman"/>
                <a:ea typeface="Times New Roman"/>
                <a:cs typeface="Times New Roman"/>
                <a:sym typeface="Times New Roman"/>
              </a:rPr>
              <a:t>auditing. </a:t>
            </a:r>
            <a:endParaRPr>
              <a:highlight>
                <a:schemeClr val="lt1"/>
              </a:highlight>
              <a:latin typeface="Times New Roman"/>
              <a:ea typeface="Times New Roman"/>
              <a:cs typeface="Times New Roman"/>
              <a:sym typeface="Times New Roman"/>
            </a:endParaRPr>
          </a:p>
          <a:p>
            <a:pPr marL="685800" lvl="1" indent="-190500" algn="l" rtl="0">
              <a:lnSpc>
                <a:spcPct val="90000"/>
              </a:lnSpc>
              <a:spcBef>
                <a:spcPts val="1600"/>
              </a:spcBef>
              <a:spcAft>
                <a:spcPts val="0"/>
              </a:spcAft>
              <a:buClr>
                <a:srgbClr val="31394D"/>
              </a:buClr>
              <a:buSzPts val="1200"/>
              <a:buFont typeface="Roboto"/>
              <a:buChar char="○"/>
            </a:pPr>
            <a:r>
              <a:rPr lang="en-US" b="1">
                <a:solidFill>
                  <a:srgbClr val="666666"/>
                </a:solidFill>
                <a:latin typeface="Roboto"/>
                <a:ea typeface="Roboto"/>
                <a:cs typeface="Roboto"/>
                <a:sym typeface="Roboto"/>
              </a:rPr>
              <a:t>Authenticity</a:t>
            </a:r>
            <a:r>
              <a:rPr lang="en-US">
                <a:solidFill>
                  <a:srgbClr val="666666"/>
                </a:solidFill>
                <a:latin typeface="Roboto"/>
                <a:ea typeface="Roboto"/>
                <a:cs typeface="Roboto"/>
                <a:sym typeface="Roboto"/>
              </a:rPr>
              <a:t>: the property of being genuine and being able to be verified and trusted; confident in the validity of a transmission, or a message, or its originator</a:t>
            </a:r>
            <a:endParaRPr>
              <a:solidFill>
                <a:srgbClr val="666666"/>
              </a:solidFill>
              <a:latin typeface="Roboto"/>
              <a:ea typeface="Roboto"/>
              <a:cs typeface="Roboto"/>
              <a:sym typeface="Roboto"/>
            </a:endParaRPr>
          </a:p>
          <a:p>
            <a:pPr marL="685800" lvl="1" indent="-190500" algn="l" rtl="0">
              <a:lnSpc>
                <a:spcPct val="90000"/>
              </a:lnSpc>
              <a:spcBef>
                <a:spcPts val="1000"/>
              </a:spcBef>
              <a:spcAft>
                <a:spcPts val="0"/>
              </a:spcAft>
              <a:buClr>
                <a:srgbClr val="31394D"/>
              </a:buClr>
              <a:buSzPts val="1200"/>
              <a:buFont typeface="Roboto"/>
              <a:buChar char="○"/>
            </a:pPr>
            <a:r>
              <a:rPr lang="en-US" b="1">
                <a:solidFill>
                  <a:srgbClr val="666666"/>
                </a:solidFill>
                <a:latin typeface="Roboto"/>
                <a:ea typeface="Roboto"/>
                <a:cs typeface="Roboto"/>
                <a:sym typeface="Roboto"/>
              </a:rPr>
              <a:t>Accountability</a:t>
            </a:r>
            <a:r>
              <a:rPr lang="en-US">
                <a:solidFill>
                  <a:srgbClr val="666666"/>
                </a:solidFill>
                <a:latin typeface="Roboto"/>
                <a:ea typeface="Roboto"/>
                <a:cs typeface="Roboto"/>
                <a:sym typeface="Roboto"/>
              </a:rPr>
              <a:t>: generates the requirement for actions of an entity to be traced uniquely to that individual to support nonrepudiation, deference, fault isolation, forensics etc</a:t>
            </a:r>
            <a:endParaRPr>
              <a:solidFill>
                <a:srgbClr val="666666"/>
              </a:solidFill>
              <a:latin typeface="Roboto"/>
              <a:ea typeface="Roboto"/>
              <a:cs typeface="Roboto"/>
              <a:sym typeface="Roboto"/>
            </a:endParaRPr>
          </a:p>
          <a:p>
            <a:pPr marL="228600" lvl="0" indent="-50800" algn="l" rtl="0">
              <a:lnSpc>
                <a:spcPct val="90000"/>
              </a:lnSpc>
              <a:spcBef>
                <a:spcPts val="1000"/>
              </a:spcBef>
              <a:spcAft>
                <a:spcPts val="0"/>
              </a:spcAft>
              <a:buNone/>
            </a:pPr>
            <a:endParaRPr>
              <a:solidFill>
                <a:srgbClr val="666666"/>
              </a:solidFill>
              <a:latin typeface="Roboto"/>
              <a:ea typeface="Roboto"/>
              <a:cs typeface="Roboto"/>
              <a:sym typeface="Roboto"/>
            </a:endParaRPr>
          </a:p>
          <a:p>
            <a:pPr marL="685800" lvl="1" indent="-190500" algn="l" rtl="0">
              <a:lnSpc>
                <a:spcPct val="90000"/>
              </a:lnSpc>
              <a:spcBef>
                <a:spcPts val="1600"/>
              </a:spcBef>
              <a:spcAft>
                <a:spcPts val="0"/>
              </a:spcAft>
              <a:buClr>
                <a:srgbClr val="31394D"/>
              </a:buClr>
              <a:buSzPts val="1200"/>
              <a:buFont typeface="Times New Roman"/>
              <a:buChar char="○"/>
            </a:pPr>
            <a:endParaRPr>
              <a:highlight>
                <a:schemeClr val="lt1"/>
              </a:highlight>
              <a:latin typeface="Times New Roman"/>
              <a:ea typeface="Times New Roman"/>
              <a:cs typeface="Times New Roman"/>
              <a:sym typeface="Times New Roman"/>
            </a:endParaRPr>
          </a:p>
          <a:p>
            <a:pPr marL="685800" lvl="1" indent="-190500" algn="l" rtl="0">
              <a:lnSpc>
                <a:spcPct val="90000"/>
              </a:lnSpc>
              <a:spcBef>
                <a:spcPts val="1600"/>
              </a:spcBef>
              <a:spcAft>
                <a:spcPts val="0"/>
              </a:spcAft>
              <a:buClr>
                <a:schemeClr val="dk1"/>
              </a:buClr>
              <a:buSzPts val="1200"/>
              <a:buFont typeface="Times New Roman"/>
              <a:buChar char="○"/>
            </a:pPr>
            <a:endParaRPr>
              <a:highlight>
                <a:schemeClr val="lt1"/>
              </a:highlight>
              <a:latin typeface="Times New Roman"/>
              <a:ea typeface="Times New Roman"/>
              <a:cs typeface="Times New Roman"/>
              <a:sym typeface="Times New Roman"/>
            </a:endParaRPr>
          </a:p>
        </p:txBody>
      </p:sp>
      <p:sp>
        <p:nvSpPr>
          <p:cNvPr id="260" name="Google Shape;260;p4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2671062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sz="1200" dirty="0">
                <a:latin typeface="Courier New" panose="02070309020205020404" pitchFamily="49" charset="0"/>
              </a:rPr>
              <a:t>French: ET TU BRUTUS </a:t>
            </a:r>
            <a:br>
              <a:rPr lang="en-GB" altLang="en-US" sz="1200" dirty="0">
                <a:latin typeface="Courier New" panose="02070309020205020404" pitchFamily="49" charset="0"/>
              </a:rPr>
            </a:br>
            <a:r>
              <a:rPr lang="en-GB" altLang="en-US" sz="1200" dirty="0">
                <a:latin typeface="Courier New" panose="02070309020205020404" pitchFamily="49" charset="0"/>
              </a:rPr>
              <a:t>English: AND YOU BRUTUS</a:t>
            </a:r>
            <a:endParaRPr lang="en-PK" dirty="0"/>
          </a:p>
        </p:txBody>
      </p:sp>
      <p:sp>
        <p:nvSpPr>
          <p:cNvPr id="4" name="Slide Number Placeholder 3"/>
          <p:cNvSpPr>
            <a:spLocks noGrp="1"/>
          </p:cNvSpPr>
          <p:nvPr>
            <p:ph type="sldNum" sz="quarter" idx="5"/>
          </p:nvPr>
        </p:nvSpPr>
        <p:spPr/>
        <p:txBody>
          <a:bodyPr/>
          <a:lstStyle/>
          <a:p>
            <a:fld id="{FE85FC15-40B4-45E5-86AE-2E64D22F0C38}" type="slidenum">
              <a:rPr lang="en-US" smtClean="0"/>
              <a:t>22</a:t>
            </a:fld>
            <a:endParaRPr lang="en-US"/>
          </a:p>
        </p:txBody>
      </p:sp>
    </p:spTree>
    <p:extLst>
      <p:ext uri="{BB962C8B-B14F-4D97-AF65-F5344CB8AC3E}">
        <p14:creationId xmlns:p14="http://schemas.microsoft.com/office/powerpoint/2010/main" val="4022548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24E26D5-6E52-424D-A1D2-62B0CC10D902}" type="slidenum">
              <a:rPr lang="en-GB" altLang="en-US">
                <a:latin typeface="Arial" panose="020B0604020202020204" pitchFamily="34" charset="0"/>
              </a:rPr>
              <a:pPr>
                <a:spcBef>
                  <a:spcPct val="0"/>
                </a:spcBef>
              </a:pPr>
              <a:t>23</a:t>
            </a:fld>
            <a:endParaRPr lang="en-GB" altLang="en-US">
              <a:latin typeface="Arial" panose="020B0604020202020204" pitchFamily="34" charset="0"/>
            </a:endParaRPr>
          </a:p>
        </p:txBody>
      </p:sp>
      <p:sp>
        <p:nvSpPr>
          <p:cNvPr id="204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0" i="0" dirty="0">
                <a:solidFill>
                  <a:srgbClr val="000000"/>
                </a:solidFill>
                <a:effectLst/>
                <a:latin typeface="Lucida Console" panose="020B0609040504020204" pitchFamily="49" charset="0"/>
              </a:rPr>
              <a:t>HELLO I HOPE YOU FIND THIS INTERESTING</a:t>
            </a:r>
          </a:p>
          <a:p>
            <a:pPr eaLnBrk="1" hangingPunct="1">
              <a:spcBef>
                <a:spcPct val="0"/>
              </a:spcBef>
            </a:pPr>
            <a:r>
              <a:rPr lang="en-US" altLang="en-US" b="0" i="0" dirty="0">
                <a:solidFill>
                  <a:srgbClr val="000000"/>
                </a:solidFill>
                <a:effectLst/>
                <a:latin typeface="Lucida Console" panose="020B0609040504020204" pitchFamily="49" charset="0"/>
              </a:rPr>
              <a:t>Enc Key = 17 </a:t>
            </a:r>
          </a:p>
          <a:p>
            <a:pPr eaLnBrk="1" hangingPunct="1">
              <a:spcBef>
                <a:spcPct val="0"/>
              </a:spcBef>
            </a:pPr>
            <a:r>
              <a:rPr lang="en-US" altLang="en-US" b="0" i="0" dirty="0">
                <a:solidFill>
                  <a:srgbClr val="000000"/>
                </a:solidFill>
                <a:effectLst/>
                <a:latin typeface="Lucida Console" panose="020B0609040504020204" pitchFamily="49" charset="0"/>
              </a:rPr>
              <a:t>Dec Key = 9</a:t>
            </a:r>
            <a:endParaRPr lang="en-US" altLang="en-US" dirty="0">
              <a:latin typeface="Arial" panose="020B0604020202020204" pitchFamily="34" charset="0"/>
            </a:endParaRPr>
          </a:p>
        </p:txBody>
      </p:sp>
    </p:spTree>
    <p:extLst>
      <p:ext uri="{BB962C8B-B14F-4D97-AF65-F5344CB8AC3E}">
        <p14:creationId xmlns:p14="http://schemas.microsoft.com/office/powerpoint/2010/main" val="3754602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000000"/>
                </a:solidFill>
                <a:effectLst/>
                <a:latin typeface="Lucida Console" panose="020B0609040504020204" pitchFamily="49" charset="0"/>
              </a:rPr>
              <a:t>INFORMATIONSECURITY</a:t>
            </a:r>
          </a:p>
          <a:p>
            <a:r>
              <a:rPr lang="en-GB" b="0" i="0" dirty="0">
                <a:solidFill>
                  <a:srgbClr val="000000"/>
                </a:solidFill>
                <a:effectLst/>
                <a:latin typeface="Lucida Console" panose="020B0609040504020204" pitchFamily="49" charset="0"/>
              </a:rPr>
              <a:t>K = 15</a:t>
            </a:r>
            <a:endParaRPr lang="en-PK" dirty="0"/>
          </a:p>
        </p:txBody>
      </p:sp>
      <p:sp>
        <p:nvSpPr>
          <p:cNvPr id="4" name="Slide Number Placeholder 3"/>
          <p:cNvSpPr>
            <a:spLocks noGrp="1"/>
          </p:cNvSpPr>
          <p:nvPr>
            <p:ph type="sldNum" sz="quarter" idx="5"/>
          </p:nvPr>
        </p:nvSpPr>
        <p:spPr/>
        <p:txBody>
          <a:bodyPr/>
          <a:lstStyle/>
          <a:p>
            <a:fld id="{FE85FC15-40B4-45E5-86AE-2E64D22F0C38}" type="slidenum">
              <a:rPr lang="en-US" smtClean="0"/>
              <a:t>25</a:t>
            </a:fld>
            <a:endParaRPr lang="en-US"/>
          </a:p>
        </p:txBody>
      </p:sp>
    </p:spTree>
    <p:extLst>
      <p:ext uri="{BB962C8B-B14F-4D97-AF65-F5344CB8AC3E}">
        <p14:creationId xmlns:p14="http://schemas.microsoft.com/office/powerpoint/2010/main" val="3922241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Lucida Console" panose="020B0609040504020204" pitchFamily="49" charset="0"/>
              </a:rPr>
              <a:t>A man lives on the twelfth floor of an apartment building. Every morning he takes the elevator down to the lobby and leaves the building. In the evening, he gets into the elevator, and, if there is someone else in the elevator -- or if it was raining that day -- he goes back to his floor directly. However, if there is nobody else in the elevator and it hasn't rained, he goes to the tenth floor and walks up two flights of stairs to his room.</a:t>
            </a:r>
            <a:endParaRPr lang="en-PK" dirty="0"/>
          </a:p>
        </p:txBody>
      </p:sp>
      <p:sp>
        <p:nvSpPr>
          <p:cNvPr id="4" name="Slide Number Placeholder 3"/>
          <p:cNvSpPr>
            <a:spLocks noGrp="1"/>
          </p:cNvSpPr>
          <p:nvPr>
            <p:ph type="sldNum" sz="quarter" idx="5"/>
          </p:nvPr>
        </p:nvSpPr>
        <p:spPr/>
        <p:txBody>
          <a:bodyPr/>
          <a:lstStyle/>
          <a:p>
            <a:fld id="{FE85FC15-40B4-45E5-86AE-2E64D22F0C38}" type="slidenum">
              <a:rPr lang="en-US" smtClean="0"/>
              <a:t>37</a:t>
            </a:fld>
            <a:endParaRPr lang="en-US"/>
          </a:p>
        </p:txBody>
      </p:sp>
    </p:spTree>
    <p:extLst>
      <p:ext uri="{BB962C8B-B14F-4D97-AF65-F5344CB8AC3E}">
        <p14:creationId xmlns:p14="http://schemas.microsoft.com/office/powerpoint/2010/main" val="2541389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Monoalphabetic Substitution Cipher - Online Cryptogram Decoder, Solver (dcode.fr)</a:t>
            </a:r>
            <a:endParaRPr lang="en-PK" dirty="0"/>
          </a:p>
        </p:txBody>
      </p:sp>
      <p:sp>
        <p:nvSpPr>
          <p:cNvPr id="4" name="Slide Number Placeholder 3"/>
          <p:cNvSpPr>
            <a:spLocks noGrp="1"/>
          </p:cNvSpPr>
          <p:nvPr>
            <p:ph type="sldNum" sz="quarter" idx="5"/>
          </p:nvPr>
        </p:nvSpPr>
        <p:spPr/>
        <p:txBody>
          <a:bodyPr/>
          <a:lstStyle/>
          <a:p>
            <a:fld id="{FE85FC15-40B4-45E5-86AE-2E64D22F0C38}" type="slidenum">
              <a:rPr lang="en-US" smtClean="0"/>
              <a:t>38</a:t>
            </a:fld>
            <a:endParaRPr lang="en-US"/>
          </a:p>
        </p:txBody>
      </p:sp>
    </p:spTree>
    <p:extLst>
      <p:ext uri="{BB962C8B-B14F-4D97-AF65-F5344CB8AC3E}">
        <p14:creationId xmlns:p14="http://schemas.microsoft.com/office/powerpoint/2010/main" val="2816653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8B0192B-E1F2-4D51-9245-C9CE8F612D86}" type="datetimeFigureOut">
              <a:rPr lang="en-US" smtClean="0"/>
              <a:pPr/>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0192B-E1F2-4D51-9245-C9CE8F612D86}" type="datetimeFigureOut">
              <a:rPr lang="en-US" smtClean="0"/>
              <a:pPr/>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0192B-E1F2-4D51-9245-C9CE8F612D86}" type="datetimeFigureOut">
              <a:rPr lang="en-US" smtClean="0"/>
              <a:pPr/>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a:t>Click to edit Master title style</a:t>
            </a:r>
          </a:p>
        </p:txBody>
      </p:sp>
      <p:sp>
        <p:nvSpPr>
          <p:cNvPr id="3" name="Table Placeholder 2"/>
          <p:cNvSpPr>
            <a:spLocks noGrp="1"/>
          </p:cNvSpPr>
          <p:nvPr>
            <p:ph type="tbl" idx="1"/>
          </p:nvPr>
        </p:nvSpPr>
        <p:spPr>
          <a:xfrm>
            <a:off x="566738" y="1752600"/>
            <a:ext cx="8001000" cy="4267200"/>
          </a:xfrm>
        </p:spPr>
        <p:txBody>
          <a:bodyPr rtlCol="0">
            <a:normAutofit/>
          </a:bodyPr>
          <a:lstStyle/>
          <a:p>
            <a:pPr lvl="0"/>
            <a:endParaRPr lang="en-US" noProof="0"/>
          </a:p>
        </p:txBody>
      </p:sp>
      <p:sp>
        <p:nvSpPr>
          <p:cNvPr id="4" name="Date Placeholder 3"/>
          <p:cNvSpPr>
            <a:spLocks noGrp="1" noChangeArrowheads="1"/>
          </p:cNvSpPr>
          <p:nvPr>
            <p:ph type="dt" sz="half" idx="10"/>
          </p:nvPr>
        </p:nvSpPr>
        <p:spPr/>
        <p:txBody>
          <a:bodyPr/>
          <a:lstStyle>
            <a:lvl1pPr>
              <a:defRPr/>
            </a:lvl1pPr>
          </a:lstStyle>
          <a:p>
            <a:pPr>
              <a:defRPr/>
            </a:pPr>
            <a:endParaRPr lang="en-GB"/>
          </a:p>
        </p:txBody>
      </p:sp>
      <p:sp>
        <p:nvSpPr>
          <p:cNvPr id="5" name="Footer Placeholder 4"/>
          <p:cNvSpPr>
            <a:spLocks noGrp="1" noChangeArrowheads="1"/>
          </p:cNvSpPr>
          <p:nvPr>
            <p:ph type="ftr" sz="quarter" idx="11"/>
          </p:nvPr>
        </p:nvSpPr>
        <p:spPr/>
        <p:txBody>
          <a:bodyPr/>
          <a:lstStyle>
            <a:lvl1pPr>
              <a:defRPr/>
            </a:lvl1pPr>
          </a:lstStyle>
          <a:p>
            <a:pPr>
              <a:defRPr/>
            </a:pPr>
            <a:endParaRPr lang="en-GB"/>
          </a:p>
        </p:txBody>
      </p:sp>
      <p:sp>
        <p:nvSpPr>
          <p:cNvPr id="6" name="Slide Number Placeholder 5"/>
          <p:cNvSpPr>
            <a:spLocks noGrp="1" noChangeArrowheads="1"/>
          </p:cNvSpPr>
          <p:nvPr>
            <p:ph type="sldNum" sz="quarter" idx="12"/>
          </p:nvPr>
        </p:nvSpPr>
        <p:spPr/>
        <p:txBody>
          <a:bodyPr/>
          <a:lstStyle>
            <a:lvl1pPr>
              <a:defRPr smtClean="0"/>
            </a:lvl1pPr>
          </a:lstStyle>
          <a:p>
            <a:pPr>
              <a:defRPr/>
            </a:pPr>
            <a:fld id="{E941C12E-B5D9-4759-ABA3-05245A55D069}" type="slidenum">
              <a:rPr lang="en-GB" altLang="en-US"/>
              <a:pPr>
                <a:defRPr/>
              </a:pPr>
              <a:t>‹#›</a:t>
            </a:fld>
            <a:endParaRPr lang="en-GB" altLang="en-US"/>
          </a:p>
        </p:txBody>
      </p:sp>
    </p:spTree>
    <p:extLst>
      <p:ext uri="{BB962C8B-B14F-4D97-AF65-F5344CB8AC3E}">
        <p14:creationId xmlns:p14="http://schemas.microsoft.com/office/powerpoint/2010/main" val="1340154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a:t>Click to edit Master title style</a:t>
            </a:r>
          </a:p>
        </p:txBody>
      </p:sp>
      <p:sp>
        <p:nvSpPr>
          <p:cNvPr id="3" name="Text Placeholder 2"/>
          <p:cNvSpPr>
            <a:spLocks noGrp="1"/>
          </p:cNvSpPr>
          <p:nvPr>
            <p:ph type="body" sz="half" idx="1"/>
          </p:nvPr>
        </p:nvSpPr>
        <p:spPr>
          <a:xfrm>
            <a:off x="566738" y="1752600"/>
            <a:ext cx="39243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752600"/>
            <a:ext cx="39243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p:txBody>
          <a:bodyPr/>
          <a:lstStyle>
            <a:lvl1pPr>
              <a:defRPr/>
            </a:lvl1pPr>
          </a:lstStyle>
          <a:p>
            <a:pPr>
              <a:defRPr/>
            </a:pPr>
            <a:endParaRPr lang="en-GB"/>
          </a:p>
        </p:txBody>
      </p:sp>
      <p:sp>
        <p:nvSpPr>
          <p:cNvPr id="6" name="Footer Placeholder 5"/>
          <p:cNvSpPr>
            <a:spLocks noGrp="1" noChangeArrowheads="1"/>
          </p:cNvSpPr>
          <p:nvPr>
            <p:ph type="ftr" sz="quarter" idx="11"/>
          </p:nvPr>
        </p:nvSpPr>
        <p:spPr/>
        <p:txBody>
          <a:bodyPr/>
          <a:lstStyle>
            <a:lvl1pPr>
              <a:defRPr/>
            </a:lvl1pPr>
          </a:lstStyle>
          <a:p>
            <a:pPr>
              <a:defRPr/>
            </a:pPr>
            <a:endParaRPr lang="en-GB"/>
          </a:p>
        </p:txBody>
      </p:sp>
      <p:sp>
        <p:nvSpPr>
          <p:cNvPr id="7" name="Slide Number Placeholder 6"/>
          <p:cNvSpPr>
            <a:spLocks noGrp="1" noChangeArrowheads="1"/>
          </p:cNvSpPr>
          <p:nvPr>
            <p:ph type="sldNum" sz="quarter" idx="12"/>
          </p:nvPr>
        </p:nvSpPr>
        <p:spPr/>
        <p:txBody>
          <a:bodyPr/>
          <a:lstStyle>
            <a:lvl1pPr>
              <a:defRPr smtClean="0"/>
            </a:lvl1pPr>
          </a:lstStyle>
          <a:p>
            <a:pPr>
              <a:defRPr/>
            </a:pPr>
            <a:fld id="{0D57DC16-7A35-45B5-9E3A-BB80EAAE65BC}" type="slidenum">
              <a:rPr lang="en-GB" altLang="en-US"/>
              <a:pPr>
                <a:defRPr/>
              </a:pPr>
              <a:t>‹#›</a:t>
            </a:fld>
            <a:endParaRPr lang="en-GB" altLang="en-US"/>
          </a:p>
        </p:txBody>
      </p:sp>
    </p:spTree>
    <p:extLst>
      <p:ext uri="{BB962C8B-B14F-4D97-AF65-F5344CB8AC3E}">
        <p14:creationId xmlns:p14="http://schemas.microsoft.com/office/powerpoint/2010/main" val="4282025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153400" cy="829733"/>
          </a:xfrm>
        </p:spPr>
        <p:txBody>
          <a:bodyPr/>
          <a:lstStyle/>
          <a:p>
            <a:r>
              <a:rPr lang="en-US" dirty="0"/>
              <a:t>Click to edit Master title style</a:t>
            </a:r>
          </a:p>
        </p:txBody>
      </p:sp>
      <p:sp>
        <p:nvSpPr>
          <p:cNvPr id="3" name="Content Placeholder 2"/>
          <p:cNvSpPr>
            <a:spLocks noGrp="1"/>
          </p:cNvSpPr>
          <p:nvPr>
            <p:ph idx="1"/>
          </p:nvPr>
        </p:nvSpPr>
        <p:spPr>
          <a:xfrm>
            <a:off x="0" y="1143000"/>
            <a:ext cx="91440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B0192B-E1F2-4D51-9245-C9CE8F612D86}" type="datetimeFigureOut">
              <a:rPr lang="en-US" smtClean="0"/>
              <a:pPr/>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B0192B-E1F2-4D51-9245-C9CE8F612D86}" type="datetimeFigureOut">
              <a:rPr lang="en-US" smtClean="0"/>
              <a:pPr/>
              <a:t>9/3/2023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B0192B-E1F2-4D51-9245-C9CE8F612D86}" type="datetimeFigureOut">
              <a:rPr lang="en-US" smtClean="0"/>
              <a:pPr/>
              <a:t>9/3/2023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B0192B-E1F2-4D51-9245-C9CE8F612D86}" type="datetimeFigureOut">
              <a:rPr lang="en-US" smtClean="0"/>
              <a:pPr/>
              <a:t>9/3/2023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0192B-E1F2-4D51-9245-C9CE8F612D86}" type="datetimeFigureOut">
              <a:rPr lang="en-US" smtClean="0"/>
              <a:pPr/>
              <a:t>9/3/2023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B0192B-E1F2-4D51-9245-C9CE8F612D86}" type="datetimeFigureOut">
              <a:rPr lang="en-US" smtClean="0"/>
              <a:pPr/>
              <a:t>9/3/2023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B0192B-E1F2-4D51-9245-C9CE8F612D86}" type="datetimeFigureOut">
              <a:rPr lang="en-US" smtClean="0"/>
              <a:pPr/>
              <a:t>9/3/2023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0192B-E1F2-4D51-9245-C9CE8F612D86}" type="datetimeFigureOut">
              <a:rPr lang="en-US" smtClean="0"/>
              <a:pPr/>
              <a:t>9/3/2023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C2CBD0-4E8A-462D-9424-859647FC3ED0}" type="slidenum">
              <a:rPr lang="en-US" smtClean="0"/>
              <a:pPr/>
              <a:t>‹#›</a:t>
            </a:fld>
            <a:endParaRPr lang="en-US"/>
          </a:p>
        </p:txBody>
      </p:sp>
      <p:pic>
        <p:nvPicPr>
          <p:cNvPr id="8" name="Picture 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50799" y="44449"/>
            <a:ext cx="895349" cy="8953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636" y="1882775"/>
            <a:ext cx="8991600" cy="1622425"/>
          </a:xfrm>
        </p:spPr>
        <p:txBody>
          <a:bodyPr>
            <a:normAutofit/>
          </a:bodyPr>
          <a:lstStyle/>
          <a:p>
            <a:r>
              <a:rPr lang="en-US" b="1" dirty="0">
                <a:solidFill>
                  <a:srgbClr val="160C5C"/>
                </a:solidFill>
              </a:rPr>
              <a:t>Network and Cyber Security-I </a:t>
            </a:r>
            <a:br>
              <a:rPr lang="en-US" b="1" dirty="0">
                <a:solidFill>
                  <a:srgbClr val="160C5C"/>
                </a:solidFill>
              </a:rPr>
            </a:br>
            <a:r>
              <a:rPr lang="en-US" sz="2600" dirty="0"/>
              <a:t>(CY2001)</a:t>
            </a:r>
            <a:br>
              <a:rPr lang="en-US" sz="2600" dirty="0"/>
            </a:br>
            <a:r>
              <a:rPr lang="en-US" sz="2600" dirty="0"/>
              <a:t>(</a:t>
            </a:r>
            <a:r>
              <a:rPr lang="en-US" sz="2600"/>
              <a:t>Lecture </a:t>
            </a:r>
            <a:r>
              <a:rPr lang="en-US" sz="2600" dirty="0"/>
              <a:t>4</a:t>
            </a:r>
            <a:r>
              <a:rPr lang="en-US" sz="2600"/>
              <a:t>)</a:t>
            </a:r>
            <a:endParaRPr lang="en-US" sz="2600" dirty="0"/>
          </a:p>
        </p:txBody>
      </p:sp>
      <p:sp>
        <p:nvSpPr>
          <p:cNvPr id="3" name="Subtitle 2"/>
          <p:cNvSpPr>
            <a:spLocks noGrp="1"/>
          </p:cNvSpPr>
          <p:nvPr>
            <p:ph type="subTitle" idx="1"/>
          </p:nvPr>
        </p:nvSpPr>
        <p:spPr>
          <a:xfrm>
            <a:off x="228600" y="4267200"/>
            <a:ext cx="8686800" cy="2438400"/>
          </a:xfrm>
        </p:spPr>
        <p:txBody>
          <a:bodyPr>
            <a:normAutofit fontScale="92500" lnSpcReduction="10000"/>
          </a:bodyPr>
          <a:lstStyle/>
          <a:p>
            <a:endParaRPr lang="en-US" sz="2600" dirty="0"/>
          </a:p>
          <a:p>
            <a:r>
              <a:rPr lang="en-US" sz="2600" dirty="0">
                <a:solidFill>
                  <a:srgbClr val="00B0F0"/>
                </a:solidFill>
              </a:rPr>
              <a:t>Dr. Qaisar Shafi </a:t>
            </a:r>
          </a:p>
          <a:p>
            <a:endParaRPr lang="en-US" sz="2600" dirty="0">
              <a:solidFill>
                <a:srgbClr val="00B0F0"/>
              </a:solidFill>
            </a:endParaRPr>
          </a:p>
          <a:p>
            <a:r>
              <a:rPr lang="en-US" sz="2600" dirty="0">
                <a:solidFill>
                  <a:srgbClr val="00B0F0"/>
                </a:solidFill>
              </a:rPr>
              <a:t>Department of Computer Science, </a:t>
            </a:r>
          </a:p>
          <a:p>
            <a:r>
              <a:rPr lang="en-US" sz="2800" dirty="0">
                <a:solidFill>
                  <a:srgbClr val="00B0F0"/>
                </a:solidFill>
              </a:rPr>
              <a:t>National University of Computer &amp; Emerging Sciences</a:t>
            </a:r>
            <a:r>
              <a:rPr lang="en-US" sz="2600" dirty="0">
                <a:solidFill>
                  <a:srgbClr val="00B0F0"/>
                </a:solidFill>
              </a:rPr>
              <a:t>, Islamabad Campus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Accounting  </a:t>
            </a:r>
          </a:p>
        </p:txBody>
      </p:sp>
      <p:sp>
        <p:nvSpPr>
          <p:cNvPr id="3" name="Content Placeholder 2"/>
          <p:cNvSpPr>
            <a:spLocks noGrp="1"/>
          </p:cNvSpPr>
          <p:nvPr>
            <p:ph idx="1"/>
          </p:nvPr>
        </p:nvSpPr>
        <p:spPr/>
        <p:txBody>
          <a:bodyPr/>
          <a:lstStyle/>
          <a:p>
            <a:r>
              <a:rPr lang="en-US" dirty="0"/>
              <a:t>Keep track of activities </a:t>
            </a:r>
          </a:p>
          <a:p>
            <a:r>
              <a:rPr lang="en-US" dirty="0"/>
              <a:t>Monitor activities for security and compliance </a:t>
            </a:r>
          </a:p>
          <a:p>
            <a:r>
              <a:rPr lang="en-US" dirty="0"/>
              <a:t>What files are accessed , who accessed them, what modification is done</a:t>
            </a:r>
          </a:p>
          <a:p>
            <a:r>
              <a:rPr lang="en-US" dirty="0"/>
              <a:t>Particular user have access to system at this date and time ….</a:t>
            </a:r>
          </a:p>
          <a:p>
            <a:r>
              <a:rPr lang="en-US" dirty="0"/>
              <a:t>In case of cyber incident PROOF is available and valuable to investigate. </a:t>
            </a:r>
          </a:p>
          <a:p>
            <a:endParaRPr lang="en-US" dirty="0"/>
          </a:p>
        </p:txBody>
      </p:sp>
    </p:spTree>
    <p:extLst>
      <p:ext uri="{BB962C8B-B14F-4D97-AF65-F5344CB8AC3E}">
        <p14:creationId xmlns:p14="http://schemas.microsoft.com/office/powerpoint/2010/main" val="2491589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Auditing </a:t>
            </a:r>
          </a:p>
        </p:txBody>
      </p:sp>
      <p:sp>
        <p:nvSpPr>
          <p:cNvPr id="3" name="Content Placeholder 2"/>
          <p:cNvSpPr>
            <a:spLocks noGrp="1"/>
          </p:cNvSpPr>
          <p:nvPr>
            <p:ph idx="1"/>
          </p:nvPr>
        </p:nvSpPr>
        <p:spPr/>
        <p:txBody>
          <a:bodyPr/>
          <a:lstStyle/>
          <a:p>
            <a:r>
              <a:rPr lang="en-US" dirty="0"/>
              <a:t>As accounting is maintaining records and auditing is </a:t>
            </a:r>
            <a:r>
              <a:rPr lang="en-US" b="1" dirty="0"/>
              <a:t>evaluating</a:t>
            </a:r>
            <a:r>
              <a:rPr lang="en-US" dirty="0"/>
              <a:t> them in case of cyber incident </a:t>
            </a:r>
          </a:p>
          <a:p>
            <a:pPr lvl="1"/>
            <a:r>
              <a:rPr lang="en-US" dirty="0"/>
              <a:t>Vulnerability assessment </a:t>
            </a:r>
          </a:p>
          <a:p>
            <a:pPr lvl="1"/>
            <a:r>
              <a:rPr lang="en-US" dirty="0"/>
              <a:t>Penetration testing </a:t>
            </a:r>
          </a:p>
          <a:p>
            <a:pPr lvl="1"/>
            <a:r>
              <a:rPr lang="en-US" dirty="0"/>
              <a:t>Compliance auditing </a:t>
            </a:r>
          </a:p>
          <a:p>
            <a:pPr lvl="1"/>
            <a:r>
              <a:rPr lang="en-US" dirty="0"/>
              <a:t>Forensics auditing </a:t>
            </a:r>
          </a:p>
          <a:p>
            <a:endParaRPr lang="en-US" dirty="0"/>
          </a:p>
          <a:p>
            <a:endParaRPr lang="en-US" dirty="0"/>
          </a:p>
        </p:txBody>
      </p:sp>
    </p:spTree>
    <p:extLst>
      <p:ext uri="{BB962C8B-B14F-4D97-AF65-F5344CB8AC3E}">
        <p14:creationId xmlns:p14="http://schemas.microsoft.com/office/powerpoint/2010/main" val="4082865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a:xfrm>
            <a:off x="609600" y="228600"/>
            <a:ext cx="7772400" cy="1470025"/>
          </a:xfrm>
        </p:spPr>
        <p:txBody>
          <a:bodyPr/>
          <a:lstStyle/>
          <a:p>
            <a:pPr eaLnBrk="1" hangingPunct="1"/>
            <a:r>
              <a:rPr lang="en-US" altLang="en-US"/>
              <a:t>Symmetric Cipher Model</a:t>
            </a:r>
          </a:p>
        </p:txBody>
      </p:sp>
      <p:pic>
        <p:nvPicPr>
          <p:cNvPr id="81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1852613"/>
            <a:ext cx="8153400" cy="315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7291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52400"/>
            <a:ext cx="7772400" cy="1470025"/>
          </a:xfrm>
        </p:spPr>
        <p:txBody>
          <a:bodyPr/>
          <a:lstStyle/>
          <a:p>
            <a:pPr eaLnBrk="1" hangingPunct="1"/>
            <a:r>
              <a:rPr lang="en-US" altLang="en-US"/>
              <a:t>Requirements for secure use of encryption </a:t>
            </a:r>
          </a:p>
        </p:txBody>
      </p:sp>
      <p:sp>
        <p:nvSpPr>
          <p:cNvPr id="9219" name="Subtitle 2"/>
          <p:cNvSpPr>
            <a:spLocks noGrp="1"/>
          </p:cNvSpPr>
          <p:nvPr>
            <p:ph type="subTitle" idx="1"/>
          </p:nvPr>
        </p:nvSpPr>
        <p:spPr>
          <a:xfrm>
            <a:off x="228600" y="2057400"/>
            <a:ext cx="8610600" cy="4343400"/>
          </a:xfrm>
        </p:spPr>
        <p:txBody>
          <a:bodyPr/>
          <a:lstStyle/>
          <a:p>
            <a:pPr algn="l" eaLnBrk="1" hangingPunct="1">
              <a:buFont typeface="Wingdings" panose="05000000000000000000" pitchFamily="2" charset="2"/>
              <a:buChar char="ü"/>
            </a:pPr>
            <a:r>
              <a:rPr lang="en-US" altLang="en-US">
                <a:solidFill>
                  <a:schemeClr val="tx1"/>
                </a:solidFill>
              </a:rPr>
              <a:t>Need a strong encryption algo.</a:t>
            </a:r>
          </a:p>
          <a:p>
            <a:pPr lvl="1" algn="l" eaLnBrk="1" hangingPunct="1">
              <a:buFont typeface="Wingdings" panose="05000000000000000000" pitchFamily="2" charset="2"/>
              <a:buChar char="ü"/>
            </a:pPr>
            <a:r>
              <a:rPr lang="en-US" altLang="en-US">
                <a:solidFill>
                  <a:schemeClr val="tx1"/>
                </a:solidFill>
              </a:rPr>
              <a:t>Algo should be such that the opponent who knows the algo and has access to one or more cipher-text, would unable to decipher or discover the key.</a:t>
            </a:r>
          </a:p>
          <a:p>
            <a:pPr algn="l" eaLnBrk="1" hangingPunct="1">
              <a:buFont typeface="Wingdings" panose="05000000000000000000" pitchFamily="2" charset="2"/>
              <a:buChar char="ü"/>
            </a:pPr>
            <a:r>
              <a:rPr lang="en-US" altLang="en-US">
                <a:solidFill>
                  <a:schemeClr val="tx1"/>
                </a:solidFill>
              </a:rPr>
              <a:t>Sender and receiver must exchange the key in the secure manner.</a:t>
            </a:r>
          </a:p>
          <a:p>
            <a:pPr algn="l" eaLnBrk="1" hangingPunct="1"/>
            <a:endParaRPr lang="en-US" altLang="en-US">
              <a:solidFill>
                <a:schemeClr val="tx1"/>
              </a:solidFill>
            </a:endParaRPr>
          </a:p>
          <a:p>
            <a:pPr algn="l" eaLnBrk="1" hangingPunct="1">
              <a:buFont typeface="Wingdings" panose="05000000000000000000" pitchFamily="2" charset="2"/>
              <a:buChar char="ü"/>
            </a:pPr>
            <a:endParaRPr lang="en-US" altLang="en-US">
              <a:solidFill>
                <a:schemeClr val="tx1"/>
              </a:solidFill>
            </a:endParaRPr>
          </a:p>
        </p:txBody>
      </p:sp>
    </p:spTree>
    <p:extLst>
      <p:ext uri="{BB962C8B-B14F-4D97-AF65-F5344CB8AC3E}">
        <p14:creationId xmlns:p14="http://schemas.microsoft.com/office/powerpoint/2010/main" val="3727740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p:nvPr>
        </p:nvSpPr>
        <p:spPr>
          <a:xfrm>
            <a:off x="685800" y="304800"/>
            <a:ext cx="7772400" cy="1470025"/>
          </a:xfrm>
        </p:spPr>
        <p:txBody>
          <a:bodyPr/>
          <a:lstStyle/>
          <a:p>
            <a:pPr eaLnBrk="1" hangingPunct="1"/>
            <a:r>
              <a:rPr lang="en-US" altLang="en-US"/>
              <a:t>Continues…</a:t>
            </a:r>
          </a:p>
        </p:txBody>
      </p:sp>
      <p:sp>
        <p:nvSpPr>
          <p:cNvPr id="10243" name="Subtitle 2"/>
          <p:cNvSpPr>
            <a:spLocks noGrp="1"/>
          </p:cNvSpPr>
          <p:nvPr>
            <p:ph type="subTitle" idx="1"/>
          </p:nvPr>
        </p:nvSpPr>
        <p:spPr>
          <a:xfrm>
            <a:off x="304800" y="1676400"/>
            <a:ext cx="8610600" cy="3962400"/>
          </a:xfrm>
        </p:spPr>
        <p:txBody>
          <a:bodyPr/>
          <a:lstStyle/>
          <a:p>
            <a:pPr algn="l" eaLnBrk="1" hangingPunct="1">
              <a:buFont typeface="Wingdings" panose="05000000000000000000" pitchFamily="2" charset="2"/>
              <a:buChar char="ü"/>
            </a:pPr>
            <a:r>
              <a:rPr lang="en-US" altLang="en-US">
                <a:solidFill>
                  <a:schemeClr val="tx1"/>
                </a:solidFill>
              </a:rPr>
              <a:t>It is impractical to decrypt a message on the bases of cipher test + knowledge of the algo.</a:t>
            </a:r>
          </a:p>
          <a:p>
            <a:pPr algn="l" eaLnBrk="1" hangingPunct="1">
              <a:buFont typeface="Wingdings" panose="05000000000000000000" pitchFamily="2" charset="2"/>
              <a:buChar char="ü"/>
            </a:pPr>
            <a:r>
              <a:rPr lang="en-US" altLang="en-US">
                <a:solidFill>
                  <a:schemeClr val="tx1"/>
                </a:solidFill>
              </a:rPr>
              <a:t>Algo do not need to be secret, need to keep only key secret.</a:t>
            </a:r>
          </a:p>
          <a:p>
            <a:pPr algn="l" eaLnBrk="1" hangingPunct="1">
              <a:buFont typeface="Wingdings" panose="05000000000000000000" pitchFamily="2" charset="2"/>
              <a:buChar char="ü"/>
            </a:pPr>
            <a:r>
              <a:rPr lang="en-US" altLang="en-US">
                <a:solidFill>
                  <a:schemeClr val="tx1"/>
                </a:solidFill>
              </a:rPr>
              <a:t>Wide use of symmetric ciphers ….</a:t>
            </a:r>
          </a:p>
          <a:p>
            <a:pPr algn="l" eaLnBrk="1" hangingPunct="1">
              <a:buFont typeface="Wingdings" panose="05000000000000000000" pitchFamily="2" charset="2"/>
              <a:buChar char="ü"/>
            </a:pPr>
            <a:endParaRPr lang="en-US" altLang="en-US">
              <a:solidFill>
                <a:schemeClr val="tx1"/>
              </a:solidFill>
            </a:endParaRPr>
          </a:p>
        </p:txBody>
      </p:sp>
    </p:spTree>
    <p:extLst>
      <p:ext uri="{BB962C8B-B14F-4D97-AF65-F5344CB8AC3E}">
        <p14:creationId xmlns:p14="http://schemas.microsoft.com/office/powerpoint/2010/main" val="4023057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a:xfrm>
            <a:off x="533400" y="228600"/>
            <a:ext cx="7772400" cy="1470025"/>
          </a:xfrm>
        </p:spPr>
        <p:txBody>
          <a:bodyPr/>
          <a:lstStyle/>
          <a:p>
            <a:pPr eaLnBrk="1" hangingPunct="1"/>
            <a:r>
              <a:rPr lang="en-US" altLang="en-US"/>
              <a:t>Model of Conventional Cryptosystem </a:t>
            </a:r>
          </a:p>
        </p:txBody>
      </p:sp>
      <p:sp>
        <p:nvSpPr>
          <p:cNvPr id="11267" name="Subtitle 2"/>
          <p:cNvSpPr>
            <a:spLocks noGrp="1"/>
          </p:cNvSpPr>
          <p:nvPr>
            <p:ph type="subTitle" idx="1"/>
          </p:nvPr>
        </p:nvSpPr>
        <p:spPr>
          <a:xfrm>
            <a:off x="381000" y="1600200"/>
            <a:ext cx="8153400" cy="4648200"/>
          </a:xfrm>
        </p:spPr>
        <p:txBody>
          <a:bodyPr/>
          <a:lstStyle/>
          <a:p>
            <a:pPr algn="l" eaLnBrk="1" hangingPunct="1">
              <a:buFont typeface="Wingdings" panose="05000000000000000000" pitchFamily="2" charset="2"/>
              <a:buChar char="ü"/>
            </a:pPr>
            <a:r>
              <a:rPr lang="en-US" altLang="en-US" dirty="0">
                <a:solidFill>
                  <a:schemeClr val="tx1"/>
                </a:solidFill>
              </a:rPr>
              <a:t>Source produces message in plaintext X=[X1,X2,X3…..XM].</a:t>
            </a:r>
          </a:p>
          <a:p>
            <a:pPr algn="l" eaLnBrk="1" hangingPunct="1">
              <a:buFont typeface="Wingdings" panose="05000000000000000000" pitchFamily="2" charset="2"/>
              <a:buChar char="ü"/>
            </a:pPr>
            <a:r>
              <a:rPr lang="en-US" altLang="en-US" dirty="0">
                <a:solidFill>
                  <a:schemeClr val="tx1"/>
                </a:solidFill>
              </a:rPr>
              <a:t>Key K=[K1,K2,K3…..KJ].</a:t>
            </a:r>
          </a:p>
          <a:p>
            <a:pPr algn="l" eaLnBrk="1" hangingPunct="1">
              <a:buFont typeface="Wingdings" panose="05000000000000000000" pitchFamily="2" charset="2"/>
              <a:buChar char="ü"/>
            </a:pPr>
            <a:r>
              <a:rPr lang="en-US" altLang="en-US" dirty="0">
                <a:solidFill>
                  <a:schemeClr val="tx1"/>
                </a:solidFill>
              </a:rPr>
              <a:t>If the key generated at the source , must also be provided to the destination.</a:t>
            </a:r>
          </a:p>
          <a:p>
            <a:pPr algn="l" eaLnBrk="1" hangingPunct="1">
              <a:buFont typeface="Wingdings" panose="05000000000000000000" pitchFamily="2" charset="2"/>
              <a:buChar char="ü"/>
            </a:pPr>
            <a:r>
              <a:rPr lang="en-US" altLang="en-US" dirty="0">
                <a:solidFill>
                  <a:schemeClr val="tx1"/>
                </a:solidFill>
              </a:rPr>
              <a:t>Alternatively , a third party can provide.</a:t>
            </a:r>
          </a:p>
          <a:p>
            <a:pPr algn="l" eaLnBrk="1" hangingPunct="1">
              <a:buFont typeface="Wingdings" panose="05000000000000000000" pitchFamily="2" charset="2"/>
              <a:buChar char="ü"/>
            </a:pPr>
            <a:r>
              <a:rPr lang="en-US" altLang="en-US" dirty="0">
                <a:solidFill>
                  <a:schemeClr val="tx1"/>
                </a:solidFill>
              </a:rPr>
              <a:t>Y=E(K,X)</a:t>
            </a:r>
          </a:p>
          <a:p>
            <a:pPr algn="l" eaLnBrk="1" hangingPunct="1">
              <a:buFont typeface="Wingdings" panose="05000000000000000000" pitchFamily="2" charset="2"/>
              <a:buChar char="ü"/>
            </a:pPr>
            <a:endParaRPr lang="en-US" altLang="en-US" dirty="0">
              <a:solidFill>
                <a:schemeClr val="tx1"/>
              </a:solidFill>
            </a:endParaRPr>
          </a:p>
          <a:p>
            <a:pPr algn="l" eaLnBrk="1" hangingPunct="1">
              <a:buFont typeface="Wingdings" panose="05000000000000000000" pitchFamily="2" charset="2"/>
              <a:buChar char="ü"/>
            </a:pPr>
            <a:endParaRPr lang="en-US" altLang="en-US" dirty="0">
              <a:solidFill>
                <a:schemeClr val="tx1"/>
              </a:solidFill>
            </a:endParaRPr>
          </a:p>
        </p:txBody>
      </p:sp>
    </p:spTree>
    <p:extLst>
      <p:ext uri="{BB962C8B-B14F-4D97-AF65-F5344CB8AC3E}">
        <p14:creationId xmlns:p14="http://schemas.microsoft.com/office/powerpoint/2010/main" val="1358667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533400" y="228600"/>
            <a:ext cx="7772400" cy="1470025"/>
          </a:xfrm>
        </p:spPr>
        <p:txBody>
          <a:bodyPr/>
          <a:lstStyle/>
          <a:p>
            <a:pPr eaLnBrk="1" hangingPunct="1"/>
            <a:r>
              <a:rPr lang="en-US" altLang="en-US"/>
              <a:t>Model of Conventional Cryptosystem </a:t>
            </a:r>
          </a:p>
        </p:txBody>
      </p:sp>
      <p:sp>
        <p:nvSpPr>
          <p:cNvPr id="3" name="Subtitle 2"/>
          <p:cNvSpPr>
            <a:spLocks noGrp="1"/>
          </p:cNvSpPr>
          <p:nvPr>
            <p:ph type="subTitle" idx="1"/>
          </p:nvPr>
        </p:nvSpPr>
        <p:spPr>
          <a:xfrm>
            <a:off x="990600" y="2286000"/>
            <a:ext cx="7391400" cy="4114800"/>
          </a:xfrm>
        </p:spPr>
        <p:txBody>
          <a:bodyPr rtlCol="0">
            <a:normAutofit/>
          </a:bodyPr>
          <a:lstStyle/>
          <a:p>
            <a:pPr eaLnBrk="1" fontAlgn="auto" hangingPunct="1">
              <a:spcAft>
                <a:spcPts val="0"/>
              </a:spcAft>
              <a:buFont typeface="Arial" charset="0"/>
              <a:buNone/>
              <a:defRPr/>
            </a:pPr>
            <a:endParaRPr lang="en-US" dirty="0"/>
          </a:p>
        </p:txBody>
      </p:sp>
      <p:pic>
        <p:nvPicPr>
          <p:cNvPr id="122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90675"/>
            <a:ext cx="9144000"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3688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609600" y="304800"/>
            <a:ext cx="7772400" cy="1470025"/>
          </a:xfrm>
        </p:spPr>
        <p:txBody>
          <a:bodyPr/>
          <a:lstStyle/>
          <a:p>
            <a:pPr eaLnBrk="1" hangingPunct="1"/>
            <a:r>
              <a:rPr lang="en-US" altLang="en-US"/>
              <a:t>Cryptosystem three independent Dimensions</a:t>
            </a:r>
          </a:p>
        </p:txBody>
      </p:sp>
      <p:sp>
        <p:nvSpPr>
          <p:cNvPr id="3" name="Subtitle 2"/>
          <p:cNvSpPr>
            <a:spLocks noGrp="1"/>
          </p:cNvSpPr>
          <p:nvPr>
            <p:ph type="subTitle" idx="1"/>
          </p:nvPr>
        </p:nvSpPr>
        <p:spPr>
          <a:xfrm>
            <a:off x="609600" y="1752600"/>
            <a:ext cx="8077200" cy="4343400"/>
          </a:xfrm>
        </p:spPr>
        <p:txBody>
          <a:bodyPr rtlCol="0">
            <a:normAutofit fontScale="85000" lnSpcReduction="20000"/>
          </a:bodyPr>
          <a:lstStyle/>
          <a:p>
            <a:pPr algn="l" eaLnBrk="1" fontAlgn="auto" hangingPunct="1">
              <a:spcAft>
                <a:spcPts val="0"/>
              </a:spcAft>
              <a:buFont typeface="Wingdings" pitchFamily="2" charset="2"/>
              <a:buChar char="ü"/>
              <a:defRPr/>
            </a:pPr>
            <a:r>
              <a:rPr lang="en-US" dirty="0">
                <a:solidFill>
                  <a:schemeClr val="tx1"/>
                </a:solidFill>
              </a:rPr>
              <a:t>Type of operations used for transforming plaintext to </a:t>
            </a:r>
            <a:r>
              <a:rPr lang="en-US" dirty="0" err="1">
                <a:solidFill>
                  <a:schemeClr val="tx1"/>
                </a:solidFill>
              </a:rPr>
              <a:t>ciphertext</a:t>
            </a:r>
            <a:r>
              <a:rPr lang="en-US" dirty="0">
                <a:solidFill>
                  <a:schemeClr val="tx1"/>
                </a:solidFill>
              </a:rPr>
              <a:t>.</a:t>
            </a:r>
          </a:p>
          <a:p>
            <a:pPr lvl="1" algn="l" eaLnBrk="1" fontAlgn="auto" hangingPunct="1">
              <a:spcAft>
                <a:spcPts val="0"/>
              </a:spcAft>
              <a:buFont typeface="Wingdings" pitchFamily="2" charset="2"/>
              <a:buChar char="ü"/>
              <a:defRPr/>
            </a:pPr>
            <a:r>
              <a:rPr lang="en-US" dirty="0">
                <a:solidFill>
                  <a:schemeClr val="tx1"/>
                </a:solidFill>
              </a:rPr>
              <a:t>Substitution </a:t>
            </a:r>
          </a:p>
          <a:p>
            <a:pPr lvl="1" algn="l" eaLnBrk="1" fontAlgn="auto" hangingPunct="1">
              <a:spcAft>
                <a:spcPts val="0"/>
              </a:spcAft>
              <a:buFont typeface="Wingdings" pitchFamily="2" charset="2"/>
              <a:buChar char="ü"/>
              <a:defRPr/>
            </a:pPr>
            <a:r>
              <a:rPr lang="en-US" dirty="0">
                <a:solidFill>
                  <a:schemeClr val="tx1"/>
                </a:solidFill>
              </a:rPr>
              <a:t>Transposition </a:t>
            </a:r>
          </a:p>
          <a:p>
            <a:pPr lvl="1" algn="l" eaLnBrk="1" fontAlgn="auto" hangingPunct="1">
              <a:spcAft>
                <a:spcPts val="0"/>
              </a:spcAft>
              <a:buFont typeface="Wingdings" pitchFamily="2" charset="2"/>
              <a:buChar char="ü"/>
              <a:defRPr/>
            </a:pPr>
            <a:r>
              <a:rPr lang="en-US" dirty="0">
                <a:solidFill>
                  <a:schemeClr val="tx1"/>
                </a:solidFill>
              </a:rPr>
              <a:t>Product system</a:t>
            </a:r>
          </a:p>
          <a:p>
            <a:pPr algn="l" eaLnBrk="1" fontAlgn="auto" hangingPunct="1">
              <a:spcAft>
                <a:spcPts val="0"/>
              </a:spcAft>
              <a:buFont typeface="Wingdings" pitchFamily="2" charset="2"/>
              <a:buChar char="ü"/>
              <a:defRPr/>
            </a:pPr>
            <a:r>
              <a:rPr lang="en-US" dirty="0">
                <a:solidFill>
                  <a:schemeClr val="tx1"/>
                </a:solidFill>
              </a:rPr>
              <a:t>Fundamental requirement (no information is lost, all operations should be reversible)</a:t>
            </a:r>
          </a:p>
          <a:p>
            <a:pPr algn="l" eaLnBrk="1" fontAlgn="auto" hangingPunct="1">
              <a:spcAft>
                <a:spcPts val="0"/>
              </a:spcAft>
              <a:buFont typeface="Wingdings" pitchFamily="2" charset="2"/>
              <a:buChar char="ü"/>
              <a:defRPr/>
            </a:pPr>
            <a:r>
              <a:rPr lang="en-US" dirty="0">
                <a:solidFill>
                  <a:schemeClr val="tx1"/>
                </a:solidFill>
              </a:rPr>
              <a:t>The number of keys used.</a:t>
            </a:r>
          </a:p>
          <a:p>
            <a:pPr algn="l" eaLnBrk="1" fontAlgn="auto" hangingPunct="1">
              <a:spcAft>
                <a:spcPts val="0"/>
              </a:spcAft>
              <a:buFont typeface="Wingdings" pitchFamily="2" charset="2"/>
              <a:buChar char="ü"/>
              <a:defRPr/>
            </a:pPr>
            <a:r>
              <a:rPr lang="en-US" dirty="0">
                <a:solidFill>
                  <a:schemeClr val="tx1"/>
                </a:solidFill>
              </a:rPr>
              <a:t>The way in which plaintext is processed.</a:t>
            </a:r>
          </a:p>
          <a:p>
            <a:pPr lvl="1" algn="l" eaLnBrk="1" fontAlgn="auto" hangingPunct="1">
              <a:spcAft>
                <a:spcPts val="0"/>
              </a:spcAft>
              <a:buFont typeface="Wingdings" pitchFamily="2" charset="2"/>
              <a:buChar char="ü"/>
              <a:defRPr/>
            </a:pPr>
            <a:r>
              <a:rPr lang="en-US" dirty="0">
                <a:solidFill>
                  <a:schemeClr val="tx1"/>
                </a:solidFill>
              </a:rPr>
              <a:t>Block ciphers</a:t>
            </a:r>
          </a:p>
          <a:p>
            <a:pPr lvl="1" algn="l" eaLnBrk="1" fontAlgn="auto" hangingPunct="1">
              <a:spcAft>
                <a:spcPts val="0"/>
              </a:spcAft>
              <a:buFont typeface="Wingdings" pitchFamily="2" charset="2"/>
              <a:buChar char="ü"/>
              <a:defRPr/>
            </a:pPr>
            <a:r>
              <a:rPr lang="en-US" dirty="0">
                <a:solidFill>
                  <a:schemeClr val="tx1"/>
                </a:solidFill>
              </a:rPr>
              <a:t>Stream ciphers</a:t>
            </a:r>
          </a:p>
          <a:p>
            <a:pPr algn="l" eaLnBrk="1" fontAlgn="auto" hangingPunct="1">
              <a:spcAft>
                <a:spcPts val="0"/>
              </a:spcAft>
              <a:buFont typeface="Arial" charset="0"/>
              <a:buNone/>
              <a:defRPr/>
            </a:pPr>
            <a:endParaRPr lang="en-US" dirty="0">
              <a:solidFill>
                <a:schemeClr val="tx1"/>
              </a:solidFill>
            </a:endParaRPr>
          </a:p>
        </p:txBody>
      </p:sp>
    </p:spTree>
    <p:extLst>
      <p:ext uri="{BB962C8B-B14F-4D97-AF65-F5344CB8AC3E}">
        <p14:creationId xmlns:p14="http://schemas.microsoft.com/office/powerpoint/2010/main" val="4069503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685800" y="304800"/>
            <a:ext cx="7772400" cy="1470025"/>
          </a:xfrm>
        </p:spPr>
        <p:txBody>
          <a:bodyPr/>
          <a:lstStyle/>
          <a:p>
            <a:pPr eaLnBrk="1" hangingPunct="1"/>
            <a:r>
              <a:rPr lang="en-US" altLang="en-US"/>
              <a:t>Cryptanalysis</a:t>
            </a:r>
          </a:p>
        </p:txBody>
      </p:sp>
      <p:sp>
        <p:nvSpPr>
          <p:cNvPr id="14339" name="Subtitle 2"/>
          <p:cNvSpPr>
            <a:spLocks noGrp="1"/>
          </p:cNvSpPr>
          <p:nvPr>
            <p:ph type="subTitle" idx="1"/>
          </p:nvPr>
        </p:nvSpPr>
        <p:spPr>
          <a:xfrm>
            <a:off x="228600" y="1524000"/>
            <a:ext cx="8382000" cy="4114800"/>
          </a:xfrm>
        </p:spPr>
        <p:txBody>
          <a:bodyPr/>
          <a:lstStyle/>
          <a:p>
            <a:pPr algn="l" eaLnBrk="1" hangingPunct="1">
              <a:buFont typeface="Wingdings" panose="05000000000000000000" pitchFamily="2" charset="2"/>
              <a:buChar char="ü"/>
            </a:pPr>
            <a:r>
              <a:rPr lang="en-US" altLang="en-US">
                <a:solidFill>
                  <a:schemeClr val="tx1"/>
                </a:solidFill>
              </a:rPr>
              <a:t>Attacking ciphers</a:t>
            </a:r>
          </a:p>
          <a:p>
            <a:pPr algn="l" eaLnBrk="1" hangingPunct="1">
              <a:buFont typeface="Wingdings" panose="05000000000000000000" pitchFamily="2" charset="2"/>
              <a:buChar char="ü"/>
            </a:pPr>
            <a:r>
              <a:rPr lang="en-US" altLang="en-US">
                <a:solidFill>
                  <a:schemeClr val="tx1"/>
                </a:solidFill>
              </a:rPr>
              <a:t>Two approaches for attacking</a:t>
            </a:r>
          </a:p>
          <a:p>
            <a:pPr lvl="1" algn="l" eaLnBrk="1" hangingPunct="1">
              <a:buFont typeface="Wingdings" panose="05000000000000000000" pitchFamily="2" charset="2"/>
              <a:buChar char="ü"/>
            </a:pPr>
            <a:r>
              <a:rPr lang="en-US" altLang="en-US">
                <a:solidFill>
                  <a:schemeClr val="tx1"/>
                </a:solidFill>
              </a:rPr>
              <a:t>Cryptanalysis</a:t>
            </a:r>
          </a:p>
          <a:p>
            <a:pPr lvl="2" algn="l" eaLnBrk="1" hangingPunct="1">
              <a:buFont typeface="Wingdings" panose="05000000000000000000" pitchFamily="2" charset="2"/>
              <a:buChar char="ü"/>
            </a:pPr>
            <a:r>
              <a:rPr lang="en-US" altLang="en-US">
                <a:solidFill>
                  <a:schemeClr val="tx1"/>
                </a:solidFill>
              </a:rPr>
              <a:t>Try to exploit the characteristics of the algo</a:t>
            </a:r>
          </a:p>
          <a:p>
            <a:pPr lvl="1" algn="l" eaLnBrk="1" hangingPunct="1">
              <a:buFont typeface="Wingdings" panose="05000000000000000000" pitchFamily="2" charset="2"/>
              <a:buChar char="ü"/>
            </a:pPr>
            <a:r>
              <a:rPr lang="en-US" altLang="en-US">
                <a:solidFill>
                  <a:schemeClr val="tx1"/>
                </a:solidFill>
              </a:rPr>
              <a:t>Brute-force attack</a:t>
            </a:r>
          </a:p>
          <a:p>
            <a:pPr lvl="2" algn="l" eaLnBrk="1" hangingPunct="1">
              <a:buFont typeface="Wingdings" panose="05000000000000000000" pitchFamily="2" charset="2"/>
              <a:buChar char="ü"/>
            </a:pPr>
            <a:r>
              <a:rPr lang="en-US" altLang="en-US">
                <a:solidFill>
                  <a:schemeClr val="tx1"/>
                </a:solidFill>
              </a:rPr>
              <a:t>Try all options </a:t>
            </a:r>
          </a:p>
        </p:txBody>
      </p:sp>
    </p:spTree>
    <p:extLst>
      <p:ext uri="{BB962C8B-B14F-4D97-AF65-F5344CB8AC3E}">
        <p14:creationId xmlns:p14="http://schemas.microsoft.com/office/powerpoint/2010/main" val="3088035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rtlCol="0">
            <a:normAutofit/>
          </a:bodyPr>
          <a:lstStyle/>
          <a:p>
            <a:pPr eaLnBrk="1" fontAlgn="auto" hangingPunct="1">
              <a:spcAft>
                <a:spcPts val="0"/>
              </a:spcAft>
              <a:buFont typeface="Arial" charset="0"/>
              <a:buNone/>
              <a:defRPr/>
            </a:pPr>
            <a:endParaRPr lang="en-US"/>
          </a:p>
        </p:txBody>
      </p:sp>
      <p:pic>
        <p:nvPicPr>
          <p:cNvPr id="153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9063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381000" y="2130425"/>
            <a:ext cx="8077200" cy="2136775"/>
          </a:xfrm>
        </p:spPr>
        <p:txBody>
          <a:bodyPr/>
          <a:lstStyle/>
          <a:p>
            <a:pPr eaLnBrk="1" hangingPunct="1"/>
            <a:br>
              <a:rPr lang="en-US" altLang="en-US" dirty="0"/>
            </a:br>
            <a:r>
              <a:rPr lang="en-US" altLang="en-US" dirty="0"/>
              <a:t>Extending “CIA” and </a:t>
            </a:r>
            <a:br>
              <a:rPr lang="en-US" altLang="en-US" dirty="0"/>
            </a:br>
            <a:r>
              <a:rPr lang="en-US" altLang="en-US" dirty="0"/>
              <a:t>Symmetric Ciphers</a:t>
            </a:r>
          </a:p>
        </p:txBody>
      </p:sp>
      <p:sp>
        <p:nvSpPr>
          <p:cNvPr id="3" name="Subtitle 2"/>
          <p:cNvSpPr>
            <a:spLocks noGrp="1"/>
          </p:cNvSpPr>
          <p:nvPr>
            <p:ph type="subTitle" idx="1"/>
          </p:nvPr>
        </p:nvSpPr>
        <p:spPr>
          <a:xfrm>
            <a:off x="5638800" y="5105400"/>
            <a:ext cx="3048000" cy="1219200"/>
          </a:xfrm>
        </p:spPr>
        <p:txBody>
          <a:bodyPr rtlCol="0">
            <a:normAutofit/>
          </a:bodyPr>
          <a:lstStyle/>
          <a:p>
            <a:pPr eaLnBrk="1" fontAlgn="auto" hangingPunct="1">
              <a:spcAft>
                <a:spcPts val="0"/>
              </a:spcAft>
              <a:buFont typeface="Arial" charset="0"/>
              <a:buNone/>
              <a:defRPr/>
            </a:pPr>
            <a:endParaRPr lang="en-US" sz="2000" dirty="0"/>
          </a:p>
        </p:txBody>
      </p:sp>
    </p:spTree>
    <p:extLst>
      <p:ext uri="{BB962C8B-B14F-4D97-AF65-F5344CB8AC3E}">
        <p14:creationId xmlns:p14="http://schemas.microsoft.com/office/powerpoint/2010/main" val="2431613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ctrTitle"/>
          </p:nvPr>
        </p:nvSpPr>
        <p:spPr>
          <a:xfrm>
            <a:off x="762000" y="228600"/>
            <a:ext cx="7772400" cy="1219200"/>
          </a:xfrm>
        </p:spPr>
        <p:txBody>
          <a:bodyPr/>
          <a:lstStyle/>
          <a:p>
            <a:pPr eaLnBrk="1" hangingPunct="1"/>
            <a:r>
              <a:rPr lang="en-US" altLang="en-US"/>
              <a:t>Substitution techniques</a:t>
            </a:r>
          </a:p>
        </p:txBody>
      </p:sp>
      <p:sp>
        <p:nvSpPr>
          <p:cNvPr id="16387" name="Subtitle 2"/>
          <p:cNvSpPr>
            <a:spLocks noGrp="1"/>
          </p:cNvSpPr>
          <p:nvPr>
            <p:ph type="subTitle" idx="1"/>
          </p:nvPr>
        </p:nvSpPr>
        <p:spPr>
          <a:xfrm>
            <a:off x="381000" y="1447800"/>
            <a:ext cx="8305800" cy="4191000"/>
          </a:xfrm>
        </p:spPr>
        <p:txBody>
          <a:bodyPr/>
          <a:lstStyle/>
          <a:p>
            <a:pPr algn="l" eaLnBrk="1" hangingPunct="1">
              <a:buFont typeface="Wingdings" panose="05000000000000000000" pitchFamily="2" charset="2"/>
              <a:buChar char="ü"/>
            </a:pPr>
            <a:r>
              <a:rPr lang="en-US" altLang="en-US">
                <a:solidFill>
                  <a:schemeClr val="tx1"/>
                </a:solidFill>
              </a:rPr>
              <a:t>A substitution technique is one in which the letters of plaintext are replaced by other letters or by numbers or symbols.</a:t>
            </a:r>
          </a:p>
          <a:p>
            <a:pPr algn="l" eaLnBrk="1" hangingPunct="1"/>
            <a:endParaRPr lang="en-US" altLang="en-US">
              <a:solidFill>
                <a:schemeClr val="tx1"/>
              </a:solidFill>
            </a:endParaRPr>
          </a:p>
          <a:p>
            <a:pPr algn="l" eaLnBrk="1" hangingPunct="1"/>
            <a:endParaRPr lang="en-US" altLang="en-US">
              <a:solidFill>
                <a:schemeClr val="tx1"/>
              </a:solidFill>
            </a:endParaRPr>
          </a:p>
        </p:txBody>
      </p:sp>
    </p:spTree>
    <p:extLst>
      <p:ext uri="{BB962C8B-B14F-4D97-AF65-F5344CB8AC3E}">
        <p14:creationId xmlns:p14="http://schemas.microsoft.com/office/powerpoint/2010/main" val="4215814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altLang="en-US"/>
              <a:t>ROT-13 cipher</a:t>
            </a:r>
          </a:p>
        </p:txBody>
      </p:sp>
      <p:sp>
        <p:nvSpPr>
          <p:cNvPr id="17411" name="Rectangle 3"/>
          <p:cNvSpPr>
            <a:spLocks noGrp="1" noChangeArrowheads="1"/>
          </p:cNvSpPr>
          <p:nvPr>
            <p:ph type="body" idx="1"/>
          </p:nvPr>
        </p:nvSpPr>
        <p:spPr/>
        <p:txBody>
          <a:bodyPr/>
          <a:lstStyle/>
          <a:p>
            <a:pPr eaLnBrk="1" hangingPunct="1">
              <a:lnSpc>
                <a:spcPct val="90000"/>
              </a:lnSpc>
            </a:pPr>
            <a:r>
              <a:rPr lang="en-GB" altLang="en-US" sz="1700" dirty="0"/>
              <a:t>The ROT-13 cipher was commonly used to hide the meaning of messages on the Internet (particularly on Usenet and E-mail).</a:t>
            </a:r>
          </a:p>
          <a:p>
            <a:pPr eaLnBrk="1" hangingPunct="1">
              <a:lnSpc>
                <a:spcPct val="90000"/>
              </a:lnSpc>
            </a:pPr>
            <a:endParaRPr lang="en-GB" altLang="en-US" sz="1700" dirty="0"/>
          </a:p>
          <a:p>
            <a:pPr eaLnBrk="1" hangingPunct="1">
              <a:lnSpc>
                <a:spcPct val="90000"/>
              </a:lnSpc>
            </a:pPr>
            <a:r>
              <a:rPr lang="en-GB" altLang="en-US" sz="1700" dirty="0"/>
              <a:t>Each letter in the plaintext is substituted with the ciphertext letter according to the following mapping:</a:t>
            </a:r>
          </a:p>
          <a:p>
            <a:pPr eaLnBrk="1" hangingPunct="1">
              <a:lnSpc>
                <a:spcPct val="90000"/>
              </a:lnSpc>
              <a:buFont typeface="Wingdings" panose="05000000000000000000" pitchFamily="2" charset="2"/>
              <a:buNone/>
            </a:pPr>
            <a:r>
              <a:rPr lang="en-GB" altLang="en-US" sz="1700" i="1" dirty="0">
                <a:latin typeface="Times" panose="02020603050405020304" pitchFamily="18" charset="0"/>
              </a:rPr>
              <a:t>		p 	</a:t>
            </a:r>
            <a:r>
              <a:rPr lang="en-GB" altLang="en-US" sz="1700" dirty="0"/>
              <a:t>:	</a:t>
            </a:r>
            <a:r>
              <a:rPr lang="en-GB" altLang="en-US" sz="1700" dirty="0">
                <a:latin typeface="Courier New" panose="02070309020205020404" pitchFamily="49" charset="0"/>
              </a:rPr>
              <a:t>ABCDEFGHIJKLMNOPQRSTUVWXYZ</a:t>
            </a:r>
          </a:p>
          <a:p>
            <a:pPr eaLnBrk="1" hangingPunct="1">
              <a:lnSpc>
                <a:spcPct val="90000"/>
              </a:lnSpc>
              <a:buFont typeface="Wingdings" panose="05000000000000000000" pitchFamily="2" charset="2"/>
              <a:buNone/>
            </a:pPr>
            <a:r>
              <a:rPr lang="en-GB" altLang="en-US" sz="1700" i="1" dirty="0">
                <a:latin typeface="Times" panose="02020603050405020304" pitchFamily="18" charset="0"/>
              </a:rPr>
              <a:t>		F</a:t>
            </a:r>
            <a:r>
              <a:rPr lang="en-GB" altLang="en-US" sz="1700" dirty="0">
                <a:latin typeface="Times" panose="02020603050405020304" pitchFamily="18" charset="0"/>
              </a:rPr>
              <a:t>(</a:t>
            </a:r>
            <a:r>
              <a:rPr lang="en-GB" altLang="en-US" sz="1700" i="1" dirty="0">
                <a:latin typeface="Times" panose="02020603050405020304" pitchFamily="18" charset="0"/>
              </a:rPr>
              <a:t>p</a:t>
            </a:r>
            <a:r>
              <a:rPr lang="en-GB" altLang="en-US" sz="1700" dirty="0">
                <a:latin typeface="Times" panose="02020603050405020304" pitchFamily="18" charset="0"/>
              </a:rPr>
              <a:t>)</a:t>
            </a:r>
            <a:r>
              <a:rPr lang="en-GB" altLang="en-US" sz="1700" dirty="0"/>
              <a:t>	:	</a:t>
            </a:r>
            <a:r>
              <a:rPr lang="en-GB" altLang="en-US" sz="1700" dirty="0">
                <a:latin typeface="Courier New" panose="02070309020205020404" pitchFamily="49" charset="0"/>
              </a:rPr>
              <a:t>NOPQRSTUVWXYZABCDEFGHIJKLM</a:t>
            </a:r>
          </a:p>
          <a:p>
            <a:pPr eaLnBrk="1" hangingPunct="1">
              <a:lnSpc>
                <a:spcPct val="90000"/>
              </a:lnSpc>
            </a:pPr>
            <a:endParaRPr lang="en-GB" altLang="en-US" sz="1700" dirty="0">
              <a:latin typeface="Courier New" panose="02070309020205020404" pitchFamily="49" charset="0"/>
            </a:endParaRPr>
          </a:p>
          <a:p>
            <a:pPr eaLnBrk="1" hangingPunct="1">
              <a:lnSpc>
                <a:spcPct val="90000"/>
              </a:lnSpc>
            </a:pPr>
            <a:r>
              <a:rPr lang="en-GB" altLang="en-US" sz="1700" dirty="0"/>
              <a:t>Example:</a:t>
            </a:r>
          </a:p>
          <a:p>
            <a:pPr lvl="1" eaLnBrk="1" hangingPunct="1">
              <a:lnSpc>
                <a:spcPct val="90000"/>
              </a:lnSpc>
            </a:pPr>
            <a:r>
              <a:rPr lang="en-GB" altLang="en-US" sz="1500" dirty="0"/>
              <a:t>Plaintext:		</a:t>
            </a:r>
            <a:r>
              <a:rPr lang="en-GB" altLang="en-US" sz="1500" dirty="0">
                <a:latin typeface="Courier New" panose="02070309020205020404" pitchFamily="49" charset="0"/>
              </a:rPr>
              <a:t>THIS IS A SECRET</a:t>
            </a:r>
          </a:p>
          <a:p>
            <a:pPr lvl="1" eaLnBrk="1" hangingPunct="1">
              <a:lnSpc>
                <a:spcPct val="90000"/>
              </a:lnSpc>
            </a:pPr>
            <a:r>
              <a:rPr lang="en-GB" altLang="en-US" sz="1500" dirty="0"/>
              <a:t>Ciphertext:	                      </a:t>
            </a:r>
            <a:r>
              <a:rPr lang="en-GB" altLang="en-US" sz="1500" dirty="0">
                <a:latin typeface="Courier New" panose="02070309020205020404" pitchFamily="49" charset="0"/>
              </a:rPr>
              <a:t>GUVF VF N FRPERG</a:t>
            </a:r>
            <a:endParaRPr lang="en-GB" altLang="en-US" sz="1500" dirty="0"/>
          </a:p>
          <a:p>
            <a:pPr lvl="1" eaLnBrk="1" hangingPunct="1">
              <a:lnSpc>
                <a:spcPct val="90000"/>
              </a:lnSpc>
              <a:buFont typeface="Wingdings" panose="05000000000000000000" pitchFamily="2" charset="2"/>
              <a:buNone/>
            </a:pPr>
            <a:endParaRPr lang="en-GB" altLang="en-US" sz="1500" dirty="0"/>
          </a:p>
          <a:p>
            <a:pPr eaLnBrk="1" hangingPunct="1">
              <a:lnSpc>
                <a:spcPct val="90000"/>
              </a:lnSpc>
            </a:pPr>
            <a:r>
              <a:rPr lang="en-GB" altLang="en-US" sz="1700" dirty="0"/>
              <a:t>The ROT-13 cipher is an </a:t>
            </a:r>
            <a:r>
              <a:rPr lang="en-GB" altLang="en-US" sz="1700" i="1" dirty="0"/>
              <a:t>involution</a:t>
            </a:r>
            <a:r>
              <a:rPr lang="en-GB" altLang="en-US" sz="1700" dirty="0"/>
              <a:t> (i.e., self-inverse) so that encoding twice will result in the original message.</a:t>
            </a:r>
          </a:p>
          <a:p>
            <a:pPr eaLnBrk="1" hangingPunct="1">
              <a:lnSpc>
                <a:spcPct val="90000"/>
              </a:lnSpc>
            </a:pPr>
            <a:endParaRPr lang="en-GB" altLang="en-US" sz="1700" dirty="0"/>
          </a:p>
          <a:p>
            <a:pPr eaLnBrk="1" hangingPunct="1">
              <a:lnSpc>
                <a:spcPct val="90000"/>
              </a:lnSpc>
            </a:pPr>
            <a:r>
              <a:rPr lang="en-GB" altLang="en-US" sz="1700" dirty="0"/>
              <a:t>This means that a separate decoding function </a:t>
            </a:r>
            <a:r>
              <a:rPr lang="en-GB" altLang="en-US" sz="1700" i="1" dirty="0">
                <a:latin typeface="Times" panose="02020603050405020304" pitchFamily="18" charset="0"/>
              </a:rPr>
              <a:t>F</a:t>
            </a:r>
            <a:r>
              <a:rPr lang="en-GB" altLang="en-US" sz="1700" i="1" baseline="30000" dirty="0">
                <a:latin typeface="Times" panose="02020603050405020304" pitchFamily="18" charset="0"/>
              </a:rPr>
              <a:t>–</a:t>
            </a:r>
            <a:r>
              <a:rPr lang="en-GB" altLang="en-US" sz="1700" baseline="30000" dirty="0">
                <a:latin typeface="Times" panose="02020603050405020304" pitchFamily="18" charset="0"/>
              </a:rPr>
              <a:t>1</a:t>
            </a:r>
            <a:r>
              <a:rPr lang="en-GB" altLang="en-US" sz="1700" dirty="0"/>
              <a:t> is not needed.</a:t>
            </a:r>
          </a:p>
        </p:txBody>
      </p:sp>
      <p:pic>
        <p:nvPicPr>
          <p:cNvPr id="1026" name="Picture 2">
            <a:extLst>
              <a:ext uri="{FF2B5EF4-FFF2-40B4-BE49-F238E27FC236}">
                <a16:creationId xmlns:a16="http://schemas.microsoft.com/office/drawing/2014/main" id="{39D3A236-236E-EB3F-557F-B7BF384F17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56" t="5556" r="5556" b="5556"/>
          <a:stretch/>
        </p:blipFill>
        <p:spPr bwMode="auto">
          <a:xfrm>
            <a:off x="6248400" y="4648200"/>
            <a:ext cx="21336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801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altLang="en-US"/>
              <a:t>Caesar cipher</a:t>
            </a:r>
          </a:p>
        </p:txBody>
      </p:sp>
      <p:sp>
        <p:nvSpPr>
          <p:cNvPr id="18435" name="Rectangle 3"/>
          <p:cNvSpPr>
            <a:spLocks noGrp="1" noChangeArrowheads="1"/>
          </p:cNvSpPr>
          <p:nvPr>
            <p:ph type="body" idx="1"/>
          </p:nvPr>
        </p:nvSpPr>
        <p:spPr/>
        <p:txBody>
          <a:bodyPr/>
          <a:lstStyle/>
          <a:p>
            <a:pPr eaLnBrk="1" hangingPunct="1">
              <a:lnSpc>
                <a:spcPct val="80000"/>
              </a:lnSpc>
            </a:pPr>
            <a:endParaRPr lang="en-GB" altLang="en-US" sz="2600" dirty="0"/>
          </a:p>
          <a:p>
            <a:pPr eaLnBrk="1" hangingPunct="1">
              <a:lnSpc>
                <a:spcPct val="80000"/>
              </a:lnSpc>
            </a:pPr>
            <a:r>
              <a:rPr lang="en-GB" altLang="en-US" sz="2600" dirty="0"/>
              <a:t>The Roman emperor Julius Caesar used to substitute each letter in his diplomatic communications with the letter that was three letters further along in the alphabet.</a:t>
            </a:r>
          </a:p>
          <a:p>
            <a:pPr eaLnBrk="1" hangingPunct="1">
              <a:lnSpc>
                <a:spcPct val="80000"/>
              </a:lnSpc>
            </a:pPr>
            <a:endParaRPr lang="en-GB" altLang="en-US" sz="2600" dirty="0"/>
          </a:p>
          <a:p>
            <a:pPr eaLnBrk="1" hangingPunct="1">
              <a:lnSpc>
                <a:spcPct val="80000"/>
              </a:lnSpc>
            </a:pPr>
            <a:r>
              <a:rPr lang="en-GB" altLang="en-US" sz="2600" i="1" dirty="0">
                <a:latin typeface="Times" panose="02020603050405020304" pitchFamily="18" charset="0"/>
              </a:rPr>
              <a:t>p </a:t>
            </a:r>
            <a:r>
              <a:rPr lang="en-GB" altLang="en-US" sz="2600" dirty="0"/>
              <a:t>:		</a:t>
            </a:r>
            <a:r>
              <a:rPr lang="en-GB" altLang="en-US" sz="2600" dirty="0">
                <a:latin typeface="Courier New" panose="02070309020205020404" pitchFamily="49" charset="0"/>
              </a:rPr>
              <a:t>ABCDEFGHIJKLMNOPQRSTUVWXYZ</a:t>
            </a:r>
          </a:p>
          <a:p>
            <a:pPr eaLnBrk="1" hangingPunct="1">
              <a:lnSpc>
                <a:spcPct val="80000"/>
              </a:lnSpc>
            </a:pPr>
            <a:r>
              <a:rPr lang="en-GB" altLang="en-US" sz="2600" i="1" dirty="0">
                <a:latin typeface="Times" panose="02020603050405020304" pitchFamily="18" charset="0"/>
              </a:rPr>
              <a:t>F</a:t>
            </a:r>
            <a:r>
              <a:rPr lang="en-GB" altLang="en-US" sz="2600" dirty="0">
                <a:latin typeface="Times" panose="02020603050405020304" pitchFamily="18" charset="0"/>
              </a:rPr>
              <a:t>(</a:t>
            </a:r>
            <a:r>
              <a:rPr lang="en-GB" altLang="en-US" sz="2600" i="1" dirty="0">
                <a:latin typeface="Times" panose="02020603050405020304" pitchFamily="18" charset="0"/>
              </a:rPr>
              <a:t>p</a:t>
            </a:r>
            <a:r>
              <a:rPr lang="en-GB" altLang="en-US" sz="2600" dirty="0">
                <a:latin typeface="Times" panose="02020603050405020304" pitchFamily="18" charset="0"/>
              </a:rPr>
              <a:t>)</a:t>
            </a:r>
            <a:r>
              <a:rPr lang="en-GB" altLang="en-US" sz="2600" dirty="0"/>
              <a:t> :	</a:t>
            </a:r>
            <a:r>
              <a:rPr lang="en-GB" altLang="en-US" sz="2600" dirty="0">
                <a:latin typeface="Courier New" panose="02070309020205020404" pitchFamily="49" charset="0"/>
              </a:rPr>
              <a:t>DEFGHIJKLMNOPQRSTUVWXYZABC</a:t>
            </a:r>
          </a:p>
          <a:p>
            <a:pPr eaLnBrk="1" hangingPunct="1">
              <a:lnSpc>
                <a:spcPct val="80000"/>
              </a:lnSpc>
            </a:pPr>
            <a:endParaRPr lang="en-GB" altLang="en-US" sz="2600" dirty="0">
              <a:latin typeface="Courier New" panose="02070309020205020404" pitchFamily="49" charset="0"/>
            </a:endParaRPr>
          </a:p>
          <a:p>
            <a:pPr eaLnBrk="1" hangingPunct="1">
              <a:lnSpc>
                <a:spcPct val="80000"/>
              </a:lnSpc>
            </a:pPr>
            <a:r>
              <a:rPr lang="en-GB" altLang="en-US" sz="2600" dirty="0"/>
              <a:t>Plaintext:  	 </a:t>
            </a:r>
            <a:r>
              <a:rPr lang="en-GB" altLang="en-US" sz="2600" dirty="0">
                <a:latin typeface="Courier New" panose="02070309020205020404" pitchFamily="49" charset="0"/>
              </a:rPr>
              <a:t>ET TU BRUTUS</a:t>
            </a:r>
          </a:p>
          <a:p>
            <a:pPr eaLnBrk="1" hangingPunct="1">
              <a:lnSpc>
                <a:spcPct val="80000"/>
              </a:lnSpc>
            </a:pPr>
            <a:r>
              <a:rPr lang="en-GB" altLang="en-US" sz="2600" dirty="0"/>
              <a:t>Ciphertext: </a:t>
            </a:r>
            <a:r>
              <a:rPr lang="en-GB" altLang="en-US" sz="2600" dirty="0">
                <a:latin typeface="Courier New" panose="02070309020205020404" pitchFamily="49" charset="0"/>
              </a:rPr>
              <a:t>HW WX EUXWXV</a:t>
            </a:r>
          </a:p>
        </p:txBody>
      </p:sp>
    </p:spTree>
    <p:extLst>
      <p:ext uri="{BB962C8B-B14F-4D97-AF65-F5344CB8AC3E}">
        <p14:creationId xmlns:p14="http://schemas.microsoft.com/office/powerpoint/2010/main" val="1894710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altLang="en-US"/>
              <a:t>Caesar cipher</a:t>
            </a:r>
          </a:p>
        </p:txBody>
      </p:sp>
      <p:sp>
        <p:nvSpPr>
          <p:cNvPr id="19459" name="Rectangle 3"/>
          <p:cNvSpPr>
            <a:spLocks noGrp="1" noChangeArrowheads="1"/>
          </p:cNvSpPr>
          <p:nvPr>
            <p:ph type="body" idx="1"/>
          </p:nvPr>
        </p:nvSpPr>
        <p:spPr/>
        <p:txBody>
          <a:bodyPr/>
          <a:lstStyle/>
          <a:p>
            <a:pPr eaLnBrk="1" hangingPunct="1">
              <a:lnSpc>
                <a:spcPct val="80000"/>
              </a:lnSpc>
            </a:pPr>
            <a:endParaRPr lang="en-GB" altLang="en-US" sz="2000" dirty="0"/>
          </a:p>
          <a:p>
            <a:pPr eaLnBrk="1" hangingPunct="1">
              <a:lnSpc>
                <a:spcPct val="80000"/>
              </a:lnSpc>
            </a:pPr>
            <a:r>
              <a:rPr lang="en-GB" altLang="en-US" sz="2000" dirty="0"/>
              <a:t>The cipher used by Julius Caesar can be generalized to a function defined by a parameter </a:t>
            </a:r>
            <a:r>
              <a:rPr lang="en-GB" altLang="en-US" sz="2000" i="1" dirty="0">
                <a:latin typeface="Times" panose="02020603050405020304" pitchFamily="18" charset="0"/>
              </a:rPr>
              <a:t>k</a:t>
            </a:r>
            <a:r>
              <a:rPr lang="en-GB" altLang="en-US" sz="2000" dirty="0"/>
              <a:t> representing the number of letters that we “shift” each plaintext letter:</a:t>
            </a:r>
            <a:br>
              <a:rPr lang="en-GB" altLang="en-US" sz="2000" dirty="0"/>
            </a:br>
            <a:r>
              <a:rPr lang="en-GB" altLang="en-US" sz="2000" dirty="0">
                <a:latin typeface="Times" panose="02020603050405020304" pitchFamily="18" charset="0"/>
              </a:rPr>
              <a:t>	</a:t>
            </a:r>
            <a:r>
              <a:rPr lang="en-GB" altLang="en-US" sz="2000" i="1" dirty="0">
                <a:latin typeface="Times" panose="02020603050405020304" pitchFamily="18" charset="0"/>
              </a:rPr>
              <a:t>c</a:t>
            </a:r>
            <a:r>
              <a:rPr lang="en-GB" altLang="en-US" sz="2000" dirty="0">
                <a:latin typeface="Times" panose="02020603050405020304" pitchFamily="18" charset="0"/>
              </a:rPr>
              <a:t> = </a:t>
            </a:r>
            <a:r>
              <a:rPr lang="en-GB" altLang="en-US" sz="2000" i="1" dirty="0" err="1">
                <a:latin typeface="Times" panose="02020603050405020304" pitchFamily="18" charset="0"/>
              </a:rPr>
              <a:t>F</a:t>
            </a:r>
            <a:r>
              <a:rPr lang="en-GB" altLang="en-US" sz="2000" i="1" baseline="-25000" dirty="0" err="1">
                <a:latin typeface="Times" panose="02020603050405020304" pitchFamily="18" charset="0"/>
              </a:rPr>
              <a:t>k</a:t>
            </a:r>
            <a:r>
              <a:rPr lang="en-GB" altLang="en-US" sz="2000" dirty="0">
                <a:latin typeface="Times" panose="02020603050405020304" pitchFamily="18" charset="0"/>
              </a:rPr>
              <a:t>(</a:t>
            </a:r>
            <a:r>
              <a:rPr lang="en-GB" altLang="en-US" sz="2000" i="1" dirty="0">
                <a:latin typeface="Times" panose="02020603050405020304" pitchFamily="18" charset="0"/>
              </a:rPr>
              <a:t>p</a:t>
            </a:r>
            <a:r>
              <a:rPr lang="en-GB" altLang="en-US" sz="2000" dirty="0">
                <a:latin typeface="Times" panose="02020603050405020304" pitchFamily="18" charset="0"/>
              </a:rPr>
              <a:t>) = </a:t>
            </a:r>
            <a:r>
              <a:rPr lang="en-GB" altLang="en-US" sz="2000" i="1" dirty="0">
                <a:latin typeface="Times" panose="02020603050405020304" pitchFamily="18" charset="0"/>
              </a:rPr>
              <a:t>p + k </a:t>
            </a:r>
            <a:r>
              <a:rPr lang="en-GB" altLang="en-US" sz="2000" dirty="0">
                <a:latin typeface="Times" panose="02020603050405020304" pitchFamily="18" charset="0"/>
              </a:rPr>
              <a:t>(mod 26)</a:t>
            </a:r>
          </a:p>
          <a:p>
            <a:pPr lvl="1" eaLnBrk="1" hangingPunct="1">
              <a:lnSpc>
                <a:spcPct val="80000"/>
              </a:lnSpc>
            </a:pPr>
            <a:endParaRPr lang="en-GB" altLang="en-US" sz="2200" dirty="0">
              <a:latin typeface="Times" panose="02020603050405020304" pitchFamily="18" charset="0"/>
            </a:endParaRPr>
          </a:p>
          <a:p>
            <a:pPr eaLnBrk="1" hangingPunct="1">
              <a:lnSpc>
                <a:spcPct val="80000"/>
              </a:lnSpc>
            </a:pPr>
            <a:r>
              <a:rPr lang="en-GB" altLang="en-US" sz="2000" dirty="0"/>
              <a:t>Where Julius Caesar used </a:t>
            </a:r>
            <a:r>
              <a:rPr lang="en-GB" altLang="en-US" sz="2000" i="1" dirty="0">
                <a:latin typeface="Times" panose="02020603050405020304" pitchFamily="18" charset="0"/>
              </a:rPr>
              <a:t>k</a:t>
            </a:r>
            <a:r>
              <a:rPr lang="en-GB" altLang="en-US" sz="2000" dirty="0"/>
              <a:t>=3, and ROT-13 uses </a:t>
            </a:r>
            <a:r>
              <a:rPr lang="en-GB" altLang="en-US" sz="2000" i="1" dirty="0">
                <a:latin typeface="Times" panose="02020603050405020304" pitchFamily="18" charset="0"/>
              </a:rPr>
              <a:t>k</a:t>
            </a:r>
            <a:r>
              <a:rPr lang="en-GB" altLang="en-US" sz="2000" dirty="0"/>
              <a:t>=13.</a:t>
            </a:r>
          </a:p>
          <a:p>
            <a:pPr eaLnBrk="1" hangingPunct="1">
              <a:lnSpc>
                <a:spcPct val="80000"/>
              </a:lnSpc>
            </a:pPr>
            <a:endParaRPr lang="en-GB" altLang="en-US" sz="2000" dirty="0"/>
          </a:p>
          <a:p>
            <a:pPr eaLnBrk="1" hangingPunct="1">
              <a:lnSpc>
                <a:spcPct val="80000"/>
              </a:lnSpc>
            </a:pPr>
            <a:r>
              <a:rPr lang="en-GB" altLang="en-US" sz="2000" dirty="0"/>
              <a:t>This cipher is called the </a:t>
            </a:r>
            <a:r>
              <a:rPr lang="en-GB" altLang="en-US" sz="2000" b="1" dirty="0"/>
              <a:t>Caesar cipher</a:t>
            </a:r>
            <a:r>
              <a:rPr lang="en-GB" altLang="en-US" sz="2000" dirty="0"/>
              <a:t>.</a:t>
            </a:r>
          </a:p>
          <a:p>
            <a:pPr eaLnBrk="1" hangingPunct="1">
              <a:lnSpc>
                <a:spcPct val="80000"/>
              </a:lnSpc>
            </a:pPr>
            <a:endParaRPr lang="en-GB" altLang="en-US" sz="2000" dirty="0"/>
          </a:p>
          <a:p>
            <a:pPr eaLnBrk="1" hangingPunct="1">
              <a:lnSpc>
                <a:spcPct val="80000"/>
              </a:lnSpc>
            </a:pPr>
            <a:r>
              <a:rPr lang="en-GB" altLang="en-US" sz="2000" dirty="0"/>
              <a:t>The parameter </a:t>
            </a:r>
            <a:r>
              <a:rPr lang="en-GB" altLang="en-US" sz="2000" i="1" dirty="0">
                <a:latin typeface="Times" panose="02020603050405020304" pitchFamily="18" charset="0"/>
              </a:rPr>
              <a:t>k </a:t>
            </a:r>
            <a:r>
              <a:rPr lang="en-GB" altLang="en-US" sz="2000" dirty="0"/>
              <a:t>is called the </a:t>
            </a:r>
            <a:r>
              <a:rPr lang="en-GB" altLang="en-US" sz="2000" b="1" dirty="0"/>
              <a:t>key</a:t>
            </a:r>
            <a:r>
              <a:rPr lang="en-GB" altLang="en-US" sz="2000" dirty="0"/>
              <a:t>.</a:t>
            </a:r>
          </a:p>
          <a:p>
            <a:pPr eaLnBrk="1" hangingPunct="1">
              <a:lnSpc>
                <a:spcPct val="80000"/>
              </a:lnSpc>
            </a:pPr>
            <a:endParaRPr lang="en-GB" altLang="en-US" sz="2000" dirty="0"/>
          </a:p>
          <a:p>
            <a:pPr eaLnBrk="1" hangingPunct="1">
              <a:lnSpc>
                <a:spcPct val="80000"/>
              </a:lnSpc>
            </a:pPr>
            <a:r>
              <a:rPr lang="en-GB" altLang="en-US" sz="2000" dirty="0"/>
              <a:t>Example: </a:t>
            </a:r>
            <a:r>
              <a:rPr lang="en-GB" altLang="en-US" sz="2000" dirty="0">
                <a:latin typeface="Courier New" panose="02070309020205020404" pitchFamily="49" charset="0"/>
              </a:rPr>
              <a:t>YVCCF Z YFGV PFL WZEU KYZJ ZEKVIVJKZEX</a:t>
            </a:r>
          </a:p>
        </p:txBody>
      </p:sp>
    </p:spTree>
    <p:extLst>
      <p:ext uri="{BB962C8B-B14F-4D97-AF65-F5344CB8AC3E}">
        <p14:creationId xmlns:p14="http://schemas.microsoft.com/office/powerpoint/2010/main" val="1480741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GB" altLang="en-US"/>
              <a:t>Cracking the Caesar cipher</a:t>
            </a:r>
          </a:p>
        </p:txBody>
      </p:sp>
      <p:sp>
        <p:nvSpPr>
          <p:cNvPr id="21507" name="Rectangle 3"/>
          <p:cNvSpPr>
            <a:spLocks noGrp="1" noChangeArrowheads="1"/>
          </p:cNvSpPr>
          <p:nvPr>
            <p:ph type="body" idx="1"/>
          </p:nvPr>
        </p:nvSpPr>
        <p:spPr/>
        <p:txBody>
          <a:bodyPr/>
          <a:lstStyle/>
          <a:p>
            <a:pPr eaLnBrk="1" hangingPunct="1">
              <a:lnSpc>
                <a:spcPct val="90000"/>
              </a:lnSpc>
            </a:pPr>
            <a:r>
              <a:rPr lang="en-GB" altLang="en-US" sz="2100"/>
              <a:t>Caesar cipher is defined by:</a:t>
            </a:r>
          </a:p>
          <a:p>
            <a:pPr eaLnBrk="1" hangingPunct="1">
              <a:lnSpc>
                <a:spcPct val="90000"/>
              </a:lnSpc>
              <a:buFont typeface="Wingdings" panose="05000000000000000000" pitchFamily="2" charset="2"/>
              <a:buNone/>
            </a:pPr>
            <a:r>
              <a:rPr lang="en-GB" altLang="en-US" sz="2000" i="1">
                <a:latin typeface="Times" panose="02020603050405020304" pitchFamily="18" charset="0"/>
              </a:rPr>
              <a:t>		c</a:t>
            </a:r>
            <a:r>
              <a:rPr lang="en-GB" altLang="en-US" sz="2000">
                <a:latin typeface="Times" panose="02020603050405020304" pitchFamily="18" charset="0"/>
              </a:rPr>
              <a:t> = </a:t>
            </a:r>
            <a:r>
              <a:rPr lang="en-GB" altLang="en-US" sz="2000" i="1">
                <a:latin typeface="Times" panose="02020603050405020304" pitchFamily="18" charset="0"/>
              </a:rPr>
              <a:t>F</a:t>
            </a:r>
            <a:r>
              <a:rPr lang="en-GB" altLang="en-US" sz="2000" i="1" baseline="-25000">
                <a:latin typeface="Times" panose="02020603050405020304" pitchFamily="18" charset="0"/>
              </a:rPr>
              <a:t>k</a:t>
            </a:r>
            <a:r>
              <a:rPr lang="en-GB" altLang="en-US" sz="2000">
                <a:latin typeface="Times" panose="02020603050405020304" pitchFamily="18" charset="0"/>
              </a:rPr>
              <a:t>(</a:t>
            </a:r>
            <a:r>
              <a:rPr lang="en-GB" altLang="en-US" sz="2000" i="1">
                <a:latin typeface="Times" panose="02020603050405020304" pitchFamily="18" charset="0"/>
              </a:rPr>
              <a:t>p</a:t>
            </a:r>
            <a:r>
              <a:rPr lang="en-GB" altLang="en-US" sz="2000">
                <a:latin typeface="Times" panose="02020603050405020304" pitchFamily="18" charset="0"/>
              </a:rPr>
              <a:t>) = </a:t>
            </a:r>
            <a:r>
              <a:rPr lang="en-GB" altLang="en-US" sz="2000" i="1">
                <a:latin typeface="Times" panose="02020603050405020304" pitchFamily="18" charset="0"/>
              </a:rPr>
              <a:t>p + k </a:t>
            </a:r>
            <a:r>
              <a:rPr lang="en-GB" altLang="en-US" sz="2000">
                <a:latin typeface="Times" panose="02020603050405020304" pitchFamily="18" charset="0"/>
              </a:rPr>
              <a:t>(mod 26)</a:t>
            </a:r>
          </a:p>
          <a:p>
            <a:pPr eaLnBrk="1" hangingPunct="1">
              <a:lnSpc>
                <a:spcPct val="90000"/>
              </a:lnSpc>
            </a:pPr>
            <a:endParaRPr lang="en-GB" altLang="en-US" sz="2100"/>
          </a:p>
          <a:p>
            <a:pPr eaLnBrk="1" hangingPunct="1">
              <a:lnSpc>
                <a:spcPct val="90000"/>
              </a:lnSpc>
            </a:pPr>
            <a:r>
              <a:rPr lang="en-GB" altLang="en-US" sz="2100"/>
              <a:t>There are only 26 possible values of </a:t>
            </a:r>
            <a:r>
              <a:rPr lang="en-GB" altLang="en-US" sz="2000" i="1">
                <a:latin typeface="Times" panose="02020603050405020304" pitchFamily="18" charset="0"/>
              </a:rPr>
              <a:t>k </a:t>
            </a:r>
            <a:r>
              <a:rPr lang="en-GB" altLang="en-US" sz="2100"/>
              <a:t>(the key)</a:t>
            </a:r>
          </a:p>
          <a:p>
            <a:pPr eaLnBrk="1" hangingPunct="1">
              <a:lnSpc>
                <a:spcPct val="90000"/>
              </a:lnSpc>
            </a:pPr>
            <a:endParaRPr lang="en-GB" altLang="en-US" sz="2100"/>
          </a:p>
          <a:p>
            <a:pPr eaLnBrk="1" hangingPunct="1">
              <a:lnSpc>
                <a:spcPct val="90000"/>
              </a:lnSpc>
            </a:pPr>
            <a:r>
              <a:rPr lang="en-GB" altLang="en-US" sz="2100"/>
              <a:t>Out of these 26, only 25 values of </a:t>
            </a:r>
            <a:r>
              <a:rPr lang="en-GB" altLang="en-US" sz="2000" i="1">
                <a:latin typeface="Times" panose="02020603050405020304" pitchFamily="18" charset="0"/>
              </a:rPr>
              <a:t>k </a:t>
            </a:r>
            <a:r>
              <a:rPr lang="en-GB" altLang="en-US" sz="2100"/>
              <a:t>are valid keys (since </a:t>
            </a:r>
            <a:r>
              <a:rPr lang="en-GB" altLang="en-US" sz="2000" i="1">
                <a:latin typeface="Times" panose="02020603050405020304" pitchFamily="18" charset="0"/>
              </a:rPr>
              <a:t>k</a:t>
            </a:r>
            <a:r>
              <a:rPr lang="en-GB" altLang="en-US" sz="2100"/>
              <a:t>=0 has no effect on the plaintext)</a:t>
            </a:r>
          </a:p>
          <a:p>
            <a:pPr eaLnBrk="1" hangingPunct="1">
              <a:lnSpc>
                <a:spcPct val="90000"/>
              </a:lnSpc>
            </a:pPr>
            <a:endParaRPr lang="en-GB" altLang="en-US" sz="2100"/>
          </a:p>
          <a:p>
            <a:pPr eaLnBrk="1" hangingPunct="1">
              <a:lnSpc>
                <a:spcPct val="90000"/>
              </a:lnSpc>
            </a:pPr>
            <a:r>
              <a:rPr lang="en-GB" altLang="en-US" sz="2100"/>
              <a:t>We can break a Caesar cipher by trying all 25 possible valid keys</a:t>
            </a:r>
          </a:p>
          <a:p>
            <a:pPr eaLnBrk="1" hangingPunct="1">
              <a:lnSpc>
                <a:spcPct val="90000"/>
              </a:lnSpc>
            </a:pPr>
            <a:endParaRPr lang="en-GB" altLang="en-US" sz="2100"/>
          </a:p>
          <a:p>
            <a:pPr eaLnBrk="1" hangingPunct="1">
              <a:lnSpc>
                <a:spcPct val="90000"/>
              </a:lnSpc>
            </a:pPr>
            <a:r>
              <a:rPr lang="en-GB" altLang="en-US" sz="2100"/>
              <a:t>This is called an </a:t>
            </a:r>
            <a:r>
              <a:rPr lang="en-GB" altLang="en-US" sz="2100" b="1"/>
              <a:t>exhaustive key search</a:t>
            </a:r>
            <a:r>
              <a:rPr lang="en-GB" altLang="en-US" sz="2100"/>
              <a:t>.</a:t>
            </a:r>
          </a:p>
          <a:p>
            <a:pPr eaLnBrk="1" hangingPunct="1">
              <a:lnSpc>
                <a:spcPct val="90000"/>
              </a:lnSpc>
            </a:pPr>
            <a:r>
              <a:rPr lang="en-US" altLang="en-US" sz="2100"/>
              <a:t>The language of the plaintext is known and easily recognizable.</a:t>
            </a:r>
          </a:p>
          <a:p>
            <a:pPr eaLnBrk="1" hangingPunct="1">
              <a:lnSpc>
                <a:spcPct val="90000"/>
              </a:lnSpc>
            </a:pPr>
            <a:endParaRPr lang="en-GB" altLang="en-US" sz="2100"/>
          </a:p>
        </p:txBody>
      </p:sp>
    </p:spTree>
    <p:extLst>
      <p:ext uri="{BB962C8B-B14F-4D97-AF65-F5344CB8AC3E}">
        <p14:creationId xmlns:p14="http://schemas.microsoft.com/office/powerpoint/2010/main" val="3835644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GB" altLang="en-US" sz="3400"/>
              <a:t>Example: Exhaustive key search</a:t>
            </a:r>
          </a:p>
        </p:txBody>
      </p:sp>
      <p:sp>
        <p:nvSpPr>
          <p:cNvPr id="22531" name="Rectangle 3"/>
          <p:cNvSpPr>
            <a:spLocks noGrp="1" noChangeArrowheads="1"/>
          </p:cNvSpPr>
          <p:nvPr>
            <p:ph type="body" idx="1"/>
          </p:nvPr>
        </p:nvSpPr>
        <p:spPr/>
        <p:txBody>
          <a:bodyPr/>
          <a:lstStyle/>
          <a:p>
            <a:pPr marL="571500" indent="-571500" eaLnBrk="1" hangingPunct="1">
              <a:lnSpc>
                <a:spcPct val="80000"/>
              </a:lnSpc>
            </a:pPr>
            <a:r>
              <a:rPr lang="en-GB" altLang="en-US" sz="1700" dirty="0"/>
              <a:t>Suppose we have the ciphertext:</a:t>
            </a:r>
          </a:p>
          <a:p>
            <a:pPr marL="571500" indent="-571500" eaLnBrk="1" hangingPunct="1">
              <a:lnSpc>
                <a:spcPct val="80000"/>
              </a:lnSpc>
              <a:buFont typeface="Wingdings" panose="05000000000000000000" pitchFamily="2" charset="2"/>
              <a:buNone/>
            </a:pPr>
            <a:r>
              <a:rPr lang="en-GB" altLang="en-US" sz="1700" dirty="0">
                <a:latin typeface="Courier New" panose="02070309020205020404" pitchFamily="49" charset="0"/>
              </a:rPr>
              <a:t>		TYQZCXLETZYDPNFCTEJ</a:t>
            </a:r>
          </a:p>
          <a:p>
            <a:pPr marL="571500" indent="-571500" eaLnBrk="1" hangingPunct="1">
              <a:lnSpc>
                <a:spcPct val="80000"/>
              </a:lnSpc>
            </a:pPr>
            <a:endParaRPr lang="en-GB" altLang="en-US" sz="1700" dirty="0"/>
          </a:p>
          <a:p>
            <a:pPr marL="571500" indent="-571500" eaLnBrk="1" hangingPunct="1">
              <a:lnSpc>
                <a:spcPct val="80000"/>
              </a:lnSpc>
            </a:pPr>
            <a:r>
              <a:rPr lang="en-GB" altLang="en-US" sz="1700" dirty="0"/>
              <a:t>We decrypt the ciphertext by trying all 25 possible valid keys:</a:t>
            </a:r>
          </a:p>
          <a:p>
            <a:pPr marL="571500" indent="-571500" eaLnBrk="1" hangingPunct="1">
              <a:lnSpc>
                <a:spcPct val="80000"/>
              </a:lnSpc>
              <a:buFont typeface="Wingdings" panose="05000000000000000000" pitchFamily="2" charset="2"/>
              <a:buAutoNum type="arabicPeriod"/>
            </a:pPr>
            <a:r>
              <a:rPr lang="en-GB" altLang="en-US" sz="1700" dirty="0">
                <a:latin typeface="Courier New" panose="02070309020205020404" pitchFamily="49" charset="0"/>
              </a:rPr>
              <a:t>UZRADYMFUAZEQOGDUFK</a:t>
            </a:r>
          </a:p>
          <a:p>
            <a:pPr marL="571500" indent="-571500" eaLnBrk="1" hangingPunct="1">
              <a:lnSpc>
                <a:spcPct val="80000"/>
              </a:lnSpc>
              <a:buFont typeface="Wingdings" panose="05000000000000000000" pitchFamily="2" charset="2"/>
              <a:buAutoNum type="arabicPeriod"/>
            </a:pPr>
            <a:r>
              <a:rPr lang="en-GB" altLang="en-US" sz="1700" dirty="0">
                <a:latin typeface="Courier New" panose="02070309020205020404" pitchFamily="49" charset="0"/>
              </a:rPr>
              <a:t>VASBEZNGVBAFRPHEVGL</a:t>
            </a:r>
          </a:p>
          <a:p>
            <a:pPr marL="571500" indent="-571500" eaLnBrk="1" hangingPunct="1">
              <a:lnSpc>
                <a:spcPct val="80000"/>
              </a:lnSpc>
              <a:buFont typeface="Wingdings" panose="05000000000000000000" pitchFamily="2" charset="2"/>
              <a:buAutoNum type="arabicPeriod"/>
            </a:pPr>
            <a:r>
              <a:rPr lang="en-GB" altLang="en-US" sz="1700" dirty="0">
                <a:latin typeface="Courier New" panose="02070309020205020404" pitchFamily="49" charset="0"/>
              </a:rPr>
              <a:t>WBTCFAOHWCBGSQIFWHM</a:t>
            </a:r>
          </a:p>
          <a:p>
            <a:pPr marL="571500" indent="-571500" eaLnBrk="1" hangingPunct="1">
              <a:lnSpc>
                <a:spcPct val="80000"/>
              </a:lnSpc>
              <a:buFont typeface="Wingdings" panose="05000000000000000000" pitchFamily="2" charset="2"/>
              <a:buAutoNum type="arabicPeriod"/>
            </a:pPr>
            <a:r>
              <a:rPr lang="en-GB" altLang="en-US" sz="1700" dirty="0">
                <a:latin typeface="Courier New" panose="02070309020205020404" pitchFamily="49" charset="0"/>
              </a:rPr>
              <a:t>XCUDGBPIXDCHTRJGXIN</a:t>
            </a:r>
          </a:p>
          <a:p>
            <a:pPr marL="571500" indent="-571500" eaLnBrk="1" hangingPunct="1">
              <a:lnSpc>
                <a:spcPct val="80000"/>
              </a:lnSpc>
              <a:buFont typeface="Wingdings" panose="05000000000000000000" pitchFamily="2" charset="2"/>
              <a:buAutoNum type="arabicPeriod"/>
            </a:pPr>
            <a:r>
              <a:rPr lang="en-GB" altLang="en-US" sz="1700" dirty="0">
                <a:latin typeface="Courier New" panose="02070309020205020404" pitchFamily="49" charset="0"/>
              </a:rPr>
              <a:t>YDVEHCQJYEDIUSKHYJO</a:t>
            </a:r>
          </a:p>
          <a:p>
            <a:pPr marL="571500" indent="-571500" eaLnBrk="1" hangingPunct="1">
              <a:lnSpc>
                <a:spcPct val="80000"/>
              </a:lnSpc>
              <a:buFont typeface="Wingdings" panose="05000000000000000000" pitchFamily="2" charset="2"/>
              <a:buAutoNum type="arabicPeriod"/>
            </a:pPr>
            <a:r>
              <a:rPr lang="en-GB" altLang="en-US" sz="1700" dirty="0">
                <a:latin typeface="Courier New" panose="02070309020205020404" pitchFamily="49" charset="0"/>
              </a:rPr>
              <a:t>ZEWFIDRKZFEJVTLIZKP</a:t>
            </a:r>
          </a:p>
          <a:p>
            <a:pPr marL="571500" indent="-571500" eaLnBrk="1" hangingPunct="1">
              <a:lnSpc>
                <a:spcPct val="80000"/>
              </a:lnSpc>
              <a:buFont typeface="Wingdings" panose="05000000000000000000" pitchFamily="2" charset="2"/>
              <a:buAutoNum type="arabicPeriod"/>
            </a:pPr>
            <a:r>
              <a:rPr lang="en-GB" altLang="en-US" sz="1700" dirty="0">
                <a:latin typeface="Courier New" panose="02070309020205020404" pitchFamily="49" charset="0"/>
              </a:rPr>
              <a:t>AFXGJESLAGFKWUMJALQ</a:t>
            </a:r>
          </a:p>
          <a:p>
            <a:pPr marL="571500" indent="-571500" eaLnBrk="1" hangingPunct="1">
              <a:lnSpc>
                <a:spcPct val="80000"/>
              </a:lnSpc>
              <a:buFont typeface="Wingdings" panose="05000000000000000000" pitchFamily="2" charset="2"/>
              <a:buAutoNum type="arabicPeriod"/>
            </a:pPr>
            <a:r>
              <a:rPr lang="en-GB" altLang="en-US" sz="1700" dirty="0">
                <a:latin typeface="Courier New" panose="02070309020205020404" pitchFamily="49" charset="0"/>
              </a:rPr>
              <a:t>BGYHKFTMBHGLXVNKBMR</a:t>
            </a:r>
          </a:p>
          <a:p>
            <a:pPr marL="571500" indent="-571500" eaLnBrk="1" hangingPunct="1">
              <a:lnSpc>
                <a:spcPct val="80000"/>
              </a:lnSpc>
              <a:buFont typeface="Wingdings" panose="05000000000000000000" pitchFamily="2" charset="2"/>
              <a:buAutoNum type="arabicPeriod"/>
            </a:pPr>
            <a:r>
              <a:rPr lang="en-GB" altLang="en-US" sz="1700" dirty="0">
                <a:latin typeface="Courier New" panose="02070309020205020404" pitchFamily="49" charset="0"/>
              </a:rPr>
              <a:t>CHZILGUNCIHMYWOLCNS</a:t>
            </a:r>
          </a:p>
          <a:p>
            <a:pPr marL="571500" indent="-571500" eaLnBrk="1" hangingPunct="1">
              <a:lnSpc>
                <a:spcPct val="80000"/>
              </a:lnSpc>
              <a:buFont typeface="Wingdings" panose="05000000000000000000" pitchFamily="2" charset="2"/>
              <a:buAutoNum type="arabicPeriod"/>
            </a:pPr>
            <a:r>
              <a:rPr lang="en-GB" altLang="en-US" sz="1700" dirty="0">
                <a:latin typeface="Courier New" panose="02070309020205020404" pitchFamily="49" charset="0"/>
              </a:rPr>
              <a:t>DIAJMHVODJINZXPMDOT</a:t>
            </a:r>
          </a:p>
          <a:p>
            <a:pPr marL="571500" indent="-571500" eaLnBrk="1" hangingPunct="1">
              <a:lnSpc>
                <a:spcPct val="80000"/>
              </a:lnSpc>
              <a:buFont typeface="Wingdings" panose="05000000000000000000" pitchFamily="2" charset="2"/>
              <a:buAutoNum type="arabicPeriod"/>
            </a:pPr>
            <a:r>
              <a:rPr lang="en-GB" altLang="en-US" sz="1700" dirty="0">
                <a:latin typeface="Courier New" panose="02070309020205020404" pitchFamily="49" charset="0"/>
              </a:rPr>
              <a:t>EJBKNIWPEKJOAYQNEPU</a:t>
            </a:r>
          </a:p>
          <a:p>
            <a:pPr marL="571500" indent="-571500" eaLnBrk="1" hangingPunct="1">
              <a:lnSpc>
                <a:spcPct val="80000"/>
              </a:lnSpc>
              <a:buFont typeface="Wingdings" panose="05000000000000000000" pitchFamily="2" charset="2"/>
              <a:buAutoNum type="arabicPeriod"/>
            </a:pPr>
            <a:r>
              <a:rPr lang="en-GB" altLang="en-US" sz="1700" dirty="0">
                <a:latin typeface="Courier New" panose="02070309020205020404" pitchFamily="49" charset="0"/>
              </a:rPr>
              <a:t>FKCLOJXQFLKPBZROFQV</a:t>
            </a:r>
          </a:p>
          <a:p>
            <a:pPr marL="571500" indent="-571500" eaLnBrk="1" hangingPunct="1">
              <a:lnSpc>
                <a:spcPct val="80000"/>
              </a:lnSpc>
              <a:buFont typeface="Wingdings" panose="05000000000000000000" pitchFamily="2" charset="2"/>
              <a:buAutoNum type="arabicPeriod"/>
            </a:pPr>
            <a:r>
              <a:rPr lang="en-GB" altLang="en-US" sz="1700" dirty="0">
                <a:latin typeface="Courier New" panose="02070309020205020404" pitchFamily="49" charset="0"/>
              </a:rPr>
              <a:t>GLDMPKYRGMLQCASPGRW</a:t>
            </a:r>
          </a:p>
        </p:txBody>
      </p:sp>
      <p:sp>
        <p:nvSpPr>
          <p:cNvPr id="22532" name="Text Box 5"/>
          <p:cNvSpPr txBox="1">
            <a:spLocks noChangeArrowheads="1"/>
          </p:cNvSpPr>
          <p:nvPr/>
        </p:nvSpPr>
        <p:spPr bwMode="auto">
          <a:xfrm>
            <a:off x="4643438" y="2852738"/>
            <a:ext cx="4051300" cy="366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chemeClr val="accent2"/>
              </a:buClr>
              <a:buFontTx/>
              <a:buAutoNum type="arabicPeriod" startAt="14"/>
            </a:pPr>
            <a:r>
              <a:rPr lang="en-GB" altLang="en-US" sz="1800">
                <a:latin typeface="Courier New" panose="02070309020205020404" pitchFamily="49" charset="0"/>
              </a:rPr>
              <a:t>HMENQLZSHNMRDBTQHSX</a:t>
            </a:r>
          </a:p>
          <a:p>
            <a:pPr eaLnBrk="1" hangingPunct="1">
              <a:spcBef>
                <a:spcPct val="0"/>
              </a:spcBef>
              <a:buClr>
                <a:schemeClr val="accent2"/>
              </a:buClr>
              <a:buFontTx/>
              <a:buAutoNum type="arabicPeriod" startAt="14"/>
            </a:pPr>
            <a:r>
              <a:rPr lang="en-GB" altLang="en-US" sz="1800">
                <a:latin typeface="Courier New" panose="02070309020205020404" pitchFamily="49" charset="0"/>
              </a:rPr>
              <a:t>INFORMATIONSECURITY</a:t>
            </a:r>
          </a:p>
          <a:p>
            <a:pPr eaLnBrk="1" hangingPunct="1">
              <a:spcBef>
                <a:spcPct val="0"/>
              </a:spcBef>
              <a:buClr>
                <a:schemeClr val="accent2"/>
              </a:buClr>
              <a:buFontTx/>
              <a:buAutoNum type="arabicPeriod" startAt="14"/>
            </a:pPr>
            <a:r>
              <a:rPr lang="en-GB" altLang="en-US" sz="1800">
                <a:latin typeface="Courier New" panose="02070309020205020404" pitchFamily="49" charset="0"/>
              </a:rPr>
              <a:t>JOGPSNBUJPOTFDVSJUZ</a:t>
            </a:r>
          </a:p>
          <a:p>
            <a:pPr eaLnBrk="1" hangingPunct="1">
              <a:spcBef>
                <a:spcPct val="0"/>
              </a:spcBef>
              <a:buClr>
                <a:schemeClr val="accent2"/>
              </a:buClr>
              <a:buFontTx/>
              <a:buAutoNum type="arabicPeriod" startAt="14"/>
            </a:pPr>
            <a:r>
              <a:rPr lang="en-GB" altLang="en-US" sz="1800">
                <a:latin typeface="Courier New" panose="02070309020205020404" pitchFamily="49" charset="0"/>
              </a:rPr>
              <a:t>KPHQTOCVKQPUGEWTKVA</a:t>
            </a:r>
          </a:p>
          <a:p>
            <a:pPr eaLnBrk="1" hangingPunct="1">
              <a:spcBef>
                <a:spcPct val="0"/>
              </a:spcBef>
              <a:buClr>
                <a:schemeClr val="accent2"/>
              </a:buClr>
              <a:buFontTx/>
              <a:buAutoNum type="arabicPeriod" startAt="14"/>
            </a:pPr>
            <a:r>
              <a:rPr lang="en-GB" altLang="en-US" sz="1800">
                <a:latin typeface="Courier New" panose="02070309020205020404" pitchFamily="49" charset="0"/>
              </a:rPr>
              <a:t>LQIRUPDWLRQVHFXULWB</a:t>
            </a:r>
          </a:p>
          <a:p>
            <a:pPr eaLnBrk="1" hangingPunct="1">
              <a:spcBef>
                <a:spcPct val="0"/>
              </a:spcBef>
              <a:buClr>
                <a:schemeClr val="accent2"/>
              </a:buClr>
              <a:buFontTx/>
              <a:buAutoNum type="arabicPeriod" startAt="14"/>
            </a:pPr>
            <a:r>
              <a:rPr lang="en-GB" altLang="en-US" sz="1800">
                <a:latin typeface="Courier New" panose="02070309020205020404" pitchFamily="49" charset="0"/>
              </a:rPr>
              <a:t>MRJSVQEXMSRWIGYVMXC</a:t>
            </a:r>
          </a:p>
          <a:p>
            <a:pPr eaLnBrk="1" hangingPunct="1">
              <a:spcBef>
                <a:spcPct val="0"/>
              </a:spcBef>
              <a:buClr>
                <a:schemeClr val="accent2"/>
              </a:buClr>
              <a:buFontTx/>
              <a:buAutoNum type="arabicPeriod" startAt="14"/>
            </a:pPr>
            <a:r>
              <a:rPr lang="en-GB" altLang="en-US" sz="1800">
                <a:latin typeface="Courier New" panose="02070309020205020404" pitchFamily="49" charset="0"/>
              </a:rPr>
              <a:t>NSKTWRFYNTSXJHZWNYD</a:t>
            </a:r>
          </a:p>
          <a:p>
            <a:pPr eaLnBrk="1" hangingPunct="1">
              <a:spcBef>
                <a:spcPct val="0"/>
              </a:spcBef>
              <a:buClr>
                <a:schemeClr val="accent2"/>
              </a:buClr>
              <a:buFontTx/>
              <a:buAutoNum type="arabicPeriod" startAt="14"/>
            </a:pPr>
            <a:r>
              <a:rPr lang="en-GB" altLang="en-US" sz="1800">
                <a:latin typeface="Courier New" panose="02070309020205020404" pitchFamily="49" charset="0"/>
              </a:rPr>
              <a:t>OTLUXSGZOUTYKIAXOZE</a:t>
            </a:r>
          </a:p>
          <a:p>
            <a:pPr eaLnBrk="1" hangingPunct="1">
              <a:spcBef>
                <a:spcPct val="0"/>
              </a:spcBef>
              <a:buClr>
                <a:schemeClr val="accent2"/>
              </a:buClr>
              <a:buFontTx/>
              <a:buAutoNum type="arabicPeriod" startAt="14"/>
            </a:pPr>
            <a:r>
              <a:rPr lang="en-GB" altLang="en-US" sz="1800">
                <a:latin typeface="Courier New" panose="02070309020205020404" pitchFamily="49" charset="0"/>
              </a:rPr>
              <a:t>PUMVYTHAPVUZLJBYPAF</a:t>
            </a:r>
          </a:p>
          <a:p>
            <a:pPr eaLnBrk="1" hangingPunct="1">
              <a:spcBef>
                <a:spcPct val="0"/>
              </a:spcBef>
              <a:buClr>
                <a:schemeClr val="accent2"/>
              </a:buClr>
              <a:buFontTx/>
              <a:buAutoNum type="arabicPeriod" startAt="14"/>
            </a:pPr>
            <a:r>
              <a:rPr lang="en-GB" altLang="en-US" sz="1800">
                <a:latin typeface="Courier New" panose="02070309020205020404" pitchFamily="49" charset="0"/>
              </a:rPr>
              <a:t>QVNWZUIBQWVAMKCZQBG</a:t>
            </a:r>
          </a:p>
          <a:p>
            <a:pPr eaLnBrk="1" hangingPunct="1">
              <a:spcBef>
                <a:spcPct val="0"/>
              </a:spcBef>
              <a:buClr>
                <a:schemeClr val="accent2"/>
              </a:buClr>
              <a:buFontTx/>
              <a:buAutoNum type="arabicPeriod" startAt="14"/>
            </a:pPr>
            <a:r>
              <a:rPr lang="en-GB" altLang="en-US" sz="1800">
                <a:latin typeface="Courier New" panose="02070309020205020404" pitchFamily="49" charset="0"/>
              </a:rPr>
              <a:t>RWOXAVJCRXWBNLDARCH</a:t>
            </a:r>
          </a:p>
          <a:p>
            <a:pPr eaLnBrk="1" hangingPunct="1">
              <a:spcBef>
                <a:spcPct val="0"/>
              </a:spcBef>
              <a:buClr>
                <a:schemeClr val="accent2"/>
              </a:buClr>
              <a:buFontTx/>
              <a:buAutoNum type="arabicPeriod" startAt="14"/>
            </a:pPr>
            <a:r>
              <a:rPr lang="en-GB" altLang="en-US" sz="1800">
                <a:latin typeface="Courier New" panose="02070309020205020404" pitchFamily="49" charset="0"/>
              </a:rPr>
              <a:t>SXPYBWKDSYXCOMEBSDI</a:t>
            </a:r>
          </a:p>
          <a:p>
            <a:pPr eaLnBrk="1" hangingPunct="1">
              <a:spcBef>
                <a:spcPct val="0"/>
              </a:spcBef>
              <a:buFontTx/>
              <a:buNone/>
            </a:pPr>
            <a:endParaRPr lang="en-GB" altLang="en-US" sz="1800">
              <a:latin typeface="Courier New" panose="02070309020205020404" pitchFamily="49" charset="0"/>
            </a:endParaRPr>
          </a:p>
        </p:txBody>
      </p:sp>
    </p:spTree>
    <p:extLst>
      <p:ext uri="{BB962C8B-B14F-4D97-AF65-F5344CB8AC3E}">
        <p14:creationId xmlns:p14="http://schemas.microsoft.com/office/powerpoint/2010/main" val="742608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altLang="en-US"/>
              <a:t>Simple substitution cipher</a:t>
            </a:r>
          </a:p>
        </p:txBody>
      </p:sp>
      <p:sp>
        <p:nvSpPr>
          <p:cNvPr id="23555" name="Rectangle 3"/>
          <p:cNvSpPr>
            <a:spLocks noGrp="1" noChangeArrowheads="1"/>
          </p:cNvSpPr>
          <p:nvPr>
            <p:ph type="body" idx="1"/>
          </p:nvPr>
        </p:nvSpPr>
        <p:spPr/>
        <p:txBody>
          <a:bodyPr/>
          <a:lstStyle/>
          <a:p>
            <a:pPr eaLnBrk="1" hangingPunct="1">
              <a:lnSpc>
                <a:spcPct val="90000"/>
              </a:lnSpc>
            </a:pPr>
            <a:r>
              <a:rPr lang="en-GB" altLang="en-US" sz="2100" dirty="0"/>
              <a:t>A generalization of the Caesar cipher, called a </a:t>
            </a:r>
            <a:r>
              <a:rPr lang="en-GB" altLang="en-US" sz="2100" b="1" dirty="0"/>
              <a:t>simple substitution cipher </a:t>
            </a:r>
            <a:r>
              <a:rPr lang="en-GB" altLang="en-US" sz="2100" dirty="0"/>
              <a:t>or </a:t>
            </a:r>
            <a:r>
              <a:rPr lang="en-GB" altLang="en-US" sz="2100" b="1" dirty="0"/>
              <a:t>monoalphabetic substitution cipher</a:t>
            </a:r>
            <a:r>
              <a:rPr lang="en-GB" altLang="en-US" sz="2100" dirty="0"/>
              <a:t>, maps plaintext letters to ciphertext letters according to a fixed mapping (the key).</a:t>
            </a:r>
          </a:p>
          <a:p>
            <a:pPr eaLnBrk="1" hangingPunct="1">
              <a:lnSpc>
                <a:spcPct val="90000"/>
              </a:lnSpc>
            </a:pPr>
            <a:r>
              <a:rPr lang="en-GB" altLang="en-US" sz="2100" dirty="0"/>
              <a:t>A single cipher alphabet (mapping from plain alphabet to cipher alphabet ) is used per message.</a:t>
            </a:r>
          </a:p>
          <a:p>
            <a:pPr eaLnBrk="1" hangingPunct="1">
              <a:lnSpc>
                <a:spcPct val="90000"/>
              </a:lnSpc>
            </a:pPr>
            <a:endParaRPr lang="en-GB" altLang="en-US" sz="2100" dirty="0"/>
          </a:p>
          <a:p>
            <a:pPr eaLnBrk="1" hangingPunct="1">
              <a:lnSpc>
                <a:spcPct val="90000"/>
              </a:lnSpc>
            </a:pPr>
            <a:r>
              <a:rPr lang="en-GB" altLang="en-US" sz="2100" dirty="0"/>
              <a:t>Example:</a:t>
            </a:r>
          </a:p>
          <a:p>
            <a:pPr lvl="1" eaLnBrk="1" hangingPunct="1">
              <a:lnSpc>
                <a:spcPct val="90000"/>
              </a:lnSpc>
            </a:pPr>
            <a:r>
              <a:rPr lang="en-GB" altLang="en-US" sz="2000" i="1" dirty="0">
                <a:latin typeface="Times" panose="02020603050405020304" pitchFamily="18" charset="0"/>
              </a:rPr>
              <a:t>p </a:t>
            </a:r>
            <a:r>
              <a:rPr lang="en-GB" altLang="en-US" sz="2000" dirty="0"/>
              <a:t>:	</a:t>
            </a:r>
            <a:r>
              <a:rPr lang="en-GB" altLang="en-US" sz="2000" dirty="0">
                <a:latin typeface="Courier New" panose="02070309020205020404" pitchFamily="49" charset="0"/>
              </a:rPr>
              <a:t>ABCDEFGHIJKLMNOPQRSTUVWXYZ</a:t>
            </a:r>
          </a:p>
          <a:p>
            <a:pPr lvl="1" eaLnBrk="1" hangingPunct="1">
              <a:lnSpc>
                <a:spcPct val="90000"/>
              </a:lnSpc>
            </a:pPr>
            <a:r>
              <a:rPr lang="en-GB" altLang="en-US" sz="2000" i="1" dirty="0" err="1">
                <a:latin typeface="Times" panose="02020603050405020304" pitchFamily="18" charset="0"/>
              </a:rPr>
              <a:t>F</a:t>
            </a:r>
            <a:r>
              <a:rPr lang="en-GB" altLang="en-US" sz="2000" i="1" baseline="-25000" dirty="0" err="1">
                <a:latin typeface="Times" panose="02020603050405020304" pitchFamily="18" charset="0"/>
              </a:rPr>
              <a:t>k</a:t>
            </a:r>
            <a:r>
              <a:rPr lang="en-GB" altLang="en-US" sz="2000" dirty="0">
                <a:latin typeface="Times" panose="02020603050405020304" pitchFamily="18" charset="0"/>
              </a:rPr>
              <a:t>(</a:t>
            </a:r>
            <a:r>
              <a:rPr lang="en-GB" altLang="en-US" sz="2000" i="1" dirty="0">
                <a:latin typeface="Times" panose="02020603050405020304" pitchFamily="18" charset="0"/>
              </a:rPr>
              <a:t>p</a:t>
            </a:r>
            <a:r>
              <a:rPr lang="en-GB" altLang="en-US" sz="2000" dirty="0">
                <a:latin typeface="Times" panose="02020603050405020304" pitchFamily="18" charset="0"/>
              </a:rPr>
              <a:t>)</a:t>
            </a:r>
            <a:r>
              <a:rPr lang="en-GB" altLang="en-US" sz="2000" dirty="0"/>
              <a:t> :	</a:t>
            </a:r>
            <a:r>
              <a:rPr lang="en-GB" altLang="en-US" sz="2000" dirty="0">
                <a:latin typeface="Courier New" panose="02070309020205020404" pitchFamily="49" charset="0"/>
              </a:rPr>
              <a:t>QWERTYUIOPASDFGHJKLZXCVBNM</a:t>
            </a:r>
          </a:p>
          <a:p>
            <a:pPr eaLnBrk="1" hangingPunct="1">
              <a:lnSpc>
                <a:spcPct val="90000"/>
              </a:lnSpc>
            </a:pPr>
            <a:endParaRPr lang="en-GB" altLang="en-US" sz="2100" dirty="0">
              <a:latin typeface="Courier New" panose="02070309020205020404" pitchFamily="49" charset="0"/>
            </a:endParaRPr>
          </a:p>
          <a:p>
            <a:pPr eaLnBrk="1" hangingPunct="1">
              <a:lnSpc>
                <a:spcPct val="90000"/>
              </a:lnSpc>
            </a:pPr>
            <a:r>
              <a:rPr lang="en-GB" altLang="en-US" sz="2100" dirty="0"/>
              <a:t>Both the sender and receiver secretly share the key, representing the plaintext-ciphertext letter mapping, which is also called the </a:t>
            </a:r>
            <a:r>
              <a:rPr lang="en-GB" altLang="en-US" sz="2100" b="1" dirty="0"/>
              <a:t>substitution alphabet</a:t>
            </a:r>
            <a:r>
              <a:rPr lang="en-GB" altLang="en-US" sz="2100" dirty="0"/>
              <a:t>.</a:t>
            </a:r>
          </a:p>
        </p:txBody>
      </p:sp>
      <p:pic>
        <p:nvPicPr>
          <p:cNvPr id="2050" name="Picture 2">
            <a:extLst>
              <a:ext uri="{FF2B5EF4-FFF2-40B4-BE49-F238E27FC236}">
                <a16:creationId xmlns:a16="http://schemas.microsoft.com/office/drawing/2014/main" id="{F0260712-FEBF-8D87-865F-86F6AA07BA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556" b="25000"/>
          <a:stretch/>
        </p:blipFill>
        <p:spPr bwMode="auto">
          <a:xfrm>
            <a:off x="6400800" y="2895600"/>
            <a:ext cx="2671763" cy="125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553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GB" altLang="en-US" sz="3400"/>
              <a:t>Cracking the simple substitution cipher</a:t>
            </a:r>
          </a:p>
        </p:txBody>
      </p:sp>
      <p:sp>
        <p:nvSpPr>
          <p:cNvPr id="118787" name="Rectangle 3"/>
          <p:cNvSpPr>
            <a:spLocks noGrp="1" noChangeArrowheads="1"/>
          </p:cNvSpPr>
          <p:nvPr>
            <p:ph type="body" idx="1"/>
          </p:nvPr>
        </p:nvSpPr>
        <p:spPr/>
        <p:txBody>
          <a:bodyPr/>
          <a:lstStyle/>
          <a:p>
            <a:pPr eaLnBrk="1" hangingPunct="1">
              <a:lnSpc>
                <a:spcPct val="80000"/>
              </a:lnSpc>
            </a:pPr>
            <a:endParaRPr lang="en-GB" altLang="en-US" sz="1800"/>
          </a:p>
          <a:p>
            <a:pPr eaLnBrk="1" hangingPunct="1">
              <a:lnSpc>
                <a:spcPct val="80000"/>
              </a:lnSpc>
            </a:pPr>
            <a:r>
              <a:rPr lang="en-GB" altLang="en-US" sz="1800"/>
              <a:t>There are 26! </a:t>
            </a:r>
            <a:r>
              <a:rPr lang="en-GB" altLang="en-US" sz="1800">
                <a:sym typeface="MT Symbol"/>
              </a:rPr>
              <a:t>= ~4 x 10</a:t>
            </a:r>
            <a:r>
              <a:rPr lang="en-GB" altLang="en-US" sz="1800" baseline="30000">
                <a:sym typeface="MT Symbol"/>
              </a:rPr>
              <a:t>26</a:t>
            </a:r>
            <a:r>
              <a:rPr lang="en-GB" altLang="en-US" sz="1800"/>
              <a:t> possible keys</a:t>
            </a:r>
          </a:p>
          <a:p>
            <a:pPr eaLnBrk="1" hangingPunct="1">
              <a:lnSpc>
                <a:spcPct val="80000"/>
              </a:lnSpc>
            </a:pPr>
            <a:endParaRPr lang="en-GB" altLang="en-US" sz="1800"/>
          </a:p>
          <a:p>
            <a:pPr eaLnBrk="1" hangingPunct="1">
              <a:lnSpc>
                <a:spcPct val="80000"/>
              </a:lnSpc>
            </a:pPr>
            <a:r>
              <a:rPr lang="en-GB" altLang="en-US" sz="1800"/>
              <a:t>Exhaustive key search is not practical</a:t>
            </a:r>
          </a:p>
          <a:p>
            <a:pPr eaLnBrk="1" hangingPunct="1">
              <a:lnSpc>
                <a:spcPct val="80000"/>
              </a:lnSpc>
            </a:pPr>
            <a:endParaRPr lang="en-GB" altLang="en-US" sz="1800"/>
          </a:p>
          <a:p>
            <a:pPr eaLnBrk="1" hangingPunct="1">
              <a:lnSpc>
                <a:spcPct val="80000"/>
              </a:lnSpc>
            </a:pPr>
            <a:r>
              <a:rPr lang="en-GB" altLang="en-US" sz="1800"/>
              <a:t>Simple substitution ciphers were considered strong for many centuries</a:t>
            </a:r>
          </a:p>
          <a:p>
            <a:pPr eaLnBrk="1" hangingPunct="1">
              <a:lnSpc>
                <a:spcPct val="80000"/>
              </a:lnSpc>
            </a:pPr>
            <a:endParaRPr lang="en-GB" altLang="en-US" sz="1800"/>
          </a:p>
          <a:p>
            <a:pPr eaLnBrk="1" hangingPunct="1">
              <a:lnSpc>
                <a:spcPct val="80000"/>
              </a:lnSpc>
            </a:pPr>
            <a:r>
              <a:rPr lang="en-GB" altLang="en-US" sz="1800"/>
              <a:t>In 850 CE, Arab/Iraqi scientist Abu Yusuf Yaqub ibn Ishaq al-Kindi published his book “</a:t>
            </a:r>
            <a:r>
              <a:rPr lang="en-GB" altLang="en-US" sz="1800">
                <a:solidFill>
                  <a:srgbClr val="000000"/>
                </a:solidFill>
              </a:rPr>
              <a:t>Risalah fi Istikhraj al-Mu’amma” (</a:t>
            </a:r>
            <a:r>
              <a:rPr lang="en-GB" altLang="en-US" sz="1800" i="1"/>
              <a:t>A Manuscript on Deciphering Cryptographic Messages</a:t>
            </a:r>
            <a:r>
              <a:rPr lang="en-GB" altLang="en-US" sz="1800"/>
              <a:t>), which contains the first ever published description of how to crack simple substitution ciphers</a:t>
            </a:r>
          </a:p>
          <a:p>
            <a:pPr eaLnBrk="1" hangingPunct="1">
              <a:lnSpc>
                <a:spcPct val="80000"/>
              </a:lnSpc>
            </a:pPr>
            <a:endParaRPr lang="en-GB" altLang="en-US" sz="1800"/>
          </a:p>
          <a:p>
            <a:pPr eaLnBrk="1" hangingPunct="1">
              <a:lnSpc>
                <a:spcPct val="80000"/>
              </a:lnSpc>
            </a:pPr>
            <a:r>
              <a:rPr lang="en-GB" altLang="en-US" sz="1800"/>
              <a:t>The method he described is now known as </a:t>
            </a:r>
            <a:r>
              <a:rPr lang="en-GB" altLang="en-US" sz="1800" b="1"/>
              <a:t>frequency analysis.</a:t>
            </a:r>
          </a:p>
          <a:p>
            <a:pPr eaLnBrk="1" hangingPunct="1">
              <a:lnSpc>
                <a:spcPct val="80000"/>
              </a:lnSpc>
            </a:pPr>
            <a:r>
              <a:rPr lang="en-GB" altLang="en-US" sz="1800" b="1"/>
              <a:t>Exploiting the regularities of the language.</a:t>
            </a:r>
            <a:endParaRPr lang="en-GB" altLang="en-US" sz="1800"/>
          </a:p>
          <a:p>
            <a:pPr eaLnBrk="1" hangingPunct="1">
              <a:lnSpc>
                <a:spcPct val="80000"/>
              </a:lnSpc>
            </a:pPr>
            <a:endParaRPr lang="en-GB" altLang="en-US" sz="1800"/>
          </a:p>
          <a:p>
            <a:pPr eaLnBrk="1" hangingPunct="1">
              <a:lnSpc>
                <a:spcPct val="80000"/>
              </a:lnSpc>
            </a:pPr>
            <a:endParaRPr lang="en-GB" altLang="en-US" sz="1800"/>
          </a:p>
          <a:p>
            <a:pPr eaLnBrk="1" hangingPunct="1">
              <a:lnSpc>
                <a:spcPct val="80000"/>
              </a:lnSpc>
            </a:pPr>
            <a:endParaRPr lang="en-GB" altLang="en-US" sz="1800"/>
          </a:p>
          <a:p>
            <a:pPr eaLnBrk="1" hangingPunct="1">
              <a:lnSpc>
                <a:spcPct val="80000"/>
              </a:lnSpc>
            </a:pPr>
            <a:endParaRPr lang="en-GB" altLang="en-US" sz="1800" baseline="30000">
              <a:sym typeface="MT Symbol"/>
            </a:endParaRPr>
          </a:p>
          <a:p>
            <a:pPr eaLnBrk="1" hangingPunct="1">
              <a:lnSpc>
                <a:spcPct val="80000"/>
              </a:lnSpc>
            </a:pPr>
            <a:endParaRPr lang="en-GB" altLang="en-US" sz="1800" baseline="30000">
              <a:sym typeface="MT Symbol"/>
            </a:endParaRPr>
          </a:p>
        </p:txBody>
      </p:sp>
    </p:spTree>
    <p:extLst>
      <p:ext uri="{BB962C8B-B14F-4D97-AF65-F5344CB8AC3E}">
        <p14:creationId xmlns:p14="http://schemas.microsoft.com/office/powerpoint/2010/main" val="26600485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8787">
                                            <p:txEl>
                                              <p:pRg st="7" end="7"/>
                                            </p:txEl>
                                          </p:spTgt>
                                        </p:tgtEl>
                                        <p:attrNameLst>
                                          <p:attrName>style.visibility</p:attrName>
                                        </p:attrNameLst>
                                      </p:cBhvr>
                                      <p:to>
                                        <p:strVal val="visible"/>
                                      </p:to>
                                    </p:set>
                                    <p:animEffect transition="in" filter="box(in)">
                                      <p:cBhvr>
                                        <p:cTn id="7" dur="500"/>
                                        <p:tgtEl>
                                          <p:spTgt spid="118787">
                                            <p:txEl>
                                              <p:pRg st="7" end="7"/>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18787">
                                            <p:txEl>
                                              <p:pRg st="9" end="9"/>
                                            </p:txEl>
                                          </p:spTgt>
                                        </p:tgtEl>
                                        <p:attrNameLst>
                                          <p:attrName>style.visibility</p:attrName>
                                        </p:attrNameLst>
                                      </p:cBhvr>
                                      <p:to>
                                        <p:strVal val="visible"/>
                                      </p:to>
                                    </p:set>
                                    <p:animEffect transition="in" filter="box(in)">
                                      <p:cBhvr>
                                        <p:cTn id="12" dur="500"/>
                                        <p:tgtEl>
                                          <p:spTgt spid="118787">
                                            <p:txEl>
                                              <p:pRg st="9" end="9"/>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18787">
                                            <p:txEl>
                                              <p:pRg st="10" end="10"/>
                                            </p:txEl>
                                          </p:spTgt>
                                        </p:tgtEl>
                                        <p:attrNameLst>
                                          <p:attrName>style.visibility</p:attrName>
                                        </p:attrNameLst>
                                      </p:cBhvr>
                                      <p:to>
                                        <p:strVal val="visible"/>
                                      </p:to>
                                    </p:set>
                                    <p:animEffect transition="in" filter="box(in)">
                                      <p:cBhvr>
                                        <p:cTn id="17" dur="500"/>
                                        <p:tgtEl>
                                          <p:spTgt spid="11878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GB" altLang="en-US"/>
              <a:t>Frequency analysis</a:t>
            </a:r>
          </a:p>
        </p:txBody>
      </p:sp>
      <p:sp>
        <p:nvSpPr>
          <p:cNvPr id="25603" name="Rectangle 3"/>
          <p:cNvSpPr>
            <a:spLocks noGrp="1" noChangeArrowheads="1"/>
          </p:cNvSpPr>
          <p:nvPr>
            <p:ph type="body" idx="1"/>
          </p:nvPr>
        </p:nvSpPr>
        <p:spPr/>
        <p:txBody>
          <a:bodyPr/>
          <a:lstStyle/>
          <a:p>
            <a:pPr eaLnBrk="1" hangingPunct="1">
              <a:lnSpc>
                <a:spcPct val="80000"/>
              </a:lnSpc>
            </a:pPr>
            <a:r>
              <a:rPr lang="en-GB" altLang="en-US" sz="1900"/>
              <a:t>The statistical distribution of letter frequencies of a message (text) written in any language tend towards a known letter frequency distribution profile of the language</a:t>
            </a:r>
          </a:p>
          <a:p>
            <a:pPr eaLnBrk="1" hangingPunct="1">
              <a:lnSpc>
                <a:spcPct val="80000"/>
              </a:lnSpc>
            </a:pPr>
            <a:endParaRPr lang="en-GB" altLang="en-US" sz="1900"/>
          </a:p>
          <a:p>
            <a:pPr eaLnBrk="1" hangingPunct="1">
              <a:lnSpc>
                <a:spcPct val="80000"/>
              </a:lnSpc>
            </a:pPr>
            <a:r>
              <a:rPr lang="en-GB" altLang="en-US" sz="1900"/>
              <a:t>This is particularly true for long messages (i.e., the longer the text, the closer the letter frequency distributions match the language’s letter frequency distributions)</a:t>
            </a:r>
          </a:p>
          <a:p>
            <a:pPr eaLnBrk="1" hangingPunct="1">
              <a:lnSpc>
                <a:spcPct val="80000"/>
              </a:lnSpc>
            </a:pPr>
            <a:endParaRPr lang="en-GB" altLang="en-US" sz="1900"/>
          </a:p>
          <a:p>
            <a:pPr eaLnBrk="1" hangingPunct="1">
              <a:lnSpc>
                <a:spcPct val="80000"/>
              </a:lnSpc>
            </a:pPr>
            <a:r>
              <a:rPr lang="en-GB" altLang="en-US" sz="1900"/>
              <a:t>The simple substitution cipher preserves the letter frequency distributions of the plaintext in the ciphertext (i.e., information about the plaintext is leaked in the ciphertext)</a:t>
            </a:r>
          </a:p>
          <a:p>
            <a:pPr eaLnBrk="1" hangingPunct="1">
              <a:lnSpc>
                <a:spcPct val="80000"/>
              </a:lnSpc>
            </a:pPr>
            <a:endParaRPr lang="en-GB" altLang="en-US" sz="1900"/>
          </a:p>
          <a:p>
            <a:pPr eaLnBrk="1" hangingPunct="1">
              <a:lnSpc>
                <a:spcPct val="80000"/>
              </a:lnSpc>
            </a:pPr>
            <a:r>
              <a:rPr lang="en-GB" altLang="en-US" sz="1900"/>
              <a:t>The attacker takes a frequency count of the ciphertext letters and tries to match them to the letter frequency distribution profile of the plaintext language</a:t>
            </a:r>
          </a:p>
        </p:txBody>
      </p:sp>
    </p:spTree>
    <p:extLst>
      <p:ext uri="{BB962C8B-B14F-4D97-AF65-F5344CB8AC3E}">
        <p14:creationId xmlns:p14="http://schemas.microsoft.com/office/powerpoint/2010/main" val="75210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GB" altLang="en-US" sz="3400"/>
              <a:t>English language:</a:t>
            </a:r>
            <a:br>
              <a:rPr lang="en-GB" altLang="en-US" sz="3400"/>
            </a:br>
            <a:r>
              <a:rPr lang="en-GB" altLang="en-US" sz="3400"/>
              <a:t>Relative letter frequencies</a:t>
            </a:r>
          </a:p>
        </p:txBody>
      </p:sp>
      <p:pic>
        <p:nvPicPr>
          <p:cNvPr id="26627" name="Picture 4" descr="image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700213"/>
            <a:ext cx="6192837" cy="337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3050" name="Group 170"/>
          <p:cNvGraphicFramePr>
            <a:graphicFrameLocks noGrp="1"/>
          </p:cNvGraphicFramePr>
          <p:nvPr>
            <p:ph idx="1"/>
          </p:nvPr>
        </p:nvGraphicFramePr>
        <p:xfrm>
          <a:off x="1331913" y="5084763"/>
          <a:ext cx="6573837" cy="1008061"/>
        </p:xfrm>
        <a:graphic>
          <a:graphicData uri="http://schemas.openxmlformats.org/drawingml/2006/table">
            <a:tbl>
              <a:tblPr/>
              <a:tblGrid>
                <a:gridCol w="981075">
                  <a:extLst>
                    <a:ext uri="{9D8B030D-6E8A-4147-A177-3AD203B41FA5}">
                      <a16:colId xmlns:a16="http://schemas.microsoft.com/office/drawing/2014/main" val="20000"/>
                    </a:ext>
                  </a:extLst>
                </a:gridCol>
                <a:gridCol w="430212">
                  <a:extLst>
                    <a:ext uri="{9D8B030D-6E8A-4147-A177-3AD203B41FA5}">
                      <a16:colId xmlns:a16="http://schemas.microsoft.com/office/drawing/2014/main" val="20001"/>
                    </a:ext>
                  </a:extLst>
                </a:gridCol>
                <a:gridCol w="392113">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7037">
                  <a:extLst>
                    <a:ext uri="{9D8B030D-6E8A-4147-A177-3AD203B41FA5}">
                      <a16:colId xmlns:a16="http://schemas.microsoft.com/office/drawing/2014/main" val="20004"/>
                    </a:ext>
                  </a:extLst>
                </a:gridCol>
                <a:gridCol w="473075">
                  <a:extLst>
                    <a:ext uri="{9D8B030D-6E8A-4147-A177-3AD203B41FA5}">
                      <a16:colId xmlns:a16="http://schemas.microsoft.com/office/drawing/2014/main" val="20005"/>
                    </a:ext>
                  </a:extLst>
                </a:gridCol>
                <a:gridCol w="447675">
                  <a:extLst>
                    <a:ext uri="{9D8B030D-6E8A-4147-A177-3AD203B41FA5}">
                      <a16:colId xmlns:a16="http://schemas.microsoft.com/office/drawing/2014/main" val="20006"/>
                    </a:ext>
                  </a:extLst>
                </a:gridCol>
                <a:gridCol w="428625">
                  <a:extLst>
                    <a:ext uri="{9D8B030D-6E8A-4147-A177-3AD203B41FA5}">
                      <a16:colId xmlns:a16="http://schemas.microsoft.com/office/drawing/2014/main" val="20007"/>
                    </a:ext>
                  </a:extLst>
                </a:gridCol>
                <a:gridCol w="427038">
                  <a:extLst>
                    <a:ext uri="{9D8B030D-6E8A-4147-A177-3AD203B41FA5}">
                      <a16:colId xmlns:a16="http://schemas.microsoft.com/office/drawing/2014/main" val="20008"/>
                    </a:ext>
                  </a:extLst>
                </a:gridCol>
                <a:gridCol w="428625">
                  <a:extLst>
                    <a:ext uri="{9D8B030D-6E8A-4147-A177-3AD203B41FA5}">
                      <a16:colId xmlns:a16="http://schemas.microsoft.com/office/drawing/2014/main" val="20009"/>
                    </a:ext>
                  </a:extLst>
                </a:gridCol>
                <a:gridCol w="425450">
                  <a:extLst>
                    <a:ext uri="{9D8B030D-6E8A-4147-A177-3AD203B41FA5}">
                      <a16:colId xmlns:a16="http://schemas.microsoft.com/office/drawing/2014/main" val="20010"/>
                    </a:ext>
                  </a:extLst>
                </a:gridCol>
                <a:gridCol w="428625">
                  <a:extLst>
                    <a:ext uri="{9D8B030D-6E8A-4147-A177-3AD203B41FA5}">
                      <a16:colId xmlns:a16="http://schemas.microsoft.com/office/drawing/2014/main" val="20011"/>
                    </a:ext>
                  </a:extLst>
                </a:gridCol>
                <a:gridCol w="427037">
                  <a:extLst>
                    <a:ext uri="{9D8B030D-6E8A-4147-A177-3AD203B41FA5}">
                      <a16:colId xmlns:a16="http://schemas.microsoft.com/office/drawing/2014/main" val="20012"/>
                    </a:ext>
                  </a:extLst>
                </a:gridCol>
                <a:gridCol w="428625">
                  <a:extLst>
                    <a:ext uri="{9D8B030D-6E8A-4147-A177-3AD203B41FA5}">
                      <a16:colId xmlns:a16="http://schemas.microsoft.com/office/drawing/2014/main" val="20013"/>
                    </a:ext>
                  </a:extLst>
                </a:gridCol>
              </a:tblGrid>
              <a:tr h="252412">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Letter</a:t>
                      </a:r>
                      <a:endParaRPr kumimoji="0" lang="en-GB" sz="1800" b="0" i="0" u="none" strike="noStrike" cap="none" normalizeH="0" baseline="0">
                        <a:ln>
                          <a:noFill/>
                        </a:ln>
                        <a:solidFill>
                          <a:schemeClr val="tx1"/>
                        </a:solidFill>
                        <a:effectLst/>
                        <a:latin typeface="Verdana" pitchFamily="34"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A</a:t>
                      </a:r>
                      <a:endParaRPr kumimoji="0" lang="en-GB" sz="1800" b="1"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B</a:t>
                      </a:r>
                      <a:endParaRPr kumimoji="0" lang="en-GB" sz="1800" b="1"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C</a:t>
                      </a:r>
                      <a:endParaRPr kumimoji="0" lang="en-GB" sz="1800" b="1"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D</a:t>
                      </a:r>
                      <a:endParaRPr kumimoji="0" lang="en-GB" sz="1800" b="1"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E</a:t>
                      </a:r>
                      <a:endParaRPr kumimoji="0" lang="en-GB" sz="1800" b="1"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F</a:t>
                      </a:r>
                      <a:endParaRPr kumimoji="0" lang="en-GB" sz="1800" b="1"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G</a:t>
                      </a:r>
                      <a:endParaRPr kumimoji="0" lang="en-GB" sz="1800" b="1"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H</a:t>
                      </a:r>
                      <a:endParaRPr kumimoji="0" lang="en-GB" sz="1800" b="1"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I</a:t>
                      </a:r>
                      <a:endParaRPr kumimoji="0" lang="en-GB" sz="1800" b="1"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J</a:t>
                      </a:r>
                      <a:endParaRPr kumimoji="0" lang="en-GB" sz="1800" b="1"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K</a:t>
                      </a:r>
                      <a:endParaRPr kumimoji="0" lang="en-GB" sz="1800" b="1"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L</a:t>
                      </a:r>
                      <a:endParaRPr kumimoji="0" lang="en-GB" sz="1800" b="1"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M</a:t>
                      </a:r>
                      <a:endParaRPr kumimoji="0" lang="en-GB" sz="1800" b="1"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2412">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Frequency</a:t>
                      </a:r>
                      <a:endParaRPr kumimoji="0" lang="en-GB" sz="1800" b="0" i="0" u="none" strike="noStrike" cap="none" normalizeH="0" baseline="0">
                        <a:ln>
                          <a:noFill/>
                        </a:ln>
                        <a:solidFill>
                          <a:schemeClr val="tx1"/>
                        </a:solidFill>
                        <a:effectLst/>
                        <a:latin typeface="Verdana" pitchFamily="34"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7.4</a:t>
                      </a:r>
                      <a:endParaRPr kumimoji="0" lang="en-GB" sz="1800" b="0"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1.0</a:t>
                      </a:r>
                      <a:endParaRPr kumimoji="0" lang="en-GB" sz="1800" b="0"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3.1</a:t>
                      </a:r>
                      <a:endParaRPr kumimoji="0" lang="en-GB" sz="1800" b="0"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4.2</a:t>
                      </a:r>
                      <a:endParaRPr kumimoji="0" lang="en-GB" sz="1800" b="0"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13.0</a:t>
                      </a:r>
                      <a:endParaRPr kumimoji="0" lang="en-GB" sz="1800" b="0"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2.8</a:t>
                      </a:r>
                      <a:endParaRPr kumimoji="0" lang="en-GB" sz="1800" b="0"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1.6</a:t>
                      </a:r>
                      <a:endParaRPr kumimoji="0" lang="en-GB" sz="1800" b="0"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3.4</a:t>
                      </a:r>
                      <a:endParaRPr kumimoji="0" lang="en-GB" sz="1800" b="0"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7.4</a:t>
                      </a:r>
                      <a:endParaRPr kumimoji="0" lang="en-GB" sz="1800" b="0"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0.2</a:t>
                      </a:r>
                      <a:endParaRPr kumimoji="0" lang="en-GB" sz="1800" b="0"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0.3</a:t>
                      </a:r>
                      <a:endParaRPr kumimoji="0" lang="en-GB" sz="1800" b="0"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3.6</a:t>
                      </a:r>
                      <a:endParaRPr kumimoji="0" lang="en-GB" sz="1800" b="0"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2.5</a:t>
                      </a:r>
                      <a:endParaRPr kumimoji="0" lang="en-GB" sz="1800" b="0"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08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Letter</a:t>
                      </a:r>
                      <a:endParaRPr kumimoji="0" lang="en-GB" sz="1800" b="0" i="0" u="none" strike="noStrike" cap="none" normalizeH="0" baseline="0">
                        <a:ln>
                          <a:noFill/>
                        </a:ln>
                        <a:solidFill>
                          <a:schemeClr val="tx1"/>
                        </a:solidFill>
                        <a:effectLst/>
                        <a:latin typeface="Verdana" pitchFamily="34"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N</a:t>
                      </a:r>
                      <a:endParaRPr kumimoji="0" lang="en-GB" sz="1800" b="1"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O</a:t>
                      </a:r>
                      <a:endParaRPr kumimoji="0" lang="en-GB" sz="1800" b="1"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P</a:t>
                      </a:r>
                      <a:endParaRPr kumimoji="0" lang="en-GB" sz="1800" b="1"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Q</a:t>
                      </a:r>
                      <a:endParaRPr kumimoji="0" lang="en-GB" sz="1800" b="1"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R</a:t>
                      </a:r>
                      <a:endParaRPr kumimoji="0" lang="en-GB" sz="1800" b="1"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S</a:t>
                      </a:r>
                      <a:endParaRPr kumimoji="0" lang="en-GB" sz="1800" b="1"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T</a:t>
                      </a:r>
                      <a:endParaRPr kumimoji="0" lang="en-GB" sz="1800" b="1"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U</a:t>
                      </a:r>
                      <a:endParaRPr kumimoji="0" lang="en-GB" sz="1800" b="1"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V</a:t>
                      </a:r>
                      <a:endParaRPr kumimoji="0" lang="en-GB" sz="1800" b="1"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W</a:t>
                      </a:r>
                      <a:endParaRPr kumimoji="0" lang="en-GB" sz="1800" b="1"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X</a:t>
                      </a:r>
                      <a:endParaRPr kumimoji="0" lang="en-GB" sz="1800" b="1"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Y</a:t>
                      </a:r>
                      <a:endParaRPr kumimoji="0" lang="en-GB" sz="1800" b="1"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Z</a:t>
                      </a:r>
                      <a:endParaRPr kumimoji="0" lang="en-GB" sz="1800" b="1"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2412">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Frequency</a:t>
                      </a:r>
                      <a:endParaRPr kumimoji="0" lang="en-GB" sz="1800" b="0" i="0" u="none" strike="noStrike" cap="none" normalizeH="0" baseline="0">
                        <a:ln>
                          <a:noFill/>
                        </a:ln>
                        <a:solidFill>
                          <a:schemeClr val="tx1"/>
                        </a:solidFill>
                        <a:effectLst/>
                        <a:latin typeface="Verdana" pitchFamily="34"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7.9</a:t>
                      </a:r>
                      <a:endParaRPr kumimoji="0" lang="en-GB" sz="1800" b="0"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8.0</a:t>
                      </a:r>
                      <a:endParaRPr kumimoji="0" lang="en-GB" sz="1800" b="0"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2.7</a:t>
                      </a:r>
                      <a:endParaRPr kumimoji="0" lang="en-GB" sz="1800" b="0"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0.3</a:t>
                      </a:r>
                      <a:endParaRPr kumimoji="0" lang="en-GB" sz="1800" b="0"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8.0</a:t>
                      </a:r>
                      <a:endParaRPr kumimoji="0" lang="en-GB" sz="1800" b="0"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6.1</a:t>
                      </a:r>
                      <a:endParaRPr kumimoji="0" lang="en-GB" sz="1800" b="0"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9.2</a:t>
                      </a:r>
                      <a:endParaRPr kumimoji="0" lang="en-GB" sz="1800" b="0"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2.6</a:t>
                      </a:r>
                      <a:endParaRPr kumimoji="0" lang="en-GB" sz="1800" b="0"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1.5</a:t>
                      </a:r>
                      <a:endParaRPr kumimoji="0" lang="en-GB" sz="1800" b="0"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1.6</a:t>
                      </a:r>
                      <a:endParaRPr kumimoji="0" lang="en-GB" sz="1800" b="0"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0.5</a:t>
                      </a:r>
                      <a:endParaRPr kumimoji="0" lang="en-GB" sz="1800" b="0"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1.9</a:t>
                      </a:r>
                      <a:endParaRPr kumimoji="0" lang="en-GB" sz="1800" b="0"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0.1</a:t>
                      </a:r>
                      <a:endParaRPr kumimoji="0" lang="en-GB" sz="1800" b="0" i="0" u="none" strike="noStrike" cap="none" normalizeH="0" baseline="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47624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145edbdcfe4_0_86"/>
          <p:cNvSpPr txBox="1">
            <a:spLocks noGrp="1"/>
          </p:cNvSpPr>
          <p:nvPr>
            <p:ph type="title"/>
          </p:nvPr>
        </p:nvSpPr>
        <p:spPr>
          <a:xfrm>
            <a:off x="628650" y="890906"/>
            <a:ext cx="7886700" cy="405225"/>
          </a:xfrm>
          <a:prstGeom prst="rect">
            <a:avLst/>
          </a:prstGeom>
          <a:noFill/>
          <a:ln>
            <a:noFill/>
          </a:ln>
        </p:spPr>
        <p:txBody>
          <a:bodyPr spcFirstLastPara="1" vert="horz" wrap="square" lIns="68569" tIns="34275" rIns="68569" bIns="34275" rtlCol="0" anchor="ctr" anchorCtr="0">
            <a:normAutofit fontScale="90000"/>
          </a:bodyPr>
          <a:lstStyle/>
          <a:p>
            <a:pPr>
              <a:lnSpc>
                <a:spcPct val="90000"/>
              </a:lnSpc>
              <a:spcBef>
                <a:spcPts val="0"/>
              </a:spcBef>
              <a:buClr>
                <a:schemeClr val="dk1"/>
              </a:buClr>
              <a:buSzPct val="122222"/>
            </a:pPr>
            <a:r>
              <a:rPr lang="en-US" sz="2700">
                <a:latin typeface="Trebuchet MS"/>
                <a:ea typeface="Trebuchet MS"/>
                <a:cs typeface="Trebuchet MS"/>
                <a:sym typeface="Trebuchet MS"/>
              </a:rPr>
              <a:t>Examples of Security Requirements:</a:t>
            </a:r>
            <a:endParaRPr sz="2700">
              <a:latin typeface="Trebuchet MS"/>
              <a:ea typeface="Trebuchet MS"/>
              <a:cs typeface="Trebuchet MS"/>
              <a:sym typeface="Trebuchet MS"/>
            </a:endParaRPr>
          </a:p>
        </p:txBody>
      </p:sp>
      <p:sp>
        <p:nvSpPr>
          <p:cNvPr id="243" name="Google Shape;243;g145edbdcfe4_0_86"/>
          <p:cNvSpPr txBox="1">
            <a:spLocks noGrp="1"/>
          </p:cNvSpPr>
          <p:nvPr>
            <p:ph type="body" idx="1"/>
          </p:nvPr>
        </p:nvSpPr>
        <p:spPr>
          <a:xfrm>
            <a:off x="231919" y="1445400"/>
            <a:ext cx="8787825" cy="1523925"/>
          </a:xfrm>
          <a:prstGeom prst="rect">
            <a:avLst/>
          </a:prstGeom>
          <a:noFill/>
          <a:ln>
            <a:noFill/>
          </a:ln>
        </p:spPr>
        <p:txBody>
          <a:bodyPr spcFirstLastPara="1" vert="horz" wrap="square" lIns="68569" tIns="34275" rIns="68569" bIns="34275" rtlCol="0" anchor="t" anchorCtr="0">
            <a:normAutofit/>
          </a:bodyPr>
          <a:lstStyle/>
          <a:p>
            <a:pPr marL="171450" indent="-152400">
              <a:lnSpc>
                <a:spcPct val="90000"/>
              </a:lnSpc>
              <a:spcBef>
                <a:spcPts val="750"/>
              </a:spcBef>
              <a:buSzPts val="2400"/>
              <a:buFont typeface="Trebuchet MS"/>
              <a:buChar char="●"/>
            </a:pPr>
            <a:r>
              <a:rPr lang="en-US" sz="1800">
                <a:solidFill>
                  <a:schemeClr val="dk1"/>
                </a:solidFill>
                <a:latin typeface="Trebuchet MS"/>
                <a:ea typeface="Trebuchet MS"/>
                <a:cs typeface="Trebuchet MS"/>
                <a:sym typeface="Trebuchet MS"/>
              </a:rPr>
              <a:t>Confidentiality: </a:t>
            </a:r>
            <a:endParaRPr sz="1800">
              <a:solidFill>
                <a:schemeClr val="dk1"/>
              </a:solidFill>
              <a:latin typeface="Trebuchet MS"/>
              <a:ea typeface="Trebuchet MS"/>
              <a:cs typeface="Trebuchet MS"/>
              <a:sym typeface="Trebuchet MS"/>
            </a:endParaRPr>
          </a:p>
          <a:p>
            <a:pPr marL="171450" indent="-38100">
              <a:lnSpc>
                <a:spcPct val="90000"/>
              </a:lnSpc>
              <a:spcBef>
                <a:spcPts val="750"/>
              </a:spcBef>
              <a:spcAft>
                <a:spcPts val="1200"/>
              </a:spcAft>
              <a:buClr>
                <a:schemeClr val="dk1"/>
              </a:buClr>
              <a:buSzPts val="2800"/>
              <a:buNone/>
            </a:pPr>
            <a:endParaRPr sz="1800">
              <a:solidFill>
                <a:schemeClr val="dk1"/>
              </a:solidFill>
              <a:latin typeface="Trebuchet MS"/>
              <a:ea typeface="Trebuchet MS"/>
              <a:cs typeface="Trebuchet MS"/>
              <a:sym typeface="Trebuchet MS"/>
            </a:endParaRPr>
          </a:p>
        </p:txBody>
      </p:sp>
      <p:graphicFrame>
        <p:nvGraphicFramePr>
          <p:cNvPr id="244" name="Google Shape;244;g145edbdcfe4_0_86"/>
          <p:cNvGraphicFramePr/>
          <p:nvPr/>
        </p:nvGraphicFramePr>
        <p:xfrm>
          <a:off x="955744" y="1828388"/>
          <a:ext cx="7715250" cy="1042372"/>
        </p:xfrm>
        <a:graphic>
          <a:graphicData uri="http://schemas.openxmlformats.org/drawingml/2006/table">
            <a:tbl>
              <a:tblPr>
                <a:noFill/>
              </a:tblPr>
              <a:tblGrid>
                <a:gridCol w="2571750">
                  <a:extLst>
                    <a:ext uri="{9D8B030D-6E8A-4147-A177-3AD203B41FA5}">
                      <a16:colId xmlns:a16="http://schemas.microsoft.com/office/drawing/2014/main" val="20000"/>
                    </a:ext>
                  </a:extLst>
                </a:gridCol>
                <a:gridCol w="2571750">
                  <a:extLst>
                    <a:ext uri="{9D8B030D-6E8A-4147-A177-3AD203B41FA5}">
                      <a16:colId xmlns:a16="http://schemas.microsoft.com/office/drawing/2014/main" val="20001"/>
                    </a:ext>
                  </a:extLst>
                </a:gridCol>
                <a:gridCol w="2571750">
                  <a:extLst>
                    <a:ext uri="{9D8B030D-6E8A-4147-A177-3AD203B41FA5}">
                      <a16:colId xmlns:a16="http://schemas.microsoft.com/office/drawing/2014/main" val="20002"/>
                    </a:ext>
                  </a:extLst>
                </a:gridCol>
              </a:tblGrid>
              <a:tr h="411458">
                <a:tc>
                  <a:txBody>
                    <a:bodyPr/>
                    <a:lstStyle/>
                    <a:p>
                      <a:pPr marL="0" lvl="0" indent="0" algn="ctr" rtl="0">
                        <a:spcBef>
                          <a:spcPts val="0"/>
                        </a:spcBef>
                        <a:spcAft>
                          <a:spcPts val="0"/>
                        </a:spcAft>
                        <a:buNone/>
                      </a:pPr>
                      <a:r>
                        <a:rPr lang="en-US" sz="1800" b="1">
                          <a:solidFill>
                            <a:srgbClr val="FF0000"/>
                          </a:solidFill>
                          <a:latin typeface="Trebuchet MS"/>
                          <a:ea typeface="Trebuchet MS"/>
                          <a:cs typeface="Trebuchet MS"/>
                          <a:sym typeface="Trebuchet MS"/>
                        </a:rPr>
                        <a:t>High</a:t>
                      </a:r>
                      <a:endParaRPr sz="1800" b="1">
                        <a:solidFill>
                          <a:srgbClr val="FF0000"/>
                        </a:solidFill>
                        <a:latin typeface="Trebuchet MS"/>
                        <a:ea typeface="Trebuchet MS"/>
                        <a:cs typeface="Trebuchet MS"/>
                        <a:sym typeface="Trebuchet MS"/>
                      </a:endParaRPr>
                    </a:p>
                  </a:txBody>
                  <a:tcPr marL="6844" marR="6844" marT="6844" marB="6844"/>
                </a:tc>
                <a:tc>
                  <a:txBody>
                    <a:bodyPr/>
                    <a:lstStyle/>
                    <a:p>
                      <a:pPr marL="0" lvl="0" indent="0" algn="ctr" rtl="0">
                        <a:spcBef>
                          <a:spcPts val="0"/>
                        </a:spcBef>
                        <a:spcAft>
                          <a:spcPts val="0"/>
                        </a:spcAft>
                        <a:buNone/>
                      </a:pPr>
                      <a:r>
                        <a:rPr lang="en-US" sz="1800" b="1">
                          <a:solidFill>
                            <a:srgbClr val="F1C232"/>
                          </a:solidFill>
                          <a:latin typeface="Trebuchet MS"/>
                          <a:ea typeface="Trebuchet MS"/>
                          <a:cs typeface="Trebuchet MS"/>
                          <a:sym typeface="Trebuchet MS"/>
                        </a:rPr>
                        <a:t>Medium</a:t>
                      </a:r>
                      <a:endParaRPr sz="1800" b="1">
                        <a:solidFill>
                          <a:srgbClr val="F1C232"/>
                        </a:solidFill>
                        <a:latin typeface="Trebuchet MS"/>
                        <a:ea typeface="Trebuchet MS"/>
                        <a:cs typeface="Trebuchet MS"/>
                        <a:sym typeface="Trebuchet MS"/>
                      </a:endParaRPr>
                    </a:p>
                  </a:txBody>
                  <a:tcPr marL="68569" marR="68569" marT="68569" marB="68569"/>
                </a:tc>
                <a:tc>
                  <a:txBody>
                    <a:bodyPr/>
                    <a:lstStyle/>
                    <a:p>
                      <a:pPr marL="0" lvl="0" indent="0" algn="ctr" rtl="0">
                        <a:spcBef>
                          <a:spcPts val="0"/>
                        </a:spcBef>
                        <a:spcAft>
                          <a:spcPts val="0"/>
                        </a:spcAft>
                        <a:buNone/>
                      </a:pPr>
                      <a:r>
                        <a:rPr lang="en-US" sz="1800" b="1">
                          <a:solidFill>
                            <a:srgbClr val="38761D"/>
                          </a:solidFill>
                          <a:latin typeface="Trebuchet MS"/>
                          <a:ea typeface="Trebuchet MS"/>
                          <a:cs typeface="Trebuchet MS"/>
                          <a:sym typeface="Trebuchet MS"/>
                        </a:rPr>
                        <a:t>Low</a:t>
                      </a:r>
                      <a:endParaRPr sz="1800" b="1">
                        <a:solidFill>
                          <a:srgbClr val="38761D"/>
                        </a:solidFill>
                        <a:highlight>
                          <a:srgbClr val="38761D"/>
                        </a:highlight>
                        <a:latin typeface="Trebuchet MS"/>
                        <a:ea typeface="Trebuchet MS"/>
                        <a:cs typeface="Trebuchet MS"/>
                        <a:sym typeface="Trebuchet MS"/>
                      </a:endParaRPr>
                    </a:p>
                  </a:txBody>
                  <a:tcPr marL="68569" marR="68569" marT="68569" marB="68569"/>
                </a:tc>
                <a:extLst>
                  <a:ext uri="{0D108BD9-81ED-4DB2-BD59-A6C34878D82A}">
                    <a16:rowId xmlns:a16="http://schemas.microsoft.com/office/drawing/2014/main" val="10000"/>
                  </a:ext>
                </a:extLst>
              </a:tr>
              <a:tr h="630914">
                <a:tc>
                  <a:txBody>
                    <a:bodyPr/>
                    <a:lstStyle/>
                    <a:p>
                      <a:pPr marL="0" lvl="0" indent="0" algn="ctr" rtl="0">
                        <a:spcBef>
                          <a:spcPts val="0"/>
                        </a:spcBef>
                        <a:spcAft>
                          <a:spcPts val="0"/>
                        </a:spcAft>
                        <a:buNone/>
                      </a:pPr>
                      <a:r>
                        <a:rPr lang="en-US" sz="1800">
                          <a:solidFill>
                            <a:srgbClr val="222222"/>
                          </a:solidFill>
                          <a:latin typeface="Trebuchet MS"/>
                          <a:ea typeface="Trebuchet MS"/>
                          <a:cs typeface="Trebuchet MS"/>
                          <a:sym typeface="Trebuchet MS"/>
                        </a:rPr>
                        <a:t>Student Grade</a:t>
                      </a:r>
                      <a:endParaRPr sz="1800">
                        <a:solidFill>
                          <a:srgbClr val="222222"/>
                        </a:solidFill>
                        <a:latin typeface="Trebuchet MS"/>
                        <a:ea typeface="Trebuchet MS"/>
                        <a:cs typeface="Trebuchet MS"/>
                        <a:sym typeface="Trebuchet MS"/>
                      </a:endParaRPr>
                    </a:p>
                  </a:txBody>
                  <a:tcPr marL="68569" marR="68569" marT="68569" marB="68569"/>
                </a:tc>
                <a:tc>
                  <a:txBody>
                    <a:bodyPr/>
                    <a:lstStyle/>
                    <a:p>
                      <a:pPr marL="0" lvl="0" indent="0" algn="ctr" rtl="0">
                        <a:lnSpc>
                          <a:spcPct val="90000"/>
                        </a:lnSpc>
                        <a:spcBef>
                          <a:spcPts val="1000"/>
                        </a:spcBef>
                        <a:spcAft>
                          <a:spcPts val="0"/>
                        </a:spcAft>
                        <a:buNone/>
                      </a:pPr>
                      <a:r>
                        <a:rPr lang="en-US" sz="1800">
                          <a:solidFill>
                            <a:srgbClr val="222222"/>
                          </a:solidFill>
                          <a:latin typeface="Trebuchet MS"/>
                          <a:ea typeface="Trebuchet MS"/>
                          <a:cs typeface="Trebuchet MS"/>
                          <a:sym typeface="Trebuchet MS"/>
                        </a:rPr>
                        <a:t>Student enrollment information</a:t>
                      </a:r>
                      <a:endParaRPr sz="1800">
                        <a:solidFill>
                          <a:srgbClr val="222222"/>
                        </a:solidFill>
                        <a:latin typeface="Trebuchet MS"/>
                        <a:ea typeface="Trebuchet MS"/>
                        <a:cs typeface="Trebuchet MS"/>
                        <a:sym typeface="Trebuchet MS"/>
                      </a:endParaRPr>
                    </a:p>
                  </a:txBody>
                  <a:tcPr marL="68569" marR="68569" marT="68569" marB="68569"/>
                </a:tc>
                <a:tc>
                  <a:txBody>
                    <a:bodyPr/>
                    <a:lstStyle/>
                    <a:p>
                      <a:pPr marL="0" lvl="0" indent="0" algn="ctr" rtl="0">
                        <a:lnSpc>
                          <a:spcPct val="90000"/>
                        </a:lnSpc>
                        <a:spcBef>
                          <a:spcPts val="1000"/>
                        </a:spcBef>
                        <a:spcAft>
                          <a:spcPts val="0"/>
                        </a:spcAft>
                        <a:buNone/>
                      </a:pPr>
                      <a:r>
                        <a:rPr lang="en-US" sz="1800">
                          <a:solidFill>
                            <a:srgbClr val="222222"/>
                          </a:solidFill>
                          <a:latin typeface="Trebuchet MS"/>
                          <a:ea typeface="Trebuchet MS"/>
                          <a:cs typeface="Trebuchet MS"/>
                          <a:sym typeface="Trebuchet MS"/>
                        </a:rPr>
                        <a:t>Directory information</a:t>
                      </a:r>
                      <a:endParaRPr sz="1800">
                        <a:solidFill>
                          <a:srgbClr val="222222"/>
                        </a:solidFill>
                        <a:latin typeface="Trebuchet MS"/>
                        <a:ea typeface="Trebuchet MS"/>
                        <a:cs typeface="Trebuchet MS"/>
                        <a:sym typeface="Trebuchet MS"/>
                      </a:endParaRPr>
                    </a:p>
                  </a:txBody>
                  <a:tcPr marL="68569" marR="68569" marT="68569" marB="68569"/>
                </a:tc>
                <a:extLst>
                  <a:ext uri="{0D108BD9-81ED-4DB2-BD59-A6C34878D82A}">
                    <a16:rowId xmlns:a16="http://schemas.microsoft.com/office/drawing/2014/main" val="10001"/>
                  </a:ext>
                </a:extLst>
              </a:tr>
            </a:tbl>
          </a:graphicData>
        </a:graphic>
      </p:graphicFrame>
      <p:sp>
        <p:nvSpPr>
          <p:cNvPr id="245" name="Google Shape;245;g145edbdcfe4_0_86"/>
          <p:cNvSpPr txBox="1">
            <a:spLocks noGrp="1"/>
          </p:cNvSpPr>
          <p:nvPr>
            <p:ph type="body" idx="1"/>
          </p:nvPr>
        </p:nvSpPr>
        <p:spPr>
          <a:xfrm>
            <a:off x="231919" y="2969325"/>
            <a:ext cx="8439075" cy="1523925"/>
          </a:xfrm>
          <a:prstGeom prst="rect">
            <a:avLst/>
          </a:prstGeom>
          <a:noFill/>
          <a:ln>
            <a:noFill/>
          </a:ln>
        </p:spPr>
        <p:txBody>
          <a:bodyPr spcFirstLastPara="1" vert="horz" wrap="square" lIns="68569" tIns="34275" rIns="68569" bIns="34275" rtlCol="0" anchor="t" anchorCtr="0">
            <a:normAutofit/>
          </a:bodyPr>
          <a:lstStyle/>
          <a:p>
            <a:pPr marL="171450" indent="-152400">
              <a:lnSpc>
                <a:spcPct val="90000"/>
              </a:lnSpc>
              <a:spcBef>
                <a:spcPts val="750"/>
              </a:spcBef>
              <a:buSzPts val="2400"/>
              <a:buFont typeface="Trebuchet MS"/>
              <a:buChar char="●"/>
            </a:pPr>
            <a:r>
              <a:rPr lang="en-US" sz="1800" dirty="0">
                <a:solidFill>
                  <a:schemeClr val="dk1"/>
                </a:solidFill>
                <a:latin typeface="Trebuchet MS"/>
                <a:ea typeface="Trebuchet MS"/>
                <a:cs typeface="Trebuchet MS"/>
                <a:sym typeface="Trebuchet MS"/>
              </a:rPr>
              <a:t>Integrity: </a:t>
            </a:r>
            <a:endParaRPr sz="1800" dirty="0">
              <a:solidFill>
                <a:schemeClr val="dk1"/>
              </a:solidFill>
              <a:latin typeface="Trebuchet MS"/>
              <a:ea typeface="Trebuchet MS"/>
              <a:cs typeface="Trebuchet MS"/>
              <a:sym typeface="Trebuchet MS"/>
            </a:endParaRPr>
          </a:p>
          <a:p>
            <a:pPr marL="171450" indent="-38100">
              <a:lnSpc>
                <a:spcPct val="90000"/>
              </a:lnSpc>
              <a:spcBef>
                <a:spcPts val="750"/>
              </a:spcBef>
              <a:spcAft>
                <a:spcPts val="1200"/>
              </a:spcAft>
              <a:buClr>
                <a:schemeClr val="dk1"/>
              </a:buClr>
              <a:buSzPts val="2800"/>
              <a:buNone/>
            </a:pPr>
            <a:endParaRPr sz="1800" dirty="0">
              <a:solidFill>
                <a:schemeClr val="dk1"/>
              </a:solidFill>
              <a:latin typeface="Trebuchet MS"/>
              <a:ea typeface="Trebuchet MS"/>
              <a:cs typeface="Trebuchet MS"/>
              <a:sym typeface="Trebuchet MS"/>
            </a:endParaRPr>
          </a:p>
        </p:txBody>
      </p:sp>
      <p:graphicFrame>
        <p:nvGraphicFramePr>
          <p:cNvPr id="246" name="Google Shape;246;g145edbdcfe4_0_86"/>
          <p:cNvGraphicFramePr/>
          <p:nvPr/>
        </p:nvGraphicFramePr>
        <p:xfrm>
          <a:off x="955744" y="3379594"/>
          <a:ext cx="7715250" cy="1097236"/>
        </p:xfrm>
        <a:graphic>
          <a:graphicData uri="http://schemas.openxmlformats.org/drawingml/2006/table">
            <a:tbl>
              <a:tblPr>
                <a:noFill/>
              </a:tblPr>
              <a:tblGrid>
                <a:gridCol w="2571750">
                  <a:extLst>
                    <a:ext uri="{9D8B030D-6E8A-4147-A177-3AD203B41FA5}">
                      <a16:colId xmlns:a16="http://schemas.microsoft.com/office/drawing/2014/main" val="20000"/>
                    </a:ext>
                  </a:extLst>
                </a:gridCol>
                <a:gridCol w="2571750">
                  <a:extLst>
                    <a:ext uri="{9D8B030D-6E8A-4147-A177-3AD203B41FA5}">
                      <a16:colId xmlns:a16="http://schemas.microsoft.com/office/drawing/2014/main" val="20001"/>
                    </a:ext>
                  </a:extLst>
                </a:gridCol>
                <a:gridCol w="2571750">
                  <a:extLst>
                    <a:ext uri="{9D8B030D-6E8A-4147-A177-3AD203B41FA5}">
                      <a16:colId xmlns:a16="http://schemas.microsoft.com/office/drawing/2014/main" val="20002"/>
                    </a:ext>
                  </a:extLst>
                </a:gridCol>
              </a:tblGrid>
              <a:tr h="411458">
                <a:tc>
                  <a:txBody>
                    <a:bodyPr/>
                    <a:lstStyle/>
                    <a:p>
                      <a:pPr marL="0" lvl="0" indent="0" algn="ctr" rtl="0">
                        <a:spcBef>
                          <a:spcPts val="0"/>
                        </a:spcBef>
                        <a:spcAft>
                          <a:spcPts val="0"/>
                        </a:spcAft>
                        <a:buNone/>
                      </a:pPr>
                      <a:r>
                        <a:rPr lang="en-US" sz="1800" b="1">
                          <a:solidFill>
                            <a:srgbClr val="FF0000"/>
                          </a:solidFill>
                          <a:latin typeface="Trebuchet MS"/>
                          <a:ea typeface="Trebuchet MS"/>
                          <a:cs typeface="Trebuchet MS"/>
                          <a:sym typeface="Trebuchet MS"/>
                        </a:rPr>
                        <a:t>High</a:t>
                      </a:r>
                      <a:endParaRPr sz="1800" b="1">
                        <a:solidFill>
                          <a:srgbClr val="FF0000"/>
                        </a:solidFill>
                        <a:latin typeface="Trebuchet MS"/>
                        <a:ea typeface="Trebuchet MS"/>
                        <a:cs typeface="Trebuchet MS"/>
                        <a:sym typeface="Trebuchet MS"/>
                      </a:endParaRPr>
                    </a:p>
                  </a:txBody>
                  <a:tcPr marL="6844" marR="6844" marT="6844" marB="6844"/>
                </a:tc>
                <a:tc>
                  <a:txBody>
                    <a:bodyPr/>
                    <a:lstStyle/>
                    <a:p>
                      <a:pPr marL="0" lvl="0" indent="0" algn="ctr" rtl="0">
                        <a:spcBef>
                          <a:spcPts val="0"/>
                        </a:spcBef>
                        <a:spcAft>
                          <a:spcPts val="0"/>
                        </a:spcAft>
                        <a:buNone/>
                      </a:pPr>
                      <a:r>
                        <a:rPr lang="en-US" sz="1800" b="1">
                          <a:solidFill>
                            <a:srgbClr val="F1C232"/>
                          </a:solidFill>
                          <a:latin typeface="Trebuchet MS"/>
                          <a:ea typeface="Trebuchet MS"/>
                          <a:cs typeface="Trebuchet MS"/>
                          <a:sym typeface="Trebuchet MS"/>
                        </a:rPr>
                        <a:t>Medium</a:t>
                      </a:r>
                      <a:endParaRPr sz="1800" b="1">
                        <a:solidFill>
                          <a:srgbClr val="F1C232"/>
                        </a:solidFill>
                        <a:latin typeface="Trebuchet MS"/>
                        <a:ea typeface="Trebuchet MS"/>
                        <a:cs typeface="Trebuchet MS"/>
                        <a:sym typeface="Trebuchet MS"/>
                      </a:endParaRPr>
                    </a:p>
                  </a:txBody>
                  <a:tcPr marL="68569" marR="68569" marT="68569" marB="68569"/>
                </a:tc>
                <a:tc>
                  <a:txBody>
                    <a:bodyPr/>
                    <a:lstStyle/>
                    <a:p>
                      <a:pPr marL="0" lvl="0" indent="0" algn="ctr" rtl="0">
                        <a:spcBef>
                          <a:spcPts val="0"/>
                        </a:spcBef>
                        <a:spcAft>
                          <a:spcPts val="0"/>
                        </a:spcAft>
                        <a:buNone/>
                      </a:pPr>
                      <a:r>
                        <a:rPr lang="en-US" sz="1800" b="1">
                          <a:solidFill>
                            <a:srgbClr val="38761D"/>
                          </a:solidFill>
                          <a:latin typeface="Trebuchet MS"/>
                          <a:ea typeface="Trebuchet MS"/>
                          <a:cs typeface="Trebuchet MS"/>
                          <a:sym typeface="Trebuchet MS"/>
                        </a:rPr>
                        <a:t>Low</a:t>
                      </a:r>
                      <a:endParaRPr sz="1800" b="1">
                        <a:solidFill>
                          <a:srgbClr val="38761D"/>
                        </a:solidFill>
                        <a:highlight>
                          <a:srgbClr val="38761D"/>
                        </a:highlight>
                        <a:latin typeface="Trebuchet MS"/>
                        <a:ea typeface="Trebuchet MS"/>
                        <a:cs typeface="Trebuchet MS"/>
                        <a:sym typeface="Trebuchet MS"/>
                      </a:endParaRPr>
                    </a:p>
                  </a:txBody>
                  <a:tcPr marL="68569" marR="68569" marT="68569" marB="68569"/>
                </a:tc>
                <a:extLst>
                  <a:ext uri="{0D108BD9-81ED-4DB2-BD59-A6C34878D82A}">
                    <a16:rowId xmlns:a16="http://schemas.microsoft.com/office/drawing/2014/main" val="10000"/>
                  </a:ext>
                </a:extLst>
              </a:tr>
              <a:tr h="685778">
                <a:tc>
                  <a:txBody>
                    <a:bodyPr/>
                    <a:lstStyle/>
                    <a:p>
                      <a:pPr marL="0" lvl="0" indent="0" algn="ctr" rtl="0">
                        <a:spcBef>
                          <a:spcPts val="0"/>
                        </a:spcBef>
                        <a:spcAft>
                          <a:spcPts val="0"/>
                        </a:spcAft>
                        <a:buNone/>
                      </a:pPr>
                      <a:r>
                        <a:rPr lang="en-US" sz="1800">
                          <a:latin typeface="Trebuchet MS"/>
                          <a:ea typeface="Trebuchet MS"/>
                          <a:cs typeface="Trebuchet MS"/>
                          <a:sym typeface="Trebuchet MS"/>
                        </a:rPr>
                        <a:t>patient’s allergy information</a:t>
                      </a:r>
                      <a:endParaRPr sz="1800">
                        <a:latin typeface="Trebuchet MS"/>
                        <a:ea typeface="Trebuchet MS"/>
                        <a:cs typeface="Trebuchet MS"/>
                        <a:sym typeface="Trebuchet MS"/>
                      </a:endParaRPr>
                    </a:p>
                  </a:txBody>
                  <a:tcPr marL="68569" marR="68569" marT="68569" marB="68569"/>
                </a:tc>
                <a:tc>
                  <a:txBody>
                    <a:bodyPr/>
                    <a:lstStyle/>
                    <a:p>
                      <a:pPr marL="228600" lvl="0" indent="0" algn="l" rtl="0">
                        <a:lnSpc>
                          <a:spcPct val="90000"/>
                        </a:lnSpc>
                        <a:spcBef>
                          <a:spcPts val="1000"/>
                        </a:spcBef>
                        <a:spcAft>
                          <a:spcPts val="0"/>
                        </a:spcAft>
                        <a:buNone/>
                      </a:pPr>
                      <a:r>
                        <a:rPr lang="en-US" sz="1800">
                          <a:latin typeface="Trebuchet MS"/>
                          <a:ea typeface="Trebuchet MS"/>
                          <a:cs typeface="Trebuchet MS"/>
                          <a:sym typeface="Trebuchet MS"/>
                        </a:rPr>
                        <a:t>online newsgroup registration data</a:t>
                      </a:r>
                      <a:endParaRPr sz="1800">
                        <a:latin typeface="Trebuchet MS"/>
                        <a:ea typeface="Trebuchet MS"/>
                        <a:cs typeface="Trebuchet MS"/>
                        <a:sym typeface="Trebuchet MS"/>
                      </a:endParaRPr>
                    </a:p>
                  </a:txBody>
                  <a:tcPr marL="68569" marR="68569" marT="68569" marB="68569"/>
                </a:tc>
                <a:tc>
                  <a:txBody>
                    <a:bodyPr/>
                    <a:lstStyle/>
                    <a:p>
                      <a:pPr marL="0" lvl="0" indent="0" algn="ctr" rtl="0">
                        <a:lnSpc>
                          <a:spcPct val="90000"/>
                        </a:lnSpc>
                        <a:spcBef>
                          <a:spcPts val="1000"/>
                        </a:spcBef>
                        <a:spcAft>
                          <a:spcPts val="0"/>
                        </a:spcAft>
                        <a:buNone/>
                      </a:pPr>
                      <a:r>
                        <a:rPr lang="en-US" sz="1800">
                          <a:latin typeface="Trebuchet MS"/>
                          <a:ea typeface="Trebuchet MS"/>
                          <a:cs typeface="Trebuchet MS"/>
                          <a:sym typeface="Trebuchet MS"/>
                        </a:rPr>
                        <a:t>anonymous online poll</a:t>
                      </a:r>
                      <a:endParaRPr sz="1800">
                        <a:latin typeface="Trebuchet MS"/>
                        <a:ea typeface="Trebuchet MS"/>
                        <a:cs typeface="Trebuchet MS"/>
                        <a:sym typeface="Trebuchet MS"/>
                      </a:endParaRPr>
                    </a:p>
                  </a:txBody>
                  <a:tcPr marL="68569" marR="68569" marT="68569" marB="68569"/>
                </a:tc>
                <a:extLst>
                  <a:ext uri="{0D108BD9-81ED-4DB2-BD59-A6C34878D82A}">
                    <a16:rowId xmlns:a16="http://schemas.microsoft.com/office/drawing/2014/main" val="10001"/>
                  </a:ext>
                </a:extLst>
              </a:tr>
            </a:tbl>
          </a:graphicData>
        </a:graphic>
      </p:graphicFrame>
      <p:sp>
        <p:nvSpPr>
          <p:cNvPr id="247" name="Google Shape;247;g145edbdcfe4_0_86"/>
          <p:cNvSpPr txBox="1">
            <a:spLocks noGrp="1"/>
          </p:cNvSpPr>
          <p:nvPr>
            <p:ph type="body" idx="1"/>
          </p:nvPr>
        </p:nvSpPr>
        <p:spPr>
          <a:xfrm>
            <a:off x="231919" y="4476825"/>
            <a:ext cx="8389350" cy="1523925"/>
          </a:xfrm>
          <a:prstGeom prst="rect">
            <a:avLst/>
          </a:prstGeom>
          <a:noFill/>
          <a:ln>
            <a:noFill/>
          </a:ln>
        </p:spPr>
        <p:txBody>
          <a:bodyPr spcFirstLastPara="1" vert="horz" wrap="square" lIns="68569" tIns="34275" rIns="68569" bIns="34275" rtlCol="0" anchor="t" anchorCtr="0">
            <a:normAutofit/>
          </a:bodyPr>
          <a:lstStyle/>
          <a:p>
            <a:pPr marL="171450" indent="-152400">
              <a:lnSpc>
                <a:spcPct val="90000"/>
              </a:lnSpc>
              <a:spcBef>
                <a:spcPts val="750"/>
              </a:spcBef>
              <a:buSzPts val="2400"/>
              <a:buFont typeface="Trebuchet MS"/>
              <a:buChar char="●"/>
            </a:pPr>
            <a:r>
              <a:rPr lang="en-US" sz="1800">
                <a:solidFill>
                  <a:schemeClr val="dk1"/>
                </a:solidFill>
                <a:latin typeface="Trebuchet MS"/>
                <a:ea typeface="Trebuchet MS"/>
                <a:cs typeface="Trebuchet MS"/>
                <a:sym typeface="Trebuchet MS"/>
              </a:rPr>
              <a:t>Availability</a:t>
            </a:r>
            <a:endParaRPr sz="1800">
              <a:solidFill>
                <a:schemeClr val="dk1"/>
              </a:solidFill>
              <a:latin typeface="Trebuchet MS"/>
              <a:ea typeface="Trebuchet MS"/>
              <a:cs typeface="Trebuchet MS"/>
              <a:sym typeface="Trebuchet MS"/>
            </a:endParaRPr>
          </a:p>
          <a:p>
            <a:pPr marL="171450" indent="-38100">
              <a:lnSpc>
                <a:spcPct val="90000"/>
              </a:lnSpc>
              <a:spcBef>
                <a:spcPts val="750"/>
              </a:spcBef>
              <a:spcAft>
                <a:spcPts val="1200"/>
              </a:spcAft>
              <a:buClr>
                <a:schemeClr val="dk1"/>
              </a:buClr>
              <a:buSzPts val="2800"/>
              <a:buNone/>
            </a:pPr>
            <a:endParaRPr sz="1800">
              <a:solidFill>
                <a:schemeClr val="dk1"/>
              </a:solidFill>
              <a:latin typeface="Trebuchet MS"/>
              <a:ea typeface="Trebuchet MS"/>
              <a:cs typeface="Trebuchet MS"/>
              <a:sym typeface="Trebuchet MS"/>
            </a:endParaRPr>
          </a:p>
        </p:txBody>
      </p:sp>
      <p:graphicFrame>
        <p:nvGraphicFramePr>
          <p:cNvPr id="248" name="Google Shape;248;g145edbdcfe4_0_86"/>
          <p:cNvGraphicFramePr/>
          <p:nvPr/>
        </p:nvGraphicFramePr>
        <p:xfrm>
          <a:off x="906019" y="4887094"/>
          <a:ext cx="7715250" cy="1042372"/>
        </p:xfrm>
        <a:graphic>
          <a:graphicData uri="http://schemas.openxmlformats.org/drawingml/2006/table">
            <a:tbl>
              <a:tblPr>
                <a:noFill/>
              </a:tblPr>
              <a:tblGrid>
                <a:gridCol w="2571750">
                  <a:extLst>
                    <a:ext uri="{9D8B030D-6E8A-4147-A177-3AD203B41FA5}">
                      <a16:colId xmlns:a16="http://schemas.microsoft.com/office/drawing/2014/main" val="20000"/>
                    </a:ext>
                  </a:extLst>
                </a:gridCol>
                <a:gridCol w="2571750">
                  <a:extLst>
                    <a:ext uri="{9D8B030D-6E8A-4147-A177-3AD203B41FA5}">
                      <a16:colId xmlns:a16="http://schemas.microsoft.com/office/drawing/2014/main" val="20001"/>
                    </a:ext>
                  </a:extLst>
                </a:gridCol>
                <a:gridCol w="2571750">
                  <a:extLst>
                    <a:ext uri="{9D8B030D-6E8A-4147-A177-3AD203B41FA5}">
                      <a16:colId xmlns:a16="http://schemas.microsoft.com/office/drawing/2014/main" val="20002"/>
                    </a:ext>
                  </a:extLst>
                </a:gridCol>
              </a:tblGrid>
              <a:tr h="411458">
                <a:tc>
                  <a:txBody>
                    <a:bodyPr/>
                    <a:lstStyle/>
                    <a:p>
                      <a:pPr marL="0" lvl="0" indent="0" algn="ctr" rtl="0">
                        <a:spcBef>
                          <a:spcPts val="0"/>
                        </a:spcBef>
                        <a:spcAft>
                          <a:spcPts val="0"/>
                        </a:spcAft>
                        <a:buNone/>
                      </a:pPr>
                      <a:r>
                        <a:rPr lang="en-US" sz="1800" b="1">
                          <a:solidFill>
                            <a:srgbClr val="FF0000"/>
                          </a:solidFill>
                          <a:latin typeface="Trebuchet MS"/>
                          <a:ea typeface="Trebuchet MS"/>
                          <a:cs typeface="Trebuchet MS"/>
                          <a:sym typeface="Trebuchet MS"/>
                        </a:rPr>
                        <a:t>High</a:t>
                      </a:r>
                      <a:endParaRPr sz="1800" b="1">
                        <a:solidFill>
                          <a:srgbClr val="FF0000"/>
                        </a:solidFill>
                        <a:latin typeface="Trebuchet MS"/>
                        <a:ea typeface="Trebuchet MS"/>
                        <a:cs typeface="Trebuchet MS"/>
                        <a:sym typeface="Trebuchet MS"/>
                      </a:endParaRPr>
                    </a:p>
                  </a:txBody>
                  <a:tcPr marL="6844" marR="6844" marT="6844" marB="6844"/>
                </a:tc>
                <a:tc>
                  <a:txBody>
                    <a:bodyPr/>
                    <a:lstStyle/>
                    <a:p>
                      <a:pPr marL="0" lvl="0" indent="0" algn="ctr" rtl="0">
                        <a:spcBef>
                          <a:spcPts val="0"/>
                        </a:spcBef>
                        <a:spcAft>
                          <a:spcPts val="0"/>
                        </a:spcAft>
                        <a:buNone/>
                      </a:pPr>
                      <a:r>
                        <a:rPr lang="en-US" sz="1800" b="1">
                          <a:solidFill>
                            <a:srgbClr val="F1C232"/>
                          </a:solidFill>
                          <a:latin typeface="Trebuchet MS"/>
                          <a:ea typeface="Trebuchet MS"/>
                          <a:cs typeface="Trebuchet MS"/>
                          <a:sym typeface="Trebuchet MS"/>
                        </a:rPr>
                        <a:t>Medium</a:t>
                      </a:r>
                      <a:endParaRPr sz="1800" b="1">
                        <a:solidFill>
                          <a:srgbClr val="F1C232"/>
                        </a:solidFill>
                        <a:latin typeface="Trebuchet MS"/>
                        <a:ea typeface="Trebuchet MS"/>
                        <a:cs typeface="Trebuchet MS"/>
                        <a:sym typeface="Trebuchet MS"/>
                      </a:endParaRPr>
                    </a:p>
                  </a:txBody>
                  <a:tcPr marL="68569" marR="68569" marT="68569" marB="68569"/>
                </a:tc>
                <a:tc>
                  <a:txBody>
                    <a:bodyPr/>
                    <a:lstStyle/>
                    <a:p>
                      <a:pPr marL="0" lvl="0" indent="0" algn="ctr" rtl="0">
                        <a:spcBef>
                          <a:spcPts val="0"/>
                        </a:spcBef>
                        <a:spcAft>
                          <a:spcPts val="0"/>
                        </a:spcAft>
                        <a:buNone/>
                      </a:pPr>
                      <a:r>
                        <a:rPr lang="en-US" sz="1800" b="1">
                          <a:solidFill>
                            <a:srgbClr val="38761D"/>
                          </a:solidFill>
                          <a:latin typeface="Trebuchet MS"/>
                          <a:ea typeface="Trebuchet MS"/>
                          <a:cs typeface="Trebuchet MS"/>
                          <a:sym typeface="Trebuchet MS"/>
                        </a:rPr>
                        <a:t>Low</a:t>
                      </a:r>
                      <a:endParaRPr sz="1800" b="1">
                        <a:solidFill>
                          <a:srgbClr val="38761D"/>
                        </a:solidFill>
                        <a:highlight>
                          <a:srgbClr val="38761D"/>
                        </a:highlight>
                        <a:latin typeface="Trebuchet MS"/>
                        <a:ea typeface="Trebuchet MS"/>
                        <a:cs typeface="Trebuchet MS"/>
                        <a:sym typeface="Trebuchet MS"/>
                      </a:endParaRPr>
                    </a:p>
                  </a:txBody>
                  <a:tcPr marL="68569" marR="68569" marT="68569" marB="68569"/>
                </a:tc>
                <a:extLst>
                  <a:ext uri="{0D108BD9-81ED-4DB2-BD59-A6C34878D82A}">
                    <a16:rowId xmlns:a16="http://schemas.microsoft.com/office/drawing/2014/main" val="10000"/>
                  </a:ext>
                </a:extLst>
              </a:tr>
              <a:tr h="630914">
                <a:tc>
                  <a:txBody>
                    <a:bodyPr/>
                    <a:lstStyle/>
                    <a:p>
                      <a:pPr marL="0" lvl="0" indent="0" algn="ctr" rtl="0">
                        <a:spcBef>
                          <a:spcPts val="0"/>
                        </a:spcBef>
                        <a:spcAft>
                          <a:spcPts val="0"/>
                        </a:spcAft>
                        <a:buNone/>
                      </a:pPr>
                      <a:r>
                        <a:rPr lang="en-US" sz="1800">
                          <a:latin typeface="Trebuchet MS"/>
                          <a:ea typeface="Trebuchet MS"/>
                          <a:cs typeface="Trebuchet MS"/>
                          <a:sym typeface="Trebuchet MS"/>
                        </a:rPr>
                        <a:t>authentication system</a:t>
                      </a:r>
                      <a:endParaRPr sz="1800">
                        <a:latin typeface="Trebuchet MS"/>
                        <a:ea typeface="Trebuchet MS"/>
                        <a:cs typeface="Trebuchet MS"/>
                        <a:sym typeface="Trebuchet MS"/>
                      </a:endParaRPr>
                    </a:p>
                  </a:txBody>
                  <a:tcPr marL="68569" marR="68569" marT="68569" marB="68569"/>
                </a:tc>
                <a:tc>
                  <a:txBody>
                    <a:bodyPr/>
                    <a:lstStyle/>
                    <a:p>
                      <a:pPr marL="228600" lvl="0" indent="0" algn="l" rtl="0">
                        <a:lnSpc>
                          <a:spcPct val="90000"/>
                        </a:lnSpc>
                        <a:spcBef>
                          <a:spcPts val="1000"/>
                        </a:spcBef>
                        <a:spcAft>
                          <a:spcPts val="0"/>
                        </a:spcAft>
                        <a:buNone/>
                      </a:pPr>
                      <a:r>
                        <a:rPr lang="en-US" sz="1800">
                          <a:latin typeface="Trebuchet MS"/>
                          <a:ea typeface="Trebuchet MS"/>
                          <a:cs typeface="Trebuchet MS"/>
                          <a:sym typeface="Trebuchet MS"/>
                        </a:rPr>
                        <a:t>public website for university</a:t>
                      </a:r>
                      <a:endParaRPr sz="1800">
                        <a:latin typeface="Trebuchet MS"/>
                        <a:ea typeface="Trebuchet MS"/>
                        <a:cs typeface="Trebuchet MS"/>
                        <a:sym typeface="Trebuchet MS"/>
                      </a:endParaRPr>
                    </a:p>
                  </a:txBody>
                  <a:tcPr marL="68569" marR="68569" marT="68569" marB="68569"/>
                </a:tc>
                <a:tc>
                  <a:txBody>
                    <a:bodyPr/>
                    <a:lstStyle/>
                    <a:p>
                      <a:pPr marL="0" lvl="0" indent="0" algn="ctr" rtl="0">
                        <a:lnSpc>
                          <a:spcPct val="90000"/>
                        </a:lnSpc>
                        <a:spcBef>
                          <a:spcPts val="1000"/>
                        </a:spcBef>
                        <a:spcAft>
                          <a:spcPts val="0"/>
                        </a:spcAft>
                        <a:buNone/>
                      </a:pPr>
                      <a:r>
                        <a:rPr lang="en-US" sz="1800">
                          <a:latin typeface="Trebuchet MS"/>
                          <a:ea typeface="Trebuchet MS"/>
                          <a:cs typeface="Trebuchet MS"/>
                          <a:sym typeface="Trebuchet MS"/>
                        </a:rPr>
                        <a:t>online telephone directory lookup</a:t>
                      </a:r>
                      <a:endParaRPr sz="1800">
                        <a:latin typeface="Trebuchet MS"/>
                        <a:ea typeface="Trebuchet MS"/>
                        <a:cs typeface="Trebuchet MS"/>
                        <a:sym typeface="Trebuchet MS"/>
                      </a:endParaRPr>
                    </a:p>
                  </a:txBody>
                  <a:tcPr marL="68569" marR="68569" marT="68569" marB="68569"/>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74142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GB" altLang="en-US"/>
              <a:t>Example: Frequency analysis</a:t>
            </a:r>
          </a:p>
        </p:txBody>
      </p:sp>
      <p:sp>
        <p:nvSpPr>
          <p:cNvPr id="27651" name="Rectangle 3"/>
          <p:cNvSpPr>
            <a:spLocks noGrp="1" noChangeArrowheads="1"/>
          </p:cNvSpPr>
          <p:nvPr>
            <p:ph type="body" sz="half" idx="1"/>
          </p:nvPr>
        </p:nvSpPr>
        <p:spPr>
          <a:xfrm>
            <a:off x="566738" y="1752600"/>
            <a:ext cx="7893050" cy="3260725"/>
          </a:xfrm>
        </p:spPr>
        <p:txBody>
          <a:bodyPr/>
          <a:lstStyle/>
          <a:p>
            <a:pPr eaLnBrk="1" hangingPunct="1">
              <a:lnSpc>
                <a:spcPct val="80000"/>
              </a:lnSpc>
            </a:pPr>
            <a:r>
              <a:rPr lang="en-GB" altLang="en-US" sz="2000" dirty="0"/>
              <a:t>Ciphertext:</a:t>
            </a:r>
          </a:p>
          <a:p>
            <a:pPr eaLnBrk="1" hangingPunct="1">
              <a:lnSpc>
                <a:spcPct val="80000"/>
              </a:lnSpc>
              <a:buFont typeface="Wingdings" panose="05000000000000000000" pitchFamily="2" charset="2"/>
              <a:buNone/>
            </a:pPr>
            <a:r>
              <a:rPr lang="en-GB" altLang="en-US" sz="2000" dirty="0"/>
              <a:t>	</a:t>
            </a:r>
            <a:r>
              <a:rPr lang="en-GB" altLang="en-US" sz="2000" b="1" dirty="0">
                <a:latin typeface="Courier New" panose="02070309020205020404" pitchFamily="49" charset="0"/>
              </a:rPr>
              <a:t>R </a:t>
            </a:r>
            <a:r>
              <a:rPr lang="en-GB" altLang="en-US" sz="2000" b="1" dirty="0" err="1">
                <a:latin typeface="Courier New" panose="02070309020205020404" pitchFamily="49" charset="0"/>
              </a:rPr>
              <a:t>jrk</a:t>
            </a:r>
            <a:r>
              <a:rPr lang="en-GB" altLang="en-US" sz="2000" b="1" dirty="0">
                <a:latin typeface="Courier New" panose="02070309020205020404" pitchFamily="49" charset="0"/>
              </a:rPr>
              <a:t> </a:t>
            </a:r>
            <a:r>
              <a:rPr lang="en-GB" altLang="en-US" sz="2000" b="1" dirty="0" err="1">
                <a:latin typeface="Courier New" panose="02070309020205020404" pitchFamily="49" charset="0"/>
              </a:rPr>
              <a:t>hbxiu</a:t>
            </a:r>
            <a:r>
              <a:rPr lang="en-GB" altLang="en-US" sz="2000" b="1" dirty="0">
                <a:latin typeface="Courier New" panose="02070309020205020404" pitchFamily="49" charset="0"/>
              </a:rPr>
              <a:t> </a:t>
            </a:r>
            <a:r>
              <a:rPr lang="en-GB" altLang="en-US" sz="2000" b="1" dirty="0" err="1">
                <a:latin typeface="Courier New" panose="02070309020205020404" pitchFamily="49" charset="0"/>
              </a:rPr>
              <a:t>lk</a:t>
            </a:r>
            <a:r>
              <a:rPr lang="en-GB" altLang="en-US" sz="2000" b="1" dirty="0">
                <a:latin typeface="Courier New" panose="02070309020205020404" pitchFamily="49" charset="0"/>
              </a:rPr>
              <a:t> </a:t>
            </a:r>
            <a:r>
              <a:rPr lang="en-GB" altLang="en-US" sz="2000" b="1" dirty="0" err="1">
                <a:latin typeface="Courier New" panose="02070309020205020404" pitchFamily="49" charset="0"/>
              </a:rPr>
              <a:t>vai</a:t>
            </a:r>
            <a:r>
              <a:rPr lang="en-GB" altLang="en-US" sz="2000" b="1" dirty="0">
                <a:latin typeface="Courier New" panose="02070309020205020404" pitchFamily="49" charset="0"/>
              </a:rPr>
              <a:t> </a:t>
            </a:r>
            <a:r>
              <a:rPr lang="en-GB" altLang="en-US" sz="2000" b="1" dirty="0" err="1">
                <a:latin typeface="Courier New" panose="02070309020205020404" pitchFamily="49" charset="0"/>
              </a:rPr>
              <a:t>vzihova</a:t>
            </a:r>
            <a:r>
              <a:rPr lang="en-GB" altLang="en-US" sz="2000" b="1" dirty="0">
                <a:latin typeface="Courier New" panose="02070309020205020404" pitchFamily="49" charset="0"/>
              </a:rPr>
              <a:t> </a:t>
            </a:r>
            <a:r>
              <a:rPr lang="en-GB" altLang="en-US" sz="2000" b="1" dirty="0" err="1">
                <a:latin typeface="Courier New" panose="02070309020205020404" pitchFamily="49" charset="0"/>
              </a:rPr>
              <a:t>ohlls</a:t>
            </a:r>
            <a:r>
              <a:rPr lang="en-GB" altLang="en-US" sz="2000" b="1" dirty="0">
                <a:latin typeface="Courier New" panose="02070309020205020404" pitchFamily="49" charset="0"/>
              </a:rPr>
              <a:t> lo </a:t>
            </a:r>
            <a:r>
              <a:rPr lang="en-GB" altLang="en-US" sz="2000" b="1" dirty="0" err="1">
                <a:latin typeface="Courier New" panose="02070309020205020404" pitchFamily="49" charset="0"/>
              </a:rPr>
              <a:t>rk</a:t>
            </a:r>
            <a:r>
              <a:rPr lang="en-GB" altLang="en-US" sz="2000" b="1" dirty="0">
                <a:latin typeface="Courier New" panose="02070309020205020404" pitchFamily="49" charset="0"/>
              </a:rPr>
              <a:t> </a:t>
            </a:r>
            <a:r>
              <a:rPr lang="en-GB" altLang="en-US" sz="2000" b="1" dirty="0" err="1">
                <a:latin typeface="Courier New" panose="02070309020205020404" pitchFamily="49" charset="0"/>
              </a:rPr>
              <a:t>rmrsvjikv</a:t>
            </a:r>
            <a:r>
              <a:rPr lang="en-GB" altLang="en-US" sz="2000" b="1" dirty="0">
                <a:latin typeface="Courier New" panose="02070309020205020404" pitchFamily="49" charset="0"/>
              </a:rPr>
              <a:t> </a:t>
            </a:r>
            <a:r>
              <a:rPr lang="en-GB" altLang="en-US" sz="2000" b="1" dirty="0" err="1">
                <a:latin typeface="Courier New" panose="02070309020205020404" pitchFamily="49" charset="0"/>
              </a:rPr>
              <a:t>ywbhtbkn</a:t>
            </a:r>
            <a:r>
              <a:rPr lang="en-GB" altLang="en-US" sz="2000" b="1" dirty="0">
                <a:latin typeface="Courier New" panose="02070309020205020404" pitchFamily="49" charset="0"/>
              </a:rPr>
              <a:t>. </a:t>
            </a:r>
            <a:r>
              <a:rPr lang="en-GB" altLang="en-US" sz="2000" b="1" dirty="0" err="1">
                <a:latin typeface="Courier New" panose="02070309020205020404" pitchFamily="49" charset="0"/>
              </a:rPr>
              <a:t>Ixise</a:t>
            </a:r>
            <a:r>
              <a:rPr lang="en-GB" altLang="en-US" sz="2000" b="1" dirty="0">
                <a:latin typeface="Courier New" panose="02070309020205020404" pitchFamily="49" charset="0"/>
              </a:rPr>
              <a:t> </a:t>
            </a:r>
            <a:r>
              <a:rPr lang="en-GB" altLang="en-US" sz="2000" b="1" dirty="0" err="1">
                <a:latin typeface="Courier New" panose="02070309020205020404" pitchFamily="49" charset="0"/>
              </a:rPr>
              <a:t>jlskbkn</a:t>
            </a:r>
            <a:r>
              <a:rPr lang="en-GB" altLang="en-US" sz="2000" b="1" dirty="0">
                <a:latin typeface="Courier New" panose="02070309020205020404" pitchFamily="49" charset="0"/>
              </a:rPr>
              <a:t> ai </a:t>
            </a:r>
            <a:r>
              <a:rPr lang="en-GB" altLang="en-US" sz="2000" b="1" dirty="0" err="1">
                <a:latin typeface="Courier New" panose="02070309020205020404" pitchFamily="49" charset="0"/>
              </a:rPr>
              <a:t>vrgiu</a:t>
            </a:r>
            <a:r>
              <a:rPr lang="en-GB" altLang="en-US" sz="2000" b="1" dirty="0">
                <a:latin typeface="Courier New" panose="02070309020205020404" pitchFamily="49" charset="0"/>
              </a:rPr>
              <a:t> </a:t>
            </a:r>
            <a:r>
              <a:rPr lang="en-GB" altLang="en-US" sz="2000" b="1" dirty="0" err="1">
                <a:latin typeface="Courier New" panose="02070309020205020404" pitchFamily="49" charset="0"/>
              </a:rPr>
              <a:t>vai</a:t>
            </a:r>
            <a:r>
              <a:rPr lang="en-GB" altLang="en-US" sz="2000" b="1" dirty="0">
                <a:latin typeface="Courier New" panose="02070309020205020404" pitchFamily="49" charset="0"/>
              </a:rPr>
              <a:t> </a:t>
            </a:r>
            <a:r>
              <a:rPr lang="en-GB" altLang="en-US" sz="2000" b="1" dirty="0" err="1">
                <a:latin typeface="Courier New" panose="02070309020205020404" pitchFamily="49" charset="0"/>
              </a:rPr>
              <a:t>ihixrvls</a:t>
            </a:r>
            <a:r>
              <a:rPr lang="en-GB" altLang="en-US" sz="2000" b="1" dirty="0">
                <a:latin typeface="Courier New" panose="02070309020205020404" pitchFamily="49" charset="0"/>
              </a:rPr>
              <a:t> </a:t>
            </a:r>
            <a:r>
              <a:rPr lang="en-GB" altLang="en-US" sz="2000" b="1" dirty="0" err="1">
                <a:latin typeface="Courier New" panose="02070309020205020404" pitchFamily="49" charset="0"/>
              </a:rPr>
              <a:t>tlzk</a:t>
            </a:r>
            <a:r>
              <a:rPr lang="en-GB" altLang="en-US" sz="2000" b="1" dirty="0">
                <a:latin typeface="Courier New" panose="02070309020205020404" pitchFamily="49" charset="0"/>
              </a:rPr>
              <a:t> </a:t>
            </a:r>
            <a:r>
              <a:rPr lang="en-GB" altLang="en-US" sz="2000" b="1" dirty="0" err="1">
                <a:latin typeface="Courier New" panose="02070309020205020404" pitchFamily="49" charset="0"/>
              </a:rPr>
              <a:t>vl</a:t>
            </a:r>
            <a:r>
              <a:rPr lang="en-GB" altLang="en-US" sz="2000" b="1" dirty="0">
                <a:latin typeface="Courier New" panose="02070309020205020404" pitchFamily="49" charset="0"/>
              </a:rPr>
              <a:t> </a:t>
            </a:r>
            <a:r>
              <a:rPr lang="en-GB" altLang="en-US" sz="2000" b="1" dirty="0" err="1">
                <a:latin typeface="Courier New" panose="02070309020205020404" pitchFamily="49" charset="0"/>
              </a:rPr>
              <a:t>vai</a:t>
            </a:r>
            <a:r>
              <a:rPr lang="en-GB" altLang="en-US" sz="2000" b="1" dirty="0">
                <a:latin typeface="Courier New" panose="02070309020205020404" pitchFamily="49" charset="0"/>
              </a:rPr>
              <a:t> </a:t>
            </a:r>
            <a:r>
              <a:rPr lang="en-GB" altLang="en-US" sz="2000" b="1" dirty="0" err="1">
                <a:latin typeface="Courier New" panose="02070309020205020404" pitchFamily="49" charset="0"/>
              </a:rPr>
              <a:t>hlyye</a:t>
            </a:r>
            <a:r>
              <a:rPr lang="en-GB" altLang="en-US" sz="2000" b="1" dirty="0">
                <a:latin typeface="Courier New" panose="02070309020205020404" pitchFamily="49" charset="0"/>
              </a:rPr>
              <a:t> </a:t>
            </a:r>
            <a:r>
              <a:rPr lang="en-GB" altLang="en-US" sz="2000" b="1" dirty="0" err="1">
                <a:latin typeface="Courier New" panose="02070309020205020404" pitchFamily="49" charset="0"/>
              </a:rPr>
              <a:t>rkt</a:t>
            </a:r>
            <a:r>
              <a:rPr lang="en-GB" altLang="en-US" sz="2000" b="1" dirty="0">
                <a:latin typeface="Courier New" panose="02070309020205020404" pitchFamily="49" charset="0"/>
              </a:rPr>
              <a:t> </a:t>
            </a:r>
            <a:r>
              <a:rPr lang="en-GB" altLang="en-US" sz="2000" b="1" dirty="0" err="1">
                <a:latin typeface="Courier New" panose="02070309020205020404" pitchFamily="49" charset="0"/>
              </a:rPr>
              <a:t>hirxiu</a:t>
            </a:r>
            <a:r>
              <a:rPr lang="en-GB" altLang="en-US" sz="2000" b="1" dirty="0">
                <a:latin typeface="Courier New" panose="02070309020205020404" pitchFamily="49" charset="0"/>
              </a:rPr>
              <a:t> </a:t>
            </a:r>
            <a:r>
              <a:rPr lang="en-GB" altLang="en-US" sz="2000" b="1" dirty="0" err="1">
                <a:latin typeface="Courier New" panose="02070309020205020404" pitchFamily="49" charset="0"/>
              </a:rPr>
              <a:t>vai</a:t>
            </a:r>
            <a:r>
              <a:rPr lang="en-GB" altLang="en-US" sz="2000" b="1" dirty="0">
                <a:latin typeface="Courier New" panose="02070309020205020404" pitchFamily="49" charset="0"/>
              </a:rPr>
              <a:t> </a:t>
            </a:r>
            <a:r>
              <a:rPr lang="en-GB" altLang="en-US" sz="2000" b="1" dirty="0" err="1">
                <a:latin typeface="Courier New" panose="02070309020205020404" pitchFamily="49" charset="0"/>
              </a:rPr>
              <a:t>ywbhtbkn</a:t>
            </a:r>
            <a:r>
              <a:rPr lang="en-GB" altLang="en-US" sz="2000" b="1" dirty="0">
                <a:latin typeface="Courier New" panose="02070309020205020404" pitchFamily="49" charset="0"/>
              </a:rPr>
              <a:t>. Bk </a:t>
            </a:r>
            <a:r>
              <a:rPr lang="en-GB" altLang="en-US" sz="2000" b="1" dirty="0" err="1">
                <a:latin typeface="Courier New" panose="02070309020205020404" pitchFamily="49" charset="0"/>
              </a:rPr>
              <a:t>vai</a:t>
            </a:r>
            <a:r>
              <a:rPr lang="en-GB" altLang="en-US" sz="2000" b="1" dirty="0">
                <a:latin typeface="Courier New" panose="02070309020205020404" pitchFamily="49" charset="0"/>
              </a:rPr>
              <a:t> </a:t>
            </a:r>
            <a:r>
              <a:rPr lang="en-GB" altLang="en-US" sz="2000" b="1" dirty="0" err="1">
                <a:latin typeface="Courier New" panose="02070309020205020404" pitchFamily="49" charset="0"/>
              </a:rPr>
              <a:t>ixikbkn</a:t>
            </a:r>
            <a:r>
              <a:rPr lang="en-GB" altLang="en-US" sz="2000" b="1" dirty="0">
                <a:latin typeface="Courier New" panose="02070309020205020404" pitchFamily="49" charset="0"/>
              </a:rPr>
              <a:t>, ai </a:t>
            </a:r>
            <a:r>
              <a:rPr lang="en-GB" altLang="en-US" sz="2000" b="1" dirty="0" err="1">
                <a:latin typeface="Courier New" panose="02070309020205020404" pitchFamily="49" charset="0"/>
              </a:rPr>
              <a:t>nivu</a:t>
            </a:r>
            <a:r>
              <a:rPr lang="en-GB" altLang="en-US" sz="2000" b="1" dirty="0">
                <a:latin typeface="Courier New" panose="02070309020205020404" pitchFamily="49" charset="0"/>
              </a:rPr>
              <a:t> </a:t>
            </a:r>
            <a:r>
              <a:rPr lang="en-GB" altLang="en-US" sz="2000" b="1" dirty="0" err="1">
                <a:latin typeface="Courier New" panose="02070309020205020404" pitchFamily="49" charset="0"/>
              </a:rPr>
              <a:t>bkvl</a:t>
            </a:r>
            <a:r>
              <a:rPr lang="en-GB" altLang="en-US" sz="2000" b="1" dirty="0">
                <a:latin typeface="Courier New" panose="02070309020205020404" pitchFamily="49" charset="0"/>
              </a:rPr>
              <a:t> </a:t>
            </a:r>
            <a:r>
              <a:rPr lang="en-GB" altLang="en-US" sz="2000" b="1" dirty="0" err="1">
                <a:latin typeface="Courier New" panose="02070309020205020404" pitchFamily="49" charset="0"/>
              </a:rPr>
              <a:t>vai</a:t>
            </a:r>
            <a:r>
              <a:rPr lang="en-GB" altLang="en-US" sz="2000" b="1" dirty="0">
                <a:latin typeface="Courier New" panose="02070309020205020404" pitchFamily="49" charset="0"/>
              </a:rPr>
              <a:t> </a:t>
            </a:r>
            <a:r>
              <a:rPr lang="en-GB" altLang="en-US" sz="2000" b="1" dirty="0" err="1">
                <a:latin typeface="Courier New" panose="02070309020205020404" pitchFamily="49" charset="0"/>
              </a:rPr>
              <a:t>ihixrvls</a:t>
            </a:r>
            <a:r>
              <a:rPr lang="en-GB" altLang="en-US" sz="2000" b="1" dirty="0">
                <a:latin typeface="Courier New" panose="02070309020205020404" pitchFamily="49" charset="0"/>
              </a:rPr>
              <a:t>, </a:t>
            </a:r>
            <a:r>
              <a:rPr lang="en-GB" altLang="en-US" sz="2000" b="1" dirty="0" err="1">
                <a:latin typeface="Courier New" panose="02070309020205020404" pitchFamily="49" charset="0"/>
              </a:rPr>
              <a:t>rkt</a:t>
            </a:r>
            <a:r>
              <a:rPr lang="en-GB" altLang="en-US" sz="2000" b="1" dirty="0">
                <a:latin typeface="Courier New" panose="02070309020205020404" pitchFamily="49" charset="0"/>
              </a:rPr>
              <a:t>, </a:t>
            </a:r>
            <a:r>
              <a:rPr lang="en-GB" altLang="en-US" sz="2000" b="1" dirty="0" err="1">
                <a:latin typeface="Courier New" panose="02070309020205020404" pitchFamily="49" charset="0"/>
              </a:rPr>
              <a:t>bo</a:t>
            </a:r>
            <a:r>
              <a:rPr lang="en-GB" altLang="en-US" sz="2000" b="1" dirty="0">
                <a:latin typeface="Courier New" panose="02070309020205020404" pitchFamily="49" charset="0"/>
              </a:rPr>
              <a:t> </a:t>
            </a:r>
            <a:r>
              <a:rPr lang="en-GB" altLang="en-US" sz="2000" b="1" dirty="0" err="1">
                <a:latin typeface="Courier New" panose="02070309020205020404" pitchFamily="49" charset="0"/>
              </a:rPr>
              <a:t>vaisi</a:t>
            </a:r>
            <a:r>
              <a:rPr lang="en-GB" altLang="en-US" sz="2000" b="1" dirty="0">
                <a:latin typeface="Courier New" panose="02070309020205020404" pitchFamily="49" charset="0"/>
              </a:rPr>
              <a:t> </a:t>
            </a:r>
            <a:r>
              <a:rPr lang="en-GB" altLang="en-US" sz="2000" b="1" dirty="0" err="1">
                <a:latin typeface="Courier New" panose="02070309020205020404" pitchFamily="49" charset="0"/>
              </a:rPr>
              <a:t>bu</a:t>
            </a:r>
            <a:r>
              <a:rPr lang="en-GB" altLang="en-US" sz="2000" b="1" dirty="0">
                <a:latin typeface="Courier New" panose="02070309020205020404" pitchFamily="49" charset="0"/>
              </a:rPr>
              <a:t> </a:t>
            </a:r>
            <a:r>
              <a:rPr lang="en-GB" altLang="en-US" sz="2000" b="1" dirty="0" err="1">
                <a:latin typeface="Courier New" panose="02070309020205020404" pitchFamily="49" charset="0"/>
              </a:rPr>
              <a:t>uljilki</a:t>
            </a:r>
            <a:r>
              <a:rPr lang="en-GB" altLang="en-US" sz="2000" b="1" dirty="0">
                <a:latin typeface="Courier New" panose="02070309020205020404" pitchFamily="49" charset="0"/>
              </a:rPr>
              <a:t> </a:t>
            </a:r>
            <a:r>
              <a:rPr lang="en-GB" altLang="en-US" sz="2000" b="1" dirty="0" err="1">
                <a:latin typeface="Courier New" panose="02070309020205020404" pitchFamily="49" charset="0"/>
              </a:rPr>
              <a:t>ihui</a:t>
            </a:r>
            <a:r>
              <a:rPr lang="en-GB" altLang="en-US" sz="2000" b="1" dirty="0">
                <a:latin typeface="Courier New" panose="02070309020205020404" pitchFamily="49" charset="0"/>
              </a:rPr>
              <a:t> bk </a:t>
            </a:r>
            <a:r>
              <a:rPr lang="en-GB" altLang="en-US" sz="2000" b="1" dirty="0" err="1">
                <a:latin typeface="Courier New" panose="02070309020205020404" pitchFamily="49" charset="0"/>
              </a:rPr>
              <a:t>vai</a:t>
            </a:r>
            <a:r>
              <a:rPr lang="en-GB" altLang="en-US" sz="2000" b="1" dirty="0">
                <a:latin typeface="Courier New" panose="02070309020205020404" pitchFamily="49" charset="0"/>
              </a:rPr>
              <a:t> </a:t>
            </a:r>
            <a:r>
              <a:rPr lang="en-GB" altLang="en-US" sz="2000" b="1" dirty="0" err="1">
                <a:latin typeface="Courier New" panose="02070309020205020404" pitchFamily="49" charset="0"/>
              </a:rPr>
              <a:t>ihixrvls</a:t>
            </a:r>
            <a:r>
              <a:rPr lang="en-GB" altLang="en-US" sz="2000" b="1" dirty="0">
                <a:latin typeface="Courier New" panose="02070309020205020404" pitchFamily="49" charset="0"/>
              </a:rPr>
              <a:t> -- ls </a:t>
            </a:r>
            <a:r>
              <a:rPr lang="en-GB" altLang="en-US" sz="2000" b="1" dirty="0" err="1">
                <a:latin typeface="Courier New" panose="02070309020205020404" pitchFamily="49" charset="0"/>
              </a:rPr>
              <a:t>bo</a:t>
            </a:r>
            <a:r>
              <a:rPr lang="en-GB" altLang="en-US" sz="2000" b="1" dirty="0">
                <a:latin typeface="Courier New" panose="02070309020205020404" pitchFamily="49" charset="0"/>
              </a:rPr>
              <a:t> </a:t>
            </a:r>
            <a:r>
              <a:rPr lang="en-GB" altLang="en-US" sz="2000" b="1" dirty="0" err="1">
                <a:latin typeface="Courier New" panose="02070309020205020404" pitchFamily="49" charset="0"/>
              </a:rPr>
              <a:t>bv</a:t>
            </a:r>
            <a:r>
              <a:rPr lang="en-GB" altLang="en-US" sz="2000" b="1" dirty="0">
                <a:latin typeface="Courier New" panose="02070309020205020404" pitchFamily="49" charset="0"/>
              </a:rPr>
              <a:t> </a:t>
            </a:r>
            <a:r>
              <a:rPr lang="en-GB" altLang="en-US" sz="2000" b="1" dirty="0" err="1">
                <a:latin typeface="Courier New" panose="02070309020205020404" pitchFamily="49" charset="0"/>
              </a:rPr>
              <a:t>zru</a:t>
            </a:r>
            <a:r>
              <a:rPr lang="en-GB" altLang="en-US" sz="2000" b="1" dirty="0">
                <a:latin typeface="Courier New" panose="02070309020205020404" pitchFamily="49" charset="0"/>
              </a:rPr>
              <a:t> </a:t>
            </a:r>
            <a:r>
              <a:rPr lang="en-GB" altLang="en-US" sz="2000" b="1" dirty="0" err="1">
                <a:latin typeface="Courier New" panose="02070309020205020404" pitchFamily="49" charset="0"/>
              </a:rPr>
              <a:t>srbkbkn</a:t>
            </a:r>
            <a:r>
              <a:rPr lang="en-GB" altLang="en-US" sz="2000" b="1" dirty="0">
                <a:latin typeface="Courier New" panose="02070309020205020404" pitchFamily="49" charset="0"/>
              </a:rPr>
              <a:t> </a:t>
            </a:r>
            <a:r>
              <a:rPr lang="en-GB" altLang="en-US" sz="2000" b="1" dirty="0" err="1">
                <a:latin typeface="Courier New" panose="02070309020205020404" pitchFamily="49" charset="0"/>
              </a:rPr>
              <a:t>varv</a:t>
            </a:r>
            <a:r>
              <a:rPr lang="en-GB" altLang="en-US" sz="2000" b="1" dirty="0">
                <a:latin typeface="Courier New" panose="02070309020205020404" pitchFamily="49" charset="0"/>
              </a:rPr>
              <a:t> </a:t>
            </a:r>
            <a:r>
              <a:rPr lang="en-GB" altLang="en-US" sz="2000" b="1" dirty="0" err="1">
                <a:latin typeface="Courier New" panose="02070309020205020404" pitchFamily="49" charset="0"/>
              </a:rPr>
              <a:t>tre</a:t>
            </a:r>
            <a:r>
              <a:rPr lang="en-GB" altLang="en-US" sz="2000" b="1" dirty="0">
                <a:latin typeface="Courier New" panose="02070309020205020404" pitchFamily="49" charset="0"/>
              </a:rPr>
              <a:t> -- ai </a:t>
            </a:r>
            <a:r>
              <a:rPr lang="en-GB" altLang="en-US" sz="2000" b="1" dirty="0" err="1">
                <a:latin typeface="Courier New" panose="02070309020205020404" pitchFamily="49" charset="0"/>
              </a:rPr>
              <a:t>nliu</a:t>
            </a:r>
            <a:r>
              <a:rPr lang="en-GB" altLang="en-US" sz="2000" b="1" dirty="0">
                <a:latin typeface="Courier New" panose="02070309020205020404" pitchFamily="49" charset="0"/>
              </a:rPr>
              <a:t> </a:t>
            </a:r>
            <a:r>
              <a:rPr lang="en-GB" altLang="en-US" sz="2000" b="1" dirty="0" err="1">
                <a:latin typeface="Courier New" panose="02070309020205020404" pitchFamily="49" charset="0"/>
              </a:rPr>
              <a:t>yrpg</a:t>
            </a:r>
            <a:r>
              <a:rPr lang="en-GB" altLang="en-US" sz="2000" b="1" dirty="0">
                <a:latin typeface="Courier New" panose="02070309020205020404" pitchFamily="49" charset="0"/>
              </a:rPr>
              <a:t> </a:t>
            </a:r>
            <a:r>
              <a:rPr lang="en-GB" altLang="en-US" sz="2000" b="1" dirty="0" err="1">
                <a:latin typeface="Courier New" panose="02070309020205020404" pitchFamily="49" charset="0"/>
              </a:rPr>
              <a:t>vl</a:t>
            </a:r>
            <a:r>
              <a:rPr lang="en-GB" altLang="en-US" sz="2000" b="1" dirty="0">
                <a:latin typeface="Courier New" panose="02070309020205020404" pitchFamily="49" charset="0"/>
              </a:rPr>
              <a:t> </a:t>
            </a:r>
            <a:r>
              <a:rPr lang="en-GB" altLang="en-US" sz="2000" b="1" dirty="0" err="1">
                <a:latin typeface="Courier New" panose="02070309020205020404" pitchFamily="49" charset="0"/>
              </a:rPr>
              <a:t>abu</a:t>
            </a:r>
            <a:r>
              <a:rPr lang="en-GB" altLang="en-US" sz="2000" b="1" dirty="0">
                <a:latin typeface="Courier New" panose="02070309020205020404" pitchFamily="49" charset="0"/>
              </a:rPr>
              <a:t> </a:t>
            </a:r>
            <a:r>
              <a:rPr lang="en-GB" altLang="en-US" sz="2000" b="1" dirty="0" err="1">
                <a:latin typeface="Courier New" panose="02070309020205020404" pitchFamily="49" charset="0"/>
              </a:rPr>
              <a:t>ohlls</a:t>
            </a:r>
            <a:r>
              <a:rPr lang="en-GB" altLang="en-US" sz="2000" b="1" dirty="0">
                <a:latin typeface="Courier New" panose="02070309020205020404" pitchFamily="49" charset="0"/>
              </a:rPr>
              <a:t> </a:t>
            </a:r>
            <a:r>
              <a:rPr lang="en-GB" altLang="en-US" sz="2000" b="1" dirty="0" err="1">
                <a:latin typeface="Courier New" panose="02070309020205020404" pitchFamily="49" charset="0"/>
              </a:rPr>
              <a:t>tbsipvhe</a:t>
            </a:r>
            <a:r>
              <a:rPr lang="en-GB" altLang="en-US" sz="2000" b="1" dirty="0">
                <a:latin typeface="Courier New" panose="02070309020205020404" pitchFamily="49" charset="0"/>
              </a:rPr>
              <a:t>. </a:t>
            </a:r>
            <a:r>
              <a:rPr lang="en-GB" altLang="en-US" sz="2000" b="1" dirty="0" err="1">
                <a:latin typeface="Courier New" panose="02070309020205020404" pitchFamily="49" charset="0"/>
              </a:rPr>
              <a:t>Alzixis</a:t>
            </a:r>
            <a:r>
              <a:rPr lang="en-GB" altLang="en-US" sz="2000" b="1" dirty="0">
                <a:latin typeface="Courier New" panose="02070309020205020404" pitchFamily="49" charset="0"/>
              </a:rPr>
              <a:t>, </a:t>
            </a:r>
            <a:r>
              <a:rPr lang="en-GB" altLang="en-US" sz="2000" b="1" dirty="0" err="1">
                <a:latin typeface="Courier New" panose="02070309020205020404" pitchFamily="49" charset="0"/>
              </a:rPr>
              <a:t>bo</a:t>
            </a:r>
            <a:r>
              <a:rPr lang="en-GB" altLang="en-US" sz="2000" b="1" dirty="0">
                <a:latin typeface="Courier New" panose="02070309020205020404" pitchFamily="49" charset="0"/>
              </a:rPr>
              <a:t> </a:t>
            </a:r>
            <a:r>
              <a:rPr lang="en-GB" altLang="en-US" sz="2000" b="1" dirty="0" err="1">
                <a:latin typeface="Courier New" panose="02070309020205020404" pitchFamily="49" charset="0"/>
              </a:rPr>
              <a:t>vaisi</a:t>
            </a:r>
            <a:r>
              <a:rPr lang="en-GB" altLang="en-US" sz="2000" b="1" dirty="0">
                <a:latin typeface="Courier New" panose="02070309020205020404" pitchFamily="49" charset="0"/>
              </a:rPr>
              <a:t> </a:t>
            </a:r>
            <a:r>
              <a:rPr lang="en-GB" altLang="en-US" sz="2000" b="1" dirty="0" err="1">
                <a:latin typeface="Courier New" panose="02070309020205020404" pitchFamily="49" charset="0"/>
              </a:rPr>
              <a:t>bu</a:t>
            </a:r>
            <a:r>
              <a:rPr lang="en-GB" altLang="en-US" sz="2000" b="1" dirty="0">
                <a:latin typeface="Courier New" panose="02070309020205020404" pitchFamily="49" charset="0"/>
              </a:rPr>
              <a:t> </a:t>
            </a:r>
            <a:r>
              <a:rPr lang="en-GB" altLang="en-US" sz="2000" b="1" dirty="0" err="1">
                <a:latin typeface="Courier New" panose="02070309020205020404" pitchFamily="49" charset="0"/>
              </a:rPr>
              <a:t>klylte</a:t>
            </a:r>
            <a:r>
              <a:rPr lang="en-GB" altLang="en-US" sz="2000" b="1" dirty="0">
                <a:latin typeface="Courier New" panose="02070309020205020404" pitchFamily="49" charset="0"/>
              </a:rPr>
              <a:t> </a:t>
            </a:r>
            <a:r>
              <a:rPr lang="en-GB" altLang="en-US" sz="2000" b="1" dirty="0" err="1">
                <a:latin typeface="Courier New" panose="02070309020205020404" pitchFamily="49" charset="0"/>
              </a:rPr>
              <a:t>ihui</a:t>
            </a:r>
            <a:r>
              <a:rPr lang="en-GB" altLang="en-US" sz="2000" b="1" dirty="0">
                <a:latin typeface="Courier New" panose="02070309020205020404" pitchFamily="49" charset="0"/>
              </a:rPr>
              <a:t> bk </a:t>
            </a:r>
            <a:r>
              <a:rPr lang="en-GB" altLang="en-US" sz="2000" b="1" dirty="0" err="1">
                <a:latin typeface="Courier New" panose="02070309020205020404" pitchFamily="49" charset="0"/>
              </a:rPr>
              <a:t>vai</a:t>
            </a:r>
            <a:r>
              <a:rPr lang="en-GB" altLang="en-US" sz="2000" b="1" dirty="0">
                <a:latin typeface="Courier New" panose="02070309020205020404" pitchFamily="49" charset="0"/>
              </a:rPr>
              <a:t> </a:t>
            </a:r>
            <a:r>
              <a:rPr lang="en-GB" altLang="en-US" sz="2000" b="1" dirty="0" err="1">
                <a:latin typeface="Courier New" panose="02070309020205020404" pitchFamily="49" charset="0"/>
              </a:rPr>
              <a:t>ihixrvls</a:t>
            </a:r>
            <a:r>
              <a:rPr lang="en-GB" altLang="en-US" sz="2000" b="1" dirty="0">
                <a:latin typeface="Courier New" panose="02070309020205020404" pitchFamily="49" charset="0"/>
              </a:rPr>
              <a:t> </a:t>
            </a:r>
            <a:r>
              <a:rPr lang="en-GB" altLang="en-US" sz="2000" b="1" dirty="0" err="1">
                <a:latin typeface="Courier New" panose="02070309020205020404" pitchFamily="49" charset="0"/>
              </a:rPr>
              <a:t>rkt</a:t>
            </a:r>
            <a:r>
              <a:rPr lang="en-GB" altLang="en-US" sz="2000" b="1" dirty="0">
                <a:latin typeface="Courier New" panose="02070309020205020404" pitchFamily="49" charset="0"/>
              </a:rPr>
              <a:t> </a:t>
            </a:r>
            <a:r>
              <a:rPr lang="en-GB" altLang="en-US" sz="2000" b="1" dirty="0" err="1">
                <a:latin typeface="Courier New" panose="02070309020205020404" pitchFamily="49" charset="0"/>
              </a:rPr>
              <a:t>bv</a:t>
            </a:r>
            <a:r>
              <a:rPr lang="en-GB" altLang="en-US" sz="2000" b="1" dirty="0">
                <a:latin typeface="Courier New" panose="02070309020205020404" pitchFamily="49" charset="0"/>
              </a:rPr>
              <a:t> </a:t>
            </a:r>
            <a:r>
              <a:rPr lang="en-GB" altLang="en-US" sz="2000" b="1" dirty="0" err="1">
                <a:latin typeface="Courier New" panose="02070309020205020404" pitchFamily="49" charset="0"/>
              </a:rPr>
              <a:t>aruk'v</a:t>
            </a:r>
            <a:r>
              <a:rPr lang="en-GB" altLang="en-US" sz="2000" b="1" dirty="0">
                <a:latin typeface="Courier New" panose="02070309020205020404" pitchFamily="49" charset="0"/>
              </a:rPr>
              <a:t> </a:t>
            </a:r>
            <a:r>
              <a:rPr lang="en-GB" altLang="en-US" sz="2000" b="1" dirty="0" err="1">
                <a:latin typeface="Courier New" panose="02070309020205020404" pitchFamily="49" charset="0"/>
              </a:rPr>
              <a:t>srbkit</a:t>
            </a:r>
            <a:r>
              <a:rPr lang="en-GB" altLang="en-US" sz="2000" b="1" dirty="0">
                <a:latin typeface="Courier New" panose="02070309020205020404" pitchFamily="49" charset="0"/>
              </a:rPr>
              <a:t>, ai </a:t>
            </a:r>
            <a:r>
              <a:rPr lang="en-GB" altLang="en-US" sz="2000" b="1" dirty="0" err="1">
                <a:latin typeface="Courier New" panose="02070309020205020404" pitchFamily="49" charset="0"/>
              </a:rPr>
              <a:t>nliu</a:t>
            </a:r>
            <a:r>
              <a:rPr lang="en-GB" altLang="en-US" sz="2000" b="1" dirty="0">
                <a:latin typeface="Courier New" panose="02070309020205020404" pitchFamily="49" charset="0"/>
              </a:rPr>
              <a:t> </a:t>
            </a:r>
            <a:r>
              <a:rPr lang="en-GB" altLang="en-US" sz="2000" b="1" dirty="0" err="1">
                <a:latin typeface="Courier New" panose="02070309020205020404" pitchFamily="49" charset="0"/>
              </a:rPr>
              <a:t>vl</a:t>
            </a:r>
            <a:r>
              <a:rPr lang="en-GB" altLang="en-US" sz="2000" b="1" dirty="0">
                <a:latin typeface="Courier New" panose="02070309020205020404" pitchFamily="49" charset="0"/>
              </a:rPr>
              <a:t> </a:t>
            </a:r>
            <a:r>
              <a:rPr lang="en-GB" altLang="en-US" sz="2000" b="1" dirty="0" err="1">
                <a:latin typeface="Courier New" panose="02070309020205020404" pitchFamily="49" charset="0"/>
              </a:rPr>
              <a:t>vai</a:t>
            </a:r>
            <a:r>
              <a:rPr lang="en-GB" altLang="en-US" sz="2000" b="1" dirty="0">
                <a:latin typeface="Courier New" panose="02070309020205020404" pitchFamily="49" charset="0"/>
              </a:rPr>
              <a:t> </a:t>
            </a:r>
            <a:r>
              <a:rPr lang="en-GB" altLang="en-US" sz="2000" b="1" dirty="0" err="1">
                <a:latin typeface="Courier New" panose="02070309020205020404" pitchFamily="49" charset="0"/>
              </a:rPr>
              <a:t>vikva</a:t>
            </a:r>
            <a:r>
              <a:rPr lang="en-GB" altLang="en-US" sz="2000" b="1" dirty="0">
                <a:latin typeface="Courier New" panose="02070309020205020404" pitchFamily="49" charset="0"/>
              </a:rPr>
              <a:t> </a:t>
            </a:r>
            <a:r>
              <a:rPr lang="en-GB" altLang="en-US" sz="2000" b="1" dirty="0" err="1">
                <a:latin typeface="Courier New" panose="02070309020205020404" pitchFamily="49" charset="0"/>
              </a:rPr>
              <a:t>ohlls</a:t>
            </a:r>
            <a:r>
              <a:rPr lang="en-GB" altLang="en-US" sz="2000" b="1" dirty="0">
                <a:latin typeface="Courier New" panose="02070309020205020404" pitchFamily="49" charset="0"/>
              </a:rPr>
              <a:t> </a:t>
            </a:r>
            <a:r>
              <a:rPr lang="en-GB" altLang="en-US" sz="2000" b="1" dirty="0" err="1">
                <a:latin typeface="Courier New" panose="02070309020205020404" pitchFamily="49" charset="0"/>
              </a:rPr>
              <a:t>rkt</a:t>
            </a:r>
            <a:r>
              <a:rPr lang="en-GB" altLang="en-US" sz="2000" b="1" dirty="0">
                <a:latin typeface="Courier New" panose="02070309020205020404" pitchFamily="49" charset="0"/>
              </a:rPr>
              <a:t> </a:t>
            </a:r>
            <a:r>
              <a:rPr lang="en-GB" altLang="en-US" sz="2000" b="1" dirty="0" err="1">
                <a:latin typeface="Courier New" panose="02070309020205020404" pitchFamily="49" charset="0"/>
              </a:rPr>
              <a:t>zrhgu</a:t>
            </a:r>
            <a:r>
              <a:rPr lang="en-GB" altLang="en-US" sz="2000" b="1" dirty="0">
                <a:latin typeface="Courier New" panose="02070309020205020404" pitchFamily="49" charset="0"/>
              </a:rPr>
              <a:t> </a:t>
            </a:r>
            <a:r>
              <a:rPr lang="en-GB" altLang="en-US" sz="2000" b="1" dirty="0" err="1">
                <a:latin typeface="Courier New" panose="02070309020205020404" pitchFamily="49" charset="0"/>
              </a:rPr>
              <a:t>wm</a:t>
            </a:r>
            <a:r>
              <a:rPr lang="en-GB" altLang="en-US" sz="2000" b="1" dirty="0">
                <a:latin typeface="Courier New" panose="02070309020205020404" pitchFamily="49" charset="0"/>
              </a:rPr>
              <a:t> </a:t>
            </a:r>
            <a:r>
              <a:rPr lang="en-GB" altLang="en-US" sz="2000" b="1" dirty="0" err="1">
                <a:latin typeface="Courier New" panose="02070309020205020404" pitchFamily="49" charset="0"/>
              </a:rPr>
              <a:t>vzl</a:t>
            </a:r>
            <a:r>
              <a:rPr lang="en-GB" altLang="en-US" sz="2000" b="1" dirty="0">
                <a:latin typeface="Courier New" panose="02070309020205020404" pitchFamily="49" charset="0"/>
              </a:rPr>
              <a:t> </a:t>
            </a:r>
            <a:r>
              <a:rPr lang="en-GB" altLang="en-US" sz="2000" b="1" dirty="0" err="1">
                <a:latin typeface="Courier New" panose="02070309020205020404" pitchFamily="49" charset="0"/>
              </a:rPr>
              <a:t>ohbnavu</a:t>
            </a:r>
            <a:r>
              <a:rPr lang="en-GB" altLang="en-US" sz="2000" b="1" dirty="0">
                <a:latin typeface="Courier New" panose="02070309020205020404" pitchFamily="49" charset="0"/>
              </a:rPr>
              <a:t> lo </a:t>
            </a:r>
            <a:r>
              <a:rPr lang="en-GB" altLang="en-US" sz="2000" b="1" dirty="0" err="1">
                <a:latin typeface="Courier New" panose="02070309020205020404" pitchFamily="49" charset="0"/>
              </a:rPr>
              <a:t>uvrbsu</a:t>
            </a:r>
            <a:r>
              <a:rPr lang="en-GB" altLang="en-US" sz="2000" b="1" dirty="0">
                <a:latin typeface="Courier New" panose="02070309020205020404" pitchFamily="49" charset="0"/>
              </a:rPr>
              <a:t> </a:t>
            </a:r>
            <a:r>
              <a:rPr lang="en-GB" altLang="en-US" sz="2000" b="1" dirty="0" err="1">
                <a:latin typeface="Courier New" panose="02070309020205020404" pitchFamily="49" charset="0"/>
              </a:rPr>
              <a:t>vl</a:t>
            </a:r>
            <a:r>
              <a:rPr lang="en-GB" altLang="en-US" sz="2000" b="1" dirty="0">
                <a:latin typeface="Courier New" panose="02070309020205020404" pitchFamily="49" charset="0"/>
              </a:rPr>
              <a:t> </a:t>
            </a:r>
            <a:r>
              <a:rPr lang="en-GB" altLang="en-US" sz="2000" b="1" dirty="0" err="1">
                <a:latin typeface="Courier New" panose="02070309020205020404" pitchFamily="49" charset="0"/>
              </a:rPr>
              <a:t>abu</a:t>
            </a:r>
            <a:r>
              <a:rPr lang="en-GB" altLang="en-US" sz="2000" b="1" dirty="0">
                <a:latin typeface="Courier New" panose="02070309020205020404" pitchFamily="49" charset="0"/>
              </a:rPr>
              <a:t> </a:t>
            </a:r>
            <a:r>
              <a:rPr lang="en-GB" altLang="en-US" sz="2000" b="1" dirty="0" err="1">
                <a:latin typeface="Courier New" panose="02070309020205020404" pitchFamily="49" charset="0"/>
              </a:rPr>
              <a:t>sllj</a:t>
            </a:r>
            <a:r>
              <a:rPr lang="en-GB" altLang="en-US" sz="2000" b="1" dirty="0">
                <a:latin typeface="Courier New" panose="02070309020205020404" pitchFamily="49" charset="0"/>
              </a:rPr>
              <a:t>.</a:t>
            </a:r>
          </a:p>
          <a:p>
            <a:pPr eaLnBrk="1" hangingPunct="1">
              <a:lnSpc>
                <a:spcPct val="80000"/>
              </a:lnSpc>
            </a:pPr>
            <a:r>
              <a:rPr lang="en-GB" altLang="en-US" sz="2000" dirty="0"/>
              <a:t>Letter frequency count (total = 344 letters):</a:t>
            </a:r>
          </a:p>
          <a:p>
            <a:pPr eaLnBrk="1" hangingPunct="1">
              <a:lnSpc>
                <a:spcPct val="80000"/>
              </a:lnSpc>
            </a:pPr>
            <a:endParaRPr lang="en-GB" altLang="en-US" sz="2000" dirty="0"/>
          </a:p>
        </p:txBody>
      </p:sp>
      <p:graphicFrame>
        <p:nvGraphicFramePr>
          <p:cNvPr id="126041" name="Group 89"/>
          <p:cNvGraphicFramePr>
            <a:graphicFrameLocks noGrp="1"/>
          </p:cNvGraphicFramePr>
          <p:nvPr>
            <p:ph sz="half" idx="2"/>
            <p:extLst>
              <p:ext uri="{D42A27DB-BD31-4B8C-83A1-F6EECF244321}">
                <p14:modId xmlns:p14="http://schemas.microsoft.com/office/powerpoint/2010/main" val="2659107506"/>
              </p:ext>
            </p:extLst>
          </p:nvPr>
        </p:nvGraphicFramePr>
        <p:xfrm>
          <a:off x="1187450" y="4941888"/>
          <a:ext cx="6840538" cy="984254"/>
        </p:xfrm>
        <a:graphic>
          <a:graphicData uri="http://schemas.openxmlformats.org/drawingml/2006/table">
            <a:tbl>
              <a:tblPr/>
              <a:tblGrid>
                <a:gridCol w="1020763">
                  <a:extLst>
                    <a:ext uri="{9D8B030D-6E8A-4147-A177-3AD203B41FA5}">
                      <a16:colId xmlns:a16="http://schemas.microsoft.com/office/drawing/2014/main" val="20000"/>
                    </a:ext>
                  </a:extLst>
                </a:gridCol>
                <a:gridCol w="449262">
                  <a:extLst>
                    <a:ext uri="{9D8B030D-6E8A-4147-A177-3AD203B41FA5}">
                      <a16:colId xmlns:a16="http://schemas.microsoft.com/office/drawing/2014/main" val="20001"/>
                    </a:ext>
                  </a:extLst>
                </a:gridCol>
                <a:gridCol w="406400">
                  <a:extLst>
                    <a:ext uri="{9D8B030D-6E8A-4147-A177-3AD203B41FA5}">
                      <a16:colId xmlns:a16="http://schemas.microsoft.com/office/drawing/2014/main" val="20002"/>
                    </a:ext>
                  </a:extLst>
                </a:gridCol>
                <a:gridCol w="446088">
                  <a:extLst>
                    <a:ext uri="{9D8B030D-6E8A-4147-A177-3AD203B41FA5}">
                      <a16:colId xmlns:a16="http://schemas.microsoft.com/office/drawing/2014/main" val="20003"/>
                    </a:ext>
                  </a:extLst>
                </a:gridCol>
                <a:gridCol w="444500">
                  <a:extLst>
                    <a:ext uri="{9D8B030D-6E8A-4147-A177-3AD203B41FA5}">
                      <a16:colId xmlns:a16="http://schemas.microsoft.com/office/drawing/2014/main" val="20004"/>
                    </a:ext>
                  </a:extLst>
                </a:gridCol>
                <a:gridCol w="492125">
                  <a:extLst>
                    <a:ext uri="{9D8B030D-6E8A-4147-A177-3AD203B41FA5}">
                      <a16:colId xmlns:a16="http://schemas.microsoft.com/office/drawing/2014/main" val="20005"/>
                    </a:ext>
                  </a:extLst>
                </a:gridCol>
                <a:gridCol w="466725">
                  <a:extLst>
                    <a:ext uri="{9D8B030D-6E8A-4147-A177-3AD203B41FA5}">
                      <a16:colId xmlns:a16="http://schemas.microsoft.com/office/drawing/2014/main" val="20006"/>
                    </a:ext>
                  </a:extLst>
                </a:gridCol>
                <a:gridCol w="444500">
                  <a:extLst>
                    <a:ext uri="{9D8B030D-6E8A-4147-A177-3AD203B41FA5}">
                      <a16:colId xmlns:a16="http://schemas.microsoft.com/office/drawing/2014/main" val="20007"/>
                    </a:ext>
                  </a:extLst>
                </a:gridCol>
                <a:gridCol w="444500">
                  <a:extLst>
                    <a:ext uri="{9D8B030D-6E8A-4147-A177-3AD203B41FA5}">
                      <a16:colId xmlns:a16="http://schemas.microsoft.com/office/drawing/2014/main" val="20008"/>
                    </a:ext>
                  </a:extLst>
                </a:gridCol>
                <a:gridCol w="447675">
                  <a:extLst>
                    <a:ext uri="{9D8B030D-6E8A-4147-A177-3AD203B41FA5}">
                      <a16:colId xmlns:a16="http://schemas.microsoft.com/office/drawing/2014/main" val="20009"/>
                    </a:ext>
                  </a:extLst>
                </a:gridCol>
                <a:gridCol w="441325">
                  <a:extLst>
                    <a:ext uri="{9D8B030D-6E8A-4147-A177-3AD203B41FA5}">
                      <a16:colId xmlns:a16="http://schemas.microsoft.com/office/drawing/2014/main" val="20010"/>
                    </a:ext>
                  </a:extLst>
                </a:gridCol>
                <a:gridCol w="446087">
                  <a:extLst>
                    <a:ext uri="{9D8B030D-6E8A-4147-A177-3AD203B41FA5}">
                      <a16:colId xmlns:a16="http://schemas.microsoft.com/office/drawing/2014/main" val="20011"/>
                    </a:ext>
                  </a:extLst>
                </a:gridCol>
                <a:gridCol w="444500">
                  <a:extLst>
                    <a:ext uri="{9D8B030D-6E8A-4147-A177-3AD203B41FA5}">
                      <a16:colId xmlns:a16="http://schemas.microsoft.com/office/drawing/2014/main" val="20012"/>
                    </a:ext>
                  </a:extLst>
                </a:gridCol>
                <a:gridCol w="446088">
                  <a:extLst>
                    <a:ext uri="{9D8B030D-6E8A-4147-A177-3AD203B41FA5}">
                      <a16:colId xmlns:a16="http://schemas.microsoft.com/office/drawing/2014/main" val="20013"/>
                    </a:ext>
                  </a:extLst>
                </a:gridCol>
              </a:tblGrid>
              <a:tr h="243796">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Letter</a:t>
                      </a:r>
                      <a:endParaRPr kumimoji="0" lang="en-GB" sz="1800" b="0" i="0" u="none" strike="noStrike" cap="none" normalizeH="0" baseline="0">
                        <a:ln>
                          <a:noFill/>
                        </a:ln>
                        <a:solidFill>
                          <a:schemeClr val="tx1"/>
                        </a:solidFill>
                        <a:effectLst/>
                        <a:latin typeface="Verdana" pitchFamily="34" charset="0"/>
                      </a:endParaRPr>
                    </a:p>
                  </a:txBody>
                  <a:tcPr marT="45699" marB="45699" anchor="b"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A</a:t>
                      </a:r>
                      <a:endParaRPr kumimoji="0" lang="en-GB" sz="1800" b="1"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B</a:t>
                      </a:r>
                      <a:endParaRPr kumimoji="0" lang="en-GB" sz="1800" b="1"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C</a:t>
                      </a:r>
                      <a:endParaRPr kumimoji="0" lang="en-GB" sz="1800" b="1"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D</a:t>
                      </a:r>
                      <a:endParaRPr kumimoji="0" lang="en-GB" sz="1800" b="1"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E</a:t>
                      </a:r>
                      <a:endParaRPr kumimoji="0" lang="en-GB" sz="1800" b="1"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F</a:t>
                      </a:r>
                      <a:endParaRPr kumimoji="0" lang="en-GB" sz="1800" b="1"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G</a:t>
                      </a:r>
                      <a:endParaRPr kumimoji="0" lang="en-GB" sz="1800" b="1"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H</a:t>
                      </a:r>
                      <a:endParaRPr kumimoji="0" lang="en-GB" sz="1800" b="1"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I</a:t>
                      </a:r>
                      <a:endParaRPr kumimoji="0" lang="en-GB" sz="1800" b="1"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J</a:t>
                      </a:r>
                      <a:endParaRPr kumimoji="0" lang="en-GB" sz="1800" b="1"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K</a:t>
                      </a:r>
                      <a:endParaRPr kumimoji="0" lang="en-GB" sz="1800" b="1"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L</a:t>
                      </a:r>
                      <a:endParaRPr kumimoji="0" lang="en-GB" sz="1800" b="1"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M</a:t>
                      </a:r>
                      <a:endParaRPr kumimoji="0" lang="en-GB" sz="1800" b="1"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912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Frequency</a:t>
                      </a:r>
                      <a:endParaRPr kumimoji="0" lang="en-GB" sz="1800" b="0" i="0" u="none" strike="noStrike" cap="none" normalizeH="0" baseline="0">
                        <a:ln>
                          <a:noFill/>
                        </a:ln>
                        <a:solidFill>
                          <a:schemeClr val="tx1"/>
                        </a:solidFill>
                        <a:effectLst/>
                        <a:latin typeface="Verdana" pitchFamily="34" charset="0"/>
                      </a:endParaRPr>
                    </a:p>
                  </a:txBody>
                  <a:tcPr marT="45699" marB="45699" anchor="b"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tx1"/>
                          </a:solidFill>
                          <a:effectLst/>
                          <a:latin typeface="Verdana" pitchFamily="34" charset="0"/>
                          <a:cs typeface="Arial" charset="0"/>
                        </a:rPr>
                        <a:t>23</a:t>
                      </a:r>
                      <a:endParaRPr kumimoji="0" lang="en-GB" sz="1800" b="0" i="0" u="none" strike="noStrike" cap="none" normalizeH="0" baseline="0" dirty="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26</a:t>
                      </a:r>
                      <a:endParaRPr kumimoji="0" lang="en-GB" sz="1800" b="0"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0</a:t>
                      </a:r>
                      <a:endParaRPr kumimoji="0" lang="en-GB" sz="1800" b="0"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0</a:t>
                      </a:r>
                      <a:endParaRPr kumimoji="0" lang="en-GB" sz="1800" b="0"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5</a:t>
                      </a:r>
                      <a:endParaRPr kumimoji="0" lang="en-GB" sz="1800" b="0"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0</a:t>
                      </a:r>
                      <a:endParaRPr kumimoji="0" lang="en-GB" sz="1800" b="0"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3</a:t>
                      </a:r>
                      <a:endParaRPr kumimoji="0" lang="en-GB" sz="1800" b="0"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18</a:t>
                      </a:r>
                      <a:endParaRPr kumimoji="0" lang="en-GB" sz="1800" b="0"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tx1"/>
                          </a:solidFill>
                          <a:effectLst/>
                          <a:highlight>
                            <a:srgbClr val="FFFF00"/>
                          </a:highlight>
                          <a:latin typeface="Verdana" pitchFamily="34" charset="0"/>
                          <a:cs typeface="Arial" charset="0"/>
                        </a:rPr>
                        <a:t>49</a:t>
                      </a:r>
                      <a:endParaRPr kumimoji="0" lang="en-GB" sz="1800" b="0" i="0" u="none" strike="noStrike" cap="none" normalizeH="0" baseline="0" dirty="0">
                        <a:ln>
                          <a:noFill/>
                        </a:ln>
                        <a:solidFill>
                          <a:schemeClr val="tx1"/>
                        </a:solidFill>
                        <a:effectLst/>
                        <a:highlight>
                          <a:srgbClr val="FFFF00"/>
                        </a:highligh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5</a:t>
                      </a:r>
                      <a:endParaRPr kumimoji="0" lang="en-GB" sz="1800" b="0"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26</a:t>
                      </a:r>
                      <a:endParaRPr kumimoji="0" lang="en-GB" sz="1800" b="0"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32</a:t>
                      </a:r>
                      <a:endParaRPr kumimoji="0" lang="en-GB" sz="1800" b="0"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2</a:t>
                      </a:r>
                      <a:endParaRPr kumimoji="0" lang="en-GB" sz="1800" b="0"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753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Letter</a:t>
                      </a:r>
                      <a:endParaRPr kumimoji="0" lang="en-GB" sz="1800" b="0" i="0" u="none" strike="noStrike" cap="none" normalizeH="0" baseline="0">
                        <a:ln>
                          <a:noFill/>
                        </a:ln>
                        <a:solidFill>
                          <a:schemeClr val="tx1"/>
                        </a:solidFill>
                        <a:effectLst/>
                        <a:latin typeface="Verdana" pitchFamily="34" charset="0"/>
                      </a:endParaRPr>
                    </a:p>
                  </a:txBody>
                  <a:tcPr marT="45699" marB="45699" anchor="b"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N</a:t>
                      </a:r>
                      <a:endParaRPr kumimoji="0" lang="en-GB" sz="1800" b="1"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O</a:t>
                      </a:r>
                      <a:endParaRPr kumimoji="0" lang="en-GB" sz="1800" b="1"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P</a:t>
                      </a:r>
                      <a:endParaRPr kumimoji="0" lang="en-GB" sz="1800" b="1"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Q</a:t>
                      </a:r>
                      <a:endParaRPr kumimoji="0" lang="en-GB" sz="1800" b="1"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R</a:t>
                      </a:r>
                      <a:endParaRPr kumimoji="0" lang="en-GB" sz="1800" b="1"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S</a:t>
                      </a:r>
                      <a:endParaRPr kumimoji="0" lang="en-GB" sz="1800" b="1"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T</a:t>
                      </a:r>
                      <a:endParaRPr kumimoji="0" lang="en-GB" sz="1800" b="1"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U</a:t>
                      </a:r>
                      <a:endParaRPr kumimoji="0" lang="en-GB" sz="1800" b="1"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V</a:t>
                      </a:r>
                      <a:endParaRPr kumimoji="0" lang="en-GB" sz="1800" b="1"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W</a:t>
                      </a:r>
                      <a:endParaRPr kumimoji="0" lang="en-GB" sz="1800" b="1"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X</a:t>
                      </a:r>
                      <a:endParaRPr kumimoji="0" lang="en-GB" sz="1800" b="1"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Y</a:t>
                      </a:r>
                      <a:endParaRPr kumimoji="0" lang="en-GB" sz="1800" b="1"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Z</a:t>
                      </a:r>
                      <a:endParaRPr kumimoji="0" lang="en-GB" sz="1800" b="1"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3796">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a:ln>
                            <a:noFill/>
                          </a:ln>
                          <a:solidFill>
                            <a:schemeClr val="tx1"/>
                          </a:solidFill>
                          <a:effectLst/>
                          <a:latin typeface="Verdana" pitchFamily="34" charset="0"/>
                          <a:cs typeface="Arial" charset="0"/>
                        </a:rPr>
                        <a:t>Frequency</a:t>
                      </a:r>
                      <a:endParaRPr kumimoji="0" lang="en-GB" sz="1800" b="0" i="0" u="none" strike="noStrike" cap="none" normalizeH="0" baseline="0">
                        <a:ln>
                          <a:noFill/>
                        </a:ln>
                        <a:solidFill>
                          <a:schemeClr val="tx1"/>
                        </a:solidFill>
                        <a:effectLst/>
                        <a:latin typeface="Verdana" pitchFamily="34" charset="0"/>
                      </a:endParaRPr>
                    </a:p>
                  </a:txBody>
                  <a:tcPr marT="45699" marB="45699" anchor="b"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9</a:t>
                      </a:r>
                      <a:endParaRPr kumimoji="0" lang="en-GB" sz="1800" b="0"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10</a:t>
                      </a:r>
                      <a:endParaRPr kumimoji="0" lang="en-GB" sz="1800" b="0"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2</a:t>
                      </a:r>
                      <a:endParaRPr kumimoji="0" lang="en-GB" sz="1800" b="0"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0</a:t>
                      </a:r>
                      <a:endParaRPr kumimoji="0" lang="en-GB" sz="1800" b="0"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24</a:t>
                      </a:r>
                      <a:endParaRPr kumimoji="0" lang="en-GB" sz="1800" b="0"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19</a:t>
                      </a:r>
                      <a:endParaRPr kumimoji="0" lang="en-GB" sz="1800" b="0"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11</a:t>
                      </a:r>
                      <a:endParaRPr kumimoji="0" lang="en-GB" sz="1800" b="0"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19</a:t>
                      </a:r>
                      <a:endParaRPr kumimoji="0" lang="en-GB" sz="1800" b="0"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tx1"/>
                          </a:solidFill>
                          <a:effectLst/>
                          <a:highlight>
                            <a:srgbClr val="FFFF00"/>
                          </a:highlight>
                          <a:latin typeface="Verdana" pitchFamily="34" charset="0"/>
                          <a:cs typeface="Arial" charset="0"/>
                        </a:rPr>
                        <a:t>37</a:t>
                      </a:r>
                      <a:endParaRPr kumimoji="0" lang="en-GB" sz="1800" b="0" i="0" u="none" strike="noStrike" cap="none" normalizeH="0" baseline="0" dirty="0">
                        <a:ln>
                          <a:noFill/>
                        </a:ln>
                        <a:solidFill>
                          <a:schemeClr val="tx1"/>
                        </a:solidFill>
                        <a:effectLst/>
                        <a:highlight>
                          <a:srgbClr val="FFFF00"/>
                        </a:highligh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3</a:t>
                      </a:r>
                      <a:endParaRPr kumimoji="0" lang="en-GB" sz="1800" b="0"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9</a:t>
                      </a:r>
                      <a:endParaRPr kumimoji="0" lang="en-GB" sz="1800" b="0"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Verdana" pitchFamily="34" charset="0"/>
                          <a:cs typeface="Arial" charset="0"/>
                        </a:rPr>
                        <a:t>6</a:t>
                      </a:r>
                      <a:endParaRPr kumimoji="0" lang="en-GB" sz="1800" b="0" i="0" u="none" strike="noStrike" cap="none" normalizeH="0" baseline="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tx1"/>
                          </a:solidFill>
                          <a:effectLst/>
                          <a:latin typeface="Verdana" pitchFamily="34" charset="0"/>
                          <a:cs typeface="Arial" charset="0"/>
                        </a:rPr>
                        <a:t>6</a:t>
                      </a:r>
                      <a:endParaRPr kumimoji="0" lang="en-GB" sz="1800" b="0" i="0" u="none" strike="noStrike" cap="none" normalizeH="0" baseline="0" dirty="0">
                        <a:ln>
                          <a:noFill/>
                        </a:ln>
                        <a:solidFill>
                          <a:schemeClr val="tx1"/>
                        </a:solidFill>
                        <a:effectLst/>
                        <a:latin typeface="Verdana" pitchFamily="34" charset="0"/>
                      </a:endParaRPr>
                    </a:p>
                  </a:txBody>
                  <a:tcPr marT="45699" marB="45699" anchor="b"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972970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pPr eaLnBrk="1" hangingPunct="1"/>
            <a:r>
              <a:rPr lang="en-GB" altLang="en-US" sz="3400"/>
              <a:t>Relative frequency distributions</a:t>
            </a:r>
            <a:br>
              <a:rPr lang="en-GB" altLang="en-US" sz="3400"/>
            </a:br>
            <a:r>
              <a:rPr lang="en-GB" altLang="en-US" sz="3400"/>
              <a:t> (English &amp; ciphertext)</a:t>
            </a:r>
          </a:p>
        </p:txBody>
      </p:sp>
      <p:pic>
        <p:nvPicPr>
          <p:cNvPr id="28675" name="Picture 4" descr="temp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773238"/>
            <a:ext cx="7632700" cy="429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6422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GB" altLang="en-US"/>
              <a:t>Example: Frequency analysis</a:t>
            </a:r>
          </a:p>
        </p:txBody>
      </p:sp>
      <p:sp>
        <p:nvSpPr>
          <p:cNvPr id="29699" name="Rectangle 3"/>
          <p:cNvSpPr>
            <a:spLocks noGrp="1" noChangeArrowheads="1"/>
          </p:cNvSpPr>
          <p:nvPr>
            <p:ph type="body" sz="half" idx="1"/>
          </p:nvPr>
        </p:nvSpPr>
        <p:spPr>
          <a:xfrm>
            <a:off x="566738" y="1752600"/>
            <a:ext cx="7893050" cy="4629150"/>
          </a:xfrm>
        </p:spPr>
        <p:txBody>
          <a:bodyPr/>
          <a:lstStyle/>
          <a:p>
            <a:pPr eaLnBrk="1" hangingPunct="1">
              <a:lnSpc>
                <a:spcPct val="80000"/>
              </a:lnSpc>
            </a:pPr>
            <a:r>
              <a:rPr lang="en-GB" altLang="en-US" sz="2000"/>
              <a:t>From the frequency distributions, we assume that:</a:t>
            </a:r>
          </a:p>
          <a:p>
            <a:pPr lvl="1" eaLnBrk="1" hangingPunct="1">
              <a:lnSpc>
                <a:spcPct val="80000"/>
              </a:lnSpc>
            </a:pPr>
            <a:r>
              <a:rPr lang="en-GB" altLang="en-US" sz="1800"/>
              <a:t>The ciphertext letter </a:t>
            </a:r>
            <a:r>
              <a:rPr lang="en-GB" altLang="en-US" sz="1800" b="1"/>
              <a:t>I </a:t>
            </a:r>
            <a:r>
              <a:rPr lang="en-GB" altLang="en-US" sz="1800"/>
              <a:t>corresponds to the plaintext letter </a:t>
            </a:r>
            <a:r>
              <a:rPr lang="en-GB" altLang="en-US" sz="1800" b="1"/>
              <a:t>E </a:t>
            </a:r>
            <a:r>
              <a:rPr lang="en-GB" altLang="en-US" sz="1800"/>
              <a:t>(the most frequent letter in the English language)</a:t>
            </a:r>
            <a:endParaRPr lang="en-GB" altLang="en-US" sz="1800" b="1"/>
          </a:p>
          <a:p>
            <a:pPr lvl="1" eaLnBrk="1" hangingPunct="1">
              <a:lnSpc>
                <a:spcPct val="80000"/>
              </a:lnSpc>
            </a:pPr>
            <a:r>
              <a:rPr lang="en-GB" altLang="en-US" sz="1800"/>
              <a:t>The ciphertext letter </a:t>
            </a:r>
            <a:r>
              <a:rPr lang="en-GB" altLang="en-US" sz="1800" b="1"/>
              <a:t>V </a:t>
            </a:r>
            <a:r>
              <a:rPr lang="en-GB" altLang="en-US" sz="1800"/>
              <a:t>corresponds to the plaintext letter </a:t>
            </a:r>
            <a:r>
              <a:rPr lang="en-GB" altLang="en-US" sz="1800" b="1"/>
              <a:t>T </a:t>
            </a:r>
            <a:r>
              <a:rPr lang="en-GB" altLang="en-US" sz="1800"/>
              <a:t>(the second most frequent letter in the English language)</a:t>
            </a:r>
          </a:p>
          <a:p>
            <a:pPr eaLnBrk="1" hangingPunct="1">
              <a:lnSpc>
                <a:spcPct val="80000"/>
              </a:lnSpc>
            </a:pPr>
            <a:r>
              <a:rPr lang="en-GB" altLang="en-US" sz="2000"/>
              <a:t>Partially decrypted ciphertext (</a:t>
            </a:r>
            <a:r>
              <a:rPr lang="en-GB" altLang="en-US" sz="2000">
                <a:solidFill>
                  <a:schemeClr val="accent2"/>
                </a:solidFill>
              </a:rPr>
              <a:t>red </a:t>
            </a:r>
            <a:r>
              <a:rPr lang="en-GB" altLang="en-US" sz="2000"/>
              <a:t>= plaintext):</a:t>
            </a:r>
          </a:p>
          <a:p>
            <a:pPr eaLnBrk="1" hangingPunct="1">
              <a:lnSpc>
                <a:spcPct val="80000"/>
              </a:lnSpc>
              <a:buFont typeface="Wingdings" panose="05000000000000000000" pitchFamily="2" charset="2"/>
              <a:buNone/>
            </a:pPr>
            <a:r>
              <a:rPr lang="en-GB" altLang="en-US" sz="2000"/>
              <a:t>	</a:t>
            </a:r>
            <a:r>
              <a:rPr lang="en-GB" altLang="en-US" sz="2000" b="1">
                <a:latin typeface="Courier New" panose="02070309020205020404" pitchFamily="49" charset="0"/>
              </a:rPr>
              <a:t>R jrk hbx</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u lk va</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vz</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hova ohlls lo rk rmrsvj</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kv ywbhtbkn. </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x</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se jlskbkn a</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vrg</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u va</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h</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xrvls tlzk vl va</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hlyye rkt h</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rx</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u va</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ywbhtbkn. Bk va</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x</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kbkn, a</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n</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vu bkvl va</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h</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xrvls, rkt, bo va</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s</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bu ulj</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lk</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hu</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bk va</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h</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xrvls -- ls bo bv zru srbkbkn varv tre -- a</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nl</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u yrpg vl abu ohlls tbs</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pvhe. Alz</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x</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s, bo va</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s</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bu klylte </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hu</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bk va</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h</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xrvls rkt bv aruk'v srbk</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t, a</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nl</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u vl va</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v</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kva ohlls rkt zrhgu wm vzl ohbnavu lo uvrbsu vl abu sllj.</a:t>
            </a:r>
          </a:p>
          <a:p>
            <a:pPr eaLnBrk="1" hangingPunct="1">
              <a:lnSpc>
                <a:spcPct val="80000"/>
              </a:lnSpc>
            </a:pPr>
            <a:endParaRPr lang="en-GB" altLang="en-US" sz="2000"/>
          </a:p>
        </p:txBody>
      </p:sp>
    </p:spTree>
    <p:extLst>
      <p:ext uri="{BB962C8B-B14F-4D97-AF65-F5344CB8AC3E}">
        <p14:creationId xmlns:p14="http://schemas.microsoft.com/office/powerpoint/2010/main" val="3502397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GB" altLang="en-US"/>
              <a:t>Example: Frequency analysis</a:t>
            </a:r>
          </a:p>
        </p:txBody>
      </p:sp>
      <p:sp>
        <p:nvSpPr>
          <p:cNvPr id="30723" name="Rectangle 3"/>
          <p:cNvSpPr>
            <a:spLocks noGrp="1" noChangeArrowheads="1"/>
          </p:cNvSpPr>
          <p:nvPr>
            <p:ph type="body" sz="half" idx="1"/>
          </p:nvPr>
        </p:nvSpPr>
        <p:spPr>
          <a:xfrm>
            <a:off x="566738" y="1752600"/>
            <a:ext cx="7893050" cy="4629150"/>
          </a:xfrm>
        </p:spPr>
        <p:txBody>
          <a:bodyPr/>
          <a:lstStyle/>
          <a:p>
            <a:pPr eaLnBrk="1" hangingPunct="1">
              <a:lnSpc>
                <a:spcPct val="80000"/>
              </a:lnSpc>
            </a:pPr>
            <a:r>
              <a:rPr lang="en-GB" altLang="en-US" sz="2000"/>
              <a:t>From the frequency distributions, we assume that:</a:t>
            </a:r>
          </a:p>
          <a:p>
            <a:pPr lvl="1" eaLnBrk="1" hangingPunct="1">
              <a:lnSpc>
                <a:spcPct val="80000"/>
              </a:lnSpc>
            </a:pPr>
            <a:r>
              <a:rPr lang="en-GB" altLang="en-US" sz="1800"/>
              <a:t>The ciphertext letter </a:t>
            </a:r>
            <a:r>
              <a:rPr lang="en-GB" altLang="en-US" sz="1800" b="1"/>
              <a:t>I </a:t>
            </a:r>
            <a:r>
              <a:rPr lang="en-GB" altLang="en-US" sz="1800"/>
              <a:t>corresponds to the plaintext letter </a:t>
            </a:r>
            <a:r>
              <a:rPr lang="en-GB" altLang="en-US" sz="1800" b="1"/>
              <a:t>E </a:t>
            </a:r>
            <a:r>
              <a:rPr lang="en-GB" altLang="en-US" sz="1800"/>
              <a:t>(the most frequent letter in the English language)</a:t>
            </a:r>
            <a:endParaRPr lang="en-GB" altLang="en-US" sz="1800" b="1"/>
          </a:p>
          <a:p>
            <a:pPr lvl="1" eaLnBrk="1" hangingPunct="1">
              <a:lnSpc>
                <a:spcPct val="80000"/>
              </a:lnSpc>
            </a:pPr>
            <a:r>
              <a:rPr lang="en-GB" altLang="en-US" sz="1800"/>
              <a:t>The ciphertext letter </a:t>
            </a:r>
            <a:r>
              <a:rPr lang="en-GB" altLang="en-US" sz="1800" b="1"/>
              <a:t>V </a:t>
            </a:r>
            <a:r>
              <a:rPr lang="en-GB" altLang="en-US" sz="1800"/>
              <a:t>corresponds to the plaintext letter </a:t>
            </a:r>
            <a:r>
              <a:rPr lang="en-GB" altLang="en-US" sz="1800" b="1"/>
              <a:t>T </a:t>
            </a:r>
            <a:r>
              <a:rPr lang="en-GB" altLang="en-US" sz="1800"/>
              <a:t>(the second most frequent letter in the English language)</a:t>
            </a:r>
          </a:p>
          <a:p>
            <a:pPr eaLnBrk="1" hangingPunct="1">
              <a:lnSpc>
                <a:spcPct val="80000"/>
              </a:lnSpc>
            </a:pPr>
            <a:r>
              <a:rPr lang="en-GB" altLang="en-US" sz="2000"/>
              <a:t>Partially decrypted ciphertext (</a:t>
            </a:r>
            <a:r>
              <a:rPr lang="en-GB" altLang="en-US" sz="2000">
                <a:solidFill>
                  <a:schemeClr val="accent2"/>
                </a:solidFill>
              </a:rPr>
              <a:t>red </a:t>
            </a:r>
            <a:r>
              <a:rPr lang="en-GB" altLang="en-US" sz="2000"/>
              <a:t>= plaintext):</a:t>
            </a:r>
          </a:p>
          <a:p>
            <a:pPr eaLnBrk="1" hangingPunct="1">
              <a:lnSpc>
                <a:spcPct val="80000"/>
              </a:lnSpc>
              <a:buFont typeface="Wingdings" panose="05000000000000000000" pitchFamily="2" charset="2"/>
              <a:buNone/>
            </a:pPr>
            <a:r>
              <a:rPr lang="en-GB" altLang="en-US" sz="2000"/>
              <a:t>	</a:t>
            </a:r>
            <a:r>
              <a:rPr lang="en-GB" altLang="en-US" sz="2000" b="1">
                <a:latin typeface="Courier New" panose="02070309020205020404" pitchFamily="49" charset="0"/>
              </a:rPr>
              <a:t>R jrk hbx</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u lk </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a</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z</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ho</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a ohlls lo rk rmrsvj</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k</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 ywbhtbkn. </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x</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se jlskbkn a</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rg</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u </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a</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h</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xr</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ls tlzk </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l </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a</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hlyye rkt h</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rx</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u </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a</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ywbhtbkn. Bk </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a</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x</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kbkn, a</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n</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vu bk</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l </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a</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h</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xr</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ls, rkt, bo </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a</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s</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bu ulj</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lk</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hu</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bk </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a</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h</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xr</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ls -- ls bo b</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 zru srbkbkn </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ar</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 tre -- a</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nl</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u yrpg </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l abu ohlls tbs</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p</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he. Alz</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x</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s, bo </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a</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s</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bu klylte </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hu</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bk </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a</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h</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xrvls rkt b</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 aruk'</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 srbk</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t, a</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nl</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u </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l </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a</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a:t>
            </a:r>
            <a:r>
              <a:rPr lang="en-GB" altLang="en-US" sz="2000" b="1">
                <a:solidFill>
                  <a:schemeClr val="accent2"/>
                </a:solidFill>
                <a:latin typeface="Courier New" panose="02070309020205020404" pitchFamily="49" charset="0"/>
              </a:rPr>
              <a:t>te</a:t>
            </a:r>
            <a:r>
              <a:rPr lang="en-GB" altLang="en-US" sz="2000" b="1">
                <a:latin typeface="Courier New" panose="02070309020205020404" pitchFamily="49" charset="0"/>
              </a:rPr>
              <a:t>k</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a ohlls rkt zrhgu wm </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zl ohbna</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u lo u</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rbsu </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l abu sllj.</a:t>
            </a:r>
          </a:p>
          <a:p>
            <a:pPr eaLnBrk="1" hangingPunct="1">
              <a:lnSpc>
                <a:spcPct val="80000"/>
              </a:lnSpc>
            </a:pPr>
            <a:endParaRPr lang="en-GB" altLang="en-US" sz="2000"/>
          </a:p>
        </p:txBody>
      </p:sp>
    </p:spTree>
    <p:extLst>
      <p:ext uri="{BB962C8B-B14F-4D97-AF65-F5344CB8AC3E}">
        <p14:creationId xmlns:p14="http://schemas.microsoft.com/office/powerpoint/2010/main" val="6643895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GB" altLang="en-US"/>
              <a:t>Example: Frequency analysis</a:t>
            </a:r>
          </a:p>
        </p:txBody>
      </p:sp>
      <p:sp>
        <p:nvSpPr>
          <p:cNvPr id="31747" name="Rectangle 3"/>
          <p:cNvSpPr>
            <a:spLocks noGrp="1" noChangeArrowheads="1"/>
          </p:cNvSpPr>
          <p:nvPr>
            <p:ph type="body" sz="half" idx="1"/>
          </p:nvPr>
        </p:nvSpPr>
        <p:spPr>
          <a:xfrm>
            <a:off x="566738" y="1752600"/>
            <a:ext cx="7893050" cy="4629150"/>
          </a:xfrm>
        </p:spPr>
        <p:txBody>
          <a:bodyPr/>
          <a:lstStyle/>
          <a:p>
            <a:pPr eaLnBrk="1" hangingPunct="1">
              <a:lnSpc>
                <a:spcPct val="80000"/>
              </a:lnSpc>
            </a:pPr>
            <a:r>
              <a:rPr lang="en-GB" altLang="en-US" sz="2000"/>
              <a:t>We can assume that the ciphertext letter </a:t>
            </a:r>
            <a:r>
              <a:rPr lang="en-GB" altLang="en-US" sz="2000" b="1"/>
              <a:t>A </a:t>
            </a:r>
            <a:r>
              <a:rPr lang="en-GB" altLang="en-US" sz="2000"/>
              <a:t>corresponds to the plaintext letter </a:t>
            </a:r>
            <a:r>
              <a:rPr lang="en-GB" altLang="en-US" sz="2000" b="1"/>
              <a:t>H</a:t>
            </a:r>
            <a:r>
              <a:rPr lang="en-GB" altLang="en-US" sz="2000"/>
              <a:t> because:</a:t>
            </a:r>
          </a:p>
          <a:p>
            <a:pPr lvl="1" eaLnBrk="1" hangingPunct="1">
              <a:lnSpc>
                <a:spcPct val="80000"/>
              </a:lnSpc>
            </a:pPr>
            <a:r>
              <a:rPr lang="en-GB" altLang="en-US" sz="1800"/>
              <a:t>The digram ‘TH’ is the most common in the English language</a:t>
            </a:r>
            <a:endParaRPr lang="en-GB" altLang="en-US" sz="1800" b="1"/>
          </a:p>
          <a:p>
            <a:pPr lvl="1" eaLnBrk="1" hangingPunct="1">
              <a:lnSpc>
                <a:spcPct val="80000"/>
              </a:lnSpc>
            </a:pPr>
            <a:r>
              <a:rPr lang="en-GB" altLang="en-US" sz="1800"/>
              <a:t>The word “THE” is the only frequently used 3-letter English word starting with T and ending with E</a:t>
            </a:r>
          </a:p>
          <a:p>
            <a:pPr eaLnBrk="1" hangingPunct="1">
              <a:lnSpc>
                <a:spcPct val="80000"/>
              </a:lnSpc>
            </a:pPr>
            <a:r>
              <a:rPr lang="en-GB" altLang="en-US" sz="2000"/>
              <a:t>Partially decrypted ciphertext (</a:t>
            </a:r>
            <a:r>
              <a:rPr lang="en-GB" altLang="en-US" sz="2000">
                <a:solidFill>
                  <a:schemeClr val="accent2"/>
                </a:solidFill>
              </a:rPr>
              <a:t>red </a:t>
            </a:r>
            <a:r>
              <a:rPr lang="en-GB" altLang="en-US" sz="2000"/>
              <a:t>= plaintext):</a:t>
            </a:r>
          </a:p>
          <a:p>
            <a:pPr eaLnBrk="1" hangingPunct="1">
              <a:lnSpc>
                <a:spcPct val="80000"/>
              </a:lnSpc>
              <a:buFont typeface="Wingdings" panose="05000000000000000000" pitchFamily="2" charset="2"/>
              <a:buNone/>
            </a:pPr>
            <a:r>
              <a:rPr lang="en-GB" altLang="en-US" sz="2000"/>
              <a:t>	</a:t>
            </a:r>
            <a:r>
              <a:rPr lang="en-GB" altLang="en-US" sz="2000" b="1">
                <a:latin typeface="Courier New" panose="02070309020205020404" pitchFamily="49" charset="0"/>
              </a:rPr>
              <a:t>R jrk hbx</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u lk </a:t>
            </a:r>
            <a:r>
              <a:rPr lang="en-GB" altLang="en-US" sz="2000" b="1">
                <a:solidFill>
                  <a:schemeClr val="accent2"/>
                </a:solidFill>
                <a:latin typeface="Courier New" panose="02070309020205020404" pitchFamily="49" charset="0"/>
              </a:rPr>
              <a:t>the</a:t>
            </a:r>
            <a:r>
              <a:rPr lang="en-GB" altLang="en-US" sz="2000" b="1">
                <a:latin typeface="Courier New" panose="02070309020205020404" pitchFamily="49" charset="0"/>
              </a:rPr>
              <a:t> </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z</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ho</a:t>
            </a:r>
            <a:r>
              <a:rPr lang="en-GB" altLang="en-US" sz="2000" b="1">
                <a:solidFill>
                  <a:schemeClr val="accent2"/>
                </a:solidFill>
                <a:latin typeface="Courier New" panose="02070309020205020404" pitchFamily="49" charset="0"/>
              </a:rPr>
              <a:t>th</a:t>
            </a:r>
            <a:r>
              <a:rPr lang="en-GB" altLang="en-US" sz="2000" b="1">
                <a:latin typeface="Courier New" panose="02070309020205020404" pitchFamily="49" charset="0"/>
              </a:rPr>
              <a:t> ohlls lo rk rmrsvj</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k</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 ywbhtbkn. </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x</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se jlskbkn </a:t>
            </a:r>
            <a:r>
              <a:rPr lang="en-GB" altLang="en-US" sz="2000" b="1">
                <a:solidFill>
                  <a:schemeClr val="accent2"/>
                </a:solidFill>
                <a:latin typeface="Courier New" panose="02070309020205020404" pitchFamily="49" charset="0"/>
              </a:rPr>
              <a:t>he</a:t>
            </a:r>
            <a:r>
              <a:rPr lang="en-GB" altLang="en-US" sz="2000" b="1">
                <a:latin typeface="Courier New" panose="02070309020205020404" pitchFamily="49" charset="0"/>
              </a:rPr>
              <a:t> </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rg</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u </a:t>
            </a:r>
            <a:r>
              <a:rPr lang="en-GB" altLang="en-US" sz="2000" b="1">
                <a:solidFill>
                  <a:schemeClr val="accent2"/>
                </a:solidFill>
                <a:latin typeface="Courier New" panose="02070309020205020404" pitchFamily="49" charset="0"/>
              </a:rPr>
              <a:t>the</a:t>
            </a:r>
            <a:r>
              <a:rPr lang="en-GB" altLang="en-US" sz="2000" b="1">
                <a:latin typeface="Courier New" panose="02070309020205020404" pitchFamily="49" charset="0"/>
              </a:rPr>
              <a:t> </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h</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xr</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ls tlzk </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l </a:t>
            </a:r>
            <a:r>
              <a:rPr lang="en-GB" altLang="en-US" sz="2000" b="1">
                <a:solidFill>
                  <a:schemeClr val="accent2"/>
                </a:solidFill>
                <a:latin typeface="Courier New" panose="02070309020205020404" pitchFamily="49" charset="0"/>
              </a:rPr>
              <a:t>the</a:t>
            </a:r>
            <a:r>
              <a:rPr lang="en-GB" altLang="en-US" sz="2000" b="1">
                <a:latin typeface="Courier New" panose="02070309020205020404" pitchFamily="49" charset="0"/>
              </a:rPr>
              <a:t> hlyye rkt h</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rx</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u </a:t>
            </a:r>
            <a:r>
              <a:rPr lang="en-GB" altLang="en-US" sz="2000" b="1">
                <a:solidFill>
                  <a:schemeClr val="accent2"/>
                </a:solidFill>
                <a:latin typeface="Courier New" panose="02070309020205020404" pitchFamily="49" charset="0"/>
              </a:rPr>
              <a:t>the</a:t>
            </a:r>
            <a:r>
              <a:rPr lang="en-GB" altLang="en-US" sz="2000" b="1">
                <a:latin typeface="Courier New" panose="02070309020205020404" pitchFamily="49" charset="0"/>
              </a:rPr>
              <a:t> ywbhtbkn. Bk </a:t>
            </a:r>
            <a:r>
              <a:rPr lang="en-GB" altLang="en-US" sz="2000" b="1">
                <a:solidFill>
                  <a:schemeClr val="accent2"/>
                </a:solidFill>
                <a:latin typeface="Courier New" panose="02070309020205020404" pitchFamily="49" charset="0"/>
              </a:rPr>
              <a:t>the</a:t>
            </a:r>
            <a:r>
              <a:rPr lang="en-GB" altLang="en-US" sz="2000" b="1">
                <a:latin typeface="Courier New" panose="02070309020205020404" pitchFamily="49" charset="0"/>
              </a:rPr>
              <a:t> </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x</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kbkn, </a:t>
            </a:r>
            <a:r>
              <a:rPr lang="en-GB" altLang="en-US" sz="2000" b="1">
                <a:solidFill>
                  <a:schemeClr val="accent2"/>
                </a:solidFill>
                <a:latin typeface="Courier New" panose="02070309020205020404" pitchFamily="49" charset="0"/>
              </a:rPr>
              <a:t>he</a:t>
            </a:r>
            <a:r>
              <a:rPr lang="en-GB" altLang="en-US" sz="2000" b="1">
                <a:latin typeface="Courier New" panose="02070309020205020404" pitchFamily="49" charset="0"/>
              </a:rPr>
              <a:t> n</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vu bk</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l </a:t>
            </a:r>
            <a:r>
              <a:rPr lang="en-GB" altLang="en-US" sz="2000" b="1">
                <a:solidFill>
                  <a:schemeClr val="accent2"/>
                </a:solidFill>
                <a:latin typeface="Courier New" panose="02070309020205020404" pitchFamily="49" charset="0"/>
              </a:rPr>
              <a:t>the</a:t>
            </a:r>
            <a:r>
              <a:rPr lang="en-GB" altLang="en-US" sz="2000" b="1">
                <a:latin typeface="Courier New" panose="02070309020205020404" pitchFamily="49" charset="0"/>
              </a:rPr>
              <a:t> </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h</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xr</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ls, rkt, bo </a:t>
            </a:r>
            <a:r>
              <a:rPr lang="en-GB" altLang="en-US" sz="2000" b="1">
                <a:solidFill>
                  <a:schemeClr val="accent2"/>
                </a:solidFill>
                <a:latin typeface="Courier New" panose="02070309020205020404" pitchFamily="49" charset="0"/>
              </a:rPr>
              <a:t>the</a:t>
            </a:r>
            <a:r>
              <a:rPr lang="en-GB" altLang="en-US" sz="2000" b="1">
                <a:latin typeface="Courier New" panose="02070309020205020404" pitchFamily="49" charset="0"/>
              </a:rPr>
              <a:t>s</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bu ulj</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lk</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hu</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bk </a:t>
            </a:r>
            <a:r>
              <a:rPr lang="en-GB" altLang="en-US" sz="2000" b="1">
                <a:solidFill>
                  <a:schemeClr val="accent2"/>
                </a:solidFill>
                <a:latin typeface="Courier New" panose="02070309020205020404" pitchFamily="49" charset="0"/>
              </a:rPr>
              <a:t>the</a:t>
            </a:r>
            <a:r>
              <a:rPr lang="en-GB" altLang="en-US" sz="2000" b="1">
                <a:latin typeface="Courier New" panose="02070309020205020404" pitchFamily="49" charset="0"/>
              </a:rPr>
              <a:t> </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h</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xr</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ls -- ls bo b</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 zru srbkbkn </a:t>
            </a:r>
            <a:r>
              <a:rPr lang="en-GB" altLang="en-US" sz="2000" b="1">
                <a:solidFill>
                  <a:schemeClr val="accent2"/>
                </a:solidFill>
                <a:latin typeface="Courier New" panose="02070309020205020404" pitchFamily="49" charset="0"/>
              </a:rPr>
              <a:t>th</a:t>
            </a:r>
            <a:r>
              <a:rPr lang="en-GB" altLang="en-US" sz="2000" b="1">
                <a:latin typeface="Courier New" panose="02070309020205020404" pitchFamily="49" charset="0"/>
              </a:rPr>
              <a:t>r</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 tre -- </a:t>
            </a:r>
            <a:r>
              <a:rPr lang="en-GB" altLang="en-US" sz="2000" b="1">
                <a:solidFill>
                  <a:schemeClr val="accent2"/>
                </a:solidFill>
                <a:latin typeface="Courier New" panose="02070309020205020404" pitchFamily="49" charset="0"/>
              </a:rPr>
              <a:t>he</a:t>
            </a:r>
            <a:r>
              <a:rPr lang="en-GB" altLang="en-US" sz="2000" b="1">
                <a:latin typeface="Courier New" panose="02070309020205020404" pitchFamily="49" charset="0"/>
              </a:rPr>
              <a:t> nl</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u yrpg </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l </a:t>
            </a:r>
            <a:r>
              <a:rPr lang="en-GB" altLang="en-US" sz="2000" b="1">
                <a:solidFill>
                  <a:schemeClr val="accent2"/>
                </a:solidFill>
                <a:latin typeface="Courier New" panose="02070309020205020404" pitchFamily="49" charset="0"/>
              </a:rPr>
              <a:t>h</a:t>
            </a:r>
            <a:r>
              <a:rPr lang="en-GB" altLang="en-US" sz="2000" b="1">
                <a:latin typeface="Courier New" panose="02070309020205020404" pitchFamily="49" charset="0"/>
              </a:rPr>
              <a:t>bu ohlls tbs</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p</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he. </a:t>
            </a:r>
            <a:r>
              <a:rPr lang="en-GB" altLang="en-US" sz="2000" b="1">
                <a:solidFill>
                  <a:schemeClr val="accent2"/>
                </a:solidFill>
                <a:latin typeface="Courier New" panose="02070309020205020404" pitchFamily="49" charset="0"/>
              </a:rPr>
              <a:t>H</a:t>
            </a:r>
            <a:r>
              <a:rPr lang="en-GB" altLang="en-US" sz="2000" b="1">
                <a:latin typeface="Courier New" panose="02070309020205020404" pitchFamily="49" charset="0"/>
              </a:rPr>
              <a:t>lz</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x</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s, bo </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a</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s</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bu klylte </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hu</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bk </a:t>
            </a:r>
            <a:r>
              <a:rPr lang="en-GB" altLang="en-US" sz="2000" b="1">
                <a:solidFill>
                  <a:schemeClr val="accent2"/>
                </a:solidFill>
                <a:latin typeface="Courier New" panose="02070309020205020404" pitchFamily="49" charset="0"/>
              </a:rPr>
              <a:t>the</a:t>
            </a:r>
            <a:r>
              <a:rPr lang="en-GB" altLang="en-US" sz="2000" b="1">
                <a:latin typeface="Courier New" panose="02070309020205020404" pitchFamily="49" charset="0"/>
              </a:rPr>
              <a:t> </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h</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xr</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ls rkt b</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 </a:t>
            </a:r>
            <a:r>
              <a:rPr lang="en-GB" altLang="en-US" sz="2000" b="1">
                <a:solidFill>
                  <a:schemeClr val="accent2"/>
                </a:solidFill>
                <a:latin typeface="Courier New" panose="02070309020205020404" pitchFamily="49" charset="0"/>
              </a:rPr>
              <a:t>h</a:t>
            </a:r>
            <a:r>
              <a:rPr lang="en-GB" altLang="en-US" sz="2000" b="1">
                <a:latin typeface="Courier New" panose="02070309020205020404" pitchFamily="49" charset="0"/>
              </a:rPr>
              <a:t>ruk'</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 srbk</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t, </a:t>
            </a:r>
            <a:r>
              <a:rPr lang="en-GB" altLang="en-US" sz="2000" b="1">
                <a:solidFill>
                  <a:schemeClr val="accent2"/>
                </a:solidFill>
                <a:latin typeface="Courier New" panose="02070309020205020404" pitchFamily="49" charset="0"/>
              </a:rPr>
              <a:t>he</a:t>
            </a:r>
            <a:r>
              <a:rPr lang="en-GB" altLang="en-US" sz="2000" b="1">
                <a:latin typeface="Courier New" panose="02070309020205020404" pitchFamily="49" charset="0"/>
              </a:rPr>
              <a:t> nl</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u </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l </a:t>
            </a:r>
            <a:r>
              <a:rPr lang="en-GB" altLang="en-US" sz="2000" b="1">
                <a:solidFill>
                  <a:schemeClr val="accent2"/>
                </a:solidFill>
                <a:latin typeface="Courier New" panose="02070309020205020404" pitchFamily="49" charset="0"/>
              </a:rPr>
              <a:t>the</a:t>
            </a:r>
            <a:r>
              <a:rPr lang="en-GB" altLang="en-US" sz="2000" b="1">
                <a:latin typeface="Courier New" panose="02070309020205020404" pitchFamily="49" charset="0"/>
              </a:rPr>
              <a:t> </a:t>
            </a:r>
            <a:r>
              <a:rPr lang="en-GB" altLang="en-US" sz="2000" b="1">
                <a:solidFill>
                  <a:schemeClr val="accent2"/>
                </a:solidFill>
                <a:latin typeface="Courier New" panose="02070309020205020404" pitchFamily="49" charset="0"/>
              </a:rPr>
              <a:t>te</a:t>
            </a:r>
            <a:r>
              <a:rPr lang="en-GB" altLang="en-US" sz="2000" b="1">
                <a:latin typeface="Courier New" panose="02070309020205020404" pitchFamily="49" charset="0"/>
              </a:rPr>
              <a:t>k</a:t>
            </a:r>
            <a:r>
              <a:rPr lang="en-GB" altLang="en-US" sz="2000" b="1">
                <a:solidFill>
                  <a:schemeClr val="accent2"/>
                </a:solidFill>
                <a:latin typeface="Courier New" panose="02070309020205020404" pitchFamily="49" charset="0"/>
              </a:rPr>
              <a:t>th</a:t>
            </a:r>
            <a:r>
              <a:rPr lang="en-GB" altLang="en-US" sz="2000" b="1">
                <a:latin typeface="Courier New" panose="02070309020205020404" pitchFamily="49" charset="0"/>
              </a:rPr>
              <a:t> ohlls rkt zrhgu wm </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zl ohbna</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u lo u</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rbsu </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l </a:t>
            </a:r>
            <a:r>
              <a:rPr lang="en-GB" altLang="en-US" sz="2000" b="1">
                <a:solidFill>
                  <a:schemeClr val="accent2"/>
                </a:solidFill>
                <a:latin typeface="Courier New" panose="02070309020205020404" pitchFamily="49" charset="0"/>
              </a:rPr>
              <a:t>h</a:t>
            </a:r>
            <a:r>
              <a:rPr lang="en-GB" altLang="en-US" sz="2000" b="1">
                <a:latin typeface="Courier New" panose="02070309020205020404" pitchFamily="49" charset="0"/>
              </a:rPr>
              <a:t>bu sllj.</a:t>
            </a:r>
          </a:p>
          <a:p>
            <a:pPr eaLnBrk="1" hangingPunct="1">
              <a:lnSpc>
                <a:spcPct val="80000"/>
              </a:lnSpc>
            </a:pPr>
            <a:endParaRPr lang="en-GB" altLang="en-US" sz="2000"/>
          </a:p>
        </p:txBody>
      </p:sp>
    </p:spTree>
    <p:extLst>
      <p:ext uri="{BB962C8B-B14F-4D97-AF65-F5344CB8AC3E}">
        <p14:creationId xmlns:p14="http://schemas.microsoft.com/office/powerpoint/2010/main" val="39298343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GB" altLang="en-US"/>
              <a:t>Example: Frequency analysis</a:t>
            </a:r>
          </a:p>
        </p:txBody>
      </p:sp>
      <p:sp>
        <p:nvSpPr>
          <p:cNvPr id="32771" name="Rectangle 3"/>
          <p:cNvSpPr>
            <a:spLocks noGrp="1" noChangeArrowheads="1"/>
          </p:cNvSpPr>
          <p:nvPr>
            <p:ph type="body" sz="half" idx="1"/>
          </p:nvPr>
        </p:nvSpPr>
        <p:spPr>
          <a:xfrm>
            <a:off x="566738" y="1752600"/>
            <a:ext cx="7893050" cy="4629150"/>
          </a:xfrm>
        </p:spPr>
        <p:txBody>
          <a:bodyPr/>
          <a:lstStyle/>
          <a:p>
            <a:pPr eaLnBrk="1" hangingPunct="1">
              <a:lnSpc>
                <a:spcPct val="80000"/>
              </a:lnSpc>
            </a:pPr>
            <a:r>
              <a:rPr lang="en-GB" altLang="en-US" sz="2000"/>
              <a:t>We can assume that the ciphertext letter </a:t>
            </a:r>
            <a:r>
              <a:rPr lang="en-GB" altLang="en-US" sz="2000" b="1"/>
              <a:t>R </a:t>
            </a:r>
            <a:r>
              <a:rPr lang="en-GB" altLang="en-US" sz="2000"/>
              <a:t>corresponds to the plaintext letter </a:t>
            </a:r>
            <a:r>
              <a:rPr lang="en-GB" altLang="en-US" sz="2000" b="1"/>
              <a:t>A</a:t>
            </a:r>
            <a:r>
              <a:rPr lang="en-GB" altLang="en-US" sz="2000"/>
              <a:t> because:</a:t>
            </a:r>
          </a:p>
          <a:p>
            <a:pPr lvl="1" eaLnBrk="1" hangingPunct="1">
              <a:lnSpc>
                <a:spcPct val="80000"/>
              </a:lnSpc>
            </a:pPr>
            <a:r>
              <a:rPr lang="en-GB" altLang="en-US" sz="1800"/>
              <a:t>The word “THAT” is the only frequently used 4-letter English word starting with ‘TH’ and ending with T</a:t>
            </a:r>
          </a:p>
          <a:p>
            <a:pPr lvl="1" eaLnBrk="1" hangingPunct="1">
              <a:lnSpc>
                <a:spcPct val="80000"/>
              </a:lnSpc>
            </a:pPr>
            <a:r>
              <a:rPr lang="en-GB" altLang="en-US" sz="1800"/>
              <a:t>The relative frequency of R in the ciphertext closely approximates the relative frequency of A in English</a:t>
            </a:r>
            <a:endParaRPr lang="en-GB" altLang="en-US" sz="1800" b="1"/>
          </a:p>
          <a:p>
            <a:pPr eaLnBrk="1" hangingPunct="1">
              <a:lnSpc>
                <a:spcPct val="80000"/>
              </a:lnSpc>
            </a:pPr>
            <a:r>
              <a:rPr lang="en-GB" altLang="en-US" sz="2000"/>
              <a:t>Partially decrypted ciphertext (</a:t>
            </a:r>
            <a:r>
              <a:rPr lang="en-GB" altLang="en-US" sz="2000">
                <a:solidFill>
                  <a:schemeClr val="accent2"/>
                </a:solidFill>
              </a:rPr>
              <a:t>red </a:t>
            </a:r>
            <a:r>
              <a:rPr lang="en-GB" altLang="en-US" sz="2000"/>
              <a:t>= plaintext):</a:t>
            </a:r>
          </a:p>
          <a:p>
            <a:pPr eaLnBrk="1" hangingPunct="1">
              <a:lnSpc>
                <a:spcPct val="80000"/>
              </a:lnSpc>
              <a:buFont typeface="Wingdings" panose="05000000000000000000" pitchFamily="2" charset="2"/>
              <a:buNone/>
            </a:pPr>
            <a:r>
              <a:rPr lang="en-GB" altLang="en-US" sz="2000"/>
              <a:t>	</a:t>
            </a:r>
            <a:r>
              <a:rPr lang="en-GB" altLang="en-US" sz="2000" b="1">
                <a:solidFill>
                  <a:schemeClr val="accent2"/>
                </a:solidFill>
                <a:latin typeface="Courier New" panose="02070309020205020404" pitchFamily="49" charset="0"/>
              </a:rPr>
              <a:t>A</a:t>
            </a:r>
            <a:r>
              <a:rPr lang="en-GB" altLang="en-US" sz="2000" b="1">
                <a:latin typeface="Courier New" panose="02070309020205020404" pitchFamily="49" charset="0"/>
              </a:rPr>
              <a:t> j</a:t>
            </a:r>
            <a:r>
              <a:rPr lang="en-GB" altLang="en-US" sz="2000" b="1">
                <a:solidFill>
                  <a:schemeClr val="accent2"/>
                </a:solidFill>
                <a:latin typeface="Courier New" panose="02070309020205020404" pitchFamily="49" charset="0"/>
              </a:rPr>
              <a:t>a</a:t>
            </a:r>
            <a:r>
              <a:rPr lang="en-GB" altLang="en-US" sz="2000" b="1">
                <a:latin typeface="Courier New" panose="02070309020205020404" pitchFamily="49" charset="0"/>
              </a:rPr>
              <a:t>k hbx</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u lk </a:t>
            </a:r>
            <a:r>
              <a:rPr lang="en-GB" altLang="en-US" sz="2000" b="1">
                <a:solidFill>
                  <a:schemeClr val="accent2"/>
                </a:solidFill>
                <a:latin typeface="Courier New" panose="02070309020205020404" pitchFamily="49" charset="0"/>
              </a:rPr>
              <a:t>the</a:t>
            </a:r>
            <a:r>
              <a:rPr lang="en-GB" altLang="en-US" sz="2000" b="1">
                <a:latin typeface="Courier New" panose="02070309020205020404" pitchFamily="49" charset="0"/>
              </a:rPr>
              <a:t> </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z</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ho</a:t>
            </a:r>
            <a:r>
              <a:rPr lang="en-GB" altLang="en-US" sz="2000" b="1">
                <a:solidFill>
                  <a:schemeClr val="accent2"/>
                </a:solidFill>
                <a:latin typeface="Courier New" panose="02070309020205020404" pitchFamily="49" charset="0"/>
              </a:rPr>
              <a:t>th</a:t>
            </a:r>
            <a:r>
              <a:rPr lang="en-GB" altLang="en-US" sz="2000" b="1">
                <a:latin typeface="Courier New" panose="02070309020205020404" pitchFamily="49" charset="0"/>
              </a:rPr>
              <a:t> ohlls lo </a:t>
            </a:r>
            <a:r>
              <a:rPr lang="en-GB" altLang="en-US" sz="2000" b="1">
                <a:solidFill>
                  <a:schemeClr val="accent2"/>
                </a:solidFill>
                <a:latin typeface="Courier New" panose="02070309020205020404" pitchFamily="49" charset="0"/>
              </a:rPr>
              <a:t>a</a:t>
            </a:r>
            <a:r>
              <a:rPr lang="en-GB" altLang="en-US" sz="2000" b="1">
                <a:latin typeface="Courier New" panose="02070309020205020404" pitchFamily="49" charset="0"/>
              </a:rPr>
              <a:t>k </a:t>
            </a:r>
            <a:r>
              <a:rPr lang="en-GB" altLang="en-US" sz="2000" b="1">
                <a:solidFill>
                  <a:schemeClr val="accent2"/>
                </a:solidFill>
                <a:latin typeface="Courier New" panose="02070309020205020404" pitchFamily="49" charset="0"/>
              </a:rPr>
              <a:t>a</a:t>
            </a:r>
            <a:r>
              <a:rPr lang="en-GB" altLang="en-US" sz="2000" b="1">
                <a:latin typeface="Courier New" panose="02070309020205020404" pitchFamily="49" charset="0"/>
              </a:rPr>
              <a:t>m</a:t>
            </a:r>
            <a:r>
              <a:rPr lang="en-GB" altLang="en-US" sz="2000" b="1">
                <a:solidFill>
                  <a:schemeClr val="accent2"/>
                </a:solidFill>
                <a:latin typeface="Courier New" panose="02070309020205020404" pitchFamily="49" charset="0"/>
              </a:rPr>
              <a:t>a</a:t>
            </a:r>
            <a:r>
              <a:rPr lang="en-GB" altLang="en-US" sz="2000" b="1">
                <a:latin typeface="Courier New" panose="02070309020205020404" pitchFamily="49" charset="0"/>
              </a:rPr>
              <a:t>svj</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k</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 ywbhtbkn. </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x</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se jlskbkn </a:t>
            </a:r>
            <a:r>
              <a:rPr lang="en-GB" altLang="en-US" sz="2000" b="1">
                <a:solidFill>
                  <a:schemeClr val="accent2"/>
                </a:solidFill>
                <a:latin typeface="Courier New" panose="02070309020205020404" pitchFamily="49" charset="0"/>
              </a:rPr>
              <a:t>he</a:t>
            </a:r>
            <a:r>
              <a:rPr lang="en-GB" altLang="en-US" sz="2000" b="1">
                <a:latin typeface="Courier New" panose="02070309020205020404" pitchFamily="49" charset="0"/>
              </a:rPr>
              <a:t> </a:t>
            </a:r>
            <a:r>
              <a:rPr lang="en-GB" altLang="en-US" sz="2000" b="1">
                <a:solidFill>
                  <a:schemeClr val="accent2"/>
                </a:solidFill>
                <a:latin typeface="Courier New" panose="02070309020205020404" pitchFamily="49" charset="0"/>
              </a:rPr>
              <a:t>ta</a:t>
            </a:r>
            <a:r>
              <a:rPr lang="en-GB" altLang="en-US" sz="2000" b="1">
                <a:latin typeface="Courier New" panose="02070309020205020404" pitchFamily="49" charset="0"/>
              </a:rPr>
              <a:t>g</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u </a:t>
            </a:r>
            <a:r>
              <a:rPr lang="en-GB" altLang="en-US" sz="2000" b="1">
                <a:solidFill>
                  <a:schemeClr val="accent2"/>
                </a:solidFill>
                <a:latin typeface="Courier New" panose="02070309020205020404" pitchFamily="49" charset="0"/>
              </a:rPr>
              <a:t>the</a:t>
            </a:r>
            <a:r>
              <a:rPr lang="en-GB" altLang="en-US" sz="2000" b="1">
                <a:latin typeface="Courier New" panose="02070309020205020404" pitchFamily="49" charset="0"/>
              </a:rPr>
              <a:t> </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h</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x</a:t>
            </a:r>
            <a:r>
              <a:rPr lang="en-GB" altLang="en-US" sz="2000" b="1">
                <a:solidFill>
                  <a:schemeClr val="accent2"/>
                </a:solidFill>
                <a:latin typeface="Courier New" panose="02070309020205020404" pitchFamily="49" charset="0"/>
              </a:rPr>
              <a:t>at</a:t>
            </a:r>
            <a:r>
              <a:rPr lang="en-GB" altLang="en-US" sz="2000" b="1">
                <a:latin typeface="Courier New" panose="02070309020205020404" pitchFamily="49" charset="0"/>
              </a:rPr>
              <a:t>ls tlzk </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l </a:t>
            </a:r>
            <a:r>
              <a:rPr lang="en-GB" altLang="en-US" sz="2000" b="1">
                <a:solidFill>
                  <a:schemeClr val="accent2"/>
                </a:solidFill>
                <a:latin typeface="Courier New" panose="02070309020205020404" pitchFamily="49" charset="0"/>
              </a:rPr>
              <a:t>the</a:t>
            </a:r>
            <a:r>
              <a:rPr lang="en-GB" altLang="en-US" sz="2000" b="1">
                <a:latin typeface="Courier New" panose="02070309020205020404" pitchFamily="49" charset="0"/>
              </a:rPr>
              <a:t> hlyye </a:t>
            </a:r>
            <a:r>
              <a:rPr lang="en-GB" altLang="en-US" sz="2000" b="1">
                <a:solidFill>
                  <a:schemeClr val="accent2"/>
                </a:solidFill>
                <a:latin typeface="Courier New" panose="02070309020205020404" pitchFamily="49" charset="0"/>
              </a:rPr>
              <a:t>a</a:t>
            </a:r>
            <a:r>
              <a:rPr lang="en-GB" altLang="en-US" sz="2000" b="1">
                <a:latin typeface="Courier New" panose="02070309020205020404" pitchFamily="49" charset="0"/>
              </a:rPr>
              <a:t>kt h</a:t>
            </a:r>
            <a:r>
              <a:rPr lang="en-GB" altLang="en-US" sz="2000" b="1">
                <a:solidFill>
                  <a:schemeClr val="accent2"/>
                </a:solidFill>
                <a:latin typeface="Courier New" panose="02070309020205020404" pitchFamily="49" charset="0"/>
              </a:rPr>
              <a:t>ea</a:t>
            </a:r>
            <a:r>
              <a:rPr lang="en-GB" altLang="en-US" sz="2000" b="1">
                <a:latin typeface="Courier New" panose="02070309020205020404" pitchFamily="49" charset="0"/>
              </a:rPr>
              <a:t>x</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u </a:t>
            </a:r>
            <a:r>
              <a:rPr lang="en-GB" altLang="en-US" sz="2000" b="1">
                <a:solidFill>
                  <a:schemeClr val="accent2"/>
                </a:solidFill>
                <a:latin typeface="Courier New" panose="02070309020205020404" pitchFamily="49" charset="0"/>
              </a:rPr>
              <a:t>the</a:t>
            </a:r>
            <a:r>
              <a:rPr lang="en-GB" altLang="en-US" sz="2000" b="1">
                <a:latin typeface="Courier New" panose="02070309020205020404" pitchFamily="49" charset="0"/>
              </a:rPr>
              <a:t> ywbhtbkn. Bk </a:t>
            </a:r>
            <a:r>
              <a:rPr lang="en-GB" altLang="en-US" sz="2000" b="1">
                <a:solidFill>
                  <a:schemeClr val="accent2"/>
                </a:solidFill>
                <a:latin typeface="Courier New" panose="02070309020205020404" pitchFamily="49" charset="0"/>
              </a:rPr>
              <a:t>the</a:t>
            </a:r>
            <a:r>
              <a:rPr lang="en-GB" altLang="en-US" sz="2000" b="1">
                <a:latin typeface="Courier New" panose="02070309020205020404" pitchFamily="49" charset="0"/>
              </a:rPr>
              <a:t> </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x</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kbkn, </a:t>
            </a:r>
            <a:r>
              <a:rPr lang="en-GB" altLang="en-US" sz="2000" b="1">
                <a:solidFill>
                  <a:schemeClr val="accent2"/>
                </a:solidFill>
                <a:latin typeface="Courier New" panose="02070309020205020404" pitchFamily="49" charset="0"/>
              </a:rPr>
              <a:t>he</a:t>
            </a:r>
            <a:r>
              <a:rPr lang="en-GB" altLang="en-US" sz="2000" b="1">
                <a:latin typeface="Courier New" panose="02070309020205020404" pitchFamily="49" charset="0"/>
              </a:rPr>
              <a:t> n</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vu bk</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l </a:t>
            </a:r>
            <a:r>
              <a:rPr lang="en-GB" altLang="en-US" sz="2000" b="1">
                <a:solidFill>
                  <a:schemeClr val="accent2"/>
                </a:solidFill>
                <a:latin typeface="Courier New" panose="02070309020205020404" pitchFamily="49" charset="0"/>
              </a:rPr>
              <a:t>the</a:t>
            </a:r>
            <a:r>
              <a:rPr lang="en-GB" altLang="en-US" sz="2000" b="1">
                <a:latin typeface="Courier New" panose="02070309020205020404" pitchFamily="49" charset="0"/>
              </a:rPr>
              <a:t> </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h</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x</a:t>
            </a:r>
            <a:r>
              <a:rPr lang="en-GB" altLang="en-US" sz="2000" b="1">
                <a:solidFill>
                  <a:schemeClr val="accent2"/>
                </a:solidFill>
                <a:latin typeface="Courier New" panose="02070309020205020404" pitchFamily="49" charset="0"/>
              </a:rPr>
              <a:t>at</a:t>
            </a:r>
            <a:r>
              <a:rPr lang="en-GB" altLang="en-US" sz="2000" b="1">
                <a:latin typeface="Courier New" panose="02070309020205020404" pitchFamily="49" charset="0"/>
              </a:rPr>
              <a:t>ls, </a:t>
            </a:r>
            <a:r>
              <a:rPr lang="en-GB" altLang="en-US" sz="2000" b="1">
                <a:solidFill>
                  <a:schemeClr val="accent2"/>
                </a:solidFill>
                <a:latin typeface="Courier New" panose="02070309020205020404" pitchFamily="49" charset="0"/>
              </a:rPr>
              <a:t>a</a:t>
            </a:r>
            <a:r>
              <a:rPr lang="en-GB" altLang="en-US" sz="2000" b="1">
                <a:latin typeface="Courier New" panose="02070309020205020404" pitchFamily="49" charset="0"/>
              </a:rPr>
              <a:t>kt, bo </a:t>
            </a:r>
            <a:r>
              <a:rPr lang="en-GB" altLang="en-US" sz="2000" b="1">
                <a:solidFill>
                  <a:schemeClr val="accent2"/>
                </a:solidFill>
                <a:latin typeface="Courier New" panose="02070309020205020404" pitchFamily="49" charset="0"/>
              </a:rPr>
              <a:t>the</a:t>
            </a:r>
            <a:r>
              <a:rPr lang="en-GB" altLang="en-US" sz="2000" b="1">
                <a:latin typeface="Courier New" panose="02070309020205020404" pitchFamily="49" charset="0"/>
              </a:rPr>
              <a:t>s</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bu ulj</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lk</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hu</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bk </a:t>
            </a:r>
            <a:r>
              <a:rPr lang="en-GB" altLang="en-US" sz="2000" b="1">
                <a:solidFill>
                  <a:schemeClr val="accent2"/>
                </a:solidFill>
                <a:latin typeface="Courier New" panose="02070309020205020404" pitchFamily="49" charset="0"/>
              </a:rPr>
              <a:t>the</a:t>
            </a:r>
            <a:r>
              <a:rPr lang="en-GB" altLang="en-US" sz="2000" b="1">
                <a:latin typeface="Courier New" panose="02070309020205020404" pitchFamily="49" charset="0"/>
              </a:rPr>
              <a:t> </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h</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x</a:t>
            </a:r>
            <a:r>
              <a:rPr lang="en-GB" altLang="en-US" sz="2000" b="1">
                <a:solidFill>
                  <a:schemeClr val="accent2"/>
                </a:solidFill>
                <a:latin typeface="Courier New" panose="02070309020205020404" pitchFamily="49" charset="0"/>
              </a:rPr>
              <a:t>at</a:t>
            </a:r>
            <a:r>
              <a:rPr lang="en-GB" altLang="en-US" sz="2000" b="1">
                <a:latin typeface="Courier New" panose="02070309020205020404" pitchFamily="49" charset="0"/>
              </a:rPr>
              <a:t>ls -- ls bo b</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 z</a:t>
            </a:r>
            <a:r>
              <a:rPr lang="en-GB" altLang="en-US" sz="2000" b="1">
                <a:solidFill>
                  <a:schemeClr val="accent2"/>
                </a:solidFill>
                <a:latin typeface="Courier New" panose="02070309020205020404" pitchFamily="49" charset="0"/>
              </a:rPr>
              <a:t>a</a:t>
            </a:r>
            <a:r>
              <a:rPr lang="en-GB" altLang="en-US" sz="2000" b="1">
                <a:latin typeface="Courier New" panose="02070309020205020404" pitchFamily="49" charset="0"/>
              </a:rPr>
              <a:t>u s</a:t>
            </a:r>
            <a:r>
              <a:rPr lang="en-GB" altLang="en-US" sz="2000" b="1">
                <a:solidFill>
                  <a:schemeClr val="accent2"/>
                </a:solidFill>
                <a:latin typeface="Courier New" panose="02070309020205020404" pitchFamily="49" charset="0"/>
              </a:rPr>
              <a:t>a</a:t>
            </a:r>
            <a:r>
              <a:rPr lang="en-GB" altLang="en-US" sz="2000" b="1">
                <a:latin typeface="Courier New" panose="02070309020205020404" pitchFamily="49" charset="0"/>
              </a:rPr>
              <a:t>bkbkn </a:t>
            </a:r>
            <a:r>
              <a:rPr lang="en-GB" altLang="en-US" sz="2000" b="1">
                <a:solidFill>
                  <a:schemeClr val="accent2"/>
                </a:solidFill>
                <a:latin typeface="Courier New" panose="02070309020205020404" pitchFamily="49" charset="0"/>
              </a:rPr>
              <a:t>that</a:t>
            </a:r>
            <a:r>
              <a:rPr lang="en-GB" altLang="en-US" sz="2000" b="1">
                <a:latin typeface="Courier New" panose="02070309020205020404" pitchFamily="49" charset="0"/>
              </a:rPr>
              <a:t> t</a:t>
            </a:r>
            <a:r>
              <a:rPr lang="en-GB" altLang="en-US" sz="2000" b="1">
                <a:solidFill>
                  <a:schemeClr val="accent2"/>
                </a:solidFill>
                <a:latin typeface="Courier New" panose="02070309020205020404" pitchFamily="49" charset="0"/>
              </a:rPr>
              <a:t>a</a:t>
            </a:r>
            <a:r>
              <a:rPr lang="en-GB" altLang="en-US" sz="2000" b="1">
                <a:latin typeface="Courier New" panose="02070309020205020404" pitchFamily="49" charset="0"/>
              </a:rPr>
              <a:t>e -- </a:t>
            </a:r>
            <a:r>
              <a:rPr lang="en-GB" altLang="en-US" sz="2000" b="1">
                <a:solidFill>
                  <a:schemeClr val="accent2"/>
                </a:solidFill>
                <a:latin typeface="Courier New" panose="02070309020205020404" pitchFamily="49" charset="0"/>
              </a:rPr>
              <a:t>he</a:t>
            </a:r>
            <a:r>
              <a:rPr lang="en-GB" altLang="en-US" sz="2000" b="1">
                <a:latin typeface="Courier New" panose="02070309020205020404" pitchFamily="49" charset="0"/>
              </a:rPr>
              <a:t> nl</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u y</a:t>
            </a:r>
            <a:r>
              <a:rPr lang="en-GB" altLang="en-US" sz="2000" b="1">
                <a:solidFill>
                  <a:schemeClr val="accent2"/>
                </a:solidFill>
                <a:latin typeface="Courier New" panose="02070309020205020404" pitchFamily="49" charset="0"/>
              </a:rPr>
              <a:t>a</a:t>
            </a:r>
            <a:r>
              <a:rPr lang="en-GB" altLang="en-US" sz="2000" b="1">
                <a:latin typeface="Courier New" panose="02070309020205020404" pitchFamily="49" charset="0"/>
              </a:rPr>
              <a:t>pg </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l </a:t>
            </a:r>
            <a:r>
              <a:rPr lang="en-GB" altLang="en-US" sz="2000" b="1">
                <a:solidFill>
                  <a:schemeClr val="accent2"/>
                </a:solidFill>
                <a:latin typeface="Courier New" panose="02070309020205020404" pitchFamily="49" charset="0"/>
              </a:rPr>
              <a:t>h</a:t>
            </a:r>
            <a:r>
              <a:rPr lang="en-GB" altLang="en-US" sz="2000" b="1">
                <a:latin typeface="Courier New" panose="02070309020205020404" pitchFamily="49" charset="0"/>
              </a:rPr>
              <a:t>bu ohlls tbs</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p</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he. </a:t>
            </a:r>
            <a:r>
              <a:rPr lang="en-GB" altLang="en-US" sz="2000" b="1">
                <a:solidFill>
                  <a:schemeClr val="accent2"/>
                </a:solidFill>
                <a:latin typeface="Courier New" panose="02070309020205020404" pitchFamily="49" charset="0"/>
              </a:rPr>
              <a:t>H</a:t>
            </a:r>
            <a:r>
              <a:rPr lang="en-GB" altLang="en-US" sz="2000" b="1">
                <a:latin typeface="Courier New" panose="02070309020205020404" pitchFamily="49" charset="0"/>
              </a:rPr>
              <a:t>lz</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x</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s, bo </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a</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s</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bu klylte </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hu</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 bk </a:t>
            </a:r>
            <a:r>
              <a:rPr lang="en-GB" altLang="en-US" sz="2000" b="1">
                <a:solidFill>
                  <a:schemeClr val="accent2"/>
                </a:solidFill>
                <a:latin typeface="Courier New" panose="02070309020205020404" pitchFamily="49" charset="0"/>
              </a:rPr>
              <a:t>the</a:t>
            </a:r>
            <a:r>
              <a:rPr lang="en-GB" altLang="en-US" sz="2000" b="1">
                <a:latin typeface="Courier New" panose="02070309020205020404" pitchFamily="49" charset="0"/>
              </a:rPr>
              <a:t> </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h</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x</a:t>
            </a:r>
            <a:r>
              <a:rPr lang="en-GB" altLang="en-US" sz="2000" b="1">
                <a:solidFill>
                  <a:schemeClr val="accent2"/>
                </a:solidFill>
                <a:latin typeface="Courier New" panose="02070309020205020404" pitchFamily="49" charset="0"/>
              </a:rPr>
              <a:t>at</a:t>
            </a:r>
            <a:r>
              <a:rPr lang="en-GB" altLang="en-US" sz="2000" b="1">
                <a:latin typeface="Courier New" panose="02070309020205020404" pitchFamily="49" charset="0"/>
              </a:rPr>
              <a:t>ls </a:t>
            </a:r>
            <a:r>
              <a:rPr lang="en-GB" altLang="en-US" sz="2000" b="1">
                <a:solidFill>
                  <a:schemeClr val="accent2"/>
                </a:solidFill>
                <a:latin typeface="Courier New" panose="02070309020205020404" pitchFamily="49" charset="0"/>
              </a:rPr>
              <a:t>a</a:t>
            </a:r>
            <a:r>
              <a:rPr lang="en-GB" altLang="en-US" sz="2000" b="1">
                <a:latin typeface="Courier New" panose="02070309020205020404" pitchFamily="49" charset="0"/>
              </a:rPr>
              <a:t>kt b</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 </a:t>
            </a:r>
            <a:r>
              <a:rPr lang="en-GB" altLang="en-US" sz="2000" b="1">
                <a:solidFill>
                  <a:schemeClr val="accent2"/>
                </a:solidFill>
                <a:latin typeface="Courier New" panose="02070309020205020404" pitchFamily="49" charset="0"/>
              </a:rPr>
              <a:t>ha</a:t>
            </a:r>
            <a:r>
              <a:rPr lang="en-GB" altLang="en-US" sz="2000" b="1">
                <a:latin typeface="Courier New" panose="02070309020205020404" pitchFamily="49" charset="0"/>
              </a:rPr>
              <a:t>uk'</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 s</a:t>
            </a:r>
            <a:r>
              <a:rPr lang="en-GB" altLang="en-US" sz="2000" b="1">
                <a:solidFill>
                  <a:schemeClr val="accent2"/>
                </a:solidFill>
                <a:latin typeface="Courier New" panose="02070309020205020404" pitchFamily="49" charset="0"/>
              </a:rPr>
              <a:t>a</a:t>
            </a:r>
            <a:r>
              <a:rPr lang="en-GB" altLang="en-US" sz="2000" b="1">
                <a:latin typeface="Courier New" panose="02070309020205020404" pitchFamily="49" charset="0"/>
              </a:rPr>
              <a:t>bk</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t, </a:t>
            </a:r>
            <a:r>
              <a:rPr lang="en-GB" altLang="en-US" sz="2000" b="1">
                <a:solidFill>
                  <a:schemeClr val="accent2"/>
                </a:solidFill>
                <a:latin typeface="Courier New" panose="02070309020205020404" pitchFamily="49" charset="0"/>
              </a:rPr>
              <a:t>he</a:t>
            </a:r>
            <a:r>
              <a:rPr lang="en-GB" altLang="en-US" sz="2000" b="1">
                <a:latin typeface="Courier New" panose="02070309020205020404" pitchFamily="49" charset="0"/>
              </a:rPr>
              <a:t> nl</a:t>
            </a:r>
            <a:r>
              <a:rPr lang="en-GB" altLang="en-US" sz="2000" b="1">
                <a:solidFill>
                  <a:schemeClr val="accent2"/>
                </a:solidFill>
                <a:latin typeface="Courier New" panose="02070309020205020404" pitchFamily="49" charset="0"/>
              </a:rPr>
              <a:t>e</a:t>
            </a:r>
            <a:r>
              <a:rPr lang="en-GB" altLang="en-US" sz="2000" b="1">
                <a:latin typeface="Courier New" panose="02070309020205020404" pitchFamily="49" charset="0"/>
              </a:rPr>
              <a:t>u </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l </a:t>
            </a:r>
            <a:r>
              <a:rPr lang="en-GB" altLang="en-US" sz="2000" b="1">
                <a:solidFill>
                  <a:schemeClr val="accent2"/>
                </a:solidFill>
                <a:latin typeface="Courier New" panose="02070309020205020404" pitchFamily="49" charset="0"/>
              </a:rPr>
              <a:t>the</a:t>
            </a:r>
            <a:r>
              <a:rPr lang="en-GB" altLang="en-US" sz="2000" b="1">
                <a:latin typeface="Courier New" panose="02070309020205020404" pitchFamily="49" charset="0"/>
              </a:rPr>
              <a:t> </a:t>
            </a:r>
            <a:r>
              <a:rPr lang="en-GB" altLang="en-US" sz="2000" b="1">
                <a:solidFill>
                  <a:schemeClr val="accent2"/>
                </a:solidFill>
                <a:latin typeface="Courier New" panose="02070309020205020404" pitchFamily="49" charset="0"/>
              </a:rPr>
              <a:t>te</a:t>
            </a:r>
            <a:r>
              <a:rPr lang="en-GB" altLang="en-US" sz="2000" b="1">
                <a:latin typeface="Courier New" panose="02070309020205020404" pitchFamily="49" charset="0"/>
              </a:rPr>
              <a:t>k</a:t>
            </a:r>
            <a:r>
              <a:rPr lang="en-GB" altLang="en-US" sz="2000" b="1">
                <a:solidFill>
                  <a:schemeClr val="accent2"/>
                </a:solidFill>
                <a:latin typeface="Courier New" panose="02070309020205020404" pitchFamily="49" charset="0"/>
              </a:rPr>
              <a:t>th</a:t>
            </a:r>
            <a:r>
              <a:rPr lang="en-GB" altLang="en-US" sz="2000" b="1">
                <a:latin typeface="Courier New" panose="02070309020205020404" pitchFamily="49" charset="0"/>
              </a:rPr>
              <a:t> ohlls </a:t>
            </a:r>
            <a:r>
              <a:rPr lang="en-GB" altLang="en-US" sz="2000" b="1">
                <a:solidFill>
                  <a:schemeClr val="accent2"/>
                </a:solidFill>
                <a:latin typeface="Courier New" panose="02070309020205020404" pitchFamily="49" charset="0"/>
              </a:rPr>
              <a:t>a</a:t>
            </a:r>
            <a:r>
              <a:rPr lang="en-GB" altLang="en-US" sz="2000" b="1">
                <a:latin typeface="Courier New" panose="02070309020205020404" pitchFamily="49" charset="0"/>
              </a:rPr>
              <a:t>kt z</a:t>
            </a:r>
            <a:r>
              <a:rPr lang="en-GB" altLang="en-US" sz="2000" b="1">
                <a:solidFill>
                  <a:schemeClr val="accent2"/>
                </a:solidFill>
                <a:latin typeface="Courier New" panose="02070309020205020404" pitchFamily="49" charset="0"/>
              </a:rPr>
              <a:t>a</a:t>
            </a:r>
            <a:r>
              <a:rPr lang="en-GB" altLang="en-US" sz="2000" b="1">
                <a:latin typeface="Courier New" panose="02070309020205020404" pitchFamily="49" charset="0"/>
              </a:rPr>
              <a:t>hgu wm </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zl ohbna</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u lo u</a:t>
            </a:r>
            <a:r>
              <a:rPr lang="en-GB" altLang="en-US" sz="2000" b="1">
                <a:solidFill>
                  <a:schemeClr val="accent2"/>
                </a:solidFill>
                <a:latin typeface="Courier New" panose="02070309020205020404" pitchFamily="49" charset="0"/>
              </a:rPr>
              <a:t>ta</a:t>
            </a:r>
            <a:r>
              <a:rPr lang="en-GB" altLang="en-US" sz="2000" b="1">
                <a:latin typeface="Courier New" panose="02070309020205020404" pitchFamily="49" charset="0"/>
              </a:rPr>
              <a:t>bsu </a:t>
            </a:r>
            <a:r>
              <a:rPr lang="en-GB" altLang="en-US" sz="2000" b="1">
                <a:solidFill>
                  <a:schemeClr val="accent2"/>
                </a:solidFill>
                <a:latin typeface="Courier New" panose="02070309020205020404" pitchFamily="49" charset="0"/>
              </a:rPr>
              <a:t>t</a:t>
            </a:r>
            <a:r>
              <a:rPr lang="en-GB" altLang="en-US" sz="2000" b="1">
                <a:latin typeface="Courier New" panose="02070309020205020404" pitchFamily="49" charset="0"/>
              </a:rPr>
              <a:t>l </a:t>
            </a:r>
            <a:r>
              <a:rPr lang="en-GB" altLang="en-US" sz="2000" b="1">
                <a:solidFill>
                  <a:schemeClr val="accent2"/>
                </a:solidFill>
                <a:latin typeface="Courier New" panose="02070309020205020404" pitchFamily="49" charset="0"/>
              </a:rPr>
              <a:t>h</a:t>
            </a:r>
            <a:r>
              <a:rPr lang="en-GB" altLang="en-US" sz="2000" b="1">
                <a:latin typeface="Courier New" panose="02070309020205020404" pitchFamily="49" charset="0"/>
              </a:rPr>
              <a:t>bu sllj.</a:t>
            </a:r>
          </a:p>
          <a:p>
            <a:pPr eaLnBrk="1" hangingPunct="1">
              <a:lnSpc>
                <a:spcPct val="80000"/>
              </a:lnSpc>
            </a:pPr>
            <a:endParaRPr lang="en-GB" altLang="en-US" sz="2000"/>
          </a:p>
        </p:txBody>
      </p:sp>
    </p:spTree>
    <p:extLst>
      <p:ext uri="{BB962C8B-B14F-4D97-AF65-F5344CB8AC3E}">
        <p14:creationId xmlns:p14="http://schemas.microsoft.com/office/powerpoint/2010/main" val="11716364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GB" altLang="en-US"/>
              <a:t>Example: Frequency analysis</a:t>
            </a:r>
          </a:p>
        </p:txBody>
      </p:sp>
      <p:sp>
        <p:nvSpPr>
          <p:cNvPr id="33795" name="Rectangle 3"/>
          <p:cNvSpPr>
            <a:spLocks noGrp="1" noChangeArrowheads="1"/>
          </p:cNvSpPr>
          <p:nvPr>
            <p:ph type="body" sz="half" idx="1"/>
          </p:nvPr>
        </p:nvSpPr>
        <p:spPr>
          <a:xfrm>
            <a:off x="566738" y="1752600"/>
            <a:ext cx="7893050" cy="4629150"/>
          </a:xfrm>
        </p:spPr>
        <p:txBody>
          <a:bodyPr/>
          <a:lstStyle/>
          <a:p>
            <a:pPr eaLnBrk="1" hangingPunct="1">
              <a:lnSpc>
                <a:spcPct val="80000"/>
              </a:lnSpc>
            </a:pPr>
            <a:r>
              <a:rPr lang="en-GB" altLang="en-US" sz="2000" dirty="0"/>
              <a:t>We can assume that the ciphertext letter </a:t>
            </a:r>
            <a:r>
              <a:rPr lang="en-GB" altLang="en-US" sz="2000" b="1" dirty="0"/>
              <a:t>K </a:t>
            </a:r>
            <a:r>
              <a:rPr lang="en-GB" altLang="en-US" sz="2000" dirty="0"/>
              <a:t>corresponds to the plaintext letter </a:t>
            </a:r>
            <a:r>
              <a:rPr lang="en-GB" altLang="en-US" sz="2000" b="1" dirty="0"/>
              <a:t>N</a:t>
            </a:r>
            <a:r>
              <a:rPr lang="en-GB" altLang="en-US" sz="2000" dirty="0"/>
              <a:t> because:</a:t>
            </a:r>
          </a:p>
          <a:p>
            <a:pPr lvl="1" eaLnBrk="1" hangingPunct="1">
              <a:lnSpc>
                <a:spcPct val="80000"/>
              </a:lnSpc>
            </a:pPr>
            <a:r>
              <a:rPr lang="en-GB" altLang="en-US" sz="1800" dirty="0"/>
              <a:t>The words “AN” and “AT” are the only frequently used 2-letter English words starting with A</a:t>
            </a:r>
          </a:p>
          <a:p>
            <a:pPr lvl="1" eaLnBrk="1" hangingPunct="1">
              <a:lnSpc>
                <a:spcPct val="80000"/>
              </a:lnSpc>
            </a:pPr>
            <a:r>
              <a:rPr lang="en-GB" altLang="en-US" sz="1800" dirty="0"/>
              <a:t>The relative frequency of K in the ciphertext closely approximates the relative frequency of N in English</a:t>
            </a:r>
            <a:endParaRPr lang="en-GB" altLang="en-US" sz="1800" b="1" dirty="0"/>
          </a:p>
          <a:p>
            <a:pPr eaLnBrk="1" hangingPunct="1">
              <a:lnSpc>
                <a:spcPct val="80000"/>
              </a:lnSpc>
            </a:pPr>
            <a:r>
              <a:rPr lang="en-GB" altLang="en-US" sz="2000" dirty="0"/>
              <a:t>Partially decrypted ciphertext (</a:t>
            </a:r>
            <a:r>
              <a:rPr lang="en-GB" altLang="en-US" sz="2000" dirty="0">
                <a:solidFill>
                  <a:schemeClr val="accent2"/>
                </a:solidFill>
              </a:rPr>
              <a:t>red </a:t>
            </a:r>
            <a:r>
              <a:rPr lang="en-GB" altLang="en-US" sz="2000" dirty="0"/>
              <a:t>= plaintext):</a:t>
            </a:r>
          </a:p>
          <a:p>
            <a:pPr eaLnBrk="1" hangingPunct="1">
              <a:lnSpc>
                <a:spcPct val="80000"/>
              </a:lnSpc>
              <a:buFont typeface="Wingdings" panose="05000000000000000000" pitchFamily="2" charset="2"/>
              <a:buNone/>
            </a:pPr>
            <a:r>
              <a:rPr lang="en-GB" altLang="en-US" sz="2000" dirty="0"/>
              <a:t>	</a:t>
            </a:r>
            <a:r>
              <a:rPr lang="en-GB" altLang="en-US" sz="2000" b="1" dirty="0">
                <a:solidFill>
                  <a:schemeClr val="accent2"/>
                </a:solidFill>
                <a:latin typeface="Courier New" panose="02070309020205020404" pitchFamily="49" charset="0"/>
              </a:rPr>
              <a:t>A</a:t>
            </a:r>
            <a:r>
              <a:rPr lang="en-GB" altLang="en-US" sz="2000" b="1" dirty="0">
                <a:latin typeface="Courier New" panose="02070309020205020404" pitchFamily="49" charset="0"/>
              </a:rPr>
              <a:t> </a:t>
            </a:r>
            <a:r>
              <a:rPr lang="en-GB" altLang="en-US" sz="2000" b="1" dirty="0" err="1">
                <a:latin typeface="Courier New" panose="02070309020205020404" pitchFamily="49" charset="0"/>
              </a:rPr>
              <a:t>j</a:t>
            </a:r>
            <a:r>
              <a:rPr lang="en-GB" altLang="en-US" sz="2000" b="1" dirty="0" err="1">
                <a:solidFill>
                  <a:schemeClr val="accent2"/>
                </a:solidFill>
                <a:latin typeface="Courier New" panose="02070309020205020404" pitchFamily="49" charset="0"/>
              </a:rPr>
              <a:t>an</a:t>
            </a:r>
            <a:r>
              <a:rPr lang="en-GB" altLang="en-US" sz="2000" b="1" dirty="0">
                <a:latin typeface="Courier New" panose="02070309020205020404" pitchFamily="49" charset="0"/>
              </a:rPr>
              <a:t> </a:t>
            </a:r>
            <a:r>
              <a:rPr lang="en-GB" altLang="en-US" sz="2000" b="1" dirty="0" err="1">
                <a:latin typeface="Courier New" panose="02070309020205020404" pitchFamily="49" charset="0"/>
              </a:rPr>
              <a:t>hbx</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u</a:t>
            </a:r>
            <a:r>
              <a:rPr lang="en-GB" altLang="en-US" sz="2000" b="1" dirty="0">
                <a:latin typeface="Courier New" panose="02070309020205020404" pitchFamily="49" charset="0"/>
              </a:rPr>
              <a:t> l</a:t>
            </a:r>
            <a:r>
              <a:rPr lang="en-GB" altLang="en-US" sz="2000" b="1" dirty="0">
                <a:solidFill>
                  <a:schemeClr val="accent2"/>
                </a:solidFill>
                <a:latin typeface="Courier New" panose="02070309020205020404" pitchFamily="49" charset="0"/>
              </a:rPr>
              <a:t>n</a:t>
            </a:r>
            <a:r>
              <a:rPr lang="en-GB" altLang="en-US" sz="2000" b="1" dirty="0">
                <a:latin typeface="Courier New" panose="02070309020205020404" pitchFamily="49" charset="0"/>
              </a:rPr>
              <a:t> </a:t>
            </a:r>
            <a:r>
              <a:rPr lang="en-GB" altLang="en-US" sz="2000" b="1" dirty="0">
                <a:solidFill>
                  <a:schemeClr val="accent2"/>
                </a:solidFill>
                <a:latin typeface="Courier New" panose="02070309020205020404" pitchFamily="49" charset="0"/>
              </a:rPr>
              <a:t>the</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t</a:t>
            </a:r>
            <a:r>
              <a:rPr lang="en-GB" altLang="en-US" sz="2000" b="1" dirty="0" err="1">
                <a:latin typeface="Courier New" panose="02070309020205020404" pitchFamily="49" charset="0"/>
              </a:rPr>
              <a:t>z</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ho</a:t>
            </a:r>
            <a:r>
              <a:rPr lang="en-GB" altLang="en-US" sz="2000" b="1" dirty="0" err="1">
                <a:solidFill>
                  <a:schemeClr val="accent2"/>
                </a:solidFill>
                <a:latin typeface="Courier New" panose="02070309020205020404" pitchFamily="49" charset="0"/>
              </a:rPr>
              <a:t>th</a:t>
            </a:r>
            <a:r>
              <a:rPr lang="en-GB" altLang="en-US" sz="2000" b="1" dirty="0">
                <a:latin typeface="Courier New" panose="02070309020205020404" pitchFamily="49" charset="0"/>
              </a:rPr>
              <a:t> </a:t>
            </a:r>
            <a:r>
              <a:rPr lang="en-GB" altLang="en-US" sz="2000" b="1" dirty="0" err="1">
                <a:latin typeface="Courier New" panose="02070309020205020404" pitchFamily="49" charset="0"/>
              </a:rPr>
              <a:t>ohlls</a:t>
            </a:r>
            <a:r>
              <a:rPr lang="en-GB" altLang="en-US" sz="2000" b="1" dirty="0">
                <a:latin typeface="Courier New" panose="02070309020205020404" pitchFamily="49" charset="0"/>
              </a:rPr>
              <a:t> lo </a:t>
            </a:r>
            <a:r>
              <a:rPr lang="en-GB" altLang="en-US" sz="2000" b="1" dirty="0">
                <a:solidFill>
                  <a:schemeClr val="accent2"/>
                </a:solidFill>
                <a:highlight>
                  <a:srgbClr val="FFFF00"/>
                </a:highlight>
                <a:latin typeface="Courier New" panose="02070309020205020404" pitchFamily="49" charset="0"/>
              </a:rPr>
              <a:t>an</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a</a:t>
            </a:r>
            <a:r>
              <a:rPr lang="en-GB" altLang="en-US" sz="2000" b="1" dirty="0" err="1">
                <a:latin typeface="Courier New" panose="02070309020205020404" pitchFamily="49" charset="0"/>
              </a:rPr>
              <a:t>m</a:t>
            </a:r>
            <a:r>
              <a:rPr lang="en-GB" altLang="en-US" sz="2000" b="1" dirty="0" err="1">
                <a:solidFill>
                  <a:schemeClr val="accent2"/>
                </a:solidFill>
                <a:latin typeface="Courier New" panose="02070309020205020404" pitchFamily="49" charset="0"/>
              </a:rPr>
              <a:t>a</a:t>
            </a:r>
            <a:r>
              <a:rPr lang="en-GB" altLang="en-US" sz="2000" b="1" dirty="0" err="1">
                <a:latin typeface="Courier New" panose="02070309020205020404" pitchFamily="49" charset="0"/>
              </a:rPr>
              <a:t>svj</a:t>
            </a:r>
            <a:r>
              <a:rPr lang="en-GB" altLang="en-US" sz="2000" b="1" dirty="0" err="1">
                <a:solidFill>
                  <a:schemeClr val="accent2"/>
                </a:solidFill>
                <a:latin typeface="Courier New" panose="02070309020205020404" pitchFamily="49" charset="0"/>
              </a:rPr>
              <a:t>ent</a:t>
            </a:r>
            <a:r>
              <a:rPr lang="en-GB" altLang="en-US" sz="2000" b="1" dirty="0">
                <a:latin typeface="Courier New" panose="02070309020205020404" pitchFamily="49" charset="0"/>
              </a:rPr>
              <a:t> </a:t>
            </a:r>
            <a:r>
              <a:rPr lang="en-GB" altLang="en-US" sz="2000" b="1" dirty="0" err="1">
                <a:latin typeface="Courier New" panose="02070309020205020404" pitchFamily="49" charset="0"/>
              </a:rPr>
              <a:t>ywbhtb</a:t>
            </a:r>
            <a:r>
              <a:rPr lang="en-GB" altLang="en-US" sz="2000" b="1" dirty="0" err="1">
                <a:solidFill>
                  <a:schemeClr val="accent2"/>
                </a:solidFill>
                <a:latin typeface="Courier New" panose="02070309020205020404" pitchFamily="49" charset="0"/>
              </a:rPr>
              <a:t>n</a:t>
            </a:r>
            <a:r>
              <a:rPr lang="en-GB" altLang="en-US" sz="2000" b="1" dirty="0" err="1">
                <a:latin typeface="Courier New" panose="02070309020205020404" pitchFamily="49" charset="0"/>
              </a:rPr>
              <a:t>n</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x</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se</a:t>
            </a:r>
            <a:r>
              <a:rPr lang="en-GB" altLang="en-US" sz="2000" b="1" dirty="0">
                <a:latin typeface="Courier New" panose="02070309020205020404" pitchFamily="49" charset="0"/>
              </a:rPr>
              <a:t> </a:t>
            </a:r>
            <a:r>
              <a:rPr lang="en-GB" altLang="en-US" sz="2000" b="1" dirty="0" err="1">
                <a:latin typeface="Courier New" panose="02070309020205020404" pitchFamily="49" charset="0"/>
              </a:rPr>
              <a:t>jls</a:t>
            </a:r>
            <a:r>
              <a:rPr lang="en-GB" altLang="en-US" sz="2000" b="1" dirty="0" err="1">
                <a:solidFill>
                  <a:schemeClr val="accent2"/>
                </a:solidFill>
                <a:latin typeface="Courier New" panose="02070309020205020404" pitchFamily="49" charset="0"/>
              </a:rPr>
              <a:t>n</a:t>
            </a:r>
            <a:r>
              <a:rPr lang="en-GB" altLang="en-US" sz="2000" b="1" dirty="0" err="1">
                <a:latin typeface="Courier New" panose="02070309020205020404" pitchFamily="49" charset="0"/>
              </a:rPr>
              <a:t>b</a:t>
            </a:r>
            <a:r>
              <a:rPr lang="en-GB" altLang="en-US" sz="2000" b="1" dirty="0" err="1">
                <a:solidFill>
                  <a:schemeClr val="accent2"/>
                </a:solidFill>
                <a:latin typeface="Courier New" panose="02070309020205020404" pitchFamily="49" charset="0"/>
              </a:rPr>
              <a:t>n</a:t>
            </a:r>
            <a:r>
              <a:rPr lang="en-GB" altLang="en-US" sz="2000" b="1" dirty="0" err="1">
                <a:latin typeface="Courier New" panose="02070309020205020404" pitchFamily="49" charset="0"/>
              </a:rPr>
              <a:t>n</a:t>
            </a:r>
            <a:r>
              <a:rPr lang="en-GB" altLang="en-US" sz="2000" b="1" dirty="0">
                <a:latin typeface="Courier New" panose="02070309020205020404" pitchFamily="49" charset="0"/>
              </a:rPr>
              <a:t> </a:t>
            </a:r>
            <a:r>
              <a:rPr lang="en-GB" altLang="en-US" sz="2000" b="1" dirty="0">
                <a:solidFill>
                  <a:schemeClr val="accent2"/>
                </a:solidFill>
                <a:latin typeface="Courier New" panose="02070309020205020404" pitchFamily="49" charset="0"/>
              </a:rPr>
              <a:t>he</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ta</a:t>
            </a:r>
            <a:r>
              <a:rPr lang="en-GB" altLang="en-US" sz="2000" b="1" dirty="0" err="1">
                <a:latin typeface="Courier New" panose="02070309020205020404" pitchFamily="49" charset="0"/>
              </a:rPr>
              <a:t>g</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u</a:t>
            </a:r>
            <a:r>
              <a:rPr lang="en-GB" altLang="en-US" sz="2000" b="1" dirty="0">
                <a:latin typeface="Courier New" panose="02070309020205020404" pitchFamily="49" charset="0"/>
              </a:rPr>
              <a:t> </a:t>
            </a:r>
            <a:r>
              <a:rPr lang="en-GB" altLang="en-US" sz="2000" b="1" dirty="0">
                <a:solidFill>
                  <a:schemeClr val="accent2"/>
                </a:solidFill>
                <a:latin typeface="Courier New" panose="02070309020205020404" pitchFamily="49" charset="0"/>
              </a:rPr>
              <a:t>the</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h</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x</a:t>
            </a:r>
            <a:r>
              <a:rPr lang="en-GB" altLang="en-US" sz="2000" b="1" dirty="0" err="1">
                <a:solidFill>
                  <a:schemeClr val="accent2"/>
                </a:solidFill>
                <a:latin typeface="Courier New" panose="02070309020205020404" pitchFamily="49" charset="0"/>
              </a:rPr>
              <a:t>at</a:t>
            </a:r>
            <a:r>
              <a:rPr lang="en-GB" altLang="en-US" sz="2000" b="1" dirty="0" err="1">
                <a:latin typeface="Courier New" panose="02070309020205020404" pitchFamily="49" charset="0"/>
              </a:rPr>
              <a:t>ls</a:t>
            </a:r>
            <a:r>
              <a:rPr lang="en-GB" altLang="en-US" sz="2000" b="1" dirty="0">
                <a:latin typeface="Courier New" panose="02070309020205020404" pitchFamily="49" charset="0"/>
              </a:rPr>
              <a:t> </a:t>
            </a:r>
            <a:r>
              <a:rPr lang="en-GB" altLang="en-US" sz="2000" b="1" dirty="0" err="1">
                <a:latin typeface="Courier New" panose="02070309020205020404" pitchFamily="49" charset="0"/>
              </a:rPr>
              <a:t>tlz</a:t>
            </a:r>
            <a:r>
              <a:rPr lang="en-GB" altLang="en-US" sz="2000" b="1" dirty="0" err="1">
                <a:solidFill>
                  <a:schemeClr val="accent2"/>
                </a:solidFill>
                <a:latin typeface="Courier New" panose="02070309020205020404" pitchFamily="49" charset="0"/>
              </a:rPr>
              <a:t>n</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t</a:t>
            </a:r>
            <a:r>
              <a:rPr lang="en-GB" altLang="en-US" sz="2000" b="1" dirty="0" err="1">
                <a:latin typeface="Courier New" panose="02070309020205020404" pitchFamily="49" charset="0"/>
              </a:rPr>
              <a:t>l</a:t>
            </a:r>
            <a:r>
              <a:rPr lang="en-GB" altLang="en-US" sz="2000" b="1" dirty="0">
                <a:latin typeface="Courier New" panose="02070309020205020404" pitchFamily="49" charset="0"/>
              </a:rPr>
              <a:t> </a:t>
            </a:r>
            <a:r>
              <a:rPr lang="en-GB" altLang="en-US" sz="2000" b="1" dirty="0">
                <a:solidFill>
                  <a:schemeClr val="accent2"/>
                </a:solidFill>
                <a:latin typeface="Courier New" panose="02070309020205020404" pitchFamily="49" charset="0"/>
              </a:rPr>
              <a:t>the</a:t>
            </a:r>
            <a:r>
              <a:rPr lang="en-GB" altLang="en-US" sz="2000" b="1" dirty="0">
                <a:latin typeface="Courier New" panose="02070309020205020404" pitchFamily="49" charset="0"/>
              </a:rPr>
              <a:t> </a:t>
            </a:r>
            <a:r>
              <a:rPr lang="en-GB" altLang="en-US" sz="2000" b="1" dirty="0" err="1">
                <a:latin typeface="Courier New" panose="02070309020205020404" pitchFamily="49" charset="0"/>
              </a:rPr>
              <a:t>hlyye</a:t>
            </a:r>
            <a:r>
              <a:rPr lang="en-GB" altLang="en-US" sz="2000" b="1" dirty="0">
                <a:latin typeface="Courier New" panose="02070309020205020404" pitchFamily="49" charset="0"/>
              </a:rPr>
              <a:t> </a:t>
            </a:r>
            <a:r>
              <a:rPr lang="en-GB" altLang="en-US" sz="2000" b="1" dirty="0">
                <a:solidFill>
                  <a:schemeClr val="accent2"/>
                </a:solidFill>
                <a:latin typeface="Courier New" panose="02070309020205020404" pitchFamily="49" charset="0"/>
              </a:rPr>
              <a:t>an</a:t>
            </a:r>
            <a:r>
              <a:rPr lang="en-GB" altLang="en-US" sz="2000" b="1" dirty="0">
                <a:latin typeface="Courier New" panose="02070309020205020404" pitchFamily="49" charset="0"/>
              </a:rPr>
              <a:t>t </a:t>
            </a:r>
            <a:r>
              <a:rPr lang="en-GB" altLang="en-US" sz="2000" b="1" dirty="0" err="1">
                <a:latin typeface="Courier New" panose="02070309020205020404" pitchFamily="49" charset="0"/>
              </a:rPr>
              <a:t>h</a:t>
            </a:r>
            <a:r>
              <a:rPr lang="en-GB" altLang="en-US" sz="2000" b="1" dirty="0" err="1">
                <a:solidFill>
                  <a:schemeClr val="accent2"/>
                </a:solidFill>
                <a:latin typeface="Courier New" panose="02070309020205020404" pitchFamily="49" charset="0"/>
              </a:rPr>
              <a:t>ea</a:t>
            </a:r>
            <a:r>
              <a:rPr lang="en-GB" altLang="en-US" sz="2000" b="1" dirty="0" err="1">
                <a:latin typeface="Courier New" panose="02070309020205020404" pitchFamily="49" charset="0"/>
              </a:rPr>
              <a:t>x</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u</a:t>
            </a:r>
            <a:r>
              <a:rPr lang="en-GB" altLang="en-US" sz="2000" b="1" dirty="0">
                <a:latin typeface="Courier New" panose="02070309020205020404" pitchFamily="49" charset="0"/>
              </a:rPr>
              <a:t> </a:t>
            </a:r>
            <a:r>
              <a:rPr lang="en-GB" altLang="en-US" sz="2000" b="1" dirty="0">
                <a:solidFill>
                  <a:schemeClr val="accent2"/>
                </a:solidFill>
                <a:latin typeface="Courier New" panose="02070309020205020404" pitchFamily="49" charset="0"/>
              </a:rPr>
              <a:t>the</a:t>
            </a:r>
            <a:r>
              <a:rPr lang="en-GB" altLang="en-US" sz="2000" b="1" dirty="0">
                <a:latin typeface="Courier New" panose="02070309020205020404" pitchFamily="49" charset="0"/>
              </a:rPr>
              <a:t> </a:t>
            </a:r>
            <a:r>
              <a:rPr lang="en-GB" altLang="en-US" sz="2000" b="1" dirty="0" err="1">
                <a:latin typeface="Courier New" panose="02070309020205020404" pitchFamily="49" charset="0"/>
              </a:rPr>
              <a:t>ywbhtb</a:t>
            </a:r>
            <a:r>
              <a:rPr lang="en-GB" altLang="en-US" sz="2000" b="1" dirty="0" err="1">
                <a:solidFill>
                  <a:schemeClr val="accent2"/>
                </a:solidFill>
                <a:latin typeface="Courier New" panose="02070309020205020404" pitchFamily="49" charset="0"/>
              </a:rPr>
              <a:t>n</a:t>
            </a:r>
            <a:r>
              <a:rPr lang="en-GB" altLang="en-US" sz="2000" b="1" dirty="0" err="1">
                <a:latin typeface="Courier New" panose="02070309020205020404" pitchFamily="49" charset="0"/>
              </a:rPr>
              <a:t>n</a:t>
            </a:r>
            <a:r>
              <a:rPr lang="en-GB" altLang="en-US" sz="2000" b="1" dirty="0">
                <a:latin typeface="Courier New" panose="02070309020205020404" pitchFamily="49" charset="0"/>
              </a:rPr>
              <a:t>. B</a:t>
            </a:r>
            <a:r>
              <a:rPr lang="en-GB" altLang="en-US" sz="2000" b="1" dirty="0">
                <a:solidFill>
                  <a:schemeClr val="accent2"/>
                </a:solidFill>
                <a:latin typeface="Courier New" panose="02070309020205020404" pitchFamily="49" charset="0"/>
              </a:rPr>
              <a:t>n</a:t>
            </a:r>
            <a:r>
              <a:rPr lang="en-GB" altLang="en-US" sz="2000" b="1" dirty="0">
                <a:latin typeface="Courier New" panose="02070309020205020404" pitchFamily="49" charset="0"/>
              </a:rPr>
              <a:t> </a:t>
            </a:r>
            <a:r>
              <a:rPr lang="en-GB" altLang="en-US" sz="2000" b="1" dirty="0">
                <a:solidFill>
                  <a:schemeClr val="accent2"/>
                </a:solidFill>
                <a:latin typeface="Courier New" panose="02070309020205020404" pitchFamily="49" charset="0"/>
              </a:rPr>
              <a:t>the</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x</a:t>
            </a:r>
            <a:r>
              <a:rPr lang="en-GB" altLang="en-US" sz="2000" b="1" dirty="0" err="1">
                <a:solidFill>
                  <a:schemeClr val="accent2"/>
                </a:solidFill>
                <a:latin typeface="Courier New" panose="02070309020205020404" pitchFamily="49" charset="0"/>
              </a:rPr>
              <a:t>en</a:t>
            </a:r>
            <a:r>
              <a:rPr lang="en-GB" altLang="en-US" sz="2000" b="1" dirty="0" err="1">
                <a:latin typeface="Courier New" panose="02070309020205020404" pitchFamily="49" charset="0"/>
              </a:rPr>
              <a:t>b</a:t>
            </a:r>
            <a:r>
              <a:rPr lang="en-GB" altLang="en-US" sz="2000" b="1" dirty="0" err="1">
                <a:solidFill>
                  <a:schemeClr val="accent2"/>
                </a:solidFill>
                <a:latin typeface="Courier New" panose="02070309020205020404" pitchFamily="49" charset="0"/>
              </a:rPr>
              <a:t>n</a:t>
            </a:r>
            <a:r>
              <a:rPr lang="en-GB" altLang="en-US" sz="2000" b="1" dirty="0" err="1">
                <a:latin typeface="Courier New" panose="02070309020205020404" pitchFamily="49" charset="0"/>
              </a:rPr>
              <a:t>n</a:t>
            </a:r>
            <a:r>
              <a:rPr lang="en-GB" altLang="en-US" sz="2000" b="1" dirty="0">
                <a:latin typeface="Courier New" panose="02070309020205020404" pitchFamily="49" charset="0"/>
              </a:rPr>
              <a:t>, </a:t>
            </a:r>
            <a:r>
              <a:rPr lang="en-GB" altLang="en-US" sz="2000" b="1" dirty="0">
                <a:solidFill>
                  <a:schemeClr val="accent2"/>
                </a:solidFill>
                <a:latin typeface="Courier New" panose="02070309020205020404" pitchFamily="49" charset="0"/>
              </a:rPr>
              <a:t>he</a:t>
            </a:r>
            <a:r>
              <a:rPr lang="en-GB" altLang="en-US" sz="2000" b="1" dirty="0">
                <a:latin typeface="Courier New" panose="02070309020205020404" pitchFamily="49" charset="0"/>
              </a:rPr>
              <a:t> </a:t>
            </a:r>
            <a:r>
              <a:rPr lang="en-GB" altLang="en-US" sz="2000" b="1" dirty="0" err="1">
                <a:latin typeface="Courier New" panose="02070309020205020404" pitchFamily="49" charset="0"/>
              </a:rPr>
              <a:t>n</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vu</a:t>
            </a:r>
            <a:r>
              <a:rPr lang="en-GB" altLang="en-US" sz="2000" b="1" dirty="0">
                <a:latin typeface="Courier New" panose="02070309020205020404" pitchFamily="49" charset="0"/>
              </a:rPr>
              <a:t> </a:t>
            </a:r>
            <a:r>
              <a:rPr lang="en-GB" altLang="en-US" sz="2000" b="1" dirty="0" err="1">
                <a:latin typeface="Courier New" panose="02070309020205020404" pitchFamily="49" charset="0"/>
              </a:rPr>
              <a:t>b</a:t>
            </a:r>
            <a:r>
              <a:rPr lang="en-GB" altLang="en-US" sz="2000" b="1" dirty="0" err="1">
                <a:solidFill>
                  <a:schemeClr val="accent2"/>
                </a:solidFill>
                <a:latin typeface="Courier New" panose="02070309020205020404" pitchFamily="49" charset="0"/>
              </a:rPr>
              <a:t>nt</a:t>
            </a:r>
            <a:r>
              <a:rPr lang="en-GB" altLang="en-US" sz="2000" b="1" dirty="0" err="1">
                <a:latin typeface="Courier New" panose="02070309020205020404" pitchFamily="49" charset="0"/>
              </a:rPr>
              <a:t>l</a:t>
            </a:r>
            <a:r>
              <a:rPr lang="en-GB" altLang="en-US" sz="2000" b="1" dirty="0">
                <a:latin typeface="Courier New" panose="02070309020205020404" pitchFamily="49" charset="0"/>
              </a:rPr>
              <a:t> </a:t>
            </a:r>
            <a:r>
              <a:rPr lang="en-GB" altLang="en-US" sz="2000" b="1" dirty="0">
                <a:solidFill>
                  <a:schemeClr val="accent2"/>
                </a:solidFill>
                <a:latin typeface="Courier New" panose="02070309020205020404" pitchFamily="49" charset="0"/>
              </a:rPr>
              <a:t>the</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h</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x</a:t>
            </a:r>
            <a:r>
              <a:rPr lang="en-GB" altLang="en-US" sz="2000" b="1" dirty="0" err="1">
                <a:solidFill>
                  <a:schemeClr val="accent2"/>
                </a:solidFill>
                <a:latin typeface="Courier New" panose="02070309020205020404" pitchFamily="49" charset="0"/>
              </a:rPr>
              <a:t>at</a:t>
            </a:r>
            <a:r>
              <a:rPr lang="en-GB" altLang="en-US" sz="2000" b="1" dirty="0" err="1">
                <a:latin typeface="Courier New" panose="02070309020205020404" pitchFamily="49" charset="0"/>
              </a:rPr>
              <a:t>ls</a:t>
            </a:r>
            <a:r>
              <a:rPr lang="en-GB" altLang="en-US" sz="2000" b="1" dirty="0">
                <a:latin typeface="Courier New" panose="02070309020205020404" pitchFamily="49" charset="0"/>
              </a:rPr>
              <a:t>, </a:t>
            </a:r>
            <a:r>
              <a:rPr lang="en-GB" altLang="en-US" sz="2000" b="1" dirty="0">
                <a:solidFill>
                  <a:schemeClr val="accent2"/>
                </a:solidFill>
                <a:latin typeface="Courier New" panose="02070309020205020404" pitchFamily="49" charset="0"/>
              </a:rPr>
              <a:t>an</a:t>
            </a:r>
            <a:r>
              <a:rPr lang="en-GB" altLang="en-US" sz="2000" b="1" dirty="0">
                <a:latin typeface="Courier New" panose="02070309020205020404" pitchFamily="49" charset="0"/>
              </a:rPr>
              <a:t>t, </a:t>
            </a:r>
            <a:r>
              <a:rPr lang="en-GB" altLang="en-US" sz="2000" b="1" dirty="0" err="1">
                <a:latin typeface="Courier New" panose="02070309020205020404" pitchFamily="49" charset="0"/>
              </a:rPr>
              <a:t>bo</a:t>
            </a:r>
            <a:r>
              <a:rPr lang="en-GB" altLang="en-US" sz="2000" b="1" dirty="0">
                <a:latin typeface="Courier New" panose="02070309020205020404" pitchFamily="49" charset="0"/>
              </a:rPr>
              <a:t> </a:t>
            </a:r>
            <a:r>
              <a:rPr lang="en-GB" altLang="en-US" sz="2000" b="1" dirty="0">
                <a:solidFill>
                  <a:schemeClr val="accent2"/>
                </a:solidFill>
                <a:latin typeface="Courier New" panose="02070309020205020404" pitchFamily="49" charset="0"/>
              </a:rPr>
              <a:t>the</a:t>
            </a:r>
            <a:r>
              <a:rPr lang="en-GB" altLang="en-US" sz="2000" b="1" dirty="0">
                <a:latin typeface="Courier New" panose="02070309020205020404" pitchFamily="49" charset="0"/>
              </a:rPr>
              <a:t>s</a:t>
            </a:r>
            <a:r>
              <a:rPr lang="en-GB" altLang="en-US" sz="2000" b="1" dirty="0">
                <a:solidFill>
                  <a:schemeClr val="accent2"/>
                </a:solidFill>
                <a:latin typeface="Courier New" panose="02070309020205020404" pitchFamily="49" charset="0"/>
              </a:rPr>
              <a:t>e</a:t>
            </a:r>
            <a:r>
              <a:rPr lang="en-GB" altLang="en-US" sz="2000" b="1" dirty="0">
                <a:latin typeface="Courier New" panose="02070309020205020404" pitchFamily="49" charset="0"/>
              </a:rPr>
              <a:t> </a:t>
            </a:r>
            <a:r>
              <a:rPr lang="en-GB" altLang="en-US" sz="2000" b="1" dirty="0" err="1">
                <a:latin typeface="Courier New" panose="02070309020205020404" pitchFamily="49" charset="0"/>
              </a:rPr>
              <a:t>bu</a:t>
            </a:r>
            <a:r>
              <a:rPr lang="en-GB" altLang="en-US" sz="2000" b="1" dirty="0">
                <a:latin typeface="Courier New" panose="02070309020205020404" pitchFamily="49" charset="0"/>
              </a:rPr>
              <a:t> </a:t>
            </a:r>
            <a:r>
              <a:rPr lang="en-GB" altLang="en-US" sz="2000" b="1" dirty="0" err="1">
                <a:latin typeface="Courier New" panose="02070309020205020404" pitchFamily="49" charset="0"/>
              </a:rPr>
              <a:t>ulj</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l</a:t>
            </a:r>
            <a:r>
              <a:rPr lang="en-GB" altLang="en-US" sz="2000" b="1" dirty="0" err="1">
                <a:solidFill>
                  <a:schemeClr val="accent2"/>
                </a:solidFill>
                <a:latin typeface="Courier New" panose="02070309020205020404" pitchFamily="49" charset="0"/>
              </a:rPr>
              <a:t>ne</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hu</a:t>
            </a:r>
            <a:r>
              <a:rPr lang="en-GB" altLang="en-US" sz="2000" b="1" dirty="0" err="1">
                <a:solidFill>
                  <a:schemeClr val="accent2"/>
                </a:solidFill>
                <a:latin typeface="Courier New" panose="02070309020205020404" pitchFamily="49" charset="0"/>
              </a:rPr>
              <a:t>e</a:t>
            </a:r>
            <a:r>
              <a:rPr lang="en-GB" altLang="en-US" sz="2000" b="1" dirty="0">
                <a:latin typeface="Courier New" panose="02070309020205020404" pitchFamily="49" charset="0"/>
              </a:rPr>
              <a:t> b</a:t>
            </a:r>
            <a:r>
              <a:rPr lang="en-GB" altLang="en-US" sz="2000" b="1" dirty="0">
                <a:solidFill>
                  <a:schemeClr val="accent2"/>
                </a:solidFill>
                <a:latin typeface="Courier New" panose="02070309020205020404" pitchFamily="49" charset="0"/>
              </a:rPr>
              <a:t>n</a:t>
            </a:r>
            <a:r>
              <a:rPr lang="en-GB" altLang="en-US" sz="2000" b="1" dirty="0">
                <a:latin typeface="Courier New" panose="02070309020205020404" pitchFamily="49" charset="0"/>
              </a:rPr>
              <a:t> </a:t>
            </a:r>
            <a:r>
              <a:rPr lang="en-GB" altLang="en-US" sz="2000" b="1" dirty="0">
                <a:solidFill>
                  <a:schemeClr val="accent2"/>
                </a:solidFill>
                <a:latin typeface="Courier New" panose="02070309020205020404" pitchFamily="49" charset="0"/>
              </a:rPr>
              <a:t>the</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h</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x</a:t>
            </a:r>
            <a:r>
              <a:rPr lang="en-GB" altLang="en-US" sz="2000" b="1" dirty="0" err="1">
                <a:solidFill>
                  <a:schemeClr val="accent2"/>
                </a:solidFill>
                <a:latin typeface="Courier New" panose="02070309020205020404" pitchFamily="49" charset="0"/>
              </a:rPr>
              <a:t>at</a:t>
            </a:r>
            <a:r>
              <a:rPr lang="en-GB" altLang="en-US" sz="2000" b="1" dirty="0" err="1">
                <a:latin typeface="Courier New" panose="02070309020205020404" pitchFamily="49" charset="0"/>
              </a:rPr>
              <a:t>ls</a:t>
            </a:r>
            <a:r>
              <a:rPr lang="en-GB" altLang="en-US" sz="2000" b="1" dirty="0">
                <a:latin typeface="Courier New" panose="02070309020205020404" pitchFamily="49" charset="0"/>
              </a:rPr>
              <a:t> -- ls </a:t>
            </a:r>
            <a:r>
              <a:rPr lang="en-GB" altLang="en-US" sz="2000" b="1" dirty="0" err="1">
                <a:latin typeface="Courier New" panose="02070309020205020404" pitchFamily="49" charset="0"/>
              </a:rPr>
              <a:t>bo</a:t>
            </a:r>
            <a:r>
              <a:rPr lang="en-GB" altLang="en-US" sz="2000" b="1" dirty="0">
                <a:latin typeface="Courier New" panose="02070309020205020404" pitchFamily="49" charset="0"/>
              </a:rPr>
              <a:t> </a:t>
            </a:r>
            <a:r>
              <a:rPr lang="en-GB" altLang="en-US" sz="2000" b="1" dirty="0" err="1">
                <a:latin typeface="Courier New" panose="02070309020205020404" pitchFamily="49" charset="0"/>
              </a:rPr>
              <a:t>b</a:t>
            </a:r>
            <a:r>
              <a:rPr lang="en-GB" altLang="en-US" sz="2000" b="1" dirty="0" err="1">
                <a:solidFill>
                  <a:schemeClr val="accent2"/>
                </a:solidFill>
                <a:latin typeface="Courier New" panose="02070309020205020404" pitchFamily="49" charset="0"/>
              </a:rPr>
              <a:t>t</a:t>
            </a:r>
            <a:r>
              <a:rPr lang="en-GB" altLang="en-US" sz="2000" b="1" dirty="0">
                <a:latin typeface="Courier New" panose="02070309020205020404" pitchFamily="49" charset="0"/>
              </a:rPr>
              <a:t> </a:t>
            </a:r>
            <a:r>
              <a:rPr lang="en-GB" altLang="en-US" sz="2000" b="1" dirty="0" err="1">
                <a:latin typeface="Courier New" panose="02070309020205020404" pitchFamily="49" charset="0"/>
              </a:rPr>
              <a:t>z</a:t>
            </a:r>
            <a:r>
              <a:rPr lang="en-GB" altLang="en-US" sz="2000" b="1" dirty="0" err="1">
                <a:solidFill>
                  <a:schemeClr val="accent2"/>
                </a:solidFill>
                <a:latin typeface="Courier New" panose="02070309020205020404" pitchFamily="49" charset="0"/>
              </a:rPr>
              <a:t>a</a:t>
            </a:r>
            <a:r>
              <a:rPr lang="en-GB" altLang="en-US" sz="2000" b="1" dirty="0" err="1">
                <a:latin typeface="Courier New" panose="02070309020205020404" pitchFamily="49" charset="0"/>
              </a:rPr>
              <a:t>u</a:t>
            </a:r>
            <a:r>
              <a:rPr lang="en-GB" altLang="en-US" sz="2000" b="1" dirty="0">
                <a:latin typeface="Courier New" panose="02070309020205020404" pitchFamily="49" charset="0"/>
              </a:rPr>
              <a:t> </a:t>
            </a:r>
            <a:r>
              <a:rPr lang="en-GB" altLang="en-US" sz="2000" b="1" dirty="0" err="1">
                <a:latin typeface="Courier New" panose="02070309020205020404" pitchFamily="49" charset="0"/>
              </a:rPr>
              <a:t>s</a:t>
            </a:r>
            <a:r>
              <a:rPr lang="en-GB" altLang="en-US" sz="2000" b="1" dirty="0" err="1">
                <a:solidFill>
                  <a:schemeClr val="accent2"/>
                </a:solidFill>
                <a:latin typeface="Courier New" panose="02070309020205020404" pitchFamily="49" charset="0"/>
              </a:rPr>
              <a:t>a</a:t>
            </a:r>
            <a:r>
              <a:rPr lang="en-GB" altLang="en-US" sz="2000" b="1" dirty="0" err="1">
                <a:latin typeface="Courier New" panose="02070309020205020404" pitchFamily="49" charset="0"/>
              </a:rPr>
              <a:t>b</a:t>
            </a:r>
            <a:r>
              <a:rPr lang="en-GB" altLang="en-US" sz="2000" b="1" dirty="0" err="1">
                <a:solidFill>
                  <a:schemeClr val="accent2"/>
                </a:solidFill>
                <a:latin typeface="Courier New" panose="02070309020205020404" pitchFamily="49" charset="0"/>
              </a:rPr>
              <a:t>n</a:t>
            </a:r>
            <a:r>
              <a:rPr lang="en-GB" altLang="en-US" sz="2000" b="1" dirty="0" err="1">
                <a:latin typeface="Courier New" panose="02070309020205020404" pitchFamily="49" charset="0"/>
              </a:rPr>
              <a:t>b</a:t>
            </a:r>
            <a:r>
              <a:rPr lang="en-GB" altLang="en-US" sz="2000" b="1" dirty="0" err="1">
                <a:solidFill>
                  <a:schemeClr val="accent2"/>
                </a:solidFill>
                <a:latin typeface="Courier New" panose="02070309020205020404" pitchFamily="49" charset="0"/>
              </a:rPr>
              <a:t>n</a:t>
            </a:r>
            <a:r>
              <a:rPr lang="en-GB" altLang="en-US" sz="2000" b="1" dirty="0" err="1">
                <a:latin typeface="Courier New" panose="02070309020205020404" pitchFamily="49" charset="0"/>
              </a:rPr>
              <a:t>n</a:t>
            </a:r>
            <a:r>
              <a:rPr lang="en-GB" altLang="en-US" sz="2000" b="1" dirty="0">
                <a:latin typeface="Courier New" panose="02070309020205020404" pitchFamily="49" charset="0"/>
              </a:rPr>
              <a:t> </a:t>
            </a:r>
            <a:r>
              <a:rPr lang="en-GB" altLang="en-US" sz="2000" b="1" dirty="0">
                <a:solidFill>
                  <a:schemeClr val="accent2"/>
                </a:solidFill>
                <a:latin typeface="Courier New" panose="02070309020205020404" pitchFamily="49" charset="0"/>
              </a:rPr>
              <a:t>that</a:t>
            </a:r>
            <a:r>
              <a:rPr lang="en-GB" altLang="en-US" sz="2000" b="1" dirty="0">
                <a:latin typeface="Courier New" panose="02070309020205020404" pitchFamily="49" charset="0"/>
              </a:rPr>
              <a:t> </a:t>
            </a:r>
            <a:r>
              <a:rPr lang="en-GB" altLang="en-US" sz="2000" b="1" dirty="0" err="1">
                <a:latin typeface="Courier New" panose="02070309020205020404" pitchFamily="49" charset="0"/>
              </a:rPr>
              <a:t>t</a:t>
            </a:r>
            <a:r>
              <a:rPr lang="en-GB" altLang="en-US" sz="2000" b="1" dirty="0" err="1">
                <a:solidFill>
                  <a:schemeClr val="accent2"/>
                </a:solidFill>
                <a:latin typeface="Courier New" panose="02070309020205020404" pitchFamily="49" charset="0"/>
              </a:rPr>
              <a:t>a</a:t>
            </a:r>
            <a:r>
              <a:rPr lang="en-GB" altLang="en-US" sz="2000" b="1" dirty="0" err="1">
                <a:latin typeface="Courier New" panose="02070309020205020404" pitchFamily="49" charset="0"/>
              </a:rPr>
              <a:t>e</a:t>
            </a:r>
            <a:r>
              <a:rPr lang="en-GB" altLang="en-US" sz="2000" b="1" dirty="0">
                <a:latin typeface="Courier New" panose="02070309020205020404" pitchFamily="49" charset="0"/>
              </a:rPr>
              <a:t> -- </a:t>
            </a:r>
            <a:r>
              <a:rPr lang="en-GB" altLang="en-US" sz="2000" b="1" dirty="0">
                <a:solidFill>
                  <a:schemeClr val="accent2"/>
                </a:solidFill>
                <a:latin typeface="Courier New" panose="02070309020205020404" pitchFamily="49" charset="0"/>
              </a:rPr>
              <a:t>he</a:t>
            </a:r>
            <a:r>
              <a:rPr lang="en-GB" altLang="en-US" sz="2000" b="1" dirty="0">
                <a:latin typeface="Courier New" panose="02070309020205020404" pitchFamily="49" charset="0"/>
              </a:rPr>
              <a:t> </a:t>
            </a:r>
            <a:r>
              <a:rPr lang="en-GB" altLang="en-US" sz="2000" b="1" dirty="0" err="1">
                <a:latin typeface="Courier New" panose="02070309020205020404" pitchFamily="49" charset="0"/>
              </a:rPr>
              <a:t>nl</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u</a:t>
            </a:r>
            <a:r>
              <a:rPr lang="en-GB" altLang="en-US" sz="2000" b="1" dirty="0">
                <a:latin typeface="Courier New" panose="02070309020205020404" pitchFamily="49" charset="0"/>
              </a:rPr>
              <a:t> </a:t>
            </a:r>
            <a:r>
              <a:rPr lang="en-GB" altLang="en-US" sz="2000" b="1" dirty="0" err="1">
                <a:latin typeface="Courier New" panose="02070309020205020404" pitchFamily="49" charset="0"/>
              </a:rPr>
              <a:t>y</a:t>
            </a:r>
            <a:r>
              <a:rPr lang="en-GB" altLang="en-US" sz="2000" b="1" dirty="0" err="1">
                <a:solidFill>
                  <a:schemeClr val="accent2"/>
                </a:solidFill>
                <a:latin typeface="Courier New" panose="02070309020205020404" pitchFamily="49" charset="0"/>
              </a:rPr>
              <a:t>a</a:t>
            </a:r>
            <a:r>
              <a:rPr lang="en-GB" altLang="en-US" sz="2000" b="1" dirty="0" err="1">
                <a:latin typeface="Courier New" panose="02070309020205020404" pitchFamily="49" charset="0"/>
              </a:rPr>
              <a:t>pg</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t</a:t>
            </a:r>
            <a:r>
              <a:rPr lang="en-GB" altLang="en-US" sz="2000" b="1" dirty="0" err="1">
                <a:latin typeface="Courier New" panose="02070309020205020404" pitchFamily="49" charset="0"/>
              </a:rPr>
              <a:t>l</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h</a:t>
            </a:r>
            <a:r>
              <a:rPr lang="en-GB" altLang="en-US" sz="2000" b="1" dirty="0" err="1">
                <a:latin typeface="Courier New" panose="02070309020205020404" pitchFamily="49" charset="0"/>
              </a:rPr>
              <a:t>bu</a:t>
            </a:r>
            <a:r>
              <a:rPr lang="en-GB" altLang="en-US" sz="2000" b="1" dirty="0">
                <a:latin typeface="Courier New" panose="02070309020205020404" pitchFamily="49" charset="0"/>
              </a:rPr>
              <a:t> </a:t>
            </a:r>
            <a:r>
              <a:rPr lang="en-GB" altLang="en-US" sz="2000" b="1" dirty="0" err="1">
                <a:latin typeface="Courier New" panose="02070309020205020404" pitchFamily="49" charset="0"/>
              </a:rPr>
              <a:t>ohlls</a:t>
            </a:r>
            <a:r>
              <a:rPr lang="en-GB" altLang="en-US" sz="2000" b="1" dirty="0">
                <a:latin typeface="Courier New" panose="02070309020205020404" pitchFamily="49" charset="0"/>
              </a:rPr>
              <a:t> </a:t>
            </a:r>
            <a:r>
              <a:rPr lang="en-GB" altLang="en-US" sz="2000" b="1" dirty="0" err="1">
                <a:latin typeface="Courier New" panose="02070309020205020404" pitchFamily="49" charset="0"/>
              </a:rPr>
              <a:t>tbs</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p</a:t>
            </a:r>
            <a:r>
              <a:rPr lang="en-GB" altLang="en-US" sz="2000" b="1" dirty="0" err="1">
                <a:solidFill>
                  <a:schemeClr val="accent2"/>
                </a:solidFill>
                <a:latin typeface="Courier New" panose="02070309020205020404" pitchFamily="49" charset="0"/>
              </a:rPr>
              <a:t>t</a:t>
            </a:r>
            <a:r>
              <a:rPr lang="en-GB" altLang="en-US" sz="2000" b="1" dirty="0" err="1">
                <a:latin typeface="Courier New" panose="02070309020205020404" pitchFamily="49" charset="0"/>
              </a:rPr>
              <a:t>he</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H</a:t>
            </a:r>
            <a:r>
              <a:rPr lang="en-GB" altLang="en-US" sz="2000" b="1" dirty="0" err="1">
                <a:latin typeface="Courier New" panose="02070309020205020404" pitchFamily="49" charset="0"/>
              </a:rPr>
              <a:t>lz</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x</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s</a:t>
            </a:r>
            <a:r>
              <a:rPr lang="en-GB" altLang="en-US" sz="2000" b="1" dirty="0">
                <a:latin typeface="Courier New" panose="02070309020205020404" pitchFamily="49" charset="0"/>
              </a:rPr>
              <a:t>, </a:t>
            </a:r>
            <a:r>
              <a:rPr lang="en-GB" altLang="en-US" sz="2000" b="1" dirty="0" err="1">
                <a:latin typeface="Courier New" panose="02070309020205020404" pitchFamily="49" charset="0"/>
              </a:rPr>
              <a:t>bo</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t</a:t>
            </a:r>
            <a:r>
              <a:rPr lang="en-GB" altLang="en-US" sz="2000" b="1" dirty="0" err="1">
                <a:latin typeface="Courier New" panose="02070309020205020404" pitchFamily="49" charset="0"/>
              </a:rPr>
              <a:t>a</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s</a:t>
            </a:r>
            <a:r>
              <a:rPr lang="en-GB" altLang="en-US" sz="2000" b="1" dirty="0" err="1">
                <a:solidFill>
                  <a:schemeClr val="accent2"/>
                </a:solidFill>
                <a:latin typeface="Courier New" panose="02070309020205020404" pitchFamily="49" charset="0"/>
              </a:rPr>
              <a:t>e</a:t>
            </a:r>
            <a:r>
              <a:rPr lang="en-GB" altLang="en-US" sz="2000" b="1" dirty="0">
                <a:latin typeface="Courier New" panose="02070309020205020404" pitchFamily="49" charset="0"/>
              </a:rPr>
              <a:t> </a:t>
            </a:r>
            <a:r>
              <a:rPr lang="en-GB" altLang="en-US" sz="2000" b="1" dirty="0" err="1">
                <a:latin typeface="Courier New" panose="02070309020205020404" pitchFamily="49" charset="0"/>
              </a:rPr>
              <a:t>bu</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n</a:t>
            </a:r>
            <a:r>
              <a:rPr lang="en-GB" altLang="en-US" sz="2000" b="1" dirty="0" err="1">
                <a:latin typeface="Courier New" panose="02070309020205020404" pitchFamily="49" charset="0"/>
              </a:rPr>
              <a:t>lylte</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hu</a:t>
            </a:r>
            <a:r>
              <a:rPr lang="en-GB" altLang="en-US" sz="2000" b="1" dirty="0" err="1">
                <a:solidFill>
                  <a:schemeClr val="accent2"/>
                </a:solidFill>
                <a:latin typeface="Courier New" panose="02070309020205020404" pitchFamily="49" charset="0"/>
              </a:rPr>
              <a:t>e</a:t>
            </a:r>
            <a:r>
              <a:rPr lang="en-GB" altLang="en-US" sz="2000" b="1" dirty="0">
                <a:latin typeface="Courier New" panose="02070309020205020404" pitchFamily="49" charset="0"/>
              </a:rPr>
              <a:t> b</a:t>
            </a:r>
            <a:r>
              <a:rPr lang="en-GB" altLang="en-US" sz="2000" b="1" dirty="0">
                <a:solidFill>
                  <a:schemeClr val="accent2"/>
                </a:solidFill>
                <a:latin typeface="Courier New" panose="02070309020205020404" pitchFamily="49" charset="0"/>
              </a:rPr>
              <a:t>n</a:t>
            </a:r>
            <a:r>
              <a:rPr lang="en-GB" altLang="en-US" sz="2000" b="1" dirty="0">
                <a:latin typeface="Courier New" panose="02070309020205020404" pitchFamily="49" charset="0"/>
              </a:rPr>
              <a:t> </a:t>
            </a:r>
            <a:r>
              <a:rPr lang="en-GB" altLang="en-US" sz="2000" b="1" dirty="0">
                <a:solidFill>
                  <a:schemeClr val="accent2"/>
                </a:solidFill>
                <a:latin typeface="Courier New" panose="02070309020205020404" pitchFamily="49" charset="0"/>
              </a:rPr>
              <a:t>the</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h</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x</a:t>
            </a:r>
            <a:r>
              <a:rPr lang="en-GB" altLang="en-US" sz="2000" b="1" dirty="0" err="1">
                <a:solidFill>
                  <a:schemeClr val="accent2"/>
                </a:solidFill>
                <a:latin typeface="Courier New" panose="02070309020205020404" pitchFamily="49" charset="0"/>
              </a:rPr>
              <a:t>at</a:t>
            </a:r>
            <a:r>
              <a:rPr lang="en-GB" altLang="en-US" sz="2000" b="1" dirty="0" err="1">
                <a:latin typeface="Courier New" panose="02070309020205020404" pitchFamily="49" charset="0"/>
              </a:rPr>
              <a:t>ls</a:t>
            </a:r>
            <a:r>
              <a:rPr lang="en-GB" altLang="en-US" sz="2000" b="1" dirty="0">
                <a:latin typeface="Courier New" panose="02070309020205020404" pitchFamily="49" charset="0"/>
              </a:rPr>
              <a:t> </a:t>
            </a:r>
            <a:r>
              <a:rPr lang="en-GB" altLang="en-US" sz="2000" b="1" dirty="0">
                <a:solidFill>
                  <a:schemeClr val="accent2"/>
                </a:solidFill>
                <a:latin typeface="Courier New" panose="02070309020205020404" pitchFamily="49" charset="0"/>
              </a:rPr>
              <a:t>an</a:t>
            </a:r>
            <a:r>
              <a:rPr lang="en-GB" altLang="en-US" sz="2000" b="1" dirty="0">
                <a:latin typeface="Courier New" panose="02070309020205020404" pitchFamily="49" charset="0"/>
              </a:rPr>
              <a:t>t </a:t>
            </a:r>
            <a:r>
              <a:rPr lang="en-GB" altLang="en-US" sz="2000" b="1" dirty="0" err="1">
                <a:latin typeface="Courier New" panose="02070309020205020404" pitchFamily="49" charset="0"/>
              </a:rPr>
              <a:t>b</a:t>
            </a:r>
            <a:r>
              <a:rPr lang="en-GB" altLang="en-US" sz="2000" b="1" dirty="0" err="1">
                <a:solidFill>
                  <a:schemeClr val="accent2"/>
                </a:solidFill>
                <a:latin typeface="Courier New" panose="02070309020205020404" pitchFamily="49" charset="0"/>
              </a:rPr>
              <a:t>t</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ha</a:t>
            </a:r>
            <a:r>
              <a:rPr lang="en-GB" altLang="en-US" sz="2000" b="1" dirty="0" err="1">
                <a:latin typeface="Courier New" panose="02070309020205020404" pitchFamily="49" charset="0"/>
              </a:rPr>
              <a:t>u</a:t>
            </a:r>
            <a:r>
              <a:rPr lang="en-GB" altLang="en-US" sz="2000" b="1" dirty="0" err="1">
                <a:solidFill>
                  <a:schemeClr val="accent2"/>
                </a:solidFill>
                <a:latin typeface="Courier New" panose="02070309020205020404" pitchFamily="49" charset="0"/>
              </a:rPr>
              <a:t>n</a:t>
            </a:r>
            <a:r>
              <a:rPr lang="en-GB" altLang="en-US" sz="2000" b="1" dirty="0" err="1">
                <a:latin typeface="Courier New" panose="02070309020205020404" pitchFamily="49" charset="0"/>
              </a:rPr>
              <a:t>'</a:t>
            </a:r>
            <a:r>
              <a:rPr lang="en-GB" altLang="en-US" sz="2000" b="1" dirty="0" err="1">
                <a:solidFill>
                  <a:schemeClr val="accent2"/>
                </a:solidFill>
                <a:latin typeface="Courier New" panose="02070309020205020404" pitchFamily="49" charset="0"/>
              </a:rPr>
              <a:t>t</a:t>
            </a:r>
            <a:r>
              <a:rPr lang="en-GB" altLang="en-US" sz="2000" b="1" dirty="0">
                <a:latin typeface="Courier New" panose="02070309020205020404" pitchFamily="49" charset="0"/>
              </a:rPr>
              <a:t> </a:t>
            </a:r>
            <a:r>
              <a:rPr lang="en-GB" altLang="en-US" sz="2000" b="1" dirty="0" err="1">
                <a:latin typeface="Courier New" panose="02070309020205020404" pitchFamily="49" charset="0"/>
              </a:rPr>
              <a:t>s</a:t>
            </a:r>
            <a:r>
              <a:rPr lang="en-GB" altLang="en-US" sz="2000" b="1" dirty="0" err="1">
                <a:solidFill>
                  <a:schemeClr val="accent2"/>
                </a:solidFill>
                <a:latin typeface="Courier New" panose="02070309020205020404" pitchFamily="49" charset="0"/>
              </a:rPr>
              <a:t>a</a:t>
            </a:r>
            <a:r>
              <a:rPr lang="en-GB" altLang="en-US" sz="2000" b="1" dirty="0" err="1">
                <a:latin typeface="Courier New" panose="02070309020205020404" pitchFamily="49" charset="0"/>
              </a:rPr>
              <a:t>b</a:t>
            </a:r>
            <a:r>
              <a:rPr lang="en-GB" altLang="en-US" sz="2000" b="1" dirty="0" err="1">
                <a:solidFill>
                  <a:schemeClr val="accent2"/>
                </a:solidFill>
                <a:latin typeface="Courier New" panose="02070309020205020404" pitchFamily="49" charset="0"/>
              </a:rPr>
              <a:t>ne</a:t>
            </a:r>
            <a:r>
              <a:rPr lang="en-GB" altLang="en-US" sz="2000" b="1" dirty="0" err="1">
                <a:latin typeface="Courier New" panose="02070309020205020404" pitchFamily="49" charset="0"/>
              </a:rPr>
              <a:t>t</a:t>
            </a:r>
            <a:r>
              <a:rPr lang="en-GB" altLang="en-US" sz="2000" b="1" dirty="0">
                <a:latin typeface="Courier New" panose="02070309020205020404" pitchFamily="49" charset="0"/>
              </a:rPr>
              <a:t>, </a:t>
            </a:r>
            <a:r>
              <a:rPr lang="en-GB" altLang="en-US" sz="2000" b="1" dirty="0">
                <a:solidFill>
                  <a:schemeClr val="accent2"/>
                </a:solidFill>
                <a:latin typeface="Courier New" panose="02070309020205020404" pitchFamily="49" charset="0"/>
              </a:rPr>
              <a:t>he</a:t>
            </a:r>
            <a:r>
              <a:rPr lang="en-GB" altLang="en-US" sz="2000" b="1" dirty="0">
                <a:latin typeface="Courier New" panose="02070309020205020404" pitchFamily="49" charset="0"/>
              </a:rPr>
              <a:t> </a:t>
            </a:r>
            <a:r>
              <a:rPr lang="en-GB" altLang="en-US" sz="2000" b="1" dirty="0" err="1">
                <a:latin typeface="Courier New" panose="02070309020205020404" pitchFamily="49" charset="0"/>
              </a:rPr>
              <a:t>nl</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u</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t</a:t>
            </a:r>
            <a:r>
              <a:rPr lang="en-GB" altLang="en-US" sz="2000" b="1" dirty="0" err="1">
                <a:latin typeface="Courier New" panose="02070309020205020404" pitchFamily="49" charset="0"/>
              </a:rPr>
              <a:t>l</a:t>
            </a:r>
            <a:r>
              <a:rPr lang="en-GB" altLang="en-US" sz="2000" b="1" dirty="0">
                <a:latin typeface="Courier New" panose="02070309020205020404" pitchFamily="49" charset="0"/>
              </a:rPr>
              <a:t> </a:t>
            </a:r>
            <a:r>
              <a:rPr lang="en-GB" altLang="en-US" sz="2000" b="1" dirty="0">
                <a:solidFill>
                  <a:schemeClr val="accent2"/>
                </a:solidFill>
                <a:latin typeface="Courier New" panose="02070309020205020404" pitchFamily="49" charset="0"/>
              </a:rPr>
              <a:t>the</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te</a:t>
            </a:r>
            <a:r>
              <a:rPr lang="en-GB" altLang="en-US" sz="2000" b="1" dirty="0" err="1">
                <a:latin typeface="Courier New" panose="02070309020205020404" pitchFamily="49" charset="0"/>
              </a:rPr>
              <a:t>k</a:t>
            </a:r>
            <a:r>
              <a:rPr lang="en-GB" altLang="en-US" sz="2000" b="1" dirty="0" err="1">
                <a:solidFill>
                  <a:schemeClr val="accent2"/>
                </a:solidFill>
                <a:latin typeface="Courier New" panose="02070309020205020404" pitchFamily="49" charset="0"/>
              </a:rPr>
              <a:t>th</a:t>
            </a:r>
            <a:r>
              <a:rPr lang="en-GB" altLang="en-US" sz="2000" b="1" dirty="0">
                <a:latin typeface="Courier New" panose="02070309020205020404" pitchFamily="49" charset="0"/>
              </a:rPr>
              <a:t> </a:t>
            </a:r>
            <a:r>
              <a:rPr lang="en-GB" altLang="en-US" sz="2000" b="1" dirty="0" err="1">
                <a:latin typeface="Courier New" panose="02070309020205020404" pitchFamily="49" charset="0"/>
              </a:rPr>
              <a:t>ohlls</a:t>
            </a:r>
            <a:r>
              <a:rPr lang="en-GB" altLang="en-US" sz="2000" b="1" dirty="0">
                <a:latin typeface="Courier New" panose="02070309020205020404" pitchFamily="49" charset="0"/>
              </a:rPr>
              <a:t> </a:t>
            </a:r>
            <a:r>
              <a:rPr lang="en-GB" altLang="en-US" sz="2000" b="1" dirty="0">
                <a:solidFill>
                  <a:schemeClr val="accent2"/>
                </a:solidFill>
                <a:latin typeface="Courier New" panose="02070309020205020404" pitchFamily="49" charset="0"/>
              </a:rPr>
              <a:t>an</a:t>
            </a:r>
            <a:r>
              <a:rPr lang="en-GB" altLang="en-US" sz="2000" b="1" dirty="0">
                <a:latin typeface="Courier New" panose="02070309020205020404" pitchFamily="49" charset="0"/>
              </a:rPr>
              <a:t>t </a:t>
            </a:r>
            <a:r>
              <a:rPr lang="en-GB" altLang="en-US" sz="2000" b="1" dirty="0" err="1">
                <a:latin typeface="Courier New" panose="02070309020205020404" pitchFamily="49" charset="0"/>
              </a:rPr>
              <a:t>z</a:t>
            </a:r>
            <a:r>
              <a:rPr lang="en-GB" altLang="en-US" sz="2000" b="1" dirty="0" err="1">
                <a:solidFill>
                  <a:schemeClr val="accent2"/>
                </a:solidFill>
                <a:latin typeface="Courier New" panose="02070309020205020404" pitchFamily="49" charset="0"/>
              </a:rPr>
              <a:t>a</a:t>
            </a:r>
            <a:r>
              <a:rPr lang="en-GB" altLang="en-US" sz="2000" b="1" dirty="0" err="1">
                <a:latin typeface="Courier New" panose="02070309020205020404" pitchFamily="49" charset="0"/>
              </a:rPr>
              <a:t>hgu</a:t>
            </a:r>
            <a:r>
              <a:rPr lang="en-GB" altLang="en-US" sz="2000" b="1" dirty="0">
                <a:latin typeface="Courier New" panose="02070309020205020404" pitchFamily="49" charset="0"/>
              </a:rPr>
              <a:t> </a:t>
            </a:r>
            <a:r>
              <a:rPr lang="en-GB" altLang="en-US" sz="2000" b="1" dirty="0" err="1">
                <a:latin typeface="Courier New" panose="02070309020205020404" pitchFamily="49" charset="0"/>
              </a:rPr>
              <a:t>wm</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t</a:t>
            </a:r>
            <a:r>
              <a:rPr lang="en-GB" altLang="en-US" sz="2000" b="1" dirty="0" err="1">
                <a:latin typeface="Courier New" panose="02070309020205020404" pitchFamily="49" charset="0"/>
              </a:rPr>
              <a:t>zl</a:t>
            </a:r>
            <a:r>
              <a:rPr lang="en-GB" altLang="en-US" sz="2000" b="1" dirty="0">
                <a:latin typeface="Courier New" panose="02070309020205020404" pitchFamily="49" charset="0"/>
              </a:rPr>
              <a:t> </a:t>
            </a:r>
            <a:r>
              <a:rPr lang="en-GB" altLang="en-US" sz="2000" b="1" dirty="0" err="1">
                <a:latin typeface="Courier New" panose="02070309020205020404" pitchFamily="49" charset="0"/>
              </a:rPr>
              <a:t>ohbna</a:t>
            </a:r>
            <a:r>
              <a:rPr lang="en-GB" altLang="en-US" sz="2000" b="1" dirty="0" err="1">
                <a:solidFill>
                  <a:schemeClr val="accent2"/>
                </a:solidFill>
                <a:latin typeface="Courier New" panose="02070309020205020404" pitchFamily="49" charset="0"/>
              </a:rPr>
              <a:t>t</a:t>
            </a:r>
            <a:r>
              <a:rPr lang="en-GB" altLang="en-US" sz="2000" b="1" dirty="0" err="1">
                <a:latin typeface="Courier New" panose="02070309020205020404" pitchFamily="49" charset="0"/>
              </a:rPr>
              <a:t>u</a:t>
            </a:r>
            <a:r>
              <a:rPr lang="en-GB" altLang="en-US" sz="2000" b="1" dirty="0">
                <a:latin typeface="Courier New" panose="02070309020205020404" pitchFamily="49" charset="0"/>
              </a:rPr>
              <a:t> lo </a:t>
            </a:r>
            <a:r>
              <a:rPr lang="en-GB" altLang="en-US" sz="2000" b="1" dirty="0" err="1">
                <a:latin typeface="Courier New" panose="02070309020205020404" pitchFamily="49" charset="0"/>
              </a:rPr>
              <a:t>u</a:t>
            </a:r>
            <a:r>
              <a:rPr lang="en-GB" altLang="en-US" sz="2000" b="1" dirty="0" err="1">
                <a:solidFill>
                  <a:schemeClr val="accent2"/>
                </a:solidFill>
                <a:latin typeface="Courier New" panose="02070309020205020404" pitchFamily="49" charset="0"/>
              </a:rPr>
              <a:t>ta</a:t>
            </a:r>
            <a:r>
              <a:rPr lang="en-GB" altLang="en-US" sz="2000" b="1" dirty="0" err="1">
                <a:latin typeface="Courier New" panose="02070309020205020404" pitchFamily="49" charset="0"/>
              </a:rPr>
              <a:t>bsu</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t</a:t>
            </a:r>
            <a:r>
              <a:rPr lang="en-GB" altLang="en-US" sz="2000" b="1" dirty="0" err="1">
                <a:latin typeface="Courier New" panose="02070309020205020404" pitchFamily="49" charset="0"/>
              </a:rPr>
              <a:t>l</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h</a:t>
            </a:r>
            <a:r>
              <a:rPr lang="en-GB" altLang="en-US" sz="2000" b="1" dirty="0" err="1">
                <a:latin typeface="Courier New" panose="02070309020205020404" pitchFamily="49" charset="0"/>
              </a:rPr>
              <a:t>bu</a:t>
            </a:r>
            <a:r>
              <a:rPr lang="en-GB" altLang="en-US" sz="2000" b="1" dirty="0">
                <a:latin typeface="Courier New" panose="02070309020205020404" pitchFamily="49" charset="0"/>
              </a:rPr>
              <a:t> </a:t>
            </a:r>
            <a:r>
              <a:rPr lang="en-GB" altLang="en-US" sz="2000" b="1" dirty="0" err="1">
                <a:latin typeface="Courier New" panose="02070309020205020404" pitchFamily="49" charset="0"/>
              </a:rPr>
              <a:t>sllj</a:t>
            </a:r>
            <a:r>
              <a:rPr lang="en-GB" altLang="en-US" sz="2000" b="1" dirty="0">
                <a:latin typeface="Courier New" panose="02070309020205020404" pitchFamily="49" charset="0"/>
              </a:rPr>
              <a:t>.</a:t>
            </a:r>
          </a:p>
          <a:p>
            <a:pPr eaLnBrk="1" hangingPunct="1">
              <a:lnSpc>
                <a:spcPct val="80000"/>
              </a:lnSpc>
            </a:pPr>
            <a:endParaRPr lang="en-GB" altLang="en-US" sz="2000" dirty="0"/>
          </a:p>
        </p:txBody>
      </p:sp>
    </p:spTree>
    <p:extLst>
      <p:ext uri="{BB962C8B-B14F-4D97-AF65-F5344CB8AC3E}">
        <p14:creationId xmlns:p14="http://schemas.microsoft.com/office/powerpoint/2010/main" val="891390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GB" altLang="en-US"/>
              <a:t>Example: Frequency analysis</a:t>
            </a:r>
          </a:p>
        </p:txBody>
      </p:sp>
      <p:sp>
        <p:nvSpPr>
          <p:cNvPr id="34819" name="Rectangle 3"/>
          <p:cNvSpPr>
            <a:spLocks noGrp="1" noChangeArrowheads="1"/>
          </p:cNvSpPr>
          <p:nvPr>
            <p:ph type="body" sz="half" idx="1"/>
          </p:nvPr>
        </p:nvSpPr>
        <p:spPr>
          <a:xfrm>
            <a:off x="566738" y="1752600"/>
            <a:ext cx="7893050" cy="4629150"/>
          </a:xfrm>
        </p:spPr>
        <p:txBody>
          <a:bodyPr/>
          <a:lstStyle/>
          <a:p>
            <a:pPr eaLnBrk="1" hangingPunct="1">
              <a:lnSpc>
                <a:spcPct val="80000"/>
              </a:lnSpc>
            </a:pPr>
            <a:r>
              <a:rPr lang="en-GB" altLang="en-US" sz="2000" dirty="0"/>
              <a:t>We assume that:</a:t>
            </a:r>
          </a:p>
          <a:p>
            <a:pPr lvl="1" eaLnBrk="1" hangingPunct="1">
              <a:lnSpc>
                <a:spcPct val="80000"/>
              </a:lnSpc>
            </a:pPr>
            <a:r>
              <a:rPr lang="en-GB" altLang="en-US" sz="1800" dirty="0"/>
              <a:t>The ciphertext letter </a:t>
            </a:r>
            <a:r>
              <a:rPr lang="en-GB" altLang="en-US" sz="1800" b="1" dirty="0"/>
              <a:t>T </a:t>
            </a:r>
            <a:r>
              <a:rPr lang="en-GB" altLang="en-US" sz="1800" dirty="0"/>
              <a:t>corresponds to the plaintext letter </a:t>
            </a:r>
            <a:r>
              <a:rPr lang="en-GB" altLang="en-US" sz="1800" b="1" dirty="0"/>
              <a:t>D</a:t>
            </a:r>
            <a:r>
              <a:rPr lang="en-GB" altLang="en-US" sz="1800" dirty="0"/>
              <a:t> (from the word ‘</a:t>
            </a:r>
            <a:r>
              <a:rPr lang="en-GB" altLang="en-US" sz="1800" b="1" dirty="0">
                <a:solidFill>
                  <a:schemeClr val="accent2"/>
                </a:solidFill>
                <a:latin typeface="Courier New" panose="02070309020205020404" pitchFamily="49" charset="0"/>
              </a:rPr>
              <a:t>an</a:t>
            </a:r>
            <a:r>
              <a:rPr lang="en-GB" altLang="en-US" sz="1800" b="1" dirty="0">
                <a:latin typeface="Courier New" panose="02070309020205020404" pitchFamily="49" charset="0"/>
              </a:rPr>
              <a:t>t’)</a:t>
            </a:r>
          </a:p>
          <a:p>
            <a:pPr lvl="1" eaLnBrk="1" hangingPunct="1">
              <a:lnSpc>
                <a:spcPct val="80000"/>
              </a:lnSpc>
            </a:pPr>
            <a:r>
              <a:rPr lang="en-GB" altLang="en-US" sz="1800" dirty="0"/>
              <a:t>The ciphertext letter </a:t>
            </a:r>
            <a:r>
              <a:rPr lang="en-GB" altLang="en-US" sz="1800" b="1" dirty="0"/>
              <a:t>B </a:t>
            </a:r>
            <a:r>
              <a:rPr lang="en-GB" altLang="en-US" sz="1800" dirty="0"/>
              <a:t>corresponds to the plaintext letter </a:t>
            </a:r>
            <a:r>
              <a:rPr lang="en-GB" altLang="en-US" sz="1800" b="1" dirty="0"/>
              <a:t>I</a:t>
            </a:r>
            <a:r>
              <a:rPr lang="en-GB" altLang="en-US" sz="1800" dirty="0"/>
              <a:t> (from the words ‘</a:t>
            </a:r>
            <a:r>
              <a:rPr lang="en-GB" altLang="en-US" sz="1800" b="1" dirty="0" err="1">
                <a:latin typeface="Courier New" panose="02070309020205020404" pitchFamily="49" charset="0"/>
              </a:rPr>
              <a:t>b</a:t>
            </a:r>
            <a:r>
              <a:rPr lang="en-GB" altLang="en-US" sz="1800" b="1" dirty="0" err="1">
                <a:solidFill>
                  <a:schemeClr val="accent2"/>
                </a:solidFill>
                <a:latin typeface="Courier New" panose="02070309020205020404" pitchFamily="49" charset="0"/>
              </a:rPr>
              <a:t>t</a:t>
            </a:r>
            <a:r>
              <a:rPr lang="en-GB" altLang="en-US" sz="1800" b="1" dirty="0"/>
              <a:t>’</a:t>
            </a:r>
            <a:r>
              <a:rPr lang="en-GB" altLang="en-US" sz="1800" dirty="0"/>
              <a:t> and ‘</a:t>
            </a:r>
            <a:r>
              <a:rPr lang="en-GB" altLang="en-US" sz="1800" b="1" dirty="0">
                <a:latin typeface="Courier New" panose="02070309020205020404" pitchFamily="49" charset="0"/>
              </a:rPr>
              <a:t>b</a:t>
            </a:r>
            <a:r>
              <a:rPr lang="en-GB" altLang="en-US" sz="1800" b="1" dirty="0">
                <a:solidFill>
                  <a:schemeClr val="accent2"/>
                </a:solidFill>
                <a:latin typeface="Courier New" panose="02070309020205020404" pitchFamily="49" charset="0"/>
              </a:rPr>
              <a:t>n</a:t>
            </a:r>
            <a:r>
              <a:rPr lang="en-GB" altLang="en-US" sz="1800" dirty="0"/>
              <a:t>’</a:t>
            </a:r>
            <a:r>
              <a:rPr lang="en-GB" altLang="en-US" sz="1800" dirty="0">
                <a:latin typeface="Courier New" panose="02070309020205020404" pitchFamily="49" charset="0"/>
              </a:rPr>
              <a:t>)</a:t>
            </a:r>
          </a:p>
          <a:p>
            <a:pPr lvl="1" eaLnBrk="1" hangingPunct="1">
              <a:lnSpc>
                <a:spcPct val="80000"/>
              </a:lnSpc>
            </a:pPr>
            <a:endParaRPr lang="en-GB" altLang="en-US" sz="1800" dirty="0"/>
          </a:p>
          <a:p>
            <a:pPr eaLnBrk="1" hangingPunct="1">
              <a:lnSpc>
                <a:spcPct val="80000"/>
              </a:lnSpc>
            </a:pPr>
            <a:r>
              <a:rPr lang="en-GB" altLang="en-US" sz="2000" dirty="0"/>
              <a:t>Partially decrypted ciphertext (</a:t>
            </a:r>
            <a:r>
              <a:rPr lang="en-GB" altLang="en-US" sz="2000" dirty="0">
                <a:solidFill>
                  <a:schemeClr val="accent2"/>
                </a:solidFill>
              </a:rPr>
              <a:t>red </a:t>
            </a:r>
            <a:r>
              <a:rPr lang="en-GB" altLang="en-US" sz="2000" dirty="0"/>
              <a:t>= plaintext):</a:t>
            </a:r>
          </a:p>
          <a:p>
            <a:pPr eaLnBrk="1" hangingPunct="1">
              <a:lnSpc>
                <a:spcPct val="80000"/>
              </a:lnSpc>
              <a:buFont typeface="Wingdings" panose="05000000000000000000" pitchFamily="2" charset="2"/>
              <a:buNone/>
            </a:pPr>
            <a:r>
              <a:rPr lang="en-GB" altLang="en-US" sz="2000" dirty="0"/>
              <a:t>	</a:t>
            </a:r>
            <a:r>
              <a:rPr lang="en-GB" altLang="en-US" sz="2000" b="1" dirty="0">
                <a:solidFill>
                  <a:schemeClr val="accent2"/>
                </a:solidFill>
                <a:latin typeface="Courier New" panose="02070309020205020404" pitchFamily="49" charset="0"/>
              </a:rPr>
              <a:t>A</a:t>
            </a:r>
            <a:r>
              <a:rPr lang="en-GB" altLang="en-US" sz="2000" b="1" dirty="0">
                <a:latin typeface="Courier New" panose="02070309020205020404" pitchFamily="49" charset="0"/>
              </a:rPr>
              <a:t> </a:t>
            </a:r>
            <a:r>
              <a:rPr lang="en-GB" altLang="en-US" sz="2000" b="1" dirty="0" err="1">
                <a:latin typeface="Courier New" panose="02070309020205020404" pitchFamily="49" charset="0"/>
              </a:rPr>
              <a:t>j</a:t>
            </a:r>
            <a:r>
              <a:rPr lang="en-GB" altLang="en-US" sz="2000" b="1" dirty="0" err="1">
                <a:solidFill>
                  <a:schemeClr val="accent2"/>
                </a:solidFill>
                <a:latin typeface="Courier New" panose="02070309020205020404" pitchFamily="49" charset="0"/>
              </a:rPr>
              <a:t>an</a:t>
            </a:r>
            <a:r>
              <a:rPr lang="en-GB" altLang="en-US" sz="2000" b="1" dirty="0">
                <a:latin typeface="Courier New" panose="02070309020205020404" pitchFamily="49" charset="0"/>
              </a:rPr>
              <a:t> </a:t>
            </a:r>
            <a:r>
              <a:rPr lang="en-GB" altLang="en-US" sz="2000" b="1" dirty="0" err="1">
                <a:latin typeface="Courier New" panose="02070309020205020404" pitchFamily="49" charset="0"/>
              </a:rPr>
              <a:t>h</a:t>
            </a:r>
            <a:r>
              <a:rPr lang="en-GB" altLang="en-US" sz="2000" b="1" dirty="0" err="1">
                <a:solidFill>
                  <a:schemeClr val="accent2"/>
                </a:solidFill>
                <a:latin typeface="Courier New" panose="02070309020205020404" pitchFamily="49" charset="0"/>
              </a:rPr>
              <a:t>i</a:t>
            </a:r>
            <a:r>
              <a:rPr lang="en-GB" altLang="en-US" sz="2000" b="1" dirty="0" err="1">
                <a:latin typeface="Courier New" panose="02070309020205020404" pitchFamily="49" charset="0"/>
              </a:rPr>
              <a:t>x</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u</a:t>
            </a:r>
            <a:r>
              <a:rPr lang="en-GB" altLang="en-US" sz="2000" b="1" dirty="0">
                <a:latin typeface="Courier New" panose="02070309020205020404" pitchFamily="49" charset="0"/>
              </a:rPr>
              <a:t> l</a:t>
            </a:r>
            <a:r>
              <a:rPr lang="en-GB" altLang="en-US" sz="2000" b="1" dirty="0">
                <a:solidFill>
                  <a:schemeClr val="accent2"/>
                </a:solidFill>
                <a:latin typeface="Courier New" panose="02070309020205020404" pitchFamily="49" charset="0"/>
              </a:rPr>
              <a:t>n</a:t>
            </a:r>
            <a:r>
              <a:rPr lang="en-GB" altLang="en-US" sz="2000" b="1" dirty="0">
                <a:latin typeface="Courier New" panose="02070309020205020404" pitchFamily="49" charset="0"/>
              </a:rPr>
              <a:t> </a:t>
            </a:r>
            <a:r>
              <a:rPr lang="en-GB" altLang="en-US" sz="2000" b="1" dirty="0">
                <a:solidFill>
                  <a:schemeClr val="accent2"/>
                </a:solidFill>
                <a:latin typeface="Courier New" panose="02070309020205020404" pitchFamily="49" charset="0"/>
              </a:rPr>
              <a:t>the</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t</a:t>
            </a:r>
            <a:r>
              <a:rPr lang="en-GB" altLang="en-US" sz="2000" b="1" dirty="0" err="1">
                <a:latin typeface="Courier New" panose="02070309020205020404" pitchFamily="49" charset="0"/>
              </a:rPr>
              <a:t>z</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ho</a:t>
            </a:r>
            <a:r>
              <a:rPr lang="en-GB" altLang="en-US" sz="2000" b="1" dirty="0" err="1">
                <a:solidFill>
                  <a:schemeClr val="accent2"/>
                </a:solidFill>
                <a:latin typeface="Courier New" panose="02070309020205020404" pitchFamily="49" charset="0"/>
              </a:rPr>
              <a:t>th</a:t>
            </a:r>
            <a:r>
              <a:rPr lang="en-GB" altLang="en-US" sz="2000" b="1" dirty="0">
                <a:latin typeface="Courier New" panose="02070309020205020404" pitchFamily="49" charset="0"/>
              </a:rPr>
              <a:t> </a:t>
            </a:r>
            <a:r>
              <a:rPr lang="en-GB" altLang="en-US" sz="2000" b="1" dirty="0" err="1">
                <a:latin typeface="Courier New" panose="02070309020205020404" pitchFamily="49" charset="0"/>
              </a:rPr>
              <a:t>ohlls</a:t>
            </a:r>
            <a:r>
              <a:rPr lang="en-GB" altLang="en-US" sz="2000" b="1" dirty="0">
                <a:latin typeface="Courier New" panose="02070309020205020404" pitchFamily="49" charset="0"/>
              </a:rPr>
              <a:t> lo </a:t>
            </a:r>
            <a:r>
              <a:rPr lang="en-GB" altLang="en-US" sz="2000" b="1" dirty="0">
                <a:solidFill>
                  <a:schemeClr val="accent2"/>
                </a:solidFill>
                <a:latin typeface="Courier New" panose="02070309020205020404" pitchFamily="49" charset="0"/>
              </a:rPr>
              <a:t>an</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a</a:t>
            </a:r>
            <a:r>
              <a:rPr lang="en-GB" altLang="en-US" sz="2000" b="1" dirty="0" err="1">
                <a:latin typeface="Courier New" panose="02070309020205020404" pitchFamily="49" charset="0"/>
              </a:rPr>
              <a:t>m</a:t>
            </a:r>
            <a:r>
              <a:rPr lang="en-GB" altLang="en-US" sz="2000" b="1" dirty="0" err="1">
                <a:solidFill>
                  <a:schemeClr val="accent2"/>
                </a:solidFill>
                <a:latin typeface="Courier New" panose="02070309020205020404" pitchFamily="49" charset="0"/>
              </a:rPr>
              <a:t>a</a:t>
            </a:r>
            <a:r>
              <a:rPr lang="en-GB" altLang="en-US" sz="2000" b="1" dirty="0" err="1">
                <a:latin typeface="Courier New" panose="02070309020205020404" pitchFamily="49" charset="0"/>
              </a:rPr>
              <a:t>s</a:t>
            </a:r>
            <a:r>
              <a:rPr lang="en-GB" altLang="en-US" sz="2000" b="1" dirty="0" err="1">
                <a:solidFill>
                  <a:schemeClr val="accent2"/>
                </a:solidFill>
                <a:latin typeface="Courier New" panose="02070309020205020404" pitchFamily="49" charset="0"/>
              </a:rPr>
              <a:t>i</a:t>
            </a:r>
            <a:r>
              <a:rPr lang="en-GB" altLang="en-US" sz="2000" b="1" dirty="0" err="1">
                <a:latin typeface="Courier New" panose="02070309020205020404" pitchFamily="49" charset="0"/>
              </a:rPr>
              <a:t>j</a:t>
            </a:r>
            <a:r>
              <a:rPr lang="en-GB" altLang="en-US" sz="2000" b="1" dirty="0" err="1">
                <a:solidFill>
                  <a:schemeClr val="accent2"/>
                </a:solidFill>
                <a:latin typeface="Courier New" panose="02070309020205020404" pitchFamily="49" charset="0"/>
              </a:rPr>
              <a:t>ent</a:t>
            </a:r>
            <a:r>
              <a:rPr lang="en-GB" altLang="en-US" sz="2000" b="1" dirty="0">
                <a:latin typeface="Courier New" panose="02070309020205020404" pitchFamily="49" charset="0"/>
              </a:rPr>
              <a:t> </a:t>
            </a:r>
            <a:r>
              <a:rPr lang="en-GB" altLang="en-US" sz="2000" b="1" dirty="0" err="1">
                <a:latin typeface="Courier New" panose="02070309020205020404" pitchFamily="49" charset="0"/>
              </a:rPr>
              <a:t>yw</a:t>
            </a:r>
            <a:r>
              <a:rPr lang="en-GB" altLang="en-US" sz="2000" b="1" dirty="0" err="1">
                <a:solidFill>
                  <a:schemeClr val="accent2"/>
                </a:solidFill>
                <a:latin typeface="Courier New" panose="02070309020205020404" pitchFamily="49" charset="0"/>
              </a:rPr>
              <a:t>i</a:t>
            </a:r>
            <a:r>
              <a:rPr lang="en-GB" altLang="en-US" sz="2000" b="1" dirty="0" err="1">
                <a:latin typeface="Courier New" panose="02070309020205020404" pitchFamily="49" charset="0"/>
              </a:rPr>
              <a:t>ht</a:t>
            </a:r>
            <a:r>
              <a:rPr lang="en-GB" altLang="en-US" sz="2000" b="1" dirty="0" err="1">
                <a:solidFill>
                  <a:schemeClr val="accent2"/>
                </a:solidFill>
                <a:latin typeface="Courier New" panose="02070309020205020404" pitchFamily="49" charset="0"/>
              </a:rPr>
              <a:t>in</a:t>
            </a:r>
            <a:r>
              <a:rPr lang="en-GB" altLang="en-US" sz="2000" b="1" dirty="0" err="1">
                <a:latin typeface="Courier New" panose="02070309020205020404" pitchFamily="49" charset="0"/>
              </a:rPr>
              <a:t>n</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x</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se</a:t>
            </a:r>
            <a:r>
              <a:rPr lang="en-GB" altLang="en-US" sz="2000" b="1" dirty="0">
                <a:latin typeface="Courier New" panose="02070309020205020404" pitchFamily="49" charset="0"/>
              </a:rPr>
              <a:t> </a:t>
            </a:r>
            <a:r>
              <a:rPr lang="en-GB" altLang="en-US" sz="2000" b="1" dirty="0" err="1">
                <a:latin typeface="Courier New" panose="02070309020205020404" pitchFamily="49" charset="0"/>
              </a:rPr>
              <a:t>jls</a:t>
            </a:r>
            <a:r>
              <a:rPr lang="en-GB" altLang="en-US" sz="2000" b="1" dirty="0" err="1">
                <a:solidFill>
                  <a:schemeClr val="accent2"/>
                </a:solidFill>
                <a:latin typeface="Courier New" panose="02070309020205020404" pitchFamily="49" charset="0"/>
              </a:rPr>
              <a:t>nin</a:t>
            </a:r>
            <a:r>
              <a:rPr lang="en-GB" altLang="en-US" sz="2000" b="1" dirty="0" err="1">
                <a:latin typeface="Courier New" panose="02070309020205020404" pitchFamily="49" charset="0"/>
              </a:rPr>
              <a:t>n</a:t>
            </a:r>
            <a:r>
              <a:rPr lang="en-GB" altLang="en-US" sz="2000" b="1" dirty="0">
                <a:latin typeface="Courier New" panose="02070309020205020404" pitchFamily="49" charset="0"/>
              </a:rPr>
              <a:t> </a:t>
            </a:r>
            <a:r>
              <a:rPr lang="en-GB" altLang="en-US" sz="2000" b="1" dirty="0">
                <a:solidFill>
                  <a:schemeClr val="accent2"/>
                </a:solidFill>
                <a:latin typeface="Courier New" panose="02070309020205020404" pitchFamily="49" charset="0"/>
              </a:rPr>
              <a:t>he</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ta</a:t>
            </a:r>
            <a:r>
              <a:rPr lang="en-GB" altLang="en-US" sz="2000" b="1" dirty="0" err="1">
                <a:latin typeface="Courier New" panose="02070309020205020404" pitchFamily="49" charset="0"/>
              </a:rPr>
              <a:t>g</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u</a:t>
            </a:r>
            <a:r>
              <a:rPr lang="en-GB" altLang="en-US" sz="2000" b="1" dirty="0">
                <a:latin typeface="Courier New" panose="02070309020205020404" pitchFamily="49" charset="0"/>
              </a:rPr>
              <a:t> </a:t>
            </a:r>
            <a:r>
              <a:rPr lang="en-GB" altLang="en-US" sz="2000" b="1" dirty="0">
                <a:solidFill>
                  <a:schemeClr val="accent2"/>
                </a:solidFill>
                <a:latin typeface="Courier New" panose="02070309020205020404" pitchFamily="49" charset="0"/>
              </a:rPr>
              <a:t>the</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h</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x</a:t>
            </a:r>
            <a:r>
              <a:rPr lang="en-GB" altLang="en-US" sz="2000" b="1" dirty="0" err="1">
                <a:solidFill>
                  <a:schemeClr val="accent2"/>
                </a:solidFill>
                <a:latin typeface="Courier New" panose="02070309020205020404" pitchFamily="49" charset="0"/>
              </a:rPr>
              <a:t>at</a:t>
            </a:r>
            <a:r>
              <a:rPr lang="en-GB" altLang="en-US" sz="2000" b="1" dirty="0" err="1">
                <a:latin typeface="Courier New" panose="02070309020205020404" pitchFamily="49" charset="0"/>
              </a:rPr>
              <a:t>ls</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d</a:t>
            </a:r>
            <a:r>
              <a:rPr lang="en-GB" altLang="en-US" sz="2000" b="1" dirty="0" err="1">
                <a:latin typeface="Courier New" panose="02070309020205020404" pitchFamily="49" charset="0"/>
              </a:rPr>
              <a:t>lz</a:t>
            </a:r>
            <a:r>
              <a:rPr lang="en-GB" altLang="en-US" sz="2000" b="1" dirty="0" err="1">
                <a:solidFill>
                  <a:schemeClr val="accent2"/>
                </a:solidFill>
                <a:latin typeface="Courier New" panose="02070309020205020404" pitchFamily="49" charset="0"/>
              </a:rPr>
              <a:t>n</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t</a:t>
            </a:r>
            <a:r>
              <a:rPr lang="en-GB" altLang="en-US" sz="2000" b="1" dirty="0" err="1">
                <a:latin typeface="Courier New" panose="02070309020205020404" pitchFamily="49" charset="0"/>
              </a:rPr>
              <a:t>l</a:t>
            </a:r>
            <a:r>
              <a:rPr lang="en-GB" altLang="en-US" sz="2000" b="1" dirty="0">
                <a:latin typeface="Courier New" panose="02070309020205020404" pitchFamily="49" charset="0"/>
              </a:rPr>
              <a:t> </a:t>
            </a:r>
            <a:r>
              <a:rPr lang="en-GB" altLang="en-US" sz="2000" b="1" dirty="0">
                <a:solidFill>
                  <a:schemeClr val="accent2"/>
                </a:solidFill>
                <a:latin typeface="Courier New" panose="02070309020205020404" pitchFamily="49" charset="0"/>
              </a:rPr>
              <a:t>the</a:t>
            </a:r>
            <a:r>
              <a:rPr lang="en-GB" altLang="en-US" sz="2000" b="1" dirty="0">
                <a:latin typeface="Courier New" panose="02070309020205020404" pitchFamily="49" charset="0"/>
              </a:rPr>
              <a:t> </a:t>
            </a:r>
            <a:r>
              <a:rPr lang="en-GB" altLang="en-US" sz="2000" b="1" dirty="0" err="1">
                <a:latin typeface="Courier New" panose="02070309020205020404" pitchFamily="49" charset="0"/>
              </a:rPr>
              <a:t>hlyye</a:t>
            </a:r>
            <a:r>
              <a:rPr lang="en-GB" altLang="en-US" sz="2000" b="1" dirty="0">
                <a:latin typeface="Courier New" panose="02070309020205020404" pitchFamily="49" charset="0"/>
              </a:rPr>
              <a:t> </a:t>
            </a:r>
            <a:r>
              <a:rPr lang="en-GB" altLang="en-US" sz="2000" b="1" dirty="0">
                <a:solidFill>
                  <a:schemeClr val="accent2"/>
                </a:solidFill>
                <a:latin typeface="Courier New" panose="02070309020205020404" pitchFamily="49" charset="0"/>
              </a:rPr>
              <a:t>and</a:t>
            </a:r>
            <a:r>
              <a:rPr lang="en-GB" altLang="en-US" sz="2000" b="1" dirty="0">
                <a:latin typeface="Courier New" panose="02070309020205020404" pitchFamily="49" charset="0"/>
              </a:rPr>
              <a:t> </a:t>
            </a:r>
            <a:r>
              <a:rPr lang="en-GB" altLang="en-US" sz="2000" b="1" dirty="0" err="1">
                <a:latin typeface="Courier New" panose="02070309020205020404" pitchFamily="49" charset="0"/>
              </a:rPr>
              <a:t>h</a:t>
            </a:r>
            <a:r>
              <a:rPr lang="en-GB" altLang="en-US" sz="2000" b="1" dirty="0" err="1">
                <a:solidFill>
                  <a:schemeClr val="accent2"/>
                </a:solidFill>
                <a:latin typeface="Courier New" panose="02070309020205020404" pitchFamily="49" charset="0"/>
              </a:rPr>
              <a:t>ea</a:t>
            </a:r>
            <a:r>
              <a:rPr lang="en-GB" altLang="en-US" sz="2000" b="1" dirty="0" err="1">
                <a:latin typeface="Courier New" panose="02070309020205020404" pitchFamily="49" charset="0"/>
              </a:rPr>
              <a:t>x</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u</a:t>
            </a:r>
            <a:r>
              <a:rPr lang="en-GB" altLang="en-US" sz="2000" b="1" dirty="0">
                <a:latin typeface="Courier New" panose="02070309020205020404" pitchFamily="49" charset="0"/>
              </a:rPr>
              <a:t> </a:t>
            </a:r>
            <a:r>
              <a:rPr lang="en-GB" altLang="en-US" sz="2000" b="1" dirty="0">
                <a:solidFill>
                  <a:schemeClr val="accent2"/>
                </a:solidFill>
                <a:latin typeface="Courier New" panose="02070309020205020404" pitchFamily="49" charset="0"/>
              </a:rPr>
              <a:t>the</a:t>
            </a:r>
            <a:r>
              <a:rPr lang="en-GB" altLang="en-US" sz="2000" b="1" dirty="0">
                <a:latin typeface="Courier New" panose="02070309020205020404" pitchFamily="49" charset="0"/>
              </a:rPr>
              <a:t> </a:t>
            </a:r>
            <a:r>
              <a:rPr lang="en-GB" altLang="en-US" sz="2000" b="1" dirty="0" err="1">
                <a:latin typeface="Courier New" panose="02070309020205020404" pitchFamily="49" charset="0"/>
              </a:rPr>
              <a:t>yw</a:t>
            </a:r>
            <a:r>
              <a:rPr lang="en-GB" altLang="en-US" sz="2000" b="1" dirty="0" err="1">
                <a:solidFill>
                  <a:schemeClr val="accent2"/>
                </a:solidFill>
                <a:latin typeface="Courier New" panose="02070309020205020404" pitchFamily="49" charset="0"/>
              </a:rPr>
              <a:t>i</a:t>
            </a:r>
            <a:r>
              <a:rPr lang="en-GB" altLang="en-US" sz="2000" b="1" dirty="0" err="1">
                <a:latin typeface="Courier New" panose="02070309020205020404" pitchFamily="49" charset="0"/>
              </a:rPr>
              <a:t>h</a:t>
            </a:r>
            <a:r>
              <a:rPr lang="en-GB" altLang="en-US" sz="2000" b="1" dirty="0" err="1">
                <a:solidFill>
                  <a:schemeClr val="accent2"/>
                </a:solidFill>
                <a:latin typeface="Courier New" panose="02070309020205020404" pitchFamily="49" charset="0"/>
              </a:rPr>
              <a:t>din</a:t>
            </a:r>
            <a:r>
              <a:rPr lang="en-GB" altLang="en-US" sz="2000" b="1" dirty="0" err="1">
                <a:latin typeface="Courier New" panose="02070309020205020404" pitchFamily="49" charset="0"/>
              </a:rPr>
              <a:t>n</a:t>
            </a:r>
            <a:r>
              <a:rPr lang="en-GB" altLang="en-US" sz="2000" b="1" dirty="0">
                <a:latin typeface="Courier New" panose="02070309020205020404" pitchFamily="49" charset="0"/>
              </a:rPr>
              <a:t>. </a:t>
            </a:r>
            <a:r>
              <a:rPr lang="en-GB" altLang="en-US" sz="2000" b="1" dirty="0">
                <a:solidFill>
                  <a:schemeClr val="accent2"/>
                </a:solidFill>
                <a:highlight>
                  <a:srgbClr val="FFFF00"/>
                </a:highlight>
                <a:latin typeface="Courier New" panose="02070309020205020404" pitchFamily="49" charset="0"/>
              </a:rPr>
              <a:t>In</a:t>
            </a:r>
            <a:r>
              <a:rPr lang="en-GB" altLang="en-US" sz="2000" b="1" dirty="0">
                <a:latin typeface="Courier New" panose="02070309020205020404" pitchFamily="49" charset="0"/>
              </a:rPr>
              <a:t> </a:t>
            </a:r>
            <a:r>
              <a:rPr lang="en-GB" altLang="en-US" sz="2000" b="1" dirty="0">
                <a:solidFill>
                  <a:schemeClr val="accent2"/>
                </a:solidFill>
                <a:latin typeface="Courier New" panose="02070309020205020404" pitchFamily="49" charset="0"/>
              </a:rPr>
              <a:t>the</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x</a:t>
            </a:r>
            <a:r>
              <a:rPr lang="en-GB" altLang="en-US" sz="2000" b="1" dirty="0" err="1">
                <a:solidFill>
                  <a:schemeClr val="accent2"/>
                </a:solidFill>
                <a:latin typeface="Courier New" panose="02070309020205020404" pitchFamily="49" charset="0"/>
              </a:rPr>
              <a:t>enin</a:t>
            </a:r>
            <a:r>
              <a:rPr lang="en-GB" altLang="en-US" sz="2000" b="1" dirty="0" err="1">
                <a:latin typeface="Courier New" panose="02070309020205020404" pitchFamily="49" charset="0"/>
              </a:rPr>
              <a:t>n</a:t>
            </a:r>
            <a:r>
              <a:rPr lang="en-GB" altLang="en-US" sz="2000" b="1" dirty="0">
                <a:latin typeface="Courier New" panose="02070309020205020404" pitchFamily="49" charset="0"/>
              </a:rPr>
              <a:t>, </a:t>
            </a:r>
            <a:r>
              <a:rPr lang="en-GB" altLang="en-US" sz="2000" b="1" dirty="0">
                <a:solidFill>
                  <a:schemeClr val="accent2"/>
                </a:solidFill>
                <a:latin typeface="Courier New" panose="02070309020205020404" pitchFamily="49" charset="0"/>
              </a:rPr>
              <a:t>he</a:t>
            </a:r>
            <a:r>
              <a:rPr lang="en-GB" altLang="en-US" sz="2000" b="1" dirty="0">
                <a:latin typeface="Courier New" panose="02070309020205020404" pitchFamily="49" charset="0"/>
              </a:rPr>
              <a:t> </a:t>
            </a:r>
            <a:r>
              <a:rPr lang="en-GB" altLang="en-US" sz="2000" b="1" dirty="0" err="1">
                <a:latin typeface="Courier New" panose="02070309020205020404" pitchFamily="49" charset="0"/>
              </a:rPr>
              <a:t>n</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vu</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int</a:t>
            </a:r>
            <a:r>
              <a:rPr lang="en-GB" altLang="en-US" sz="2000" b="1" dirty="0" err="1">
                <a:latin typeface="Courier New" panose="02070309020205020404" pitchFamily="49" charset="0"/>
              </a:rPr>
              <a:t>l</a:t>
            </a:r>
            <a:r>
              <a:rPr lang="en-GB" altLang="en-US" sz="2000" b="1" dirty="0">
                <a:latin typeface="Courier New" panose="02070309020205020404" pitchFamily="49" charset="0"/>
              </a:rPr>
              <a:t> </a:t>
            </a:r>
            <a:r>
              <a:rPr lang="en-GB" altLang="en-US" sz="2000" b="1" dirty="0">
                <a:solidFill>
                  <a:schemeClr val="accent2"/>
                </a:solidFill>
                <a:latin typeface="Courier New" panose="02070309020205020404" pitchFamily="49" charset="0"/>
              </a:rPr>
              <a:t>the</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h</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x</a:t>
            </a:r>
            <a:r>
              <a:rPr lang="en-GB" altLang="en-US" sz="2000" b="1" dirty="0" err="1">
                <a:solidFill>
                  <a:schemeClr val="accent2"/>
                </a:solidFill>
                <a:latin typeface="Courier New" panose="02070309020205020404" pitchFamily="49" charset="0"/>
              </a:rPr>
              <a:t>at</a:t>
            </a:r>
            <a:r>
              <a:rPr lang="en-GB" altLang="en-US" sz="2000" b="1" dirty="0" err="1">
                <a:latin typeface="Courier New" panose="02070309020205020404" pitchFamily="49" charset="0"/>
              </a:rPr>
              <a:t>ls</a:t>
            </a:r>
            <a:r>
              <a:rPr lang="en-GB" altLang="en-US" sz="2000" b="1" dirty="0">
                <a:latin typeface="Courier New" panose="02070309020205020404" pitchFamily="49" charset="0"/>
              </a:rPr>
              <a:t>, </a:t>
            </a:r>
            <a:r>
              <a:rPr lang="en-GB" altLang="en-US" sz="2000" b="1" dirty="0">
                <a:solidFill>
                  <a:schemeClr val="accent2"/>
                </a:solidFill>
                <a:latin typeface="Courier New" panose="02070309020205020404" pitchFamily="49" charset="0"/>
              </a:rPr>
              <a:t>and</a:t>
            </a:r>
            <a:r>
              <a:rPr lang="en-GB" altLang="en-US" sz="2000" b="1" dirty="0">
                <a:latin typeface="Courier New" panose="02070309020205020404" pitchFamily="49" charset="0"/>
              </a:rPr>
              <a:t>, </a:t>
            </a:r>
            <a:r>
              <a:rPr lang="en-GB" altLang="en-US" sz="2000" b="1" dirty="0">
                <a:solidFill>
                  <a:schemeClr val="accent2"/>
                </a:solidFill>
                <a:latin typeface="Courier New" panose="02070309020205020404" pitchFamily="49" charset="0"/>
              </a:rPr>
              <a:t>i</a:t>
            </a:r>
            <a:r>
              <a:rPr lang="en-GB" altLang="en-US" sz="2000" b="1" dirty="0">
                <a:latin typeface="Courier New" panose="02070309020205020404" pitchFamily="49" charset="0"/>
              </a:rPr>
              <a:t>o </a:t>
            </a:r>
            <a:r>
              <a:rPr lang="en-GB" altLang="en-US" sz="2000" b="1" dirty="0">
                <a:solidFill>
                  <a:schemeClr val="accent2"/>
                </a:solidFill>
                <a:latin typeface="Courier New" panose="02070309020205020404" pitchFamily="49" charset="0"/>
              </a:rPr>
              <a:t>the</a:t>
            </a:r>
            <a:r>
              <a:rPr lang="en-GB" altLang="en-US" sz="2000" b="1" dirty="0">
                <a:latin typeface="Courier New" panose="02070309020205020404" pitchFamily="49" charset="0"/>
              </a:rPr>
              <a:t>s</a:t>
            </a:r>
            <a:r>
              <a:rPr lang="en-GB" altLang="en-US" sz="2000" b="1" dirty="0">
                <a:solidFill>
                  <a:schemeClr val="accent2"/>
                </a:solidFill>
                <a:latin typeface="Courier New" panose="02070309020205020404" pitchFamily="49" charset="0"/>
              </a:rPr>
              <a:t>e</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i</a:t>
            </a:r>
            <a:r>
              <a:rPr lang="en-GB" altLang="en-US" sz="2000" b="1" dirty="0" err="1">
                <a:latin typeface="Courier New" panose="02070309020205020404" pitchFamily="49" charset="0"/>
              </a:rPr>
              <a:t>u</a:t>
            </a:r>
            <a:r>
              <a:rPr lang="en-GB" altLang="en-US" sz="2000" b="1" dirty="0">
                <a:latin typeface="Courier New" panose="02070309020205020404" pitchFamily="49" charset="0"/>
              </a:rPr>
              <a:t> </a:t>
            </a:r>
            <a:r>
              <a:rPr lang="en-GB" altLang="en-US" sz="2000" b="1" dirty="0" err="1">
                <a:latin typeface="Courier New" panose="02070309020205020404" pitchFamily="49" charset="0"/>
              </a:rPr>
              <a:t>ulj</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l</a:t>
            </a:r>
            <a:r>
              <a:rPr lang="en-GB" altLang="en-US" sz="2000" b="1" dirty="0" err="1">
                <a:solidFill>
                  <a:schemeClr val="accent2"/>
                </a:solidFill>
                <a:latin typeface="Courier New" panose="02070309020205020404" pitchFamily="49" charset="0"/>
              </a:rPr>
              <a:t>ne</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hu</a:t>
            </a:r>
            <a:r>
              <a:rPr lang="en-GB" altLang="en-US" sz="2000" b="1" dirty="0" err="1">
                <a:solidFill>
                  <a:schemeClr val="accent2"/>
                </a:solidFill>
                <a:latin typeface="Courier New" panose="02070309020205020404" pitchFamily="49" charset="0"/>
              </a:rPr>
              <a:t>e</a:t>
            </a:r>
            <a:r>
              <a:rPr lang="en-GB" altLang="en-US" sz="2000" b="1" dirty="0">
                <a:latin typeface="Courier New" panose="02070309020205020404" pitchFamily="49" charset="0"/>
              </a:rPr>
              <a:t> </a:t>
            </a:r>
            <a:r>
              <a:rPr lang="en-GB" altLang="en-US" sz="2000" b="1" dirty="0">
                <a:solidFill>
                  <a:schemeClr val="accent2"/>
                </a:solidFill>
                <a:latin typeface="Courier New" panose="02070309020205020404" pitchFamily="49" charset="0"/>
              </a:rPr>
              <a:t>in</a:t>
            </a:r>
            <a:r>
              <a:rPr lang="en-GB" altLang="en-US" sz="2000" b="1" dirty="0">
                <a:latin typeface="Courier New" panose="02070309020205020404" pitchFamily="49" charset="0"/>
              </a:rPr>
              <a:t> </a:t>
            </a:r>
            <a:r>
              <a:rPr lang="en-GB" altLang="en-US" sz="2000" b="1" dirty="0">
                <a:solidFill>
                  <a:schemeClr val="accent2"/>
                </a:solidFill>
                <a:latin typeface="Courier New" panose="02070309020205020404" pitchFamily="49" charset="0"/>
              </a:rPr>
              <a:t>the</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h</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x</a:t>
            </a:r>
            <a:r>
              <a:rPr lang="en-GB" altLang="en-US" sz="2000" b="1" dirty="0" err="1">
                <a:solidFill>
                  <a:schemeClr val="accent2"/>
                </a:solidFill>
                <a:latin typeface="Courier New" panose="02070309020205020404" pitchFamily="49" charset="0"/>
              </a:rPr>
              <a:t>at</a:t>
            </a:r>
            <a:r>
              <a:rPr lang="en-GB" altLang="en-US" sz="2000" b="1" dirty="0" err="1">
                <a:latin typeface="Courier New" panose="02070309020205020404" pitchFamily="49" charset="0"/>
              </a:rPr>
              <a:t>ls</a:t>
            </a:r>
            <a:r>
              <a:rPr lang="en-GB" altLang="en-US" sz="2000" b="1" dirty="0">
                <a:latin typeface="Courier New" panose="02070309020205020404" pitchFamily="49" charset="0"/>
              </a:rPr>
              <a:t> -- ls </a:t>
            </a:r>
            <a:r>
              <a:rPr lang="en-GB" altLang="en-US" sz="2000" b="1" dirty="0">
                <a:solidFill>
                  <a:schemeClr val="accent2"/>
                </a:solidFill>
                <a:latin typeface="Courier New" panose="02070309020205020404" pitchFamily="49" charset="0"/>
              </a:rPr>
              <a:t>i</a:t>
            </a:r>
            <a:r>
              <a:rPr lang="en-GB" altLang="en-US" sz="2000" b="1" dirty="0">
                <a:latin typeface="Courier New" panose="02070309020205020404" pitchFamily="49" charset="0"/>
              </a:rPr>
              <a:t>o </a:t>
            </a:r>
            <a:r>
              <a:rPr lang="en-GB" altLang="en-US" sz="2000" b="1" dirty="0">
                <a:solidFill>
                  <a:schemeClr val="accent2"/>
                </a:solidFill>
                <a:highlight>
                  <a:srgbClr val="FFFF00"/>
                </a:highlight>
                <a:latin typeface="Courier New" panose="02070309020205020404" pitchFamily="49" charset="0"/>
              </a:rPr>
              <a:t>it</a:t>
            </a:r>
            <a:r>
              <a:rPr lang="en-GB" altLang="en-US" sz="2000" b="1" dirty="0">
                <a:latin typeface="Courier New" panose="02070309020205020404" pitchFamily="49" charset="0"/>
              </a:rPr>
              <a:t> </a:t>
            </a:r>
            <a:r>
              <a:rPr lang="en-GB" altLang="en-US" sz="2000" b="1" dirty="0" err="1">
                <a:latin typeface="Courier New" panose="02070309020205020404" pitchFamily="49" charset="0"/>
              </a:rPr>
              <a:t>z</a:t>
            </a:r>
            <a:r>
              <a:rPr lang="en-GB" altLang="en-US" sz="2000" b="1" dirty="0" err="1">
                <a:solidFill>
                  <a:schemeClr val="accent2"/>
                </a:solidFill>
                <a:latin typeface="Courier New" panose="02070309020205020404" pitchFamily="49" charset="0"/>
              </a:rPr>
              <a:t>a</a:t>
            </a:r>
            <a:r>
              <a:rPr lang="en-GB" altLang="en-US" sz="2000" b="1" dirty="0" err="1">
                <a:latin typeface="Courier New" panose="02070309020205020404" pitchFamily="49" charset="0"/>
              </a:rPr>
              <a:t>u</a:t>
            </a:r>
            <a:r>
              <a:rPr lang="en-GB" altLang="en-US" sz="2000" b="1" dirty="0">
                <a:latin typeface="Courier New" panose="02070309020205020404" pitchFamily="49" charset="0"/>
              </a:rPr>
              <a:t> </a:t>
            </a:r>
            <a:r>
              <a:rPr lang="en-GB" altLang="en-US" sz="2000" b="1" dirty="0" err="1">
                <a:latin typeface="Courier New" panose="02070309020205020404" pitchFamily="49" charset="0"/>
              </a:rPr>
              <a:t>s</a:t>
            </a:r>
            <a:r>
              <a:rPr lang="en-GB" altLang="en-US" sz="2000" b="1" dirty="0" err="1">
                <a:solidFill>
                  <a:schemeClr val="accent2"/>
                </a:solidFill>
                <a:latin typeface="Courier New" panose="02070309020205020404" pitchFamily="49" charset="0"/>
              </a:rPr>
              <a:t>ainin</a:t>
            </a:r>
            <a:r>
              <a:rPr lang="en-GB" altLang="en-US" sz="2000" b="1" dirty="0" err="1">
                <a:latin typeface="Courier New" panose="02070309020205020404" pitchFamily="49" charset="0"/>
              </a:rPr>
              <a:t>n</a:t>
            </a:r>
            <a:r>
              <a:rPr lang="en-GB" altLang="en-US" sz="2000" b="1" dirty="0">
                <a:latin typeface="Courier New" panose="02070309020205020404" pitchFamily="49" charset="0"/>
              </a:rPr>
              <a:t> </a:t>
            </a:r>
            <a:r>
              <a:rPr lang="en-GB" altLang="en-US" sz="2000" b="1" dirty="0">
                <a:solidFill>
                  <a:schemeClr val="accent2"/>
                </a:solidFill>
                <a:latin typeface="Courier New" panose="02070309020205020404" pitchFamily="49" charset="0"/>
              </a:rPr>
              <a:t>that</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da</a:t>
            </a:r>
            <a:r>
              <a:rPr lang="en-GB" altLang="en-US" sz="2000" b="1" dirty="0" err="1">
                <a:latin typeface="Courier New" panose="02070309020205020404" pitchFamily="49" charset="0"/>
              </a:rPr>
              <a:t>e</a:t>
            </a:r>
            <a:r>
              <a:rPr lang="en-GB" altLang="en-US" sz="2000" b="1" dirty="0">
                <a:latin typeface="Courier New" panose="02070309020205020404" pitchFamily="49" charset="0"/>
              </a:rPr>
              <a:t> -- </a:t>
            </a:r>
            <a:r>
              <a:rPr lang="en-GB" altLang="en-US" sz="2000" b="1" dirty="0">
                <a:solidFill>
                  <a:schemeClr val="accent2"/>
                </a:solidFill>
                <a:latin typeface="Courier New" panose="02070309020205020404" pitchFamily="49" charset="0"/>
              </a:rPr>
              <a:t>he</a:t>
            </a:r>
            <a:r>
              <a:rPr lang="en-GB" altLang="en-US" sz="2000" b="1" dirty="0">
                <a:latin typeface="Courier New" panose="02070309020205020404" pitchFamily="49" charset="0"/>
              </a:rPr>
              <a:t> </a:t>
            </a:r>
            <a:r>
              <a:rPr lang="en-GB" altLang="en-US" sz="2000" b="1" dirty="0" err="1">
                <a:latin typeface="Courier New" panose="02070309020205020404" pitchFamily="49" charset="0"/>
              </a:rPr>
              <a:t>nl</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u</a:t>
            </a:r>
            <a:r>
              <a:rPr lang="en-GB" altLang="en-US" sz="2000" b="1" dirty="0">
                <a:latin typeface="Courier New" panose="02070309020205020404" pitchFamily="49" charset="0"/>
              </a:rPr>
              <a:t> </a:t>
            </a:r>
            <a:r>
              <a:rPr lang="en-GB" altLang="en-US" sz="2000" b="1" dirty="0" err="1">
                <a:latin typeface="Courier New" panose="02070309020205020404" pitchFamily="49" charset="0"/>
              </a:rPr>
              <a:t>y</a:t>
            </a:r>
            <a:r>
              <a:rPr lang="en-GB" altLang="en-US" sz="2000" b="1" dirty="0" err="1">
                <a:solidFill>
                  <a:schemeClr val="accent2"/>
                </a:solidFill>
                <a:latin typeface="Courier New" panose="02070309020205020404" pitchFamily="49" charset="0"/>
              </a:rPr>
              <a:t>a</a:t>
            </a:r>
            <a:r>
              <a:rPr lang="en-GB" altLang="en-US" sz="2000" b="1" dirty="0" err="1">
                <a:latin typeface="Courier New" panose="02070309020205020404" pitchFamily="49" charset="0"/>
              </a:rPr>
              <a:t>pg</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t</a:t>
            </a:r>
            <a:r>
              <a:rPr lang="en-GB" altLang="en-US" sz="2000" b="1" dirty="0" err="1">
                <a:latin typeface="Courier New" panose="02070309020205020404" pitchFamily="49" charset="0"/>
              </a:rPr>
              <a:t>l</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h</a:t>
            </a:r>
            <a:r>
              <a:rPr lang="en-GB" altLang="en-US" sz="2000" b="1" dirty="0" err="1">
                <a:latin typeface="Courier New" panose="02070309020205020404" pitchFamily="49" charset="0"/>
              </a:rPr>
              <a:t>bu</a:t>
            </a:r>
            <a:r>
              <a:rPr lang="en-GB" altLang="en-US" sz="2000" b="1" dirty="0">
                <a:latin typeface="Courier New" panose="02070309020205020404" pitchFamily="49" charset="0"/>
              </a:rPr>
              <a:t> </a:t>
            </a:r>
            <a:r>
              <a:rPr lang="en-GB" altLang="en-US" sz="2000" b="1" dirty="0" err="1">
                <a:latin typeface="Courier New" panose="02070309020205020404" pitchFamily="49" charset="0"/>
              </a:rPr>
              <a:t>ohlls</a:t>
            </a:r>
            <a:r>
              <a:rPr lang="en-GB" altLang="en-US" sz="2000" b="1" dirty="0">
                <a:latin typeface="Courier New" panose="02070309020205020404" pitchFamily="49" charset="0"/>
              </a:rPr>
              <a:t> </a:t>
            </a:r>
            <a:r>
              <a:rPr lang="en-GB" altLang="en-US" sz="2000" b="1" dirty="0" err="1">
                <a:latin typeface="Courier New" panose="02070309020205020404" pitchFamily="49" charset="0"/>
              </a:rPr>
              <a:t>t</a:t>
            </a:r>
            <a:r>
              <a:rPr lang="en-GB" altLang="en-US" sz="2000" b="1" dirty="0" err="1">
                <a:solidFill>
                  <a:schemeClr val="accent2"/>
                </a:solidFill>
                <a:latin typeface="Courier New" panose="02070309020205020404" pitchFamily="49" charset="0"/>
              </a:rPr>
              <a:t>i</a:t>
            </a:r>
            <a:r>
              <a:rPr lang="en-GB" altLang="en-US" sz="2000" b="1" dirty="0" err="1">
                <a:latin typeface="Courier New" panose="02070309020205020404" pitchFamily="49" charset="0"/>
              </a:rPr>
              <a:t>s</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p</a:t>
            </a:r>
            <a:r>
              <a:rPr lang="en-GB" altLang="en-US" sz="2000" b="1" dirty="0" err="1">
                <a:solidFill>
                  <a:schemeClr val="accent2"/>
                </a:solidFill>
                <a:latin typeface="Courier New" panose="02070309020205020404" pitchFamily="49" charset="0"/>
              </a:rPr>
              <a:t>t</a:t>
            </a:r>
            <a:r>
              <a:rPr lang="en-GB" altLang="en-US" sz="2000" b="1" dirty="0" err="1">
                <a:latin typeface="Courier New" panose="02070309020205020404" pitchFamily="49" charset="0"/>
              </a:rPr>
              <a:t>he</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H</a:t>
            </a:r>
            <a:r>
              <a:rPr lang="en-GB" altLang="en-US" sz="2000" b="1" dirty="0" err="1">
                <a:latin typeface="Courier New" panose="02070309020205020404" pitchFamily="49" charset="0"/>
              </a:rPr>
              <a:t>lz</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x</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s</a:t>
            </a:r>
            <a:r>
              <a:rPr lang="en-GB" altLang="en-US" sz="2000" b="1" dirty="0">
                <a:latin typeface="Courier New" panose="02070309020205020404" pitchFamily="49" charset="0"/>
              </a:rPr>
              <a:t>, </a:t>
            </a:r>
            <a:r>
              <a:rPr lang="en-GB" altLang="en-US" sz="2000" b="1" dirty="0">
                <a:solidFill>
                  <a:schemeClr val="accent2"/>
                </a:solidFill>
                <a:latin typeface="Courier New" panose="02070309020205020404" pitchFamily="49" charset="0"/>
              </a:rPr>
              <a:t>i</a:t>
            </a:r>
            <a:r>
              <a:rPr lang="en-GB" altLang="en-US" sz="2000" b="1" dirty="0">
                <a:latin typeface="Courier New" panose="02070309020205020404" pitchFamily="49" charset="0"/>
              </a:rPr>
              <a:t>o </a:t>
            </a:r>
            <a:r>
              <a:rPr lang="en-GB" altLang="en-US" sz="2000" b="1" dirty="0" err="1">
                <a:solidFill>
                  <a:schemeClr val="accent2"/>
                </a:solidFill>
                <a:latin typeface="Courier New" panose="02070309020205020404" pitchFamily="49" charset="0"/>
              </a:rPr>
              <a:t>t</a:t>
            </a:r>
            <a:r>
              <a:rPr lang="en-GB" altLang="en-US" sz="2000" b="1" dirty="0" err="1">
                <a:latin typeface="Courier New" panose="02070309020205020404" pitchFamily="49" charset="0"/>
              </a:rPr>
              <a:t>a</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s</a:t>
            </a:r>
            <a:r>
              <a:rPr lang="en-GB" altLang="en-US" sz="2000" b="1" dirty="0" err="1">
                <a:solidFill>
                  <a:schemeClr val="accent2"/>
                </a:solidFill>
                <a:latin typeface="Courier New" panose="02070309020205020404" pitchFamily="49" charset="0"/>
              </a:rPr>
              <a:t>e</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i</a:t>
            </a:r>
            <a:r>
              <a:rPr lang="en-GB" altLang="en-US" sz="2000" b="1" dirty="0" err="1">
                <a:latin typeface="Courier New" panose="02070309020205020404" pitchFamily="49" charset="0"/>
              </a:rPr>
              <a:t>u</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n</a:t>
            </a:r>
            <a:r>
              <a:rPr lang="en-GB" altLang="en-US" sz="2000" b="1" dirty="0" err="1">
                <a:latin typeface="Courier New" panose="02070309020205020404" pitchFamily="49" charset="0"/>
              </a:rPr>
              <a:t>lylte</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hu</a:t>
            </a:r>
            <a:r>
              <a:rPr lang="en-GB" altLang="en-US" sz="2000" b="1" dirty="0" err="1">
                <a:solidFill>
                  <a:schemeClr val="accent2"/>
                </a:solidFill>
                <a:latin typeface="Courier New" panose="02070309020205020404" pitchFamily="49" charset="0"/>
              </a:rPr>
              <a:t>e</a:t>
            </a:r>
            <a:r>
              <a:rPr lang="en-GB" altLang="en-US" sz="2000" b="1" dirty="0">
                <a:latin typeface="Courier New" panose="02070309020205020404" pitchFamily="49" charset="0"/>
              </a:rPr>
              <a:t> </a:t>
            </a:r>
            <a:r>
              <a:rPr lang="en-GB" altLang="en-US" sz="2000" b="1" dirty="0">
                <a:solidFill>
                  <a:schemeClr val="accent2"/>
                </a:solidFill>
                <a:latin typeface="Courier New" panose="02070309020205020404" pitchFamily="49" charset="0"/>
              </a:rPr>
              <a:t>in</a:t>
            </a:r>
            <a:r>
              <a:rPr lang="en-GB" altLang="en-US" sz="2000" b="1" dirty="0">
                <a:latin typeface="Courier New" panose="02070309020205020404" pitchFamily="49" charset="0"/>
              </a:rPr>
              <a:t> </a:t>
            </a:r>
            <a:r>
              <a:rPr lang="en-GB" altLang="en-US" sz="2000" b="1" dirty="0">
                <a:solidFill>
                  <a:schemeClr val="accent2"/>
                </a:solidFill>
                <a:latin typeface="Courier New" panose="02070309020205020404" pitchFamily="49" charset="0"/>
              </a:rPr>
              <a:t>the</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h</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x</a:t>
            </a:r>
            <a:r>
              <a:rPr lang="en-GB" altLang="en-US" sz="2000" b="1" dirty="0" err="1">
                <a:solidFill>
                  <a:schemeClr val="accent2"/>
                </a:solidFill>
                <a:latin typeface="Courier New" panose="02070309020205020404" pitchFamily="49" charset="0"/>
              </a:rPr>
              <a:t>at</a:t>
            </a:r>
            <a:r>
              <a:rPr lang="en-GB" altLang="en-US" sz="2000" b="1" dirty="0" err="1">
                <a:latin typeface="Courier New" panose="02070309020205020404" pitchFamily="49" charset="0"/>
              </a:rPr>
              <a:t>ls</a:t>
            </a:r>
            <a:r>
              <a:rPr lang="en-GB" altLang="en-US" sz="2000" b="1" dirty="0">
                <a:latin typeface="Courier New" panose="02070309020205020404" pitchFamily="49" charset="0"/>
              </a:rPr>
              <a:t> </a:t>
            </a:r>
            <a:r>
              <a:rPr lang="en-GB" altLang="en-US" sz="2000" b="1" dirty="0">
                <a:solidFill>
                  <a:schemeClr val="accent2"/>
                </a:solidFill>
                <a:highlight>
                  <a:srgbClr val="FFFF00"/>
                </a:highlight>
                <a:latin typeface="Courier New" panose="02070309020205020404" pitchFamily="49" charset="0"/>
              </a:rPr>
              <a:t>an</a:t>
            </a:r>
            <a:r>
              <a:rPr lang="en-GB" altLang="en-US" sz="2000" b="1" dirty="0">
                <a:highlight>
                  <a:srgbClr val="FFFF00"/>
                </a:highlight>
                <a:latin typeface="Courier New" panose="02070309020205020404" pitchFamily="49" charset="0"/>
              </a:rPr>
              <a:t>t</a:t>
            </a:r>
            <a:r>
              <a:rPr lang="en-GB" altLang="en-US" sz="2000" b="1" dirty="0">
                <a:latin typeface="Courier New" panose="02070309020205020404" pitchFamily="49" charset="0"/>
              </a:rPr>
              <a:t> </a:t>
            </a:r>
            <a:r>
              <a:rPr lang="en-GB" altLang="en-US" sz="2000" b="1" dirty="0">
                <a:solidFill>
                  <a:schemeClr val="accent2"/>
                </a:solidFill>
                <a:latin typeface="Courier New" panose="02070309020205020404" pitchFamily="49" charset="0"/>
              </a:rPr>
              <a:t>it</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ha</a:t>
            </a:r>
            <a:r>
              <a:rPr lang="en-GB" altLang="en-US" sz="2000" b="1" dirty="0" err="1">
                <a:latin typeface="Courier New" panose="02070309020205020404" pitchFamily="49" charset="0"/>
              </a:rPr>
              <a:t>u</a:t>
            </a:r>
            <a:r>
              <a:rPr lang="en-GB" altLang="en-US" sz="2000" b="1" dirty="0" err="1">
                <a:solidFill>
                  <a:schemeClr val="accent2"/>
                </a:solidFill>
                <a:latin typeface="Courier New" panose="02070309020205020404" pitchFamily="49" charset="0"/>
              </a:rPr>
              <a:t>n</a:t>
            </a:r>
            <a:r>
              <a:rPr lang="en-GB" altLang="en-US" sz="2000" b="1" dirty="0" err="1">
                <a:latin typeface="Courier New" panose="02070309020205020404" pitchFamily="49" charset="0"/>
              </a:rPr>
              <a:t>'</a:t>
            </a:r>
            <a:r>
              <a:rPr lang="en-GB" altLang="en-US" sz="2000" b="1" dirty="0" err="1">
                <a:solidFill>
                  <a:schemeClr val="accent2"/>
                </a:solidFill>
                <a:latin typeface="Courier New" panose="02070309020205020404" pitchFamily="49" charset="0"/>
              </a:rPr>
              <a:t>t</a:t>
            </a:r>
            <a:r>
              <a:rPr lang="en-GB" altLang="en-US" sz="2000" b="1" dirty="0">
                <a:latin typeface="Courier New" panose="02070309020205020404" pitchFamily="49" charset="0"/>
              </a:rPr>
              <a:t> </a:t>
            </a:r>
            <a:r>
              <a:rPr lang="en-GB" altLang="en-US" sz="2000" b="1" dirty="0" err="1">
                <a:latin typeface="Courier New" panose="02070309020205020404" pitchFamily="49" charset="0"/>
              </a:rPr>
              <a:t>s</a:t>
            </a:r>
            <a:r>
              <a:rPr lang="en-GB" altLang="en-US" sz="2000" b="1" dirty="0" err="1">
                <a:solidFill>
                  <a:schemeClr val="accent2"/>
                </a:solidFill>
                <a:latin typeface="Courier New" panose="02070309020205020404" pitchFamily="49" charset="0"/>
              </a:rPr>
              <a:t>aine</a:t>
            </a:r>
            <a:r>
              <a:rPr lang="en-GB" altLang="en-US" sz="2000" b="1" dirty="0" err="1">
                <a:latin typeface="Courier New" panose="02070309020205020404" pitchFamily="49" charset="0"/>
              </a:rPr>
              <a:t>t</a:t>
            </a:r>
            <a:r>
              <a:rPr lang="en-GB" altLang="en-US" sz="2000" b="1" dirty="0">
                <a:latin typeface="Courier New" panose="02070309020205020404" pitchFamily="49" charset="0"/>
              </a:rPr>
              <a:t>, </a:t>
            </a:r>
            <a:r>
              <a:rPr lang="en-GB" altLang="en-US" sz="2000" b="1" dirty="0">
                <a:solidFill>
                  <a:schemeClr val="accent2"/>
                </a:solidFill>
                <a:latin typeface="Courier New" panose="02070309020205020404" pitchFamily="49" charset="0"/>
              </a:rPr>
              <a:t>he</a:t>
            </a:r>
            <a:r>
              <a:rPr lang="en-GB" altLang="en-US" sz="2000" b="1" dirty="0">
                <a:latin typeface="Courier New" panose="02070309020205020404" pitchFamily="49" charset="0"/>
              </a:rPr>
              <a:t> </a:t>
            </a:r>
            <a:r>
              <a:rPr lang="en-GB" altLang="en-US" sz="2000" b="1" dirty="0" err="1">
                <a:latin typeface="Courier New" panose="02070309020205020404" pitchFamily="49" charset="0"/>
              </a:rPr>
              <a:t>nl</a:t>
            </a:r>
            <a:r>
              <a:rPr lang="en-GB" altLang="en-US" sz="2000" b="1" dirty="0" err="1">
                <a:solidFill>
                  <a:schemeClr val="accent2"/>
                </a:solidFill>
                <a:latin typeface="Courier New" panose="02070309020205020404" pitchFamily="49" charset="0"/>
              </a:rPr>
              <a:t>e</a:t>
            </a:r>
            <a:r>
              <a:rPr lang="en-GB" altLang="en-US" sz="2000" b="1" dirty="0" err="1">
                <a:latin typeface="Courier New" panose="02070309020205020404" pitchFamily="49" charset="0"/>
              </a:rPr>
              <a:t>u</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t</a:t>
            </a:r>
            <a:r>
              <a:rPr lang="en-GB" altLang="en-US" sz="2000" b="1" dirty="0" err="1">
                <a:latin typeface="Courier New" panose="02070309020205020404" pitchFamily="49" charset="0"/>
              </a:rPr>
              <a:t>l</a:t>
            </a:r>
            <a:r>
              <a:rPr lang="en-GB" altLang="en-US" sz="2000" b="1" dirty="0">
                <a:latin typeface="Courier New" panose="02070309020205020404" pitchFamily="49" charset="0"/>
              </a:rPr>
              <a:t> </a:t>
            </a:r>
            <a:r>
              <a:rPr lang="en-GB" altLang="en-US" sz="2000" b="1" dirty="0">
                <a:solidFill>
                  <a:schemeClr val="accent2"/>
                </a:solidFill>
                <a:latin typeface="Courier New" panose="02070309020205020404" pitchFamily="49" charset="0"/>
              </a:rPr>
              <a:t>the</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te</a:t>
            </a:r>
            <a:r>
              <a:rPr lang="en-GB" altLang="en-US" sz="2000" b="1" dirty="0" err="1">
                <a:latin typeface="Courier New" panose="02070309020205020404" pitchFamily="49" charset="0"/>
              </a:rPr>
              <a:t>k</a:t>
            </a:r>
            <a:r>
              <a:rPr lang="en-GB" altLang="en-US" sz="2000" b="1" dirty="0" err="1">
                <a:solidFill>
                  <a:schemeClr val="accent2"/>
                </a:solidFill>
                <a:latin typeface="Courier New" panose="02070309020205020404" pitchFamily="49" charset="0"/>
              </a:rPr>
              <a:t>th</a:t>
            </a:r>
            <a:r>
              <a:rPr lang="en-GB" altLang="en-US" sz="2000" b="1" dirty="0">
                <a:latin typeface="Courier New" panose="02070309020205020404" pitchFamily="49" charset="0"/>
              </a:rPr>
              <a:t> </a:t>
            </a:r>
            <a:r>
              <a:rPr lang="en-GB" altLang="en-US" sz="2000" b="1" dirty="0" err="1">
                <a:latin typeface="Courier New" panose="02070309020205020404" pitchFamily="49" charset="0"/>
              </a:rPr>
              <a:t>ohlls</a:t>
            </a:r>
            <a:r>
              <a:rPr lang="en-GB" altLang="en-US" sz="2000" b="1" dirty="0">
                <a:latin typeface="Courier New" panose="02070309020205020404" pitchFamily="49" charset="0"/>
              </a:rPr>
              <a:t> </a:t>
            </a:r>
            <a:r>
              <a:rPr lang="en-GB" altLang="en-US" sz="2000" b="1" dirty="0">
                <a:solidFill>
                  <a:schemeClr val="accent2"/>
                </a:solidFill>
                <a:highlight>
                  <a:srgbClr val="FFFF00"/>
                </a:highlight>
                <a:latin typeface="Courier New" panose="02070309020205020404" pitchFamily="49" charset="0"/>
              </a:rPr>
              <a:t>and</a:t>
            </a:r>
            <a:r>
              <a:rPr lang="en-GB" altLang="en-US" sz="2000" b="1" dirty="0">
                <a:latin typeface="Courier New" panose="02070309020205020404" pitchFamily="49" charset="0"/>
              </a:rPr>
              <a:t> </a:t>
            </a:r>
            <a:r>
              <a:rPr lang="en-GB" altLang="en-US" sz="2000" b="1" dirty="0" err="1">
                <a:latin typeface="Courier New" panose="02070309020205020404" pitchFamily="49" charset="0"/>
              </a:rPr>
              <a:t>z</a:t>
            </a:r>
            <a:r>
              <a:rPr lang="en-GB" altLang="en-US" sz="2000" b="1" dirty="0" err="1">
                <a:solidFill>
                  <a:schemeClr val="accent2"/>
                </a:solidFill>
                <a:latin typeface="Courier New" panose="02070309020205020404" pitchFamily="49" charset="0"/>
              </a:rPr>
              <a:t>a</a:t>
            </a:r>
            <a:r>
              <a:rPr lang="en-GB" altLang="en-US" sz="2000" b="1" dirty="0" err="1">
                <a:latin typeface="Courier New" panose="02070309020205020404" pitchFamily="49" charset="0"/>
              </a:rPr>
              <a:t>hgu</a:t>
            </a:r>
            <a:r>
              <a:rPr lang="en-GB" altLang="en-US" sz="2000" b="1" dirty="0">
                <a:latin typeface="Courier New" panose="02070309020205020404" pitchFamily="49" charset="0"/>
              </a:rPr>
              <a:t> </a:t>
            </a:r>
            <a:r>
              <a:rPr lang="en-GB" altLang="en-US" sz="2000" b="1" dirty="0" err="1">
                <a:latin typeface="Courier New" panose="02070309020205020404" pitchFamily="49" charset="0"/>
              </a:rPr>
              <a:t>wm</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t</a:t>
            </a:r>
            <a:r>
              <a:rPr lang="en-GB" altLang="en-US" sz="2000" b="1" dirty="0" err="1">
                <a:latin typeface="Courier New" panose="02070309020205020404" pitchFamily="49" charset="0"/>
              </a:rPr>
              <a:t>zl</a:t>
            </a:r>
            <a:r>
              <a:rPr lang="en-GB" altLang="en-US" sz="2000" b="1" dirty="0">
                <a:latin typeface="Courier New" panose="02070309020205020404" pitchFamily="49" charset="0"/>
              </a:rPr>
              <a:t> </a:t>
            </a:r>
            <a:r>
              <a:rPr lang="en-GB" altLang="en-US" sz="2000" b="1" dirty="0" err="1">
                <a:latin typeface="Courier New" panose="02070309020205020404" pitchFamily="49" charset="0"/>
              </a:rPr>
              <a:t>oh</a:t>
            </a:r>
            <a:r>
              <a:rPr lang="en-GB" altLang="en-US" sz="2000" b="1" dirty="0" err="1">
                <a:solidFill>
                  <a:schemeClr val="accent2"/>
                </a:solidFill>
                <a:latin typeface="Courier New" panose="02070309020205020404" pitchFamily="49" charset="0"/>
              </a:rPr>
              <a:t>i</a:t>
            </a:r>
            <a:r>
              <a:rPr lang="en-GB" altLang="en-US" sz="2000" b="1" dirty="0" err="1">
                <a:latin typeface="Courier New" panose="02070309020205020404" pitchFamily="49" charset="0"/>
              </a:rPr>
              <a:t>na</a:t>
            </a:r>
            <a:r>
              <a:rPr lang="en-GB" altLang="en-US" sz="2000" b="1" dirty="0" err="1">
                <a:solidFill>
                  <a:schemeClr val="accent2"/>
                </a:solidFill>
                <a:latin typeface="Courier New" panose="02070309020205020404" pitchFamily="49" charset="0"/>
              </a:rPr>
              <a:t>t</a:t>
            </a:r>
            <a:r>
              <a:rPr lang="en-GB" altLang="en-US" sz="2000" b="1" dirty="0" err="1">
                <a:latin typeface="Courier New" panose="02070309020205020404" pitchFamily="49" charset="0"/>
              </a:rPr>
              <a:t>u</a:t>
            </a:r>
            <a:r>
              <a:rPr lang="en-GB" altLang="en-US" sz="2000" b="1" dirty="0">
                <a:latin typeface="Courier New" panose="02070309020205020404" pitchFamily="49" charset="0"/>
              </a:rPr>
              <a:t> lo </a:t>
            </a:r>
            <a:r>
              <a:rPr lang="en-GB" altLang="en-US" sz="2000" b="1" dirty="0" err="1">
                <a:latin typeface="Courier New" panose="02070309020205020404" pitchFamily="49" charset="0"/>
              </a:rPr>
              <a:t>u</a:t>
            </a:r>
            <a:r>
              <a:rPr lang="en-GB" altLang="en-US" sz="2000" b="1" dirty="0" err="1">
                <a:solidFill>
                  <a:schemeClr val="accent2"/>
                </a:solidFill>
                <a:latin typeface="Courier New" panose="02070309020205020404" pitchFamily="49" charset="0"/>
              </a:rPr>
              <a:t>tai</a:t>
            </a:r>
            <a:r>
              <a:rPr lang="en-GB" altLang="en-US" sz="2000" b="1" dirty="0" err="1">
                <a:latin typeface="Courier New" panose="02070309020205020404" pitchFamily="49" charset="0"/>
              </a:rPr>
              <a:t>su</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t</a:t>
            </a:r>
            <a:r>
              <a:rPr lang="en-GB" altLang="en-US" sz="2000" b="1" dirty="0" err="1">
                <a:latin typeface="Courier New" panose="02070309020205020404" pitchFamily="49" charset="0"/>
              </a:rPr>
              <a:t>l</a:t>
            </a:r>
            <a:r>
              <a:rPr lang="en-GB" altLang="en-US" sz="2000" b="1" dirty="0">
                <a:latin typeface="Courier New" panose="02070309020205020404" pitchFamily="49" charset="0"/>
              </a:rPr>
              <a:t> </a:t>
            </a:r>
            <a:r>
              <a:rPr lang="en-GB" altLang="en-US" sz="2000" b="1" dirty="0" err="1">
                <a:solidFill>
                  <a:schemeClr val="accent2"/>
                </a:solidFill>
                <a:latin typeface="Courier New" panose="02070309020205020404" pitchFamily="49" charset="0"/>
              </a:rPr>
              <a:t>hi</a:t>
            </a:r>
            <a:r>
              <a:rPr lang="en-GB" altLang="en-US" sz="2000" b="1" dirty="0" err="1">
                <a:latin typeface="Courier New" panose="02070309020205020404" pitchFamily="49" charset="0"/>
              </a:rPr>
              <a:t>u</a:t>
            </a:r>
            <a:r>
              <a:rPr lang="en-GB" altLang="en-US" sz="2000" b="1" dirty="0">
                <a:latin typeface="Courier New" panose="02070309020205020404" pitchFamily="49" charset="0"/>
              </a:rPr>
              <a:t> </a:t>
            </a:r>
            <a:r>
              <a:rPr lang="en-GB" altLang="en-US" sz="2000" b="1" dirty="0" err="1">
                <a:latin typeface="Courier New" panose="02070309020205020404" pitchFamily="49" charset="0"/>
              </a:rPr>
              <a:t>sllj</a:t>
            </a:r>
            <a:r>
              <a:rPr lang="en-GB" altLang="en-US" sz="2000" b="1" dirty="0">
                <a:latin typeface="Courier New" panose="02070309020205020404" pitchFamily="49" charset="0"/>
              </a:rPr>
              <a:t>.</a:t>
            </a:r>
          </a:p>
          <a:p>
            <a:pPr eaLnBrk="1" hangingPunct="1">
              <a:lnSpc>
                <a:spcPct val="80000"/>
              </a:lnSpc>
            </a:pPr>
            <a:endParaRPr lang="en-GB" altLang="en-US" sz="2000" dirty="0"/>
          </a:p>
        </p:txBody>
      </p:sp>
    </p:spTree>
    <p:extLst>
      <p:ext uri="{BB962C8B-B14F-4D97-AF65-F5344CB8AC3E}">
        <p14:creationId xmlns:p14="http://schemas.microsoft.com/office/powerpoint/2010/main" val="7629964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GB" altLang="en-US"/>
              <a:t>Example: Frequency analysis</a:t>
            </a:r>
          </a:p>
        </p:txBody>
      </p:sp>
      <p:sp>
        <p:nvSpPr>
          <p:cNvPr id="35843" name="Rectangle 3"/>
          <p:cNvSpPr>
            <a:spLocks noGrp="1" noChangeArrowheads="1"/>
          </p:cNvSpPr>
          <p:nvPr>
            <p:ph type="body" idx="1"/>
          </p:nvPr>
        </p:nvSpPr>
        <p:spPr/>
        <p:txBody>
          <a:bodyPr/>
          <a:lstStyle/>
          <a:p>
            <a:pPr eaLnBrk="1" hangingPunct="1">
              <a:lnSpc>
                <a:spcPct val="90000"/>
              </a:lnSpc>
            </a:pPr>
            <a:endParaRPr lang="en-GB" altLang="en-US" sz="2100" dirty="0"/>
          </a:p>
          <a:p>
            <a:pPr eaLnBrk="1" hangingPunct="1">
              <a:lnSpc>
                <a:spcPct val="90000"/>
              </a:lnSpc>
            </a:pPr>
            <a:r>
              <a:rPr lang="en-GB" altLang="en-US" sz="2100" dirty="0"/>
              <a:t>If you continue like this, completing words (using your knowledge of the English language) and matching ciphertext letters with probable plaintext letters (using the relative frequencies), you will eventually obtain a complete decryption of the message and will also have recovered the key (the substitution alphabet)</a:t>
            </a:r>
          </a:p>
          <a:p>
            <a:pPr eaLnBrk="1" hangingPunct="1">
              <a:lnSpc>
                <a:spcPct val="90000"/>
              </a:lnSpc>
            </a:pPr>
            <a:endParaRPr lang="en-GB" altLang="en-US" sz="2100" dirty="0"/>
          </a:p>
          <a:p>
            <a:pPr eaLnBrk="1" hangingPunct="1">
              <a:lnSpc>
                <a:spcPct val="90000"/>
              </a:lnSpc>
            </a:pPr>
            <a:r>
              <a:rPr lang="en-GB" altLang="en-US" sz="2100" dirty="0"/>
              <a:t>The substitution alphabet for this example is:</a:t>
            </a:r>
          </a:p>
          <a:p>
            <a:pPr lvl="1" eaLnBrk="1" hangingPunct="1">
              <a:lnSpc>
                <a:spcPct val="90000"/>
              </a:lnSpc>
            </a:pPr>
            <a:r>
              <a:rPr lang="en-GB" altLang="en-US" sz="2200" i="1" dirty="0">
                <a:latin typeface="Times" panose="02020603050405020304" pitchFamily="18" charset="0"/>
              </a:rPr>
              <a:t>p </a:t>
            </a:r>
            <a:r>
              <a:rPr lang="en-GB" altLang="en-US" sz="2200" dirty="0"/>
              <a:t>:	</a:t>
            </a:r>
            <a:r>
              <a:rPr lang="en-GB" altLang="en-US" sz="2200" dirty="0">
                <a:latin typeface="Courier New" panose="02070309020205020404" pitchFamily="49" charset="0"/>
              </a:rPr>
              <a:t>ABCDEFGHIJKLMNOPQRSTUVWXYZ</a:t>
            </a:r>
          </a:p>
          <a:p>
            <a:pPr lvl="1" eaLnBrk="1" hangingPunct="1">
              <a:lnSpc>
                <a:spcPct val="90000"/>
              </a:lnSpc>
            </a:pPr>
            <a:r>
              <a:rPr lang="en-GB" altLang="en-US" sz="2200" i="1" dirty="0" err="1">
                <a:latin typeface="Times" panose="02020603050405020304" pitchFamily="18" charset="0"/>
              </a:rPr>
              <a:t>F</a:t>
            </a:r>
            <a:r>
              <a:rPr lang="en-GB" altLang="en-US" sz="2200" i="1" baseline="-25000" dirty="0" err="1">
                <a:latin typeface="Times" panose="02020603050405020304" pitchFamily="18" charset="0"/>
              </a:rPr>
              <a:t>k</a:t>
            </a:r>
            <a:r>
              <a:rPr lang="en-GB" altLang="en-US" sz="2200" dirty="0">
                <a:latin typeface="Times" panose="02020603050405020304" pitchFamily="18" charset="0"/>
              </a:rPr>
              <a:t>(</a:t>
            </a:r>
            <a:r>
              <a:rPr lang="en-GB" altLang="en-US" sz="2200" i="1" dirty="0">
                <a:latin typeface="Times" panose="02020603050405020304" pitchFamily="18" charset="0"/>
              </a:rPr>
              <a:t>p</a:t>
            </a:r>
            <a:r>
              <a:rPr lang="en-GB" altLang="en-US" sz="2200" dirty="0">
                <a:latin typeface="Times" panose="02020603050405020304" pitchFamily="18" charset="0"/>
              </a:rPr>
              <a:t>)</a:t>
            </a:r>
            <a:r>
              <a:rPr lang="en-GB" altLang="en-US" sz="2200" dirty="0"/>
              <a:t> :	</a:t>
            </a:r>
            <a:r>
              <a:rPr lang="en-GB" altLang="en-US" sz="2200" dirty="0">
                <a:latin typeface="Courier New" panose="02070309020205020404" pitchFamily="49" charset="0"/>
              </a:rPr>
              <a:t>RYPTIONABFGHJKLMQSUVWXZDEC</a:t>
            </a:r>
            <a:endParaRPr lang="en-GB" altLang="en-US" sz="2100" dirty="0"/>
          </a:p>
        </p:txBody>
      </p:sp>
    </p:spTree>
    <p:extLst>
      <p:ext uri="{BB962C8B-B14F-4D97-AF65-F5344CB8AC3E}">
        <p14:creationId xmlns:p14="http://schemas.microsoft.com/office/powerpoint/2010/main" val="3645597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pPr eaLnBrk="1" hangingPunct="1"/>
            <a:r>
              <a:rPr lang="en-GB" altLang="en-US" sz="3400"/>
              <a:t>Relative frequency distributions</a:t>
            </a:r>
            <a:br>
              <a:rPr lang="en-GB" altLang="en-US" sz="3400"/>
            </a:br>
            <a:r>
              <a:rPr lang="en-GB" altLang="en-US" sz="3400"/>
              <a:t> (English &amp; plaintext)</a:t>
            </a:r>
          </a:p>
        </p:txBody>
      </p:sp>
      <p:pic>
        <p:nvPicPr>
          <p:cNvPr id="36867" name="Picture 4" descr="tem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700213"/>
            <a:ext cx="7704138"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9627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4" name="Google Shape;254;g145edbdcfe4_0_165"/>
          <p:cNvPicPr preferRelativeResize="0"/>
          <p:nvPr/>
        </p:nvPicPr>
        <p:blipFill rotWithShape="1">
          <a:blip r:embed="rId3">
            <a:alphaModFix/>
          </a:blip>
          <a:srcRect/>
          <a:stretch/>
        </p:blipFill>
        <p:spPr>
          <a:xfrm>
            <a:off x="1824694" y="1845647"/>
            <a:ext cx="4860132" cy="3465909"/>
          </a:xfrm>
          <a:prstGeom prst="rect">
            <a:avLst/>
          </a:prstGeom>
          <a:noFill/>
          <a:ln>
            <a:noFill/>
          </a:ln>
        </p:spPr>
      </p:pic>
      <p:sp>
        <p:nvSpPr>
          <p:cNvPr id="256" name="Google Shape;256;g145edbdcfe4_0_165"/>
          <p:cNvSpPr txBox="1">
            <a:spLocks noGrp="1"/>
          </p:cNvSpPr>
          <p:nvPr>
            <p:ph type="title"/>
          </p:nvPr>
        </p:nvSpPr>
        <p:spPr>
          <a:xfrm>
            <a:off x="600150" y="903131"/>
            <a:ext cx="7886700" cy="438525"/>
          </a:xfrm>
          <a:prstGeom prst="rect">
            <a:avLst/>
          </a:prstGeom>
          <a:noFill/>
          <a:ln>
            <a:noFill/>
          </a:ln>
        </p:spPr>
        <p:txBody>
          <a:bodyPr spcFirstLastPara="1" vert="horz" wrap="square" lIns="68569" tIns="34275" rIns="68569" bIns="34275" rtlCol="0" anchor="ctr" anchorCtr="0">
            <a:noAutofit/>
          </a:bodyPr>
          <a:lstStyle/>
          <a:p>
            <a:pPr>
              <a:lnSpc>
                <a:spcPct val="90000"/>
              </a:lnSpc>
              <a:spcBef>
                <a:spcPts val="0"/>
              </a:spcBef>
              <a:buClr>
                <a:schemeClr val="dk1"/>
              </a:buClr>
              <a:buSzPts val="4400"/>
            </a:pPr>
            <a:r>
              <a:rPr lang="en-US" sz="2700" b="1">
                <a:latin typeface="Trebuchet MS"/>
                <a:ea typeface="Trebuchet MS"/>
                <a:cs typeface="Trebuchet MS"/>
                <a:sym typeface="Trebuchet MS"/>
              </a:rPr>
              <a:t>Activity</a:t>
            </a:r>
            <a:endParaRPr sz="2700" b="1">
              <a:latin typeface="Trebuchet MS"/>
              <a:ea typeface="Trebuchet MS"/>
              <a:cs typeface="Trebuchet MS"/>
              <a:sym typeface="Trebuchet MS"/>
            </a:endParaRPr>
          </a:p>
        </p:txBody>
      </p:sp>
    </p:spTree>
    <p:extLst>
      <p:ext uri="{BB962C8B-B14F-4D97-AF65-F5344CB8AC3E}">
        <p14:creationId xmlns:p14="http://schemas.microsoft.com/office/powerpoint/2010/main" val="11954558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GB" altLang="en-US"/>
              <a:t>Other English language features</a:t>
            </a:r>
          </a:p>
        </p:txBody>
      </p:sp>
      <p:sp>
        <p:nvSpPr>
          <p:cNvPr id="37891" name="Rectangle 3"/>
          <p:cNvSpPr>
            <a:spLocks noGrp="1" noChangeArrowheads="1"/>
          </p:cNvSpPr>
          <p:nvPr>
            <p:ph type="body" idx="1"/>
          </p:nvPr>
        </p:nvSpPr>
        <p:spPr/>
        <p:txBody>
          <a:bodyPr/>
          <a:lstStyle/>
          <a:p>
            <a:pPr eaLnBrk="1" hangingPunct="1">
              <a:lnSpc>
                <a:spcPct val="90000"/>
              </a:lnSpc>
            </a:pPr>
            <a:r>
              <a:rPr lang="en-US" altLang="en-US" sz="2600"/>
              <a:t>Digram frequencies</a:t>
            </a:r>
          </a:p>
          <a:p>
            <a:pPr lvl="1" eaLnBrk="1" hangingPunct="1">
              <a:lnSpc>
                <a:spcPct val="90000"/>
              </a:lnSpc>
            </a:pPr>
            <a:r>
              <a:rPr lang="en-US" altLang="en-US" sz="2200"/>
              <a:t>Common digraphs: EN, RE, ER, NT, TH</a:t>
            </a:r>
          </a:p>
          <a:p>
            <a:pPr eaLnBrk="1" hangingPunct="1">
              <a:lnSpc>
                <a:spcPct val="90000"/>
              </a:lnSpc>
            </a:pPr>
            <a:endParaRPr lang="en-US" altLang="en-US" sz="2600"/>
          </a:p>
          <a:p>
            <a:pPr eaLnBrk="1" hangingPunct="1">
              <a:lnSpc>
                <a:spcPct val="90000"/>
              </a:lnSpc>
            </a:pPr>
            <a:r>
              <a:rPr lang="en-US" altLang="en-US" sz="2600"/>
              <a:t>Trigram frequencies</a:t>
            </a:r>
          </a:p>
          <a:p>
            <a:pPr lvl="1" eaLnBrk="1" hangingPunct="1">
              <a:lnSpc>
                <a:spcPct val="90000"/>
              </a:lnSpc>
            </a:pPr>
            <a:r>
              <a:rPr lang="en-US" altLang="en-US" sz="2200"/>
              <a:t>Common trigrams: THE, ING, THA, ENT</a:t>
            </a:r>
          </a:p>
          <a:p>
            <a:pPr eaLnBrk="1" hangingPunct="1">
              <a:lnSpc>
                <a:spcPct val="90000"/>
              </a:lnSpc>
            </a:pPr>
            <a:endParaRPr lang="en-US" altLang="en-US" sz="2600"/>
          </a:p>
          <a:p>
            <a:pPr eaLnBrk="1" hangingPunct="1">
              <a:lnSpc>
                <a:spcPct val="90000"/>
              </a:lnSpc>
            </a:pPr>
            <a:r>
              <a:rPr lang="en-US" altLang="en-US" sz="2600"/>
              <a:t>Vowels other than E are rarely followed by another vowel</a:t>
            </a:r>
          </a:p>
          <a:p>
            <a:pPr eaLnBrk="1" hangingPunct="1">
              <a:lnSpc>
                <a:spcPct val="90000"/>
              </a:lnSpc>
            </a:pPr>
            <a:endParaRPr lang="en-US" altLang="en-US" sz="2600"/>
          </a:p>
          <a:p>
            <a:pPr eaLnBrk="1" hangingPunct="1">
              <a:lnSpc>
                <a:spcPct val="90000"/>
              </a:lnSpc>
            </a:pPr>
            <a:r>
              <a:rPr lang="en-US" altLang="en-US" sz="2600"/>
              <a:t>The letter Q is followed only by U</a:t>
            </a:r>
          </a:p>
          <a:p>
            <a:pPr eaLnBrk="1" hangingPunct="1">
              <a:lnSpc>
                <a:spcPct val="90000"/>
              </a:lnSpc>
              <a:buClr>
                <a:schemeClr val="tx1"/>
              </a:buClr>
              <a:buFontTx/>
              <a:buAutoNum type="arabicPeriod"/>
            </a:pPr>
            <a:endParaRPr lang="en-GB" altLang="en-US" sz="2600"/>
          </a:p>
        </p:txBody>
      </p:sp>
    </p:spTree>
    <p:extLst>
      <p:ext uri="{BB962C8B-B14F-4D97-AF65-F5344CB8AC3E}">
        <p14:creationId xmlns:p14="http://schemas.microsoft.com/office/powerpoint/2010/main" val="2866842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ctrTitle"/>
          </p:nvPr>
        </p:nvSpPr>
        <p:spPr>
          <a:xfrm>
            <a:off x="609600" y="228600"/>
            <a:ext cx="7772400" cy="990600"/>
          </a:xfrm>
        </p:spPr>
        <p:txBody>
          <a:bodyPr/>
          <a:lstStyle/>
          <a:p>
            <a:pPr eaLnBrk="1" hangingPunct="1"/>
            <a:endParaRPr lang="en-US" altLang="en-US"/>
          </a:p>
        </p:txBody>
      </p:sp>
      <p:sp>
        <p:nvSpPr>
          <p:cNvPr id="38915" name="Subtitle 2"/>
          <p:cNvSpPr>
            <a:spLocks noGrp="1"/>
          </p:cNvSpPr>
          <p:nvPr>
            <p:ph type="subTitle" idx="1"/>
          </p:nvPr>
        </p:nvSpPr>
        <p:spPr>
          <a:xfrm>
            <a:off x="1219200" y="2133600"/>
            <a:ext cx="6400800" cy="1752600"/>
          </a:xfrm>
        </p:spPr>
        <p:txBody>
          <a:bodyPr/>
          <a:lstStyle/>
          <a:p>
            <a:pPr eaLnBrk="1" hangingPunct="1"/>
            <a:r>
              <a:rPr lang="en-US" altLang="en-US" sz="7200">
                <a:solidFill>
                  <a:schemeClr val="tx1"/>
                </a:solidFill>
              </a:rPr>
              <a:t>End of Lecture </a:t>
            </a:r>
          </a:p>
        </p:txBody>
      </p:sp>
    </p:spTree>
    <p:extLst>
      <p:ext uri="{BB962C8B-B14F-4D97-AF65-F5344CB8AC3E}">
        <p14:creationId xmlns:p14="http://schemas.microsoft.com/office/powerpoint/2010/main" val="24284825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286000"/>
            <a:ext cx="6601549" cy="990600"/>
          </a:xfrm>
        </p:spPr>
        <p:txBody>
          <a:bodyPr>
            <a:noAutofit/>
          </a:bodyPr>
          <a:lstStyle/>
          <a:p>
            <a:r>
              <a:rPr lang="en-US" sz="6000" b="1" dirty="0">
                <a:solidFill>
                  <a:srgbClr val="B80000"/>
                </a:solidFill>
                <a:latin typeface="Comic Sans MS" panose="030F0702030302020204" pitchFamily="66" charset="0"/>
              </a:rPr>
              <a:t>Any Questions ?</a:t>
            </a:r>
          </a:p>
        </p:txBody>
      </p:sp>
      <p:sp>
        <p:nvSpPr>
          <p:cNvPr id="4" name="TextBox 3"/>
          <p:cNvSpPr txBox="1"/>
          <p:nvPr/>
        </p:nvSpPr>
        <p:spPr>
          <a:xfrm>
            <a:off x="-1224158" y="4885699"/>
            <a:ext cx="184666"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756539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2"/>
          <p:cNvSpPr txBox="1">
            <a:spLocks noGrp="1"/>
          </p:cNvSpPr>
          <p:nvPr>
            <p:ph type="title"/>
          </p:nvPr>
        </p:nvSpPr>
        <p:spPr>
          <a:xfrm>
            <a:off x="512194" y="351453"/>
            <a:ext cx="7886700" cy="1020124"/>
          </a:xfrm>
          <a:prstGeom prst="rect">
            <a:avLst/>
          </a:prstGeom>
          <a:noFill/>
          <a:ln>
            <a:noFill/>
          </a:ln>
        </p:spPr>
        <p:txBody>
          <a:bodyPr spcFirstLastPara="1" vert="horz" wrap="square" lIns="68569" tIns="34275" rIns="68569" bIns="34275" rtlCol="0" anchor="ctr" anchorCtr="0">
            <a:normAutofit/>
          </a:bodyPr>
          <a:lstStyle/>
          <a:p>
            <a:pPr>
              <a:lnSpc>
                <a:spcPct val="90000"/>
              </a:lnSpc>
              <a:spcBef>
                <a:spcPts val="0"/>
              </a:spcBef>
              <a:buClr>
                <a:schemeClr val="dk1"/>
              </a:buClr>
              <a:buSzPts val="4400"/>
            </a:pPr>
            <a:r>
              <a:rPr lang="en-US" sz="2700" b="1" dirty="0">
                <a:latin typeface="Trebuchet MS"/>
                <a:ea typeface="Trebuchet MS"/>
                <a:cs typeface="Trebuchet MS"/>
                <a:sym typeface="Trebuchet MS"/>
              </a:rPr>
              <a:t>Beyond CIA: Access Control</a:t>
            </a:r>
            <a:endParaRPr sz="2700" b="1" dirty="0">
              <a:latin typeface="Trebuchet MS"/>
              <a:ea typeface="Trebuchet MS"/>
              <a:cs typeface="Trebuchet MS"/>
              <a:sym typeface="Trebuchet MS"/>
            </a:endParaRPr>
          </a:p>
        </p:txBody>
      </p:sp>
      <p:pic>
        <p:nvPicPr>
          <p:cNvPr id="263" name="Google Shape;263;p42"/>
          <p:cNvPicPr preferRelativeResize="0"/>
          <p:nvPr/>
        </p:nvPicPr>
        <p:blipFill rotWithShape="1">
          <a:blip r:embed="rId3">
            <a:alphaModFix/>
          </a:blip>
          <a:srcRect/>
          <a:stretch/>
        </p:blipFill>
        <p:spPr>
          <a:xfrm>
            <a:off x="84731" y="1488056"/>
            <a:ext cx="5566538" cy="4435069"/>
          </a:xfrm>
          <a:prstGeom prst="rect">
            <a:avLst/>
          </a:prstGeom>
          <a:noFill/>
          <a:ln>
            <a:noFill/>
          </a:ln>
        </p:spPr>
      </p:pic>
      <p:pic>
        <p:nvPicPr>
          <p:cNvPr id="264" name="Google Shape;264;p42"/>
          <p:cNvPicPr preferRelativeResize="0"/>
          <p:nvPr/>
        </p:nvPicPr>
        <p:blipFill>
          <a:blip r:embed="rId4">
            <a:alphaModFix/>
          </a:blip>
          <a:stretch>
            <a:fillRect/>
          </a:stretch>
        </p:blipFill>
        <p:spPr>
          <a:xfrm>
            <a:off x="2456251" y="1524770"/>
            <a:ext cx="2278856" cy="600075"/>
          </a:xfrm>
          <a:prstGeom prst="rect">
            <a:avLst/>
          </a:prstGeom>
          <a:noFill/>
          <a:ln>
            <a:noFill/>
          </a:ln>
        </p:spPr>
      </p:pic>
      <p:pic>
        <p:nvPicPr>
          <p:cNvPr id="265" name="Google Shape;265;p42"/>
          <p:cNvPicPr preferRelativeResize="0"/>
          <p:nvPr/>
        </p:nvPicPr>
        <p:blipFill>
          <a:blip r:embed="rId5">
            <a:alphaModFix/>
          </a:blip>
          <a:stretch>
            <a:fillRect/>
          </a:stretch>
        </p:blipFill>
        <p:spPr>
          <a:xfrm>
            <a:off x="3333975" y="2277966"/>
            <a:ext cx="2243138" cy="542925"/>
          </a:xfrm>
          <a:prstGeom prst="rect">
            <a:avLst/>
          </a:prstGeom>
          <a:noFill/>
          <a:ln>
            <a:noFill/>
          </a:ln>
        </p:spPr>
      </p:pic>
      <p:pic>
        <p:nvPicPr>
          <p:cNvPr id="266" name="Google Shape;266;p42"/>
          <p:cNvPicPr preferRelativeResize="0"/>
          <p:nvPr/>
        </p:nvPicPr>
        <p:blipFill>
          <a:blip r:embed="rId6">
            <a:alphaModFix/>
          </a:blip>
          <a:stretch>
            <a:fillRect/>
          </a:stretch>
        </p:blipFill>
        <p:spPr>
          <a:xfrm>
            <a:off x="4203113" y="3067526"/>
            <a:ext cx="1448156" cy="1159650"/>
          </a:xfrm>
          <a:prstGeom prst="rect">
            <a:avLst/>
          </a:prstGeom>
          <a:noFill/>
          <a:ln>
            <a:noFill/>
          </a:ln>
        </p:spPr>
      </p:pic>
      <p:pic>
        <p:nvPicPr>
          <p:cNvPr id="267" name="Google Shape;267;p42"/>
          <p:cNvPicPr preferRelativeResize="0"/>
          <p:nvPr/>
        </p:nvPicPr>
        <p:blipFill>
          <a:blip r:embed="rId7">
            <a:alphaModFix/>
          </a:blip>
          <a:stretch>
            <a:fillRect/>
          </a:stretch>
        </p:blipFill>
        <p:spPr>
          <a:xfrm>
            <a:off x="232913" y="4013438"/>
            <a:ext cx="1634701" cy="1364025"/>
          </a:xfrm>
          <a:prstGeom prst="rect">
            <a:avLst/>
          </a:prstGeom>
          <a:noFill/>
          <a:ln>
            <a:noFill/>
          </a:ln>
        </p:spPr>
      </p:pic>
      <p:pic>
        <p:nvPicPr>
          <p:cNvPr id="268" name="Google Shape;268;p42"/>
          <p:cNvPicPr preferRelativeResize="0"/>
          <p:nvPr/>
        </p:nvPicPr>
        <p:blipFill>
          <a:blip r:embed="rId8">
            <a:alphaModFix/>
          </a:blip>
          <a:stretch>
            <a:fillRect/>
          </a:stretch>
        </p:blipFill>
        <p:spPr>
          <a:xfrm>
            <a:off x="5972850" y="3687825"/>
            <a:ext cx="2815732" cy="2184620"/>
          </a:xfrm>
          <a:prstGeom prst="rect">
            <a:avLst/>
          </a:prstGeom>
          <a:noFill/>
          <a:ln>
            <a:noFill/>
          </a:ln>
        </p:spPr>
      </p:pic>
    </p:spTree>
    <p:extLst>
      <p:ext uri="{BB962C8B-B14F-4D97-AF65-F5344CB8AC3E}">
        <p14:creationId xmlns:p14="http://schemas.microsoft.com/office/powerpoint/2010/main" val="2509406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AAA</a:t>
            </a:r>
          </a:p>
        </p:txBody>
      </p:sp>
      <p:sp>
        <p:nvSpPr>
          <p:cNvPr id="3" name="Content Placeholder 2"/>
          <p:cNvSpPr>
            <a:spLocks noGrp="1"/>
          </p:cNvSpPr>
          <p:nvPr>
            <p:ph idx="1"/>
          </p:nvPr>
        </p:nvSpPr>
        <p:spPr/>
        <p:txBody>
          <a:bodyPr/>
          <a:lstStyle/>
          <a:p>
            <a:pPr marL="0" indent="0">
              <a:buNone/>
            </a:pPr>
            <a:r>
              <a:rPr lang="en-US" dirty="0"/>
              <a:t>Framework to control access to resources </a:t>
            </a:r>
          </a:p>
          <a:p>
            <a:r>
              <a:rPr lang="en-US" dirty="0"/>
              <a:t>Authentication </a:t>
            </a:r>
          </a:p>
          <a:p>
            <a:r>
              <a:rPr lang="en-US" dirty="0"/>
              <a:t>Authorization </a:t>
            </a:r>
          </a:p>
          <a:p>
            <a:r>
              <a:rPr lang="en-US" dirty="0"/>
              <a:t>Accounting</a:t>
            </a:r>
          </a:p>
          <a:p>
            <a:pPr marL="0" indent="0">
              <a:buNone/>
            </a:pPr>
            <a:r>
              <a:rPr lang="en-US" b="1" dirty="0"/>
              <a:t>More Terminologies </a:t>
            </a:r>
          </a:p>
          <a:p>
            <a:r>
              <a:rPr lang="en-US" dirty="0"/>
              <a:t>Identification </a:t>
            </a:r>
          </a:p>
          <a:p>
            <a:r>
              <a:rPr lang="en-US" dirty="0"/>
              <a:t> Auditing </a:t>
            </a:r>
          </a:p>
          <a:p>
            <a:r>
              <a:rPr lang="en-US" dirty="0"/>
              <a:t>Access control </a:t>
            </a:r>
          </a:p>
          <a:p>
            <a:pPr marL="0" indent="0">
              <a:buNone/>
            </a:pPr>
            <a:endParaRPr lang="en-US" dirty="0"/>
          </a:p>
        </p:txBody>
      </p:sp>
    </p:spTree>
    <p:extLst>
      <p:ext uri="{BB962C8B-B14F-4D97-AF65-F5344CB8AC3E}">
        <p14:creationId xmlns:p14="http://schemas.microsoft.com/office/powerpoint/2010/main" val="4241728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a:t>
            </a:r>
          </a:p>
        </p:txBody>
      </p:sp>
      <p:sp>
        <p:nvSpPr>
          <p:cNvPr id="3" name="Content Placeholder 2"/>
          <p:cNvSpPr>
            <a:spLocks noGrp="1"/>
          </p:cNvSpPr>
          <p:nvPr>
            <p:ph idx="1"/>
          </p:nvPr>
        </p:nvSpPr>
        <p:spPr/>
        <p:txBody>
          <a:bodyPr/>
          <a:lstStyle/>
          <a:p>
            <a:r>
              <a:rPr lang="en-US" dirty="0"/>
              <a:t>Process of identifying user</a:t>
            </a:r>
          </a:p>
          <a:p>
            <a:r>
              <a:rPr lang="en-US" dirty="0"/>
              <a:t>Confirm right person is accessing system</a:t>
            </a:r>
          </a:p>
          <a:p>
            <a:r>
              <a:rPr lang="en-US" dirty="0"/>
              <a:t>Who is allowed to access</a:t>
            </a:r>
          </a:p>
          <a:p>
            <a:r>
              <a:rPr lang="en-US" dirty="0"/>
              <a:t>Claim to be someone is know as identification(by providing Login/ password)</a:t>
            </a:r>
          </a:p>
          <a:p>
            <a:r>
              <a:rPr lang="en-US" dirty="0"/>
              <a:t>When you prove it, you are authenticated </a:t>
            </a:r>
          </a:p>
          <a:p>
            <a:r>
              <a:rPr lang="en-US" dirty="0"/>
              <a:t>Know, have, are? </a:t>
            </a:r>
          </a:p>
          <a:p>
            <a:r>
              <a:rPr lang="en-US" dirty="0"/>
              <a:t>Password, MFA, certificate </a:t>
            </a:r>
          </a:p>
        </p:txBody>
      </p:sp>
    </p:spTree>
    <p:extLst>
      <p:ext uri="{BB962C8B-B14F-4D97-AF65-F5344CB8AC3E}">
        <p14:creationId xmlns:p14="http://schemas.microsoft.com/office/powerpoint/2010/main" val="855929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 </a:t>
            </a:r>
          </a:p>
        </p:txBody>
      </p:sp>
      <p:sp>
        <p:nvSpPr>
          <p:cNvPr id="3" name="Content Placeholder 2"/>
          <p:cNvSpPr>
            <a:spLocks noGrp="1"/>
          </p:cNvSpPr>
          <p:nvPr>
            <p:ph idx="1"/>
          </p:nvPr>
        </p:nvSpPr>
        <p:spPr/>
        <p:txBody>
          <a:bodyPr/>
          <a:lstStyle/>
          <a:p>
            <a:r>
              <a:rPr lang="en-US" dirty="0"/>
              <a:t>Granting correct level of access based on credentials </a:t>
            </a:r>
          </a:p>
          <a:p>
            <a:r>
              <a:rPr lang="en-US" dirty="0"/>
              <a:t>Access control are methods to enforce authorization policies </a:t>
            </a:r>
          </a:p>
          <a:p>
            <a:r>
              <a:rPr lang="en-US" dirty="0"/>
              <a:t>Right people should have right access level</a:t>
            </a:r>
          </a:p>
          <a:p>
            <a:r>
              <a:rPr lang="en-US" dirty="0"/>
              <a:t>Principle of least privileges on users, devices programs and processes </a:t>
            </a:r>
          </a:p>
          <a:p>
            <a:r>
              <a:rPr lang="en-US" dirty="0"/>
              <a:t>Violation can result in CIA breaches? </a:t>
            </a:r>
          </a:p>
        </p:txBody>
      </p:sp>
    </p:spTree>
    <p:extLst>
      <p:ext uri="{BB962C8B-B14F-4D97-AF65-F5344CB8AC3E}">
        <p14:creationId xmlns:p14="http://schemas.microsoft.com/office/powerpoint/2010/main" val="1114115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a:t>
            </a:r>
          </a:p>
        </p:txBody>
      </p:sp>
      <p:sp>
        <p:nvSpPr>
          <p:cNvPr id="3" name="Content Placeholder 2"/>
          <p:cNvSpPr>
            <a:spLocks noGrp="1"/>
          </p:cNvSpPr>
          <p:nvPr>
            <p:ph idx="1"/>
          </p:nvPr>
        </p:nvSpPr>
        <p:spPr/>
        <p:txBody>
          <a:bodyPr/>
          <a:lstStyle/>
          <a:p>
            <a:r>
              <a:rPr lang="en-US" dirty="0"/>
              <a:t>Access control is </a:t>
            </a:r>
            <a:r>
              <a:rPr lang="en-US" b="1" dirty="0"/>
              <a:t>a data security process that enables organizations to manage who is authorized to access corporate data and resources</a:t>
            </a:r>
            <a:r>
              <a:rPr lang="en-US" dirty="0"/>
              <a:t>. Secure access control uses policies that verify users are who they claim to be and ensures appropriate control access levels are granted to users.</a:t>
            </a:r>
          </a:p>
          <a:p>
            <a:r>
              <a:rPr lang="en-US" dirty="0"/>
              <a:t>Access control are method to enforce authorization policies </a:t>
            </a:r>
          </a:p>
          <a:p>
            <a:r>
              <a:rPr lang="en-US" dirty="0"/>
              <a:t>RBAC</a:t>
            </a:r>
          </a:p>
        </p:txBody>
      </p:sp>
    </p:spTree>
    <p:extLst>
      <p:ext uri="{BB962C8B-B14F-4D97-AF65-F5344CB8AC3E}">
        <p14:creationId xmlns:p14="http://schemas.microsoft.com/office/powerpoint/2010/main" val="2298331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3623</TotalTime>
  <Words>3632</Words>
  <Application>Microsoft Office PowerPoint</Application>
  <PresentationFormat>On-screen Show (4:3)</PresentationFormat>
  <Paragraphs>442</Paragraphs>
  <Slides>42</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42</vt:i4>
      </vt:variant>
    </vt:vector>
  </HeadingPairs>
  <TitlesOfParts>
    <vt:vector size="54" baseType="lpstr">
      <vt:lpstr>Arial</vt:lpstr>
      <vt:lpstr>Calibri</vt:lpstr>
      <vt:lpstr>Comic Sans MS</vt:lpstr>
      <vt:lpstr>Courier New</vt:lpstr>
      <vt:lpstr>Lucida Console</vt:lpstr>
      <vt:lpstr>Roboto</vt:lpstr>
      <vt:lpstr>Times</vt:lpstr>
      <vt:lpstr>Times New Roman</vt:lpstr>
      <vt:lpstr>Trebuchet MS</vt:lpstr>
      <vt:lpstr>Verdana</vt:lpstr>
      <vt:lpstr>Wingdings</vt:lpstr>
      <vt:lpstr>Office Theme</vt:lpstr>
      <vt:lpstr>Network and Cyber Security-I  (CY2001) (Lecture 4)</vt:lpstr>
      <vt:lpstr> Extending “CIA” and  Symmetric Ciphers</vt:lpstr>
      <vt:lpstr>Examples of Security Requirements:</vt:lpstr>
      <vt:lpstr>Activity</vt:lpstr>
      <vt:lpstr>Beyond CIA: Access Control</vt:lpstr>
      <vt:lpstr>AAA</vt:lpstr>
      <vt:lpstr>Authentication</vt:lpstr>
      <vt:lpstr>Authorization </vt:lpstr>
      <vt:lpstr>Access control </vt:lpstr>
      <vt:lpstr>Accounting  </vt:lpstr>
      <vt:lpstr>Auditing </vt:lpstr>
      <vt:lpstr>Symmetric Cipher Model</vt:lpstr>
      <vt:lpstr>Requirements for secure use of encryption </vt:lpstr>
      <vt:lpstr>Continues…</vt:lpstr>
      <vt:lpstr>Model of Conventional Cryptosystem </vt:lpstr>
      <vt:lpstr>Model of Conventional Cryptosystem </vt:lpstr>
      <vt:lpstr>Cryptosystem three independent Dimensions</vt:lpstr>
      <vt:lpstr>Cryptanalysis</vt:lpstr>
      <vt:lpstr>PowerPoint Presentation</vt:lpstr>
      <vt:lpstr>Substitution techniques</vt:lpstr>
      <vt:lpstr>ROT-13 cipher</vt:lpstr>
      <vt:lpstr>Caesar cipher</vt:lpstr>
      <vt:lpstr>Caesar cipher</vt:lpstr>
      <vt:lpstr>Cracking the Caesar cipher</vt:lpstr>
      <vt:lpstr>Example: Exhaustive key search</vt:lpstr>
      <vt:lpstr>Simple substitution cipher</vt:lpstr>
      <vt:lpstr>Cracking the simple substitution cipher</vt:lpstr>
      <vt:lpstr>Frequency analysis</vt:lpstr>
      <vt:lpstr>English language: Relative letter frequencies</vt:lpstr>
      <vt:lpstr>Example: Frequency analysis</vt:lpstr>
      <vt:lpstr>Relative frequency distributions  (English &amp; ciphertext)</vt:lpstr>
      <vt:lpstr>Example: Frequency analysis</vt:lpstr>
      <vt:lpstr>Example: Frequency analysis</vt:lpstr>
      <vt:lpstr>Example: Frequency analysis</vt:lpstr>
      <vt:lpstr>Example: Frequency analysis</vt:lpstr>
      <vt:lpstr>Example: Frequency analysis</vt:lpstr>
      <vt:lpstr>Example: Frequency analysis</vt:lpstr>
      <vt:lpstr>Example: Frequency analysis</vt:lpstr>
      <vt:lpstr>Relative frequency distributions  (English &amp; plaintext)</vt:lpstr>
      <vt:lpstr>Other English language features</vt:lpstr>
      <vt:lpstr>PowerPoint Presentation</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aleem</dc:creator>
  <cp:lastModifiedBy>Mehmood Hassan</cp:lastModifiedBy>
  <cp:revision>363</cp:revision>
  <dcterms:created xsi:type="dcterms:W3CDTF">2012-08-28T12:59:58Z</dcterms:created>
  <dcterms:modified xsi:type="dcterms:W3CDTF">2023-09-03T10:31:03Z</dcterms:modified>
</cp:coreProperties>
</file>