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95" r:id="rId3"/>
    <p:sldId id="394" r:id="rId4"/>
    <p:sldId id="371" r:id="rId5"/>
    <p:sldId id="372" r:id="rId6"/>
    <p:sldId id="373" r:id="rId7"/>
    <p:sldId id="374" r:id="rId8"/>
    <p:sldId id="375" r:id="rId9"/>
    <p:sldId id="376" r:id="rId10"/>
    <p:sldId id="377" r:id="rId11"/>
    <p:sldId id="378" r:id="rId12"/>
    <p:sldId id="379" r:id="rId13"/>
    <p:sldId id="380" r:id="rId14"/>
    <p:sldId id="381" r:id="rId15"/>
    <p:sldId id="396" r:id="rId16"/>
    <p:sldId id="397" r:id="rId17"/>
    <p:sldId id="382" r:id="rId18"/>
    <p:sldId id="383" r:id="rId19"/>
    <p:sldId id="384" r:id="rId20"/>
    <p:sldId id="385" r:id="rId21"/>
    <p:sldId id="386" r:id="rId22"/>
    <p:sldId id="387" r:id="rId23"/>
    <p:sldId id="388" r:id="rId24"/>
    <p:sldId id="389" r:id="rId25"/>
    <p:sldId id="390" r:id="rId26"/>
    <p:sldId id="398" r:id="rId27"/>
    <p:sldId id="399" r:id="rId28"/>
    <p:sldId id="400" r:id="rId29"/>
    <p:sldId id="401" r:id="rId30"/>
    <p:sldId id="402" r:id="rId31"/>
    <p:sldId id="403" r:id="rId32"/>
    <p:sldId id="404" r:id="rId33"/>
    <p:sldId id="391" r:id="rId34"/>
    <p:sldId id="392" r:id="rId35"/>
    <p:sldId id="393" r:id="rId36"/>
    <p:sldId id="27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000"/>
    <a:srgbClr val="2C14DE"/>
    <a:srgbClr val="008000"/>
    <a:srgbClr val="2F1BC7"/>
    <a:srgbClr val="27558D"/>
    <a:srgbClr val="D20000"/>
    <a:srgbClr val="39DFE7"/>
    <a:srgbClr val="160C5C"/>
    <a:srgbClr val="4F5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576" autoAdjust="0"/>
  </p:normalViewPr>
  <p:slideViewPr>
    <p:cSldViewPr>
      <p:cViewPr varScale="1">
        <p:scale>
          <a:sx n="109" d="100"/>
          <a:sy n="109" d="100"/>
        </p:scale>
        <p:origin x="169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C0C88-7267-4399-A55D-D2971BA77B10}" type="datetimeFigureOut">
              <a:rPr lang="en-US" smtClean="0"/>
              <a:t>9/15/2022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5FC15-40B4-45E5-86AE-2E64D22F0C38}" type="slidenum">
              <a:rPr lang="en-US" smtClean="0"/>
              <a:t>‹#›</a:t>
            </a:fld>
            <a:endParaRPr lang="en-US"/>
          </a:p>
        </p:txBody>
      </p:sp>
    </p:spTree>
    <p:extLst>
      <p:ext uri="{BB962C8B-B14F-4D97-AF65-F5344CB8AC3E}">
        <p14:creationId xmlns:p14="http://schemas.microsoft.com/office/powerpoint/2010/main" val="3465366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85FC15-40B4-45E5-86AE-2E64D22F0C38}" type="slidenum">
              <a:rPr lang="en-US" smtClean="0"/>
              <a:t>1</a:t>
            </a:fld>
            <a:endParaRPr lang="en-US"/>
          </a:p>
        </p:txBody>
      </p:sp>
    </p:spTree>
    <p:extLst>
      <p:ext uri="{BB962C8B-B14F-4D97-AF65-F5344CB8AC3E}">
        <p14:creationId xmlns:p14="http://schemas.microsoft.com/office/powerpoint/2010/main" val="105812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2B439F-1A0E-43F8-A519-85788F284479}" type="slidenum">
              <a:rPr lang="en-US" altLang="en-US"/>
              <a:pPr eaLnBrk="1" hangingPunct="1"/>
              <a:t>7</a:t>
            </a:fld>
            <a:endParaRPr lang="en-US" altLang="en-US"/>
          </a:p>
        </p:txBody>
      </p:sp>
    </p:spTree>
    <p:extLst>
      <p:ext uri="{BB962C8B-B14F-4D97-AF65-F5344CB8AC3E}">
        <p14:creationId xmlns:p14="http://schemas.microsoft.com/office/powerpoint/2010/main" val="3902514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B0192B-E1F2-4D51-9245-C9CE8F612D86}"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829733"/>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0" y="1143000"/>
            <a:ext cx="91440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B0192B-E1F2-4D51-9245-C9CE8F612D86}" type="datetimeFigureOut">
              <a:rPr lang="en-US" smtClean="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B0192B-E1F2-4D51-9245-C9CE8F612D86}"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B0192B-E1F2-4D51-9245-C9CE8F612D86}" type="datetimeFigureOut">
              <a:rPr lang="en-US" smtClean="0"/>
              <a:pPr/>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B0192B-E1F2-4D51-9245-C9CE8F612D86}" type="datetimeFigureOut">
              <a:rPr lang="en-US" smtClean="0"/>
              <a:pPr/>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0192B-E1F2-4D51-9245-C9CE8F612D86}" type="datetimeFigureOut">
              <a:rPr lang="en-US" smtClean="0"/>
              <a:pPr/>
              <a:t>9/15/2022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B0192B-E1F2-4D51-9245-C9CE8F612D86}"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B0192B-E1F2-4D51-9245-C9CE8F612D86}" type="datetimeFigureOut">
              <a:rPr lang="en-US" smtClean="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0192B-E1F2-4D51-9245-C9CE8F612D86}" type="datetimeFigureOut">
              <a:rPr lang="en-US" smtClean="0"/>
              <a:pPr/>
              <a:t>9/15/2022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2CBD0-4E8A-462D-9424-859647FC3ED0}"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0799" y="44449"/>
            <a:ext cx="895349" cy="8953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36" y="1882775"/>
            <a:ext cx="8991600" cy="1622425"/>
          </a:xfrm>
        </p:spPr>
        <p:txBody>
          <a:bodyPr>
            <a:normAutofit/>
          </a:bodyPr>
          <a:lstStyle/>
          <a:p>
            <a:r>
              <a:rPr lang="en-US" b="1" dirty="0" smtClean="0">
                <a:solidFill>
                  <a:srgbClr val="160C5C"/>
                </a:solidFill>
              </a:rPr>
              <a:t>Network and Cyber Security-I </a:t>
            </a:r>
            <a:br>
              <a:rPr lang="en-US" b="1" dirty="0" smtClean="0">
                <a:solidFill>
                  <a:srgbClr val="160C5C"/>
                </a:solidFill>
              </a:rPr>
            </a:br>
            <a:r>
              <a:rPr lang="en-US" sz="2600" dirty="0" smtClean="0"/>
              <a:t>(CY2001)</a:t>
            </a:r>
            <a:br>
              <a:rPr lang="en-US" sz="2600" dirty="0" smtClean="0"/>
            </a:br>
            <a:r>
              <a:rPr lang="en-US" sz="2600" dirty="0" smtClean="0"/>
              <a:t>(</a:t>
            </a:r>
            <a:r>
              <a:rPr lang="en-US" sz="2600" smtClean="0"/>
              <a:t>Lecture </a:t>
            </a:r>
            <a:r>
              <a:rPr lang="en-US" sz="2600" smtClean="0"/>
              <a:t>5 and 6)</a:t>
            </a:r>
            <a:endParaRPr lang="en-US" sz="2600" dirty="0"/>
          </a:p>
        </p:txBody>
      </p:sp>
      <p:sp>
        <p:nvSpPr>
          <p:cNvPr id="3" name="Subtitle 2"/>
          <p:cNvSpPr>
            <a:spLocks noGrp="1"/>
          </p:cNvSpPr>
          <p:nvPr>
            <p:ph type="subTitle" idx="1"/>
          </p:nvPr>
        </p:nvSpPr>
        <p:spPr>
          <a:xfrm>
            <a:off x="228600" y="4267200"/>
            <a:ext cx="8686800" cy="2438400"/>
          </a:xfrm>
        </p:spPr>
        <p:txBody>
          <a:bodyPr>
            <a:normAutofit fontScale="92500" lnSpcReduction="10000"/>
          </a:bodyPr>
          <a:lstStyle/>
          <a:p>
            <a:endParaRPr lang="en-US" sz="2600" dirty="0" smtClean="0"/>
          </a:p>
          <a:p>
            <a:r>
              <a:rPr lang="en-US" sz="2600" dirty="0" smtClean="0">
                <a:solidFill>
                  <a:srgbClr val="00B0F0"/>
                </a:solidFill>
              </a:rPr>
              <a:t>Dr. Qaisar Shafi </a:t>
            </a:r>
          </a:p>
          <a:p>
            <a:endParaRPr lang="en-US" sz="2600" dirty="0" smtClean="0">
              <a:solidFill>
                <a:srgbClr val="00B0F0"/>
              </a:solidFill>
            </a:endParaRPr>
          </a:p>
          <a:p>
            <a:r>
              <a:rPr lang="en-US" sz="2600" dirty="0" smtClean="0">
                <a:solidFill>
                  <a:srgbClr val="00B0F0"/>
                </a:solidFill>
              </a:rPr>
              <a:t>Department of Computer Science, </a:t>
            </a:r>
          </a:p>
          <a:p>
            <a:r>
              <a:rPr lang="en-US" sz="2800" dirty="0">
                <a:solidFill>
                  <a:srgbClr val="00B0F0"/>
                </a:solidFill>
              </a:rPr>
              <a:t>National University of Computer </a:t>
            </a:r>
            <a:r>
              <a:rPr lang="en-US" sz="2800" dirty="0" smtClean="0">
                <a:solidFill>
                  <a:srgbClr val="00B0F0"/>
                </a:solidFill>
              </a:rPr>
              <a:t>&amp; Emerging </a:t>
            </a:r>
            <a:r>
              <a:rPr lang="en-US" sz="2800" dirty="0">
                <a:solidFill>
                  <a:srgbClr val="00B0F0"/>
                </a:solidFill>
              </a:rPr>
              <a:t>Sciences</a:t>
            </a:r>
            <a:r>
              <a:rPr lang="en-US" sz="2600" dirty="0" smtClean="0">
                <a:solidFill>
                  <a:srgbClr val="00B0F0"/>
                </a:solidFill>
              </a:rPr>
              <a:t>, Islamabad Campus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609600" y="152400"/>
            <a:ext cx="7772400" cy="1219200"/>
          </a:xfrm>
        </p:spPr>
        <p:txBody>
          <a:bodyPr/>
          <a:lstStyle/>
          <a:p>
            <a:pPr eaLnBrk="1" hangingPunct="1"/>
            <a:r>
              <a:rPr lang="en-US" altLang="en-US" smtClean="0"/>
              <a:t>Hill cipher</a:t>
            </a:r>
          </a:p>
        </p:txBody>
      </p:sp>
      <p:pic>
        <p:nvPicPr>
          <p:cNvPr id="81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65722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989263"/>
            <a:ext cx="5486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505200"/>
            <a:ext cx="62484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8476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09600" y="228600"/>
            <a:ext cx="7772400" cy="1219200"/>
          </a:xfrm>
        </p:spPr>
        <p:txBody>
          <a:bodyPr/>
          <a:lstStyle/>
          <a:p>
            <a:pPr eaLnBrk="1" hangingPunct="1"/>
            <a:r>
              <a:rPr lang="en-US" altLang="en-US" smtClean="0"/>
              <a:t>Hill Cipher </a:t>
            </a:r>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13" y="1600200"/>
            <a:ext cx="776128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810000"/>
            <a:ext cx="8686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254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762000" y="304800"/>
            <a:ext cx="7772400" cy="1066800"/>
          </a:xfrm>
        </p:spPr>
        <p:txBody>
          <a:bodyPr/>
          <a:lstStyle/>
          <a:p>
            <a:pPr eaLnBrk="1" hangingPunct="1"/>
            <a:r>
              <a:rPr lang="en-US" altLang="en-US" smtClean="0"/>
              <a:t>Hill Cipher </a:t>
            </a:r>
          </a:p>
        </p:txBody>
      </p:sp>
      <p:sp>
        <p:nvSpPr>
          <p:cNvPr id="10243" name="Subtitle 2"/>
          <p:cNvSpPr>
            <a:spLocks noGrp="1"/>
          </p:cNvSpPr>
          <p:nvPr>
            <p:ph type="subTitle" idx="1"/>
          </p:nvPr>
        </p:nvSpPr>
        <p:spPr>
          <a:xfrm>
            <a:off x="381000" y="1752600"/>
            <a:ext cx="8305800" cy="3886200"/>
          </a:xfrm>
        </p:spPr>
        <p:txBody>
          <a:bodyPr/>
          <a:lstStyle/>
          <a:p>
            <a:pPr algn="l" eaLnBrk="1" hangingPunct="1">
              <a:buFont typeface="Wingdings" panose="05000000000000000000" pitchFamily="2" charset="2"/>
              <a:buChar char="ü"/>
            </a:pPr>
            <a:r>
              <a:rPr lang="en-US" altLang="en-US" smtClean="0">
                <a:solidFill>
                  <a:schemeClr val="tx1"/>
                </a:solidFill>
              </a:rPr>
              <a:t>Decryption is the inverse of the matrix K.</a:t>
            </a:r>
          </a:p>
          <a:p>
            <a:pPr algn="l" eaLnBrk="1" hangingPunct="1">
              <a:buFont typeface="Wingdings" panose="05000000000000000000" pitchFamily="2" charset="2"/>
              <a:buChar char="ü"/>
            </a:pPr>
            <a:r>
              <a:rPr lang="en-US" altLang="en-US" smtClean="0">
                <a:solidFill>
                  <a:schemeClr val="tx1"/>
                </a:solidFill>
              </a:rPr>
              <a:t>The inverse K</a:t>
            </a:r>
            <a:r>
              <a:rPr lang="en-US" altLang="en-US" baseline="30000" smtClean="0">
                <a:solidFill>
                  <a:schemeClr val="tx1"/>
                </a:solidFill>
              </a:rPr>
              <a:t>-1</a:t>
            </a:r>
            <a:r>
              <a:rPr lang="en-US" altLang="en-US" smtClean="0">
                <a:solidFill>
                  <a:schemeClr val="tx1"/>
                </a:solidFill>
              </a:rPr>
              <a:t> of a matrix is defined by the equation KK</a:t>
            </a:r>
            <a:r>
              <a:rPr lang="en-US" altLang="en-US" baseline="30000" smtClean="0">
                <a:solidFill>
                  <a:schemeClr val="tx1"/>
                </a:solidFill>
              </a:rPr>
              <a:t>-1</a:t>
            </a:r>
            <a:r>
              <a:rPr lang="en-US" altLang="en-US" smtClean="0">
                <a:solidFill>
                  <a:schemeClr val="tx1"/>
                </a:solidFill>
              </a:rPr>
              <a:t>=K</a:t>
            </a:r>
            <a:r>
              <a:rPr lang="en-US" altLang="en-US" baseline="30000" smtClean="0">
                <a:solidFill>
                  <a:schemeClr val="tx1"/>
                </a:solidFill>
              </a:rPr>
              <a:t>-1</a:t>
            </a:r>
            <a:r>
              <a:rPr lang="en-US" altLang="en-US" smtClean="0">
                <a:solidFill>
                  <a:schemeClr val="tx1"/>
                </a:solidFill>
              </a:rPr>
              <a:t>K=I</a:t>
            </a:r>
          </a:p>
          <a:p>
            <a:pPr algn="l" eaLnBrk="1" hangingPunct="1">
              <a:buFont typeface="Wingdings" panose="05000000000000000000" pitchFamily="2" charset="2"/>
              <a:buChar char="ü"/>
            </a:pPr>
            <a:endParaRPr lang="en-US" altLang="en-US" smtClean="0">
              <a:solidFill>
                <a:schemeClr val="tx1"/>
              </a:solidFill>
            </a:endParaRPr>
          </a:p>
        </p:txBody>
      </p:sp>
      <p:pic>
        <p:nvPicPr>
          <p:cNvPr id="102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638550"/>
            <a:ext cx="43434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384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685800" y="228600"/>
            <a:ext cx="7772400" cy="1143000"/>
          </a:xfrm>
        </p:spPr>
        <p:txBody>
          <a:bodyPr/>
          <a:lstStyle/>
          <a:p>
            <a:pPr eaLnBrk="1" hangingPunct="1"/>
            <a:r>
              <a:rPr lang="en-US" altLang="en-US" smtClean="0"/>
              <a:t>Cryptanalysis of Hill Cipher</a:t>
            </a:r>
          </a:p>
        </p:txBody>
      </p:sp>
      <p:sp>
        <p:nvSpPr>
          <p:cNvPr id="3" name="Subtitle 2"/>
          <p:cNvSpPr>
            <a:spLocks noGrp="1"/>
          </p:cNvSpPr>
          <p:nvPr>
            <p:ph type="subTitle" idx="1"/>
          </p:nvPr>
        </p:nvSpPr>
        <p:spPr>
          <a:xfrm>
            <a:off x="304800" y="1371600"/>
            <a:ext cx="8229600" cy="2438400"/>
          </a:xfrm>
        </p:spPr>
        <p:txBody>
          <a:bodyPr rtlCol="0">
            <a:normAutofit fontScale="85000" lnSpcReduction="10000"/>
          </a:bodyPr>
          <a:lstStyle/>
          <a:p>
            <a:pPr algn="l" eaLnBrk="1" fontAlgn="auto" hangingPunct="1">
              <a:spcAft>
                <a:spcPts val="0"/>
              </a:spcAft>
              <a:buFont typeface="Wingdings" pitchFamily="2" charset="2"/>
              <a:buChar char="ü"/>
              <a:defRPr/>
            </a:pPr>
            <a:r>
              <a:rPr lang="en-US" dirty="0" smtClean="0">
                <a:solidFill>
                  <a:schemeClr val="tx1"/>
                </a:solidFill>
              </a:rPr>
              <a:t>Hill cipher is strong against a </a:t>
            </a:r>
            <a:r>
              <a:rPr lang="en-US" dirty="0" err="1" smtClean="0">
                <a:solidFill>
                  <a:schemeClr val="tx1"/>
                </a:solidFill>
              </a:rPr>
              <a:t>cihertext</a:t>
            </a:r>
            <a:r>
              <a:rPr lang="en-US" dirty="0" smtClean="0">
                <a:solidFill>
                  <a:schemeClr val="tx1"/>
                </a:solidFill>
              </a:rPr>
              <a:t>-only attack . </a:t>
            </a:r>
          </a:p>
          <a:p>
            <a:pPr algn="l" eaLnBrk="1" fontAlgn="auto" hangingPunct="1">
              <a:spcAft>
                <a:spcPts val="0"/>
              </a:spcAft>
              <a:buFont typeface="Wingdings" pitchFamily="2" charset="2"/>
              <a:buChar char="ü"/>
              <a:defRPr/>
            </a:pPr>
            <a:r>
              <a:rPr lang="en-US" dirty="0" smtClean="0">
                <a:solidFill>
                  <a:schemeClr val="tx1"/>
                </a:solidFill>
              </a:rPr>
              <a:t>But it is easily broken with a known plaintext-attack .</a:t>
            </a:r>
          </a:p>
          <a:p>
            <a:pPr algn="l" eaLnBrk="1" fontAlgn="auto" hangingPunct="1">
              <a:spcAft>
                <a:spcPts val="0"/>
              </a:spcAft>
              <a:buFont typeface="Wingdings" pitchFamily="2" charset="2"/>
              <a:buChar char="ü"/>
              <a:defRPr/>
            </a:pPr>
            <a:r>
              <a:rPr lang="en-US" dirty="0" smtClean="0">
                <a:solidFill>
                  <a:schemeClr val="tx1"/>
                </a:solidFill>
              </a:rPr>
              <a:t>Suppose the plaintext “Friday” is </a:t>
            </a:r>
            <a:r>
              <a:rPr lang="en-US" dirty="0" err="1" smtClean="0">
                <a:solidFill>
                  <a:schemeClr val="tx1"/>
                </a:solidFill>
              </a:rPr>
              <a:t>encypted</a:t>
            </a:r>
            <a:r>
              <a:rPr lang="en-US" dirty="0" smtClean="0">
                <a:solidFill>
                  <a:schemeClr val="tx1"/>
                </a:solidFill>
              </a:rPr>
              <a:t> using 2x2 hill cipher , yield cipher-text PQCFKU. </a:t>
            </a:r>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00400"/>
            <a:ext cx="914400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3914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533400" y="152400"/>
            <a:ext cx="7772400" cy="1470025"/>
          </a:xfrm>
        </p:spPr>
        <p:txBody>
          <a:bodyPr/>
          <a:lstStyle/>
          <a:p>
            <a:pPr eaLnBrk="1" hangingPunct="1"/>
            <a:r>
              <a:rPr lang="en-US" altLang="en-US" smtClean="0"/>
              <a:t>Cryptanalysis of Hill Cipher</a:t>
            </a:r>
          </a:p>
        </p:txBody>
      </p:sp>
      <p:sp>
        <p:nvSpPr>
          <p:cNvPr id="3" name="Subtitle 2"/>
          <p:cNvSpPr>
            <a:spLocks noGrp="1"/>
          </p:cNvSpPr>
          <p:nvPr>
            <p:ph type="subTitle" idx="1"/>
          </p:nvPr>
        </p:nvSpPr>
        <p:spPr/>
        <p:txBody>
          <a:bodyPr rtlCol="0">
            <a:normAutofit/>
          </a:bodyPr>
          <a:lstStyle/>
          <a:p>
            <a:pPr eaLnBrk="1" fontAlgn="auto" hangingPunct="1">
              <a:spcAft>
                <a:spcPts val="0"/>
              </a:spcAft>
              <a:defRPr/>
            </a:pPr>
            <a:endParaRPr lang="en-US" smtClean="0"/>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839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2322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C508-0794-408E-ABCC-88FD5A90D561}"/>
              </a:ext>
            </a:extLst>
          </p:cNvPr>
          <p:cNvSpPr>
            <a:spLocks noGrp="1"/>
          </p:cNvSpPr>
          <p:nvPr>
            <p:ph type="title"/>
          </p:nvPr>
        </p:nvSpPr>
        <p:spPr/>
        <p:txBody>
          <a:bodyPr/>
          <a:lstStyle/>
          <a:p>
            <a:r>
              <a:rPr lang="en-US" dirty="0"/>
              <a:t>Rosicrucian Cipher</a:t>
            </a:r>
            <a:endParaRPr lang="en-PK" dirty="0"/>
          </a:p>
        </p:txBody>
      </p:sp>
      <p:pic>
        <p:nvPicPr>
          <p:cNvPr id="4" name="Picture 3">
            <a:extLst>
              <a:ext uri="{FF2B5EF4-FFF2-40B4-BE49-F238E27FC236}">
                <a16:creationId xmlns:a16="http://schemas.microsoft.com/office/drawing/2014/main" id="{1CBDBCA4-BFDB-4221-897E-FE1BCC53B3D2}"/>
              </a:ext>
            </a:extLst>
          </p:cNvPr>
          <p:cNvPicPr>
            <a:picLocks noChangeAspect="1"/>
          </p:cNvPicPr>
          <p:nvPr/>
        </p:nvPicPr>
        <p:blipFill rotWithShape="1">
          <a:blip r:embed="rId2"/>
          <a:srcRect t="11785"/>
          <a:stretch/>
        </p:blipFill>
        <p:spPr>
          <a:xfrm>
            <a:off x="911636" y="2125266"/>
            <a:ext cx="7025001" cy="3339113"/>
          </a:xfrm>
          <a:prstGeom prst="rect">
            <a:avLst/>
          </a:prstGeom>
        </p:spPr>
      </p:pic>
    </p:spTree>
    <p:extLst>
      <p:ext uri="{BB962C8B-B14F-4D97-AF65-F5344CB8AC3E}">
        <p14:creationId xmlns:p14="http://schemas.microsoft.com/office/powerpoint/2010/main" val="4186256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C508-0794-408E-ABCC-88FD5A90D561}"/>
              </a:ext>
            </a:extLst>
          </p:cNvPr>
          <p:cNvSpPr>
            <a:spLocks noGrp="1"/>
          </p:cNvSpPr>
          <p:nvPr>
            <p:ph type="title"/>
          </p:nvPr>
        </p:nvSpPr>
        <p:spPr/>
        <p:txBody>
          <a:bodyPr>
            <a:normAutofit/>
          </a:bodyPr>
          <a:lstStyle/>
          <a:p>
            <a:r>
              <a:rPr lang="en-US" sz="3200" dirty="0"/>
              <a:t>Rosicrucian </a:t>
            </a:r>
            <a:r>
              <a:rPr lang="en-US" sz="3200" dirty="0" smtClean="0"/>
              <a:t>Cipher(taken from YouTube Video)</a:t>
            </a:r>
            <a:endParaRPr lang="en-PK" sz="3200" dirty="0"/>
          </a:p>
        </p:txBody>
      </p:sp>
      <p:pic>
        <p:nvPicPr>
          <p:cNvPr id="3" name="Picture 2"/>
          <p:cNvPicPr>
            <a:picLocks noChangeAspect="1"/>
          </p:cNvPicPr>
          <p:nvPr/>
        </p:nvPicPr>
        <p:blipFill>
          <a:blip r:embed="rId2"/>
          <a:stretch>
            <a:fillRect/>
          </a:stretch>
        </p:blipFill>
        <p:spPr>
          <a:xfrm>
            <a:off x="304800" y="1066800"/>
            <a:ext cx="8601075" cy="5657850"/>
          </a:xfrm>
          <a:prstGeom prst="rect">
            <a:avLst/>
          </a:prstGeom>
        </p:spPr>
      </p:pic>
    </p:spTree>
    <p:extLst>
      <p:ext uri="{BB962C8B-B14F-4D97-AF65-F5344CB8AC3E}">
        <p14:creationId xmlns:p14="http://schemas.microsoft.com/office/powerpoint/2010/main" val="2808053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altLang="en-US" smtClean="0"/>
              <a:t>Polyalphabetic ciphers</a:t>
            </a:r>
          </a:p>
        </p:txBody>
      </p:sp>
      <p:sp>
        <p:nvSpPr>
          <p:cNvPr id="13315" name="Rectangle 3"/>
          <p:cNvSpPr>
            <a:spLocks noGrp="1" noChangeArrowheads="1"/>
          </p:cNvSpPr>
          <p:nvPr>
            <p:ph type="body" idx="1"/>
          </p:nvPr>
        </p:nvSpPr>
        <p:spPr>
          <a:xfrm>
            <a:off x="566738" y="1295400"/>
            <a:ext cx="8001000" cy="5086350"/>
          </a:xfrm>
        </p:spPr>
        <p:txBody>
          <a:bodyPr/>
          <a:lstStyle/>
          <a:p>
            <a:pPr eaLnBrk="1" hangingPunct="1">
              <a:lnSpc>
                <a:spcPct val="80000"/>
              </a:lnSpc>
              <a:buFont typeface="Wingdings" panose="05000000000000000000" pitchFamily="2" charset="2"/>
              <a:buChar char="ü"/>
            </a:pPr>
            <a:r>
              <a:rPr lang="en-GB" altLang="en-US" sz="1900" smtClean="0"/>
              <a:t>The simple substitution cipher is weak because the attacker can exploit the fact that:</a:t>
            </a:r>
          </a:p>
          <a:p>
            <a:pPr lvl="1" eaLnBrk="1" hangingPunct="1">
              <a:lnSpc>
                <a:spcPct val="80000"/>
              </a:lnSpc>
              <a:buFont typeface="Wingdings" panose="05000000000000000000" pitchFamily="2" charset="2"/>
              <a:buChar char="ü"/>
            </a:pPr>
            <a:r>
              <a:rPr lang="en-GB" altLang="en-US" sz="1700" smtClean="0"/>
              <a:t>The letter frequency distribution of the ciphertext will match the letter frequency distribution of the plaintext</a:t>
            </a:r>
          </a:p>
          <a:p>
            <a:pPr lvl="1" eaLnBrk="1" hangingPunct="1">
              <a:lnSpc>
                <a:spcPct val="80000"/>
              </a:lnSpc>
              <a:buFont typeface="Wingdings" panose="05000000000000000000" pitchFamily="2" charset="2"/>
              <a:buChar char="ü"/>
            </a:pPr>
            <a:r>
              <a:rPr lang="en-GB" altLang="en-US" sz="1700" smtClean="0"/>
              <a:t>These will generally follow the letter frequency distribution of the plaintext language</a:t>
            </a:r>
          </a:p>
          <a:p>
            <a:pPr eaLnBrk="1" hangingPunct="1">
              <a:lnSpc>
                <a:spcPct val="80000"/>
              </a:lnSpc>
              <a:buFont typeface="Wingdings" panose="05000000000000000000" pitchFamily="2" charset="2"/>
              <a:buChar char="ü"/>
            </a:pPr>
            <a:endParaRPr lang="en-GB" altLang="en-US" sz="1900" smtClean="0"/>
          </a:p>
          <a:p>
            <a:pPr eaLnBrk="1" hangingPunct="1">
              <a:lnSpc>
                <a:spcPct val="80000"/>
              </a:lnSpc>
              <a:buFont typeface="Wingdings" panose="05000000000000000000" pitchFamily="2" charset="2"/>
              <a:buChar char="ü"/>
            </a:pPr>
            <a:r>
              <a:rPr lang="en-GB" altLang="en-US" sz="1900" smtClean="0"/>
              <a:t>A simple way to defeat frequency analysis is to encipher each plaintext letter with a different substitution alphabet</a:t>
            </a:r>
          </a:p>
          <a:p>
            <a:pPr eaLnBrk="1" hangingPunct="1">
              <a:lnSpc>
                <a:spcPct val="80000"/>
              </a:lnSpc>
              <a:buFont typeface="Wingdings" panose="05000000000000000000" pitchFamily="2" charset="2"/>
              <a:buChar char="ü"/>
            </a:pPr>
            <a:endParaRPr lang="en-GB" altLang="en-US" sz="1900" smtClean="0"/>
          </a:p>
          <a:p>
            <a:pPr eaLnBrk="1" hangingPunct="1">
              <a:lnSpc>
                <a:spcPct val="80000"/>
              </a:lnSpc>
              <a:buFont typeface="Wingdings" panose="05000000000000000000" pitchFamily="2" charset="2"/>
              <a:buChar char="ü"/>
            </a:pPr>
            <a:r>
              <a:rPr lang="en-GB" altLang="en-US" sz="1900" smtClean="0"/>
              <a:t>The use of multiple substitution alphabets will mean that a plaintext letter can encrypt to different ciphertext letters, thus causing the letter frequency distribution to appear “flatter” </a:t>
            </a:r>
          </a:p>
          <a:p>
            <a:pPr eaLnBrk="1" hangingPunct="1">
              <a:lnSpc>
                <a:spcPct val="80000"/>
              </a:lnSpc>
              <a:buFont typeface="Wingdings" panose="05000000000000000000" pitchFamily="2" charset="2"/>
              <a:buChar char="ü"/>
            </a:pPr>
            <a:endParaRPr lang="en-GB" altLang="en-US" sz="1900" smtClean="0"/>
          </a:p>
          <a:p>
            <a:pPr eaLnBrk="1" hangingPunct="1">
              <a:lnSpc>
                <a:spcPct val="80000"/>
              </a:lnSpc>
              <a:buFont typeface="Wingdings" panose="05000000000000000000" pitchFamily="2" charset="2"/>
              <a:buChar char="ü"/>
            </a:pPr>
            <a:r>
              <a:rPr lang="en-GB" altLang="en-US" sz="1900" smtClean="0"/>
              <a:t>A cipher that uses multiple substitution alphabets is called a </a:t>
            </a:r>
            <a:r>
              <a:rPr lang="en-GB" altLang="en-US" sz="1900" b="1" smtClean="0"/>
              <a:t>polyalphabetic substitution cipher</a:t>
            </a:r>
            <a:endParaRPr lang="en-GB" altLang="en-US" sz="1900" smtClean="0"/>
          </a:p>
          <a:p>
            <a:pPr eaLnBrk="1" hangingPunct="1">
              <a:lnSpc>
                <a:spcPct val="80000"/>
              </a:lnSpc>
              <a:buFont typeface="Wingdings" panose="05000000000000000000" pitchFamily="2" charset="2"/>
              <a:buChar char="ü"/>
            </a:pPr>
            <a:endParaRPr lang="en-GB" altLang="en-US" sz="1900" smtClean="0"/>
          </a:p>
        </p:txBody>
      </p:sp>
    </p:spTree>
    <p:extLst>
      <p:ext uri="{BB962C8B-B14F-4D97-AF65-F5344CB8AC3E}">
        <p14:creationId xmlns:p14="http://schemas.microsoft.com/office/powerpoint/2010/main" val="1897589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Vigènere cipher</a:t>
            </a:r>
            <a:endParaRPr lang="en-GB" altLang="en-US" smtClean="0"/>
          </a:p>
        </p:txBody>
      </p:sp>
      <p:sp>
        <p:nvSpPr>
          <p:cNvPr id="14339" name="Rectangle 3"/>
          <p:cNvSpPr>
            <a:spLocks noGrp="1" noChangeArrowheads="1"/>
          </p:cNvSpPr>
          <p:nvPr>
            <p:ph type="body" idx="1"/>
          </p:nvPr>
        </p:nvSpPr>
        <p:spPr/>
        <p:txBody>
          <a:bodyPr/>
          <a:lstStyle/>
          <a:p>
            <a:pPr eaLnBrk="1" hangingPunct="1">
              <a:lnSpc>
                <a:spcPct val="80000"/>
              </a:lnSpc>
            </a:pPr>
            <a:r>
              <a:rPr lang="en-GB" altLang="en-US" sz="2100" smtClean="0"/>
              <a:t>The </a:t>
            </a:r>
            <a:r>
              <a:rPr lang="en-US" altLang="en-US" sz="2100" b="1" smtClean="0"/>
              <a:t>Vigènere cipher</a:t>
            </a:r>
            <a:r>
              <a:rPr lang="en-US" altLang="en-US" sz="2100" smtClean="0"/>
              <a:t> is a polyalphabetic substitution cipher</a:t>
            </a:r>
          </a:p>
          <a:p>
            <a:pPr eaLnBrk="1" hangingPunct="1">
              <a:lnSpc>
                <a:spcPct val="80000"/>
              </a:lnSpc>
            </a:pPr>
            <a:endParaRPr lang="en-US" altLang="en-US" sz="2100" smtClean="0"/>
          </a:p>
          <a:p>
            <a:pPr eaLnBrk="1" hangingPunct="1">
              <a:lnSpc>
                <a:spcPct val="80000"/>
              </a:lnSpc>
            </a:pPr>
            <a:r>
              <a:rPr lang="en-US" altLang="en-US" sz="2100" smtClean="0"/>
              <a:t>A secret word or phrase, representing the key, is agreed by the sender and receiver</a:t>
            </a:r>
          </a:p>
          <a:p>
            <a:pPr eaLnBrk="1" hangingPunct="1">
              <a:lnSpc>
                <a:spcPct val="80000"/>
              </a:lnSpc>
            </a:pPr>
            <a:endParaRPr lang="en-US" altLang="en-US" sz="2100" smtClean="0"/>
          </a:p>
          <a:p>
            <a:pPr eaLnBrk="1" hangingPunct="1">
              <a:lnSpc>
                <a:spcPct val="80000"/>
              </a:lnSpc>
            </a:pPr>
            <a:r>
              <a:rPr lang="en-US" altLang="en-US" sz="2100" smtClean="0"/>
              <a:t>Each letter of the key is used to encrypt a plaintext letter using the Caesar cipher; each key letter represents the “shift” amount (i.e., A=0, B=1, …, Z=25).</a:t>
            </a:r>
          </a:p>
          <a:p>
            <a:pPr eaLnBrk="1" hangingPunct="1">
              <a:lnSpc>
                <a:spcPct val="80000"/>
              </a:lnSpc>
            </a:pPr>
            <a:endParaRPr lang="en-US" altLang="en-US" sz="2100" smtClean="0"/>
          </a:p>
          <a:p>
            <a:pPr eaLnBrk="1" hangingPunct="1">
              <a:lnSpc>
                <a:spcPct val="80000"/>
              </a:lnSpc>
            </a:pPr>
            <a:r>
              <a:rPr lang="en-US" altLang="en-US" sz="2100" smtClean="0"/>
              <a:t>After the final key letter is used to encrypt a plaintext letter, the first key letter is used (again) to encrypt the next plaintext letter, and the cipher continues like this; this type of cipher is called </a:t>
            </a:r>
            <a:r>
              <a:rPr lang="en-US" altLang="en-US" sz="2100" b="1" smtClean="0"/>
              <a:t>repeated key</a:t>
            </a:r>
            <a:r>
              <a:rPr lang="en-US" altLang="en-US" sz="2100" smtClean="0"/>
              <a:t>.</a:t>
            </a:r>
            <a:endParaRPr lang="en-GB" altLang="en-US" sz="2100" smtClean="0"/>
          </a:p>
        </p:txBody>
      </p:sp>
    </p:spTree>
    <p:extLst>
      <p:ext uri="{BB962C8B-B14F-4D97-AF65-F5344CB8AC3E}">
        <p14:creationId xmlns:p14="http://schemas.microsoft.com/office/powerpoint/2010/main" val="36074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Vigènere tableau</a:t>
            </a:r>
            <a:endParaRPr lang="en-GB" altLang="en-US" smtClean="0"/>
          </a:p>
        </p:txBody>
      </p:sp>
      <p:sp>
        <p:nvSpPr>
          <p:cNvPr id="15363" name="Rectangle 3"/>
          <p:cNvSpPr>
            <a:spLocks noGrp="1" noChangeArrowheads="1"/>
          </p:cNvSpPr>
          <p:nvPr>
            <p:ph type="body" idx="1"/>
          </p:nvPr>
        </p:nvSpPr>
        <p:spPr>
          <a:xfrm>
            <a:off x="539750" y="1700213"/>
            <a:ext cx="8001000" cy="4608512"/>
          </a:xfrm>
        </p:spPr>
        <p:txBody>
          <a:bodyPr/>
          <a:lstStyle/>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A B C D E F G H I J K L M N O P Q R S T U V W X Y Z</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B C D E F G H I J K L M N O P Q R S T U V W X Y Z A</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C D E F G H I J K L M N O P Q R S T U V W X Y Z A B</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D E F G H I J K L M N O P Q R S T U V W X Y Z A B C</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E F G H I J K L M N O P Q R S T U V W X Y Z A B C D</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F G H I J K L M N O P Q R S T U V W X Y Z A B C D E</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G H I J K L M N O P Q R S T U V W X Y Z A B C D E F</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H I J K L M N O P Q R S T U V W X Y Z A B C D E F G</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I J K L M N O P Q R S T U V W X Y Z A B C D E F G H</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J K L M N O P Q R S T U V W X Y Z A B C D E F G H I</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K L M N O P Q R S T U V W X Y Z A B C D E F G H I J</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L M N O P Q R S T U V W X Y Z A B C D E F G H I J K</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M N O P Q R S T U V W X Y Z A B C D E F G H I J K L</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N O P Q R S T U V W X Y Z A B C D E F </a:t>
            </a:r>
            <a:r>
              <a:rPr lang="en-GB" altLang="en-US" sz="1200" b="1" smtClean="0">
                <a:latin typeface="Courier New" panose="02070309020205020404" pitchFamily="49" charset="0"/>
              </a:rPr>
              <a:t>G</a:t>
            </a:r>
            <a:r>
              <a:rPr lang="en-GB" altLang="en-US" sz="1100" b="1" smtClean="0">
                <a:latin typeface="Courier New" panose="02070309020205020404" pitchFamily="49" charset="0"/>
              </a:rPr>
              <a:t> H I J K L M</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O P Q R S T U V W X Y Z A B C D E F G H I J K L M N</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P Q R S T U V W X Y Z A B C D E F G H I J K L M N O</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Q R S T U V W X Y Z A B C D E F G H I J K L M N O P</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R S T U V W X Y Z A B C D E F G H I J K L M N O P Q</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S T U V W X Y Z A B C D E F G H I J K L M N O P Q R</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T U V W X Y Z A B C D E F G H I J K L M N O P Q R S</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U V W X Y Z A B C D E F G H I J K L M N O P Q R S T</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V W X Y Z A B C D E F G H I J K L M N O P Q R S T U</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W X Y Z A B C D E F G H I J K L M N O P Q R S T U V</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X Y Z A B C D E F G H I J K L M N O P Q R S T U V W</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Y Z A B C D E F G H I J K L M N O P Q R S T U V W X</a:t>
            </a:r>
          </a:p>
          <a:p>
            <a:pPr eaLnBrk="1" hangingPunct="1">
              <a:lnSpc>
                <a:spcPct val="80000"/>
              </a:lnSpc>
              <a:buFont typeface="Wingdings" panose="05000000000000000000" pitchFamily="2" charset="2"/>
              <a:buAutoNum type="arabicPeriod"/>
            </a:pPr>
            <a:r>
              <a:rPr lang="en-GB" altLang="en-US" sz="1100" b="1" smtClean="0">
                <a:latin typeface="Courier New" panose="02070309020205020404" pitchFamily="49" charset="0"/>
              </a:rPr>
              <a:t> Z A B C D E F G H I J K L M N O P Q R S T U V W X Y</a:t>
            </a:r>
          </a:p>
          <a:p>
            <a:pPr eaLnBrk="1" hangingPunct="1">
              <a:lnSpc>
                <a:spcPct val="80000"/>
              </a:lnSpc>
              <a:buFont typeface="Wingdings" panose="05000000000000000000" pitchFamily="2" charset="2"/>
              <a:buAutoNum type="arabicPeriod"/>
            </a:pPr>
            <a:endParaRPr lang="en-GB" altLang="en-US" sz="1100" b="1" smtClean="0">
              <a:latin typeface="Courier New" panose="02070309020205020404" pitchFamily="49" charset="0"/>
            </a:endParaRPr>
          </a:p>
        </p:txBody>
      </p:sp>
      <p:sp>
        <p:nvSpPr>
          <p:cNvPr id="15364" name="Text Box 6"/>
          <p:cNvSpPr txBox="1">
            <a:spLocks noChangeArrowheads="1"/>
          </p:cNvSpPr>
          <p:nvPr/>
        </p:nvSpPr>
        <p:spPr bwMode="auto">
          <a:xfrm>
            <a:off x="5919788" y="1787525"/>
            <a:ext cx="2684462"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latin typeface="Calibri" panose="020F0502020204030204" pitchFamily="34" charset="0"/>
              </a:rPr>
              <a:t>If </a:t>
            </a:r>
            <a:r>
              <a:rPr lang="en-GB" altLang="en-US" i="1">
                <a:latin typeface="Times New Roman" panose="02020603050405020304" pitchFamily="18" charset="0"/>
              </a:rPr>
              <a:t>n</a:t>
            </a:r>
            <a:r>
              <a:rPr lang="en-GB" altLang="en-US">
                <a:latin typeface="Calibri" panose="020F0502020204030204" pitchFamily="34" charset="0"/>
              </a:rPr>
              <a:t> is the length of the key, then:</a:t>
            </a:r>
          </a:p>
          <a:p>
            <a:pPr eaLnBrk="1" hangingPunct="1"/>
            <a:r>
              <a:rPr lang="en-GB" altLang="en-US" i="1">
                <a:latin typeface="Times New Roman" panose="02020603050405020304" pitchFamily="18" charset="0"/>
              </a:rPr>
              <a:t>C</a:t>
            </a:r>
            <a:r>
              <a:rPr lang="en-GB" altLang="en-US" i="1" baseline="-25000">
                <a:latin typeface="Times New Roman" panose="02020603050405020304" pitchFamily="18" charset="0"/>
              </a:rPr>
              <a:t>i</a:t>
            </a:r>
            <a:r>
              <a:rPr lang="en-GB" altLang="en-US" i="1">
                <a:latin typeface="Times New Roman" panose="02020603050405020304" pitchFamily="18" charset="0"/>
              </a:rPr>
              <a:t> = P</a:t>
            </a:r>
            <a:r>
              <a:rPr lang="en-GB" altLang="en-US" i="1" baseline="-25000">
                <a:latin typeface="Times New Roman" panose="02020603050405020304" pitchFamily="18" charset="0"/>
              </a:rPr>
              <a:t>i</a:t>
            </a:r>
            <a:r>
              <a:rPr lang="en-GB" altLang="en-US" i="1">
                <a:latin typeface="Times New Roman" panose="02020603050405020304" pitchFamily="18" charset="0"/>
              </a:rPr>
              <a:t> + K</a:t>
            </a:r>
            <a:r>
              <a:rPr lang="en-GB" altLang="en-US" i="1" baseline="-25000">
                <a:latin typeface="Times New Roman" panose="02020603050405020304" pitchFamily="18" charset="0"/>
              </a:rPr>
              <a:t> </a:t>
            </a:r>
            <a:r>
              <a:rPr lang="en-GB" altLang="en-US" baseline="-25000">
                <a:latin typeface="Times New Roman" panose="02020603050405020304" pitchFamily="18" charset="0"/>
              </a:rPr>
              <a:t>(</a:t>
            </a:r>
            <a:r>
              <a:rPr lang="en-GB" altLang="en-US" i="1" baseline="-25000">
                <a:latin typeface="Times New Roman" panose="02020603050405020304" pitchFamily="18" charset="0"/>
              </a:rPr>
              <a:t>i + n</a:t>
            </a:r>
            <a:r>
              <a:rPr lang="en-GB" altLang="en-US" baseline="-25000">
                <a:latin typeface="Times New Roman" panose="02020603050405020304" pitchFamily="18" charset="0"/>
              </a:rPr>
              <a:t>)</a:t>
            </a:r>
            <a:r>
              <a:rPr lang="en-GB" altLang="en-US" i="1" baseline="-25000">
                <a:latin typeface="Times New Roman" panose="02020603050405020304" pitchFamily="18" charset="0"/>
              </a:rPr>
              <a:t> </a:t>
            </a:r>
            <a:r>
              <a:rPr lang="en-GB" altLang="en-US" baseline="-25000">
                <a:latin typeface="Times New Roman" panose="02020603050405020304" pitchFamily="18" charset="0"/>
              </a:rPr>
              <a:t>mod </a:t>
            </a:r>
            <a:r>
              <a:rPr lang="en-GB" altLang="en-US" i="1" baseline="-25000">
                <a:latin typeface="Times New Roman" panose="02020603050405020304" pitchFamily="18" charset="0"/>
              </a:rPr>
              <a:t>n</a:t>
            </a:r>
            <a:endParaRPr lang="en-GB" altLang="en-US" i="1">
              <a:latin typeface="Times New Roman" panose="02020603050405020304" pitchFamily="18" charset="0"/>
            </a:endParaRPr>
          </a:p>
          <a:p>
            <a:pPr eaLnBrk="1" hangingPunct="1"/>
            <a:endParaRPr lang="en-GB" altLang="en-US">
              <a:latin typeface="Calibri" panose="020F0502020204030204" pitchFamily="34" charset="0"/>
            </a:endParaRPr>
          </a:p>
          <a:p>
            <a:pPr eaLnBrk="1" hangingPunct="1"/>
            <a:r>
              <a:rPr lang="en-GB" altLang="en-US">
                <a:latin typeface="Calibri" panose="020F0502020204030204" pitchFamily="34" charset="0"/>
              </a:rPr>
              <a:t>Example:</a:t>
            </a:r>
          </a:p>
          <a:p>
            <a:pPr eaLnBrk="1" hangingPunct="1"/>
            <a:r>
              <a:rPr lang="en-GB" altLang="en-US">
                <a:latin typeface="Calibri" panose="020F0502020204030204" pitchFamily="34" charset="0"/>
              </a:rPr>
              <a:t> Plaintext letter: T</a:t>
            </a:r>
          </a:p>
          <a:p>
            <a:pPr eaLnBrk="1" hangingPunct="1"/>
            <a:r>
              <a:rPr lang="en-GB" altLang="en-US">
                <a:latin typeface="Calibri" panose="020F0502020204030204" pitchFamily="34" charset="0"/>
              </a:rPr>
              <a:t> Key letter: N</a:t>
            </a:r>
          </a:p>
          <a:p>
            <a:pPr eaLnBrk="1" hangingPunct="1"/>
            <a:endParaRPr lang="en-GB" altLang="en-US">
              <a:latin typeface="Calibri" panose="020F0502020204030204" pitchFamily="34" charset="0"/>
            </a:endParaRPr>
          </a:p>
          <a:p>
            <a:pPr eaLnBrk="1" hangingPunct="1"/>
            <a:r>
              <a:rPr lang="en-GB" altLang="en-US">
                <a:latin typeface="Calibri" panose="020F0502020204030204" pitchFamily="34" charset="0"/>
              </a:rPr>
              <a:t>  T = 19, N = 13</a:t>
            </a:r>
          </a:p>
          <a:p>
            <a:pPr eaLnBrk="1" hangingPunct="1"/>
            <a:endParaRPr lang="en-GB" altLang="en-US">
              <a:latin typeface="Calibri" panose="020F0502020204030204" pitchFamily="34" charset="0"/>
            </a:endParaRPr>
          </a:p>
          <a:p>
            <a:pPr eaLnBrk="1" hangingPunct="1"/>
            <a:r>
              <a:rPr lang="en-GB" altLang="en-US">
                <a:latin typeface="Calibri" panose="020F0502020204030204" pitchFamily="34" charset="0"/>
              </a:rPr>
              <a:t>  C = 19 + 13</a:t>
            </a:r>
          </a:p>
          <a:p>
            <a:pPr eaLnBrk="1" hangingPunct="1"/>
            <a:r>
              <a:rPr lang="en-GB" altLang="en-US">
                <a:latin typeface="Calibri" panose="020F0502020204030204" pitchFamily="34" charset="0"/>
              </a:rPr>
              <a:t>     = 32</a:t>
            </a:r>
          </a:p>
          <a:p>
            <a:pPr eaLnBrk="1" hangingPunct="1"/>
            <a:r>
              <a:rPr lang="en-GB" altLang="en-US">
                <a:latin typeface="Calibri" panose="020F0502020204030204" pitchFamily="34" charset="0"/>
              </a:rPr>
              <a:t>     = 6 (mod 26)</a:t>
            </a:r>
          </a:p>
          <a:p>
            <a:pPr eaLnBrk="1" hangingPunct="1"/>
            <a:endParaRPr lang="en-GB" altLang="en-US">
              <a:latin typeface="Calibri" panose="020F0502020204030204" pitchFamily="34" charset="0"/>
            </a:endParaRPr>
          </a:p>
          <a:p>
            <a:pPr eaLnBrk="1" hangingPunct="1"/>
            <a:r>
              <a:rPr lang="en-GB" altLang="en-US">
                <a:latin typeface="Calibri" panose="020F0502020204030204" pitchFamily="34" charset="0"/>
              </a:rPr>
              <a:t> Ciphertext letter: G</a:t>
            </a:r>
          </a:p>
        </p:txBody>
      </p:sp>
    </p:spTree>
    <p:extLst>
      <p:ext uri="{BB962C8B-B14F-4D97-AF65-F5344CB8AC3E}">
        <p14:creationId xmlns:p14="http://schemas.microsoft.com/office/powerpoint/2010/main" val="1902932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0" y="76200"/>
            <a:ext cx="9086700" cy="6553200"/>
          </a:xfrm>
          <a:prstGeom prst="rect">
            <a:avLst/>
          </a:prstGeom>
          <a:noFill/>
          <a:ln w="9525">
            <a:noFill/>
            <a:miter lim="800000"/>
            <a:headEnd/>
            <a:tailEnd/>
          </a:ln>
          <a:effectLst/>
        </p:spPr>
      </p:pic>
    </p:spTree>
    <p:extLst>
      <p:ext uri="{BB962C8B-B14F-4D97-AF65-F5344CB8AC3E}">
        <p14:creationId xmlns:p14="http://schemas.microsoft.com/office/powerpoint/2010/main" val="2591524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ctrTitle"/>
          </p:nvPr>
        </p:nvSpPr>
        <p:spPr>
          <a:xfrm>
            <a:off x="762000" y="228600"/>
            <a:ext cx="7772400" cy="1470025"/>
          </a:xfrm>
        </p:spPr>
        <p:txBody>
          <a:bodyPr/>
          <a:lstStyle/>
          <a:p>
            <a:pPr eaLnBrk="1" hangingPunct="1"/>
            <a:r>
              <a:rPr lang="en-US" altLang="en-US" smtClean="0"/>
              <a:t>One-time pad</a:t>
            </a:r>
          </a:p>
        </p:txBody>
      </p:sp>
      <p:sp>
        <p:nvSpPr>
          <p:cNvPr id="3" name="Subtitle 2"/>
          <p:cNvSpPr>
            <a:spLocks noGrp="1"/>
          </p:cNvSpPr>
          <p:nvPr>
            <p:ph type="subTitle" idx="1"/>
          </p:nvPr>
        </p:nvSpPr>
        <p:spPr>
          <a:xfrm>
            <a:off x="304800" y="1371600"/>
            <a:ext cx="8534400" cy="4800600"/>
          </a:xfrm>
        </p:spPr>
        <p:txBody>
          <a:bodyPr rtlCol="0">
            <a:normAutofit fontScale="92500" lnSpcReduction="20000"/>
          </a:bodyPr>
          <a:lstStyle/>
          <a:p>
            <a:pPr algn="l" eaLnBrk="1" fontAlgn="auto" hangingPunct="1">
              <a:spcAft>
                <a:spcPts val="0"/>
              </a:spcAft>
              <a:buFont typeface="Wingdings" pitchFamily="2" charset="2"/>
              <a:buChar char="ü"/>
              <a:defRPr/>
            </a:pPr>
            <a:r>
              <a:rPr lang="en-US" dirty="0" smtClean="0">
                <a:solidFill>
                  <a:schemeClr val="tx1"/>
                </a:solidFill>
              </a:rPr>
              <a:t>Using the random keys that is as long as the message , so that the key need not to be repeated.</a:t>
            </a:r>
          </a:p>
          <a:p>
            <a:pPr algn="l" eaLnBrk="1" fontAlgn="auto" hangingPunct="1">
              <a:spcAft>
                <a:spcPts val="0"/>
              </a:spcAft>
              <a:buFont typeface="Wingdings" pitchFamily="2" charset="2"/>
              <a:buChar char="ü"/>
              <a:defRPr/>
            </a:pPr>
            <a:r>
              <a:rPr lang="en-US" dirty="0" smtClean="0">
                <a:solidFill>
                  <a:schemeClr val="tx1"/>
                </a:solidFill>
              </a:rPr>
              <a:t>The key used to encrypt and decrypt a single message is discarded.</a:t>
            </a:r>
          </a:p>
          <a:p>
            <a:pPr algn="l" eaLnBrk="1" fontAlgn="auto" hangingPunct="1">
              <a:spcAft>
                <a:spcPts val="0"/>
              </a:spcAft>
              <a:buFont typeface="Wingdings" pitchFamily="2" charset="2"/>
              <a:buChar char="ü"/>
              <a:defRPr/>
            </a:pPr>
            <a:r>
              <a:rPr lang="en-US" dirty="0" smtClean="0">
                <a:solidFill>
                  <a:schemeClr val="tx1"/>
                </a:solidFill>
              </a:rPr>
              <a:t>Each need message requires a new key of the same length as the new message.</a:t>
            </a:r>
          </a:p>
          <a:p>
            <a:pPr algn="l" eaLnBrk="1" fontAlgn="auto" hangingPunct="1">
              <a:spcAft>
                <a:spcPts val="0"/>
              </a:spcAft>
              <a:buFont typeface="Wingdings" pitchFamily="2" charset="2"/>
              <a:buChar char="ü"/>
              <a:defRPr/>
            </a:pPr>
            <a:r>
              <a:rPr lang="en-US" dirty="0" smtClean="0">
                <a:solidFill>
                  <a:schemeClr val="tx1"/>
                </a:solidFill>
              </a:rPr>
              <a:t>Know as One-time pad, is unbreakable.</a:t>
            </a:r>
          </a:p>
          <a:p>
            <a:pPr algn="l" eaLnBrk="1" fontAlgn="auto" hangingPunct="1">
              <a:spcAft>
                <a:spcPts val="0"/>
              </a:spcAft>
              <a:buFont typeface="Wingdings" pitchFamily="2" charset="2"/>
              <a:buChar char="ü"/>
              <a:defRPr/>
            </a:pPr>
            <a:r>
              <a:rPr lang="en-US" dirty="0" smtClean="0">
                <a:solidFill>
                  <a:schemeClr val="tx1"/>
                </a:solidFill>
              </a:rPr>
              <a:t>Produces random output that bears no statistical pattern to the plaintext, because </a:t>
            </a:r>
            <a:r>
              <a:rPr lang="en-US" dirty="0" err="1" smtClean="0">
                <a:solidFill>
                  <a:schemeClr val="tx1"/>
                </a:solidFill>
              </a:rPr>
              <a:t>ciphertext</a:t>
            </a:r>
            <a:r>
              <a:rPr lang="en-US" dirty="0" smtClean="0">
                <a:solidFill>
                  <a:schemeClr val="tx1"/>
                </a:solidFill>
              </a:rPr>
              <a:t> no information about plaintext, there is simply no way to break the code.</a:t>
            </a:r>
          </a:p>
          <a:p>
            <a:pPr algn="l" eaLnBrk="1" fontAlgn="auto" hangingPunct="1">
              <a:spcAft>
                <a:spcPts val="0"/>
              </a:spcAft>
              <a:defRPr/>
            </a:pPr>
            <a:endParaRPr lang="en-US" dirty="0" smtClean="0">
              <a:solidFill>
                <a:schemeClr val="tx1"/>
              </a:solidFill>
            </a:endParaRPr>
          </a:p>
        </p:txBody>
      </p:sp>
    </p:spTree>
    <p:extLst>
      <p:ext uri="{BB962C8B-B14F-4D97-AF65-F5344CB8AC3E}">
        <p14:creationId xmlns:p14="http://schemas.microsoft.com/office/powerpoint/2010/main" val="2330336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a:xfrm>
            <a:off x="609600" y="304800"/>
            <a:ext cx="7772400" cy="990600"/>
          </a:xfrm>
        </p:spPr>
        <p:txBody>
          <a:bodyPr/>
          <a:lstStyle/>
          <a:p>
            <a:pPr eaLnBrk="1" hangingPunct="1"/>
            <a:r>
              <a:rPr lang="en-US" altLang="en-US" smtClean="0"/>
              <a:t>Example one-time pad</a:t>
            </a:r>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7848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381000" y="3276600"/>
            <a:ext cx="8305800" cy="3048000"/>
          </a:xfrm>
          <a:prstGeom prst="rect">
            <a:avLst/>
          </a:prstGeom>
        </p:spPr>
        <p:txBody>
          <a:bodyPr anchor="ctr">
            <a:normAutofit fontScale="92500" lnSpcReduction="20000"/>
          </a:bodyPr>
          <a:lstStyle/>
          <a:p>
            <a:pPr fontAlgn="auto">
              <a:spcAft>
                <a:spcPts val="0"/>
              </a:spcAft>
              <a:buFont typeface="Wingdings" pitchFamily="2" charset="2"/>
              <a:buChar char="ü"/>
              <a:defRPr/>
            </a:pPr>
            <a:r>
              <a:rPr lang="en-US" sz="2800" dirty="0">
                <a:latin typeface="+mj-lt"/>
                <a:ea typeface="+mj-ea"/>
                <a:cs typeface="+mj-cs"/>
              </a:rPr>
              <a:t>Suppose attacker managed to find these two keys, how to decide which is the correct decryption.</a:t>
            </a:r>
          </a:p>
          <a:p>
            <a:pPr fontAlgn="auto">
              <a:spcAft>
                <a:spcPts val="0"/>
              </a:spcAft>
              <a:buFont typeface="Wingdings" pitchFamily="2" charset="2"/>
              <a:buChar char="ü"/>
              <a:defRPr/>
            </a:pPr>
            <a:r>
              <a:rPr lang="en-US" sz="2800" dirty="0" err="1">
                <a:latin typeface="+mj-lt"/>
                <a:ea typeface="+mj-ea"/>
                <a:cs typeface="+mj-cs"/>
              </a:rPr>
              <a:t>Infact</a:t>
            </a:r>
            <a:r>
              <a:rPr lang="en-US" sz="2800" dirty="0">
                <a:latin typeface="+mj-lt"/>
                <a:ea typeface="+mj-ea"/>
                <a:cs typeface="+mj-cs"/>
              </a:rPr>
              <a:t> , given a plaintext of equal length to the cipher-text , there is the key that produces that plaintext.</a:t>
            </a:r>
          </a:p>
          <a:p>
            <a:pPr fontAlgn="auto">
              <a:spcAft>
                <a:spcPts val="0"/>
              </a:spcAft>
              <a:buFont typeface="Wingdings" pitchFamily="2" charset="2"/>
              <a:buChar char="ü"/>
              <a:defRPr/>
            </a:pPr>
            <a:r>
              <a:rPr lang="en-US" sz="2800" dirty="0">
                <a:latin typeface="+mj-lt"/>
                <a:ea typeface="+mj-ea"/>
                <a:cs typeface="+mj-cs"/>
              </a:rPr>
              <a:t>Therefore, if you do your EKS , you will come across many legible plaintext. </a:t>
            </a:r>
          </a:p>
          <a:p>
            <a:pPr fontAlgn="auto">
              <a:spcAft>
                <a:spcPts val="0"/>
              </a:spcAft>
              <a:buFont typeface="Wingdings" pitchFamily="2" charset="2"/>
              <a:buChar char="ü"/>
              <a:defRPr/>
            </a:pPr>
            <a:r>
              <a:rPr lang="en-US" sz="2800" dirty="0">
                <a:latin typeface="+mj-lt"/>
                <a:ea typeface="+mj-ea"/>
                <a:cs typeface="+mj-cs"/>
              </a:rPr>
              <a:t>The security of OTP , lies in randomness of keys. </a:t>
            </a:r>
          </a:p>
          <a:p>
            <a:pPr fontAlgn="auto">
              <a:spcAft>
                <a:spcPts val="0"/>
              </a:spcAft>
              <a:buFont typeface="Wingdings" pitchFamily="2" charset="2"/>
              <a:buChar char="ü"/>
              <a:defRPr/>
            </a:pPr>
            <a:r>
              <a:rPr lang="en-US" sz="2800" dirty="0">
                <a:latin typeface="+mj-lt"/>
                <a:ea typeface="+mj-ea"/>
                <a:cs typeface="+mj-cs"/>
              </a:rPr>
              <a:t>Stream , is truly random, and thus </a:t>
            </a:r>
            <a:r>
              <a:rPr lang="en-US" sz="2800" dirty="0" err="1">
                <a:latin typeface="+mj-lt"/>
                <a:ea typeface="+mj-ea"/>
                <a:cs typeface="+mj-cs"/>
              </a:rPr>
              <a:t>ciphertext</a:t>
            </a:r>
            <a:r>
              <a:rPr lang="en-US" sz="2800" dirty="0">
                <a:latin typeface="+mj-lt"/>
                <a:ea typeface="+mj-ea"/>
                <a:cs typeface="+mj-cs"/>
              </a:rPr>
              <a:t> is truly random.</a:t>
            </a:r>
          </a:p>
        </p:txBody>
      </p:sp>
    </p:spTree>
    <p:extLst>
      <p:ext uri="{BB962C8B-B14F-4D97-AF65-F5344CB8AC3E}">
        <p14:creationId xmlns:p14="http://schemas.microsoft.com/office/powerpoint/2010/main" val="4311631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a:xfrm>
            <a:off x="533400" y="304800"/>
            <a:ext cx="7772400" cy="1470025"/>
          </a:xfrm>
        </p:spPr>
        <p:txBody>
          <a:bodyPr/>
          <a:lstStyle/>
          <a:p>
            <a:pPr eaLnBrk="1" hangingPunct="1"/>
            <a:r>
              <a:rPr lang="en-US" altLang="en-US" smtClean="0"/>
              <a:t>Fundamental difficulties associated with OTP</a:t>
            </a:r>
          </a:p>
        </p:txBody>
      </p:sp>
      <p:sp>
        <p:nvSpPr>
          <p:cNvPr id="18435" name="Subtitle 2"/>
          <p:cNvSpPr>
            <a:spLocks noGrp="1"/>
          </p:cNvSpPr>
          <p:nvPr>
            <p:ph type="subTitle" idx="1"/>
          </p:nvPr>
        </p:nvSpPr>
        <p:spPr>
          <a:xfrm>
            <a:off x="228600" y="1828800"/>
            <a:ext cx="8610600" cy="4495800"/>
          </a:xfrm>
        </p:spPr>
        <p:txBody>
          <a:bodyPr/>
          <a:lstStyle/>
          <a:p>
            <a:pPr algn="l" eaLnBrk="1" hangingPunct="1">
              <a:buFont typeface="Wingdings" panose="05000000000000000000" pitchFamily="2" charset="2"/>
              <a:buChar char="ü"/>
            </a:pPr>
            <a:r>
              <a:rPr lang="en-US" altLang="en-US" smtClean="0">
                <a:solidFill>
                  <a:schemeClr val="tx1"/>
                </a:solidFill>
              </a:rPr>
              <a:t>Practical problem of making large quantities of random keys.</a:t>
            </a:r>
          </a:p>
          <a:p>
            <a:pPr algn="l" eaLnBrk="1" hangingPunct="1">
              <a:buFont typeface="Wingdings" panose="05000000000000000000" pitchFamily="2" charset="2"/>
              <a:buChar char="ü"/>
            </a:pPr>
            <a:r>
              <a:rPr lang="en-US" altLang="en-US" smtClean="0">
                <a:solidFill>
                  <a:schemeClr val="tx1"/>
                </a:solidFill>
              </a:rPr>
              <a:t>Problems of key distribution and protection, for every message to be sent , a key of equal length is needed by both sender and receiver.</a:t>
            </a:r>
          </a:p>
        </p:txBody>
      </p:sp>
    </p:spTree>
    <p:extLst>
      <p:ext uri="{BB962C8B-B14F-4D97-AF65-F5344CB8AC3E}">
        <p14:creationId xmlns:p14="http://schemas.microsoft.com/office/powerpoint/2010/main" val="2192502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GB" altLang="en-US" smtClean="0"/>
              <a:t>Transposition cipher </a:t>
            </a:r>
            <a:br>
              <a:rPr lang="en-GB" altLang="en-US" smtClean="0"/>
            </a:br>
            <a:r>
              <a:rPr lang="en-GB" altLang="en-US" smtClean="0"/>
              <a:t>(Railfence cipher)</a:t>
            </a:r>
          </a:p>
        </p:txBody>
      </p:sp>
      <p:sp>
        <p:nvSpPr>
          <p:cNvPr id="5" name="Rectangle 3"/>
          <p:cNvSpPr txBox="1">
            <a:spLocks noChangeArrowheads="1"/>
          </p:cNvSpPr>
          <p:nvPr/>
        </p:nvSpPr>
        <p:spPr bwMode="auto">
          <a:xfrm>
            <a:off x="566738" y="1752600"/>
            <a:ext cx="8001000" cy="4484688"/>
          </a:xfrm>
          <a:prstGeom prst="rect">
            <a:avLst/>
          </a:prstGeom>
          <a:noFill/>
          <a:ln w="9525">
            <a:noFill/>
            <a:miter lim="800000"/>
            <a:headEnd/>
            <a:tailEnd/>
          </a:ln>
        </p:spPr>
        <p:txBody>
          <a:bodyPr/>
          <a:lstStyle/>
          <a:p>
            <a:pPr marL="342900" indent="-342900">
              <a:lnSpc>
                <a:spcPct val="80000"/>
              </a:lnSpc>
              <a:spcBef>
                <a:spcPct val="20000"/>
              </a:spcBef>
              <a:buFont typeface="Arial" pitchFamily="34" charset="0"/>
              <a:buChar char="•"/>
              <a:defRPr/>
            </a:pPr>
            <a:r>
              <a:rPr lang="en-GB" sz="1900">
                <a:latin typeface="+mn-lt"/>
                <a:cs typeface="+mn-cs"/>
              </a:rPr>
              <a:t>A </a:t>
            </a:r>
            <a:r>
              <a:rPr lang="en-GB" sz="1900" b="1">
                <a:latin typeface="+mn-lt"/>
                <a:cs typeface="+mn-cs"/>
              </a:rPr>
              <a:t>transposition cipher</a:t>
            </a:r>
            <a:r>
              <a:rPr lang="en-GB" sz="1900">
                <a:latin typeface="+mn-lt"/>
                <a:cs typeface="+mn-cs"/>
              </a:rPr>
              <a:t> rearranges the plaintext letters according to a secret transformation defined by the key.</a:t>
            </a:r>
          </a:p>
          <a:p>
            <a:pPr marL="342900" indent="-342900">
              <a:lnSpc>
                <a:spcPct val="80000"/>
              </a:lnSpc>
              <a:spcBef>
                <a:spcPct val="20000"/>
              </a:spcBef>
              <a:buFont typeface="Arial" pitchFamily="34" charset="0"/>
              <a:buChar char="•"/>
              <a:defRPr/>
            </a:pPr>
            <a:endParaRPr lang="en-GB" sz="1900">
              <a:latin typeface="+mn-lt"/>
              <a:cs typeface="+mn-cs"/>
            </a:endParaRPr>
          </a:p>
          <a:p>
            <a:pPr marL="342900" indent="-342900">
              <a:lnSpc>
                <a:spcPct val="80000"/>
              </a:lnSpc>
              <a:spcBef>
                <a:spcPct val="20000"/>
              </a:spcBef>
              <a:buFont typeface="Arial" pitchFamily="34" charset="0"/>
              <a:buChar char="•"/>
              <a:defRPr/>
            </a:pPr>
            <a:r>
              <a:rPr lang="en-GB" sz="1900">
                <a:latin typeface="+mn-lt"/>
                <a:cs typeface="+mn-cs"/>
              </a:rPr>
              <a:t>The simplest example of this is the </a:t>
            </a:r>
            <a:r>
              <a:rPr lang="en-GB" sz="1900" b="1">
                <a:latin typeface="+mn-lt"/>
                <a:cs typeface="+mn-cs"/>
              </a:rPr>
              <a:t>railfence cipher</a:t>
            </a:r>
            <a:r>
              <a:rPr lang="en-GB" sz="1900">
                <a:latin typeface="+mn-lt"/>
                <a:cs typeface="+mn-cs"/>
              </a:rPr>
              <a:t>, in which the plaintext is written in rows of </a:t>
            </a:r>
            <a:r>
              <a:rPr lang="en-GB" sz="1900" i="1">
                <a:latin typeface="Times"/>
                <a:cs typeface="+mn-cs"/>
              </a:rPr>
              <a:t>n</a:t>
            </a:r>
            <a:r>
              <a:rPr lang="en-GB" sz="1900">
                <a:latin typeface="+mn-lt"/>
                <a:cs typeface="+mn-cs"/>
              </a:rPr>
              <a:t>-letter blocks (the number of columns </a:t>
            </a:r>
            <a:r>
              <a:rPr lang="en-GB" sz="1900" i="1">
                <a:latin typeface="Times"/>
                <a:cs typeface="+mn-cs"/>
              </a:rPr>
              <a:t>n</a:t>
            </a:r>
            <a:r>
              <a:rPr lang="en-GB" sz="1900">
                <a:latin typeface="+mn-lt"/>
                <a:cs typeface="+mn-cs"/>
              </a:rPr>
              <a:t> is the key) and then the ciphertext is read in columns</a:t>
            </a:r>
            <a:endParaRPr lang="en-GB" sz="1900" i="1">
              <a:latin typeface="Times"/>
              <a:cs typeface="+mn-cs"/>
            </a:endParaRPr>
          </a:p>
          <a:p>
            <a:pPr marL="342900" indent="-342900">
              <a:lnSpc>
                <a:spcPct val="80000"/>
              </a:lnSpc>
              <a:spcBef>
                <a:spcPct val="20000"/>
              </a:spcBef>
              <a:buFont typeface="Arial" pitchFamily="34" charset="0"/>
              <a:buChar char="•"/>
              <a:defRPr/>
            </a:pPr>
            <a:endParaRPr lang="en-GB" sz="1900">
              <a:latin typeface="+mn-lt"/>
              <a:cs typeface="+mn-cs"/>
            </a:endParaRPr>
          </a:p>
          <a:p>
            <a:pPr marL="342900" indent="-342900">
              <a:lnSpc>
                <a:spcPct val="80000"/>
              </a:lnSpc>
              <a:spcBef>
                <a:spcPct val="20000"/>
              </a:spcBef>
              <a:buFont typeface="Arial" pitchFamily="34" charset="0"/>
              <a:buChar char="•"/>
              <a:defRPr/>
            </a:pPr>
            <a:r>
              <a:rPr lang="en-GB" sz="1900">
                <a:latin typeface="+mn-lt"/>
                <a:cs typeface="+mn-cs"/>
              </a:rPr>
              <a:t>Example:</a:t>
            </a:r>
          </a:p>
          <a:p>
            <a:pPr marL="742950" lvl="1" indent="-285750">
              <a:lnSpc>
                <a:spcPct val="80000"/>
              </a:lnSpc>
              <a:spcBef>
                <a:spcPct val="20000"/>
              </a:spcBef>
              <a:buFont typeface="Arial" pitchFamily="34" charset="0"/>
              <a:buChar char="–"/>
              <a:defRPr/>
            </a:pPr>
            <a:r>
              <a:rPr lang="en-GB" sz="1700">
                <a:latin typeface="+mn-lt"/>
                <a:cs typeface="+mn-cs"/>
              </a:rPr>
              <a:t>Plaintext:	</a:t>
            </a:r>
            <a:r>
              <a:rPr lang="en-GB" sz="1700">
                <a:latin typeface="Courier New" pitchFamily="49" charset="0"/>
                <a:cs typeface="+mn-cs"/>
              </a:rPr>
              <a:t>TRANSPOSITIONCIPHERX</a:t>
            </a:r>
          </a:p>
          <a:p>
            <a:pPr marL="742950" lvl="1" indent="-285750">
              <a:lnSpc>
                <a:spcPct val="80000"/>
              </a:lnSpc>
              <a:spcBef>
                <a:spcPct val="20000"/>
              </a:spcBef>
              <a:buFont typeface="Arial" pitchFamily="34" charset="0"/>
              <a:buChar char="–"/>
              <a:defRPr/>
            </a:pPr>
            <a:r>
              <a:rPr lang="en-GB" sz="1700">
                <a:latin typeface="+mn-lt"/>
                <a:cs typeface="+mn-cs"/>
              </a:rPr>
              <a:t>In this example, the key is: 5</a:t>
            </a:r>
          </a:p>
          <a:p>
            <a:pPr marL="742950" lvl="1" indent="-285750">
              <a:lnSpc>
                <a:spcPct val="80000"/>
              </a:lnSpc>
              <a:spcBef>
                <a:spcPct val="20000"/>
              </a:spcBef>
              <a:buFont typeface="Arial" pitchFamily="34" charset="0"/>
              <a:buChar char="–"/>
              <a:defRPr/>
            </a:pPr>
            <a:r>
              <a:rPr lang="en-GB" sz="1700">
                <a:latin typeface="+mn-lt"/>
                <a:cs typeface="+mn-cs"/>
              </a:rPr>
              <a:t>Re-write as rows of 5-letter blocks:</a:t>
            </a:r>
          </a:p>
          <a:p>
            <a:pPr marL="1143000" lvl="2" indent="-228600">
              <a:lnSpc>
                <a:spcPct val="80000"/>
              </a:lnSpc>
              <a:spcBef>
                <a:spcPct val="20000"/>
              </a:spcBef>
              <a:buFont typeface="Wingdings" pitchFamily="2" charset="2"/>
              <a:buNone/>
              <a:defRPr/>
            </a:pPr>
            <a:r>
              <a:rPr lang="en-GB" sz="1600">
                <a:latin typeface="Courier New" pitchFamily="49" charset="0"/>
                <a:cs typeface="+mn-cs"/>
              </a:rPr>
              <a:t>	TRANS</a:t>
            </a:r>
          </a:p>
          <a:p>
            <a:pPr marL="1143000" lvl="2" indent="-228600">
              <a:lnSpc>
                <a:spcPct val="80000"/>
              </a:lnSpc>
              <a:spcBef>
                <a:spcPct val="20000"/>
              </a:spcBef>
              <a:buFont typeface="Wingdings" pitchFamily="2" charset="2"/>
              <a:buNone/>
              <a:defRPr/>
            </a:pPr>
            <a:r>
              <a:rPr lang="en-GB" sz="1600">
                <a:latin typeface="Courier New" pitchFamily="49" charset="0"/>
                <a:cs typeface="+mn-cs"/>
              </a:rPr>
              <a:t>	POSIT</a:t>
            </a:r>
          </a:p>
          <a:p>
            <a:pPr marL="1143000" lvl="2" indent="-228600">
              <a:lnSpc>
                <a:spcPct val="80000"/>
              </a:lnSpc>
              <a:spcBef>
                <a:spcPct val="20000"/>
              </a:spcBef>
              <a:buFont typeface="Wingdings" pitchFamily="2" charset="2"/>
              <a:buNone/>
              <a:defRPr/>
            </a:pPr>
            <a:r>
              <a:rPr lang="en-GB" sz="1600">
                <a:latin typeface="Courier New" pitchFamily="49" charset="0"/>
                <a:cs typeface="+mn-cs"/>
              </a:rPr>
              <a:t>	IONCI</a:t>
            </a:r>
          </a:p>
          <a:p>
            <a:pPr marL="1143000" lvl="2" indent="-228600">
              <a:lnSpc>
                <a:spcPct val="80000"/>
              </a:lnSpc>
              <a:spcBef>
                <a:spcPct val="20000"/>
              </a:spcBef>
              <a:buFont typeface="Wingdings" pitchFamily="2" charset="2"/>
              <a:buNone/>
              <a:defRPr/>
            </a:pPr>
            <a:r>
              <a:rPr lang="en-GB" sz="1600">
                <a:latin typeface="Courier New" pitchFamily="49" charset="0"/>
                <a:cs typeface="+mn-cs"/>
              </a:rPr>
              <a:t>	PHERX</a:t>
            </a:r>
          </a:p>
          <a:p>
            <a:pPr marL="742950" lvl="1" indent="-285750">
              <a:lnSpc>
                <a:spcPct val="80000"/>
              </a:lnSpc>
              <a:spcBef>
                <a:spcPct val="20000"/>
              </a:spcBef>
              <a:buFont typeface="Arial" pitchFamily="34" charset="0"/>
              <a:buChar char="–"/>
              <a:defRPr/>
            </a:pPr>
            <a:r>
              <a:rPr lang="en-GB" sz="1700">
                <a:latin typeface="+mn-lt"/>
                <a:cs typeface="+mn-cs"/>
              </a:rPr>
              <a:t>Ciphertext:	</a:t>
            </a:r>
            <a:r>
              <a:rPr lang="en-GB" sz="1700">
                <a:latin typeface="Courier New" pitchFamily="49" charset="0"/>
                <a:cs typeface="+mn-cs"/>
              </a:rPr>
              <a:t>TPIPROOHASNENICRSTIX</a:t>
            </a:r>
          </a:p>
          <a:p>
            <a:pPr marL="342900" indent="-342900">
              <a:lnSpc>
                <a:spcPct val="80000"/>
              </a:lnSpc>
              <a:spcBef>
                <a:spcPct val="20000"/>
              </a:spcBef>
              <a:buFont typeface="Arial" pitchFamily="34" charset="0"/>
              <a:buChar char="•"/>
              <a:defRPr/>
            </a:pPr>
            <a:endParaRPr lang="en-GB" sz="1900" dirty="0">
              <a:latin typeface="Courier New" pitchFamily="49" charset="0"/>
              <a:cs typeface="+mn-cs"/>
            </a:endParaRPr>
          </a:p>
        </p:txBody>
      </p:sp>
    </p:spTree>
    <p:extLst>
      <p:ext uri="{BB962C8B-B14F-4D97-AF65-F5344CB8AC3E}">
        <p14:creationId xmlns:p14="http://schemas.microsoft.com/office/powerpoint/2010/main" val="4206939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altLang="en-US" smtClean="0"/>
              <a:t>Transposition cipher</a:t>
            </a:r>
          </a:p>
        </p:txBody>
      </p:sp>
      <p:sp>
        <p:nvSpPr>
          <p:cNvPr id="6" name="Rectangle 3"/>
          <p:cNvSpPr txBox="1">
            <a:spLocks noChangeArrowheads="1"/>
          </p:cNvSpPr>
          <p:nvPr/>
        </p:nvSpPr>
        <p:spPr bwMode="auto">
          <a:xfrm>
            <a:off x="566738" y="1752600"/>
            <a:ext cx="8001000" cy="4700588"/>
          </a:xfrm>
          <a:prstGeom prst="rect">
            <a:avLst/>
          </a:prstGeom>
          <a:noFill/>
          <a:ln w="9525">
            <a:noFill/>
            <a:miter lim="800000"/>
            <a:headEnd/>
            <a:tailEnd/>
          </a:ln>
        </p:spPr>
        <p:txBody>
          <a:bodyPr/>
          <a:lstStyle/>
          <a:p>
            <a:pPr marL="342900" indent="-342900">
              <a:lnSpc>
                <a:spcPct val="80000"/>
              </a:lnSpc>
              <a:spcBef>
                <a:spcPct val="20000"/>
              </a:spcBef>
              <a:buFont typeface="Arial" pitchFamily="34" charset="0"/>
              <a:buChar char="•"/>
              <a:defRPr/>
            </a:pPr>
            <a:r>
              <a:rPr lang="en-GB" sz="1700" dirty="0">
                <a:latin typeface="+mn-lt"/>
                <a:cs typeface="+mn-cs"/>
              </a:rPr>
              <a:t>Problems with the </a:t>
            </a:r>
            <a:r>
              <a:rPr lang="en-GB" sz="1700" dirty="0" err="1">
                <a:latin typeface="+mn-lt"/>
                <a:cs typeface="+mn-cs"/>
              </a:rPr>
              <a:t>railfence</a:t>
            </a:r>
            <a:r>
              <a:rPr lang="en-GB" sz="1700" dirty="0">
                <a:latin typeface="+mn-lt"/>
                <a:cs typeface="+mn-cs"/>
              </a:rPr>
              <a:t> cipher:</a:t>
            </a:r>
          </a:p>
          <a:p>
            <a:pPr marL="742950" lvl="1" indent="-285750">
              <a:lnSpc>
                <a:spcPct val="80000"/>
              </a:lnSpc>
              <a:spcBef>
                <a:spcPct val="20000"/>
              </a:spcBef>
              <a:buFont typeface="Arial" pitchFamily="34" charset="0"/>
              <a:buChar char="–"/>
              <a:defRPr/>
            </a:pPr>
            <a:r>
              <a:rPr lang="en-GB" sz="1500" dirty="0">
                <a:latin typeface="+mn-lt"/>
                <a:cs typeface="+mn-cs"/>
              </a:rPr>
              <a:t>The first and last letters of the plaintext do not move</a:t>
            </a:r>
          </a:p>
          <a:p>
            <a:pPr marL="742950" lvl="1" indent="-285750">
              <a:lnSpc>
                <a:spcPct val="80000"/>
              </a:lnSpc>
              <a:spcBef>
                <a:spcPct val="20000"/>
              </a:spcBef>
              <a:buFont typeface="Arial" pitchFamily="34" charset="0"/>
              <a:buChar char="–"/>
              <a:defRPr/>
            </a:pPr>
            <a:r>
              <a:rPr lang="en-GB" sz="1500" dirty="0">
                <a:latin typeface="+mn-lt"/>
                <a:cs typeface="+mn-cs"/>
              </a:rPr>
              <a:t>The key is a number that divides the total message length</a:t>
            </a:r>
          </a:p>
          <a:p>
            <a:pPr marL="342900" indent="-342900">
              <a:lnSpc>
                <a:spcPct val="80000"/>
              </a:lnSpc>
              <a:spcBef>
                <a:spcPct val="20000"/>
              </a:spcBef>
              <a:buFont typeface="Wingdings" pitchFamily="2" charset="2"/>
              <a:buNone/>
              <a:defRPr/>
            </a:pPr>
            <a:endParaRPr lang="en-GB" sz="1700" dirty="0">
              <a:latin typeface="+mn-lt"/>
              <a:cs typeface="+mn-cs"/>
            </a:endParaRPr>
          </a:p>
          <a:p>
            <a:pPr marL="342900" indent="-342900">
              <a:lnSpc>
                <a:spcPct val="80000"/>
              </a:lnSpc>
              <a:spcBef>
                <a:spcPct val="20000"/>
              </a:spcBef>
              <a:buFont typeface="Arial" pitchFamily="34" charset="0"/>
              <a:buChar char="•"/>
              <a:defRPr/>
            </a:pPr>
            <a:r>
              <a:rPr lang="en-GB" sz="1700" dirty="0">
                <a:latin typeface="+mn-lt"/>
                <a:cs typeface="+mn-cs"/>
              </a:rPr>
              <a:t>In a </a:t>
            </a:r>
            <a:r>
              <a:rPr lang="en-GB" sz="1700" b="1" dirty="0">
                <a:latin typeface="+mn-lt"/>
                <a:cs typeface="+mn-cs"/>
              </a:rPr>
              <a:t>single columnar transposition </a:t>
            </a:r>
            <a:r>
              <a:rPr lang="en-GB" sz="1700" dirty="0">
                <a:latin typeface="+mn-lt"/>
                <a:cs typeface="+mn-cs"/>
              </a:rPr>
              <a:t>cipher, the key is a word or phrase whose letters, in alphabetic order, indicate the order of the columns as they are read</a:t>
            </a:r>
          </a:p>
          <a:p>
            <a:pPr marL="342900" indent="-342900">
              <a:lnSpc>
                <a:spcPct val="80000"/>
              </a:lnSpc>
              <a:spcBef>
                <a:spcPct val="20000"/>
              </a:spcBef>
              <a:buFont typeface="Arial" pitchFamily="34" charset="0"/>
              <a:buChar char="•"/>
              <a:defRPr/>
            </a:pPr>
            <a:endParaRPr lang="en-GB" sz="1700" dirty="0">
              <a:latin typeface="+mn-lt"/>
              <a:cs typeface="+mn-cs"/>
            </a:endParaRPr>
          </a:p>
          <a:p>
            <a:pPr marL="342900" indent="-342900">
              <a:lnSpc>
                <a:spcPct val="80000"/>
              </a:lnSpc>
              <a:spcBef>
                <a:spcPct val="20000"/>
              </a:spcBef>
              <a:buFont typeface="Arial" pitchFamily="34" charset="0"/>
              <a:buChar char="•"/>
              <a:defRPr/>
            </a:pPr>
            <a:r>
              <a:rPr lang="en-GB" sz="1700" dirty="0">
                <a:latin typeface="+mn-lt"/>
                <a:cs typeface="+mn-cs"/>
              </a:rPr>
              <a:t>Example:</a:t>
            </a:r>
          </a:p>
          <a:p>
            <a:pPr marL="742950" lvl="1" indent="-285750">
              <a:lnSpc>
                <a:spcPct val="80000"/>
              </a:lnSpc>
              <a:spcBef>
                <a:spcPct val="20000"/>
              </a:spcBef>
              <a:buFont typeface="Arial" pitchFamily="34" charset="0"/>
              <a:buChar char="–"/>
              <a:defRPr/>
            </a:pPr>
            <a:r>
              <a:rPr lang="en-GB" sz="1500" dirty="0">
                <a:latin typeface="+mn-lt"/>
                <a:cs typeface="+mn-cs"/>
              </a:rPr>
              <a:t>Plaintext:	</a:t>
            </a:r>
            <a:r>
              <a:rPr lang="en-GB" sz="1500" dirty="0">
                <a:latin typeface="Courier New" pitchFamily="49" charset="0"/>
                <a:cs typeface="+mn-cs"/>
              </a:rPr>
              <a:t>TRANSPOSITIONCIPHER</a:t>
            </a:r>
          </a:p>
          <a:p>
            <a:pPr marL="742950" lvl="1" indent="-285750">
              <a:lnSpc>
                <a:spcPct val="80000"/>
              </a:lnSpc>
              <a:spcBef>
                <a:spcPct val="20000"/>
              </a:spcBef>
              <a:buFont typeface="Arial" pitchFamily="34" charset="0"/>
              <a:buChar char="–"/>
              <a:defRPr/>
            </a:pPr>
            <a:r>
              <a:rPr lang="en-GB" sz="1500" dirty="0">
                <a:latin typeface="+mn-lt"/>
                <a:cs typeface="+mn-cs"/>
              </a:rPr>
              <a:t>Key is “SECRET”, so re-write as rows of 6-letter blocks:</a:t>
            </a:r>
          </a:p>
          <a:p>
            <a:pPr marL="1143000" lvl="2" indent="-228600">
              <a:lnSpc>
                <a:spcPct val="80000"/>
              </a:lnSpc>
              <a:spcBef>
                <a:spcPct val="20000"/>
              </a:spcBef>
              <a:buFont typeface="Wingdings" pitchFamily="2" charset="2"/>
              <a:buNone/>
              <a:defRPr/>
            </a:pPr>
            <a:r>
              <a:rPr lang="en-GB" sz="1400" b="1" dirty="0">
                <a:latin typeface="Courier New" pitchFamily="49" charset="0"/>
                <a:cs typeface="+mn-cs"/>
              </a:rPr>
              <a:t>	SECRET	 CEERST</a:t>
            </a:r>
          </a:p>
          <a:p>
            <a:pPr marL="1143000" lvl="2" indent="-228600">
              <a:lnSpc>
                <a:spcPct val="80000"/>
              </a:lnSpc>
              <a:spcBef>
                <a:spcPct val="20000"/>
              </a:spcBef>
              <a:buFont typeface="Wingdings" pitchFamily="2" charset="2"/>
              <a:buNone/>
              <a:defRPr/>
            </a:pPr>
            <a:r>
              <a:rPr lang="en-GB" sz="1400" b="1" dirty="0">
                <a:latin typeface="Courier New" pitchFamily="49" charset="0"/>
                <a:cs typeface="+mn-cs"/>
              </a:rPr>
              <a:t>	</a:t>
            </a:r>
            <a:r>
              <a:rPr lang="en-GB" sz="1400" b="1" u="sng" dirty="0">
                <a:latin typeface="Courier New" pitchFamily="49" charset="0"/>
                <a:cs typeface="+mn-cs"/>
              </a:rPr>
              <a:t>521436</a:t>
            </a:r>
            <a:r>
              <a:rPr lang="en-GB" sz="1400" b="1" dirty="0">
                <a:latin typeface="Courier New" pitchFamily="49" charset="0"/>
                <a:cs typeface="+mn-cs"/>
              </a:rPr>
              <a:t>	 </a:t>
            </a:r>
            <a:r>
              <a:rPr lang="en-GB" sz="1400" b="1" u="sng" dirty="0">
                <a:latin typeface="Courier New" pitchFamily="49" charset="0"/>
                <a:cs typeface="+mn-cs"/>
              </a:rPr>
              <a:t>123456</a:t>
            </a:r>
          </a:p>
          <a:p>
            <a:pPr marL="1143000" lvl="2" indent="-228600">
              <a:lnSpc>
                <a:spcPct val="80000"/>
              </a:lnSpc>
              <a:spcBef>
                <a:spcPct val="20000"/>
              </a:spcBef>
              <a:buFont typeface="Wingdings" pitchFamily="2" charset="2"/>
              <a:buNone/>
              <a:defRPr/>
            </a:pPr>
            <a:r>
              <a:rPr lang="en-GB" sz="1400" dirty="0">
                <a:latin typeface="Courier New" pitchFamily="49" charset="0"/>
                <a:cs typeface="+mn-cs"/>
              </a:rPr>
              <a:t>	TRANSP	 ARSNTP</a:t>
            </a:r>
          </a:p>
          <a:p>
            <a:pPr marL="1143000" lvl="2" indent="-228600">
              <a:lnSpc>
                <a:spcPct val="80000"/>
              </a:lnSpc>
              <a:spcBef>
                <a:spcPct val="20000"/>
              </a:spcBef>
              <a:buFont typeface="Wingdings" pitchFamily="2" charset="2"/>
              <a:buNone/>
              <a:defRPr/>
            </a:pPr>
            <a:r>
              <a:rPr lang="en-GB" sz="1400" dirty="0">
                <a:latin typeface="Courier New" pitchFamily="49" charset="0"/>
                <a:cs typeface="+mn-cs"/>
              </a:rPr>
              <a:t>	OSITIO	 ISITOO</a:t>
            </a:r>
          </a:p>
          <a:p>
            <a:pPr marL="1143000" lvl="2" indent="-228600">
              <a:lnSpc>
                <a:spcPct val="80000"/>
              </a:lnSpc>
              <a:spcBef>
                <a:spcPct val="20000"/>
              </a:spcBef>
              <a:buFont typeface="Wingdings" pitchFamily="2" charset="2"/>
              <a:buNone/>
              <a:defRPr/>
            </a:pPr>
            <a:r>
              <a:rPr lang="en-GB" sz="1400" dirty="0">
                <a:latin typeface="Courier New" pitchFamily="49" charset="0"/>
                <a:cs typeface="+mn-cs"/>
              </a:rPr>
              <a:t>	NCIPHE	 ICHPNE</a:t>
            </a:r>
          </a:p>
          <a:p>
            <a:pPr marL="1143000" lvl="2" indent="-228600">
              <a:lnSpc>
                <a:spcPct val="80000"/>
              </a:lnSpc>
              <a:spcBef>
                <a:spcPct val="20000"/>
              </a:spcBef>
              <a:buFont typeface="Wingdings" pitchFamily="2" charset="2"/>
              <a:buNone/>
              <a:defRPr/>
            </a:pPr>
            <a:r>
              <a:rPr lang="en-GB" sz="1400" dirty="0">
                <a:latin typeface="Courier New" pitchFamily="49" charset="0"/>
                <a:cs typeface="+mn-cs"/>
              </a:rPr>
              <a:t>	R	     R</a:t>
            </a:r>
          </a:p>
          <a:p>
            <a:pPr marL="742950" lvl="1" indent="-285750">
              <a:lnSpc>
                <a:spcPct val="80000"/>
              </a:lnSpc>
              <a:spcBef>
                <a:spcPct val="20000"/>
              </a:spcBef>
              <a:buFont typeface="Arial" pitchFamily="34" charset="0"/>
              <a:buChar char="–"/>
              <a:defRPr/>
            </a:pPr>
            <a:r>
              <a:rPr lang="en-GB" sz="1500" dirty="0" err="1">
                <a:latin typeface="+mn-lt"/>
                <a:cs typeface="+mn-cs"/>
              </a:rPr>
              <a:t>Ciphertext</a:t>
            </a:r>
            <a:r>
              <a:rPr lang="en-GB" sz="1500" dirty="0">
                <a:latin typeface="+mn-lt"/>
                <a:cs typeface="+mn-cs"/>
              </a:rPr>
              <a:t>:	</a:t>
            </a:r>
            <a:r>
              <a:rPr lang="en-GB" sz="1500" dirty="0">
                <a:latin typeface="Courier New" pitchFamily="49" charset="0"/>
                <a:cs typeface="+mn-cs"/>
              </a:rPr>
              <a:t>AIIRSCSIHNTPTONRPOE</a:t>
            </a:r>
          </a:p>
        </p:txBody>
      </p:sp>
    </p:spTree>
    <p:extLst>
      <p:ext uri="{BB962C8B-B14F-4D97-AF65-F5344CB8AC3E}">
        <p14:creationId xmlns:p14="http://schemas.microsoft.com/office/powerpoint/2010/main" val="36946267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ctrTitle"/>
          </p:nvPr>
        </p:nvSpPr>
        <p:spPr>
          <a:xfrm>
            <a:off x="609600" y="304800"/>
            <a:ext cx="7772400" cy="990600"/>
          </a:xfrm>
        </p:spPr>
        <p:txBody>
          <a:bodyPr/>
          <a:lstStyle/>
          <a:p>
            <a:pPr eaLnBrk="1" hangingPunct="1"/>
            <a:r>
              <a:rPr lang="en-US" altLang="en-US" smtClean="0"/>
              <a:t>Steganography</a:t>
            </a:r>
          </a:p>
        </p:txBody>
      </p:sp>
      <p:sp>
        <p:nvSpPr>
          <p:cNvPr id="21507" name="Subtitle 2"/>
          <p:cNvSpPr>
            <a:spLocks noGrp="1"/>
          </p:cNvSpPr>
          <p:nvPr>
            <p:ph type="subTitle" idx="1"/>
          </p:nvPr>
        </p:nvSpPr>
        <p:spPr>
          <a:xfrm>
            <a:off x="381000" y="1143000"/>
            <a:ext cx="8458200" cy="5334000"/>
          </a:xfrm>
        </p:spPr>
        <p:txBody>
          <a:bodyPr/>
          <a:lstStyle/>
          <a:p>
            <a:pPr algn="l" eaLnBrk="1" hangingPunct="1">
              <a:buFont typeface="Wingdings" panose="05000000000000000000" pitchFamily="2" charset="2"/>
              <a:buChar char="ü"/>
            </a:pPr>
            <a:r>
              <a:rPr lang="en-US" altLang="en-US" smtClean="0">
                <a:solidFill>
                  <a:schemeClr val="tx1"/>
                </a:solidFill>
              </a:rPr>
              <a:t>Conceal of message </a:t>
            </a:r>
          </a:p>
          <a:p>
            <a:pPr algn="l" eaLnBrk="1" hangingPunct="1">
              <a:buFont typeface="Wingdings" panose="05000000000000000000" pitchFamily="2" charset="2"/>
              <a:buChar char="ü"/>
            </a:pPr>
            <a:r>
              <a:rPr lang="en-US" altLang="en-US" smtClean="0">
                <a:solidFill>
                  <a:schemeClr val="tx1"/>
                </a:solidFill>
              </a:rPr>
              <a:t>Time-consuming to construct </a:t>
            </a:r>
          </a:p>
          <a:p>
            <a:pPr algn="l" eaLnBrk="1" hangingPunct="1"/>
            <a:endParaRPr lang="en-US" altLang="en-US" smtClean="0">
              <a:solidFill>
                <a:schemeClr val="tx1"/>
              </a:solidFill>
            </a:endParaRPr>
          </a:p>
        </p:txBody>
      </p:sp>
    </p:spTree>
    <p:extLst>
      <p:ext uri="{BB962C8B-B14F-4D97-AF65-F5344CB8AC3E}">
        <p14:creationId xmlns:p14="http://schemas.microsoft.com/office/powerpoint/2010/main" val="20432368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E1BA-1281-4CA0-BE3C-0458AEC2C0D0}"/>
              </a:ext>
            </a:extLst>
          </p:cNvPr>
          <p:cNvSpPr>
            <a:spLocks noGrp="1"/>
          </p:cNvSpPr>
          <p:nvPr>
            <p:ph type="title"/>
          </p:nvPr>
        </p:nvSpPr>
        <p:spPr/>
        <p:txBody>
          <a:bodyPr/>
          <a:lstStyle/>
          <a:p>
            <a:r>
              <a:rPr lang="en-US" dirty="0"/>
              <a:t>Runner</a:t>
            </a:r>
            <a:endParaRPr lang="en-PK" dirty="0"/>
          </a:p>
        </p:txBody>
      </p:sp>
      <p:pic>
        <p:nvPicPr>
          <p:cNvPr id="5" name="Picture 4" descr="A picture containing text, old, outdoor, black&#10;&#10;Description automatically generated">
            <a:extLst>
              <a:ext uri="{FF2B5EF4-FFF2-40B4-BE49-F238E27FC236}">
                <a16:creationId xmlns:a16="http://schemas.microsoft.com/office/drawing/2014/main" id="{D3179D96-4D98-40E4-8AE0-D102866F3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144" y="2060973"/>
            <a:ext cx="6045747" cy="3294460"/>
          </a:xfrm>
          <a:prstGeom prst="rect">
            <a:avLst/>
          </a:prstGeom>
        </p:spPr>
      </p:pic>
    </p:spTree>
    <p:extLst>
      <p:ext uri="{BB962C8B-B14F-4D97-AF65-F5344CB8AC3E}">
        <p14:creationId xmlns:p14="http://schemas.microsoft.com/office/powerpoint/2010/main" val="369003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DE6B-EBDF-43AC-9D58-0342166D58AA}"/>
              </a:ext>
            </a:extLst>
          </p:cNvPr>
          <p:cNvSpPr>
            <a:spLocks noGrp="1"/>
          </p:cNvSpPr>
          <p:nvPr>
            <p:ph type="title"/>
          </p:nvPr>
        </p:nvSpPr>
        <p:spPr/>
        <p:txBody>
          <a:bodyPr/>
          <a:lstStyle/>
          <a:p>
            <a:r>
              <a:rPr lang="en-US" dirty="0"/>
              <a:t>Wax Tablet</a:t>
            </a:r>
            <a:endParaRPr lang="en-PK" dirty="0"/>
          </a:p>
        </p:txBody>
      </p:sp>
      <p:pic>
        <p:nvPicPr>
          <p:cNvPr id="5" name="Content Placeholder 4" descr="A close-up of a plaque&#10;&#10;Description automatically generated with low confidence">
            <a:extLst>
              <a:ext uri="{FF2B5EF4-FFF2-40B4-BE49-F238E27FC236}">
                <a16:creationId xmlns:a16="http://schemas.microsoft.com/office/drawing/2014/main" id="{BA80DD50-283D-45B4-8C2F-CE56F2EA54B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62589" y="2226469"/>
            <a:ext cx="5218822" cy="3263504"/>
          </a:xfrm>
        </p:spPr>
      </p:pic>
    </p:spTree>
    <p:extLst>
      <p:ext uri="{BB962C8B-B14F-4D97-AF65-F5344CB8AC3E}">
        <p14:creationId xmlns:p14="http://schemas.microsoft.com/office/powerpoint/2010/main" val="3559735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9451-8152-4524-8BEE-022AD917BE7C}"/>
              </a:ext>
            </a:extLst>
          </p:cNvPr>
          <p:cNvSpPr>
            <a:spLocks noGrp="1"/>
          </p:cNvSpPr>
          <p:nvPr>
            <p:ph type="title"/>
          </p:nvPr>
        </p:nvSpPr>
        <p:spPr/>
        <p:txBody>
          <a:bodyPr/>
          <a:lstStyle/>
          <a:p>
            <a:r>
              <a:rPr lang="en-US" dirty="0"/>
              <a:t>Messenger</a:t>
            </a:r>
            <a:endParaRPr lang="en-PK" dirty="0"/>
          </a:p>
        </p:txBody>
      </p:sp>
      <p:pic>
        <p:nvPicPr>
          <p:cNvPr id="5" name="Picture 4" descr="A picture containing text, outdoor, old&#10;&#10;Description automatically generated">
            <a:extLst>
              <a:ext uri="{FF2B5EF4-FFF2-40B4-BE49-F238E27FC236}">
                <a16:creationId xmlns:a16="http://schemas.microsoft.com/office/drawing/2014/main" id="{95911073-ABE7-4232-8718-FC64F0D6D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435" y="2002469"/>
            <a:ext cx="6684886" cy="3817652"/>
          </a:xfrm>
          <a:prstGeom prst="rect">
            <a:avLst/>
          </a:prstGeom>
        </p:spPr>
      </p:pic>
    </p:spTree>
    <p:extLst>
      <p:ext uri="{BB962C8B-B14F-4D97-AF65-F5344CB8AC3E}">
        <p14:creationId xmlns:p14="http://schemas.microsoft.com/office/powerpoint/2010/main" val="899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44959-519D-4F66-9E60-2B0DDF08AFAA}"/>
              </a:ext>
            </a:extLst>
          </p:cNvPr>
          <p:cNvSpPr>
            <a:spLocks noGrp="1"/>
          </p:cNvSpPr>
          <p:nvPr>
            <p:ph type="title"/>
          </p:nvPr>
        </p:nvSpPr>
        <p:spPr/>
        <p:txBody>
          <a:bodyPr/>
          <a:lstStyle/>
          <a:p>
            <a:r>
              <a:rPr lang="en-US" dirty="0"/>
              <a:t>Invisible Ink</a:t>
            </a:r>
            <a:endParaRPr lang="en-PK" dirty="0"/>
          </a:p>
        </p:txBody>
      </p:sp>
      <p:pic>
        <p:nvPicPr>
          <p:cNvPr id="8" name="Picture 7" descr="Text&#10;&#10;Description automatically generated">
            <a:extLst>
              <a:ext uri="{FF2B5EF4-FFF2-40B4-BE49-F238E27FC236}">
                <a16:creationId xmlns:a16="http://schemas.microsoft.com/office/drawing/2014/main" id="{E96A5B36-8F77-456B-B807-8CB198016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625" y="2125266"/>
            <a:ext cx="5537400" cy="3527383"/>
          </a:xfrm>
          <a:prstGeom prst="rect">
            <a:avLst/>
          </a:prstGeom>
        </p:spPr>
      </p:pic>
    </p:spTree>
    <p:extLst>
      <p:ext uri="{BB962C8B-B14F-4D97-AF65-F5344CB8AC3E}">
        <p14:creationId xmlns:p14="http://schemas.microsoft.com/office/powerpoint/2010/main" val="301109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639762"/>
          </a:xfrm>
        </p:spPr>
        <p:txBody>
          <a:bodyPr>
            <a:normAutofit fontScale="90000"/>
          </a:bodyPr>
          <a:lstStyle/>
          <a:p>
            <a:r>
              <a:rPr lang="en-US" altLang="en-US" smtClean="0"/>
              <a:t>Weekly Motivation</a:t>
            </a:r>
          </a:p>
        </p:txBody>
      </p:sp>
      <p:sp>
        <p:nvSpPr>
          <p:cNvPr id="3075" name="Content Placeholder 2"/>
          <p:cNvSpPr>
            <a:spLocks noGrp="1"/>
          </p:cNvSpPr>
          <p:nvPr>
            <p:ph idx="1"/>
          </p:nvPr>
        </p:nvSpPr>
        <p:spPr>
          <a:xfrm>
            <a:off x="457200" y="1143000"/>
            <a:ext cx="8229600" cy="4525963"/>
          </a:xfrm>
        </p:spPr>
        <p:txBody>
          <a:bodyPr>
            <a:normAutofit fontScale="92500" lnSpcReduction="10000"/>
          </a:bodyPr>
          <a:lstStyle/>
          <a:p>
            <a:r>
              <a:rPr lang="en-US" altLang="en-US" b="1" dirty="0" smtClean="0"/>
              <a:t>The most beautiful people we have known are those who have known defeat, known suffering, known struggle, known loss, and have found their way out of the depths. These persons have an appreciation, sensitivity, and an understanding of life that fills them with compassion, gentleness, and a deep loving concern. Beautiful people do not just happen.</a:t>
            </a:r>
            <a:br>
              <a:rPr lang="en-US" altLang="en-US" b="1" dirty="0" smtClean="0"/>
            </a:br>
            <a:r>
              <a:rPr lang="en-US" altLang="en-US" dirty="0" smtClean="0"/>
              <a:t/>
            </a:r>
            <a:br>
              <a:rPr lang="en-US" altLang="en-US" dirty="0" smtClean="0"/>
            </a:br>
            <a:r>
              <a:rPr lang="en-US" altLang="en-US" dirty="0" smtClean="0"/>
              <a:t>- Elizabeth </a:t>
            </a:r>
            <a:r>
              <a:rPr lang="en-US" altLang="en-US" dirty="0" err="1" smtClean="0"/>
              <a:t>Kubler</a:t>
            </a:r>
            <a:r>
              <a:rPr lang="en-US" altLang="en-US" dirty="0" smtClean="0"/>
              <a:t> Ross</a:t>
            </a:r>
          </a:p>
        </p:txBody>
      </p:sp>
    </p:spTree>
    <p:extLst>
      <p:ext uri="{BB962C8B-B14F-4D97-AF65-F5344CB8AC3E}">
        <p14:creationId xmlns:p14="http://schemas.microsoft.com/office/powerpoint/2010/main" val="889518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CF3-7F77-4EA2-BC65-FC4817D4E876}"/>
              </a:ext>
            </a:extLst>
          </p:cNvPr>
          <p:cNvSpPr>
            <a:spLocks noGrp="1"/>
          </p:cNvSpPr>
          <p:nvPr>
            <p:ph type="title"/>
          </p:nvPr>
        </p:nvSpPr>
        <p:spPr/>
        <p:txBody>
          <a:bodyPr/>
          <a:lstStyle/>
          <a:p>
            <a:r>
              <a:rPr lang="en-US" dirty="0"/>
              <a:t>Microdots</a:t>
            </a:r>
            <a:endParaRPr lang="en-PK" dirty="0"/>
          </a:p>
        </p:txBody>
      </p:sp>
      <p:pic>
        <p:nvPicPr>
          <p:cNvPr id="5" name="Content Placeholder 4">
            <a:extLst>
              <a:ext uri="{FF2B5EF4-FFF2-40B4-BE49-F238E27FC236}">
                <a16:creationId xmlns:a16="http://schemas.microsoft.com/office/drawing/2014/main" id="{E3A25477-1A05-4694-9E3E-4197FCF8B3E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86877" y="2193178"/>
            <a:ext cx="3213736" cy="3263504"/>
          </a:xfrm>
        </p:spPr>
      </p:pic>
      <p:pic>
        <p:nvPicPr>
          <p:cNvPr id="6" name="Google Shape;162;p29" descr="x-vin">
            <a:extLst>
              <a:ext uri="{FF2B5EF4-FFF2-40B4-BE49-F238E27FC236}">
                <a16:creationId xmlns:a16="http://schemas.microsoft.com/office/drawing/2014/main" id="{6EFF9E6B-8328-4575-BA15-8753336CCE05}"/>
              </a:ext>
            </a:extLst>
          </p:cNvPr>
          <p:cNvPicPr preferRelativeResize="0">
            <a:picLocks/>
          </p:cNvPicPr>
          <p:nvPr/>
        </p:nvPicPr>
        <p:blipFill rotWithShape="1">
          <a:blip r:embed="rId3">
            <a:alphaModFix/>
          </a:blip>
          <a:srcRect/>
          <a:stretch/>
        </p:blipFill>
        <p:spPr>
          <a:xfrm>
            <a:off x="6781800" y="3581400"/>
            <a:ext cx="1733550" cy="1875281"/>
          </a:xfrm>
          <a:prstGeom prst="rect">
            <a:avLst/>
          </a:prstGeom>
          <a:noFill/>
          <a:ln>
            <a:noFill/>
          </a:ln>
        </p:spPr>
      </p:pic>
    </p:spTree>
    <p:extLst>
      <p:ext uri="{BB962C8B-B14F-4D97-AF65-F5344CB8AC3E}">
        <p14:creationId xmlns:p14="http://schemas.microsoft.com/office/powerpoint/2010/main" val="163495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7412-58E2-4379-A023-777159A83423}"/>
              </a:ext>
            </a:extLst>
          </p:cNvPr>
          <p:cNvSpPr>
            <a:spLocks noGrp="1"/>
          </p:cNvSpPr>
          <p:nvPr>
            <p:ph type="title"/>
          </p:nvPr>
        </p:nvSpPr>
        <p:spPr/>
        <p:txBody>
          <a:bodyPr/>
          <a:lstStyle/>
          <a:p>
            <a:r>
              <a:rPr lang="en-US" dirty="0"/>
              <a:t>Hiding message within text</a:t>
            </a:r>
            <a:endParaRPr lang="en-PK" dirty="0"/>
          </a:p>
        </p:txBody>
      </p:sp>
      <p:sp>
        <p:nvSpPr>
          <p:cNvPr id="3" name="Content Placeholder 2">
            <a:extLst>
              <a:ext uri="{FF2B5EF4-FFF2-40B4-BE49-F238E27FC236}">
                <a16:creationId xmlns:a16="http://schemas.microsoft.com/office/drawing/2014/main" id="{E409C201-94E0-46E8-823B-2F6C04D4EA85}"/>
              </a:ext>
            </a:extLst>
          </p:cNvPr>
          <p:cNvSpPr>
            <a:spLocks noGrp="1"/>
          </p:cNvSpPr>
          <p:nvPr>
            <p:ph idx="1"/>
          </p:nvPr>
        </p:nvSpPr>
        <p:spPr/>
        <p:txBody>
          <a:bodyPr/>
          <a:lstStyle/>
          <a:p>
            <a:pPr marL="252413" indent="-252413">
              <a:lnSpc>
                <a:spcPct val="90000"/>
              </a:lnSpc>
              <a:spcBef>
                <a:spcPts val="0"/>
              </a:spcBef>
              <a:buClr>
                <a:srgbClr val="000000"/>
              </a:buClr>
              <a:buSzPts val="2800"/>
              <a:buFont typeface="Noto Sans Symbols"/>
              <a:buChar char="▪"/>
            </a:pPr>
            <a:r>
              <a:rPr lang="en-US" sz="2100" dirty="0">
                <a:solidFill>
                  <a:srgbClr val="000000"/>
                </a:solidFill>
                <a:ea typeface="Times New Roman"/>
                <a:cs typeface="Times New Roman"/>
                <a:sym typeface="Times New Roman"/>
              </a:rPr>
              <a:t>An actual message from a German spy</a:t>
            </a:r>
            <a:endParaRPr lang="en-US" dirty="0"/>
          </a:p>
          <a:p>
            <a:pPr marL="552450" lvl="1" indent="-209550">
              <a:lnSpc>
                <a:spcPct val="90000"/>
              </a:lnSpc>
              <a:spcBef>
                <a:spcPts val="525"/>
              </a:spcBef>
              <a:buClr>
                <a:srgbClr val="000000"/>
              </a:buClr>
              <a:buSzPts val="2040"/>
              <a:buFont typeface="Noto Sans Symbols"/>
              <a:buChar char="▪"/>
            </a:pPr>
            <a:r>
              <a:rPr lang="en-US" sz="1800" dirty="0">
                <a:solidFill>
                  <a:srgbClr val="000000"/>
                </a:solidFill>
                <a:ea typeface="Times New Roman"/>
                <a:cs typeface="Times New Roman"/>
                <a:sym typeface="Times New Roman"/>
              </a:rPr>
              <a:t>read second letter in each word</a:t>
            </a:r>
            <a:endParaRPr lang="en-US" sz="2100" dirty="0">
              <a:solidFill>
                <a:srgbClr val="000000"/>
              </a:solidFill>
              <a:ea typeface="Times New Roman"/>
              <a:cs typeface="Times New Roman"/>
              <a:sym typeface="Times New Roman"/>
            </a:endParaRPr>
          </a:p>
          <a:p>
            <a:pPr marL="252413" indent="-252413">
              <a:lnSpc>
                <a:spcPct val="90000"/>
              </a:lnSpc>
              <a:spcBef>
                <a:spcPts val="900"/>
              </a:spcBef>
              <a:buSzPts val="2800"/>
              <a:buNone/>
            </a:pPr>
            <a:r>
              <a:rPr lang="en-US" sz="2100" dirty="0">
                <a:solidFill>
                  <a:schemeClr val="dk1"/>
                </a:solidFill>
                <a:ea typeface="Times New Roman"/>
                <a:cs typeface="Times New Roman"/>
                <a:sym typeface="Times New Roman"/>
              </a:rPr>
              <a:t>“A</a:t>
            </a:r>
            <a:r>
              <a:rPr lang="en-US" sz="2700" dirty="0">
                <a:solidFill>
                  <a:schemeClr val="dk1"/>
                </a:solidFill>
                <a:ea typeface="Times New Roman"/>
                <a:cs typeface="Times New Roman"/>
                <a:sym typeface="Times New Roman"/>
              </a:rPr>
              <a:t>p</a:t>
            </a:r>
            <a:r>
              <a:rPr lang="en-US" sz="2100" dirty="0">
                <a:solidFill>
                  <a:schemeClr val="dk1"/>
                </a:solidFill>
                <a:ea typeface="Times New Roman"/>
                <a:cs typeface="Times New Roman"/>
                <a:sym typeface="Times New Roman"/>
              </a:rPr>
              <a:t>parently, n</a:t>
            </a:r>
            <a:r>
              <a:rPr lang="en-US" sz="2700" dirty="0">
                <a:solidFill>
                  <a:schemeClr val="dk1"/>
                </a:solidFill>
                <a:ea typeface="Times New Roman"/>
                <a:cs typeface="Times New Roman"/>
                <a:sym typeface="Times New Roman"/>
              </a:rPr>
              <a:t>e</a:t>
            </a:r>
            <a:r>
              <a:rPr lang="en-US" sz="2100" dirty="0">
                <a:solidFill>
                  <a:schemeClr val="dk1"/>
                </a:solidFill>
                <a:ea typeface="Times New Roman"/>
                <a:cs typeface="Times New Roman"/>
                <a:sym typeface="Times New Roman"/>
              </a:rPr>
              <a:t>utral’s p</a:t>
            </a:r>
            <a:r>
              <a:rPr lang="en-US" sz="2700" dirty="0">
                <a:solidFill>
                  <a:schemeClr val="dk1"/>
                </a:solidFill>
                <a:ea typeface="Times New Roman"/>
                <a:cs typeface="Times New Roman"/>
                <a:sym typeface="Times New Roman"/>
              </a:rPr>
              <a:t>r</a:t>
            </a:r>
            <a:r>
              <a:rPr lang="en-US" sz="2100" dirty="0">
                <a:solidFill>
                  <a:schemeClr val="dk1"/>
                </a:solidFill>
                <a:ea typeface="Times New Roman"/>
                <a:cs typeface="Times New Roman"/>
                <a:sym typeface="Times New Roman"/>
              </a:rPr>
              <a:t>otest i</a:t>
            </a:r>
            <a:r>
              <a:rPr lang="en-US" sz="2700" dirty="0">
                <a:solidFill>
                  <a:schemeClr val="dk1"/>
                </a:solidFill>
                <a:ea typeface="Times New Roman"/>
                <a:cs typeface="Times New Roman"/>
                <a:sym typeface="Times New Roman"/>
              </a:rPr>
              <a:t>s</a:t>
            </a:r>
            <a:r>
              <a:rPr lang="en-US" sz="2100" dirty="0">
                <a:solidFill>
                  <a:schemeClr val="dk1"/>
                </a:solidFill>
                <a:ea typeface="Times New Roman"/>
                <a:cs typeface="Times New Roman"/>
                <a:sym typeface="Times New Roman"/>
              </a:rPr>
              <a:t> t</a:t>
            </a:r>
            <a:r>
              <a:rPr lang="en-US" sz="2700" dirty="0">
                <a:solidFill>
                  <a:schemeClr val="dk1"/>
                </a:solidFill>
                <a:ea typeface="Times New Roman"/>
                <a:cs typeface="Times New Roman"/>
                <a:sym typeface="Times New Roman"/>
              </a:rPr>
              <a:t>h</a:t>
            </a:r>
            <a:r>
              <a:rPr lang="en-US" sz="2100" dirty="0">
                <a:solidFill>
                  <a:schemeClr val="dk1"/>
                </a:solidFill>
                <a:ea typeface="Times New Roman"/>
                <a:cs typeface="Times New Roman"/>
                <a:sym typeface="Times New Roman"/>
              </a:rPr>
              <a:t>oroughly d</a:t>
            </a:r>
            <a:r>
              <a:rPr lang="en-US" sz="2700" dirty="0">
                <a:solidFill>
                  <a:schemeClr val="dk1"/>
                </a:solidFill>
                <a:ea typeface="Times New Roman"/>
                <a:cs typeface="Times New Roman"/>
                <a:sym typeface="Times New Roman"/>
              </a:rPr>
              <a:t>i</a:t>
            </a:r>
            <a:r>
              <a:rPr lang="en-US" sz="2100" dirty="0">
                <a:solidFill>
                  <a:schemeClr val="dk1"/>
                </a:solidFill>
                <a:ea typeface="Times New Roman"/>
                <a:cs typeface="Times New Roman"/>
                <a:sym typeface="Times New Roman"/>
              </a:rPr>
              <a:t>scounted a</a:t>
            </a:r>
            <a:r>
              <a:rPr lang="en-US" sz="2700" dirty="0">
                <a:solidFill>
                  <a:schemeClr val="dk1"/>
                </a:solidFill>
                <a:ea typeface="Times New Roman"/>
                <a:cs typeface="Times New Roman"/>
                <a:sym typeface="Times New Roman"/>
              </a:rPr>
              <a:t>n</a:t>
            </a:r>
            <a:r>
              <a:rPr lang="en-US" sz="2100" dirty="0">
                <a:solidFill>
                  <a:schemeClr val="dk1"/>
                </a:solidFill>
                <a:ea typeface="Times New Roman"/>
                <a:cs typeface="Times New Roman"/>
                <a:sym typeface="Times New Roman"/>
              </a:rPr>
              <a:t>d i</a:t>
            </a:r>
            <a:r>
              <a:rPr lang="en-US" sz="2700" dirty="0">
                <a:solidFill>
                  <a:schemeClr val="dk1"/>
                </a:solidFill>
                <a:ea typeface="Times New Roman"/>
                <a:cs typeface="Times New Roman"/>
                <a:sym typeface="Times New Roman"/>
              </a:rPr>
              <a:t>g</a:t>
            </a:r>
            <a:r>
              <a:rPr lang="en-US" sz="2100" dirty="0">
                <a:solidFill>
                  <a:schemeClr val="dk1"/>
                </a:solidFill>
                <a:ea typeface="Times New Roman"/>
                <a:cs typeface="Times New Roman"/>
                <a:sym typeface="Times New Roman"/>
              </a:rPr>
              <a:t>nored. </a:t>
            </a:r>
            <a:r>
              <a:rPr lang="en-US" sz="2100" dirty="0" err="1">
                <a:solidFill>
                  <a:schemeClr val="dk1"/>
                </a:solidFill>
                <a:ea typeface="Times New Roman"/>
                <a:cs typeface="Times New Roman"/>
                <a:sym typeface="Times New Roman"/>
              </a:rPr>
              <a:t>I</a:t>
            </a:r>
            <a:r>
              <a:rPr lang="en-US" sz="2700" dirty="0" err="1">
                <a:solidFill>
                  <a:schemeClr val="dk1"/>
                </a:solidFill>
                <a:ea typeface="Times New Roman"/>
                <a:cs typeface="Times New Roman"/>
                <a:sym typeface="Times New Roman"/>
              </a:rPr>
              <a:t>s</a:t>
            </a:r>
            <a:r>
              <a:rPr lang="en-US" sz="2100" dirty="0" err="1">
                <a:solidFill>
                  <a:schemeClr val="dk1"/>
                </a:solidFill>
                <a:ea typeface="Times New Roman"/>
                <a:cs typeface="Times New Roman"/>
                <a:sym typeface="Times New Roman"/>
              </a:rPr>
              <a:t>man</a:t>
            </a:r>
            <a:r>
              <a:rPr lang="en-US" sz="2100" dirty="0">
                <a:solidFill>
                  <a:schemeClr val="dk1"/>
                </a:solidFill>
                <a:ea typeface="Times New Roman"/>
                <a:cs typeface="Times New Roman"/>
                <a:sym typeface="Times New Roman"/>
              </a:rPr>
              <a:t> h</a:t>
            </a:r>
            <a:r>
              <a:rPr lang="en-US" sz="2700" dirty="0">
                <a:solidFill>
                  <a:schemeClr val="dk1"/>
                </a:solidFill>
                <a:ea typeface="Times New Roman"/>
                <a:cs typeface="Times New Roman"/>
                <a:sym typeface="Times New Roman"/>
              </a:rPr>
              <a:t>a</a:t>
            </a:r>
            <a:r>
              <a:rPr lang="en-US" sz="2100" dirty="0">
                <a:solidFill>
                  <a:schemeClr val="dk1"/>
                </a:solidFill>
                <a:ea typeface="Times New Roman"/>
                <a:cs typeface="Times New Roman"/>
                <a:sym typeface="Times New Roman"/>
              </a:rPr>
              <a:t>rd h</a:t>
            </a:r>
            <a:r>
              <a:rPr lang="en-US" sz="2700" dirty="0">
                <a:solidFill>
                  <a:schemeClr val="dk1"/>
                </a:solidFill>
                <a:ea typeface="Times New Roman"/>
                <a:cs typeface="Times New Roman"/>
                <a:sym typeface="Times New Roman"/>
              </a:rPr>
              <a:t>i</a:t>
            </a:r>
            <a:r>
              <a:rPr lang="en-US" sz="2100" dirty="0">
                <a:solidFill>
                  <a:schemeClr val="dk1"/>
                </a:solidFill>
                <a:ea typeface="Times New Roman"/>
                <a:cs typeface="Times New Roman"/>
                <a:sym typeface="Times New Roman"/>
              </a:rPr>
              <a:t>t. B</a:t>
            </a:r>
            <a:r>
              <a:rPr lang="en-US" sz="2700" dirty="0">
                <a:solidFill>
                  <a:schemeClr val="dk1"/>
                </a:solidFill>
                <a:ea typeface="Times New Roman"/>
                <a:cs typeface="Times New Roman"/>
                <a:sym typeface="Times New Roman"/>
              </a:rPr>
              <a:t>l</a:t>
            </a:r>
            <a:r>
              <a:rPr lang="en-US" sz="2100" dirty="0">
                <a:solidFill>
                  <a:schemeClr val="dk1"/>
                </a:solidFill>
                <a:ea typeface="Times New Roman"/>
                <a:cs typeface="Times New Roman"/>
                <a:sym typeface="Times New Roman"/>
              </a:rPr>
              <a:t>ockade i</a:t>
            </a:r>
            <a:r>
              <a:rPr lang="en-US" sz="2700" dirty="0">
                <a:solidFill>
                  <a:schemeClr val="dk1"/>
                </a:solidFill>
                <a:ea typeface="Times New Roman"/>
                <a:cs typeface="Times New Roman"/>
                <a:sym typeface="Times New Roman"/>
              </a:rPr>
              <a:t>s</a:t>
            </a:r>
            <a:r>
              <a:rPr lang="en-US" sz="2100" dirty="0">
                <a:solidFill>
                  <a:schemeClr val="dk1"/>
                </a:solidFill>
                <a:ea typeface="Times New Roman"/>
                <a:cs typeface="Times New Roman"/>
                <a:sym typeface="Times New Roman"/>
              </a:rPr>
              <a:t>sue a</a:t>
            </a:r>
            <a:r>
              <a:rPr lang="en-US" sz="2700" dirty="0">
                <a:solidFill>
                  <a:schemeClr val="dk1"/>
                </a:solidFill>
                <a:ea typeface="Times New Roman"/>
                <a:cs typeface="Times New Roman"/>
                <a:sym typeface="Times New Roman"/>
              </a:rPr>
              <a:t>f</a:t>
            </a:r>
            <a:r>
              <a:rPr lang="en-US" sz="2100" dirty="0">
                <a:solidFill>
                  <a:schemeClr val="dk1"/>
                </a:solidFill>
                <a:ea typeface="Times New Roman"/>
                <a:cs typeface="Times New Roman"/>
                <a:sym typeface="Times New Roman"/>
              </a:rPr>
              <a:t>fect p</a:t>
            </a:r>
            <a:r>
              <a:rPr lang="en-US" sz="2700" dirty="0">
                <a:solidFill>
                  <a:schemeClr val="dk1"/>
                </a:solidFill>
                <a:ea typeface="Times New Roman"/>
                <a:cs typeface="Times New Roman"/>
                <a:sym typeface="Times New Roman"/>
              </a:rPr>
              <a:t>r</a:t>
            </a:r>
            <a:r>
              <a:rPr lang="en-US" sz="2100" dirty="0">
                <a:solidFill>
                  <a:schemeClr val="dk1"/>
                </a:solidFill>
                <a:ea typeface="Times New Roman"/>
                <a:cs typeface="Times New Roman"/>
                <a:sym typeface="Times New Roman"/>
              </a:rPr>
              <a:t>etext f</a:t>
            </a:r>
            <a:r>
              <a:rPr lang="en-US" sz="2700" dirty="0">
                <a:solidFill>
                  <a:schemeClr val="dk1"/>
                </a:solidFill>
                <a:ea typeface="Times New Roman"/>
                <a:cs typeface="Times New Roman"/>
                <a:sym typeface="Times New Roman"/>
              </a:rPr>
              <a:t>o</a:t>
            </a:r>
            <a:r>
              <a:rPr lang="en-US" sz="2100" dirty="0">
                <a:solidFill>
                  <a:schemeClr val="dk1"/>
                </a:solidFill>
                <a:ea typeface="Times New Roman"/>
                <a:cs typeface="Times New Roman"/>
                <a:sym typeface="Times New Roman"/>
              </a:rPr>
              <a:t>r e</a:t>
            </a:r>
            <a:r>
              <a:rPr lang="en-US" sz="2700" dirty="0">
                <a:solidFill>
                  <a:schemeClr val="dk1"/>
                </a:solidFill>
                <a:ea typeface="Times New Roman"/>
                <a:cs typeface="Times New Roman"/>
                <a:sym typeface="Times New Roman"/>
              </a:rPr>
              <a:t>m</a:t>
            </a:r>
            <a:r>
              <a:rPr lang="en-US" sz="2100" dirty="0">
                <a:solidFill>
                  <a:schemeClr val="dk1"/>
                </a:solidFill>
                <a:ea typeface="Times New Roman"/>
                <a:cs typeface="Times New Roman"/>
                <a:sym typeface="Times New Roman"/>
              </a:rPr>
              <a:t>bargo o</a:t>
            </a:r>
            <a:r>
              <a:rPr lang="en-US" sz="2700" dirty="0">
                <a:solidFill>
                  <a:schemeClr val="dk1"/>
                </a:solidFill>
                <a:ea typeface="Times New Roman"/>
                <a:cs typeface="Times New Roman"/>
                <a:sym typeface="Times New Roman"/>
              </a:rPr>
              <a:t>n</a:t>
            </a:r>
            <a:r>
              <a:rPr lang="en-US" sz="2100" dirty="0">
                <a:solidFill>
                  <a:schemeClr val="dk1"/>
                </a:solidFill>
                <a:ea typeface="Times New Roman"/>
                <a:cs typeface="Times New Roman"/>
                <a:sym typeface="Times New Roman"/>
              </a:rPr>
              <a:t> b</a:t>
            </a:r>
            <a:r>
              <a:rPr lang="en-US" sz="2700" dirty="0">
                <a:solidFill>
                  <a:schemeClr val="dk1"/>
                </a:solidFill>
                <a:ea typeface="Times New Roman"/>
                <a:cs typeface="Times New Roman"/>
                <a:sym typeface="Times New Roman"/>
              </a:rPr>
              <a:t>y</a:t>
            </a:r>
            <a:r>
              <a:rPr lang="en-US" sz="2100" dirty="0">
                <a:solidFill>
                  <a:schemeClr val="dk1"/>
                </a:solidFill>
                <a:ea typeface="Times New Roman"/>
                <a:cs typeface="Times New Roman"/>
                <a:sym typeface="Times New Roman"/>
              </a:rPr>
              <a:t> p</a:t>
            </a:r>
            <a:r>
              <a:rPr lang="en-US" sz="2700" dirty="0">
                <a:solidFill>
                  <a:schemeClr val="dk1"/>
                </a:solidFill>
                <a:ea typeface="Times New Roman"/>
                <a:cs typeface="Times New Roman"/>
                <a:sym typeface="Times New Roman"/>
              </a:rPr>
              <a:t>r</a:t>
            </a:r>
            <a:r>
              <a:rPr lang="en-US" sz="2100" dirty="0">
                <a:solidFill>
                  <a:schemeClr val="dk1"/>
                </a:solidFill>
                <a:ea typeface="Times New Roman"/>
                <a:cs typeface="Times New Roman"/>
                <a:sym typeface="Times New Roman"/>
              </a:rPr>
              <a:t>oducts, e</a:t>
            </a:r>
            <a:r>
              <a:rPr lang="en-US" sz="2700" dirty="0">
                <a:solidFill>
                  <a:schemeClr val="dk1"/>
                </a:solidFill>
                <a:ea typeface="Times New Roman"/>
                <a:cs typeface="Times New Roman"/>
                <a:sym typeface="Times New Roman"/>
              </a:rPr>
              <a:t>j</a:t>
            </a:r>
            <a:r>
              <a:rPr lang="en-US" sz="2100" dirty="0">
                <a:solidFill>
                  <a:schemeClr val="dk1"/>
                </a:solidFill>
                <a:ea typeface="Times New Roman"/>
                <a:cs typeface="Times New Roman"/>
                <a:sym typeface="Times New Roman"/>
              </a:rPr>
              <a:t>ecting </a:t>
            </a:r>
            <a:r>
              <a:rPr lang="en-US" sz="2100" dirty="0" err="1">
                <a:solidFill>
                  <a:schemeClr val="dk1"/>
                </a:solidFill>
                <a:ea typeface="Times New Roman"/>
                <a:cs typeface="Times New Roman"/>
                <a:sym typeface="Times New Roman"/>
              </a:rPr>
              <a:t>s</a:t>
            </a:r>
            <a:r>
              <a:rPr lang="en-US" sz="2700" dirty="0" err="1">
                <a:solidFill>
                  <a:schemeClr val="dk1"/>
                </a:solidFill>
                <a:ea typeface="Times New Roman"/>
                <a:cs typeface="Times New Roman"/>
                <a:sym typeface="Times New Roman"/>
              </a:rPr>
              <a:t>u</a:t>
            </a:r>
            <a:r>
              <a:rPr lang="en-US" sz="2100" dirty="0" err="1">
                <a:solidFill>
                  <a:schemeClr val="dk1"/>
                </a:solidFill>
                <a:ea typeface="Times New Roman"/>
                <a:cs typeface="Times New Roman"/>
                <a:sym typeface="Times New Roman"/>
              </a:rPr>
              <a:t>ets</a:t>
            </a:r>
            <a:r>
              <a:rPr lang="en-US" sz="2100" dirty="0">
                <a:solidFill>
                  <a:schemeClr val="dk1"/>
                </a:solidFill>
                <a:ea typeface="Times New Roman"/>
                <a:cs typeface="Times New Roman"/>
                <a:sym typeface="Times New Roman"/>
              </a:rPr>
              <a:t> a</a:t>
            </a:r>
            <a:r>
              <a:rPr lang="en-US" sz="2700" dirty="0">
                <a:solidFill>
                  <a:schemeClr val="dk1"/>
                </a:solidFill>
                <a:ea typeface="Times New Roman"/>
                <a:cs typeface="Times New Roman"/>
                <a:sym typeface="Times New Roman"/>
              </a:rPr>
              <a:t>n</a:t>
            </a:r>
            <a:r>
              <a:rPr lang="en-US" sz="2100" dirty="0">
                <a:solidFill>
                  <a:schemeClr val="dk1"/>
                </a:solidFill>
                <a:ea typeface="Times New Roman"/>
                <a:cs typeface="Times New Roman"/>
                <a:sym typeface="Times New Roman"/>
              </a:rPr>
              <a:t>d v</a:t>
            </a:r>
            <a:r>
              <a:rPr lang="en-US" sz="2700" dirty="0">
                <a:solidFill>
                  <a:schemeClr val="dk1"/>
                </a:solidFill>
                <a:ea typeface="Times New Roman"/>
                <a:cs typeface="Times New Roman"/>
                <a:sym typeface="Times New Roman"/>
              </a:rPr>
              <a:t>e</a:t>
            </a:r>
            <a:r>
              <a:rPr lang="en-US" sz="2100" dirty="0">
                <a:solidFill>
                  <a:schemeClr val="dk1"/>
                </a:solidFill>
                <a:ea typeface="Times New Roman"/>
                <a:cs typeface="Times New Roman"/>
                <a:sym typeface="Times New Roman"/>
              </a:rPr>
              <a:t>getable o</a:t>
            </a:r>
            <a:r>
              <a:rPr lang="en-US" sz="2700" dirty="0">
                <a:solidFill>
                  <a:schemeClr val="dk1"/>
                </a:solidFill>
                <a:ea typeface="Times New Roman"/>
                <a:cs typeface="Times New Roman"/>
                <a:sym typeface="Times New Roman"/>
              </a:rPr>
              <a:t>i</a:t>
            </a:r>
            <a:r>
              <a:rPr lang="en-US" sz="2100" dirty="0">
                <a:solidFill>
                  <a:schemeClr val="dk1"/>
                </a:solidFill>
                <a:ea typeface="Times New Roman"/>
                <a:cs typeface="Times New Roman"/>
                <a:sym typeface="Times New Roman"/>
              </a:rPr>
              <a:t>ls.”</a:t>
            </a:r>
            <a:endParaRPr lang="en-US" sz="2100" dirty="0">
              <a:solidFill>
                <a:srgbClr val="000000"/>
              </a:solidFill>
              <a:ea typeface="Times New Roman"/>
              <a:cs typeface="Times New Roman"/>
              <a:sym typeface="Times New Roman"/>
            </a:endParaRPr>
          </a:p>
          <a:p>
            <a:endParaRPr lang="en-PK" dirty="0"/>
          </a:p>
        </p:txBody>
      </p:sp>
      <p:sp>
        <p:nvSpPr>
          <p:cNvPr id="5" name="TextBox 4">
            <a:extLst>
              <a:ext uri="{FF2B5EF4-FFF2-40B4-BE49-F238E27FC236}">
                <a16:creationId xmlns:a16="http://schemas.microsoft.com/office/drawing/2014/main" id="{6B8D48B9-E253-49E4-A212-F92A662A1B53}"/>
              </a:ext>
            </a:extLst>
          </p:cNvPr>
          <p:cNvSpPr txBox="1"/>
          <p:nvPr/>
        </p:nvSpPr>
        <p:spPr>
          <a:xfrm>
            <a:off x="3071119" y="5334952"/>
            <a:ext cx="4570890" cy="279307"/>
          </a:xfrm>
          <a:prstGeom prst="rect">
            <a:avLst/>
          </a:prstGeom>
          <a:noFill/>
        </p:spPr>
        <p:txBody>
          <a:bodyPr wrap="square">
            <a:spAutoFit/>
          </a:bodyPr>
          <a:lstStyle/>
          <a:p>
            <a:pPr marL="252413" indent="-252413">
              <a:lnSpc>
                <a:spcPct val="90000"/>
              </a:lnSpc>
              <a:spcBef>
                <a:spcPts val="900"/>
              </a:spcBef>
              <a:buSzPts val="2800"/>
            </a:pPr>
            <a:r>
              <a:rPr lang="en-US" sz="1350" dirty="0">
                <a:solidFill>
                  <a:srgbClr val="000000"/>
                </a:solidFill>
                <a:latin typeface="Times New Roman"/>
                <a:ea typeface="Times New Roman"/>
                <a:cs typeface="Times New Roman"/>
                <a:sym typeface="Times New Roman"/>
              </a:rPr>
              <a:t>“Pershing Sails from NY June 1”</a:t>
            </a:r>
            <a:endParaRPr lang="en-US" sz="1350" dirty="0"/>
          </a:p>
        </p:txBody>
      </p:sp>
    </p:spTree>
    <p:extLst>
      <p:ext uri="{BB962C8B-B14F-4D97-AF65-F5344CB8AC3E}">
        <p14:creationId xmlns:p14="http://schemas.microsoft.com/office/powerpoint/2010/main" val="1162914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FBAC-39E5-4852-832F-6AE37070ADE2}"/>
              </a:ext>
            </a:extLst>
          </p:cNvPr>
          <p:cNvSpPr>
            <a:spLocks noGrp="1"/>
          </p:cNvSpPr>
          <p:nvPr>
            <p:ph type="title"/>
          </p:nvPr>
        </p:nvSpPr>
        <p:spPr/>
        <p:txBody>
          <a:bodyPr>
            <a:normAutofit fontScale="90000"/>
          </a:bodyPr>
          <a:lstStyle/>
          <a:p>
            <a:r>
              <a:rPr lang="en-US" dirty="0"/>
              <a:t>Modern Steganography (image, audio, video, html, </a:t>
            </a:r>
            <a:r>
              <a:rPr lang="en-US" dirty="0" err="1"/>
              <a:t>exif</a:t>
            </a:r>
            <a:r>
              <a:rPr lang="en-US" dirty="0"/>
              <a:t>)</a:t>
            </a:r>
            <a:endParaRPr lang="en-PK" dirty="0"/>
          </a:p>
        </p:txBody>
      </p:sp>
      <p:pic>
        <p:nvPicPr>
          <p:cNvPr id="5" name="Picture 4">
            <a:extLst>
              <a:ext uri="{FF2B5EF4-FFF2-40B4-BE49-F238E27FC236}">
                <a16:creationId xmlns:a16="http://schemas.microsoft.com/office/drawing/2014/main" id="{52124911-0AFF-4021-9001-AD1D8700EE06}"/>
              </a:ext>
            </a:extLst>
          </p:cNvPr>
          <p:cNvPicPr>
            <a:picLocks noChangeAspect="1"/>
          </p:cNvPicPr>
          <p:nvPr/>
        </p:nvPicPr>
        <p:blipFill>
          <a:blip r:embed="rId2"/>
          <a:stretch>
            <a:fillRect/>
          </a:stretch>
        </p:blipFill>
        <p:spPr>
          <a:xfrm>
            <a:off x="184420" y="2057400"/>
            <a:ext cx="5228740" cy="3943350"/>
          </a:xfrm>
          <a:prstGeom prst="rect">
            <a:avLst/>
          </a:prstGeom>
        </p:spPr>
      </p:pic>
      <p:pic>
        <p:nvPicPr>
          <p:cNvPr id="1026" name="Picture 2" descr="Google New Algorithm Can Erase Watermarks From Photos, Warns Of Pictures">
            <a:extLst>
              <a:ext uri="{FF2B5EF4-FFF2-40B4-BE49-F238E27FC236}">
                <a16:creationId xmlns:a16="http://schemas.microsoft.com/office/drawing/2014/main" id="{34179E05-6363-4517-B247-602D83819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746" y="2700337"/>
            <a:ext cx="3370835" cy="204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811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533400" y="228600"/>
            <a:ext cx="7772400" cy="1470025"/>
          </a:xfrm>
        </p:spPr>
        <p:txBody>
          <a:bodyPr/>
          <a:lstStyle/>
          <a:p>
            <a:pPr eaLnBrk="1" hangingPunct="1"/>
            <a:r>
              <a:rPr lang="en-US" altLang="en-US" smtClean="0"/>
              <a:t>Techniques of steganography</a:t>
            </a:r>
          </a:p>
        </p:txBody>
      </p:sp>
      <p:sp>
        <p:nvSpPr>
          <p:cNvPr id="3" name="Subtitle 2"/>
          <p:cNvSpPr>
            <a:spLocks noGrp="1"/>
          </p:cNvSpPr>
          <p:nvPr>
            <p:ph type="subTitle" idx="1"/>
          </p:nvPr>
        </p:nvSpPr>
        <p:spPr>
          <a:xfrm>
            <a:off x="533400" y="1524000"/>
            <a:ext cx="7848600" cy="4572000"/>
          </a:xfrm>
        </p:spPr>
        <p:txBody>
          <a:bodyPr rtlCol="0">
            <a:normAutofit fontScale="77500" lnSpcReduction="20000"/>
          </a:bodyPr>
          <a:lstStyle/>
          <a:p>
            <a:pPr algn="l" eaLnBrk="1" fontAlgn="auto" hangingPunct="1">
              <a:spcAft>
                <a:spcPts val="0"/>
              </a:spcAft>
              <a:buFont typeface="Wingdings" pitchFamily="2" charset="2"/>
              <a:buChar char="ü"/>
              <a:defRPr/>
            </a:pPr>
            <a:r>
              <a:rPr lang="en-US" dirty="0" smtClean="0">
                <a:solidFill>
                  <a:schemeClr val="tx1"/>
                </a:solidFill>
              </a:rPr>
              <a:t>Character marking</a:t>
            </a:r>
          </a:p>
          <a:p>
            <a:pPr lvl="1" algn="l" eaLnBrk="1" fontAlgn="auto" hangingPunct="1">
              <a:spcAft>
                <a:spcPts val="0"/>
              </a:spcAft>
              <a:buFont typeface="Wingdings" pitchFamily="2" charset="2"/>
              <a:buChar char="ü"/>
              <a:defRPr/>
            </a:pPr>
            <a:r>
              <a:rPr lang="en-US" dirty="0" smtClean="0">
                <a:solidFill>
                  <a:schemeClr val="tx1"/>
                </a:solidFill>
              </a:rPr>
              <a:t>Selected letters of printed or typewritten text are overwritten in pencil. The marks are ordinarily not visible unless the paper is held at an angle to bright light.</a:t>
            </a:r>
          </a:p>
          <a:p>
            <a:pPr algn="l" eaLnBrk="1" fontAlgn="auto" hangingPunct="1">
              <a:spcAft>
                <a:spcPts val="0"/>
              </a:spcAft>
              <a:buFont typeface="Wingdings" pitchFamily="2" charset="2"/>
              <a:buChar char="ü"/>
              <a:defRPr/>
            </a:pPr>
            <a:r>
              <a:rPr lang="en-US" dirty="0" smtClean="0">
                <a:solidFill>
                  <a:schemeClr val="tx1"/>
                </a:solidFill>
              </a:rPr>
              <a:t>Invisible ink</a:t>
            </a:r>
          </a:p>
          <a:p>
            <a:pPr lvl="1" algn="l" eaLnBrk="1" fontAlgn="auto" hangingPunct="1">
              <a:spcAft>
                <a:spcPts val="0"/>
              </a:spcAft>
              <a:buFont typeface="Wingdings" pitchFamily="2" charset="2"/>
              <a:buChar char="ü"/>
              <a:defRPr/>
            </a:pPr>
            <a:r>
              <a:rPr lang="en-US" dirty="0" smtClean="0">
                <a:solidFill>
                  <a:schemeClr val="tx1"/>
                </a:solidFill>
              </a:rPr>
              <a:t>Substances used for writing , but leaves no leaves no visible trace until some chemical is applied.</a:t>
            </a:r>
          </a:p>
          <a:p>
            <a:pPr algn="l" eaLnBrk="1" fontAlgn="auto" hangingPunct="1">
              <a:spcAft>
                <a:spcPts val="0"/>
              </a:spcAft>
              <a:buFont typeface="Wingdings" pitchFamily="2" charset="2"/>
              <a:buChar char="ü"/>
              <a:defRPr/>
            </a:pPr>
            <a:r>
              <a:rPr lang="en-US" dirty="0" smtClean="0">
                <a:solidFill>
                  <a:schemeClr val="tx1"/>
                </a:solidFill>
              </a:rPr>
              <a:t>Pin punctures</a:t>
            </a:r>
          </a:p>
          <a:p>
            <a:pPr lvl="1" algn="l" eaLnBrk="1" fontAlgn="auto" hangingPunct="1">
              <a:spcAft>
                <a:spcPts val="0"/>
              </a:spcAft>
              <a:buFont typeface="Wingdings" pitchFamily="2" charset="2"/>
              <a:buChar char="ü"/>
              <a:defRPr/>
            </a:pPr>
            <a:r>
              <a:rPr lang="en-US" dirty="0" smtClean="0">
                <a:solidFill>
                  <a:schemeClr val="tx1"/>
                </a:solidFill>
              </a:rPr>
              <a:t>Small pin punctures on selected letters are not visible unless held up in front of light.</a:t>
            </a:r>
          </a:p>
          <a:p>
            <a:pPr algn="l" eaLnBrk="1" fontAlgn="auto" hangingPunct="1">
              <a:spcAft>
                <a:spcPts val="0"/>
              </a:spcAft>
              <a:buFont typeface="Wingdings" pitchFamily="2" charset="2"/>
              <a:buChar char="ü"/>
              <a:defRPr/>
            </a:pPr>
            <a:r>
              <a:rPr lang="en-US" dirty="0" smtClean="0">
                <a:solidFill>
                  <a:schemeClr val="tx1"/>
                </a:solidFill>
              </a:rPr>
              <a:t>Typewriter correction ribbon</a:t>
            </a:r>
          </a:p>
          <a:p>
            <a:pPr lvl="1" algn="l" eaLnBrk="1" fontAlgn="auto" hangingPunct="1">
              <a:spcAft>
                <a:spcPts val="0"/>
              </a:spcAft>
              <a:buFont typeface="Wingdings" pitchFamily="2" charset="2"/>
              <a:buChar char="ü"/>
              <a:defRPr/>
            </a:pPr>
            <a:r>
              <a:rPr lang="en-US" dirty="0" smtClean="0">
                <a:solidFill>
                  <a:schemeClr val="tx1"/>
                </a:solidFill>
              </a:rPr>
              <a:t>Used between lines typed with a black ribbon , the results of typing with the correction tape are visible only under strong light.</a:t>
            </a:r>
          </a:p>
        </p:txBody>
      </p:sp>
    </p:spTree>
    <p:extLst>
      <p:ext uri="{BB962C8B-B14F-4D97-AF65-F5344CB8AC3E}">
        <p14:creationId xmlns:p14="http://schemas.microsoft.com/office/powerpoint/2010/main" val="26777167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ltLang="en-US" smtClean="0"/>
              <a:t>Lessons from cryptanalysis</a:t>
            </a:r>
          </a:p>
        </p:txBody>
      </p:sp>
      <p:sp>
        <p:nvSpPr>
          <p:cNvPr id="23555"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Char char="ü"/>
            </a:pPr>
            <a:endParaRPr lang="en-GB" altLang="en-US" sz="2600" smtClean="0"/>
          </a:p>
          <a:p>
            <a:pPr eaLnBrk="1" hangingPunct="1">
              <a:lnSpc>
                <a:spcPct val="90000"/>
              </a:lnSpc>
              <a:buFont typeface="Wingdings" panose="05000000000000000000" pitchFamily="2" charset="2"/>
              <a:buChar char="ü"/>
            </a:pPr>
            <a:r>
              <a:rPr lang="en-GB" altLang="en-US" sz="2600" smtClean="0"/>
              <a:t>The security of the cipher should depend entirely on the key (i.e., we should assume that the attacker knows how the cipher works); this is known as </a:t>
            </a:r>
            <a:r>
              <a:rPr lang="en-GB" altLang="en-US" sz="2600" b="1" smtClean="0"/>
              <a:t>Kerckhoffs’ principle</a:t>
            </a:r>
            <a:endParaRPr lang="en-GB" altLang="en-US" sz="2600" smtClean="0"/>
          </a:p>
          <a:p>
            <a:pPr eaLnBrk="1" hangingPunct="1">
              <a:lnSpc>
                <a:spcPct val="90000"/>
              </a:lnSpc>
              <a:buFont typeface="Wingdings" panose="05000000000000000000" pitchFamily="2" charset="2"/>
              <a:buChar char="ü"/>
            </a:pPr>
            <a:endParaRPr lang="en-GB" altLang="en-US" sz="2600" smtClean="0"/>
          </a:p>
          <a:p>
            <a:pPr eaLnBrk="1" hangingPunct="1">
              <a:lnSpc>
                <a:spcPct val="90000"/>
              </a:lnSpc>
              <a:buFont typeface="Wingdings" panose="05000000000000000000" pitchFamily="2" charset="2"/>
              <a:buChar char="ü"/>
            </a:pPr>
            <a:r>
              <a:rPr lang="en-GB" altLang="en-US" sz="2600" smtClean="0"/>
              <a:t>The a large key space only makes exhaustive key search impractical; it does not mean that the cipher cannot be broken by some other method</a:t>
            </a:r>
          </a:p>
        </p:txBody>
      </p:sp>
    </p:spTree>
    <p:extLst>
      <p:ext uri="{BB962C8B-B14F-4D97-AF65-F5344CB8AC3E}">
        <p14:creationId xmlns:p14="http://schemas.microsoft.com/office/powerpoint/2010/main" val="21918198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p:txBody>
          <a:bodyPr/>
          <a:lstStyle/>
          <a:p>
            <a:pPr eaLnBrk="1" hangingPunct="1"/>
            <a:r>
              <a:rPr lang="en-US" altLang="en-US" smtClean="0"/>
              <a:t>END OF LECTURE</a:t>
            </a:r>
          </a:p>
        </p:txBody>
      </p:sp>
      <p:sp>
        <p:nvSpPr>
          <p:cNvPr id="3" name="Subtitle 2"/>
          <p:cNvSpPr>
            <a:spLocks noGrp="1"/>
          </p:cNvSpPr>
          <p:nvPr>
            <p:ph type="subTitle" idx="1"/>
          </p:nvPr>
        </p:nvSpPr>
        <p:spPr/>
        <p:txBody>
          <a:bodyPr/>
          <a:lstStyle/>
          <a:p>
            <a:pPr eaLnBrk="1" hangingPunct="1">
              <a:defRPr/>
            </a:pPr>
            <a:endParaRPr lang="en-US"/>
          </a:p>
        </p:txBody>
      </p:sp>
    </p:spTree>
    <p:extLst>
      <p:ext uri="{BB962C8B-B14F-4D97-AF65-F5344CB8AC3E}">
        <p14:creationId xmlns:p14="http://schemas.microsoft.com/office/powerpoint/2010/main" val="20785892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0"/>
            <a:ext cx="6601549" cy="990600"/>
          </a:xfrm>
        </p:spPr>
        <p:txBody>
          <a:bodyPr>
            <a:noAutofit/>
          </a:bodyPr>
          <a:lstStyle/>
          <a:p>
            <a:r>
              <a:rPr lang="en-US" sz="6000" b="1" dirty="0" smtClean="0">
                <a:solidFill>
                  <a:srgbClr val="B80000"/>
                </a:solidFill>
                <a:latin typeface="Comic Sans MS" panose="030F0702030302020204" pitchFamily="66" charset="0"/>
              </a:rPr>
              <a:t>Any Questions ?</a:t>
            </a:r>
            <a:endParaRPr lang="en-US" sz="6000" b="1" dirty="0">
              <a:solidFill>
                <a:srgbClr val="B80000"/>
              </a:solidFill>
              <a:latin typeface="Comic Sans MS" panose="030F0702030302020204" pitchFamily="66" charset="0"/>
            </a:endParaRPr>
          </a:p>
        </p:txBody>
      </p:sp>
      <p:sp>
        <p:nvSpPr>
          <p:cNvPr id="4" name="TextBox 3"/>
          <p:cNvSpPr txBox="1"/>
          <p:nvPr/>
        </p:nvSpPr>
        <p:spPr>
          <a:xfrm>
            <a:off x="-1224158" y="4885699"/>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756539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normAutofit/>
          </a:bodyPr>
          <a:lstStyle/>
          <a:p>
            <a:pPr eaLnBrk="1" fontAlgn="auto" hangingPunct="1">
              <a:spcAft>
                <a:spcPts val="0"/>
              </a:spcAft>
              <a:defRPr/>
            </a:pPr>
            <a:r>
              <a:rPr lang="en-US" dirty="0" smtClean="0"/>
              <a:t>Symmetric Ciphers (continue..)</a:t>
            </a:r>
          </a:p>
        </p:txBody>
      </p:sp>
      <p:sp>
        <p:nvSpPr>
          <p:cNvPr id="3" name="Subtitle 2"/>
          <p:cNvSpPr>
            <a:spLocks noGrp="1"/>
          </p:cNvSpPr>
          <p:nvPr>
            <p:ph type="subTitle" idx="1"/>
          </p:nvPr>
        </p:nvSpPr>
        <p:spPr/>
        <p:txBody>
          <a:bodyPr rtlCol="0">
            <a:normAutofit/>
          </a:bodyPr>
          <a:lstStyle/>
          <a:p>
            <a:pPr eaLnBrk="1" fontAlgn="auto" hangingPunct="1">
              <a:spcAft>
                <a:spcPts val="0"/>
              </a:spcAft>
              <a:defRPr/>
            </a:pPr>
            <a:endParaRPr lang="en-US" smtClean="0"/>
          </a:p>
        </p:txBody>
      </p:sp>
    </p:spTree>
    <p:extLst>
      <p:ext uri="{BB962C8B-B14F-4D97-AF65-F5344CB8AC3E}">
        <p14:creationId xmlns:p14="http://schemas.microsoft.com/office/powerpoint/2010/main" val="2564053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09600" y="304800"/>
            <a:ext cx="7772400" cy="990600"/>
          </a:xfrm>
        </p:spPr>
        <p:txBody>
          <a:bodyPr/>
          <a:lstStyle/>
          <a:p>
            <a:pPr eaLnBrk="1" hangingPunct="1"/>
            <a:r>
              <a:rPr lang="en-US" altLang="en-US" smtClean="0"/>
              <a:t>Playfair Cipher</a:t>
            </a:r>
          </a:p>
        </p:txBody>
      </p:sp>
      <p:sp>
        <p:nvSpPr>
          <p:cNvPr id="3075" name="Subtitle 2"/>
          <p:cNvSpPr>
            <a:spLocks noGrp="1"/>
          </p:cNvSpPr>
          <p:nvPr>
            <p:ph type="subTitle" idx="1"/>
          </p:nvPr>
        </p:nvSpPr>
        <p:spPr>
          <a:xfrm>
            <a:off x="533400" y="1524000"/>
            <a:ext cx="7848600" cy="4876800"/>
          </a:xfrm>
        </p:spPr>
        <p:txBody>
          <a:bodyPr/>
          <a:lstStyle/>
          <a:p>
            <a:pPr algn="l" eaLnBrk="1" hangingPunct="1">
              <a:buFont typeface="Wingdings" panose="05000000000000000000" pitchFamily="2" charset="2"/>
              <a:buChar char="ü"/>
            </a:pPr>
            <a:r>
              <a:rPr lang="en-US" altLang="en-US" smtClean="0">
                <a:solidFill>
                  <a:schemeClr val="tx1"/>
                </a:solidFill>
              </a:rPr>
              <a:t>Invented by charles wheatstone in 1854</a:t>
            </a:r>
          </a:p>
          <a:p>
            <a:pPr algn="l" eaLnBrk="1" hangingPunct="1">
              <a:buFont typeface="Wingdings" panose="05000000000000000000" pitchFamily="2" charset="2"/>
              <a:buChar char="ü"/>
            </a:pPr>
            <a:r>
              <a:rPr lang="en-US" altLang="en-US" smtClean="0">
                <a:solidFill>
                  <a:schemeClr val="tx1"/>
                </a:solidFill>
              </a:rPr>
              <a:t>The best known multiple-letter encryption.</a:t>
            </a:r>
          </a:p>
          <a:p>
            <a:pPr algn="l" eaLnBrk="1" hangingPunct="1">
              <a:buFont typeface="Wingdings" panose="05000000000000000000" pitchFamily="2" charset="2"/>
              <a:buChar char="ü"/>
            </a:pPr>
            <a:r>
              <a:rPr lang="en-US" altLang="en-US" smtClean="0">
                <a:solidFill>
                  <a:schemeClr val="tx1"/>
                </a:solidFill>
              </a:rPr>
              <a:t>Treat digrams in the plaintext as single units and translate these units into ciphertext.</a:t>
            </a:r>
          </a:p>
          <a:p>
            <a:pPr algn="l" eaLnBrk="1" hangingPunct="1">
              <a:buFont typeface="Wingdings" panose="05000000000000000000" pitchFamily="2" charset="2"/>
              <a:buChar char="ü"/>
            </a:pPr>
            <a:r>
              <a:rPr lang="en-US" altLang="en-US" smtClean="0">
                <a:solidFill>
                  <a:schemeClr val="tx1"/>
                </a:solidFill>
              </a:rPr>
              <a:t>Based on 5x5 matrix letters , using keyword.</a:t>
            </a:r>
          </a:p>
          <a:p>
            <a:pPr algn="l" eaLnBrk="1" hangingPunct="1"/>
            <a:endParaRPr lang="en-US" altLang="en-US" smtClean="0">
              <a:solidFill>
                <a:schemeClr val="tx1"/>
              </a:solidFill>
            </a:endParaRPr>
          </a:p>
        </p:txBody>
      </p:sp>
    </p:spTree>
    <p:extLst>
      <p:ext uri="{BB962C8B-B14F-4D97-AF65-F5344CB8AC3E}">
        <p14:creationId xmlns:p14="http://schemas.microsoft.com/office/powerpoint/2010/main" val="2183482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09600" y="304800"/>
            <a:ext cx="7772400" cy="1470025"/>
          </a:xfrm>
        </p:spPr>
        <p:txBody>
          <a:bodyPr/>
          <a:lstStyle/>
          <a:p>
            <a:pPr eaLnBrk="1" hangingPunct="1"/>
            <a:r>
              <a:rPr lang="en-US" altLang="en-US" smtClean="0"/>
              <a:t>Playfair cipher</a:t>
            </a:r>
          </a:p>
        </p:txBody>
      </p:sp>
      <p:pic>
        <p:nvPicPr>
          <p:cNvPr id="40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57400"/>
            <a:ext cx="875823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727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533400" y="228600"/>
            <a:ext cx="7772400" cy="1470025"/>
          </a:xfrm>
        </p:spPr>
        <p:txBody>
          <a:bodyPr/>
          <a:lstStyle/>
          <a:p>
            <a:pPr eaLnBrk="1" hangingPunct="1"/>
            <a:r>
              <a:rPr lang="en-US" altLang="en-US" smtClean="0"/>
              <a:t>Playfair cipher</a:t>
            </a:r>
          </a:p>
        </p:txBody>
      </p:sp>
      <p:sp>
        <p:nvSpPr>
          <p:cNvPr id="3" name="Subtitle 2"/>
          <p:cNvSpPr>
            <a:spLocks noGrp="1"/>
          </p:cNvSpPr>
          <p:nvPr>
            <p:ph type="subTitle" idx="1"/>
          </p:nvPr>
        </p:nvSpPr>
        <p:spPr>
          <a:xfrm>
            <a:off x="533400" y="1752600"/>
            <a:ext cx="7772400" cy="4495800"/>
          </a:xfrm>
        </p:spPr>
        <p:txBody>
          <a:bodyPr rtlCol="0">
            <a:normAutofit fontScale="92500" lnSpcReduction="20000"/>
          </a:bodyPr>
          <a:lstStyle/>
          <a:p>
            <a:pPr algn="l" eaLnBrk="1" fontAlgn="auto" hangingPunct="1">
              <a:spcAft>
                <a:spcPts val="0"/>
              </a:spcAft>
              <a:buFont typeface="Wingdings" pitchFamily="2" charset="2"/>
              <a:buChar char="ü"/>
              <a:defRPr/>
            </a:pPr>
            <a:r>
              <a:rPr lang="en-US" dirty="0" smtClean="0">
                <a:solidFill>
                  <a:schemeClr val="tx1"/>
                </a:solidFill>
              </a:rPr>
              <a:t>In this case, the keyword is </a:t>
            </a:r>
            <a:r>
              <a:rPr lang="en-US" i="1" dirty="0" smtClean="0">
                <a:solidFill>
                  <a:schemeClr val="tx1"/>
                </a:solidFill>
              </a:rPr>
              <a:t>monarchy.</a:t>
            </a:r>
          </a:p>
          <a:p>
            <a:pPr algn="l" eaLnBrk="1" fontAlgn="auto" hangingPunct="1">
              <a:spcAft>
                <a:spcPts val="0"/>
              </a:spcAft>
              <a:buFont typeface="Wingdings" pitchFamily="2" charset="2"/>
              <a:buChar char="ü"/>
              <a:defRPr/>
            </a:pPr>
            <a:r>
              <a:rPr lang="en-US" dirty="0" smtClean="0">
                <a:solidFill>
                  <a:schemeClr val="tx1"/>
                </a:solidFill>
              </a:rPr>
              <a:t>The plaintext is encrypted according to the following rule.</a:t>
            </a:r>
          </a:p>
          <a:p>
            <a:pPr algn="l" eaLnBrk="1" fontAlgn="auto" hangingPunct="1">
              <a:spcAft>
                <a:spcPts val="0"/>
              </a:spcAft>
              <a:buFont typeface="Wingdings" pitchFamily="2" charset="2"/>
              <a:buChar char="ü"/>
              <a:defRPr/>
            </a:pPr>
            <a:r>
              <a:rPr lang="en-US" dirty="0" smtClean="0">
                <a:solidFill>
                  <a:schemeClr val="tx1"/>
                </a:solidFill>
              </a:rPr>
              <a:t>Two letters that fall in the same row are replaced by letters to the right , with the first element of the row circularly following the last. </a:t>
            </a:r>
            <a:r>
              <a:rPr lang="en-US" dirty="0" err="1" smtClean="0">
                <a:solidFill>
                  <a:schemeClr val="tx1"/>
                </a:solidFill>
              </a:rPr>
              <a:t>E.g</a:t>
            </a:r>
            <a:r>
              <a:rPr lang="en-US" dirty="0" smtClean="0">
                <a:solidFill>
                  <a:schemeClr val="tx1"/>
                </a:solidFill>
              </a:rPr>
              <a:t> </a:t>
            </a:r>
            <a:r>
              <a:rPr lang="en-US" dirty="0" err="1" smtClean="0">
                <a:solidFill>
                  <a:schemeClr val="tx1"/>
                </a:solidFill>
              </a:rPr>
              <a:t>ar</a:t>
            </a:r>
            <a:r>
              <a:rPr lang="en-US" dirty="0" smtClean="0">
                <a:solidFill>
                  <a:schemeClr val="tx1"/>
                </a:solidFill>
              </a:rPr>
              <a:t> is </a:t>
            </a:r>
            <a:r>
              <a:rPr lang="en-US" dirty="0" err="1" smtClean="0">
                <a:solidFill>
                  <a:schemeClr val="tx1"/>
                </a:solidFill>
              </a:rPr>
              <a:t>encypted</a:t>
            </a:r>
            <a:r>
              <a:rPr lang="en-US" dirty="0" smtClean="0">
                <a:solidFill>
                  <a:schemeClr val="tx1"/>
                </a:solidFill>
              </a:rPr>
              <a:t> by RM.</a:t>
            </a:r>
          </a:p>
          <a:p>
            <a:pPr algn="l" eaLnBrk="1" fontAlgn="auto" hangingPunct="1">
              <a:spcAft>
                <a:spcPts val="0"/>
              </a:spcAft>
              <a:buFont typeface="Wingdings" pitchFamily="2" charset="2"/>
              <a:buChar char="ü"/>
              <a:defRPr/>
            </a:pPr>
            <a:r>
              <a:rPr lang="en-US" dirty="0" smtClean="0">
                <a:solidFill>
                  <a:schemeClr val="tx1"/>
                </a:solidFill>
              </a:rPr>
              <a:t>Two plaintext that fall in the same column are replaced by letters beneath , the top element of the column circularly following the last </a:t>
            </a:r>
            <a:r>
              <a:rPr lang="en-US" dirty="0" err="1" smtClean="0">
                <a:solidFill>
                  <a:schemeClr val="tx1"/>
                </a:solidFill>
              </a:rPr>
              <a:t>e.g</a:t>
            </a:r>
            <a:r>
              <a:rPr lang="en-US" dirty="0" smtClean="0">
                <a:solidFill>
                  <a:schemeClr val="tx1"/>
                </a:solidFill>
              </a:rPr>
              <a:t> mu is encrypted as CM.</a:t>
            </a:r>
          </a:p>
        </p:txBody>
      </p:sp>
    </p:spTree>
    <p:extLst>
      <p:ext uri="{BB962C8B-B14F-4D97-AF65-F5344CB8AC3E}">
        <p14:creationId xmlns:p14="http://schemas.microsoft.com/office/powerpoint/2010/main" val="1553327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685800" y="304800"/>
            <a:ext cx="7772400" cy="533400"/>
          </a:xfrm>
        </p:spPr>
        <p:txBody>
          <a:bodyPr>
            <a:normAutofit fontScale="90000"/>
          </a:bodyPr>
          <a:lstStyle/>
          <a:p>
            <a:pPr eaLnBrk="1" hangingPunct="1"/>
            <a:r>
              <a:rPr lang="en-US" altLang="en-US" smtClean="0"/>
              <a:t>Playfair Cipher</a:t>
            </a:r>
          </a:p>
        </p:txBody>
      </p:sp>
      <p:sp>
        <p:nvSpPr>
          <p:cNvPr id="6147" name="Subtitle 2"/>
          <p:cNvSpPr>
            <a:spLocks noGrp="1"/>
          </p:cNvSpPr>
          <p:nvPr>
            <p:ph type="subTitle" idx="1"/>
          </p:nvPr>
        </p:nvSpPr>
        <p:spPr>
          <a:xfrm>
            <a:off x="457200" y="685800"/>
            <a:ext cx="8153400" cy="5791200"/>
          </a:xfrm>
        </p:spPr>
        <p:txBody>
          <a:bodyPr/>
          <a:lstStyle/>
          <a:p>
            <a:pPr algn="l" eaLnBrk="1" hangingPunct="1">
              <a:buFont typeface="Wingdings" panose="05000000000000000000" pitchFamily="2" charset="2"/>
              <a:buChar char="ü"/>
            </a:pPr>
            <a:r>
              <a:rPr lang="en-US" altLang="en-US" smtClean="0">
                <a:solidFill>
                  <a:schemeClr val="tx1"/>
                </a:solidFill>
              </a:rPr>
              <a:t>Each , plaintext letter in a pair is replaced by the letter that lies in its own row and the column occupied by the other plaintext letter, thus hs becomes BP and ea becomes IM (or JM )</a:t>
            </a:r>
          </a:p>
          <a:p>
            <a:pPr algn="l" eaLnBrk="1" hangingPunct="1">
              <a:buFont typeface="Wingdings" panose="05000000000000000000" pitchFamily="2" charset="2"/>
              <a:buChar char="ü"/>
            </a:pPr>
            <a:r>
              <a:rPr lang="en-US" altLang="en-US" smtClean="0">
                <a:solidFill>
                  <a:schemeClr val="tx1"/>
                </a:solidFill>
              </a:rPr>
              <a:t>Repeating plaintext letters that are in the same pair are separated with a filler letter, such as x, so that balloon would be treated </a:t>
            </a:r>
            <a:r>
              <a:rPr lang="pt-BR" altLang="en-US" smtClean="0">
                <a:solidFill>
                  <a:schemeClr val="tx1"/>
                </a:solidFill>
              </a:rPr>
              <a:t>as ba lx lo on.</a:t>
            </a:r>
            <a:endParaRPr lang="en-US" altLang="en-US" smtClean="0">
              <a:solidFill>
                <a:schemeClr val="tx1"/>
              </a:solidFill>
            </a:endParaRPr>
          </a:p>
          <a:p>
            <a:pPr algn="l" eaLnBrk="1" hangingPunct="1">
              <a:buFont typeface="Wingdings" panose="05000000000000000000" pitchFamily="2" charset="2"/>
              <a:buChar char="ü"/>
            </a:pPr>
            <a:r>
              <a:rPr lang="en-US" altLang="en-US" smtClean="0">
                <a:solidFill>
                  <a:schemeClr val="tx1"/>
                </a:solidFill>
              </a:rPr>
              <a:t>Simple monoalphbetic ciphers only 26 letters, 26x26= 676 digrams(identification is difficult).</a:t>
            </a:r>
          </a:p>
          <a:p>
            <a:pPr algn="l" eaLnBrk="1" hangingPunct="1">
              <a:buFont typeface="Wingdings" panose="05000000000000000000" pitchFamily="2" charset="2"/>
              <a:buChar char="ü"/>
            </a:pPr>
            <a:r>
              <a:rPr lang="en-US" altLang="en-US" smtClean="0">
                <a:solidFill>
                  <a:schemeClr val="tx1"/>
                </a:solidFill>
              </a:rPr>
              <a:t>Making relative frequency difficult.</a:t>
            </a:r>
          </a:p>
          <a:p>
            <a:pPr algn="l" eaLnBrk="1" hangingPunct="1"/>
            <a:endParaRPr lang="en-US" altLang="en-US" smtClean="0">
              <a:solidFill>
                <a:schemeClr val="tx1"/>
              </a:solidFill>
            </a:endParaRPr>
          </a:p>
          <a:p>
            <a:pPr algn="l" eaLnBrk="1" hangingPunct="1"/>
            <a:endParaRPr lang="en-US" altLang="en-US" smtClean="0">
              <a:solidFill>
                <a:schemeClr val="tx1"/>
              </a:solidFill>
            </a:endParaRPr>
          </a:p>
        </p:txBody>
      </p:sp>
    </p:spTree>
    <p:extLst>
      <p:ext uri="{BB962C8B-B14F-4D97-AF65-F5344CB8AC3E}">
        <p14:creationId xmlns:p14="http://schemas.microsoft.com/office/powerpoint/2010/main" val="3764302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609600" y="228600"/>
            <a:ext cx="7772400" cy="914400"/>
          </a:xfrm>
        </p:spPr>
        <p:txBody>
          <a:bodyPr/>
          <a:lstStyle/>
          <a:p>
            <a:pPr eaLnBrk="1" hangingPunct="1"/>
            <a:r>
              <a:rPr lang="en-US" altLang="en-US" smtClean="0"/>
              <a:t>Hill Cipher</a:t>
            </a:r>
          </a:p>
        </p:txBody>
      </p:sp>
      <p:sp>
        <p:nvSpPr>
          <p:cNvPr id="7171" name="Subtitle 2"/>
          <p:cNvSpPr>
            <a:spLocks noGrp="1"/>
          </p:cNvSpPr>
          <p:nvPr>
            <p:ph type="subTitle" idx="1"/>
          </p:nvPr>
        </p:nvSpPr>
        <p:spPr>
          <a:xfrm>
            <a:off x="533400" y="1219200"/>
            <a:ext cx="7696200" cy="4419600"/>
          </a:xfrm>
        </p:spPr>
        <p:txBody>
          <a:bodyPr/>
          <a:lstStyle/>
          <a:p>
            <a:pPr algn="l" eaLnBrk="1" hangingPunct="1">
              <a:buFont typeface="Wingdings" panose="05000000000000000000" pitchFamily="2" charset="2"/>
              <a:buChar char="ü"/>
            </a:pPr>
            <a:r>
              <a:rPr lang="en-US" altLang="en-US" smtClean="0">
                <a:solidFill>
                  <a:schemeClr val="tx1"/>
                </a:solidFill>
              </a:rPr>
              <a:t>Multi-letter cipher</a:t>
            </a:r>
          </a:p>
          <a:p>
            <a:pPr algn="l" eaLnBrk="1" hangingPunct="1">
              <a:buFont typeface="Wingdings" panose="05000000000000000000" pitchFamily="2" charset="2"/>
              <a:buChar char="ü"/>
            </a:pPr>
            <a:r>
              <a:rPr lang="en-US" altLang="en-US" smtClean="0">
                <a:solidFill>
                  <a:schemeClr val="tx1"/>
                </a:solidFill>
              </a:rPr>
              <a:t>Developed by Lester hill in 1929.</a:t>
            </a:r>
          </a:p>
          <a:p>
            <a:pPr algn="l" eaLnBrk="1" hangingPunct="1">
              <a:buFont typeface="Wingdings" panose="05000000000000000000" pitchFamily="2" charset="2"/>
              <a:buChar char="ü"/>
            </a:pPr>
            <a:r>
              <a:rPr lang="en-US" altLang="en-US" smtClean="0">
                <a:solidFill>
                  <a:schemeClr val="tx1"/>
                </a:solidFill>
              </a:rPr>
              <a:t>The encryption takes m successive plaintext letters and substitute for them m cipher letters.</a:t>
            </a:r>
          </a:p>
          <a:p>
            <a:pPr algn="l" eaLnBrk="1" hangingPunct="1">
              <a:buFont typeface="Wingdings" panose="05000000000000000000" pitchFamily="2" charset="2"/>
              <a:buChar char="ü"/>
            </a:pPr>
            <a:r>
              <a:rPr lang="en-US" altLang="en-US" smtClean="0">
                <a:solidFill>
                  <a:schemeClr val="tx1"/>
                </a:solidFill>
              </a:rPr>
              <a:t>The substitution is determined by m linear equations , each character is assigned a numerical value.</a:t>
            </a:r>
          </a:p>
          <a:p>
            <a:pPr algn="l" eaLnBrk="1" hangingPunct="1">
              <a:buFont typeface="Wingdings" panose="05000000000000000000" pitchFamily="2" charset="2"/>
              <a:buChar char="ü"/>
            </a:pPr>
            <a:endParaRPr lang="en-US" altLang="en-US" smtClean="0">
              <a:solidFill>
                <a:schemeClr val="tx1"/>
              </a:solidFill>
            </a:endParaRPr>
          </a:p>
          <a:p>
            <a:pPr algn="l" eaLnBrk="1" hangingPunct="1">
              <a:buFont typeface="Wingdings" panose="05000000000000000000" pitchFamily="2" charset="2"/>
              <a:buChar char="ü"/>
            </a:pPr>
            <a:endParaRPr lang="en-US" altLang="en-US" smtClean="0">
              <a:solidFill>
                <a:schemeClr val="tx1"/>
              </a:solidFill>
            </a:endParaRPr>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5105400"/>
            <a:ext cx="2922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6955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3598</TotalTime>
  <Words>2016</Words>
  <Application>Microsoft Office PowerPoint</Application>
  <PresentationFormat>On-screen Show (4:3)</PresentationFormat>
  <Paragraphs>179</Paragraphs>
  <Slides>36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Comic Sans MS</vt:lpstr>
      <vt:lpstr>Courier New</vt:lpstr>
      <vt:lpstr>Noto Sans Symbols</vt:lpstr>
      <vt:lpstr>Times</vt:lpstr>
      <vt:lpstr>Times New Roman</vt:lpstr>
      <vt:lpstr>Wingdings</vt:lpstr>
      <vt:lpstr>Office Theme</vt:lpstr>
      <vt:lpstr>Network and Cyber Security-I  (CY2001) (Lecture 5 and 6)</vt:lpstr>
      <vt:lpstr>PowerPoint Presentation</vt:lpstr>
      <vt:lpstr>Weekly Motivation</vt:lpstr>
      <vt:lpstr>Symmetric Ciphers (continue..)</vt:lpstr>
      <vt:lpstr>Playfair Cipher</vt:lpstr>
      <vt:lpstr>Playfair cipher</vt:lpstr>
      <vt:lpstr>Playfair cipher</vt:lpstr>
      <vt:lpstr>Playfair Cipher</vt:lpstr>
      <vt:lpstr>Hill Cipher</vt:lpstr>
      <vt:lpstr>Hill cipher</vt:lpstr>
      <vt:lpstr>Hill Cipher </vt:lpstr>
      <vt:lpstr>Hill Cipher </vt:lpstr>
      <vt:lpstr>Cryptanalysis of Hill Cipher</vt:lpstr>
      <vt:lpstr>Cryptanalysis of Hill Cipher</vt:lpstr>
      <vt:lpstr>Rosicrucian Cipher</vt:lpstr>
      <vt:lpstr>Rosicrucian Cipher(taken from YouTube Video)</vt:lpstr>
      <vt:lpstr>Polyalphabetic ciphers</vt:lpstr>
      <vt:lpstr>Vigènere cipher</vt:lpstr>
      <vt:lpstr>Vigènere tableau</vt:lpstr>
      <vt:lpstr>One-time pad</vt:lpstr>
      <vt:lpstr>Example one-time pad</vt:lpstr>
      <vt:lpstr>Fundamental difficulties associated with OTP</vt:lpstr>
      <vt:lpstr>Transposition cipher  (Railfence cipher)</vt:lpstr>
      <vt:lpstr>Transposition cipher</vt:lpstr>
      <vt:lpstr>Steganography</vt:lpstr>
      <vt:lpstr>Runner</vt:lpstr>
      <vt:lpstr>Wax Tablet</vt:lpstr>
      <vt:lpstr>Messenger</vt:lpstr>
      <vt:lpstr>Invisible Ink</vt:lpstr>
      <vt:lpstr>Microdots</vt:lpstr>
      <vt:lpstr>Hiding message within text</vt:lpstr>
      <vt:lpstr>Modern Steganography (image, audio, video, html, exif)</vt:lpstr>
      <vt:lpstr>Techniques of steganography</vt:lpstr>
      <vt:lpstr>Lessons from cryptanalysis</vt:lpstr>
      <vt:lpstr>END OF LECTURE</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aleem</dc:creator>
  <cp:lastModifiedBy>Windows User</cp:lastModifiedBy>
  <cp:revision>368</cp:revision>
  <dcterms:created xsi:type="dcterms:W3CDTF">2012-08-28T12:59:58Z</dcterms:created>
  <dcterms:modified xsi:type="dcterms:W3CDTF">2022-09-15T05:23:01Z</dcterms:modified>
</cp:coreProperties>
</file>