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05" r:id="rId3"/>
    <p:sldId id="437" r:id="rId4"/>
    <p:sldId id="438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87149" autoAdjust="0"/>
  </p:normalViewPr>
  <p:slideViewPr>
    <p:cSldViewPr>
      <p:cViewPr varScale="1">
        <p:scale>
          <a:sx n="104" d="100"/>
          <a:sy n="104" d="100"/>
        </p:scale>
        <p:origin x="229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c2c7e89a_0_212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82109" lvl="1" indent="-372524">
              <a:lnSpc>
                <a:spcPct val="100000"/>
              </a:lnSpc>
              <a:spcBef>
                <a:spcPts val="933"/>
              </a:spcBef>
              <a:buClr>
                <a:srgbClr val="000000"/>
              </a:buClr>
              <a:buSzPts val="1530"/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possible password symbols are 26 alphabet letters, plus 26 capital letters, plus 10 digits, plus 33 special symbols.  A total of 95 “printable” symbols in total.</a:t>
            </a:r>
            <a:endParaRPr lang="en-US" dirty="0"/>
          </a:p>
          <a:p>
            <a:pPr marL="982109" lvl="1" indent="-372524">
              <a:lnSpc>
                <a:spcPct val="100000"/>
              </a:lnSpc>
              <a:spcBef>
                <a:spcPts val="933"/>
              </a:spcBef>
              <a:buClr>
                <a:srgbClr val="000000"/>
              </a:buClr>
              <a:buSzPts val="1530"/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735,091,890,625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f1c2c7e89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04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theoretically possible to break such a system but it is infeasible to do so by any practical means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hard problems or intractable problems, take an unreasonable amount of time to solve, even</a:t>
            </a:r>
            <a:r>
              <a:rPr lang="en-US" alt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given all available resources</a:t>
            </a:r>
            <a:endParaRPr lang="en-GB" dirty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10^18 not</a:t>
            </a:r>
            <a:r>
              <a:rPr lang="en-US" alt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yet manufactured, 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Peta scale 10^15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Time/ Space Complexity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-10 power 9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if ridiculous amount of  weaknesses found = 2</a:t>
            </a:r>
            <a:r>
              <a:rPr lang="en-US" alt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years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1024 years</a:t>
            </a:r>
            <a:r>
              <a:rPr lang="en-US" alt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NSA declassifies</a:t>
            </a:r>
            <a:r>
              <a:rPr lang="en-US" alt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25 years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C0D5-9A29-433D-AFAF-3AC6BAFA1BF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-Bold"/>
              </a:rPr>
              <a:t>Confusion </a:t>
            </a:r>
            <a:r>
              <a:rPr lang="en-US" sz="1800" b="0" i="0" u="none" strike="noStrike" baseline="0" dirty="0">
                <a:latin typeface="Times-Roman"/>
              </a:rPr>
              <a:t>is an encryption operation where the relationship between key and</a:t>
            </a:r>
            <a:r>
              <a:rPr lang="en-PK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ciphertext is obscured. Today, a common element for achieving confusion is </a:t>
            </a:r>
            <a:r>
              <a:rPr lang="en-US" sz="1800" b="1" i="0" u="none" strike="noStrike" baseline="0" dirty="0">
                <a:latin typeface="Times-Roman"/>
              </a:rPr>
              <a:t>substitution</a:t>
            </a:r>
            <a:r>
              <a:rPr lang="en-US" sz="1800" b="0" i="0" u="none" strike="noStrike" baseline="0" dirty="0">
                <a:latin typeface="Times-Roman"/>
              </a:rPr>
              <a:t>,</a:t>
            </a:r>
            <a:r>
              <a:rPr lang="en-PK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which is found in both DES and AES.</a:t>
            </a:r>
          </a:p>
          <a:p>
            <a:pPr algn="l"/>
            <a:r>
              <a:rPr lang="en-US" sz="1800" b="1" i="0" u="none" strike="noStrike" baseline="0" dirty="0">
                <a:latin typeface="Times-Bold"/>
              </a:rPr>
              <a:t>Diffusion </a:t>
            </a:r>
            <a:r>
              <a:rPr lang="en-US" sz="1800" b="0" i="0" u="none" strike="noStrike" baseline="0" dirty="0">
                <a:latin typeface="Times-Roman"/>
              </a:rPr>
              <a:t>is an encryption operation where the influence of one plaintext symbol</a:t>
            </a:r>
            <a:r>
              <a:rPr lang="en-PK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spread over many ciphertext symbols with the goal of hiding statistical properties</a:t>
            </a:r>
            <a:r>
              <a:rPr lang="en-PK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of the plaintext. A simple diffusion element is the bit </a:t>
            </a:r>
            <a:r>
              <a:rPr lang="en-US" sz="1800" b="1" i="0" u="none" strike="noStrike" baseline="0" dirty="0">
                <a:latin typeface="Times-Roman"/>
              </a:rPr>
              <a:t>permutation</a:t>
            </a:r>
            <a:r>
              <a:rPr lang="en-US" sz="1800" b="0" i="0" u="none" strike="noStrike" baseline="0" dirty="0">
                <a:latin typeface="Times-Roman"/>
              </a:rPr>
              <a:t>, which is</a:t>
            </a:r>
            <a:r>
              <a:rPr lang="en-PK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used frequently within DES. AES uses the more advanced </a:t>
            </a:r>
            <a:r>
              <a:rPr lang="en-US" sz="1800" b="0" i="0" u="none" strike="noStrike" baseline="0" dirty="0" err="1">
                <a:latin typeface="Times-Roman"/>
              </a:rPr>
              <a:t>Mixcolumn</a:t>
            </a:r>
            <a:r>
              <a:rPr lang="en-US" sz="1800" b="0" i="0" u="none" strike="noStrike" baseline="0" dirty="0">
                <a:latin typeface="Times-Roman"/>
              </a:rPr>
              <a:t> operation.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DF36DB-E53C-4F00-83BC-77F6A62B4BA2}" type="slidenum">
              <a:rPr lang="en-GB" altLang="en-US"/>
              <a:pPr eaLnBrk="1" hangingPunct="1"/>
              <a:t>30</a:t>
            </a:fld>
            <a:endParaRPr lang="en-GB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NOTE: There is no swap in the final round. This is so that the cipher structure becomes an involution.</a:t>
            </a:r>
          </a:p>
        </p:txBody>
      </p:sp>
    </p:spTree>
    <p:extLst>
      <p:ext uri="{BB962C8B-B14F-4D97-AF65-F5344CB8AC3E}">
        <p14:creationId xmlns:p14="http://schemas.microsoft.com/office/powerpoint/2010/main" val="36324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ucifer_(cipher)" TargetMode="External"/><Relationship Id="rId13" Type="http://schemas.openxmlformats.org/officeDocument/2006/relationships/hyperlink" Target="http://en.wikipedia.org/wiki/Triple_DES" TargetMode="External"/><Relationship Id="rId3" Type="http://schemas.openxmlformats.org/officeDocument/2006/relationships/hyperlink" Target="http://en.wikipedia.org/wiki/Camellia_(cipher)" TargetMode="External"/><Relationship Id="rId7" Type="http://schemas.openxmlformats.org/officeDocument/2006/relationships/hyperlink" Target="http://en.wikipedia.org/wiki/LOKI97" TargetMode="External"/><Relationship Id="rId12" Type="http://schemas.openxmlformats.org/officeDocument/2006/relationships/hyperlink" Target="http://en.wikipedia.org/wiki/Tiny_Encryption_Algorithm" TargetMode="External"/><Relationship Id="rId2" Type="http://schemas.openxmlformats.org/officeDocument/2006/relationships/hyperlink" Target="http://en.wikipedia.org/wiki/Blowfish_(cipher)" TargetMode="External"/><Relationship Id="rId16" Type="http://schemas.openxmlformats.org/officeDocument/2006/relationships/hyperlink" Target="http://en.wikipedia.org/wiki/GOST_28147-8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Information_Concealment_Engine" TargetMode="External"/><Relationship Id="rId11" Type="http://schemas.openxmlformats.org/officeDocument/2006/relationships/hyperlink" Target="http://en.wikipedia.org/wiki/MISTY1" TargetMode="External"/><Relationship Id="rId5" Type="http://schemas.openxmlformats.org/officeDocument/2006/relationships/hyperlink" Target="http://en.wikipedia.org/wiki/FEAL" TargetMode="External"/><Relationship Id="rId15" Type="http://schemas.openxmlformats.org/officeDocument/2006/relationships/hyperlink" Target="http://en.wikipedia.org/wiki/XTEA" TargetMode="External"/><Relationship Id="rId10" Type="http://schemas.openxmlformats.org/officeDocument/2006/relationships/hyperlink" Target="http://en.wikipedia.org/wiki/MAGENTA_(cipher)" TargetMode="External"/><Relationship Id="rId4" Type="http://schemas.openxmlformats.org/officeDocument/2006/relationships/hyperlink" Target="http://en.wikipedia.org/wiki/CAST-128" TargetMode="External"/><Relationship Id="rId9" Type="http://schemas.openxmlformats.org/officeDocument/2006/relationships/hyperlink" Target="http://en.wikipedia.org/wiki/MARS_(cryptography)" TargetMode="External"/><Relationship Id="rId14" Type="http://schemas.openxmlformats.org/officeDocument/2006/relationships/hyperlink" Target="http://en.wikipedia.org/wiki/Twofish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Network and Cyber Security-I </a:t>
            </a:r>
            <a:br>
              <a:rPr lang="en-US" b="1" dirty="0">
                <a:solidFill>
                  <a:srgbClr val="160C5C"/>
                </a:solidFill>
              </a:rPr>
            </a:br>
            <a:r>
              <a:rPr lang="en-US" sz="2600" dirty="0"/>
              <a:t>(CY2001)</a:t>
            </a:r>
            <a:br>
              <a:rPr lang="en-US" sz="2600" dirty="0"/>
            </a:br>
            <a:r>
              <a:rPr lang="en-US" sz="2600" dirty="0"/>
              <a:t>(</a:t>
            </a:r>
            <a:r>
              <a:rPr lang="en-US" sz="2600"/>
              <a:t>Lecture 7 and 8)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&amp; Emerging Sciences</a:t>
            </a:r>
            <a:r>
              <a:rPr lang="en-US" sz="2600" dirty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Block Ciphers Principles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26527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35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and Key Size/Length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If the key is fixed, and hence determines a specific mapping, the block cipher can be considered simply as a large lookup-table (substitution cipher)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In particular,  identical plaintext blocks encrypt to identical ciphertext blocks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Since modern ciphers are implemented on digital systems, it is common to measure block sizes in 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We say that a block cipher has a </a:t>
            </a:r>
            <a:r>
              <a:rPr lang="en-GB" altLang="en-US" sz="2000" b="1"/>
              <a:t>block size </a:t>
            </a:r>
            <a:r>
              <a:rPr lang="en-GB" altLang="en-US" sz="2000"/>
              <a:t>(or </a:t>
            </a:r>
            <a:r>
              <a:rPr lang="en-GB" altLang="en-US" sz="2000" b="1"/>
              <a:t>block length</a:t>
            </a:r>
            <a:r>
              <a:rPr lang="en-GB" altLang="en-US" sz="2000"/>
              <a:t>)</a:t>
            </a:r>
            <a:r>
              <a:rPr lang="en-GB" altLang="en-US" sz="2000" b="1"/>
              <a:t> </a:t>
            </a:r>
            <a:r>
              <a:rPr lang="en-GB" altLang="en-US" sz="2000"/>
              <a:t>of </a:t>
            </a:r>
            <a:r>
              <a:rPr lang="en-GB" altLang="en-US" sz="2000" i="1"/>
              <a:t>m </a:t>
            </a:r>
            <a:r>
              <a:rPr lang="en-GB" altLang="en-US" sz="2000"/>
              <a:t>bits, which means that |</a:t>
            </a:r>
            <a:r>
              <a:rPr lang="en-GB" altLang="en-US" sz="2000">
                <a:sym typeface="Mathematica5"/>
              </a:rPr>
              <a:t>P</a:t>
            </a:r>
            <a:r>
              <a:rPr lang="en-GB" altLang="en-US" sz="2000"/>
              <a:t>| = |</a:t>
            </a:r>
            <a:r>
              <a:rPr lang="en-GB" altLang="en-US" sz="2000">
                <a:sym typeface="Mathematica5"/>
              </a:rPr>
              <a:t>C</a:t>
            </a:r>
            <a:r>
              <a:rPr lang="en-GB" altLang="en-US" sz="2000"/>
              <a:t>| = 2</a:t>
            </a:r>
            <a:r>
              <a:rPr lang="en-GB" altLang="en-US" sz="2000" i="1" baseline="30000"/>
              <a:t>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 i="1" baseline="30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Similarly We say that a block cipher has a </a:t>
            </a:r>
            <a:r>
              <a:rPr lang="en-GB" altLang="en-US" sz="2000" b="1"/>
              <a:t>key size </a:t>
            </a:r>
            <a:r>
              <a:rPr lang="en-GB" altLang="en-US" sz="2000"/>
              <a:t>(or </a:t>
            </a:r>
            <a:r>
              <a:rPr lang="en-GB" altLang="en-US" sz="2000" b="1"/>
              <a:t>key length</a:t>
            </a:r>
            <a:r>
              <a:rPr lang="en-GB" altLang="en-US" sz="2000"/>
              <a:t>)</a:t>
            </a:r>
            <a:r>
              <a:rPr lang="en-GB" altLang="en-US" sz="2000" b="1"/>
              <a:t> </a:t>
            </a:r>
            <a:r>
              <a:rPr lang="en-GB" altLang="en-US" sz="2000"/>
              <a:t>of </a:t>
            </a:r>
            <a:r>
              <a:rPr lang="en-GB" altLang="en-US" sz="2000" i="1"/>
              <a:t>k </a:t>
            </a:r>
            <a:r>
              <a:rPr lang="en-GB" altLang="en-US" sz="2000"/>
              <a:t>bits, which means that |</a:t>
            </a:r>
            <a:r>
              <a:rPr lang="en-GB" altLang="en-US" sz="2000">
                <a:sym typeface="Mathematica5"/>
              </a:rPr>
              <a:t>K</a:t>
            </a:r>
            <a:r>
              <a:rPr lang="en-GB" altLang="en-US" sz="2000"/>
              <a:t>| = 2</a:t>
            </a:r>
            <a:r>
              <a:rPr lang="en-GB" altLang="en-US" sz="2000" i="1" baseline="30000"/>
              <a:t>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 i="1" baseline="30000"/>
          </a:p>
        </p:txBody>
      </p:sp>
    </p:spTree>
    <p:extLst>
      <p:ext uri="{BB962C8B-B14F-4D97-AF65-F5344CB8AC3E}">
        <p14:creationId xmlns:p14="http://schemas.microsoft.com/office/powerpoint/2010/main" val="243271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Block Ciphers: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86800" cy="5334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Reversible is Known as ideal block cipher.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Problem, if a small block size such as n=4 is used , system is equivalent to classical substitution cipher, vulnerable to statistical analysis of plaintext,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PK" dirty="0">
                <a:solidFill>
                  <a:schemeClr val="tx1"/>
                </a:solidFill>
              </a:rPr>
              <a:t>cryptanalyst</a:t>
            </a:r>
            <a:r>
              <a:rPr lang="en-US" dirty="0">
                <a:solidFill>
                  <a:schemeClr val="tx1"/>
                </a:solidFill>
              </a:rPr>
              <a:t> can attempt to recover the plaintext from the ciphertext by frequency analysis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This weakness is not inherent in the use of substitution cipher but rather result from small block size.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5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Ciphers: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Another problem is that if an attacker correctly guesses the plaintext that corresponds to some ciphertext then he can build a lookup-table of plaintext-ciphertext pairs corresponding to a particular key, known as a </a:t>
            </a:r>
            <a:r>
              <a:rPr lang="en-US" altLang="en-US" b="1"/>
              <a:t>codebook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Codebooks can be used to decrypt ciphertext blocks without knowledge of the key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014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Ciphers: The solution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/>
              <a:t>Both problems are solved by increasing the block length, and thus increasing the number of possible messages. If n is sufficiently large, and an arbitrary reversible </a:t>
            </a:r>
            <a:r>
              <a:rPr lang="en-US" altLang="en-US" sz="2800" dirty="0" err="1"/>
              <a:t>substitiution</a:t>
            </a:r>
            <a:r>
              <a:rPr lang="en-US" altLang="en-US" sz="2800" dirty="0"/>
              <a:t> between plaintext and ciphertext is allowed , then statistical analysis is infeasible.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/>
              <a:t>It also becomes impractical for an attacker to build plaintext-ciphertext codebooks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/>
              <a:t>Typically the message block length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would be at least 64 bits (2</a:t>
            </a:r>
            <a:r>
              <a:rPr lang="en-US" altLang="en-US" sz="2800" baseline="30000" dirty="0"/>
              <a:t>64</a:t>
            </a:r>
            <a:r>
              <a:rPr lang="en-US" altLang="en-US" sz="2800" dirty="0"/>
              <a:t> = </a:t>
            </a:r>
            <a:r>
              <a:rPr lang="en-GB" altLang="en-US" sz="2800" dirty="0"/>
              <a:t>18446744073709551616)</a:t>
            </a:r>
          </a:p>
        </p:txBody>
      </p:sp>
    </p:spTree>
    <p:extLst>
      <p:ext uri="{BB962C8B-B14F-4D97-AF65-F5344CB8AC3E}">
        <p14:creationId xmlns:p14="http://schemas.microsoft.com/office/powerpoint/2010/main" val="273929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Example: Block Cipher Encryption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27088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051050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275013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498975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5722938" y="3573463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6946900" y="3573463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27088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3275013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4498975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5722938" y="5302250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6946900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2051050" y="5302250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827088" y="2781300"/>
            <a:ext cx="69135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Plaintext</a:t>
            </a:r>
          </a:p>
        </p:txBody>
      </p:sp>
      <p:sp>
        <p:nvSpPr>
          <p:cNvPr id="14352" name="Line 20"/>
          <p:cNvSpPr>
            <a:spLocks noChangeShapeType="1"/>
          </p:cNvSpPr>
          <p:nvPr/>
        </p:nvSpPr>
        <p:spPr bwMode="auto">
          <a:xfrm>
            <a:off x="1474788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21"/>
          <p:cNvSpPr>
            <a:spLocks noChangeShapeType="1"/>
          </p:cNvSpPr>
          <p:nvPr/>
        </p:nvSpPr>
        <p:spPr bwMode="auto">
          <a:xfrm>
            <a:off x="2627313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22"/>
          <p:cNvSpPr>
            <a:spLocks noChangeShapeType="1"/>
          </p:cNvSpPr>
          <p:nvPr/>
        </p:nvSpPr>
        <p:spPr bwMode="auto">
          <a:xfrm>
            <a:off x="385127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3"/>
          <p:cNvSpPr>
            <a:spLocks noChangeShapeType="1"/>
          </p:cNvSpPr>
          <p:nvPr/>
        </p:nvSpPr>
        <p:spPr bwMode="auto">
          <a:xfrm>
            <a:off x="514667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4"/>
          <p:cNvSpPr>
            <a:spLocks noChangeShapeType="1"/>
          </p:cNvSpPr>
          <p:nvPr/>
        </p:nvSpPr>
        <p:spPr bwMode="auto">
          <a:xfrm>
            <a:off x="6370638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/>
          <p:cNvSpPr>
            <a:spLocks noChangeShapeType="1"/>
          </p:cNvSpPr>
          <p:nvPr/>
        </p:nvSpPr>
        <p:spPr bwMode="auto">
          <a:xfrm>
            <a:off x="7594600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6"/>
          <p:cNvSpPr>
            <a:spLocks noChangeShapeType="1"/>
          </p:cNvSpPr>
          <p:nvPr/>
        </p:nvSpPr>
        <p:spPr bwMode="auto">
          <a:xfrm>
            <a:off x="1474788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7"/>
          <p:cNvSpPr>
            <a:spLocks noChangeShapeType="1"/>
          </p:cNvSpPr>
          <p:nvPr/>
        </p:nvSpPr>
        <p:spPr bwMode="auto">
          <a:xfrm>
            <a:off x="2627313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8"/>
          <p:cNvSpPr>
            <a:spLocks noChangeShapeType="1"/>
          </p:cNvSpPr>
          <p:nvPr/>
        </p:nvSpPr>
        <p:spPr bwMode="auto">
          <a:xfrm>
            <a:off x="3851275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9"/>
          <p:cNvSpPr>
            <a:spLocks noChangeShapeType="1"/>
          </p:cNvSpPr>
          <p:nvPr/>
        </p:nvSpPr>
        <p:spPr bwMode="auto">
          <a:xfrm>
            <a:off x="5146675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30"/>
          <p:cNvSpPr>
            <a:spLocks noChangeShapeType="1"/>
          </p:cNvSpPr>
          <p:nvPr/>
        </p:nvSpPr>
        <p:spPr bwMode="auto">
          <a:xfrm>
            <a:off x="6370638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31"/>
          <p:cNvSpPr>
            <a:spLocks noChangeShapeType="1"/>
          </p:cNvSpPr>
          <p:nvPr/>
        </p:nvSpPr>
        <p:spPr bwMode="auto">
          <a:xfrm>
            <a:off x="7594600" y="4941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32"/>
          <p:cNvSpPr>
            <a:spLocks noChangeShapeType="1"/>
          </p:cNvSpPr>
          <p:nvPr/>
        </p:nvSpPr>
        <p:spPr bwMode="auto">
          <a:xfrm>
            <a:off x="14747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33"/>
          <p:cNvSpPr>
            <a:spLocks noChangeShapeType="1"/>
          </p:cNvSpPr>
          <p:nvPr/>
        </p:nvSpPr>
        <p:spPr bwMode="auto">
          <a:xfrm>
            <a:off x="262731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34"/>
          <p:cNvSpPr>
            <a:spLocks noChangeShapeType="1"/>
          </p:cNvSpPr>
          <p:nvPr/>
        </p:nvSpPr>
        <p:spPr bwMode="auto">
          <a:xfrm>
            <a:off x="385127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Line 35"/>
          <p:cNvSpPr>
            <a:spLocks noChangeShapeType="1"/>
          </p:cNvSpPr>
          <p:nvPr/>
        </p:nvSpPr>
        <p:spPr bwMode="auto">
          <a:xfrm>
            <a:off x="514667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Line 36"/>
          <p:cNvSpPr>
            <a:spLocks noChangeShapeType="1"/>
          </p:cNvSpPr>
          <p:nvPr/>
        </p:nvSpPr>
        <p:spPr bwMode="auto">
          <a:xfrm>
            <a:off x="637063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37"/>
          <p:cNvSpPr>
            <a:spLocks noChangeShapeType="1"/>
          </p:cNvSpPr>
          <p:nvPr/>
        </p:nvSpPr>
        <p:spPr bwMode="auto">
          <a:xfrm>
            <a:off x="759460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Oval 38"/>
          <p:cNvSpPr>
            <a:spLocks noChangeArrowheads="1"/>
          </p:cNvSpPr>
          <p:nvPr/>
        </p:nvSpPr>
        <p:spPr bwMode="auto">
          <a:xfrm>
            <a:off x="1114425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71" name="Line 40"/>
          <p:cNvSpPr>
            <a:spLocks noChangeShapeType="1"/>
          </p:cNvSpPr>
          <p:nvPr/>
        </p:nvSpPr>
        <p:spPr bwMode="auto">
          <a:xfrm>
            <a:off x="539750" y="4652963"/>
            <a:ext cx="574675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Rectangle 42"/>
          <p:cNvSpPr>
            <a:spLocks noChangeArrowheads="1"/>
          </p:cNvSpPr>
          <p:nvPr/>
        </p:nvSpPr>
        <p:spPr bwMode="auto">
          <a:xfrm>
            <a:off x="827088" y="1989138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Key </a:t>
            </a:r>
            <a:r>
              <a:rPr lang="en-GB" altLang="en-US" i="1">
                <a:latin typeface="Times" panose="02020603050405020304" pitchFamily="18" charset="0"/>
              </a:rPr>
              <a:t>k</a:t>
            </a:r>
            <a:endParaRPr lang="en-GB" altLang="en-US" baseline="-25000">
              <a:latin typeface="Times" panose="02020603050405020304" pitchFamily="18" charset="0"/>
            </a:endParaRPr>
          </a:p>
        </p:txBody>
      </p:sp>
      <p:sp>
        <p:nvSpPr>
          <p:cNvPr id="14373" name="Line 43"/>
          <p:cNvSpPr>
            <a:spLocks noChangeShapeType="1"/>
          </p:cNvSpPr>
          <p:nvPr/>
        </p:nvSpPr>
        <p:spPr bwMode="auto">
          <a:xfrm flipH="1">
            <a:off x="539750" y="2133600"/>
            <a:ext cx="2873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Line 44"/>
          <p:cNvSpPr>
            <a:spLocks noChangeShapeType="1"/>
          </p:cNvSpPr>
          <p:nvPr/>
        </p:nvSpPr>
        <p:spPr bwMode="auto">
          <a:xfrm>
            <a:off x="539750" y="2133600"/>
            <a:ext cx="0" cy="2519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Rectangle 45"/>
          <p:cNvSpPr>
            <a:spLocks noChangeArrowheads="1"/>
          </p:cNvSpPr>
          <p:nvPr/>
        </p:nvSpPr>
        <p:spPr bwMode="auto">
          <a:xfrm>
            <a:off x="7092950" y="2781300"/>
            <a:ext cx="10795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Padding</a:t>
            </a:r>
          </a:p>
        </p:txBody>
      </p:sp>
      <p:sp>
        <p:nvSpPr>
          <p:cNvPr id="14376" name="Oval 47"/>
          <p:cNvSpPr>
            <a:spLocks noChangeArrowheads="1"/>
          </p:cNvSpPr>
          <p:nvPr/>
        </p:nvSpPr>
        <p:spPr bwMode="auto">
          <a:xfrm>
            <a:off x="2268538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77" name="Oval 48"/>
          <p:cNvSpPr>
            <a:spLocks noChangeArrowheads="1"/>
          </p:cNvSpPr>
          <p:nvPr/>
        </p:nvSpPr>
        <p:spPr bwMode="auto">
          <a:xfrm>
            <a:off x="3492500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78" name="Oval 49"/>
          <p:cNvSpPr>
            <a:spLocks noChangeArrowheads="1"/>
          </p:cNvSpPr>
          <p:nvPr/>
        </p:nvSpPr>
        <p:spPr bwMode="auto">
          <a:xfrm>
            <a:off x="4787900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79" name="Oval 50"/>
          <p:cNvSpPr>
            <a:spLocks noChangeArrowheads="1"/>
          </p:cNvSpPr>
          <p:nvPr/>
        </p:nvSpPr>
        <p:spPr bwMode="auto">
          <a:xfrm>
            <a:off x="6011863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80" name="Oval 51"/>
          <p:cNvSpPr>
            <a:spLocks noChangeArrowheads="1"/>
          </p:cNvSpPr>
          <p:nvPr/>
        </p:nvSpPr>
        <p:spPr bwMode="auto">
          <a:xfrm>
            <a:off x="7235825" y="4365625"/>
            <a:ext cx="720725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>
            <a:off x="1979613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Line 53"/>
          <p:cNvSpPr>
            <a:spLocks noChangeShapeType="1"/>
          </p:cNvSpPr>
          <p:nvPr/>
        </p:nvSpPr>
        <p:spPr bwMode="auto">
          <a:xfrm flipV="1">
            <a:off x="1979613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3" name="Line 54"/>
          <p:cNvSpPr>
            <a:spLocks noChangeShapeType="1"/>
          </p:cNvSpPr>
          <p:nvPr/>
        </p:nvSpPr>
        <p:spPr bwMode="auto">
          <a:xfrm>
            <a:off x="539750" y="4149725"/>
            <a:ext cx="64087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55"/>
          <p:cNvSpPr>
            <a:spLocks noChangeShapeType="1"/>
          </p:cNvSpPr>
          <p:nvPr/>
        </p:nvSpPr>
        <p:spPr bwMode="auto">
          <a:xfrm>
            <a:off x="3203575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Line 56"/>
          <p:cNvSpPr>
            <a:spLocks noChangeShapeType="1"/>
          </p:cNvSpPr>
          <p:nvPr/>
        </p:nvSpPr>
        <p:spPr bwMode="auto">
          <a:xfrm flipV="1">
            <a:off x="3203575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57"/>
          <p:cNvSpPr>
            <a:spLocks noChangeShapeType="1"/>
          </p:cNvSpPr>
          <p:nvPr/>
        </p:nvSpPr>
        <p:spPr bwMode="auto">
          <a:xfrm>
            <a:off x="4500563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7" name="Line 58"/>
          <p:cNvSpPr>
            <a:spLocks noChangeShapeType="1"/>
          </p:cNvSpPr>
          <p:nvPr/>
        </p:nvSpPr>
        <p:spPr bwMode="auto">
          <a:xfrm flipV="1">
            <a:off x="4500563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8" name="Line 59"/>
          <p:cNvSpPr>
            <a:spLocks noChangeShapeType="1"/>
          </p:cNvSpPr>
          <p:nvPr/>
        </p:nvSpPr>
        <p:spPr bwMode="auto">
          <a:xfrm>
            <a:off x="5724525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9" name="Line 60"/>
          <p:cNvSpPr>
            <a:spLocks noChangeShapeType="1"/>
          </p:cNvSpPr>
          <p:nvPr/>
        </p:nvSpPr>
        <p:spPr bwMode="auto">
          <a:xfrm flipV="1">
            <a:off x="5724525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0" name="Line 61"/>
          <p:cNvSpPr>
            <a:spLocks noChangeShapeType="1"/>
          </p:cNvSpPr>
          <p:nvPr/>
        </p:nvSpPr>
        <p:spPr bwMode="auto">
          <a:xfrm>
            <a:off x="6948488" y="4652963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1" name="Line 62"/>
          <p:cNvSpPr>
            <a:spLocks noChangeShapeType="1"/>
          </p:cNvSpPr>
          <p:nvPr/>
        </p:nvSpPr>
        <p:spPr bwMode="auto">
          <a:xfrm flipV="1">
            <a:off x="6948488" y="41497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simple block cipher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Except for small message block or key lengths, it is infeasible for the block cipher designer to explicitly specify a plaintext to ciphertext mapping for every possible key: this would be like specifying 2</a:t>
            </a:r>
            <a:r>
              <a:rPr lang="en-US" altLang="en-US" sz="2600" i="1" baseline="30000"/>
              <a:t>k</a:t>
            </a:r>
            <a:r>
              <a:rPr lang="en-US" altLang="en-US" sz="2600"/>
              <a:t> codebooks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It is far more practical to specify the block cipher as an equation or an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So for example, a simple block cipher with parameters (</a:t>
            </a:r>
            <a:r>
              <a:rPr lang="en-US" altLang="en-US" sz="2600" i="1"/>
              <a:t>m</a:t>
            </a:r>
            <a:r>
              <a:rPr lang="en-US" altLang="en-US" sz="2600"/>
              <a:t>,</a:t>
            </a:r>
            <a:r>
              <a:rPr lang="en-US" altLang="en-US" sz="2600" i="1"/>
              <a:t>k</a:t>
            </a:r>
            <a:r>
              <a:rPr lang="en-US" altLang="en-US" sz="2600"/>
              <a:t>) = (64,64) might be specified by: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C = P     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P = C </a:t>
            </a:r>
            <a:r>
              <a:rPr lang="en-US" altLang="en-US" sz="2500">
                <a:sym typeface="Math1"/>
              </a:rPr>
              <a:t>  </a:t>
            </a:r>
            <a:r>
              <a:rPr lang="en-US" altLang="en-US" sz="2600">
                <a:sym typeface="MT Symbol"/>
              </a:rPr>
              <a:t> K</a:t>
            </a:r>
          </a:p>
        </p:txBody>
      </p:sp>
      <p:pic>
        <p:nvPicPr>
          <p:cNvPr id="15364" name="Picture 2" descr="\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 descr="\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91554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7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Another simple block cipher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The problem with the previous simple block cipher is that it is trivially broken with one known plaintext by K = P </a:t>
            </a:r>
            <a:r>
              <a:rPr lang="en-US" altLang="en-US" sz="2400" dirty="0">
                <a:sym typeface="MT Symbol"/>
              </a:rPr>
              <a:t>  </a:t>
            </a:r>
            <a:r>
              <a:rPr lang="en-GB" altLang="en-US" sz="2400" dirty="0"/>
              <a:t> </a:t>
            </a:r>
            <a:r>
              <a:rPr lang="en-PK" altLang="en-US" sz="2400" dirty="0"/>
              <a:t>  </a:t>
            </a:r>
            <a:r>
              <a:rPr lang="en-GB" altLang="en-US" sz="2400" dirty="0"/>
              <a:t>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This block cipher is weak because it is purely linear and thus easily solvable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By using both linear and nonlinear operations we make the block cipher somewhat more difficult to manipulate by simple algebra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So for example, a slightly better idea would be the (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k</a:t>
            </a:r>
            <a:r>
              <a:rPr lang="en-GB" altLang="en-US" sz="2400" dirty="0"/>
              <a:t>) = (64,128) block cipher: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		C = (P    </a:t>
            </a:r>
            <a:r>
              <a:rPr lang="en-PK" altLang="en-US" sz="2400" dirty="0"/>
              <a:t> </a:t>
            </a:r>
            <a:r>
              <a:rPr lang="en-GB" altLang="en-US" sz="2400" dirty="0"/>
              <a:t> K</a:t>
            </a:r>
            <a:r>
              <a:rPr lang="en-GB" altLang="en-US" sz="2400" baseline="-25000" dirty="0"/>
              <a:t>0</a:t>
            </a:r>
            <a:r>
              <a:rPr lang="en-GB" altLang="en-US" sz="2400" dirty="0"/>
              <a:t>) + K</a:t>
            </a:r>
            <a:r>
              <a:rPr lang="en-GB" altLang="en-US" sz="2400" baseline="-25000" dirty="0"/>
              <a:t>1</a:t>
            </a:r>
            <a:endParaRPr lang="en-GB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		P = (C – K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)</a:t>
            </a:r>
            <a:r>
              <a:rPr lang="en-PK" altLang="en-US" sz="2400" dirty="0"/>
              <a:t>  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Math1"/>
              </a:rPr>
              <a:t>   </a:t>
            </a:r>
            <a:r>
              <a:rPr lang="en-GB" altLang="en-US" sz="2400" dirty="0"/>
              <a:t> K</a:t>
            </a:r>
            <a:r>
              <a:rPr lang="en-GB" altLang="en-US" sz="2400" baseline="-25000" dirty="0"/>
              <a:t>0</a:t>
            </a:r>
            <a:endParaRPr lang="en-GB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where K</a:t>
            </a:r>
            <a:r>
              <a:rPr lang="en-GB" altLang="en-US" sz="2400" baseline="-25000" dirty="0"/>
              <a:t>0</a:t>
            </a:r>
            <a:r>
              <a:rPr lang="en-GB" altLang="en-US" sz="2400" dirty="0"/>
              <a:t> and K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 are key-dependent variables called </a:t>
            </a:r>
            <a:r>
              <a:rPr lang="en-GB" altLang="en-US" sz="2400" b="1" dirty="0"/>
              <a:t>subkeys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 dirty="0"/>
              <a:t>In this case, each subkey is half of the key K, and thus has length 64 bits</a:t>
            </a:r>
          </a:p>
        </p:txBody>
      </p:sp>
      <p:pic>
        <p:nvPicPr>
          <p:cNvPr id="16388" name="Picture 2" descr="\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0386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19812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3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Another simple block cipher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To recover the key K, an attacker would have to solve the cipher equation C = (P </a:t>
            </a:r>
            <a:r>
              <a:rPr lang="en-US" altLang="en-US" sz="2000" dirty="0">
                <a:sym typeface="Math1"/>
              </a:rPr>
              <a:t>   </a:t>
            </a:r>
            <a:r>
              <a:rPr lang="en-GB" altLang="en-US" sz="2000" dirty="0"/>
              <a:t>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 + K</a:t>
            </a:r>
            <a:r>
              <a:rPr lang="en-GB" altLang="en-US" sz="2000" baseline="-25000" dirty="0"/>
              <a:t>1</a:t>
            </a: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Since there are two unknowns, a unique solution would not be found with only one known plaintext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However, with two known plaintexts, (P,C) and (P’,C’), we have the equations: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		C = (P </a:t>
            </a:r>
            <a:r>
              <a:rPr lang="en-US" altLang="en-US" sz="2000" dirty="0">
                <a:sym typeface="Math1"/>
              </a:rPr>
              <a:t>   </a:t>
            </a:r>
            <a:r>
              <a:rPr lang="en-GB" altLang="en-US" sz="2000" dirty="0"/>
              <a:t>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 + K</a:t>
            </a:r>
            <a:r>
              <a:rPr lang="en-GB" altLang="en-US" sz="2000" baseline="-25000" dirty="0"/>
              <a:t>1</a:t>
            </a: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		C’ = (P’     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 + K</a:t>
            </a:r>
            <a:r>
              <a:rPr lang="en-GB" altLang="en-US" sz="2000" baseline="-25000" dirty="0"/>
              <a:t>1</a:t>
            </a: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The attacker could subtract ,ciphertext from another, obtaining: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		C – C’ = (P</a:t>
            </a:r>
            <a:r>
              <a:rPr lang="en-PK" altLang="en-US" sz="2000" dirty="0"/>
              <a:t>  </a:t>
            </a:r>
            <a:r>
              <a:rPr lang="en-GB" altLang="en-US" sz="2000" dirty="0"/>
              <a:t> </a:t>
            </a:r>
            <a:r>
              <a:rPr lang="en-US" altLang="en-US" sz="2000" dirty="0">
                <a:sym typeface="Math1"/>
              </a:rPr>
              <a:t>   </a:t>
            </a:r>
            <a:r>
              <a:rPr lang="en-GB" altLang="en-US" sz="2000" dirty="0"/>
              <a:t>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 – (P’</a:t>
            </a:r>
            <a:r>
              <a:rPr lang="en-PK" altLang="en-US" sz="2000" dirty="0"/>
              <a:t> </a:t>
            </a:r>
            <a:r>
              <a:rPr lang="en-GB" altLang="en-US" sz="2000" dirty="0"/>
              <a:t> </a:t>
            </a:r>
            <a:r>
              <a:rPr lang="en-US" altLang="en-US" sz="2000" dirty="0">
                <a:sym typeface="Math1"/>
              </a:rPr>
              <a:t>    </a:t>
            </a:r>
            <a:r>
              <a:rPr lang="en-GB" altLang="en-US" sz="2000" dirty="0"/>
              <a:t>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	where the 64-bit subkey K</a:t>
            </a:r>
            <a:r>
              <a:rPr lang="en-GB" altLang="en-US" sz="2000" baseline="-25000" dirty="0"/>
              <a:t>1</a:t>
            </a:r>
            <a:r>
              <a:rPr lang="en-GB" altLang="en-US" sz="2000" dirty="0"/>
              <a:t> term has been eliminated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 dirty="0"/>
              <a:t>However, this equation cannot be manipulated further to an equation of the remaining subkey K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 in terms of the plaintext and ciphertext blocks because the exclusive-or and integer addition do not follow the distributive law of algebra</a:t>
            </a:r>
          </a:p>
        </p:txBody>
      </p:sp>
      <p:pic>
        <p:nvPicPr>
          <p:cNvPr id="17412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144316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3806825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3831608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240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58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Confusion and Diffusion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The mixture of linear and non-linear operations makes it difficult to express the key in terms of the plaintext and ciphertext blocks, thus preventing a simple known plaintext attack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The idea of mixing linear and nonlinear operations in order to obscure the relationship between the plaintext, ciphertext and </a:t>
            </a:r>
            <a:r>
              <a:rPr lang="en-US" altLang="en-US" sz="2000" dirty="0" err="1"/>
              <a:t>key,is</a:t>
            </a:r>
            <a:r>
              <a:rPr lang="en-US" altLang="en-US" sz="2000" dirty="0"/>
              <a:t> called </a:t>
            </a:r>
            <a:r>
              <a:rPr lang="en-US" altLang="en-US" sz="2000" b="1" dirty="0"/>
              <a:t>confusion </a:t>
            </a:r>
            <a:r>
              <a:rPr lang="en-US" altLang="en-US" sz="2000" dirty="0"/>
              <a:t>and is an important principle of cipher design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An equally important principle of block cipher design is that of </a:t>
            </a:r>
            <a:r>
              <a:rPr lang="en-US" altLang="en-US" sz="2000" b="1" dirty="0"/>
              <a:t>diffusion</a:t>
            </a:r>
            <a:r>
              <a:rPr lang="en-US" altLang="en-US" sz="2000" dirty="0"/>
              <a:t>, i.e., the idea that every bit of the ciphertext should depend on every bit of the plaintext and also every bit of the key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This ensures that the statistics of the plaintext are dissipated within the ciphertext so that an attacker cannot predict the plaintext that corresponds to a particular ciphertext, even after observing a number of “similar” plaintexts and their corresponding ciphertexts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322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(Block Ciphers &amp; Data Encryption Standard)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Iterated ciphers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A simple method of achieving confusion and diffusion in a block cipher is by repeatedly applying keyed substitutions and permutations to the message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The substitutions are used to introduce nonlinearity into the message (confusion) and the permutations are required to ensure that bits are affected by different substitutions on subsequent iterations (diffusion)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A block cipher based on this principle is called an </a:t>
            </a:r>
            <a:r>
              <a:rPr lang="en-US" altLang="en-US" sz="2400" b="1"/>
              <a:t>iterated cipher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427553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Round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In practice, the designer develops a function </a:t>
            </a:r>
            <a:r>
              <a:rPr lang="en-US" altLang="en-US" sz="2400">
                <a:sym typeface="MT Symbol"/>
              </a:rPr>
              <a:t></a:t>
            </a:r>
            <a:r>
              <a:rPr lang="en-US" altLang="en-US" sz="2400"/>
              <a:t>, known as the </a:t>
            </a:r>
            <a:r>
              <a:rPr lang="en-US" altLang="en-US" sz="2400" b="1"/>
              <a:t>round function</a:t>
            </a:r>
            <a:r>
              <a:rPr lang="en-US" altLang="en-US" sz="2400"/>
              <a:t>, which has inputs of a message block X and a subkey K, and outputs an encrypted message block Y = 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/>
              <a:t>(X, 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The round function is responsible for satisfying the basic confusion and diffusion requirements, hence we would want each bit of X and each bit of K to influence each bit of Y in a </a:t>
            </a:r>
            <a:r>
              <a:rPr lang="en-US" altLang="en-US" sz="2400" i="1"/>
              <a:t>nonlinear but invertible</a:t>
            </a:r>
            <a:r>
              <a:rPr lang="en-US" altLang="en-US" sz="2400"/>
              <a:t> manner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For example, the following round function fulfils the confusion requirement by mixing (nonlinear) integer addition with (linear) bitwise permutation, and the diffusion requirement by the bitwise permutation: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		 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/>
              <a:t>(X,K) = (X + K) </a:t>
            </a:r>
            <a:r>
              <a:rPr lang="en-US" altLang="en-US" sz="2400">
                <a:sym typeface="Math1"/>
              </a:rPr>
              <a:t></a:t>
            </a:r>
            <a:r>
              <a:rPr lang="en-US" altLang="en-US" sz="2400"/>
              <a:t>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	where </a:t>
            </a:r>
            <a:r>
              <a:rPr lang="en-US" altLang="en-US" sz="2400">
                <a:sym typeface="Math1"/>
              </a:rPr>
              <a:t></a:t>
            </a:r>
            <a:r>
              <a:rPr lang="en-US" altLang="en-US" sz="2400"/>
              <a:t> denotes bitwise rotation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425805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Iterated ciphers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By iterating the round function a fixed number of times we automatically obtain some security as a consequence of the fact that, after each iteration (or </a:t>
            </a:r>
            <a:r>
              <a:rPr lang="en-GB" altLang="en-US" sz="2400" b="1"/>
              <a:t>round</a:t>
            </a:r>
            <a:r>
              <a:rPr lang="en-GB" altLang="en-US" sz="2400"/>
              <a:t>), the output bits become increasingly dependent on the input 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We can use different subkeys in each iteration so that, for a 4-round block cipher, the encryption function becomes: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		C = E(P,K) = 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(P,K</a:t>
            </a:r>
            <a:r>
              <a:rPr lang="en-GB" altLang="en-US" sz="2400" baseline="-25000"/>
              <a:t>1</a:t>
            </a:r>
            <a:r>
              <a:rPr lang="en-GB" altLang="en-US" sz="2400"/>
              <a:t>),K</a:t>
            </a:r>
            <a:r>
              <a:rPr lang="en-GB" altLang="en-US" sz="2400" baseline="-25000"/>
              <a:t>2</a:t>
            </a:r>
            <a:r>
              <a:rPr lang="en-GB" altLang="en-US" sz="2400"/>
              <a:t>),K</a:t>
            </a:r>
            <a:r>
              <a:rPr lang="en-GB" altLang="en-US" sz="2400" baseline="-25000"/>
              <a:t>3</a:t>
            </a:r>
            <a:r>
              <a:rPr lang="en-GB" altLang="en-US" sz="2400"/>
              <a:t>),K</a:t>
            </a:r>
            <a:r>
              <a:rPr lang="en-GB" altLang="en-US" sz="2400" baseline="-25000"/>
              <a:t>4</a:t>
            </a:r>
            <a:r>
              <a:rPr lang="en-GB" altLang="en-US" sz="24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Similarly, decryption would be achieved by: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		P = D(C,K) = 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/>
              <a:t>(C,K</a:t>
            </a:r>
            <a:r>
              <a:rPr lang="en-GB" altLang="en-US" sz="2400" baseline="-25000"/>
              <a:t>4</a:t>
            </a:r>
            <a:r>
              <a:rPr lang="en-GB" altLang="en-US" sz="2400"/>
              <a:t>),K</a:t>
            </a:r>
            <a:r>
              <a:rPr lang="en-GB" altLang="en-US" sz="2400" baseline="-25000"/>
              <a:t>3</a:t>
            </a:r>
            <a:r>
              <a:rPr lang="en-GB" altLang="en-US" sz="2400"/>
              <a:t>),K</a:t>
            </a:r>
            <a:r>
              <a:rPr lang="en-GB" altLang="en-US" sz="2400" baseline="-25000"/>
              <a:t>2</a:t>
            </a:r>
            <a:r>
              <a:rPr lang="en-GB" altLang="en-US" sz="2400"/>
              <a:t>),K</a:t>
            </a:r>
            <a:r>
              <a:rPr lang="en-GB" altLang="en-US" sz="2400" baseline="-25000"/>
              <a:t>1</a:t>
            </a:r>
            <a:r>
              <a:rPr lang="en-GB" altLang="en-US" sz="24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	where, for a fixed K, </a:t>
            </a:r>
            <a:r>
              <a:rPr lang="en-US" altLang="en-US" sz="2400">
                <a:sym typeface="MT Symbol"/>
              </a:rPr>
              <a:t>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/>
              <a:t> is the inverse function of </a:t>
            </a:r>
            <a:r>
              <a:rPr lang="en-US" altLang="en-US" sz="2400">
                <a:sym typeface="MT Symbol"/>
              </a:rPr>
              <a:t></a:t>
            </a:r>
            <a:endParaRPr lang="en-GB" altLang="en-US" sz="2400">
              <a:sym typeface="MT Symbol"/>
            </a:endParaRPr>
          </a:p>
        </p:txBody>
      </p:sp>
    </p:spTree>
    <p:extLst>
      <p:ext uri="{BB962C8B-B14F-4D97-AF65-F5344CB8AC3E}">
        <p14:creationId xmlns:p14="http://schemas.microsoft.com/office/powerpoint/2010/main" val="2100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Iterated Ciphers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827088" y="1916113"/>
            <a:ext cx="22320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(Plaintext)</a:t>
            </a: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827088" y="5516563"/>
            <a:ext cx="23034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(Ciphertext)</a:t>
            </a:r>
          </a:p>
        </p:txBody>
      </p:sp>
      <p:sp>
        <p:nvSpPr>
          <p:cNvPr id="22533" name="Line 12"/>
          <p:cNvSpPr>
            <a:spLocks noChangeShapeType="1"/>
          </p:cNvSpPr>
          <p:nvPr/>
        </p:nvSpPr>
        <p:spPr bwMode="auto">
          <a:xfrm>
            <a:off x="1835150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Oval 14"/>
          <p:cNvSpPr>
            <a:spLocks noChangeArrowheads="1"/>
          </p:cNvSpPr>
          <p:nvPr/>
        </p:nvSpPr>
        <p:spPr bwMode="auto">
          <a:xfrm>
            <a:off x="1116013" y="2708275"/>
            <a:ext cx="1439862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2535" name="Oval 16"/>
          <p:cNvSpPr>
            <a:spLocks noChangeArrowheads="1"/>
          </p:cNvSpPr>
          <p:nvPr/>
        </p:nvSpPr>
        <p:spPr bwMode="auto">
          <a:xfrm>
            <a:off x="1116013" y="3716338"/>
            <a:ext cx="1439862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2536" name="Line 17"/>
          <p:cNvSpPr>
            <a:spLocks noChangeShapeType="1"/>
          </p:cNvSpPr>
          <p:nvPr/>
        </p:nvSpPr>
        <p:spPr bwMode="auto">
          <a:xfrm>
            <a:off x="1835150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8"/>
          <p:cNvSpPr>
            <a:spLocks noChangeShapeType="1"/>
          </p:cNvSpPr>
          <p:nvPr/>
        </p:nvSpPr>
        <p:spPr bwMode="auto">
          <a:xfrm>
            <a:off x="183515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9"/>
          <p:cNvSpPr>
            <a:spLocks noChangeShapeType="1"/>
          </p:cNvSpPr>
          <p:nvPr/>
        </p:nvSpPr>
        <p:spPr bwMode="auto">
          <a:xfrm>
            <a:off x="1835150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20"/>
          <p:cNvSpPr txBox="1">
            <a:spLocks noChangeArrowheads="1"/>
          </p:cNvSpPr>
          <p:nvPr/>
        </p:nvSpPr>
        <p:spPr bwMode="auto">
          <a:xfrm>
            <a:off x="1619250" y="4797425"/>
            <a:ext cx="4587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2540" name="Line 22"/>
          <p:cNvSpPr>
            <a:spLocks noChangeShapeType="1"/>
          </p:cNvSpPr>
          <p:nvPr/>
        </p:nvSpPr>
        <p:spPr bwMode="auto">
          <a:xfrm flipH="1">
            <a:off x="2555875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3"/>
          <p:cNvSpPr>
            <a:spLocks noChangeShapeType="1"/>
          </p:cNvSpPr>
          <p:nvPr/>
        </p:nvSpPr>
        <p:spPr bwMode="auto">
          <a:xfrm flipH="1">
            <a:off x="2555875" y="4076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24"/>
          <p:cNvSpPr>
            <a:spLocks noChangeArrowheads="1"/>
          </p:cNvSpPr>
          <p:nvPr/>
        </p:nvSpPr>
        <p:spPr bwMode="auto">
          <a:xfrm>
            <a:off x="2987675" y="2781300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1</a:t>
            </a:r>
          </a:p>
        </p:txBody>
      </p:sp>
      <p:sp>
        <p:nvSpPr>
          <p:cNvPr id="22543" name="Rectangle 25"/>
          <p:cNvSpPr>
            <a:spLocks noChangeArrowheads="1"/>
          </p:cNvSpPr>
          <p:nvPr/>
        </p:nvSpPr>
        <p:spPr bwMode="auto">
          <a:xfrm>
            <a:off x="2987675" y="3860800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2</a:t>
            </a:r>
          </a:p>
        </p:txBody>
      </p:sp>
      <p:sp>
        <p:nvSpPr>
          <p:cNvPr id="22544" name="Rectangle 27"/>
          <p:cNvSpPr>
            <a:spLocks noChangeArrowheads="1"/>
          </p:cNvSpPr>
          <p:nvPr/>
        </p:nvSpPr>
        <p:spPr bwMode="auto">
          <a:xfrm>
            <a:off x="468313" y="2565400"/>
            <a:ext cx="6048375" cy="27352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45" name="Oval 28"/>
          <p:cNvSpPr>
            <a:spLocks noChangeArrowheads="1"/>
          </p:cNvSpPr>
          <p:nvPr/>
        </p:nvSpPr>
        <p:spPr bwMode="auto">
          <a:xfrm>
            <a:off x="4859338" y="3500438"/>
            <a:ext cx="1439862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Key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Schedule</a:t>
            </a:r>
          </a:p>
        </p:txBody>
      </p:sp>
      <p:sp>
        <p:nvSpPr>
          <p:cNvPr id="22546" name="Line 29"/>
          <p:cNvSpPr>
            <a:spLocks noChangeShapeType="1"/>
          </p:cNvSpPr>
          <p:nvPr/>
        </p:nvSpPr>
        <p:spPr bwMode="auto">
          <a:xfrm flipH="1">
            <a:off x="6300788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30"/>
          <p:cNvSpPr>
            <a:spLocks noChangeShapeType="1"/>
          </p:cNvSpPr>
          <p:nvPr/>
        </p:nvSpPr>
        <p:spPr bwMode="auto">
          <a:xfrm flipH="1" flipV="1">
            <a:off x="4140200" y="2997200"/>
            <a:ext cx="71913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31"/>
          <p:cNvSpPr>
            <a:spLocks noChangeShapeType="1"/>
          </p:cNvSpPr>
          <p:nvPr/>
        </p:nvSpPr>
        <p:spPr bwMode="auto">
          <a:xfrm flipH="1">
            <a:off x="4140200" y="3933825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32"/>
          <p:cNvSpPr>
            <a:spLocks noChangeShapeType="1"/>
          </p:cNvSpPr>
          <p:nvPr/>
        </p:nvSpPr>
        <p:spPr bwMode="auto">
          <a:xfrm flipH="1">
            <a:off x="4211638" y="4005263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Rectangle 33"/>
          <p:cNvSpPr>
            <a:spLocks noChangeArrowheads="1"/>
          </p:cNvSpPr>
          <p:nvPr/>
        </p:nvSpPr>
        <p:spPr bwMode="auto">
          <a:xfrm>
            <a:off x="6732588" y="3644900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Key</a:t>
            </a:r>
          </a:p>
        </p:txBody>
      </p:sp>
      <p:sp>
        <p:nvSpPr>
          <p:cNvPr id="22551" name="Text Box 34"/>
          <p:cNvSpPr txBox="1">
            <a:spLocks noChangeArrowheads="1"/>
          </p:cNvSpPr>
          <p:nvPr/>
        </p:nvSpPr>
        <p:spPr bwMode="auto">
          <a:xfrm>
            <a:off x="4859338" y="2636838"/>
            <a:ext cx="1622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>
                <a:latin typeface="Calibri" panose="020F0502020204030204" pitchFamily="34" charset="0"/>
              </a:rPr>
              <a:t>Iterated</a:t>
            </a:r>
            <a:br>
              <a:rPr lang="en-GB" altLang="en-US">
                <a:latin typeface="Calibri" panose="020F0502020204030204" pitchFamily="34" charset="0"/>
              </a:rPr>
            </a:br>
            <a:r>
              <a:rPr lang="en-GB" altLang="en-US">
                <a:latin typeface="Calibri" panose="020F0502020204030204" pitchFamily="34" charset="0"/>
              </a:rPr>
              <a:t>Block Cipher</a:t>
            </a:r>
          </a:p>
        </p:txBody>
      </p:sp>
    </p:spTree>
    <p:extLst>
      <p:ext uri="{BB962C8B-B14F-4D97-AF65-F5344CB8AC3E}">
        <p14:creationId xmlns:p14="http://schemas.microsoft.com/office/powerpoint/2010/main" val="351698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Summary: Iterated Ciphers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Most block ciphers are based on the design of a </a:t>
            </a:r>
            <a:r>
              <a:rPr lang="en-GB" altLang="en-US" sz="2400" b="1"/>
              <a:t>round function </a:t>
            </a:r>
            <a:r>
              <a:rPr lang="en-GB" altLang="en-US" sz="2400"/>
              <a:t>that is applied a fixed number of times (called </a:t>
            </a:r>
            <a:r>
              <a:rPr lang="en-GB" altLang="en-US" sz="2400" b="1"/>
              <a:t>rounds</a:t>
            </a:r>
            <a:r>
              <a:rPr lang="en-GB" altLang="en-US" sz="2400"/>
              <a:t>) to the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round function encrypts the data block using a </a:t>
            </a:r>
            <a:r>
              <a:rPr lang="en-GB" altLang="en-US" sz="2400" b="1"/>
              <a:t>subkey</a:t>
            </a:r>
            <a:r>
              <a:rPr lang="en-GB" altLang="en-US" sz="2400"/>
              <a:t> (or </a:t>
            </a:r>
            <a:r>
              <a:rPr lang="en-GB" altLang="en-US" sz="2400" b="1"/>
              <a:t>round key</a:t>
            </a:r>
            <a:r>
              <a:rPr lang="en-GB" altLang="en-US" sz="2400"/>
              <a:t>) that is derived from the </a:t>
            </a:r>
            <a:r>
              <a:rPr lang="en-GB" altLang="en-US" sz="2400" b="1"/>
              <a:t>key</a:t>
            </a:r>
            <a:r>
              <a:rPr lang="en-GB" altLang="en-US" sz="2400"/>
              <a:t>; each round uses a different subkey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subkeys are generated from the key through an algorithm called the </a:t>
            </a:r>
            <a:r>
              <a:rPr lang="en-GB" altLang="en-US" sz="2400" b="1"/>
              <a:t>key schedule</a:t>
            </a: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A cipher that is comprised of multiple applications of the same round function is called an </a:t>
            </a:r>
            <a:r>
              <a:rPr lang="en-GB" altLang="en-US" sz="2400" b="1"/>
              <a:t>iterated cipher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37935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SP-networks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A type of block cipher design called a </a:t>
            </a:r>
            <a:r>
              <a:rPr lang="en-GB" altLang="en-US" sz="2400" i="1"/>
              <a:t>substitution-permutation network</a:t>
            </a:r>
            <a:r>
              <a:rPr lang="en-GB" altLang="en-US" sz="2400"/>
              <a:t>, or simply </a:t>
            </a:r>
            <a:r>
              <a:rPr lang="en-GB" altLang="en-US" sz="2400" b="1"/>
              <a:t>SP-network</a:t>
            </a:r>
            <a:r>
              <a:rPr lang="en-GB" altLang="en-US" sz="2400"/>
              <a:t>, uses a round function that is composed of an invertible (nonlinear) substitution function followed by a invertible (linear) permutation function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substitution function normally takes the key as an input in addition to the message (data) block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For example: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		C = E(P,K) = </a:t>
            </a:r>
            <a:r>
              <a:rPr lang="en-US" altLang="en-US" sz="2400">
                <a:sym typeface="MT Symbol"/>
              </a:rPr>
              <a:t>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(P,K</a:t>
            </a:r>
            <a:r>
              <a:rPr lang="en-GB" altLang="en-US" sz="2400" baseline="-25000"/>
              <a:t>1</a:t>
            </a:r>
            <a:r>
              <a:rPr lang="en-GB" altLang="en-US" sz="2400"/>
              <a:t>),K</a:t>
            </a:r>
            <a:r>
              <a:rPr lang="en-GB" altLang="en-US" sz="2400" baseline="-25000"/>
              <a:t>2</a:t>
            </a:r>
            <a:r>
              <a:rPr lang="en-GB" altLang="en-US" sz="2400"/>
              <a:t>),K</a:t>
            </a:r>
            <a:r>
              <a:rPr lang="en-GB" altLang="en-US" sz="2400" baseline="-25000"/>
              <a:t>3</a:t>
            </a:r>
            <a:r>
              <a:rPr lang="en-GB" altLang="en-US" sz="2400"/>
              <a:t>),K</a:t>
            </a:r>
            <a:r>
              <a:rPr lang="en-GB" altLang="en-US" sz="2400" baseline="-25000"/>
              <a:t>4</a:t>
            </a:r>
            <a:r>
              <a:rPr lang="en-GB" altLang="en-US" sz="2400"/>
              <a:t>))</a:t>
            </a: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		P = D(C,K) = </a:t>
            </a:r>
            <a:r>
              <a:rPr lang="en-US" altLang="en-US" sz="2400">
                <a:sym typeface="MT Symbol"/>
              </a:rPr>
              <a:t>(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(C,K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 baseline="-25000"/>
              <a:t>4</a:t>
            </a:r>
            <a:r>
              <a:rPr lang="en-GB" altLang="en-US" sz="2400"/>
              <a:t>),K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 baseline="-25000"/>
              <a:t>3</a:t>
            </a:r>
            <a:r>
              <a:rPr lang="en-GB" altLang="en-US" sz="2400"/>
              <a:t>),K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 baseline="-25000"/>
              <a:t>2</a:t>
            </a:r>
            <a:r>
              <a:rPr lang="en-GB" altLang="en-US" sz="2400"/>
              <a:t>),K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GB" altLang="en-US" sz="2400" baseline="-25000"/>
              <a:t>1</a:t>
            </a:r>
            <a:r>
              <a:rPr lang="en-GB" altLang="en-US" sz="2400"/>
              <a:t>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	where </a:t>
            </a:r>
            <a:r>
              <a:rPr lang="en-US" altLang="en-US" sz="2400">
                <a:sym typeface="MT Symbol"/>
              </a:rPr>
              <a:t>(M,K) = ((M,K)) and 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US" altLang="en-US" sz="2400">
                <a:sym typeface="MT Symbol"/>
              </a:rPr>
              <a:t> =  and </a:t>
            </a:r>
            <a:r>
              <a:rPr lang="en-US" altLang="en-US" sz="2400" baseline="30000">
                <a:sym typeface="MT Symbol"/>
              </a:rPr>
              <a:t>–</a:t>
            </a:r>
            <a:r>
              <a:rPr lang="en-GB" altLang="en-US" sz="2400" baseline="30000"/>
              <a:t>1</a:t>
            </a:r>
            <a:r>
              <a:rPr lang="en-US" altLang="en-US" sz="2400">
                <a:sym typeface="MT Symbol"/>
              </a:rPr>
              <a:t> = </a:t>
            </a:r>
            <a:endParaRPr lang="en-GB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A block cipher based on an SP-network ensures that both confusion and diffusion can eventually be achieved (i.e., after a sufficient number of rounds) by a series of successive substitutions and permutations</a:t>
            </a:r>
          </a:p>
        </p:txBody>
      </p:sp>
    </p:spTree>
    <p:extLst>
      <p:ext uri="{BB962C8B-B14F-4D97-AF65-F5344CB8AC3E}">
        <p14:creationId xmlns:p14="http://schemas.microsoft.com/office/powerpoint/2010/main" val="40370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SP-network</a:t>
            </a:r>
          </a:p>
        </p:txBody>
      </p:sp>
      <p:sp>
        <p:nvSpPr>
          <p:cNvPr id="25603" name="Rectangle 23"/>
          <p:cNvSpPr>
            <a:spLocks noChangeArrowheads="1"/>
          </p:cNvSpPr>
          <p:nvPr/>
        </p:nvSpPr>
        <p:spPr bwMode="auto">
          <a:xfrm>
            <a:off x="5076825" y="1844675"/>
            <a:ext cx="22320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(Plaintext)</a:t>
            </a:r>
          </a:p>
        </p:txBody>
      </p:sp>
      <p:sp>
        <p:nvSpPr>
          <p:cNvPr id="25604" name="Rectangle 24"/>
          <p:cNvSpPr>
            <a:spLocks noChangeArrowheads="1"/>
          </p:cNvSpPr>
          <p:nvPr/>
        </p:nvSpPr>
        <p:spPr bwMode="auto">
          <a:xfrm>
            <a:off x="5076825" y="5445125"/>
            <a:ext cx="23034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(Ciphertext)</a:t>
            </a:r>
          </a:p>
        </p:txBody>
      </p:sp>
      <p:sp>
        <p:nvSpPr>
          <p:cNvPr id="25605" name="Line 25"/>
          <p:cNvSpPr>
            <a:spLocks noChangeShapeType="1"/>
          </p:cNvSpPr>
          <p:nvPr/>
        </p:nvSpPr>
        <p:spPr bwMode="auto">
          <a:xfrm>
            <a:off x="6084888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Oval 26"/>
          <p:cNvSpPr>
            <a:spLocks noChangeArrowheads="1"/>
          </p:cNvSpPr>
          <p:nvPr/>
        </p:nvSpPr>
        <p:spPr bwMode="auto">
          <a:xfrm>
            <a:off x="5365750" y="2636838"/>
            <a:ext cx="1439863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5607" name="Oval 27"/>
          <p:cNvSpPr>
            <a:spLocks noChangeArrowheads="1"/>
          </p:cNvSpPr>
          <p:nvPr/>
        </p:nvSpPr>
        <p:spPr bwMode="auto">
          <a:xfrm>
            <a:off x="5365750" y="3644900"/>
            <a:ext cx="1439863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5608" name="Line 28"/>
          <p:cNvSpPr>
            <a:spLocks noChangeShapeType="1"/>
          </p:cNvSpPr>
          <p:nvPr/>
        </p:nvSpPr>
        <p:spPr bwMode="auto">
          <a:xfrm>
            <a:off x="6084888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29"/>
          <p:cNvSpPr>
            <a:spLocks noChangeShapeType="1"/>
          </p:cNvSpPr>
          <p:nvPr/>
        </p:nvSpPr>
        <p:spPr bwMode="auto">
          <a:xfrm>
            <a:off x="6084888" y="4365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30"/>
          <p:cNvSpPr>
            <a:spLocks noChangeShapeType="1"/>
          </p:cNvSpPr>
          <p:nvPr/>
        </p:nvSpPr>
        <p:spPr bwMode="auto">
          <a:xfrm>
            <a:off x="6084888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31"/>
          <p:cNvSpPr txBox="1">
            <a:spLocks noChangeArrowheads="1"/>
          </p:cNvSpPr>
          <p:nvPr/>
        </p:nvSpPr>
        <p:spPr bwMode="auto">
          <a:xfrm>
            <a:off x="5868988" y="4725988"/>
            <a:ext cx="4587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5612" name="Line 32"/>
          <p:cNvSpPr>
            <a:spLocks noChangeShapeType="1"/>
          </p:cNvSpPr>
          <p:nvPr/>
        </p:nvSpPr>
        <p:spPr bwMode="auto">
          <a:xfrm flipH="1">
            <a:off x="6805613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33"/>
          <p:cNvSpPr>
            <a:spLocks noChangeShapeType="1"/>
          </p:cNvSpPr>
          <p:nvPr/>
        </p:nvSpPr>
        <p:spPr bwMode="auto">
          <a:xfrm flipH="1">
            <a:off x="680561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Rectangle 34"/>
          <p:cNvSpPr>
            <a:spLocks noChangeArrowheads="1"/>
          </p:cNvSpPr>
          <p:nvPr/>
        </p:nvSpPr>
        <p:spPr bwMode="auto">
          <a:xfrm>
            <a:off x="7237413" y="27098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1</a:t>
            </a:r>
          </a:p>
        </p:txBody>
      </p:sp>
      <p:sp>
        <p:nvSpPr>
          <p:cNvPr id="25615" name="Rectangle 35"/>
          <p:cNvSpPr>
            <a:spLocks noChangeArrowheads="1"/>
          </p:cNvSpPr>
          <p:nvPr/>
        </p:nvSpPr>
        <p:spPr bwMode="auto">
          <a:xfrm>
            <a:off x="7237413" y="37893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2</a:t>
            </a:r>
          </a:p>
        </p:txBody>
      </p:sp>
      <p:sp>
        <p:nvSpPr>
          <p:cNvPr id="25616" name="Oval 36"/>
          <p:cNvSpPr>
            <a:spLocks noChangeArrowheads="1"/>
          </p:cNvSpPr>
          <p:nvPr/>
        </p:nvSpPr>
        <p:spPr bwMode="auto">
          <a:xfrm>
            <a:off x="900113" y="3140075"/>
            <a:ext cx="1439862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Substitution</a:t>
            </a:r>
          </a:p>
        </p:txBody>
      </p:sp>
      <p:sp>
        <p:nvSpPr>
          <p:cNvPr id="25617" name="Oval 37"/>
          <p:cNvSpPr>
            <a:spLocks noChangeArrowheads="1"/>
          </p:cNvSpPr>
          <p:nvPr/>
        </p:nvSpPr>
        <p:spPr bwMode="auto">
          <a:xfrm>
            <a:off x="900113" y="4148138"/>
            <a:ext cx="1439862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25618" name="Line 38"/>
          <p:cNvSpPr>
            <a:spLocks noChangeShapeType="1"/>
          </p:cNvSpPr>
          <p:nvPr/>
        </p:nvSpPr>
        <p:spPr bwMode="auto">
          <a:xfrm>
            <a:off x="1619250" y="38608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39"/>
          <p:cNvSpPr>
            <a:spLocks noChangeShapeType="1"/>
          </p:cNvSpPr>
          <p:nvPr/>
        </p:nvSpPr>
        <p:spPr bwMode="auto">
          <a:xfrm>
            <a:off x="1619250" y="28527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40"/>
          <p:cNvSpPr>
            <a:spLocks noChangeShapeType="1"/>
          </p:cNvSpPr>
          <p:nvPr/>
        </p:nvSpPr>
        <p:spPr bwMode="auto">
          <a:xfrm>
            <a:off x="1619250" y="4868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41"/>
          <p:cNvSpPr>
            <a:spLocks noChangeArrowheads="1"/>
          </p:cNvSpPr>
          <p:nvPr/>
        </p:nvSpPr>
        <p:spPr bwMode="auto">
          <a:xfrm>
            <a:off x="539750" y="2924175"/>
            <a:ext cx="3024188" cy="208915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622" name="Line 42"/>
          <p:cNvSpPr>
            <a:spLocks noChangeShapeType="1"/>
          </p:cNvSpPr>
          <p:nvPr/>
        </p:nvSpPr>
        <p:spPr bwMode="auto">
          <a:xfrm flipH="1">
            <a:off x="2339975" y="3500438"/>
            <a:ext cx="13684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43"/>
          <p:cNvSpPr txBox="1">
            <a:spLocks noChangeArrowheads="1"/>
          </p:cNvSpPr>
          <p:nvPr/>
        </p:nvSpPr>
        <p:spPr bwMode="auto">
          <a:xfrm>
            <a:off x="2411413" y="4365625"/>
            <a:ext cx="1160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5624" name="Line 44"/>
          <p:cNvSpPr>
            <a:spLocks noChangeShapeType="1"/>
          </p:cNvSpPr>
          <p:nvPr/>
        </p:nvSpPr>
        <p:spPr bwMode="auto">
          <a:xfrm flipV="1">
            <a:off x="3635375" y="4437063"/>
            <a:ext cx="230505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45"/>
          <p:cNvSpPr>
            <a:spLocks noChangeShapeType="1"/>
          </p:cNvSpPr>
          <p:nvPr/>
        </p:nvSpPr>
        <p:spPr bwMode="auto">
          <a:xfrm>
            <a:off x="3635375" y="2924175"/>
            <a:ext cx="2376488" cy="649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Feistel Ciphers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556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A specific type of SP-network cipher design, called a </a:t>
            </a:r>
            <a:r>
              <a:rPr lang="en-GB" altLang="en-US" sz="2400" b="1"/>
              <a:t>Feistel cipher</a:t>
            </a:r>
            <a:r>
              <a:rPr lang="en-GB" altLang="en-US" sz="2400"/>
              <a:t>, splits the data block into two halves (e.g., 32-bits each for a 64-bit data block) and applies a substitution function and a permutation function to these half-blocks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Suppose the input to a round is a message block M which is divided into two halves M=(L,R)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round function </a:t>
            </a:r>
            <a:r>
              <a:rPr lang="en-US" altLang="en-US" sz="2400">
                <a:sym typeface="MT Symbol"/>
              </a:rPr>
              <a:t></a:t>
            </a:r>
            <a:r>
              <a:rPr lang="en-GB" altLang="en-US" sz="2400"/>
              <a:t> is given by </a:t>
            </a:r>
            <a:r>
              <a:rPr lang="en-US" altLang="en-US" sz="2400">
                <a:sym typeface="MT Symbol"/>
              </a:rPr>
              <a:t>(M,K) = ((L,R),K) = (((L,R),K)) = ((M,K)) </a:t>
            </a:r>
            <a:endParaRPr lang="en-GB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substitution function </a:t>
            </a:r>
            <a:r>
              <a:rPr lang="en-US" altLang="en-US" sz="2400">
                <a:sym typeface="MT Symbol"/>
              </a:rPr>
              <a:t> is given by</a:t>
            </a:r>
            <a:r>
              <a:rPr lang="en-GB" altLang="en-US" sz="2400"/>
              <a:t> </a:t>
            </a:r>
            <a:r>
              <a:rPr lang="en-US" altLang="en-US" sz="2400">
                <a:sym typeface="MT Symbol"/>
              </a:rPr>
              <a:t>((L,R),K) = (L </a:t>
            </a:r>
            <a:r>
              <a:rPr lang="en-US" altLang="en-US" sz="2400">
                <a:sym typeface="Math1"/>
              </a:rPr>
              <a:t> F(R,K),R)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>
                <a:sym typeface="Math1"/>
              </a:rPr>
              <a:t>It is easily verified that this is an involution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>
                <a:sym typeface="Math1"/>
              </a:rPr>
              <a:t>The function F is called the </a:t>
            </a:r>
            <a:r>
              <a:rPr lang="en-US" altLang="en-US" sz="2400" b="1">
                <a:sym typeface="Math1"/>
              </a:rPr>
              <a:t>cipher function</a:t>
            </a:r>
            <a:endParaRPr lang="en-US" altLang="en-US" sz="2400">
              <a:sym typeface="Math1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 permutation function </a:t>
            </a:r>
            <a:r>
              <a:rPr lang="en-US" altLang="en-US" sz="2400">
                <a:sym typeface="MT Symbol"/>
              </a:rPr>
              <a:t> is given by</a:t>
            </a:r>
            <a:r>
              <a:rPr lang="en-GB" altLang="en-US" sz="2400"/>
              <a:t> </a:t>
            </a:r>
            <a:r>
              <a:rPr lang="en-US" altLang="en-US" sz="2400">
                <a:sym typeface="MT Symbol"/>
              </a:rPr>
              <a:t>((L,R)) = (R,L)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400">
                <a:sym typeface="Math1"/>
              </a:rPr>
              <a:t>This performs a swapping of halves and is clearly an involution</a:t>
            </a:r>
          </a:p>
        </p:txBody>
      </p:sp>
      <p:pic>
        <p:nvPicPr>
          <p:cNvPr id="26628" name="Picture 2" descr="\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64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Feistel Ciphers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001000" cy="4556125"/>
          </a:xfrm>
        </p:spPr>
        <p:txBody>
          <a:bodyPr/>
          <a:lstStyle/>
          <a:p>
            <a:pPr eaLnBrk="1" hangingPunct="1"/>
            <a:r>
              <a:rPr lang="en-US" altLang="en-US" sz="2100">
                <a:sym typeface="MT Symbol"/>
              </a:rPr>
              <a:t>Round function: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ym typeface="MT Symbol"/>
              </a:rPr>
              <a:t>	((L,R),K) = (((L,R),K))</a:t>
            </a:r>
          </a:p>
          <a:p>
            <a:pPr eaLnBrk="1" hangingPunct="1"/>
            <a:endParaRPr lang="en-US" altLang="en-US" sz="2100">
              <a:sym typeface="MT Symbol"/>
            </a:endParaRPr>
          </a:p>
          <a:p>
            <a:pPr eaLnBrk="1" hangingPunct="1"/>
            <a:endParaRPr lang="en-US" altLang="en-US" sz="2100">
              <a:sym typeface="MT Symbol"/>
            </a:endParaRPr>
          </a:p>
          <a:p>
            <a:pPr eaLnBrk="1" hangingPunct="1"/>
            <a:endParaRPr lang="en-US" altLang="en-US" sz="2100">
              <a:sym typeface="MT Symbol"/>
            </a:endParaRPr>
          </a:p>
          <a:p>
            <a:pPr eaLnBrk="1" hangingPunct="1"/>
            <a:r>
              <a:rPr lang="en-US" altLang="en-US" sz="2100">
                <a:sym typeface="MT Symbol"/>
              </a:rPr>
              <a:t>Substitution (“cipher”):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>
                <a:sym typeface="MT Symbol"/>
              </a:rPr>
              <a:t>		((L,R),K) = (L </a:t>
            </a:r>
            <a:r>
              <a:rPr lang="en-US" altLang="en-US" sz="2100">
                <a:sym typeface="Math1"/>
              </a:rPr>
              <a:t>    F(R,K),R)</a:t>
            </a:r>
          </a:p>
          <a:p>
            <a:pPr eaLnBrk="1" hangingPunct="1"/>
            <a:endParaRPr lang="en-US" altLang="en-US" sz="2100">
              <a:sym typeface="MT Symbol"/>
            </a:endParaRPr>
          </a:p>
          <a:p>
            <a:pPr eaLnBrk="1" hangingPunct="1"/>
            <a:endParaRPr lang="en-US" altLang="en-US" sz="2100">
              <a:sym typeface="MT Symbol"/>
            </a:endParaRPr>
          </a:p>
          <a:p>
            <a:pPr eaLnBrk="1" hangingPunct="1"/>
            <a:r>
              <a:rPr lang="en-US" altLang="en-US" sz="2100">
                <a:sym typeface="MT Symbol"/>
              </a:rPr>
              <a:t>Permutation (“swap”):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>
                <a:sym typeface="MT Symbol"/>
              </a:rPr>
              <a:t>		((L,R)) = (R,L)</a:t>
            </a:r>
          </a:p>
        </p:txBody>
      </p:sp>
      <p:grpSp>
        <p:nvGrpSpPr>
          <p:cNvPr id="27652" name="Group 24"/>
          <p:cNvGrpSpPr>
            <a:grpSpLocks/>
          </p:cNvGrpSpPr>
          <p:nvPr/>
        </p:nvGrpSpPr>
        <p:grpSpPr bwMode="auto">
          <a:xfrm>
            <a:off x="6588125" y="5445125"/>
            <a:ext cx="1152525" cy="647700"/>
            <a:chOff x="4150" y="3159"/>
            <a:chExt cx="726" cy="589"/>
          </a:xfrm>
        </p:grpSpPr>
        <p:sp>
          <p:nvSpPr>
            <p:cNvPr id="27685" name="Line 7"/>
            <p:cNvSpPr>
              <a:spLocks noChangeShapeType="1"/>
            </p:cNvSpPr>
            <p:nvPr/>
          </p:nvSpPr>
          <p:spPr bwMode="auto">
            <a:xfrm>
              <a:off x="4150" y="361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8"/>
            <p:cNvSpPr>
              <a:spLocks noChangeShapeType="1"/>
            </p:cNvSpPr>
            <p:nvPr/>
          </p:nvSpPr>
          <p:spPr bwMode="auto">
            <a:xfrm>
              <a:off x="4876" y="361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9"/>
            <p:cNvSpPr>
              <a:spLocks noChangeShapeType="1"/>
            </p:cNvSpPr>
            <p:nvPr/>
          </p:nvSpPr>
          <p:spPr bwMode="auto">
            <a:xfrm flipV="1">
              <a:off x="4150" y="3249"/>
              <a:ext cx="72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10"/>
            <p:cNvSpPr>
              <a:spLocks noChangeShapeType="1"/>
            </p:cNvSpPr>
            <p:nvPr/>
          </p:nvSpPr>
          <p:spPr bwMode="auto">
            <a:xfrm>
              <a:off x="4150" y="3249"/>
              <a:ext cx="72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18"/>
            <p:cNvSpPr>
              <a:spLocks noChangeShapeType="1"/>
            </p:cNvSpPr>
            <p:nvPr/>
          </p:nvSpPr>
          <p:spPr bwMode="auto">
            <a:xfrm>
              <a:off x="4150" y="315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19"/>
            <p:cNvSpPr>
              <a:spLocks noChangeShapeType="1"/>
            </p:cNvSpPr>
            <p:nvPr/>
          </p:nvSpPr>
          <p:spPr bwMode="auto">
            <a:xfrm>
              <a:off x="4876" y="315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3" name="Group 44"/>
          <p:cNvGrpSpPr>
            <a:grpSpLocks/>
          </p:cNvGrpSpPr>
          <p:nvPr/>
        </p:nvGrpSpPr>
        <p:grpSpPr bwMode="auto">
          <a:xfrm>
            <a:off x="6443663" y="4076700"/>
            <a:ext cx="1800225" cy="792163"/>
            <a:chOff x="4059" y="2387"/>
            <a:chExt cx="1134" cy="499"/>
          </a:xfrm>
        </p:grpSpPr>
        <p:sp>
          <p:nvSpPr>
            <p:cNvPr id="27675" name="Oval 4"/>
            <p:cNvSpPr>
              <a:spLocks noChangeArrowheads="1"/>
            </p:cNvSpPr>
            <p:nvPr/>
          </p:nvSpPr>
          <p:spPr bwMode="auto">
            <a:xfrm>
              <a:off x="4376" y="2530"/>
              <a:ext cx="273" cy="21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7676" name="Line 5"/>
            <p:cNvSpPr>
              <a:spLocks noChangeShapeType="1"/>
            </p:cNvSpPr>
            <p:nvPr/>
          </p:nvSpPr>
          <p:spPr bwMode="auto">
            <a:xfrm>
              <a:off x="4150" y="238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6"/>
            <p:cNvSpPr>
              <a:spLocks noChangeShapeType="1"/>
            </p:cNvSpPr>
            <p:nvPr/>
          </p:nvSpPr>
          <p:spPr bwMode="auto">
            <a:xfrm>
              <a:off x="4875" y="2387"/>
              <a:ext cx="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11"/>
            <p:cNvSpPr>
              <a:spLocks noChangeShapeType="1"/>
            </p:cNvSpPr>
            <p:nvPr/>
          </p:nvSpPr>
          <p:spPr bwMode="auto">
            <a:xfrm flipH="1">
              <a:off x="4649" y="263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12"/>
            <p:cNvSpPr>
              <a:spLocks noChangeShapeType="1"/>
            </p:cNvSpPr>
            <p:nvPr/>
          </p:nvSpPr>
          <p:spPr bwMode="auto">
            <a:xfrm flipH="1">
              <a:off x="4240" y="263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13"/>
            <p:cNvSpPr>
              <a:spLocks noChangeShapeType="1"/>
            </p:cNvSpPr>
            <p:nvPr/>
          </p:nvSpPr>
          <p:spPr bwMode="auto">
            <a:xfrm flipV="1">
              <a:off x="4512" y="2459"/>
              <a:ext cx="1" cy="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Oval 14"/>
            <p:cNvSpPr>
              <a:spLocks noChangeArrowheads="1"/>
            </p:cNvSpPr>
            <p:nvPr/>
          </p:nvSpPr>
          <p:spPr bwMode="auto">
            <a:xfrm>
              <a:off x="4059" y="2565"/>
              <a:ext cx="181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82" name="Line 15"/>
            <p:cNvSpPr>
              <a:spLocks noChangeShapeType="1"/>
            </p:cNvSpPr>
            <p:nvPr/>
          </p:nvSpPr>
          <p:spPr bwMode="auto">
            <a:xfrm>
              <a:off x="4059" y="263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21"/>
            <p:cNvSpPr>
              <a:spLocks noChangeShapeType="1"/>
            </p:cNvSpPr>
            <p:nvPr/>
          </p:nvSpPr>
          <p:spPr bwMode="auto">
            <a:xfrm>
              <a:off x="4513" y="2459"/>
              <a:ext cx="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22"/>
            <p:cNvSpPr>
              <a:spLocks noChangeShapeType="1"/>
            </p:cNvSpPr>
            <p:nvPr/>
          </p:nvSpPr>
          <p:spPr bwMode="auto">
            <a:xfrm flipH="1" flipV="1">
              <a:off x="5193" y="2387"/>
              <a:ext cx="0" cy="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6443663" y="2060575"/>
            <a:ext cx="1800225" cy="1368425"/>
            <a:chOff x="4014" y="663"/>
            <a:chExt cx="1134" cy="1224"/>
          </a:xfrm>
        </p:grpSpPr>
        <p:grpSp>
          <p:nvGrpSpPr>
            <p:cNvPr id="27657" name="Group 25"/>
            <p:cNvGrpSpPr>
              <a:grpSpLocks/>
            </p:cNvGrpSpPr>
            <p:nvPr/>
          </p:nvGrpSpPr>
          <p:grpSpPr bwMode="auto">
            <a:xfrm>
              <a:off x="4105" y="1298"/>
              <a:ext cx="726" cy="589"/>
              <a:chOff x="4150" y="3159"/>
              <a:chExt cx="726" cy="589"/>
            </a:xfrm>
          </p:grpSpPr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150" y="361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876" y="361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 flipV="1">
                <a:off x="4150" y="3249"/>
                <a:ext cx="72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150" y="3249"/>
                <a:ext cx="72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>
                <a:off x="4150" y="3159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876" y="3159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58" name="Group 32"/>
            <p:cNvGrpSpPr>
              <a:grpSpLocks/>
            </p:cNvGrpSpPr>
            <p:nvPr/>
          </p:nvGrpSpPr>
          <p:grpSpPr bwMode="auto">
            <a:xfrm>
              <a:off x="4014" y="663"/>
              <a:ext cx="1134" cy="635"/>
              <a:chOff x="4059" y="1797"/>
              <a:chExt cx="1134" cy="635"/>
            </a:xfrm>
          </p:grpSpPr>
          <p:sp>
            <p:nvSpPr>
              <p:cNvPr id="27659" name="Oval 33"/>
              <p:cNvSpPr>
                <a:spLocks noChangeArrowheads="1"/>
              </p:cNvSpPr>
              <p:nvPr/>
            </p:nvSpPr>
            <p:spPr bwMode="auto">
              <a:xfrm>
                <a:off x="4376" y="1979"/>
                <a:ext cx="273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GB" altLang="en-US">
                    <a:latin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27660" name="Line 34"/>
              <p:cNvSpPr>
                <a:spLocks noChangeShapeType="1"/>
              </p:cNvSpPr>
              <p:nvPr/>
            </p:nvSpPr>
            <p:spPr bwMode="auto">
              <a:xfrm>
                <a:off x="4150" y="1797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35"/>
              <p:cNvSpPr>
                <a:spLocks noChangeShapeType="1"/>
              </p:cNvSpPr>
              <p:nvPr/>
            </p:nvSpPr>
            <p:spPr bwMode="auto">
              <a:xfrm>
                <a:off x="4875" y="1797"/>
                <a:ext cx="1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36"/>
              <p:cNvSpPr>
                <a:spLocks noChangeShapeType="1"/>
              </p:cNvSpPr>
              <p:nvPr/>
            </p:nvSpPr>
            <p:spPr bwMode="auto">
              <a:xfrm flipH="1">
                <a:off x="4649" y="211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37"/>
              <p:cNvSpPr>
                <a:spLocks noChangeShapeType="1"/>
              </p:cNvSpPr>
              <p:nvPr/>
            </p:nvSpPr>
            <p:spPr bwMode="auto">
              <a:xfrm flipH="1">
                <a:off x="424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38"/>
              <p:cNvSpPr>
                <a:spLocks noChangeShapeType="1"/>
              </p:cNvSpPr>
              <p:nvPr/>
            </p:nvSpPr>
            <p:spPr bwMode="auto">
              <a:xfrm flipV="1">
                <a:off x="4512" y="1888"/>
                <a:ext cx="1" cy="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Oval 39"/>
              <p:cNvSpPr>
                <a:spLocks noChangeArrowheads="1"/>
              </p:cNvSpPr>
              <p:nvPr/>
            </p:nvSpPr>
            <p:spPr bwMode="auto">
              <a:xfrm>
                <a:off x="4059" y="2024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7666" name="Line 40"/>
              <p:cNvSpPr>
                <a:spLocks noChangeShapeType="1"/>
              </p:cNvSpPr>
              <p:nvPr/>
            </p:nvSpPr>
            <p:spPr bwMode="auto">
              <a:xfrm>
                <a:off x="4059" y="2115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41"/>
              <p:cNvSpPr>
                <a:spLocks noChangeShapeType="1"/>
              </p:cNvSpPr>
              <p:nvPr/>
            </p:nvSpPr>
            <p:spPr bwMode="auto">
              <a:xfrm>
                <a:off x="4513" y="188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42"/>
              <p:cNvSpPr>
                <a:spLocks noChangeShapeType="1"/>
              </p:cNvSpPr>
              <p:nvPr/>
            </p:nvSpPr>
            <p:spPr bwMode="auto">
              <a:xfrm flipH="1" flipV="1">
                <a:off x="5193" y="179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655" name="Text Box 45"/>
          <p:cNvSpPr txBox="1">
            <a:spLocks noChangeArrowheads="1"/>
          </p:cNvSpPr>
          <p:nvPr/>
        </p:nvSpPr>
        <p:spPr bwMode="auto">
          <a:xfrm>
            <a:off x="6351588" y="1643063"/>
            <a:ext cx="2335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L                       R    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</a:p>
        </p:txBody>
      </p:sp>
      <p:pic>
        <p:nvPicPr>
          <p:cNvPr id="27656" name="Picture 2" descr="\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2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Feistel Ciphers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076825" y="1844675"/>
            <a:ext cx="22320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(Plaintext)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5076825" y="5445125"/>
            <a:ext cx="23034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Data (Ciphertext)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5651500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5365750" y="2636838"/>
            <a:ext cx="1439863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5365750" y="3644900"/>
            <a:ext cx="1439863" cy="7207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8680" name="Text Box 12"/>
          <p:cNvSpPr txBox="1">
            <a:spLocks noChangeArrowheads="1"/>
          </p:cNvSpPr>
          <p:nvPr/>
        </p:nvSpPr>
        <p:spPr bwMode="auto">
          <a:xfrm>
            <a:off x="5868988" y="4725988"/>
            <a:ext cx="4587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 flipH="1">
            <a:off x="6805613" y="299720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 flipH="1">
            <a:off x="6805613" y="4005263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7237413" y="27098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1</a:t>
            </a:r>
          </a:p>
        </p:txBody>
      </p:sp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7237413" y="37893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Subkey 2</a:t>
            </a:r>
          </a:p>
        </p:txBody>
      </p:sp>
      <p:sp>
        <p:nvSpPr>
          <p:cNvPr id="28685" name="Oval 17"/>
          <p:cNvSpPr>
            <a:spLocks noChangeArrowheads="1"/>
          </p:cNvSpPr>
          <p:nvPr/>
        </p:nvSpPr>
        <p:spPr bwMode="auto">
          <a:xfrm>
            <a:off x="1258888" y="3141663"/>
            <a:ext cx="433387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8686" name="Rectangle 22"/>
          <p:cNvSpPr>
            <a:spLocks noChangeArrowheads="1"/>
          </p:cNvSpPr>
          <p:nvPr/>
        </p:nvSpPr>
        <p:spPr bwMode="auto">
          <a:xfrm>
            <a:off x="539750" y="2924175"/>
            <a:ext cx="3024188" cy="208915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87" name="Line 23"/>
          <p:cNvSpPr>
            <a:spLocks noChangeShapeType="1"/>
          </p:cNvSpPr>
          <p:nvPr/>
        </p:nvSpPr>
        <p:spPr bwMode="auto">
          <a:xfrm flipH="1">
            <a:off x="1476375" y="3933825"/>
            <a:ext cx="22320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24"/>
          <p:cNvSpPr txBox="1">
            <a:spLocks noChangeArrowheads="1"/>
          </p:cNvSpPr>
          <p:nvPr/>
        </p:nvSpPr>
        <p:spPr bwMode="auto">
          <a:xfrm>
            <a:off x="2411413" y="4365625"/>
            <a:ext cx="1160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>
                <a:latin typeface="Calibri" panose="020F0502020204030204" pitchFamily="34" charset="0"/>
              </a:rPr>
              <a:t>Round</a:t>
            </a:r>
          </a:p>
          <a:p>
            <a:pPr algn="r" eaLnBrk="1" hangingPunct="1"/>
            <a:r>
              <a:rPr lang="en-GB" altLang="en-US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28689" name="Line 25"/>
          <p:cNvSpPr>
            <a:spLocks noChangeShapeType="1"/>
          </p:cNvSpPr>
          <p:nvPr/>
        </p:nvSpPr>
        <p:spPr bwMode="auto">
          <a:xfrm flipV="1">
            <a:off x="3635375" y="4437063"/>
            <a:ext cx="230505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6"/>
          <p:cNvSpPr>
            <a:spLocks noChangeShapeType="1"/>
          </p:cNvSpPr>
          <p:nvPr/>
        </p:nvSpPr>
        <p:spPr bwMode="auto">
          <a:xfrm>
            <a:off x="3635375" y="2924175"/>
            <a:ext cx="2376488" cy="649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50"/>
          <p:cNvSpPr>
            <a:spLocks noChangeShapeType="1"/>
          </p:cNvSpPr>
          <p:nvPr/>
        </p:nvSpPr>
        <p:spPr bwMode="auto">
          <a:xfrm>
            <a:off x="6516688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51"/>
          <p:cNvSpPr>
            <a:spLocks noChangeShapeType="1"/>
          </p:cNvSpPr>
          <p:nvPr/>
        </p:nvSpPr>
        <p:spPr bwMode="auto">
          <a:xfrm>
            <a:off x="5651500" y="3284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52"/>
          <p:cNvSpPr>
            <a:spLocks noChangeShapeType="1"/>
          </p:cNvSpPr>
          <p:nvPr/>
        </p:nvSpPr>
        <p:spPr bwMode="auto">
          <a:xfrm>
            <a:off x="6516688" y="3284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53"/>
          <p:cNvSpPr>
            <a:spLocks noChangeShapeType="1"/>
          </p:cNvSpPr>
          <p:nvPr/>
        </p:nvSpPr>
        <p:spPr bwMode="auto">
          <a:xfrm>
            <a:off x="5651500" y="4292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54"/>
          <p:cNvSpPr>
            <a:spLocks noChangeShapeType="1"/>
          </p:cNvSpPr>
          <p:nvPr/>
        </p:nvSpPr>
        <p:spPr bwMode="auto">
          <a:xfrm>
            <a:off x="6516688" y="4292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55"/>
          <p:cNvSpPr>
            <a:spLocks noChangeShapeType="1"/>
          </p:cNvSpPr>
          <p:nvPr/>
        </p:nvSpPr>
        <p:spPr bwMode="auto">
          <a:xfrm>
            <a:off x="5651500" y="50847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56"/>
          <p:cNvSpPr>
            <a:spLocks noChangeShapeType="1"/>
          </p:cNvSpPr>
          <p:nvPr/>
        </p:nvSpPr>
        <p:spPr bwMode="auto">
          <a:xfrm>
            <a:off x="6516688" y="50847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57"/>
          <p:cNvSpPr>
            <a:spLocks noChangeShapeType="1"/>
          </p:cNvSpPr>
          <p:nvPr/>
        </p:nvSpPr>
        <p:spPr bwMode="auto">
          <a:xfrm>
            <a:off x="900113" y="2852738"/>
            <a:ext cx="158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58"/>
          <p:cNvSpPr>
            <a:spLocks noChangeShapeType="1"/>
          </p:cNvSpPr>
          <p:nvPr/>
        </p:nvSpPr>
        <p:spPr bwMode="auto">
          <a:xfrm>
            <a:off x="2051050" y="28527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61"/>
          <p:cNvSpPr>
            <a:spLocks noChangeShapeType="1"/>
          </p:cNvSpPr>
          <p:nvPr/>
        </p:nvSpPr>
        <p:spPr bwMode="auto">
          <a:xfrm>
            <a:off x="900113" y="47974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62"/>
          <p:cNvSpPr>
            <a:spLocks noChangeShapeType="1"/>
          </p:cNvSpPr>
          <p:nvPr/>
        </p:nvSpPr>
        <p:spPr bwMode="auto">
          <a:xfrm>
            <a:off x="2052638" y="47974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63"/>
          <p:cNvSpPr>
            <a:spLocks noChangeShapeType="1"/>
          </p:cNvSpPr>
          <p:nvPr/>
        </p:nvSpPr>
        <p:spPr bwMode="auto">
          <a:xfrm flipV="1">
            <a:off x="900113" y="4221163"/>
            <a:ext cx="11509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64"/>
          <p:cNvSpPr>
            <a:spLocks noChangeShapeType="1"/>
          </p:cNvSpPr>
          <p:nvPr/>
        </p:nvSpPr>
        <p:spPr bwMode="auto">
          <a:xfrm>
            <a:off x="900113" y="4221163"/>
            <a:ext cx="11509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65"/>
          <p:cNvSpPr>
            <a:spLocks noChangeShapeType="1"/>
          </p:cNvSpPr>
          <p:nvPr/>
        </p:nvSpPr>
        <p:spPr bwMode="auto">
          <a:xfrm flipH="1">
            <a:off x="1692275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66"/>
          <p:cNvSpPr>
            <a:spLocks noChangeShapeType="1"/>
          </p:cNvSpPr>
          <p:nvPr/>
        </p:nvSpPr>
        <p:spPr bwMode="auto">
          <a:xfrm flipH="1">
            <a:off x="1042988" y="33575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67"/>
          <p:cNvSpPr>
            <a:spLocks noChangeShapeType="1"/>
          </p:cNvSpPr>
          <p:nvPr/>
        </p:nvSpPr>
        <p:spPr bwMode="auto">
          <a:xfrm flipH="1" flipV="1">
            <a:off x="1476375" y="3573463"/>
            <a:ext cx="0" cy="3603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Oval 68"/>
          <p:cNvSpPr>
            <a:spLocks noChangeArrowheads="1"/>
          </p:cNvSpPr>
          <p:nvPr/>
        </p:nvSpPr>
        <p:spPr bwMode="auto">
          <a:xfrm>
            <a:off x="755650" y="32131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708" name="Line 69"/>
          <p:cNvSpPr>
            <a:spLocks noChangeShapeType="1"/>
          </p:cNvSpPr>
          <p:nvPr/>
        </p:nvSpPr>
        <p:spPr bwMode="auto">
          <a:xfrm>
            <a:off x="755650" y="33575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8305800" y="5792390"/>
            <a:ext cx="7272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3</a:t>
            </a:fld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85800" y="747637"/>
            <a:ext cx="7766100" cy="54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" sz="40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Computational Hardness</a:t>
            </a:r>
            <a:endParaRPr dirty="0">
              <a:latin typeface="+mn-lt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685800" y="1593056"/>
            <a:ext cx="7766100" cy="44576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42" indent="-336542">
              <a:spcBef>
                <a:spcPts val="0"/>
              </a:spcBef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" sz="22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Let’s imagine that you have encrypted an important file a year ago and then forgot the key. </a:t>
            </a:r>
            <a:endParaRPr dirty="0"/>
          </a:p>
          <a:p>
            <a:pPr marL="336542" indent="-336542">
              <a:spcBef>
                <a:spcPts val="1200"/>
              </a:spcBef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" sz="22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You just remember that you probably used 6 letters from english alphabets, may be some of them were capital ones, digits were also possible, and your security rules required at least one special symbol. </a:t>
            </a:r>
          </a:p>
          <a:p>
            <a:pPr marL="336542" indent="-336542">
              <a:spcBef>
                <a:spcPts val="1200"/>
              </a:spcBef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" sz="2200" dirty="0">
                <a:solidFill>
                  <a:schemeClr val="dk1"/>
                </a:solidFill>
                <a:cs typeface="Times New Roman"/>
                <a:sym typeface="Times New Roman"/>
              </a:rPr>
              <a:t>How many possible combinations are there?</a:t>
            </a:r>
          </a:p>
        </p:txBody>
      </p:sp>
    </p:spTree>
    <p:extLst>
      <p:ext uri="{BB962C8B-B14F-4D97-AF65-F5344CB8AC3E}">
        <p14:creationId xmlns:p14="http://schemas.microsoft.com/office/powerpoint/2010/main" val="3523389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Example: A 5-round Feistel cipher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403350" y="22034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1619250" y="2276475"/>
            <a:ext cx="7921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2627313" y="2203450"/>
            <a:ext cx="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>
            <a:off x="2411413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1476375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1331913" y="234791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1331913" y="242093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1403350" y="2708275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1403350" y="2708275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1403350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1619250" y="2997200"/>
            <a:ext cx="7921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2627313" y="2924175"/>
            <a:ext cx="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H="1">
            <a:off x="2411413" y="32131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1476375" y="31416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Oval 18"/>
          <p:cNvSpPr>
            <a:spLocks noChangeArrowheads="1"/>
          </p:cNvSpPr>
          <p:nvPr/>
        </p:nvSpPr>
        <p:spPr bwMode="auto">
          <a:xfrm>
            <a:off x="1331913" y="306863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1331913" y="31416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1403350" y="3429000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 flipH="1">
            <a:off x="1403350" y="3429000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1403350" y="36433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Oval 23"/>
          <p:cNvSpPr>
            <a:spLocks noChangeArrowheads="1"/>
          </p:cNvSpPr>
          <p:nvPr/>
        </p:nvSpPr>
        <p:spPr bwMode="auto">
          <a:xfrm>
            <a:off x="1619250" y="3716338"/>
            <a:ext cx="7921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2627313" y="3643313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2411413" y="39322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6"/>
          <p:cNvSpPr>
            <a:spLocks noChangeShapeType="1"/>
          </p:cNvSpPr>
          <p:nvPr/>
        </p:nvSpPr>
        <p:spPr bwMode="auto">
          <a:xfrm flipH="1">
            <a:off x="1476375" y="38608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Oval 27"/>
          <p:cNvSpPr>
            <a:spLocks noChangeArrowheads="1"/>
          </p:cNvSpPr>
          <p:nvPr/>
        </p:nvSpPr>
        <p:spPr bwMode="auto">
          <a:xfrm>
            <a:off x="1331913" y="37877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1331913" y="386080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9"/>
          <p:cNvSpPr>
            <a:spLocks noChangeShapeType="1"/>
          </p:cNvSpPr>
          <p:nvPr/>
        </p:nvSpPr>
        <p:spPr bwMode="auto">
          <a:xfrm>
            <a:off x="1403350" y="4148138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 flipH="1">
            <a:off x="1403350" y="4148138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>
            <a:off x="1403350" y="43640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1619250" y="4437063"/>
            <a:ext cx="7921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9728" name="Line 33"/>
          <p:cNvSpPr>
            <a:spLocks noChangeShapeType="1"/>
          </p:cNvSpPr>
          <p:nvPr/>
        </p:nvSpPr>
        <p:spPr bwMode="auto">
          <a:xfrm>
            <a:off x="2627313" y="4364038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 flipH="1">
            <a:off x="2411413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 flipH="1">
            <a:off x="1476375" y="45815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Oval 36"/>
          <p:cNvSpPr>
            <a:spLocks noChangeArrowheads="1"/>
          </p:cNvSpPr>
          <p:nvPr/>
        </p:nvSpPr>
        <p:spPr bwMode="auto">
          <a:xfrm>
            <a:off x="1331913" y="4508500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32" name="Line 37"/>
          <p:cNvSpPr>
            <a:spLocks noChangeShapeType="1"/>
          </p:cNvSpPr>
          <p:nvPr/>
        </p:nvSpPr>
        <p:spPr bwMode="auto">
          <a:xfrm>
            <a:off x="1331913" y="45815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8"/>
          <p:cNvSpPr>
            <a:spLocks noChangeShapeType="1"/>
          </p:cNvSpPr>
          <p:nvPr/>
        </p:nvSpPr>
        <p:spPr bwMode="auto">
          <a:xfrm>
            <a:off x="1403350" y="4868863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Line 39"/>
          <p:cNvSpPr>
            <a:spLocks noChangeShapeType="1"/>
          </p:cNvSpPr>
          <p:nvPr/>
        </p:nvSpPr>
        <p:spPr bwMode="auto">
          <a:xfrm flipH="1">
            <a:off x="1403350" y="4868863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Line 40"/>
          <p:cNvSpPr>
            <a:spLocks noChangeShapeType="1"/>
          </p:cNvSpPr>
          <p:nvPr/>
        </p:nvSpPr>
        <p:spPr bwMode="auto">
          <a:xfrm>
            <a:off x="1403350" y="50847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6" name="Oval 41"/>
          <p:cNvSpPr>
            <a:spLocks noChangeArrowheads="1"/>
          </p:cNvSpPr>
          <p:nvPr/>
        </p:nvSpPr>
        <p:spPr bwMode="auto">
          <a:xfrm>
            <a:off x="1619250" y="5157788"/>
            <a:ext cx="7921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9737" name="Line 42"/>
          <p:cNvSpPr>
            <a:spLocks noChangeShapeType="1"/>
          </p:cNvSpPr>
          <p:nvPr/>
        </p:nvSpPr>
        <p:spPr bwMode="auto">
          <a:xfrm>
            <a:off x="2627313" y="5084763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8" name="Line 43"/>
          <p:cNvSpPr>
            <a:spLocks noChangeShapeType="1"/>
          </p:cNvSpPr>
          <p:nvPr/>
        </p:nvSpPr>
        <p:spPr bwMode="auto">
          <a:xfrm flipH="1">
            <a:off x="2411413" y="53736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Line 44"/>
          <p:cNvSpPr>
            <a:spLocks noChangeShapeType="1"/>
          </p:cNvSpPr>
          <p:nvPr/>
        </p:nvSpPr>
        <p:spPr bwMode="auto">
          <a:xfrm flipH="1">
            <a:off x="1476375" y="53022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Oval 45"/>
          <p:cNvSpPr>
            <a:spLocks noChangeArrowheads="1"/>
          </p:cNvSpPr>
          <p:nvPr/>
        </p:nvSpPr>
        <p:spPr bwMode="auto">
          <a:xfrm>
            <a:off x="1331913" y="52292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41" name="Line 46"/>
          <p:cNvSpPr>
            <a:spLocks noChangeShapeType="1"/>
          </p:cNvSpPr>
          <p:nvPr/>
        </p:nvSpPr>
        <p:spPr bwMode="auto">
          <a:xfrm>
            <a:off x="1331913" y="53022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2" name="Text Box 49"/>
          <p:cNvSpPr txBox="1">
            <a:spLocks noChangeArrowheads="1"/>
          </p:cNvSpPr>
          <p:nvPr/>
        </p:nvSpPr>
        <p:spPr bwMode="auto">
          <a:xfrm>
            <a:off x="1239838" y="1871663"/>
            <a:ext cx="407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i="1" baseline="-25000"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29743" name="Text Box 50"/>
          <p:cNvSpPr txBox="1">
            <a:spLocks noChangeArrowheads="1"/>
          </p:cNvSpPr>
          <p:nvPr/>
        </p:nvSpPr>
        <p:spPr bwMode="auto">
          <a:xfrm>
            <a:off x="2411413" y="1844675"/>
            <a:ext cx="417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i="1" baseline="-25000"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29744" name="Text Box 52"/>
          <p:cNvSpPr txBox="1">
            <a:spLocks noChangeArrowheads="1"/>
          </p:cNvSpPr>
          <p:nvPr/>
        </p:nvSpPr>
        <p:spPr bwMode="auto">
          <a:xfrm>
            <a:off x="1187450" y="56610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i="1" baseline="-25000"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29745" name="Text Box 53"/>
          <p:cNvSpPr txBox="1">
            <a:spLocks noChangeArrowheads="1"/>
          </p:cNvSpPr>
          <p:nvPr/>
        </p:nvSpPr>
        <p:spPr bwMode="auto">
          <a:xfrm>
            <a:off x="2411413" y="5661025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i="1" baseline="-25000"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29746" name="Text Box 54"/>
          <p:cNvSpPr txBox="1">
            <a:spLocks noChangeArrowheads="1"/>
          </p:cNvSpPr>
          <p:nvPr/>
        </p:nvSpPr>
        <p:spPr bwMode="auto">
          <a:xfrm>
            <a:off x="3543300" y="2082800"/>
            <a:ext cx="5286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The plaintext is split into halves </a:t>
            </a:r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i="1" baseline="-25000">
                <a:latin typeface="Times" panose="02020603050405020304" pitchFamily="18" charset="0"/>
              </a:rPr>
              <a:t>L</a:t>
            </a:r>
            <a:r>
              <a:rPr lang="en-GB" altLang="en-US">
                <a:latin typeface="Calibri" panose="020F0502020204030204" pitchFamily="34" charset="0"/>
              </a:rPr>
              <a:t> and </a:t>
            </a:r>
            <a:r>
              <a:rPr lang="en-GB" altLang="en-US" i="1">
                <a:latin typeface="Times" panose="02020603050405020304" pitchFamily="18" charset="0"/>
              </a:rPr>
              <a:t>P</a:t>
            </a:r>
            <a:r>
              <a:rPr lang="en-GB" altLang="en-US" i="1" baseline="-25000">
                <a:latin typeface="Times" panose="02020603050405020304" pitchFamily="18" charset="0"/>
              </a:rPr>
              <a:t>R</a:t>
            </a:r>
          </a:p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The ciphertext is output as the two halves</a:t>
            </a:r>
          </a:p>
          <a:p>
            <a:pPr eaLnBrk="1" hangingPunct="1"/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i="1" baseline="-25000">
                <a:latin typeface="Times" panose="02020603050405020304" pitchFamily="18" charset="0"/>
              </a:rPr>
              <a:t>L</a:t>
            </a:r>
            <a:r>
              <a:rPr lang="en-GB" altLang="en-US">
                <a:latin typeface="Calibri" panose="020F0502020204030204" pitchFamily="34" charset="0"/>
              </a:rPr>
              <a:t> and </a:t>
            </a:r>
            <a:r>
              <a:rPr lang="en-GB" altLang="en-US" i="1">
                <a:latin typeface="Times" panose="02020603050405020304" pitchFamily="18" charset="0"/>
              </a:rPr>
              <a:t>C</a:t>
            </a:r>
            <a:r>
              <a:rPr lang="en-GB" altLang="en-US" i="1" baseline="-25000">
                <a:latin typeface="Times" panose="02020603050405020304" pitchFamily="18" charset="0"/>
              </a:rPr>
              <a:t>R</a:t>
            </a:r>
          </a:p>
          <a:p>
            <a:pPr eaLnBrk="1" hangingPunct="1"/>
            <a:endParaRPr lang="en-GB" altLang="en-US" i="1" baseline="-25000">
              <a:latin typeface="Times" panose="02020603050405020304" pitchFamily="18" charset="0"/>
            </a:endParaRPr>
          </a:p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Note that there is no swap in the last round</a:t>
            </a:r>
            <a:br>
              <a:rPr lang="en-GB" altLang="en-US">
                <a:latin typeface="Calibri" panose="020F0502020204030204" pitchFamily="34" charset="0"/>
              </a:rPr>
            </a:br>
            <a:r>
              <a:rPr lang="en-GB" altLang="en-US">
                <a:latin typeface="Calibri" panose="020F0502020204030204" pitchFamily="34" charset="0"/>
              </a:rPr>
              <a:t>of a Feistel cipher. This is to ensure that the</a:t>
            </a:r>
            <a:br>
              <a:rPr lang="en-GB" altLang="en-US">
                <a:latin typeface="Calibri" panose="020F0502020204030204" pitchFamily="34" charset="0"/>
              </a:rPr>
            </a:br>
            <a:r>
              <a:rPr lang="en-GB" altLang="en-US">
                <a:latin typeface="Calibri" panose="020F0502020204030204" pitchFamily="34" charset="0"/>
              </a:rPr>
              <a:t>cipher is an involution – i.e., we don’t need</a:t>
            </a:r>
          </a:p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to design a separate cipher structure for</a:t>
            </a:r>
            <a:br>
              <a:rPr lang="en-GB" altLang="en-US">
                <a:latin typeface="Calibri" panose="020F0502020204030204" pitchFamily="34" charset="0"/>
              </a:rPr>
            </a:br>
            <a:r>
              <a:rPr lang="en-GB" altLang="en-US">
                <a:latin typeface="Calibri" panose="020F0502020204030204" pitchFamily="34" charset="0"/>
              </a:rPr>
              <a:t>decryption; to decrypt, the same cipher</a:t>
            </a:r>
            <a:br>
              <a:rPr lang="en-GB" altLang="en-US">
                <a:latin typeface="Calibri" panose="020F0502020204030204" pitchFamily="34" charset="0"/>
              </a:rPr>
            </a:br>
            <a:r>
              <a:rPr lang="en-GB" altLang="en-US">
                <a:latin typeface="Calibri" panose="020F0502020204030204" pitchFamily="34" charset="0"/>
              </a:rPr>
              <a:t>structure, including cipher function, is used</a:t>
            </a:r>
          </a:p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except that the round keys (subkeys) are</a:t>
            </a:r>
          </a:p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applied in the reverse order.</a:t>
            </a:r>
          </a:p>
        </p:txBody>
      </p:sp>
      <p:sp>
        <p:nvSpPr>
          <p:cNvPr id="29747" name="Rectangle 36"/>
          <p:cNvSpPr>
            <a:spLocks noChangeArrowheads="1"/>
          </p:cNvSpPr>
          <p:nvPr/>
        </p:nvSpPr>
        <p:spPr bwMode="auto">
          <a:xfrm>
            <a:off x="3657600" y="54102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L</a:t>
            </a:r>
            <a:r>
              <a:rPr lang="en-US" altLang="en-US" sz="3600" baseline="-25000">
                <a:latin typeface="Calibri" panose="020F0502020204030204" pitchFamily="34" charset="0"/>
              </a:rPr>
              <a:t>n</a:t>
            </a:r>
            <a:r>
              <a:rPr lang="en-US" altLang="en-US" sz="3600">
                <a:latin typeface="Calibri" panose="020F0502020204030204" pitchFamily="34" charset="0"/>
              </a:rPr>
              <a:t>=R</a:t>
            </a:r>
            <a:r>
              <a:rPr lang="en-US" altLang="en-US" sz="3600" baseline="-25000">
                <a:latin typeface="Calibri" panose="020F0502020204030204" pitchFamily="34" charset="0"/>
              </a:rPr>
              <a:t>n-1</a:t>
            </a:r>
          </a:p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R</a:t>
            </a:r>
            <a:r>
              <a:rPr lang="en-US" altLang="en-US" sz="3600" baseline="-25000">
                <a:latin typeface="Calibri" panose="020F0502020204030204" pitchFamily="34" charset="0"/>
              </a:rPr>
              <a:t>n</a:t>
            </a:r>
            <a:r>
              <a:rPr lang="en-US" altLang="en-US" sz="3600">
                <a:latin typeface="Calibri" panose="020F0502020204030204" pitchFamily="34" charset="0"/>
              </a:rPr>
              <a:t>=L</a:t>
            </a:r>
            <a:r>
              <a:rPr lang="en-US" altLang="en-US" sz="3600" baseline="-25000">
                <a:latin typeface="Calibri" panose="020F0502020204030204" pitchFamily="34" charset="0"/>
              </a:rPr>
              <a:t>n-1</a:t>
            </a:r>
            <a:r>
              <a:rPr lang="en-US" altLang="en-US" sz="3600">
                <a:latin typeface="Calibri" panose="020F0502020204030204" pitchFamily="34" charset="0"/>
              </a:rPr>
              <a:t>+(R</a:t>
            </a:r>
            <a:r>
              <a:rPr lang="en-US" altLang="en-US" sz="3600" baseline="-25000">
                <a:latin typeface="Calibri" panose="020F0502020204030204" pitchFamily="34" charset="0"/>
              </a:rPr>
              <a:t>n-1</a:t>
            </a:r>
            <a:r>
              <a:rPr lang="en-US" altLang="en-US" sz="3600">
                <a:latin typeface="Calibri" panose="020F0502020204030204" pitchFamily="34" charset="0"/>
              </a:rPr>
              <a:t>    K</a:t>
            </a:r>
            <a:r>
              <a:rPr lang="en-US" altLang="en-US" sz="3600" baseline="-25000">
                <a:latin typeface="Calibri" panose="020F0502020204030204" pitchFamily="34" charset="0"/>
              </a:rPr>
              <a:t>n</a:t>
            </a:r>
            <a:r>
              <a:rPr lang="en-US" altLang="en-US" sz="360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29748" name="Picture 2" descr="\o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48400"/>
            <a:ext cx="23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95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altLang="en-US"/>
              <a:t>List of Feistel ciphers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7239000" cy="5715000"/>
          </a:xfrm>
        </p:spPr>
        <p:txBody>
          <a:bodyPr>
            <a:normAutofit fontScale="70000" lnSpcReduction="20000"/>
          </a:bodyPr>
          <a:lstStyle/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2" action="ppaction://hlinkfile" tooltip="Blowfish (cipher)"/>
              </a:rPr>
              <a:t>Blowfish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hlinkClick r:id="rId3" action="ppaction://hlinkfile" tooltip="Camellia (cipher)"/>
              </a:rPr>
              <a:t>Camellia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hlinkClick r:id="rId4" action="ppaction://hlinkfile" tooltip="CAST-128"/>
              </a:rPr>
              <a:t>CAST-128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hlinkClick r:id="rId5" action="ppaction://hlinkfile" tooltip="FEAL"/>
              </a:rPr>
              <a:t>FEAL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6" action="ppaction://hlinkfile" tooltip="Information Concealment Engine"/>
              </a:rPr>
              <a:t>ICE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7" action="ppaction://hlinkfile" tooltip="LOKI97"/>
              </a:rPr>
              <a:t>LOKI97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hlinkClick r:id="rId8" action="ppaction://hlinkfile" tooltip="Lucifer (cipher)"/>
              </a:rPr>
              <a:t>Lucifer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9" action="ppaction://hlinkfile" tooltip="MARS (cryptography)"/>
              </a:rPr>
              <a:t>MARS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10" action="ppaction://hlinkfile" tooltip="MAGENTA (cipher)"/>
              </a:rPr>
              <a:t>MAGENTA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11" action="ppaction://hlinkfile" tooltip="MISTY1"/>
              </a:rPr>
              <a:t>MISTY1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12" action="ppaction://hlinkfile" tooltip="Tiny Encryption Algorithm"/>
              </a:rPr>
              <a:t>TEA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13" action="ppaction://hlinkfile" tooltip="Triple DES"/>
              </a:rPr>
              <a:t>Triple DES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hlinkClick r:id="rId14" action="ppaction://hlinkfile" tooltip="Twofish"/>
              </a:rPr>
              <a:t>Twofish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15" action="ppaction://hlinkfile" tooltip="XTEA"/>
              </a:rPr>
              <a:t>XTEA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hlinkClick r:id="rId16" action="ppaction://hlinkfile" tooltip="GOST 28147-89"/>
              </a:rPr>
              <a:t>GOST_28147-89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62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“DATA ENCRYPTION STANDARD”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 block cipher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700338" y="2060575"/>
            <a:ext cx="19431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Plaintext (64)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3276600" y="2565400"/>
            <a:ext cx="792163" cy="3603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32773" name="Oval 8"/>
          <p:cNvSpPr>
            <a:spLocks noChangeArrowheads="1"/>
          </p:cNvSpPr>
          <p:nvPr/>
        </p:nvSpPr>
        <p:spPr bwMode="auto">
          <a:xfrm>
            <a:off x="3348038" y="5229225"/>
            <a:ext cx="792162" cy="3603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IP</a:t>
            </a:r>
            <a:r>
              <a:rPr lang="en-GB" altLang="en-US" baseline="30000">
                <a:latin typeface="Calibri" panose="020F0502020204030204" pitchFamily="34" charset="0"/>
              </a:rPr>
              <a:t>-1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2771775" y="5734050"/>
            <a:ext cx="19431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Ciphertext (64)</a:t>
            </a:r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3779838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3708400" y="24209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4"/>
          <p:cNvSpPr>
            <a:spLocks noChangeShapeType="1"/>
          </p:cNvSpPr>
          <p:nvPr/>
        </p:nvSpPr>
        <p:spPr bwMode="auto">
          <a:xfrm>
            <a:off x="3708400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5"/>
          <p:cNvSpPr>
            <a:spLocks noChangeShapeType="1"/>
          </p:cNvSpPr>
          <p:nvPr/>
        </p:nvSpPr>
        <p:spPr bwMode="auto">
          <a:xfrm>
            <a:off x="3779838" y="50847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5"/>
          <p:cNvSpPr>
            <a:spLocks noChangeShapeType="1"/>
          </p:cNvSpPr>
          <p:nvPr/>
        </p:nvSpPr>
        <p:spPr bwMode="auto">
          <a:xfrm>
            <a:off x="3132138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Oval 26"/>
          <p:cNvSpPr>
            <a:spLocks noChangeArrowheads="1"/>
          </p:cNvSpPr>
          <p:nvPr/>
        </p:nvSpPr>
        <p:spPr bwMode="auto">
          <a:xfrm>
            <a:off x="3348038" y="3141663"/>
            <a:ext cx="792162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2781" name="Line 27"/>
          <p:cNvSpPr>
            <a:spLocks noChangeShapeType="1"/>
          </p:cNvSpPr>
          <p:nvPr/>
        </p:nvSpPr>
        <p:spPr bwMode="auto">
          <a:xfrm>
            <a:off x="4356100" y="3068638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8"/>
          <p:cNvSpPr>
            <a:spLocks noChangeShapeType="1"/>
          </p:cNvSpPr>
          <p:nvPr/>
        </p:nvSpPr>
        <p:spPr bwMode="auto">
          <a:xfrm flipH="1">
            <a:off x="4140200" y="33575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9"/>
          <p:cNvSpPr>
            <a:spLocks noChangeShapeType="1"/>
          </p:cNvSpPr>
          <p:nvPr/>
        </p:nvSpPr>
        <p:spPr bwMode="auto">
          <a:xfrm flipH="1">
            <a:off x="3205163" y="32861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Oval 30"/>
          <p:cNvSpPr>
            <a:spLocks noChangeArrowheads="1"/>
          </p:cNvSpPr>
          <p:nvPr/>
        </p:nvSpPr>
        <p:spPr bwMode="auto">
          <a:xfrm>
            <a:off x="3060700" y="32131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85" name="Line 31"/>
          <p:cNvSpPr>
            <a:spLocks noChangeShapeType="1"/>
          </p:cNvSpPr>
          <p:nvPr/>
        </p:nvSpPr>
        <p:spPr bwMode="auto">
          <a:xfrm>
            <a:off x="3060700" y="32861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32"/>
          <p:cNvSpPr>
            <a:spLocks noChangeShapeType="1"/>
          </p:cNvSpPr>
          <p:nvPr/>
        </p:nvSpPr>
        <p:spPr bwMode="auto">
          <a:xfrm>
            <a:off x="3132138" y="3573463"/>
            <a:ext cx="12239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33"/>
          <p:cNvSpPr>
            <a:spLocks noChangeShapeType="1"/>
          </p:cNvSpPr>
          <p:nvPr/>
        </p:nvSpPr>
        <p:spPr bwMode="auto">
          <a:xfrm flipH="1">
            <a:off x="3132138" y="3573463"/>
            <a:ext cx="12239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41"/>
          <p:cNvSpPr>
            <a:spLocks noChangeShapeType="1"/>
          </p:cNvSpPr>
          <p:nvPr/>
        </p:nvSpPr>
        <p:spPr bwMode="auto">
          <a:xfrm>
            <a:off x="3132138" y="4365625"/>
            <a:ext cx="12239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42"/>
          <p:cNvSpPr>
            <a:spLocks noChangeShapeType="1"/>
          </p:cNvSpPr>
          <p:nvPr/>
        </p:nvSpPr>
        <p:spPr bwMode="auto">
          <a:xfrm flipH="1">
            <a:off x="3132138" y="4365625"/>
            <a:ext cx="12239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43"/>
          <p:cNvSpPr>
            <a:spLocks noChangeShapeType="1"/>
          </p:cNvSpPr>
          <p:nvPr/>
        </p:nvSpPr>
        <p:spPr bwMode="auto">
          <a:xfrm>
            <a:off x="3132138" y="45799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Oval 44"/>
          <p:cNvSpPr>
            <a:spLocks noChangeArrowheads="1"/>
          </p:cNvSpPr>
          <p:nvPr/>
        </p:nvSpPr>
        <p:spPr bwMode="auto">
          <a:xfrm>
            <a:off x="3348038" y="4652963"/>
            <a:ext cx="792162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2792" name="Line 45"/>
          <p:cNvSpPr>
            <a:spLocks noChangeShapeType="1"/>
          </p:cNvSpPr>
          <p:nvPr/>
        </p:nvSpPr>
        <p:spPr bwMode="auto">
          <a:xfrm>
            <a:off x="4356100" y="4579938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46"/>
          <p:cNvSpPr>
            <a:spLocks noChangeShapeType="1"/>
          </p:cNvSpPr>
          <p:nvPr/>
        </p:nvSpPr>
        <p:spPr bwMode="auto">
          <a:xfrm flipH="1">
            <a:off x="4140200" y="4868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47"/>
          <p:cNvSpPr>
            <a:spLocks noChangeShapeType="1"/>
          </p:cNvSpPr>
          <p:nvPr/>
        </p:nvSpPr>
        <p:spPr bwMode="auto">
          <a:xfrm flipH="1">
            <a:off x="3205163" y="47974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Oval 48"/>
          <p:cNvSpPr>
            <a:spLocks noChangeArrowheads="1"/>
          </p:cNvSpPr>
          <p:nvPr/>
        </p:nvSpPr>
        <p:spPr bwMode="auto">
          <a:xfrm>
            <a:off x="3060700" y="47244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96" name="Line 49"/>
          <p:cNvSpPr>
            <a:spLocks noChangeShapeType="1"/>
          </p:cNvSpPr>
          <p:nvPr/>
        </p:nvSpPr>
        <p:spPr bwMode="auto">
          <a:xfrm>
            <a:off x="3060700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52"/>
          <p:cNvSpPr>
            <a:spLocks noChangeShapeType="1"/>
          </p:cNvSpPr>
          <p:nvPr/>
        </p:nvSpPr>
        <p:spPr bwMode="auto">
          <a:xfrm>
            <a:off x="3132138" y="30686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53"/>
          <p:cNvSpPr>
            <a:spLocks noChangeShapeType="1"/>
          </p:cNvSpPr>
          <p:nvPr/>
        </p:nvSpPr>
        <p:spPr bwMode="auto">
          <a:xfrm>
            <a:off x="3132138" y="508476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54"/>
          <p:cNvSpPr>
            <a:spLocks noChangeShapeType="1"/>
          </p:cNvSpPr>
          <p:nvPr/>
        </p:nvSpPr>
        <p:spPr bwMode="auto">
          <a:xfrm>
            <a:off x="3132138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Oval 55"/>
          <p:cNvSpPr>
            <a:spLocks noChangeArrowheads="1"/>
          </p:cNvSpPr>
          <p:nvPr/>
        </p:nvSpPr>
        <p:spPr bwMode="auto">
          <a:xfrm>
            <a:off x="3348038" y="3933825"/>
            <a:ext cx="792162" cy="3603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2801" name="Line 56"/>
          <p:cNvSpPr>
            <a:spLocks noChangeShapeType="1"/>
          </p:cNvSpPr>
          <p:nvPr/>
        </p:nvSpPr>
        <p:spPr bwMode="auto">
          <a:xfrm>
            <a:off x="4356100" y="3789363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57"/>
          <p:cNvSpPr>
            <a:spLocks noChangeShapeType="1"/>
          </p:cNvSpPr>
          <p:nvPr/>
        </p:nvSpPr>
        <p:spPr bwMode="auto">
          <a:xfrm flipH="1">
            <a:off x="4140200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58"/>
          <p:cNvSpPr>
            <a:spLocks noChangeShapeType="1"/>
          </p:cNvSpPr>
          <p:nvPr/>
        </p:nvSpPr>
        <p:spPr bwMode="auto">
          <a:xfrm flipH="1">
            <a:off x="3205163" y="407828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Oval 59"/>
          <p:cNvSpPr>
            <a:spLocks noChangeArrowheads="1"/>
          </p:cNvSpPr>
          <p:nvPr/>
        </p:nvSpPr>
        <p:spPr bwMode="auto">
          <a:xfrm>
            <a:off x="3060700" y="40052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805" name="Line 60"/>
          <p:cNvSpPr>
            <a:spLocks noChangeShapeType="1"/>
          </p:cNvSpPr>
          <p:nvPr/>
        </p:nvSpPr>
        <p:spPr bwMode="auto">
          <a:xfrm>
            <a:off x="3060700" y="40782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61"/>
          <p:cNvSpPr>
            <a:spLocks noChangeShapeType="1"/>
          </p:cNvSpPr>
          <p:nvPr/>
        </p:nvSpPr>
        <p:spPr bwMode="auto">
          <a:xfrm>
            <a:off x="4067175" y="3213100"/>
            <a:ext cx="8651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62"/>
          <p:cNvSpPr>
            <a:spLocks noChangeShapeType="1"/>
          </p:cNvSpPr>
          <p:nvPr/>
        </p:nvSpPr>
        <p:spPr bwMode="auto">
          <a:xfrm>
            <a:off x="4067175" y="4005263"/>
            <a:ext cx="8651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63"/>
          <p:cNvSpPr>
            <a:spLocks noChangeShapeType="1"/>
          </p:cNvSpPr>
          <p:nvPr/>
        </p:nvSpPr>
        <p:spPr bwMode="auto">
          <a:xfrm>
            <a:off x="4067175" y="4724400"/>
            <a:ext cx="8651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Text Box 64"/>
          <p:cNvSpPr txBox="1">
            <a:spLocks noChangeArrowheads="1"/>
          </p:cNvSpPr>
          <p:nvPr/>
        </p:nvSpPr>
        <p:spPr bwMode="auto">
          <a:xfrm>
            <a:off x="4859338" y="2997200"/>
            <a:ext cx="1839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Subkey 1 (48)</a:t>
            </a:r>
          </a:p>
        </p:txBody>
      </p:sp>
      <p:sp>
        <p:nvSpPr>
          <p:cNvPr id="32810" name="Text Box 65"/>
          <p:cNvSpPr txBox="1">
            <a:spLocks noChangeArrowheads="1"/>
          </p:cNvSpPr>
          <p:nvPr/>
        </p:nvSpPr>
        <p:spPr bwMode="auto">
          <a:xfrm>
            <a:off x="4859338" y="3789363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Subkey 2...15 (48)</a:t>
            </a:r>
          </a:p>
        </p:txBody>
      </p:sp>
      <p:sp>
        <p:nvSpPr>
          <p:cNvPr id="32811" name="Text Box 66"/>
          <p:cNvSpPr txBox="1">
            <a:spLocks noChangeArrowheads="1"/>
          </p:cNvSpPr>
          <p:nvPr/>
        </p:nvSpPr>
        <p:spPr bwMode="auto">
          <a:xfrm>
            <a:off x="4859338" y="4508500"/>
            <a:ext cx="1985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Subkey 16 (48)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553200" y="2286000"/>
            <a:ext cx="9144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13" name="TextBox 44"/>
          <p:cNvSpPr txBox="1">
            <a:spLocks noChangeArrowheads="1"/>
          </p:cNvSpPr>
          <p:nvPr/>
        </p:nvSpPr>
        <p:spPr bwMode="auto">
          <a:xfrm>
            <a:off x="7239000" y="2895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Key(64 bit)</a:t>
            </a:r>
          </a:p>
        </p:txBody>
      </p:sp>
    </p:spTree>
    <p:extLst>
      <p:ext uri="{BB962C8B-B14F-4D97-AF65-F5344CB8AC3E}">
        <p14:creationId xmlns:p14="http://schemas.microsoft.com/office/powerpoint/2010/main" val="338908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END OF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33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67671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en-US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To Brute Force a key that provides 1024-bits of security, Combinations to try  = 2</a:t>
            </a:r>
            <a:r>
              <a:rPr lang="en-US" altLang="en-US" baseline="30000" dirty="0">
                <a:latin typeface="+mj-lt"/>
              </a:rPr>
              <a:t>1024 </a:t>
            </a:r>
            <a:r>
              <a:rPr lang="en-US" altLang="en-US" dirty="0">
                <a:latin typeface="+mj-lt"/>
              </a:rPr>
              <a:t>~ 2</a:t>
            </a:r>
            <a:r>
              <a:rPr lang="en-US" altLang="en-US" baseline="30000" dirty="0">
                <a:latin typeface="+mj-lt"/>
              </a:rPr>
              <a:t>1000</a:t>
            </a:r>
            <a:r>
              <a:rPr lang="en-US" altLang="en-US" dirty="0">
                <a:latin typeface="+mj-lt"/>
              </a:rPr>
              <a:t>  </a:t>
            </a:r>
          </a:p>
          <a:p>
            <a:pPr lvl="1"/>
            <a:r>
              <a:rPr lang="en-US" altLang="en-US" dirty="0">
                <a:latin typeface="+mj-lt"/>
              </a:rPr>
              <a:t>Suppose </a:t>
            </a:r>
          </a:p>
          <a:p>
            <a:pPr lvl="2"/>
            <a:r>
              <a:rPr lang="en-US" altLang="en-US" sz="1800" dirty="0">
                <a:latin typeface="+mj-lt"/>
              </a:rPr>
              <a:t>A computer runs 10</a:t>
            </a:r>
            <a:r>
              <a:rPr lang="en-US" altLang="en-US" sz="1800" baseline="30000" dirty="0">
                <a:latin typeface="+mj-lt"/>
              </a:rPr>
              <a:t>20</a:t>
            </a:r>
            <a:r>
              <a:rPr lang="en-US" altLang="en-US" sz="1800" dirty="0">
                <a:latin typeface="+mj-lt"/>
              </a:rPr>
              <a:t> instructions per second </a:t>
            </a:r>
          </a:p>
          <a:p>
            <a:pPr lvl="2"/>
            <a:r>
              <a:rPr lang="en-US" altLang="en-US" sz="1800" dirty="0">
                <a:latin typeface="+mj-lt"/>
              </a:rPr>
              <a:t>There are 10</a:t>
            </a:r>
            <a:r>
              <a:rPr lang="en-US" altLang="en-US" sz="1800" baseline="30000" dirty="0">
                <a:latin typeface="+mj-lt"/>
              </a:rPr>
              <a:t>20</a:t>
            </a:r>
            <a:r>
              <a:rPr lang="en-US" altLang="en-US" sz="1800" dirty="0">
                <a:latin typeface="+mj-lt"/>
              </a:rPr>
              <a:t> computers in this world </a:t>
            </a:r>
          </a:p>
          <a:p>
            <a:pPr lvl="2"/>
            <a:r>
              <a:rPr lang="en-US" altLang="en-US" sz="1800" dirty="0">
                <a:latin typeface="+mj-lt"/>
              </a:rPr>
              <a:t>Now you can process 10</a:t>
            </a:r>
            <a:r>
              <a:rPr lang="en-US" altLang="en-US" sz="1800" baseline="30000" dirty="0">
                <a:latin typeface="+mj-lt"/>
              </a:rPr>
              <a:t>40</a:t>
            </a:r>
            <a:r>
              <a:rPr lang="en-US" altLang="en-US" sz="1800" dirty="0">
                <a:latin typeface="+mj-lt"/>
              </a:rPr>
              <a:t> instructions/ second</a:t>
            </a:r>
          </a:p>
          <a:p>
            <a:pPr lvl="2"/>
            <a:r>
              <a:rPr lang="en-US" altLang="en-US" sz="1800" dirty="0">
                <a:latin typeface="+mj-lt"/>
              </a:rPr>
              <a:t>In one year you can process 10</a:t>
            </a:r>
            <a:r>
              <a:rPr lang="en-US" altLang="en-US" sz="1800" baseline="30000" dirty="0">
                <a:latin typeface="+mj-lt"/>
              </a:rPr>
              <a:t>40</a:t>
            </a:r>
            <a:r>
              <a:rPr lang="en-US" altLang="en-US" sz="1800" dirty="0">
                <a:latin typeface="+mj-lt"/>
              </a:rPr>
              <a:t> * 60 * 60 * 24 * 365 instructions</a:t>
            </a:r>
          </a:p>
          <a:p>
            <a:pPr lvl="2"/>
            <a:r>
              <a:rPr lang="en-US" altLang="en-US" sz="1800" dirty="0">
                <a:latin typeface="+mj-lt"/>
              </a:rPr>
              <a:t>Once again over estimate     10</a:t>
            </a:r>
            <a:r>
              <a:rPr lang="en-US" altLang="en-US" sz="1800" baseline="30000" dirty="0">
                <a:latin typeface="+mj-lt"/>
              </a:rPr>
              <a:t>40</a:t>
            </a:r>
            <a:r>
              <a:rPr lang="en-US" altLang="en-US" sz="1800" dirty="0">
                <a:latin typeface="+mj-lt"/>
              </a:rPr>
              <a:t> * 10</a:t>
            </a:r>
            <a:r>
              <a:rPr lang="en-US" altLang="en-US" sz="1800" baseline="30000" dirty="0">
                <a:latin typeface="+mj-lt"/>
              </a:rPr>
              <a:t>2</a:t>
            </a:r>
            <a:r>
              <a:rPr lang="en-US" altLang="en-US" sz="1800" dirty="0">
                <a:latin typeface="+mj-lt"/>
              </a:rPr>
              <a:t>*10</a:t>
            </a:r>
            <a:r>
              <a:rPr lang="en-US" altLang="en-US" sz="1800" baseline="30000" dirty="0">
                <a:latin typeface="+mj-lt"/>
              </a:rPr>
              <a:t>2</a:t>
            </a:r>
            <a:r>
              <a:rPr lang="en-US" altLang="en-US" sz="1800" dirty="0">
                <a:latin typeface="+mj-lt"/>
              </a:rPr>
              <a:t> * 10</a:t>
            </a:r>
            <a:r>
              <a:rPr lang="en-US" altLang="en-US" sz="1800" baseline="30000" dirty="0">
                <a:latin typeface="+mj-lt"/>
              </a:rPr>
              <a:t>2</a:t>
            </a:r>
            <a:r>
              <a:rPr lang="en-US" altLang="en-US" sz="1800" dirty="0">
                <a:latin typeface="+mj-lt"/>
              </a:rPr>
              <a:t>* 10</a:t>
            </a:r>
            <a:r>
              <a:rPr lang="en-US" altLang="en-US" sz="1800" baseline="30000" dirty="0">
                <a:latin typeface="+mj-lt"/>
              </a:rPr>
              <a:t>3</a:t>
            </a:r>
            <a:r>
              <a:rPr lang="en-US" altLang="en-US" sz="1800" dirty="0">
                <a:latin typeface="+mj-lt"/>
              </a:rPr>
              <a:t> i.e. 10</a:t>
            </a:r>
            <a:r>
              <a:rPr lang="en-US" altLang="en-US" sz="1800" baseline="30000" dirty="0">
                <a:latin typeface="+mj-lt"/>
              </a:rPr>
              <a:t>50</a:t>
            </a:r>
            <a:r>
              <a:rPr lang="en-US" altLang="en-US" sz="1800" dirty="0">
                <a:latin typeface="+mj-lt"/>
              </a:rPr>
              <a:t> approx.</a:t>
            </a:r>
          </a:p>
          <a:p>
            <a:pPr lvl="2"/>
            <a:r>
              <a:rPr lang="en-US" altLang="en-US" sz="1800" dirty="0">
                <a:latin typeface="+mj-lt"/>
              </a:rPr>
              <a:t>10</a:t>
            </a:r>
            <a:r>
              <a:rPr lang="en-US" altLang="en-US" sz="1800" baseline="30000" dirty="0">
                <a:latin typeface="+mj-lt"/>
              </a:rPr>
              <a:t>50</a:t>
            </a:r>
            <a:r>
              <a:rPr lang="en-US" altLang="en-US" sz="1800" dirty="0">
                <a:latin typeface="+mj-lt"/>
              </a:rPr>
              <a:t> is approximately 2</a:t>
            </a:r>
            <a:r>
              <a:rPr lang="en-US" altLang="en-US" sz="1800" baseline="30000" dirty="0">
                <a:latin typeface="+mj-lt"/>
              </a:rPr>
              <a:t>200</a:t>
            </a:r>
            <a:r>
              <a:rPr lang="en-US" altLang="en-US" sz="1800" dirty="0">
                <a:latin typeface="+mj-lt"/>
              </a:rPr>
              <a:t> </a:t>
            </a:r>
          </a:p>
          <a:p>
            <a:pPr lvl="2"/>
            <a:r>
              <a:rPr lang="en-US" altLang="en-US" sz="1800" dirty="0">
                <a:latin typeface="+mj-lt"/>
              </a:rPr>
              <a:t>So you need 2</a:t>
            </a:r>
            <a:r>
              <a:rPr lang="en-US" altLang="en-US" sz="1800" baseline="30000" dirty="0">
                <a:latin typeface="+mj-lt"/>
              </a:rPr>
              <a:t>1000</a:t>
            </a:r>
            <a:r>
              <a:rPr lang="en-US" altLang="en-US" sz="1800" dirty="0">
                <a:latin typeface="+mj-lt"/>
              </a:rPr>
              <a:t>/ 2</a:t>
            </a:r>
            <a:r>
              <a:rPr lang="en-US" altLang="en-US" sz="1800" baseline="30000" dirty="0">
                <a:latin typeface="+mj-lt"/>
              </a:rPr>
              <a:t>200</a:t>
            </a:r>
            <a:r>
              <a:rPr lang="en-US" altLang="en-US" sz="1800" dirty="0">
                <a:latin typeface="+mj-lt"/>
              </a:rPr>
              <a:t> = 2</a:t>
            </a:r>
            <a:r>
              <a:rPr lang="en-US" altLang="en-US" sz="1800" baseline="30000" dirty="0">
                <a:latin typeface="+mj-lt"/>
              </a:rPr>
              <a:t>800</a:t>
            </a:r>
            <a:r>
              <a:rPr lang="en-US" altLang="en-US" sz="1800" dirty="0">
                <a:latin typeface="+mj-lt"/>
              </a:rPr>
              <a:t> years.</a:t>
            </a:r>
          </a:p>
          <a:p>
            <a:pPr marL="685783" lvl="2" indent="0">
              <a:buNone/>
            </a:pPr>
            <a:endParaRPr lang="en-US" altLang="en-US" sz="1800" dirty="0">
              <a:latin typeface="+mj-lt"/>
            </a:endParaRPr>
          </a:p>
          <a:p>
            <a:pPr lvl="2"/>
            <a:endParaRPr lang="en-US" alt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111;p23">
            <a:extLst>
              <a:ext uri="{FF2B5EF4-FFF2-40B4-BE49-F238E27FC236}">
                <a16:creationId xmlns:a16="http://schemas.microsoft.com/office/drawing/2014/main" id="{1E540D2A-4B94-41CA-A8D2-CDC54092B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052513"/>
            <a:ext cx="7766100" cy="54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" sz="40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Computational Hardness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4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Modern (Digital) Cryptography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With the advent of digital computers, research and development into methods of digital cryptography started (in the 70’s)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Modern digital ciphers operate on binary (plaintext) data using a binary key to generate binary ciphertext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There are two general types of modern digital ciphers: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Block ciphers (e.g., DES, KASUMI and Rijndael)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altLang="en-US" sz="2400"/>
              <a:t>Stream ciphers (e.g., RC4, A5 and E0)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 b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2162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Block Cipher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510540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 block cipher is an </a:t>
            </a:r>
            <a:r>
              <a:rPr lang="en-US" dirty="0" err="1">
                <a:solidFill>
                  <a:schemeClr val="tx1"/>
                </a:solidFill>
              </a:rPr>
              <a:t>encry</a:t>
            </a:r>
            <a:r>
              <a:rPr lang="en-US" dirty="0">
                <a:solidFill>
                  <a:schemeClr val="tx1"/>
                </a:solidFill>
              </a:rPr>
              <a:t>/decry scheme in which a block of plaintext is treated as a whole and used to produce a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block of equal length.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Block ciphers have a </a:t>
            </a:r>
            <a:r>
              <a:rPr lang="en-US" b="1" dirty="0" err="1">
                <a:solidFill>
                  <a:schemeClr val="tx1"/>
                </a:solidFill>
              </a:rPr>
              <a:t>Fiestel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structure</a:t>
            </a:r>
            <a:r>
              <a:rPr lang="en-US" dirty="0">
                <a:solidFill>
                  <a:schemeClr val="tx1"/>
                </a:solidFill>
              </a:rPr>
              <a:t>. Such a structure consists of a number of </a:t>
            </a:r>
            <a:r>
              <a:rPr lang="en-US" b="1" dirty="0">
                <a:solidFill>
                  <a:schemeClr val="tx1"/>
                </a:solidFill>
              </a:rPr>
              <a:t>identical</a:t>
            </a:r>
            <a:r>
              <a:rPr lang="en-US" dirty="0">
                <a:solidFill>
                  <a:schemeClr val="tx1"/>
                </a:solidFill>
              </a:rPr>
              <a:t> rounds of processing. In each round , a substitution is performed on one half of the data being processed , followed by a permutation that interchange the two halves. 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original key is expanded so that a different key is used for each round. </a:t>
            </a:r>
          </a:p>
        </p:txBody>
      </p:sp>
    </p:spTree>
    <p:extLst>
      <p:ext uri="{BB962C8B-B14F-4D97-AF65-F5344CB8AC3E}">
        <p14:creationId xmlns:p14="http://schemas.microsoft.com/office/powerpoint/2010/main" val="220508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Block Ciphers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Let </a:t>
            </a:r>
            <a:r>
              <a:rPr lang="en-GB" altLang="en-US" sz="2000">
                <a:sym typeface="Mathematica5"/>
              </a:rPr>
              <a:t>P</a:t>
            </a:r>
            <a:r>
              <a:rPr lang="en-GB" altLang="en-US" sz="2000"/>
              <a:t> denote the set of all possible plaintext symbols, </a:t>
            </a:r>
            <a:r>
              <a:rPr lang="en-GB" altLang="en-US" sz="2000">
                <a:sym typeface="Mathematica5"/>
              </a:rPr>
              <a:t>C</a:t>
            </a:r>
            <a:r>
              <a:rPr lang="en-GB" altLang="en-US" sz="2000"/>
              <a:t> denote the set of all possible ciphertext symbols, and </a:t>
            </a:r>
            <a:r>
              <a:rPr lang="en-GB" altLang="en-US" sz="2000">
                <a:sym typeface="Mathematica5"/>
              </a:rPr>
              <a:t>K</a:t>
            </a:r>
            <a:r>
              <a:rPr lang="en-GB" altLang="en-US" sz="2000"/>
              <a:t> denote the set of all possible keys (the </a:t>
            </a:r>
            <a:r>
              <a:rPr lang="en-GB" altLang="en-US" sz="2000" b="1"/>
              <a:t>keyspace</a:t>
            </a:r>
            <a:r>
              <a:rPr lang="en-GB" altLang="en-US" sz="20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A </a:t>
            </a:r>
            <a:r>
              <a:rPr lang="en-GB" altLang="en-US" sz="2000" b="1"/>
              <a:t>symmetric-key block cipher</a:t>
            </a:r>
            <a:r>
              <a:rPr lang="en-GB" altLang="en-US" sz="2000"/>
              <a:t> E is a function: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	E : </a:t>
            </a:r>
            <a:r>
              <a:rPr lang="en-GB" altLang="en-US" sz="2000">
                <a:sym typeface="Mathematica5"/>
              </a:rPr>
              <a:t>P</a:t>
            </a:r>
            <a:r>
              <a:rPr lang="en-GB" altLang="en-US" sz="2000"/>
              <a:t> x </a:t>
            </a:r>
            <a:r>
              <a:rPr lang="en-GB" altLang="en-US" sz="2000">
                <a:sym typeface="Mathematica5"/>
              </a:rPr>
              <a:t>K</a:t>
            </a:r>
            <a:r>
              <a:rPr lang="en-GB" altLang="en-US" sz="2000"/>
              <a:t> -&gt; </a:t>
            </a:r>
            <a:r>
              <a:rPr lang="en-GB" altLang="en-US" sz="2000">
                <a:sym typeface="Mathematica5"/>
              </a:rPr>
              <a:t>C</a:t>
            </a:r>
            <a:endParaRPr lang="en-GB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Moreover, for every key k in K , we have invertible functions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	E</a:t>
            </a:r>
            <a:r>
              <a:rPr lang="en-GB" altLang="en-US" sz="2000" baseline="-25000"/>
              <a:t>K</a:t>
            </a:r>
            <a:r>
              <a:rPr lang="en-GB" altLang="en-US" sz="2000"/>
              <a:t> : </a:t>
            </a:r>
            <a:r>
              <a:rPr lang="en-GB" altLang="en-US" sz="2000">
                <a:sym typeface="Mathematica5"/>
              </a:rPr>
              <a:t>P</a:t>
            </a:r>
            <a:r>
              <a:rPr lang="en-GB" altLang="en-US" sz="2000"/>
              <a:t> -&gt; </a:t>
            </a:r>
            <a:r>
              <a:rPr lang="en-GB" altLang="en-US" sz="2000">
                <a:sym typeface="Mathematica5"/>
              </a:rPr>
              <a:t>C</a:t>
            </a:r>
            <a:endParaRPr lang="en-GB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	D</a:t>
            </a:r>
            <a:r>
              <a:rPr lang="en-GB" altLang="en-US" sz="2000" baseline="-25000"/>
              <a:t>K</a:t>
            </a:r>
            <a:r>
              <a:rPr lang="en-GB" altLang="en-US" sz="2000"/>
              <a:t> : </a:t>
            </a:r>
            <a:r>
              <a:rPr lang="en-GB" altLang="en-US" sz="2000">
                <a:sym typeface="Mathematica5"/>
              </a:rPr>
              <a:t>C</a:t>
            </a:r>
            <a:r>
              <a:rPr lang="en-GB" altLang="en-US" sz="2000"/>
              <a:t>-&gt; </a:t>
            </a:r>
            <a:r>
              <a:rPr lang="en-GB" altLang="en-US" sz="2000">
                <a:sym typeface="Mathematica5"/>
              </a:rPr>
              <a:t>P</a:t>
            </a:r>
            <a:endParaRPr lang="en-GB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and D</a:t>
            </a:r>
            <a:r>
              <a:rPr lang="en-GB" altLang="en-US" sz="2000" baseline="-25000"/>
              <a:t>K </a:t>
            </a:r>
            <a:r>
              <a:rPr lang="en-GB" altLang="en-US" sz="2000"/>
              <a:t>= E</a:t>
            </a:r>
            <a:r>
              <a:rPr lang="en-GB" altLang="en-US" sz="2000" baseline="-25000"/>
              <a:t>K</a:t>
            </a:r>
            <a:r>
              <a:rPr lang="en-GB" altLang="en-US" sz="2000" baseline="30000"/>
              <a:t>-1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000"/>
              <a:t>In other words, the key determines the bijective mapping of plaintext to ciphertext and also determines the inverse mapping of ciphertext to plaintext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61139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Block Cipher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82000" cy="274320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A block cipher operated on a plaintext block of n bits to produce a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block of n bits.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There are 2</a:t>
            </a:r>
            <a:r>
              <a:rPr lang="en-US" baseline="30000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possible different plaintext blocks and for the encryption to be reversible , each must produce a unique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block, called reversible or non-singular.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4191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4257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4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Block Cipher Principles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48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C:\Users\bahadur\Desktop\Untitl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0"/>
          <a:stretch/>
        </p:blipFill>
        <p:spPr bwMode="auto">
          <a:xfrm>
            <a:off x="914400" y="4648200"/>
            <a:ext cx="71913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5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2871</Words>
  <Application>Microsoft Office PowerPoint</Application>
  <PresentationFormat>On-screen Show (4:3)</PresentationFormat>
  <Paragraphs>310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Black</vt:lpstr>
      <vt:lpstr>Calibri</vt:lpstr>
      <vt:lpstr>Comic Sans MS</vt:lpstr>
      <vt:lpstr>Noto Sans Symbols</vt:lpstr>
      <vt:lpstr>Times</vt:lpstr>
      <vt:lpstr>Times New Roman</vt:lpstr>
      <vt:lpstr>Times-Bold</vt:lpstr>
      <vt:lpstr>Times-Roman</vt:lpstr>
      <vt:lpstr>Wingdings</vt:lpstr>
      <vt:lpstr>Office Theme</vt:lpstr>
      <vt:lpstr>Network and Cyber Security-I  (CY2001) (Lecture 7 and 8)</vt:lpstr>
      <vt:lpstr> (Block Ciphers &amp; Data Encryption Standard)</vt:lpstr>
      <vt:lpstr>Computational Hardness</vt:lpstr>
      <vt:lpstr>Computational Hardness</vt:lpstr>
      <vt:lpstr>Modern (Digital) Cryptography</vt:lpstr>
      <vt:lpstr>Block Cipher</vt:lpstr>
      <vt:lpstr>Block Ciphers</vt:lpstr>
      <vt:lpstr>Block Cipher Principles</vt:lpstr>
      <vt:lpstr>Block Cipher Principles</vt:lpstr>
      <vt:lpstr>Block Ciphers Principles</vt:lpstr>
      <vt:lpstr>Block and Key Size/Length</vt:lpstr>
      <vt:lpstr>Block Ciphers: Problems</vt:lpstr>
      <vt:lpstr>Block Ciphers: Problems</vt:lpstr>
      <vt:lpstr>Block Ciphers: The solution</vt:lpstr>
      <vt:lpstr>Example: Block Cipher Encryption</vt:lpstr>
      <vt:lpstr>A simple block cipher</vt:lpstr>
      <vt:lpstr>Another simple block cipher</vt:lpstr>
      <vt:lpstr>Another simple block cipher (2)</vt:lpstr>
      <vt:lpstr>Confusion and Diffusion</vt:lpstr>
      <vt:lpstr>Iterated ciphers</vt:lpstr>
      <vt:lpstr>Round function</vt:lpstr>
      <vt:lpstr>Iterated ciphers</vt:lpstr>
      <vt:lpstr>Example: Iterated Ciphers</vt:lpstr>
      <vt:lpstr>Summary: Iterated Ciphers</vt:lpstr>
      <vt:lpstr>SP-networks</vt:lpstr>
      <vt:lpstr>Example: SP-network</vt:lpstr>
      <vt:lpstr>Feistel Ciphers</vt:lpstr>
      <vt:lpstr>Feistel Ciphers</vt:lpstr>
      <vt:lpstr>Example: Feistel Ciphers</vt:lpstr>
      <vt:lpstr>Example: A 5-round Feistel cipher</vt:lpstr>
      <vt:lpstr>List of Feistel ciphers </vt:lpstr>
      <vt:lpstr>“DATA ENCRYPTION STANDARD”</vt:lpstr>
      <vt:lpstr>DES block cipher</vt:lpstr>
      <vt:lpstr>END OF LECTURE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Mehmood Hassan</cp:lastModifiedBy>
  <cp:revision>378</cp:revision>
  <dcterms:created xsi:type="dcterms:W3CDTF">2012-08-28T12:59:58Z</dcterms:created>
  <dcterms:modified xsi:type="dcterms:W3CDTF">2023-09-14T03:22:28Z</dcterms:modified>
</cp:coreProperties>
</file>