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439" r:id="rId3"/>
    <p:sldId id="440" r:id="rId4"/>
    <p:sldId id="441" r:id="rId5"/>
    <p:sldId id="442" r:id="rId6"/>
    <p:sldId id="443" r:id="rId7"/>
    <p:sldId id="444" r:id="rId8"/>
    <p:sldId id="445" r:id="rId9"/>
    <p:sldId id="446" r:id="rId10"/>
    <p:sldId id="447" r:id="rId11"/>
    <p:sldId id="448" r:id="rId12"/>
    <p:sldId id="449" r:id="rId13"/>
    <p:sldId id="450" r:id="rId14"/>
    <p:sldId id="451" r:id="rId15"/>
    <p:sldId id="452" r:id="rId16"/>
    <p:sldId id="453" r:id="rId17"/>
    <p:sldId id="454" r:id="rId18"/>
    <p:sldId id="455" r:id="rId19"/>
    <p:sldId id="456" r:id="rId20"/>
    <p:sldId id="457" r:id="rId21"/>
    <p:sldId id="458" r:id="rId22"/>
    <p:sldId id="459" r:id="rId23"/>
    <p:sldId id="460" r:id="rId24"/>
    <p:sldId id="461" r:id="rId25"/>
    <p:sldId id="462" r:id="rId26"/>
    <p:sldId id="463" r:id="rId27"/>
    <p:sldId id="464" r:id="rId28"/>
    <p:sldId id="465" r:id="rId29"/>
    <p:sldId id="466" r:id="rId30"/>
    <p:sldId id="467" r:id="rId31"/>
    <p:sldId id="468" r:id="rId32"/>
    <p:sldId id="469" r:id="rId33"/>
    <p:sldId id="470" r:id="rId34"/>
    <p:sldId id="471" r:id="rId35"/>
    <p:sldId id="472" r:id="rId36"/>
    <p:sldId id="473" r:id="rId37"/>
    <p:sldId id="474" r:id="rId38"/>
    <p:sldId id="475" r:id="rId39"/>
    <p:sldId id="476" r:id="rId40"/>
    <p:sldId id="477" r:id="rId41"/>
    <p:sldId id="478" r:id="rId42"/>
    <p:sldId id="479" r:id="rId43"/>
    <p:sldId id="480" r:id="rId44"/>
    <p:sldId id="27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0000"/>
    <a:srgbClr val="2C14DE"/>
    <a:srgbClr val="008000"/>
    <a:srgbClr val="2F1BC7"/>
    <a:srgbClr val="27558D"/>
    <a:srgbClr val="D20000"/>
    <a:srgbClr val="39DFE7"/>
    <a:srgbClr val="160C5C"/>
    <a:srgbClr val="4F5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6" autoAdjust="0"/>
    <p:restoredTop sz="94434" autoAdjust="0"/>
  </p:normalViewPr>
  <p:slideViewPr>
    <p:cSldViewPr>
      <p:cViewPr varScale="1">
        <p:scale>
          <a:sx n="115" d="100"/>
          <a:sy n="115" d="100"/>
        </p:scale>
        <p:origin x="151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1C0C88-7267-4399-A55D-D2971BA77B10}" type="datetimeFigureOut">
              <a:rPr lang="en-US" smtClean="0"/>
              <a:t>10/6/2022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5FC15-40B4-45E5-86AE-2E64D22F0C38}" type="slidenum">
              <a:rPr lang="en-US" smtClean="0"/>
              <a:t>‹#›</a:t>
            </a:fld>
            <a:endParaRPr lang="en-US"/>
          </a:p>
        </p:txBody>
      </p:sp>
    </p:spTree>
    <p:extLst>
      <p:ext uri="{BB962C8B-B14F-4D97-AF65-F5344CB8AC3E}">
        <p14:creationId xmlns:p14="http://schemas.microsoft.com/office/powerpoint/2010/main" val="3465366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85FC15-40B4-45E5-86AE-2E64D22F0C38}" type="slidenum">
              <a:rPr lang="en-US" smtClean="0"/>
              <a:t>1</a:t>
            </a:fld>
            <a:endParaRPr lang="en-US"/>
          </a:p>
        </p:txBody>
      </p:sp>
    </p:spTree>
    <p:extLst>
      <p:ext uri="{BB962C8B-B14F-4D97-AF65-F5344CB8AC3E}">
        <p14:creationId xmlns:p14="http://schemas.microsoft.com/office/powerpoint/2010/main" val="1058125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682850-CD10-4F54-81ED-4807C4D8D4AC}" type="slidenum">
              <a:rPr lang="en-GB" altLang="en-US"/>
              <a:pPr eaLnBrk="1" hangingPunct="1"/>
              <a:t>13</a:t>
            </a:fld>
            <a:endParaRPr lang="en-GB" altLang="en-US"/>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smtClean="0">
                <a:latin typeface="Arial" panose="020B0604020202020204" pitchFamily="34" charset="0"/>
              </a:rPr>
              <a:t>Since bits are rearranged (their positions changed) and no bits are lost, this transformation (IP) is invertible.</a:t>
            </a:r>
          </a:p>
        </p:txBody>
      </p:sp>
    </p:spTree>
    <p:extLst>
      <p:ext uri="{BB962C8B-B14F-4D97-AF65-F5344CB8AC3E}">
        <p14:creationId xmlns:p14="http://schemas.microsoft.com/office/powerpoint/2010/main" val="4024839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6560D15-508B-4536-852F-BE168B363557}" type="slidenum">
              <a:rPr lang="en-GB" altLang="en-US"/>
              <a:pPr eaLnBrk="1" hangingPunct="1"/>
              <a:t>22</a:t>
            </a:fld>
            <a:endParaRPr lang="en-GB" altLang="en-US"/>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smtClean="0">
                <a:latin typeface="Arial" panose="020B0604020202020204" pitchFamily="34" charset="0"/>
              </a:rPr>
              <a:t>There are 8 S-boxes. Each S-box maps 6 bits to 4 bits.</a:t>
            </a:r>
          </a:p>
        </p:txBody>
      </p:sp>
    </p:spTree>
    <p:extLst>
      <p:ext uri="{BB962C8B-B14F-4D97-AF65-F5344CB8AC3E}">
        <p14:creationId xmlns:p14="http://schemas.microsoft.com/office/powerpoint/2010/main" val="737752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B0192B-E1F2-4D51-9245-C9CE8F612D86}"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B0192B-E1F2-4D51-9245-C9CE8F612D86}"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B0192B-E1F2-4D51-9245-C9CE8F612D86}"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829733"/>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0" y="1143000"/>
            <a:ext cx="91440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B0192B-E1F2-4D51-9245-C9CE8F612D86}"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B0192B-E1F2-4D51-9245-C9CE8F612D86}" type="datetimeFigureOut">
              <a:rPr lang="en-US" smtClean="0"/>
              <a:pPr/>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B0192B-E1F2-4D51-9245-C9CE8F612D86}" type="datetimeFigureOut">
              <a:rPr lang="en-US" smtClean="0"/>
              <a:pPr/>
              <a:t>10/6/2022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B0192B-E1F2-4D51-9245-C9CE8F612D86}" type="datetimeFigureOut">
              <a:rPr lang="en-US" smtClean="0"/>
              <a:pPr/>
              <a:t>10/6/2022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0192B-E1F2-4D51-9245-C9CE8F612D86}" type="datetimeFigureOut">
              <a:rPr lang="en-US" smtClean="0"/>
              <a:pPr/>
              <a:t>10/6/2022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B0192B-E1F2-4D51-9245-C9CE8F612D86}" type="datetimeFigureOut">
              <a:rPr lang="en-US" smtClean="0"/>
              <a:pPr/>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B0192B-E1F2-4D51-9245-C9CE8F612D86}" type="datetimeFigureOut">
              <a:rPr lang="en-US" smtClean="0"/>
              <a:pPr/>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0192B-E1F2-4D51-9245-C9CE8F612D86}" type="datetimeFigureOut">
              <a:rPr lang="en-US" smtClean="0"/>
              <a:pPr/>
              <a:t>10/6/2022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C2CBD0-4E8A-462D-9424-859647FC3ED0}" type="slidenum">
              <a:rPr lang="en-US" smtClean="0"/>
              <a:pPr/>
              <a:t>‹#›</a:t>
            </a:fld>
            <a:endParaRPr lang="en-US"/>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0799" y="44449"/>
            <a:ext cx="895349" cy="8953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636" y="1882775"/>
            <a:ext cx="8991600" cy="1622425"/>
          </a:xfrm>
        </p:spPr>
        <p:txBody>
          <a:bodyPr>
            <a:normAutofit/>
          </a:bodyPr>
          <a:lstStyle/>
          <a:p>
            <a:r>
              <a:rPr lang="en-US" b="1" dirty="0" smtClean="0">
                <a:solidFill>
                  <a:srgbClr val="160C5C"/>
                </a:solidFill>
              </a:rPr>
              <a:t>Network and Cyber Security-I </a:t>
            </a:r>
            <a:br>
              <a:rPr lang="en-US" b="1" dirty="0" smtClean="0">
                <a:solidFill>
                  <a:srgbClr val="160C5C"/>
                </a:solidFill>
              </a:rPr>
            </a:br>
            <a:r>
              <a:rPr lang="en-US" sz="2600" dirty="0" smtClean="0"/>
              <a:t>(CY2001)</a:t>
            </a:r>
            <a:br>
              <a:rPr lang="en-US" sz="2600" dirty="0" smtClean="0"/>
            </a:br>
            <a:r>
              <a:rPr lang="en-US" sz="2600" dirty="0" smtClean="0"/>
              <a:t>(</a:t>
            </a:r>
            <a:r>
              <a:rPr lang="en-US" sz="2600" smtClean="0"/>
              <a:t>Lecture 9 and 10)</a:t>
            </a:r>
            <a:endParaRPr lang="en-US" sz="2600" dirty="0"/>
          </a:p>
        </p:txBody>
      </p:sp>
      <p:sp>
        <p:nvSpPr>
          <p:cNvPr id="3" name="Subtitle 2"/>
          <p:cNvSpPr>
            <a:spLocks noGrp="1"/>
          </p:cNvSpPr>
          <p:nvPr>
            <p:ph type="subTitle" idx="1"/>
          </p:nvPr>
        </p:nvSpPr>
        <p:spPr>
          <a:xfrm>
            <a:off x="228600" y="4267200"/>
            <a:ext cx="8686800" cy="2438400"/>
          </a:xfrm>
        </p:spPr>
        <p:txBody>
          <a:bodyPr>
            <a:normAutofit fontScale="92500" lnSpcReduction="10000"/>
          </a:bodyPr>
          <a:lstStyle/>
          <a:p>
            <a:endParaRPr lang="en-US" sz="2600" dirty="0" smtClean="0"/>
          </a:p>
          <a:p>
            <a:r>
              <a:rPr lang="en-US" sz="2600" dirty="0" smtClean="0">
                <a:solidFill>
                  <a:srgbClr val="00B0F0"/>
                </a:solidFill>
              </a:rPr>
              <a:t>Dr. Qaisar Shafi </a:t>
            </a:r>
          </a:p>
          <a:p>
            <a:endParaRPr lang="en-US" sz="2600" dirty="0" smtClean="0">
              <a:solidFill>
                <a:srgbClr val="00B0F0"/>
              </a:solidFill>
            </a:endParaRPr>
          </a:p>
          <a:p>
            <a:r>
              <a:rPr lang="en-US" sz="2600" dirty="0" smtClean="0">
                <a:solidFill>
                  <a:srgbClr val="00B0F0"/>
                </a:solidFill>
              </a:rPr>
              <a:t>Department of Computer Science, </a:t>
            </a:r>
          </a:p>
          <a:p>
            <a:r>
              <a:rPr lang="en-US" sz="2800" dirty="0">
                <a:solidFill>
                  <a:srgbClr val="00B0F0"/>
                </a:solidFill>
              </a:rPr>
              <a:t>National University of Computer </a:t>
            </a:r>
            <a:r>
              <a:rPr lang="en-US" sz="2800" dirty="0" smtClean="0">
                <a:solidFill>
                  <a:srgbClr val="00B0F0"/>
                </a:solidFill>
              </a:rPr>
              <a:t>&amp; Emerging </a:t>
            </a:r>
            <a:r>
              <a:rPr lang="en-US" sz="2800" dirty="0">
                <a:solidFill>
                  <a:srgbClr val="00B0F0"/>
                </a:solidFill>
              </a:rPr>
              <a:t>Sciences</a:t>
            </a:r>
            <a:r>
              <a:rPr lang="en-US" sz="2600" dirty="0" smtClean="0">
                <a:solidFill>
                  <a:srgbClr val="00B0F0"/>
                </a:solidFill>
              </a:rPr>
              <a:t>, Islamabad Campus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rtlCol="0">
            <a:normAutofit/>
          </a:bodyPr>
          <a:lstStyle/>
          <a:p>
            <a:pPr eaLnBrk="1" fontAlgn="auto" hangingPunct="1">
              <a:spcAft>
                <a:spcPts val="0"/>
              </a:spcAft>
              <a:defRPr/>
            </a:pPr>
            <a:endParaRPr lang="en-US"/>
          </a:p>
        </p:txBody>
      </p:sp>
      <p:pic>
        <p:nvPicPr>
          <p:cNvPr id="102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0"/>
            <a:ext cx="83058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657850"/>
            <a:ext cx="277177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35989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p:txBody>
          <a:bodyPr/>
          <a:lstStyle/>
          <a:p>
            <a:pPr eaLnBrk="1" hangingPunct="1"/>
            <a:endParaRPr lang="en-US" altLang="en-US" smtClean="0"/>
          </a:p>
        </p:txBody>
      </p:sp>
      <p:sp>
        <p:nvSpPr>
          <p:cNvPr id="3" name="Subtitle 2"/>
          <p:cNvSpPr>
            <a:spLocks noGrp="1"/>
          </p:cNvSpPr>
          <p:nvPr>
            <p:ph type="subTitle" idx="1"/>
          </p:nvPr>
        </p:nvSpPr>
        <p:spPr/>
        <p:txBody>
          <a:bodyPr rtlCol="0">
            <a:normAutofit/>
          </a:bodyPr>
          <a:lstStyle/>
          <a:p>
            <a:pPr eaLnBrk="1" fontAlgn="auto" hangingPunct="1">
              <a:spcAft>
                <a:spcPts val="0"/>
              </a:spcAft>
              <a:defRPr/>
            </a:pPr>
            <a:endParaRPr lang="en-US"/>
          </a:p>
        </p:txBody>
      </p:sp>
      <p:pic>
        <p:nvPicPr>
          <p:cNvPr id="112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44000"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0736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p:txBody>
          <a:bodyPr/>
          <a:lstStyle/>
          <a:p>
            <a:pPr eaLnBrk="1" hangingPunct="1"/>
            <a:endParaRPr lang="en-US" altLang="en-US" smtClean="0"/>
          </a:p>
        </p:txBody>
      </p:sp>
      <p:sp>
        <p:nvSpPr>
          <p:cNvPr id="3" name="Subtitle 2"/>
          <p:cNvSpPr>
            <a:spLocks noGrp="1"/>
          </p:cNvSpPr>
          <p:nvPr>
            <p:ph type="subTitle" idx="1"/>
          </p:nvPr>
        </p:nvSpPr>
        <p:spPr/>
        <p:txBody>
          <a:bodyPr rtlCol="0">
            <a:normAutofit/>
          </a:bodyPr>
          <a:lstStyle/>
          <a:p>
            <a:pPr eaLnBrk="1" fontAlgn="auto" hangingPunct="1">
              <a:spcAft>
                <a:spcPts val="0"/>
              </a:spcAft>
              <a:defRPr/>
            </a:pPr>
            <a:endParaRPr lang="en-US"/>
          </a:p>
        </p:txBody>
      </p:sp>
      <p:pic>
        <p:nvPicPr>
          <p:cNvPr id="122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
            <a:ext cx="84074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581400"/>
            <a:ext cx="83058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75810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GB" dirty="0" smtClean="0"/>
              <a:t>Initial Permutation: IP(from last tables)</a:t>
            </a:r>
            <a:endParaRPr lang="en-GB" baseline="30000" dirty="0" smtClean="0"/>
          </a:p>
        </p:txBody>
      </p:sp>
      <p:sp>
        <p:nvSpPr>
          <p:cNvPr id="13315" name="Rectangle 3"/>
          <p:cNvSpPr>
            <a:spLocks noGrp="1" noChangeArrowheads="1"/>
          </p:cNvSpPr>
          <p:nvPr>
            <p:ph type="body" idx="1"/>
          </p:nvPr>
        </p:nvSpPr>
        <p:spPr/>
        <p:txBody>
          <a:bodyPr/>
          <a:lstStyle/>
          <a:p>
            <a:pPr eaLnBrk="1" hangingPunct="1">
              <a:lnSpc>
                <a:spcPct val="80000"/>
              </a:lnSpc>
            </a:pPr>
            <a:r>
              <a:rPr lang="en-GB" altLang="en-US" sz="1900" smtClean="0"/>
              <a:t>The 32-bit input data (message) block is first bitwise permutated (i.e., the bits within the block are rearranged)</a:t>
            </a:r>
          </a:p>
          <a:p>
            <a:pPr eaLnBrk="1" hangingPunct="1">
              <a:lnSpc>
                <a:spcPct val="80000"/>
              </a:lnSpc>
            </a:pPr>
            <a:endParaRPr lang="en-GB" altLang="en-US" sz="1900" smtClean="0"/>
          </a:p>
          <a:p>
            <a:pPr eaLnBrk="1" hangingPunct="1">
              <a:lnSpc>
                <a:spcPct val="80000"/>
              </a:lnSpc>
            </a:pPr>
            <a:r>
              <a:rPr lang="en-GB" altLang="en-US" sz="1900" smtClean="0"/>
              <a:t>This is done using the following permutation table:</a:t>
            </a:r>
          </a:p>
          <a:p>
            <a:pPr lvl="1" eaLnBrk="1" hangingPunct="1">
              <a:lnSpc>
                <a:spcPct val="80000"/>
              </a:lnSpc>
              <a:buFont typeface="Wingdings" panose="05000000000000000000" pitchFamily="2" charset="2"/>
              <a:buNone/>
            </a:pPr>
            <a:r>
              <a:rPr lang="en-GB" altLang="en-US" sz="1700" b="1" smtClean="0"/>
              <a:t>			     Output	                   Input</a:t>
            </a:r>
          </a:p>
          <a:p>
            <a:pPr eaLnBrk="1" hangingPunct="1">
              <a:lnSpc>
                <a:spcPct val="80000"/>
              </a:lnSpc>
              <a:buFont typeface="Wingdings" panose="05000000000000000000" pitchFamily="2" charset="2"/>
              <a:buNone/>
            </a:pPr>
            <a:r>
              <a:rPr lang="en-GB" altLang="en-US" sz="1900" smtClean="0"/>
              <a:t>            1  2  3  4  5  6  7  8            58 50 42 34 26 18 10  2</a:t>
            </a:r>
          </a:p>
          <a:p>
            <a:pPr eaLnBrk="1" hangingPunct="1">
              <a:lnSpc>
                <a:spcPct val="80000"/>
              </a:lnSpc>
              <a:buFont typeface="Wingdings" panose="05000000000000000000" pitchFamily="2" charset="2"/>
              <a:buNone/>
            </a:pPr>
            <a:r>
              <a:rPr lang="en-GB" altLang="en-US" sz="1900" smtClean="0"/>
              <a:t>           9 10 11 12 13 14 15 16    60 52 44 36 28 20 12  4</a:t>
            </a:r>
          </a:p>
          <a:p>
            <a:pPr eaLnBrk="1" hangingPunct="1">
              <a:lnSpc>
                <a:spcPct val="80000"/>
              </a:lnSpc>
              <a:buFont typeface="Wingdings" panose="05000000000000000000" pitchFamily="2" charset="2"/>
              <a:buNone/>
            </a:pPr>
            <a:r>
              <a:rPr lang="en-GB" altLang="en-US" sz="1900" smtClean="0"/>
              <a:t>          17 18 19 20 21 22 23 24    62 54 46 38 30 22 14  6</a:t>
            </a:r>
          </a:p>
          <a:p>
            <a:pPr eaLnBrk="1" hangingPunct="1">
              <a:lnSpc>
                <a:spcPct val="80000"/>
              </a:lnSpc>
              <a:buFont typeface="Wingdings" panose="05000000000000000000" pitchFamily="2" charset="2"/>
              <a:buNone/>
            </a:pPr>
            <a:r>
              <a:rPr lang="en-GB" altLang="en-US" sz="1900" smtClean="0"/>
              <a:t>          25 26 27 28 29 30 31 32    64 56 48 40 32 24 16  8</a:t>
            </a:r>
          </a:p>
          <a:p>
            <a:pPr eaLnBrk="1" hangingPunct="1">
              <a:lnSpc>
                <a:spcPct val="80000"/>
              </a:lnSpc>
              <a:buFont typeface="Wingdings" panose="05000000000000000000" pitchFamily="2" charset="2"/>
              <a:buNone/>
            </a:pPr>
            <a:r>
              <a:rPr lang="en-GB" altLang="en-US" sz="1900" smtClean="0"/>
              <a:t>          33 34 35 36 37 38 39 40    57 49 41 33 25 17  9  1</a:t>
            </a:r>
          </a:p>
          <a:p>
            <a:pPr eaLnBrk="1" hangingPunct="1">
              <a:lnSpc>
                <a:spcPct val="80000"/>
              </a:lnSpc>
              <a:buFont typeface="Wingdings" panose="05000000000000000000" pitchFamily="2" charset="2"/>
              <a:buNone/>
            </a:pPr>
            <a:r>
              <a:rPr lang="en-GB" altLang="en-US" sz="1900" smtClean="0"/>
              <a:t>          41 42 43 44 45 46 47 48    59 51 43 35 27 19 11  3</a:t>
            </a:r>
          </a:p>
          <a:p>
            <a:pPr eaLnBrk="1" hangingPunct="1">
              <a:lnSpc>
                <a:spcPct val="80000"/>
              </a:lnSpc>
              <a:buFont typeface="Wingdings" panose="05000000000000000000" pitchFamily="2" charset="2"/>
              <a:buNone/>
            </a:pPr>
            <a:r>
              <a:rPr lang="en-GB" altLang="en-US" sz="1900" smtClean="0"/>
              <a:t>          49 50 51 52 53 54 55 56    61 53 45 37 29 21 13  5</a:t>
            </a:r>
          </a:p>
          <a:p>
            <a:pPr eaLnBrk="1" hangingPunct="1">
              <a:lnSpc>
                <a:spcPct val="80000"/>
              </a:lnSpc>
              <a:buFont typeface="Wingdings" panose="05000000000000000000" pitchFamily="2" charset="2"/>
              <a:buNone/>
            </a:pPr>
            <a:r>
              <a:rPr lang="en-GB" altLang="en-US" sz="1900" smtClean="0"/>
              <a:t>          57 58 59 60 61 62 63 64    63 55 47 39 31 23 15  7</a:t>
            </a:r>
          </a:p>
          <a:p>
            <a:pPr eaLnBrk="1" hangingPunct="1">
              <a:lnSpc>
                <a:spcPct val="80000"/>
              </a:lnSpc>
            </a:pPr>
            <a:r>
              <a:rPr lang="en-GB" altLang="en-US" sz="1900" smtClean="0"/>
              <a:t>Example: 35th bit of output block is equal to the 41st bit of the input block.</a:t>
            </a:r>
          </a:p>
        </p:txBody>
      </p:sp>
    </p:spTree>
    <p:extLst>
      <p:ext uri="{BB962C8B-B14F-4D97-AF65-F5344CB8AC3E}">
        <p14:creationId xmlns:p14="http://schemas.microsoft.com/office/powerpoint/2010/main" val="1516927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altLang="en-US" smtClean="0"/>
              <a:t>Final Permutation: IP</a:t>
            </a:r>
            <a:r>
              <a:rPr lang="en-GB" altLang="en-US" baseline="30000" smtClean="0"/>
              <a:t>-1</a:t>
            </a:r>
          </a:p>
        </p:txBody>
      </p:sp>
      <p:sp>
        <p:nvSpPr>
          <p:cNvPr id="14339" name="Rectangle 3"/>
          <p:cNvSpPr>
            <a:spLocks noGrp="1" noChangeArrowheads="1"/>
          </p:cNvSpPr>
          <p:nvPr>
            <p:ph type="body" idx="1"/>
          </p:nvPr>
        </p:nvSpPr>
        <p:spPr/>
        <p:txBody>
          <a:bodyPr/>
          <a:lstStyle/>
          <a:p>
            <a:pPr eaLnBrk="1" hangingPunct="1">
              <a:lnSpc>
                <a:spcPct val="80000"/>
              </a:lnSpc>
            </a:pPr>
            <a:r>
              <a:rPr lang="en-GB" altLang="en-US" sz="1900" smtClean="0"/>
              <a:t>The 32-bit output after 16 rounds is finally bitwise permutated (i.e., the bits within the block are rearranged)</a:t>
            </a:r>
          </a:p>
          <a:p>
            <a:pPr eaLnBrk="1" hangingPunct="1">
              <a:lnSpc>
                <a:spcPct val="80000"/>
              </a:lnSpc>
            </a:pPr>
            <a:endParaRPr lang="en-GB" altLang="en-US" sz="1900" smtClean="0"/>
          </a:p>
          <a:p>
            <a:pPr eaLnBrk="1" hangingPunct="1">
              <a:lnSpc>
                <a:spcPct val="80000"/>
              </a:lnSpc>
            </a:pPr>
            <a:r>
              <a:rPr lang="en-GB" altLang="en-US" sz="1900" smtClean="0"/>
              <a:t>This is done using the following permutation table:</a:t>
            </a:r>
          </a:p>
          <a:p>
            <a:pPr lvl="1" eaLnBrk="1" hangingPunct="1">
              <a:lnSpc>
                <a:spcPct val="80000"/>
              </a:lnSpc>
              <a:buFont typeface="Wingdings" panose="05000000000000000000" pitchFamily="2" charset="2"/>
              <a:buNone/>
            </a:pPr>
            <a:r>
              <a:rPr lang="en-GB" altLang="en-US" sz="1700" b="1" smtClean="0"/>
              <a:t>			     Output	                   Input</a:t>
            </a:r>
          </a:p>
          <a:p>
            <a:pPr eaLnBrk="1" hangingPunct="1">
              <a:lnSpc>
                <a:spcPct val="80000"/>
              </a:lnSpc>
              <a:buFont typeface="Wingdings" panose="05000000000000000000" pitchFamily="2" charset="2"/>
              <a:buNone/>
            </a:pPr>
            <a:r>
              <a:rPr lang="en-GB" altLang="en-US" sz="1900" smtClean="0"/>
              <a:t>           1  2  3  4  5  6  7  8             40  8 48 16 56 24 64 32</a:t>
            </a:r>
          </a:p>
          <a:p>
            <a:pPr eaLnBrk="1" hangingPunct="1">
              <a:lnSpc>
                <a:spcPct val="80000"/>
              </a:lnSpc>
              <a:buFont typeface="Wingdings" panose="05000000000000000000" pitchFamily="2" charset="2"/>
              <a:buNone/>
            </a:pPr>
            <a:r>
              <a:rPr lang="en-GB" altLang="en-US" sz="1900" smtClean="0"/>
              <a:t>           9 10 11 12 13 14 15 16    39  7 47 15 55 23 63 31</a:t>
            </a:r>
          </a:p>
          <a:p>
            <a:pPr eaLnBrk="1" hangingPunct="1">
              <a:lnSpc>
                <a:spcPct val="80000"/>
              </a:lnSpc>
              <a:buFont typeface="Wingdings" panose="05000000000000000000" pitchFamily="2" charset="2"/>
              <a:buNone/>
            </a:pPr>
            <a:r>
              <a:rPr lang="en-GB" altLang="en-US" sz="1900" smtClean="0"/>
              <a:t>          17 18 19 20 21 22 23 24    38  6 46 14 54 22 62 30</a:t>
            </a:r>
          </a:p>
          <a:p>
            <a:pPr eaLnBrk="1" hangingPunct="1">
              <a:lnSpc>
                <a:spcPct val="80000"/>
              </a:lnSpc>
              <a:buFont typeface="Wingdings" panose="05000000000000000000" pitchFamily="2" charset="2"/>
              <a:buNone/>
            </a:pPr>
            <a:r>
              <a:rPr lang="en-GB" altLang="en-US" sz="1900" smtClean="0"/>
              <a:t>          25 26 27 28 29 30 31 32    37  5 45 13 53 21 61 29</a:t>
            </a:r>
          </a:p>
          <a:p>
            <a:pPr eaLnBrk="1" hangingPunct="1">
              <a:lnSpc>
                <a:spcPct val="80000"/>
              </a:lnSpc>
              <a:buFont typeface="Wingdings" panose="05000000000000000000" pitchFamily="2" charset="2"/>
              <a:buNone/>
            </a:pPr>
            <a:r>
              <a:rPr lang="en-GB" altLang="en-US" sz="1900" smtClean="0"/>
              <a:t>          33 34 35 36 37 38 39 40    36  4 44 12 52 20 60 28</a:t>
            </a:r>
          </a:p>
          <a:p>
            <a:pPr eaLnBrk="1" hangingPunct="1">
              <a:lnSpc>
                <a:spcPct val="80000"/>
              </a:lnSpc>
              <a:buFont typeface="Wingdings" panose="05000000000000000000" pitchFamily="2" charset="2"/>
              <a:buNone/>
            </a:pPr>
            <a:r>
              <a:rPr lang="en-GB" altLang="en-US" sz="1900" smtClean="0"/>
              <a:t>          41 42 43 44 45 46 47 48    35  3 43 11 51 19 59 27</a:t>
            </a:r>
          </a:p>
          <a:p>
            <a:pPr eaLnBrk="1" hangingPunct="1">
              <a:lnSpc>
                <a:spcPct val="80000"/>
              </a:lnSpc>
              <a:buFont typeface="Wingdings" panose="05000000000000000000" pitchFamily="2" charset="2"/>
              <a:buNone/>
            </a:pPr>
            <a:r>
              <a:rPr lang="en-GB" altLang="en-US" sz="1900" smtClean="0"/>
              <a:t>          49 50 51 52 53 54 55 56    34  2 42 10 50 18 58 26</a:t>
            </a:r>
          </a:p>
          <a:p>
            <a:pPr eaLnBrk="1" hangingPunct="1">
              <a:lnSpc>
                <a:spcPct val="80000"/>
              </a:lnSpc>
              <a:buFont typeface="Wingdings" panose="05000000000000000000" pitchFamily="2" charset="2"/>
              <a:buNone/>
            </a:pPr>
            <a:r>
              <a:rPr lang="en-GB" altLang="en-US" sz="1900" smtClean="0"/>
              <a:t>          57 58 59 60 61 62 63 64    33  1 41  9 49 17 57 25</a:t>
            </a:r>
          </a:p>
          <a:p>
            <a:pPr eaLnBrk="1" hangingPunct="1">
              <a:lnSpc>
                <a:spcPct val="80000"/>
              </a:lnSpc>
            </a:pPr>
            <a:r>
              <a:rPr lang="en-GB" altLang="en-US" sz="1900" smtClean="0"/>
              <a:t>Example: 41st bit of output block is equal to the 35th bit of the input block.</a:t>
            </a:r>
          </a:p>
        </p:txBody>
      </p:sp>
    </p:spTree>
    <p:extLst>
      <p:ext uri="{BB962C8B-B14F-4D97-AF65-F5344CB8AC3E}">
        <p14:creationId xmlns:p14="http://schemas.microsoft.com/office/powerpoint/2010/main" val="3806635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altLang="en-US" smtClean="0"/>
              <a:t>DES Cipher Function</a:t>
            </a:r>
          </a:p>
        </p:txBody>
      </p:sp>
      <p:sp>
        <p:nvSpPr>
          <p:cNvPr id="15363" name="Rectangle 4"/>
          <p:cNvSpPr>
            <a:spLocks noChangeArrowheads="1"/>
          </p:cNvSpPr>
          <p:nvPr/>
        </p:nvSpPr>
        <p:spPr bwMode="auto">
          <a:xfrm>
            <a:off x="4140200" y="1917700"/>
            <a:ext cx="1655763"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latin typeface="Calibri" panose="020F0502020204030204" pitchFamily="34" charset="0"/>
              </a:rPr>
              <a:t>Input (32)</a:t>
            </a:r>
          </a:p>
        </p:txBody>
      </p:sp>
      <p:sp>
        <p:nvSpPr>
          <p:cNvPr id="15364" name="Rectangle 5"/>
          <p:cNvSpPr>
            <a:spLocks noChangeArrowheads="1"/>
          </p:cNvSpPr>
          <p:nvPr/>
        </p:nvSpPr>
        <p:spPr bwMode="auto">
          <a:xfrm>
            <a:off x="4932363" y="5373688"/>
            <a:ext cx="1655762" cy="504825"/>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latin typeface="Calibri" panose="020F0502020204030204" pitchFamily="34" charset="0"/>
              </a:rPr>
              <a:t>Output (32)</a:t>
            </a:r>
          </a:p>
        </p:txBody>
      </p:sp>
      <p:sp>
        <p:nvSpPr>
          <p:cNvPr id="15365" name="Line 6"/>
          <p:cNvSpPr>
            <a:spLocks noChangeShapeType="1"/>
          </p:cNvSpPr>
          <p:nvPr/>
        </p:nvSpPr>
        <p:spPr bwMode="auto">
          <a:xfrm>
            <a:off x="5003800" y="2349500"/>
            <a:ext cx="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66" name="Line 10"/>
          <p:cNvSpPr>
            <a:spLocks noChangeShapeType="1"/>
          </p:cNvSpPr>
          <p:nvPr/>
        </p:nvSpPr>
        <p:spPr bwMode="auto">
          <a:xfrm flipH="1">
            <a:off x="5795963" y="3357563"/>
            <a:ext cx="1584325"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67" name="Rectangle 12"/>
          <p:cNvSpPr>
            <a:spLocks noChangeArrowheads="1"/>
          </p:cNvSpPr>
          <p:nvPr/>
        </p:nvSpPr>
        <p:spPr bwMode="auto">
          <a:xfrm>
            <a:off x="6588125" y="1917700"/>
            <a:ext cx="1655763"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latin typeface="Calibri" panose="020F0502020204030204" pitchFamily="34" charset="0"/>
              </a:rPr>
              <a:t>Subkey (48)</a:t>
            </a:r>
          </a:p>
        </p:txBody>
      </p:sp>
      <p:sp>
        <p:nvSpPr>
          <p:cNvPr id="15368" name="Oval 14"/>
          <p:cNvSpPr>
            <a:spLocks noChangeArrowheads="1"/>
          </p:cNvSpPr>
          <p:nvPr/>
        </p:nvSpPr>
        <p:spPr bwMode="auto">
          <a:xfrm>
            <a:off x="1258888" y="3141663"/>
            <a:ext cx="433387" cy="431800"/>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dirty="0">
                <a:solidFill>
                  <a:schemeClr val="bg1"/>
                </a:solidFill>
                <a:latin typeface="Calibri" panose="020F0502020204030204" pitchFamily="34" charset="0"/>
              </a:rPr>
              <a:t>F</a:t>
            </a:r>
          </a:p>
        </p:txBody>
      </p:sp>
      <p:sp>
        <p:nvSpPr>
          <p:cNvPr id="15369" name="Rectangle 15"/>
          <p:cNvSpPr>
            <a:spLocks noChangeArrowheads="1"/>
          </p:cNvSpPr>
          <p:nvPr/>
        </p:nvSpPr>
        <p:spPr bwMode="auto">
          <a:xfrm>
            <a:off x="539750" y="2924175"/>
            <a:ext cx="3024188" cy="2089150"/>
          </a:xfrm>
          <a:prstGeom prst="rect">
            <a:avLst/>
          </a:prstGeom>
          <a:noFill/>
          <a:ln w="9525">
            <a:solidFill>
              <a:schemeClr val="accent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5370" name="Line 16"/>
          <p:cNvSpPr>
            <a:spLocks noChangeShapeType="1"/>
          </p:cNvSpPr>
          <p:nvPr/>
        </p:nvSpPr>
        <p:spPr bwMode="auto">
          <a:xfrm flipH="1">
            <a:off x="1476375" y="3933825"/>
            <a:ext cx="2232025"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1" name="Text Box 17"/>
          <p:cNvSpPr txBox="1">
            <a:spLocks noChangeArrowheads="1"/>
          </p:cNvSpPr>
          <p:nvPr/>
        </p:nvSpPr>
        <p:spPr bwMode="auto">
          <a:xfrm>
            <a:off x="2411413" y="4365625"/>
            <a:ext cx="11604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GB" altLang="en-US">
                <a:latin typeface="Calibri" panose="020F0502020204030204" pitchFamily="34" charset="0"/>
              </a:rPr>
              <a:t>Round</a:t>
            </a:r>
          </a:p>
          <a:p>
            <a:pPr algn="r" eaLnBrk="1" hangingPunct="1"/>
            <a:r>
              <a:rPr lang="en-GB" altLang="en-US">
                <a:latin typeface="Calibri" panose="020F0502020204030204" pitchFamily="34" charset="0"/>
              </a:rPr>
              <a:t>Function</a:t>
            </a:r>
          </a:p>
        </p:txBody>
      </p:sp>
      <p:sp>
        <p:nvSpPr>
          <p:cNvPr id="15372" name="Line 21"/>
          <p:cNvSpPr>
            <a:spLocks noChangeShapeType="1"/>
          </p:cNvSpPr>
          <p:nvPr/>
        </p:nvSpPr>
        <p:spPr bwMode="auto">
          <a:xfrm>
            <a:off x="5651500" y="3213100"/>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3" name="Line 23"/>
          <p:cNvSpPr>
            <a:spLocks noChangeShapeType="1"/>
          </p:cNvSpPr>
          <p:nvPr/>
        </p:nvSpPr>
        <p:spPr bwMode="auto">
          <a:xfrm>
            <a:off x="5651500" y="4221163"/>
            <a:ext cx="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4" name="Line 25"/>
          <p:cNvSpPr>
            <a:spLocks noChangeShapeType="1"/>
          </p:cNvSpPr>
          <p:nvPr/>
        </p:nvSpPr>
        <p:spPr bwMode="auto">
          <a:xfrm>
            <a:off x="5651500" y="5013325"/>
            <a:ext cx="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5" name="Line 27"/>
          <p:cNvSpPr>
            <a:spLocks noChangeShapeType="1"/>
          </p:cNvSpPr>
          <p:nvPr/>
        </p:nvSpPr>
        <p:spPr bwMode="auto">
          <a:xfrm>
            <a:off x="900113" y="2852738"/>
            <a:ext cx="1587" cy="1368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6" name="Line 28"/>
          <p:cNvSpPr>
            <a:spLocks noChangeShapeType="1"/>
          </p:cNvSpPr>
          <p:nvPr/>
        </p:nvSpPr>
        <p:spPr bwMode="auto">
          <a:xfrm>
            <a:off x="2051050" y="2852738"/>
            <a:ext cx="0" cy="1368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7" name="Line 29"/>
          <p:cNvSpPr>
            <a:spLocks noChangeShapeType="1"/>
          </p:cNvSpPr>
          <p:nvPr/>
        </p:nvSpPr>
        <p:spPr bwMode="auto">
          <a:xfrm>
            <a:off x="900113" y="4797425"/>
            <a:ext cx="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8" name="Line 30"/>
          <p:cNvSpPr>
            <a:spLocks noChangeShapeType="1"/>
          </p:cNvSpPr>
          <p:nvPr/>
        </p:nvSpPr>
        <p:spPr bwMode="auto">
          <a:xfrm>
            <a:off x="2052638" y="4797425"/>
            <a:ext cx="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9" name="Line 31"/>
          <p:cNvSpPr>
            <a:spLocks noChangeShapeType="1"/>
          </p:cNvSpPr>
          <p:nvPr/>
        </p:nvSpPr>
        <p:spPr bwMode="auto">
          <a:xfrm flipV="1">
            <a:off x="900113" y="4221163"/>
            <a:ext cx="1150937" cy="576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0" name="Line 32"/>
          <p:cNvSpPr>
            <a:spLocks noChangeShapeType="1"/>
          </p:cNvSpPr>
          <p:nvPr/>
        </p:nvSpPr>
        <p:spPr bwMode="auto">
          <a:xfrm>
            <a:off x="900113" y="4221163"/>
            <a:ext cx="1150937" cy="576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1" name="Line 33"/>
          <p:cNvSpPr>
            <a:spLocks noChangeShapeType="1"/>
          </p:cNvSpPr>
          <p:nvPr/>
        </p:nvSpPr>
        <p:spPr bwMode="auto">
          <a:xfrm flipH="1">
            <a:off x="1692275" y="3357563"/>
            <a:ext cx="3587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82" name="Line 34"/>
          <p:cNvSpPr>
            <a:spLocks noChangeShapeType="1"/>
          </p:cNvSpPr>
          <p:nvPr/>
        </p:nvSpPr>
        <p:spPr bwMode="auto">
          <a:xfrm flipH="1">
            <a:off x="1042988" y="3357563"/>
            <a:ext cx="215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83" name="Line 35"/>
          <p:cNvSpPr>
            <a:spLocks noChangeShapeType="1"/>
          </p:cNvSpPr>
          <p:nvPr/>
        </p:nvSpPr>
        <p:spPr bwMode="auto">
          <a:xfrm flipH="1" flipV="1">
            <a:off x="1476375" y="3573463"/>
            <a:ext cx="0" cy="360362"/>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84" name="Oval 36"/>
          <p:cNvSpPr>
            <a:spLocks noChangeArrowheads="1"/>
          </p:cNvSpPr>
          <p:nvPr/>
        </p:nvSpPr>
        <p:spPr bwMode="auto">
          <a:xfrm>
            <a:off x="755650" y="3213100"/>
            <a:ext cx="287338" cy="28733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5385" name="Line 37"/>
          <p:cNvSpPr>
            <a:spLocks noChangeShapeType="1"/>
          </p:cNvSpPr>
          <p:nvPr/>
        </p:nvSpPr>
        <p:spPr bwMode="auto">
          <a:xfrm>
            <a:off x="755650" y="3357563"/>
            <a:ext cx="287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6" name="Oval 40"/>
          <p:cNvSpPr>
            <a:spLocks noChangeArrowheads="1"/>
          </p:cNvSpPr>
          <p:nvPr/>
        </p:nvSpPr>
        <p:spPr bwMode="auto">
          <a:xfrm>
            <a:off x="4787900" y="2709863"/>
            <a:ext cx="433388" cy="431800"/>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dirty="0">
                <a:solidFill>
                  <a:schemeClr val="bg1"/>
                </a:solidFill>
                <a:latin typeface="Calibri" panose="020F0502020204030204" pitchFamily="34" charset="0"/>
              </a:rPr>
              <a:t>E</a:t>
            </a:r>
          </a:p>
        </p:txBody>
      </p:sp>
      <p:sp>
        <p:nvSpPr>
          <p:cNvPr id="15387" name="Oval 41"/>
          <p:cNvSpPr>
            <a:spLocks noChangeArrowheads="1"/>
          </p:cNvSpPr>
          <p:nvPr/>
        </p:nvSpPr>
        <p:spPr bwMode="auto">
          <a:xfrm>
            <a:off x="5435600" y="3789363"/>
            <a:ext cx="433388" cy="431800"/>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dirty="0">
                <a:solidFill>
                  <a:schemeClr val="bg1"/>
                </a:solidFill>
                <a:latin typeface="Calibri" panose="020F0502020204030204" pitchFamily="34" charset="0"/>
              </a:rPr>
              <a:t>S</a:t>
            </a:r>
          </a:p>
        </p:txBody>
      </p:sp>
      <p:sp>
        <p:nvSpPr>
          <p:cNvPr id="15388" name="Oval 42"/>
          <p:cNvSpPr>
            <a:spLocks noChangeArrowheads="1"/>
          </p:cNvSpPr>
          <p:nvPr/>
        </p:nvSpPr>
        <p:spPr bwMode="auto">
          <a:xfrm>
            <a:off x="5435600" y="4581525"/>
            <a:ext cx="433388" cy="431800"/>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dirty="0">
                <a:solidFill>
                  <a:schemeClr val="bg1"/>
                </a:solidFill>
                <a:latin typeface="Calibri" panose="020F0502020204030204" pitchFamily="34" charset="0"/>
              </a:rPr>
              <a:t>P</a:t>
            </a:r>
          </a:p>
        </p:txBody>
      </p:sp>
      <p:sp>
        <p:nvSpPr>
          <p:cNvPr id="15389" name="Oval 43"/>
          <p:cNvSpPr>
            <a:spLocks noChangeArrowheads="1"/>
          </p:cNvSpPr>
          <p:nvPr/>
        </p:nvSpPr>
        <p:spPr bwMode="auto">
          <a:xfrm>
            <a:off x="5508625" y="3213100"/>
            <a:ext cx="287338" cy="28733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5390" name="Line 44"/>
          <p:cNvSpPr>
            <a:spLocks noChangeShapeType="1"/>
          </p:cNvSpPr>
          <p:nvPr/>
        </p:nvSpPr>
        <p:spPr bwMode="auto">
          <a:xfrm flipH="1">
            <a:off x="5003800" y="3357563"/>
            <a:ext cx="504825"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5391" name="Line 45"/>
          <p:cNvSpPr>
            <a:spLocks noChangeShapeType="1"/>
          </p:cNvSpPr>
          <p:nvPr/>
        </p:nvSpPr>
        <p:spPr bwMode="auto">
          <a:xfrm>
            <a:off x="5003800" y="3141663"/>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2" name="Line 46"/>
          <p:cNvSpPr>
            <a:spLocks noChangeShapeType="1"/>
          </p:cNvSpPr>
          <p:nvPr/>
        </p:nvSpPr>
        <p:spPr bwMode="auto">
          <a:xfrm>
            <a:off x="5508625" y="3357563"/>
            <a:ext cx="287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3" name="Line 47"/>
          <p:cNvSpPr>
            <a:spLocks noChangeShapeType="1"/>
          </p:cNvSpPr>
          <p:nvPr/>
        </p:nvSpPr>
        <p:spPr bwMode="auto">
          <a:xfrm>
            <a:off x="7380288" y="2349500"/>
            <a:ext cx="0" cy="1008063"/>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4" name="Text Box 48"/>
          <p:cNvSpPr txBox="1">
            <a:spLocks noChangeArrowheads="1"/>
          </p:cNvSpPr>
          <p:nvPr/>
        </p:nvSpPr>
        <p:spPr bwMode="auto">
          <a:xfrm>
            <a:off x="5056188" y="2393950"/>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1000">
                <a:latin typeface="Calibri" panose="020F0502020204030204" pitchFamily="34" charset="0"/>
              </a:rPr>
              <a:t>32</a:t>
            </a:r>
          </a:p>
        </p:txBody>
      </p:sp>
      <p:sp>
        <p:nvSpPr>
          <p:cNvPr id="15395" name="Text Box 49"/>
          <p:cNvSpPr txBox="1">
            <a:spLocks noChangeArrowheads="1"/>
          </p:cNvSpPr>
          <p:nvPr/>
        </p:nvSpPr>
        <p:spPr bwMode="auto">
          <a:xfrm>
            <a:off x="5651500" y="5013325"/>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1000">
                <a:latin typeface="Calibri" panose="020F0502020204030204" pitchFamily="34" charset="0"/>
              </a:rPr>
              <a:t>32</a:t>
            </a:r>
          </a:p>
        </p:txBody>
      </p:sp>
      <p:sp>
        <p:nvSpPr>
          <p:cNvPr id="15396" name="Text Box 50"/>
          <p:cNvSpPr txBox="1">
            <a:spLocks noChangeArrowheads="1"/>
          </p:cNvSpPr>
          <p:nvPr/>
        </p:nvSpPr>
        <p:spPr bwMode="auto">
          <a:xfrm>
            <a:off x="5651500" y="4221163"/>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1000">
                <a:latin typeface="Calibri" panose="020F0502020204030204" pitchFamily="34" charset="0"/>
              </a:rPr>
              <a:t>32</a:t>
            </a:r>
          </a:p>
        </p:txBody>
      </p:sp>
      <p:sp>
        <p:nvSpPr>
          <p:cNvPr id="15397" name="Text Box 51"/>
          <p:cNvSpPr txBox="1">
            <a:spLocks noChangeArrowheads="1"/>
          </p:cNvSpPr>
          <p:nvPr/>
        </p:nvSpPr>
        <p:spPr bwMode="auto">
          <a:xfrm>
            <a:off x="5076825" y="3141663"/>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1000">
                <a:latin typeface="Calibri" panose="020F0502020204030204" pitchFamily="34" charset="0"/>
              </a:rPr>
              <a:t>48</a:t>
            </a:r>
          </a:p>
        </p:txBody>
      </p:sp>
      <p:sp>
        <p:nvSpPr>
          <p:cNvPr id="15398" name="Text Box 52"/>
          <p:cNvSpPr txBox="1">
            <a:spLocks noChangeArrowheads="1"/>
          </p:cNvSpPr>
          <p:nvPr/>
        </p:nvSpPr>
        <p:spPr bwMode="auto">
          <a:xfrm>
            <a:off x="5867400" y="3141663"/>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1000">
                <a:latin typeface="Calibri" panose="020F0502020204030204" pitchFamily="34" charset="0"/>
              </a:rPr>
              <a:t>48</a:t>
            </a:r>
          </a:p>
        </p:txBody>
      </p:sp>
      <p:sp>
        <p:nvSpPr>
          <p:cNvPr id="15399" name="Text Box 53"/>
          <p:cNvSpPr txBox="1">
            <a:spLocks noChangeArrowheads="1"/>
          </p:cNvSpPr>
          <p:nvPr/>
        </p:nvSpPr>
        <p:spPr bwMode="auto">
          <a:xfrm>
            <a:off x="5651500" y="3502025"/>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1000">
                <a:latin typeface="Calibri" panose="020F0502020204030204" pitchFamily="34" charset="0"/>
              </a:rPr>
              <a:t>48</a:t>
            </a:r>
          </a:p>
        </p:txBody>
      </p:sp>
      <p:sp>
        <p:nvSpPr>
          <p:cNvPr id="15400" name="Rectangle 54"/>
          <p:cNvSpPr>
            <a:spLocks noChangeArrowheads="1"/>
          </p:cNvSpPr>
          <p:nvPr/>
        </p:nvSpPr>
        <p:spPr bwMode="auto">
          <a:xfrm>
            <a:off x="3995738" y="1773238"/>
            <a:ext cx="4392612" cy="4248150"/>
          </a:xfrm>
          <a:prstGeom prst="rect">
            <a:avLst/>
          </a:prstGeom>
          <a:noFill/>
          <a:ln w="9525">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5401" name="Text Box 55"/>
          <p:cNvSpPr txBox="1">
            <a:spLocks noChangeArrowheads="1"/>
          </p:cNvSpPr>
          <p:nvPr/>
        </p:nvSpPr>
        <p:spPr bwMode="auto">
          <a:xfrm>
            <a:off x="7235825" y="5373688"/>
            <a:ext cx="11604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GB" altLang="en-US">
                <a:latin typeface="Calibri" panose="020F0502020204030204" pitchFamily="34" charset="0"/>
              </a:rPr>
              <a:t>Cipher</a:t>
            </a:r>
          </a:p>
          <a:p>
            <a:pPr algn="r" eaLnBrk="1" hangingPunct="1"/>
            <a:r>
              <a:rPr lang="en-GB" altLang="en-US">
                <a:latin typeface="Calibri" panose="020F0502020204030204" pitchFamily="34" charset="0"/>
              </a:rPr>
              <a:t>Function</a:t>
            </a:r>
          </a:p>
        </p:txBody>
      </p:sp>
      <p:sp>
        <p:nvSpPr>
          <p:cNvPr id="15402" name="Line 56"/>
          <p:cNvSpPr>
            <a:spLocks noChangeShapeType="1"/>
          </p:cNvSpPr>
          <p:nvPr/>
        </p:nvSpPr>
        <p:spPr bwMode="auto">
          <a:xfrm flipV="1">
            <a:off x="1476375" y="1773238"/>
            <a:ext cx="2519363" cy="13684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5403" name="Line 57"/>
          <p:cNvSpPr>
            <a:spLocks noChangeShapeType="1"/>
          </p:cNvSpPr>
          <p:nvPr/>
        </p:nvSpPr>
        <p:spPr bwMode="auto">
          <a:xfrm>
            <a:off x="1476375" y="3573463"/>
            <a:ext cx="2519363" cy="24479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590956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ctrTitle"/>
          </p:nvPr>
        </p:nvSpPr>
        <p:spPr/>
        <p:txBody>
          <a:bodyPr/>
          <a:lstStyle/>
          <a:p>
            <a:pPr eaLnBrk="1" hangingPunct="1"/>
            <a:endParaRPr lang="en-US" altLang="en-US" smtClean="0"/>
          </a:p>
        </p:txBody>
      </p:sp>
      <p:sp>
        <p:nvSpPr>
          <p:cNvPr id="3" name="Subtitle 2"/>
          <p:cNvSpPr>
            <a:spLocks noGrp="1"/>
          </p:cNvSpPr>
          <p:nvPr>
            <p:ph type="subTitle" idx="1"/>
          </p:nvPr>
        </p:nvSpPr>
        <p:spPr/>
        <p:txBody>
          <a:bodyPr rtlCol="0">
            <a:normAutofit/>
          </a:bodyPr>
          <a:lstStyle/>
          <a:p>
            <a:pPr eaLnBrk="1" fontAlgn="auto" hangingPunct="1">
              <a:spcAft>
                <a:spcPts val="0"/>
              </a:spcAft>
              <a:defRPr/>
            </a:pPr>
            <a:endParaRPr lang="en-US"/>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43000"/>
            <a:ext cx="8077200" cy="530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457200" y="274638"/>
            <a:ext cx="8229600" cy="792162"/>
          </a:xfrm>
          <a:prstGeom prst="rect">
            <a:avLst/>
          </a:prstGeom>
        </p:spPr>
        <p:txBody>
          <a:bodyPr anchor="ctr">
            <a:normAutofit/>
          </a:bodyPr>
          <a:lstStyle/>
          <a:p>
            <a:pPr algn="ctr" fontAlgn="auto">
              <a:spcAft>
                <a:spcPts val="0"/>
              </a:spcAft>
              <a:defRPr/>
            </a:pPr>
            <a:r>
              <a:rPr lang="en-GB" sz="4400" dirty="0">
                <a:latin typeface="+mj-lt"/>
                <a:ea typeface="+mj-ea"/>
                <a:cs typeface="+mj-cs"/>
              </a:rPr>
              <a:t>Detail of single Round(continue..) </a:t>
            </a:r>
            <a:endParaRPr lang="en-GB" sz="4400" baseline="30000" dirty="0">
              <a:latin typeface="+mj-lt"/>
              <a:ea typeface="+mj-ea"/>
              <a:cs typeface="+mj-cs"/>
            </a:endParaRPr>
          </a:p>
        </p:txBody>
      </p:sp>
    </p:spTree>
    <p:extLst>
      <p:ext uri="{BB962C8B-B14F-4D97-AF65-F5344CB8AC3E}">
        <p14:creationId xmlns:p14="http://schemas.microsoft.com/office/powerpoint/2010/main" val="11822705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685800"/>
          </a:xfrm>
        </p:spPr>
        <p:txBody>
          <a:bodyPr rtlCol="0">
            <a:normAutofit fontScale="90000"/>
          </a:bodyPr>
          <a:lstStyle/>
          <a:p>
            <a:pPr eaLnBrk="1" fontAlgn="auto" hangingPunct="1">
              <a:spcAft>
                <a:spcPts val="0"/>
              </a:spcAft>
              <a:defRPr/>
            </a:pPr>
            <a:r>
              <a:rPr lang="en-US" dirty="0" smtClean="0"/>
              <a:t>The single round</a:t>
            </a:r>
            <a:endParaRPr lang="en-US" dirty="0"/>
          </a:p>
        </p:txBody>
      </p:sp>
      <p:sp>
        <p:nvSpPr>
          <p:cNvPr id="3" name="Subtitle 2"/>
          <p:cNvSpPr>
            <a:spLocks noGrp="1"/>
          </p:cNvSpPr>
          <p:nvPr>
            <p:ph type="subTitle" idx="1"/>
          </p:nvPr>
        </p:nvSpPr>
        <p:spPr>
          <a:xfrm>
            <a:off x="457200" y="990600"/>
            <a:ext cx="8382000" cy="5334000"/>
          </a:xfrm>
        </p:spPr>
        <p:txBody>
          <a:bodyPr rtlCol="0">
            <a:normAutofit fontScale="85000" lnSpcReduction="10000"/>
          </a:bodyPr>
          <a:lstStyle/>
          <a:p>
            <a:pPr algn="l" eaLnBrk="1" fontAlgn="auto" hangingPunct="1">
              <a:spcAft>
                <a:spcPts val="0"/>
              </a:spcAft>
              <a:buFont typeface="Wingdings" pitchFamily="2" charset="2"/>
              <a:buChar char="ü"/>
              <a:defRPr/>
            </a:pPr>
            <a:r>
              <a:rPr lang="en-US" dirty="0" smtClean="0">
                <a:solidFill>
                  <a:schemeClr val="tx1"/>
                </a:solidFill>
              </a:rPr>
              <a:t>The left hand side of the diagram, the left and right halves of each 64-bit are treated as 32-bit quantities labeled as L(left) and R(right).</a:t>
            </a:r>
          </a:p>
          <a:p>
            <a:pPr algn="l" eaLnBrk="1" fontAlgn="auto" hangingPunct="1">
              <a:spcAft>
                <a:spcPts val="0"/>
              </a:spcAft>
              <a:buFont typeface="Wingdings" pitchFamily="2" charset="2"/>
              <a:buChar char="ü"/>
              <a:defRPr/>
            </a:pPr>
            <a:endParaRPr lang="en-US" dirty="0" smtClean="0">
              <a:solidFill>
                <a:schemeClr val="tx1"/>
              </a:solidFill>
            </a:endParaRPr>
          </a:p>
          <a:p>
            <a:pPr algn="l" eaLnBrk="1" fontAlgn="auto" hangingPunct="1">
              <a:spcAft>
                <a:spcPts val="0"/>
              </a:spcAft>
              <a:defRPr/>
            </a:pPr>
            <a:endParaRPr lang="en-US" dirty="0" smtClean="0">
              <a:solidFill>
                <a:schemeClr val="tx1"/>
              </a:solidFill>
            </a:endParaRPr>
          </a:p>
          <a:p>
            <a:pPr algn="l" eaLnBrk="1" fontAlgn="auto" hangingPunct="1">
              <a:spcAft>
                <a:spcPts val="0"/>
              </a:spcAft>
              <a:buFont typeface="Wingdings" pitchFamily="2" charset="2"/>
              <a:buChar char="ü"/>
              <a:defRPr/>
            </a:pPr>
            <a:endParaRPr lang="en-US" dirty="0" smtClean="0">
              <a:solidFill>
                <a:schemeClr val="tx1"/>
              </a:solidFill>
            </a:endParaRPr>
          </a:p>
          <a:p>
            <a:pPr algn="l" eaLnBrk="1" fontAlgn="auto" hangingPunct="1">
              <a:spcAft>
                <a:spcPts val="0"/>
              </a:spcAft>
              <a:buFont typeface="Wingdings" pitchFamily="2" charset="2"/>
              <a:buChar char="ü"/>
              <a:defRPr/>
            </a:pPr>
            <a:r>
              <a:rPr lang="en-US" dirty="0" smtClean="0">
                <a:solidFill>
                  <a:schemeClr val="tx1"/>
                </a:solidFill>
              </a:rPr>
              <a:t>The round key </a:t>
            </a:r>
            <a:r>
              <a:rPr lang="en-US" dirty="0" err="1" smtClean="0">
                <a:solidFill>
                  <a:schemeClr val="tx1"/>
                </a:solidFill>
              </a:rPr>
              <a:t>K</a:t>
            </a:r>
            <a:r>
              <a:rPr lang="en-US" baseline="-25000" dirty="0" err="1" smtClean="0">
                <a:solidFill>
                  <a:schemeClr val="tx1"/>
                </a:solidFill>
              </a:rPr>
              <a:t>i</a:t>
            </a:r>
            <a:r>
              <a:rPr lang="en-US" baseline="-25000" dirty="0" smtClean="0">
                <a:solidFill>
                  <a:schemeClr val="tx1"/>
                </a:solidFill>
              </a:rPr>
              <a:t> </a:t>
            </a:r>
            <a:r>
              <a:rPr lang="en-US" dirty="0" smtClean="0">
                <a:solidFill>
                  <a:schemeClr val="tx1"/>
                </a:solidFill>
              </a:rPr>
              <a:t>is 48 bit. The R input is 32 bits.</a:t>
            </a:r>
          </a:p>
          <a:p>
            <a:pPr algn="l" eaLnBrk="1" fontAlgn="auto" hangingPunct="1">
              <a:spcAft>
                <a:spcPts val="0"/>
              </a:spcAft>
              <a:buFont typeface="Wingdings" pitchFamily="2" charset="2"/>
              <a:buChar char="ü"/>
              <a:defRPr/>
            </a:pPr>
            <a:r>
              <a:rPr lang="en-US" dirty="0" smtClean="0">
                <a:solidFill>
                  <a:schemeClr val="tx1"/>
                </a:solidFill>
              </a:rPr>
              <a:t>The R input is first expanded to 48 bits by using table that involves duplication of 16 of the R bits.</a:t>
            </a:r>
          </a:p>
          <a:p>
            <a:pPr algn="l" eaLnBrk="1" fontAlgn="auto" hangingPunct="1">
              <a:spcAft>
                <a:spcPts val="0"/>
              </a:spcAft>
              <a:buFont typeface="Wingdings" pitchFamily="2" charset="2"/>
              <a:buChar char="ü"/>
              <a:defRPr/>
            </a:pPr>
            <a:r>
              <a:rPr lang="en-US" dirty="0" smtClean="0">
                <a:solidFill>
                  <a:schemeClr val="tx1"/>
                </a:solidFill>
              </a:rPr>
              <a:t>The resulting 48 bits are </a:t>
            </a:r>
            <a:r>
              <a:rPr lang="en-US" dirty="0" err="1" smtClean="0">
                <a:solidFill>
                  <a:schemeClr val="tx1"/>
                </a:solidFill>
              </a:rPr>
              <a:t>XORed</a:t>
            </a:r>
            <a:r>
              <a:rPr lang="en-US" dirty="0" smtClean="0">
                <a:solidFill>
                  <a:schemeClr val="tx1"/>
                </a:solidFill>
              </a:rPr>
              <a:t> with </a:t>
            </a:r>
            <a:r>
              <a:rPr lang="en-US" dirty="0" err="1" smtClean="0">
                <a:solidFill>
                  <a:schemeClr val="tx1"/>
                </a:solidFill>
              </a:rPr>
              <a:t>k</a:t>
            </a:r>
            <a:r>
              <a:rPr lang="en-US" baseline="-25000" dirty="0" err="1" smtClean="0">
                <a:solidFill>
                  <a:schemeClr val="tx1"/>
                </a:solidFill>
              </a:rPr>
              <a:t>i</a:t>
            </a:r>
            <a:r>
              <a:rPr lang="en-US" dirty="0" smtClean="0">
                <a:solidFill>
                  <a:schemeClr val="tx1"/>
                </a:solidFill>
              </a:rPr>
              <a:t>. </a:t>
            </a:r>
          </a:p>
          <a:p>
            <a:pPr algn="l" eaLnBrk="1" fontAlgn="auto" hangingPunct="1">
              <a:spcAft>
                <a:spcPts val="0"/>
              </a:spcAft>
              <a:buFont typeface="Wingdings" pitchFamily="2" charset="2"/>
              <a:buChar char="ü"/>
              <a:defRPr/>
            </a:pPr>
            <a:r>
              <a:rPr lang="en-US" dirty="0" smtClean="0">
                <a:solidFill>
                  <a:schemeClr val="tx1"/>
                </a:solidFill>
              </a:rPr>
              <a:t>This 48-bit result passes through a substitution function that produces a 32-bit output , which  is permuted </a:t>
            </a:r>
            <a:endParaRPr lang="en-US" dirty="0">
              <a:solidFill>
                <a:schemeClr val="tx1"/>
              </a:solidFill>
            </a:endParaRPr>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205038"/>
            <a:ext cx="3505200" cy="136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4483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p:txBody>
          <a:bodyPr/>
          <a:lstStyle/>
          <a:p>
            <a:pPr eaLnBrk="1" hangingPunct="1"/>
            <a:endParaRPr lang="en-US" altLang="en-US" smtClean="0"/>
          </a:p>
        </p:txBody>
      </p:sp>
      <p:sp>
        <p:nvSpPr>
          <p:cNvPr id="3" name="Subtitle 2"/>
          <p:cNvSpPr>
            <a:spLocks noGrp="1"/>
          </p:cNvSpPr>
          <p:nvPr>
            <p:ph type="subTitle" idx="1"/>
          </p:nvPr>
        </p:nvSpPr>
        <p:spPr/>
        <p:txBody>
          <a:bodyPr rtlCol="0">
            <a:normAutofit/>
          </a:bodyPr>
          <a:lstStyle/>
          <a:p>
            <a:pPr eaLnBrk="1" fontAlgn="auto" hangingPunct="1">
              <a:spcAft>
                <a:spcPts val="0"/>
              </a:spcAft>
              <a:defRPr/>
            </a:pPr>
            <a:endParaRPr lang="en-US"/>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791845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37877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GB" dirty="0" smtClean="0"/>
              <a:t>Expansion Permutation: E(from last table)</a:t>
            </a:r>
          </a:p>
        </p:txBody>
      </p:sp>
      <p:sp>
        <p:nvSpPr>
          <p:cNvPr id="19459" name="Rectangle 3"/>
          <p:cNvSpPr>
            <a:spLocks noGrp="1" noChangeArrowheads="1"/>
          </p:cNvSpPr>
          <p:nvPr>
            <p:ph type="body" idx="1"/>
          </p:nvPr>
        </p:nvSpPr>
        <p:spPr/>
        <p:txBody>
          <a:bodyPr/>
          <a:lstStyle/>
          <a:p>
            <a:pPr eaLnBrk="1" hangingPunct="1">
              <a:lnSpc>
                <a:spcPct val="80000"/>
              </a:lnSpc>
            </a:pPr>
            <a:r>
              <a:rPr lang="en-GB" altLang="en-US" sz="1500" smtClean="0"/>
              <a:t>The </a:t>
            </a:r>
            <a:r>
              <a:rPr lang="en-GB" altLang="en-US" sz="1500" b="1" smtClean="0"/>
              <a:t>expansion permutation</a:t>
            </a:r>
            <a:r>
              <a:rPr lang="en-GB" altLang="en-US" sz="1500" smtClean="0"/>
              <a:t> acts on the 32-bit input to the cipher function</a:t>
            </a:r>
          </a:p>
          <a:p>
            <a:pPr eaLnBrk="1" hangingPunct="1">
              <a:lnSpc>
                <a:spcPct val="80000"/>
              </a:lnSpc>
            </a:pPr>
            <a:endParaRPr lang="en-GB" altLang="en-US" sz="1500" smtClean="0"/>
          </a:p>
          <a:p>
            <a:pPr eaLnBrk="1" hangingPunct="1">
              <a:lnSpc>
                <a:spcPct val="80000"/>
              </a:lnSpc>
            </a:pPr>
            <a:r>
              <a:rPr lang="en-GB" altLang="en-US" sz="1500" smtClean="0"/>
              <a:t>It expands the 32-bit input block to a 48-bit output block by duplicating some input bits at specified positions</a:t>
            </a:r>
          </a:p>
          <a:p>
            <a:pPr eaLnBrk="1" hangingPunct="1">
              <a:lnSpc>
                <a:spcPct val="80000"/>
              </a:lnSpc>
            </a:pPr>
            <a:endParaRPr lang="en-GB" altLang="en-US" sz="1500" smtClean="0"/>
          </a:p>
          <a:p>
            <a:pPr eaLnBrk="1" hangingPunct="1">
              <a:lnSpc>
                <a:spcPct val="80000"/>
              </a:lnSpc>
            </a:pPr>
            <a:r>
              <a:rPr lang="en-GB" altLang="en-US" sz="1500" smtClean="0"/>
              <a:t>The permutation is given by the following table:</a:t>
            </a:r>
          </a:p>
          <a:p>
            <a:pPr lvl="1" eaLnBrk="1" hangingPunct="1">
              <a:lnSpc>
                <a:spcPct val="80000"/>
              </a:lnSpc>
              <a:buFont typeface="Wingdings" panose="05000000000000000000" pitchFamily="2" charset="2"/>
              <a:buNone/>
            </a:pPr>
            <a:r>
              <a:rPr lang="en-GB" altLang="en-US" sz="1300" b="1" smtClean="0"/>
              <a:t>	       Output bit		     Input bit</a:t>
            </a:r>
          </a:p>
          <a:p>
            <a:pPr eaLnBrk="1" hangingPunct="1">
              <a:lnSpc>
                <a:spcPct val="80000"/>
              </a:lnSpc>
              <a:buFont typeface="Wingdings" panose="05000000000000000000" pitchFamily="2" charset="2"/>
              <a:buNone/>
            </a:pPr>
            <a:r>
              <a:rPr lang="en-GB" altLang="en-US" sz="1500" b="1" smtClean="0"/>
              <a:t>		</a:t>
            </a:r>
            <a:r>
              <a:rPr lang="en-GB" altLang="en-US" sz="1500" smtClean="0"/>
              <a:t> 1  2  3  4  5  6    	32  1  2  3  4  5</a:t>
            </a:r>
          </a:p>
          <a:p>
            <a:pPr eaLnBrk="1" hangingPunct="1">
              <a:lnSpc>
                <a:spcPct val="80000"/>
              </a:lnSpc>
              <a:buFont typeface="Wingdings" panose="05000000000000000000" pitchFamily="2" charset="2"/>
              <a:buNone/>
            </a:pPr>
            <a:r>
              <a:rPr lang="en-GB" altLang="en-US" sz="1500" smtClean="0"/>
              <a:t>		 7  8  9 10 11 12     	  4  5  6  7  8  9</a:t>
            </a:r>
          </a:p>
          <a:p>
            <a:pPr eaLnBrk="1" hangingPunct="1">
              <a:lnSpc>
                <a:spcPct val="80000"/>
              </a:lnSpc>
              <a:buFont typeface="Wingdings" panose="05000000000000000000" pitchFamily="2" charset="2"/>
              <a:buNone/>
            </a:pPr>
            <a:r>
              <a:rPr lang="en-GB" altLang="en-US" sz="1500" smtClean="0"/>
              <a:t>		13 14 15 16 17 18   	 8  9 10 11 12 13</a:t>
            </a:r>
          </a:p>
          <a:p>
            <a:pPr eaLnBrk="1" hangingPunct="1">
              <a:lnSpc>
                <a:spcPct val="80000"/>
              </a:lnSpc>
              <a:buFont typeface="Wingdings" panose="05000000000000000000" pitchFamily="2" charset="2"/>
              <a:buNone/>
            </a:pPr>
            <a:r>
              <a:rPr lang="en-GB" altLang="en-US" sz="1500" smtClean="0"/>
              <a:t>		19 20 21 22 23 24    	12 13 14 15 16 17</a:t>
            </a:r>
          </a:p>
          <a:p>
            <a:pPr eaLnBrk="1" hangingPunct="1">
              <a:lnSpc>
                <a:spcPct val="80000"/>
              </a:lnSpc>
              <a:buFont typeface="Wingdings" panose="05000000000000000000" pitchFamily="2" charset="2"/>
              <a:buNone/>
            </a:pPr>
            <a:r>
              <a:rPr lang="en-GB" altLang="en-US" sz="1500" smtClean="0"/>
              <a:t>		25 26 27 28 29 30    	16 17 18 19 20 21</a:t>
            </a:r>
          </a:p>
          <a:p>
            <a:pPr eaLnBrk="1" hangingPunct="1">
              <a:lnSpc>
                <a:spcPct val="80000"/>
              </a:lnSpc>
              <a:buFont typeface="Wingdings" panose="05000000000000000000" pitchFamily="2" charset="2"/>
              <a:buNone/>
            </a:pPr>
            <a:r>
              <a:rPr lang="en-GB" altLang="en-US" sz="1500" smtClean="0"/>
              <a:t>		31 32 33 34 35 36    	20 21 22 23 24 25</a:t>
            </a:r>
          </a:p>
          <a:p>
            <a:pPr eaLnBrk="1" hangingPunct="1">
              <a:lnSpc>
                <a:spcPct val="80000"/>
              </a:lnSpc>
              <a:buFont typeface="Wingdings" panose="05000000000000000000" pitchFamily="2" charset="2"/>
              <a:buNone/>
            </a:pPr>
            <a:r>
              <a:rPr lang="en-GB" altLang="en-US" sz="1500" smtClean="0"/>
              <a:t>		37 38 39 40 41 42    	24 25 26 27 28 29</a:t>
            </a:r>
          </a:p>
          <a:p>
            <a:pPr eaLnBrk="1" hangingPunct="1">
              <a:lnSpc>
                <a:spcPct val="80000"/>
              </a:lnSpc>
              <a:buFont typeface="Wingdings" panose="05000000000000000000" pitchFamily="2" charset="2"/>
              <a:buNone/>
            </a:pPr>
            <a:r>
              <a:rPr lang="en-GB" altLang="en-US" sz="1500" smtClean="0"/>
              <a:t>		43 44 45 46 47 48    	28 29 30 31 32  1</a:t>
            </a:r>
          </a:p>
          <a:p>
            <a:pPr eaLnBrk="1" hangingPunct="1">
              <a:lnSpc>
                <a:spcPct val="80000"/>
              </a:lnSpc>
              <a:buFont typeface="Wingdings" panose="05000000000000000000" pitchFamily="2" charset="2"/>
              <a:buNone/>
            </a:pPr>
            <a:endParaRPr lang="en-GB" altLang="en-US" sz="1500" smtClean="0"/>
          </a:p>
          <a:p>
            <a:pPr eaLnBrk="1" hangingPunct="1">
              <a:lnSpc>
                <a:spcPct val="80000"/>
              </a:lnSpc>
            </a:pPr>
            <a:r>
              <a:rPr lang="en-GB" altLang="en-US" sz="1500" smtClean="0"/>
              <a:t>Example: 46nd bit of output block (counting from left, starting from bit 1) is equal to the 31st bit of input block</a:t>
            </a:r>
          </a:p>
        </p:txBody>
      </p:sp>
    </p:spTree>
    <p:extLst>
      <p:ext uri="{BB962C8B-B14F-4D97-AF65-F5344CB8AC3E}">
        <p14:creationId xmlns:p14="http://schemas.microsoft.com/office/powerpoint/2010/main" val="2393544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rtlCol="0">
            <a:normAutofit/>
          </a:bodyPr>
          <a:lstStyle/>
          <a:p>
            <a:pPr eaLnBrk="1" fontAlgn="auto" hangingPunct="1">
              <a:spcAft>
                <a:spcPts val="0"/>
              </a:spcAft>
              <a:defRPr/>
            </a:pPr>
            <a:r>
              <a:rPr lang="en-US" dirty="0" smtClean="0"/>
              <a:t>DATA ENCRYPTION STANDARD</a:t>
            </a:r>
            <a:br>
              <a:rPr lang="en-US" dirty="0" smtClean="0"/>
            </a:br>
            <a:r>
              <a:rPr lang="en-US" dirty="0" smtClean="0"/>
              <a:t>(DES)</a:t>
            </a:r>
            <a:endParaRPr lang="en-US" dirty="0"/>
          </a:p>
        </p:txBody>
      </p:sp>
      <p:sp>
        <p:nvSpPr>
          <p:cNvPr id="2051" name="Subtitle 2"/>
          <p:cNvSpPr>
            <a:spLocks noGrp="1"/>
          </p:cNvSpPr>
          <p:nvPr>
            <p:ph type="subTitle" idx="1"/>
          </p:nvPr>
        </p:nvSpPr>
        <p:spPr>
          <a:xfrm>
            <a:off x="3886200" y="5257800"/>
            <a:ext cx="4800600" cy="685800"/>
          </a:xfrm>
        </p:spPr>
        <p:txBody>
          <a:bodyPr/>
          <a:lstStyle/>
          <a:p>
            <a:pPr eaLnBrk="1" hangingPunct="1"/>
            <a:endParaRPr lang="en-US" altLang="en-US" sz="2400" dirty="0" smtClean="0">
              <a:solidFill>
                <a:schemeClr val="tx1"/>
              </a:solidFill>
            </a:endParaRPr>
          </a:p>
        </p:txBody>
      </p:sp>
    </p:spTree>
    <p:extLst>
      <p:ext uri="{BB962C8B-B14F-4D97-AF65-F5344CB8AC3E}">
        <p14:creationId xmlns:p14="http://schemas.microsoft.com/office/powerpoint/2010/main" val="19312301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altLang="en-US" smtClean="0"/>
              <a:t>Expansion Permutation: E</a:t>
            </a:r>
          </a:p>
        </p:txBody>
      </p:sp>
      <p:grpSp>
        <p:nvGrpSpPr>
          <p:cNvPr id="20483" name="Group 137"/>
          <p:cNvGrpSpPr>
            <a:grpSpLocks/>
          </p:cNvGrpSpPr>
          <p:nvPr/>
        </p:nvGrpSpPr>
        <p:grpSpPr bwMode="auto">
          <a:xfrm>
            <a:off x="395288" y="4005263"/>
            <a:ext cx="8424862" cy="215900"/>
            <a:chOff x="249" y="2523"/>
            <a:chExt cx="6532" cy="136"/>
          </a:xfrm>
        </p:grpSpPr>
        <p:grpSp>
          <p:nvGrpSpPr>
            <p:cNvPr id="20564" name="Group 87"/>
            <p:cNvGrpSpPr>
              <a:grpSpLocks/>
            </p:cNvGrpSpPr>
            <p:nvPr/>
          </p:nvGrpSpPr>
          <p:grpSpPr bwMode="auto">
            <a:xfrm>
              <a:off x="249" y="2523"/>
              <a:ext cx="817" cy="136"/>
              <a:chOff x="249" y="2659"/>
              <a:chExt cx="817" cy="136"/>
            </a:xfrm>
          </p:grpSpPr>
          <p:sp>
            <p:nvSpPr>
              <p:cNvPr id="20614" name="Rectangle 46"/>
              <p:cNvSpPr>
                <a:spLocks noChangeArrowheads="1"/>
              </p:cNvSpPr>
              <p:nvPr/>
            </p:nvSpPr>
            <p:spPr bwMode="auto">
              <a:xfrm>
                <a:off x="249" y="2659"/>
                <a:ext cx="817" cy="13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0615" name="Line 47"/>
              <p:cNvSpPr>
                <a:spLocks noChangeShapeType="1"/>
              </p:cNvSpPr>
              <p:nvPr/>
            </p:nvSpPr>
            <p:spPr bwMode="auto">
              <a:xfrm>
                <a:off x="385"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16" name="Line 48"/>
              <p:cNvSpPr>
                <a:spLocks noChangeShapeType="1"/>
              </p:cNvSpPr>
              <p:nvPr/>
            </p:nvSpPr>
            <p:spPr bwMode="auto">
              <a:xfrm>
                <a:off x="521"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17" name="Line 49"/>
              <p:cNvSpPr>
                <a:spLocks noChangeShapeType="1"/>
              </p:cNvSpPr>
              <p:nvPr/>
            </p:nvSpPr>
            <p:spPr bwMode="auto">
              <a:xfrm>
                <a:off x="658"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18" name="Line 85"/>
              <p:cNvSpPr>
                <a:spLocks noChangeShapeType="1"/>
              </p:cNvSpPr>
              <p:nvPr/>
            </p:nvSpPr>
            <p:spPr bwMode="auto">
              <a:xfrm>
                <a:off x="793"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19" name="Line 86"/>
              <p:cNvSpPr>
                <a:spLocks noChangeShapeType="1"/>
              </p:cNvSpPr>
              <p:nvPr/>
            </p:nvSpPr>
            <p:spPr bwMode="auto">
              <a:xfrm>
                <a:off x="930"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565" name="Group 88"/>
            <p:cNvGrpSpPr>
              <a:grpSpLocks/>
            </p:cNvGrpSpPr>
            <p:nvPr/>
          </p:nvGrpSpPr>
          <p:grpSpPr bwMode="auto">
            <a:xfrm>
              <a:off x="1066" y="2523"/>
              <a:ext cx="817" cy="136"/>
              <a:chOff x="249" y="2659"/>
              <a:chExt cx="817" cy="136"/>
            </a:xfrm>
          </p:grpSpPr>
          <p:sp>
            <p:nvSpPr>
              <p:cNvPr id="20608" name="Rectangle 89"/>
              <p:cNvSpPr>
                <a:spLocks noChangeArrowheads="1"/>
              </p:cNvSpPr>
              <p:nvPr/>
            </p:nvSpPr>
            <p:spPr bwMode="auto">
              <a:xfrm>
                <a:off x="249" y="2659"/>
                <a:ext cx="817" cy="13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0609" name="Line 90"/>
              <p:cNvSpPr>
                <a:spLocks noChangeShapeType="1"/>
              </p:cNvSpPr>
              <p:nvPr/>
            </p:nvSpPr>
            <p:spPr bwMode="auto">
              <a:xfrm>
                <a:off x="385"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10" name="Line 91"/>
              <p:cNvSpPr>
                <a:spLocks noChangeShapeType="1"/>
              </p:cNvSpPr>
              <p:nvPr/>
            </p:nvSpPr>
            <p:spPr bwMode="auto">
              <a:xfrm>
                <a:off x="521"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11" name="Line 92"/>
              <p:cNvSpPr>
                <a:spLocks noChangeShapeType="1"/>
              </p:cNvSpPr>
              <p:nvPr/>
            </p:nvSpPr>
            <p:spPr bwMode="auto">
              <a:xfrm>
                <a:off x="658"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12" name="Line 93"/>
              <p:cNvSpPr>
                <a:spLocks noChangeShapeType="1"/>
              </p:cNvSpPr>
              <p:nvPr/>
            </p:nvSpPr>
            <p:spPr bwMode="auto">
              <a:xfrm>
                <a:off x="793"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13" name="Line 94"/>
              <p:cNvSpPr>
                <a:spLocks noChangeShapeType="1"/>
              </p:cNvSpPr>
              <p:nvPr/>
            </p:nvSpPr>
            <p:spPr bwMode="auto">
              <a:xfrm>
                <a:off x="930"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566" name="Group 95"/>
            <p:cNvGrpSpPr>
              <a:grpSpLocks/>
            </p:cNvGrpSpPr>
            <p:nvPr/>
          </p:nvGrpSpPr>
          <p:grpSpPr bwMode="auto">
            <a:xfrm>
              <a:off x="1882" y="2523"/>
              <a:ext cx="817" cy="136"/>
              <a:chOff x="249" y="2659"/>
              <a:chExt cx="817" cy="136"/>
            </a:xfrm>
          </p:grpSpPr>
          <p:sp>
            <p:nvSpPr>
              <p:cNvPr id="20602" name="Rectangle 96"/>
              <p:cNvSpPr>
                <a:spLocks noChangeArrowheads="1"/>
              </p:cNvSpPr>
              <p:nvPr/>
            </p:nvSpPr>
            <p:spPr bwMode="auto">
              <a:xfrm>
                <a:off x="249" y="2659"/>
                <a:ext cx="817" cy="13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0603" name="Line 97"/>
              <p:cNvSpPr>
                <a:spLocks noChangeShapeType="1"/>
              </p:cNvSpPr>
              <p:nvPr/>
            </p:nvSpPr>
            <p:spPr bwMode="auto">
              <a:xfrm>
                <a:off x="385"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04" name="Line 98"/>
              <p:cNvSpPr>
                <a:spLocks noChangeShapeType="1"/>
              </p:cNvSpPr>
              <p:nvPr/>
            </p:nvSpPr>
            <p:spPr bwMode="auto">
              <a:xfrm>
                <a:off x="521"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05" name="Line 99"/>
              <p:cNvSpPr>
                <a:spLocks noChangeShapeType="1"/>
              </p:cNvSpPr>
              <p:nvPr/>
            </p:nvSpPr>
            <p:spPr bwMode="auto">
              <a:xfrm>
                <a:off x="658"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06" name="Line 100"/>
              <p:cNvSpPr>
                <a:spLocks noChangeShapeType="1"/>
              </p:cNvSpPr>
              <p:nvPr/>
            </p:nvSpPr>
            <p:spPr bwMode="auto">
              <a:xfrm>
                <a:off x="793"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07" name="Line 101"/>
              <p:cNvSpPr>
                <a:spLocks noChangeShapeType="1"/>
              </p:cNvSpPr>
              <p:nvPr/>
            </p:nvSpPr>
            <p:spPr bwMode="auto">
              <a:xfrm>
                <a:off x="930"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567" name="Group 102"/>
            <p:cNvGrpSpPr>
              <a:grpSpLocks/>
            </p:cNvGrpSpPr>
            <p:nvPr/>
          </p:nvGrpSpPr>
          <p:grpSpPr bwMode="auto">
            <a:xfrm>
              <a:off x="2699" y="2523"/>
              <a:ext cx="817" cy="136"/>
              <a:chOff x="249" y="2659"/>
              <a:chExt cx="817" cy="136"/>
            </a:xfrm>
          </p:grpSpPr>
          <p:sp>
            <p:nvSpPr>
              <p:cNvPr id="20596" name="Rectangle 103"/>
              <p:cNvSpPr>
                <a:spLocks noChangeArrowheads="1"/>
              </p:cNvSpPr>
              <p:nvPr/>
            </p:nvSpPr>
            <p:spPr bwMode="auto">
              <a:xfrm>
                <a:off x="249" y="2659"/>
                <a:ext cx="817" cy="13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0597" name="Line 104"/>
              <p:cNvSpPr>
                <a:spLocks noChangeShapeType="1"/>
              </p:cNvSpPr>
              <p:nvPr/>
            </p:nvSpPr>
            <p:spPr bwMode="auto">
              <a:xfrm>
                <a:off x="385"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98" name="Line 105"/>
              <p:cNvSpPr>
                <a:spLocks noChangeShapeType="1"/>
              </p:cNvSpPr>
              <p:nvPr/>
            </p:nvSpPr>
            <p:spPr bwMode="auto">
              <a:xfrm>
                <a:off x="521"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99" name="Line 106"/>
              <p:cNvSpPr>
                <a:spLocks noChangeShapeType="1"/>
              </p:cNvSpPr>
              <p:nvPr/>
            </p:nvSpPr>
            <p:spPr bwMode="auto">
              <a:xfrm>
                <a:off x="658"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00" name="Line 107"/>
              <p:cNvSpPr>
                <a:spLocks noChangeShapeType="1"/>
              </p:cNvSpPr>
              <p:nvPr/>
            </p:nvSpPr>
            <p:spPr bwMode="auto">
              <a:xfrm>
                <a:off x="793"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01" name="Line 108"/>
              <p:cNvSpPr>
                <a:spLocks noChangeShapeType="1"/>
              </p:cNvSpPr>
              <p:nvPr/>
            </p:nvSpPr>
            <p:spPr bwMode="auto">
              <a:xfrm>
                <a:off x="930"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568" name="Group 109"/>
            <p:cNvGrpSpPr>
              <a:grpSpLocks/>
            </p:cNvGrpSpPr>
            <p:nvPr/>
          </p:nvGrpSpPr>
          <p:grpSpPr bwMode="auto">
            <a:xfrm>
              <a:off x="3515" y="2523"/>
              <a:ext cx="817" cy="136"/>
              <a:chOff x="249" y="2659"/>
              <a:chExt cx="817" cy="136"/>
            </a:xfrm>
          </p:grpSpPr>
          <p:sp>
            <p:nvSpPr>
              <p:cNvPr id="20590" name="Rectangle 110"/>
              <p:cNvSpPr>
                <a:spLocks noChangeArrowheads="1"/>
              </p:cNvSpPr>
              <p:nvPr/>
            </p:nvSpPr>
            <p:spPr bwMode="auto">
              <a:xfrm>
                <a:off x="249" y="2659"/>
                <a:ext cx="817" cy="13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0591" name="Line 111"/>
              <p:cNvSpPr>
                <a:spLocks noChangeShapeType="1"/>
              </p:cNvSpPr>
              <p:nvPr/>
            </p:nvSpPr>
            <p:spPr bwMode="auto">
              <a:xfrm>
                <a:off x="385"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92" name="Line 112"/>
              <p:cNvSpPr>
                <a:spLocks noChangeShapeType="1"/>
              </p:cNvSpPr>
              <p:nvPr/>
            </p:nvSpPr>
            <p:spPr bwMode="auto">
              <a:xfrm>
                <a:off x="521"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93" name="Line 113"/>
              <p:cNvSpPr>
                <a:spLocks noChangeShapeType="1"/>
              </p:cNvSpPr>
              <p:nvPr/>
            </p:nvSpPr>
            <p:spPr bwMode="auto">
              <a:xfrm>
                <a:off x="658"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94" name="Line 114"/>
              <p:cNvSpPr>
                <a:spLocks noChangeShapeType="1"/>
              </p:cNvSpPr>
              <p:nvPr/>
            </p:nvSpPr>
            <p:spPr bwMode="auto">
              <a:xfrm>
                <a:off x="793"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95" name="Line 115"/>
              <p:cNvSpPr>
                <a:spLocks noChangeShapeType="1"/>
              </p:cNvSpPr>
              <p:nvPr/>
            </p:nvSpPr>
            <p:spPr bwMode="auto">
              <a:xfrm>
                <a:off x="930"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569" name="Group 116"/>
            <p:cNvGrpSpPr>
              <a:grpSpLocks/>
            </p:cNvGrpSpPr>
            <p:nvPr/>
          </p:nvGrpSpPr>
          <p:grpSpPr bwMode="auto">
            <a:xfrm>
              <a:off x="4332" y="2523"/>
              <a:ext cx="817" cy="136"/>
              <a:chOff x="249" y="2659"/>
              <a:chExt cx="817" cy="136"/>
            </a:xfrm>
          </p:grpSpPr>
          <p:sp>
            <p:nvSpPr>
              <p:cNvPr id="20584" name="Rectangle 117"/>
              <p:cNvSpPr>
                <a:spLocks noChangeArrowheads="1"/>
              </p:cNvSpPr>
              <p:nvPr/>
            </p:nvSpPr>
            <p:spPr bwMode="auto">
              <a:xfrm>
                <a:off x="249" y="2659"/>
                <a:ext cx="817" cy="13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0585" name="Line 118"/>
              <p:cNvSpPr>
                <a:spLocks noChangeShapeType="1"/>
              </p:cNvSpPr>
              <p:nvPr/>
            </p:nvSpPr>
            <p:spPr bwMode="auto">
              <a:xfrm>
                <a:off x="385"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86" name="Line 119"/>
              <p:cNvSpPr>
                <a:spLocks noChangeShapeType="1"/>
              </p:cNvSpPr>
              <p:nvPr/>
            </p:nvSpPr>
            <p:spPr bwMode="auto">
              <a:xfrm>
                <a:off x="521"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87" name="Line 120"/>
              <p:cNvSpPr>
                <a:spLocks noChangeShapeType="1"/>
              </p:cNvSpPr>
              <p:nvPr/>
            </p:nvSpPr>
            <p:spPr bwMode="auto">
              <a:xfrm>
                <a:off x="658"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88" name="Line 121"/>
              <p:cNvSpPr>
                <a:spLocks noChangeShapeType="1"/>
              </p:cNvSpPr>
              <p:nvPr/>
            </p:nvSpPr>
            <p:spPr bwMode="auto">
              <a:xfrm>
                <a:off x="793"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89" name="Line 122"/>
              <p:cNvSpPr>
                <a:spLocks noChangeShapeType="1"/>
              </p:cNvSpPr>
              <p:nvPr/>
            </p:nvSpPr>
            <p:spPr bwMode="auto">
              <a:xfrm>
                <a:off x="930"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570" name="Group 123"/>
            <p:cNvGrpSpPr>
              <a:grpSpLocks/>
            </p:cNvGrpSpPr>
            <p:nvPr/>
          </p:nvGrpSpPr>
          <p:grpSpPr bwMode="auto">
            <a:xfrm>
              <a:off x="5148" y="2523"/>
              <a:ext cx="817" cy="136"/>
              <a:chOff x="249" y="2659"/>
              <a:chExt cx="817" cy="136"/>
            </a:xfrm>
          </p:grpSpPr>
          <p:sp>
            <p:nvSpPr>
              <p:cNvPr id="20578" name="Rectangle 124"/>
              <p:cNvSpPr>
                <a:spLocks noChangeArrowheads="1"/>
              </p:cNvSpPr>
              <p:nvPr/>
            </p:nvSpPr>
            <p:spPr bwMode="auto">
              <a:xfrm>
                <a:off x="249" y="2659"/>
                <a:ext cx="817" cy="13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0579" name="Line 125"/>
              <p:cNvSpPr>
                <a:spLocks noChangeShapeType="1"/>
              </p:cNvSpPr>
              <p:nvPr/>
            </p:nvSpPr>
            <p:spPr bwMode="auto">
              <a:xfrm>
                <a:off x="385"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80" name="Line 126"/>
              <p:cNvSpPr>
                <a:spLocks noChangeShapeType="1"/>
              </p:cNvSpPr>
              <p:nvPr/>
            </p:nvSpPr>
            <p:spPr bwMode="auto">
              <a:xfrm>
                <a:off x="521"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81" name="Line 127"/>
              <p:cNvSpPr>
                <a:spLocks noChangeShapeType="1"/>
              </p:cNvSpPr>
              <p:nvPr/>
            </p:nvSpPr>
            <p:spPr bwMode="auto">
              <a:xfrm>
                <a:off x="658"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82" name="Line 128"/>
              <p:cNvSpPr>
                <a:spLocks noChangeShapeType="1"/>
              </p:cNvSpPr>
              <p:nvPr/>
            </p:nvSpPr>
            <p:spPr bwMode="auto">
              <a:xfrm>
                <a:off x="793"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83" name="Line 129"/>
              <p:cNvSpPr>
                <a:spLocks noChangeShapeType="1"/>
              </p:cNvSpPr>
              <p:nvPr/>
            </p:nvSpPr>
            <p:spPr bwMode="auto">
              <a:xfrm>
                <a:off x="930"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571" name="Group 130"/>
            <p:cNvGrpSpPr>
              <a:grpSpLocks/>
            </p:cNvGrpSpPr>
            <p:nvPr/>
          </p:nvGrpSpPr>
          <p:grpSpPr bwMode="auto">
            <a:xfrm>
              <a:off x="5964" y="2523"/>
              <a:ext cx="817" cy="136"/>
              <a:chOff x="249" y="2659"/>
              <a:chExt cx="817" cy="136"/>
            </a:xfrm>
          </p:grpSpPr>
          <p:sp>
            <p:nvSpPr>
              <p:cNvPr id="20572" name="Rectangle 131"/>
              <p:cNvSpPr>
                <a:spLocks noChangeArrowheads="1"/>
              </p:cNvSpPr>
              <p:nvPr/>
            </p:nvSpPr>
            <p:spPr bwMode="auto">
              <a:xfrm>
                <a:off x="249" y="2659"/>
                <a:ext cx="817" cy="13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0573" name="Line 132"/>
              <p:cNvSpPr>
                <a:spLocks noChangeShapeType="1"/>
              </p:cNvSpPr>
              <p:nvPr/>
            </p:nvSpPr>
            <p:spPr bwMode="auto">
              <a:xfrm>
                <a:off x="385"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74" name="Line 133"/>
              <p:cNvSpPr>
                <a:spLocks noChangeShapeType="1"/>
              </p:cNvSpPr>
              <p:nvPr/>
            </p:nvSpPr>
            <p:spPr bwMode="auto">
              <a:xfrm>
                <a:off x="521"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75" name="Line 134"/>
              <p:cNvSpPr>
                <a:spLocks noChangeShapeType="1"/>
              </p:cNvSpPr>
              <p:nvPr/>
            </p:nvSpPr>
            <p:spPr bwMode="auto">
              <a:xfrm>
                <a:off x="658"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76" name="Line 135"/>
              <p:cNvSpPr>
                <a:spLocks noChangeShapeType="1"/>
              </p:cNvSpPr>
              <p:nvPr/>
            </p:nvSpPr>
            <p:spPr bwMode="auto">
              <a:xfrm>
                <a:off x="793"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77" name="Line 136"/>
              <p:cNvSpPr>
                <a:spLocks noChangeShapeType="1"/>
              </p:cNvSpPr>
              <p:nvPr/>
            </p:nvSpPr>
            <p:spPr bwMode="auto">
              <a:xfrm>
                <a:off x="930"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0484" name="Rectangle 152"/>
          <p:cNvSpPr>
            <a:spLocks noChangeArrowheads="1"/>
          </p:cNvSpPr>
          <p:nvPr/>
        </p:nvSpPr>
        <p:spPr bwMode="auto">
          <a:xfrm>
            <a:off x="539750" y="2708275"/>
            <a:ext cx="720725" cy="215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0485" name="Line 153"/>
          <p:cNvSpPr>
            <a:spLocks noChangeShapeType="1"/>
          </p:cNvSpPr>
          <p:nvPr/>
        </p:nvSpPr>
        <p:spPr bwMode="auto">
          <a:xfrm>
            <a:off x="715963" y="270827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6" name="Line 154"/>
          <p:cNvSpPr>
            <a:spLocks noChangeShapeType="1"/>
          </p:cNvSpPr>
          <p:nvPr/>
        </p:nvSpPr>
        <p:spPr bwMode="auto">
          <a:xfrm>
            <a:off x="890588" y="270827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7" name="Line 155"/>
          <p:cNvSpPr>
            <a:spLocks noChangeShapeType="1"/>
          </p:cNvSpPr>
          <p:nvPr/>
        </p:nvSpPr>
        <p:spPr bwMode="auto">
          <a:xfrm>
            <a:off x="1066800" y="270827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8" name="Rectangle 159"/>
          <p:cNvSpPr>
            <a:spLocks noChangeArrowheads="1"/>
          </p:cNvSpPr>
          <p:nvPr/>
        </p:nvSpPr>
        <p:spPr bwMode="auto">
          <a:xfrm>
            <a:off x="1593850" y="2708275"/>
            <a:ext cx="674688" cy="215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0489" name="Line 160"/>
          <p:cNvSpPr>
            <a:spLocks noChangeShapeType="1"/>
          </p:cNvSpPr>
          <p:nvPr/>
        </p:nvSpPr>
        <p:spPr bwMode="auto">
          <a:xfrm>
            <a:off x="1770063" y="270827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0" name="Line 161"/>
          <p:cNvSpPr>
            <a:spLocks noChangeShapeType="1"/>
          </p:cNvSpPr>
          <p:nvPr/>
        </p:nvSpPr>
        <p:spPr bwMode="auto">
          <a:xfrm>
            <a:off x="1944688" y="270827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1" name="Line 162"/>
          <p:cNvSpPr>
            <a:spLocks noChangeShapeType="1"/>
          </p:cNvSpPr>
          <p:nvPr/>
        </p:nvSpPr>
        <p:spPr bwMode="auto">
          <a:xfrm>
            <a:off x="2120900" y="270827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2" name="Rectangle 166"/>
          <p:cNvSpPr>
            <a:spLocks noChangeArrowheads="1"/>
          </p:cNvSpPr>
          <p:nvPr/>
        </p:nvSpPr>
        <p:spPr bwMode="auto">
          <a:xfrm>
            <a:off x="2646363" y="2708275"/>
            <a:ext cx="701675" cy="215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0493" name="Line 167"/>
          <p:cNvSpPr>
            <a:spLocks noChangeShapeType="1"/>
          </p:cNvSpPr>
          <p:nvPr/>
        </p:nvSpPr>
        <p:spPr bwMode="auto">
          <a:xfrm>
            <a:off x="2822575" y="270827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4" name="Line 168"/>
          <p:cNvSpPr>
            <a:spLocks noChangeShapeType="1"/>
          </p:cNvSpPr>
          <p:nvPr/>
        </p:nvSpPr>
        <p:spPr bwMode="auto">
          <a:xfrm>
            <a:off x="2997200" y="270827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5" name="Line 169"/>
          <p:cNvSpPr>
            <a:spLocks noChangeShapeType="1"/>
          </p:cNvSpPr>
          <p:nvPr/>
        </p:nvSpPr>
        <p:spPr bwMode="auto">
          <a:xfrm>
            <a:off x="3173413" y="270827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6" name="Rectangle 173"/>
          <p:cNvSpPr>
            <a:spLocks noChangeArrowheads="1"/>
          </p:cNvSpPr>
          <p:nvPr/>
        </p:nvSpPr>
        <p:spPr bwMode="auto">
          <a:xfrm>
            <a:off x="3700463" y="2708275"/>
            <a:ext cx="728662" cy="215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0497" name="Line 174"/>
          <p:cNvSpPr>
            <a:spLocks noChangeShapeType="1"/>
          </p:cNvSpPr>
          <p:nvPr/>
        </p:nvSpPr>
        <p:spPr bwMode="auto">
          <a:xfrm>
            <a:off x="3875088" y="270827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8" name="Line 175"/>
          <p:cNvSpPr>
            <a:spLocks noChangeShapeType="1"/>
          </p:cNvSpPr>
          <p:nvPr/>
        </p:nvSpPr>
        <p:spPr bwMode="auto">
          <a:xfrm>
            <a:off x="4051300" y="270827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9" name="Line 176"/>
          <p:cNvSpPr>
            <a:spLocks noChangeShapeType="1"/>
          </p:cNvSpPr>
          <p:nvPr/>
        </p:nvSpPr>
        <p:spPr bwMode="auto">
          <a:xfrm>
            <a:off x="4227513" y="270827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0" name="Rectangle 180"/>
          <p:cNvSpPr>
            <a:spLocks noChangeArrowheads="1"/>
          </p:cNvSpPr>
          <p:nvPr/>
        </p:nvSpPr>
        <p:spPr bwMode="auto">
          <a:xfrm>
            <a:off x="4752975" y="2708275"/>
            <a:ext cx="755650" cy="215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0501" name="Line 181"/>
          <p:cNvSpPr>
            <a:spLocks noChangeShapeType="1"/>
          </p:cNvSpPr>
          <p:nvPr/>
        </p:nvSpPr>
        <p:spPr bwMode="auto">
          <a:xfrm>
            <a:off x="4927600" y="270827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2" name="Line 182"/>
          <p:cNvSpPr>
            <a:spLocks noChangeShapeType="1"/>
          </p:cNvSpPr>
          <p:nvPr/>
        </p:nvSpPr>
        <p:spPr bwMode="auto">
          <a:xfrm>
            <a:off x="5103813" y="270827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3" name="Line 183"/>
          <p:cNvSpPr>
            <a:spLocks noChangeShapeType="1"/>
          </p:cNvSpPr>
          <p:nvPr/>
        </p:nvSpPr>
        <p:spPr bwMode="auto">
          <a:xfrm>
            <a:off x="5280025" y="270827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4" name="Rectangle 187"/>
          <p:cNvSpPr>
            <a:spLocks noChangeArrowheads="1"/>
          </p:cNvSpPr>
          <p:nvPr/>
        </p:nvSpPr>
        <p:spPr bwMode="auto">
          <a:xfrm>
            <a:off x="5805488" y="2708275"/>
            <a:ext cx="711200" cy="215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0505" name="Line 188"/>
          <p:cNvSpPr>
            <a:spLocks noChangeShapeType="1"/>
          </p:cNvSpPr>
          <p:nvPr/>
        </p:nvSpPr>
        <p:spPr bwMode="auto">
          <a:xfrm>
            <a:off x="5981700" y="270827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6" name="Line 189"/>
          <p:cNvSpPr>
            <a:spLocks noChangeShapeType="1"/>
          </p:cNvSpPr>
          <p:nvPr/>
        </p:nvSpPr>
        <p:spPr bwMode="auto">
          <a:xfrm>
            <a:off x="6156325" y="270827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7" name="Line 190"/>
          <p:cNvSpPr>
            <a:spLocks noChangeShapeType="1"/>
          </p:cNvSpPr>
          <p:nvPr/>
        </p:nvSpPr>
        <p:spPr bwMode="auto">
          <a:xfrm>
            <a:off x="6332538" y="270827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8" name="Rectangle 194"/>
          <p:cNvSpPr>
            <a:spLocks noChangeArrowheads="1"/>
          </p:cNvSpPr>
          <p:nvPr/>
        </p:nvSpPr>
        <p:spPr bwMode="auto">
          <a:xfrm>
            <a:off x="6858000" y="2708275"/>
            <a:ext cx="738188" cy="215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0509" name="Line 195"/>
          <p:cNvSpPr>
            <a:spLocks noChangeShapeType="1"/>
          </p:cNvSpPr>
          <p:nvPr/>
        </p:nvSpPr>
        <p:spPr bwMode="auto">
          <a:xfrm>
            <a:off x="7034213" y="270827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0" name="Line 196"/>
          <p:cNvSpPr>
            <a:spLocks noChangeShapeType="1"/>
          </p:cNvSpPr>
          <p:nvPr/>
        </p:nvSpPr>
        <p:spPr bwMode="auto">
          <a:xfrm>
            <a:off x="7208838" y="270827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1" name="Line 197"/>
          <p:cNvSpPr>
            <a:spLocks noChangeShapeType="1"/>
          </p:cNvSpPr>
          <p:nvPr/>
        </p:nvSpPr>
        <p:spPr bwMode="auto">
          <a:xfrm>
            <a:off x="7385050" y="270827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2" name="Rectangle 201"/>
          <p:cNvSpPr>
            <a:spLocks noChangeArrowheads="1"/>
          </p:cNvSpPr>
          <p:nvPr/>
        </p:nvSpPr>
        <p:spPr bwMode="auto">
          <a:xfrm>
            <a:off x="7910513" y="2708275"/>
            <a:ext cx="693737" cy="215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0513" name="Line 202"/>
          <p:cNvSpPr>
            <a:spLocks noChangeShapeType="1"/>
          </p:cNvSpPr>
          <p:nvPr/>
        </p:nvSpPr>
        <p:spPr bwMode="auto">
          <a:xfrm>
            <a:off x="8086725" y="270827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4" name="Line 203"/>
          <p:cNvSpPr>
            <a:spLocks noChangeShapeType="1"/>
          </p:cNvSpPr>
          <p:nvPr/>
        </p:nvSpPr>
        <p:spPr bwMode="auto">
          <a:xfrm>
            <a:off x="8261350" y="270827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5" name="Line 204"/>
          <p:cNvSpPr>
            <a:spLocks noChangeShapeType="1"/>
          </p:cNvSpPr>
          <p:nvPr/>
        </p:nvSpPr>
        <p:spPr bwMode="auto">
          <a:xfrm>
            <a:off x="8437563" y="270827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6" name="Line 208"/>
          <p:cNvSpPr>
            <a:spLocks noChangeShapeType="1"/>
          </p:cNvSpPr>
          <p:nvPr/>
        </p:nvSpPr>
        <p:spPr bwMode="auto">
          <a:xfrm>
            <a:off x="611188"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7" name="Line 209"/>
          <p:cNvSpPr>
            <a:spLocks noChangeShapeType="1"/>
          </p:cNvSpPr>
          <p:nvPr/>
        </p:nvSpPr>
        <p:spPr bwMode="auto">
          <a:xfrm>
            <a:off x="827088"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8" name="Line 210"/>
          <p:cNvSpPr>
            <a:spLocks noChangeShapeType="1"/>
          </p:cNvSpPr>
          <p:nvPr/>
        </p:nvSpPr>
        <p:spPr bwMode="auto">
          <a:xfrm>
            <a:off x="971550"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9" name="Line 211"/>
          <p:cNvSpPr>
            <a:spLocks noChangeShapeType="1"/>
          </p:cNvSpPr>
          <p:nvPr/>
        </p:nvSpPr>
        <p:spPr bwMode="auto">
          <a:xfrm>
            <a:off x="1187450"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0" name="Line 212"/>
          <p:cNvSpPr>
            <a:spLocks noChangeShapeType="1"/>
          </p:cNvSpPr>
          <p:nvPr/>
        </p:nvSpPr>
        <p:spPr bwMode="auto">
          <a:xfrm>
            <a:off x="1692275"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1" name="Line 213"/>
          <p:cNvSpPr>
            <a:spLocks noChangeShapeType="1"/>
          </p:cNvSpPr>
          <p:nvPr/>
        </p:nvSpPr>
        <p:spPr bwMode="auto">
          <a:xfrm>
            <a:off x="1835150"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2" name="Line 214"/>
          <p:cNvSpPr>
            <a:spLocks noChangeShapeType="1"/>
          </p:cNvSpPr>
          <p:nvPr/>
        </p:nvSpPr>
        <p:spPr bwMode="auto">
          <a:xfrm>
            <a:off x="2051050"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3" name="Line 215"/>
          <p:cNvSpPr>
            <a:spLocks noChangeShapeType="1"/>
          </p:cNvSpPr>
          <p:nvPr/>
        </p:nvSpPr>
        <p:spPr bwMode="auto">
          <a:xfrm>
            <a:off x="2195513"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4" name="Line 217"/>
          <p:cNvSpPr>
            <a:spLocks noChangeShapeType="1"/>
          </p:cNvSpPr>
          <p:nvPr/>
        </p:nvSpPr>
        <p:spPr bwMode="auto">
          <a:xfrm>
            <a:off x="2773363"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5" name="Line 218"/>
          <p:cNvSpPr>
            <a:spLocks noChangeShapeType="1"/>
          </p:cNvSpPr>
          <p:nvPr/>
        </p:nvSpPr>
        <p:spPr bwMode="auto">
          <a:xfrm>
            <a:off x="2916238"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6" name="Line 219"/>
          <p:cNvSpPr>
            <a:spLocks noChangeShapeType="1"/>
          </p:cNvSpPr>
          <p:nvPr/>
        </p:nvSpPr>
        <p:spPr bwMode="auto">
          <a:xfrm>
            <a:off x="3132138"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7" name="Line 220"/>
          <p:cNvSpPr>
            <a:spLocks noChangeShapeType="1"/>
          </p:cNvSpPr>
          <p:nvPr/>
        </p:nvSpPr>
        <p:spPr bwMode="auto">
          <a:xfrm>
            <a:off x="3276600"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8" name="Line 221"/>
          <p:cNvSpPr>
            <a:spLocks noChangeShapeType="1"/>
          </p:cNvSpPr>
          <p:nvPr/>
        </p:nvSpPr>
        <p:spPr bwMode="auto">
          <a:xfrm>
            <a:off x="3781425"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9" name="Line 222"/>
          <p:cNvSpPr>
            <a:spLocks noChangeShapeType="1"/>
          </p:cNvSpPr>
          <p:nvPr/>
        </p:nvSpPr>
        <p:spPr bwMode="auto">
          <a:xfrm>
            <a:off x="3924300"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0" name="Line 223"/>
          <p:cNvSpPr>
            <a:spLocks noChangeShapeType="1"/>
          </p:cNvSpPr>
          <p:nvPr/>
        </p:nvSpPr>
        <p:spPr bwMode="auto">
          <a:xfrm>
            <a:off x="4140200"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1" name="Line 224"/>
          <p:cNvSpPr>
            <a:spLocks noChangeShapeType="1"/>
          </p:cNvSpPr>
          <p:nvPr/>
        </p:nvSpPr>
        <p:spPr bwMode="auto">
          <a:xfrm>
            <a:off x="4284663"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2" name="Line 225"/>
          <p:cNvSpPr>
            <a:spLocks noChangeShapeType="1"/>
          </p:cNvSpPr>
          <p:nvPr/>
        </p:nvSpPr>
        <p:spPr bwMode="auto">
          <a:xfrm>
            <a:off x="4860925"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3" name="Line 226"/>
          <p:cNvSpPr>
            <a:spLocks noChangeShapeType="1"/>
          </p:cNvSpPr>
          <p:nvPr/>
        </p:nvSpPr>
        <p:spPr bwMode="auto">
          <a:xfrm>
            <a:off x="5003800"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4" name="Line 227"/>
          <p:cNvSpPr>
            <a:spLocks noChangeShapeType="1"/>
          </p:cNvSpPr>
          <p:nvPr/>
        </p:nvSpPr>
        <p:spPr bwMode="auto">
          <a:xfrm>
            <a:off x="5219700"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5" name="Line 228"/>
          <p:cNvSpPr>
            <a:spLocks noChangeShapeType="1"/>
          </p:cNvSpPr>
          <p:nvPr/>
        </p:nvSpPr>
        <p:spPr bwMode="auto">
          <a:xfrm>
            <a:off x="5364163"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6" name="Line 229"/>
          <p:cNvSpPr>
            <a:spLocks noChangeShapeType="1"/>
          </p:cNvSpPr>
          <p:nvPr/>
        </p:nvSpPr>
        <p:spPr bwMode="auto">
          <a:xfrm>
            <a:off x="5868988"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7" name="Line 230"/>
          <p:cNvSpPr>
            <a:spLocks noChangeShapeType="1"/>
          </p:cNvSpPr>
          <p:nvPr/>
        </p:nvSpPr>
        <p:spPr bwMode="auto">
          <a:xfrm>
            <a:off x="6011863"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8" name="Line 231"/>
          <p:cNvSpPr>
            <a:spLocks noChangeShapeType="1"/>
          </p:cNvSpPr>
          <p:nvPr/>
        </p:nvSpPr>
        <p:spPr bwMode="auto">
          <a:xfrm>
            <a:off x="6227763"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9" name="Line 232"/>
          <p:cNvSpPr>
            <a:spLocks noChangeShapeType="1"/>
          </p:cNvSpPr>
          <p:nvPr/>
        </p:nvSpPr>
        <p:spPr bwMode="auto">
          <a:xfrm>
            <a:off x="6372225"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0" name="Line 233"/>
          <p:cNvSpPr>
            <a:spLocks noChangeShapeType="1"/>
          </p:cNvSpPr>
          <p:nvPr/>
        </p:nvSpPr>
        <p:spPr bwMode="auto">
          <a:xfrm>
            <a:off x="6948488"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1" name="Line 234"/>
          <p:cNvSpPr>
            <a:spLocks noChangeShapeType="1"/>
          </p:cNvSpPr>
          <p:nvPr/>
        </p:nvSpPr>
        <p:spPr bwMode="auto">
          <a:xfrm>
            <a:off x="7091363"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2" name="Line 235"/>
          <p:cNvSpPr>
            <a:spLocks noChangeShapeType="1"/>
          </p:cNvSpPr>
          <p:nvPr/>
        </p:nvSpPr>
        <p:spPr bwMode="auto">
          <a:xfrm>
            <a:off x="7307263"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3" name="Line 236"/>
          <p:cNvSpPr>
            <a:spLocks noChangeShapeType="1"/>
          </p:cNvSpPr>
          <p:nvPr/>
        </p:nvSpPr>
        <p:spPr bwMode="auto">
          <a:xfrm>
            <a:off x="7451725"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4" name="Line 237"/>
          <p:cNvSpPr>
            <a:spLocks noChangeShapeType="1"/>
          </p:cNvSpPr>
          <p:nvPr/>
        </p:nvSpPr>
        <p:spPr bwMode="auto">
          <a:xfrm>
            <a:off x="8029575"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5" name="Line 238"/>
          <p:cNvSpPr>
            <a:spLocks noChangeShapeType="1"/>
          </p:cNvSpPr>
          <p:nvPr/>
        </p:nvSpPr>
        <p:spPr bwMode="auto">
          <a:xfrm>
            <a:off x="8172450"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6" name="Line 239"/>
          <p:cNvSpPr>
            <a:spLocks noChangeShapeType="1"/>
          </p:cNvSpPr>
          <p:nvPr/>
        </p:nvSpPr>
        <p:spPr bwMode="auto">
          <a:xfrm>
            <a:off x="8388350"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7" name="Line 240"/>
          <p:cNvSpPr>
            <a:spLocks noChangeShapeType="1"/>
          </p:cNvSpPr>
          <p:nvPr/>
        </p:nvSpPr>
        <p:spPr bwMode="auto">
          <a:xfrm>
            <a:off x="8532813" y="29241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8" name="Line 241"/>
          <p:cNvSpPr>
            <a:spLocks noChangeShapeType="1"/>
          </p:cNvSpPr>
          <p:nvPr/>
        </p:nvSpPr>
        <p:spPr bwMode="auto">
          <a:xfrm flipH="1" flipV="1">
            <a:off x="1187450" y="3429000"/>
            <a:ext cx="360363"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9" name="Line 242"/>
          <p:cNvSpPr>
            <a:spLocks noChangeShapeType="1"/>
          </p:cNvSpPr>
          <p:nvPr/>
        </p:nvSpPr>
        <p:spPr bwMode="auto">
          <a:xfrm flipV="1">
            <a:off x="1331913" y="3429000"/>
            <a:ext cx="360362"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0" name="Line 243"/>
          <p:cNvSpPr>
            <a:spLocks noChangeShapeType="1"/>
          </p:cNvSpPr>
          <p:nvPr/>
        </p:nvSpPr>
        <p:spPr bwMode="auto">
          <a:xfrm flipH="1" flipV="1">
            <a:off x="2195513" y="3429000"/>
            <a:ext cx="360362"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1" name="Line 244"/>
          <p:cNvSpPr>
            <a:spLocks noChangeShapeType="1"/>
          </p:cNvSpPr>
          <p:nvPr/>
        </p:nvSpPr>
        <p:spPr bwMode="auto">
          <a:xfrm flipV="1">
            <a:off x="2411413" y="3429000"/>
            <a:ext cx="360362"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2" name="Line 245"/>
          <p:cNvSpPr>
            <a:spLocks noChangeShapeType="1"/>
          </p:cNvSpPr>
          <p:nvPr/>
        </p:nvSpPr>
        <p:spPr bwMode="auto">
          <a:xfrm flipH="1" flipV="1">
            <a:off x="3276600" y="3500438"/>
            <a:ext cx="360363"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3" name="Line 246"/>
          <p:cNvSpPr>
            <a:spLocks noChangeShapeType="1"/>
          </p:cNvSpPr>
          <p:nvPr/>
        </p:nvSpPr>
        <p:spPr bwMode="auto">
          <a:xfrm flipV="1">
            <a:off x="3492500" y="3500438"/>
            <a:ext cx="287338"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4" name="Line 247"/>
          <p:cNvSpPr>
            <a:spLocks noChangeShapeType="1"/>
          </p:cNvSpPr>
          <p:nvPr/>
        </p:nvSpPr>
        <p:spPr bwMode="auto">
          <a:xfrm flipH="1" flipV="1">
            <a:off x="5364163" y="3500438"/>
            <a:ext cx="360362"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5" name="Line 248"/>
          <p:cNvSpPr>
            <a:spLocks noChangeShapeType="1"/>
          </p:cNvSpPr>
          <p:nvPr/>
        </p:nvSpPr>
        <p:spPr bwMode="auto">
          <a:xfrm flipV="1">
            <a:off x="5580063" y="3500438"/>
            <a:ext cx="287337"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6" name="Line 249"/>
          <p:cNvSpPr>
            <a:spLocks noChangeShapeType="1"/>
          </p:cNvSpPr>
          <p:nvPr/>
        </p:nvSpPr>
        <p:spPr bwMode="auto">
          <a:xfrm flipH="1" flipV="1">
            <a:off x="7451725" y="3500438"/>
            <a:ext cx="360363"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7" name="Line 250"/>
          <p:cNvSpPr>
            <a:spLocks noChangeShapeType="1"/>
          </p:cNvSpPr>
          <p:nvPr/>
        </p:nvSpPr>
        <p:spPr bwMode="auto">
          <a:xfrm flipV="1">
            <a:off x="7667625" y="3500438"/>
            <a:ext cx="360363"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8" name="Line 251"/>
          <p:cNvSpPr>
            <a:spLocks noChangeShapeType="1"/>
          </p:cNvSpPr>
          <p:nvPr/>
        </p:nvSpPr>
        <p:spPr bwMode="auto">
          <a:xfrm flipH="1" flipV="1">
            <a:off x="4284663" y="3500438"/>
            <a:ext cx="360362"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9" name="Line 252"/>
          <p:cNvSpPr>
            <a:spLocks noChangeShapeType="1"/>
          </p:cNvSpPr>
          <p:nvPr/>
        </p:nvSpPr>
        <p:spPr bwMode="auto">
          <a:xfrm flipV="1">
            <a:off x="4500563" y="3500438"/>
            <a:ext cx="358775"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60" name="Text Box 253"/>
          <p:cNvSpPr txBox="1">
            <a:spLocks noChangeArrowheads="1"/>
          </p:cNvSpPr>
          <p:nvPr/>
        </p:nvSpPr>
        <p:spPr bwMode="auto">
          <a:xfrm>
            <a:off x="3759200" y="2147888"/>
            <a:ext cx="1463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latin typeface="Calibri" panose="020F0502020204030204" pitchFamily="34" charset="0"/>
              </a:rPr>
              <a:t>32-bit data</a:t>
            </a:r>
          </a:p>
        </p:txBody>
      </p:sp>
      <p:sp>
        <p:nvSpPr>
          <p:cNvPr id="20561" name="Text Box 254"/>
          <p:cNvSpPr txBox="1">
            <a:spLocks noChangeArrowheads="1"/>
          </p:cNvSpPr>
          <p:nvPr/>
        </p:nvSpPr>
        <p:spPr bwMode="auto">
          <a:xfrm>
            <a:off x="3203575" y="4581525"/>
            <a:ext cx="2662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latin typeface="Calibri" panose="020F0502020204030204" pitchFamily="34" charset="0"/>
              </a:rPr>
              <a:t>48-bit expanded data</a:t>
            </a:r>
          </a:p>
        </p:txBody>
      </p:sp>
      <p:sp>
        <p:nvSpPr>
          <p:cNvPr id="20562" name="Line 255"/>
          <p:cNvSpPr>
            <a:spLocks noChangeShapeType="1"/>
          </p:cNvSpPr>
          <p:nvPr/>
        </p:nvSpPr>
        <p:spPr bwMode="auto">
          <a:xfrm flipH="1" flipV="1">
            <a:off x="6372225" y="3500438"/>
            <a:ext cx="43180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63" name="Line 256"/>
          <p:cNvSpPr>
            <a:spLocks noChangeShapeType="1"/>
          </p:cNvSpPr>
          <p:nvPr/>
        </p:nvSpPr>
        <p:spPr bwMode="auto">
          <a:xfrm flipV="1">
            <a:off x="6588125" y="3500438"/>
            <a:ext cx="358775"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9853499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altLang="en-US" smtClean="0"/>
              <a:t>Substitution Boxes: S</a:t>
            </a:r>
          </a:p>
        </p:txBody>
      </p:sp>
      <p:sp>
        <p:nvSpPr>
          <p:cNvPr id="21507" name="Rectangle 3"/>
          <p:cNvSpPr>
            <a:spLocks noGrp="1" noChangeArrowheads="1"/>
          </p:cNvSpPr>
          <p:nvPr>
            <p:ph type="body" idx="1"/>
          </p:nvPr>
        </p:nvSpPr>
        <p:spPr/>
        <p:txBody>
          <a:bodyPr/>
          <a:lstStyle/>
          <a:p>
            <a:pPr eaLnBrk="1" hangingPunct="1"/>
            <a:r>
              <a:rPr lang="en-GB" altLang="en-US" smtClean="0"/>
              <a:t>The </a:t>
            </a:r>
            <a:r>
              <a:rPr lang="en-GB" altLang="en-US" b="1" smtClean="0"/>
              <a:t>substitution boxes (S-boxes)</a:t>
            </a:r>
            <a:r>
              <a:rPr lang="en-GB" altLang="en-US" smtClean="0"/>
              <a:t> map a 6-bit input block to a 4-bit output block</a:t>
            </a:r>
          </a:p>
          <a:p>
            <a:pPr eaLnBrk="1" hangingPunct="1"/>
            <a:endParaRPr lang="en-GB" altLang="en-US" smtClean="0"/>
          </a:p>
          <a:p>
            <a:pPr eaLnBrk="1" hangingPunct="1"/>
            <a:r>
              <a:rPr lang="en-GB" altLang="en-US" smtClean="0"/>
              <a:t>There are 8 S-boxes, so the 48-bit input block is mapped to a 32-bit output block</a:t>
            </a:r>
          </a:p>
        </p:txBody>
      </p:sp>
    </p:spTree>
    <p:extLst>
      <p:ext uri="{BB962C8B-B14F-4D97-AF65-F5344CB8AC3E}">
        <p14:creationId xmlns:p14="http://schemas.microsoft.com/office/powerpoint/2010/main" val="32734053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altLang="en-US" smtClean="0"/>
              <a:t>Substitution Boxes: S</a:t>
            </a:r>
          </a:p>
        </p:txBody>
      </p:sp>
      <p:grpSp>
        <p:nvGrpSpPr>
          <p:cNvPr id="22531" name="Group 4"/>
          <p:cNvGrpSpPr>
            <a:grpSpLocks/>
          </p:cNvGrpSpPr>
          <p:nvPr/>
        </p:nvGrpSpPr>
        <p:grpSpPr bwMode="auto">
          <a:xfrm>
            <a:off x="395288" y="2349500"/>
            <a:ext cx="8424862" cy="215900"/>
            <a:chOff x="249" y="2523"/>
            <a:chExt cx="6532" cy="136"/>
          </a:xfrm>
        </p:grpSpPr>
        <p:grpSp>
          <p:nvGrpSpPr>
            <p:cNvPr id="22652" name="Group 5"/>
            <p:cNvGrpSpPr>
              <a:grpSpLocks/>
            </p:cNvGrpSpPr>
            <p:nvPr/>
          </p:nvGrpSpPr>
          <p:grpSpPr bwMode="auto">
            <a:xfrm>
              <a:off x="249" y="2523"/>
              <a:ext cx="817" cy="136"/>
              <a:chOff x="249" y="2659"/>
              <a:chExt cx="817" cy="136"/>
            </a:xfrm>
          </p:grpSpPr>
          <p:sp>
            <p:nvSpPr>
              <p:cNvPr id="22702" name="Rectangle 6"/>
              <p:cNvSpPr>
                <a:spLocks noChangeArrowheads="1"/>
              </p:cNvSpPr>
              <p:nvPr/>
            </p:nvSpPr>
            <p:spPr bwMode="auto">
              <a:xfrm>
                <a:off x="249" y="2659"/>
                <a:ext cx="817" cy="13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2703" name="Line 7"/>
              <p:cNvSpPr>
                <a:spLocks noChangeShapeType="1"/>
              </p:cNvSpPr>
              <p:nvPr/>
            </p:nvSpPr>
            <p:spPr bwMode="auto">
              <a:xfrm>
                <a:off x="385"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04" name="Line 8"/>
              <p:cNvSpPr>
                <a:spLocks noChangeShapeType="1"/>
              </p:cNvSpPr>
              <p:nvPr/>
            </p:nvSpPr>
            <p:spPr bwMode="auto">
              <a:xfrm>
                <a:off x="521"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05" name="Line 9"/>
              <p:cNvSpPr>
                <a:spLocks noChangeShapeType="1"/>
              </p:cNvSpPr>
              <p:nvPr/>
            </p:nvSpPr>
            <p:spPr bwMode="auto">
              <a:xfrm>
                <a:off x="658"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06" name="Line 10"/>
              <p:cNvSpPr>
                <a:spLocks noChangeShapeType="1"/>
              </p:cNvSpPr>
              <p:nvPr/>
            </p:nvSpPr>
            <p:spPr bwMode="auto">
              <a:xfrm>
                <a:off x="793"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07" name="Line 11"/>
              <p:cNvSpPr>
                <a:spLocks noChangeShapeType="1"/>
              </p:cNvSpPr>
              <p:nvPr/>
            </p:nvSpPr>
            <p:spPr bwMode="auto">
              <a:xfrm>
                <a:off x="930"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2653" name="Group 12"/>
            <p:cNvGrpSpPr>
              <a:grpSpLocks/>
            </p:cNvGrpSpPr>
            <p:nvPr/>
          </p:nvGrpSpPr>
          <p:grpSpPr bwMode="auto">
            <a:xfrm>
              <a:off x="1066" y="2523"/>
              <a:ext cx="817" cy="136"/>
              <a:chOff x="249" y="2659"/>
              <a:chExt cx="817" cy="136"/>
            </a:xfrm>
          </p:grpSpPr>
          <p:sp>
            <p:nvSpPr>
              <p:cNvPr id="22696" name="Rectangle 13"/>
              <p:cNvSpPr>
                <a:spLocks noChangeArrowheads="1"/>
              </p:cNvSpPr>
              <p:nvPr/>
            </p:nvSpPr>
            <p:spPr bwMode="auto">
              <a:xfrm>
                <a:off x="249" y="2659"/>
                <a:ext cx="817" cy="13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2697" name="Line 14"/>
              <p:cNvSpPr>
                <a:spLocks noChangeShapeType="1"/>
              </p:cNvSpPr>
              <p:nvPr/>
            </p:nvSpPr>
            <p:spPr bwMode="auto">
              <a:xfrm>
                <a:off x="385"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98" name="Line 15"/>
              <p:cNvSpPr>
                <a:spLocks noChangeShapeType="1"/>
              </p:cNvSpPr>
              <p:nvPr/>
            </p:nvSpPr>
            <p:spPr bwMode="auto">
              <a:xfrm>
                <a:off x="521"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99" name="Line 16"/>
              <p:cNvSpPr>
                <a:spLocks noChangeShapeType="1"/>
              </p:cNvSpPr>
              <p:nvPr/>
            </p:nvSpPr>
            <p:spPr bwMode="auto">
              <a:xfrm>
                <a:off x="658"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00" name="Line 17"/>
              <p:cNvSpPr>
                <a:spLocks noChangeShapeType="1"/>
              </p:cNvSpPr>
              <p:nvPr/>
            </p:nvSpPr>
            <p:spPr bwMode="auto">
              <a:xfrm>
                <a:off x="793"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01" name="Line 18"/>
              <p:cNvSpPr>
                <a:spLocks noChangeShapeType="1"/>
              </p:cNvSpPr>
              <p:nvPr/>
            </p:nvSpPr>
            <p:spPr bwMode="auto">
              <a:xfrm>
                <a:off x="930"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2654" name="Group 19"/>
            <p:cNvGrpSpPr>
              <a:grpSpLocks/>
            </p:cNvGrpSpPr>
            <p:nvPr/>
          </p:nvGrpSpPr>
          <p:grpSpPr bwMode="auto">
            <a:xfrm>
              <a:off x="1882" y="2523"/>
              <a:ext cx="817" cy="136"/>
              <a:chOff x="249" y="2659"/>
              <a:chExt cx="817" cy="136"/>
            </a:xfrm>
          </p:grpSpPr>
          <p:sp>
            <p:nvSpPr>
              <p:cNvPr id="22690" name="Rectangle 20"/>
              <p:cNvSpPr>
                <a:spLocks noChangeArrowheads="1"/>
              </p:cNvSpPr>
              <p:nvPr/>
            </p:nvSpPr>
            <p:spPr bwMode="auto">
              <a:xfrm>
                <a:off x="249" y="2659"/>
                <a:ext cx="817" cy="13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2691" name="Line 21"/>
              <p:cNvSpPr>
                <a:spLocks noChangeShapeType="1"/>
              </p:cNvSpPr>
              <p:nvPr/>
            </p:nvSpPr>
            <p:spPr bwMode="auto">
              <a:xfrm>
                <a:off x="385"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92" name="Line 22"/>
              <p:cNvSpPr>
                <a:spLocks noChangeShapeType="1"/>
              </p:cNvSpPr>
              <p:nvPr/>
            </p:nvSpPr>
            <p:spPr bwMode="auto">
              <a:xfrm>
                <a:off x="521"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93" name="Line 23"/>
              <p:cNvSpPr>
                <a:spLocks noChangeShapeType="1"/>
              </p:cNvSpPr>
              <p:nvPr/>
            </p:nvSpPr>
            <p:spPr bwMode="auto">
              <a:xfrm>
                <a:off x="658"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94" name="Line 24"/>
              <p:cNvSpPr>
                <a:spLocks noChangeShapeType="1"/>
              </p:cNvSpPr>
              <p:nvPr/>
            </p:nvSpPr>
            <p:spPr bwMode="auto">
              <a:xfrm>
                <a:off x="793"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95" name="Line 25"/>
              <p:cNvSpPr>
                <a:spLocks noChangeShapeType="1"/>
              </p:cNvSpPr>
              <p:nvPr/>
            </p:nvSpPr>
            <p:spPr bwMode="auto">
              <a:xfrm>
                <a:off x="930"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2655" name="Group 26"/>
            <p:cNvGrpSpPr>
              <a:grpSpLocks/>
            </p:cNvGrpSpPr>
            <p:nvPr/>
          </p:nvGrpSpPr>
          <p:grpSpPr bwMode="auto">
            <a:xfrm>
              <a:off x="2699" y="2523"/>
              <a:ext cx="817" cy="136"/>
              <a:chOff x="249" y="2659"/>
              <a:chExt cx="817" cy="136"/>
            </a:xfrm>
          </p:grpSpPr>
          <p:sp>
            <p:nvSpPr>
              <p:cNvPr id="22684" name="Rectangle 27"/>
              <p:cNvSpPr>
                <a:spLocks noChangeArrowheads="1"/>
              </p:cNvSpPr>
              <p:nvPr/>
            </p:nvSpPr>
            <p:spPr bwMode="auto">
              <a:xfrm>
                <a:off x="249" y="2659"/>
                <a:ext cx="817" cy="13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2685" name="Line 28"/>
              <p:cNvSpPr>
                <a:spLocks noChangeShapeType="1"/>
              </p:cNvSpPr>
              <p:nvPr/>
            </p:nvSpPr>
            <p:spPr bwMode="auto">
              <a:xfrm>
                <a:off x="385"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86" name="Line 29"/>
              <p:cNvSpPr>
                <a:spLocks noChangeShapeType="1"/>
              </p:cNvSpPr>
              <p:nvPr/>
            </p:nvSpPr>
            <p:spPr bwMode="auto">
              <a:xfrm>
                <a:off x="521"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87" name="Line 30"/>
              <p:cNvSpPr>
                <a:spLocks noChangeShapeType="1"/>
              </p:cNvSpPr>
              <p:nvPr/>
            </p:nvSpPr>
            <p:spPr bwMode="auto">
              <a:xfrm>
                <a:off x="658"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88" name="Line 31"/>
              <p:cNvSpPr>
                <a:spLocks noChangeShapeType="1"/>
              </p:cNvSpPr>
              <p:nvPr/>
            </p:nvSpPr>
            <p:spPr bwMode="auto">
              <a:xfrm>
                <a:off x="793"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89" name="Line 32"/>
              <p:cNvSpPr>
                <a:spLocks noChangeShapeType="1"/>
              </p:cNvSpPr>
              <p:nvPr/>
            </p:nvSpPr>
            <p:spPr bwMode="auto">
              <a:xfrm>
                <a:off x="930"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2656" name="Group 33"/>
            <p:cNvGrpSpPr>
              <a:grpSpLocks/>
            </p:cNvGrpSpPr>
            <p:nvPr/>
          </p:nvGrpSpPr>
          <p:grpSpPr bwMode="auto">
            <a:xfrm>
              <a:off x="3515" y="2523"/>
              <a:ext cx="817" cy="136"/>
              <a:chOff x="249" y="2659"/>
              <a:chExt cx="817" cy="136"/>
            </a:xfrm>
          </p:grpSpPr>
          <p:sp>
            <p:nvSpPr>
              <p:cNvPr id="22678" name="Rectangle 34"/>
              <p:cNvSpPr>
                <a:spLocks noChangeArrowheads="1"/>
              </p:cNvSpPr>
              <p:nvPr/>
            </p:nvSpPr>
            <p:spPr bwMode="auto">
              <a:xfrm>
                <a:off x="249" y="2659"/>
                <a:ext cx="817" cy="13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2679" name="Line 35"/>
              <p:cNvSpPr>
                <a:spLocks noChangeShapeType="1"/>
              </p:cNvSpPr>
              <p:nvPr/>
            </p:nvSpPr>
            <p:spPr bwMode="auto">
              <a:xfrm>
                <a:off x="385"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80" name="Line 36"/>
              <p:cNvSpPr>
                <a:spLocks noChangeShapeType="1"/>
              </p:cNvSpPr>
              <p:nvPr/>
            </p:nvSpPr>
            <p:spPr bwMode="auto">
              <a:xfrm>
                <a:off x="521"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81" name="Line 37"/>
              <p:cNvSpPr>
                <a:spLocks noChangeShapeType="1"/>
              </p:cNvSpPr>
              <p:nvPr/>
            </p:nvSpPr>
            <p:spPr bwMode="auto">
              <a:xfrm>
                <a:off x="658"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82" name="Line 38"/>
              <p:cNvSpPr>
                <a:spLocks noChangeShapeType="1"/>
              </p:cNvSpPr>
              <p:nvPr/>
            </p:nvSpPr>
            <p:spPr bwMode="auto">
              <a:xfrm>
                <a:off x="793"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83" name="Line 39"/>
              <p:cNvSpPr>
                <a:spLocks noChangeShapeType="1"/>
              </p:cNvSpPr>
              <p:nvPr/>
            </p:nvSpPr>
            <p:spPr bwMode="auto">
              <a:xfrm>
                <a:off x="930"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2657" name="Group 40"/>
            <p:cNvGrpSpPr>
              <a:grpSpLocks/>
            </p:cNvGrpSpPr>
            <p:nvPr/>
          </p:nvGrpSpPr>
          <p:grpSpPr bwMode="auto">
            <a:xfrm>
              <a:off x="4332" y="2523"/>
              <a:ext cx="817" cy="136"/>
              <a:chOff x="249" y="2659"/>
              <a:chExt cx="817" cy="136"/>
            </a:xfrm>
          </p:grpSpPr>
          <p:sp>
            <p:nvSpPr>
              <p:cNvPr id="22672" name="Rectangle 41"/>
              <p:cNvSpPr>
                <a:spLocks noChangeArrowheads="1"/>
              </p:cNvSpPr>
              <p:nvPr/>
            </p:nvSpPr>
            <p:spPr bwMode="auto">
              <a:xfrm>
                <a:off x="249" y="2659"/>
                <a:ext cx="817" cy="13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2673" name="Line 42"/>
              <p:cNvSpPr>
                <a:spLocks noChangeShapeType="1"/>
              </p:cNvSpPr>
              <p:nvPr/>
            </p:nvSpPr>
            <p:spPr bwMode="auto">
              <a:xfrm>
                <a:off x="385"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74" name="Line 43"/>
              <p:cNvSpPr>
                <a:spLocks noChangeShapeType="1"/>
              </p:cNvSpPr>
              <p:nvPr/>
            </p:nvSpPr>
            <p:spPr bwMode="auto">
              <a:xfrm>
                <a:off x="521"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75" name="Line 44"/>
              <p:cNvSpPr>
                <a:spLocks noChangeShapeType="1"/>
              </p:cNvSpPr>
              <p:nvPr/>
            </p:nvSpPr>
            <p:spPr bwMode="auto">
              <a:xfrm>
                <a:off x="658"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76" name="Line 45"/>
              <p:cNvSpPr>
                <a:spLocks noChangeShapeType="1"/>
              </p:cNvSpPr>
              <p:nvPr/>
            </p:nvSpPr>
            <p:spPr bwMode="auto">
              <a:xfrm>
                <a:off x="793"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77" name="Line 46"/>
              <p:cNvSpPr>
                <a:spLocks noChangeShapeType="1"/>
              </p:cNvSpPr>
              <p:nvPr/>
            </p:nvSpPr>
            <p:spPr bwMode="auto">
              <a:xfrm>
                <a:off x="930"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2658" name="Group 47"/>
            <p:cNvGrpSpPr>
              <a:grpSpLocks/>
            </p:cNvGrpSpPr>
            <p:nvPr/>
          </p:nvGrpSpPr>
          <p:grpSpPr bwMode="auto">
            <a:xfrm>
              <a:off x="5148" y="2523"/>
              <a:ext cx="817" cy="136"/>
              <a:chOff x="249" y="2659"/>
              <a:chExt cx="817" cy="136"/>
            </a:xfrm>
          </p:grpSpPr>
          <p:sp>
            <p:nvSpPr>
              <p:cNvPr id="22666" name="Rectangle 48"/>
              <p:cNvSpPr>
                <a:spLocks noChangeArrowheads="1"/>
              </p:cNvSpPr>
              <p:nvPr/>
            </p:nvSpPr>
            <p:spPr bwMode="auto">
              <a:xfrm>
                <a:off x="249" y="2659"/>
                <a:ext cx="817" cy="13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2667" name="Line 49"/>
              <p:cNvSpPr>
                <a:spLocks noChangeShapeType="1"/>
              </p:cNvSpPr>
              <p:nvPr/>
            </p:nvSpPr>
            <p:spPr bwMode="auto">
              <a:xfrm>
                <a:off x="385"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68" name="Line 50"/>
              <p:cNvSpPr>
                <a:spLocks noChangeShapeType="1"/>
              </p:cNvSpPr>
              <p:nvPr/>
            </p:nvSpPr>
            <p:spPr bwMode="auto">
              <a:xfrm>
                <a:off x="521"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69" name="Line 51"/>
              <p:cNvSpPr>
                <a:spLocks noChangeShapeType="1"/>
              </p:cNvSpPr>
              <p:nvPr/>
            </p:nvSpPr>
            <p:spPr bwMode="auto">
              <a:xfrm>
                <a:off x="658"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70" name="Line 52"/>
              <p:cNvSpPr>
                <a:spLocks noChangeShapeType="1"/>
              </p:cNvSpPr>
              <p:nvPr/>
            </p:nvSpPr>
            <p:spPr bwMode="auto">
              <a:xfrm>
                <a:off x="793"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71" name="Line 53"/>
              <p:cNvSpPr>
                <a:spLocks noChangeShapeType="1"/>
              </p:cNvSpPr>
              <p:nvPr/>
            </p:nvSpPr>
            <p:spPr bwMode="auto">
              <a:xfrm>
                <a:off x="930"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2659" name="Group 54"/>
            <p:cNvGrpSpPr>
              <a:grpSpLocks/>
            </p:cNvGrpSpPr>
            <p:nvPr/>
          </p:nvGrpSpPr>
          <p:grpSpPr bwMode="auto">
            <a:xfrm>
              <a:off x="5964" y="2523"/>
              <a:ext cx="817" cy="136"/>
              <a:chOff x="249" y="2659"/>
              <a:chExt cx="817" cy="136"/>
            </a:xfrm>
          </p:grpSpPr>
          <p:sp>
            <p:nvSpPr>
              <p:cNvPr id="22660" name="Rectangle 55"/>
              <p:cNvSpPr>
                <a:spLocks noChangeArrowheads="1"/>
              </p:cNvSpPr>
              <p:nvPr/>
            </p:nvSpPr>
            <p:spPr bwMode="auto">
              <a:xfrm>
                <a:off x="249" y="2659"/>
                <a:ext cx="817" cy="13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2661" name="Line 56"/>
              <p:cNvSpPr>
                <a:spLocks noChangeShapeType="1"/>
              </p:cNvSpPr>
              <p:nvPr/>
            </p:nvSpPr>
            <p:spPr bwMode="auto">
              <a:xfrm>
                <a:off x="385"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62" name="Line 57"/>
              <p:cNvSpPr>
                <a:spLocks noChangeShapeType="1"/>
              </p:cNvSpPr>
              <p:nvPr/>
            </p:nvSpPr>
            <p:spPr bwMode="auto">
              <a:xfrm>
                <a:off x="521"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63" name="Line 58"/>
              <p:cNvSpPr>
                <a:spLocks noChangeShapeType="1"/>
              </p:cNvSpPr>
              <p:nvPr/>
            </p:nvSpPr>
            <p:spPr bwMode="auto">
              <a:xfrm>
                <a:off x="658"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64" name="Line 59"/>
              <p:cNvSpPr>
                <a:spLocks noChangeShapeType="1"/>
              </p:cNvSpPr>
              <p:nvPr/>
            </p:nvSpPr>
            <p:spPr bwMode="auto">
              <a:xfrm>
                <a:off x="793"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65" name="Line 60"/>
              <p:cNvSpPr>
                <a:spLocks noChangeShapeType="1"/>
              </p:cNvSpPr>
              <p:nvPr/>
            </p:nvSpPr>
            <p:spPr bwMode="auto">
              <a:xfrm>
                <a:off x="930" y="265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2532" name="Rectangle 61"/>
          <p:cNvSpPr>
            <a:spLocks noChangeArrowheads="1"/>
          </p:cNvSpPr>
          <p:nvPr/>
        </p:nvSpPr>
        <p:spPr bwMode="auto">
          <a:xfrm>
            <a:off x="512763" y="5157788"/>
            <a:ext cx="720725" cy="215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2533" name="Line 62"/>
          <p:cNvSpPr>
            <a:spLocks noChangeShapeType="1"/>
          </p:cNvSpPr>
          <p:nvPr/>
        </p:nvSpPr>
        <p:spPr bwMode="auto">
          <a:xfrm>
            <a:off x="688975" y="5157788"/>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4" name="Line 63"/>
          <p:cNvSpPr>
            <a:spLocks noChangeShapeType="1"/>
          </p:cNvSpPr>
          <p:nvPr/>
        </p:nvSpPr>
        <p:spPr bwMode="auto">
          <a:xfrm>
            <a:off x="863600" y="5157788"/>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5" name="Line 64"/>
          <p:cNvSpPr>
            <a:spLocks noChangeShapeType="1"/>
          </p:cNvSpPr>
          <p:nvPr/>
        </p:nvSpPr>
        <p:spPr bwMode="auto">
          <a:xfrm>
            <a:off x="1039813" y="5157788"/>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6" name="Rectangle 65"/>
          <p:cNvSpPr>
            <a:spLocks noChangeArrowheads="1"/>
          </p:cNvSpPr>
          <p:nvPr/>
        </p:nvSpPr>
        <p:spPr bwMode="auto">
          <a:xfrm>
            <a:off x="1566863" y="5157788"/>
            <a:ext cx="674687" cy="215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2537" name="Line 66"/>
          <p:cNvSpPr>
            <a:spLocks noChangeShapeType="1"/>
          </p:cNvSpPr>
          <p:nvPr/>
        </p:nvSpPr>
        <p:spPr bwMode="auto">
          <a:xfrm>
            <a:off x="1743075" y="5157788"/>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8" name="Line 67"/>
          <p:cNvSpPr>
            <a:spLocks noChangeShapeType="1"/>
          </p:cNvSpPr>
          <p:nvPr/>
        </p:nvSpPr>
        <p:spPr bwMode="auto">
          <a:xfrm>
            <a:off x="1917700" y="5157788"/>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9" name="Line 68"/>
          <p:cNvSpPr>
            <a:spLocks noChangeShapeType="1"/>
          </p:cNvSpPr>
          <p:nvPr/>
        </p:nvSpPr>
        <p:spPr bwMode="auto">
          <a:xfrm>
            <a:off x="2093913" y="5157788"/>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0" name="Rectangle 69"/>
          <p:cNvSpPr>
            <a:spLocks noChangeArrowheads="1"/>
          </p:cNvSpPr>
          <p:nvPr/>
        </p:nvSpPr>
        <p:spPr bwMode="auto">
          <a:xfrm>
            <a:off x="2619375" y="5157788"/>
            <a:ext cx="701675" cy="215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2541" name="Line 70"/>
          <p:cNvSpPr>
            <a:spLocks noChangeShapeType="1"/>
          </p:cNvSpPr>
          <p:nvPr/>
        </p:nvSpPr>
        <p:spPr bwMode="auto">
          <a:xfrm>
            <a:off x="2795588" y="5157788"/>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2" name="Line 71"/>
          <p:cNvSpPr>
            <a:spLocks noChangeShapeType="1"/>
          </p:cNvSpPr>
          <p:nvPr/>
        </p:nvSpPr>
        <p:spPr bwMode="auto">
          <a:xfrm>
            <a:off x="2970213" y="5157788"/>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3" name="Line 72"/>
          <p:cNvSpPr>
            <a:spLocks noChangeShapeType="1"/>
          </p:cNvSpPr>
          <p:nvPr/>
        </p:nvSpPr>
        <p:spPr bwMode="auto">
          <a:xfrm>
            <a:off x="3146425" y="5157788"/>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4" name="Rectangle 73"/>
          <p:cNvSpPr>
            <a:spLocks noChangeArrowheads="1"/>
          </p:cNvSpPr>
          <p:nvPr/>
        </p:nvSpPr>
        <p:spPr bwMode="auto">
          <a:xfrm>
            <a:off x="3635375" y="5157788"/>
            <a:ext cx="728663" cy="215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2545" name="Line 74"/>
          <p:cNvSpPr>
            <a:spLocks noChangeShapeType="1"/>
          </p:cNvSpPr>
          <p:nvPr/>
        </p:nvSpPr>
        <p:spPr bwMode="auto">
          <a:xfrm>
            <a:off x="3848100" y="5157788"/>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6" name="Line 75"/>
          <p:cNvSpPr>
            <a:spLocks noChangeShapeType="1"/>
          </p:cNvSpPr>
          <p:nvPr/>
        </p:nvSpPr>
        <p:spPr bwMode="auto">
          <a:xfrm>
            <a:off x="4024313" y="5157788"/>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7" name="Line 76"/>
          <p:cNvSpPr>
            <a:spLocks noChangeShapeType="1"/>
          </p:cNvSpPr>
          <p:nvPr/>
        </p:nvSpPr>
        <p:spPr bwMode="auto">
          <a:xfrm>
            <a:off x="4200525" y="5157788"/>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8" name="Rectangle 77"/>
          <p:cNvSpPr>
            <a:spLocks noChangeArrowheads="1"/>
          </p:cNvSpPr>
          <p:nvPr/>
        </p:nvSpPr>
        <p:spPr bwMode="auto">
          <a:xfrm>
            <a:off x="4725988" y="5157788"/>
            <a:ext cx="755650" cy="215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2549" name="Line 78"/>
          <p:cNvSpPr>
            <a:spLocks noChangeShapeType="1"/>
          </p:cNvSpPr>
          <p:nvPr/>
        </p:nvSpPr>
        <p:spPr bwMode="auto">
          <a:xfrm>
            <a:off x="4900613" y="5157788"/>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0" name="Line 79"/>
          <p:cNvSpPr>
            <a:spLocks noChangeShapeType="1"/>
          </p:cNvSpPr>
          <p:nvPr/>
        </p:nvSpPr>
        <p:spPr bwMode="auto">
          <a:xfrm>
            <a:off x="5076825" y="5157788"/>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1" name="Line 80"/>
          <p:cNvSpPr>
            <a:spLocks noChangeShapeType="1"/>
          </p:cNvSpPr>
          <p:nvPr/>
        </p:nvSpPr>
        <p:spPr bwMode="auto">
          <a:xfrm>
            <a:off x="5253038" y="5157788"/>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2" name="Rectangle 81"/>
          <p:cNvSpPr>
            <a:spLocks noChangeArrowheads="1"/>
          </p:cNvSpPr>
          <p:nvPr/>
        </p:nvSpPr>
        <p:spPr bwMode="auto">
          <a:xfrm>
            <a:off x="5724525" y="5157788"/>
            <a:ext cx="711200" cy="215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2553" name="Line 82"/>
          <p:cNvSpPr>
            <a:spLocks noChangeShapeType="1"/>
          </p:cNvSpPr>
          <p:nvPr/>
        </p:nvSpPr>
        <p:spPr bwMode="auto">
          <a:xfrm>
            <a:off x="5954713" y="5157788"/>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4" name="Line 83"/>
          <p:cNvSpPr>
            <a:spLocks noChangeShapeType="1"/>
          </p:cNvSpPr>
          <p:nvPr/>
        </p:nvSpPr>
        <p:spPr bwMode="auto">
          <a:xfrm>
            <a:off x="6129338" y="5157788"/>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5" name="Line 84"/>
          <p:cNvSpPr>
            <a:spLocks noChangeShapeType="1"/>
          </p:cNvSpPr>
          <p:nvPr/>
        </p:nvSpPr>
        <p:spPr bwMode="auto">
          <a:xfrm>
            <a:off x="6305550" y="5157788"/>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6" name="Rectangle 85"/>
          <p:cNvSpPr>
            <a:spLocks noChangeArrowheads="1"/>
          </p:cNvSpPr>
          <p:nvPr/>
        </p:nvSpPr>
        <p:spPr bwMode="auto">
          <a:xfrm>
            <a:off x="6732588" y="5157788"/>
            <a:ext cx="792162" cy="215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2557" name="Line 86"/>
          <p:cNvSpPr>
            <a:spLocks noChangeShapeType="1"/>
          </p:cNvSpPr>
          <p:nvPr/>
        </p:nvSpPr>
        <p:spPr bwMode="auto">
          <a:xfrm>
            <a:off x="6948488" y="5157788"/>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8" name="Line 87"/>
          <p:cNvSpPr>
            <a:spLocks noChangeShapeType="1"/>
          </p:cNvSpPr>
          <p:nvPr/>
        </p:nvSpPr>
        <p:spPr bwMode="auto">
          <a:xfrm>
            <a:off x="7181850" y="5157788"/>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9" name="Line 88"/>
          <p:cNvSpPr>
            <a:spLocks noChangeShapeType="1"/>
          </p:cNvSpPr>
          <p:nvPr/>
        </p:nvSpPr>
        <p:spPr bwMode="auto">
          <a:xfrm>
            <a:off x="7358063" y="5157788"/>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0" name="Rectangle 89"/>
          <p:cNvSpPr>
            <a:spLocks noChangeArrowheads="1"/>
          </p:cNvSpPr>
          <p:nvPr/>
        </p:nvSpPr>
        <p:spPr bwMode="auto">
          <a:xfrm>
            <a:off x="7883525" y="5157788"/>
            <a:ext cx="693738" cy="215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2561" name="Line 90"/>
          <p:cNvSpPr>
            <a:spLocks noChangeShapeType="1"/>
          </p:cNvSpPr>
          <p:nvPr/>
        </p:nvSpPr>
        <p:spPr bwMode="auto">
          <a:xfrm>
            <a:off x="8059738" y="5157788"/>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2" name="Line 91"/>
          <p:cNvSpPr>
            <a:spLocks noChangeShapeType="1"/>
          </p:cNvSpPr>
          <p:nvPr/>
        </p:nvSpPr>
        <p:spPr bwMode="auto">
          <a:xfrm>
            <a:off x="8234363" y="5157788"/>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3" name="Line 92"/>
          <p:cNvSpPr>
            <a:spLocks noChangeShapeType="1"/>
          </p:cNvSpPr>
          <p:nvPr/>
        </p:nvSpPr>
        <p:spPr bwMode="auto">
          <a:xfrm>
            <a:off x="8410575" y="5157788"/>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4" name="Line 93"/>
          <p:cNvSpPr>
            <a:spLocks noChangeShapeType="1"/>
          </p:cNvSpPr>
          <p:nvPr/>
        </p:nvSpPr>
        <p:spPr bwMode="auto">
          <a:xfrm>
            <a:off x="611188"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5" name="Line 94"/>
          <p:cNvSpPr>
            <a:spLocks noChangeShapeType="1"/>
          </p:cNvSpPr>
          <p:nvPr/>
        </p:nvSpPr>
        <p:spPr bwMode="auto">
          <a:xfrm>
            <a:off x="827088"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6" name="Line 95"/>
          <p:cNvSpPr>
            <a:spLocks noChangeShapeType="1"/>
          </p:cNvSpPr>
          <p:nvPr/>
        </p:nvSpPr>
        <p:spPr bwMode="auto">
          <a:xfrm>
            <a:off x="971550"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7" name="Line 96"/>
          <p:cNvSpPr>
            <a:spLocks noChangeShapeType="1"/>
          </p:cNvSpPr>
          <p:nvPr/>
        </p:nvSpPr>
        <p:spPr bwMode="auto">
          <a:xfrm>
            <a:off x="1187450"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8" name="Line 97"/>
          <p:cNvSpPr>
            <a:spLocks noChangeShapeType="1"/>
          </p:cNvSpPr>
          <p:nvPr/>
        </p:nvSpPr>
        <p:spPr bwMode="auto">
          <a:xfrm>
            <a:off x="1692275"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9" name="Line 98"/>
          <p:cNvSpPr>
            <a:spLocks noChangeShapeType="1"/>
          </p:cNvSpPr>
          <p:nvPr/>
        </p:nvSpPr>
        <p:spPr bwMode="auto">
          <a:xfrm>
            <a:off x="1835150"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0" name="Line 99"/>
          <p:cNvSpPr>
            <a:spLocks noChangeShapeType="1"/>
          </p:cNvSpPr>
          <p:nvPr/>
        </p:nvSpPr>
        <p:spPr bwMode="auto">
          <a:xfrm>
            <a:off x="2051050"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1" name="Line 100"/>
          <p:cNvSpPr>
            <a:spLocks noChangeShapeType="1"/>
          </p:cNvSpPr>
          <p:nvPr/>
        </p:nvSpPr>
        <p:spPr bwMode="auto">
          <a:xfrm>
            <a:off x="2195513"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2" name="Line 101"/>
          <p:cNvSpPr>
            <a:spLocks noChangeShapeType="1"/>
          </p:cNvSpPr>
          <p:nvPr/>
        </p:nvSpPr>
        <p:spPr bwMode="auto">
          <a:xfrm>
            <a:off x="2773363"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3" name="Line 102"/>
          <p:cNvSpPr>
            <a:spLocks noChangeShapeType="1"/>
          </p:cNvSpPr>
          <p:nvPr/>
        </p:nvSpPr>
        <p:spPr bwMode="auto">
          <a:xfrm>
            <a:off x="2916238"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4" name="Line 103"/>
          <p:cNvSpPr>
            <a:spLocks noChangeShapeType="1"/>
          </p:cNvSpPr>
          <p:nvPr/>
        </p:nvSpPr>
        <p:spPr bwMode="auto">
          <a:xfrm>
            <a:off x="3132138"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5" name="Line 104"/>
          <p:cNvSpPr>
            <a:spLocks noChangeShapeType="1"/>
          </p:cNvSpPr>
          <p:nvPr/>
        </p:nvSpPr>
        <p:spPr bwMode="auto">
          <a:xfrm>
            <a:off x="3276600"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6" name="Line 105"/>
          <p:cNvSpPr>
            <a:spLocks noChangeShapeType="1"/>
          </p:cNvSpPr>
          <p:nvPr/>
        </p:nvSpPr>
        <p:spPr bwMode="auto">
          <a:xfrm>
            <a:off x="3781425"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7" name="Line 106"/>
          <p:cNvSpPr>
            <a:spLocks noChangeShapeType="1"/>
          </p:cNvSpPr>
          <p:nvPr/>
        </p:nvSpPr>
        <p:spPr bwMode="auto">
          <a:xfrm>
            <a:off x="3924300"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8" name="Line 107"/>
          <p:cNvSpPr>
            <a:spLocks noChangeShapeType="1"/>
          </p:cNvSpPr>
          <p:nvPr/>
        </p:nvSpPr>
        <p:spPr bwMode="auto">
          <a:xfrm>
            <a:off x="4140200"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9" name="Line 108"/>
          <p:cNvSpPr>
            <a:spLocks noChangeShapeType="1"/>
          </p:cNvSpPr>
          <p:nvPr/>
        </p:nvSpPr>
        <p:spPr bwMode="auto">
          <a:xfrm>
            <a:off x="4284663"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80" name="Line 109"/>
          <p:cNvSpPr>
            <a:spLocks noChangeShapeType="1"/>
          </p:cNvSpPr>
          <p:nvPr/>
        </p:nvSpPr>
        <p:spPr bwMode="auto">
          <a:xfrm>
            <a:off x="4860925"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81" name="Line 110"/>
          <p:cNvSpPr>
            <a:spLocks noChangeShapeType="1"/>
          </p:cNvSpPr>
          <p:nvPr/>
        </p:nvSpPr>
        <p:spPr bwMode="auto">
          <a:xfrm>
            <a:off x="5003800"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82" name="Line 111"/>
          <p:cNvSpPr>
            <a:spLocks noChangeShapeType="1"/>
          </p:cNvSpPr>
          <p:nvPr/>
        </p:nvSpPr>
        <p:spPr bwMode="auto">
          <a:xfrm>
            <a:off x="5219700"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83" name="Line 112"/>
          <p:cNvSpPr>
            <a:spLocks noChangeShapeType="1"/>
          </p:cNvSpPr>
          <p:nvPr/>
        </p:nvSpPr>
        <p:spPr bwMode="auto">
          <a:xfrm>
            <a:off x="5364163"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84" name="Line 113"/>
          <p:cNvSpPr>
            <a:spLocks noChangeShapeType="1"/>
          </p:cNvSpPr>
          <p:nvPr/>
        </p:nvSpPr>
        <p:spPr bwMode="auto">
          <a:xfrm>
            <a:off x="5868988"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85" name="Line 114"/>
          <p:cNvSpPr>
            <a:spLocks noChangeShapeType="1"/>
          </p:cNvSpPr>
          <p:nvPr/>
        </p:nvSpPr>
        <p:spPr bwMode="auto">
          <a:xfrm>
            <a:off x="6011863"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86" name="Line 115"/>
          <p:cNvSpPr>
            <a:spLocks noChangeShapeType="1"/>
          </p:cNvSpPr>
          <p:nvPr/>
        </p:nvSpPr>
        <p:spPr bwMode="auto">
          <a:xfrm>
            <a:off x="6227763"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87" name="Line 116"/>
          <p:cNvSpPr>
            <a:spLocks noChangeShapeType="1"/>
          </p:cNvSpPr>
          <p:nvPr/>
        </p:nvSpPr>
        <p:spPr bwMode="auto">
          <a:xfrm>
            <a:off x="6372225"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88" name="Line 117"/>
          <p:cNvSpPr>
            <a:spLocks noChangeShapeType="1"/>
          </p:cNvSpPr>
          <p:nvPr/>
        </p:nvSpPr>
        <p:spPr bwMode="auto">
          <a:xfrm>
            <a:off x="6948488"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89" name="Line 118"/>
          <p:cNvSpPr>
            <a:spLocks noChangeShapeType="1"/>
          </p:cNvSpPr>
          <p:nvPr/>
        </p:nvSpPr>
        <p:spPr bwMode="auto">
          <a:xfrm>
            <a:off x="7091363"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0" name="Line 119"/>
          <p:cNvSpPr>
            <a:spLocks noChangeShapeType="1"/>
          </p:cNvSpPr>
          <p:nvPr/>
        </p:nvSpPr>
        <p:spPr bwMode="auto">
          <a:xfrm>
            <a:off x="7307263"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1" name="Line 120"/>
          <p:cNvSpPr>
            <a:spLocks noChangeShapeType="1"/>
          </p:cNvSpPr>
          <p:nvPr/>
        </p:nvSpPr>
        <p:spPr bwMode="auto">
          <a:xfrm>
            <a:off x="7451725"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2" name="Line 121"/>
          <p:cNvSpPr>
            <a:spLocks noChangeShapeType="1"/>
          </p:cNvSpPr>
          <p:nvPr/>
        </p:nvSpPr>
        <p:spPr bwMode="auto">
          <a:xfrm>
            <a:off x="8029575"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3" name="Line 122"/>
          <p:cNvSpPr>
            <a:spLocks noChangeShapeType="1"/>
          </p:cNvSpPr>
          <p:nvPr/>
        </p:nvSpPr>
        <p:spPr bwMode="auto">
          <a:xfrm>
            <a:off x="8172450"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4" name="Line 123"/>
          <p:cNvSpPr>
            <a:spLocks noChangeShapeType="1"/>
          </p:cNvSpPr>
          <p:nvPr/>
        </p:nvSpPr>
        <p:spPr bwMode="auto">
          <a:xfrm>
            <a:off x="8388350"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5" name="Line 124"/>
          <p:cNvSpPr>
            <a:spLocks noChangeShapeType="1"/>
          </p:cNvSpPr>
          <p:nvPr/>
        </p:nvSpPr>
        <p:spPr bwMode="auto">
          <a:xfrm>
            <a:off x="8532813" y="25654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6" name="Line 137"/>
          <p:cNvSpPr>
            <a:spLocks noChangeShapeType="1"/>
          </p:cNvSpPr>
          <p:nvPr/>
        </p:nvSpPr>
        <p:spPr bwMode="auto">
          <a:xfrm>
            <a:off x="539750"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7" name="Line 138"/>
          <p:cNvSpPr>
            <a:spLocks noChangeShapeType="1"/>
          </p:cNvSpPr>
          <p:nvPr/>
        </p:nvSpPr>
        <p:spPr bwMode="auto">
          <a:xfrm>
            <a:off x="755650"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8" name="Line 139"/>
          <p:cNvSpPr>
            <a:spLocks noChangeShapeType="1"/>
          </p:cNvSpPr>
          <p:nvPr/>
        </p:nvSpPr>
        <p:spPr bwMode="auto">
          <a:xfrm>
            <a:off x="900113"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9" name="Line 140"/>
          <p:cNvSpPr>
            <a:spLocks noChangeShapeType="1"/>
          </p:cNvSpPr>
          <p:nvPr/>
        </p:nvSpPr>
        <p:spPr bwMode="auto">
          <a:xfrm>
            <a:off x="1116013"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0" name="Line 141"/>
          <p:cNvSpPr>
            <a:spLocks noChangeShapeType="1"/>
          </p:cNvSpPr>
          <p:nvPr/>
        </p:nvSpPr>
        <p:spPr bwMode="auto">
          <a:xfrm>
            <a:off x="1620838"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1" name="Line 142"/>
          <p:cNvSpPr>
            <a:spLocks noChangeShapeType="1"/>
          </p:cNvSpPr>
          <p:nvPr/>
        </p:nvSpPr>
        <p:spPr bwMode="auto">
          <a:xfrm>
            <a:off x="1763713"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2" name="Line 143"/>
          <p:cNvSpPr>
            <a:spLocks noChangeShapeType="1"/>
          </p:cNvSpPr>
          <p:nvPr/>
        </p:nvSpPr>
        <p:spPr bwMode="auto">
          <a:xfrm>
            <a:off x="1979613"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3" name="Line 144"/>
          <p:cNvSpPr>
            <a:spLocks noChangeShapeType="1"/>
          </p:cNvSpPr>
          <p:nvPr/>
        </p:nvSpPr>
        <p:spPr bwMode="auto">
          <a:xfrm>
            <a:off x="2124075"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4" name="Line 145"/>
          <p:cNvSpPr>
            <a:spLocks noChangeShapeType="1"/>
          </p:cNvSpPr>
          <p:nvPr/>
        </p:nvSpPr>
        <p:spPr bwMode="auto">
          <a:xfrm>
            <a:off x="2701925"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5" name="Line 146"/>
          <p:cNvSpPr>
            <a:spLocks noChangeShapeType="1"/>
          </p:cNvSpPr>
          <p:nvPr/>
        </p:nvSpPr>
        <p:spPr bwMode="auto">
          <a:xfrm>
            <a:off x="2844800"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6" name="Line 147"/>
          <p:cNvSpPr>
            <a:spLocks noChangeShapeType="1"/>
          </p:cNvSpPr>
          <p:nvPr/>
        </p:nvSpPr>
        <p:spPr bwMode="auto">
          <a:xfrm>
            <a:off x="3060700"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7" name="Line 148"/>
          <p:cNvSpPr>
            <a:spLocks noChangeShapeType="1"/>
          </p:cNvSpPr>
          <p:nvPr/>
        </p:nvSpPr>
        <p:spPr bwMode="auto">
          <a:xfrm>
            <a:off x="3205163"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8" name="Line 149"/>
          <p:cNvSpPr>
            <a:spLocks noChangeShapeType="1"/>
          </p:cNvSpPr>
          <p:nvPr/>
        </p:nvSpPr>
        <p:spPr bwMode="auto">
          <a:xfrm>
            <a:off x="3709988"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9" name="Line 150"/>
          <p:cNvSpPr>
            <a:spLocks noChangeShapeType="1"/>
          </p:cNvSpPr>
          <p:nvPr/>
        </p:nvSpPr>
        <p:spPr bwMode="auto">
          <a:xfrm>
            <a:off x="3852863"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10" name="Line 151"/>
          <p:cNvSpPr>
            <a:spLocks noChangeShapeType="1"/>
          </p:cNvSpPr>
          <p:nvPr/>
        </p:nvSpPr>
        <p:spPr bwMode="auto">
          <a:xfrm>
            <a:off x="4068763"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11" name="Line 152"/>
          <p:cNvSpPr>
            <a:spLocks noChangeShapeType="1"/>
          </p:cNvSpPr>
          <p:nvPr/>
        </p:nvSpPr>
        <p:spPr bwMode="auto">
          <a:xfrm>
            <a:off x="4213225"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12" name="Line 153"/>
          <p:cNvSpPr>
            <a:spLocks noChangeShapeType="1"/>
          </p:cNvSpPr>
          <p:nvPr/>
        </p:nvSpPr>
        <p:spPr bwMode="auto">
          <a:xfrm>
            <a:off x="4789488"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13" name="Line 154"/>
          <p:cNvSpPr>
            <a:spLocks noChangeShapeType="1"/>
          </p:cNvSpPr>
          <p:nvPr/>
        </p:nvSpPr>
        <p:spPr bwMode="auto">
          <a:xfrm>
            <a:off x="4932363"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14" name="Line 155"/>
          <p:cNvSpPr>
            <a:spLocks noChangeShapeType="1"/>
          </p:cNvSpPr>
          <p:nvPr/>
        </p:nvSpPr>
        <p:spPr bwMode="auto">
          <a:xfrm>
            <a:off x="5148263"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15" name="Line 156"/>
          <p:cNvSpPr>
            <a:spLocks noChangeShapeType="1"/>
          </p:cNvSpPr>
          <p:nvPr/>
        </p:nvSpPr>
        <p:spPr bwMode="auto">
          <a:xfrm>
            <a:off x="5292725"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16" name="Line 157"/>
          <p:cNvSpPr>
            <a:spLocks noChangeShapeType="1"/>
          </p:cNvSpPr>
          <p:nvPr/>
        </p:nvSpPr>
        <p:spPr bwMode="auto">
          <a:xfrm>
            <a:off x="5797550"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17" name="Line 158"/>
          <p:cNvSpPr>
            <a:spLocks noChangeShapeType="1"/>
          </p:cNvSpPr>
          <p:nvPr/>
        </p:nvSpPr>
        <p:spPr bwMode="auto">
          <a:xfrm>
            <a:off x="5940425"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18" name="Line 159"/>
          <p:cNvSpPr>
            <a:spLocks noChangeShapeType="1"/>
          </p:cNvSpPr>
          <p:nvPr/>
        </p:nvSpPr>
        <p:spPr bwMode="auto">
          <a:xfrm>
            <a:off x="6156325"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19" name="Line 160"/>
          <p:cNvSpPr>
            <a:spLocks noChangeShapeType="1"/>
          </p:cNvSpPr>
          <p:nvPr/>
        </p:nvSpPr>
        <p:spPr bwMode="auto">
          <a:xfrm>
            <a:off x="6300788"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0" name="Line 161"/>
          <p:cNvSpPr>
            <a:spLocks noChangeShapeType="1"/>
          </p:cNvSpPr>
          <p:nvPr/>
        </p:nvSpPr>
        <p:spPr bwMode="auto">
          <a:xfrm>
            <a:off x="6877050"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1" name="Line 162"/>
          <p:cNvSpPr>
            <a:spLocks noChangeShapeType="1"/>
          </p:cNvSpPr>
          <p:nvPr/>
        </p:nvSpPr>
        <p:spPr bwMode="auto">
          <a:xfrm>
            <a:off x="7019925"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2" name="Line 163"/>
          <p:cNvSpPr>
            <a:spLocks noChangeShapeType="1"/>
          </p:cNvSpPr>
          <p:nvPr/>
        </p:nvSpPr>
        <p:spPr bwMode="auto">
          <a:xfrm>
            <a:off x="7235825"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3" name="Line 164"/>
          <p:cNvSpPr>
            <a:spLocks noChangeShapeType="1"/>
          </p:cNvSpPr>
          <p:nvPr/>
        </p:nvSpPr>
        <p:spPr bwMode="auto">
          <a:xfrm>
            <a:off x="7380288"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4" name="Line 165"/>
          <p:cNvSpPr>
            <a:spLocks noChangeShapeType="1"/>
          </p:cNvSpPr>
          <p:nvPr/>
        </p:nvSpPr>
        <p:spPr bwMode="auto">
          <a:xfrm>
            <a:off x="7958138"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5" name="Line 166"/>
          <p:cNvSpPr>
            <a:spLocks noChangeShapeType="1"/>
          </p:cNvSpPr>
          <p:nvPr/>
        </p:nvSpPr>
        <p:spPr bwMode="auto">
          <a:xfrm>
            <a:off x="8101013"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6" name="Line 167"/>
          <p:cNvSpPr>
            <a:spLocks noChangeShapeType="1"/>
          </p:cNvSpPr>
          <p:nvPr/>
        </p:nvSpPr>
        <p:spPr bwMode="auto">
          <a:xfrm>
            <a:off x="8316913"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7" name="Line 168"/>
          <p:cNvSpPr>
            <a:spLocks noChangeShapeType="1"/>
          </p:cNvSpPr>
          <p:nvPr/>
        </p:nvSpPr>
        <p:spPr bwMode="auto">
          <a:xfrm>
            <a:off x="8461375" y="4076700"/>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8" name="Rectangle 169"/>
          <p:cNvSpPr>
            <a:spLocks noChangeArrowheads="1"/>
          </p:cNvSpPr>
          <p:nvPr/>
        </p:nvSpPr>
        <p:spPr bwMode="auto">
          <a:xfrm>
            <a:off x="323850" y="3644900"/>
            <a:ext cx="1079500" cy="431800"/>
          </a:xfrm>
          <a:prstGeom prst="rect">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latin typeface="Calibri" panose="020F0502020204030204" pitchFamily="34" charset="0"/>
              </a:rPr>
              <a:t>S1</a:t>
            </a:r>
          </a:p>
        </p:txBody>
      </p:sp>
      <p:sp>
        <p:nvSpPr>
          <p:cNvPr id="22629" name="Line 172"/>
          <p:cNvSpPr>
            <a:spLocks noChangeShapeType="1"/>
          </p:cNvSpPr>
          <p:nvPr/>
        </p:nvSpPr>
        <p:spPr bwMode="auto">
          <a:xfrm>
            <a:off x="468313" y="2565400"/>
            <a:ext cx="0"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0" name="Line 173"/>
          <p:cNvSpPr>
            <a:spLocks noChangeShapeType="1"/>
          </p:cNvSpPr>
          <p:nvPr/>
        </p:nvSpPr>
        <p:spPr bwMode="auto">
          <a:xfrm>
            <a:off x="1331913" y="2565400"/>
            <a:ext cx="0"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1" name="Line 174"/>
          <p:cNvSpPr>
            <a:spLocks noChangeShapeType="1"/>
          </p:cNvSpPr>
          <p:nvPr/>
        </p:nvSpPr>
        <p:spPr bwMode="auto">
          <a:xfrm>
            <a:off x="1547813" y="2565400"/>
            <a:ext cx="0"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2" name="Line 175"/>
          <p:cNvSpPr>
            <a:spLocks noChangeShapeType="1"/>
          </p:cNvSpPr>
          <p:nvPr/>
        </p:nvSpPr>
        <p:spPr bwMode="auto">
          <a:xfrm>
            <a:off x="2411413" y="2565400"/>
            <a:ext cx="0"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3" name="Line 176"/>
          <p:cNvSpPr>
            <a:spLocks noChangeShapeType="1"/>
          </p:cNvSpPr>
          <p:nvPr/>
        </p:nvSpPr>
        <p:spPr bwMode="auto">
          <a:xfrm>
            <a:off x="2555875" y="2565400"/>
            <a:ext cx="0"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4" name="Line 177"/>
          <p:cNvSpPr>
            <a:spLocks noChangeShapeType="1"/>
          </p:cNvSpPr>
          <p:nvPr/>
        </p:nvSpPr>
        <p:spPr bwMode="auto">
          <a:xfrm>
            <a:off x="3490913" y="2565400"/>
            <a:ext cx="0"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5" name="Line 178"/>
          <p:cNvSpPr>
            <a:spLocks noChangeShapeType="1"/>
          </p:cNvSpPr>
          <p:nvPr/>
        </p:nvSpPr>
        <p:spPr bwMode="auto">
          <a:xfrm>
            <a:off x="3635375" y="2565400"/>
            <a:ext cx="0"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6" name="Line 179"/>
          <p:cNvSpPr>
            <a:spLocks noChangeShapeType="1"/>
          </p:cNvSpPr>
          <p:nvPr/>
        </p:nvSpPr>
        <p:spPr bwMode="auto">
          <a:xfrm>
            <a:off x="4498975" y="2565400"/>
            <a:ext cx="0"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7" name="Line 180"/>
          <p:cNvSpPr>
            <a:spLocks noChangeShapeType="1"/>
          </p:cNvSpPr>
          <p:nvPr/>
        </p:nvSpPr>
        <p:spPr bwMode="auto">
          <a:xfrm>
            <a:off x="4716463" y="2565400"/>
            <a:ext cx="0"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8" name="Line 181"/>
          <p:cNvSpPr>
            <a:spLocks noChangeShapeType="1"/>
          </p:cNvSpPr>
          <p:nvPr/>
        </p:nvSpPr>
        <p:spPr bwMode="auto">
          <a:xfrm>
            <a:off x="5580063" y="2565400"/>
            <a:ext cx="0"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9" name="Line 182"/>
          <p:cNvSpPr>
            <a:spLocks noChangeShapeType="1"/>
          </p:cNvSpPr>
          <p:nvPr/>
        </p:nvSpPr>
        <p:spPr bwMode="auto">
          <a:xfrm>
            <a:off x="5724525" y="2565400"/>
            <a:ext cx="0"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40" name="Line 183"/>
          <p:cNvSpPr>
            <a:spLocks noChangeShapeType="1"/>
          </p:cNvSpPr>
          <p:nvPr/>
        </p:nvSpPr>
        <p:spPr bwMode="auto">
          <a:xfrm>
            <a:off x="6588125" y="2565400"/>
            <a:ext cx="0"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41" name="Line 184"/>
          <p:cNvSpPr>
            <a:spLocks noChangeShapeType="1"/>
          </p:cNvSpPr>
          <p:nvPr/>
        </p:nvSpPr>
        <p:spPr bwMode="auto">
          <a:xfrm>
            <a:off x="6804025" y="2565400"/>
            <a:ext cx="0"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42" name="Line 185"/>
          <p:cNvSpPr>
            <a:spLocks noChangeShapeType="1"/>
          </p:cNvSpPr>
          <p:nvPr/>
        </p:nvSpPr>
        <p:spPr bwMode="auto">
          <a:xfrm>
            <a:off x="7740650" y="2565400"/>
            <a:ext cx="0"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43" name="Line 186"/>
          <p:cNvSpPr>
            <a:spLocks noChangeShapeType="1"/>
          </p:cNvSpPr>
          <p:nvPr/>
        </p:nvSpPr>
        <p:spPr bwMode="auto">
          <a:xfrm>
            <a:off x="7885113" y="2565400"/>
            <a:ext cx="0"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44" name="Rectangle 187"/>
          <p:cNvSpPr>
            <a:spLocks noChangeArrowheads="1"/>
          </p:cNvSpPr>
          <p:nvPr/>
        </p:nvSpPr>
        <p:spPr bwMode="auto">
          <a:xfrm>
            <a:off x="1403350" y="3644900"/>
            <a:ext cx="1079500" cy="431800"/>
          </a:xfrm>
          <a:prstGeom prst="rect">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latin typeface="Calibri" panose="020F0502020204030204" pitchFamily="34" charset="0"/>
              </a:rPr>
              <a:t>S2</a:t>
            </a:r>
          </a:p>
        </p:txBody>
      </p:sp>
      <p:sp>
        <p:nvSpPr>
          <p:cNvPr id="22645" name="Rectangle 188"/>
          <p:cNvSpPr>
            <a:spLocks noChangeArrowheads="1"/>
          </p:cNvSpPr>
          <p:nvPr/>
        </p:nvSpPr>
        <p:spPr bwMode="auto">
          <a:xfrm>
            <a:off x="2484438" y="3644900"/>
            <a:ext cx="1079500" cy="431800"/>
          </a:xfrm>
          <a:prstGeom prst="rect">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latin typeface="Calibri" panose="020F0502020204030204" pitchFamily="34" charset="0"/>
              </a:rPr>
              <a:t>S3</a:t>
            </a:r>
          </a:p>
        </p:txBody>
      </p:sp>
      <p:sp>
        <p:nvSpPr>
          <p:cNvPr id="22646" name="Rectangle 189"/>
          <p:cNvSpPr>
            <a:spLocks noChangeArrowheads="1"/>
          </p:cNvSpPr>
          <p:nvPr/>
        </p:nvSpPr>
        <p:spPr bwMode="auto">
          <a:xfrm>
            <a:off x="3563938" y="3644900"/>
            <a:ext cx="1079500" cy="431800"/>
          </a:xfrm>
          <a:prstGeom prst="rect">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latin typeface="Calibri" panose="020F0502020204030204" pitchFamily="34" charset="0"/>
              </a:rPr>
              <a:t>S4</a:t>
            </a:r>
          </a:p>
        </p:txBody>
      </p:sp>
      <p:sp>
        <p:nvSpPr>
          <p:cNvPr id="22647" name="Rectangle 190"/>
          <p:cNvSpPr>
            <a:spLocks noChangeArrowheads="1"/>
          </p:cNvSpPr>
          <p:nvPr/>
        </p:nvSpPr>
        <p:spPr bwMode="auto">
          <a:xfrm>
            <a:off x="4643438" y="3644900"/>
            <a:ext cx="1008062" cy="431800"/>
          </a:xfrm>
          <a:prstGeom prst="rect">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latin typeface="Calibri" panose="020F0502020204030204" pitchFamily="34" charset="0"/>
              </a:rPr>
              <a:t>S5</a:t>
            </a:r>
          </a:p>
        </p:txBody>
      </p:sp>
      <p:sp>
        <p:nvSpPr>
          <p:cNvPr id="22648" name="Rectangle 191"/>
          <p:cNvSpPr>
            <a:spLocks noChangeArrowheads="1"/>
          </p:cNvSpPr>
          <p:nvPr/>
        </p:nvSpPr>
        <p:spPr bwMode="auto">
          <a:xfrm>
            <a:off x="5651500" y="3644900"/>
            <a:ext cx="1008063" cy="431800"/>
          </a:xfrm>
          <a:prstGeom prst="rect">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latin typeface="Calibri" panose="020F0502020204030204" pitchFamily="34" charset="0"/>
              </a:rPr>
              <a:t>S6</a:t>
            </a:r>
          </a:p>
        </p:txBody>
      </p:sp>
      <p:sp>
        <p:nvSpPr>
          <p:cNvPr id="22649" name="Rectangle 192"/>
          <p:cNvSpPr>
            <a:spLocks noChangeArrowheads="1"/>
          </p:cNvSpPr>
          <p:nvPr/>
        </p:nvSpPr>
        <p:spPr bwMode="auto">
          <a:xfrm>
            <a:off x="6659563" y="3644900"/>
            <a:ext cx="1152525" cy="431800"/>
          </a:xfrm>
          <a:prstGeom prst="rect">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latin typeface="Calibri" panose="020F0502020204030204" pitchFamily="34" charset="0"/>
              </a:rPr>
              <a:t>S7</a:t>
            </a:r>
          </a:p>
        </p:txBody>
      </p:sp>
      <p:sp>
        <p:nvSpPr>
          <p:cNvPr id="22650" name="Rectangle 193"/>
          <p:cNvSpPr>
            <a:spLocks noChangeArrowheads="1"/>
          </p:cNvSpPr>
          <p:nvPr/>
        </p:nvSpPr>
        <p:spPr bwMode="auto">
          <a:xfrm>
            <a:off x="7812088" y="3644900"/>
            <a:ext cx="1079500" cy="431800"/>
          </a:xfrm>
          <a:prstGeom prst="rect">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latin typeface="Calibri" panose="020F0502020204030204" pitchFamily="34" charset="0"/>
              </a:rPr>
              <a:t>S8</a:t>
            </a:r>
          </a:p>
        </p:txBody>
      </p:sp>
      <p:sp>
        <p:nvSpPr>
          <p:cNvPr id="22651" name="Line 194"/>
          <p:cNvSpPr>
            <a:spLocks noChangeShapeType="1"/>
          </p:cNvSpPr>
          <p:nvPr/>
        </p:nvSpPr>
        <p:spPr bwMode="auto">
          <a:xfrm>
            <a:off x="8748713" y="2565400"/>
            <a:ext cx="0"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0522774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ctrTitle"/>
          </p:nvPr>
        </p:nvSpPr>
        <p:spPr/>
        <p:txBody>
          <a:bodyPr/>
          <a:lstStyle/>
          <a:p>
            <a:pPr eaLnBrk="1" hangingPunct="1"/>
            <a:endParaRPr lang="en-US" altLang="en-US" smtClean="0"/>
          </a:p>
        </p:txBody>
      </p:sp>
      <p:sp>
        <p:nvSpPr>
          <p:cNvPr id="3" name="Subtitle 2"/>
          <p:cNvSpPr>
            <a:spLocks noGrp="1"/>
          </p:cNvSpPr>
          <p:nvPr>
            <p:ph type="subTitle" idx="1"/>
          </p:nvPr>
        </p:nvSpPr>
        <p:spPr/>
        <p:txBody>
          <a:bodyPr rtlCol="0">
            <a:normAutofit/>
          </a:bodyPr>
          <a:lstStyle/>
          <a:p>
            <a:pPr eaLnBrk="1" fontAlgn="auto" hangingPunct="1">
              <a:spcAft>
                <a:spcPts val="0"/>
              </a:spcAft>
              <a:defRPr/>
            </a:pPr>
            <a:endParaRPr lang="en-US"/>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52400"/>
            <a:ext cx="817245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88552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altLang="en-US" smtClean="0"/>
              <a:t>DES S-Boxes</a:t>
            </a:r>
          </a:p>
        </p:txBody>
      </p:sp>
      <p:sp>
        <p:nvSpPr>
          <p:cNvPr id="24579"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000" b="1" smtClean="0"/>
              <a:t>                              S-Box S1</a:t>
            </a:r>
          </a:p>
          <a:p>
            <a:pPr eaLnBrk="1" hangingPunct="1">
              <a:lnSpc>
                <a:spcPct val="80000"/>
              </a:lnSpc>
              <a:buFont typeface="Wingdings" panose="05000000000000000000" pitchFamily="2" charset="2"/>
              <a:buNone/>
            </a:pPr>
            <a:endParaRPr lang="en-US" altLang="en-US" sz="1000" b="1" smtClean="0"/>
          </a:p>
          <a:p>
            <a:pPr eaLnBrk="1" hangingPunct="1">
              <a:lnSpc>
                <a:spcPct val="80000"/>
              </a:lnSpc>
              <a:buFont typeface="Wingdings" panose="05000000000000000000" pitchFamily="2" charset="2"/>
              <a:buNone/>
            </a:pPr>
            <a:r>
              <a:rPr lang="en-US" altLang="en-US" sz="1000" smtClean="0"/>
              <a:t>           14  4 13  1  2 15 11  8  3 10  6 12  5  9  0  7</a:t>
            </a:r>
          </a:p>
          <a:p>
            <a:pPr eaLnBrk="1" hangingPunct="1">
              <a:lnSpc>
                <a:spcPct val="80000"/>
              </a:lnSpc>
              <a:buFont typeface="Wingdings" panose="05000000000000000000" pitchFamily="2" charset="2"/>
              <a:buNone/>
            </a:pPr>
            <a:r>
              <a:rPr lang="en-US" altLang="en-US" sz="1000" smtClean="0"/>
              <a:t>            0 15  7  4 14  2 13  1 10  6 12 11  9  5  3  8</a:t>
            </a:r>
          </a:p>
          <a:p>
            <a:pPr eaLnBrk="1" hangingPunct="1">
              <a:lnSpc>
                <a:spcPct val="80000"/>
              </a:lnSpc>
              <a:buFont typeface="Wingdings" panose="05000000000000000000" pitchFamily="2" charset="2"/>
              <a:buNone/>
            </a:pPr>
            <a:r>
              <a:rPr lang="en-US" altLang="en-US" sz="1000" smtClean="0"/>
              <a:t>            4  1 14  8 13  6  2 11 15 12  9  7  3 10  5  0</a:t>
            </a:r>
          </a:p>
          <a:p>
            <a:pPr eaLnBrk="1" hangingPunct="1">
              <a:lnSpc>
                <a:spcPct val="80000"/>
              </a:lnSpc>
              <a:buFont typeface="Wingdings" panose="05000000000000000000" pitchFamily="2" charset="2"/>
              <a:buNone/>
            </a:pPr>
            <a:r>
              <a:rPr lang="en-US" altLang="en-US" sz="1000" smtClean="0"/>
              <a:t>           15 12  8  2  4  9  1  7  5 11  3 14 10  0  6 13</a:t>
            </a:r>
          </a:p>
          <a:p>
            <a:pPr eaLnBrk="1" hangingPunct="1">
              <a:lnSpc>
                <a:spcPct val="80000"/>
              </a:lnSpc>
              <a:buFont typeface="Wingdings" panose="05000000000000000000" pitchFamily="2" charset="2"/>
              <a:buNone/>
            </a:pPr>
            <a:endParaRPr lang="en-US" altLang="en-US" sz="1000" smtClean="0"/>
          </a:p>
          <a:p>
            <a:pPr eaLnBrk="1" hangingPunct="1">
              <a:lnSpc>
                <a:spcPct val="80000"/>
              </a:lnSpc>
              <a:buFont typeface="Wingdings" panose="05000000000000000000" pitchFamily="2" charset="2"/>
              <a:buNone/>
            </a:pPr>
            <a:r>
              <a:rPr lang="en-US" altLang="en-US" sz="1000" b="1" smtClean="0"/>
              <a:t>                                S-Box S2</a:t>
            </a:r>
          </a:p>
          <a:p>
            <a:pPr eaLnBrk="1" hangingPunct="1">
              <a:lnSpc>
                <a:spcPct val="80000"/>
              </a:lnSpc>
              <a:buFont typeface="Wingdings" panose="05000000000000000000" pitchFamily="2" charset="2"/>
              <a:buNone/>
            </a:pPr>
            <a:endParaRPr lang="en-US" altLang="en-US" sz="1000" smtClean="0"/>
          </a:p>
          <a:p>
            <a:pPr eaLnBrk="1" hangingPunct="1">
              <a:lnSpc>
                <a:spcPct val="80000"/>
              </a:lnSpc>
              <a:buFont typeface="Wingdings" panose="05000000000000000000" pitchFamily="2" charset="2"/>
              <a:buNone/>
            </a:pPr>
            <a:r>
              <a:rPr lang="en-US" altLang="en-US" sz="1000" smtClean="0"/>
              <a:t>           15  1  8 14  6 11  3  4  9  7  2 13 12  0  5 10</a:t>
            </a:r>
          </a:p>
          <a:p>
            <a:pPr eaLnBrk="1" hangingPunct="1">
              <a:lnSpc>
                <a:spcPct val="80000"/>
              </a:lnSpc>
              <a:buFont typeface="Wingdings" panose="05000000000000000000" pitchFamily="2" charset="2"/>
              <a:buNone/>
            </a:pPr>
            <a:r>
              <a:rPr lang="en-US" altLang="en-US" sz="1000" smtClean="0"/>
              <a:t>            3 13  4  7 15  2  8 14 12  0  1 10  6  9 11  5</a:t>
            </a:r>
          </a:p>
          <a:p>
            <a:pPr eaLnBrk="1" hangingPunct="1">
              <a:lnSpc>
                <a:spcPct val="80000"/>
              </a:lnSpc>
              <a:buFont typeface="Wingdings" panose="05000000000000000000" pitchFamily="2" charset="2"/>
              <a:buNone/>
            </a:pPr>
            <a:r>
              <a:rPr lang="en-US" altLang="en-US" sz="1000" smtClean="0"/>
              <a:t>            0 14  7 11 10  4 13  1  5  8 12  6  9  3  2 15</a:t>
            </a:r>
          </a:p>
          <a:p>
            <a:pPr eaLnBrk="1" hangingPunct="1">
              <a:lnSpc>
                <a:spcPct val="80000"/>
              </a:lnSpc>
              <a:buFont typeface="Wingdings" panose="05000000000000000000" pitchFamily="2" charset="2"/>
              <a:buNone/>
            </a:pPr>
            <a:r>
              <a:rPr lang="en-US" altLang="en-US" sz="1000" smtClean="0"/>
              <a:t>           13  8 10  1  3 15  4  2 11  6  7 12  0  5 14  9</a:t>
            </a:r>
          </a:p>
          <a:p>
            <a:pPr eaLnBrk="1" hangingPunct="1">
              <a:lnSpc>
                <a:spcPct val="80000"/>
              </a:lnSpc>
              <a:buFont typeface="Wingdings" panose="05000000000000000000" pitchFamily="2" charset="2"/>
              <a:buNone/>
            </a:pPr>
            <a:endParaRPr lang="en-US" altLang="en-US" sz="1000" smtClean="0"/>
          </a:p>
          <a:p>
            <a:pPr eaLnBrk="1" hangingPunct="1">
              <a:spcBef>
                <a:spcPct val="0"/>
              </a:spcBef>
              <a:buFontTx/>
              <a:buNone/>
            </a:pPr>
            <a:r>
              <a:rPr lang="en-US" altLang="en-US" sz="1000" b="1" smtClean="0"/>
              <a:t>                                 S-Box S3</a:t>
            </a:r>
          </a:p>
          <a:p>
            <a:pPr eaLnBrk="1" hangingPunct="1">
              <a:spcBef>
                <a:spcPct val="0"/>
              </a:spcBef>
              <a:buFontTx/>
              <a:buNone/>
            </a:pPr>
            <a:endParaRPr lang="en-US" altLang="en-US" sz="1000" smtClean="0"/>
          </a:p>
          <a:p>
            <a:pPr eaLnBrk="1" hangingPunct="1">
              <a:lnSpc>
                <a:spcPct val="80000"/>
              </a:lnSpc>
              <a:buFont typeface="Wingdings" panose="05000000000000000000" pitchFamily="2" charset="2"/>
              <a:buNone/>
            </a:pPr>
            <a:r>
              <a:rPr lang="en-US" altLang="en-US" sz="1000" smtClean="0"/>
              <a:t>           10  0  9 14  6  3 15  5  1 13 12  7 11  4  2  8</a:t>
            </a:r>
          </a:p>
          <a:p>
            <a:pPr eaLnBrk="1" hangingPunct="1">
              <a:lnSpc>
                <a:spcPct val="80000"/>
              </a:lnSpc>
              <a:buFont typeface="Wingdings" panose="05000000000000000000" pitchFamily="2" charset="2"/>
              <a:buNone/>
            </a:pPr>
            <a:r>
              <a:rPr lang="en-US" altLang="en-US" sz="1000" smtClean="0"/>
              <a:t>           13  7  0  9  3  4  6 10  2  8  5 14 12 11 15  1</a:t>
            </a:r>
          </a:p>
          <a:p>
            <a:pPr eaLnBrk="1" hangingPunct="1">
              <a:lnSpc>
                <a:spcPct val="80000"/>
              </a:lnSpc>
              <a:buFont typeface="Wingdings" panose="05000000000000000000" pitchFamily="2" charset="2"/>
              <a:buNone/>
            </a:pPr>
            <a:r>
              <a:rPr lang="en-US" altLang="en-US" sz="1000" smtClean="0"/>
              <a:t>           13  6  4  9  8 15  3  0 11  1  2 12  5 10 14  7</a:t>
            </a:r>
          </a:p>
          <a:p>
            <a:pPr eaLnBrk="1" hangingPunct="1">
              <a:lnSpc>
                <a:spcPct val="80000"/>
              </a:lnSpc>
              <a:buFont typeface="Wingdings" panose="05000000000000000000" pitchFamily="2" charset="2"/>
              <a:buNone/>
            </a:pPr>
            <a:r>
              <a:rPr lang="en-US" altLang="en-US" sz="1000" smtClean="0"/>
              <a:t>            1 10 13  0  6  9  8  7  4 15 14  3 11  5  2 12</a:t>
            </a:r>
          </a:p>
          <a:p>
            <a:pPr eaLnBrk="1" hangingPunct="1">
              <a:lnSpc>
                <a:spcPct val="80000"/>
              </a:lnSpc>
              <a:buFont typeface="Wingdings" panose="05000000000000000000" pitchFamily="2" charset="2"/>
              <a:buNone/>
            </a:pPr>
            <a:endParaRPr lang="en-US" altLang="en-US" sz="1000" smtClean="0"/>
          </a:p>
          <a:p>
            <a:pPr eaLnBrk="1" hangingPunct="1">
              <a:spcBef>
                <a:spcPct val="0"/>
              </a:spcBef>
              <a:buFontTx/>
              <a:buNone/>
            </a:pPr>
            <a:r>
              <a:rPr lang="en-US" altLang="en-US" sz="1000" b="1" smtClean="0"/>
              <a:t>                                 S-Box S4</a:t>
            </a:r>
          </a:p>
          <a:p>
            <a:pPr eaLnBrk="1" hangingPunct="1">
              <a:lnSpc>
                <a:spcPct val="80000"/>
              </a:lnSpc>
              <a:buFont typeface="Wingdings" panose="05000000000000000000" pitchFamily="2" charset="2"/>
              <a:buNone/>
            </a:pPr>
            <a:endParaRPr lang="en-US" altLang="en-US" sz="1000" smtClean="0"/>
          </a:p>
          <a:p>
            <a:pPr eaLnBrk="1" hangingPunct="1">
              <a:lnSpc>
                <a:spcPct val="80000"/>
              </a:lnSpc>
              <a:buFont typeface="Wingdings" panose="05000000000000000000" pitchFamily="2" charset="2"/>
              <a:buNone/>
            </a:pPr>
            <a:r>
              <a:rPr lang="en-US" altLang="en-US" sz="1000" smtClean="0"/>
              <a:t>            7 13 14  3  0  6  9 10  1  2  8  5 11 12  4 15</a:t>
            </a:r>
          </a:p>
          <a:p>
            <a:pPr eaLnBrk="1" hangingPunct="1">
              <a:lnSpc>
                <a:spcPct val="80000"/>
              </a:lnSpc>
              <a:buFont typeface="Wingdings" panose="05000000000000000000" pitchFamily="2" charset="2"/>
              <a:buNone/>
            </a:pPr>
            <a:r>
              <a:rPr lang="en-US" altLang="en-US" sz="1000" smtClean="0"/>
              <a:t>           13  8 11  5  6 15  0  3  4  7  2 12  1 10 14  9</a:t>
            </a:r>
          </a:p>
          <a:p>
            <a:pPr eaLnBrk="1" hangingPunct="1">
              <a:lnSpc>
                <a:spcPct val="80000"/>
              </a:lnSpc>
              <a:buFont typeface="Wingdings" panose="05000000000000000000" pitchFamily="2" charset="2"/>
              <a:buNone/>
            </a:pPr>
            <a:r>
              <a:rPr lang="en-US" altLang="en-US" sz="1000" smtClean="0"/>
              <a:t>           10  6  9  0 12 11  7 13 15  1  3 14  5  2  8  4</a:t>
            </a:r>
          </a:p>
          <a:p>
            <a:pPr eaLnBrk="1" hangingPunct="1">
              <a:lnSpc>
                <a:spcPct val="80000"/>
              </a:lnSpc>
              <a:buFont typeface="Wingdings" panose="05000000000000000000" pitchFamily="2" charset="2"/>
              <a:buNone/>
            </a:pPr>
            <a:r>
              <a:rPr lang="en-US" altLang="en-US" sz="1000" smtClean="0"/>
              <a:t>            3 15  0  6 10  1 13  8  9  4  5 11 12  7  2 14</a:t>
            </a:r>
          </a:p>
          <a:p>
            <a:pPr eaLnBrk="1" hangingPunct="1">
              <a:lnSpc>
                <a:spcPct val="80000"/>
              </a:lnSpc>
            </a:pPr>
            <a:endParaRPr lang="en-US" altLang="en-US" sz="1000" smtClean="0"/>
          </a:p>
          <a:p>
            <a:pPr eaLnBrk="1" hangingPunct="1">
              <a:lnSpc>
                <a:spcPct val="80000"/>
              </a:lnSpc>
            </a:pPr>
            <a:endParaRPr lang="en-GB" altLang="en-US" sz="1000" smtClean="0"/>
          </a:p>
        </p:txBody>
      </p:sp>
      <p:sp>
        <p:nvSpPr>
          <p:cNvPr id="24580" name="Text Box 4"/>
          <p:cNvSpPr txBox="1">
            <a:spLocks noChangeArrowheads="1"/>
          </p:cNvSpPr>
          <p:nvPr/>
        </p:nvSpPr>
        <p:spPr bwMode="auto">
          <a:xfrm>
            <a:off x="4859338" y="1989138"/>
            <a:ext cx="3762375" cy="421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latin typeface="Calibri" panose="020F0502020204030204" pitchFamily="34" charset="0"/>
              </a:rPr>
              <a:t>Each S-box has 4 rows and</a:t>
            </a:r>
          </a:p>
          <a:p>
            <a:pPr eaLnBrk="1" hangingPunct="1"/>
            <a:r>
              <a:rPr lang="en-GB" altLang="en-US">
                <a:latin typeface="Calibri" panose="020F0502020204030204" pitchFamily="34" charset="0"/>
              </a:rPr>
              <a:t>16 columns.</a:t>
            </a:r>
          </a:p>
          <a:p>
            <a:pPr eaLnBrk="1" hangingPunct="1"/>
            <a:endParaRPr lang="en-GB" altLang="en-US">
              <a:latin typeface="Calibri" panose="020F0502020204030204" pitchFamily="34" charset="0"/>
            </a:endParaRPr>
          </a:p>
          <a:p>
            <a:pPr eaLnBrk="1" hangingPunct="1"/>
            <a:r>
              <a:rPr lang="en-GB" altLang="en-US">
                <a:latin typeface="Calibri" panose="020F0502020204030204" pitchFamily="34" charset="0"/>
              </a:rPr>
              <a:t>Suppose that the 6-bit input to</a:t>
            </a:r>
          </a:p>
          <a:p>
            <a:pPr eaLnBrk="1" hangingPunct="1"/>
            <a:r>
              <a:rPr lang="en-GB" altLang="en-US">
                <a:latin typeface="Calibri" panose="020F0502020204030204" pitchFamily="34" charset="0"/>
              </a:rPr>
              <a:t>an S-box is denoted </a:t>
            </a:r>
            <a:r>
              <a:rPr lang="en-GB" altLang="en-US" i="1">
                <a:latin typeface="Calibri" panose="020F0502020204030204" pitchFamily="34" charset="0"/>
              </a:rPr>
              <a:t>abcdef</a:t>
            </a:r>
            <a:r>
              <a:rPr lang="en-GB" altLang="en-US">
                <a:latin typeface="Calibri" panose="020F0502020204030204" pitchFamily="34" charset="0"/>
              </a:rPr>
              <a:t>.</a:t>
            </a:r>
          </a:p>
          <a:p>
            <a:pPr eaLnBrk="1" hangingPunct="1"/>
            <a:endParaRPr lang="en-GB" altLang="en-US">
              <a:latin typeface="Calibri" panose="020F0502020204030204" pitchFamily="34" charset="0"/>
            </a:endParaRPr>
          </a:p>
          <a:p>
            <a:pPr eaLnBrk="1" hangingPunct="1"/>
            <a:r>
              <a:rPr lang="en-GB" altLang="en-US">
                <a:latin typeface="Calibri" panose="020F0502020204030204" pitchFamily="34" charset="0"/>
              </a:rPr>
              <a:t>Let R = </a:t>
            </a:r>
            <a:r>
              <a:rPr lang="en-GB" altLang="en-US" i="1">
                <a:latin typeface="Calibri" panose="020F0502020204030204" pitchFamily="34" charset="0"/>
              </a:rPr>
              <a:t>af </a:t>
            </a:r>
            <a:r>
              <a:rPr lang="en-GB" altLang="en-US">
                <a:latin typeface="Calibri" panose="020F0502020204030204" pitchFamily="34" charset="0"/>
              </a:rPr>
              <a:t>(2 bit) and</a:t>
            </a:r>
          </a:p>
          <a:p>
            <a:pPr eaLnBrk="1" hangingPunct="1"/>
            <a:r>
              <a:rPr lang="en-GB" altLang="en-US">
                <a:latin typeface="Calibri" panose="020F0502020204030204" pitchFamily="34" charset="0"/>
              </a:rPr>
              <a:t>let C = </a:t>
            </a:r>
            <a:r>
              <a:rPr lang="en-GB" altLang="en-US" i="1">
                <a:latin typeface="Calibri" panose="020F0502020204030204" pitchFamily="34" charset="0"/>
              </a:rPr>
              <a:t>bcde </a:t>
            </a:r>
            <a:r>
              <a:rPr lang="en-GB" altLang="en-US">
                <a:latin typeface="Calibri" panose="020F0502020204030204" pitchFamily="34" charset="0"/>
              </a:rPr>
              <a:t>(4 bit).</a:t>
            </a:r>
          </a:p>
          <a:p>
            <a:pPr eaLnBrk="1" hangingPunct="1"/>
            <a:endParaRPr lang="en-GB" altLang="en-US">
              <a:latin typeface="Calibri" panose="020F0502020204030204" pitchFamily="34" charset="0"/>
            </a:endParaRPr>
          </a:p>
          <a:p>
            <a:pPr eaLnBrk="1" hangingPunct="1"/>
            <a:r>
              <a:rPr lang="en-GB" altLang="en-US">
                <a:latin typeface="Calibri" panose="020F0502020204030204" pitchFamily="34" charset="0"/>
              </a:rPr>
              <a:t>Look up the number at</a:t>
            </a:r>
          </a:p>
          <a:p>
            <a:pPr eaLnBrk="1" hangingPunct="1"/>
            <a:r>
              <a:rPr lang="en-GB" altLang="en-US">
                <a:latin typeface="Calibri" panose="020F0502020204030204" pitchFamily="34" charset="0"/>
              </a:rPr>
              <a:t>row R and column C; this</a:t>
            </a:r>
          </a:p>
          <a:p>
            <a:pPr eaLnBrk="1" hangingPunct="1"/>
            <a:r>
              <a:rPr lang="en-GB" altLang="en-US">
                <a:latin typeface="Calibri" panose="020F0502020204030204" pitchFamily="34" charset="0"/>
              </a:rPr>
              <a:t>number is the 4-bit output</a:t>
            </a:r>
          </a:p>
          <a:p>
            <a:pPr eaLnBrk="1" hangingPunct="1"/>
            <a:r>
              <a:rPr lang="en-GB" altLang="en-US">
                <a:latin typeface="Calibri" panose="020F0502020204030204" pitchFamily="34" charset="0"/>
              </a:rPr>
              <a:t>of the S-box.</a:t>
            </a:r>
          </a:p>
          <a:p>
            <a:pPr eaLnBrk="1" hangingPunct="1"/>
            <a:r>
              <a:rPr lang="en-GB" altLang="en-US">
                <a:latin typeface="Calibri" panose="020F0502020204030204" pitchFamily="34" charset="0"/>
              </a:rPr>
              <a:t/>
            </a:r>
            <a:br>
              <a:rPr lang="en-GB" altLang="en-US">
                <a:latin typeface="Calibri" panose="020F0502020204030204" pitchFamily="34" charset="0"/>
              </a:rPr>
            </a:br>
            <a:endParaRPr lang="en-GB" altLang="en-US">
              <a:latin typeface="Calibri" panose="020F0502020204030204" pitchFamily="34" charset="0"/>
            </a:endParaRPr>
          </a:p>
        </p:txBody>
      </p:sp>
    </p:spTree>
    <p:extLst>
      <p:ext uri="{BB962C8B-B14F-4D97-AF65-F5344CB8AC3E}">
        <p14:creationId xmlns:p14="http://schemas.microsoft.com/office/powerpoint/2010/main" val="159468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GB" altLang="en-US" smtClean="0"/>
              <a:t>DES S-Boxes</a:t>
            </a:r>
          </a:p>
        </p:txBody>
      </p:sp>
      <p:sp>
        <p:nvSpPr>
          <p:cNvPr id="25603" name="Rectangle 3"/>
          <p:cNvSpPr>
            <a:spLocks noGrp="1" noChangeArrowheads="1"/>
          </p:cNvSpPr>
          <p:nvPr>
            <p:ph type="body" idx="1"/>
          </p:nvPr>
        </p:nvSpPr>
        <p:spPr/>
        <p:txBody>
          <a:bodyPr/>
          <a:lstStyle/>
          <a:p>
            <a:pPr eaLnBrk="1" hangingPunct="1">
              <a:spcBef>
                <a:spcPct val="0"/>
              </a:spcBef>
              <a:buFontTx/>
              <a:buNone/>
            </a:pPr>
            <a:r>
              <a:rPr lang="en-US" altLang="en-US" sz="1000" b="1" smtClean="0"/>
              <a:t>                                    S-Box S5</a:t>
            </a:r>
          </a:p>
          <a:p>
            <a:pPr eaLnBrk="1" hangingPunct="1">
              <a:lnSpc>
                <a:spcPct val="80000"/>
              </a:lnSpc>
              <a:buFont typeface="Wingdings" panose="05000000000000000000" pitchFamily="2" charset="2"/>
              <a:buNone/>
            </a:pPr>
            <a:endParaRPr lang="en-US" altLang="en-US" sz="1000" smtClean="0"/>
          </a:p>
          <a:p>
            <a:pPr eaLnBrk="1" hangingPunct="1">
              <a:lnSpc>
                <a:spcPct val="80000"/>
              </a:lnSpc>
              <a:buFont typeface="Wingdings" panose="05000000000000000000" pitchFamily="2" charset="2"/>
              <a:buNone/>
            </a:pPr>
            <a:r>
              <a:rPr lang="en-US" altLang="en-US" sz="1000" smtClean="0"/>
              <a:t>            2 12  4  1  7 10 11  6  8  5  3 15 13  0 14  9</a:t>
            </a:r>
          </a:p>
          <a:p>
            <a:pPr eaLnBrk="1" hangingPunct="1">
              <a:lnSpc>
                <a:spcPct val="80000"/>
              </a:lnSpc>
              <a:buFont typeface="Wingdings" panose="05000000000000000000" pitchFamily="2" charset="2"/>
              <a:buNone/>
            </a:pPr>
            <a:r>
              <a:rPr lang="en-US" altLang="en-US" sz="1000" smtClean="0"/>
              <a:t>           14 11  2 12  4  7 13  1  5  0 15 10  3  9  8  6</a:t>
            </a:r>
          </a:p>
          <a:p>
            <a:pPr eaLnBrk="1" hangingPunct="1">
              <a:lnSpc>
                <a:spcPct val="80000"/>
              </a:lnSpc>
              <a:buFont typeface="Wingdings" panose="05000000000000000000" pitchFamily="2" charset="2"/>
              <a:buNone/>
            </a:pPr>
            <a:r>
              <a:rPr lang="en-US" altLang="en-US" sz="1000" smtClean="0"/>
              <a:t>            4  2  1 11 10 13  7  8 15  9 12  5  6  3  0 14</a:t>
            </a:r>
          </a:p>
          <a:p>
            <a:pPr eaLnBrk="1" hangingPunct="1">
              <a:lnSpc>
                <a:spcPct val="80000"/>
              </a:lnSpc>
              <a:buFont typeface="Wingdings" panose="05000000000000000000" pitchFamily="2" charset="2"/>
              <a:buNone/>
            </a:pPr>
            <a:r>
              <a:rPr lang="en-US" altLang="en-US" sz="1000" smtClean="0"/>
              <a:t>           11  8 12  7  1 14  2 13  6 15  0  9 10  4  5  3</a:t>
            </a:r>
          </a:p>
          <a:p>
            <a:pPr eaLnBrk="1" hangingPunct="1">
              <a:lnSpc>
                <a:spcPct val="80000"/>
              </a:lnSpc>
              <a:buFont typeface="Wingdings" panose="05000000000000000000" pitchFamily="2" charset="2"/>
              <a:buNone/>
            </a:pPr>
            <a:endParaRPr lang="en-US" altLang="en-US" sz="1000" smtClean="0"/>
          </a:p>
          <a:p>
            <a:pPr eaLnBrk="1" hangingPunct="1">
              <a:spcBef>
                <a:spcPct val="0"/>
              </a:spcBef>
              <a:buFontTx/>
              <a:buNone/>
            </a:pPr>
            <a:r>
              <a:rPr lang="en-US" altLang="en-US" sz="1000" b="1" smtClean="0"/>
              <a:t>                                     S-Box S6</a:t>
            </a:r>
          </a:p>
          <a:p>
            <a:pPr eaLnBrk="1" hangingPunct="1">
              <a:lnSpc>
                <a:spcPct val="80000"/>
              </a:lnSpc>
              <a:buFont typeface="Wingdings" panose="05000000000000000000" pitchFamily="2" charset="2"/>
              <a:buNone/>
            </a:pPr>
            <a:endParaRPr lang="en-US" altLang="en-US" sz="1000" smtClean="0"/>
          </a:p>
          <a:p>
            <a:pPr eaLnBrk="1" hangingPunct="1">
              <a:lnSpc>
                <a:spcPct val="80000"/>
              </a:lnSpc>
              <a:buFont typeface="Wingdings" panose="05000000000000000000" pitchFamily="2" charset="2"/>
              <a:buNone/>
            </a:pPr>
            <a:r>
              <a:rPr lang="en-US" altLang="en-US" sz="1000" smtClean="0"/>
              <a:t>           12  1 10 15  9  2  6  8  0 13  3  4 14  7  5 11</a:t>
            </a:r>
          </a:p>
          <a:p>
            <a:pPr eaLnBrk="1" hangingPunct="1">
              <a:lnSpc>
                <a:spcPct val="80000"/>
              </a:lnSpc>
              <a:buFont typeface="Wingdings" panose="05000000000000000000" pitchFamily="2" charset="2"/>
              <a:buNone/>
            </a:pPr>
            <a:r>
              <a:rPr lang="en-US" altLang="en-US" sz="1000" smtClean="0"/>
              <a:t>           10 15  4  2  7 12  9  5  6  1 13 14  0 11  3  8</a:t>
            </a:r>
          </a:p>
          <a:p>
            <a:pPr eaLnBrk="1" hangingPunct="1">
              <a:lnSpc>
                <a:spcPct val="80000"/>
              </a:lnSpc>
              <a:buFont typeface="Wingdings" panose="05000000000000000000" pitchFamily="2" charset="2"/>
              <a:buNone/>
            </a:pPr>
            <a:r>
              <a:rPr lang="en-US" altLang="en-US" sz="1000" smtClean="0"/>
              <a:t>            9 14 15  5  2  8 12  3  7  0  4 10  1 13 11  6</a:t>
            </a:r>
          </a:p>
          <a:p>
            <a:pPr eaLnBrk="1" hangingPunct="1">
              <a:lnSpc>
                <a:spcPct val="80000"/>
              </a:lnSpc>
              <a:buFont typeface="Wingdings" panose="05000000000000000000" pitchFamily="2" charset="2"/>
              <a:buNone/>
            </a:pPr>
            <a:r>
              <a:rPr lang="en-US" altLang="en-US" sz="1000" smtClean="0"/>
              <a:t>            4  3  2 12  9  5 15 10 11 14  1  7  6  0  8 13</a:t>
            </a:r>
          </a:p>
          <a:p>
            <a:pPr eaLnBrk="1" hangingPunct="1">
              <a:lnSpc>
                <a:spcPct val="80000"/>
              </a:lnSpc>
              <a:buFont typeface="Wingdings" panose="05000000000000000000" pitchFamily="2" charset="2"/>
              <a:buNone/>
            </a:pPr>
            <a:endParaRPr lang="en-US" altLang="en-US" sz="1000" smtClean="0"/>
          </a:p>
          <a:p>
            <a:pPr eaLnBrk="1" hangingPunct="1">
              <a:spcBef>
                <a:spcPct val="0"/>
              </a:spcBef>
              <a:buFontTx/>
              <a:buNone/>
            </a:pPr>
            <a:r>
              <a:rPr lang="en-US" altLang="en-US" sz="1000" b="1" smtClean="0"/>
              <a:t>                                    S-Box S7</a:t>
            </a:r>
          </a:p>
          <a:p>
            <a:pPr eaLnBrk="1" hangingPunct="1">
              <a:lnSpc>
                <a:spcPct val="80000"/>
              </a:lnSpc>
              <a:buFont typeface="Wingdings" panose="05000000000000000000" pitchFamily="2" charset="2"/>
              <a:buNone/>
            </a:pPr>
            <a:endParaRPr lang="en-US" altLang="en-US" sz="1000" smtClean="0"/>
          </a:p>
          <a:p>
            <a:pPr eaLnBrk="1" hangingPunct="1">
              <a:lnSpc>
                <a:spcPct val="80000"/>
              </a:lnSpc>
              <a:buFont typeface="Wingdings" panose="05000000000000000000" pitchFamily="2" charset="2"/>
              <a:buNone/>
            </a:pPr>
            <a:r>
              <a:rPr lang="en-US" altLang="en-US" sz="1000" smtClean="0"/>
              <a:t>            4 11  2 14 15  0  8 13  3 12  9  7  5 10  6  1</a:t>
            </a:r>
          </a:p>
          <a:p>
            <a:pPr eaLnBrk="1" hangingPunct="1">
              <a:lnSpc>
                <a:spcPct val="80000"/>
              </a:lnSpc>
              <a:buFont typeface="Wingdings" panose="05000000000000000000" pitchFamily="2" charset="2"/>
              <a:buNone/>
            </a:pPr>
            <a:r>
              <a:rPr lang="en-US" altLang="en-US" sz="1000" smtClean="0"/>
              <a:t>           13  0 11  7  4  9  1 10 14  3  5 12  2 15  8  6</a:t>
            </a:r>
          </a:p>
          <a:p>
            <a:pPr eaLnBrk="1" hangingPunct="1">
              <a:lnSpc>
                <a:spcPct val="80000"/>
              </a:lnSpc>
              <a:buFont typeface="Wingdings" panose="05000000000000000000" pitchFamily="2" charset="2"/>
              <a:buNone/>
            </a:pPr>
            <a:r>
              <a:rPr lang="en-US" altLang="en-US" sz="1000" smtClean="0"/>
              <a:t>            1  4 11 13 12  3  7 14 10 15  6  8  0  5  9  2</a:t>
            </a:r>
          </a:p>
          <a:p>
            <a:pPr eaLnBrk="1" hangingPunct="1">
              <a:lnSpc>
                <a:spcPct val="80000"/>
              </a:lnSpc>
              <a:buFont typeface="Wingdings" panose="05000000000000000000" pitchFamily="2" charset="2"/>
              <a:buNone/>
            </a:pPr>
            <a:r>
              <a:rPr lang="en-US" altLang="en-US" sz="1000" smtClean="0"/>
              <a:t>            6 11 13  8  1  4 10  7  9  5  0 15 14  2  3 12</a:t>
            </a:r>
          </a:p>
          <a:p>
            <a:pPr eaLnBrk="1" hangingPunct="1">
              <a:lnSpc>
                <a:spcPct val="80000"/>
              </a:lnSpc>
              <a:buFont typeface="Wingdings" panose="05000000000000000000" pitchFamily="2" charset="2"/>
              <a:buNone/>
            </a:pPr>
            <a:endParaRPr lang="en-US" altLang="en-US" sz="1000" smtClean="0"/>
          </a:p>
          <a:p>
            <a:pPr eaLnBrk="1" hangingPunct="1">
              <a:spcBef>
                <a:spcPct val="0"/>
              </a:spcBef>
              <a:buFontTx/>
              <a:buNone/>
            </a:pPr>
            <a:r>
              <a:rPr lang="en-US" altLang="en-US" sz="1000" b="1" smtClean="0"/>
              <a:t>                                   S-Box S8</a:t>
            </a:r>
          </a:p>
          <a:p>
            <a:pPr eaLnBrk="1" hangingPunct="1">
              <a:lnSpc>
                <a:spcPct val="80000"/>
              </a:lnSpc>
              <a:buFont typeface="Wingdings" panose="05000000000000000000" pitchFamily="2" charset="2"/>
              <a:buNone/>
            </a:pPr>
            <a:endParaRPr lang="en-US" altLang="en-US" sz="1000" smtClean="0"/>
          </a:p>
          <a:p>
            <a:pPr eaLnBrk="1" hangingPunct="1">
              <a:lnSpc>
                <a:spcPct val="80000"/>
              </a:lnSpc>
              <a:buFont typeface="Wingdings" panose="05000000000000000000" pitchFamily="2" charset="2"/>
              <a:buNone/>
            </a:pPr>
            <a:r>
              <a:rPr lang="en-US" altLang="en-US" sz="1000" smtClean="0"/>
              <a:t>           13  2  8  4  6 15 11  1 10  9  3 14  5  0 12  7</a:t>
            </a:r>
          </a:p>
          <a:p>
            <a:pPr eaLnBrk="1" hangingPunct="1">
              <a:lnSpc>
                <a:spcPct val="80000"/>
              </a:lnSpc>
              <a:buFont typeface="Wingdings" panose="05000000000000000000" pitchFamily="2" charset="2"/>
              <a:buNone/>
            </a:pPr>
            <a:r>
              <a:rPr lang="en-US" altLang="en-US" sz="1000" smtClean="0"/>
              <a:t>            1 15 13  8 10  3  7  4 12  5  6 11  0 14  9  2</a:t>
            </a:r>
          </a:p>
          <a:p>
            <a:pPr eaLnBrk="1" hangingPunct="1">
              <a:lnSpc>
                <a:spcPct val="80000"/>
              </a:lnSpc>
              <a:buFont typeface="Wingdings" panose="05000000000000000000" pitchFamily="2" charset="2"/>
              <a:buNone/>
            </a:pPr>
            <a:r>
              <a:rPr lang="en-US" altLang="en-US" sz="1000" smtClean="0"/>
              <a:t>            7 11  4  1  9 12 14  2  0  6 10 13 15  3  5  8</a:t>
            </a:r>
          </a:p>
          <a:p>
            <a:pPr eaLnBrk="1" hangingPunct="1">
              <a:lnSpc>
                <a:spcPct val="80000"/>
              </a:lnSpc>
              <a:buFont typeface="Wingdings" panose="05000000000000000000" pitchFamily="2" charset="2"/>
              <a:buNone/>
            </a:pPr>
            <a:r>
              <a:rPr lang="en-US" altLang="en-US" sz="1000" smtClean="0"/>
              <a:t>            2  1 14  7  4 10  8 13 15 12  9  0  3  5  6 11</a:t>
            </a:r>
          </a:p>
          <a:p>
            <a:pPr eaLnBrk="1" hangingPunct="1">
              <a:lnSpc>
                <a:spcPct val="80000"/>
              </a:lnSpc>
              <a:buFont typeface="Wingdings" panose="05000000000000000000" pitchFamily="2" charset="2"/>
              <a:buNone/>
            </a:pPr>
            <a:endParaRPr lang="en-GB" altLang="en-US" sz="1000" smtClean="0"/>
          </a:p>
        </p:txBody>
      </p:sp>
      <p:sp>
        <p:nvSpPr>
          <p:cNvPr id="25604" name="Text Box 4"/>
          <p:cNvSpPr txBox="1">
            <a:spLocks noChangeArrowheads="1"/>
          </p:cNvSpPr>
          <p:nvPr/>
        </p:nvSpPr>
        <p:spPr bwMode="auto">
          <a:xfrm>
            <a:off x="4787900" y="2205038"/>
            <a:ext cx="399732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latin typeface="Calibri" panose="020F0502020204030204" pitchFamily="34" charset="0"/>
              </a:rPr>
              <a:t>Example: Input 101011 to</a:t>
            </a:r>
          </a:p>
          <a:p>
            <a:pPr eaLnBrk="1" hangingPunct="1"/>
            <a:r>
              <a:rPr lang="en-GB" altLang="en-US">
                <a:latin typeface="Calibri" panose="020F0502020204030204" pitchFamily="34" charset="0"/>
              </a:rPr>
              <a:t>S-box 5 corresponds to row</a:t>
            </a:r>
          </a:p>
          <a:p>
            <a:pPr eaLnBrk="1" hangingPunct="1"/>
            <a:r>
              <a:rPr lang="en-GB" altLang="en-US">
                <a:latin typeface="Calibri" panose="020F0502020204030204" pitchFamily="34" charset="0"/>
              </a:rPr>
              <a:t>11 = 3 -&gt; 4th and column 0101</a:t>
            </a:r>
          </a:p>
          <a:p>
            <a:pPr eaLnBrk="1" hangingPunct="1"/>
            <a:r>
              <a:rPr lang="en-GB" altLang="en-US">
                <a:latin typeface="Calibri" panose="020F0502020204030204" pitchFamily="34" charset="0"/>
              </a:rPr>
              <a:t> = 5 -&gt; 6th column; output is 14</a:t>
            </a:r>
          </a:p>
          <a:p>
            <a:pPr eaLnBrk="1" hangingPunct="1"/>
            <a:r>
              <a:rPr lang="en-GB" altLang="en-US">
                <a:latin typeface="Calibri" panose="020F0502020204030204" pitchFamily="34" charset="0"/>
              </a:rPr>
              <a:t>= 1110</a:t>
            </a:r>
          </a:p>
          <a:p>
            <a:pPr eaLnBrk="1" hangingPunct="1"/>
            <a:endParaRPr lang="en-GB" altLang="en-US">
              <a:latin typeface="Calibri" panose="020F0502020204030204" pitchFamily="34" charset="0"/>
            </a:endParaRPr>
          </a:p>
        </p:txBody>
      </p:sp>
    </p:spTree>
    <p:extLst>
      <p:ext uri="{BB962C8B-B14F-4D97-AF65-F5344CB8AC3E}">
        <p14:creationId xmlns:p14="http://schemas.microsoft.com/office/powerpoint/2010/main" val="36074419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GB" altLang="en-US" smtClean="0"/>
              <a:t>Permutation: P</a:t>
            </a:r>
          </a:p>
        </p:txBody>
      </p:sp>
      <p:sp>
        <p:nvSpPr>
          <p:cNvPr id="26627" name="Rectangle 3"/>
          <p:cNvSpPr>
            <a:spLocks noGrp="1" noChangeArrowheads="1"/>
          </p:cNvSpPr>
          <p:nvPr>
            <p:ph type="body" idx="1"/>
          </p:nvPr>
        </p:nvSpPr>
        <p:spPr/>
        <p:txBody>
          <a:bodyPr/>
          <a:lstStyle/>
          <a:p>
            <a:pPr eaLnBrk="1" hangingPunct="1">
              <a:lnSpc>
                <a:spcPct val="80000"/>
              </a:lnSpc>
            </a:pPr>
            <a:r>
              <a:rPr lang="en-GB" altLang="en-US" sz="1900" smtClean="0"/>
              <a:t>The 32-bit output of the S-boxes is then bitwise permutated (i.e., the bits within the block are rearranged)</a:t>
            </a:r>
          </a:p>
          <a:p>
            <a:pPr eaLnBrk="1" hangingPunct="1">
              <a:lnSpc>
                <a:spcPct val="80000"/>
              </a:lnSpc>
            </a:pPr>
            <a:endParaRPr lang="en-GB" altLang="en-US" sz="1900" smtClean="0"/>
          </a:p>
          <a:p>
            <a:pPr eaLnBrk="1" hangingPunct="1">
              <a:lnSpc>
                <a:spcPct val="80000"/>
              </a:lnSpc>
            </a:pPr>
            <a:r>
              <a:rPr lang="en-GB" altLang="en-US" sz="1900" smtClean="0"/>
              <a:t>This is done using the following permutation table:</a:t>
            </a:r>
          </a:p>
          <a:p>
            <a:pPr lvl="1" eaLnBrk="1" hangingPunct="1">
              <a:lnSpc>
                <a:spcPct val="80000"/>
              </a:lnSpc>
              <a:buFont typeface="Wingdings" panose="05000000000000000000" pitchFamily="2" charset="2"/>
              <a:buNone/>
            </a:pPr>
            <a:r>
              <a:rPr lang="en-GB" altLang="en-US" sz="1700" b="1" smtClean="0"/>
              <a:t>	            Output	            Input</a:t>
            </a:r>
          </a:p>
          <a:p>
            <a:pPr eaLnBrk="1" hangingPunct="1">
              <a:lnSpc>
                <a:spcPct val="80000"/>
              </a:lnSpc>
              <a:buFont typeface="Wingdings" panose="05000000000000000000" pitchFamily="2" charset="2"/>
              <a:buNone/>
            </a:pPr>
            <a:r>
              <a:rPr lang="en-GB" altLang="en-US" sz="1900" b="1" smtClean="0"/>
              <a:t>     </a:t>
            </a:r>
            <a:r>
              <a:rPr lang="en-GB" altLang="en-US" sz="1900" smtClean="0"/>
              <a:t>                  1  2  3  4    	16  7 20 21</a:t>
            </a:r>
          </a:p>
          <a:p>
            <a:pPr eaLnBrk="1" hangingPunct="1">
              <a:lnSpc>
                <a:spcPct val="80000"/>
              </a:lnSpc>
              <a:buFont typeface="Wingdings" panose="05000000000000000000" pitchFamily="2" charset="2"/>
              <a:buNone/>
            </a:pPr>
            <a:r>
              <a:rPr lang="en-GB" altLang="en-US" sz="1900" smtClean="0"/>
              <a:t>                       5  6  7  8    	29 12 28 17</a:t>
            </a:r>
          </a:p>
          <a:p>
            <a:pPr eaLnBrk="1" hangingPunct="1">
              <a:lnSpc>
                <a:spcPct val="80000"/>
              </a:lnSpc>
              <a:buFont typeface="Wingdings" panose="05000000000000000000" pitchFamily="2" charset="2"/>
              <a:buNone/>
            </a:pPr>
            <a:r>
              <a:rPr lang="en-GB" altLang="en-US" sz="1900" smtClean="0"/>
              <a:t>                       9 10 11 12          1 15 23 26</a:t>
            </a:r>
          </a:p>
          <a:p>
            <a:pPr eaLnBrk="1" hangingPunct="1">
              <a:lnSpc>
                <a:spcPct val="80000"/>
              </a:lnSpc>
              <a:buFont typeface="Wingdings" panose="05000000000000000000" pitchFamily="2" charset="2"/>
              <a:buNone/>
            </a:pPr>
            <a:r>
              <a:rPr lang="en-GB" altLang="en-US" sz="1900" smtClean="0"/>
              <a:t>                      13 14 15 16         5 18 31 10</a:t>
            </a:r>
          </a:p>
          <a:p>
            <a:pPr eaLnBrk="1" hangingPunct="1">
              <a:lnSpc>
                <a:spcPct val="80000"/>
              </a:lnSpc>
              <a:buFont typeface="Wingdings" panose="05000000000000000000" pitchFamily="2" charset="2"/>
              <a:buNone/>
            </a:pPr>
            <a:r>
              <a:rPr lang="en-GB" altLang="en-US" sz="1900" smtClean="0"/>
              <a:t>                      17 18 19 20         2  8 24 14</a:t>
            </a:r>
          </a:p>
          <a:p>
            <a:pPr eaLnBrk="1" hangingPunct="1">
              <a:lnSpc>
                <a:spcPct val="80000"/>
              </a:lnSpc>
              <a:buFont typeface="Wingdings" panose="05000000000000000000" pitchFamily="2" charset="2"/>
              <a:buNone/>
            </a:pPr>
            <a:r>
              <a:rPr lang="en-GB" altLang="en-US" sz="1900" smtClean="0"/>
              <a:t>                      21 22 23 24         32 27  3  9</a:t>
            </a:r>
          </a:p>
          <a:p>
            <a:pPr eaLnBrk="1" hangingPunct="1">
              <a:lnSpc>
                <a:spcPct val="80000"/>
              </a:lnSpc>
              <a:buFont typeface="Wingdings" panose="05000000000000000000" pitchFamily="2" charset="2"/>
              <a:buNone/>
            </a:pPr>
            <a:r>
              <a:rPr lang="en-GB" altLang="en-US" sz="1900" smtClean="0"/>
              <a:t>                      25 26 27 28        19 13 30  6</a:t>
            </a:r>
          </a:p>
          <a:p>
            <a:pPr eaLnBrk="1" hangingPunct="1">
              <a:lnSpc>
                <a:spcPct val="80000"/>
              </a:lnSpc>
              <a:buFont typeface="Wingdings" panose="05000000000000000000" pitchFamily="2" charset="2"/>
              <a:buNone/>
            </a:pPr>
            <a:r>
              <a:rPr lang="en-GB" altLang="en-US" sz="1900" smtClean="0"/>
              <a:t>                      29 30 31 32        22 11  4 25</a:t>
            </a:r>
          </a:p>
          <a:p>
            <a:pPr eaLnBrk="1" hangingPunct="1">
              <a:lnSpc>
                <a:spcPct val="80000"/>
              </a:lnSpc>
            </a:pPr>
            <a:r>
              <a:rPr lang="en-GB" altLang="en-US" sz="1900" smtClean="0"/>
              <a:t>Example: 25th bit of output block is equal to the 19th bit of the input block.</a:t>
            </a:r>
          </a:p>
        </p:txBody>
      </p:sp>
    </p:spTree>
    <p:extLst>
      <p:ext uri="{BB962C8B-B14F-4D97-AF65-F5344CB8AC3E}">
        <p14:creationId xmlns:p14="http://schemas.microsoft.com/office/powerpoint/2010/main" val="4291086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altLang="en-US" smtClean="0"/>
              <a:t>DES Key Schedule</a:t>
            </a:r>
          </a:p>
        </p:txBody>
      </p:sp>
      <p:sp>
        <p:nvSpPr>
          <p:cNvPr id="27651" name="Rectangle 3"/>
          <p:cNvSpPr>
            <a:spLocks noGrp="1" noChangeArrowheads="1"/>
          </p:cNvSpPr>
          <p:nvPr>
            <p:ph type="body" idx="1"/>
          </p:nvPr>
        </p:nvSpPr>
        <p:spPr/>
        <p:txBody>
          <a:bodyPr/>
          <a:lstStyle/>
          <a:p>
            <a:pPr eaLnBrk="1" hangingPunct="1"/>
            <a:r>
              <a:rPr lang="en-GB" altLang="en-US" smtClean="0"/>
              <a:t>The DES key schedule takes a 64-bit key and generates 16 48-bit subkeys, one per round</a:t>
            </a:r>
          </a:p>
          <a:p>
            <a:pPr eaLnBrk="1" hangingPunct="1"/>
            <a:endParaRPr lang="en-GB" altLang="en-US" smtClean="0"/>
          </a:p>
          <a:p>
            <a:pPr eaLnBrk="1" hangingPunct="1"/>
            <a:r>
              <a:rPr lang="en-GB" altLang="en-US" smtClean="0"/>
              <a:t>The key schedule uses two (fixed/known) permutation tables (called PC1 and PC2) and a table of “shifts” (called LS)</a:t>
            </a:r>
          </a:p>
        </p:txBody>
      </p:sp>
    </p:spTree>
    <p:extLst>
      <p:ext uri="{BB962C8B-B14F-4D97-AF65-F5344CB8AC3E}">
        <p14:creationId xmlns:p14="http://schemas.microsoft.com/office/powerpoint/2010/main" val="41087829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ctrTitle"/>
          </p:nvPr>
        </p:nvSpPr>
        <p:spPr>
          <a:xfrm>
            <a:off x="838200" y="152400"/>
            <a:ext cx="7772400" cy="990600"/>
          </a:xfrm>
        </p:spPr>
        <p:txBody>
          <a:bodyPr/>
          <a:lstStyle/>
          <a:p>
            <a:pPr eaLnBrk="1" hangingPunct="1"/>
            <a:r>
              <a:rPr lang="en-US" altLang="en-US" smtClean="0"/>
              <a:t>DES key Schedule</a:t>
            </a:r>
          </a:p>
        </p:txBody>
      </p:sp>
      <p:sp>
        <p:nvSpPr>
          <p:cNvPr id="3" name="Subtitle 2"/>
          <p:cNvSpPr>
            <a:spLocks noGrp="1"/>
          </p:cNvSpPr>
          <p:nvPr>
            <p:ph type="subTitle" idx="1"/>
          </p:nvPr>
        </p:nvSpPr>
        <p:spPr>
          <a:xfrm>
            <a:off x="457200" y="1066800"/>
            <a:ext cx="8077200" cy="5105400"/>
          </a:xfrm>
        </p:spPr>
        <p:txBody>
          <a:bodyPr rtlCol="0">
            <a:normAutofit fontScale="92500" lnSpcReduction="20000"/>
          </a:bodyPr>
          <a:lstStyle/>
          <a:p>
            <a:pPr algn="l" eaLnBrk="1" fontAlgn="auto" hangingPunct="1">
              <a:spcAft>
                <a:spcPts val="0"/>
              </a:spcAft>
              <a:buFont typeface="Wingdings" pitchFamily="2" charset="2"/>
              <a:buChar char="ü"/>
              <a:defRPr/>
            </a:pPr>
            <a:r>
              <a:rPr lang="en-US" dirty="0" smtClean="0">
                <a:solidFill>
                  <a:schemeClr val="tx1"/>
                </a:solidFill>
              </a:rPr>
              <a:t>The 64-bit key is used as input to the algorithm.</a:t>
            </a:r>
          </a:p>
          <a:p>
            <a:pPr algn="l" eaLnBrk="1" fontAlgn="auto" hangingPunct="1">
              <a:spcAft>
                <a:spcPts val="0"/>
              </a:spcAft>
              <a:buFont typeface="Wingdings" pitchFamily="2" charset="2"/>
              <a:buChar char="ü"/>
              <a:defRPr/>
            </a:pPr>
            <a:r>
              <a:rPr lang="en-US" dirty="0" smtClean="0">
                <a:solidFill>
                  <a:schemeClr val="tx1"/>
                </a:solidFill>
              </a:rPr>
              <a:t>The key is first subjected to a permutation governed by the table labeled permuted choice one.</a:t>
            </a:r>
          </a:p>
          <a:p>
            <a:pPr algn="l" eaLnBrk="1" fontAlgn="auto" hangingPunct="1">
              <a:spcAft>
                <a:spcPts val="0"/>
              </a:spcAft>
              <a:buFont typeface="Wingdings" pitchFamily="2" charset="2"/>
              <a:buChar char="ü"/>
              <a:defRPr/>
            </a:pPr>
            <a:r>
              <a:rPr lang="en-US" dirty="0" smtClean="0">
                <a:solidFill>
                  <a:schemeClr val="tx1"/>
                </a:solidFill>
              </a:rPr>
              <a:t>The resulting 56-bit key is then treated as two 28-bit quantities, labeled C</a:t>
            </a:r>
            <a:r>
              <a:rPr lang="en-US" baseline="-25000" dirty="0" smtClean="0">
                <a:solidFill>
                  <a:schemeClr val="tx1"/>
                </a:solidFill>
              </a:rPr>
              <a:t>0</a:t>
            </a:r>
            <a:r>
              <a:rPr lang="en-US" dirty="0" smtClean="0">
                <a:solidFill>
                  <a:schemeClr val="tx1"/>
                </a:solidFill>
              </a:rPr>
              <a:t> and D</a:t>
            </a:r>
            <a:r>
              <a:rPr lang="en-US" baseline="-25000" dirty="0" smtClean="0">
                <a:solidFill>
                  <a:schemeClr val="tx1"/>
                </a:solidFill>
              </a:rPr>
              <a:t>0</a:t>
            </a:r>
            <a:r>
              <a:rPr lang="en-US" dirty="0" smtClean="0">
                <a:solidFill>
                  <a:schemeClr val="tx1"/>
                </a:solidFill>
              </a:rPr>
              <a:t>.</a:t>
            </a:r>
          </a:p>
          <a:p>
            <a:pPr algn="l" eaLnBrk="1" fontAlgn="auto" hangingPunct="1">
              <a:spcAft>
                <a:spcPts val="0"/>
              </a:spcAft>
              <a:buFont typeface="Wingdings" pitchFamily="2" charset="2"/>
              <a:buChar char="ü"/>
              <a:defRPr/>
            </a:pPr>
            <a:r>
              <a:rPr lang="en-US" dirty="0" smtClean="0">
                <a:solidFill>
                  <a:schemeClr val="tx1"/>
                </a:solidFill>
              </a:rPr>
              <a:t>At each round, C</a:t>
            </a:r>
            <a:r>
              <a:rPr lang="en-US" baseline="-25000" dirty="0" smtClean="0">
                <a:solidFill>
                  <a:schemeClr val="tx1"/>
                </a:solidFill>
              </a:rPr>
              <a:t>i-1</a:t>
            </a:r>
            <a:r>
              <a:rPr lang="en-US" dirty="0" smtClean="0">
                <a:solidFill>
                  <a:schemeClr val="tx1"/>
                </a:solidFill>
              </a:rPr>
              <a:t> and D</a:t>
            </a:r>
            <a:r>
              <a:rPr lang="en-US" baseline="-25000" dirty="0" smtClean="0">
                <a:solidFill>
                  <a:schemeClr val="tx1"/>
                </a:solidFill>
              </a:rPr>
              <a:t>i-1 </a:t>
            </a:r>
            <a:r>
              <a:rPr lang="en-US" dirty="0" smtClean="0">
                <a:solidFill>
                  <a:schemeClr val="tx1"/>
                </a:solidFill>
              </a:rPr>
              <a:t>are separately subjected to circular left shift or rotation , of 1 to 2 bits, these values serve as input to the next round.</a:t>
            </a:r>
          </a:p>
          <a:p>
            <a:pPr algn="l" eaLnBrk="1" fontAlgn="auto" hangingPunct="1">
              <a:spcAft>
                <a:spcPts val="0"/>
              </a:spcAft>
              <a:buFont typeface="Wingdings" pitchFamily="2" charset="2"/>
              <a:buChar char="ü"/>
              <a:defRPr/>
            </a:pPr>
            <a:r>
              <a:rPr lang="en-US" dirty="0" smtClean="0">
                <a:solidFill>
                  <a:schemeClr val="tx1"/>
                </a:solidFill>
              </a:rPr>
              <a:t>They also serve as input to permutation Choice Two, which produce 48-bit </a:t>
            </a:r>
            <a:r>
              <a:rPr lang="en-US" dirty="0" err="1" smtClean="0">
                <a:solidFill>
                  <a:schemeClr val="tx1"/>
                </a:solidFill>
              </a:rPr>
              <a:t>ouput</a:t>
            </a:r>
            <a:r>
              <a:rPr lang="en-US" dirty="0" smtClean="0">
                <a:solidFill>
                  <a:schemeClr val="tx1"/>
                </a:solidFill>
              </a:rPr>
              <a:t> that serve as input to the function F(R</a:t>
            </a:r>
            <a:r>
              <a:rPr lang="en-US" baseline="-25000" dirty="0" smtClean="0">
                <a:solidFill>
                  <a:schemeClr val="tx1"/>
                </a:solidFill>
              </a:rPr>
              <a:t>i-1</a:t>
            </a:r>
            <a:r>
              <a:rPr lang="en-US" dirty="0" smtClean="0">
                <a:solidFill>
                  <a:schemeClr val="tx1"/>
                </a:solidFill>
              </a:rPr>
              <a:t>,K</a:t>
            </a:r>
            <a:r>
              <a:rPr lang="en-US" baseline="-25000" dirty="0" smtClean="0">
                <a:solidFill>
                  <a:schemeClr val="tx1"/>
                </a:solidFill>
              </a:rPr>
              <a:t>i</a:t>
            </a:r>
            <a:r>
              <a:rPr lang="en-US" dirty="0" smtClean="0">
                <a:solidFill>
                  <a:schemeClr val="tx1"/>
                </a:solidFill>
              </a:rPr>
              <a:t>).</a:t>
            </a:r>
          </a:p>
          <a:p>
            <a:pPr algn="l" eaLnBrk="1" fontAlgn="auto" hangingPunct="1">
              <a:spcAft>
                <a:spcPts val="0"/>
              </a:spcAft>
              <a:buFont typeface="Wingdings" pitchFamily="2" charset="2"/>
              <a:buChar char="ü"/>
              <a:defRPr/>
            </a:pPr>
            <a:endParaRPr lang="en-US" dirty="0" smtClean="0">
              <a:solidFill>
                <a:schemeClr val="tx1"/>
              </a:solidFill>
            </a:endParaRPr>
          </a:p>
          <a:p>
            <a:pPr algn="l" eaLnBrk="1" fontAlgn="auto" hangingPunct="1">
              <a:spcAft>
                <a:spcPts val="0"/>
              </a:spcAft>
              <a:buFont typeface="Wingdings" pitchFamily="2" charset="2"/>
              <a:buChar char="ü"/>
              <a:defRPr/>
            </a:pPr>
            <a:endParaRPr lang="en-US" dirty="0">
              <a:solidFill>
                <a:schemeClr val="tx1"/>
              </a:solidFill>
            </a:endParaRPr>
          </a:p>
        </p:txBody>
      </p:sp>
    </p:spTree>
    <p:extLst>
      <p:ext uri="{BB962C8B-B14F-4D97-AF65-F5344CB8AC3E}">
        <p14:creationId xmlns:p14="http://schemas.microsoft.com/office/powerpoint/2010/main" val="28684838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GB" altLang="en-US" smtClean="0"/>
              <a:t>DES Key Schedule</a:t>
            </a:r>
          </a:p>
        </p:txBody>
      </p:sp>
      <p:sp>
        <p:nvSpPr>
          <p:cNvPr id="29699" name="Rectangle 11"/>
          <p:cNvSpPr>
            <a:spLocks noChangeArrowheads="1"/>
          </p:cNvSpPr>
          <p:nvPr/>
        </p:nvSpPr>
        <p:spPr bwMode="auto">
          <a:xfrm>
            <a:off x="3132138" y="1773238"/>
            <a:ext cx="2303462" cy="28733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latin typeface="Calibri" panose="020F0502020204030204" pitchFamily="34" charset="0"/>
              </a:rPr>
              <a:t>Key (64)</a:t>
            </a:r>
          </a:p>
        </p:txBody>
      </p:sp>
      <p:sp>
        <p:nvSpPr>
          <p:cNvPr id="29700" name="Rectangle 13"/>
          <p:cNvSpPr>
            <a:spLocks noChangeArrowheads="1"/>
          </p:cNvSpPr>
          <p:nvPr/>
        </p:nvSpPr>
        <p:spPr bwMode="auto">
          <a:xfrm>
            <a:off x="3132138" y="2925763"/>
            <a:ext cx="2303462" cy="28733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latin typeface="Calibri" panose="020F0502020204030204" pitchFamily="34" charset="0"/>
              </a:rPr>
              <a:t>Effective Key (56)</a:t>
            </a:r>
          </a:p>
        </p:txBody>
      </p:sp>
      <p:sp>
        <p:nvSpPr>
          <p:cNvPr id="29701" name="Oval 14"/>
          <p:cNvSpPr>
            <a:spLocks noChangeArrowheads="1"/>
          </p:cNvSpPr>
          <p:nvPr/>
        </p:nvSpPr>
        <p:spPr bwMode="auto">
          <a:xfrm>
            <a:off x="3851275" y="2276475"/>
            <a:ext cx="720725" cy="431800"/>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latin typeface="Calibri" panose="020F0502020204030204" pitchFamily="34" charset="0"/>
              </a:rPr>
              <a:t>PC1</a:t>
            </a:r>
          </a:p>
        </p:txBody>
      </p:sp>
      <p:sp>
        <p:nvSpPr>
          <p:cNvPr id="29702" name="Line 16"/>
          <p:cNvSpPr>
            <a:spLocks noChangeShapeType="1"/>
          </p:cNvSpPr>
          <p:nvPr/>
        </p:nvSpPr>
        <p:spPr bwMode="auto">
          <a:xfrm>
            <a:off x="4211638" y="2060575"/>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3" name="Line 17"/>
          <p:cNvSpPr>
            <a:spLocks noChangeShapeType="1"/>
          </p:cNvSpPr>
          <p:nvPr/>
        </p:nvSpPr>
        <p:spPr bwMode="auto">
          <a:xfrm>
            <a:off x="4211638" y="2708275"/>
            <a:ext cx="0" cy="2174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4" name="Line 18"/>
          <p:cNvSpPr>
            <a:spLocks noChangeShapeType="1"/>
          </p:cNvSpPr>
          <p:nvPr/>
        </p:nvSpPr>
        <p:spPr bwMode="auto">
          <a:xfrm>
            <a:off x="4211638" y="3213100"/>
            <a:ext cx="0" cy="144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5" name="Line 19"/>
          <p:cNvSpPr>
            <a:spLocks noChangeShapeType="1"/>
          </p:cNvSpPr>
          <p:nvPr/>
        </p:nvSpPr>
        <p:spPr bwMode="auto">
          <a:xfrm>
            <a:off x="3205163" y="3933825"/>
            <a:ext cx="17287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6" name="Line 20"/>
          <p:cNvSpPr>
            <a:spLocks noChangeShapeType="1"/>
          </p:cNvSpPr>
          <p:nvPr/>
        </p:nvSpPr>
        <p:spPr bwMode="auto">
          <a:xfrm>
            <a:off x="3205163" y="3933825"/>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7" name="Line 21"/>
          <p:cNvSpPr>
            <a:spLocks noChangeShapeType="1"/>
          </p:cNvSpPr>
          <p:nvPr/>
        </p:nvSpPr>
        <p:spPr bwMode="auto">
          <a:xfrm>
            <a:off x="4932363" y="3933825"/>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8" name="Oval 22"/>
          <p:cNvSpPr>
            <a:spLocks noChangeArrowheads="1"/>
          </p:cNvSpPr>
          <p:nvPr/>
        </p:nvSpPr>
        <p:spPr bwMode="auto">
          <a:xfrm>
            <a:off x="2844800" y="4149725"/>
            <a:ext cx="720725" cy="431800"/>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latin typeface="Calibri" panose="020F0502020204030204" pitchFamily="34" charset="0"/>
              </a:rPr>
              <a:t>LS</a:t>
            </a:r>
          </a:p>
        </p:txBody>
      </p:sp>
      <p:sp>
        <p:nvSpPr>
          <p:cNvPr id="29709" name="Oval 23"/>
          <p:cNvSpPr>
            <a:spLocks noChangeArrowheads="1"/>
          </p:cNvSpPr>
          <p:nvPr/>
        </p:nvSpPr>
        <p:spPr bwMode="auto">
          <a:xfrm>
            <a:off x="4500563" y="4149725"/>
            <a:ext cx="720725" cy="431800"/>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latin typeface="Calibri" panose="020F0502020204030204" pitchFamily="34" charset="0"/>
              </a:rPr>
              <a:t>LS</a:t>
            </a:r>
          </a:p>
        </p:txBody>
      </p:sp>
      <p:sp>
        <p:nvSpPr>
          <p:cNvPr id="29710" name="Line 24"/>
          <p:cNvSpPr>
            <a:spLocks noChangeShapeType="1"/>
          </p:cNvSpPr>
          <p:nvPr/>
        </p:nvSpPr>
        <p:spPr bwMode="auto">
          <a:xfrm>
            <a:off x="3205163" y="4797425"/>
            <a:ext cx="17287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1" name="Line 25"/>
          <p:cNvSpPr>
            <a:spLocks noChangeShapeType="1"/>
          </p:cNvSpPr>
          <p:nvPr/>
        </p:nvSpPr>
        <p:spPr bwMode="auto">
          <a:xfrm>
            <a:off x="4932363" y="4581525"/>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2" name="Line 26"/>
          <p:cNvSpPr>
            <a:spLocks noChangeShapeType="1"/>
          </p:cNvSpPr>
          <p:nvPr/>
        </p:nvSpPr>
        <p:spPr bwMode="auto">
          <a:xfrm>
            <a:off x="3205163" y="4581525"/>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3" name="Line 27"/>
          <p:cNvSpPr>
            <a:spLocks noChangeShapeType="1"/>
          </p:cNvSpPr>
          <p:nvPr/>
        </p:nvSpPr>
        <p:spPr bwMode="auto">
          <a:xfrm>
            <a:off x="4068763" y="4797425"/>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4" name="Line 28"/>
          <p:cNvSpPr>
            <a:spLocks noChangeShapeType="1"/>
          </p:cNvSpPr>
          <p:nvPr/>
        </p:nvSpPr>
        <p:spPr bwMode="auto">
          <a:xfrm>
            <a:off x="2413000" y="4294188"/>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5" name="Text Box 29"/>
          <p:cNvSpPr txBox="1">
            <a:spLocks noChangeArrowheads="1"/>
          </p:cNvSpPr>
          <p:nvPr/>
        </p:nvSpPr>
        <p:spPr bwMode="auto">
          <a:xfrm>
            <a:off x="1549400" y="4078288"/>
            <a:ext cx="10715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latin typeface="Calibri" panose="020F0502020204030204" pitchFamily="34" charset="0"/>
              </a:rPr>
              <a:t>Round</a:t>
            </a:r>
          </a:p>
          <a:p>
            <a:pPr eaLnBrk="1" hangingPunct="1"/>
            <a:r>
              <a:rPr lang="en-GB" altLang="en-US">
                <a:latin typeface="Calibri" panose="020F0502020204030204" pitchFamily="34" charset="0"/>
              </a:rPr>
              <a:t>number</a:t>
            </a:r>
          </a:p>
        </p:txBody>
      </p:sp>
      <p:sp>
        <p:nvSpPr>
          <p:cNvPr id="29716" name="Line 30"/>
          <p:cNvSpPr>
            <a:spLocks noChangeShapeType="1"/>
          </p:cNvSpPr>
          <p:nvPr/>
        </p:nvSpPr>
        <p:spPr bwMode="auto">
          <a:xfrm>
            <a:off x="5221288" y="4294188"/>
            <a:ext cx="431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9717" name="Text Box 31"/>
          <p:cNvSpPr txBox="1">
            <a:spLocks noChangeArrowheads="1"/>
          </p:cNvSpPr>
          <p:nvPr/>
        </p:nvSpPr>
        <p:spPr bwMode="auto">
          <a:xfrm>
            <a:off x="5653088" y="4078288"/>
            <a:ext cx="10715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latin typeface="Calibri" panose="020F0502020204030204" pitchFamily="34" charset="0"/>
              </a:rPr>
              <a:t>Round</a:t>
            </a:r>
          </a:p>
          <a:p>
            <a:pPr eaLnBrk="1" hangingPunct="1"/>
            <a:r>
              <a:rPr lang="en-GB" altLang="en-US">
                <a:latin typeface="Calibri" panose="020F0502020204030204" pitchFamily="34" charset="0"/>
              </a:rPr>
              <a:t>number</a:t>
            </a:r>
          </a:p>
        </p:txBody>
      </p:sp>
      <p:sp>
        <p:nvSpPr>
          <p:cNvPr id="29718" name="Text Box 32"/>
          <p:cNvSpPr txBox="1">
            <a:spLocks noChangeArrowheads="1"/>
          </p:cNvSpPr>
          <p:nvPr/>
        </p:nvSpPr>
        <p:spPr bwMode="auto">
          <a:xfrm>
            <a:off x="2628900" y="5086350"/>
            <a:ext cx="2954338"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latin typeface="Calibri" panose="020F0502020204030204" pitchFamily="34" charset="0"/>
              </a:rPr>
              <a:t>Is Round number = 16?</a:t>
            </a:r>
          </a:p>
        </p:txBody>
      </p:sp>
      <p:sp>
        <p:nvSpPr>
          <p:cNvPr id="29719" name="Text Box 33"/>
          <p:cNvSpPr txBox="1">
            <a:spLocks noChangeArrowheads="1"/>
          </p:cNvSpPr>
          <p:nvPr/>
        </p:nvSpPr>
        <p:spPr bwMode="auto">
          <a:xfrm>
            <a:off x="5580063" y="5086350"/>
            <a:ext cx="581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latin typeface="Calibri" panose="020F0502020204030204" pitchFamily="34" charset="0"/>
              </a:rPr>
              <a:t>Yes</a:t>
            </a:r>
          </a:p>
        </p:txBody>
      </p:sp>
      <p:sp>
        <p:nvSpPr>
          <p:cNvPr id="29720" name="Text Box 34"/>
          <p:cNvSpPr txBox="1">
            <a:spLocks noChangeArrowheads="1"/>
          </p:cNvSpPr>
          <p:nvPr/>
        </p:nvSpPr>
        <p:spPr bwMode="auto">
          <a:xfrm>
            <a:off x="4068763" y="5445125"/>
            <a:ext cx="4937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latin typeface="Calibri" panose="020F0502020204030204" pitchFamily="34" charset="0"/>
              </a:rPr>
              <a:t>No</a:t>
            </a:r>
          </a:p>
        </p:txBody>
      </p:sp>
      <p:sp>
        <p:nvSpPr>
          <p:cNvPr id="29721" name="Text Box 35"/>
          <p:cNvSpPr txBox="1">
            <a:spLocks noChangeArrowheads="1"/>
          </p:cNvSpPr>
          <p:nvPr/>
        </p:nvSpPr>
        <p:spPr bwMode="auto">
          <a:xfrm>
            <a:off x="2555875" y="5734050"/>
            <a:ext cx="3097213"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latin typeface="Calibri" panose="020F0502020204030204" pitchFamily="34" charset="0"/>
              </a:rPr>
              <a:t>Increment round number</a:t>
            </a:r>
          </a:p>
        </p:txBody>
      </p:sp>
      <p:sp>
        <p:nvSpPr>
          <p:cNvPr id="29722" name="Text Box 36"/>
          <p:cNvSpPr txBox="1">
            <a:spLocks noChangeArrowheads="1"/>
          </p:cNvSpPr>
          <p:nvPr/>
        </p:nvSpPr>
        <p:spPr bwMode="auto">
          <a:xfrm>
            <a:off x="3059113" y="3357563"/>
            <a:ext cx="2386012"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latin typeface="Calibri" panose="020F0502020204030204" pitchFamily="34" charset="0"/>
              </a:rPr>
              <a:t>Round number = 1</a:t>
            </a:r>
          </a:p>
        </p:txBody>
      </p:sp>
      <p:sp>
        <p:nvSpPr>
          <p:cNvPr id="29723" name="Rectangle 37"/>
          <p:cNvSpPr>
            <a:spLocks noChangeArrowheads="1"/>
          </p:cNvSpPr>
          <p:nvPr/>
        </p:nvSpPr>
        <p:spPr bwMode="auto">
          <a:xfrm>
            <a:off x="6229350" y="5805488"/>
            <a:ext cx="2303463" cy="28733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latin typeface="Calibri" panose="020F0502020204030204" pitchFamily="34" charset="0"/>
              </a:rPr>
              <a:t>Subkey (48)</a:t>
            </a:r>
          </a:p>
        </p:txBody>
      </p:sp>
      <p:sp>
        <p:nvSpPr>
          <p:cNvPr id="29724" name="Line 38"/>
          <p:cNvSpPr>
            <a:spLocks noChangeShapeType="1"/>
          </p:cNvSpPr>
          <p:nvPr/>
        </p:nvSpPr>
        <p:spPr bwMode="auto">
          <a:xfrm>
            <a:off x="4068763" y="4941888"/>
            <a:ext cx="3527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5" name="Oval 39"/>
          <p:cNvSpPr>
            <a:spLocks noChangeArrowheads="1"/>
          </p:cNvSpPr>
          <p:nvPr/>
        </p:nvSpPr>
        <p:spPr bwMode="auto">
          <a:xfrm>
            <a:off x="7237413" y="5157788"/>
            <a:ext cx="720725" cy="431800"/>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latin typeface="Calibri" panose="020F0502020204030204" pitchFamily="34" charset="0"/>
              </a:rPr>
              <a:t>PC2</a:t>
            </a:r>
          </a:p>
        </p:txBody>
      </p:sp>
      <p:sp>
        <p:nvSpPr>
          <p:cNvPr id="29726" name="Line 40"/>
          <p:cNvSpPr>
            <a:spLocks noChangeShapeType="1"/>
          </p:cNvSpPr>
          <p:nvPr/>
        </p:nvSpPr>
        <p:spPr bwMode="auto">
          <a:xfrm>
            <a:off x="7597775" y="4941888"/>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27" name="Line 41"/>
          <p:cNvSpPr>
            <a:spLocks noChangeShapeType="1"/>
          </p:cNvSpPr>
          <p:nvPr/>
        </p:nvSpPr>
        <p:spPr bwMode="auto">
          <a:xfrm>
            <a:off x="7597775" y="5589588"/>
            <a:ext cx="0" cy="2174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28" name="Line 42"/>
          <p:cNvSpPr>
            <a:spLocks noChangeShapeType="1"/>
          </p:cNvSpPr>
          <p:nvPr/>
        </p:nvSpPr>
        <p:spPr bwMode="auto">
          <a:xfrm>
            <a:off x="4068763" y="5445125"/>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29" name="Text Box 43"/>
          <p:cNvSpPr txBox="1">
            <a:spLocks noChangeArrowheads="1"/>
          </p:cNvSpPr>
          <p:nvPr/>
        </p:nvSpPr>
        <p:spPr bwMode="auto">
          <a:xfrm>
            <a:off x="6300788" y="5157788"/>
            <a:ext cx="62547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latin typeface="Calibri" panose="020F0502020204030204" pitchFamily="34" charset="0"/>
              </a:rPr>
              <a:t>End</a:t>
            </a:r>
          </a:p>
        </p:txBody>
      </p:sp>
      <p:sp>
        <p:nvSpPr>
          <p:cNvPr id="29730" name="Line 44"/>
          <p:cNvSpPr>
            <a:spLocks noChangeShapeType="1"/>
          </p:cNvSpPr>
          <p:nvPr/>
        </p:nvSpPr>
        <p:spPr bwMode="auto">
          <a:xfrm>
            <a:off x="5580063" y="5373688"/>
            <a:ext cx="720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31" name="Line 45"/>
          <p:cNvSpPr>
            <a:spLocks noChangeShapeType="1"/>
          </p:cNvSpPr>
          <p:nvPr/>
        </p:nvSpPr>
        <p:spPr bwMode="auto">
          <a:xfrm flipH="1">
            <a:off x="1258888" y="3789363"/>
            <a:ext cx="295275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9732" name="Line 46"/>
          <p:cNvSpPr>
            <a:spLocks noChangeShapeType="1"/>
          </p:cNvSpPr>
          <p:nvPr/>
        </p:nvSpPr>
        <p:spPr bwMode="auto">
          <a:xfrm flipH="1">
            <a:off x="1260475" y="5949950"/>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33" name="Line 47"/>
          <p:cNvSpPr>
            <a:spLocks noChangeShapeType="1"/>
          </p:cNvSpPr>
          <p:nvPr/>
        </p:nvSpPr>
        <p:spPr bwMode="auto">
          <a:xfrm flipV="1">
            <a:off x="1260475" y="3789363"/>
            <a:ext cx="0" cy="2160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4" name="Line 48"/>
          <p:cNvSpPr>
            <a:spLocks noChangeShapeType="1"/>
          </p:cNvSpPr>
          <p:nvPr/>
        </p:nvSpPr>
        <p:spPr bwMode="auto">
          <a:xfrm>
            <a:off x="4211638" y="3716338"/>
            <a:ext cx="0" cy="2174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616785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838200" y="228600"/>
            <a:ext cx="7772400" cy="1066800"/>
          </a:xfrm>
        </p:spPr>
        <p:txBody>
          <a:bodyPr/>
          <a:lstStyle/>
          <a:p>
            <a:pPr eaLnBrk="1" hangingPunct="1"/>
            <a:r>
              <a:rPr lang="en-US" altLang="en-US" smtClean="0"/>
              <a:t>DATA ENCRYPTION STANDARD</a:t>
            </a:r>
          </a:p>
        </p:txBody>
      </p:sp>
      <p:sp>
        <p:nvSpPr>
          <p:cNvPr id="3" name="Subtitle 2"/>
          <p:cNvSpPr>
            <a:spLocks noGrp="1"/>
          </p:cNvSpPr>
          <p:nvPr>
            <p:ph type="subTitle" idx="1"/>
          </p:nvPr>
        </p:nvSpPr>
        <p:spPr>
          <a:xfrm>
            <a:off x="457200" y="1524000"/>
            <a:ext cx="8382000" cy="4953000"/>
          </a:xfrm>
        </p:spPr>
        <p:txBody>
          <a:bodyPr rtlCol="0">
            <a:normAutofit fontScale="92500" lnSpcReduction="20000"/>
          </a:bodyPr>
          <a:lstStyle/>
          <a:p>
            <a:pPr algn="l" eaLnBrk="1" fontAlgn="auto" hangingPunct="1">
              <a:spcAft>
                <a:spcPts val="0"/>
              </a:spcAft>
              <a:buFont typeface="Wingdings" pitchFamily="2" charset="2"/>
              <a:buChar char="ü"/>
              <a:defRPr/>
            </a:pPr>
            <a:r>
              <a:rPr lang="en-GB" dirty="0" smtClean="0">
                <a:solidFill>
                  <a:schemeClr val="tx1"/>
                </a:solidFill>
              </a:rPr>
              <a:t>The </a:t>
            </a:r>
            <a:r>
              <a:rPr lang="en-GB" b="1" dirty="0" smtClean="0">
                <a:solidFill>
                  <a:schemeClr val="tx1"/>
                </a:solidFill>
              </a:rPr>
              <a:t>Data Encryption Standard (DES) </a:t>
            </a:r>
            <a:r>
              <a:rPr lang="en-GB" dirty="0" smtClean="0">
                <a:solidFill>
                  <a:schemeClr val="tx1"/>
                </a:solidFill>
              </a:rPr>
              <a:t>was designed by IBM.</a:t>
            </a:r>
            <a:endParaRPr lang="en-US" dirty="0" smtClean="0">
              <a:solidFill>
                <a:schemeClr val="tx1"/>
              </a:solidFill>
            </a:endParaRPr>
          </a:p>
          <a:p>
            <a:pPr algn="l" eaLnBrk="1" fontAlgn="auto" hangingPunct="1">
              <a:spcAft>
                <a:spcPts val="0"/>
              </a:spcAft>
              <a:buFont typeface="Wingdings" pitchFamily="2" charset="2"/>
              <a:buChar char="ü"/>
              <a:defRPr/>
            </a:pPr>
            <a:r>
              <a:rPr lang="en-US" dirty="0" smtClean="0">
                <a:solidFill>
                  <a:schemeClr val="tx1"/>
                </a:solidFill>
              </a:rPr>
              <a:t>DES , adopted in 1977 by National Bureau of Standards(NBS), now National institute of Standards and Technology(NIST) as Federal information processing standard 46.</a:t>
            </a:r>
          </a:p>
          <a:p>
            <a:pPr algn="l" eaLnBrk="1" fontAlgn="auto" hangingPunct="1">
              <a:spcAft>
                <a:spcPts val="0"/>
              </a:spcAft>
              <a:buFont typeface="Wingdings" pitchFamily="2" charset="2"/>
              <a:buChar char="ü"/>
              <a:defRPr/>
            </a:pPr>
            <a:r>
              <a:rPr lang="en-GB" dirty="0" smtClean="0">
                <a:solidFill>
                  <a:schemeClr val="tx1"/>
                </a:solidFill>
              </a:rPr>
              <a:t>It was unbroken for more than 10 years since its publication  and some aspects of its design were kept secret by IBM at the request of the US National Security Agency (NSA); some people believed that IBM and NSA had hidden a trapdoor in DES that only they knew about (that they could use to crack DES)</a:t>
            </a:r>
          </a:p>
          <a:p>
            <a:pPr algn="l" eaLnBrk="1" fontAlgn="auto" hangingPunct="1">
              <a:spcAft>
                <a:spcPts val="0"/>
              </a:spcAft>
              <a:buFont typeface="Wingdings" pitchFamily="2" charset="2"/>
              <a:buChar char="ü"/>
              <a:defRPr/>
            </a:pPr>
            <a:endParaRPr lang="en-US" b="1" dirty="0" smtClean="0">
              <a:solidFill>
                <a:schemeClr val="tx1"/>
              </a:solidFill>
            </a:endParaRPr>
          </a:p>
          <a:p>
            <a:pPr algn="l" eaLnBrk="1" fontAlgn="auto" hangingPunct="1">
              <a:spcAft>
                <a:spcPts val="0"/>
              </a:spcAft>
              <a:buFont typeface="Wingdings" pitchFamily="2" charset="2"/>
              <a:buChar char="ü"/>
              <a:defRPr/>
            </a:pPr>
            <a:endParaRPr lang="en-US" dirty="0" smtClean="0">
              <a:solidFill>
                <a:schemeClr val="tx1"/>
              </a:solidFill>
            </a:endParaRPr>
          </a:p>
          <a:p>
            <a:pPr algn="l" eaLnBrk="1" fontAlgn="auto" hangingPunct="1">
              <a:spcAft>
                <a:spcPts val="0"/>
              </a:spcAft>
              <a:buFont typeface="Wingdings" pitchFamily="2" charset="2"/>
              <a:buChar char="ü"/>
              <a:defRPr/>
            </a:pPr>
            <a:endParaRPr lang="en-US" dirty="0">
              <a:solidFill>
                <a:schemeClr val="tx1"/>
              </a:solidFill>
            </a:endParaRPr>
          </a:p>
        </p:txBody>
      </p:sp>
    </p:spTree>
    <p:extLst>
      <p:ext uri="{BB962C8B-B14F-4D97-AF65-F5344CB8AC3E}">
        <p14:creationId xmlns:p14="http://schemas.microsoft.com/office/powerpoint/2010/main" val="4158769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GB" altLang="en-US" smtClean="0"/>
              <a:t>Permuted Choice 1: PC1</a:t>
            </a:r>
          </a:p>
        </p:txBody>
      </p:sp>
      <p:sp>
        <p:nvSpPr>
          <p:cNvPr id="30723" name="Rectangle 3"/>
          <p:cNvSpPr>
            <a:spLocks noGrp="1" noChangeArrowheads="1"/>
          </p:cNvSpPr>
          <p:nvPr>
            <p:ph type="body" idx="1"/>
          </p:nvPr>
        </p:nvSpPr>
        <p:spPr/>
        <p:txBody>
          <a:bodyPr/>
          <a:lstStyle/>
          <a:p>
            <a:pPr eaLnBrk="1" hangingPunct="1">
              <a:lnSpc>
                <a:spcPct val="80000"/>
              </a:lnSpc>
            </a:pPr>
            <a:r>
              <a:rPr lang="en-GB" altLang="en-US" sz="2600" smtClean="0"/>
              <a:t>The permutation PC1 takes the 64-bit key and produces a 56-bit key by discarding every 8th bit in the key</a:t>
            </a:r>
          </a:p>
          <a:p>
            <a:pPr eaLnBrk="1" hangingPunct="1">
              <a:lnSpc>
                <a:spcPct val="80000"/>
              </a:lnSpc>
            </a:pPr>
            <a:endParaRPr lang="en-GB" altLang="en-US" sz="2600" smtClean="0"/>
          </a:p>
          <a:p>
            <a:pPr eaLnBrk="1" hangingPunct="1">
              <a:lnSpc>
                <a:spcPct val="80000"/>
              </a:lnSpc>
            </a:pPr>
            <a:r>
              <a:rPr lang="en-GB" altLang="en-US" sz="2600" smtClean="0"/>
              <a:t>This means that the </a:t>
            </a:r>
            <a:r>
              <a:rPr lang="en-GB" altLang="en-US" sz="2600" b="1" smtClean="0"/>
              <a:t>effective key size</a:t>
            </a:r>
            <a:r>
              <a:rPr lang="en-GB" altLang="en-US" sz="2600" smtClean="0"/>
              <a:t> of DES is not 64 bits, but 56 bits (since the 8 bits that are discarded have no effect on the encryption or decryption of data)</a:t>
            </a:r>
          </a:p>
          <a:p>
            <a:pPr eaLnBrk="1" hangingPunct="1">
              <a:lnSpc>
                <a:spcPct val="80000"/>
              </a:lnSpc>
            </a:pPr>
            <a:endParaRPr lang="en-GB" altLang="en-US" sz="2600" smtClean="0"/>
          </a:p>
          <a:p>
            <a:pPr eaLnBrk="1" hangingPunct="1">
              <a:lnSpc>
                <a:spcPct val="80000"/>
              </a:lnSpc>
            </a:pPr>
            <a:r>
              <a:rPr lang="en-GB" altLang="en-US" sz="2600" smtClean="0"/>
              <a:t>The 56-bit effective key is then processed to produce the 16 48-bit round keys (subkeys)</a:t>
            </a:r>
          </a:p>
        </p:txBody>
      </p:sp>
    </p:spTree>
    <p:extLst>
      <p:ext uri="{BB962C8B-B14F-4D97-AF65-F5344CB8AC3E}">
        <p14:creationId xmlns:p14="http://schemas.microsoft.com/office/powerpoint/2010/main" val="36516663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ctrTitle"/>
          </p:nvPr>
        </p:nvSpPr>
        <p:spPr/>
        <p:txBody>
          <a:bodyPr/>
          <a:lstStyle/>
          <a:p>
            <a:pPr eaLnBrk="1" hangingPunct="1"/>
            <a:endParaRPr lang="en-US" altLang="en-US" smtClean="0"/>
          </a:p>
        </p:txBody>
      </p:sp>
      <p:sp>
        <p:nvSpPr>
          <p:cNvPr id="3" name="Subtitle 2"/>
          <p:cNvSpPr>
            <a:spLocks noGrp="1"/>
          </p:cNvSpPr>
          <p:nvPr>
            <p:ph type="subTitle" idx="1"/>
          </p:nvPr>
        </p:nvSpPr>
        <p:spPr/>
        <p:txBody>
          <a:bodyPr rtlCol="0">
            <a:normAutofit/>
          </a:bodyPr>
          <a:lstStyle/>
          <a:p>
            <a:pPr eaLnBrk="1" fontAlgn="auto" hangingPunct="1">
              <a:spcAft>
                <a:spcPts val="0"/>
              </a:spcAft>
              <a:defRPr/>
            </a:pPr>
            <a:endParaRPr lang="en-US"/>
          </a:p>
        </p:txBody>
      </p:sp>
      <p:pic>
        <p:nvPicPr>
          <p:cNvPr id="317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610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352800"/>
            <a:ext cx="739140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59402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ctrTitle"/>
          </p:nvPr>
        </p:nvSpPr>
        <p:spPr/>
        <p:txBody>
          <a:bodyPr/>
          <a:lstStyle/>
          <a:p>
            <a:pPr eaLnBrk="1" hangingPunct="1"/>
            <a:endParaRPr lang="en-US" altLang="en-US" smtClean="0"/>
          </a:p>
        </p:txBody>
      </p:sp>
      <p:sp>
        <p:nvSpPr>
          <p:cNvPr id="3" name="Subtitle 2"/>
          <p:cNvSpPr>
            <a:spLocks noGrp="1"/>
          </p:cNvSpPr>
          <p:nvPr>
            <p:ph type="subTitle" idx="1"/>
          </p:nvPr>
        </p:nvSpPr>
        <p:spPr/>
        <p:txBody>
          <a:bodyPr rtlCol="0">
            <a:normAutofit/>
          </a:bodyPr>
          <a:lstStyle/>
          <a:p>
            <a:pPr eaLnBrk="1" fontAlgn="auto" hangingPunct="1">
              <a:spcAft>
                <a:spcPts val="0"/>
              </a:spcAft>
              <a:defRPr/>
            </a:pPr>
            <a:endParaRPr lang="en-US"/>
          </a:p>
        </p:txBody>
      </p:sp>
      <p:pic>
        <p:nvPicPr>
          <p:cNvPr id="327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86200"/>
            <a:ext cx="8763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58799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GB" dirty="0" smtClean="0"/>
              <a:t>Permuted Choice 1: PC1(from last Tables)</a:t>
            </a:r>
          </a:p>
        </p:txBody>
      </p:sp>
      <p:sp>
        <p:nvSpPr>
          <p:cNvPr id="33795" name="Rectangle 3"/>
          <p:cNvSpPr>
            <a:spLocks noGrp="1" noChangeArrowheads="1"/>
          </p:cNvSpPr>
          <p:nvPr>
            <p:ph type="body" idx="1"/>
          </p:nvPr>
        </p:nvSpPr>
        <p:spPr>
          <a:xfrm>
            <a:off x="228600" y="1600200"/>
            <a:ext cx="8458200" cy="4525963"/>
          </a:xfrm>
        </p:spPr>
        <p:txBody>
          <a:bodyPr/>
          <a:lstStyle/>
          <a:p>
            <a:pPr eaLnBrk="1" hangingPunct="1">
              <a:lnSpc>
                <a:spcPct val="80000"/>
              </a:lnSpc>
            </a:pPr>
            <a:r>
              <a:rPr lang="en-GB" altLang="en-US" sz="2100" smtClean="0"/>
              <a:t>The PC1 permutation is described by the following table:</a:t>
            </a:r>
          </a:p>
          <a:p>
            <a:pPr eaLnBrk="1" hangingPunct="1">
              <a:lnSpc>
                <a:spcPct val="80000"/>
              </a:lnSpc>
              <a:buFont typeface="Wingdings" panose="05000000000000000000" pitchFamily="2" charset="2"/>
              <a:buNone/>
            </a:pPr>
            <a:r>
              <a:rPr lang="en-GB" altLang="en-US" sz="2100" smtClean="0"/>
              <a:t>		    </a:t>
            </a:r>
            <a:r>
              <a:rPr lang="en-GB" altLang="en-US" sz="2100" b="1" smtClean="0"/>
              <a:t>Effective Key Bit	   Input Key Bit</a:t>
            </a:r>
            <a:endParaRPr lang="en-GB" altLang="en-US" sz="2100" smtClean="0"/>
          </a:p>
          <a:p>
            <a:pPr eaLnBrk="1" hangingPunct="1">
              <a:lnSpc>
                <a:spcPct val="80000"/>
              </a:lnSpc>
              <a:buFont typeface="Wingdings" panose="05000000000000000000" pitchFamily="2" charset="2"/>
              <a:buNone/>
            </a:pPr>
            <a:r>
              <a:rPr lang="en-GB" altLang="en-US" sz="2100" smtClean="0"/>
              <a:t>          1  2  3  4  5  6  7                 57 49 41 33 25 17  9</a:t>
            </a:r>
          </a:p>
          <a:p>
            <a:pPr eaLnBrk="1" hangingPunct="1">
              <a:lnSpc>
                <a:spcPct val="80000"/>
              </a:lnSpc>
              <a:buFont typeface="Wingdings" panose="05000000000000000000" pitchFamily="2" charset="2"/>
              <a:buNone/>
            </a:pPr>
            <a:r>
              <a:rPr lang="en-GB" altLang="en-US" sz="2100" smtClean="0"/>
              <a:t>	   8  9 10 11 12 13 14             1 58 50 42 34 26 18</a:t>
            </a:r>
          </a:p>
          <a:p>
            <a:pPr eaLnBrk="1" hangingPunct="1">
              <a:lnSpc>
                <a:spcPct val="80000"/>
              </a:lnSpc>
              <a:buFont typeface="Wingdings" panose="05000000000000000000" pitchFamily="2" charset="2"/>
              <a:buNone/>
            </a:pPr>
            <a:r>
              <a:rPr lang="en-GB" altLang="en-US" sz="2100" smtClean="0"/>
              <a:t>      15 16 17 18 19 20 21           10  2 59 51 43 35 27</a:t>
            </a:r>
          </a:p>
          <a:p>
            <a:pPr eaLnBrk="1" hangingPunct="1">
              <a:lnSpc>
                <a:spcPct val="80000"/>
              </a:lnSpc>
              <a:buFont typeface="Wingdings" panose="05000000000000000000" pitchFamily="2" charset="2"/>
              <a:buNone/>
            </a:pPr>
            <a:r>
              <a:rPr lang="en-GB" altLang="en-US" sz="2100" smtClean="0"/>
              <a:t>      22 23 24 25 26 27 28           19 11  3 60 52 44 36</a:t>
            </a:r>
          </a:p>
          <a:p>
            <a:pPr eaLnBrk="1" hangingPunct="1">
              <a:lnSpc>
                <a:spcPct val="80000"/>
              </a:lnSpc>
              <a:buFont typeface="Wingdings" panose="05000000000000000000" pitchFamily="2" charset="2"/>
              <a:buNone/>
            </a:pPr>
            <a:r>
              <a:rPr lang="en-GB" altLang="en-US" sz="2100" smtClean="0"/>
              <a:t>      29 30 31 32 33 34 35            63 55 47 39 31 23 15</a:t>
            </a:r>
          </a:p>
          <a:p>
            <a:pPr eaLnBrk="1" hangingPunct="1">
              <a:lnSpc>
                <a:spcPct val="80000"/>
              </a:lnSpc>
              <a:buFont typeface="Wingdings" panose="05000000000000000000" pitchFamily="2" charset="2"/>
              <a:buNone/>
            </a:pPr>
            <a:r>
              <a:rPr lang="en-GB" altLang="en-US" sz="2100" smtClean="0"/>
              <a:t>      36 37 38 39 40 41 42             7 62 54 46 38 30 22</a:t>
            </a:r>
          </a:p>
          <a:p>
            <a:pPr eaLnBrk="1" hangingPunct="1">
              <a:lnSpc>
                <a:spcPct val="80000"/>
              </a:lnSpc>
              <a:buFont typeface="Wingdings" panose="05000000000000000000" pitchFamily="2" charset="2"/>
              <a:buNone/>
            </a:pPr>
            <a:r>
              <a:rPr lang="en-GB" altLang="en-US" sz="2100" smtClean="0"/>
              <a:t>      43 44 45 46 47 48 49            14  6 61 53 45 37 29              	                                                                                                                 50  51 52 53 54 55 56           21 13  5 28 20 12  4</a:t>
            </a:r>
          </a:p>
          <a:p>
            <a:pPr eaLnBrk="1" hangingPunct="1">
              <a:lnSpc>
                <a:spcPct val="80000"/>
              </a:lnSpc>
            </a:pPr>
            <a:r>
              <a:rPr lang="en-GB" altLang="en-US" sz="2100" smtClean="0"/>
              <a:t>Example: The 9th bit of the 56-bit effective key is the 58th bit of the original 64-bit key</a:t>
            </a:r>
          </a:p>
        </p:txBody>
      </p:sp>
    </p:spTree>
    <p:extLst>
      <p:ext uri="{BB962C8B-B14F-4D97-AF65-F5344CB8AC3E}">
        <p14:creationId xmlns:p14="http://schemas.microsoft.com/office/powerpoint/2010/main" val="25637877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altLang="en-US" smtClean="0"/>
              <a:t>Iterated Left Shift: LS</a:t>
            </a:r>
          </a:p>
        </p:txBody>
      </p:sp>
      <p:sp>
        <p:nvSpPr>
          <p:cNvPr id="34819" name="Rectangle 3"/>
          <p:cNvSpPr>
            <a:spLocks noGrp="1" noChangeArrowheads="1"/>
          </p:cNvSpPr>
          <p:nvPr>
            <p:ph type="body" idx="1"/>
          </p:nvPr>
        </p:nvSpPr>
        <p:spPr/>
        <p:txBody>
          <a:bodyPr/>
          <a:lstStyle/>
          <a:p>
            <a:pPr eaLnBrk="1" hangingPunct="1">
              <a:lnSpc>
                <a:spcPct val="80000"/>
              </a:lnSpc>
            </a:pPr>
            <a:r>
              <a:rPr lang="en-GB" altLang="en-US" sz="2100" smtClean="0"/>
              <a:t>The 56-bit output to PC1 is then input to a loop that is iterated 16 times</a:t>
            </a:r>
          </a:p>
          <a:p>
            <a:pPr eaLnBrk="1" hangingPunct="1">
              <a:lnSpc>
                <a:spcPct val="80000"/>
              </a:lnSpc>
            </a:pPr>
            <a:endParaRPr lang="en-GB" altLang="en-US" sz="2100" smtClean="0"/>
          </a:p>
          <a:p>
            <a:pPr eaLnBrk="1" hangingPunct="1">
              <a:lnSpc>
                <a:spcPct val="80000"/>
              </a:lnSpc>
            </a:pPr>
            <a:r>
              <a:rPr lang="en-GB" altLang="en-US" sz="2100" smtClean="0"/>
              <a:t>Each iteration of this loop generates a 48-bit subkey</a:t>
            </a:r>
          </a:p>
          <a:p>
            <a:pPr eaLnBrk="1" hangingPunct="1">
              <a:lnSpc>
                <a:spcPct val="80000"/>
              </a:lnSpc>
            </a:pPr>
            <a:endParaRPr lang="en-GB" altLang="en-US" sz="2100" smtClean="0"/>
          </a:p>
          <a:p>
            <a:pPr eaLnBrk="1" hangingPunct="1">
              <a:lnSpc>
                <a:spcPct val="80000"/>
              </a:lnSpc>
            </a:pPr>
            <a:r>
              <a:rPr lang="en-GB" altLang="en-US" sz="2100" smtClean="0"/>
              <a:t>Depending on the iteration, the 56-bit key is bitwise rotated to the left a fixed number of times according to the following table:</a:t>
            </a:r>
          </a:p>
          <a:p>
            <a:pPr eaLnBrk="1" hangingPunct="1">
              <a:lnSpc>
                <a:spcPct val="80000"/>
              </a:lnSpc>
              <a:buFont typeface="Wingdings" panose="05000000000000000000" pitchFamily="2" charset="2"/>
              <a:buNone/>
            </a:pPr>
            <a:r>
              <a:rPr lang="en-GB" altLang="en-US" sz="2100" smtClean="0"/>
              <a:t>	Iteration	  1 2 3 4 5 6 7 8 9 10 11 12 13 14 15 16</a:t>
            </a:r>
          </a:p>
          <a:p>
            <a:pPr eaLnBrk="1" hangingPunct="1">
              <a:lnSpc>
                <a:spcPct val="80000"/>
              </a:lnSpc>
              <a:buFont typeface="Wingdings" panose="05000000000000000000" pitchFamily="2" charset="2"/>
              <a:buNone/>
            </a:pPr>
            <a:r>
              <a:rPr lang="en-GB" altLang="en-US" sz="2100" smtClean="0"/>
              <a:t>	Left Shifts         1 1 2 2 2 2 2 2 1 2   2   2   2   2   2  1 </a:t>
            </a:r>
          </a:p>
          <a:p>
            <a:pPr eaLnBrk="1" hangingPunct="1">
              <a:lnSpc>
                <a:spcPct val="80000"/>
              </a:lnSpc>
            </a:pPr>
            <a:endParaRPr lang="en-GB" altLang="en-US" sz="2100" smtClean="0"/>
          </a:p>
          <a:p>
            <a:pPr eaLnBrk="1" hangingPunct="1">
              <a:lnSpc>
                <a:spcPct val="80000"/>
              </a:lnSpc>
            </a:pPr>
            <a:r>
              <a:rPr lang="en-GB" altLang="en-US" sz="2100" smtClean="0"/>
              <a:t>Note that the shifts are cumulative: i.e., in the third iteration, the 56-bit key is rotated 4 bits to the left compared to the original 56-bit input</a:t>
            </a:r>
          </a:p>
        </p:txBody>
      </p:sp>
    </p:spTree>
    <p:extLst>
      <p:ext uri="{BB962C8B-B14F-4D97-AF65-F5344CB8AC3E}">
        <p14:creationId xmlns:p14="http://schemas.microsoft.com/office/powerpoint/2010/main" val="29562992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altLang="en-US" smtClean="0"/>
              <a:t>Permuted Choice 2: PC2</a:t>
            </a:r>
          </a:p>
        </p:txBody>
      </p:sp>
      <p:sp>
        <p:nvSpPr>
          <p:cNvPr id="35843" name="Rectangle 3"/>
          <p:cNvSpPr>
            <a:spLocks noGrp="1" noChangeArrowheads="1"/>
          </p:cNvSpPr>
          <p:nvPr>
            <p:ph type="body" idx="1"/>
          </p:nvPr>
        </p:nvSpPr>
        <p:spPr/>
        <p:txBody>
          <a:bodyPr/>
          <a:lstStyle/>
          <a:p>
            <a:pPr eaLnBrk="1" hangingPunct="1">
              <a:lnSpc>
                <a:spcPct val="80000"/>
              </a:lnSpc>
            </a:pPr>
            <a:r>
              <a:rPr lang="en-GB" altLang="en-US" sz="1700" smtClean="0"/>
              <a:t>After being bitwise rotated (shifted), the 56-bit key is input to a permutation function that selects 48 bits from the key to produce the round key (subkey)</a:t>
            </a:r>
          </a:p>
          <a:p>
            <a:pPr eaLnBrk="1" hangingPunct="1">
              <a:lnSpc>
                <a:spcPct val="80000"/>
              </a:lnSpc>
            </a:pPr>
            <a:endParaRPr lang="en-GB" altLang="en-US" sz="1700" smtClean="0"/>
          </a:p>
          <a:p>
            <a:pPr eaLnBrk="1" hangingPunct="1">
              <a:lnSpc>
                <a:spcPct val="80000"/>
              </a:lnSpc>
            </a:pPr>
            <a:r>
              <a:rPr lang="en-GB" altLang="en-US" sz="1700" smtClean="0"/>
              <a:t>This table, called PC2, is described as follows:</a:t>
            </a:r>
          </a:p>
          <a:p>
            <a:pPr lvl="1" eaLnBrk="1" hangingPunct="1">
              <a:lnSpc>
                <a:spcPct val="80000"/>
              </a:lnSpc>
              <a:buFont typeface="Wingdings" panose="05000000000000000000" pitchFamily="2" charset="2"/>
              <a:buNone/>
            </a:pPr>
            <a:r>
              <a:rPr lang="en-GB" altLang="en-US" sz="1500" b="1" smtClean="0"/>
              <a:t>	Subkey Bit		                          Input Bit</a:t>
            </a:r>
          </a:p>
          <a:p>
            <a:pPr eaLnBrk="1" hangingPunct="1">
              <a:lnSpc>
                <a:spcPct val="80000"/>
              </a:lnSpc>
              <a:buFont typeface="Wingdings" panose="05000000000000000000" pitchFamily="2" charset="2"/>
              <a:buNone/>
            </a:pPr>
            <a:r>
              <a:rPr lang="en-GB" altLang="en-US" sz="1700" smtClean="0"/>
              <a:t>	 1 2 3 4 5 6 			14 17 11 24 1 5</a:t>
            </a:r>
          </a:p>
          <a:p>
            <a:pPr eaLnBrk="1" hangingPunct="1">
              <a:lnSpc>
                <a:spcPct val="80000"/>
              </a:lnSpc>
              <a:buFont typeface="Wingdings" panose="05000000000000000000" pitchFamily="2" charset="2"/>
              <a:buNone/>
            </a:pPr>
            <a:r>
              <a:rPr lang="en-GB" altLang="en-US" sz="1700" smtClean="0"/>
              <a:t>	 7 8 9 10 11 12 		                   3 28 15 6 21 10</a:t>
            </a:r>
          </a:p>
          <a:p>
            <a:pPr eaLnBrk="1" hangingPunct="1">
              <a:lnSpc>
                <a:spcPct val="80000"/>
              </a:lnSpc>
              <a:buFont typeface="Wingdings" panose="05000000000000000000" pitchFamily="2" charset="2"/>
              <a:buNone/>
            </a:pPr>
            <a:r>
              <a:rPr lang="en-GB" altLang="en-US" sz="1700" smtClean="0"/>
              <a:t>	 13 14 15 16 17 18		23 19 12 4 26 8</a:t>
            </a:r>
          </a:p>
          <a:p>
            <a:pPr eaLnBrk="1" hangingPunct="1">
              <a:lnSpc>
                <a:spcPct val="80000"/>
              </a:lnSpc>
              <a:buFont typeface="Wingdings" panose="05000000000000000000" pitchFamily="2" charset="2"/>
              <a:buNone/>
            </a:pPr>
            <a:r>
              <a:rPr lang="en-GB" altLang="en-US" sz="1700" smtClean="0"/>
              <a:t>	 19 20 21 22 23 24 		16 7 27 20 13 2</a:t>
            </a:r>
          </a:p>
          <a:p>
            <a:pPr eaLnBrk="1" hangingPunct="1">
              <a:lnSpc>
                <a:spcPct val="80000"/>
              </a:lnSpc>
              <a:buFont typeface="Wingdings" panose="05000000000000000000" pitchFamily="2" charset="2"/>
              <a:buNone/>
            </a:pPr>
            <a:r>
              <a:rPr lang="en-GB" altLang="en-US" sz="1700" smtClean="0"/>
              <a:t>	 25 26 27 28 29 30 		41 52 31 37 47 55</a:t>
            </a:r>
          </a:p>
          <a:p>
            <a:pPr eaLnBrk="1" hangingPunct="1">
              <a:lnSpc>
                <a:spcPct val="80000"/>
              </a:lnSpc>
              <a:buFont typeface="Wingdings" panose="05000000000000000000" pitchFamily="2" charset="2"/>
              <a:buNone/>
            </a:pPr>
            <a:r>
              <a:rPr lang="en-GB" altLang="en-US" sz="1700" smtClean="0"/>
              <a:t>	 31 32 33 34 35 36 		30 40 51 45 33 48</a:t>
            </a:r>
          </a:p>
          <a:p>
            <a:pPr eaLnBrk="1" hangingPunct="1">
              <a:lnSpc>
                <a:spcPct val="80000"/>
              </a:lnSpc>
              <a:buFont typeface="Wingdings" panose="05000000000000000000" pitchFamily="2" charset="2"/>
              <a:buNone/>
            </a:pPr>
            <a:r>
              <a:rPr lang="en-GB" altLang="en-US" sz="1700" smtClean="0"/>
              <a:t>	 37 38 39 40 41 42 		44 49 39 56 34 53</a:t>
            </a:r>
          </a:p>
          <a:p>
            <a:pPr eaLnBrk="1" hangingPunct="1">
              <a:lnSpc>
                <a:spcPct val="80000"/>
              </a:lnSpc>
              <a:buFont typeface="Wingdings" panose="05000000000000000000" pitchFamily="2" charset="2"/>
              <a:buNone/>
            </a:pPr>
            <a:r>
              <a:rPr lang="en-GB" altLang="en-US" sz="1700" smtClean="0"/>
              <a:t>	 43 44 45 46 47 48 		46 42 50 36 29 32</a:t>
            </a:r>
          </a:p>
          <a:p>
            <a:pPr eaLnBrk="1" hangingPunct="1">
              <a:lnSpc>
                <a:spcPct val="80000"/>
              </a:lnSpc>
            </a:pPr>
            <a:r>
              <a:rPr lang="en-GB" altLang="en-US" sz="1700" smtClean="0"/>
              <a:t>Example: The 30th bit of the 48-bit subkey is the 55th bit of the 56-bit input</a:t>
            </a:r>
          </a:p>
          <a:p>
            <a:pPr eaLnBrk="1" hangingPunct="1">
              <a:lnSpc>
                <a:spcPct val="80000"/>
              </a:lnSpc>
              <a:buFont typeface="Wingdings" panose="05000000000000000000" pitchFamily="2" charset="2"/>
              <a:buNone/>
            </a:pPr>
            <a:endParaRPr lang="en-GB" altLang="en-US" sz="1700" smtClean="0"/>
          </a:p>
        </p:txBody>
      </p:sp>
    </p:spTree>
    <p:extLst>
      <p:ext uri="{BB962C8B-B14F-4D97-AF65-F5344CB8AC3E}">
        <p14:creationId xmlns:p14="http://schemas.microsoft.com/office/powerpoint/2010/main" val="16284590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ctrTitle"/>
          </p:nvPr>
        </p:nvSpPr>
        <p:spPr>
          <a:xfrm>
            <a:off x="685800" y="228600"/>
            <a:ext cx="7772400" cy="762000"/>
          </a:xfrm>
        </p:spPr>
        <p:txBody>
          <a:bodyPr/>
          <a:lstStyle/>
          <a:p>
            <a:pPr eaLnBrk="1" hangingPunct="1"/>
            <a:r>
              <a:rPr lang="en-US" altLang="en-US" smtClean="0"/>
              <a:t>DES Decryption</a:t>
            </a:r>
          </a:p>
        </p:txBody>
      </p:sp>
      <p:sp>
        <p:nvSpPr>
          <p:cNvPr id="36867" name="Subtitle 2"/>
          <p:cNvSpPr>
            <a:spLocks noGrp="1"/>
          </p:cNvSpPr>
          <p:nvPr>
            <p:ph type="subTitle" idx="1"/>
          </p:nvPr>
        </p:nvSpPr>
        <p:spPr>
          <a:xfrm>
            <a:off x="304800" y="990600"/>
            <a:ext cx="8458200" cy="4648200"/>
          </a:xfrm>
        </p:spPr>
        <p:txBody>
          <a:bodyPr/>
          <a:lstStyle/>
          <a:p>
            <a:pPr algn="l" eaLnBrk="1" hangingPunct="1">
              <a:buFont typeface="Wingdings" panose="05000000000000000000" pitchFamily="2" charset="2"/>
              <a:buChar char="ü"/>
            </a:pPr>
            <a:r>
              <a:rPr lang="en-US" altLang="en-US" smtClean="0">
                <a:solidFill>
                  <a:schemeClr val="tx1"/>
                </a:solidFill>
              </a:rPr>
              <a:t>The decryption uses the same algorithm as encryption , except the application of subkeys are reversed.</a:t>
            </a:r>
          </a:p>
          <a:p>
            <a:pPr algn="l" eaLnBrk="1" hangingPunct="1">
              <a:buFont typeface="Wingdings" panose="05000000000000000000" pitchFamily="2" charset="2"/>
              <a:buChar char="ü"/>
            </a:pPr>
            <a:endParaRPr lang="en-US" altLang="en-US" smtClean="0">
              <a:solidFill>
                <a:schemeClr val="tx1"/>
              </a:solidFill>
            </a:endParaRPr>
          </a:p>
        </p:txBody>
      </p:sp>
    </p:spTree>
    <p:extLst>
      <p:ext uri="{BB962C8B-B14F-4D97-AF65-F5344CB8AC3E}">
        <p14:creationId xmlns:p14="http://schemas.microsoft.com/office/powerpoint/2010/main" val="41501017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ctrTitle"/>
          </p:nvPr>
        </p:nvSpPr>
        <p:spPr>
          <a:xfrm>
            <a:off x="609600" y="228600"/>
            <a:ext cx="7772400" cy="914400"/>
          </a:xfrm>
        </p:spPr>
        <p:txBody>
          <a:bodyPr/>
          <a:lstStyle/>
          <a:p>
            <a:pPr eaLnBrk="1" hangingPunct="1"/>
            <a:r>
              <a:rPr lang="en-US" altLang="en-US" smtClean="0"/>
              <a:t>The Avalanche Effect</a:t>
            </a:r>
          </a:p>
        </p:txBody>
      </p:sp>
      <p:sp>
        <p:nvSpPr>
          <p:cNvPr id="37891" name="Subtitle 2"/>
          <p:cNvSpPr>
            <a:spLocks noGrp="1"/>
          </p:cNvSpPr>
          <p:nvPr>
            <p:ph type="subTitle" idx="1"/>
          </p:nvPr>
        </p:nvSpPr>
        <p:spPr>
          <a:xfrm>
            <a:off x="457200" y="1371600"/>
            <a:ext cx="8229600" cy="4267200"/>
          </a:xfrm>
        </p:spPr>
        <p:txBody>
          <a:bodyPr/>
          <a:lstStyle/>
          <a:p>
            <a:pPr algn="l" eaLnBrk="1" hangingPunct="1">
              <a:buFont typeface="Wingdings" panose="05000000000000000000" pitchFamily="2" charset="2"/>
              <a:buChar char="ü"/>
            </a:pPr>
            <a:r>
              <a:rPr lang="en-US" altLang="en-US" smtClean="0">
                <a:solidFill>
                  <a:schemeClr val="tx1"/>
                </a:solidFill>
              </a:rPr>
              <a:t>The property of encryption algorithm is that , a small change in either the plaintext or the key should produce a significant change in the cipher text. </a:t>
            </a:r>
          </a:p>
          <a:p>
            <a:pPr algn="l" eaLnBrk="1" hangingPunct="1">
              <a:buFont typeface="Wingdings" panose="05000000000000000000" pitchFamily="2" charset="2"/>
              <a:buChar char="ü"/>
            </a:pPr>
            <a:r>
              <a:rPr lang="en-US" altLang="en-US" smtClean="0">
                <a:solidFill>
                  <a:schemeClr val="tx1"/>
                </a:solidFill>
              </a:rPr>
              <a:t>In particular , a change in one bit of the plaintext or one bit of the key should produce a change in many bits of the cipher text.</a:t>
            </a:r>
          </a:p>
          <a:p>
            <a:pPr algn="l" eaLnBrk="1" hangingPunct="1">
              <a:buFont typeface="Wingdings" panose="05000000000000000000" pitchFamily="2" charset="2"/>
              <a:buChar char="ü"/>
            </a:pPr>
            <a:endParaRPr lang="en-US" altLang="en-US" smtClean="0">
              <a:solidFill>
                <a:schemeClr val="tx1"/>
              </a:solidFill>
            </a:endParaRPr>
          </a:p>
        </p:txBody>
      </p:sp>
    </p:spTree>
    <p:extLst>
      <p:ext uri="{BB962C8B-B14F-4D97-AF65-F5344CB8AC3E}">
        <p14:creationId xmlns:p14="http://schemas.microsoft.com/office/powerpoint/2010/main" val="32734504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ctrTitle"/>
          </p:nvPr>
        </p:nvSpPr>
        <p:spPr>
          <a:xfrm>
            <a:off x="685800" y="304800"/>
            <a:ext cx="7772400" cy="990600"/>
          </a:xfrm>
        </p:spPr>
        <p:txBody>
          <a:bodyPr/>
          <a:lstStyle/>
          <a:p>
            <a:pPr eaLnBrk="1" hangingPunct="1"/>
            <a:r>
              <a:rPr lang="en-US" altLang="en-US" smtClean="0"/>
              <a:t>DES Avalanche Effect </a:t>
            </a:r>
          </a:p>
        </p:txBody>
      </p:sp>
      <p:sp>
        <p:nvSpPr>
          <p:cNvPr id="38915" name="Subtitle 2"/>
          <p:cNvSpPr>
            <a:spLocks noGrp="1"/>
          </p:cNvSpPr>
          <p:nvPr>
            <p:ph type="subTitle" idx="1"/>
          </p:nvPr>
        </p:nvSpPr>
        <p:spPr>
          <a:xfrm>
            <a:off x="381000" y="1295400"/>
            <a:ext cx="8382000" cy="4800600"/>
          </a:xfrm>
        </p:spPr>
        <p:txBody>
          <a:bodyPr/>
          <a:lstStyle/>
          <a:p>
            <a:pPr algn="l" eaLnBrk="1" hangingPunct="1">
              <a:buFont typeface="Wingdings" panose="05000000000000000000" pitchFamily="2" charset="2"/>
              <a:buChar char="ü"/>
            </a:pPr>
            <a:r>
              <a:rPr lang="en-US" altLang="en-US" smtClean="0">
                <a:solidFill>
                  <a:schemeClr val="tx1"/>
                </a:solidFill>
              </a:rPr>
              <a:t>DES exhibits a strong  avalanche effect.</a:t>
            </a:r>
          </a:p>
          <a:p>
            <a:pPr algn="l" eaLnBrk="1" hangingPunct="1">
              <a:buFont typeface="Wingdings" panose="05000000000000000000" pitchFamily="2" charset="2"/>
              <a:buChar char="ü"/>
            </a:pPr>
            <a:r>
              <a:rPr lang="en-US" altLang="en-US" smtClean="0">
                <a:solidFill>
                  <a:schemeClr val="tx1"/>
                </a:solidFill>
              </a:rPr>
              <a:t>In table, two plaintext that differ by one bit were used.</a:t>
            </a:r>
          </a:p>
          <a:p>
            <a:pPr algn="l" eaLnBrk="1" hangingPunct="1">
              <a:buFont typeface="Wingdings" panose="05000000000000000000" pitchFamily="2" charset="2"/>
              <a:buChar char="ü"/>
            </a:pPr>
            <a:endParaRPr lang="en-US" altLang="en-US" smtClean="0">
              <a:solidFill>
                <a:schemeClr val="tx1"/>
              </a:solidFill>
            </a:endParaRPr>
          </a:p>
          <a:p>
            <a:pPr algn="l" eaLnBrk="1" hangingPunct="1">
              <a:buFont typeface="Wingdings" panose="05000000000000000000" pitchFamily="2" charset="2"/>
              <a:buChar char="ü"/>
            </a:pPr>
            <a:endParaRPr lang="en-US" altLang="en-US" smtClean="0">
              <a:solidFill>
                <a:schemeClr val="tx1"/>
              </a:solidFill>
            </a:endParaRPr>
          </a:p>
          <a:p>
            <a:pPr algn="l" eaLnBrk="1" hangingPunct="1">
              <a:buFont typeface="Wingdings" panose="05000000000000000000" pitchFamily="2" charset="2"/>
              <a:buChar char="ü"/>
            </a:pPr>
            <a:r>
              <a:rPr lang="en-US" altLang="en-US" smtClean="0">
                <a:solidFill>
                  <a:schemeClr val="tx1"/>
                </a:solidFill>
              </a:rPr>
              <a:t>With the key </a:t>
            </a:r>
          </a:p>
          <a:p>
            <a:pPr algn="l" eaLnBrk="1" hangingPunct="1">
              <a:buFont typeface="Wingdings" panose="05000000000000000000" pitchFamily="2" charset="2"/>
              <a:buChar char="ü"/>
            </a:pPr>
            <a:endParaRPr lang="en-US" altLang="en-US" smtClean="0">
              <a:solidFill>
                <a:schemeClr val="tx1"/>
              </a:solidFill>
            </a:endParaRPr>
          </a:p>
          <a:p>
            <a:pPr algn="l" eaLnBrk="1" hangingPunct="1">
              <a:buFont typeface="Wingdings" panose="05000000000000000000" pitchFamily="2" charset="2"/>
              <a:buChar char="ü"/>
            </a:pPr>
            <a:endParaRPr lang="en-US" altLang="en-US" smtClean="0">
              <a:solidFill>
                <a:schemeClr val="tx1"/>
              </a:solidFill>
            </a:endParaRPr>
          </a:p>
        </p:txBody>
      </p:sp>
      <p:pic>
        <p:nvPicPr>
          <p:cNvPr id="389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65438"/>
            <a:ext cx="82296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648200"/>
            <a:ext cx="7620000"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18265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685800"/>
          </a:xfrm>
        </p:spPr>
        <p:txBody>
          <a:bodyPr rtlCol="0">
            <a:normAutofit fontScale="90000"/>
          </a:bodyPr>
          <a:lstStyle/>
          <a:p>
            <a:pPr eaLnBrk="1" fontAlgn="auto" hangingPunct="1">
              <a:spcAft>
                <a:spcPts val="0"/>
              </a:spcAft>
              <a:defRPr/>
            </a:pPr>
            <a:r>
              <a:rPr lang="en-US" dirty="0" smtClean="0"/>
              <a:t>DES Avalanche Effect </a:t>
            </a:r>
            <a:endParaRPr lang="en-US" dirty="0"/>
          </a:p>
        </p:txBody>
      </p:sp>
      <p:sp>
        <p:nvSpPr>
          <p:cNvPr id="39939" name="Subtitle 2"/>
          <p:cNvSpPr>
            <a:spLocks noGrp="1"/>
          </p:cNvSpPr>
          <p:nvPr>
            <p:ph type="subTitle" idx="1"/>
          </p:nvPr>
        </p:nvSpPr>
        <p:spPr>
          <a:xfrm>
            <a:off x="381000" y="1371600"/>
            <a:ext cx="8458200" cy="4267200"/>
          </a:xfrm>
        </p:spPr>
        <p:txBody>
          <a:bodyPr/>
          <a:lstStyle/>
          <a:p>
            <a:pPr algn="l" eaLnBrk="1" hangingPunct="1">
              <a:buFont typeface="Wingdings" panose="05000000000000000000" pitchFamily="2" charset="2"/>
              <a:buChar char="ü"/>
            </a:pPr>
            <a:r>
              <a:rPr lang="en-US" altLang="en-US" smtClean="0">
                <a:solidFill>
                  <a:schemeClr val="tx1"/>
                </a:solidFill>
              </a:rPr>
              <a:t>Table b, shows a similar test in which a single plaintext is input:</a:t>
            </a:r>
          </a:p>
          <a:p>
            <a:pPr algn="l" eaLnBrk="1" hangingPunct="1">
              <a:buFont typeface="Wingdings" panose="05000000000000000000" pitchFamily="2" charset="2"/>
              <a:buChar char="ü"/>
            </a:pPr>
            <a:endParaRPr lang="en-US" altLang="en-US" smtClean="0">
              <a:solidFill>
                <a:schemeClr val="tx1"/>
              </a:solidFill>
            </a:endParaRPr>
          </a:p>
          <a:p>
            <a:pPr algn="l" eaLnBrk="1" hangingPunct="1">
              <a:buFont typeface="Wingdings" panose="05000000000000000000" pitchFamily="2" charset="2"/>
              <a:buChar char="ü"/>
            </a:pPr>
            <a:endParaRPr lang="en-US" altLang="en-US" smtClean="0">
              <a:solidFill>
                <a:schemeClr val="tx1"/>
              </a:solidFill>
            </a:endParaRPr>
          </a:p>
          <a:p>
            <a:pPr algn="l" eaLnBrk="1" hangingPunct="1">
              <a:buFont typeface="Wingdings" panose="05000000000000000000" pitchFamily="2" charset="2"/>
              <a:buChar char="ü"/>
            </a:pPr>
            <a:r>
              <a:rPr lang="en-US" altLang="en-US" smtClean="0">
                <a:solidFill>
                  <a:schemeClr val="tx1"/>
                </a:solidFill>
              </a:rPr>
              <a:t>With two keys that differ in only one bit position </a:t>
            </a:r>
          </a:p>
        </p:txBody>
      </p:sp>
      <p:pic>
        <p:nvPicPr>
          <p:cNvPr id="399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14600"/>
            <a:ext cx="800100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953000"/>
            <a:ext cx="7543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2605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685800" y="304800"/>
            <a:ext cx="7772400" cy="990600"/>
          </a:xfrm>
        </p:spPr>
        <p:txBody>
          <a:bodyPr/>
          <a:lstStyle/>
          <a:p>
            <a:pPr eaLnBrk="1" hangingPunct="1"/>
            <a:r>
              <a:rPr lang="en-US" altLang="en-US" smtClean="0"/>
              <a:t>DES -History</a:t>
            </a:r>
          </a:p>
        </p:txBody>
      </p:sp>
      <p:sp>
        <p:nvSpPr>
          <p:cNvPr id="3" name="Subtitle 2"/>
          <p:cNvSpPr>
            <a:spLocks noGrp="1"/>
          </p:cNvSpPr>
          <p:nvPr>
            <p:ph type="subTitle" idx="1"/>
          </p:nvPr>
        </p:nvSpPr>
        <p:spPr>
          <a:xfrm>
            <a:off x="457200" y="1143000"/>
            <a:ext cx="8229600" cy="5715000"/>
          </a:xfrm>
        </p:spPr>
        <p:txBody>
          <a:bodyPr rtlCol="0">
            <a:normAutofit fontScale="85000" lnSpcReduction="20000"/>
          </a:bodyPr>
          <a:lstStyle/>
          <a:p>
            <a:pPr algn="l" eaLnBrk="1" fontAlgn="auto" hangingPunct="1">
              <a:spcAft>
                <a:spcPts val="0"/>
              </a:spcAft>
              <a:buFont typeface="Wingdings" pitchFamily="2" charset="2"/>
              <a:buChar char="ü"/>
              <a:defRPr/>
            </a:pPr>
            <a:r>
              <a:rPr lang="en-US" dirty="0" smtClean="0">
                <a:solidFill>
                  <a:schemeClr val="tx1"/>
                </a:solidFill>
              </a:rPr>
              <a:t>Under controversy, how secure the DES is?</a:t>
            </a:r>
          </a:p>
          <a:p>
            <a:pPr algn="l" eaLnBrk="1" fontAlgn="auto" hangingPunct="1">
              <a:spcAft>
                <a:spcPts val="0"/>
              </a:spcAft>
              <a:buFont typeface="Wingdings" pitchFamily="2" charset="2"/>
              <a:buChar char="ü"/>
              <a:defRPr/>
            </a:pPr>
            <a:r>
              <a:rPr lang="en-US" dirty="0" smtClean="0">
                <a:solidFill>
                  <a:schemeClr val="tx1"/>
                </a:solidFill>
              </a:rPr>
              <a:t>In late 1960, IBM setup research in computer crypto led by Horst Fiestel.</a:t>
            </a:r>
          </a:p>
          <a:p>
            <a:pPr algn="l" eaLnBrk="1" fontAlgn="auto" hangingPunct="1">
              <a:spcAft>
                <a:spcPts val="0"/>
              </a:spcAft>
              <a:buFont typeface="Wingdings" pitchFamily="2" charset="2"/>
              <a:buChar char="ü"/>
              <a:defRPr/>
            </a:pPr>
            <a:r>
              <a:rPr lang="en-US" dirty="0" smtClean="0">
                <a:solidFill>
                  <a:schemeClr val="tx1"/>
                </a:solidFill>
              </a:rPr>
              <a:t>Concluded in 1971, with LUCIFER(64-bit ,key 128-bit), use in cash-dispensing system.</a:t>
            </a:r>
          </a:p>
          <a:p>
            <a:pPr algn="l" eaLnBrk="1" fontAlgn="auto" hangingPunct="1">
              <a:spcAft>
                <a:spcPts val="0"/>
              </a:spcAft>
              <a:buFont typeface="Wingdings" pitchFamily="2" charset="2"/>
              <a:buChar char="ü"/>
              <a:defRPr/>
            </a:pPr>
            <a:r>
              <a:rPr lang="en-US" dirty="0" smtClean="0">
                <a:solidFill>
                  <a:schemeClr val="tx1"/>
                </a:solidFill>
              </a:rPr>
              <a:t>Good results, decided to develop a marketable commercial encryption product that could implement on single chip.</a:t>
            </a:r>
          </a:p>
          <a:p>
            <a:pPr algn="l" eaLnBrk="1" fontAlgn="auto" hangingPunct="1">
              <a:spcAft>
                <a:spcPts val="0"/>
              </a:spcAft>
              <a:buFont typeface="Wingdings" pitchFamily="2" charset="2"/>
              <a:buChar char="ü"/>
              <a:defRPr/>
            </a:pPr>
            <a:r>
              <a:rPr lang="en-US" dirty="0" smtClean="0">
                <a:solidFill>
                  <a:schemeClr val="tx1"/>
                </a:solidFill>
              </a:rPr>
              <a:t>Effort was headed by Walter Tuchman and Carl Meyer, with advice from NSA.</a:t>
            </a:r>
          </a:p>
          <a:p>
            <a:pPr algn="l" eaLnBrk="1" fontAlgn="auto" hangingPunct="1">
              <a:spcAft>
                <a:spcPts val="0"/>
              </a:spcAft>
              <a:buFont typeface="Wingdings" pitchFamily="2" charset="2"/>
              <a:buChar char="ü"/>
              <a:defRPr/>
            </a:pPr>
            <a:r>
              <a:rPr lang="en-US" dirty="0" smtClean="0">
                <a:solidFill>
                  <a:schemeClr val="tx1"/>
                </a:solidFill>
              </a:rPr>
              <a:t>The outcome was a refined version of LUCIFER, more resistant to cryptanalysis, with reduced key of 56-bit, to fit on single chip.</a:t>
            </a:r>
          </a:p>
          <a:p>
            <a:pPr algn="l" eaLnBrk="1" fontAlgn="auto" hangingPunct="1">
              <a:spcAft>
                <a:spcPts val="0"/>
              </a:spcAft>
              <a:buFont typeface="Wingdings" pitchFamily="2" charset="2"/>
              <a:buChar char="ü"/>
              <a:defRPr/>
            </a:pPr>
            <a:r>
              <a:rPr lang="en-US" dirty="0" smtClean="0">
                <a:solidFill>
                  <a:schemeClr val="tx1"/>
                </a:solidFill>
              </a:rPr>
              <a:t>In 1973, NBS, issue proposal for national chip standard , IBM submit project, and was adopted as DES in 1977.</a:t>
            </a:r>
          </a:p>
          <a:p>
            <a:pPr algn="l" eaLnBrk="1" fontAlgn="auto" hangingPunct="1">
              <a:spcAft>
                <a:spcPts val="0"/>
              </a:spcAft>
              <a:buFont typeface="Wingdings" pitchFamily="2" charset="2"/>
              <a:buChar char="ü"/>
              <a:defRPr/>
            </a:pPr>
            <a:endParaRPr lang="en-US" dirty="0">
              <a:solidFill>
                <a:schemeClr val="tx1"/>
              </a:solidFill>
            </a:endParaRPr>
          </a:p>
        </p:txBody>
      </p:sp>
    </p:spTree>
    <p:extLst>
      <p:ext uri="{BB962C8B-B14F-4D97-AF65-F5344CB8AC3E}">
        <p14:creationId xmlns:p14="http://schemas.microsoft.com/office/powerpoint/2010/main" val="20793440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ctrTitle"/>
          </p:nvPr>
        </p:nvSpPr>
        <p:spPr/>
        <p:txBody>
          <a:bodyPr/>
          <a:lstStyle/>
          <a:p>
            <a:pPr eaLnBrk="1" hangingPunct="1"/>
            <a:endParaRPr lang="en-US" altLang="en-US" smtClean="0"/>
          </a:p>
        </p:txBody>
      </p:sp>
      <p:sp>
        <p:nvSpPr>
          <p:cNvPr id="3" name="Subtitle 2"/>
          <p:cNvSpPr>
            <a:spLocks noGrp="1"/>
          </p:cNvSpPr>
          <p:nvPr>
            <p:ph type="subTitle" idx="1"/>
          </p:nvPr>
        </p:nvSpPr>
        <p:spPr/>
        <p:txBody>
          <a:bodyPr rtlCol="0">
            <a:normAutofit/>
          </a:bodyPr>
          <a:lstStyle/>
          <a:p>
            <a:pPr eaLnBrk="1" fontAlgn="auto" hangingPunct="1">
              <a:spcAft>
                <a:spcPts val="0"/>
              </a:spcAft>
              <a:defRPr/>
            </a:pPr>
            <a:endParaRPr lang="en-US"/>
          </a:p>
        </p:txBody>
      </p:sp>
      <p:pic>
        <p:nvPicPr>
          <p:cNvPr id="409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1000"/>
            <a:ext cx="6781800" cy="634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67191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685800"/>
          </a:xfrm>
        </p:spPr>
        <p:txBody>
          <a:bodyPr rtlCol="0">
            <a:normAutofit fontScale="90000"/>
          </a:bodyPr>
          <a:lstStyle/>
          <a:p>
            <a:pPr eaLnBrk="1" fontAlgn="auto" hangingPunct="1">
              <a:spcAft>
                <a:spcPts val="0"/>
              </a:spcAft>
              <a:defRPr/>
            </a:pPr>
            <a:r>
              <a:rPr lang="en-US" dirty="0" smtClean="0"/>
              <a:t>The Strength of DES</a:t>
            </a:r>
            <a:endParaRPr lang="en-US" dirty="0"/>
          </a:p>
        </p:txBody>
      </p:sp>
      <p:sp>
        <p:nvSpPr>
          <p:cNvPr id="3" name="Subtitle 2"/>
          <p:cNvSpPr>
            <a:spLocks noGrp="1"/>
          </p:cNvSpPr>
          <p:nvPr>
            <p:ph type="subTitle" idx="1"/>
          </p:nvPr>
        </p:nvSpPr>
        <p:spPr>
          <a:xfrm>
            <a:off x="381000" y="1143000"/>
            <a:ext cx="8458200" cy="5257800"/>
          </a:xfrm>
        </p:spPr>
        <p:txBody>
          <a:bodyPr rtlCol="0">
            <a:normAutofit fontScale="92500" lnSpcReduction="20000"/>
          </a:bodyPr>
          <a:lstStyle/>
          <a:p>
            <a:pPr algn="l" eaLnBrk="1" fontAlgn="auto" hangingPunct="1">
              <a:spcAft>
                <a:spcPts val="0"/>
              </a:spcAft>
              <a:buFont typeface="Wingdings" pitchFamily="2" charset="2"/>
              <a:buChar char="ü"/>
              <a:defRPr/>
            </a:pPr>
            <a:r>
              <a:rPr lang="en-US" dirty="0" smtClean="0">
                <a:solidFill>
                  <a:schemeClr val="tx1"/>
                </a:solidFill>
              </a:rPr>
              <a:t>The key length is 56 bits, there are 2</a:t>
            </a:r>
            <a:r>
              <a:rPr lang="en-US" baseline="30000" dirty="0" smtClean="0">
                <a:solidFill>
                  <a:schemeClr val="tx1"/>
                </a:solidFill>
              </a:rPr>
              <a:t>56</a:t>
            </a:r>
            <a:r>
              <a:rPr lang="en-US" dirty="0" smtClean="0">
                <a:solidFill>
                  <a:schemeClr val="tx1"/>
                </a:solidFill>
              </a:rPr>
              <a:t> possible keys, 7.2 X 10 </a:t>
            </a:r>
            <a:r>
              <a:rPr lang="en-US" baseline="30000" dirty="0" smtClean="0">
                <a:solidFill>
                  <a:schemeClr val="tx1"/>
                </a:solidFill>
              </a:rPr>
              <a:t>16</a:t>
            </a:r>
            <a:r>
              <a:rPr lang="en-US" dirty="0" smtClean="0">
                <a:solidFill>
                  <a:schemeClr val="tx1"/>
                </a:solidFill>
              </a:rPr>
              <a:t> keys, brute force attack impractical.</a:t>
            </a:r>
          </a:p>
          <a:p>
            <a:pPr algn="l" eaLnBrk="1" fontAlgn="auto" hangingPunct="1">
              <a:spcAft>
                <a:spcPts val="0"/>
              </a:spcAft>
              <a:buFont typeface="Wingdings" pitchFamily="2" charset="2"/>
              <a:buChar char="ü"/>
              <a:defRPr/>
            </a:pPr>
            <a:r>
              <a:rPr lang="en-US" dirty="0" smtClean="0">
                <a:solidFill>
                  <a:schemeClr val="tx1"/>
                </a:solidFill>
              </a:rPr>
              <a:t>Assuming, on average half the key space has to be searched , a single machine performing on DES encryption per </a:t>
            </a:r>
            <a:r>
              <a:rPr lang="en-US" dirty="0" err="1" smtClean="0">
                <a:solidFill>
                  <a:schemeClr val="tx1"/>
                </a:solidFill>
              </a:rPr>
              <a:t>microsec</a:t>
            </a:r>
            <a:r>
              <a:rPr lang="en-US" dirty="0" smtClean="0">
                <a:solidFill>
                  <a:schemeClr val="tx1"/>
                </a:solidFill>
              </a:rPr>
              <a:t> would take more than 1000 years to break the cipher.</a:t>
            </a:r>
          </a:p>
          <a:p>
            <a:pPr algn="l" eaLnBrk="1" fontAlgn="auto" hangingPunct="1">
              <a:spcAft>
                <a:spcPts val="0"/>
              </a:spcAft>
              <a:buFont typeface="Wingdings" pitchFamily="2" charset="2"/>
              <a:buChar char="ü"/>
              <a:defRPr/>
            </a:pPr>
            <a:r>
              <a:rPr lang="en-US" dirty="0" smtClean="0">
                <a:solidFill>
                  <a:schemeClr val="tx1"/>
                </a:solidFill>
              </a:rPr>
              <a:t>In 1977, </a:t>
            </a:r>
            <a:r>
              <a:rPr lang="en-US" dirty="0" err="1" smtClean="0">
                <a:solidFill>
                  <a:schemeClr val="tx1"/>
                </a:solidFill>
              </a:rPr>
              <a:t>Deffie</a:t>
            </a:r>
            <a:r>
              <a:rPr lang="en-US" dirty="0" smtClean="0">
                <a:solidFill>
                  <a:schemeClr val="tx1"/>
                </a:solidFill>
              </a:rPr>
              <a:t> Hallman, postulated that the technology  existed to build a parallel machine with 1 million encryption devices, each of which could perform one encryption per </a:t>
            </a:r>
            <a:r>
              <a:rPr lang="en-US" dirty="0" err="1" smtClean="0">
                <a:solidFill>
                  <a:schemeClr val="tx1"/>
                </a:solidFill>
              </a:rPr>
              <a:t>microsec</a:t>
            </a:r>
            <a:r>
              <a:rPr lang="en-US" dirty="0" smtClean="0">
                <a:solidFill>
                  <a:schemeClr val="tx1"/>
                </a:solidFill>
              </a:rPr>
              <a:t>.</a:t>
            </a:r>
          </a:p>
          <a:p>
            <a:pPr algn="l" eaLnBrk="1" fontAlgn="auto" hangingPunct="1">
              <a:spcAft>
                <a:spcPts val="0"/>
              </a:spcAft>
              <a:buFont typeface="Wingdings" pitchFamily="2" charset="2"/>
              <a:buChar char="ü"/>
              <a:defRPr/>
            </a:pPr>
            <a:r>
              <a:rPr lang="en-US" dirty="0" smtClean="0">
                <a:solidFill>
                  <a:schemeClr val="tx1"/>
                </a:solidFill>
              </a:rPr>
              <a:t>This would bring search time to about 10 hours , cost $20 million.</a:t>
            </a:r>
          </a:p>
        </p:txBody>
      </p:sp>
    </p:spTree>
    <p:extLst>
      <p:ext uri="{BB962C8B-B14F-4D97-AF65-F5344CB8AC3E}">
        <p14:creationId xmlns:p14="http://schemas.microsoft.com/office/powerpoint/2010/main" val="32503750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ctrTitle"/>
          </p:nvPr>
        </p:nvSpPr>
        <p:spPr>
          <a:xfrm>
            <a:off x="609600" y="228600"/>
            <a:ext cx="7772400" cy="1470025"/>
          </a:xfrm>
        </p:spPr>
        <p:txBody>
          <a:bodyPr/>
          <a:lstStyle/>
          <a:p>
            <a:pPr eaLnBrk="1" hangingPunct="1"/>
            <a:r>
              <a:rPr lang="en-US" altLang="en-US" smtClean="0"/>
              <a:t>DES Strength </a:t>
            </a:r>
          </a:p>
        </p:txBody>
      </p:sp>
      <p:sp>
        <p:nvSpPr>
          <p:cNvPr id="43011" name="Subtitle 2"/>
          <p:cNvSpPr>
            <a:spLocks noGrp="1"/>
          </p:cNvSpPr>
          <p:nvPr>
            <p:ph type="subTitle" idx="1"/>
          </p:nvPr>
        </p:nvSpPr>
        <p:spPr>
          <a:xfrm>
            <a:off x="304800" y="1905000"/>
            <a:ext cx="8229600" cy="4419600"/>
          </a:xfrm>
        </p:spPr>
        <p:txBody>
          <a:bodyPr/>
          <a:lstStyle/>
          <a:p>
            <a:pPr algn="l" eaLnBrk="1" hangingPunct="1">
              <a:buFont typeface="Wingdings" panose="05000000000000000000" pitchFamily="2" charset="2"/>
              <a:buChar char="ü"/>
            </a:pPr>
            <a:r>
              <a:rPr lang="en-US" altLang="en-US" smtClean="0">
                <a:solidFill>
                  <a:schemeClr val="tx1"/>
                </a:solidFill>
              </a:rPr>
              <a:t>DES finally proved insecure in July 1998,</a:t>
            </a:r>
          </a:p>
          <a:p>
            <a:pPr algn="l" eaLnBrk="1" hangingPunct="1">
              <a:buFont typeface="Wingdings" panose="05000000000000000000" pitchFamily="2" charset="2"/>
              <a:buChar char="ü"/>
            </a:pPr>
            <a:r>
              <a:rPr lang="en-US" altLang="en-US" smtClean="0">
                <a:solidFill>
                  <a:schemeClr val="tx1"/>
                </a:solidFill>
              </a:rPr>
              <a:t>When the Electronic Frontier Foundation(EFF) declared broken DES using “DES cracker”, cost $250,000 and publish the description of cracker , enables others to build their own, with decrease price of hardware and increase speed make DES worthless.</a:t>
            </a:r>
          </a:p>
          <a:p>
            <a:pPr algn="l" eaLnBrk="1" hangingPunct="1">
              <a:buFont typeface="Wingdings" panose="05000000000000000000" pitchFamily="2" charset="2"/>
              <a:buChar char="ü"/>
            </a:pPr>
            <a:endParaRPr lang="en-US" altLang="en-US" smtClean="0">
              <a:solidFill>
                <a:schemeClr val="tx1"/>
              </a:solidFill>
            </a:endParaRPr>
          </a:p>
          <a:p>
            <a:pPr algn="l" eaLnBrk="1" hangingPunct="1"/>
            <a:endParaRPr lang="en-US" altLang="en-US" smtClean="0">
              <a:solidFill>
                <a:schemeClr val="tx1"/>
              </a:solidFill>
            </a:endParaRPr>
          </a:p>
        </p:txBody>
      </p:sp>
    </p:spTree>
    <p:extLst>
      <p:ext uri="{BB962C8B-B14F-4D97-AF65-F5344CB8AC3E}">
        <p14:creationId xmlns:p14="http://schemas.microsoft.com/office/powerpoint/2010/main" val="11409615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ctrTitle"/>
          </p:nvPr>
        </p:nvSpPr>
        <p:spPr/>
        <p:txBody>
          <a:bodyPr/>
          <a:lstStyle/>
          <a:p>
            <a:pPr eaLnBrk="1" hangingPunct="1"/>
            <a:r>
              <a:rPr lang="en-US" altLang="en-US" smtClean="0"/>
              <a:t>END OF LECTURE</a:t>
            </a:r>
          </a:p>
        </p:txBody>
      </p:sp>
      <p:sp>
        <p:nvSpPr>
          <p:cNvPr id="3" name="Subtitle 2"/>
          <p:cNvSpPr>
            <a:spLocks noGrp="1"/>
          </p:cNvSpPr>
          <p:nvPr>
            <p:ph type="subTitle" idx="1"/>
          </p:nvPr>
        </p:nvSpPr>
        <p:spPr/>
        <p:txBody>
          <a:bodyPr rtlCol="0">
            <a:normAutofit/>
          </a:bodyPr>
          <a:lstStyle/>
          <a:p>
            <a:pPr eaLnBrk="1" fontAlgn="auto" hangingPunct="1">
              <a:spcAft>
                <a:spcPts val="0"/>
              </a:spcAft>
              <a:defRPr/>
            </a:pPr>
            <a:endParaRPr lang="en-US"/>
          </a:p>
        </p:txBody>
      </p:sp>
    </p:spTree>
    <p:extLst>
      <p:ext uri="{BB962C8B-B14F-4D97-AF65-F5344CB8AC3E}">
        <p14:creationId xmlns:p14="http://schemas.microsoft.com/office/powerpoint/2010/main" val="14341954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286000"/>
            <a:ext cx="6601549" cy="990600"/>
          </a:xfrm>
        </p:spPr>
        <p:txBody>
          <a:bodyPr>
            <a:noAutofit/>
          </a:bodyPr>
          <a:lstStyle/>
          <a:p>
            <a:r>
              <a:rPr lang="en-US" sz="6000" b="1" dirty="0" smtClean="0">
                <a:solidFill>
                  <a:srgbClr val="B80000"/>
                </a:solidFill>
                <a:latin typeface="Comic Sans MS" panose="030F0702030302020204" pitchFamily="66" charset="0"/>
              </a:rPr>
              <a:t>Any Questions ?</a:t>
            </a:r>
            <a:endParaRPr lang="en-US" sz="6000" b="1" dirty="0">
              <a:solidFill>
                <a:srgbClr val="B80000"/>
              </a:solidFill>
              <a:latin typeface="Comic Sans MS" panose="030F0702030302020204" pitchFamily="66" charset="0"/>
            </a:endParaRPr>
          </a:p>
        </p:txBody>
      </p:sp>
      <p:sp>
        <p:nvSpPr>
          <p:cNvPr id="4" name="TextBox 3"/>
          <p:cNvSpPr txBox="1"/>
          <p:nvPr/>
        </p:nvSpPr>
        <p:spPr>
          <a:xfrm>
            <a:off x="-1224158" y="4885699"/>
            <a:ext cx="184666"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756539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609600" y="228600"/>
            <a:ext cx="7772400" cy="914400"/>
          </a:xfrm>
        </p:spPr>
        <p:txBody>
          <a:bodyPr/>
          <a:lstStyle/>
          <a:p>
            <a:pPr eaLnBrk="1" hangingPunct="1"/>
            <a:r>
              <a:rPr lang="en-US" altLang="en-US" smtClean="0"/>
              <a:t>DES-Criticism </a:t>
            </a:r>
          </a:p>
        </p:txBody>
      </p:sp>
      <p:sp>
        <p:nvSpPr>
          <p:cNvPr id="5123" name="Subtitle 2"/>
          <p:cNvSpPr>
            <a:spLocks noGrp="1"/>
          </p:cNvSpPr>
          <p:nvPr>
            <p:ph type="subTitle" idx="1"/>
          </p:nvPr>
        </p:nvSpPr>
        <p:spPr>
          <a:xfrm>
            <a:off x="381000" y="1143000"/>
            <a:ext cx="8229600" cy="5105400"/>
          </a:xfrm>
        </p:spPr>
        <p:txBody>
          <a:bodyPr/>
          <a:lstStyle/>
          <a:p>
            <a:pPr algn="l" eaLnBrk="1" hangingPunct="1">
              <a:buFont typeface="Wingdings" panose="05000000000000000000" pitchFamily="2" charset="2"/>
              <a:buChar char="ü"/>
            </a:pPr>
            <a:r>
              <a:rPr lang="en-US" altLang="en-US" smtClean="0">
                <a:solidFill>
                  <a:schemeClr val="tx1"/>
                </a:solidFill>
              </a:rPr>
              <a:t>Before adopting as standard ,intense criticism.</a:t>
            </a:r>
          </a:p>
          <a:p>
            <a:pPr lvl="1" algn="l" eaLnBrk="1" hangingPunct="1">
              <a:buFont typeface="Wingdings" panose="05000000000000000000" pitchFamily="2" charset="2"/>
              <a:buChar char="ü"/>
            </a:pPr>
            <a:r>
              <a:rPr lang="en-US" altLang="en-US" smtClean="0">
                <a:solidFill>
                  <a:schemeClr val="tx1"/>
                </a:solidFill>
              </a:rPr>
              <a:t>First, Enormous reduction in the key.</a:t>
            </a:r>
          </a:p>
          <a:p>
            <a:pPr algn="l" eaLnBrk="1" hangingPunct="1">
              <a:buFont typeface="Wingdings" panose="05000000000000000000" pitchFamily="2" charset="2"/>
              <a:buChar char="ü"/>
            </a:pPr>
            <a:r>
              <a:rPr lang="en-US" altLang="en-US" smtClean="0">
                <a:solidFill>
                  <a:schemeClr val="tx1"/>
                </a:solidFill>
              </a:rPr>
              <a:t>To short to withstand brude force attack.</a:t>
            </a:r>
          </a:p>
          <a:p>
            <a:pPr lvl="1" algn="l" eaLnBrk="1" hangingPunct="1">
              <a:buFont typeface="Wingdings" panose="05000000000000000000" pitchFamily="2" charset="2"/>
              <a:buChar char="ü"/>
            </a:pPr>
            <a:r>
              <a:rPr lang="en-US" altLang="en-US" smtClean="0">
                <a:solidFill>
                  <a:schemeClr val="tx1"/>
                </a:solidFill>
              </a:rPr>
              <a:t>Second , internal structure S-boxes was classified.</a:t>
            </a:r>
          </a:p>
          <a:p>
            <a:pPr algn="l" eaLnBrk="1" hangingPunct="1">
              <a:buFont typeface="Wingdings" panose="05000000000000000000" pitchFamily="2" charset="2"/>
              <a:buChar char="ü"/>
            </a:pPr>
            <a:endParaRPr lang="en-US" altLang="en-US" smtClean="0">
              <a:solidFill>
                <a:schemeClr val="tx1"/>
              </a:solidFill>
            </a:endParaRPr>
          </a:p>
        </p:txBody>
      </p:sp>
    </p:spTree>
    <p:extLst>
      <p:ext uri="{BB962C8B-B14F-4D97-AF65-F5344CB8AC3E}">
        <p14:creationId xmlns:p14="http://schemas.microsoft.com/office/powerpoint/2010/main" val="1778501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762000" y="0"/>
            <a:ext cx="7772400" cy="762000"/>
          </a:xfrm>
        </p:spPr>
        <p:txBody>
          <a:bodyPr/>
          <a:lstStyle/>
          <a:p>
            <a:pPr eaLnBrk="1" hangingPunct="1"/>
            <a:r>
              <a:rPr lang="en-US" altLang="en-US" smtClean="0"/>
              <a:t>DES-wide use</a:t>
            </a:r>
          </a:p>
        </p:txBody>
      </p:sp>
      <p:sp>
        <p:nvSpPr>
          <p:cNvPr id="6147" name="Subtitle 2"/>
          <p:cNvSpPr>
            <a:spLocks noGrp="1"/>
          </p:cNvSpPr>
          <p:nvPr>
            <p:ph type="subTitle" idx="1"/>
          </p:nvPr>
        </p:nvSpPr>
        <p:spPr>
          <a:xfrm>
            <a:off x="381000" y="914400"/>
            <a:ext cx="8458200" cy="5562600"/>
          </a:xfrm>
        </p:spPr>
        <p:txBody>
          <a:bodyPr/>
          <a:lstStyle/>
          <a:p>
            <a:pPr algn="l" eaLnBrk="1" hangingPunct="1">
              <a:buFont typeface="Wingdings" panose="05000000000000000000" pitchFamily="2" charset="2"/>
              <a:buChar char="ü"/>
            </a:pPr>
            <a:r>
              <a:rPr lang="en-US" altLang="en-US" smtClean="0">
                <a:solidFill>
                  <a:schemeClr val="tx1"/>
                </a:solidFill>
              </a:rPr>
              <a:t>DES flourish in financial applications.</a:t>
            </a:r>
          </a:p>
          <a:p>
            <a:pPr algn="l" eaLnBrk="1" hangingPunct="1">
              <a:buFont typeface="Wingdings" panose="05000000000000000000" pitchFamily="2" charset="2"/>
              <a:buChar char="ü"/>
            </a:pPr>
            <a:r>
              <a:rPr lang="en-US" altLang="en-US" smtClean="0">
                <a:solidFill>
                  <a:schemeClr val="tx1"/>
                </a:solidFill>
              </a:rPr>
              <a:t>In 1994, NIST reaffirm to use it for more 5 years.</a:t>
            </a:r>
          </a:p>
          <a:p>
            <a:pPr algn="l" eaLnBrk="1" hangingPunct="1">
              <a:buFont typeface="Wingdings" panose="05000000000000000000" pitchFamily="2" charset="2"/>
              <a:buChar char="ü"/>
            </a:pPr>
            <a:r>
              <a:rPr lang="en-US" altLang="en-US" smtClean="0">
                <a:solidFill>
                  <a:schemeClr val="tx1"/>
                </a:solidFill>
              </a:rPr>
              <a:t>In 1999, NIST issue a new version of its standard triple DES.</a:t>
            </a:r>
          </a:p>
        </p:txBody>
      </p:sp>
    </p:spTree>
    <p:extLst>
      <p:ext uri="{BB962C8B-B14F-4D97-AF65-F5344CB8AC3E}">
        <p14:creationId xmlns:p14="http://schemas.microsoft.com/office/powerpoint/2010/main" val="2978430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altLang="en-US" smtClean="0"/>
              <a:t>DES block cipher</a:t>
            </a:r>
          </a:p>
        </p:txBody>
      </p:sp>
      <p:sp>
        <p:nvSpPr>
          <p:cNvPr id="7171" name="Rectangle 4"/>
          <p:cNvSpPr>
            <a:spLocks noChangeArrowheads="1"/>
          </p:cNvSpPr>
          <p:nvPr/>
        </p:nvSpPr>
        <p:spPr bwMode="auto">
          <a:xfrm>
            <a:off x="2700338" y="2060575"/>
            <a:ext cx="1943100" cy="3603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latin typeface="Calibri" panose="020F0502020204030204" pitchFamily="34" charset="0"/>
              </a:rPr>
              <a:t>Plaintext (64)</a:t>
            </a:r>
          </a:p>
        </p:txBody>
      </p:sp>
      <p:sp>
        <p:nvSpPr>
          <p:cNvPr id="7172" name="Oval 5"/>
          <p:cNvSpPr>
            <a:spLocks noChangeArrowheads="1"/>
          </p:cNvSpPr>
          <p:nvPr/>
        </p:nvSpPr>
        <p:spPr bwMode="auto">
          <a:xfrm>
            <a:off x="3276600" y="2565400"/>
            <a:ext cx="792163" cy="360363"/>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latin typeface="Calibri" panose="020F0502020204030204" pitchFamily="34" charset="0"/>
              </a:rPr>
              <a:t>IP</a:t>
            </a:r>
          </a:p>
        </p:txBody>
      </p:sp>
      <p:sp>
        <p:nvSpPr>
          <p:cNvPr id="7173" name="Oval 8"/>
          <p:cNvSpPr>
            <a:spLocks noChangeArrowheads="1"/>
          </p:cNvSpPr>
          <p:nvPr/>
        </p:nvSpPr>
        <p:spPr bwMode="auto">
          <a:xfrm>
            <a:off x="3348038" y="5229225"/>
            <a:ext cx="792162" cy="360363"/>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latin typeface="Calibri" panose="020F0502020204030204" pitchFamily="34" charset="0"/>
              </a:rPr>
              <a:t>IP</a:t>
            </a:r>
            <a:r>
              <a:rPr lang="en-GB" altLang="en-US" baseline="30000">
                <a:latin typeface="Calibri" panose="020F0502020204030204" pitchFamily="34" charset="0"/>
              </a:rPr>
              <a:t>-1</a:t>
            </a:r>
          </a:p>
        </p:txBody>
      </p:sp>
      <p:sp>
        <p:nvSpPr>
          <p:cNvPr id="7174" name="Rectangle 9"/>
          <p:cNvSpPr>
            <a:spLocks noChangeArrowheads="1"/>
          </p:cNvSpPr>
          <p:nvPr/>
        </p:nvSpPr>
        <p:spPr bwMode="auto">
          <a:xfrm>
            <a:off x="2771775" y="5734050"/>
            <a:ext cx="1943100" cy="3603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latin typeface="Calibri" panose="020F0502020204030204" pitchFamily="34" charset="0"/>
              </a:rPr>
              <a:t>Ciphertext (64)</a:t>
            </a:r>
          </a:p>
        </p:txBody>
      </p:sp>
      <p:sp>
        <p:nvSpPr>
          <p:cNvPr id="7175" name="Line 12"/>
          <p:cNvSpPr>
            <a:spLocks noChangeShapeType="1"/>
          </p:cNvSpPr>
          <p:nvPr/>
        </p:nvSpPr>
        <p:spPr bwMode="auto">
          <a:xfrm>
            <a:off x="3779838" y="5589588"/>
            <a:ext cx="0" cy="144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6" name="Line 13"/>
          <p:cNvSpPr>
            <a:spLocks noChangeShapeType="1"/>
          </p:cNvSpPr>
          <p:nvPr/>
        </p:nvSpPr>
        <p:spPr bwMode="auto">
          <a:xfrm>
            <a:off x="3708400" y="2420938"/>
            <a:ext cx="0" cy="144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7" name="Line 14"/>
          <p:cNvSpPr>
            <a:spLocks noChangeShapeType="1"/>
          </p:cNvSpPr>
          <p:nvPr/>
        </p:nvSpPr>
        <p:spPr bwMode="auto">
          <a:xfrm>
            <a:off x="3708400" y="2924175"/>
            <a:ext cx="0" cy="144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8" name="Line 15"/>
          <p:cNvSpPr>
            <a:spLocks noChangeShapeType="1"/>
          </p:cNvSpPr>
          <p:nvPr/>
        </p:nvSpPr>
        <p:spPr bwMode="auto">
          <a:xfrm>
            <a:off x="3779838" y="5084763"/>
            <a:ext cx="0" cy="144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9" name="Line 25"/>
          <p:cNvSpPr>
            <a:spLocks noChangeShapeType="1"/>
          </p:cNvSpPr>
          <p:nvPr/>
        </p:nvSpPr>
        <p:spPr bwMode="auto">
          <a:xfrm>
            <a:off x="3132138" y="3068638"/>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0" name="Oval 26"/>
          <p:cNvSpPr>
            <a:spLocks noChangeArrowheads="1"/>
          </p:cNvSpPr>
          <p:nvPr/>
        </p:nvSpPr>
        <p:spPr bwMode="auto">
          <a:xfrm>
            <a:off x="3348038" y="3141663"/>
            <a:ext cx="792162" cy="360362"/>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latin typeface="Calibri" panose="020F0502020204030204" pitchFamily="34" charset="0"/>
              </a:rPr>
              <a:t>F</a:t>
            </a:r>
          </a:p>
        </p:txBody>
      </p:sp>
      <p:sp>
        <p:nvSpPr>
          <p:cNvPr id="7181" name="Line 27"/>
          <p:cNvSpPr>
            <a:spLocks noChangeShapeType="1"/>
          </p:cNvSpPr>
          <p:nvPr/>
        </p:nvSpPr>
        <p:spPr bwMode="auto">
          <a:xfrm>
            <a:off x="4356100" y="3068638"/>
            <a:ext cx="0" cy="5064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2" name="Line 28"/>
          <p:cNvSpPr>
            <a:spLocks noChangeShapeType="1"/>
          </p:cNvSpPr>
          <p:nvPr/>
        </p:nvSpPr>
        <p:spPr bwMode="auto">
          <a:xfrm flipH="1">
            <a:off x="4140200" y="3357563"/>
            <a:ext cx="215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3" name="Line 29"/>
          <p:cNvSpPr>
            <a:spLocks noChangeShapeType="1"/>
          </p:cNvSpPr>
          <p:nvPr/>
        </p:nvSpPr>
        <p:spPr bwMode="auto">
          <a:xfrm flipH="1">
            <a:off x="3205163" y="3286125"/>
            <a:ext cx="1428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4" name="Oval 30"/>
          <p:cNvSpPr>
            <a:spLocks noChangeArrowheads="1"/>
          </p:cNvSpPr>
          <p:nvPr/>
        </p:nvSpPr>
        <p:spPr bwMode="auto">
          <a:xfrm>
            <a:off x="3060700" y="3213100"/>
            <a:ext cx="144463" cy="1444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7185" name="Line 31"/>
          <p:cNvSpPr>
            <a:spLocks noChangeShapeType="1"/>
          </p:cNvSpPr>
          <p:nvPr/>
        </p:nvSpPr>
        <p:spPr bwMode="auto">
          <a:xfrm>
            <a:off x="3060700" y="3286125"/>
            <a:ext cx="1444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6" name="Line 32"/>
          <p:cNvSpPr>
            <a:spLocks noChangeShapeType="1"/>
          </p:cNvSpPr>
          <p:nvPr/>
        </p:nvSpPr>
        <p:spPr bwMode="auto">
          <a:xfrm>
            <a:off x="3132138" y="3573463"/>
            <a:ext cx="1223962"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7" name="Line 33"/>
          <p:cNvSpPr>
            <a:spLocks noChangeShapeType="1"/>
          </p:cNvSpPr>
          <p:nvPr/>
        </p:nvSpPr>
        <p:spPr bwMode="auto">
          <a:xfrm flipH="1">
            <a:off x="3132138" y="3573463"/>
            <a:ext cx="1223962"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8" name="Line 41"/>
          <p:cNvSpPr>
            <a:spLocks noChangeShapeType="1"/>
          </p:cNvSpPr>
          <p:nvPr/>
        </p:nvSpPr>
        <p:spPr bwMode="auto">
          <a:xfrm>
            <a:off x="3132138" y="4365625"/>
            <a:ext cx="1223962"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9" name="Line 42"/>
          <p:cNvSpPr>
            <a:spLocks noChangeShapeType="1"/>
          </p:cNvSpPr>
          <p:nvPr/>
        </p:nvSpPr>
        <p:spPr bwMode="auto">
          <a:xfrm flipH="1">
            <a:off x="3132138" y="4365625"/>
            <a:ext cx="1223962"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0" name="Line 43"/>
          <p:cNvSpPr>
            <a:spLocks noChangeShapeType="1"/>
          </p:cNvSpPr>
          <p:nvPr/>
        </p:nvSpPr>
        <p:spPr bwMode="auto">
          <a:xfrm>
            <a:off x="3132138" y="4579938"/>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1" name="Oval 44"/>
          <p:cNvSpPr>
            <a:spLocks noChangeArrowheads="1"/>
          </p:cNvSpPr>
          <p:nvPr/>
        </p:nvSpPr>
        <p:spPr bwMode="auto">
          <a:xfrm>
            <a:off x="3348038" y="4652963"/>
            <a:ext cx="792162" cy="360362"/>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latin typeface="Calibri" panose="020F0502020204030204" pitchFamily="34" charset="0"/>
              </a:rPr>
              <a:t>F</a:t>
            </a:r>
          </a:p>
        </p:txBody>
      </p:sp>
      <p:sp>
        <p:nvSpPr>
          <p:cNvPr id="7192" name="Line 45"/>
          <p:cNvSpPr>
            <a:spLocks noChangeShapeType="1"/>
          </p:cNvSpPr>
          <p:nvPr/>
        </p:nvSpPr>
        <p:spPr bwMode="auto">
          <a:xfrm>
            <a:off x="4356100" y="4579938"/>
            <a:ext cx="0" cy="5064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3" name="Line 46"/>
          <p:cNvSpPr>
            <a:spLocks noChangeShapeType="1"/>
          </p:cNvSpPr>
          <p:nvPr/>
        </p:nvSpPr>
        <p:spPr bwMode="auto">
          <a:xfrm flipH="1">
            <a:off x="4140200" y="4868863"/>
            <a:ext cx="215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4" name="Line 47"/>
          <p:cNvSpPr>
            <a:spLocks noChangeShapeType="1"/>
          </p:cNvSpPr>
          <p:nvPr/>
        </p:nvSpPr>
        <p:spPr bwMode="auto">
          <a:xfrm flipH="1">
            <a:off x="3205163" y="4797425"/>
            <a:ext cx="1428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5" name="Oval 48"/>
          <p:cNvSpPr>
            <a:spLocks noChangeArrowheads="1"/>
          </p:cNvSpPr>
          <p:nvPr/>
        </p:nvSpPr>
        <p:spPr bwMode="auto">
          <a:xfrm>
            <a:off x="3060700" y="4724400"/>
            <a:ext cx="144463" cy="1444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7196" name="Line 49"/>
          <p:cNvSpPr>
            <a:spLocks noChangeShapeType="1"/>
          </p:cNvSpPr>
          <p:nvPr/>
        </p:nvSpPr>
        <p:spPr bwMode="auto">
          <a:xfrm>
            <a:off x="3060700" y="4797425"/>
            <a:ext cx="1444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7" name="Line 52"/>
          <p:cNvSpPr>
            <a:spLocks noChangeShapeType="1"/>
          </p:cNvSpPr>
          <p:nvPr/>
        </p:nvSpPr>
        <p:spPr bwMode="auto">
          <a:xfrm>
            <a:off x="3132138" y="3068638"/>
            <a:ext cx="1223962"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8" name="Line 53"/>
          <p:cNvSpPr>
            <a:spLocks noChangeShapeType="1"/>
          </p:cNvSpPr>
          <p:nvPr/>
        </p:nvSpPr>
        <p:spPr bwMode="auto">
          <a:xfrm>
            <a:off x="3132138" y="5084763"/>
            <a:ext cx="12239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9" name="Line 54"/>
          <p:cNvSpPr>
            <a:spLocks noChangeShapeType="1"/>
          </p:cNvSpPr>
          <p:nvPr/>
        </p:nvSpPr>
        <p:spPr bwMode="auto">
          <a:xfrm>
            <a:off x="3132138" y="3789363"/>
            <a:ext cx="0" cy="5762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200" name="Oval 55"/>
          <p:cNvSpPr>
            <a:spLocks noChangeArrowheads="1"/>
          </p:cNvSpPr>
          <p:nvPr/>
        </p:nvSpPr>
        <p:spPr bwMode="auto">
          <a:xfrm>
            <a:off x="3348038" y="3933825"/>
            <a:ext cx="792162" cy="360363"/>
          </a:xfrm>
          <a:prstGeom prst="ellipse">
            <a:avLst/>
          </a:prstGeom>
          <a:solidFill>
            <a:schemeClr val="hlink"/>
          </a:solidFill>
          <a:ln w="9525">
            <a:solidFill>
              <a:schemeClr val="tx1"/>
            </a:solidFill>
            <a:prstDash val="dash"/>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latin typeface="Calibri" panose="020F0502020204030204" pitchFamily="34" charset="0"/>
              </a:rPr>
              <a:t>F</a:t>
            </a:r>
          </a:p>
        </p:txBody>
      </p:sp>
      <p:sp>
        <p:nvSpPr>
          <p:cNvPr id="7201" name="Line 56"/>
          <p:cNvSpPr>
            <a:spLocks noChangeShapeType="1"/>
          </p:cNvSpPr>
          <p:nvPr/>
        </p:nvSpPr>
        <p:spPr bwMode="auto">
          <a:xfrm>
            <a:off x="4356100" y="3789363"/>
            <a:ext cx="0" cy="5778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202" name="Line 57"/>
          <p:cNvSpPr>
            <a:spLocks noChangeShapeType="1"/>
          </p:cNvSpPr>
          <p:nvPr/>
        </p:nvSpPr>
        <p:spPr bwMode="auto">
          <a:xfrm flipH="1">
            <a:off x="4140200" y="4149725"/>
            <a:ext cx="215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03" name="Line 58"/>
          <p:cNvSpPr>
            <a:spLocks noChangeShapeType="1"/>
          </p:cNvSpPr>
          <p:nvPr/>
        </p:nvSpPr>
        <p:spPr bwMode="auto">
          <a:xfrm flipH="1">
            <a:off x="3205163" y="4078288"/>
            <a:ext cx="1428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04" name="Oval 59"/>
          <p:cNvSpPr>
            <a:spLocks noChangeArrowheads="1"/>
          </p:cNvSpPr>
          <p:nvPr/>
        </p:nvSpPr>
        <p:spPr bwMode="auto">
          <a:xfrm>
            <a:off x="3060700" y="4005263"/>
            <a:ext cx="144463" cy="1444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7205" name="Line 60"/>
          <p:cNvSpPr>
            <a:spLocks noChangeShapeType="1"/>
          </p:cNvSpPr>
          <p:nvPr/>
        </p:nvSpPr>
        <p:spPr bwMode="auto">
          <a:xfrm>
            <a:off x="3060700" y="4078288"/>
            <a:ext cx="1444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6" name="Line 61"/>
          <p:cNvSpPr>
            <a:spLocks noChangeShapeType="1"/>
          </p:cNvSpPr>
          <p:nvPr/>
        </p:nvSpPr>
        <p:spPr bwMode="auto">
          <a:xfrm>
            <a:off x="4067175" y="3213100"/>
            <a:ext cx="865188" cy="0"/>
          </a:xfrm>
          <a:prstGeom prst="line">
            <a:avLst/>
          </a:prstGeom>
          <a:noFill/>
          <a:ln w="9525">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207" name="Line 62"/>
          <p:cNvSpPr>
            <a:spLocks noChangeShapeType="1"/>
          </p:cNvSpPr>
          <p:nvPr/>
        </p:nvSpPr>
        <p:spPr bwMode="auto">
          <a:xfrm>
            <a:off x="4067175" y="4005263"/>
            <a:ext cx="865188" cy="0"/>
          </a:xfrm>
          <a:prstGeom prst="line">
            <a:avLst/>
          </a:prstGeom>
          <a:noFill/>
          <a:ln w="9525">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208" name="Line 63"/>
          <p:cNvSpPr>
            <a:spLocks noChangeShapeType="1"/>
          </p:cNvSpPr>
          <p:nvPr/>
        </p:nvSpPr>
        <p:spPr bwMode="auto">
          <a:xfrm>
            <a:off x="4067175" y="4724400"/>
            <a:ext cx="865188" cy="0"/>
          </a:xfrm>
          <a:prstGeom prst="line">
            <a:avLst/>
          </a:prstGeom>
          <a:noFill/>
          <a:ln w="9525">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209" name="Text Box 64"/>
          <p:cNvSpPr txBox="1">
            <a:spLocks noChangeArrowheads="1"/>
          </p:cNvSpPr>
          <p:nvPr/>
        </p:nvSpPr>
        <p:spPr bwMode="auto">
          <a:xfrm>
            <a:off x="4859338" y="2997200"/>
            <a:ext cx="1839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latin typeface="Calibri" panose="020F0502020204030204" pitchFamily="34" charset="0"/>
              </a:rPr>
              <a:t>Subkey 1 (48)</a:t>
            </a:r>
          </a:p>
        </p:txBody>
      </p:sp>
      <p:sp>
        <p:nvSpPr>
          <p:cNvPr id="7210" name="Text Box 65"/>
          <p:cNvSpPr txBox="1">
            <a:spLocks noChangeArrowheads="1"/>
          </p:cNvSpPr>
          <p:nvPr/>
        </p:nvSpPr>
        <p:spPr bwMode="auto">
          <a:xfrm>
            <a:off x="4859338" y="3789363"/>
            <a:ext cx="23796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latin typeface="Calibri" panose="020F0502020204030204" pitchFamily="34" charset="0"/>
              </a:rPr>
              <a:t>Subkey 2...15 (48)</a:t>
            </a:r>
          </a:p>
        </p:txBody>
      </p:sp>
      <p:sp>
        <p:nvSpPr>
          <p:cNvPr id="7211" name="Text Box 66"/>
          <p:cNvSpPr txBox="1">
            <a:spLocks noChangeArrowheads="1"/>
          </p:cNvSpPr>
          <p:nvPr/>
        </p:nvSpPr>
        <p:spPr bwMode="auto">
          <a:xfrm>
            <a:off x="4859338" y="4508500"/>
            <a:ext cx="19859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latin typeface="Calibri" panose="020F0502020204030204" pitchFamily="34" charset="0"/>
              </a:rPr>
              <a:t>Subkey 16 (48)</a:t>
            </a:r>
          </a:p>
        </p:txBody>
      </p:sp>
    </p:spTree>
    <p:extLst>
      <p:ext uri="{BB962C8B-B14F-4D97-AF65-F5344CB8AC3E}">
        <p14:creationId xmlns:p14="http://schemas.microsoft.com/office/powerpoint/2010/main" val="1167885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609600" y="152400"/>
            <a:ext cx="7772400" cy="990600"/>
          </a:xfrm>
        </p:spPr>
        <p:txBody>
          <a:bodyPr/>
          <a:lstStyle/>
          <a:p>
            <a:pPr eaLnBrk="1" hangingPunct="1"/>
            <a:r>
              <a:rPr lang="en-US" altLang="en-US" smtClean="0"/>
              <a:t>DES Encryption</a:t>
            </a:r>
          </a:p>
        </p:txBody>
      </p:sp>
      <p:sp>
        <p:nvSpPr>
          <p:cNvPr id="3" name="Subtitle 2"/>
          <p:cNvSpPr>
            <a:spLocks noGrp="1"/>
          </p:cNvSpPr>
          <p:nvPr>
            <p:ph type="subTitle" idx="1"/>
          </p:nvPr>
        </p:nvSpPr>
        <p:spPr>
          <a:xfrm>
            <a:off x="228600" y="1066800"/>
            <a:ext cx="8458200" cy="5562600"/>
          </a:xfrm>
        </p:spPr>
        <p:txBody>
          <a:bodyPr rtlCol="0">
            <a:normAutofit fontScale="70000" lnSpcReduction="20000"/>
          </a:bodyPr>
          <a:lstStyle/>
          <a:p>
            <a:pPr algn="l" eaLnBrk="1" fontAlgn="auto" hangingPunct="1">
              <a:spcAft>
                <a:spcPts val="0"/>
              </a:spcAft>
              <a:buFont typeface="Wingdings" pitchFamily="2" charset="2"/>
              <a:buChar char="ü"/>
              <a:defRPr/>
            </a:pPr>
            <a:r>
              <a:rPr lang="en-US" dirty="0" smtClean="0">
                <a:solidFill>
                  <a:schemeClr val="tx1"/>
                </a:solidFill>
              </a:rPr>
              <a:t>There are two inputs to the encryption function: plaintext and key.</a:t>
            </a:r>
          </a:p>
          <a:p>
            <a:pPr algn="l" eaLnBrk="1" fontAlgn="auto" hangingPunct="1">
              <a:spcAft>
                <a:spcPts val="0"/>
              </a:spcAft>
              <a:buFont typeface="Wingdings" pitchFamily="2" charset="2"/>
              <a:buChar char="ü"/>
              <a:defRPr/>
            </a:pPr>
            <a:r>
              <a:rPr lang="en-US" dirty="0" smtClean="0">
                <a:solidFill>
                  <a:schemeClr val="tx1"/>
                </a:solidFill>
              </a:rPr>
              <a:t>The plaintext must be 64 bit in length and the key is 56 bits in length*.</a:t>
            </a:r>
          </a:p>
          <a:p>
            <a:pPr algn="l" eaLnBrk="1" fontAlgn="auto" hangingPunct="1">
              <a:spcAft>
                <a:spcPts val="0"/>
              </a:spcAft>
              <a:buFont typeface="Wingdings" pitchFamily="2" charset="2"/>
              <a:buChar char="ü"/>
              <a:defRPr/>
            </a:pPr>
            <a:r>
              <a:rPr lang="en-US" dirty="0" smtClean="0">
                <a:solidFill>
                  <a:schemeClr val="tx1"/>
                </a:solidFill>
              </a:rPr>
              <a:t>Left hand side of the figure, the processing of the plaintext is proceed in three phases.</a:t>
            </a:r>
          </a:p>
          <a:p>
            <a:pPr algn="l" eaLnBrk="1" fontAlgn="auto" hangingPunct="1">
              <a:spcAft>
                <a:spcPts val="0"/>
              </a:spcAft>
              <a:buFont typeface="Wingdings" pitchFamily="2" charset="2"/>
              <a:buChar char="ü"/>
              <a:defRPr/>
            </a:pPr>
            <a:r>
              <a:rPr lang="en-US" dirty="0" smtClean="0">
                <a:solidFill>
                  <a:schemeClr val="tx1"/>
                </a:solidFill>
              </a:rPr>
              <a:t>First , the 64-bit plaintext passes through an initial permutation(IP) that rearrange the bits to produce permuted input.</a:t>
            </a:r>
          </a:p>
          <a:p>
            <a:pPr algn="l" eaLnBrk="1" fontAlgn="auto" hangingPunct="1">
              <a:spcAft>
                <a:spcPts val="0"/>
              </a:spcAft>
              <a:buFont typeface="Wingdings" pitchFamily="2" charset="2"/>
              <a:buChar char="ü"/>
              <a:defRPr/>
            </a:pPr>
            <a:r>
              <a:rPr lang="en-US" dirty="0" smtClean="0">
                <a:solidFill>
                  <a:schemeClr val="tx1"/>
                </a:solidFill>
              </a:rPr>
              <a:t>This is followed by the phase of 16 rounds of the same function , involve substitution and permutation.</a:t>
            </a:r>
          </a:p>
          <a:p>
            <a:pPr algn="l" eaLnBrk="1" fontAlgn="auto" hangingPunct="1">
              <a:spcAft>
                <a:spcPts val="0"/>
              </a:spcAft>
              <a:buFont typeface="Wingdings" pitchFamily="2" charset="2"/>
              <a:buChar char="ü"/>
              <a:defRPr/>
            </a:pPr>
            <a:r>
              <a:rPr lang="en-US" dirty="0" smtClean="0">
                <a:solidFill>
                  <a:schemeClr val="tx1"/>
                </a:solidFill>
              </a:rPr>
              <a:t>The output of the last(16th)round consists of 64-bits that are the function of input plaintext and the key.</a:t>
            </a:r>
          </a:p>
          <a:p>
            <a:pPr algn="l" eaLnBrk="1" fontAlgn="auto" hangingPunct="1">
              <a:spcAft>
                <a:spcPts val="0"/>
              </a:spcAft>
              <a:buFont typeface="Wingdings" pitchFamily="2" charset="2"/>
              <a:buChar char="ü"/>
              <a:defRPr/>
            </a:pPr>
            <a:r>
              <a:rPr lang="en-US" dirty="0" smtClean="0">
                <a:solidFill>
                  <a:schemeClr val="tx1"/>
                </a:solidFill>
              </a:rPr>
              <a:t>The left and right halves of the output are swapped to produce the preoutput.</a:t>
            </a:r>
          </a:p>
          <a:p>
            <a:pPr algn="l" eaLnBrk="1" fontAlgn="auto" hangingPunct="1">
              <a:spcAft>
                <a:spcPts val="0"/>
              </a:spcAft>
              <a:buFont typeface="Wingdings" pitchFamily="2" charset="2"/>
              <a:buChar char="ü"/>
              <a:defRPr/>
            </a:pPr>
            <a:r>
              <a:rPr lang="en-US" dirty="0" smtClean="0">
                <a:solidFill>
                  <a:schemeClr val="tx1"/>
                </a:solidFill>
              </a:rPr>
              <a:t>Finally , preoutput is passed through a permutation (IP</a:t>
            </a:r>
            <a:r>
              <a:rPr lang="en-US" baseline="30000" dirty="0" smtClean="0">
                <a:solidFill>
                  <a:schemeClr val="tx1"/>
                </a:solidFill>
              </a:rPr>
              <a:t>-1</a:t>
            </a:r>
            <a:r>
              <a:rPr lang="en-US" dirty="0" smtClean="0">
                <a:solidFill>
                  <a:schemeClr val="tx1"/>
                </a:solidFill>
              </a:rPr>
              <a:t> ), to produce the 64-bit output.</a:t>
            </a:r>
          </a:p>
          <a:p>
            <a:pPr algn="l" eaLnBrk="1" fontAlgn="auto" hangingPunct="1">
              <a:spcAft>
                <a:spcPts val="0"/>
              </a:spcAft>
              <a:buFont typeface="Wingdings" pitchFamily="2" charset="2"/>
              <a:buChar char="ü"/>
              <a:defRPr/>
            </a:pPr>
            <a:endParaRPr lang="en-US" dirty="0">
              <a:solidFill>
                <a:schemeClr val="tx1"/>
              </a:solidFill>
            </a:endParaRPr>
          </a:p>
        </p:txBody>
      </p:sp>
    </p:spTree>
    <p:extLst>
      <p:ext uri="{BB962C8B-B14F-4D97-AF65-F5344CB8AC3E}">
        <p14:creationId xmlns:p14="http://schemas.microsoft.com/office/powerpoint/2010/main" val="3908176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762000" y="228600"/>
            <a:ext cx="7772400" cy="838200"/>
          </a:xfrm>
        </p:spPr>
        <p:txBody>
          <a:bodyPr/>
          <a:lstStyle/>
          <a:p>
            <a:pPr eaLnBrk="1" hangingPunct="1"/>
            <a:r>
              <a:rPr lang="en-US" altLang="en-US" smtClean="0"/>
              <a:t>DES Encryption(key)</a:t>
            </a:r>
          </a:p>
        </p:txBody>
      </p:sp>
      <p:sp>
        <p:nvSpPr>
          <p:cNvPr id="3" name="Subtitle 2"/>
          <p:cNvSpPr>
            <a:spLocks noGrp="1"/>
          </p:cNvSpPr>
          <p:nvPr>
            <p:ph type="subTitle" idx="1"/>
          </p:nvPr>
        </p:nvSpPr>
        <p:spPr>
          <a:xfrm>
            <a:off x="381000" y="1219200"/>
            <a:ext cx="8229600" cy="4419600"/>
          </a:xfrm>
        </p:spPr>
        <p:txBody>
          <a:bodyPr rtlCol="0">
            <a:normAutofit fontScale="92500" lnSpcReduction="10000"/>
          </a:bodyPr>
          <a:lstStyle/>
          <a:p>
            <a:pPr algn="l" eaLnBrk="1" fontAlgn="auto" hangingPunct="1">
              <a:spcAft>
                <a:spcPts val="0"/>
              </a:spcAft>
              <a:buFont typeface="Wingdings" pitchFamily="2" charset="2"/>
              <a:buChar char="ü"/>
              <a:defRPr/>
            </a:pPr>
            <a:r>
              <a:rPr lang="en-US" dirty="0" smtClean="0">
                <a:solidFill>
                  <a:schemeClr val="tx1"/>
                </a:solidFill>
              </a:rPr>
              <a:t>The right-hand portion, shows how 56-bit key is used. </a:t>
            </a:r>
          </a:p>
          <a:p>
            <a:pPr algn="l" eaLnBrk="1" fontAlgn="auto" hangingPunct="1">
              <a:spcAft>
                <a:spcPts val="0"/>
              </a:spcAft>
              <a:buFont typeface="Wingdings" pitchFamily="2" charset="2"/>
              <a:buChar char="ü"/>
              <a:defRPr/>
            </a:pPr>
            <a:r>
              <a:rPr lang="en-US" dirty="0" smtClean="0">
                <a:solidFill>
                  <a:schemeClr val="tx1"/>
                </a:solidFill>
              </a:rPr>
              <a:t>Initially , the key is passed through a permutation function.</a:t>
            </a:r>
          </a:p>
          <a:p>
            <a:pPr algn="l" eaLnBrk="1" fontAlgn="auto" hangingPunct="1">
              <a:spcAft>
                <a:spcPts val="0"/>
              </a:spcAft>
              <a:buFont typeface="Wingdings" pitchFamily="2" charset="2"/>
              <a:buChar char="ü"/>
              <a:defRPr/>
            </a:pPr>
            <a:r>
              <a:rPr lang="en-US" dirty="0" smtClean="0">
                <a:solidFill>
                  <a:schemeClr val="tx1"/>
                </a:solidFill>
              </a:rPr>
              <a:t>For each of the 16 rounds, a </a:t>
            </a:r>
            <a:r>
              <a:rPr lang="en-US" dirty="0" err="1" smtClean="0">
                <a:solidFill>
                  <a:schemeClr val="tx1"/>
                </a:solidFill>
              </a:rPr>
              <a:t>subkey</a:t>
            </a:r>
            <a:r>
              <a:rPr lang="en-US" dirty="0" smtClean="0">
                <a:solidFill>
                  <a:schemeClr val="tx1"/>
                </a:solidFill>
              </a:rPr>
              <a:t> (k</a:t>
            </a:r>
            <a:r>
              <a:rPr lang="en-US" baseline="-25000" dirty="0" smtClean="0">
                <a:solidFill>
                  <a:schemeClr val="tx1"/>
                </a:solidFill>
              </a:rPr>
              <a:t> </a:t>
            </a:r>
            <a:r>
              <a:rPr lang="en-US" baseline="-25000" dirty="0" err="1" smtClean="0">
                <a:solidFill>
                  <a:schemeClr val="tx1"/>
                </a:solidFill>
              </a:rPr>
              <a:t>i</a:t>
            </a:r>
            <a:r>
              <a:rPr lang="en-US" dirty="0" smtClean="0">
                <a:solidFill>
                  <a:schemeClr val="tx1"/>
                </a:solidFill>
              </a:rPr>
              <a:t>) is produced by the combination of the left circular shift and the permutation. the permutation function is same for each round, but the different </a:t>
            </a:r>
            <a:r>
              <a:rPr lang="en-US" dirty="0" err="1" smtClean="0">
                <a:solidFill>
                  <a:schemeClr val="tx1"/>
                </a:solidFill>
              </a:rPr>
              <a:t>subkey</a:t>
            </a:r>
            <a:r>
              <a:rPr lang="en-US" dirty="0" smtClean="0">
                <a:solidFill>
                  <a:schemeClr val="tx1"/>
                </a:solidFill>
              </a:rPr>
              <a:t> is produced because of the repeated shifts of the key bits.</a:t>
            </a:r>
            <a:endParaRPr lang="en-US" dirty="0">
              <a:solidFill>
                <a:schemeClr val="tx1"/>
              </a:solidFill>
            </a:endParaRPr>
          </a:p>
        </p:txBody>
      </p:sp>
    </p:spTree>
    <p:extLst>
      <p:ext uri="{BB962C8B-B14F-4D97-AF65-F5344CB8AC3E}">
        <p14:creationId xmlns:p14="http://schemas.microsoft.com/office/powerpoint/2010/main" val="17166421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4395</TotalTime>
  <Words>2300</Words>
  <Application>Microsoft Office PowerPoint</Application>
  <PresentationFormat>On-screen Show (4:3)</PresentationFormat>
  <Paragraphs>331</Paragraphs>
  <Slides>44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Comic Sans MS</vt:lpstr>
      <vt:lpstr>Wingdings</vt:lpstr>
      <vt:lpstr>Office Theme</vt:lpstr>
      <vt:lpstr>Network and Cyber Security-I  (CY2001) (Lecture 9 and 10)</vt:lpstr>
      <vt:lpstr>DATA ENCRYPTION STANDARD (DES)</vt:lpstr>
      <vt:lpstr>DATA ENCRYPTION STANDARD</vt:lpstr>
      <vt:lpstr>DES -History</vt:lpstr>
      <vt:lpstr>DES-Criticism </vt:lpstr>
      <vt:lpstr>DES-wide use</vt:lpstr>
      <vt:lpstr>DES block cipher</vt:lpstr>
      <vt:lpstr>DES Encryption</vt:lpstr>
      <vt:lpstr>DES Encryption(key)</vt:lpstr>
      <vt:lpstr>PowerPoint Presentation</vt:lpstr>
      <vt:lpstr>PowerPoint Presentation</vt:lpstr>
      <vt:lpstr>PowerPoint Presentation</vt:lpstr>
      <vt:lpstr>Initial Permutation: IP(from last tables)</vt:lpstr>
      <vt:lpstr>Final Permutation: IP-1</vt:lpstr>
      <vt:lpstr>DES Cipher Function</vt:lpstr>
      <vt:lpstr>PowerPoint Presentation</vt:lpstr>
      <vt:lpstr>The single round</vt:lpstr>
      <vt:lpstr>PowerPoint Presentation</vt:lpstr>
      <vt:lpstr>Expansion Permutation: E(from last table)</vt:lpstr>
      <vt:lpstr>Expansion Permutation: E</vt:lpstr>
      <vt:lpstr>Substitution Boxes: S</vt:lpstr>
      <vt:lpstr>Substitution Boxes: S</vt:lpstr>
      <vt:lpstr>PowerPoint Presentation</vt:lpstr>
      <vt:lpstr>DES S-Boxes</vt:lpstr>
      <vt:lpstr>DES S-Boxes</vt:lpstr>
      <vt:lpstr>Permutation: P</vt:lpstr>
      <vt:lpstr>DES Key Schedule</vt:lpstr>
      <vt:lpstr>DES key Schedule</vt:lpstr>
      <vt:lpstr>DES Key Schedule</vt:lpstr>
      <vt:lpstr>Permuted Choice 1: PC1</vt:lpstr>
      <vt:lpstr>PowerPoint Presentation</vt:lpstr>
      <vt:lpstr>PowerPoint Presentation</vt:lpstr>
      <vt:lpstr>Permuted Choice 1: PC1(from last Tables)</vt:lpstr>
      <vt:lpstr>Iterated Left Shift: LS</vt:lpstr>
      <vt:lpstr>Permuted Choice 2: PC2</vt:lpstr>
      <vt:lpstr>DES Decryption</vt:lpstr>
      <vt:lpstr>The Avalanche Effect</vt:lpstr>
      <vt:lpstr>DES Avalanche Effect </vt:lpstr>
      <vt:lpstr>DES Avalanche Effect </vt:lpstr>
      <vt:lpstr>PowerPoint Presentation</vt:lpstr>
      <vt:lpstr>The Strength of DES</vt:lpstr>
      <vt:lpstr>DES Strength </vt:lpstr>
      <vt:lpstr>END OF LECTURE</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aleem</dc:creator>
  <cp:lastModifiedBy>Windows User</cp:lastModifiedBy>
  <cp:revision>377</cp:revision>
  <dcterms:created xsi:type="dcterms:W3CDTF">2012-08-28T12:59:58Z</dcterms:created>
  <dcterms:modified xsi:type="dcterms:W3CDTF">2022-10-06T03:07:29Z</dcterms:modified>
</cp:coreProperties>
</file>