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4" r:id="rId3"/>
    <p:sldId id="280" r:id="rId4"/>
    <p:sldId id="290" r:id="rId5"/>
    <p:sldId id="291" r:id="rId6"/>
    <p:sldId id="292" r:id="rId7"/>
    <p:sldId id="260" r:id="rId8"/>
    <p:sldId id="273" r:id="rId9"/>
    <p:sldId id="266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  <a:srgbClr val="2C14DE"/>
    <a:srgbClr val="008000"/>
    <a:srgbClr val="2F1BC7"/>
    <a:srgbClr val="27558D"/>
    <a:srgbClr val="D20000"/>
    <a:srgbClr val="39DFE7"/>
    <a:srgbClr val="160C5C"/>
    <a:srgbClr val="4F5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76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C0C88-7267-4399-A55D-D2971BA77B1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FC15-40B4-45E5-86AE-2E64D22F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0A05-BB05-42DB-880F-3F9E22705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82973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44449"/>
            <a:ext cx="895349" cy="895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.aleem@nu.edu.p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6" y="1882775"/>
            <a:ext cx="8991600" cy="16224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60C5C"/>
                </a:solidFill>
              </a:rPr>
              <a:t>Network and Cyber Security-I </a:t>
            </a:r>
            <a:br>
              <a:rPr lang="en-US" b="1" dirty="0" smtClean="0">
                <a:solidFill>
                  <a:srgbClr val="160C5C"/>
                </a:solidFill>
              </a:rPr>
            </a:br>
            <a:r>
              <a:rPr lang="en-US" sz="2600" dirty="0" smtClean="0"/>
              <a:t>(CY2001)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267200"/>
            <a:ext cx="8686800" cy="2438400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r>
              <a:rPr lang="en-US" sz="2600" dirty="0" smtClean="0">
                <a:solidFill>
                  <a:srgbClr val="00B0F0"/>
                </a:solidFill>
              </a:rPr>
              <a:t>Dr. Qaisar Shafi </a:t>
            </a:r>
          </a:p>
          <a:p>
            <a:endParaRPr lang="en-US" sz="2600" dirty="0" smtClean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00B0F0"/>
                </a:solidFill>
              </a:rPr>
              <a:t>National </a:t>
            </a:r>
            <a:r>
              <a:rPr lang="en-US" sz="2800" dirty="0">
                <a:solidFill>
                  <a:srgbClr val="00B0F0"/>
                </a:solidFill>
              </a:rPr>
              <a:t>University of Computer </a:t>
            </a:r>
            <a:r>
              <a:rPr lang="en-US" sz="2800" dirty="0" smtClean="0">
                <a:solidFill>
                  <a:srgbClr val="00B0F0"/>
                </a:solidFill>
              </a:rPr>
              <a:t>&amp; Emerging </a:t>
            </a:r>
            <a:r>
              <a:rPr lang="en-US" sz="2800" dirty="0">
                <a:solidFill>
                  <a:srgbClr val="00B0F0"/>
                </a:solidFill>
              </a:rPr>
              <a:t>Sciences</a:t>
            </a:r>
            <a:r>
              <a:rPr lang="en-US" sz="2600" dirty="0" smtClean="0">
                <a:solidFill>
                  <a:srgbClr val="00B0F0"/>
                </a:solidFill>
              </a:rPr>
              <a:t>, Islamabad Campus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0"/>
            <a:ext cx="6601549" cy="990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B80000"/>
                </a:solidFill>
                <a:latin typeface="Comic Sans MS" panose="030F0702030302020204" pitchFamily="66" charset="0"/>
              </a:rPr>
              <a:t>Any Questions ?</a:t>
            </a:r>
            <a:endParaRPr lang="en-US" sz="6000" b="1" dirty="0">
              <a:solidFill>
                <a:srgbClr val="B8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83" y="304800"/>
            <a:ext cx="7886700" cy="99417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Brief Introduction to Faculty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4" y="1737530"/>
            <a:ext cx="8657798" cy="512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50" b="1" dirty="0"/>
              <a:t>Education, Teaching and Projects </a:t>
            </a:r>
          </a:p>
          <a:p>
            <a:r>
              <a:rPr lang="en-US" dirty="0" smtClean="0"/>
              <a:t>PhD (Cyber Security and AI)</a:t>
            </a:r>
          </a:p>
          <a:p>
            <a:r>
              <a:rPr lang="en-US" dirty="0" smtClean="0"/>
              <a:t>MS </a:t>
            </a:r>
            <a:r>
              <a:rPr lang="en-US" dirty="0"/>
              <a:t>(</a:t>
            </a:r>
            <a:r>
              <a:rPr lang="en-US" dirty="0" smtClean="0"/>
              <a:t>Information Security) </a:t>
            </a:r>
          </a:p>
          <a:p>
            <a:r>
              <a:rPr lang="en-US" dirty="0" smtClean="0"/>
              <a:t>13+ year Teaching and Research Experience </a:t>
            </a:r>
          </a:p>
          <a:p>
            <a:r>
              <a:rPr lang="en-US" dirty="0" smtClean="0"/>
              <a:t>Won a funded project in Cyber Security in 2021</a:t>
            </a:r>
          </a:p>
          <a:p>
            <a:pPr lvl="1"/>
            <a:r>
              <a:rPr lang="en-US" b="1" dirty="0"/>
              <a:t>Secure Communication for classified organization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550" b="1" dirty="0"/>
              <a:t>Research Interests</a:t>
            </a:r>
          </a:p>
          <a:p>
            <a:r>
              <a:rPr lang="en-US" dirty="0"/>
              <a:t>Internet of Things</a:t>
            </a:r>
          </a:p>
          <a:p>
            <a:r>
              <a:rPr lang="en-US" dirty="0"/>
              <a:t>Vulnerability and threat analysis of systems  </a:t>
            </a:r>
          </a:p>
          <a:p>
            <a:r>
              <a:rPr lang="en-US" dirty="0"/>
              <a:t>AI based Secure Systems </a:t>
            </a:r>
          </a:p>
          <a:p>
            <a:r>
              <a:rPr lang="en-US" dirty="0"/>
              <a:t>Intrusion Detection and Prevention Systems using AI and Parallel processing </a:t>
            </a:r>
          </a:p>
          <a:p>
            <a:r>
              <a:rPr lang="en-US" dirty="0" err="1"/>
              <a:t>Blockchain</a:t>
            </a:r>
            <a:r>
              <a:rPr lang="en-US" dirty="0"/>
              <a:t> applications in Security and Networks </a:t>
            </a:r>
          </a:p>
          <a:p>
            <a:r>
              <a:rPr lang="en-US" dirty="0"/>
              <a:t>Software Defined Network and Security </a:t>
            </a:r>
          </a:p>
          <a:p>
            <a:r>
              <a:rPr lang="en-US" dirty="0"/>
              <a:t>Cloud and Fog Computing based Secure Systems </a:t>
            </a:r>
          </a:p>
          <a:p>
            <a:r>
              <a:rPr lang="en-US" dirty="0"/>
              <a:t>SIEM based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9074424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Contact Information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Pct val="110000"/>
              <a:buNone/>
            </a:pPr>
            <a:r>
              <a:rPr lang="en-US" sz="2800" b="1" dirty="0" smtClean="0"/>
              <a:t>Contact Information:</a:t>
            </a:r>
            <a:endParaRPr lang="en-US" sz="2800" b="1" dirty="0"/>
          </a:p>
          <a:p>
            <a:pPr marL="914400" lvl="1" indent="-514350">
              <a:spcBef>
                <a:spcPts val="1200"/>
              </a:spcBef>
              <a:buSzPct val="110000"/>
            </a:pPr>
            <a:r>
              <a:rPr lang="en-US" dirty="0"/>
              <a:t>Office: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505B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(5</a:t>
            </a:r>
            <a:r>
              <a:rPr lang="en-US" baseline="30000" dirty="0" smtClean="0"/>
              <a:t>th </a:t>
            </a:r>
            <a:r>
              <a:rPr lang="en-US" dirty="0" smtClean="0"/>
              <a:t>Floor)</a:t>
            </a:r>
            <a:endParaRPr lang="en-US" dirty="0"/>
          </a:p>
          <a:p>
            <a:pPr marL="914400" lvl="1" indent="-514350">
              <a:spcBef>
                <a:spcPts val="1200"/>
              </a:spcBef>
              <a:buSzPct val="110000"/>
            </a:pPr>
            <a:r>
              <a:rPr lang="en-US" dirty="0"/>
              <a:t>Email: </a:t>
            </a:r>
            <a:r>
              <a:rPr lang="en-US" u="sng" dirty="0" smtClean="0">
                <a:solidFill>
                  <a:srgbClr val="2F1BC7"/>
                </a:solidFill>
              </a:rPr>
              <a:t>qaisar.shafi</a:t>
            </a:r>
            <a:r>
              <a:rPr lang="en-US" u="sng" dirty="0" smtClean="0">
                <a:solidFill>
                  <a:srgbClr val="2F1BC7"/>
                </a:solidFill>
                <a:hlinkClick r:id="rId2"/>
              </a:rPr>
              <a:t>@nu.edu.pk</a:t>
            </a:r>
            <a:endParaRPr lang="en-US" u="sng" dirty="0" smtClean="0">
              <a:solidFill>
                <a:srgbClr val="2F1BC7"/>
              </a:solidFill>
            </a:endParaRPr>
          </a:p>
          <a:p>
            <a:pPr marL="615950" lvl="4" indent="0" defTabSz="-633413">
              <a:spcAft>
                <a:spcPts val="600"/>
              </a:spcAft>
              <a:buSzPct val="110000"/>
              <a:buNone/>
            </a:pPr>
            <a:endParaRPr lang="en-US" dirty="0">
              <a:solidFill>
                <a:srgbClr val="2F1BC7"/>
              </a:solidFill>
            </a:endParaRPr>
          </a:p>
          <a:p>
            <a:pPr marL="457200" lvl="1" indent="-457200">
              <a:spcBef>
                <a:spcPts val="1200"/>
              </a:spcBef>
              <a:buSzPct val="110000"/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162" y="509887"/>
            <a:ext cx="6805818" cy="11474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Class Policies and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4495"/>
            <a:ext cx="8305799" cy="4446933"/>
          </a:xfrm>
        </p:spPr>
        <p:txBody>
          <a:bodyPr>
            <a:normAutofit fontScale="92500" lnSpcReduction="20000"/>
          </a:bodyPr>
          <a:lstStyle/>
          <a:p>
            <a:pPr marL="402431" lvl="2" indent="-271463" defTabSz="-475060">
              <a:buSzPct val="110000"/>
            </a:pPr>
            <a:r>
              <a:rPr lang="en-US" sz="2100" dirty="0"/>
              <a:t>Attendance policy: can be taken anytime </a:t>
            </a:r>
          </a:p>
          <a:p>
            <a:pPr marL="402431" lvl="2" indent="-271463" defTabSz="-475060">
              <a:buSzPct val="110000"/>
            </a:pPr>
            <a:r>
              <a:rPr lang="en-US" sz="2100" dirty="0"/>
              <a:t>Plagiarism policy: as per outline</a:t>
            </a:r>
          </a:p>
          <a:p>
            <a:pPr marL="402431" lvl="2" indent="-271463" defTabSz="-475060">
              <a:buSzPct val="110000"/>
            </a:pPr>
            <a:endParaRPr lang="en-US" sz="2100" dirty="0"/>
          </a:p>
          <a:p>
            <a:pPr marL="402431" lvl="2" indent="-271463" defTabSz="-475060">
              <a:buSzPct val="110000"/>
            </a:pPr>
            <a:r>
              <a:rPr lang="en-US" sz="2100" b="1" dirty="0">
                <a:solidFill>
                  <a:srgbClr val="B80000"/>
                </a:solidFill>
              </a:rPr>
              <a:t>Don'ts</a:t>
            </a:r>
          </a:p>
          <a:p>
            <a:pPr marL="745331" lvl="3" indent="-271463" defTabSz="-475060">
              <a:buSzPct val="110000"/>
            </a:pPr>
            <a:r>
              <a:rPr lang="en-US" sz="1800" dirty="0"/>
              <a:t>Use of cell phones</a:t>
            </a:r>
          </a:p>
          <a:p>
            <a:pPr marL="745331" lvl="3" indent="-271463" defTabSz="-475060">
              <a:buSzPct val="110000"/>
            </a:pPr>
            <a:r>
              <a:rPr lang="en-US" sz="1800" dirty="0"/>
              <a:t>Discussion with fellows during class (unless needed for some announced task)</a:t>
            </a:r>
          </a:p>
          <a:p>
            <a:pPr marL="745331" lvl="3" indent="-271463" defTabSz="-475060">
              <a:buSzPct val="110000"/>
            </a:pPr>
            <a:r>
              <a:rPr lang="en-US" sz="1800" dirty="0"/>
              <a:t>Early leave (may result in absent)</a:t>
            </a:r>
          </a:p>
          <a:p>
            <a:pPr marL="745331" lvl="3" indent="-271463" defTabSz="-475060">
              <a:buSzPct val="110000"/>
            </a:pPr>
            <a:r>
              <a:rPr lang="en-US" sz="1800" dirty="0"/>
              <a:t>Frequent movement In-out of the class</a:t>
            </a:r>
          </a:p>
          <a:p>
            <a:pPr marL="745331" lvl="3" indent="-271463" defTabSz="-475060">
              <a:buSzPct val="110000"/>
            </a:pPr>
            <a:r>
              <a:rPr lang="en-US" sz="1800" dirty="0"/>
              <a:t>Never laugh on your class fellow’s question or answer </a:t>
            </a:r>
          </a:p>
          <a:p>
            <a:pPr marL="402431" lvl="2" indent="-271463" defTabSz="-475060">
              <a:buSzPct val="110000"/>
            </a:pPr>
            <a:endParaRPr lang="en-US" sz="2100" dirty="0"/>
          </a:p>
          <a:p>
            <a:pPr marL="402431" lvl="2" indent="-271463" defTabSz="-475060">
              <a:buSzPct val="110000"/>
            </a:pPr>
            <a:r>
              <a:rPr lang="en-US" sz="2100" b="1" dirty="0">
                <a:solidFill>
                  <a:srgbClr val="008000"/>
                </a:solidFill>
              </a:rPr>
              <a:t>Do’s</a:t>
            </a:r>
            <a:r>
              <a:rPr lang="en-US" sz="2100" b="1" dirty="0"/>
              <a:t> </a:t>
            </a:r>
          </a:p>
          <a:p>
            <a:pPr marL="745331" lvl="3" indent="-271463" defTabSz="-475060">
              <a:buSzPct val="110000"/>
            </a:pPr>
            <a:r>
              <a:rPr lang="en-US" sz="1800" dirty="0"/>
              <a:t>Be very interactive, ask as many questions as you like </a:t>
            </a:r>
          </a:p>
          <a:p>
            <a:pPr marL="745331" lvl="3" indent="-271463" defTabSz="-475060">
              <a:buSzPct val="110000"/>
            </a:pPr>
            <a:r>
              <a:rPr lang="en-US" sz="1800" dirty="0"/>
              <a:t>Participate in the lecture</a:t>
            </a:r>
          </a:p>
          <a:p>
            <a:pPr marL="745331" lvl="3" indent="-271463" defTabSz="-475060">
              <a:buSzPct val="110000"/>
            </a:pPr>
            <a:r>
              <a:rPr lang="en-US" sz="1800" dirty="0"/>
              <a:t>Be happy and help others to learn </a:t>
            </a:r>
            <a:r>
              <a:rPr lang="en-US" sz="1800" dirty="0">
                <a:sym typeface="Wingdings" panose="05000000000000000000" pitchFamily="2" charset="2"/>
              </a:rPr>
              <a:t> </a:t>
            </a:r>
          </a:p>
          <a:p>
            <a:pPr marL="745331" lvl="3" indent="-271463" defTabSz="-475060">
              <a:buSzPct val="110000"/>
            </a:pPr>
            <a:r>
              <a:rPr lang="en-US" sz="1800" dirty="0">
                <a:sym typeface="Wingdings" panose="05000000000000000000" pitchFamily="2" charset="2"/>
              </a:rPr>
              <a:t>Maintain healthy and learning environment </a:t>
            </a:r>
            <a:endParaRPr lang="en-US" sz="1800" dirty="0"/>
          </a:p>
          <a:p>
            <a:pPr marL="745331" lvl="3" indent="-271463" defTabSz="-475060">
              <a:buSzPct val="110000"/>
            </a:pPr>
            <a:endParaRPr lang="en-US" dirty="0" smtClean="0"/>
          </a:p>
          <a:p>
            <a:pPr marL="745331" lvl="3" indent="-271463" defTabSz="-475060">
              <a:buSzPct val="110000"/>
            </a:pPr>
            <a:endParaRPr lang="en-US" dirty="0" smtClean="0"/>
          </a:p>
          <a:p>
            <a:pPr marL="402431" lvl="2" indent="-271463" defTabSz="-475060">
              <a:buSzPct val="110000"/>
            </a:pPr>
            <a:endParaRPr lang="en-US" sz="1650" dirty="0"/>
          </a:p>
        </p:txBody>
      </p:sp>
      <p:sp>
        <p:nvSpPr>
          <p:cNvPr id="7" name="Rectangle 6"/>
          <p:cNvSpPr/>
          <p:nvPr/>
        </p:nvSpPr>
        <p:spPr>
          <a:xfrm>
            <a:off x="1172817" y="1657351"/>
            <a:ext cx="6800850" cy="342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600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5126"/>
            <a:ext cx="6833151" cy="11954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Retake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382000" cy="4953000"/>
          </a:xfrm>
          <a:noFill/>
          <a:ln>
            <a:noFill/>
          </a:ln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r>
              <a:rPr lang="en-US" sz="7000" dirty="0"/>
              <a:t>Retake of missed assessment items (other than midterm/ final exam) will not be held. </a:t>
            </a:r>
          </a:p>
          <a:p>
            <a:r>
              <a:rPr lang="en-US" sz="7000" dirty="0"/>
              <a:t>Quizzes will be announced so no-retake allowed.</a:t>
            </a:r>
          </a:p>
          <a:p>
            <a:r>
              <a:rPr lang="en-US" sz="7000" dirty="0"/>
              <a:t>Late submission means no submission.</a:t>
            </a:r>
          </a:p>
          <a:p>
            <a:pPr algn="just"/>
            <a:r>
              <a:rPr lang="en-US" sz="7000" dirty="0"/>
              <a:t>For a missed midterm/ final exam, an exam retake/ </a:t>
            </a:r>
            <a:r>
              <a:rPr lang="en-US" sz="7000" dirty="0" err="1"/>
              <a:t>pretake</a:t>
            </a:r>
            <a:r>
              <a:rPr lang="en-US" sz="7000" dirty="0"/>
              <a:t> application along with necessary evidence are required to be submitted to the department secretary. The examination assessment and retake committee decides the exam retake/ </a:t>
            </a:r>
            <a:r>
              <a:rPr lang="en-US" sz="7000" dirty="0" err="1"/>
              <a:t>pretake</a:t>
            </a:r>
            <a:r>
              <a:rPr lang="en-US" sz="7000" dirty="0"/>
              <a:t> cases.</a:t>
            </a:r>
          </a:p>
          <a:p>
            <a:pPr lvl="0"/>
            <a:endParaRPr lang="en-US" sz="4000" dirty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marL="872729" indent="0">
              <a:buNone/>
            </a:pPr>
            <a:endParaRPr lang="en-US" sz="1050" dirty="0"/>
          </a:p>
          <a:p>
            <a:pPr marL="872729" indent="0">
              <a:buNone/>
            </a:pPr>
            <a:endParaRPr lang="en-US" sz="1050" dirty="0"/>
          </a:p>
          <a:p>
            <a:pPr marL="872729" indent="0">
              <a:buNone/>
            </a:pPr>
            <a:endParaRPr lang="en-US" sz="1050" dirty="0"/>
          </a:p>
          <a:p>
            <a:pPr marL="872729" indent="0">
              <a:buNone/>
            </a:pPr>
            <a:r>
              <a:rPr lang="en-US" sz="1050" dirty="0"/>
              <a:t> 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2817" y="1657351"/>
            <a:ext cx="6800850" cy="342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752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49" y="515093"/>
            <a:ext cx="6805818" cy="114225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Plagiarism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36" y="1704088"/>
            <a:ext cx="8185245" cy="4256433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/>
              <a:t>Plagiarism in project or midterm/ final exam </a:t>
            </a:r>
            <a:r>
              <a:rPr lang="en-US" dirty="0" smtClean="0"/>
              <a:t>MAY </a:t>
            </a:r>
            <a:r>
              <a:rPr lang="en-US" dirty="0"/>
              <a:t>result in F grade in the course.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Plagiarism </a:t>
            </a:r>
            <a:r>
              <a:rPr lang="en-US" dirty="0"/>
              <a:t>in an assignment </a:t>
            </a:r>
            <a:r>
              <a:rPr lang="en-US" dirty="0" smtClean="0"/>
              <a:t>MAY result </a:t>
            </a:r>
            <a:r>
              <a:rPr lang="en-US" dirty="0"/>
              <a:t>in zero marks in the whole assignments category.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 marL="872729" indent="0">
              <a:buNone/>
            </a:pPr>
            <a:endParaRPr lang="en-US" sz="1050" dirty="0"/>
          </a:p>
          <a:p>
            <a:pPr marL="872729" indent="0">
              <a:buNone/>
            </a:pPr>
            <a:endParaRPr lang="en-US" sz="1050" dirty="0"/>
          </a:p>
          <a:p>
            <a:pPr marL="872729" indent="0">
              <a:buNone/>
            </a:pPr>
            <a:endParaRPr lang="en-US" sz="1050" dirty="0"/>
          </a:p>
          <a:p>
            <a:pPr marL="872729" indent="0">
              <a:buNone/>
            </a:pPr>
            <a:r>
              <a:rPr lang="en-US" sz="1050" dirty="0"/>
              <a:t> 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2817" y="1657351"/>
            <a:ext cx="6800850" cy="342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7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9074424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5. Course Topics/objectives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pPr marL="514350" indent="-514350">
              <a:buSzPct val="110000"/>
              <a:buFont typeface="+mj-lt"/>
              <a:buAutoNum type="arabicPeriod"/>
            </a:pPr>
            <a:r>
              <a:rPr lang="en-US" dirty="0" smtClean="0">
                <a:solidFill>
                  <a:srgbClr val="2C14DE"/>
                </a:solidFill>
              </a:rPr>
              <a:t>Course topics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 smtClean="0">
                <a:solidFill>
                  <a:srgbClr val="2C14DE"/>
                </a:solidFill>
              </a:rPr>
              <a:t>and objectives </a:t>
            </a:r>
          </a:p>
          <a:p>
            <a:pPr marL="400050" lvl="1" indent="0">
              <a:buSzPct val="110000"/>
              <a:buNone/>
            </a:pPr>
            <a:r>
              <a:rPr lang="en-US" dirty="0" smtClean="0">
                <a:solidFill>
                  <a:srgbClr val="2C14DE"/>
                </a:solidFill>
              </a:rPr>
              <a:t>  </a:t>
            </a:r>
            <a:r>
              <a:rPr lang="en-US" b="1" i="1" dirty="0" smtClean="0"/>
              <a:t>course contents shared on google classroom</a:t>
            </a:r>
            <a:endParaRPr lang="en-US" dirty="0"/>
          </a:p>
          <a:p>
            <a:pPr marL="914400" lvl="1" indent="-514350">
              <a:buSzPct val="110000"/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SzPct val="110000"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SzPct val="110000"/>
              <a:buFont typeface="+mj-lt"/>
              <a:buAutoNum type="arabicPeriod"/>
            </a:pPr>
            <a:endParaRPr lang="en-US" dirty="0" smtClean="0">
              <a:solidFill>
                <a:srgbClr val="2C14DE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2C14D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9110868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7. Grading Policy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675244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Grading policy: </a:t>
            </a:r>
            <a:r>
              <a:rPr lang="en-US" b="1" dirty="0" smtClean="0"/>
              <a:t>Absolute grading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marL="1163638" lvl="0" indent="0">
              <a:buNone/>
            </a:pPr>
            <a:r>
              <a:rPr lang="en-US" sz="1400" dirty="0" smtClean="0"/>
              <a:t> </a:t>
            </a:r>
            <a:endParaRPr lang="en-US" sz="1400" dirty="0"/>
          </a:p>
          <a:p>
            <a:pPr lvl="1">
              <a:buFont typeface="Arial"/>
              <a:buChar char="•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23861"/>
              </p:ext>
            </p:extLst>
          </p:nvPr>
        </p:nvGraphicFramePr>
        <p:xfrm>
          <a:off x="1371600" y="2438400"/>
          <a:ext cx="5867399" cy="2971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5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9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Assignments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&gt;=4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12%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Quizzes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&gt;=5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12%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Sessional-1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12%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Sessional-2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</a:rPr>
                        <a:t>14%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Final Term Exam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40%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" y="53008"/>
            <a:ext cx="9110868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B80000"/>
                </a:solidFill>
              </a:rPr>
              <a:t>15. Course Coordination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" y="1143000"/>
            <a:ext cx="8968408" cy="5675244"/>
          </a:xfrm>
        </p:spPr>
        <p:txBody>
          <a:bodyPr>
            <a:normAutofit/>
          </a:bodyPr>
          <a:lstStyle/>
          <a:p>
            <a:r>
              <a:rPr lang="en-US" b="1" dirty="0" smtClean="0"/>
              <a:t>Lecture slides and other material will be shared on Google classroom:</a:t>
            </a:r>
            <a:endParaRPr lang="en-US" dirty="0" smtClean="0">
              <a:solidFill>
                <a:srgbClr val="2C14DE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code is: </a:t>
            </a:r>
            <a:r>
              <a:rPr lang="en-US" dirty="0" smtClean="0"/>
              <a:t>r3tx37z</a:t>
            </a:r>
          </a:p>
          <a:p>
            <a:r>
              <a:rPr lang="en-US" sz="1800" dirty="0"/>
              <a:t>https://classroom.google.com/c/NjE4MTUzMzUyNzE1?cjc=r3tx37z</a:t>
            </a:r>
            <a:endParaRPr lang="en-US" sz="1800" dirty="0">
              <a:solidFill>
                <a:srgbClr val="2C14D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56" y="10668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224158" y="4885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-30926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-15686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403</Words>
  <Application>Microsoft Office PowerPoint</Application>
  <PresentationFormat>On-screen Show (4:3)</PresentationFormat>
  <Paragraphs>114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Comic Sans MS</vt:lpstr>
      <vt:lpstr>Times New Roman</vt:lpstr>
      <vt:lpstr>Wingdings</vt:lpstr>
      <vt:lpstr>Office Theme</vt:lpstr>
      <vt:lpstr>Network and Cyber Security-I  (CY2001)</vt:lpstr>
      <vt:lpstr>Brief Introduction to Faculty </vt:lpstr>
      <vt:lpstr>Contact Information</vt:lpstr>
      <vt:lpstr>Class Policies and Guidelines</vt:lpstr>
      <vt:lpstr>Retake Policy</vt:lpstr>
      <vt:lpstr>Plagiarism Policy</vt:lpstr>
      <vt:lpstr>5. Course Topics/objectives</vt:lpstr>
      <vt:lpstr>7. Grading Policy</vt:lpstr>
      <vt:lpstr>15. Course Coordination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Windows User</cp:lastModifiedBy>
  <cp:revision>332</cp:revision>
  <dcterms:created xsi:type="dcterms:W3CDTF">2012-08-28T12:59:58Z</dcterms:created>
  <dcterms:modified xsi:type="dcterms:W3CDTF">2023-08-22T07:04:25Z</dcterms:modified>
</cp:coreProperties>
</file>