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4.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4"/>
  </p:notesMasterIdLst>
  <p:sldIdLst>
    <p:sldId id="256" r:id="rId2"/>
    <p:sldId id="318" r:id="rId3"/>
    <p:sldId id="348" r:id="rId4"/>
    <p:sldId id="388" r:id="rId5"/>
    <p:sldId id="353" r:id="rId6"/>
    <p:sldId id="354" r:id="rId7"/>
    <p:sldId id="356" r:id="rId8"/>
    <p:sldId id="357" r:id="rId9"/>
    <p:sldId id="358" r:id="rId10"/>
    <p:sldId id="359" r:id="rId11"/>
    <p:sldId id="464" r:id="rId12"/>
    <p:sldId id="466" r:id="rId13"/>
    <p:sldId id="467" r:id="rId14"/>
    <p:sldId id="472" r:id="rId15"/>
    <p:sldId id="450" r:id="rId16"/>
    <p:sldId id="451" r:id="rId17"/>
    <p:sldId id="376" r:id="rId18"/>
    <p:sldId id="396" r:id="rId19"/>
    <p:sldId id="397" r:id="rId20"/>
    <p:sldId id="398" r:id="rId21"/>
    <p:sldId id="400" r:id="rId22"/>
    <p:sldId id="401" r:id="rId23"/>
    <p:sldId id="402" r:id="rId24"/>
    <p:sldId id="377" r:id="rId25"/>
    <p:sldId id="378" r:id="rId26"/>
    <p:sldId id="391" r:id="rId27"/>
    <p:sldId id="380" r:id="rId28"/>
    <p:sldId id="381" r:id="rId29"/>
    <p:sldId id="382" r:id="rId30"/>
    <p:sldId id="383" r:id="rId31"/>
    <p:sldId id="452" r:id="rId32"/>
    <p:sldId id="455" r:id="rId33"/>
    <p:sldId id="454" r:id="rId34"/>
    <p:sldId id="384" r:id="rId35"/>
    <p:sldId id="385" r:id="rId36"/>
    <p:sldId id="456" r:id="rId37"/>
    <p:sldId id="386" r:id="rId38"/>
    <p:sldId id="469" r:id="rId39"/>
    <p:sldId id="470" r:id="rId40"/>
    <p:sldId id="321" r:id="rId41"/>
    <p:sldId id="322" r:id="rId42"/>
    <p:sldId id="323" r:id="rId43"/>
    <p:sldId id="328" r:id="rId44"/>
    <p:sldId id="329" r:id="rId45"/>
    <p:sldId id="330" r:id="rId46"/>
    <p:sldId id="407" r:id="rId47"/>
    <p:sldId id="408" r:id="rId48"/>
    <p:sldId id="331" r:id="rId49"/>
    <p:sldId id="332" r:id="rId50"/>
    <p:sldId id="403" r:id="rId51"/>
    <p:sldId id="404" r:id="rId52"/>
    <p:sldId id="457" r:id="rId53"/>
    <p:sldId id="409" r:id="rId54"/>
    <p:sldId id="410" r:id="rId55"/>
    <p:sldId id="411" r:id="rId56"/>
    <p:sldId id="412" r:id="rId57"/>
    <p:sldId id="413" r:id="rId58"/>
    <p:sldId id="429" r:id="rId59"/>
    <p:sldId id="437" r:id="rId60"/>
    <p:sldId id="438" r:id="rId61"/>
    <p:sldId id="439" r:id="rId62"/>
    <p:sldId id="436" r:id="rId63"/>
    <p:sldId id="441" r:id="rId64"/>
    <p:sldId id="459" r:id="rId65"/>
    <p:sldId id="443" r:id="rId66"/>
    <p:sldId id="468" r:id="rId67"/>
    <p:sldId id="444" r:id="rId68"/>
    <p:sldId id="446" r:id="rId69"/>
    <p:sldId id="336" r:id="rId70"/>
    <p:sldId id="337" r:id="rId71"/>
    <p:sldId id="460" r:id="rId72"/>
    <p:sldId id="463" r:id="rId73"/>
    <p:sldId id="406" r:id="rId74"/>
    <p:sldId id="461" r:id="rId75"/>
    <p:sldId id="338" r:id="rId76"/>
    <p:sldId id="339" r:id="rId77"/>
    <p:sldId id="341" r:id="rId78"/>
    <p:sldId id="342" r:id="rId79"/>
    <p:sldId id="343" r:id="rId80"/>
    <p:sldId id="442" r:id="rId81"/>
    <p:sldId id="427" r:id="rId82"/>
    <p:sldId id="428"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1BC7"/>
    <a:srgbClr val="B80000"/>
    <a:srgbClr val="008000"/>
    <a:srgbClr val="2C14DE"/>
    <a:srgbClr val="27558D"/>
    <a:srgbClr val="D20000"/>
    <a:srgbClr val="39DFE7"/>
    <a:srgbClr val="160C5C"/>
    <a:srgbClr val="4F5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893" autoAdjust="0"/>
    <p:restoredTop sz="91641" autoAdjust="0"/>
  </p:normalViewPr>
  <p:slideViewPr>
    <p:cSldViewPr>
      <p:cViewPr varScale="1">
        <p:scale>
          <a:sx n="102" d="100"/>
          <a:sy n="102" d="100"/>
        </p:scale>
        <p:origin x="81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C0C88-7267-4399-A55D-D2971BA77B10}" type="datetimeFigureOut">
              <a:rPr lang="en-US" smtClean="0"/>
              <a:t>1/25/23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5FC15-40B4-45E5-86AE-2E64D22F0C38}" type="slidenum">
              <a:rPr lang="en-US" smtClean="0"/>
              <a:t>‹#›</a:t>
            </a:fld>
            <a:endParaRPr lang="en-US"/>
          </a:p>
        </p:txBody>
      </p:sp>
    </p:spTree>
    <p:extLst>
      <p:ext uri="{BB962C8B-B14F-4D97-AF65-F5344CB8AC3E}">
        <p14:creationId xmlns:p14="http://schemas.microsoft.com/office/powerpoint/2010/main" val="3465366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85FC15-40B4-45E5-86AE-2E64D22F0C38}" type="slidenum">
              <a:rPr lang="en-US" smtClean="0"/>
              <a:t>1</a:t>
            </a:fld>
            <a:endParaRPr lang="en-US"/>
          </a:p>
        </p:txBody>
      </p:sp>
    </p:spTree>
    <p:extLst>
      <p:ext uri="{BB962C8B-B14F-4D97-AF65-F5344CB8AC3E}">
        <p14:creationId xmlns:p14="http://schemas.microsoft.com/office/powerpoint/2010/main" val="1058125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26F64-7F95-4002-AB38-BD4DE5C1681E}" type="slidenum">
              <a:rPr lang="en-US"/>
              <a:pPr/>
              <a:t>49</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80375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26F64-7F95-4002-AB38-BD4DE5C1681E}" type="slidenum">
              <a:rPr lang="en-US"/>
              <a:pPr/>
              <a:t>50</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96476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26F64-7F95-4002-AB38-BD4DE5C1681E}" type="slidenum">
              <a:rPr lang="en-US"/>
              <a:pPr/>
              <a:t>51</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04271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C2BD6-0380-4169-8AD0-D28CD4984629}" type="slidenum">
              <a:rPr lang="en-US"/>
              <a:pPr/>
              <a:t>52</a:t>
            </a:fld>
            <a:endParaRPr 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2316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fld id="{6B8BB413-D080-4401-A832-3CFD2D85F5FA}" type="slidenum">
              <a:rPr lang="en-US" sz="1200"/>
              <a:pPr eaLnBrk="1" hangingPunct="1"/>
              <a:t>53</a:t>
            </a:fld>
            <a:endParaRPr lang="en-US" sz="1200"/>
          </a:p>
        </p:txBody>
      </p:sp>
      <p:sp>
        <p:nvSpPr>
          <p:cNvPr id="31747"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pPr eaLnBrk="1" hangingPunct="1">
              <a:defRPr/>
            </a:pPr>
            <a:endParaRPr lang="fr-FR">
              <a:cs typeface="+mn-cs"/>
            </a:endParaRPr>
          </a:p>
        </p:txBody>
      </p:sp>
    </p:spTree>
    <p:extLst>
      <p:ext uri="{BB962C8B-B14F-4D97-AF65-F5344CB8AC3E}">
        <p14:creationId xmlns:p14="http://schemas.microsoft.com/office/powerpoint/2010/main" val="4168754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fld id="{F014BB21-7EC8-4DDD-8558-C637032C5A89}" type="slidenum">
              <a:rPr lang="en-US" sz="1200"/>
              <a:pPr eaLnBrk="1" hangingPunct="1"/>
              <a:t>54</a:t>
            </a:fld>
            <a:endParaRPr lang="en-US" sz="1200"/>
          </a:p>
        </p:txBody>
      </p:sp>
      <p:sp>
        <p:nvSpPr>
          <p:cNvPr id="32771"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pPr eaLnBrk="1" hangingPunct="1">
              <a:defRPr/>
            </a:pPr>
            <a:endParaRPr lang="fr-FR">
              <a:cs typeface="+mn-cs"/>
            </a:endParaRPr>
          </a:p>
        </p:txBody>
      </p:sp>
    </p:spTree>
    <p:extLst>
      <p:ext uri="{BB962C8B-B14F-4D97-AF65-F5344CB8AC3E}">
        <p14:creationId xmlns:p14="http://schemas.microsoft.com/office/powerpoint/2010/main" val="3965976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fld id="{E5A72EF9-3869-45E5-9026-8016FB80D600}" type="slidenum">
              <a:rPr lang="en-US" sz="1200"/>
              <a:pPr eaLnBrk="1" hangingPunct="1"/>
              <a:t>55</a:t>
            </a:fld>
            <a:endParaRPr lang="en-US" sz="1200"/>
          </a:p>
        </p:txBody>
      </p:sp>
      <p:sp>
        <p:nvSpPr>
          <p:cNvPr id="33795"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pPr eaLnBrk="1" hangingPunct="1">
              <a:defRPr/>
            </a:pPr>
            <a:endParaRPr lang="fr-FR">
              <a:cs typeface="+mn-cs"/>
            </a:endParaRPr>
          </a:p>
        </p:txBody>
      </p:sp>
    </p:spTree>
    <p:extLst>
      <p:ext uri="{BB962C8B-B14F-4D97-AF65-F5344CB8AC3E}">
        <p14:creationId xmlns:p14="http://schemas.microsoft.com/office/powerpoint/2010/main" val="2478198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fld id="{7BDC9785-474A-434C-9187-00CC83EBA150}" type="slidenum">
              <a:rPr lang="en-US" sz="1200"/>
              <a:pPr eaLnBrk="1" hangingPunct="1"/>
              <a:t>56</a:t>
            </a:fld>
            <a:endParaRPr lang="en-US" sz="1200"/>
          </a:p>
        </p:txBody>
      </p:sp>
      <p:sp>
        <p:nvSpPr>
          <p:cNvPr id="34819"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pPr eaLnBrk="1" hangingPunct="1">
              <a:defRPr/>
            </a:pPr>
            <a:endParaRPr lang="fr-FR">
              <a:cs typeface="+mn-cs"/>
            </a:endParaRPr>
          </a:p>
        </p:txBody>
      </p:sp>
    </p:spTree>
    <p:extLst>
      <p:ext uri="{BB962C8B-B14F-4D97-AF65-F5344CB8AC3E}">
        <p14:creationId xmlns:p14="http://schemas.microsoft.com/office/powerpoint/2010/main" val="3712103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fld id="{FFEBB5E1-C090-40FF-A9C3-9A16682797A0}" type="slidenum">
              <a:rPr lang="en-US" sz="1200"/>
              <a:pPr eaLnBrk="1" hangingPunct="1"/>
              <a:t>57</a:t>
            </a:fld>
            <a:endParaRPr lang="en-US" sz="1200"/>
          </a:p>
        </p:txBody>
      </p:sp>
      <p:sp>
        <p:nvSpPr>
          <p:cNvPr id="35843"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pPr eaLnBrk="1" hangingPunct="1">
              <a:defRPr/>
            </a:pPr>
            <a:endParaRPr lang="fr-FR">
              <a:cs typeface="+mn-cs"/>
            </a:endParaRPr>
          </a:p>
        </p:txBody>
      </p:sp>
    </p:spTree>
    <p:extLst>
      <p:ext uri="{BB962C8B-B14F-4D97-AF65-F5344CB8AC3E}">
        <p14:creationId xmlns:p14="http://schemas.microsoft.com/office/powerpoint/2010/main" val="26962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59</a:t>
            </a:fld>
            <a:endParaRPr lang="en-US"/>
          </a:p>
        </p:txBody>
      </p:sp>
    </p:spTree>
    <p:extLst>
      <p:ext uri="{BB962C8B-B14F-4D97-AF65-F5344CB8AC3E}">
        <p14:creationId xmlns:p14="http://schemas.microsoft.com/office/powerpoint/2010/main" val="361552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BSS: Better Save Space</a:t>
            </a:r>
          </a:p>
        </p:txBody>
      </p:sp>
      <p:sp>
        <p:nvSpPr>
          <p:cNvPr id="4" name="Slide Number Placeholder 3"/>
          <p:cNvSpPr>
            <a:spLocks noGrp="1"/>
          </p:cNvSpPr>
          <p:nvPr>
            <p:ph type="sldNum" sz="quarter" idx="10"/>
          </p:nvPr>
        </p:nvSpPr>
        <p:spPr/>
        <p:txBody>
          <a:bodyPr/>
          <a:lstStyle/>
          <a:p>
            <a:fld id="{FE85FC15-40B4-45E5-86AE-2E64D22F0C38}" type="slidenum">
              <a:rPr lang="en-US" smtClean="0"/>
              <a:t>7</a:t>
            </a:fld>
            <a:endParaRPr lang="en-US"/>
          </a:p>
        </p:txBody>
      </p:sp>
    </p:spTree>
    <p:extLst>
      <p:ext uri="{BB962C8B-B14F-4D97-AF65-F5344CB8AC3E}">
        <p14:creationId xmlns:p14="http://schemas.microsoft.com/office/powerpoint/2010/main" val="4093159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n-NO" dirty="0" err="1"/>
              <a:t>Basically</a:t>
            </a:r>
            <a:r>
              <a:rPr lang="nn-NO" dirty="0"/>
              <a:t> </a:t>
            </a:r>
            <a:r>
              <a:rPr lang="nn-NO" dirty="0" err="1"/>
              <a:t>the</a:t>
            </a:r>
            <a:r>
              <a:rPr lang="nn-NO" dirty="0"/>
              <a:t> formula for </a:t>
            </a:r>
            <a:r>
              <a:rPr lang="nn-NO" dirty="0" err="1"/>
              <a:t>accessing</a:t>
            </a:r>
            <a:r>
              <a:rPr lang="nn-NO" dirty="0"/>
              <a:t> </a:t>
            </a:r>
            <a:r>
              <a:rPr lang="nn-NO" dirty="0" err="1"/>
              <a:t>array</a:t>
            </a:r>
            <a:r>
              <a:rPr lang="nn-NO" dirty="0"/>
              <a:t>[i][j] </a:t>
            </a:r>
            <a:r>
              <a:rPr lang="nn-NO" dirty="0" err="1"/>
              <a:t>when</a:t>
            </a:r>
            <a:r>
              <a:rPr lang="nn-NO" dirty="0"/>
              <a:t> </a:t>
            </a:r>
            <a:r>
              <a:rPr lang="nn-NO" dirty="0" err="1"/>
              <a:t>number</a:t>
            </a:r>
            <a:r>
              <a:rPr lang="nn-NO" dirty="0"/>
              <a:t> </a:t>
            </a:r>
            <a:r>
              <a:rPr lang="nn-NO" dirty="0" err="1"/>
              <a:t>of</a:t>
            </a:r>
            <a:r>
              <a:rPr lang="nn-NO" dirty="0"/>
              <a:t> </a:t>
            </a:r>
            <a:r>
              <a:rPr lang="nn-NO" dirty="0" err="1"/>
              <a:t>cols</a:t>
            </a:r>
            <a:r>
              <a:rPr lang="nn-NO" dirty="0"/>
              <a:t> = n is:</a:t>
            </a:r>
          </a:p>
          <a:p>
            <a:r>
              <a:rPr lang="nn-NO" dirty="0" err="1"/>
              <a:t>array</a:t>
            </a:r>
            <a:r>
              <a:rPr lang="nn-NO" dirty="0"/>
              <a:t> + i*n + j</a:t>
            </a:r>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60</a:t>
            </a:fld>
            <a:endParaRPr lang="en-US"/>
          </a:p>
        </p:txBody>
      </p:sp>
    </p:spTree>
    <p:extLst>
      <p:ext uri="{BB962C8B-B14F-4D97-AF65-F5344CB8AC3E}">
        <p14:creationId xmlns:p14="http://schemas.microsoft.com/office/powerpoint/2010/main" val="1668879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61</a:t>
            </a:fld>
            <a:endParaRPr lang="en-US"/>
          </a:p>
        </p:txBody>
      </p:sp>
    </p:spTree>
    <p:extLst>
      <p:ext uri="{BB962C8B-B14F-4D97-AF65-F5344CB8AC3E}">
        <p14:creationId xmlns:p14="http://schemas.microsoft.com/office/powerpoint/2010/main" val="858307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bracket operator is implemented by computing the address of the </a:t>
            </a:r>
            <a:r>
              <a:rPr lang="en-US" sz="1200" b="0" i="0" kern="1200" dirty="0" err="1">
                <a:solidFill>
                  <a:schemeClr val="tx1"/>
                </a:solidFill>
                <a:effectLst/>
                <a:latin typeface="+mn-lt"/>
                <a:ea typeface="+mn-ea"/>
                <a:cs typeface="+mn-cs"/>
              </a:rPr>
              <a:t>ith</a:t>
            </a:r>
            <a:r>
              <a:rPr lang="en-US" sz="1200" b="0" i="0" kern="1200" dirty="0">
                <a:solidFill>
                  <a:schemeClr val="tx1"/>
                </a:solidFill>
                <a:effectLst/>
                <a:latin typeface="+mn-lt"/>
                <a:ea typeface="+mn-ea"/>
                <a:cs typeface="+mn-cs"/>
              </a:rPr>
              <a:t> object</a:t>
            </a:r>
          </a:p>
          <a:p>
            <a:r>
              <a:rPr lang="en-US" sz="1200" b="0" i="0" kern="1200" dirty="0">
                <a:solidFill>
                  <a:schemeClr val="tx1"/>
                </a:solidFill>
                <a:effectLst/>
                <a:latin typeface="+mn-lt"/>
                <a:ea typeface="+mn-ea"/>
                <a:cs typeface="+mn-cs"/>
              </a:rPr>
              <a:t>base = A = address of A[0] address of element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base + offset = base +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sizeof</a:t>
            </a:r>
            <a:r>
              <a:rPr lang="en-US" sz="1200" b="0" i="0" kern="1200" dirty="0">
                <a:solidFill>
                  <a:schemeClr val="tx1"/>
                </a:solidFill>
                <a:effectLst/>
                <a:latin typeface="+mn-lt"/>
                <a:ea typeface="+mn-ea"/>
                <a:cs typeface="+mn-cs"/>
              </a:rPr>
              <a:t>(T) A[</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reference to element at this address Pointer must know its type to compute addresses using </a:t>
            </a:r>
            <a:r>
              <a:rPr lang="en-US" sz="1200" b="0" i="0" kern="1200" dirty="0" err="1">
                <a:solidFill>
                  <a:schemeClr val="tx1"/>
                </a:solidFill>
                <a:effectLst/>
                <a:latin typeface="+mn-lt"/>
                <a:ea typeface="+mn-ea"/>
                <a:cs typeface="+mn-cs"/>
              </a:rPr>
              <a:t>sizeof</a:t>
            </a:r>
            <a:r>
              <a:rPr lang="en-US" sz="1200" b="0" i="0" kern="1200" dirty="0">
                <a:solidFill>
                  <a:schemeClr val="tx1"/>
                </a:solidFill>
                <a:effectLst/>
                <a:latin typeface="+mn-lt"/>
                <a:ea typeface="+mn-ea"/>
                <a:cs typeface="+mn-cs"/>
              </a:rPr>
              <a:t>(T)</a:t>
            </a:r>
          </a:p>
          <a:p>
            <a:r>
              <a:rPr lang="en-US" sz="1200" b="0" i="0" kern="1200" dirty="0">
                <a:solidFill>
                  <a:schemeClr val="tx1"/>
                </a:solidFill>
                <a:effectLst/>
                <a:latin typeface="+mn-lt"/>
                <a:ea typeface="+mn-ea"/>
                <a:cs typeface="+mn-cs"/>
              </a:rPr>
              <a:t>Note carefully the distinction between A and A[0]</a:t>
            </a: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62</a:t>
            </a:fld>
            <a:endParaRPr lang="en-US"/>
          </a:p>
        </p:txBody>
      </p:sp>
    </p:spTree>
    <p:extLst>
      <p:ext uri="{BB962C8B-B14F-4D97-AF65-F5344CB8AC3E}">
        <p14:creationId xmlns:p14="http://schemas.microsoft.com/office/powerpoint/2010/main" val="3284261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a:t>
            </a:r>
            <a:r>
              <a:rPr lang="en-US" baseline="0" dirty="0"/>
              <a:t> using a single pointer:</a:t>
            </a:r>
          </a:p>
          <a:p>
            <a:r>
              <a:rPr lang="en-US" baseline="0" dirty="0"/>
              <a:t>*</a:t>
            </a:r>
            <a:r>
              <a:rPr lang="en-US" baseline="0" dirty="0" err="1"/>
              <a:t>pp</a:t>
            </a:r>
            <a:r>
              <a:rPr lang="en-US" baseline="0" dirty="0"/>
              <a:t> </a:t>
            </a:r>
            <a:r>
              <a:rPr lang="en-US" baseline="0" dirty="0">
                <a:sym typeface="Wingdings" panose="05000000000000000000" pitchFamily="2" charset="2"/>
              </a:rPr>
              <a:t> start of array of pointers</a:t>
            </a:r>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63</a:t>
            </a:fld>
            <a:endParaRPr lang="en-US"/>
          </a:p>
        </p:txBody>
      </p:sp>
    </p:spTree>
    <p:extLst>
      <p:ext uri="{BB962C8B-B14F-4D97-AF65-F5344CB8AC3E}">
        <p14:creationId xmlns:p14="http://schemas.microsoft.com/office/powerpoint/2010/main" val="345988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65</a:t>
            </a:fld>
            <a:endParaRPr lang="en-US"/>
          </a:p>
        </p:txBody>
      </p:sp>
    </p:spTree>
    <p:extLst>
      <p:ext uri="{BB962C8B-B14F-4D97-AF65-F5344CB8AC3E}">
        <p14:creationId xmlns:p14="http://schemas.microsoft.com/office/powerpoint/2010/main" val="1923805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85FC15-40B4-45E5-86AE-2E64D22F0C38}" type="slidenum">
              <a:rPr lang="en-US" smtClean="0"/>
              <a:t>66</a:t>
            </a:fld>
            <a:endParaRPr lang="en-US"/>
          </a:p>
        </p:txBody>
      </p:sp>
    </p:spTree>
    <p:extLst>
      <p:ext uri="{BB962C8B-B14F-4D97-AF65-F5344CB8AC3E}">
        <p14:creationId xmlns:p14="http://schemas.microsoft.com/office/powerpoint/2010/main" val="1607423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67</a:t>
            </a:fld>
            <a:endParaRPr lang="en-US"/>
          </a:p>
        </p:txBody>
      </p:sp>
    </p:spTree>
    <p:extLst>
      <p:ext uri="{BB962C8B-B14F-4D97-AF65-F5344CB8AC3E}">
        <p14:creationId xmlns:p14="http://schemas.microsoft.com/office/powerpoint/2010/main" val="3602644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68</a:t>
            </a:fld>
            <a:endParaRPr lang="en-US"/>
          </a:p>
        </p:txBody>
      </p:sp>
    </p:spTree>
    <p:extLst>
      <p:ext uri="{BB962C8B-B14F-4D97-AF65-F5344CB8AC3E}">
        <p14:creationId xmlns:p14="http://schemas.microsoft.com/office/powerpoint/2010/main" val="2328833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C2BD6-0380-4169-8AD0-D28CD4984629}" type="slidenum">
              <a:rPr lang="en-US"/>
              <a:pPr/>
              <a:t>69</a:t>
            </a:fld>
            <a:endParaRPr 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39911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C2BD6-0380-4169-8AD0-D28CD4984629}" type="slidenum">
              <a:rPr lang="en-US"/>
              <a:pPr/>
              <a:t>70</a:t>
            </a:fld>
            <a:endParaRPr 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839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fld id="{FBCD2F08-87B5-4A3A-A5C1-DCACF6496E17}" type="slidenum">
              <a:rPr lang="en-US" sz="1200"/>
              <a:pPr eaLnBrk="1" hangingPunct="1"/>
              <a:t>15</a:t>
            </a:fld>
            <a:endParaRPr lang="en-US" sz="1200"/>
          </a:p>
        </p:txBody>
      </p:sp>
      <p:sp>
        <p:nvSpPr>
          <p:cNvPr id="37891"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pPr eaLnBrk="1" hangingPunct="1">
              <a:defRPr/>
            </a:pPr>
            <a:endParaRPr lang="fr-FR">
              <a:cs typeface="+mn-cs"/>
            </a:endParaRPr>
          </a:p>
        </p:txBody>
      </p:sp>
    </p:spTree>
    <p:extLst>
      <p:ext uri="{BB962C8B-B14F-4D97-AF65-F5344CB8AC3E}">
        <p14:creationId xmlns:p14="http://schemas.microsoft.com/office/powerpoint/2010/main" val="472563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C2BD6-0380-4169-8AD0-D28CD4984629}" type="slidenum">
              <a:rPr lang="en-US"/>
              <a:pPr/>
              <a:t>71</a:t>
            </a:fld>
            <a:endParaRPr 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62223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C2BD6-0380-4169-8AD0-D28CD4984629}" type="slidenum">
              <a:rPr lang="en-US"/>
              <a:pPr/>
              <a:t>72</a:t>
            </a:fld>
            <a:endParaRPr 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97355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C2BD6-0380-4169-8AD0-D28CD4984629}" type="slidenum">
              <a:rPr lang="en-US"/>
              <a:pPr/>
              <a:t>73</a:t>
            </a:fld>
            <a:endParaRPr 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pPr marL="457200" lvl="1" indent="0">
              <a:buNone/>
            </a:pPr>
            <a:r>
              <a:rPr lang="en-US" sz="2400" b="1" dirty="0"/>
              <a:t>Output:</a:t>
            </a:r>
          </a:p>
          <a:p>
            <a:r>
              <a:rPr lang="en-US" sz="1200" b="0" i="0" kern="1200" dirty="0">
                <a:solidFill>
                  <a:schemeClr val="tx1"/>
                </a:solidFill>
                <a:effectLst/>
                <a:latin typeface="+mn-lt"/>
                <a:ea typeface="+mn-ea"/>
                <a:cs typeface="+mn-cs"/>
              </a:rPr>
              <a:t>	FAST                                                                                                                                          </a:t>
            </a:r>
          </a:p>
          <a:p>
            <a:r>
              <a:rPr lang="en-US" sz="1200" b="0" i="0" kern="1200" dirty="0">
                <a:solidFill>
                  <a:schemeClr val="tx1"/>
                </a:solidFill>
                <a:effectLst/>
                <a:latin typeface="+mn-lt"/>
                <a:ea typeface="+mn-ea"/>
                <a:cs typeface="+mn-cs"/>
              </a:rPr>
              <a:t>	8           //64-bit</a:t>
            </a:r>
            <a:r>
              <a:rPr lang="en-US" sz="1200" b="0" i="0" kern="1200" baseline="0" dirty="0">
                <a:solidFill>
                  <a:schemeClr val="tx1"/>
                </a:solidFill>
                <a:effectLst/>
                <a:latin typeface="+mn-lt"/>
                <a:ea typeface="+mn-ea"/>
                <a:cs typeface="+mn-cs"/>
              </a:rPr>
              <a:t> machine</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AST                                                                                                                                           </a:t>
            </a:r>
          </a:p>
          <a:p>
            <a:r>
              <a:rPr lang="en-US" sz="1200" b="0" i="0" kern="1200" dirty="0">
                <a:solidFill>
                  <a:schemeClr val="tx1"/>
                </a:solidFill>
                <a:effectLst/>
                <a:latin typeface="+mn-lt"/>
                <a:ea typeface="+mn-ea"/>
                <a:cs typeface="+mn-cs"/>
              </a:rPr>
              <a:t>	8   //64-bit</a:t>
            </a:r>
            <a:r>
              <a:rPr lang="en-US" sz="1200" b="0" i="0" kern="1200" baseline="0" dirty="0">
                <a:solidFill>
                  <a:schemeClr val="tx1"/>
                </a:solidFill>
                <a:effectLst/>
                <a:latin typeface="+mn-lt"/>
                <a:ea typeface="+mn-ea"/>
                <a:cs typeface="+mn-cs"/>
              </a:rPr>
              <a:t> machine</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77953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C2BD6-0380-4169-8AD0-D28CD4984629}" type="slidenum">
              <a:rPr lang="en-US"/>
              <a:pPr/>
              <a:t>74</a:t>
            </a:fld>
            <a:endParaRPr 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pPr marL="457200" lvl="1" indent="0">
              <a:buNone/>
            </a:pPr>
            <a:r>
              <a:rPr lang="en-US" sz="2400" b="1" dirty="0"/>
              <a:t>Output:</a:t>
            </a:r>
          </a:p>
          <a:p>
            <a:r>
              <a:rPr lang="en-US" sz="1200" b="0" i="0" kern="1200" dirty="0">
                <a:solidFill>
                  <a:schemeClr val="tx1"/>
                </a:solidFill>
                <a:effectLst/>
                <a:latin typeface="+mn-lt"/>
                <a:ea typeface="+mn-ea"/>
                <a:cs typeface="+mn-cs"/>
              </a:rPr>
              <a:t>	FAST                                                                                                                                          </a:t>
            </a:r>
          </a:p>
          <a:p>
            <a:r>
              <a:rPr lang="en-US" sz="1200" b="0" i="0" kern="1200" dirty="0">
                <a:solidFill>
                  <a:schemeClr val="tx1"/>
                </a:solidFill>
                <a:effectLst/>
                <a:latin typeface="+mn-lt"/>
                <a:ea typeface="+mn-ea"/>
                <a:cs typeface="+mn-cs"/>
              </a:rPr>
              <a:t>	8           //64-bit</a:t>
            </a:r>
            <a:r>
              <a:rPr lang="en-US" sz="1200" b="0" i="0" kern="1200" baseline="0" dirty="0">
                <a:solidFill>
                  <a:schemeClr val="tx1"/>
                </a:solidFill>
                <a:effectLst/>
                <a:latin typeface="+mn-lt"/>
                <a:ea typeface="+mn-ea"/>
                <a:cs typeface="+mn-cs"/>
              </a:rPr>
              <a:t> machine</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AST                                                                                                                                           </a:t>
            </a:r>
          </a:p>
          <a:p>
            <a:r>
              <a:rPr lang="en-US" sz="1200" b="0" i="0" kern="1200" dirty="0">
                <a:solidFill>
                  <a:schemeClr val="tx1"/>
                </a:solidFill>
                <a:effectLst/>
                <a:latin typeface="+mn-lt"/>
                <a:ea typeface="+mn-ea"/>
                <a:cs typeface="+mn-cs"/>
              </a:rPr>
              <a:t>	8   //64-bit</a:t>
            </a:r>
            <a:r>
              <a:rPr lang="en-US" sz="1200" b="0" i="0" kern="1200" baseline="0" dirty="0">
                <a:solidFill>
                  <a:schemeClr val="tx1"/>
                </a:solidFill>
                <a:effectLst/>
                <a:latin typeface="+mn-lt"/>
                <a:ea typeface="+mn-ea"/>
                <a:cs typeface="+mn-cs"/>
              </a:rPr>
              <a:t> machine</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859493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C2BD6-0380-4169-8AD0-D28CD4984629}" type="slidenum">
              <a:rPr lang="en-US"/>
              <a:pPr/>
              <a:t>75</a:t>
            </a:fld>
            <a:endParaRPr 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6741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C2BD6-0380-4169-8AD0-D28CD4984629}" type="slidenum">
              <a:rPr lang="en-US"/>
              <a:pPr/>
              <a:t>76</a:t>
            </a:fld>
            <a:endParaRPr 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r>
              <a:rPr lang="en-US" dirty="0"/>
              <a:t>ASCII of NULL character or  ‘\0’ is </a:t>
            </a:r>
            <a:r>
              <a:rPr lang="en-US" dirty="0">
                <a:sym typeface="Wingdings" panose="05000000000000000000" pitchFamily="2" charset="2"/>
              </a:rPr>
              <a:t> 0</a:t>
            </a:r>
            <a:endParaRPr lang="en-US" dirty="0"/>
          </a:p>
        </p:txBody>
      </p:sp>
    </p:spTree>
    <p:extLst>
      <p:ext uri="{BB962C8B-B14F-4D97-AF65-F5344CB8AC3E}">
        <p14:creationId xmlns:p14="http://schemas.microsoft.com/office/powerpoint/2010/main" val="180966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1" name="Rectangle 3"/>
          <p:cNvSpPr>
            <a:spLocks noGrp="1" noChangeArrowheads="1"/>
          </p:cNvSpPr>
          <p:nvPr>
            <p:ph type="body" idx="1"/>
          </p:nvPr>
        </p:nvSpPr>
        <p:spPr bwMode="auto">
          <a:xfrm>
            <a:off x="914400" y="4343400"/>
            <a:ext cx="5029200" cy="4114800"/>
          </a:xfrm>
          <a:noFill/>
        </p:spPr>
        <p:txBody>
          <a:bodyPr/>
          <a:lstStyle/>
          <a:p>
            <a:endParaRPr lang="en-US">
              <a:ea typeface="宋体" pitchFamily="2" charset="-122"/>
            </a:endParaRPr>
          </a:p>
        </p:txBody>
      </p:sp>
    </p:spTree>
    <p:extLst>
      <p:ext uri="{BB962C8B-B14F-4D97-AF65-F5344CB8AC3E}">
        <p14:creationId xmlns:p14="http://schemas.microsoft.com/office/powerpoint/2010/main" val="15048714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5" name="Rectangle 3"/>
          <p:cNvSpPr>
            <a:spLocks noGrp="1" noChangeArrowheads="1"/>
          </p:cNvSpPr>
          <p:nvPr>
            <p:ph type="body" idx="1"/>
          </p:nvPr>
        </p:nvSpPr>
        <p:spPr bwMode="auto">
          <a:xfrm>
            <a:off x="914400" y="4343400"/>
            <a:ext cx="5029200" cy="4114800"/>
          </a:xfrm>
          <a:noFill/>
        </p:spPr>
        <p:txBody>
          <a:bodyPr/>
          <a:lstStyle/>
          <a:p>
            <a:endParaRPr lang="en-US">
              <a:ea typeface="宋体" pitchFamily="2" charset="-122"/>
            </a:endParaRPr>
          </a:p>
        </p:txBody>
      </p:sp>
    </p:spTree>
    <p:extLst>
      <p:ext uri="{BB962C8B-B14F-4D97-AF65-F5344CB8AC3E}">
        <p14:creationId xmlns:p14="http://schemas.microsoft.com/office/powerpoint/2010/main" val="549904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C2BD6-0380-4169-8AD0-D28CD4984629}" type="slidenum">
              <a:rPr lang="en-US"/>
              <a:pPr/>
              <a:t>80</a:t>
            </a:fld>
            <a:endParaRPr 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r>
              <a:rPr lang="en-US" dirty="0"/>
              <a:t>Cannot be dereferenced</a:t>
            </a:r>
          </a:p>
          <a:p>
            <a:r>
              <a:rPr lang="en-US" dirty="0"/>
              <a:t>Cannot do arithmetic</a:t>
            </a:r>
          </a:p>
          <a:p>
            <a:r>
              <a:rPr lang="en-US" dirty="0"/>
              <a:t>(Both can be done by first typecasting)</a:t>
            </a:r>
          </a:p>
        </p:txBody>
      </p:sp>
    </p:spTree>
    <p:extLst>
      <p:ext uri="{BB962C8B-B14F-4D97-AF65-F5344CB8AC3E}">
        <p14:creationId xmlns:p14="http://schemas.microsoft.com/office/powerpoint/2010/main" val="1877117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fld id="{9E978BFC-9640-4DFA-9664-589FB221C040}" type="slidenum">
              <a:rPr lang="en-US" sz="1200"/>
              <a:pPr eaLnBrk="1" hangingPunct="1"/>
              <a:t>81</a:t>
            </a:fld>
            <a:endParaRPr lang="en-US" sz="1200"/>
          </a:p>
        </p:txBody>
      </p:sp>
      <p:sp>
        <p:nvSpPr>
          <p:cNvPr id="38915"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pPr eaLnBrk="1" hangingPunct="1">
              <a:defRPr/>
            </a:pPr>
            <a:endParaRPr lang="fr-FR">
              <a:cs typeface="+mn-cs"/>
            </a:endParaRPr>
          </a:p>
        </p:txBody>
      </p:sp>
    </p:spTree>
    <p:extLst>
      <p:ext uri="{BB962C8B-B14F-4D97-AF65-F5344CB8AC3E}">
        <p14:creationId xmlns:p14="http://schemas.microsoft.com/office/powerpoint/2010/main" val="2303280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and q still points to the same memory location (that may have</a:t>
            </a:r>
            <a:r>
              <a:rPr lang="en-US" baseline="0" dirty="0"/>
              <a:t> same or different value)</a:t>
            </a:r>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29</a:t>
            </a:fld>
            <a:endParaRPr lang="en-US"/>
          </a:p>
        </p:txBody>
      </p:sp>
    </p:spTree>
    <p:extLst>
      <p:ext uri="{BB962C8B-B14F-4D97-AF65-F5344CB8AC3E}">
        <p14:creationId xmlns:p14="http://schemas.microsoft.com/office/powerpoint/2010/main" val="10676624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fld id="{8106EC48-6AC8-497A-A51B-330370061640}" type="slidenum">
              <a:rPr lang="en-US" sz="1200"/>
              <a:pPr eaLnBrk="1" hangingPunct="1"/>
              <a:t>82</a:t>
            </a:fld>
            <a:endParaRPr lang="en-US" sz="1200"/>
          </a:p>
        </p:txBody>
      </p:sp>
      <p:sp>
        <p:nvSpPr>
          <p:cNvPr id="39939"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pPr eaLnBrk="1" hangingPunct="1">
              <a:defRPr/>
            </a:pPr>
            <a:r>
              <a:rPr lang="fr-FR" dirty="0">
                <a:cs typeface="+mn-cs"/>
              </a:rPr>
              <a:t> </a:t>
            </a:r>
            <a:r>
              <a:rPr lang="fr-FR" dirty="0" err="1">
                <a:cs typeface="+mn-cs"/>
              </a:rPr>
              <a:t>int</a:t>
            </a:r>
            <a:r>
              <a:rPr lang="fr-FR" dirty="0">
                <a:cs typeface="+mn-cs"/>
              </a:rPr>
              <a:t> *</a:t>
            </a:r>
            <a:r>
              <a:rPr lang="fr-FR" dirty="0" err="1">
                <a:cs typeface="+mn-cs"/>
              </a:rPr>
              <a:t>ip</a:t>
            </a:r>
            <a:r>
              <a:rPr lang="fr-FR" dirty="0">
                <a:cs typeface="+mn-cs"/>
              </a:rPr>
              <a:t>;    char* </a:t>
            </a:r>
            <a:r>
              <a:rPr lang="fr-FR" dirty="0" err="1">
                <a:cs typeface="+mn-cs"/>
              </a:rPr>
              <a:t>cp</a:t>
            </a:r>
            <a:r>
              <a:rPr lang="fr-FR" dirty="0">
                <a:cs typeface="+mn-cs"/>
              </a:rPr>
              <a:t>;    double *</a:t>
            </a:r>
            <a:r>
              <a:rPr lang="fr-FR" dirty="0" err="1">
                <a:cs typeface="+mn-cs"/>
              </a:rPr>
              <a:t>dp</a:t>
            </a:r>
            <a:r>
              <a:rPr lang="fr-FR" dirty="0">
                <a:cs typeface="+mn-cs"/>
              </a:rPr>
              <a:t>;</a:t>
            </a:r>
          </a:p>
        </p:txBody>
      </p:sp>
    </p:spTree>
    <p:extLst>
      <p:ext uri="{BB962C8B-B14F-4D97-AF65-F5344CB8AC3E}">
        <p14:creationId xmlns:p14="http://schemas.microsoft.com/office/powerpoint/2010/main" val="4156990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and q</a:t>
            </a:r>
            <a:r>
              <a:rPr lang="en-US" dirty="0">
                <a:sym typeface="Wingdings" panose="05000000000000000000" pitchFamily="2" charset="2"/>
              </a:rPr>
              <a:t>  </a:t>
            </a:r>
            <a:r>
              <a:rPr lang="en-US" dirty="0"/>
              <a:t>don't point to a valid</a:t>
            </a:r>
            <a:r>
              <a:rPr lang="en-US" baseline="0" dirty="0"/>
              <a:t> allocated memory.</a:t>
            </a:r>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30</a:t>
            </a:fld>
            <a:endParaRPr lang="en-US"/>
          </a:p>
        </p:txBody>
      </p:sp>
    </p:spTree>
    <p:extLst>
      <p:ext uri="{BB962C8B-B14F-4D97-AF65-F5344CB8AC3E}">
        <p14:creationId xmlns:p14="http://schemas.microsoft.com/office/powerpoint/2010/main" val="101969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85FC15-40B4-45E5-86AE-2E64D22F0C38}" type="slidenum">
              <a:rPr lang="en-US" smtClean="0"/>
              <a:t>34</a:t>
            </a:fld>
            <a:endParaRPr lang="en-US"/>
          </a:p>
        </p:txBody>
      </p:sp>
    </p:spTree>
    <p:extLst>
      <p:ext uri="{BB962C8B-B14F-4D97-AF65-F5344CB8AC3E}">
        <p14:creationId xmlns:p14="http://schemas.microsoft.com/office/powerpoint/2010/main" val="2578230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fld id="{D18D569D-9B14-4F89-A0C7-54568870F71A}" type="slidenum">
              <a:rPr lang="en-US" sz="1200"/>
              <a:pPr eaLnBrk="1" hangingPunct="1"/>
              <a:t>46</a:t>
            </a:fld>
            <a:endParaRPr lang="en-US" sz="1200"/>
          </a:p>
        </p:txBody>
      </p:sp>
      <p:sp>
        <p:nvSpPr>
          <p:cNvPr id="29699" name="Rectangle 2"/>
          <p:cNvSpPr>
            <a:spLocks noGrp="1" noRot="1" noChangeAspect="1" noChangeArrowheads="1" noTextEdit="1"/>
          </p:cNvSpPr>
          <p:nvPr>
            <p:ph type="sldImg"/>
          </p:nvPr>
        </p:nvSpPr>
        <p:spPr>
          <a:xfrm>
            <a:off x="1143000" y="684213"/>
            <a:ext cx="4573588" cy="3430587"/>
          </a:xfrm>
          <a:ln/>
        </p:spPr>
      </p:sp>
      <p:sp>
        <p:nvSpPr>
          <p:cNvPr id="101379" name="Rectangle 3"/>
          <p:cNvSpPr>
            <a:spLocks noGrp="1" noChangeArrowheads="1"/>
          </p:cNvSpPr>
          <p:nvPr>
            <p:ph type="body" idx="1"/>
          </p:nvPr>
        </p:nvSpPr>
        <p:spPr>
          <a:xfrm>
            <a:off x="685800" y="4344988"/>
            <a:ext cx="5486400" cy="4114800"/>
          </a:xfrm>
        </p:spPr>
        <p:txBody>
          <a:bodyPr/>
          <a:lstStyle/>
          <a:p>
            <a:pPr eaLnBrk="1" hangingPunct="1">
              <a:defRPr/>
            </a:pPr>
            <a:endParaRPr lang="fr-FR">
              <a:cs typeface="+mn-cs"/>
            </a:endParaRPr>
          </a:p>
        </p:txBody>
      </p:sp>
    </p:spTree>
    <p:extLst>
      <p:ext uri="{BB962C8B-B14F-4D97-AF65-F5344CB8AC3E}">
        <p14:creationId xmlns:p14="http://schemas.microsoft.com/office/powerpoint/2010/main" val="880641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fld id="{2F4E8B32-F658-43AA-8BF7-AD1D98610A76}" type="slidenum">
              <a:rPr lang="en-US" sz="1200"/>
              <a:pPr eaLnBrk="1" hangingPunct="1"/>
              <a:t>47</a:t>
            </a:fld>
            <a:endParaRPr lang="en-US" sz="1200"/>
          </a:p>
        </p:txBody>
      </p:sp>
      <p:sp>
        <p:nvSpPr>
          <p:cNvPr id="30723" name="Rectangle 2"/>
          <p:cNvSpPr>
            <a:spLocks noGrp="1" noRot="1" noChangeAspect="1" noChangeArrowheads="1" noTextEdit="1"/>
          </p:cNvSpPr>
          <p:nvPr>
            <p:ph type="sldImg"/>
          </p:nvPr>
        </p:nvSpPr>
        <p:spPr>
          <a:xfrm>
            <a:off x="1143000" y="684213"/>
            <a:ext cx="4573588" cy="3430587"/>
          </a:xfrm>
          <a:ln/>
        </p:spPr>
      </p:sp>
      <p:sp>
        <p:nvSpPr>
          <p:cNvPr id="103427" name="Rectangle 3"/>
          <p:cNvSpPr>
            <a:spLocks noGrp="1" noChangeArrowheads="1"/>
          </p:cNvSpPr>
          <p:nvPr>
            <p:ph type="body" idx="1"/>
          </p:nvPr>
        </p:nvSpPr>
        <p:spPr>
          <a:xfrm>
            <a:off x="685800" y="4344988"/>
            <a:ext cx="5486400" cy="4114800"/>
          </a:xfrm>
        </p:spPr>
        <p:txBody>
          <a:bodyPr/>
          <a:lstStyle/>
          <a:p>
            <a:pPr eaLnBrk="1" hangingPunct="1">
              <a:defRPr/>
            </a:pPr>
            <a:endParaRPr lang="fr-FR">
              <a:cs typeface="+mn-cs"/>
            </a:endParaRPr>
          </a:p>
        </p:txBody>
      </p:sp>
    </p:spTree>
    <p:extLst>
      <p:ext uri="{BB962C8B-B14F-4D97-AF65-F5344CB8AC3E}">
        <p14:creationId xmlns:p14="http://schemas.microsoft.com/office/powerpoint/2010/main" val="632513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26F64-7F95-4002-AB38-BD4DE5C1681E}" type="slidenum">
              <a:rPr lang="en-US"/>
              <a:pPr/>
              <a:t>48</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20663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829733"/>
          </a:xfrm>
        </p:spPr>
        <p:txBody>
          <a:bodyPr/>
          <a:lstStyle/>
          <a:p>
            <a:r>
              <a:rPr lang="en-US" dirty="0"/>
              <a:t>Click to edit Master title style</a:t>
            </a:r>
          </a:p>
        </p:txBody>
      </p:sp>
      <p:sp>
        <p:nvSpPr>
          <p:cNvPr id="3" name="Content Placeholder 2"/>
          <p:cNvSpPr>
            <a:spLocks noGrp="1"/>
          </p:cNvSpPr>
          <p:nvPr>
            <p:ph idx="1"/>
          </p:nvPr>
        </p:nvSpPr>
        <p:spPr>
          <a:xfrm>
            <a:off x="0" y="1143000"/>
            <a:ext cx="91440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2CBD0-4E8A-462D-9424-859647FC3ED0}"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0799" y="44449"/>
            <a:ext cx="895349" cy="8953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5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1.wdp"/></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2.wdp"/></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36" y="1882775"/>
            <a:ext cx="8991600" cy="1622425"/>
          </a:xfrm>
        </p:spPr>
        <p:txBody>
          <a:bodyPr>
            <a:normAutofit/>
          </a:bodyPr>
          <a:lstStyle/>
          <a:p>
            <a:r>
              <a:rPr lang="en-US" sz="6000" b="1">
                <a:solidFill>
                  <a:srgbClr val="160C5C"/>
                </a:solidFill>
              </a:rPr>
              <a:t>Memory &amp; Pointers</a:t>
            </a:r>
            <a:br>
              <a:rPr lang="en-US" dirty="0"/>
            </a:br>
            <a:r>
              <a:rPr lang="en-US" sz="2600" dirty="0"/>
              <a:t>(CS 1004)</a:t>
            </a:r>
          </a:p>
        </p:txBody>
      </p:sp>
      <p:sp>
        <p:nvSpPr>
          <p:cNvPr id="3" name="Subtitle 2"/>
          <p:cNvSpPr>
            <a:spLocks noGrp="1"/>
          </p:cNvSpPr>
          <p:nvPr>
            <p:ph type="subTitle" idx="1"/>
          </p:nvPr>
        </p:nvSpPr>
        <p:spPr>
          <a:xfrm>
            <a:off x="228600" y="4038600"/>
            <a:ext cx="8686800" cy="2743200"/>
          </a:xfrm>
        </p:spPr>
        <p:txBody>
          <a:bodyPr>
            <a:normAutofit lnSpcReduction="10000"/>
          </a:bodyPr>
          <a:lstStyle/>
          <a:p>
            <a:endParaRPr lang="en-US" sz="2600" dirty="0"/>
          </a:p>
          <a:p>
            <a:r>
              <a:rPr lang="en-US" sz="3000" dirty="0">
                <a:solidFill>
                  <a:schemeClr val="tx1">
                    <a:lumMod val="50000"/>
                    <a:lumOff val="50000"/>
                  </a:schemeClr>
                </a:solidFill>
              </a:rPr>
              <a:t>Dr. Zainab Abaid</a:t>
            </a:r>
          </a:p>
          <a:p>
            <a:endParaRPr lang="en-US" sz="2600" dirty="0"/>
          </a:p>
          <a:p>
            <a:r>
              <a:rPr lang="en-US" sz="2800" dirty="0"/>
              <a:t>Department of Computer Science, </a:t>
            </a:r>
          </a:p>
          <a:p>
            <a:r>
              <a:rPr lang="en-US" sz="2800" dirty="0"/>
              <a:t>National University of Computer &amp; Emerging Sciences, Islamabad Campus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990600" y="0"/>
            <a:ext cx="8153400" cy="1066799"/>
          </a:xfrm>
        </p:spPr>
        <p:txBody>
          <a:bodyPr/>
          <a:lstStyle/>
          <a:p>
            <a:r>
              <a:rPr lang="en-US" altLang="zh-CN" b="1" dirty="0">
                <a:solidFill>
                  <a:srgbClr val="B80000"/>
                </a:solidFill>
              </a:rPr>
              <a:t>Summary: Process Address Space</a:t>
            </a:r>
          </a:p>
        </p:txBody>
      </p:sp>
      <p:sp>
        <p:nvSpPr>
          <p:cNvPr id="154627" name="Rectangle 3"/>
          <p:cNvSpPr>
            <a:spLocks noGrp="1" noChangeArrowheads="1"/>
          </p:cNvSpPr>
          <p:nvPr>
            <p:ph type="body" idx="1"/>
          </p:nvPr>
        </p:nvSpPr>
        <p:spPr>
          <a:xfrm>
            <a:off x="129382" y="1311622"/>
            <a:ext cx="6379368" cy="4996755"/>
          </a:xfrm>
        </p:spPr>
        <p:txBody>
          <a:bodyPr>
            <a:normAutofit/>
          </a:bodyPr>
          <a:lstStyle/>
          <a:p>
            <a:r>
              <a:rPr lang="en-US" altLang="zh-CN" sz="2800" b="1" dirty="0">
                <a:solidFill>
                  <a:srgbClr val="B80000"/>
                </a:solidFill>
              </a:rPr>
              <a:t>text</a:t>
            </a:r>
            <a:r>
              <a:rPr lang="en-US" altLang="zh-CN" sz="2800" b="1" dirty="0"/>
              <a:t>: </a:t>
            </a:r>
            <a:r>
              <a:rPr lang="en-US" altLang="zh-CN" sz="2800" b="1" dirty="0">
                <a:solidFill>
                  <a:srgbClr val="2C14DE"/>
                </a:solidFill>
              </a:rPr>
              <a:t>program text/code</a:t>
            </a:r>
          </a:p>
          <a:p>
            <a:endParaRPr lang="en-US" altLang="zh-CN" sz="2800" b="1" dirty="0"/>
          </a:p>
          <a:p>
            <a:r>
              <a:rPr lang="en-US" altLang="zh-CN" sz="2800" b="1" dirty="0">
                <a:solidFill>
                  <a:srgbClr val="B80000"/>
                </a:solidFill>
              </a:rPr>
              <a:t>data</a:t>
            </a:r>
            <a:r>
              <a:rPr lang="en-US" altLang="zh-CN" sz="2800" b="1" dirty="0"/>
              <a:t>: </a:t>
            </a:r>
            <a:r>
              <a:rPr lang="en-US" altLang="zh-CN" sz="2800" b="1" dirty="0">
                <a:solidFill>
                  <a:srgbClr val="2C14DE"/>
                </a:solidFill>
              </a:rPr>
              <a:t>initialized </a:t>
            </a:r>
            <a:r>
              <a:rPr lang="en-US" altLang="zh-CN" sz="2800" b="1" dirty="0" err="1">
                <a:solidFill>
                  <a:srgbClr val="2C14DE"/>
                </a:solidFill>
              </a:rPr>
              <a:t>globals</a:t>
            </a:r>
            <a:r>
              <a:rPr lang="en-US" altLang="zh-CN" sz="2800" b="1" dirty="0"/>
              <a:t> &amp; </a:t>
            </a:r>
            <a:r>
              <a:rPr lang="en-US" altLang="zh-CN" sz="2800" b="1" dirty="0">
                <a:solidFill>
                  <a:srgbClr val="2C14DE"/>
                </a:solidFill>
              </a:rPr>
              <a:t>static</a:t>
            </a:r>
            <a:r>
              <a:rPr lang="en-US" altLang="zh-CN" sz="2800" b="1" dirty="0"/>
              <a:t> data</a:t>
            </a:r>
          </a:p>
          <a:p>
            <a:endParaRPr lang="en-US" altLang="zh-CN" sz="2800" b="1" dirty="0"/>
          </a:p>
          <a:p>
            <a:r>
              <a:rPr lang="en-US" altLang="zh-CN" sz="2800" b="1" dirty="0" err="1">
                <a:solidFill>
                  <a:srgbClr val="B80000"/>
                </a:solidFill>
              </a:rPr>
              <a:t>bss</a:t>
            </a:r>
            <a:r>
              <a:rPr lang="en-US" altLang="zh-CN" sz="2800" b="1" dirty="0"/>
              <a:t>: </a:t>
            </a:r>
            <a:r>
              <a:rPr lang="en-US" altLang="zh-CN" sz="2800" b="1" dirty="0">
                <a:solidFill>
                  <a:srgbClr val="2C14DE"/>
                </a:solidFill>
              </a:rPr>
              <a:t>un-initialized </a:t>
            </a:r>
            <a:r>
              <a:rPr lang="en-US" altLang="zh-CN" sz="2800" b="1" dirty="0" err="1">
                <a:solidFill>
                  <a:srgbClr val="2C14DE"/>
                </a:solidFill>
              </a:rPr>
              <a:t>globals</a:t>
            </a:r>
            <a:r>
              <a:rPr lang="en-US" altLang="zh-CN" sz="2800" b="1" dirty="0">
                <a:solidFill>
                  <a:srgbClr val="2C14DE"/>
                </a:solidFill>
              </a:rPr>
              <a:t> </a:t>
            </a:r>
            <a:r>
              <a:rPr lang="en-US" altLang="zh-CN" sz="2800" b="1" dirty="0"/>
              <a:t>&amp; </a:t>
            </a:r>
            <a:r>
              <a:rPr lang="en-US" altLang="zh-CN" sz="2800" b="1" dirty="0">
                <a:solidFill>
                  <a:srgbClr val="2C14DE"/>
                </a:solidFill>
              </a:rPr>
              <a:t>static</a:t>
            </a:r>
            <a:r>
              <a:rPr lang="en-US" altLang="zh-CN" sz="2800" b="1" dirty="0"/>
              <a:t> data</a:t>
            </a:r>
          </a:p>
          <a:p>
            <a:endParaRPr lang="en-US" altLang="zh-CN" sz="2800" b="1" dirty="0"/>
          </a:p>
          <a:p>
            <a:r>
              <a:rPr lang="en-US" altLang="zh-CN" sz="2800" b="1" dirty="0">
                <a:solidFill>
                  <a:srgbClr val="B80000"/>
                </a:solidFill>
              </a:rPr>
              <a:t>heap</a:t>
            </a:r>
            <a:r>
              <a:rPr lang="en-US" altLang="zh-CN" sz="2800" b="1" dirty="0"/>
              <a:t>: </a:t>
            </a:r>
            <a:r>
              <a:rPr lang="en-US" altLang="zh-CN" sz="2800" b="1" dirty="0">
                <a:solidFill>
                  <a:srgbClr val="2C14DE"/>
                </a:solidFill>
              </a:rPr>
              <a:t>dynamically managed memory</a:t>
            </a:r>
          </a:p>
          <a:p>
            <a:endParaRPr lang="en-US" altLang="zh-CN" sz="2800" b="1" dirty="0"/>
          </a:p>
          <a:p>
            <a:r>
              <a:rPr lang="en-US" altLang="zh-CN" sz="2800" b="1" dirty="0">
                <a:solidFill>
                  <a:srgbClr val="B80000"/>
                </a:solidFill>
              </a:rPr>
              <a:t>stack</a:t>
            </a:r>
            <a:r>
              <a:rPr lang="en-US" altLang="zh-CN" sz="2800" b="1" dirty="0"/>
              <a:t>: </a:t>
            </a:r>
            <a:r>
              <a:rPr lang="en-US" altLang="zh-CN" sz="2800" b="1" dirty="0">
                <a:solidFill>
                  <a:srgbClr val="2C14DE"/>
                </a:solidFill>
              </a:rPr>
              <a:t>function’s local variables</a:t>
            </a:r>
          </a:p>
        </p:txBody>
      </p:sp>
      <p:grpSp>
        <p:nvGrpSpPr>
          <p:cNvPr id="2" name="Group 1"/>
          <p:cNvGrpSpPr/>
          <p:nvPr/>
        </p:nvGrpSpPr>
        <p:grpSpPr>
          <a:xfrm>
            <a:off x="5562600" y="1905000"/>
            <a:ext cx="3429000" cy="3865563"/>
            <a:chOff x="5562600" y="1941512"/>
            <a:chExt cx="3429000" cy="3865563"/>
          </a:xfrm>
        </p:grpSpPr>
        <p:sp>
          <p:nvSpPr>
            <p:cNvPr id="154628" name="Rectangle 4"/>
            <p:cNvSpPr>
              <a:spLocks noChangeArrowheads="1"/>
            </p:cNvSpPr>
            <p:nvPr>
              <p:custDataLst>
                <p:tags r:id="rId1"/>
              </p:custDataLst>
            </p:nvPr>
          </p:nvSpPr>
          <p:spPr bwMode="auto">
            <a:xfrm>
              <a:off x="7239000" y="2017712"/>
              <a:ext cx="1752600" cy="3657600"/>
            </a:xfrm>
            <a:prstGeom prst="rect">
              <a:avLst/>
            </a:prstGeom>
            <a:solidFill>
              <a:srgbClr val="F8F8F8"/>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latin typeface="Courier New" panose="02070309020205020404" pitchFamily="49" charset="0"/>
              </a:endParaRPr>
            </a:p>
          </p:txBody>
        </p:sp>
        <p:sp>
          <p:nvSpPr>
            <p:cNvPr id="154629" name="Text Box 5"/>
            <p:cNvSpPr txBox="1">
              <a:spLocks noChangeArrowheads="1"/>
            </p:cNvSpPr>
            <p:nvPr>
              <p:custDataLst>
                <p:tags r:id="rId2"/>
              </p:custDataLst>
            </p:nvPr>
          </p:nvSpPr>
          <p:spPr bwMode="auto">
            <a:xfrm>
              <a:off x="5562600" y="5410200"/>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latin typeface="Courier New" panose="02070309020205020404" pitchFamily="49" charset="0"/>
                </a:rPr>
                <a:t>0xffffffff</a:t>
              </a:r>
            </a:p>
          </p:txBody>
        </p:sp>
        <p:sp>
          <p:nvSpPr>
            <p:cNvPr id="154630" name="Text Box 6"/>
            <p:cNvSpPr txBox="1">
              <a:spLocks noChangeArrowheads="1"/>
            </p:cNvSpPr>
            <p:nvPr/>
          </p:nvSpPr>
          <p:spPr bwMode="auto">
            <a:xfrm>
              <a:off x="6934200" y="1941512"/>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0</a:t>
              </a:r>
            </a:p>
          </p:txBody>
        </p:sp>
        <p:sp>
          <p:nvSpPr>
            <p:cNvPr id="154631" name="Line 7"/>
            <p:cNvSpPr>
              <a:spLocks noChangeShapeType="1"/>
            </p:cNvSpPr>
            <p:nvPr/>
          </p:nvSpPr>
          <p:spPr bwMode="auto">
            <a:xfrm>
              <a:off x="7239000" y="2627312"/>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32" name="Text Box 8"/>
            <p:cNvSpPr txBox="1">
              <a:spLocks noChangeArrowheads="1"/>
            </p:cNvSpPr>
            <p:nvPr/>
          </p:nvSpPr>
          <p:spPr bwMode="auto">
            <a:xfrm>
              <a:off x="7696200" y="2170112"/>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text</a:t>
              </a:r>
            </a:p>
          </p:txBody>
        </p:sp>
        <p:sp>
          <p:nvSpPr>
            <p:cNvPr id="154633" name="Text Box 9"/>
            <p:cNvSpPr txBox="1">
              <a:spLocks noChangeArrowheads="1"/>
            </p:cNvSpPr>
            <p:nvPr/>
          </p:nvSpPr>
          <p:spPr bwMode="auto">
            <a:xfrm>
              <a:off x="7696200" y="2627312"/>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data</a:t>
              </a:r>
            </a:p>
          </p:txBody>
        </p:sp>
        <p:sp>
          <p:nvSpPr>
            <p:cNvPr id="154634" name="Line 10"/>
            <p:cNvSpPr>
              <a:spLocks noChangeShapeType="1"/>
            </p:cNvSpPr>
            <p:nvPr/>
          </p:nvSpPr>
          <p:spPr bwMode="auto">
            <a:xfrm>
              <a:off x="7239000" y="3084512"/>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35" name="Line 11"/>
            <p:cNvSpPr>
              <a:spLocks noChangeShapeType="1"/>
            </p:cNvSpPr>
            <p:nvPr/>
          </p:nvSpPr>
          <p:spPr bwMode="auto">
            <a:xfrm>
              <a:off x="7239000" y="3541712"/>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36" name="Text Box 12"/>
            <p:cNvSpPr txBox="1">
              <a:spLocks noChangeArrowheads="1"/>
            </p:cNvSpPr>
            <p:nvPr/>
          </p:nvSpPr>
          <p:spPr bwMode="auto">
            <a:xfrm>
              <a:off x="7772400" y="3084512"/>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bss</a:t>
              </a:r>
            </a:p>
          </p:txBody>
        </p:sp>
        <p:sp>
          <p:nvSpPr>
            <p:cNvPr id="154637" name="Line 13"/>
            <p:cNvSpPr>
              <a:spLocks noChangeShapeType="1"/>
            </p:cNvSpPr>
            <p:nvPr/>
          </p:nvSpPr>
          <p:spPr bwMode="auto">
            <a:xfrm>
              <a:off x="7239000" y="4151312"/>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38" name="Text Box 14"/>
            <p:cNvSpPr txBox="1">
              <a:spLocks noChangeArrowheads="1"/>
            </p:cNvSpPr>
            <p:nvPr/>
          </p:nvSpPr>
          <p:spPr bwMode="auto">
            <a:xfrm>
              <a:off x="7696200" y="3694112"/>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heap</a:t>
              </a:r>
            </a:p>
          </p:txBody>
        </p:sp>
        <p:sp>
          <p:nvSpPr>
            <p:cNvPr id="154639" name="Line 15"/>
            <p:cNvSpPr>
              <a:spLocks noChangeShapeType="1"/>
            </p:cNvSpPr>
            <p:nvPr/>
          </p:nvSpPr>
          <p:spPr bwMode="auto">
            <a:xfrm>
              <a:off x="8077200" y="4151312"/>
              <a:ext cx="0" cy="3810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40" name="Text Box 16"/>
            <p:cNvSpPr txBox="1">
              <a:spLocks noChangeArrowheads="1"/>
            </p:cNvSpPr>
            <p:nvPr/>
          </p:nvSpPr>
          <p:spPr bwMode="auto">
            <a:xfrm>
              <a:off x="7696200" y="5294312"/>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stack</a:t>
              </a:r>
            </a:p>
          </p:txBody>
        </p:sp>
        <p:sp>
          <p:nvSpPr>
            <p:cNvPr id="154641" name="Line 17"/>
            <p:cNvSpPr>
              <a:spLocks noChangeShapeType="1"/>
            </p:cNvSpPr>
            <p:nvPr/>
          </p:nvSpPr>
          <p:spPr bwMode="auto">
            <a:xfrm>
              <a:off x="7239000" y="5294312"/>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42" name="Line 18"/>
            <p:cNvSpPr>
              <a:spLocks noChangeShapeType="1"/>
            </p:cNvSpPr>
            <p:nvPr/>
          </p:nvSpPr>
          <p:spPr bwMode="auto">
            <a:xfrm flipV="1">
              <a:off x="8077200" y="4989512"/>
              <a:ext cx="0" cy="3048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 name="Rectangle 18"/>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322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990600" y="1"/>
            <a:ext cx="8153400" cy="874714"/>
          </a:xfrm>
        </p:spPr>
        <p:txBody>
          <a:bodyPr>
            <a:normAutofit/>
          </a:bodyPr>
          <a:lstStyle/>
          <a:p>
            <a:r>
              <a:rPr lang="en-US" altLang="zh-CN" sz="4800" b="1" dirty="0">
                <a:solidFill>
                  <a:srgbClr val="C00000"/>
                </a:solidFill>
              </a:rPr>
              <a:t>Example</a:t>
            </a:r>
          </a:p>
        </p:txBody>
      </p:sp>
      <p:sp>
        <p:nvSpPr>
          <p:cNvPr id="156675" name="Rectangle 3"/>
          <p:cNvSpPr>
            <a:spLocks noGrp="1" noChangeArrowheads="1"/>
          </p:cNvSpPr>
          <p:nvPr>
            <p:ph type="body" idx="1"/>
          </p:nvPr>
        </p:nvSpPr>
        <p:spPr>
          <a:xfrm>
            <a:off x="1182688" y="2017713"/>
            <a:ext cx="5446712" cy="4114800"/>
          </a:xfrm>
        </p:spPr>
        <p:txBody>
          <a:bodyPr/>
          <a:lstStyle/>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char *string = “hello”;</a:t>
            </a:r>
          </a:p>
          <a:p>
            <a:pPr>
              <a:lnSpc>
                <a:spcPct val="90000"/>
              </a:lnSpc>
              <a:spcBef>
                <a:spcPct val="0"/>
              </a:spcBef>
              <a:buFont typeface="Wingdings" panose="05000000000000000000" pitchFamily="2" charset="2"/>
              <a:buNone/>
            </a:pPr>
            <a:endParaRPr lang="en-US" altLang="zh-CN" sz="2000" b="1" dirty="0">
              <a:latin typeface="Courier New" panose="02070309020205020404" pitchFamily="49" charset="0"/>
            </a:endParaRPr>
          </a:p>
          <a:p>
            <a:pPr>
              <a:lnSpc>
                <a:spcPct val="90000"/>
              </a:lnSpc>
              <a:spcBef>
                <a:spcPct val="0"/>
              </a:spcBef>
              <a:buFont typeface="Wingdings" panose="05000000000000000000" pitchFamily="2" charset="2"/>
              <a:buNone/>
            </a:pPr>
            <a:r>
              <a:rPr lang="en-US" altLang="zh-CN" sz="2000" b="1" dirty="0" err="1">
                <a:latin typeface="Courier New" panose="02070309020205020404" pitchFamily="49" charset="0"/>
              </a:rPr>
              <a:t>const</a:t>
            </a:r>
            <a:r>
              <a:rPr lang="en-US" altLang="zh-CN" sz="2000" b="1" dirty="0">
                <a:latin typeface="Courier New" panose="02070309020205020404" pitchFamily="49" charset="0"/>
              </a:rPr>
              <a:t> </a:t>
            </a:r>
            <a:r>
              <a:rPr lang="en-US" altLang="zh-CN" sz="2000" b="1" dirty="0" err="1">
                <a:latin typeface="Courier New" panose="02070309020205020404" pitchFamily="49" charset="0"/>
              </a:rPr>
              <a:t>int</a:t>
            </a:r>
            <a:r>
              <a:rPr lang="en-US" altLang="zh-CN" sz="2000" b="1" dirty="0">
                <a:latin typeface="Courier New" panose="02070309020205020404" pitchFamily="49" charset="0"/>
              </a:rPr>
              <a:t> </a:t>
            </a:r>
            <a:r>
              <a:rPr lang="en-US" altLang="zh-CN" sz="2000" b="1" dirty="0" err="1">
                <a:latin typeface="Courier New" panose="02070309020205020404" pitchFamily="49" charset="0"/>
              </a:rPr>
              <a:t>iSize</a:t>
            </a:r>
            <a:r>
              <a:rPr lang="en-US" altLang="zh-CN" sz="2000" b="1" dirty="0">
                <a:latin typeface="Courier New" panose="02070309020205020404" pitchFamily="49" charset="0"/>
              </a:rPr>
              <a:t>=8;</a:t>
            </a:r>
          </a:p>
          <a:p>
            <a:pPr>
              <a:lnSpc>
                <a:spcPct val="90000"/>
              </a:lnSpc>
              <a:spcBef>
                <a:spcPct val="0"/>
              </a:spcBef>
              <a:buFont typeface="Wingdings" panose="05000000000000000000" pitchFamily="2" charset="2"/>
              <a:buNone/>
            </a:pPr>
            <a:endParaRPr lang="en-US" altLang="zh-CN" sz="2000" b="1" dirty="0">
              <a:latin typeface="Courier New" panose="02070309020205020404" pitchFamily="49" charset="0"/>
            </a:endParaRP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char* f(</a:t>
            </a:r>
            <a:r>
              <a:rPr lang="en-US" altLang="zh-CN" sz="2000" b="1" dirty="0" err="1">
                <a:latin typeface="Courier New" panose="02070309020205020404" pitchFamily="49" charset="0"/>
              </a:rPr>
              <a:t>int</a:t>
            </a:r>
            <a:r>
              <a:rPr lang="en-US" altLang="zh-CN" sz="2000" b="1" dirty="0">
                <a:latin typeface="Courier New" panose="02070309020205020404" pitchFamily="49" charset="0"/>
              </a:rPr>
              <a:t> x)</a:t>
            </a: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a:t>
            </a: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  char *p;</a:t>
            </a:r>
          </a:p>
          <a:p>
            <a:pPr>
              <a:lnSpc>
                <a:spcPct val="90000"/>
              </a:lnSpc>
              <a:spcBef>
                <a:spcPct val="0"/>
              </a:spcBef>
              <a:buFont typeface="Wingdings" panose="05000000000000000000" pitchFamily="2" charset="2"/>
              <a:buNone/>
            </a:pPr>
            <a:endParaRPr lang="en-US" altLang="zh-CN" sz="2000" b="1" dirty="0">
              <a:latin typeface="Courier New" panose="02070309020205020404" pitchFamily="49" charset="0"/>
            </a:endParaRP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  p = new char[</a:t>
            </a:r>
            <a:r>
              <a:rPr lang="en-US" altLang="zh-CN" sz="2000" b="1" dirty="0" err="1">
                <a:latin typeface="Courier New" panose="02070309020205020404" pitchFamily="49" charset="0"/>
              </a:rPr>
              <a:t>iSize</a:t>
            </a:r>
            <a:r>
              <a:rPr lang="en-US" altLang="zh-CN" sz="2000" b="1" dirty="0">
                <a:latin typeface="Courier New" panose="02070309020205020404" pitchFamily="49" charset="0"/>
              </a:rPr>
              <a:t>];</a:t>
            </a:r>
          </a:p>
          <a:p>
            <a:pPr>
              <a:lnSpc>
                <a:spcPct val="90000"/>
              </a:lnSpc>
              <a:spcBef>
                <a:spcPct val="0"/>
              </a:spcBef>
              <a:buFont typeface="Wingdings" panose="05000000000000000000" pitchFamily="2" charset="2"/>
              <a:buNone/>
            </a:pPr>
            <a:endParaRPr lang="en-US" altLang="zh-CN" sz="2000" b="1" dirty="0">
              <a:latin typeface="Courier New" panose="02070309020205020404" pitchFamily="49" charset="0"/>
            </a:endParaRP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  return p;</a:t>
            </a: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a:t>
            </a:r>
          </a:p>
        </p:txBody>
      </p:sp>
      <p:sp>
        <p:nvSpPr>
          <p:cNvPr id="156676" name="Rectangle 4"/>
          <p:cNvSpPr>
            <a:spLocks noChangeArrowheads="1"/>
          </p:cNvSpPr>
          <p:nvPr>
            <p:custDataLst>
              <p:tags r:id="rId1"/>
            </p:custDataLst>
          </p:nvPr>
        </p:nvSpPr>
        <p:spPr bwMode="auto">
          <a:xfrm>
            <a:off x="6934200" y="2286000"/>
            <a:ext cx="1752600" cy="3657600"/>
          </a:xfrm>
          <a:prstGeom prst="rect">
            <a:avLst/>
          </a:prstGeom>
          <a:solidFill>
            <a:srgbClr val="F8F8F8"/>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latin typeface="Courier New" panose="02070309020205020404" pitchFamily="49" charset="0"/>
            </a:endParaRPr>
          </a:p>
        </p:txBody>
      </p:sp>
      <p:sp>
        <p:nvSpPr>
          <p:cNvPr id="156677" name="Text Box 5"/>
          <p:cNvSpPr txBox="1">
            <a:spLocks noChangeArrowheads="1"/>
          </p:cNvSpPr>
          <p:nvPr>
            <p:custDataLst>
              <p:tags r:id="rId2"/>
            </p:custDataLst>
          </p:nvPr>
        </p:nvSpPr>
        <p:spPr bwMode="auto">
          <a:xfrm>
            <a:off x="5257800" y="5678488"/>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latin typeface="Courier New" panose="02070309020205020404" pitchFamily="49" charset="0"/>
              </a:rPr>
              <a:t>0xffffffff</a:t>
            </a:r>
          </a:p>
        </p:txBody>
      </p:sp>
      <p:sp>
        <p:nvSpPr>
          <p:cNvPr id="156678" name="Text Box 6"/>
          <p:cNvSpPr txBox="1">
            <a:spLocks noChangeArrowheads="1"/>
          </p:cNvSpPr>
          <p:nvPr/>
        </p:nvSpPr>
        <p:spPr bwMode="auto">
          <a:xfrm>
            <a:off x="6629400" y="22098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0</a:t>
            </a:r>
          </a:p>
        </p:txBody>
      </p:sp>
      <p:sp>
        <p:nvSpPr>
          <p:cNvPr id="156679" name="Line 7"/>
          <p:cNvSpPr>
            <a:spLocks noChangeShapeType="1"/>
          </p:cNvSpPr>
          <p:nvPr/>
        </p:nvSpPr>
        <p:spPr bwMode="auto">
          <a:xfrm>
            <a:off x="6934200" y="28956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80" name="Text Box 8"/>
          <p:cNvSpPr txBox="1">
            <a:spLocks noChangeArrowheads="1"/>
          </p:cNvSpPr>
          <p:nvPr/>
        </p:nvSpPr>
        <p:spPr bwMode="auto">
          <a:xfrm>
            <a:off x="7391400" y="24384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text</a:t>
            </a:r>
          </a:p>
        </p:txBody>
      </p:sp>
      <p:sp>
        <p:nvSpPr>
          <p:cNvPr id="156681" name="Text Box 9"/>
          <p:cNvSpPr txBox="1">
            <a:spLocks noChangeArrowheads="1"/>
          </p:cNvSpPr>
          <p:nvPr/>
        </p:nvSpPr>
        <p:spPr bwMode="auto">
          <a:xfrm>
            <a:off x="7391400" y="28956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data</a:t>
            </a:r>
          </a:p>
        </p:txBody>
      </p:sp>
      <p:sp>
        <p:nvSpPr>
          <p:cNvPr id="156682" name="Line 10"/>
          <p:cNvSpPr>
            <a:spLocks noChangeShapeType="1"/>
          </p:cNvSpPr>
          <p:nvPr/>
        </p:nvSpPr>
        <p:spPr bwMode="auto">
          <a:xfrm>
            <a:off x="6934200" y="33528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83" name="Line 11"/>
          <p:cNvSpPr>
            <a:spLocks noChangeShapeType="1"/>
          </p:cNvSpPr>
          <p:nvPr/>
        </p:nvSpPr>
        <p:spPr bwMode="auto">
          <a:xfrm>
            <a:off x="6934200" y="38100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84" name="Text Box 12"/>
          <p:cNvSpPr txBox="1">
            <a:spLocks noChangeArrowheads="1"/>
          </p:cNvSpPr>
          <p:nvPr/>
        </p:nvSpPr>
        <p:spPr bwMode="auto">
          <a:xfrm>
            <a:off x="7467600" y="33528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bss</a:t>
            </a:r>
          </a:p>
        </p:txBody>
      </p:sp>
      <p:sp>
        <p:nvSpPr>
          <p:cNvPr id="156685" name="Line 13"/>
          <p:cNvSpPr>
            <a:spLocks noChangeShapeType="1"/>
          </p:cNvSpPr>
          <p:nvPr/>
        </p:nvSpPr>
        <p:spPr bwMode="auto">
          <a:xfrm>
            <a:off x="6934200" y="44196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86" name="Text Box 14"/>
          <p:cNvSpPr txBox="1">
            <a:spLocks noChangeArrowheads="1"/>
          </p:cNvSpPr>
          <p:nvPr/>
        </p:nvSpPr>
        <p:spPr bwMode="auto">
          <a:xfrm>
            <a:off x="7391400" y="39624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heap</a:t>
            </a:r>
          </a:p>
        </p:txBody>
      </p:sp>
      <p:sp>
        <p:nvSpPr>
          <p:cNvPr id="156687" name="Line 15"/>
          <p:cNvSpPr>
            <a:spLocks noChangeShapeType="1"/>
          </p:cNvSpPr>
          <p:nvPr/>
        </p:nvSpPr>
        <p:spPr bwMode="auto">
          <a:xfrm>
            <a:off x="7772400" y="4419600"/>
            <a:ext cx="0" cy="3810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88" name="Text Box 16"/>
          <p:cNvSpPr txBox="1">
            <a:spLocks noChangeArrowheads="1"/>
          </p:cNvSpPr>
          <p:nvPr/>
        </p:nvSpPr>
        <p:spPr bwMode="auto">
          <a:xfrm>
            <a:off x="7391400" y="55626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stack</a:t>
            </a:r>
          </a:p>
        </p:txBody>
      </p:sp>
      <p:sp>
        <p:nvSpPr>
          <p:cNvPr id="156689" name="Line 17"/>
          <p:cNvSpPr>
            <a:spLocks noChangeShapeType="1"/>
          </p:cNvSpPr>
          <p:nvPr/>
        </p:nvSpPr>
        <p:spPr bwMode="auto">
          <a:xfrm>
            <a:off x="6934200" y="55626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90" name="Line 18"/>
          <p:cNvSpPr>
            <a:spLocks noChangeShapeType="1"/>
          </p:cNvSpPr>
          <p:nvPr/>
        </p:nvSpPr>
        <p:spPr bwMode="auto">
          <a:xfrm flipV="1">
            <a:off x="7772400" y="5257800"/>
            <a:ext cx="0" cy="3048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6696" name="Group 24"/>
          <p:cNvGrpSpPr>
            <a:grpSpLocks/>
          </p:cNvGrpSpPr>
          <p:nvPr/>
        </p:nvGrpSpPr>
        <p:grpSpPr bwMode="auto">
          <a:xfrm>
            <a:off x="2819400" y="2209800"/>
            <a:ext cx="4114800" cy="3429000"/>
            <a:chOff x="1776" y="1392"/>
            <a:chExt cx="2592" cy="2160"/>
          </a:xfrm>
        </p:grpSpPr>
        <p:sp>
          <p:nvSpPr>
            <p:cNvPr id="156691" name="Line 19"/>
            <p:cNvSpPr>
              <a:spLocks noChangeShapeType="1"/>
            </p:cNvSpPr>
            <p:nvPr/>
          </p:nvSpPr>
          <p:spPr bwMode="auto">
            <a:xfrm>
              <a:off x="3024" y="1392"/>
              <a:ext cx="1344" cy="52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56692" name="Line 20"/>
            <p:cNvSpPr>
              <a:spLocks noChangeShapeType="1"/>
            </p:cNvSpPr>
            <p:nvPr/>
          </p:nvSpPr>
          <p:spPr bwMode="auto">
            <a:xfrm>
              <a:off x="2544" y="1728"/>
              <a:ext cx="1824" cy="31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93" name="Line 21"/>
            <p:cNvSpPr>
              <a:spLocks noChangeShapeType="1"/>
            </p:cNvSpPr>
            <p:nvPr/>
          </p:nvSpPr>
          <p:spPr bwMode="auto">
            <a:xfrm>
              <a:off x="1776" y="2438"/>
              <a:ext cx="2592" cy="111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94" name="Line 22"/>
            <p:cNvSpPr>
              <a:spLocks noChangeShapeType="1"/>
            </p:cNvSpPr>
            <p:nvPr/>
          </p:nvSpPr>
          <p:spPr bwMode="auto">
            <a:xfrm flipV="1">
              <a:off x="2832" y="2544"/>
              <a:ext cx="1536"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95" name="Line 23"/>
            <p:cNvSpPr>
              <a:spLocks noChangeShapeType="1"/>
            </p:cNvSpPr>
            <p:nvPr/>
          </p:nvSpPr>
          <p:spPr bwMode="auto">
            <a:xfrm>
              <a:off x="2064" y="2112"/>
              <a:ext cx="2304" cy="13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 name="Rectangle 25"/>
          <p:cNvSpPr/>
          <p:nvPr/>
        </p:nvSpPr>
        <p:spPr>
          <a:xfrm>
            <a:off x="30933" y="918745"/>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ine 19">
            <a:extLst>
              <a:ext uri="{FF2B5EF4-FFF2-40B4-BE49-F238E27FC236}">
                <a16:creationId xmlns:a16="http://schemas.microsoft.com/office/drawing/2014/main" id="{6CDE416C-3C69-854B-8580-9D0377C97950}"/>
              </a:ext>
            </a:extLst>
          </p:cNvPr>
          <p:cNvSpPr>
            <a:spLocks noChangeShapeType="1"/>
          </p:cNvSpPr>
          <p:nvPr/>
        </p:nvSpPr>
        <p:spPr bwMode="auto">
          <a:xfrm>
            <a:off x="4806950" y="2208627"/>
            <a:ext cx="2127250" cy="34565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3762836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6696"/>
                                        </p:tgtEl>
                                        <p:attrNameLst>
                                          <p:attrName>style.visibility</p:attrName>
                                        </p:attrNameLst>
                                      </p:cBhvr>
                                      <p:to>
                                        <p:strVal val="visible"/>
                                      </p:to>
                                    </p:set>
                                    <p:animEffect transition="in" filter="blinds(horizontal)">
                                      <p:cBhvr>
                                        <p:cTn id="7" dur="500"/>
                                        <p:tgtEl>
                                          <p:spTgt spid="156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990600" y="1"/>
            <a:ext cx="8153400" cy="897616"/>
          </a:xfrm>
        </p:spPr>
        <p:txBody>
          <a:bodyPr>
            <a:normAutofit/>
          </a:bodyPr>
          <a:lstStyle/>
          <a:p>
            <a:r>
              <a:rPr lang="en-US" altLang="zh-CN" sz="4800" b="1" dirty="0">
                <a:solidFill>
                  <a:srgbClr val="B80000"/>
                </a:solidFill>
              </a:rPr>
              <a:t>Variable Lifetime</a:t>
            </a:r>
          </a:p>
        </p:txBody>
      </p:sp>
      <p:sp>
        <p:nvSpPr>
          <p:cNvPr id="159747" name="Rectangle 3"/>
          <p:cNvSpPr>
            <a:spLocks noGrp="1" noChangeArrowheads="1"/>
          </p:cNvSpPr>
          <p:nvPr>
            <p:ph type="body" idx="1"/>
          </p:nvPr>
        </p:nvSpPr>
        <p:spPr>
          <a:xfrm>
            <a:off x="152400" y="1134925"/>
            <a:ext cx="6705601" cy="5570675"/>
          </a:xfrm>
        </p:spPr>
        <p:txBody>
          <a:bodyPr>
            <a:normAutofit/>
          </a:bodyPr>
          <a:lstStyle/>
          <a:p>
            <a:pPr>
              <a:lnSpc>
                <a:spcPct val="80000"/>
              </a:lnSpc>
            </a:pPr>
            <a:r>
              <a:rPr lang="en-US" altLang="zh-CN" sz="2400" b="1" dirty="0">
                <a:solidFill>
                  <a:srgbClr val="B80000"/>
                </a:solidFill>
              </a:rPr>
              <a:t>text:</a:t>
            </a:r>
          </a:p>
          <a:p>
            <a:pPr lvl="1">
              <a:lnSpc>
                <a:spcPct val="80000"/>
              </a:lnSpc>
            </a:pPr>
            <a:r>
              <a:rPr lang="en-US" altLang="zh-CN" sz="2000" b="1" dirty="0">
                <a:solidFill>
                  <a:srgbClr val="2C14DE"/>
                </a:solidFill>
              </a:rPr>
              <a:t>program</a:t>
            </a:r>
            <a:r>
              <a:rPr lang="en-US" altLang="zh-CN" sz="2000" b="1" dirty="0"/>
              <a:t> startup</a:t>
            </a:r>
          </a:p>
          <a:p>
            <a:pPr lvl="1">
              <a:lnSpc>
                <a:spcPct val="80000"/>
              </a:lnSpc>
            </a:pPr>
            <a:r>
              <a:rPr lang="en-US" altLang="zh-CN" sz="2000" b="1" dirty="0">
                <a:solidFill>
                  <a:srgbClr val="2C14DE"/>
                </a:solidFill>
              </a:rPr>
              <a:t>program</a:t>
            </a:r>
            <a:r>
              <a:rPr lang="en-US" altLang="zh-CN" sz="2000" b="1" dirty="0"/>
              <a:t> finish</a:t>
            </a:r>
          </a:p>
          <a:p>
            <a:pPr lvl="1">
              <a:lnSpc>
                <a:spcPct val="80000"/>
              </a:lnSpc>
            </a:pPr>
            <a:endParaRPr lang="en-US" altLang="zh-CN" sz="2000" dirty="0"/>
          </a:p>
          <a:p>
            <a:pPr>
              <a:lnSpc>
                <a:spcPct val="80000"/>
              </a:lnSpc>
            </a:pPr>
            <a:r>
              <a:rPr lang="en-US" altLang="zh-CN" sz="2400" b="1" dirty="0">
                <a:solidFill>
                  <a:srgbClr val="B80000"/>
                </a:solidFill>
              </a:rPr>
              <a:t>data</a:t>
            </a:r>
            <a:r>
              <a:rPr lang="en-US" altLang="zh-CN" sz="2400" dirty="0"/>
              <a:t>, </a:t>
            </a:r>
            <a:r>
              <a:rPr lang="en-US" altLang="zh-CN" sz="2400" b="1" dirty="0" err="1">
                <a:solidFill>
                  <a:srgbClr val="B80000"/>
                </a:solidFill>
              </a:rPr>
              <a:t>bss</a:t>
            </a:r>
            <a:r>
              <a:rPr lang="en-US" altLang="zh-CN" sz="2400" dirty="0"/>
              <a:t>:</a:t>
            </a:r>
          </a:p>
          <a:p>
            <a:pPr lvl="1">
              <a:lnSpc>
                <a:spcPct val="80000"/>
              </a:lnSpc>
            </a:pPr>
            <a:r>
              <a:rPr lang="en-US" altLang="zh-CN" sz="2000" b="1" dirty="0">
                <a:solidFill>
                  <a:srgbClr val="2C14DE"/>
                </a:solidFill>
              </a:rPr>
              <a:t>program</a:t>
            </a:r>
            <a:r>
              <a:rPr lang="en-US" altLang="zh-CN" sz="2000" b="1" dirty="0"/>
              <a:t> startup</a:t>
            </a:r>
          </a:p>
          <a:p>
            <a:pPr lvl="1">
              <a:lnSpc>
                <a:spcPct val="80000"/>
              </a:lnSpc>
            </a:pPr>
            <a:r>
              <a:rPr lang="en-US" altLang="zh-CN" sz="2000" b="1" dirty="0">
                <a:solidFill>
                  <a:srgbClr val="2C14DE"/>
                </a:solidFill>
              </a:rPr>
              <a:t>program</a:t>
            </a:r>
            <a:r>
              <a:rPr lang="en-US" altLang="zh-CN" sz="2000" b="1" dirty="0"/>
              <a:t> finish </a:t>
            </a:r>
          </a:p>
          <a:p>
            <a:pPr lvl="1">
              <a:lnSpc>
                <a:spcPct val="80000"/>
              </a:lnSpc>
            </a:pPr>
            <a:endParaRPr lang="en-US" altLang="zh-CN" sz="2000" dirty="0"/>
          </a:p>
          <a:p>
            <a:pPr>
              <a:lnSpc>
                <a:spcPct val="80000"/>
              </a:lnSpc>
            </a:pPr>
            <a:r>
              <a:rPr lang="en-US" altLang="zh-CN" sz="2400" b="1" dirty="0">
                <a:solidFill>
                  <a:srgbClr val="B80000"/>
                </a:solidFill>
              </a:rPr>
              <a:t>heap:</a:t>
            </a:r>
          </a:p>
          <a:p>
            <a:pPr lvl="1">
              <a:lnSpc>
                <a:spcPct val="80000"/>
              </a:lnSpc>
            </a:pPr>
            <a:r>
              <a:rPr lang="en-US" altLang="zh-CN" sz="2000" b="1" dirty="0">
                <a:solidFill>
                  <a:srgbClr val="2C14DE"/>
                </a:solidFill>
              </a:rPr>
              <a:t>dynamically</a:t>
            </a:r>
            <a:r>
              <a:rPr lang="en-US" altLang="zh-CN" sz="2000" b="1" dirty="0"/>
              <a:t> allocated</a:t>
            </a:r>
          </a:p>
          <a:p>
            <a:pPr lvl="1">
              <a:lnSpc>
                <a:spcPct val="80000"/>
              </a:lnSpc>
            </a:pPr>
            <a:r>
              <a:rPr lang="en-US" altLang="zh-CN" sz="2000" b="1" dirty="0">
                <a:solidFill>
                  <a:srgbClr val="2C14DE"/>
                </a:solidFill>
              </a:rPr>
              <a:t>de-allocated</a:t>
            </a:r>
            <a:r>
              <a:rPr lang="en-US" altLang="zh-CN" sz="2000" b="1" dirty="0"/>
              <a:t> (free)</a:t>
            </a:r>
          </a:p>
          <a:p>
            <a:pPr lvl="1">
              <a:lnSpc>
                <a:spcPct val="80000"/>
              </a:lnSpc>
            </a:pPr>
            <a:endParaRPr lang="en-US" altLang="zh-CN" sz="2000" dirty="0"/>
          </a:p>
          <a:p>
            <a:pPr>
              <a:lnSpc>
                <a:spcPct val="80000"/>
              </a:lnSpc>
            </a:pPr>
            <a:r>
              <a:rPr lang="en-US" altLang="zh-CN" sz="2400" b="1" dirty="0">
                <a:solidFill>
                  <a:srgbClr val="B80000"/>
                </a:solidFill>
              </a:rPr>
              <a:t>stack:</a:t>
            </a:r>
          </a:p>
          <a:p>
            <a:pPr lvl="1">
              <a:lnSpc>
                <a:spcPct val="80000"/>
              </a:lnSpc>
            </a:pPr>
            <a:r>
              <a:rPr lang="en-US" altLang="zh-CN" sz="2000" b="1" dirty="0">
                <a:solidFill>
                  <a:srgbClr val="2C14DE"/>
                </a:solidFill>
              </a:rPr>
              <a:t>function call</a:t>
            </a:r>
          </a:p>
          <a:p>
            <a:pPr lvl="1">
              <a:lnSpc>
                <a:spcPct val="80000"/>
              </a:lnSpc>
            </a:pPr>
            <a:r>
              <a:rPr lang="en-US" altLang="zh-CN" sz="2000" b="1" dirty="0">
                <a:solidFill>
                  <a:srgbClr val="2C14DE"/>
                </a:solidFill>
              </a:rPr>
              <a:t>function return</a:t>
            </a:r>
          </a:p>
        </p:txBody>
      </p:sp>
      <p:sp>
        <p:nvSpPr>
          <p:cNvPr id="159748" name="Rectangle 4"/>
          <p:cNvSpPr>
            <a:spLocks noChangeArrowheads="1"/>
          </p:cNvSpPr>
          <p:nvPr>
            <p:custDataLst>
              <p:tags r:id="rId1"/>
            </p:custDataLst>
          </p:nvPr>
        </p:nvSpPr>
        <p:spPr bwMode="auto">
          <a:xfrm>
            <a:off x="6934200" y="2286000"/>
            <a:ext cx="1752600" cy="3657600"/>
          </a:xfrm>
          <a:prstGeom prst="rect">
            <a:avLst/>
          </a:prstGeom>
          <a:solidFill>
            <a:srgbClr val="F8F8F8"/>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latin typeface="Courier New" panose="02070309020205020404" pitchFamily="49" charset="0"/>
            </a:endParaRPr>
          </a:p>
        </p:txBody>
      </p:sp>
      <p:sp>
        <p:nvSpPr>
          <p:cNvPr id="159749" name="Text Box 5"/>
          <p:cNvSpPr txBox="1">
            <a:spLocks noChangeArrowheads="1"/>
          </p:cNvSpPr>
          <p:nvPr>
            <p:custDataLst>
              <p:tags r:id="rId2"/>
            </p:custDataLst>
          </p:nvPr>
        </p:nvSpPr>
        <p:spPr bwMode="auto">
          <a:xfrm>
            <a:off x="5257800" y="5678488"/>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latin typeface="Courier New" panose="02070309020205020404" pitchFamily="49" charset="0"/>
              </a:rPr>
              <a:t>0xffffffff</a:t>
            </a:r>
          </a:p>
        </p:txBody>
      </p:sp>
      <p:sp>
        <p:nvSpPr>
          <p:cNvPr id="159750" name="Text Box 6"/>
          <p:cNvSpPr txBox="1">
            <a:spLocks noChangeArrowheads="1"/>
          </p:cNvSpPr>
          <p:nvPr/>
        </p:nvSpPr>
        <p:spPr bwMode="auto">
          <a:xfrm>
            <a:off x="6629400" y="22098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0</a:t>
            </a:r>
          </a:p>
        </p:txBody>
      </p:sp>
      <p:sp>
        <p:nvSpPr>
          <p:cNvPr id="159751" name="Line 7"/>
          <p:cNvSpPr>
            <a:spLocks noChangeShapeType="1"/>
          </p:cNvSpPr>
          <p:nvPr/>
        </p:nvSpPr>
        <p:spPr bwMode="auto">
          <a:xfrm>
            <a:off x="6934200" y="28956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752" name="Text Box 8"/>
          <p:cNvSpPr txBox="1">
            <a:spLocks noChangeArrowheads="1"/>
          </p:cNvSpPr>
          <p:nvPr/>
        </p:nvSpPr>
        <p:spPr bwMode="auto">
          <a:xfrm>
            <a:off x="7391400" y="24384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text</a:t>
            </a:r>
          </a:p>
        </p:txBody>
      </p:sp>
      <p:sp>
        <p:nvSpPr>
          <p:cNvPr id="159753" name="Text Box 9"/>
          <p:cNvSpPr txBox="1">
            <a:spLocks noChangeArrowheads="1"/>
          </p:cNvSpPr>
          <p:nvPr/>
        </p:nvSpPr>
        <p:spPr bwMode="auto">
          <a:xfrm>
            <a:off x="7391400" y="28956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data</a:t>
            </a:r>
          </a:p>
        </p:txBody>
      </p:sp>
      <p:sp>
        <p:nvSpPr>
          <p:cNvPr id="159754" name="Line 10"/>
          <p:cNvSpPr>
            <a:spLocks noChangeShapeType="1"/>
          </p:cNvSpPr>
          <p:nvPr/>
        </p:nvSpPr>
        <p:spPr bwMode="auto">
          <a:xfrm>
            <a:off x="6934200" y="33528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755" name="Line 11"/>
          <p:cNvSpPr>
            <a:spLocks noChangeShapeType="1"/>
          </p:cNvSpPr>
          <p:nvPr/>
        </p:nvSpPr>
        <p:spPr bwMode="auto">
          <a:xfrm>
            <a:off x="6934200" y="38100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756" name="Text Box 12"/>
          <p:cNvSpPr txBox="1">
            <a:spLocks noChangeArrowheads="1"/>
          </p:cNvSpPr>
          <p:nvPr/>
        </p:nvSpPr>
        <p:spPr bwMode="auto">
          <a:xfrm>
            <a:off x="7467600" y="33528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bss</a:t>
            </a:r>
          </a:p>
        </p:txBody>
      </p:sp>
      <p:sp>
        <p:nvSpPr>
          <p:cNvPr id="159757" name="Line 13"/>
          <p:cNvSpPr>
            <a:spLocks noChangeShapeType="1"/>
          </p:cNvSpPr>
          <p:nvPr/>
        </p:nvSpPr>
        <p:spPr bwMode="auto">
          <a:xfrm>
            <a:off x="6934200" y="44196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758" name="Text Box 14"/>
          <p:cNvSpPr txBox="1">
            <a:spLocks noChangeArrowheads="1"/>
          </p:cNvSpPr>
          <p:nvPr/>
        </p:nvSpPr>
        <p:spPr bwMode="auto">
          <a:xfrm>
            <a:off x="7391400" y="39624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heap</a:t>
            </a:r>
          </a:p>
        </p:txBody>
      </p:sp>
      <p:sp>
        <p:nvSpPr>
          <p:cNvPr id="159759" name="Line 15"/>
          <p:cNvSpPr>
            <a:spLocks noChangeShapeType="1"/>
          </p:cNvSpPr>
          <p:nvPr/>
        </p:nvSpPr>
        <p:spPr bwMode="auto">
          <a:xfrm>
            <a:off x="7772400" y="4419600"/>
            <a:ext cx="0" cy="3810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760" name="Text Box 16"/>
          <p:cNvSpPr txBox="1">
            <a:spLocks noChangeArrowheads="1"/>
          </p:cNvSpPr>
          <p:nvPr/>
        </p:nvSpPr>
        <p:spPr bwMode="auto">
          <a:xfrm>
            <a:off x="7391400" y="55626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stack</a:t>
            </a:r>
          </a:p>
        </p:txBody>
      </p:sp>
      <p:sp>
        <p:nvSpPr>
          <p:cNvPr id="159761" name="Line 17"/>
          <p:cNvSpPr>
            <a:spLocks noChangeShapeType="1"/>
          </p:cNvSpPr>
          <p:nvPr/>
        </p:nvSpPr>
        <p:spPr bwMode="auto">
          <a:xfrm>
            <a:off x="6934200" y="55626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762" name="Line 18"/>
          <p:cNvSpPr>
            <a:spLocks noChangeShapeType="1"/>
          </p:cNvSpPr>
          <p:nvPr/>
        </p:nvSpPr>
        <p:spPr bwMode="auto">
          <a:xfrm flipV="1">
            <a:off x="7772400" y="5257800"/>
            <a:ext cx="0" cy="3048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Rectangle 18"/>
          <p:cNvSpPr/>
          <p:nvPr/>
        </p:nvSpPr>
        <p:spPr>
          <a:xfrm>
            <a:off x="27160" y="89761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35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9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9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74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974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97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974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974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974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9747">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9747">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974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990600" y="0"/>
            <a:ext cx="8153400" cy="1066799"/>
          </a:xfrm>
        </p:spPr>
        <p:txBody>
          <a:bodyPr>
            <a:normAutofit/>
          </a:bodyPr>
          <a:lstStyle/>
          <a:p>
            <a:r>
              <a:rPr lang="en-US" altLang="zh-CN" sz="4800" b="1" dirty="0">
                <a:solidFill>
                  <a:srgbClr val="C00000"/>
                </a:solidFill>
              </a:rPr>
              <a:t>Example</a:t>
            </a:r>
          </a:p>
        </p:txBody>
      </p:sp>
      <p:sp>
        <p:nvSpPr>
          <p:cNvPr id="156675" name="Rectangle 3"/>
          <p:cNvSpPr>
            <a:spLocks noGrp="1" noChangeArrowheads="1"/>
          </p:cNvSpPr>
          <p:nvPr>
            <p:ph type="body" idx="1"/>
          </p:nvPr>
        </p:nvSpPr>
        <p:spPr>
          <a:xfrm>
            <a:off x="1182688" y="2017713"/>
            <a:ext cx="5446712" cy="4114800"/>
          </a:xfrm>
        </p:spPr>
        <p:txBody>
          <a:bodyPr/>
          <a:lstStyle/>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char *string = “hello”;</a:t>
            </a:r>
          </a:p>
          <a:p>
            <a:pPr>
              <a:lnSpc>
                <a:spcPct val="90000"/>
              </a:lnSpc>
              <a:spcBef>
                <a:spcPct val="0"/>
              </a:spcBef>
              <a:buFont typeface="Wingdings" panose="05000000000000000000" pitchFamily="2" charset="2"/>
              <a:buNone/>
            </a:pPr>
            <a:endParaRPr lang="en-US" altLang="zh-CN" sz="2000" b="1" dirty="0">
              <a:latin typeface="Courier New" panose="02070309020205020404" pitchFamily="49" charset="0"/>
            </a:endParaRPr>
          </a:p>
          <a:p>
            <a:pPr>
              <a:lnSpc>
                <a:spcPct val="90000"/>
              </a:lnSpc>
              <a:spcBef>
                <a:spcPct val="0"/>
              </a:spcBef>
              <a:buFont typeface="Wingdings" panose="05000000000000000000" pitchFamily="2" charset="2"/>
              <a:buNone/>
            </a:pPr>
            <a:r>
              <a:rPr lang="en-US" altLang="zh-CN" sz="2000" b="1" dirty="0" err="1">
                <a:latin typeface="Courier New" panose="02070309020205020404" pitchFamily="49" charset="0"/>
              </a:rPr>
              <a:t>const</a:t>
            </a:r>
            <a:r>
              <a:rPr lang="en-US" altLang="zh-CN" sz="2000" b="1" dirty="0">
                <a:latin typeface="Courier New" panose="02070309020205020404" pitchFamily="49" charset="0"/>
              </a:rPr>
              <a:t> </a:t>
            </a:r>
            <a:r>
              <a:rPr lang="en-US" altLang="zh-CN" sz="2000" b="1" dirty="0" err="1">
                <a:latin typeface="Courier New" panose="02070309020205020404" pitchFamily="49" charset="0"/>
              </a:rPr>
              <a:t>int</a:t>
            </a:r>
            <a:r>
              <a:rPr lang="en-US" altLang="zh-CN" sz="2000" b="1" dirty="0">
                <a:latin typeface="Courier New" panose="02070309020205020404" pitchFamily="49" charset="0"/>
              </a:rPr>
              <a:t> </a:t>
            </a:r>
            <a:r>
              <a:rPr lang="en-US" altLang="zh-CN" sz="2000" b="1" dirty="0" err="1">
                <a:latin typeface="Courier New" panose="02070309020205020404" pitchFamily="49" charset="0"/>
              </a:rPr>
              <a:t>iSize</a:t>
            </a:r>
            <a:r>
              <a:rPr lang="en-US" altLang="zh-CN" sz="2000" b="1" dirty="0">
                <a:latin typeface="Courier New" panose="02070309020205020404" pitchFamily="49" charset="0"/>
              </a:rPr>
              <a:t>=8;</a:t>
            </a:r>
          </a:p>
          <a:p>
            <a:pPr>
              <a:lnSpc>
                <a:spcPct val="90000"/>
              </a:lnSpc>
              <a:spcBef>
                <a:spcPct val="0"/>
              </a:spcBef>
              <a:buFont typeface="Wingdings" panose="05000000000000000000" pitchFamily="2" charset="2"/>
              <a:buNone/>
            </a:pPr>
            <a:endParaRPr lang="en-US" altLang="zh-CN" sz="2000" b="1" dirty="0">
              <a:latin typeface="Courier New" panose="02070309020205020404" pitchFamily="49" charset="0"/>
            </a:endParaRP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char *f (</a:t>
            </a:r>
            <a:r>
              <a:rPr lang="en-US" altLang="zh-CN" sz="2000" b="1" dirty="0" err="1">
                <a:latin typeface="Courier New" panose="02070309020205020404" pitchFamily="49" charset="0"/>
              </a:rPr>
              <a:t>int</a:t>
            </a:r>
            <a:r>
              <a:rPr lang="en-US" altLang="zh-CN" sz="2000" b="1" dirty="0">
                <a:latin typeface="Courier New" panose="02070309020205020404" pitchFamily="49" charset="0"/>
              </a:rPr>
              <a:t> x)</a:t>
            </a: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a:t>
            </a: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  char *p;</a:t>
            </a:r>
          </a:p>
          <a:p>
            <a:pPr>
              <a:lnSpc>
                <a:spcPct val="90000"/>
              </a:lnSpc>
              <a:spcBef>
                <a:spcPct val="0"/>
              </a:spcBef>
              <a:buFont typeface="Wingdings" panose="05000000000000000000" pitchFamily="2" charset="2"/>
              <a:buNone/>
            </a:pPr>
            <a:endParaRPr lang="en-US" altLang="zh-CN" sz="2000" b="1" dirty="0">
              <a:latin typeface="Courier New" panose="02070309020205020404" pitchFamily="49" charset="0"/>
            </a:endParaRP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  p = new char[</a:t>
            </a:r>
            <a:r>
              <a:rPr lang="en-US" altLang="zh-CN" sz="2000" b="1" dirty="0" err="1">
                <a:latin typeface="Courier New" panose="02070309020205020404" pitchFamily="49" charset="0"/>
              </a:rPr>
              <a:t>iSize</a:t>
            </a:r>
            <a:r>
              <a:rPr lang="en-US" altLang="zh-CN" sz="2000" b="1" dirty="0">
                <a:latin typeface="Courier New" panose="02070309020205020404" pitchFamily="49" charset="0"/>
              </a:rPr>
              <a:t>];</a:t>
            </a:r>
          </a:p>
          <a:p>
            <a:pPr>
              <a:lnSpc>
                <a:spcPct val="90000"/>
              </a:lnSpc>
              <a:spcBef>
                <a:spcPct val="0"/>
              </a:spcBef>
              <a:buFont typeface="Wingdings" panose="05000000000000000000" pitchFamily="2" charset="2"/>
              <a:buNone/>
            </a:pPr>
            <a:endParaRPr lang="en-US" altLang="zh-CN" sz="2000" b="1" dirty="0">
              <a:latin typeface="Courier New" panose="02070309020205020404" pitchFamily="49" charset="0"/>
            </a:endParaRP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  return p;</a:t>
            </a: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a:t>
            </a:r>
          </a:p>
        </p:txBody>
      </p:sp>
      <p:sp>
        <p:nvSpPr>
          <p:cNvPr id="156676" name="Rectangle 4"/>
          <p:cNvSpPr>
            <a:spLocks noChangeArrowheads="1"/>
          </p:cNvSpPr>
          <p:nvPr>
            <p:custDataLst>
              <p:tags r:id="rId1"/>
            </p:custDataLst>
          </p:nvPr>
        </p:nvSpPr>
        <p:spPr bwMode="auto">
          <a:xfrm>
            <a:off x="6934200" y="2286000"/>
            <a:ext cx="1752600" cy="3657600"/>
          </a:xfrm>
          <a:prstGeom prst="rect">
            <a:avLst/>
          </a:prstGeom>
          <a:solidFill>
            <a:srgbClr val="F8F8F8"/>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latin typeface="Courier New" panose="02070309020205020404" pitchFamily="49" charset="0"/>
            </a:endParaRPr>
          </a:p>
        </p:txBody>
      </p:sp>
      <p:sp>
        <p:nvSpPr>
          <p:cNvPr id="156677" name="Text Box 5"/>
          <p:cNvSpPr txBox="1">
            <a:spLocks noChangeArrowheads="1"/>
          </p:cNvSpPr>
          <p:nvPr>
            <p:custDataLst>
              <p:tags r:id="rId2"/>
            </p:custDataLst>
          </p:nvPr>
        </p:nvSpPr>
        <p:spPr bwMode="auto">
          <a:xfrm>
            <a:off x="5257800" y="5678488"/>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latin typeface="Courier New" panose="02070309020205020404" pitchFamily="49" charset="0"/>
              </a:rPr>
              <a:t>0xffffffff</a:t>
            </a:r>
          </a:p>
        </p:txBody>
      </p:sp>
      <p:sp>
        <p:nvSpPr>
          <p:cNvPr id="156678" name="Text Box 6"/>
          <p:cNvSpPr txBox="1">
            <a:spLocks noChangeArrowheads="1"/>
          </p:cNvSpPr>
          <p:nvPr/>
        </p:nvSpPr>
        <p:spPr bwMode="auto">
          <a:xfrm>
            <a:off x="6629400" y="22098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0</a:t>
            </a:r>
          </a:p>
        </p:txBody>
      </p:sp>
      <p:sp>
        <p:nvSpPr>
          <p:cNvPr id="156679" name="Line 7"/>
          <p:cNvSpPr>
            <a:spLocks noChangeShapeType="1"/>
          </p:cNvSpPr>
          <p:nvPr/>
        </p:nvSpPr>
        <p:spPr bwMode="auto">
          <a:xfrm>
            <a:off x="6934200" y="28956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80" name="Text Box 8"/>
          <p:cNvSpPr txBox="1">
            <a:spLocks noChangeArrowheads="1"/>
          </p:cNvSpPr>
          <p:nvPr/>
        </p:nvSpPr>
        <p:spPr bwMode="auto">
          <a:xfrm>
            <a:off x="7391400" y="2438400"/>
            <a:ext cx="106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Courier New" panose="02070309020205020404" pitchFamily="49" charset="0"/>
              </a:rPr>
              <a:t>text</a:t>
            </a:r>
          </a:p>
        </p:txBody>
      </p:sp>
      <p:sp>
        <p:nvSpPr>
          <p:cNvPr id="156681" name="Text Box 9"/>
          <p:cNvSpPr txBox="1">
            <a:spLocks noChangeArrowheads="1"/>
          </p:cNvSpPr>
          <p:nvPr/>
        </p:nvSpPr>
        <p:spPr bwMode="auto">
          <a:xfrm>
            <a:off x="7391400" y="2895600"/>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Courier New" panose="02070309020205020404" pitchFamily="49" charset="0"/>
              </a:rPr>
              <a:t>data</a:t>
            </a:r>
          </a:p>
        </p:txBody>
      </p:sp>
      <p:sp>
        <p:nvSpPr>
          <p:cNvPr id="156682" name="Line 10"/>
          <p:cNvSpPr>
            <a:spLocks noChangeShapeType="1"/>
          </p:cNvSpPr>
          <p:nvPr/>
        </p:nvSpPr>
        <p:spPr bwMode="auto">
          <a:xfrm>
            <a:off x="6934200" y="33528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83" name="Line 11"/>
          <p:cNvSpPr>
            <a:spLocks noChangeShapeType="1"/>
          </p:cNvSpPr>
          <p:nvPr/>
        </p:nvSpPr>
        <p:spPr bwMode="auto">
          <a:xfrm>
            <a:off x="6934200" y="38100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84" name="Text Box 12"/>
          <p:cNvSpPr txBox="1">
            <a:spLocks noChangeArrowheads="1"/>
          </p:cNvSpPr>
          <p:nvPr/>
        </p:nvSpPr>
        <p:spPr bwMode="auto">
          <a:xfrm>
            <a:off x="7467600" y="33528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err="1">
                <a:latin typeface="Courier New" panose="02070309020205020404" pitchFamily="49" charset="0"/>
              </a:rPr>
              <a:t>bss</a:t>
            </a:r>
            <a:endParaRPr lang="en-US" altLang="zh-CN" b="1" dirty="0">
              <a:latin typeface="Courier New" panose="02070309020205020404" pitchFamily="49" charset="0"/>
            </a:endParaRPr>
          </a:p>
        </p:txBody>
      </p:sp>
      <p:sp>
        <p:nvSpPr>
          <p:cNvPr id="156685" name="Line 13"/>
          <p:cNvSpPr>
            <a:spLocks noChangeShapeType="1"/>
          </p:cNvSpPr>
          <p:nvPr/>
        </p:nvSpPr>
        <p:spPr bwMode="auto">
          <a:xfrm>
            <a:off x="6934200" y="44196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86" name="Text Box 14"/>
          <p:cNvSpPr txBox="1">
            <a:spLocks noChangeArrowheads="1"/>
          </p:cNvSpPr>
          <p:nvPr/>
        </p:nvSpPr>
        <p:spPr bwMode="auto">
          <a:xfrm>
            <a:off x="7391400" y="3962400"/>
            <a:ext cx="106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Courier New" panose="02070309020205020404" pitchFamily="49" charset="0"/>
              </a:rPr>
              <a:t>heap</a:t>
            </a:r>
          </a:p>
        </p:txBody>
      </p:sp>
      <p:sp>
        <p:nvSpPr>
          <p:cNvPr id="156687" name="Line 15"/>
          <p:cNvSpPr>
            <a:spLocks noChangeShapeType="1"/>
          </p:cNvSpPr>
          <p:nvPr/>
        </p:nvSpPr>
        <p:spPr bwMode="auto">
          <a:xfrm>
            <a:off x="7772400" y="4419600"/>
            <a:ext cx="0" cy="3810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88" name="Text Box 16"/>
          <p:cNvSpPr txBox="1">
            <a:spLocks noChangeArrowheads="1"/>
          </p:cNvSpPr>
          <p:nvPr/>
        </p:nvSpPr>
        <p:spPr bwMode="auto">
          <a:xfrm>
            <a:off x="7391400" y="5562600"/>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Courier New" panose="02070309020205020404" pitchFamily="49" charset="0"/>
              </a:rPr>
              <a:t>stack</a:t>
            </a:r>
          </a:p>
        </p:txBody>
      </p:sp>
      <p:sp>
        <p:nvSpPr>
          <p:cNvPr id="156689" name="Line 17"/>
          <p:cNvSpPr>
            <a:spLocks noChangeShapeType="1"/>
          </p:cNvSpPr>
          <p:nvPr/>
        </p:nvSpPr>
        <p:spPr bwMode="auto">
          <a:xfrm>
            <a:off x="6934200" y="55626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90" name="Line 18"/>
          <p:cNvSpPr>
            <a:spLocks noChangeShapeType="1"/>
          </p:cNvSpPr>
          <p:nvPr/>
        </p:nvSpPr>
        <p:spPr bwMode="auto">
          <a:xfrm flipV="1">
            <a:off x="7772400" y="5257800"/>
            <a:ext cx="0" cy="3048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Rectangle 25"/>
          <p:cNvSpPr/>
          <p:nvPr/>
        </p:nvSpPr>
        <p:spPr>
          <a:xfrm>
            <a:off x="38100" y="947899"/>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38"/>
          <p:cNvGrpSpPr>
            <a:grpSpLocks/>
          </p:cNvGrpSpPr>
          <p:nvPr/>
        </p:nvGrpSpPr>
        <p:grpSpPr bwMode="auto">
          <a:xfrm>
            <a:off x="2286000" y="4487864"/>
            <a:ext cx="2514600" cy="1484313"/>
            <a:chOff x="1536" y="3024"/>
            <a:chExt cx="1584" cy="935"/>
          </a:xfrm>
        </p:grpSpPr>
        <p:sp>
          <p:nvSpPr>
            <p:cNvPr id="28" name="Text Box 35"/>
            <p:cNvSpPr txBox="1">
              <a:spLocks noChangeArrowheads="1"/>
            </p:cNvSpPr>
            <p:nvPr/>
          </p:nvSpPr>
          <p:spPr bwMode="auto">
            <a:xfrm>
              <a:off x="1536" y="3552"/>
              <a:ext cx="158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B80000"/>
                  </a:solidFill>
                </a:rPr>
                <a:t>live after allocation</a:t>
              </a:r>
              <a:r>
                <a:rPr lang="en-US" altLang="zh-CN" dirty="0">
                  <a:solidFill>
                    <a:schemeClr val="hlink"/>
                  </a:solidFill>
                </a:rPr>
                <a:t>; till </a:t>
              </a:r>
              <a:r>
                <a:rPr lang="en-US" altLang="zh-CN" b="1" i="1" dirty="0">
                  <a:solidFill>
                    <a:srgbClr val="B80000"/>
                  </a:solidFill>
                </a:rPr>
                <a:t>delete</a:t>
              </a:r>
              <a:r>
                <a:rPr lang="en-US" altLang="zh-CN" dirty="0">
                  <a:solidFill>
                    <a:srgbClr val="B80000"/>
                  </a:solidFill>
                </a:rPr>
                <a:t> </a:t>
              </a:r>
              <a:r>
                <a:rPr lang="en-US" altLang="zh-CN" dirty="0">
                  <a:solidFill>
                    <a:schemeClr val="hlink"/>
                  </a:solidFill>
                </a:rPr>
                <a:t>or </a:t>
              </a:r>
              <a:r>
                <a:rPr lang="en-US" altLang="zh-CN" b="1" dirty="0">
                  <a:solidFill>
                    <a:srgbClr val="B80000"/>
                  </a:solidFill>
                </a:rPr>
                <a:t>program finish</a:t>
              </a:r>
            </a:p>
          </p:txBody>
        </p:sp>
        <p:sp>
          <p:nvSpPr>
            <p:cNvPr id="29" name="Line 36"/>
            <p:cNvSpPr>
              <a:spLocks noChangeShapeType="1"/>
            </p:cNvSpPr>
            <p:nvPr/>
          </p:nvSpPr>
          <p:spPr bwMode="auto">
            <a:xfrm flipH="1" flipV="1">
              <a:off x="2208" y="3024"/>
              <a:ext cx="384" cy="576"/>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 name="Group 33"/>
          <p:cNvGrpSpPr>
            <a:grpSpLocks/>
          </p:cNvGrpSpPr>
          <p:nvPr/>
        </p:nvGrpSpPr>
        <p:grpSpPr bwMode="auto">
          <a:xfrm>
            <a:off x="2895600" y="3581400"/>
            <a:ext cx="3352800" cy="701675"/>
            <a:chOff x="1920" y="2256"/>
            <a:chExt cx="2112" cy="442"/>
          </a:xfrm>
        </p:grpSpPr>
        <p:sp>
          <p:nvSpPr>
            <p:cNvPr id="31" name="Text Box 30"/>
            <p:cNvSpPr txBox="1">
              <a:spLocks noChangeArrowheads="1"/>
            </p:cNvSpPr>
            <p:nvPr/>
          </p:nvSpPr>
          <p:spPr bwMode="auto">
            <a:xfrm>
              <a:off x="3216" y="2256"/>
              <a:ext cx="81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hlink"/>
                  </a:solidFill>
                </a:rPr>
                <a:t>when f() is called</a:t>
              </a:r>
            </a:p>
          </p:txBody>
        </p:sp>
        <p:sp>
          <p:nvSpPr>
            <p:cNvPr id="32" name="Line 32"/>
            <p:cNvSpPr>
              <a:spLocks noChangeShapeType="1"/>
            </p:cNvSpPr>
            <p:nvPr/>
          </p:nvSpPr>
          <p:spPr bwMode="auto">
            <a:xfrm flipH="1">
              <a:off x="1920" y="2400"/>
              <a:ext cx="1248" cy="48"/>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 name="Group 27"/>
          <p:cNvGrpSpPr>
            <a:grpSpLocks/>
          </p:cNvGrpSpPr>
          <p:nvPr/>
        </p:nvGrpSpPr>
        <p:grpSpPr bwMode="auto">
          <a:xfrm>
            <a:off x="3810000" y="2133602"/>
            <a:ext cx="2743200" cy="646113"/>
            <a:chOff x="2400" y="1344"/>
            <a:chExt cx="1728" cy="407"/>
          </a:xfrm>
        </p:grpSpPr>
        <p:sp>
          <p:nvSpPr>
            <p:cNvPr id="34" name="Text Box 24"/>
            <p:cNvSpPr txBox="1">
              <a:spLocks noChangeArrowheads="1"/>
            </p:cNvSpPr>
            <p:nvPr/>
          </p:nvSpPr>
          <p:spPr bwMode="auto">
            <a:xfrm>
              <a:off x="3312" y="1344"/>
              <a:ext cx="81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chemeClr val="hlink"/>
                  </a:solidFill>
                </a:rPr>
                <a:t>program startup</a:t>
              </a:r>
            </a:p>
          </p:txBody>
        </p:sp>
        <p:sp>
          <p:nvSpPr>
            <p:cNvPr id="35" name="Line 25"/>
            <p:cNvSpPr>
              <a:spLocks noChangeShapeType="1"/>
            </p:cNvSpPr>
            <p:nvPr/>
          </p:nvSpPr>
          <p:spPr bwMode="auto">
            <a:xfrm flipH="1" flipV="1">
              <a:off x="2976" y="1440"/>
              <a:ext cx="384" cy="96"/>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26"/>
            <p:cNvSpPr>
              <a:spLocks noChangeShapeType="1"/>
            </p:cNvSpPr>
            <p:nvPr/>
          </p:nvSpPr>
          <p:spPr bwMode="auto">
            <a:xfrm flipH="1">
              <a:off x="2400" y="1536"/>
              <a:ext cx="960" cy="144"/>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 name="Line 32"/>
          <p:cNvSpPr>
            <a:spLocks noChangeShapeType="1"/>
          </p:cNvSpPr>
          <p:nvPr/>
        </p:nvSpPr>
        <p:spPr bwMode="auto">
          <a:xfrm flipH="1" flipV="1">
            <a:off x="3352800" y="3389316"/>
            <a:ext cx="1562100" cy="340516"/>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4725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linds(horizont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linds(horizontal)">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990600" y="0"/>
            <a:ext cx="8153400" cy="1066799"/>
          </a:xfrm>
        </p:spPr>
        <p:txBody>
          <a:bodyPr>
            <a:normAutofit/>
          </a:bodyPr>
          <a:lstStyle/>
          <a:p>
            <a:r>
              <a:rPr lang="en-US" altLang="zh-CN" sz="4800" b="1" dirty="0">
                <a:solidFill>
                  <a:srgbClr val="C00000"/>
                </a:solidFill>
              </a:rPr>
              <a:t>Example 2</a:t>
            </a:r>
          </a:p>
        </p:txBody>
      </p:sp>
      <p:sp>
        <p:nvSpPr>
          <p:cNvPr id="156675" name="Rectangle 3"/>
          <p:cNvSpPr>
            <a:spLocks noGrp="1" noChangeArrowheads="1"/>
          </p:cNvSpPr>
          <p:nvPr>
            <p:ph type="body" idx="1"/>
          </p:nvPr>
        </p:nvSpPr>
        <p:spPr>
          <a:xfrm>
            <a:off x="1182688" y="2017713"/>
            <a:ext cx="5446712" cy="4114800"/>
          </a:xfrm>
        </p:spPr>
        <p:txBody>
          <a:bodyPr>
            <a:normAutofit fontScale="85000" lnSpcReduction="20000"/>
          </a:bodyPr>
          <a:lstStyle/>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int </a:t>
            </a:r>
            <a:r>
              <a:rPr lang="en-US" altLang="zh-CN" sz="2000" b="1" dirty="0" err="1">
                <a:latin typeface="Courier New" panose="02070309020205020404" pitchFamily="49" charset="0"/>
              </a:rPr>
              <a:t>arraylen</a:t>
            </a:r>
            <a:r>
              <a:rPr lang="en-US" altLang="zh-CN" sz="2000" b="1" dirty="0">
                <a:latin typeface="Courier New" panose="02070309020205020404" pitchFamily="49" charset="0"/>
              </a:rPr>
              <a:t>=18;</a:t>
            </a:r>
          </a:p>
          <a:p>
            <a:pPr>
              <a:lnSpc>
                <a:spcPct val="90000"/>
              </a:lnSpc>
              <a:spcBef>
                <a:spcPct val="0"/>
              </a:spcBef>
              <a:buFont typeface="Wingdings" panose="05000000000000000000" pitchFamily="2" charset="2"/>
              <a:buNone/>
            </a:pPr>
            <a:endParaRPr lang="en-US" altLang="zh-CN" sz="2000" b="1" dirty="0">
              <a:latin typeface="Courier New" panose="02070309020205020404" pitchFamily="49" charset="0"/>
            </a:endParaRP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int* pointer;</a:t>
            </a: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char *print = “\n”;</a:t>
            </a: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int main()</a:t>
            </a: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a:t>
            </a:r>
          </a:p>
          <a:p>
            <a:pPr>
              <a:lnSpc>
                <a:spcPct val="90000"/>
              </a:lnSpc>
              <a:spcBef>
                <a:spcPct val="0"/>
              </a:spcBef>
              <a:buFont typeface="Wingdings" panose="05000000000000000000" pitchFamily="2" charset="2"/>
              <a:buNone/>
            </a:pPr>
            <a:endParaRPr lang="en-US" altLang="zh-CN" sz="2000" b="1" dirty="0">
              <a:latin typeface="Courier New" panose="02070309020205020404" pitchFamily="49" charset="0"/>
            </a:endParaRP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	pointer = new int;</a:t>
            </a: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	*pointer = 5;</a:t>
            </a: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	int a = 4;</a:t>
            </a: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	int </a:t>
            </a:r>
            <a:r>
              <a:rPr lang="en-US" altLang="zh-CN" sz="2000" b="1" dirty="0" err="1">
                <a:latin typeface="Courier New" panose="02070309020205020404" pitchFamily="49" charset="0"/>
              </a:rPr>
              <a:t>sumOfNumbers</a:t>
            </a:r>
            <a:r>
              <a:rPr lang="en-US" altLang="zh-CN" sz="2000" b="1" dirty="0">
                <a:latin typeface="Courier New" panose="02070309020205020404" pitchFamily="49" charset="0"/>
              </a:rPr>
              <a:t> = sum(*pointer, a);</a:t>
            </a: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	</a:t>
            </a:r>
            <a:r>
              <a:rPr lang="en-US" altLang="zh-CN" sz="2000" b="1" dirty="0" err="1">
                <a:latin typeface="Courier New" panose="02070309020205020404" pitchFamily="49" charset="0"/>
              </a:rPr>
              <a:t>cout</a:t>
            </a:r>
            <a:r>
              <a:rPr lang="en-US" altLang="zh-CN" sz="2000" b="1" dirty="0">
                <a:latin typeface="Courier New" panose="02070309020205020404" pitchFamily="49" charset="0"/>
              </a:rPr>
              <a:t>&lt;&lt;print;</a:t>
            </a: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a:t>
            </a:r>
          </a:p>
          <a:p>
            <a:pPr>
              <a:lnSpc>
                <a:spcPct val="90000"/>
              </a:lnSpc>
              <a:spcBef>
                <a:spcPct val="0"/>
              </a:spcBef>
              <a:buFont typeface="Wingdings" panose="05000000000000000000" pitchFamily="2" charset="2"/>
              <a:buNone/>
            </a:pPr>
            <a:endParaRPr lang="en-US" altLang="zh-CN" sz="2000" b="1" dirty="0">
              <a:latin typeface="Courier New" panose="02070309020205020404" pitchFamily="49" charset="0"/>
            </a:endParaRPr>
          </a:p>
          <a:p>
            <a:pPr>
              <a:lnSpc>
                <a:spcPct val="90000"/>
              </a:lnSpc>
              <a:spcBef>
                <a:spcPct val="0"/>
              </a:spcBef>
              <a:buFont typeface="Wingdings" panose="05000000000000000000" pitchFamily="2" charset="2"/>
              <a:buNone/>
            </a:pPr>
            <a:endParaRPr lang="en-US" altLang="zh-CN" sz="2000" b="1" dirty="0">
              <a:latin typeface="Courier New" panose="02070309020205020404" pitchFamily="49" charset="0"/>
            </a:endParaRP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int sum (int x, int y)</a:t>
            </a: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a:t>
            </a: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	print = “Sum is done.”;</a:t>
            </a: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  return x + y; </a:t>
            </a: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  </a:t>
            </a:r>
          </a:p>
          <a:p>
            <a:pPr>
              <a:lnSpc>
                <a:spcPct val="90000"/>
              </a:lnSpc>
              <a:spcBef>
                <a:spcPct val="0"/>
              </a:spcBef>
              <a:buFont typeface="Wingdings" panose="05000000000000000000" pitchFamily="2" charset="2"/>
              <a:buNone/>
            </a:pPr>
            <a:r>
              <a:rPr lang="en-US" altLang="zh-CN" sz="2000" b="1" dirty="0">
                <a:latin typeface="Courier New" panose="02070309020205020404" pitchFamily="49" charset="0"/>
              </a:rPr>
              <a:t>}</a:t>
            </a:r>
          </a:p>
        </p:txBody>
      </p:sp>
      <p:sp>
        <p:nvSpPr>
          <p:cNvPr id="156676" name="Rectangle 4"/>
          <p:cNvSpPr>
            <a:spLocks noChangeArrowheads="1"/>
          </p:cNvSpPr>
          <p:nvPr>
            <p:custDataLst>
              <p:tags r:id="rId1"/>
            </p:custDataLst>
          </p:nvPr>
        </p:nvSpPr>
        <p:spPr bwMode="auto">
          <a:xfrm>
            <a:off x="6934200" y="2286000"/>
            <a:ext cx="1752600" cy="3657600"/>
          </a:xfrm>
          <a:prstGeom prst="rect">
            <a:avLst/>
          </a:prstGeom>
          <a:solidFill>
            <a:srgbClr val="F8F8F8"/>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latin typeface="Courier New" panose="02070309020205020404" pitchFamily="49" charset="0"/>
            </a:endParaRPr>
          </a:p>
        </p:txBody>
      </p:sp>
      <p:sp>
        <p:nvSpPr>
          <p:cNvPr id="156677" name="Text Box 5"/>
          <p:cNvSpPr txBox="1">
            <a:spLocks noChangeArrowheads="1"/>
          </p:cNvSpPr>
          <p:nvPr>
            <p:custDataLst>
              <p:tags r:id="rId2"/>
            </p:custDataLst>
          </p:nvPr>
        </p:nvSpPr>
        <p:spPr bwMode="auto">
          <a:xfrm>
            <a:off x="5257800" y="5678488"/>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latin typeface="Courier New" panose="02070309020205020404" pitchFamily="49" charset="0"/>
              </a:rPr>
              <a:t>0xffffffff</a:t>
            </a:r>
          </a:p>
        </p:txBody>
      </p:sp>
      <p:sp>
        <p:nvSpPr>
          <p:cNvPr id="156678" name="Text Box 6"/>
          <p:cNvSpPr txBox="1">
            <a:spLocks noChangeArrowheads="1"/>
          </p:cNvSpPr>
          <p:nvPr/>
        </p:nvSpPr>
        <p:spPr bwMode="auto">
          <a:xfrm>
            <a:off x="6629400" y="22098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0</a:t>
            </a:r>
          </a:p>
        </p:txBody>
      </p:sp>
      <p:sp>
        <p:nvSpPr>
          <p:cNvPr id="156679" name="Line 7"/>
          <p:cNvSpPr>
            <a:spLocks noChangeShapeType="1"/>
          </p:cNvSpPr>
          <p:nvPr/>
        </p:nvSpPr>
        <p:spPr bwMode="auto">
          <a:xfrm>
            <a:off x="6934200" y="28956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80" name="Text Box 8"/>
          <p:cNvSpPr txBox="1">
            <a:spLocks noChangeArrowheads="1"/>
          </p:cNvSpPr>
          <p:nvPr/>
        </p:nvSpPr>
        <p:spPr bwMode="auto">
          <a:xfrm>
            <a:off x="7391400" y="2438400"/>
            <a:ext cx="106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Courier New" panose="02070309020205020404" pitchFamily="49" charset="0"/>
              </a:rPr>
              <a:t>text</a:t>
            </a:r>
          </a:p>
        </p:txBody>
      </p:sp>
      <p:sp>
        <p:nvSpPr>
          <p:cNvPr id="156681" name="Text Box 9"/>
          <p:cNvSpPr txBox="1">
            <a:spLocks noChangeArrowheads="1"/>
          </p:cNvSpPr>
          <p:nvPr/>
        </p:nvSpPr>
        <p:spPr bwMode="auto">
          <a:xfrm>
            <a:off x="7391400" y="2895600"/>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Courier New" panose="02070309020205020404" pitchFamily="49" charset="0"/>
              </a:rPr>
              <a:t>data</a:t>
            </a:r>
          </a:p>
        </p:txBody>
      </p:sp>
      <p:sp>
        <p:nvSpPr>
          <p:cNvPr id="156682" name="Line 10"/>
          <p:cNvSpPr>
            <a:spLocks noChangeShapeType="1"/>
          </p:cNvSpPr>
          <p:nvPr/>
        </p:nvSpPr>
        <p:spPr bwMode="auto">
          <a:xfrm>
            <a:off x="6934200" y="33528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83" name="Line 11"/>
          <p:cNvSpPr>
            <a:spLocks noChangeShapeType="1"/>
          </p:cNvSpPr>
          <p:nvPr/>
        </p:nvSpPr>
        <p:spPr bwMode="auto">
          <a:xfrm>
            <a:off x="6934200" y="38100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84" name="Text Box 12"/>
          <p:cNvSpPr txBox="1">
            <a:spLocks noChangeArrowheads="1"/>
          </p:cNvSpPr>
          <p:nvPr/>
        </p:nvSpPr>
        <p:spPr bwMode="auto">
          <a:xfrm>
            <a:off x="7467600" y="33528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err="1">
                <a:latin typeface="Courier New" panose="02070309020205020404" pitchFamily="49" charset="0"/>
              </a:rPr>
              <a:t>bss</a:t>
            </a:r>
            <a:endParaRPr lang="en-US" altLang="zh-CN" b="1" dirty="0">
              <a:latin typeface="Courier New" panose="02070309020205020404" pitchFamily="49" charset="0"/>
            </a:endParaRPr>
          </a:p>
        </p:txBody>
      </p:sp>
      <p:sp>
        <p:nvSpPr>
          <p:cNvPr id="156685" name="Line 13"/>
          <p:cNvSpPr>
            <a:spLocks noChangeShapeType="1"/>
          </p:cNvSpPr>
          <p:nvPr/>
        </p:nvSpPr>
        <p:spPr bwMode="auto">
          <a:xfrm>
            <a:off x="6934200" y="44196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86" name="Text Box 14"/>
          <p:cNvSpPr txBox="1">
            <a:spLocks noChangeArrowheads="1"/>
          </p:cNvSpPr>
          <p:nvPr/>
        </p:nvSpPr>
        <p:spPr bwMode="auto">
          <a:xfrm>
            <a:off x="7391400" y="3962400"/>
            <a:ext cx="106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Courier New" panose="02070309020205020404" pitchFamily="49" charset="0"/>
              </a:rPr>
              <a:t>heap</a:t>
            </a:r>
          </a:p>
        </p:txBody>
      </p:sp>
      <p:sp>
        <p:nvSpPr>
          <p:cNvPr id="156687" name="Line 15"/>
          <p:cNvSpPr>
            <a:spLocks noChangeShapeType="1"/>
          </p:cNvSpPr>
          <p:nvPr/>
        </p:nvSpPr>
        <p:spPr bwMode="auto">
          <a:xfrm>
            <a:off x="7772400" y="4419600"/>
            <a:ext cx="0" cy="3810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88" name="Text Box 16"/>
          <p:cNvSpPr txBox="1">
            <a:spLocks noChangeArrowheads="1"/>
          </p:cNvSpPr>
          <p:nvPr/>
        </p:nvSpPr>
        <p:spPr bwMode="auto">
          <a:xfrm>
            <a:off x="7391400" y="5562600"/>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Courier New" panose="02070309020205020404" pitchFamily="49" charset="0"/>
              </a:rPr>
              <a:t>stack</a:t>
            </a:r>
          </a:p>
        </p:txBody>
      </p:sp>
      <p:sp>
        <p:nvSpPr>
          <p:cNvPr id="156689" name="Line 17"/>
          <p:cNvSpPr>
            <a:spLocks noChangeShapeType="1"/>
          </p:cNvSpPr>
          <p:nvPr/>
        </p:nvSpPr>
        <p:spPr bwMode="auto">
          <a:xfrm>
            <a:off x="6934200" y="55626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690" name="Line 18"/>
          <p:cNvSpPr>
            <a:spLocks noChangeShapeType="1"/>
          </p:cNvSpPr>
          <p:nvPr/>
        </p:nvSpPr>
        <p:spPr bwMode="auto">
          <a:xfrm flipV="1">
            <a:off x="7772400" y="5257800"/>
            <a:ext cx="0" cy="3048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Rectangle 25"/>
          <p:cNvSpPr/>
          <p:nvPr/>
        </p:nvSpPr>
        <p:spPr>
          <a:xfrm>
            <a:off x="38100" y="947899"/>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631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76300" y="20320"/>
            <a:ext cx="8229600" cy="876936"/>
          </a:xfrm>
        </p:spPr>
        <p:txBody>
          <a:bodyPr>
            <a:normAutofit/>
          </a:bodyPr>
          <a:lstStyle/>
          <a:p>
            <a:pPr eaLnBrk="1" hangingPunct="1">
              <a:defRPr/>
            </a:pPr>
            <a:r>
              <a:rPr lang="en-US" b="1" dirty="0">
                <a:solidFill>
                  <a:srgbClr val="B80000"/>
                </a:solidFill>
                <a:cs typeface="+mj-cs"/>
              </a:rPr>
              <a:t>Dynamic Memory Allocation</a:t>
            </a:r>
          </a:p>
        </p:txBody>
      </p:sp>
      <p:sp>
        <p:nvSpPr>
          <p:cNvPr id="3075" name="Rectangle 3"/>
          <p:cNvSpPr>
            <a:spLocks noGrp="1" noChangeArrowheads="1"/>
          </p:cNvSpPr>
          <p:nvPr>
            <p:ph type="body" idx="1"/>
          </p:nvPr>
        </p:nvSpPr>
        <p:spPr>
          <a:xfrm>
            <a:off x="190500" y="1066800"/>
            <a:ext cx="8915400" cy="5791200"/>
          </a:xfrm>
          <a:extLst>
            <a:ext uri="{909E8E84-426E-40dd-AFC4-6F175D3DCCD1}"/>
          </a:extLst>
        </p:spPr>
        <p:txBody>
          <a:bodyPr>
            <a:normAutofit/>
          </a:bodyPr>
          <a:lstStyle/>
          <a:p>
            <a:pPr eaLnBrk="1" hangingPunct="1">
              <a:lnSpc>
                <a:spcPct val="80000"/>
              </a:lnSpc>
              <a:defRPr/>
            </a:pPr>
            <a:r>
              <a:rPr lang="en-US" b="1" dirty="0">
                <a:latin typeface="+mj-lt"/>
              </a:rPr>
              <a:t>Used when</a:t>
            </a:r>
            <a:r>
              <a:rPr lang="en-US" dirty="0">
                <a:latin typeface="+mj-lt"/>
              </a:rPr>
              <a:t> </a:t>
            </a:r>
            <a:r>
              <a:rPr lang="en-US" b="1" dirty="0">
                <a:solidFill>
                  <a:srgbClr val="B80000"/>
                </a:solidFill>
                <a:latin typeface="+mj-lt"/>
              </a:rPr>
              <a:t>space requirements</a:t>
            </a:r>
            <a:r>
              <a:rPr lang="en-US" dirty="0">
                <a:solidFill>
                  <a:srgbClr val="B80000"/>
                </a:solidFill>
                <a:latin typeface="+mj-lt"/>
              </a:rPr>
              <a:t> </a:t>
            </a:r>
            <a:r>
              <a:rPr lang="en-US" b="1" dirty="0">
                <a:latin typeface="+mj-lt"/>
              </a:rPr>
              <a:t>are </a:t>
            </a:r>
            <a:r>
              <a:rPr lang="en-US" b="1" dirty="0">
                <a:solidFill>
                  <a:srgbClr val="2C14DE"/>
                </a:solidFill>
                <a:latin typeface="+mj-lt"/>
              </a:rPr>
              <a:t>unknown</a:t>
            </a:r>
            <a:r>
              <a:rPr lang="en-US" b="1" dirty="0">
                <a:latin typeface="+mj-lt"/>
              </a:rPr>
              <a:t> at </a:t>
            </a:r>
            <a:r>
              <a:rPr lang="en-US" b="1" dirty="0">
                <a:solidFill>
                  <a:srgbClr val="B80000"/>
                </a:solidFill>
                <a:latin typeface="+mj-lt"/>
              </a:rPr>
              <a:t>compile time</a:t>
            </a:r>
            <a:endParaRPr lang="en-US" dirty="0">
              <a:latin typeface="+mj-lt"/>
            </a:endParaRPr>
          </a:p>
          <a:p>
            <a:pPr eaLnBrk="1" hangingPunct="1">
              <a:lnSpc>
                <a:spcPct val="80000"/>
              </a:lnSpc>
              <a:defRPr/>
            </a:pPr>
            <a:endParaRPr lang="en-US" dirty="0">
              <a:latin typeface="+mj-lt"/>
            </a:endParaRPr>
          </a:p>
          <a:p>
            <a:pPr eaLnBrk="1" hangingPunct="1">
              <a:lnSpc>
                <a:spcPct val="80000"/>
              </a:lnSpc>
              <a:defRPr/>
            </a:pPr>
            <a:r>
              <a:rPr lang="en-US" b="1" dirty="0">
                <a:latin typeface="+mj-lt"/>
              </a:rPr>
              <a:t>Most of the time </a:t>
            </a:r>
            <a:r>
              <a:rPr lang="en-US" b="1" dirty="0">
                <a:solidFill>
                  <a:srgbClr val="B80000"/>
                </a:solidFill>
                <a:latin typeface="+mj-lt"/>
              </a:rPr>
              <a:t>the amount of space required </a:t>
            </a:r>
            <a:r>
              <a:rPr lang="en-US" b="1" dirty="0">
                <a:latin typeface="+mj-lt"/>
              </a:rPr>
              <a:t>is </a:t>
            </a:r>
            <a:r>
              <a:rPr lang="en-US" b="1" dirty="0">
                <a:solidFill>
                  <a:srgbClr val="2C14DE"/>
                </a:solidFill>
                <a:latin typeface="+mj-lt"/>
              </a:rPr>
              <a:t>unknown at compile tim</a:t>
            </a:r>
            <a:r>
              <a:rPr lang="en-US" b="1" dirty="0">
                <a:solidFill>
                  <a:srgbClr val="2F1BC7"/>
                </a:solidFill>
                <a:latin typeface="+mj-lt"/>
              </a:rPr>
              <a:t>e</a:t>
            </a:r>
            <a:endParaRPr lang="en-US" sz="3600" dirty="0">
              <a:solidFill>
                <a:srgbClr val="2F1BC7"/>
              </a:solidFill>
              <a:latin typeface="+mj-lt"/>
            </a:endParaRPr>
          </a:p>
          <a:p>
            <a:pPr lvl="1" eaLnBrk="1" hangingPunct="1">
              <a:lnSpc>
                <a:spcPct val="80000"/>
              </a:lnSpc>
              <a:defRPr/>
            </a:pPr>
            <a:endParaRPr lang="en-US" dirty="0">
              <a:solidFill>
                <a:srgbClr val="B80000"/>
              </a:solidFill>
              <a:latin typeface="+mj-lt"/>
            </a:endParaRPr>
          </a:p>
          <a:p>
            <a:pPr lvl="1" eaLnBrk="1" hangingPunct="1">
              <a:lnSpc>
                <a:spcPct val="80000"/>
              </a:lnSpc>
              <a:defRPr/>
            </a:pPr>
            <a:endParaRPr lang="en-US" dirty="0">
              <a:latin typeface="+mj-lt"/>
            </a:endParaRPr>
          </a:p>
          <a:p>
            <a:pPr eaLnBrk="1" hangingPunct="1">
              <a:lnSpc>
                <a:spcPct val="80000"/>
              </a:lnSpc>
              <a:defRPr/>
            </a:pPr>
            <a:r>
              <a:rPr lang="en-US" b="1" dirty="0">
                <a:solidFill>
                  <a:srgbClr val="B80000"/>
                </a:solidFill>
                <a:latin typeface="+mj-lt"/>
              </a:rPr>
              <a:t>Dynamic Memory Allocation (DMA):-</a:t>
            </a:r>
          </a:p>
          <a:p>
            <a:pPr lvl="1" eaLnBrk="1" hangingPunct="1">
              <a:lnSpc>
                <a:spcPct val="80000"/>
              </a:lnSpc>
              <a:defRPr/>
            </a:pPr>
            <a:r>
              <a:rPr lang="en-US" b="1" dirty="0">
                <a:solidFill>
                  <a:srgbClr val="2C14DE"/>
                </a:solidFill>
                <a:latin typeface="+mj-lt"/>
              </a:rPr>
              <a:t>With Dynamic memory allocation we can allocate/deletes memory (elements of an array) </a:t>
            </a:r>
            <a:r>
              <a:rPr lang="en-US" b="1" dirty="0">
                <a:solidFill>
                  <a:srgbClr val="B80000"/>
                </a:solidFill>
                <a:latin typeface="+mj-lt"/>
              </a:rPr>
              <a:t>at runtime or execution time.</a:t>
            </a:r>
            <a:endParaRPr lang="en-US" dirty="0">
              <a:solidFill>
                <a:srgbClr val="B80000"/>
              </a:solidFill>
              <a:latin typeface="+mj-lt"/>
            </a:endParaRPr>
          </a:p>
        </p:txBody>
      </p:sp>
      <p:sp>
        <p:nvSpPr>
          <p:cNvPr id="4" name="Rectangle 3"/>
          <p:cNvSpPr/>
          <p:nvPr/>
        </p:nvSpPr>
        <p:spPr>
          <a:xfrm>
            <a:off x="38100" y="89725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594023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100" y="0"/>
            <a:ext cx="9067800" cy="897256"/>
          </a:xfrm>
        </p:spPr>
        <p:txBody>
          <a:bodyPr>
            <a:noAutofit/>
          </a:bodyPr>
          <a:lstStyle/>
          <a:p>
            <a:pPr eaLnBrk="1" hangingPunct="1">
              <a:defRPr/>
            </a:pPr>
            <a:r>
              <a:rPr lang="en-US" sz="2800" b="1" dirty="0">
                <a:solidFill>
                  <a:srgbClr val="B80000"/>
                </a:solidFill>
                <a:cs typeface="+mj-cs"/>
              </a:rPr>
              <a:t>Differences between Static and Dynamic Memory Allocation</a:t>
            </a:r>
            <a:endParaRPr lang="fr-FR" sz="2800" b="1" dirty="0">
              <a:solidFill>
                <a:srgbClr val="B80000"/>
              </a:solidFill>
              <a:cs typeface="+mj-cs"/>
            </a:endParaRPr>
          </a:p>
        </p:txBody>
      </p:sp>
      <p:sp>
        <p:nvSpPr>
          <p:cNvPr id="3" name="Espace réservé du contenu 2"/>
          <p:cNvSpPr>
            <a:spLocks noGrp="1"/>
          </p:cNvSpPr>
          <p:nvPr>
            <p:ph idx="1"/>
          </p:nvPr>
        </p:nvSpPr>
        <p:spPr/>
        <p:txBody>
          <a:bodyPr/>
          <a:lstStyle/>
          <a:p>
            <a:pPr>
              <a:defRPr/>
            </a:pPr>
            <a:r>
              <a:rPr lang="en-US" sz="2800" b="1" dirty="0">
                <a:solidFill>
                  <a:srgbClr val="B80000"/>
                </a:solidFill>
                <a:cs typeface="+mn-cs"/>
              </a:rPr>
              <a:t>Dynamically allocated memory</a:t>
            </a:r>
            <a:r>
              <a:rPr lang="en-US" sz="2800" dirty="0">
                <a:cs typeface="+mn-cs"/>
              </a:rPr>
              <a:t> is kept on the </a:t>
            </a:r>
            <a:r>
              <a:rPr lang="en-US" sz="2800" b="1" dirty="0">
                <a:solidFill>
                  <a:srgbClr val="2C14DE"/>
                </a:solidFill>
                <a:cs typeface="+mn-cs"/>
              </a:rPr>
              <a:t>memory</a:t>
            </a:r>
            <a:r>
              <a:rPr lang="en-US" sz="2800" dirty="0">
                <a:solidFill>
                  <a:srgbClr val="2C14DE"/>
                </a:solidFill>
                <a:cs typeface="+mn-cs"/>
              </a:rPr>
              <a:t> </a:t>
            </a:r>
            <a:r>
              <a:rPr lang="en-US" sz="2800" b="1" dirty="0">
                <a:solidFill>
                  <a:srgbClr val="2C14DE"/>
                </a:solidFill>
                <a:cs typeface="+mn-cs"/>
              </a:rPr>
              <a:t>heap</a:t>
            </a:r>
            <a:r>
              <a:rPr lang="en-US" sz="2800" dirty="0">
                <a:cs typeface="+mn-cs"/>
              </a:rPr>
              <a:t> (also known as the </a:t>
            </a:r>
            <a:r>
              <a:rPr lang="en-US" sz="2800" b="1" dirty="0">
                <a:solidFill>
                  <a:srgbClr val="2C14DE"/>
                </a:solidFill>
                <a:cs typeface="+mn-cs"/>
              </a:rPr>
              <a:t>free store</a:t>
            </a:r>
            <a:r>
              <a:rPr lang="en-US" sz="2800" dirty="0">
                <a:cs typeface="+mn-cs"/>
              </a:rPr>
              <a:t>)</a:t>
            </a:r>
          </a:p>
          <a:p>
            <a:pPr>
              <a:defRPr/>
            </a:pPr>
            <a:endParaRPr lang="en-US" sz="2800" dirty="0">
              <a:cs typeface="+mn-cs"/>
            </a:endParaRPr>
          </a:p>
          <a:p>
            <a:pPr eaLnBrk="1" hangingPunct="1">
              <a:defRPr/>
            </a:pPr>
            <a:r>
              <a:rPr lang="en-US" sz="2800" b="1" dirty="0">
                <a:solidFill>
                  <a:srgbClr val="B80000"/>
                </a:solidFill>
                <a:cs typeface="+mn-cs"/>
              </a:rPr>
              <a:t>Dynamically allocated memory </a:t>
            </a:r>
            <a:r>
              <a:rPr lang="en-US" sz="2800" b="1" dirty="0">
                <a:solidFill>
                  <a:srgbClr val="2C14DE"/>
                </a:solidFill>
                <a:cs typeface="+mn-cs"/>
              </a:rPr>
              <a:t>cannot have a "name"</a:t>
            </a:r>
            <a:r>
              <a:rPr lang="en-US" sz="2800" dirty="0">
                <a:cs typeface="+mn-cs"/>
              </a:rPr>
              <a:t>, it must be referred to</a:t>
            </a:r>
          </a:p>
          <a:p>
            <a:pPr eaLnBrk="1" hangingPunct="1">
              <a:defRPr/>
            </a:pPr>
            <a:endParaRPr lang="en-US" sz="2800" b="1" dirty="0">
              <a:cs typeface="+mn-cs"/>
            </a:endParaRPr>
          </a:p>
          <a:p>
            <a:pPr eaLnBrk="1" hangingPunct="1">
              <a:defRPr/>
            </a:pPr>
            <a:r>
              <a:rPr lang="en-US" sz="2800" b="1" i="1" dirty="0">
                <a:solidFill>
                  <a:srgbClr val="B80000"/>
                </a:solidFill>
                <a:cs typeface="+mn-cs"/>
              </a:rPr>
              <a:t>Declarations</a:t>
            </a:r>
            <a:r>
              <a:rPr lang="en-US" sz="2800" dirty="0">
                <a:solidFill>
                  <a:srgbClr val="B80000"/>
                </a:solidFill>
                <a:cs typeface="+mn-cs"/>
              </a:rPr>
              <a:t> </a:t>
            </a:r>
            <a:r>
              <a:rPr lang="en-US" sz="2800" dirty="0">
                <a:cs typeface="+mn-cs"/>
              </a:rPr>
              <a:t>are used to statically allocate memory, </a:t>
            </a:r>
          </a:p>
          <a:p>
            <a:pPr lvl="1">
              <a:defRPr/>
            </a:pPr>
            <a:r>
              <a:rPr lang="en-US" dirty="0">
                <a:cs typeface="+mn-cs"/>
              </a:rPr>
              <a:t>the </a:t>
            </a:r>
            <a:r>
              <a:rPr lang="en-US" b="1" i="1" dirty="0">
                <a:solidFill>
                  <a:srgbClr val="2C14DE"/>
                </a:solidFill>
                <a:cs typeface="+mn-cs"/>
              </a:rPr>
              <a:t>new</a:t>
            </a:r>
            <a:r>
              <a:rPr lang="en-US" dirty="0">
                <a:solidFill>
                  <a:srgbClr val="2C14DE"/>
                </a:solidFill>
                <a:cs typeface="+mn-cs"/>
              </a:rPr>
              <a:t> </a:t>
            </a:r>
            <a:r>
              <a:rPr lang="en-US" b="1" dirty="0">
                <a:cs typeface="+mn-cs"/>
              </a:rPr>
              <a:t>operator</a:t>
            </a:r>
            <a:r>
              <a:rPr lang="en-US" dirty="0">
                <a:cs typeface="+mn-cs"/>
              </a:rPr>
              <a:t> is used to </a:t>
            </a:r>
            <a:r>
              <a:rPr lang="en-US" b="1" dirty="0">
                <a:solidFill>
                  <a:srgbClr val="2C14DE"/>
                </a:solidFill>
                <a:cs typeface="+mn-cs"/>
              </a:rPr>
              <a:t>dynamically allocate memory</a:t>
            </a:r>
            <a:endParaRPr lang="fr-FR" b="1" dirty="0">
              <a:solidFill>
                <a:srgbClr val="2C14DE"/>
              </a:solidFill>
              <a:cs typeface="+mn-cs"/>
            </a:endParaRPr>
          </a:p>
        </p:txBody>
      </p:sp>
      <p:sp>
        <p:nvSpPr>
          <p:cNvPr id="4" name="Rectangle 3"/>
          <p:cNvSpPr/>
          <p:nvPr/>
        </p:nvSpPr>
        <p:spPr>
          <a:xfrm>
            <a:off x="38100" y="89725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400148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990600" y="0"/>
            <a:ext cx="8153400" cy="1036319"/>
          </a:xfrm>
        </p:spPr>
        <p:txBody>
          <a:bodyPr>
            <a:normAutofit/>
          </a:bodyPr>
          <a:lstStyle/>
          <a:p>
            <a:r>
              <a:rPr lang="en-US" b="1" dirty="0">
                <a:solidFill>
                  <a:srgbClr val="B80000"/>
                </a:solidFill>
              </a:rPr>
              <a:t>Dynamic Memory Allocation</a:t>
            </a:r>
            <a:endParaRPr lang="en-US" altLang="zh-CN" b="1" dirty="0">
              <a:solidFill>
                <a:srgbClr val="B80000"/>
              </a:solidFill>
            </a:endParaRPr>
          </a:p>
        </p:txBody>
      </p:sp>
      <p:sp>
        <p:nvSpPr>
          <p:cNvPr id="173059" name="Rectangle 3"/>
          <p:cNvSpPr>
            <a:spLocks noGrp="1" noChangeArrowheads="1"/>
          </p:cNvSpPr>
          <p:nvPr>
            <p:ph type="body" idx="1"/>
          </p:nvPr>
        </p:nvSpPr>
        <p:spPr/>
        <p:txBody>
          <a:bodyPr/>
          <a:lstStyle/>
          <a:p>
            <a:r>
              <a:rPr lang="en-US" altLang="zh-CN" b="1" dirty="0">
                <a:solidFill>
                  <a:srgbClr val="B80000"/>
                </a:solidFill>
              </a:rPr>
              <a:t>Heap management </a:t>
            </a:r>
            <a:r>
              <a:rPr lang="en-US" altLang="zh-CN" b="1" dirty="0">
                <a:solidFill>
                  <a:srgbClr val="2C14DE"/>
                </a:solidFill>
              </a:rPr>
              <a:t>in C++ is </a:t>
            </a:r>
            <a:r>
              <a:rPr lang="en-US" altLang="zh-CN" b="1" dirty="0">
                <a:solidFill>
                  <a:srgbClr val="B80000"/>
                </a:solidFill>
              </a:rPr>
              <a:t>explicit</a:t>
            </a:r>
            <a:r>
              <a:rPr lang="en-US" altLang="zh-CN" b="1" dirty="0">
                <a:solidFill>
                  <a:srgbClr val="2C14DE"/>
                </a:solidFill>
              </a:rPr>
              <a:t>:</a:t>
            </a:r>
          </a:p>
          <a:p>
            <a:endParaRPr lang="en-US" altLang="zh-CN" dirty="0"/>
          </a:p>
          <a:p>
            <a:endParaRPr lang="en-US" altLang="zh-CN" dirty="0"/>
          </a:p>
          <a:p>
            <a:endParaRPr lang="en-US" altLang="zh-CN" dirty="0"/>
          </a:p>
          <a:p>
            <a:endParaRPr lang="en-US" altLang="zh-CN" dirty="0"/>
          </a:p>
        </p:txBody>
      </p:sp>
      <p:sp>
        <p:nvSpPr>
          <p:cNvPr id="4" name="Rectangle 3"/>
          <p:cNvSpPr/>
          <p:nvPr/>
        </p:nvSpPr>
        <p:spPr>
          <a:xfrm>
            <a:off x="38100" y="934319"/>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a:srcRect l="29583" t="37408" r="47083" b="48518"/>
          <a:stretch/>
        </p:blipFill>
        <p:spPr>
          <a:xfrm>
            <a:off x="330724" y="2123997"/>
            <a:ext cx="4267200" cy="1447800"/>
          </a:xfrm>
          <a:prstGeom prst="rect">
            <a:avLst/>
          </a:prstGeom>
        </p:spPr>
      </p:pic>
      <p:pic>
        <p:nvPicPr>
          <p:cNvPr id="6" name="Picture 5"/>
          <p:cNvPicPr>
            <a:picLocks noChangeAspect="1"/>
          </p:cNvPicPr>
          <p:nvPr/>
        </p:nvPicPr>
        <p:blipFill rotWithShape="1">
          <a:blip r:embed="rId3"/>
          <a:srcRect l="29583" t="44075" r="51250" b="41111"/>
          <a:stretch/>
        </p:blipFill>
        <p:spPr>
          <a:xfrm>
            <a:off x="359004" y="4414798"/>
            <a:ext cx="3505200" cy="1524000"/>
          </a:xfrm>
          <a:prstGeom prst="rect">
            <a:avLst/>
          </a:prstGeom>
        </p:spPr>
      </p:pic>
    </p:spTree>
    <p:extLst>
      <p:ext uri="{BB962C8B-B14F-4D97-AF65-F5344CB8AC3E}">
        <p14:creationId xmlns:p14="http://schemas.microsoft.com/office/powerpoint/2010/main" val="402289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14400" y="1"/>
            <a:ext cx="8229600" cy="868680"/>
          </a:xfrm>
        </p:spPr>
        <p:txBody>
          <a:bodyPr>
            <a:noAutofit/>
          </a:bodyPr>
          <a:lstStyle/>
          <a:p>
            <a:r>
              <a:rPr lang="en-US" b="1" dirty="0">
                <a:solidFill>
                  <a:srgbClr val="C00000"/>
                </a:solidFill>
              </a:rPr>
              <a:t>Introduction to Pointers</a:t>
            </a:r>
          </a:p>
        </p:txBody>
      </p:sp>
      <p:sp>
        <p:nvSpPr>
          <p:cNvPr id="7171" name="Rectangle 3"/>
          <p:cNvSpPr>
            <a:spLocks noGrp="1" noChangeArrowheads="1"/>
          </p:cNvSpPr>
          <p:nvPr>
            <p:ph type="body" idx="1"/>
          </p:nvPr>
        </p:nvSpPr>
        <p:spPr>
          <a:xfrm>
            <a:off x="82060" y="948396"/>
            <a:ext cx="9019736" cy="5867400"/>
          </a:xfrm>
        </p:spPr>
        <p:txBody>
          <a:bodyPr>
            <a:noAutofit/>
          </a:bodyPr>
          <a:lstStyle/>
          <a:p>
            <a:pPr algn="just"/>
            <a:r>
              <a:rPr lang="en-US" dirty="0"/>
              <a:t>When we </a:t>
            </a:r>
            <a:r>
              <a:rPr lang="en-US" b="1" dirty="0">
                <a:solidFill>
                  <a:srgbClr val="2F1BC7"/>
                </a:solidFill>
              </a:rPr>
              <a:t>declare</a:t>
            </a:r>
            <a:r>
              <a:rPr lang="en-US" dirty="0"/>
              <a:t> a </a:t>
            </a:r>
            <a:r>
              <a:rPr lang="en-US" b="1" dirty="0">
                <a:solidFill>
                  <a:srgbClr val="2F1BC7"/>
                </a:solidFill>
              </a:rPr>
              <a:t>variable</a:t>
            </a:r>
            <a:r>
              <a:rPr lang="en-US" dirty="0">
                <a:solidFill>
                  <a:srgbClr val="2F1BC7"/>
                </a:solidFill>
              </a:rPr>
              <a:t>,</a:t>
            </a:r>
            <a:r>
              <a:rPr lang="en-US" dirty="0"/>
              <a:t> some </a:t>
            </a:r>
            <a:r>
              <a:rPr lang="en-US" b="1" dirty="0">
                <a:solidFill>
                  <a:srgbClr val="2F1BC7"/>
                </a:solidFill>
              </a:rPr>
              <a:t>memory</a:t>
            </a:r>
            <a:r>
              <a:rPr lang="en-US" dirty="0"/>
              <a:t> is </a:t>
            </a:r>
            <a:r>
              <a:rPr lang="en-US" b="1" dirty="0">
                <a:solidFill>
                  <a:srgbClr val="2F1BC7"/>
                </a:solidFill>
              </a:rPr>
              <a:t>allocated</a:t>
            </a:r>
            <a:r>
              <a:rPr lang="en-US" dirty="0"/>
              <a:t> for it. </a:t>
            </a:r>
          </a:p>
          <a:p>
            <a:endParaRPr lang="en-US" dirty="0"/>
          </a:p>
          <a:p>
            <a:r>
              <a:rPr lang="en-US" dirty="0"/>
              <a:t>Thus, we have </a:t>
            </a:r>
            <a:r>
              <a:rPr lang="en-US" b="1" dirty="0">
                <a:solidFill>
                  <a:srgbClr val="2F1BC7"/>
                </a:solidFill>
              </a:rPr>
              <a:t>two properties</a:t>
            </a:r>
            <a:r>
              <a:rPr lang="en-US" b="1" dirty="0"/>
              <a:t> </a:t>
            </a:r>
            <a:r>
              <a:rPr lang="en-US" dirty="0"/>
              <a:t>for any </a:t>
            </a:r>
            <a:r>
              <a:rPr lang="en-US" b="1" dirty="0">
                <a:solidFill>
                  <a:srgbClr val="2F1BC7"/>
                </a:solidFill>
              </a:rPr>
              <a:t>variable</a:t>
            </a:r>
            <a:r>
              <a:rPr lang="en-US" dirty="0"/>
              <a:t>: </a:t>
            </a:r>
          </a:p>
          <a:p>
            <a:pPr marL="971550" lvl="1" indent="-514350">
              <a:buFont typeface="+mj-lt"/>
              <a:buAutoNum type="arabicPeriod"/>
            </a:pPr>
            <a:r>
              <a:rPr lang="en-US" sz="3200" dirty="0"/>
              <a:t>Its </a:t>
            </a:r>
            <a:r>
              <a:rPr lang="en-US" sz="3200" b="1" dirty="0">
                <a:solidFill>
                  <a:srgbClr val="FF0000"/>
                </a:solidFill>
              </a:rPr>
              <a:t>Address </a:t>
            </a:r>
          </a:p>
          <a:p>
            <a:pPr marL="971550" lvl="1" indent="-514350">
              <a:buFont typeface="+mj-lt"/>
              <a:buAutoNum type="arabicPeriod"/>
            </a:pPr>
            <a:r>
              <a:rPr lang="en-US" sz="3200" dirty="0"/>
              <a:t>and its </a:t>
            </a:r>
            <a:r>
              <a:rPr lang="en-US" sz="3200" b="1" dirty="0">
                <a:solidFill>
                  <a:srgbClr val="FF0000"/>
                </a:solidFill>
              </a:rPr>
              <a:t>Data value</a:t>
            </a:r>
          </a:p>
          <a:p>
            <a:pPr marL="971550" lvl="1" indent="-514350">
              <a:buNone/>
            </a:pPr>
            <a:endParaRPr lang="en-US" sz="3200" dirty="0"/>
          </a:p>
          <a:p>
            <a:pPr marL="971550" lvl="1" indent="-514350">
              <a:buNone/>
            </a:pPr>
            <a:r>
              <a:rPr lang="en-US" sz="3200" dirty="0"/>
              <a:t>E.g.,     char ch = ‘A’;</a:t>
            </a:r>
            <a:endParaRPr lang="en-US" dirty="0"/>
          </a:p>
        </p:txBody>
      </p:sp>
      <p:sp>
        <p:nvSpPr>
          <p:cNvPr id="4" name="Rectangle 3"/>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pSp>
        <p:nvGrpSpPr>
          <p:cNvPr id="10" name="Group 9"/>
          <p:cNvGrpSpPr/>
          <p:nvPr/>
        </p:nvGrpSpPr>
        <p:grpSpPr>
          <a:xfrm>
            <a:off x="5791200" y="5410200"/>
            <a:ext cx="2438400" cy="914400"/>
            <a:chOff x="5257800" y="5105400"/>
            <a:chExt cx="2438400" cy="914400"/>
          </a:xfrm>
        </p:grpSpPr>
        <p:sp>
          <p:nvSpPr>
            <p:cNvPr id="7" name="Rectangle 6"/>
            <p:cNvSpPr/>
            <p:nvPr/>
          </p:nvSpPr>
          <p:spPr>
            <a:xfrm>
              <a:off x="5943600" y="5562600"/>
              <a:ext cx="1752600" cy="457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rPr>
                <a:t>65</a:t>
              </a:r>
            </a:p>
          </p:txBody>
        </p:sp>
        <p:sp>
          <p:nvSpPr>
            <p:cNvPr id="8" name="TextBox 7"/>
            <p:cNvSpPr txBox="1"/>
            <p:nvPr/>
          </p:nvSpPr>
          <p:spPr>
            <a:xfrm>
              <a:off x="5257800" y="5562600"/>
              <a:ext cx="762000" cy="430887"/>
            </a:xfrm>
            <a:prstGeom prst="rect">
              <a:avLst/>
            </a:prstGeom>
            <a:noFill/>
          </p:spPr>
          <p:txBody>
            <a:bodyPr wrap="square" rtlCol="0">
              <a:spAutoFit/>
            </a:bodyPr>
            <a:lstStyle/>
            <a:p>
              <a:r>
                <a:rPr lang="en-US" sz="2200" b="1" dirty="0"/>
                <a:t>311</a:t>
              </a:r>
            </a:p>
          </p:txBody>
        </p:sp>
        <p:sp>
          <p:nvSpPr>
            <p:cNvPr id="9" name="TextBox 8"/>
            <p:cNvSpPr txBox="1"/>
            <p:nvPr/>
          </p:nvSpPr>
          <p:spPr>
            <a:xfrm>
              <a:off x="6477000" y="5105400"/>
              <a:ext cx="478016" cy="461665"/>
            </a:xfrm>
            <a:prstGeom prst="rect">
              <a:avLst/>
            </a:prstGeom>
            <a:noFill/>
          </p:spPr>
          <p:txBody>
            <a:bodyPr wrap="none" rtlCol="0">
              <a:spAutoFit/>
            </a:bodyPr>
            <a:lstStyle/>
            <a:p>
              <a:r>
                <a:rPr lang="en-US" sz="2400" b="1" dirty="0"/>
                <a:t>ch</a:t>
              </a:r>
            </a:p>
          </p:txBody>
        </p:sp>
      </p:grpSp>
      <p:grpSp>
        <p:nvGrpSpPr>
          <p:cNvPr id="20" name="Group 19"/>
          <p:cNvGrpSpPr/>
          <p:nvPr/>
        </p:nvGrpSpPr>
        <p:grpSpPr>
          <a:xfrm>
            <a:off x="7543800" y="4495800"/>
            <a:ext cx="1326528" cy="1524000"/>
            <a:chOff x="7467600" y="4419600"/>
            <a:chExt cx="1326528" cy="1524000"/>
          </a:xfrm>
        </p:grpSpPr>
        <p:cxnSp>
          <p:nvCxnSpPr>
            <p:cNvPr id="12" name="Straight Arrow Connector 11"/>
            <p:cNvCxnSpPr/>
            <p:nvPr/>
          </p:nvCxnSpPr>
          <p:spPr>
            <a:xfrm rot="5400000">
              <a:off x="7353300" y="4914900"/>
              <a:ext cx="1143000" cy="914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77200" y="4419600"/>
              <a:ext cx="716928" cy="369332"/>
            </a:xfrm>
            <a:prstGeom prst="rect">
              <a:avLst/>
            </a:prstGeom>
            <a:noFill/>
          </p:spPr>
          <p:txBody>
            <a:bodyPr wrap="none" rtlCol="0">
              <a:spAutoFit/>
            </a:bodyPr>
            <a:lstStyle/>
            <a:p>
              <a:r>
                <a:rPr lang="en-US" b="1" dirty="0">
                  <a:solidFill>
                    <a:srgbClr val="C00000"/>
                  </a:solidFill>
                </a:rPr>
                <a:t>Value</a:t>
              </a:r>
            </a:p>
          </p:txBody>
        </p:sp>
      </p:grpSp>
      <p:grpSp>
        <p:nvGrpSpPr>
          <p:cNvPr id="19" name="Group 18"/>
          <p:cNvGrpSpPr/>
          <p:nvPr/>
        </p:nvGrpSpPr>
        <p:grpSpPr>
          <a:xfrm>
            <a:off x="5029200" y="4572000"/>
            <a:ext cx="1821396" cy="1371600"/>
            <a:chOff x="5029200" y="4572000"/>
            <a:chExt cx="1821396" cy="1371600"/>
          </a:xfrm>
        </p:grpSpPr>
        <p:cxnSp>
          <p:nvCxnSpPr>
            <p:cNvPr id="14" name="Straight Arrow Connector 13"/>
            <p:cNvCxnSpPr/>
            <p:nvPr/>
          </p:nvCxnSpPr>
          <p:spPr>
            <a:xfrm rot="16200000" flipH="1">
              <a:off x="5448300" y="5372100"/>
              <a:ext cx="990600" cy="152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029200" y="4572000"/>
              <a:ext cx="1821396" cy="369332"/>
            </a:xfrm>
            <a:prstGeom prst="rect">
              <a:avLst/>
            </a:prstGeom>
            <a:noFill/>
          </p:spPr>
          <p:txBody>
            <a:bodyPr wrap="none" rtlCol="0">
              <a:spAutoFit/>
            </a:bodyPr>
            <a:lstStyle/>
            <a:p>
              <a:r>
                <a:rPr lang="en-US" b="1" dirty="0">
                  <a:solidFill>
                    <a:srgbClr val="C00000"/>
                  </a:solidFill>
                </a:rPr>
                <a:t>Memory Address</a:t>
              </a:r>
            </a:p>
          </p:txBody>
        </p:sp>
      </p:grpSp>
    </p:spTree>
    <p:extLst>
      <p:ext uri="{BB962C8B-B14F-4D97-AF65-F5344CB8AC3E}">
        <p14:creationId xmlns:p14="http://schemas.microsoft.com/office/powerpoint/2010/main" val="54131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2" dur="500"/>
                                        <p:tgtEl>
                                          <p:spTgt spid="7171">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blinds(horizontal)">
                                      <p:cBhvr>
                                        <p:cTn id="15" dur="500"/>
                                        <p:tgtEl>
                                          <p:spTgt spid="7171">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171">
                                            <p:txEl>
                                              <p:pRg st="4" end="4"/>
                                            </p:txEl>
                                          </p:spTgt>
                                        </p:tgtEl>
                                        <p:attrNameLst>
                                          <p:attrName>style.visibility</p:attrName>
                                        </p:attrNameLst>
                                      </p:cBhvr>
                                      <p:to>
                                        <p:strVal val="visible"/>
                                      </p:to>
                                    </p:set>
                                    <p:animEffect transition="in" filter="blinds(horizontal)">
                                      <p:cBhvr>
                                        <p:cTn id="18" dur="500"/>
                                        <p:tgtEl>
                                          <p:spTgt spid="7171">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171">
                                            <p:txEl>
                                              <p:pRg st="6" end="6"/>
                                            </p:txEl>
                                          </p:spTgt>
                                        </p:tgtEl>
                                        <p:attrNameLst>
                                          <p:attrName>style.visibility</p:attrName>
                                        </p:attrNameLst>
                                      </p:cBhvr>
                                      <p:to>
                                        <p:strVal val="visible"/>
                                      </p:to>
                                    </p:set>
                                    <p:animEffect transition="in" filter="blinds(horizontal)">
                                      <p:cBhvr>
                                        <p:cTn id="21" dur="500"/>
                                        <p:tgtEl>
                                          <p:spTgt spid="7171">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04875" y="-1"/>
            <a:ext cx="8229600" cy="868681"/>
          </a:xfrm>
        </p:spPr>
        <p:txBody>
          <a:bodyPr>
            <a:noAutofit/>
          </a:bodyPr>
          <a:lstStyle/>
          <a:p>
            <a:r>
              <a:rPr lang="en-US" b="1" dirty="0">
                <a:solidFill>
                  <a:srgbClr val="C00000"/>
                </a:solidFill>
              </a:rPr>
              <a:t>Introduction to Pointers</a:t>
            </a:r>
          </a:p>
        </p:txBody>
      </p:sp>
      <p:sp>
        <p:nvSpPr>
          <p:cNvPr id="7171" name="Rectangle 3"/>
          <p:cNvSpPr>
            <a:spLocks noGrp="1" noChangeArrowheads="1"/>
          </p:cNvSpPr>
          <p:nvPr>
            <p:ph type="body" idx="1"/>
          </p:nvPr>
        </p:nvSpPr>
        <p:spPr>
          <a:xfrm>
            <a:off x="0" y="914400"/>
            <a:ext cx="9144000" cy="5943600"/>
          </a:xfrm>
        </p:spPr>
        <p:txBody>
          <a:bodyPr>
            <a:noAutofit/>
          </a:bodyPr>
          <a:lstStyle/>
          <a:p>
            <a:pPr>
              <a:spcBef>
                <a:spcPts val="1200"/>
              </a:spcBef>
            </a:pPr>
            <a:r>
              <a:rPr lang="en-US" b="1" dirty="0">
                <a:solidFill>
                  <a:srgbClr val="C00000"/>
                </a:solidFill>
              </a:rPr>
              <a:t>How to get</a:t>
            </a:r>
            <a:r>
              <a:rPr lang="en-US" b="1" dirty="0"/>
              <a:t> </a:t>
            </a:r>
            <a:r>
              <a:rPr lang="en-US" dirty="0"/>
              <a:t>the </a:t>
            </a:r>
            <a:r>
              <a:rPr lang="en-US" b="1" dirty="0">
                <a:solidFill>
                  <a:srgbClr val="C00000"/>
                </a:solidFill>
              </a:rPr>
              <a:t>memory-address</a:t>
            </a:r>
            <a:r>
              <a:rPr lang="en-US" dirty="0"/>
              <a:t> of a </a:t>
            </a:r>
            <a:r>
              <a:rPr lang="en-US" b="1" dirty="0">
                <a:solidFill>
                  <a:srgbClr val="C00000"/>
                </a:solidFill>
              </a:rPr>
              <a:t>variable</a:t>
            </a:r>
            <a:r>
              <a:rPr lang="en-US" dirty="0"/>
              <a:t>?</a:t>
            </a:r>
          </a:p>
          <a:p>
            <a:pPr>
              <a:spcBef>
                <a:spcPts val="1200"/>
              </a:spcBef>
            </a:pPr>
            <a:endParaRPr lang="en-US" dirty="0"/>
          </a:p>
          <a:p>
            <a:pPr>
              <a:spcBef>
                <a:spcPts val="1200"/>
              </a:spcBef>
            </a:pPr>
            <a:r>
              <a:rPr lang="en-US" dirty="0">
                <a:solidFill>
                  <a:srgbClr val="2F1BC7"/>
                </a:solidFill>
              </a:rPr>
              <a:t>Address</a:t>
            </a:r>
            <a:r>
              <a:rPr lang="en-US" dirty="0"/>
              <a:t> of a </a:t>
            </a:r>
            <a:r>
              <a:rPr lang="en-US" dirty="0">
                <a:solidFill>
                  <a:srgbClr val="2F1BC7"/>
                </a:solidFill>
              </a:rPr>
              <a:t>variable</a:t>
            </a:r>
            <a:r>
              <a:rPr lang="en-US" dirty="0"/>
              <a:t> can be </a:t>
            </a:r>
            <a:r>
              <a:rPr lang="en-US" dirty="0">
                <a:solidFill>
                  <a:srgbClr val="2F1BC7"/>
                </a:solidFill>
              </a:rPr>
              <a:t>accessed</a:t>
            </a:r>
            <a:r>
              <a:rPr lang="en-US" dirty="0"/>
              <a:t> through the </a:t>
            </a:r>
            <a:r>
              <a:rPr lang="en-US" dirty="0">
                <a:solidFill>
                  <a:srgbClr val="2F1BC7"/>
                </a:solidFill>
              </a:rPr>
              <a:t>referencing operator </a:t>
            </a:r>
            <a:r>
              <a:rPr lang="en-US" dirty="0"/>
              <a:t>“</a:t>
            </a:r>
            <a:r>
              <a:rPr lang="en-US" b="1" dirty="0">
                <a:solidFill>
                  <a:srgbClr val="C00000"/>
                </a:solidFill>
              </a:rPr>
              <a:t>&amp;</a:t>
            </a:r>
            <a:r>
              <a:rPr lang="en-US" dirty="0"/>
              <a:t>” </a:t>
            </a:r>
          </a:p>
          <a:p>
            <a:pPr lvl="1">
              <a:spcBef>
                <a:spcPts val="1200"/>
              </a:spcBef>
            </a:pPr>
            <a:r>
              <a:rPr lang="en-US" sz="3200" dirty="0"/>
              <a:t>Example: </a:t>
            </a:r>
            <a:r>
              <a:rPr lang="en-US" sz="3200" b="1" dirty="0">
                <a:solidFill>
                  <a:srgbClr val="C00000"/>
                </a:solidFill>
              </a:rPr>
              <a:t>&amp;</a:t>
            </a:r>
            <a:r>
              <a:rPr lang="en-US" sz="3200" b="1" dirty="0" err="1">
                <a:solidFill>
                  <a:srgbClr val="2F1BC7"/>
                </a:solidFill>
              </a:rPr>
              <a:t>i</a:t>
            </a:r>
            <a:r>
              <a:rPr lang="en-US" sz="3200" b="1" dirty="0">
                <a:solidFill>
                  <a:srgbClr val="C00000"/>
                </a:solidFill>
              </a:rPr>
              <a:t> </a:t>
            </a:r>
            <a:r>
              <a:rPr lang="en-US" sz="3200" dirty="0">
                <a:sym typeface="Wingdings" pitchFamily="2" charset="2"/>
              </a:rPr>
              <a:t> will </a:t>
            </a:r>
            <a:r>
              <a:rPr lang="en-US" sz="3200" dirty="0"/>
              <a:t>return </a:t>
            </a:r>
            <a:r>
              <a:rPr lang="en-US" sz="3200" b="1" dirty="0">
                <a:solidFill>
                  <a:srgbClr val="B80000"/>
                </a:solidFill>
              </a:rPr>
              <a:t>memory location </a:t>
            </a:r>
            <a:r>
              <a:rPr lang="en-US" sz="3200" dirty="0"/>
              <a:t>where the </a:t>
            </a:r>
            <a:r>
              <a:rPr lang="en-US" sz="3200" dirty="0">
                <a:solidFill>
                  <a:srgbClr val="2F1BC7"/>
                </a:solidFill>
              </a:rPr>
              <a:t>data value</a:t>
            </a:r>
            <a:r>
              <a:rPr lang="en-US" sz="3200" dirty="0"/>
              <a:t> for “</a:t>
            </a:r>
            <a:r>
              <a:rPr lang="en-US" sz="3200" b="1" dirty="0" err="1">
                <a:solidFill>
                  <a:srgbClr val="2F1BC7"/>
                </a:solidFill>
              </a:rPr>
              <a:t>i</a:t>
            </a:r>
            <a:r>
              <a:rPr lang="en-US" sz="3200" dirty="0"/>
              <a:t>” is stored.</a:t>
            </a:r>
          </a:p>
          <a:p>
            <a:pPr>
              <a:spcBef>
                <a:spcPts val="1200"/>
              </a:spcBef>
            </a:pPr>
            <a:endParaRPr lang="en-US" dirty="0"/>
          </a:p>
          <a:p>
            <a:pPr>
              <a:spcBef>
                <a:spcPts val="1200"/>
              </a:spcBef>
            </a:pPr>
            <a:r>
              <a:rPr lang="en-US" u="sng" dirty="0"/>
              <a:t>A </a:t>
            </a:r>
            <a:r>
              <a:rPr lang="en-US" b="1" u="sng" dirty="0">
                <a:solidFill>
                  <a:srgbClr val="B80000"/>
                </a:solidFill>
              </a:rPr>
              <a:t>pointer is a variable, </a:t>
            </a:r>
            <a:r>
              <a:rPr lang="en-US" u="sng" dirty="0"/>
              <a:t>that </a:t>
            </a:r>
            <a:r>
              <a:rPr lang="en-US" b="1" u="sng" dirty="0">
                <a:solidFill>
                  <a:srgbClr val="2F1BC7"/>
                </a:solidFill>
              </a:rPr>
              <a:t>stores</a:t>
            </a:r>
            <a:r>
              <a:rPr lang="en-US" u="sng" dirty="0"/>
              <a:t> an </a:t>
            </a:r>
            <a:r>
              <a:rPr lang="en-US" b="1" u="sng" dirty="0">
                <a:solidFill>
                  <a:srgbClr val="2F1BC7"/>
                </a:solidFill>
              </a:rPr>
              <a:t>address</a:t>
            </a:r>
            <a:r>
              <a:rPr lang="en-US" u="sng" dirty="0"/>
              <a:t>. </a:t>
            </a:r>
          </a:p>
        </p:txBody>
      </p:sp>
      <p:sp>
        <p:nvSpPr>
          <p:cNvPr id="4" name="Rectangle 3"/>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27915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2" dur="500"/>
                                        <p:tgtEl>
                                          <p:spTgt spid="7171">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blinds(horizontal)">
                                      <p:cBhvr>
                                        <p:cTn id="15" dur="500"/>
                                        <p:tgtEl>
                                          <p:spTgt spid="717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171">
                                            <p:txEl>
                                              <p:pRg st="5" end="5"/>
                                            </p:txEl>
                                          </p:spTgt>
                                        </p:tgtEl>
                                        <p:attrNameLst>
                                          <p:attrName>style.visibility</p:attrName>
                                        </p:attrNameLst>
                                      </p:cBhvr>
                                      <p:to>
                                        <p:strVal val="visible"/>
                                      </p:to>
                                    </p:set>
                                    <p:animEffect transition="in" filter="blinds(horizontal)">
                                      <p:cBhvr>
                                        <p:cTn id="20" dur="5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14400" y="80034"/>
            <a:ext cx="8153400" cy="715962"/>
          </a:xfrm>
        </p:spPr>
        <p:txBody>
          <a:bodyPr>
            <a:noAutofit/>
          </a:bodyPr>
          <a:lstStyle/>
          <a:p>
            <a:r>
              <a:rPr lang="en-US" b="1" dirty="0">
                <a:solidFill>
                  <a:srgbClr val="C00000"/>
                </a:solidFill>
              </a:rPr>
              <a:t>C++ Memory Models</a:t>
            </a:r>
          </a:p>
        </p:txBody>
      </p:sp>
      <p:sp>
        <p:nvSpPr>
          <p:cNvPr id="7171" name="Rectangle 3"/>
          <p:cNvSpPr>
            <a:spLocks noGrp="1" noChangeArrowheads="1"/>
          </p:cNvSpPr>
          <p:nvPr>
            <p:ph type="body" idx="1"/>
          </p:nvPr>
        </p:nvSpPr>
        <p:spPr>
          <a:xfrm>
            <a:off x="82060" y="948396"/>
            <a:ext cx="8985740" cy="5867400"/>
          </a:xfrm>
        </p:spPr>
        <p:txBody>
          <a:bodyPr>
            <a:noAutofit/>
          </a:bodyPr>
          <a:lstStyle/>
          <a:p>
            <a:r>
              <a:rPr lang="en-US" sz="3000" b="1" dirty="0">
                <a:solidFill>
                  <a:srgbClr val="2C14DE"/>
                </a:solidFill>
              </a:rPr>
              <a:t>C++ </a:t>
            </a:r>
            <a:r>
              <a:rPr lang="en-US" sz="3000" b="1" dirty="0"/>
              <a:t>leaves</a:t>
            </a:r>
            <a:r>
              <a:rPr lang="en-US" sz="3000" dirty="0"/>
              <a:t> </a:t>
            </a:r>
            <a:r>
              <a:rPr lang="en-US" sz="3000" b="1" dirty="0">
                <a:solidFill>
                  <a:srgbClr val="2C14DE"/>
                </a:solidFill>
              </a:rPr>
              <a:t>memory management </a:t>
            </a:r>
            <a:r>
              <a:rPr lang="en-US" sz="3000" dirty="0"/>
              <a:t>mostly </a:t>
            </a:r>
            <a:r>
              <a:rPr lang="en-US" sz="3000" b="1" dirty="0"/>
              <a:t>up to the programmer:</a:t>
            </a:r>
          </a:p>
          <a:p>
            <a:pPr marL="457200" lvl="1" indent="0" algn="just">
              <a:buNone/>
            </a:pPr>
            <a:r>
              <a:rPr lang="en-US" sz="3000" b="1" dirty="0">
                <a:solidFill>
                  <a:srgbClr val="008000"/>
                </a:solidFill>
              </a:rPr>
              <a:t>+</a:t>
            </a:r>
            <a:r>
              <a:rPr lang="en-US" sz="3000" b="1" dirty="0" err="1">
                <a:solidFill>
                  <a:srgbClr val="008000"/>
                </a:solidFill>
              </a:rPr>
              <a:t>ve</a:t>
            </a:r>
            <a:r>
              <a:rPr lang="en-US" sz="3000" b="1" dirty="0">
                <a:solidFill>
                  <a:srgbClr val="008000"/>
                </a:solidFill>
              </a:rPr>
              <a:t>: </a:t>
            </a:r>
            <a:r>
              <a:rPr lang="en-US" sz="3000" dirty="0"/>
              <a:t>write </a:t>
            </a:r>
            <a:r>
              <a:rPr lang="en-US" sz="3000" b="1" dirty="0"/>
              <a:t>programs</a:t>
            </a:r>
            <a:r>
              <a:rPr lang="en-US" sz="3000" b="1" dirty="0">
                <a:solidFill>
                  <a:srgbClr val="008000"/>
                </a:solidFill>
              </a:rPr>
              <a:t> </a:t>
            </a:r>
            <a:r>
              <a:rPr lang="en-US" sz="3000" dirty="0"/>
              <a:t>that </a:t>
            </a:r>
            <a:r>
              <a:rPr lang="en-US" sz="3000" b="1" dirty="0">
                <a:solidFill>
                  <a:srgbClr val="2C14DE"/>
                </a:solidFill>
              </a:rPr>
              <a:t>use memory </a:t>
            </a:r>
            <a:r>
              <a:rPr lang="en-US" sz="3000" b="1" dirty="0">
                <a:solidFill>
                  <a:srgbClr val="008000"/>
                </a:solidFill>
              </a:rPr>
              <a:t>very efficiently</a:t>
            </a:r>
          </a:p>
          <a:p>
            <a:pPr marL="457200" lvl="1" indent="0" algn="just">
              <a:buNone/>
            </a:pPr>
            <a:r>
              <a:rPr lang="en-US" sz="3000" b="1" dirty="0">
                <a:solidFill>
                  <a:srgbClr val="B80000"/>
                </a:solidFill>
              </a:rPr>
              <a:t>-</a:t>
            </a:r>
            <a:r>
              <a:rPr lang="en-US" sz="3000" b="1" dirty="0" err="1">
                <a:solidFill>
                  <a:srgbClr val="B80000"/>
                </a:solidFill>
              </a:rPr>
              <a:t>ve</a:t>
            </a:r>
            <a:r>
              <a:rPr lang="en-US" sz="3000" b="1" dirty="0">
                <a:solidFill>
                  <a:srgbClr val="B80000"/>
                </a:solidFill>
              </a:rPr>
              <a:t>: </a:t>
            </a:r>
            <a:r>
              <a:rPr lang="en-US" sz="3000" dirty="0"/>
              <a:t>write </a:t>
            </a:r>
            <a:r>
              <a:rPr lang="en-US" sz="3000" b="1" dirty="0"/>
              <a:t>programs</a:t>
            </a:r>
            <a:r>
              <a:rPr lang="en-US" sz="3000" dirty="0"/>
              <a:t> that </a:t>
            </a:r>
            <a:r>
              <a:rPr lang="en-US" sz="3000" b="1" dirty="0">
                <a:solidFill>
                  <a:srgbClr val="B80000"/>
                </a:solidFill>
              </a:rPr>
              <a:t>waste memory </a:t>
            </a:r>
            <a:r>
              <a:rPr lang="en-US" sz="3000" dirty="0"/>
              <a:t>or </a:t>
            </a:r>
            <a:r>
              <a:rPr lang="en-US" sz="3000" b="1" dirty="0">
                <a:solidFill>
                  <a:srgbClr val="B80000"/>
                </a:solidFill>
              </a:rPr>
              <a:t>do not work at all</a:t>
            </a:r>
          </a:p>
          <a:p>
            <a:pPr lvl="1" algn="just"/>
            <a:endParaRPr lang="en-US" dirty="0"/>
          </a:p>
          <a:p>
            <a:pPr algn="just"/>
            <a:r>
              <a:rPr lang="en-US" b="1" u="sng" dirty="0">
                <a:solidFill>
                  <a:srgbClr val="008000"/>
                </a:solidFill>
              </a:rPr>
              <a:t>For efficient program working</a:t>
            </a:r>
            <a:r>
              <a:rPr lang="en-US" dirty="0"/>
              <a:t>, we need </a:t>
            </a:r>
            <a:r>
              <a:rPr lang="en-US" b="1" dirty="0">
                <a:solidFill>
                  <a:srgbClr val="2C14DE"/>
                </a:solidFill>
              </a:rPr>
              <a:t>good understanding</a:t>
            </a:r>
            <a:r>
              <a:rPr lang="en-US" dirty="0">
                <a:solidFill>
                  <a:srgbClr val="2C14DE"/>
                </a:solidFill>
              </a:rPr>
              <a:t> </a:t>
            </a:r>
            <a:r>
              <a:rPr lang="en-US" dirty="0"/>
              <a:t>of the </a:t>
            </a:r>
            <a:r>
              <a:rPr lang="en-US" b="1" dirty="0">
                <a:solidFill>
                  <a:srgbClr val="2C14DE"/>
                </a:solidFill>
              </a:rPr>
              <a:t>memory models</a:t>
            </a:r>
          </a:p>
          <a:p>
            <a:pPr algn="just"/>
            <a:endParaRPr lang="en-US" dirty="0"/>
          </a:p>
        </p:txBody>
      </p:sp>
      <p:sp>
        <p:nvSpPr>
          <p:cNvPr id="4" name="Rectangle 3"/>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1333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0" dur="500"/>
                                        <p:tgtEl>
                                          <p:spTgt spid="717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3" dur="500"/>
                                        <p:tgtEl>
                                          <p:spTgt spid="717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171">
                                            <p:txEl>
                                              <p:pRg st="4" end="4"/>
                                            </p:txEl>
                                          </p:spTgt>
                                        </p:tgtEl>
                                        <p:attrNameLst>
                                          <p:attrName>style.visibility</p:attrName>
                                        </p:attrNameLst>
                                      </p:cBhvr>
                                      <p:to>
                                        <p:strVal val="visible"/>
                                      </p:to>
                                    </p:set>
                                    <p:animEffect transition="in" filter="blinds(horizontal)">
                                      <p:cBhvr>
                                        <p:cTn id="18"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1"/>
            <a:ext cx="8229600" cy="868681"/>
          </a:xfrm>
        </p:spPr>
        <p:txBody>
          <a:bodyPr>
            <a:noAutofit/>
          </a:bodyPr>
          <a:lstStyle/>
          <a:p>
            <a:r>
              <a:rPr lang="en-US" b="1" dirty="0">
                <a:solidFill>
                  <a:srgbClr val="C00000"/>
                </a:solidFill>
              </a:rPr>
              <a:t>Introduction to Pointers</a:t>
            </a:r>
          </a:p>
        </p:txBody>
      </p:sp>
      <p:sp>
        <p:nvSpPr>
          <p:cNvPr id="7171" name="Rectangle 3"/>
          <p:cNvSpPr>
            <a:spLocks noGrp="1" noChangeArrowheads="1"/>
          </p:cNvSpPr>
          <p:nvPr>
            <p:ph type="body" idx="1"/>
          </p:nvPr>
        </p:nvSpPr>
        <p:spPr>
          <a:xfrm>
            <a:off x="0" y="914400"/>
            <a:ext cx="9144000" cy="5943600"/>
          </a:xfrm>
        </p:spPr>
        <p:txBody>
          <a:bodyPr>
            <a:noAutofit/>
          </a:bodyPr>
          <a:lstStyle/>
          <a:p>
            <a:r>
              <a:rPr lang="en-US" dirty="0"/>
              <a:t>We can declare pointers as follows: </a:t>
            </a:r>
          </a:p>
          <a:p>
            <a:pPr lvl="1">
              <a:buNone/>
            </a:pPr>
            <a:r>
              <a:rPr lang="en-US" sz="3200" b="1" dirty="0"/>
              <a:t>				</a:t>
            </a:r>
            <a:r>
              <a:rPr lang="en-US" sz="3200" b="1" dirty="0">
                <a:solidFill>
                  <a:srgbClr val="008000"/>
                </a:solidFill>
              </a:rPr>
              <a:t>Type</a:t>
            </a:r>
            <a:r>
              <a:rPr lang="en-US" sz="3200" b="1" dirty="0">
                <a:solidFill>
                  <a:srgbClr val="B80000"/>
                </a:solidFill>
              </a:rPr>
              <a:t>*</a:t>
            </a:r>
            <a:r>
              <a:rPr lang="en-US" sz="3200" b="1" dirty="0"/>
              <a:t> &lt;</a:t>
            </a:r>
            <a:r>
              <a:rPr lang="en-US" sz="3200" b="1" dirty="0">
                <a:solidFill>
                  <a:srgbClr val="2F1BC7"/>
                </a:solidFill>
              </a:rPr>
              <a:t>variable Name</a:t>
            </a:r>
            <a:r>
              <a:rPr lang="en-US" sz="3200" b="1" dirty="0"/>
              <a:t>&gt;;</a:t>
            </a:r>
          </a:p>
          <a:p>
            <a:pPr lvl="1">
              <a:buNone/>
            </a:pPr>
            <a:endParaRPr lang="en-US" sz="3200" dirty="0"/>
          </a:p>
          <a:p>
            <a:pPr lvl="1"/>
            <a:r>
              <a:rPr lang="en-US" sz="3200" u="sng" dirty="0"/>
              <a:t>Example:</a:t>
            </a:r>
          </a:p>
          <a:p>
            <a:pPr lvl="2">
              <a:buNone/>
            </a:pPr>
            <a:r>
              <a:rPr lang="en-US" dirty="0"/>
              <a:t>			</a:t>
            </a:r>
            <a:r>
              <a:rPr lang="en-US" sz="3200" dirty="0" err="1"/>
              <a:t>int</a:t>
            </a:r>
            <a:r>
              <a:rPr lang="en-US" sz="3200" dirty="0"/>
              <a:t>* P;</a:t>
            </a:r>
          </a:p>
          <a:p>
            <a:pPr lvl="2">
              <a:buNone/>
            </a:pPr>
            <a:r>
              <a:rPr lang="en-US" sz="3200" dirty="0"/>
              <a:t>	</a:t>
            </a:r>
            <a:r>
              <a:rPr lang="en-US" sz="3200" dirty="0">
                <a:sym typeface="Wingdings" pitchFamily="2" charset="2"/>
              </a:rPr>
              <a:t>	</a:t>
            </a:r>
          </a:p>
          <a:p>
            <a:pPr lvl="2">
              <a:buNone/>
            </a:pPr>
            <a:r>
              <a:rPr lang="en-US" sz="3200" dirty="0">
                <a:sym typeface="Wingdings" pitchFamily="2" charset="2"/>
              </a:rPr>
              <a:t>- </a:t>
            </a:r>
            <a:r>
              <a:rPr lang="en-US" sz="3200" dirty="0"/>
              <a:t>creates a </a:t>
            </a:r>
            <a:r>
              <a:rPr lang="en-US" sz="3200" b="1" i="1" dirty="0">
                <a:solidFill>
                  <a:srgbClr val="2F1BC7"/>
                </a:solidFill>
              </a:rPr>
              <a:t>pointer variable </a:t>
            </a:r>
            <a:r>
              <a:rPr lang="en-US" sz="3200" dirty="0"/>
              <a:t>named </a:t>
            </a:r>
            <a:r>
              <a:rPr lang="en-US" sz="3200" dirty="0">
                <a:solidFill>
                  <a:srgbClr val="2F1BC7"/>
                </a:solidFill>
              </a:rPr>
              <a:t>“</a:t>
            </a:r>
            <a:r>
              <a:rPr lang="en-US" sz="3200" b="1" dirty="0">
                <a:solidFill>
                  <a:srgbClr val="2F1BC7"/>
                </a:solidFill>
              </a:rPr>
              <a:t>P</a:t>
            </a:r>
            <a:r>
              <a:rPr lang="en-US" sz="3200" dirty="0">
                <a:solidFill>
                  <a:srgbClr val="2F1BC7"/>
                </a:solidFill>
              </a:rPr>
              <a:t>”</a:t>
            </a:r>
            <a:r>
              <a:rPr lang="en-US" sz="3200" dirty="0"/>
              <a:t>, that will </a:t>
            </a:r>
            <a:r>
              <a:rPr lang="en-US" sz="3200" b="1" i="1" dirty="0">
                <a:solidFill>
                  <a:srgbClr val="2F1BC7"/>
                </a:solidFill>
              </a:rPr>
              <a:t>store address </a:t>
            </a:r>
            <a:r>
              <a:rPr lang="en-US" sz="3200" dirty="0"/>
              <a:t>(memory location) of some </a:t>
            </a:r>
            <a:r>
              <a:rPr lang="en-US" sz="3200" b="1" dirty="0" err="1">
                <a:solidFill>
                  <a:srgbClr val="2F1BC7"/>
                </a:solidFill>
              </a:rPr>
              <a:t>int</a:t>
            </a:r>
            <a:r>
              <a:rPr lang="en-US" sz="3200" b="1" dirty="0">
                <a:solidFill>
                  <a:srgbClr val="2F1BC7"/>
                </a:solidFill>
              </a:rPr>
              <a:t> type </a:t>
            </a:r>
            <a:r>
              <a:rPr lang="en-US" sz="3200" dirty="0"/>
              <a:t>variable.</a:t>
            </a:r>
          </a:p>
        </p:txBody>
      </p:sp>
      <p:sp>
        <p:nvSpPr>
          <p:cNvPr id="4" name="Rectangle 3"/>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709131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a:xfrm>
            <a:off x="914400" y="0"/>
            <a:ext cx="8229600" cy="868681"/>
          </a:xfrm>
        </p:spPr>
        <p:txBody>
          <a:bodyPr>
            <a:normAutofit/>
          </a:bodyPr>
          <a:lstStyle/>
          <a:p>
            <a:r>
              <a:rPr lang="en-US" sz="4800" b="1" dirty="0">
                <a:solidFill>
                  <a:srgbClr val="C00000"/>
                </a:solidFill>
              </a:rPr>
              <a:t>Dereferencing Operator *</a:t>
            </a:r>
          </a:p>
        </p:txBody>
      </p:sp>
      <p:sp>
        <p:nvSpPr>
          <p:cNvPr id="880643" name="Rectangle 3"/>
          <p:cNvSpPr>
            <a:spLocks noGrp="1" noChangeArrowheads="1"/>
          </p:cNvSpPr>
          <p:nvPr>
            <p:ph type="body" idx="1"/>
          </p:nvPr>
        </p:nvSpPr>
        <p:spPr>
          <a:xfrm>
            <a:off x="118404" y="1066800"/>
            <a:ext cx="8915400" cy="5638800"/>
          </a:xfrm>
        </p:spPr>
        <p:txBody>
          <a:bodyPr/>
          <a:lstStyle/>
          <a:p>
            <a:r>
              <a:rPr lang="en-US" dirty="0"/>
              <a:t>C++ uses the </a:t>
            </a:r>
            <a:r>
              <a:rPr lang="en-US" dirty="0">
                <a:solidFill>
                  <a:srgbClr val="C00000"/>
                </a:solidFill>
              </a:rPr>
              <a:t>* </a:t>
            </a:r>
            <a:r>
              <a:rPr lang="en-US" b="1" dirty="0">
                <a:solidFill>
                  <a:srgbClr val="C00000"/>
                </a:solidFill>
              </a:rPr>
              <a:t>operator</a:t>
            </a:r>
            <a:r>
              <a:rPr lang="en-US" dirty="0">
                <a:solidFill>
                  <a:srgbClr val="C00000"/>
                </a:solidFill>
              </a:rPr>
              <a:t> </a:t>
            </a:r>
            <a:r>
              <a:rPr lang="en-US" dirty="0"/>
              <a:t>in yet another way with</a:t>
            </a:r>
            <a:br>
              <a:rPr lang="en-US" dirty="0"/>
            </a:br>
            <a:r>
              <a:rPr lang="en-US" dirty="0"/>
              <a:t>pointers</a:t>
            </a:r>
          </a:p>
          <a:p>
            <a:pPr lvl="1"/>
            <a:r>
              <a:rPr lang="en-US" sz="3200" dirty="0"/>
              <a:t>"The variable values pointed to by p" </a:t>
            </a:r>
            <a:r>
              <a:rPr lang="en-US" sz="3200" dirty="0">
                <a:sym typeface="Wingdings" pitchFamily="2" charset="2"/>
              </a:rPr>
              <a:t> </a:t>
            </a:r>
            <a:r>
              <a:rPr lang="en-US" sz="3200" b="1" dirty="0">
                <a:solidFill>
                  <a:schemeClr val="hlink"/>
                </a:solidFill>
              </a:rPr>
              <a:t>*p</a:t>
            </a:r>
          </a:p>
          <a:p>
            <a:pPr lvl="1"/>
            <a:r>
              <a:rPr lang="en-US" sz="3200" dirty="0"/>
              <a:t>Here the </a:t>
            </a:r>
            <a:r>
              <a:rPr lang="en-US" sz="3200" b="1" dirty="0">
                <a:solidFill>
                  <a:srgbClr val="2F1BC7"/>
                </a:solidFill>
              </a:rPr>
              <a:t>*</a:t>
            </a:r>
            <a:r>
              <a:rPr lang="en-US" sz="3200" dirty="0"/>
              <a:t> is the </a:t>
            </a:r>
            <a:r>
              <a:rPr lang="en-US" sz="3200" b="1" dirty="0">
                <a:solidFill>
                  <a:srgbClr val="2F1BC7"/>
                </a:solidFill>
              </a:rPr>
              <a:t>dereferencing operator</a:t>
            </a:r>
          </a:p>
          <a:p>
            <a:pPr marL="914400" lvl="2" indent="0">
              <a:buNone/>
            </a:pPr>
            <a:r>
              <a:rPr lang="en-US" sz="3200" dirty="0">
                <a:solidFill>
                  <a:srgbClr val="2F1BC7"/>
                </a:solidFill>
              </a:rPr>
              <a:t>p</a:t>
            </a:r>
            <a:r>
              <a:rPr lang="en-US" sz="3200" dirty="0"/>
              <a:t> is said to be dereferenced</a:t>
            </a:r>
          </a:p>
          <a:p>
            <a:pPr lvl="2"/>
            <a:endParaRPr lang="en-US" dirty="0"/>
          </a:p>
          <a:p>
            <a:pPr lvl="2">
              <a:buNone/>
            </a:pPr>
            <a:r>
              <a:rPr lang="en-US" sz="2600" b="1" dirty="0" err="1">
                <a:latin typeface="Courier New" pitchFamily="49" charset="0"/>
                <a:cs typeface="Courier New" pitchFamily="49" charset="0"/>
              </a:rPr>
              <a:t>int</a:t>
            </a:r>
            <a:r>
              <a:rPr lang="en-US" sz="2600" b="1" dirty="0">
                <a:latin typeface="Courier New" pitchFamily="49" charset="0"/>
                <a:cs typeface="Courier New" pitchFamily="49" charset="0"/>
              </a:rPr>
              <a:t> v1=99;</a:t>
            </a:r>
          </a:p>
          <a:p>
            <a:pPr lvl="2">
              <a:buNone/>
            </a:pPr>
            <a:r>
              <a:rPr lang="en-US" sz="2600" b="1" dirty="0" err="1">
                <a:latin typeface="Courier New" pitchFamily="49" charset="0"/>
                <a:cs typeface="Courier New" pitchFamily="49" charset="0"/>
              </a:rPr>
              <a:t>int</a:t>
            </a:r>
            <a:r>
              <a:rPr lang="en-US" sz="2600" b="1" dirty="0">
                <a:latin typeface="Courier New" pitchFamily="49" charset="0"/>
                <a:cs typeface="Courier New" pitchFamily="49" charset="0"/>
              </a:rPr>
              <a:t>* p= &amp;v1;</a:t>
            </a:r>
          </a:p>
          <a:p>
            <a:pPr lvl="2">
              <a:buNone/>
            </a:pPr>
            <a:r>
              <a:rPr lang="en-US" sz="2600" b="1" dirty="0" err="1">
                <a:latin typeface="Courier New" pitchFamily="49" charset="0"/>
                <a:cs typeface="Courier New" pitchFamily="49" charset="0"/>
              </a:rPr>
              <a:t>cout</a:t>
            </a:r>
            <a:r>
              <a:rPr lang="en-US" sz="2600" b="1" dirty="0">
                <a:latin typeface="Courier New" pitchFamily="49" charset="0"/>
                <a:cs typeface="Courier New" pitchFamily="49" charset="0"/>
              </a:rPr>
              <a:t>&lt;&lt;“ P points to the value: “&lt;&lt;</a:t>
            </a:r>
            <a:r>
              <a:rPr lang="en-US" sz="2600" b="1" dirty="0">
                <a:solidFill>
                  <a:srgbClr val="2F1BC7"/>
                </a:solidFill>
                <a:latin typeface="Courier New" pitchFamily="49" charset="0"/>
                <a:cs typeface="Courier New" pitchFamily="49" charset="0"/>
              </a:rPr>
              <a:t>*p</a:t>
            </a:r>
            <a:r>
              <a:rPr lang="en-US" sz="2600" b="1" dirty="0">
                <a:latin typeface="Courier New" pitchFamily="49" charset="0"/>
                <a:cs typeface="Courier New" pitchFamily="49" charset="0"/>
              </a:rPr>
              <a:t>;</a:t>
            </a:r>
          </a:p>
        </p:txBody>
      </p:sp>
      <p:sp>
        <p:nvSpPr>
          <p:cNvPr id="4" name="Rectangle 3"/>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4132925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Grp="1" noChangeArrowheads="1"/>
          </p:cNvSpPr>
          <p:nvPr>
            <p:ph type="title"/>
          </p:nvPr>
        </p:nvSpPr>
        <p:spPr>
          <a:xfrm>
            <a:off x="914400" y="3535"/>
            <a:ext cx="8229600" cy="865146"/>
          </a:xfrm>
        </p:spPr>
        <p:txBody>
          <a:bodyPr/>
          <a:lstStyle/>
          <a:p>
            <a:r>
              <a:rPr lang="en-US" b="1" dirty="0">
                <a:solidFill>
                  <a:srgbClr val="C00000"/>
                </a:solidFill>
              </a:rPr>
              <a:t>Dereferencing Pointer Example</a:t>
            </a:r>
          </a:p>
        </p:txBody>
      </p:sp>
      <p:sp>
        <p:nvSpPr>
          <p:cNvPr id="881667" name="Rectangle 3"/>
          <p:cNvSpPr>
            <a:spLocks noGrp="1" noChangeArrowheads="1"/>
          </p:cNvSpPr>
          <p:nvPr>
            <p:ph type="body" idx="1"/>
          </p:nvPr>
        </p:nvSpPr>
        <p:spPr>
          <a:xfrm>
            <a:off x="533400" y="1143000"/>
            <a:ext cx="8001000" cy="2514600"/>
          </a:xfrm>
          <a:solidFill>
            <a:schemeClr val="accent5">
              <a:lumMod val="20000"/>
              <a:lumOff val="80000"/>
            </a:schemeClr>
          </a:solidFill>
        </p:spPr>
        <p:txBody>
          <a:bodyPr>
            <a:normAutofit/>
          </a:bodyPr>
          <a:lstStyle/>
          <a:p>
            <a:pPr marL="338138" indent="0">
              <a:buNone/>
            </a:pPr>
            <a:r>
              <a:rPr lang="en-US" sz="2800" b="1" dirty="0" err="1">
                <a:latin typeface="Courier New" pitchFamily="49" charset="0"/>
                <a:cs typeface="Courier New" pitchFamily="49" charset="0"/>
              </a:rPr>
              <a:t>int</a:t>
            </a:r>
            <a:r>
              <a:rPr lang="en-US" sz="2800" b="1" dirty="0">
                <a:latin typeface="Courier New" pitchFamily="49" charset="0"/>
                <a:cs typeface="Courier New" pitchFamily="49" charset="0"/>
              </a:rPr>
              <a:t> v1 = 0;</a:t>
            </a:r>
            <a:br>
              <a:rPr lang="en-US" sz="2800" b="1" dirty="0">
                <a:latin typeface="Courier New" pitchFamily="49" charset="0"/>
                <a:cs typeface="Courier New" pitchFamily="49" charset="0"/>
              </a:rPr>
            </a:br>
            <a:r>
              <a:rPr lang="en-US" sz="2800" b="1" dirty="0" err="1">
                <a:latin typeface="Courier New" pitchFamily="49" charset="0"/>
                <a:cs typeface="Courier New" pitchFamily="49" charset="0"/>
              </a:rPr>
              <a:t>int</a:t>
            </a:r>
            <a:r>
              <a:rPr lang="en-US" sz="2800" b="1" dirty="0">
                <a:latin typeface="Courier New" pitchFamily="49" charset="0"/>
                <a:cs typeface="Courier New" pitchFamily="49" charset="0"/>
              </a:rPr>
              <a:t>* p1 = &amp;v1;</a:t>
            </a:r>
            <a:br>
              <a:rPr lang="en-US" sz="2800" b="1" dirty="0">
                <a:latin typeface="Courier New" pitchFamily="49" charset="0"/>
                <a:cs typeface="Courier New" pitchFamily="49" charset="0"/>
              </a:rPr>
            </a:br>
            <a:r>
              <a:rPr lang="en-US" sz="2800" b="1" dirty="0">
                <a:latin typeface="Courier New" pitchFamily="49" charset="0"/>
                <a:cs typeface="Courier New" pitchFamily="49" charset="0"/>
              </a:rPr>
              <a:t>*p1 = 42;</a:t>
            </a:r>
            <a:br>
              <a:rPr lang="en-US" sz="2800" b="1" dirty="0">
                <a:latin typeface="Courier New" pitchFamily="49" charset="0"/>
                <a:cs typeface="Courier New" pitchFamily="49" charset="0"/>
              </a:rPr>
            </a:br>
            <a:r>
              <a:rPr lang="en-US" sz="2800" b="1" dirty="0" err="1">
                <a:latin typeface="Courier New" pitchFamily="49" charset="0"/>
                <a:cs typeface="Courier New" pitchFamily="49" charset="0"/>
              </a:rPr>
              <a:t>cout</a:t>
            </a:r>
            <a:r>
              <a:rPr lang="en-US" sz="2800" b="1" dirty="0">
                <a:latin typeface="Courier New" pitchFamily="49" charset="0"/>
                <a:cs typeface="Courier New" pitchFamily="49" charset="0"/>
              </a:rPr>
              <a:t> &lt;&lt; v1 &lt;&lt; </a:t>
            </a:r>
            <a:r>
              <a:rPr lang="en-US" sz="2800" b="1" dirty="0" err="1">
                <a:latin typeface="Courier New" pitchFamily="49" charset="0"/>
                <a:cs typeface="Courier New" pitchFamily="49" charset="0"/>
              </a:rPr>
              <a:t>endl</a:t>
            </a:r>
            <a:r>
              <a:rPr lang="en-US" sz="2800" b="1" dirty="0">
                <a:latin typeface="Courier New" pitchFamily="49" charset="0"/>
                <a:cs typeface="Courier New" pitchFamily="49" charset="0"/>
              </a:rPr>
              <a:t>;</a:t>
            </a:r>
            <a:br>
              <a:rPr lang="en-US" sz="2800" b="1" dirty="0">
                <a:latin typeface="Courier New" pitchFamily="49" charset="0"/>
                <a:cs typeface="Courier New" pitchFamily="49" charset="0"/>
              </a:rPr>
            </a:br>
            <a:r>
              <a:rPr lang="en-US" sz="2800" b="1" dirty="0" err="1">
                <a:latin typeface="Courier New" pitchFamily="49" charset="0"/>
                <a:cs typeface="Courier New" pitchFamily="49" charset="0"/>
              </a:rPr>
              <a:t>cout</a:t>
            </a:r>
            <a:r>
              <a:rPr lang="en-US" sz="2800" b="1" dirty="0">
                <a:latin typeface="Courier New" pitchFamily="49" charset="0"/>
                <a:cs typeface="Courier New" pitchFamily="49" charset="0"/>
              </a:rPr>
              <a:t> &lt;&lt; *p1 &lt;&lt; </a:t>
            </a:r>
            <a:r>
              <a:rPr lang="en-US" sz="2800" b="1" dirty="0" err="1">
                <a:latin typeface="Courier New" pitchFamily="49" charset="0"/>
                <a:cs typeface="Courier New" pitchFamily="49" charset="0"/>
              </a:rPr>
              <a:t>endl</a:t>
            </a:r>
            <a:r>
              <a:rPr lang="en-US" sz="2800" b="1" dirty="0">
                <a:latin typeface="Courier New" pitchFamily="49" charset="0"/>
                <a:cs typeface="Courier New" pitchFamily="49" charset="0"/>
              </a:rPr>
              <a:t>;</a:t>
            </a:r>
            <a:endParaRPr lang="en-US" dirty="0"/>
          </a:p>
        </p:txBody>
      </p:sp>
      <p:grpSp>
        <p:nvGrpSpPr>
          <p:cNvPr id="8" name="Group 7"/>
          <p:cNvGrpSpPr/>
          <p:nvPr/>
        </p:nvGrpSpPr>
        <p:grpSpPr>
          <a:xfrm>
            <a:off x="4038600" y="1524000"/>
            <a:ext cx="4267200" cy="646331"/>
            <a:chOff x="4572000" y="1524000"/>
            <a:chExt cx="4267200" cy="646331"/>
          </a:xfrm>
        </p:grpSpPr>
        <p:sp>
          <p:nvSpPr>
            <p:cNvPr id="881668" name="Text Box 4"/>
            <p:cNvSpPr txBox="1">
              <a:spLocks noChangeArrowheads="1"/>
            </p:cNvSpPr>
            <p:nvPr/>
          </p:nvSpPr>
          <p:spPr bwMode="auto">
            <a:xfrm>
              <a:off x="6382656" y="1524000"/>
              <a:ext cx="2456544" cy="646331"/>
            </a:xfrm>
            <a:prstGeom prst="rect">
              <a:avLst/>
            </a:prstGeom>
            <a:solidFill>
              <a:schemeClr val="accent6">
                <a:lumMod val="20000"/>
                <a:lumOff val="80000"/>
              </a:schemeClr>
            </a:solidFill>
            <a:ln w="9525" algn="ctr">
              <a:solidFill>
                <a:schemeClr val="tx2"/>
              </a:solidFill>
              <a:miter lim="800000"/>
              <a:headEnd/>
              <a:tailEnd/>
            </a:ln>
            <a:effectLst/>
          </p:spPr>
          <p:txBody>
            <a:bodyPr wrap="square">
              <a:spAutoFit/>
            </a:bodyPr>
            <a:lstStyle/>
            <a:p>
              <a:pPr algn="ctr"/>
              <a:r>
                <a:rPr lang="en-US" b="1" dirty="0"/>
                <a:t>v1 and *p1 now refer to </a:t>
              </a:r>
              <a:br>
                <a:rPr lang="en-US" b="1" dirty="0"/>
              </a:br>
              <a:r>
                <a:rPr lang="en-US" b="1" dirty="0"/>
                <a:t>the same variable</a:t>
              </a:r>
            </a:p>
          </p:txBody>
        </p:sp>
        <p:sp>
          <p:nvSpPr>
            <p:cNvPr id="881670" name="Line 6"/>
            <p:cNvSpPr>
              <a:spLocks noChangeShapeType="1"/>
            </p:cNvSpPr>
            <p:nvPr/>
          </p:nvSpPr>
          <p:spPr bwMode="auto">
            <a:xfrm flipH="1">
              <a:off x="4572000" y="1828800"/>
              <a:ext cx="1797050" cy="0"/>
            </a:xfrm>
            <a:prstGeom prst="line">
              <a:avLst/>
            </a:prstGeom>
            <a:noFill/>
            <a:ln w="57150">
              <a:solidFill>
                <a:schemeClr val="tx2"/>
              </a:solidFill>
              <a:round/>
              <a:headEnd/>
              <a:tailEnd type="triangle" w="med" len="med"/>
            </a:ln>
            <a:effectLst/>
          </p:spPr>
          <p:txBody>
            <a:bodyPr wrap="none" anchor="ctr"/>
            <a:lstStyle/>
            <a:p>
              <a:endParaRPr lang="en-US"/>
            </a:p>
          </p:txBody>
        </p:sp>
      </p:grpSp>
      <p:sp>
        <p:nvSpPr>
          <p:cNvPr id="6" name="Rectangle 5"/>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9" name="Rectangle 3"/>
          <p:cNvSpPr txBox="1">
            <a:spLocks noChangeArrowheads="1"/>
          </p:cNvSpPr>
          <p:nvPr/>
        </p:nvSpPr>
        <p:spPr>
          <a:xfrm>
            <a:off x="533400" y="4114800"/>
            <a:ext cx="8077200" cy="1905000"/>
          </a:xfrm>
          <a:prstGeom prst="rect">
            <a:avLst/>
          </a:prstGeom>
          <a:solidFill>
            <a:schemeClr val="accent4">
              <a:lumMod val="20000"/>
              <a:lumOff val="80000"/>
            </a:schemeClr>
          </a:solidFill>
        </p:spPr>
        <p:txBody>
          <a:bodyPr vert="horz" lIns="91440" tIns="45720" rIns="91440" bIns="45720" rtlCol="0">
            <a:normAutofit/>
          </a:bodyPr>
          <a:lstStyle/>
          <a:p>
            <a:pPr marL="33813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sng"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Output:</a:t>
            </a:r>
          </a:p>
          <a:p>
            <a:pPr marL="33813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latin typeface="Courier New" pitchFamily="49" charset="0"/>
                <a:cs typeface="Courier New" pitchFamily="49" charset="0"/>
              </a:rPr>
              <a:t>			42</a:t>
            </a:r>
          </a:p>
          <a:p>
            <a:pPr marL="33813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			42</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71593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ChangeArrowheads="1"/>
          </p:cNvSpPr>
          <p:nvPr>
            <p:ph type="title"/>
          </p:nvPr>
        </p:nvSpPr>
        <p:spPr>
          <a:xfrm>
            <a:off x="914400" y="0"/>
            <a:ext cx="8229600" cy="914400"/>
          </a:xfrm>
        </p:spPr>
        <p:txBody>
          <a:bodyPr>
            <a:normAutofit/>
          </a:bodyPr>
          <a:lstStyle/>
          <a:p>
            <a:r>
              <a:rPr lang="en-US" sz="3600" b="1" dirty="0">
                <a:solidFill>
                  <a:srgbClr val="C00000"/>
                </a:solidFill>
              </a:rPr>
              <a:t>Pointer Assignment and Dereferencing </a:t>
            </a:r>
          </a:p>
        </p:txBody>
      </p:sp>
      <p:sp>
        <p:nvSpPr>
          <p:cNvPr id="882691" name="Rectangle 3"/>
          <p:cNvSpPr>
            <a:spLocks noGrp="1" noChangeArrowheads="1"/>
          </p:cNvSpPr>
          <p:nvPr>
            <p:ph type="body" idx="1"/>
          </p:nvPr>
        </p:nvSpPr>
        <p:spPr>
          <a:xfrm>
            <a:off x="152400" y="990600"/>
            <a:ext cx="8839200" cy="5715000"/>
          </a:xfrm>
        </p:spPr>
        <p:txBody>
          <a:bodyPr>
            <a:normAutofit/>
          </a:bodyPr>
          <a:lstStyle/>
          <a:p>
            <a:r>
              <a:rPr lang="en-US" b="1" dirty="0">
                <a:solidFill>
                  <a:srgbClr val="2F1BC7"/>
                </a:solidFill>
              </a:rPr>
              <a:t>Assignment operator</a:t>
            </a:r>
            <a:r>
              <a:rPr lang="en-US" b="1" dirty="0"/>
              <a:t> </a:t>
            </a:r>
            <a:r>
              <a:rPr lang="en-US" dirty="0"/>
              <a:t>( </a:t>
            </a:r>
            <a:r>
              <a:rPr lang="en-US" b="1" dirty="0">
                <a:solidFill>
                  <a:srgbClr val="2F1BC7"/>
                </a:solidFill>
              </a:rPr>
              <a:t>=</a:t>
            </a:r>
            <a:r>
              <a:rPr lang="en-US" dirty="0"/>
              <a:t> ) is used to assign value of one </a:t>
            </a:r>
            <a:r>
              <a:rPr lang="en-US" b="1" dirty="0">
                <a:solidFill>
                  <a:srgbClr val="2F1BC7"/>
                </a:solidFill>
              </a:rPr>
              <a:t>pointer</a:t>
            </a:r>
            <a:r>
              <a:rPr lang="en-US" dirty="0"/>
              <a:t> to another</a:t>
            </a:r>
          </a:p>
          <a:p>
            <a:endParaRPr lang="en-US" dirty="0"/>
          </a:p>
          <a:p>
            <a:r>
              <a:rPr lang="en-US" b="1" dirty="0">
                <a:solidFill>
                  <a:srgbClr val="2F1BC7"/>
                </a:solidFill>
              </a:rPr>
              <a:t>Pointer stores addresses</a:t>
            </a:r>
            <a:r>
              <a:rPr lang="en-US" b="1" dirty="0"/>
              <a:t> </a:t>
            </a:r>
            <a:r>
              <a:rPr lang="en-US" dirty="0"/>
              <a:t>so </a:t>
            </a:r>
            <a:r>
              <a:rPr lang="en-US" b="1" dirty="0">
                <a:solidFill>
                  <a:srgbClr val="C00000"/>
                </a:solidFill>
              </a:rPr>
              <a:t>p1=p2</a:t>
            </a:r>
            <a:r>
              <a:rPr lang="en-US" dirty="0"/>
              <a:t> copies </a:t>
            </a:r>
            <a:r>
              <a:rPr lang="en-US" b="1" dirty="0">
                <a:solidFill>
                  <a:srgbClr val="2F1BC7"/>
                </a:solidFill>
              </a:rPr>
              <a:t>an address value</a:t>
            </a:r>
            <a:r>
              <a:rPr lang="en-US" dirty="0"/>
              <a:t> into another pointer</a:t>
            </a:r>
          </a:p>
        </p:txBody>
      </p:sp>
      <p:sp>
        <p:nvSpPr>
          <p:cNvPr id="6" name="Rectangle 5"/>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8" name="Rectangle 3"/>
          <p:cNvSpPr txBox="1">
            <a:spLocks noChangeArrowheads="1"/>
          </p:cNvSpPr>
          <p:nvPr/>
        </p:nvSpPr>
        <p:spPr>
          <a:xfrm>
            <a:off x="152400" y="3810000"/>
            <a:ext cx="4953000" cy="2895600"/>
          </a:xfrm>
          <a:prstGeom prst="rect">
            <a:avLst/>
          </a:prstGeom>
          <a:solidFill>
            <a:schemeClr val="accent5">
              <a:lumMod val="20000"/>
              <a:lumOff val="80000"/>
            </a:schemeClr>
          </a:solidFill>
        </p:spPr>
        <p:txBody>
          <a:bodyPr vert="horz" lIns="91440" tIns="45720" rIns="91440" bIns="45720" rtlCol="0">
            <a:normAutofit/>
          </a:bodyPr>
          <a:lstStyle/>
          <a:p>
            <a:pPr marL="33813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err="1">
                <a:ln>
                  <a:noFill/>
                </a:ln>
                <a:solidFill>
                  <a:schemeClr val="tx1"/>
                </a:solidFill>
                <a:effectLst/>
                <a:uLnTx/>
                <a:uFillTx/>
                <a:latin typeface="Courier New" pitchFamily="49" charset="0"/>
                <a:ea typeface="+mn-ea"/>
                <a:cs typeface="Courier New" pitchFamily="49" charset="0"/>
              </a:rPr>
              <a:t>int</a:t>
            </a:r>
            <a:r>
              <a:rPr kumimoji="0" lang="en-US" sz="2800"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 v1 = 55;</a:t>
            </a:r>
            <a:br>
              <a:rPr kumimoji="0" lang="en-US" sz="2800"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br>
            <a:r>
              <a:rPr kumimoji="0" lang="en-US" sz="2800" b="1" i="0" u="none" strike="noStrike" kern="1200" cap="none" spc="0" normalizeH="0" baseline="0" noProof="0" dirty="0" err="1">
                <a:ln>
                  <a:noFill/>
                </a:ln>
                <a:solidFill>
                  <a:schemeClr val="tx1"/>
                </a:solidFill>
                <a:effectLst/>
                <a:uLnTx/>
                <a:uFillTx/>
                <a:latin typeface="Courier New" pitchFamily="49" charset="0"/>
                <a:ea typeface="+mn-ea"/>
                <a:cs typeface="Courier New" pitchFamily="49" charset="0"/>
              </a:rPr>
              <a:t>int</a:t>
            </a:r>
            <a:r>
              <a:rPr kumimoji="0" lang="en-US" sz="2800"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 p1 = &amp;v1;</a:t>
            </a:r>
            <a:br>
              <a:rPr kumimoji="0" lang="en-US" sz="2800"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br>
            <a:r>
              <a:rPr kumimoji="0" lang="en-US" sz="2800" b="1" i="0" u="none" strike="noStrike" kern="1200" cap="none" spc="0" normalizeH="0" baseline="0" noProof="0" dirty="0" err="1">
                <a:ln>
                  <a:noFill/>
                </a:ln>
                <a:solidFill>
                  <a:schemeClr val="tx1"/>
                </a:solidFill>
                <a:effectLst/>
                <a:uLnTx/>
                <a:uFillTx/>
                <a:latin typeface="Courier New" pitchFamily="49" charset="0"/>
                <a:ea typeface="+mn-ea"/>
                <a:cs typeface="Courier New" pitchFamily="49" charset="0"/>
              </a:rPr>
              <a:t>int</a:t>
            </a:r>
            <a:r>
              <a:rPr kumimoji="0" lang="en-US" sz="2800"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 p2;</a:t>
            </a:r>
          </a:p>
          <a:p>
            <a:pPr marL="33813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latin typeface="Courier New" pitchFamily="49" charset="0"/>
                <a:cs typeface="Courier New" pitchFamily="49" charset="0"/>
              </a:rPr>
              <a:t>p2=p1;</a:t>
            </a:r>
            <a:br>
              <a:rPr kumimoji="0" lang="en-US" sz="2800"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br>
            <a:r>
              <a:rPr kumimoji="0" lang="en-US" sz="2800" b="1" i="0" u="none" strike="noStrike" kern="1200" cap="none" spc="0" normalizeH="0" baseline="0" noProof="0" dirty="0" err="1">
                <a:ln>
                  <a:noFill/>
                </a:ln>
                <a:solidFill>
                  <a:schemeClr val="tx1"/>
                </a:solidFill>
                <a:effectLst/>
                <a:uLnTx/>
                <a:uFillTx/>
                <a:latin typeface="Courier New" pitchFamily="49" charset="0"/>
                <a:ea typeface="+mn-ea"/>
                <a:cs typeface="Courier New" pitchFamily="49" charset="0"/>
              </a:rPr>
              <a:t>cout</a:t>
            </a:r>
            <a:r>
              <a:rPr kumimoji="0" lang="en-US" sz="2800"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 &lt;&lt; *p1 &lt;&lt; </a:t>
            </a:r>
            <a:r>
              <a:rPr kumimoji="0" lang="en-US" sz="2800" b="1" i="0" u="none" strike="noStrike" kern="1200" cap="none" spc="0" normalizeH="0" baseline="0" noProof="0" dirty="0" err="1">
                <a:ln>
                  <a:noFill/>
                </a:ln>
                <a:solidFill>
                  <a:schemeClr val="tx1"/>
                </a:solidFill>
                <a:effectLst/>
                <a:uLnTx/>
                <a:uFillTx/>
                <a:latin typeface="Courier New" pitchFamily="49" charset="0"/>
                <a:ea typeface="+mn-ea"/>
                <a:cs typeface="Courier New" pitchFamily="49" charset="0"/>
              </a:rPr>
              <a:t>endl</a:t>
            </a:r>
            <a:r>
              <a:rPr kumimoji="0" lang="en-US" sz="2800"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a:t>
            </a:r>
            <a:br>
              <a:rPr kumimoji="0" lang="en-US" sz="2800"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br>
            <a:r>
              <a:rPr kumimoji="0" lang="en-US" sz="2800" b="1" i="0" u="none" strike="noStrike" kern="1200" cap="none" spc="0" normalizeH="0" baseline="0" noProof="0" dirty="0" err="1">
                <a:ln>
                  <a:noFill/>
                </a:ln>
                <a:solidFill>
                  <a:schemeClr val="tx1"/>
                </a:solidFill>
                <a:effectLst/>
                <a:uLnTx/>
                <a:uFillTx/>
                <a:latin typeface="Courier New" pitchFamily="49" charset="0"/>
                <a:ea typeface="+mn-ea"/>
                <a:cs typeface="Courier New" pitchFamily="49" charset="0"/>
              </a:rPr>
              <a:t>cout</a:t>
            </a:r>
            <a:r>
              <a:rPr kumimoji="0" lang="en-US" sz="2800"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 &lt;&lt; *p2 &lt;&lt; </a:t>
            </a:r>
            <a:r>
              <a:rPr kumimoji="0" lang="en-US" sz="2800" b="1" i="0" u="none" strike="noStrike" kern="1200" cap="none" spc="0" normalizeH="0" baseline="0" noProof="0" dirty="0" err="1">
                <a:ln>
                  <a:noFill/>
                </a:ln>
                <a:solidFill>
                  <a:schemeClr val="tx1"/>
                </a:solidFill>
                <a:effectLst/>
                <a:uLnTx/>
                <a:uFillTx/>
                <a:latin typeface="Courier New" pitchFamily="49" charset="0"/>
                <a:ea typeface="+mn-ea"/>
                <a:cs typeface="Courier New" pitchFamily="49" charset="0"/>
              </a:rPr>
              <a:t>endl</a:t>
            </a:r>
            <a:r>
              <a:rPr kumimoji="0" lang="en-US" sz="2800"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a:xfrm>
            <a:off x="5410200" y="3810000"/>
            <a:ext cx="3505200" cy="2895600"/>
          </a:xfrm>
          <a:prstGeom prst="rect">
            <a:avLst/>
          </a:prstGeom>
          <a:solidFill>
            <a:schemeClr val="accent6">
              <a:lumMod val="20000"/>
              <a:lumOff val="80000"/>
            </a:schemeClr>
          </a:solidFill>
        </p:spPr>
        <p:txBody>
          <a:bodyPr vert="horz" lIns="91440" tIns="45720" rIns="91440" bIns="45720" rtlCol="0">
            <a:normAutofit/>
          </a:bodyPr>
          <a:lstStyle/>
          <a:p>
            <a:pPr marL="33813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sng"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Output:</a:t>
            </a:r>
          </a:p>
          <a:p>
            <a:pPr marL="33813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1" i="0" u="sng" strike="noStrike" kern="1200" cap="none" spc="0" normalizeH="0" baseline="0" noProof="0" dirty="0">
              <a:ln>
                <a:noFill/>
              </a:ln>
              <a:solidFill>
                <a:schemeClr val="tx1"/>
              </a:solidFill>
              <a:effectLst/>
              <a:uLnTx/>
              <a:uFillTx/>
              <a:latin typeface="Courier New" pitchFamily="49" charset="0"/>
              <a:ea typeface="+mn-ea"/>
              <a:cs typeface="Courier New" pitchFamily="49" charset="0"/>
            </a:endParaRPr>
          </a:p>
          <a:p>
            <a:pPr marL="33813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latin typeface="Courier New" pitchFamily="49" charset="0"/>
                <a:cs typeface="Courier New" pitchFamily="49" charset="0"/>
              </a:rPr>
              <a:t>		55</a:t>
            </a:r>
          </a:p>
          <a:p>
            <a:pPr marL="33813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		55</a:t>
            </a:r>
            <a:endParaRPr kumimoji="0" lang="en-US" sz="3200" b="0" i="0"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5545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990600" y="0"/>
            <a:ext cx="8153400" cy="1073150"/>
          </a:xfrm>
        </p:spPr>
        <p:txBody>
          <a:bodyPr>
            <a:normAutofit/>
          </a:bodyPr>
          <a:lstStyle/>
          <a:p>
            <a:r>
              <a:rPr lang="en-US" altLang="zh-CN" sz="5400" b="1" dirty="0">
                <a:solidFill>
                  <a:srgbClr val="C00000"/>
                </a:solidFill>
              </a:rPr>
              <a:t>Example</a:t>
            </a:r>
            <a:endParaRPr lang="en-US" altLang="zh-CN" sz="4800" b="1" dirty="0">
              <a:solidFill>
                <a:srgbClr val="C00000"/>
              </a:solidFill>
            </a:endParaRPr>
          </a:p>
        </p:txBody>
      </p:sp>
      <p:sp>
        <p:nvSpPr>
          <p:cNvPr id="174083" name="Rectangle 3"/>
          <p:cNvSpPr>
            <a:spLocks noGrp="1" noChangeArrowheads="1"/>
          </p:cNvSpPr>
          <p:nvPr>
            <p:ph type="body" idx="1"/>
          </p:nvPr>
        </p:nvSpPr>
        <p:spPr>
          <a:xfrm>
            <a:off x="0" y="990600"/>
            <a:ext cx="8991600" cy="5648325"/>
          </a:xfrm>
        </p:spPr>
        <p:txBody>
          <a:bodyPr>
            <a:normAutofit/>
          </a:bodyPr>
          <a:lstStyle/>
          <a:p>
            <a:pPr>
              <a:lnSpc>
                <a:spcPct val="90000"/>
              </a:lnSpc>
              <a:spcBef>
                <a:spcPct val="0"/>
              </a:spcBef>
              <a:buFont typeface="Wingdings" panose="05000000000000000000" pitchFamily="2" charset="2"/>
              <a:buNone/>
            </a:pPr>
            <a:endParaRPr lang="en-US" altLang="zh-CN" sz="2800" b="1" dirty="0">
              <a:latin typeface="Courier New" panose="02070309020205020404" pitchFamily="49" charset="0"/>
            </a:endParaRP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int main()</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a:t>
            </a:r>
          </a:p>
          <a:p>
            <a:pPr>
              <a:lnSpc>
                <a:spcPct val="90000"/>
              </a:lnSpc>
              <a:spcBef>
                <a:spcPct val="0"/>
              </a:spcBef>
              <a:buFont typeface="Wingdings" panose="05000000000000000000" pitchFamily="2" charset="2"/>
              <a:buNone/>
            </a:pPr>
            <a:r>
              <a:rPr lang="en-US" altLang="zh-CN" sz="2800" b="1" dirty="0">
                <a:solidFill>
                  <a:srgbClr val="2C14DE"/>
                </a:solidFill>
                <a:latin typeface="Courier New" panose="02070309020205020404" pitchFamily="49" charset="0"/>
              </a:rPr>
              <a:t>  int *p;</a:t>
            </a:r>
            <a:endParaRPr lang="en-US" altLang="zh-CN" sz="2800" b="1" dirty="0">
              <a:latin typeface="Courier New" panose="02070309020205020404" pitchFamily="49" charset="0"/>
            </a:endParaRP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  p = new int; </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  *p = 99;</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  return 0;</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a:t>
            </a:r>
          </a:p>
        </p:txBody>
      </p:sp>
      <p:sp>
        <p:nvSpPr>
          <p:cNvPr id="174084" name="Rectangle 4"/>
          <p:cNvSpPr>
            <a:spLocks noChangeArrowheads="1"/>
          </p:cNvSpPr>
          <p:nvPr>
            <p:custDataLst>
              <p:tags r:id="rId1"/>
            </p:custDataLst>
          </p:nvPr>
        </p:nvSpPr>
        <p:spPr bwMode="auto">
          <a:xfrm>
            <a:off x="6553200" y="1606550"/>
            <a:ext cx="1752600" cy="4343400"/>
          </a:xfrm>
          <a:prstGeom prst="rect">
            <a:avLst/>
          </a:prstGeom>
          <a:solidFill>
            <a:srgbClr val="F8F8F8"/>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accent2"/>
              </a:solidFill>
              <a:latin typeface="Courier New" panose="02070309020205020404" pitchFamily="49" charset="0"/>
            </a:endParaRPr>
          </a:p>
        </p:txBody>
      </p:sp>
      <p:sp>
        <p:nvSpPr>
          <p:cNvPr id="174085" name="Text Box 5"/>
          <p:cNvSpPr txBox="1">
            <a:spLocks noChangeArrowheads="1"/>
          </p:cNvSpPr>
          <p:nvPr>
            <p:custDataLst>
              <p:tags r:id="rId2"/>
            </p:custDataLst>
          </p:nvPr>
        </p:nvSpPr>
        <p:spPr bwMode="auto">
          <a:xfrm>
            <a:off x="4876800" y="5622925"/>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latin typeface="Courier New" panose="02070309020205020404" pitchFamily="49" charset="0"/>
              </a:rPr>
              <a:t>0xffffffff</a:t>
            </a:r>
          </a:p>
        </p:txBody>
      </p:sp>
      <p:sp>
        <p:nvSpPr>
          <p:cNvPr id="174086" name="Text Box 6"/>
          <p:cNvSpPr txBox="1">
            <a:spLocks noChangeArrowheads="1"/>
          </p:cNvSpPr>
          <p:nvPr/>
        </p:nvSpPr>
        <p:spPr bwMode="auto">
          <a:xfrm>
            <a:off x="6248400" y="153035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0</a:t>
            </a:r>
          </a:p>
        </p:txBody>
      </p:sp>
      <p:sp>
        <p:nvSpPr>
          <p:cNvPr id="174087" name="Line 7"/>
          <p:cNvSpPr>
            <a:spLocks noChangeShapeType="1"/>
          </p:cNvSpPr>
          <p:nvPr/>
        </p:nvSpPr>
        <p:spPr bwMode="auto">
          <a:xfrm>
            <a:off x="6553200" y="221615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88" name="Text Box 8"/>
          <p:cNvSpPr txBox="1">
            <a:spLocks noChangeArrowheads="1"/>
          </p:cNvSpPr>
          <p:nvPr/>
        </p:nvSpPr>
        <p:spPr bwMode="auto">
          <a:xfrm>
            <a:off x="7010400" y="175895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text</a:t>
            </a:r>
          </a:p>
        </p:txBody>
      </p:sp>
      <p:sp>
        <p:nvSpPr>
          <p:cNvPr id="174089" name="Text Box 9"/>
          <p:cNvSpPr txBox="1">
            <a:spLocks noChangeArrowheads="1"/>
          </p:cNvSpPr>
          <p:nvPr/>
        </p:nvSpPr>
        <p:spPr bwMode="auto">
          <a:xfrm>
            <a:off x="7010400" y="221615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data</a:t>
            </a:r>
          </a:p>
        </p:txBody>
      </p:sp>
      <p:sp>
        <p:nvSpPr>
          <p:cNvPr id="174090" name="Line 10"/>
          <p:cNvSpPr>
            <a:spLocks noChangeShapeType="1"/>
          </p:cNvSpPr>
          <p:nvPr/>
        </p:nvSpPr>
        <p:spPr bwMode="auto">
          <a:xfrm>
            <a:off x="6553200" y="267335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4091" name="Line 11"/>
          <p:cNvSpPr>
            <a:spLocks noChangeShapeType="1"/>
          </p:cNvSpPr>
          <p:nvPr/>
        </p:nvSpPr>
        <p:spPr bwMode="auto">
          <a:xfrm>
            <a:off x="6553200" y="313055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2" name="Text Box 12"/>
          <p:cNvSpPr txBox="1">
            <a:spLocks noChangeArrowheads="1"/>
          </p:cNvSpPr>
          <p:nvPr/>
        </p:nvSpPr>
        <p:spPr bwMode="auto">
          <a:xfrm>
            <a:off x="7086600" y="267335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bss</a:t>
            </a:r>
          </a:p>
        </p:txBody>
      </p:sp>
      <p:sp>
        <p:nvSpPr>
          <p:cNvPr id="174093" name="Line 13"/>
          <p:cNvSpPr>
            <a:spLocks noChangeShapeType="1"/>
          </p:cNvSpPr>
          <p:nvPr/>
        </p:nvSpPr>
        <p:spPr bwMode="auto">
          <a:xfrm>
            <a:off x="6553200" y="374015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4" name="Text Box 14"/>
          <p:cNvSpPr txBox="1">
            <a:spLocks noChangeArrowheads="1"/>
          </p:cNvSpPr>
          <p:nvPr/>
        </p:nvSpPr>
        <p:spPr bwMode="auto">
          <a:xfrm>
            <a:off x="7010400" y="313055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chemeClr val="tx2"/>
                </a:solidFill>
                <a:latin typeface="Courier New" panose="02070309020205020404" pitchFamily="49" charset="0"/>
              </a:rPr>
              <a:t>heap</a:t>
            </a:r>
          </a:p>
        </p:txBody>
      </p:sp>
      <p:sp>
        <p:nvSpPr>
          <p:cNvPr id="174095" name="Line 15"/>
          <p:cNvSpPr>
            <a:spLocks noChangeShapeType="1"/>
          </p:cNvSpPr>
          <p:nvPr/>
        </p:nvSpPr>
        <p:spPr bwMode="auto">
          <a:xfrm>
            <a:off x="7391400" y="3740150"/>
            <a:ext cx="0" cy="3810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6" name="Text Box 16"/>
          <p:cNvSpPr txBox="1">
            <a:spLocks noChangeArrowheads="1"/>
          </p:cNvSpPr>
          <p:nvPr/>
        </p:nvSpPr>
        <p:spPr bwMode="auto">
          <a:xfrm>
            <a:off x="7010400" y="556895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stack</a:t>
            </a:r>
          </a:p>
        </p:txBody>
      </p:sp>
      <p:sp>
        <p:nvSpPr>
          <p:cNvPr id="174097" name="Line 17"/>
          <p:cNvSpPr>
            <a:spLocks noChangeShapeType="1"/>
          </p:cNvSpPr>
          <p:nvPr/>
        </p:nvSpPr>
        <p:spPr bwMode="auto">
          <a:xfrm>
            <a:off x="6553200" y="488315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8" name="Line 18"/>
          <p:cNvSpPr>
            <a:spLocks noChangeShapeType="1"/>
          </p:cNvSpPr>
          <p:nvPr/>
        </p:nvSpPr>
        <p:spPr bwMode="auto">
          <a:xfrm flipV="1">
            <a:off x="7391400" y="4578350"/>
            <a:ext cx="0" cy="3048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01" name="Line 21"/>
          <p:cNvSpPr>
            <a:spLocks noChangeShapeType="1"/>
          </p:cNvSpPr>
          <p:nvPr/>
        </p:nvSpPr>
        <p:spPr bwMode="auto">
          <a:xfrm>
            <a:off x="6553200" y="5187950"/>
            <a:ext cx="1752600"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03" name="Text Box 23"/>
          <p:cNvSpPr txBox="1">
            <a:spLocks noChangeArrowheads="1"/>
          </p:cNvSpPr>
          <p:nvPr/>
        </p:nvSpPr>
        <p:spPr bwMode="auto">
          <a:xfrm>
            <a:off x="7315200" y="488315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chemeClr val="hlink"/>
                </a:solidFill>
                <a:latin typeface="Courier New" panose="02070309020205020404" pitchFamily="49" charset="0"/>
              </a:rPr>
              <a:t>p</a:t>
            </a:r>
          </a:p>
        </p:txBody>
      </p:sp>
      <p:sp>
        <p:nvSpPr>
          <p:cNvPr id="21" name="Rectangle 20"/>
          <p:cNvSpPr/>
          <p:nvPr/>
        </p:nvSpPr>
        <p:spPr>
          <a:xfrm>
            <a:off x="9053" y="933847"/>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2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8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990600" y="76200"/>
            <a:ext cx="8153400" cy="920750"/>
          </a:xfrm>
        </p:spPr>
        <p:txBody>
          <a:bodyPr>
            <a:normAutofit/>
          </a:bodyPr>
          <a:lstStyle/>
          <a:p>
            <a:r>
              <a:rPr lang="en-US" altLang="zh-CN" sz="5400" b="1" dirty="0">
                <a:solidFill>
                  <a:srgbClr val="C00000"/>
                </a:solidFill>
              </a:rPr>
              <a:t>Example</a:t>
            </a:r>
          </a:p>
        </p:txBody>
      </p:sp>
      <p:sp>
        <p:nvSpPr>
          <p:cNvPr id="176132" name="Rectangle 4"/>
          <p:cNvSpPr>
            <a:spLocks noChangeArrowheads="1"/>
          </p:cNvSpPr>
          <p:nvPr>
            <p:custDataLst>
              <p:tags r:id="rId1"/>
            </p:custDataLst>
          </p:nvPr>
        </p:nvSpPr>
        <p:spPr bwMode="auto">
          <a:xfrm>
            <a:off x="6584950" y="1606550"/>
            <a:ext cx="1752600" cy="4343400"/>
          </a:xfrm>
          <a:prstGeom prst="rect">
            <a:avLst/>
          </a:prstGeom>
          <a:solidFill>
            <a:srgbClr val="F8F8F8"/>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latin typeface="Courier New" panose="02070309020205020404" pitchFamily="49" charset="0"/>
            </a:endParaRPr>
          </a:p>
        </p:txBody>
      </p:sp>
      <p:sp>
        <p:nvSpPr>
          <p:cNvPr id="176133" name="Text Box 5"/>
          <p:cNvSpPr txBox="1">
            <a:spLocks noChangeArrowheads="1"/>
          </p:cNvSpPr>
          <p:nvPr>
            <p:custDataLst>
              <p:tags r:id="rId2"/>
            </p:custDataLst>
          </p:nvPr>
        </p:nvSpPr>
        <p:spPr bwMode="auto">
          <a:xfrm>
            <a:off x="4876800" y="5622925"/>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latin typeface="Courier New" panose="02070309020205020404" pitchFamily="49" charset="0"/>
              </a:rPr>
              <a:t>0xffffffff</a:t>
            </a:r>
          </a:p>
        </p:txBody>
      </p:sp>
      <p:sp>
        <p:nvSpPr>
          <p:cNvPr id="176134" name="Text Box 6"/>
          <p:cNvSpPr txBox="1">
            <a:spLocks noChangeArrowheads="1"/>
          </p:cNvSpPr>
          <p:nvPr/>
        </p:nvSpPr>
        <p:spPr bwMode="auto">
          <a:xfrm>
            <a:off x="6280150" y="153035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0</a:t>
            </a:r>
          </a:p>
        </p:txBody>
      </p:sp>
      <p:sp>
        <p:nvSpPr>
          <p:cNvPr id="176135" name="Line 7"/>
          <p:cNvSpPr>
            <a:spLocks noChangeShapeType="1"/>
          </p:cNvSpPr>
          <p:nvPr/>
        </p:nvSpPr>
        <p:spPr bwMode="auto">
          <a:xfrm>
            <a:off x="6584950" y="221615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36" name="Text Box 8"/>
          <p:cNvSpPr txBox="1">
            <a:spLocks noChangeArrowheads="1"/>
          </p:cNvSpPr>
          <p:nvPr/>
        </p:nvSpPr>
        <p:spPr bwMode="auto">
          <a:xfrm>
            <a:off x="7042150" y="175895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text</a:t>
            </a:r>
          </a:p>
        </p:txBody>
      </p:sp>
      <p:sp>
        <p:nvSpPr>
          <p:cNvPr id="176137" name="Text Box 9"/>
          <p:cNvSpPr txBox="1">
            <a:spLocks noChangeArrowheads="1"/>
          </p:cNvSpPr>
          <p:nvPr/>
        </p:nvSpPr>
        <p:spPr bwMode="auto">
          <a:xfrm>
            <a:off x="7042150" y="221615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data</a:t>
            </a:r>
          </a:p>
        </p:txBody>
      </p:sp>
      <p:sp>
        <p:nvSpPr>
          <p:cNvPr id="176138" name="Line 10"/>
          <p:cNvSpPr>
            <a:spLocks noChangeShapeType="1"/>
          </p:cNvSpPr>
          <p:nvPr/>
        </p:nvSpPr>
        <p:spPr bwMode="auto">
          <a:xfrm>
            <a:off x="6584950" y="267335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39" name="Line 11"/>
          <p:cNvSpPr>
            <a:spLocks noChangeShapeType="1"/>
          </p:cNvSpPr>
          <p:nvPr/>
        </p:nvSpPr>
        <p:spPr bwMode="auto">
          <a:xfrm>
            <a:off x="6584950" y="313055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0" name="Text Box 12"/>
          <p:cNvSpPr txBox="1">
            <a:spLocks noChangeArrowheads="1"/>
          </p:cNvSpPr>
          <p:nvPr/>
        </p:nvSpPr>
        <p:spPr bwMode="auto">
          <a:xfrm>
            <a:off x="7118350" y="267335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bss</a:t>
            </a:r>
          </a:p>
        </p:txBody>
      </p:sp>
      <p:sp>
        <p:nvSpPr>
          <p:cNvPr id="176141" name="Line 13"/>
          <p:cNvSpPr>
            <a:spLocks noChangeShapeType="1"/>
          </p:cNvSpPr>
          <p:nvPr/>
        </p:nvSpPr>
        <p:spPr bwMode="auto">
          <a:xfrm>
            <a:off x="6584950" y="3740150"/>
            <a:ext cx="1752600"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2" name="Text Box 14"/>
          <p:cNvSpPr txBox="1">
            <a:spLocks noChangeArrowheads="1"/>
          </p:cNvSpPr>
          <p:nvPr/>
        </p:nvSpPr>
        <p:spPr bwMode="auto">
          <a:xfrm>
            <a:off x="7042150" y="313055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heap</a:t>
            </a:r>
          </a:p>
        </p:txBody>
      </p:sp>
      <p:sp>
        <p:nvSpPr>
          <p:cNvPr id="176143" name="Line 15"/>
          <p:cNvSpPr>
            <a:spLocks noChangeShapeType="1"/>
          </p:cNvSpPr>
          <p:nvPr/>
        </p:nvSpPr>
        <p:spPr bwMode="auto">
          <a:xfrm>
            <a:off x="7423150" y="4044950"/>
            <a:ext cx="0" cy="3810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4" name="Text Box 16"/>
          <p:cNvSpPr txBox="1">
            <a:spLocks noChangeArrowheads="1"/>
          </p:cNvSpPr>
          <p:nvPr/>
        </p:nvSpPr>
        <p:spPr bwMode="auto">
          <a:xfrm>
            <a:off x="7042150" y="556895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stack</a:t>
            </a:r>
          </a:p>
        </p:txBody>
      </p:sp>
      <p:sp>
        <p:nvSpPr>
          <p:cNvPr id="176145" name="Line 17"/>
          <p:cNvSpPr>
            <a:spLocks noChangeShapeType="1"/>
          </p:cNvSpPr>
          <p:nvPr/>
        </p:nvSpPr>
        <p:spPr bwMode="auto">
          <a:xfrm>
            <a:off x="6584950" y="488315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6" name="Line 18"/>
          <p:cNvSpPr>
            <a:spLocks noChangeShapeType="1"/>
          </p:cNvSpPr>
          <p:nvPr/>
        </p:nvSpPr>
        <p:spPr bwMode="auto">
          <a:xfrm flipV="1">
            <a:off x="7423150" y="4578350"/>
            <a:ext cx="0" cy="3048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7" name="Line 19"/>
          <p:cNvSpPr>
            <a:spLocks noChangeShapeType="1"/>
          </p:cNvSpPr>
          <p:nvPr/>
        </p:nvSpPr>
        <p:spPr bwMode="auto">
          <a:xfrm>
            <a:off x="6584950" y="404495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8" name="Text Box 20"/>
          <p:cNvSpPr txBox="1">
            <a:spLocks noChangeArrowheads="1"/>
          </p:cNvSpPr>
          <p:nvPr/>
        </p:nvSpPr>
        <p:spPr bwMode="auto">
          <a:xfrm>
            <a:off x="6970271" y="3740149"/>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chemeClr val="hlink"/>
                </a:solidFill>
                <a:latin typeface="Courier New" panose="02070309020205020404" pitchFamily="49" charset="0"/>
              </a:rPr>
              <a:t>#@%*&amp;</a:t>
            </a:r>
          </a:p>
        </p:txBody>
      </p:sp>
      <p:sp>
        <p:nvSpPr>
          <p:cNvPr id="176149" name="Line 21"/>
          <p:cNvSpPr>
            <a:spLocks noChangeShapeType="1"/>
          </p:cNvSpPr>
          <p:nvPr/>
        </p:nvSpPr>
        <p:spPr bwMode="auto">
          <a:xfrm>
            <a:off x="6584950" y="5187950"/>
            <a:ext cx="1752600"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50" name="Text Box 22"/>
          <p:cNvSpPr txBox="1">
            <a:spLocks noChangeArrowheads="1"/>
          </p:cNvSpPr>
          <p:nvPr/>
        </p:nvSpPr>
        <p:spPr bwMode="auto">
          <a:xfrm>
            <a:off x="7270750" y="488315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hlink"/>
                </a:solidFill>
                <a:latin typeface="Courier New" panose="02070309020205020404" pitchFamily="49" charset="0"/>
              </a:rPr>
              <a:t>p</a:t>
            </a:r>
          </a:p>
        </p:txBody>
      </p:sp>
      <p:sp>
        <p:nvSpPr>
          <p:cNvPr id="176152" name="Freeform 24"/>
          <p:cNvSpPr>
            <a:spLocks/>
          </p:cNvSpPr>
          <p:nvPr/>
        </p:nvSpPr>
        <p:spPr bwMode="auto">
          <a:xfrm>
            <a:off x="6153150" y="3892550"/>
            <a:ext cx="431800" cy="1143000"/>
          </a:xfrm>
          <a:custGeom>
            <a:avLst/>
            <a:gdLst>
              <a:gd name="T0" fmla="*/ 272 w 272"/>
              <a:gd name="T1" fmla="*/ 720 h 720"/>
              <a:gd name="T2" fmla="*/ 32 w 272"/>
              <a:gd name="T3" fmla="*/ 624 h 720"/>
              <a:gd name="T4" fmla="*/ 80 w 272"/>
              <a:gd name="T5" fmla="*/ 288 h 720"/>
              <a:gd name="T6" fmla="*/ 272 w 272"/>
              <a:gd name="T7" fmla="*/ 0 h 720"/>
            </a:gdLst>
            <a:ahLst/>
            <a:cxnLst>
              <a:cxn ang="0">
                <a:pos x="T0" y="T1"/>
              </a:cxn>
              <a:cxn ang="0">
                <a:pos x="T2" y="T3"/>
              </a:cxn>
              <a:cxn ang="0">
                <a:pos x="T4" y="T5"/>
              </a:cxn>
              <a:cxn ang="0">
                <a:pos x="T6" y="T7"/>
              </a:cxn>
            </a:cxnLst>
            <a:rect l="0" t="0" r="r" b="b"/>
            <a:pathLst>
              <a:path w="272" h="720">
                <a:moveTo>
                  <a:pt x="272" y="720"/>
                </a:moveTo>
                <a:cubicBezTo>
                  <a:pt x="168" y="708"/>
                  <a:pt x="64" y="696"/>
                  <a:pt x="32" y="624"/>
                </a:cubicBezTo>
                <a:cubicBezTo>
                  <a:pt x="0" y="552"/>
                  <a:pt x="40" y="392"/>
                  <a:pt x="80" y="288"/>
                </a:cubicBezTo>
                <a:cubicBezTo>
                  <a:pt x="120" y="184"/>
                  <a:pt x="240" y="48"/>
                  <a:pt x="272" y="0"/>
                </a:cubicBezTo>
              </a:path>
            </a:pathLst>
          </a:custGeom>
          <a:noFill/>
          <a:ln w="25400">
            <a:solidFill>
              <a:srgbClr val="B8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Rectangle 23"/>
          <p:cNvSpPr/>
          <p:nvPr/>
        </p:nvSpPr>
        <p:spPr>
          <a:xfrm>
            <a:off x="0" y="930275"/>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3"/>
          <p:cNvSpPr txBox="1">
            <a:spLocks noChangeArrowheads="1"/>
          </p:cNvSpPr>
          <p:nvPr/>
        </p:nvSpPr>
        <p:spPr>
          <a:xfrm>
            <a:off x="0" y="990600"/>
            <a:ext cx="8991600" cy="56483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ct val="0"/>
              </a:spcBef>
              <a:buFont typeface="Wingdings" panose="05000000000000000000" pitchFamily="2" charset="2"/>
              <a:buNone/>
            </a:pPr>
            <a:endParaRPr lang="en-US" altLang="zh-CN" sz="2800" b="1" dirty="0">
              <a:latin typeface="Courier New" panose="02070309020205020404" pitchFamily="49" charset="0"/>
            </a:endParaRP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int main()</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  int *p;</a:t>
            </a:r>
          </a:p>
          <a:p>
            <a:pPr>
              <a:lnSpc>
                <a:spcPct val="90000"/>
              </a:lnSpc>
              <a:spcBef>
                <a:spcPct val="0"/>
              </a:spcBef>
              <a:buFont typeface="Wingdings" panose="05000000000000000000" pitchFamily="2" charset="2"/>
              <a:buNone/>
            </a:pPr>
            <a:r>
              <a:rPr lang="en-US" altLang="zh-CN" sz="2800" b="1" dirty="0">
                <a:solidFill>
                  <a:srgbClr val="2C14DE"/>
                </a:solidFill>
                <a:latin typeface="Courier New" panose="02070309020205020404" pitchFamily="49" charset="0"/>
              </a:rPr>
              <a:t>  p = new int;</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  *p = 99;</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  return 0;</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a:t>
            </a:r>
          </a:p>
        </p:txBody>
      </p:sp>
    </p:spTree>
    <p:extLst>
      <p:ext uri="{BB962C8B-B14F-4D97-AF65-F5344CB8AC3E}">
        <p14:creationId xmlns:p14="http://schemas.microsoft.com/office/powerpoint/2010/main" val="305634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6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48" grpId="0"/>
      <p:bldP spid="17615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990600" y="69850"/>
            <a:ext cx="8153400" cy="920750"/>
          </a:xfrm>
        </p:spPr>
        <p:txBody>
          <a:bodyPr>
            <a:normAutofit/>
          </a:bodyPr>
          <a:lstStyle/>
          <a:p>
            <a:r>
              <a:rPr lang="en-US" altLang="zh-CN" sz="5400" b="1" dirty="0">
                <a:solidFill>
                  <a:srgbClr val="C00000"/>
                </a:solidFill>
              </a:rPr>
              <a:t>Example</a:t>
            </a:r>
          </a:p>
        </p:txBody>
      </p:sp>
      <p:sp>
        <p:nvSpPr>
          <p:cNvPr id="176132" name="Rectangle 4"/>
          <p:cNvSpPr>
            <a:spLocks noChangeArrowheads="1"/>
          </p:cNvSpPr>
          <p:nvPr>
            <p:custDataLst>
              <p:tags r:id="rId1"/>
            </p:custDataLst>
          </p:nvPr>
        </p:nvSpPr>
        <p:spPr bwMode="auto">
          <a:xfrm>
            <a:off x="6584950" y="1600200"/>
            <a:ext cx="1752600" cy="4343400"/>
          </a:xfrm>
          <a:prstGeom prst="rect">
            <a:avLst/>
          </a:prstGeom>
          <a:solidFill>
            <a:srgbClr val="F8F8F8"/>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latin typeface="Courier New" panose="02070309020205020404" pitchFamily="49" charset="0"/>
            </a:endParaRPr>
          </a:p>
        </p:txBody>
      </p:sp>
      <p:sp>
        <p:nvSpPr>
          <p:cNvPr id="176133" name="Text Box 5"/>
          <p:cNvSpPr txBox="1">
            <a:spLocks noChangeArrowheads="1"/>
          </p:cNvSpPr>
          <p:nvPr>
            <p:custDataLst>
              <p:tags r:id="rId2"/>
            </p:custDataLst>
          </p:nvPr>
        </p:nvSpPr>
        <p:spPr bwMode="auto">
          <a:xfrm>
            <a:off x="4876800" y="5616575"/>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latin typeface="Courier New" panose="02070309020205020404" pitchFamily="49" charset="0"/>
              </a:rPr>
              <a:t>0xffffffff</a:t>
            </a:r>
          </a:p>
        </p:txBody>
      </p:sp>
      <p:sp>
        <p:nvSpPr>
          <p:cNvPr id="176134" name="Text Box 6"/>
          <p:cNvSpPr txBox="1">
            <a:spLocks noChangeArrowheads="1"/>
          </p:cNvSpPr>
          <p:nvPr/>
        </p:nvSpPr>
        <p:spPr bwMode="auto">
          <a:xfrm>
            <a:off x="6280150" y="15240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0</a:t>
            </a:r>
          </a:p>
        </p:txBody>
      </p:sp>
      <p:sp>
        <p:nvSpPr>
          <p:cNvPr id="176135" name="Line 7"/>
          <p:cNvSpPr>
            <a:spLocks noChangeShapeType="1"/>
          </p:cNvSpPr>
          <p:nvPr/>
        </p:nvSpPr>
        <p:spPr bwMode="auto">
          <a:xfrm>
            <a:off x="6584950" y="22098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36" name="Text Box 8"/>
          <p:cNvSpPr txBox="1">
            <a:spLocks noChangeArrowheads="1"/>
          </p:cNvSpPr>
          <p:nvPr/>
        </p:nvSpPr>
        <p:spPr bwMode="auto">
          <a:xfrm>
            <a:off x="7042150" y="17526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text</a:t>
            </a:r>
          </a:p>
        </p:txBody>
      </p:sp>
      <p:sp>
        <p:nvSpPr>
          <p:cNvPr id="176137" name="Text Box 9"/>
          <p:cNvSpPr txBox="1">
            <a:spLocks noChangeArrowheads="1"/>
          </p:cNvSpPr>
          <p:nvPr/>
        </p:nvSpPr>
        <p:spPr bwMode="auto">
          <a:xfrm>
            <a:off x="7042150" y="22098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data</a:t>
            </a:r>
          </a:p>
        </p:txBody>
      </p:sp>
      <p:sp>
        <p:nvSpPr>
          <p:cNvPr id="176138" name="Line 10"/>
          <p:cNvSpPr>
            <a:spLocks noChangeShapeType="1"/>
          </p:cNvSpPr>
          <p:nvPr/>
        </p:nvSpPr>
        <p:spPr bwMode="auto">
          <a:xfrm>
            <a:off x="6584950" y="26670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39" name="Line 11"/>
          <p:cNvSpPr>
            <a:spLocks noChangeShapeType="1"/>
          </p:cNvSpPr>
          <p:nvPr/>
        </p:nvSpPr>
        <p:spPr bwMode="auto">
          <a:xfrm>
            <a:off x="6584950" y="31242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0" name="Text Box 12"/>
          <p:cNvSpPr txBox="1">
            <a:spLocks noChangeArrowheads="1"/>
          </p:cNvSpPr>
          <p:nvPr/>
        </p:nvSpPr>
        <p:spPr bwMode="auto">
          <a:xfrm>
            <a:off x="7118350" y="26670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bss</a:t>
            </a:r>
          </a:p>
        </p:txBody>
      </p:sp>
      <p:sp>
        <p:nvSpPr>
          <p:cNvPr id="176141" name="Line 13"/>
          <p:cNvSpPr>
            <a:spLocks noChangeShapeType="1"/>
          </p:cNvSpPr>
          <p:nvPr/>
        </p:nvSpPr>
        <p:spPr bwMode="auto">
          <a:xfrm>
            <a:off x="6584950" y="3733800"/>
            <a:ext cx="1752600"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2" name="Text Box 14"/>
          <p:cNvSpPr txBox="1">
            <a:spLocks noChangeArrowheads="1"/>
          </p:cNvSpPr>
          <p:nvPr/>
        </p:nvSpPr>
        <p:spPr bwMode="auto">
          <a:xfrm>
            <a:off x="7042150" y="31242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heap</a:t>
            </a:r>
          </a:p>
        </p:txBody>
      </p:sp>
      <p:sp>
        <p:nvSpPr>
          <p:cNvPr id="176143" name="Line 15"/>
          <p:cNvSpPr>
            <a:spLocks noChangeShapeType="1"/>
          </p:cNvSpPr>
          <p:nvPr/>
        </p:nvSpPr>
        <p:spPr bwMode="auto">
          <a:xfrm>
            <a:off x="7423150" y="4038600"/>
            <a:ext cx="0" cy="3810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4" name="Text Box 16"/>
          <p:cNvSpPr txBox="1">
            <a:spLocks noChangeArrowheads="1"/>
          </p:cNvSpPr>
          <p:nvPr/>
        </p:nvSpPr>
        <p:spPr bwMode="auto">
          <a:xfrm>
            <a:off x="7042150" y="55626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stack</a:t>
            </a:r>
          </a:p>
        </p:txBody>
      </p:sp>
      <p:sp>
        <p:nvSpPr>
          <p:cNvPr id="176145" name="Line 17"/>
          <p:cNvSpPr>
            <a:spLocks noChangeShapeType="1"/>
          </p:cNvSpPr>
          <p:nvPr/>
        </p:nvSpPr>
        <p:spPr bwMode="auto">
          <a:xfrm>
            <a:off x="6584950" y="48768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6" name="Line 18"/>
          <p:cNvSpPr>
            <a:spLocks noChangeShapeType="1"/>
          </p:cNvSpPr>
          <p:nvPr/>
        </p:nvSpPr>
        <p:spPr bwMode="auto">
          <a:xfrm flipV="1">
            <a:off x="7423150" y="4572000"/>
            <a:ext cx="0" cy="3048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7" name="Line 19"/>
          <p:cNvSpPr>
            <a:spLocks noChangeShapeType="1"/>
          </p:cNvSpPr>
          <p:nvPr/>
        </p:nvSpPr>
        <p:spPr bwMode="auto">
          <a:xfrm>
            <a:off x="6584950" y="40386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8" name="Text Box 20"/>
          <p:cNvSpPr txBox="1">
            <a:spLocks noChangeArrowheads="1"/>
          </p:cNvSpPr>
          <p:nvPr/>
        </p:nvSpPr>
        <p:spPr bwMode="auto">
          <a:xfrm>
            <a:off x="6965950" y="3733800"/>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chemeClr val="hlink"/>
                </a:solidFill>
                <a:latin typeface="Courier New" panose="02070309020205020404" pitchFamily="49" charset="0"/>
              </a:rPr>
              <a:t>  99</a:t>
            </a:r>
          </a:p>
        </p:txBody>
      </p:sp>
      <p:sp>
        <p:nvSpPr>
          <p:cNvPr id="176149" name="Line 21"/>
          <p:cNvSpPr>
            <a:spLocks noChangeShapeType="1"/>
          </p:cNvSpPr>
          <p:nvPr/>
        </p:nvSpPr>
        <p:spPr bwMode="auto">
          <a:xfrm>
            <a:off x="6584950" y="5181600"/>
            <a:ext cx="1752600"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50" name="Text Box 22"/>
          <p:cNvSpPr txBox="1">
            <a:spLocks noChangeArrowheads="1"/>
          </p:cNvSpPr>
          <p:nvPr/>
        </p:nvSpPr>
        <p:spPr bwMode="auto">
          <a:xfrm>
            <a:off x="7270750" y="48768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hlink"/>
                </a:solidFill>
                <a:latin typeface="Courier New" panose="02070309020205020404" pitchFamily="49" charset="0"/>
              </a:rPr>
              <a:t>p</a:t>
            </a:r>
          </a:p>
        </p:txBody>
      </p:sp>
      <p:sp>
        <p:nvSpPr>
          <p:cNvPr id="176152" name="Freeform 24"/>
          <p:cNvSpPr>
            <a:spLocks/>
          </p:cNvSpPr>
          <p:nvPr/>
        </p:nvSpPr>
        <p:spPr bwMode="auto">
          <a:xfrm>
            <a:off x="6153150" y="3886200"/>
            <a:ext cx="431800" cy="1143000"/>
          </a:xfrm>
          <a:custGeom>
            <a:avLst/>
            <a:gdLst>
              <a:gd name="T0" fmla="*/ 272 w 272"/>
              <a:gd name="T1" fmla="*/ 720 h 720"/>
              <a:gd name="T2" fmla="*/ 32 w 272"/>
              <a:gd name="T3" fmla="*/ 624 h 720"/>
              <a:gd name="T4" fmla="*/ 80 w 272"/>
              <a:gd name="T5" fmla="*/ 288 h 720"/>
              <a:gd name="T6" fmla="*/ 272 w 272"/>
              <a:gd name="T7" fmla="*/ 0 h 720"/>
            </a:gdLst>
            <a:ahLst/>
            <a:cxnLst>
              <a:cxn ang="0">
                <a:pos x="T0" y="T1"/>
              </a:cxn>
              <a:cxn ang="0">
                <a:pos x="T2" y="T3"/>
              </a:cxn>
              <a:cxn ang="0">
                <a:pos x="T4" y="T5"/>
              </a:cxn>
              <a:cxn ang="0">
                <a:pos x="T6" y="T7"/>
              </a:cxn>
            </a:cxnLst>
            <a:rect l="0" t="0" r="r" b="b"/>
            <a:pathLst>
              <a:path w="272" h="720">
                <a:moveTo>
                  <a:pt x="272" y="720"/>
                </a:moveTo>
                <a:cubicBezTo>
                  <a:pt x="168" y="708"/>
                  <a:pt x="64" y="696"/>
                  <a:pt x="32" y="624"/>
                </a:cubicBezTo>
                <a:cubicBezTo>
                  <a:pt x="0" y="552"/>
                  <a:pt x="40" y="392"/>
                  <a:pt x="80" y="288"/>
                </a:cubicBezTo>
                <a:cubicBezTo>
                  <a:pt x="120" y="184"/>
                  <a:pt x="240" y="48"/>
                  <a:pt x="272" y="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Rectangle 23"/>
          <p:cNvSpPr/>
          <p:nvPr/>
        </p:nvSpPr>
        <p:spPr>
          <a:xfrm>
            <a:off x="8299" y="92847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3"/>
          <p:cNvSpPr txBox="1">
            <a:spLocks noChangeArrowheads="1"/>
          </p:cNvSpPr>
          <p:nvPr/>
        </p:nvSpPr>
        <p:spPr>
          <a:xfrm>
            <a:off x="0" y="990600"/>
            <a:ext cx="8991600" cy="56483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ct val="0"/>
              </a:spcBef>
              <a:buFont typeface="Wingdings" panose="05000000000000000000" pitchFamily="2" charset="2"/>
              <a:buNone/>
            </a:pPr>
            <a:endParaRPr lang="en-US" altLang="zh-CN" sz="2800" b="1" dirty="0">
              <a:latin typeface="Courier New" panose="02070309020205020404" pitchFamily="49" charset="0"/>
            </a:endParaRP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int main()</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  int *p;</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  p = new int; </a:t>
            </a:r>
            <a:endParaRPr lang="en-US" altLang="zh-CN" sz="2800" b="1" dirty="0">
              <a:solidFill>
                <a:srgbClr val="2C14DE"/>
              </a:solidFill>
              <a:latin typeface="Courier New" panose="02070309020205020404" pitchFamily="49" charset="0"/>
            </a:endParaRPr>
          </a:p>
          <a:p>
            <a:pPr>
              <a:lnSpc>
                <a:spcPct val="90000"/>
              </a:lnSpc>
              <a:spcBef>
                <a:spcPct val="0"/>
              </a:spcBef>
              <a:buFont typeface="Wingdings" panose="05000000000000000000" pitchFamily="2" charset="2"/>
              <a:buNone/>
            </a:pPr>
            <a:r>
              <a:rPr lang="en-US" altLang="zh-CN" sz="2800" b="1" dirty="0">
                <a:solidFill>
                  <a:srgbClr val="2C14DE"/>
                </a:solidFill>
                <a:latin typeface="Courier New" panose="02070309020205020404" pitchFamily="49" charset="0"/>
              </a:rPr>
              <a:t>  *p = 99;</a:t>
            </a:r>
            <a:endParaRPr lang="en-US" altLang="zh-CN" sz="2800" b="1" dirty="0">
              <a:latin typeface="Courier New" panose="02070309020205020404" pitchFamily="49" charset="0"/>
            </a:endParaRP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  return 0;</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a:t>
            </a:r>
          </a:p>
        </p:txBody>
      </p:sp>
    </p:spTree>
    <p:extLst>
      <p:ext uri="{BB962C8B-B14F-4D97-AF65-F5344CB8AC3E}">
        <p14:creationId xmlns:p14="http://schemas.microsoft.com/office/powerpoint/2010/main" val="393103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4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990600" y="76200"/>
            <a:ext cx="8153400" cy="914400"/>
          </a:xfrm>
        </p:spPr>
        <p:txBody>
          <a:bodyPr>
            <a:normAutofit fontScale="90000"/>
          </a:bodyPr>
          <a:lstStyle/>
          <a:p>
            <a:r>
              <a:rPr lang="en-US" altLang="zh-CN" sz="6000" b="1" dirty="0">
                <a:solidFill>
                  <a:srgbClr val="B80000"/>
                </a:solidFill>
              </a:rPr>
              <a:t>Aliasing</a:t>
            </a:r>
          </a:p>
        </p:txBody>
      </p:sp>
      <p:sp>
        <p:nvSpPr>
          <p:cNvPr id="182275" name="Rectangle 3"/>
          <p:cNvSpPr>
            <a:spLocks noGrp="1" noChangeArrowheads="1"/>
          </p:cNvSpPr>
          <p:nvPr>
            <p:ph type="body" idx="1"/>
          </p:nvPr>
        </p:nvSpPr>
        <p:spPr>
          <a:xfrm>
            <a:off x="0" y="990601"/>
            <a:ext cx="8686801" cy="5410200"/>
          </a:xfrm>
        </p:spPr>
        <p:txBody>
          <a:bodyPr>
            <a:normAutofit/>
          </a:bodyPr>
          <a:lstStyle/>
          <a:p>
            <a:pPr>
              <a:spcBef>
                <a:spcPct val="0"/>
              </a:spcBef>
              <a:buFont typeface="Wingdings" panose="05000000000000000000" pitchFamily="2" charset="2"/>
              <a:buNone/>
            </a:pPr>
            <a:endParaRPr lang="en-US" altLang="zh-CN" sz="2800" b="1" dirty="0">
              <a:latin typeface="Courier New" panose="02070309020205020404" pitchFamily="49" charset="0"/>
            </a:endParaRPr>
          </a:p>
          <a:p>
            <a:pPr>
              <a:spcBef>
                <a:spcPct val="0"/>
              </a:spcBef>
              <a:buFont typeface="Wingdings" panose="05000000000000000000" pitchFamily="2" charset="2"/>
              <a:buNone/>
            </a:pPr>
            <a:r>
              <a:rPr lang="en-US" altLang="zh-CN" sz="2800" b="1" dirty="0">
                <a:latin typeface="Courier New" panose="02070309020205020404" pitchFamily="49" charset="0"/>
              </a:rPr>
              <a:t>int main()</a:t>
            </a:r>
          </a:p>
          <a:p>
            <a:pPr>
              <a:spcBef>
                <a:spcPct val="0"/>
              </a:spcBef>
              <a:buFont typeface="Wingdings" panose="05000000000000000000" pitchFamily="2" charset="2"/>
              <a:buNone/>
            </a:pPr>
            <a:r>
              <a:rPr lang="en-US" altLang="zh-CN" sz="2800" b="1" dirty="0">
                <a:latin typeface="Courier New" panose="02070309020205020404" pitchFamily="49" charset="0"/>
              </a:rPr>
              <a:t>{</a:t>
            </a:r>
          </a:p>
          <a:p>
            <a:pPr>
              <a:spcBef>
                <a:spcPct val="0"/>
              </a:spcBef>
              <a:buFont typeface="Wingdings" panose="05000000000000000000" pitchFamily="2" charset="2"/>
              <a:buNone/>
            </a:pPr>
            <a:r>
              <a:rPr lang="en-US" altLang="zh-CN" sz="2800" b="1" dirty="0">
                <a:latin typeface="Courier New" panose="02070309020205020404" pitchFamily="49" charset="0"/>
              </a:rPr>
              <a:t>	int *p, *q;</a:t>
            </a:r>
          </a:p>
          <a:p>
            <a:pPr>
              <a:spcBef>
                <a:spcPct val="0"/>
              </a:spcBef>
              <a:buNone/>
            </a:pPr>
            <a:r>
              <a:rPr lang="en-US" altLang="zh-CN" sz="2800" b="1" dirty="0">
                <a:latin typeface="Courier New" panose="02070309020205020404" pitchFamily="49" charset="0"/>
              </a:rPr>
              <a:t>	p = new int; </a:t>
            </a:r>
          </a:p>
          <a:p>
            <a:pPr>
              <a:spcBef>
                <a:spcPct val="0"/>
              </a:spcBef>
              <a:buFont typeface="Wingdings" panose="05000000000000000000" pitchFamily="2" charset="2"/>
              <a:buNone/>
            </a:pPr>
            <a:r>
              <a:rPr lang="en-US" altLang="zh-CN" sz="2800" b="1" dirty="0">
                <a:latin typeface="Courier New" panose="02070309020205020404" pitchFamily="49" charset="0"/>
              </a:rPr>
              <a:t> *p = 99;</a:t>
            </a:r>
          </a:p>
          <a:p>
            <a:pPr>
              <a:spcBef>
                <a:spcPct val="0"/>
              </a:spcBef>
              <a:buFont typeface="Wingdings" panose="05000000000000000000" pitchFamily="2" charset="2"/>
              <a:buNone/>
            </a:pPr>
            <a:r>
              <a:rPr lang="en-US" altLang="zh-CN" sz="2800" b="1" dirty="0">
                <a:solidFill>
                  <a:srgbClr val="2F1BC7"/>
                </a:solidFill>
                <a:latin typeface="Courier New" panose="02070309020205020404" pitchFamily="49" charset="0"/>
              </a:rPr>
              <a:t>  q = p;</a:t>
            </a:r>
            <a:endParaRPr lang="en-US" altLang="zh-CN" sz="2800" b="1" dirty="0">
              <a:latin typeface="Courier New" panose="02070309020205020404" pitchFamily="49" charset="0"/>
            </a:endParaRPr>
          </a:p>
          <a:p>
            <a:pPr>
              <a:spcBef>
                <a:spcPct val="0"/>
              </a:spcBef>
              <a:buFont typeface="Wingdings" panose="05000000000000000000" pitchFamily="2" charset="2"/>
              <a:buNone/>
            </a:pPr>
            <a:r>
              <a:rPr lang="en-US" altLang="zh-CN" sz="2800" b="1" dirty="0">
                <a:latin typeface="Courier New" panose="02070309020205020404" pitchFamily="49" charset="0"/>
              </a:rPr>
              <a:t>	return 0;</a:t>
            </a:r>
          </a:p>
          <a:p>
            <a:pPr>
              <a:spcBef>
                <a:spcPct val="0"/>
              </a:spcBef>
              <a:buFont typeface="Wingdings" panose="05000000000000000000" pitchFamily="2" charset="2"/>
              <a:buNone/>
            </a:pPr>
            <a:r>
              <a:rPr lang="en-US" altLang="zh-CN" sz="2800" b="1" dirty="0">
                <a:latin typeface="Courier New" panose="02070309020205020404" pitchFamily="49" charset="0"/>
              </a:rPr>
              <a:t>}</a:t>
            </a:r>
          </a:p>
        </p:txBody>
      </p:sp>
      <p:sp>
        <p:nvSpPr>
          <p:cNvPr id="182276" name="Rectangle 4"/>
          <p:cNvSpPr>
            <a:spLocks noChangeArrowheads="1"/>
          </p:cNvSpPr>
          <p:nvPr>
            <p:custDataLst>
              <p:tags r:id="rId1"/>
            </p:custDataLst>
          </p:nvPr>
        </p:nvSpPr>
        <p:spPr bwMode="auto">
          <a:xfrm>
            <a:off x="6584950" y="1600200"/>
            <a:ext cx="1752600" cy="4343400"/>
          </a:xfrm>
          <a:prstGeom prst="rect">
            <a:avLst/>
          </a:prstGeom>
          <a:solidFill>
            <a:srgbClr val="F8F8F8"/>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latin typeface="Courier New" panose="02070309020205020404" pitchFamily="49" charset="0"/>
            </a:endParaRPr>
          </a:p>
        </p:txBody>
      </p:sp>
      <p:sp>
        <p:nvSpPr>
          <p:cNvPr id="182277" name="Text Box 5"/>
          <p:cNvSpPr txBox="1">
            <a:spLocks noChangeArrowheads="1"/>
          </p:cNvSpPr>
          <p:nvPr>
            <p:custDataLst>
              <p:tags r:id="rId2"/>
            </p:custDataLst>
          </p:nvPr>
        </p:nvSpPr>
        <p:spPr bwMode="auto">
          <a:xfrm>
            <a:off x="4876800" y="5616575"/>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latin typeface="Courier New" panose="02070309020205020404" pitchFamily="49" charset="0"/>
              </a:rPr>
              <a:t>0xffffffff</a:t>
            </a:r>
          </a:p>
        </p:txBody>
      </p:sp>
      <p:sp>
        <p:nvSpPr>
          <p:cNvPr id="182278" name="Text Box 6"/>
          <p:cNvSpPr txBox="1">
            <a:spLocks noChangeArrowheads="1"/>
          </p:cNvSpPr>
          <p:nvPr/>
        </p:nvSpPr>
        <p:spPr bwMode="auto">
          <a:xfrm>
            <a:off x="6280150" y="15240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0</a:t>
            </a:r>
          </a:p>
        </p:txBody>
      </p:sp>
      <p:sp>
        <p:nvSpPr>
          <p:cNvPr id="182279" name="Line 7"/>
          <p:cNvSpPr>
            <a:spLocks noChangeShapeType="1"/>
          </p:cNvSpPr>
          <p:nvPr/>
        </p:nvSpPr>
        <p:spPr bwMode="auto">
          <a:xfrm>
            <a:off x="6584950" y="22098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80" name="Text Box 8"/>
          <p:cNvSpPr txBox="1">
            <a:spLocks noChangeArrowheads="1"/>
          </p:cNvSpPr>
          <p:nvPr/>
        </p:nvSpPr>
        <p:spPr bwMode="auto">
          <a:xfrm>
            <a:off x="7042150" y="17526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text</a:t>
            </a:r>
          </a:p>
        </p:txBody>
      </p:sp>
      <p:sp>
        <p:nvSpPr>
          <p:cNvPr id="182281" name="Text Box 9"/>
          <p:cNvSpPr txBox="1">
            <a:spLocks noChangeArrowheads="1"/>
          </p:cNvSpPr>
          <p:nvPr/>
        </p:nvSpPr>
        <p:spPr bwMode="auto">
          <a:xfrm>
            <a:off x="7042150" y="22098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data</a:t>
            </a:r>
          </a:p>
        </p:txBody>
      </p:sp>
      <p:sp>
        <p:nvSpPr>
          <p:cNvPr id="182282" name="Line 10"/>
          <p:cNvSpPr>
            <a:spLocks noChangeShapeType="1"/>
          </p:cNvSpPr>
          <p:nvPr/>
        </p:nvSpPr>
        <p:spPr bwMode="auto">
          <a:xfrm>
            <a:off x="6584950" y="26670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83" name="Line 11"/>
          <p:cNvSpPr>
            <a:spLocks noChangeShapeType="1"/>
          </p:cNvSpPr>
          <p:nvPr/>
        </p:nvSpPr>
        <p:spPr bwMode="auto">
          <a:xfrm>
            <a:off x="6584950" y="31242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84" name="Text Box 12"/>
          <p:cNvSpPr txBox="1">
            <a:spLocks noChangeArrowheads="1"/>
          </p:cNvSpPr>
          <p:nvPr/>
        </p:nvSpPr>
        <p:spPr bwMode="auto">
          <a:xfrm>
            <a:off x="7118350" y="26670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bss</a:t>
            </a:r>
          </a:p>
        </p:txBody>
      </p:sp>
      <p:sp>
        <p:nvSpPr>
          <p:cNvPr id="182285" name="Line 13"/>
          <p:cNvSpPr>
            <a:spLocks noChangeShapeType="1"/>
          </p:cNvSpPr>
          <p:nvPr/>
        </p:nvSpPr>
        <p:spPr bwMode="auto">
          <a:xfrm>
            <a:off x="6584950" y="3733800"/>
            <a:ext cx="1752600"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86" name="Text Box 14"/>
          <p:cNvSpPr txBox="1">
            <a:spLocks noChangeArrowheads="1"/>
          </p:cNvSpPr>
          <p:nvPr/>
        </p:nvSpPr>
        <p:spPr bwMode="auto">
          <a:xfrm>
            <a:off x="7042150" y="31242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heap</a:t>
            </a:r>
          </a:p>
        </p:txBody>
      </p:sp>
      <p:sp>
        <p:nvSpPr>
          <p:cNvPr id="182287" name="Line 15"/>
          <p:cNvSpPr>
            <a:spLocks noChangeShapeType="1"/>
          </p:cNvSpPr>
          <p:nvPr/>
        </p:nvSpPr>
        <p:spPr bwMode="auto">
          <a:xfrm>
            <a:off x="7423150" y="4038600"/>
            <a:ext cx="0" cy="2286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88" name="Text Box 16"/>
          <p:cNvSpPr txBox="1">
            <a:spLocks noChangeArrowheads="1"/>
          </p:cNvSpPr>
          <p:nvPr/>
        </p:nvSpPr>
        <p:spPr bwMode="auto">
          <a:xfrm>
            <a:off x="7042150" y="55626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stack</a:t>
            </a:r>
          </a:p>
        </p:txBody>
      </p:sp>
      <p:sp>
        <p:nvSpPr>
          <p:cNvPr id="182289" name="Line 17"/>
          <p:cNvSpPr>
            <a:spLocks noChangeShapeType="1"/>
          </p:cNvSpPr>
          <p:nvPr/>
        </p:nvSpPr>
        <p:spPr bwMode="auto">
          <a:xfrm>
            <a:off x="6584950" y="46482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90" name="Line 18"/>
          <p:cNvSpPr>
            <a:spLocks noChangeShapeType="1"/>
          </p:cNvSpPr>
          <p:nvPr/>
        </p:nvSpPr>
        <p:spPr bwMode="auto">
          <a:xfrm flipV="1">
            <a:off x="7423150" y="4419600"/>
            <a:ext cx="0" cy="2286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91" name="Line 19"/>
          <p:cNvSpPr>
            <a:spLocks noChangeShapeType="1"/>
          </p:cNvSpPr>
          <p:nvPr/>
        </p:nvSpPr>
        <p:spPr bwMode="auto">
          <a:xfrm>
            <a:off x="6584950" y="40386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92" name="Text Box 20"/>
          <p:cNvSpPr txBox="1">
            <a:spLocks noChangeArrowheads="1"/>
          </p:cNvSpPr>
          <p:nvPr/>
        </p:nvSpPr>
        <p:spPr bwMode="auto">
          <a:xfrm>
            <a:off x="7118350" y="37338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hlink"/>
                </a:solidFill>
                <a:latin typeface="Courier New" panose="02070309020205020404" pitchFamily="49" charset="0"/>
              </a:rPr>
              <a:t>99</a:t>
            </a:r>
          </a:p>
        </p:txBody>
      </p:sp>
      <p:sp>
        <p:nvSpPr>
          <p:cNvPr id="182293" name="Line 21"/>
          <p:cNvSpPr>
            <a:spLocks noChangeShapeType="1"/>
          </p:cNvSpPr>
          <p:nvPr/>
        </p:nvSpPr>
        <p:spPr bwMode="auto">
          <a:xfrm>
            <a:off x="6584950" y="5181600"/>
            <a:ext cx="1752600"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94" name="Text Box 22"/>
          <p:cNvSpPr txBox="1">
            <a:spLocks noChangeArrowheads="1"/>
          </p:cNvSpPr>
          <p:nvPr/>
        </p:nvSpPr>
        <p:spPr bwMode="auto">
          <a:xfrm>
            <a:off x="7270750" y="48768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hlink"/>
                </a:solidFill>
                <a:latin typeface="Courier New" panose="02070309020205020404" pitchFamily="49" charset="0"/>
              </a:rPr>
              <a:t>p</a:t>
            </a:r>
          </a:p>
        </p:txBody>
      </p:sp>
      <p:sp>
        <p:nvSpPr>
          <p:cNvPr id="182295" name="Freeform 23"/>
          <p:cNvSpPr>
            <a:spLocks/>
          </p:cNvSpPr>
          <p:nvPr/>
        </p:nvSpPr>
        <p:spPr bwMode="auto">
          <a:xfrm>
            <a:off x="6153150" y="3886200"/>
            <a:ext cx="431800" cy="1143000"/>
          </a:xfrm>
          <a:custGeom>
            <a:avLst/>
            <a:gdLst>
              <a:gd name="T0" fmla="*/ 272 w 272"/>
              <a:gd name="T1" fmla="*/ 720 h 720"/>
              <a:gd name="T2" fmla="*/ 32 w 272"/>
              <a:gd name="T3" fmla="*/ 624 h 720"/>
              <a:gd name="T4" fmla="*/ 80 w 272"/>
              <a:gd name="T5" fmla="*/ 288 h 720"/>
              <a:gd name="T6" fmla="*/ 272 w 272"/>
              <a:gd name="T7" fmla="*/ 0 h 720"/>
            </a:gdLst>
            <a:ahLst/>
            <a:cxnLst>
              <a:cxn ang="0">
                <a:pos x="T0" y="T1"/>
              </a:cxn>
              <a:cxn ang="0">
                <a:pos x="T2" y="T3"/>
              </a:cxn>
              <a:cxn ang="0">
                <a:pos x="T4" y="T5"/>
              </a:cxn>
              <a:cxn ang="0">
                <a:pos x="T6" y="T7"/>
              </a:cxn>
            </a:cxnLst>
            <a:rect l="0" t="0" r="r" b="b"/>
            <a:pathLst>
              <a:path w="272" h="720">
                <a:moveTo>
                  <a:pt x="272" y="720"/>
                </a:moveTo>
                <a:cubicBezTo>
                  <a:pt x="168" y="708"/>
                  <a:pt x="64" y="696"/>
                  <a:pt x="32" y="624"/>
                </a:cubicBezTo>
                <a:cubicBezTo>
                  <a:pt x="0" y="552"/>
                  <a:pt x="40" y="392"/>
                  <a:pt x="80" y="288"/>
                </a:cubicBezTo>
                <a:cubicBezTo>
                  <a:pt x="120" y="184"/>
                  <a:pt x="240" y="48"/>
                  <a:pt x="272" y="0"/>
                </a:cubicBezTo>
              </a:path>
            </a:pathLst>
          </a:custGeom>
          <a:noFill/>
          <a:ln w="19050">
            <a:solidFill>
              <a:srgbClr val="B8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96" name="Line 24"/>
          <p:cNvSpPr>
            <a:spLocks noChangeShapeType="1"/>
          </p:cNvSpPr>
          <p:nvPr/>
        </p:nvSpPr>
        <p:spPr bwMode="auto">
          <a:xfrm>
            <a:off x="6584950" y="4953000"/>
            <a:ext cx="1752600"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97" name="Text Box 25"/>
          <p:cNvSpPr txBox="1">
            <a:spLocks noChangeArrowheads="1"/>
          </p:cNvSpPr>
          <p:nvPr/>
        </p:nvSpPr>
        <p:spPr bwMode="auto">
          <a:xfrm>
            <a:off x="7194550" y="45720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hlink"/>
                </a:solidFill>
                <a:latin typeface="Courier New" panose="02070309020205020404" pitchFamily="49" charset="0"/>
              </a:rPr>
              <a:t>q</a:t>
            </a:r>
          </a:p>
        </p:txBody>
      </p:sp>
      <p:sp>
        <p:nvSpPr>
          <p:cNvPr id="182298" name="Freeform 26"/>
          <p:cNvSpPr>
            <a:spLocks/>
          </p:cNvSpPr>
          <p:nvPr/>
        </p:nvSpPr>
        <p:spPr bwMode="auto">
          <a:xfrm>
            <a:off x="8337550" y="3886200"/>
            <a:ext cx="304800" cy="914400"/>
          </a:xfrm>
          <a:custGeom>
            <a:avLst/>
            <a:gdLst>
              <a:gd name="T0" fmla="*/ 0 w 192"/>
              <a:gd name="T1" fmla="*/ 576 h 576"/>
              <a:gd name="T2" fmla="*/ 192 w 192"/>
              <a:gd name="T3" fmla="*/ 384 h 576"/>
              <a:gd name="T4" fmla="*/ 0 w 192"/>
              <a:gd name="T5" fmla="*/ 0 h 576"/>
            </a:gdLst>
            <a:ahLst/>
            <a:cxnLst>
              <a:cxn ang="0">
                <a:pos x="T0" y="T1"/>
              </a:cxn>
              <a:cxn ang="0">
                <a:pos x="T2" y="T3"/>
              </a:cxn>
              <a:cxn ang="0">
                <a:pos x="T4" y="T5"/>
              </a:cxn>
            </a:cxnLst>
            <a:rect l="0" t="0" r="r" b="b"/>
            <a:pathLst>
              <a:path w="192" h="576">
                <a:moveTo>
                  <a:pt x="0" y="576"/>
                </a:moveTo>
                <a:cubicBezTo>
                  <a:pt x="96" y="528"/>
                  <a:pt x="192" y="480"/>
                  <a:pt x="192" y="384"/>
                </a:cubicBezTo>
                <a:cubicBezTo>
                  <a:pt x="192" y="288"/>
                  <a:pt x="32" y="64"/>
                  <a:pt x="0" y="0"/>
                </a:cubicBezTo>
              </a:path>
            </a:pathLst>
          </a:custGeom>
          <a:noFill/>
          <a:ln w="25400">
            <a:solidFill>
              <a:srgbClr val="2C14DE"/>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Rectangle 26"/>
          <p:cNvSpPr/>
          <p:nvPr/>
        </p:nvSpPr>
        <p:spPr>
          <a:xfrm>
            <a:off x="0" y="92964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573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990600" y="76516"/>
            <a:ext cx="8153400" cy="914084"/>
          </a:xfrm>
        </p:spPr>
        <p:txBody>
          <a:bodyPr>
            <a:normAutofit fontScale="90000"/>
          </a:bodyPr>
          <a:lstStyle/>
          <a:p>
            <a:r>
              <a:rPr lang="en-US" altLang="zh-CN" sz="5400" b="1" dirty="0">
                <a:solidFill>
                  <a:srgbClr val="B80000"/>
                </a:solidFill>
              </a:rPr>
              <a:t>Aliasing</a:t>
            </a:r>
          </a:p>
        </p:txBody>
      </p:sp>
      <p:sp>
        <p:nvSpPr>
          <p:cNvPr id="183299" name="Rectangle 3"/>
          <p:cNvSpPr>
            <a:spLocks noGrp="1" noChangeArrowheads="1"/>
          </p:cNvSpPr>
          <p:nvPr>
            <p:ph type="body" idx="1"/>
          </p:nvPr>
        </p:nvSpPr>
        <p:spPr>
          <a:xfrm>
            <a:off x="0" y="952500"/>
            <a:ext cx="8839200" cy="5638800"/>
          </a:xfrm>
        </p:spPr>
        <p:txBody>
          <a:bodyPr>
            <a:normAutofit/>
          </a:bodyPr>
          <a:lstStyle/>
          <a:p>
            <a:pPr>
              <a:spcBef>
                <a:spcPct val="0"/>
              </a:spcBef>
              <a:buFont typeface="Wingdings" panose="05000000000000000000" pitchFamily="2" charset="2"/>
              <a:buNone/>
            </a:pPr>
            <a:endParaRPr lang="en-US" altLang="zh-CN" sz="2800" b="1" dirty="0">
              <a:latin typeface="Courier New" panose="02070309020205020404" pitchFamily="49" charset="0"/>
            </a:endParaRPr>
          </a:p>
          <a:p>
            <a:pPr>
              <a:spcBef>
                <a:spcPct val="0"/>
              </a:spcBef>
              <a:buFont typeface="Wingdings" panose="05000000000000000000" pitchFamily="2" charset="2"/>
              <a:buNone/>
            </a:pPr>
            <a:r>
              <a:rPr lang="en-US" altLang="zh-CN" sz="2800" b="1" dirty="0">
                <a:latin typeface="Courier New" panose="02070309020205020404" pitchFamily="49" charset="0"/>
              </a:rPr>
              <a:t>int main()</a:t>
            </a:r>
          </a:p>
          <a:p>
            <a:pPr>
              <a:spcBef>
                <a:spcPct val="0"/>
              </a:spcBef>
              <a:buFont typeface="Wingdings" panose="05000000000000000000" pitchFamily="2" charset="2"/>
              <a:buNone/>
            </a:pPr>
            <a:r>
              <a:rPr lang="en-US" altLang="zh-CN" sz="2800" b="1" dirty="0">
                <a:latin typeface="Courier New" panose="02070309020205020404" pitchFamily="49" charset="0"/>
              </a:rPr>
              <a:t>{</a:t>
            </a:r>
          </a:p>
          <a:p>
            <a:pPr>
              <a:spcBef>
                <a:spcPct val="0"/>
              </a:spcBef>
              <a:buFont typeface="Wingdings" panose="05000000000000000000" pitchFamily="2" charset="2"/>
              <a:buNone/>
            </a:pPr>
            <a:r>
              <a:rPr lang="en-US" altLang="zh-CN" sz="2800" b="1" dirty="0">
                <a:latin typeface="Courier New" panose="02070309020205020404" pitchFamily="49" charset="0"/>
              </a:rPr>
              <a:t>	int *p, *q;</a:t>
            </a:r>
          </a:p>
          <a:p>
            <a:pPr>
              <a:spcBef>
                <a:spcPct val="0"/>
              </a:spcBef>
              <a:buNone/>
            </a:pPr>
            <a:r>
              <a:rPr lang="en-US" altLang="zh-CN" sz="2800" b="1" dirty="0">
                <a:latin typeface="Courier New" panose="02070309020205020404" pitchFamily="49" charset="0"/>
              </a:rPr>
              <a:t>	p = new </a:t>
            </a:r>
            <a:r>
              <a:rPr lang="en-US" altLang="zh-CN" sz="2800" b="1" dirty="0" err="1">
                <a:latin typeface="Courier New" panose="02070309020205020404" pitchFamily="49" charset="0"/>
              </a:rPr>
              <a:t>int</a:t>
            </a:r>
            <a:r>
              <a:rPr lang="en-US" altLang="zh-CN" sz="2800" b="1" dirty="0">
                <a:latin typeface="Courier New" panose="02070309020205020404" pitchFamily="49" charset="0"/>
              </a:rPr>
              <a:t>; </a:t>
            </a:r>
          </a:p>
          <a:p>
            <a:pPr>
              <a:spcBef>
                <a:spcPct val="0"/>
              </a:spcBef>
              <a:buFont typeface="Wingdings" panose="05000000000000000000" pitchFamily="2" charset="2"/>
              <a:buNone/>
            </a:pPr>
            <a:r>
              <a:rPr lang="en-US" altLang="zh-CN" sz="2800" b="1" dirty="0">
                <a:latin typeface="Courier New" panose="02070309020205020404" pitchFamily="49" charset="0"/>
              </a:rPr>
              <a:t>  *p = 99;</a:t>
            </a:r>
          </a:p>
          <a:p>
            <a:pPr>
              <a:spcBef>
                <a:spcPct val="0"/>
              </a:spcBef>
              <a:buFont typeface="Wingdings" panose="05000000000000000000" pitchFamily="2" charset="2"/>
              <a:buNone/>
            </a:pPr>
            <a:r>
              <a:rPr lang="en-US" altLang="zh-CN" sz="2800" b="1" dirty="0">
                <a:latin typeface="Courier New" panose="02070309020205020404" pitchFamily="49" charset="0"/>
              </a:rPr>
              <a:t>	q = p;</a:t>
            </a:r>
          </a:p>
          <a:p>
            <a:pPr>
              <a:spcBef>
                <a:spcPct val="0"/>
              </a:spcBef>
              <a:buFont typeface="Wingdings" panose="05000000000000000000" pitchFamily="2" charset="2"/>
              <a:buNone/>
            </a:pPr>
            <a:r>
              <a:rPr lang="en-US" altLang="zh-CN" sz="2800" b="1" dirty="0">
                <a:latin typeface="Courier New" panose="02070309020205020404" pitchFamily="49" charset="0"/>
              </a:rPr>
              <a:t>	</a:t>
            </a:r>
            <a:r>
              <a:rPr lang="en-US" altLang="zh-CN" sz="2800" b="1" dirty="0">
                <a:solidFill>
                  <a:srgbClr val="2F1BC7"/>
                </a:solidFill>
                <a:latin typeface="Courier New" panose="02070309020205020404" pitchFamily="49" charset="0"/>
              </a:rPr>
              <a:t>*q = 88;</a:t>
            </a:r>
            <a:endParaRPr lang="en-US" altLang="zh-CN" sz="2800" b="1" dirty="0">
              <a:latin typeface="Courier New" panose="02070309020205020404" pitchFamily="49" charset="0"/>
            </a:endParaRPr>
          </a:p>
          <a:p>
            <a:pPr>
              <a:spcBef>
                <a:spcPct val="0"/>
              </a:spcBef>
              <a:buFont typeface="Wingdings" panose="05000000000000000000" pitchFamily="2" charset="2"/>
              <a:buNone/>
            </a:pPr>
            <a:r>
              <a:rPr lang="en-US" altLang="zh-CN" sz="2800" b="1" dirty="0">
                <a:latin typeface="Courier New" panose="02070309020205020404" pitchFamily="49" charset="0"/>
              </a:rPr>
              <a:t>	return 0;</a:t>
            </a:r>
          </a:p>
          <a:p>
            <a:pPr>
              <a:spcBef>
                <a:spcPct val="0"/>
              </a:spcBef>
              <a:buFont typeface="Wingdings" panose="05000000000000000000" pitchFamily="2" charset="2"/>
              <a:buNone/>
            </a:pPr>
            <a:r>
              <a:rPr lang="en-US" altLang="zh-CN" sz="2800" b="1" dirty="0">
                <a:latin typeface="Courier New" panose="02070309020205020404" pitchFamily="49" charset="0"/>
              </a:rPr>
              <a:t>}</a:t>
            </a:r>
          </a:p>
        </p:txBody>
      </p:sp>
      <p:sp>
        <p:nvSpPr>
          <p:cNvPr id="183300" name="Rectangle 4"/>
          <p:cNvSpPr>
            <a:spLocks noChangeArrowheads="1"/>
          </p:cNvSpPr>
          <p:nvPr>
            <p:custDataLst>
              <p:tags r:id="rId1"/>
            </p:custDataLst>
          </p:nvPr>
        </p:nvSpPr>
        <p:spPr bwMode="auto">
          <a:xfrm>
            <a:off x="6584950" y="1600200"/>
            <a:ext cx="1752600" cy="4343400"/>
          </a:xfrm>
          <a:prstGeom prst="rect">
            <a:avLst/>
          </a:prstGeom>
          <a:solidFill>
            <a:srgbClr val="F8F8F8"/>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latin typeface="Courier New" panose="02070309020205020404" pitchFamily="49" charset="0"/>
            </a:endParaRPr>
          </a:p>
        </p:txBody>
      </p:sp>
      <p:sp>
        <p:nvSpPr>
          <p:cNvPr id="183301" name="Text Box 5"/>
          <p:cNvSpPr txBox="1">
            <a:spLocks noChangeArrowheads="1"/>
          </p:cNvSpPr>
          <p:nvPr>
            <p:custDataLst>
              <p:tags r:id="rId2"/>
            </p:custDataLst>
          </p:nvPr>
        </p:nvSpPr>
        <p:spPr bwMode="auto">
          <a:xfrm>
            <a:off x="4876800" y="5616575"/>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latin typeface="Courier New" panose="02070309020205020404" pitchFamily="49" charset="0"/>
              </a:rPr>
              <a:t>0xffffffff</a:t>
            </a:r>
          </a:p>
        </p:txBody>
      </p:sp>
      <p:sp>
        <p:nvSpPr>
          <p:cNvPr id="183302" name="Text Box 6"/>
          <p:cNvSpPr txBox="1">
            <a:spLocks noChangeArrowheads="1"/>
          </p:cNvSpPr>
          <p:nvPr/>
        </p:nvSpPr>
        <p:spPr bwMode="auto">
          <a:xfrm>
            <a:off x="6280150" y="15240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0</a:t>
            </a:r>
          </a:p>
        </p:txBody>
      </p:sp>
      <p:sp>
        <p:nvSpPr>
          <p:cNvPr id="183303" name="Line 7"/>
          <p:cNvSpPr>
            <a:spLocks noChangeShapeType="1"/>
          </p:cNvSpPr>
          <p:nvPr/>
        </p:nvSpPr>
        <p:spPr bwMode="auto">
          <a:xfrm>
            <a:off x="6584950" y="22098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04" name="Text Box 8"/>
          <p:cNvSpPr txBox="1">
            <a:spLocks noChangeArrowheads="1"/>
          </p:cNvSpPr>
          <p:nvPr/>
        </p:nvSpPr>
        <p:spPr bwMode="auto">
          <a:xfrm>
            <a:off x="7042150" y="17526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text</a:t>
            </a:r>
          </a:p>
        </p:txBody>
      </p:sp>
      <p:sp>
        <p:nvSpPr>
          <p:cNvPr id="183305" name="Text Box 9"/>
          <p:cNvSpPr txBox="1">
            <a:spLocks noChangeArrowheads="1"/>
          </p:cNvSpPr>
          <p:nvPr/>
        </p:nvSpPr>
        <p:spPr bwMode="auto">
          <a:xfrm>
            <a:off x="7042150" y="22098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data</a:t>
            </a:r>
          </a:p>
        </p:txBody>
      </p:sp>
      <p:sp>
        <p:nvSpPr>
          <p:cNvPr id="183306" name="Line 10"/>
          <p:cNvSpPr>
            <a:spLocks noChangeShapeType="1"/>
          </p:cNvSpPr>
          <p:nvPr/>
        </p:nvSpPr>
        <p:spPr bwMode="auto">
          <a:xfrm>
            <a:off x="6584950" y="26670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07" name="Line 11"/>
          <p:cNvSpPr>
            <a:spLocks noChangeShapeType="1"/>
          </p:cNvSpPr>
          <p:nvPr/>
        </p:nvSpPr>
        <p:spPr bwMode="auto">
          <a:xfrm>
            <a:off x="6584950" y="31242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08" name="Text Box 12"/>
          <p:cNvSpPr txBox="1">
            <a:spLocks noChangeArrowheads="1"/>
          </p:cNvSpPr>
          <p:nvPr/>
        </p:nvSpPr>
        <p:spPr bwMode="auto">
          <a:xfrm>
            <a:off x="7118350" y="26670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bss</a:t>
            </a:r>
          </a:p>
        </p:txBody>
      </p:sp>
      <p:sp>
        <p:nvSpPr>
          <p:cNvPr id="183309" name="Line 13"/>
          <p:cNvSpPr>
            <a:spLocks noChangeShapeType="1"/>
          </p:cNvSpPr>
          <p:nvPr/>
        </p:nvSpPr>
        <p:spPr bwMode="auto">
          <a:xfrm>
            <a:off x="6584950" y="3733800"/>
            <a:ext cx="1752600"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0" name="Text Box 14"/>
          <p:cNvSpPr txBox="1">
            <a:spLocks noChangeArrowheads="1"/>
          </p:cNvSpPr>
          <p:nvPr/>
        </p:nvSpPr>
        <p:spPr bwMode="auto">
          <a:xfrm>
            <a:off x="7042150" y="31242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heap</a:t>
            </a:r>
          </a:p>
        </p:txBody>
      </p:sp>
      <p:sp>
        <p:nvSpPr>
          <p:cNvPr id="183311" name="Line 15"/>
          <p:cNvSpPr>
            <a:spLocks noChangeShapeType="1"/>
          </p:cNvSpPr>
          <p:nvPr/>
        </p:nvSpPr>
        <p:spPr bwMode="auto">
          <a:xfrm>
            <a:off x="7423150" y="4038600"/>
            <a:ext cx="0" cy="2286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2" name="Text Box 16"/>
          <p:cNvSpPr txBox="1">
            <a:spLocks noChangeArrowheads="1"/>
          </p:cNvSpPr>
          <p:nvPr/>
        </p:nvSpPr>
        <p:spPr bwMode="auto">
          <a:xfrm>
            <a:off x="7042150" y="55626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stack</a:t>
            </a:r>
          </a:p>
        </p:txBody>
      </p:sp>
      <p:sp>
        <p:nvSpPr>
          <p:cNvPr id="183313" name="Line 17"/>
          <p:cNvSpPr>
            <a:spLocks noChangeShapeType="1"/>
          </p:cNvSpPr>
          <p:nvPr/>
        </p:nvSpPr>
        <p:spPr bwMode="auto">
          <a:xfrm>
            <a:off x="6584950" y="46482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4" name="Line 18"/>
          <p:cNvSpPr>
            <a:spLocks noChangeShapeType="1"/>
          </p:cNvSpPr>
          <p:nvPr/>
        </p:nvSpPr>
        <p:spPr bwMode="auto">
          <a:xfrm flipV="1">
            <a:off x="7423150" y="4419600"/>
            <a:ext cx="0" cy="2286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5" name="Line 19"/>
          <p:cNvSpPr>
            <a:spLocks noChangeShapeType="1"/>
          </p:cNvSpPr>
          <p:nvPr/>
        </p:nvSpPr>
        <p:spPr bwMode="auto">
          <a:xfrm>
            <a:off x="6584950" y="40386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6" name="Text Box 20"/>
          <p:cNvSpPr txBox="1">
            <a:spLocks noChangeArrowheads="1"/>
          </p:cNvSpPr>
          <p:nvPr/>
        </p:nvSpPr>
        <p:spPr bwMode="auto">
          <a:xfrm>
            <a:off x="7118350" y="37338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hlink"/>
                </a:solidFill>
                <a:latin typeface="Courier New" panose="02070309020205020404" pitchFamily="49" charset="0"/>
              </a:rPr>
              <a:t>88</a:t>
            </a:r>
          </a:p>
        </p:txBody>
      </p:sp>
      <p:sp>
        <p:nvSpPr>
          <p:cNvPr id="183317" name="Line 21"/>
          <p:cNvSpPr>
            <a:spLocks noChangeShapeType="1"/>
          </p:cNvSpPr>
          <p:nvPr/>
        </p:nvSpPr>
        <p:spPr bwMode="auto">
          <a:xfrm>
            <a:off x="6584950" y="5181600"/>
            <a:ext cx="1752600"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8" name="Text Box 22"/>
          <p:cNvSpPr txBox="1">
            <a:spLocks noChangeArrowheads="1"/>
          </p:cNvSpPr>
          <p:nvPr/>
        </p:nvSpPr>
        <p:spPr bwMode="auto">
          <a:xfrm>
            <a:off x="7270750" y="48768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hlink"/>
                </a:solidFill>
                <a:latin typeface="Courier New" panose="02070309020205020404" pitchFamily="49" charset="0"/>
              </a:rPr>
              <a:t>p</a:t>
            </a:r>
          </a:p>
        </p:txBody>
      </p:sp>
      <p:sp>
        <p:nvSpPr>
          <p:cNvPr id="183319" name="Freeform 23"/>
          <p:cNvSpPr>
            <a:spLocks/>
          </p:cNvSpPr>
          <p:nvPr/>
        </p:nvSpPr>
        <p:spPr bwMode="auto">
          <a:xfrm>
            <a:off x="6153150" y="3886200"/>
            <a:ext cx="431800" cy="1143000"/>
          </a:xfrm>
          <a:custGeom>
            <a:avLst/>
            <a:gdLst>
              <a:gd name="T0" fmla="*/ 272 w 272"/>
              <a:gd name="T1" fmla="*/ 720 h 720"/>
              <a:gd name="T2" fmla="*/ 32 w 272"/>
              <a:gd name="T3" fmla="*/ 624 h 720"/>
              <a:gd name="T4" fmla="*/ 80 w 272"/>
              <a:gd name="T5" fmla="*/ 288 h 720"/>
              <a:gd name="T6" fmla="*/ 272 w 272"/>
              <a:gd name="T7" fmla="*/ 0 h 720"/>
            </a:gdLst>
            <a:ahLst/>
            <a:cxnLst>
              <a:cxn ang="0">
                <a:pos x="T0" y="T1"/>
              </a:cxn>
              <a:cxn ang="0">
                <a:pos x="T2" y="T3"/>
              </a:cxn>
              <a:cxn ang="0">
                <a:pos x="T4" y="T5"/>
              </a:cxn>
              <a:cxn ang="0">
                <a:pos x="T6" y="T7"/>
              </a:cxn>
            </a:cxnLst>
            <a:rect l="0" t="0" r="r" b="b"/>
            <a:pathLst>
              <a:path w="272" h="720">
                <a:moveTo>
                  <a:pt x="272" y="720"/>
                </a:moveTo>
                <a:cubicBezTo>
                  <a:pt x="168" y="708"/>
                  <a:pt x="64" y="696"/>
                  <a:pt x="32" y="624"/>
                </a:cubicBezTo>
                <a:cubicBezTo>
                  <a:pt x="0" y="552"/>
                  <a:pt x="40" y="392"/>
                  <a:pt x="80" y="288"/>
                </a:cubicBezTo>
                <a:cubicBezTo>
                  <a:pt x="120" y="184"/>
                  <a:pt x="240" y="48"/>
                  <a:pt x="272" y="0"/>
                </a:cubicBezTo>
              </a:path>
            </a:pathLst>
          </a:custGeom>
          <a:noFill/>
          <a:ln w="25400">
            <a:solidFill>
              <a:srgbClr val="B8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20" name="Line 24"/>
          <p:cNvSpPr>
            <a:spLocks noChangeShapeType="1"/>
          </p:cNvSpPr>
          <p:nvPr/>
        </p:nvSpPr>
        <p:spPr bwMode="auto">
          <a:xfrm>
            <a:off x="6584950" y="4953000"/>
            <a:ext cx="1752600"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21" name="Text Box 25"/>
          <p:cNvSpPr txBox="1">
            <a:spLocks noChangeArrowheads="1"/>
          </p:cNvSpPr>
          <p:nvPr/>
        </p:nvSpPr>
        <p:spPr bwMode="auto">
          <a:xfrm>
            <a:off x="7194550" y="45720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hlink"/>
                </a:solidFill>
                <a:latin typeface="Courier New" panose="02070309020205020404" pitchFamily="49" charset="0"/>
              </a:rPr>
              <a:t>q</a:t>
            </a:r>
          </a:p>
        </p:txBody>
      </p:sp>
      <p:sp>
        <p:nvSpPr>
          <p:cNvPr id="183322" name="Freeform 26"/>
          <p:cNvSpPr>
            <a:spLocks/>
          </p:cNvSpPr>
          <p:nvPr/>
        </p:nvSpPr>
        <p:spPr bwMode="auto">
          <a:xfrm>
            <a:off x="8337550" y="3886200"/>
            <a:ext cx="304800" cy="914400"/>
          </a:xfrm>
          <a:custGeom>
            <a:avLst/>
            <a:gdLst>
              <a:gd name="T0" fmla="*/ 0 w 192"/>
              <a:gd name="T1" fmla="*/ 576 h 576"/>
              <a:gd name="T2" fmla="*/ 192 w 192"/>
              <a:gd name="T3" fmla="*/ 384 h 576"/>
              <a:gd name="T4" fmla="*/ 0 w 192"/>
              <a:gd name="T5" fmla="*/ 0 h 576"/>
            </a:gdLst>
            <a:ahLst/>
            <a:cxnLst>
              <a:cxn ang="0">
                <a:pos x="T0" y="T1"/>
              </a:cxn>
              <a:cxn ang="0">
                <a:pos x="T2" y="T3"/>
              </a:cxn>
              <a:cxn ang="0">
                <a:pos x="T4" y="T5"/>
              </a:cxn>
            </a:cxnLst>
            <a:rect l="0" t="0" r="r" b="b"/>
            <a:pathLst>
              <a:path w="192" h="576">
                <a:moveTo>
                  <a:pt x="0" y="576"/>
                </a:moveTo>
                <a:cubicBezTo>
                  <a:pt x="96" y="528"/>
                  <a:pt x="192" y="480"/>
                  <a:pt x="192" y="384"/>
                </a:cubicBezTo>
                <a:cubicBezTo>
                  <a:pt x="192" y="288"/>
                  <a:pt x="32" y="64"/>
                  <a:pt x="0" y="0"/>
                </a:cubicBezTo>
              </a:path>
            </a:pathLst>
          </a:custGeom>
          <a:noFill/>
          <a:ln w="25400">
            <a:solidFill>
              <a:srgbClr val="2C14DE"/>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Rectangle 26"/>
          <p:cNvSpPr/>
          <p:nvPr/>
        </p:nvSpPr>
        <p:spPr>
          <a:xfrm>
            <a:off x="38100" y="929959"/>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6695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990600" y="0"/>
            <a:ext cx="8153400" cy="974725"/>
          </a:xfrm>
        </p:spPr>
        <p:txBody>
          <a:bodyPr>
            <a:normAutofit/>
          </a:bodyPr>
          <a:lstStyle/>
          <a:p>
            <a:r>
              <a:rPr lang="en-US" altLang="zh-CN" sz="4800" b="1" dirty="0">
                <a:solidFill>
                  <a:srgbClr val="B80000"/>
                </a:solidFill>
              </a:rPr>
              <a:t>Aliasing</a:t>
            </a:r>
          </a:p>
        </p:txBody>
      </p:sp>
      <p:sp>
        <p:nvSpPr>
          <p:cNvPr id="184323" name="Rectangle 3"/>
          <p:cNvSpPr>
            <a:spLocks noGrp="1" noChangeArrowheads="1"/>
          </p:cNvSpPr>
          <p:nvPr>
            <p:ph type="body" idx="1"/>
          </p:nvPr>
        </p:nvSpPr>
        <p:spPr>
          <a:xfrm>
            <a:off x="38100" y="985837"/>
            <a:ext cx="8915400" cy="5638800"/>
          </a:xfrm>
        </p:spPr>
        <p:txBody>
          <a:bodyPr>
            <a:normAutofit/>
          </a:bodyPr>
          <a:lstStyle/>
          <a:p>
            <a:pPr>
              <a:lnSpc>
                <a:spcPct val="90000"/>
              </a:lnSpc>
              <a:spcBef>
                <a:spcPct val="0"/>
              </a:spcBef>
              <a:buFont typeface="Wingdings" panose="05000000000000000000" pitchFamily="2" charset="2"/>
              <a:buNone/>
            </a:pPr>
            <a:endParaRPr lang="en-US" altLang="zh-CN" sz="2800" b="1" dirty="0">
              <a:latin typeface="Courier New" panose="02070309020205020404" pitchFamily="49" charset="0"/>
            </a:endParaRP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int main()</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	int *p, *q;</a:t>
            </a:r>
          </a:p>
          <a:p>
            <a:pPr>
              <a:lnSpc>
                <a:spcPct val="90000"/>
              </a:lnSpc>
              <a:spcBef>
                <a:spcPct val="0"/>
              </a:spcBef>
              <a:buNone/>
            </a:pPr>
            <a:r>
              <a:rPr lang="en-US" altLang="zh-CN" sz="2800" b="1" dirty="0">
                <a:latin typeface="Courier New" panose="02070309020205020404" pitchFamily="49" charset="0"/>
              </a:rPr>
              <a:t>  p = new </a:t>
            </a:r>
            <a:r>
              <a:rPr lang="en-US" altLang="zh-CN" sz="2800" b="1" dirty="0" err="1">
                <a:latin typeface="Courier New" panose="02070309020205020404" pitchFamily="49" charset="0"/>
              </a:rPr>
              <a:t>int</a:t>
            </a:r>
            <a:r>
              <a:rPr lang="en-US" altLang="zh-CN" sz="2800" b="1" dirty="0">
                <a:latin typeface="Courier New" panose="02070309020205020404" pitchFamily="49" charset="0"/>
              </a:rPr>
              <a:t>; </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  *p = 99;</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	q = p;</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	*q = 88;</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	</a:t>
            </a:r>
            <a:r>
              <a:rPr lang="en-US" altLang="zh-CN" sz="2800" b="1" dirty="0">
                <a:solidFill>
                  <a:srgbClr val="2F1BC7"/>
                </a:solidFill>
                <a:latin typeface="Courier New" panose="02070309020205020404" pitchFamily="49" charset="0"/>
              </a:rPr>
              <a:t>delete q;</a:t>
            </a:r>
            <a:endParaRPr lang="en-US" altLang="zh-CN" sz="2800" b="1" dirty="0">
              <a:latin typeface="Courier New" panose="02070309020205020404" pitchFamily="49" charset="0"/>
            </a:endParaRP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	return 0;</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a:t>
            </a:r>
          </a:p>
        </p:txBody>
      </p:sp>
      <p:sp>
        <p:nvSpPr>
          <p:cNvPr id="184324" name="Rectangle 4"/>
          <p:cNvSpPr>
            <a:spLocks noChangeArrowheads="1"/>
          </p:cNvSpPr>
          <p:nvPr>
            <p:custDataLst>
              <p:tags r:id="rId1"/>
            </p:custDataLst>
          </p:nvPr>
        </p:nvSpPr>
        <p:spPr bwMode="auto">
          <a:xfrm>
            <a:off x="6584950" y="1606550"/>
            <a:ext cx="1752600" cy="4343400"/>
          </a:xfrm>
          <a:prstGeom prst="rect">
            <a:avLst/>
          </a:prstGeom>
          <a:solidFill>
            <a:srgbClr val="F8F8F8"/>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latin typeface="Courier New" panose="02070309020205020404" pitchFamily="49" charset="0"/>
            </a:endParaRPr>
          </a:p>
        </p:txBody>
      </p:sp>
      <p:sp>
        <p:nvSpPr>
          <p:cNvPr id="184325" name="Text Box 5"/>
          <p:cNvSpPr txBox="1">
            <a:spLocks noChangeArrowheads="1"/>
          </p:cNvSpPr>
          <p:nvPr>
            <p:custDataLst>
              <p:tags r:id="rId2"/>
            </p:custDataLst>
          </p:nvPr>
        </p:nvSpPr>
        <p:spPr bwMode="auto">
          <a:xfrm>
            <a:off x="4876800" y="5622925"/>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latin typeface="Courier New" panose="02070309020205020404" pitchFamily="49" charset="0"/>
              </a:rPr>
              <a:t>0xffffffff</a:t>
            </a:r>
          </a:p>
        </p:txBody>
      </p:sp>
      <p:sp>
        <p:nvSpPr>
          <p:cNvPr id="184326" name="Text Box 6"/>
          <p:cNvSpPr txBox="1">
            <a:spLocks noChangeArrowheads="1"/>
          </p:cNvSpPr>
          <p:nvPr/>
        </p:nvSpPr>
        <p:spPr bwMode="auto">
          <a:xfrm>
            <a:off x="6280150" y="153035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0</a:t>
            </a:r>
          </a:p>
        </p:txBody>
      </p:sp>
      <p:sp>
        <p:nvSpPr>
          <p:cNvPr id="184327" name="Line 7"/>
          <p:cNvSpPr>
            <a:spLocks noChangeShapeType="1"/>
          </p:cNvSpPr>
          <p:nvPr/>
        </p:nvSpPr>
        <p:spPr bwMode="auto">
          <a:xfrm>
            <a:off x="6584950" y="221615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28" name="Text Box 8"/>
          <p:cNvSpPr txBox="1">
            <a:spLocks noChangeArrowheads="1"/>
          </p:cNvSpPr>
          <p:nvPr/>
        </p:nvSpPr>
        <p:spPr bwMode="auto">
          <a:xfrm>
            <a:off x="7042150" y="175895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text</a:t>
            </a:r>
          </a:p>
        </p:txBody>
      </p:sp>
      <p:sp>
        <p:nvSpPr>
          <p:cNvPr id="184329" name="Text Box 9"/>
          <p:cNvSpPr txBox="1">
            <a:spLocks noChangeArrowheads="1"/>
          </p:cNvSpPr>
          <p:nvPr/>
        </p:nvSpPr>
        <p:spPr bwMode="auto">
          <a:xfrm>
            <a:off x="7042150" y="221615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data</a:t>
            </a:r>
          </a:p>
        </p:txBody>
      </p:sp>
      <p:sp>
        <p:nvSpPr>
          <p:cNvPr id="184330" name="Line 10"/>
          <p:cNvSpPr>
            <a:spLocks noChangeShapeType="1"/>
          </p:cNvSpPr>
          <p:nvPr/>
        </p:nvSpPr>
        <p:spPr bwMode="auto">
          <a:xfrm>
            <a:off x="6584950" y="267335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31" name="Line 11"/>
          <p:cNvSpPr>
            <a:spLocks noChangeShapeType="1"/>
          </p:cNvSpPr>
          <p:nvPr/>
        </p:nvSpPr>
        <p:spPr bwMode="auto">
          <a:xfrm>
            <a:off x="6584950" y="313055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32" name="Text Box 12"/>
          <p:cNvSpPr txBox="1">
            <a:spLocks noChangeArrowheads="1"/>
          </p:cNvSpPr>
          <p:nvPr/>
        </p:nvSpPr>
        <p:spPr bwMode="auto">
          <a:xfrm>
            <a:off x="7118350" y="267335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bss</a:t>
            </a:r>
          </a:p>
        </p:txBody>
      </p:sp>
      <p:sp>
        <p:nvSpPr>
          <p:cNvPr id="184334" name="Text Box 14"/>
          <p:cNvSpPr txBox="1">
            <a:spLocks noChangeArrowheads="1"/>
          </p:cNvSpPr>
          <p:nvPr/>
        </p:nvSpPr>
        <p:spPr bwMode="auto">
          <a:xfrm>
            <a:off x="7042150" y="313055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heap</a:t>
            </a:r>
          </a:p>
        </p:txBody>
      </p:sp>
      <p:sp>
        <p:nvSpPr>
          <p:cNvPr id="184335" name="Line 15"/>
          <p:cNvSpPr>
            <a:spLocks noChangeShapeType="1"/>
          </p:cNvSpPr>
          <p:nvPr/>
        </p:nvSpPr>
        <p:spPr bwMode="auto">
          <a:xfrm>
            <a:off x="7423150" y="3740150"/>
            <a:ext cx="0" cy="2286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36" name="Text Box 16"/>
          <p:cNvSpPr txBox="1">
            <a:spLocks noChangeArrowheads="1"/>
          </p:cNvSpPr>
          <p:nvPr/>
        </p:nvSpPr>
        <p:spPr bwMode="auto">
          <a:xfrm>
            <a:off x="7042150" y="556895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stack</a:t>
            </a:r>
          </a:p>
        </p:txBody>
      </p:sp>
      <p:sp>
        <p:nvSpPr>
          <p:cNvPr id="184337" name="Line 17"/>
          <p:cNvSpPr>
            <a:spLocks noChangeShapeType="1"/>
          </p:cNvSpPr>
          <p:nvPr/>
        </p:nvSpPr>
        <p:spPr bwMode="auto">
          <a:xfrm>
            <a:off x="6584950" y="465455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38" name="Line 18"/>
          <p:cNvSpPr>
            <a:spLocks noChangeShapeType="1"/>
          </p:cNvSpPr>
          <p:nvPr/>
        </p:nvSpPr>
        <p:spPr bwMode="auto">
          <a:xfrm flipV="1">
            <a:off x="7423150" y="4425950"/>
            <a:ext cx="0" cy="2286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39" name="Line 19"/>
          <p:cNvSpPr>
            <a:spLocks noChangeShapeType="1"/>
          </p:cNvSpPr>
          <p:nvPr/>
        </p:nvSpPr>
        <p:spPr bwMode="auto">
          <a:xfrm>
            <a:off x="6584950" y="374015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40" name="Text Box 20"/>
          <p:cNvSpPr txBox="1">
            <a:spLocks noChangeArrowheads="1"/>
          </p:cNvSpPr>
          <p:nvPr/>
        </p:nvSpPr>
        <p:spPr bwMode="auto">
          <a:xfrm>
            <a:off x="7016750" y="372326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chemeClr val="hlink"/>
                </a:solidFill>
                <a:latin typeface="Courier New" panose="02070309020205020404" pitchFamily="49" charset="0"/>
              </a:rPr>
              <a:t>$%#^&amp;</a:t>
            </a:r>
          </a:p>
        </p:txBody>
      </p:sp>
      <p:sp>
        <p:nvSpPr>
          <p:cNvPr id="184341" name="Line 21"/>
          <p:cNvSpPr>
            <a:spLocks noChangeShapeType="1"/>
          </p:cNvSpPr>
          <p:nvPr/>
        </p:nvSpPr>
        <p:spPr bwMode="auto">
          <a:xfrm>
            <a:off x="6584950" y="5187950"/>
            <a:ext cx="1752600"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42" name="Text Box 22"/>
          <p:cNvSpPr txBox="1">
            <a:spLocks noChangeArrowheads="1"/>
          </p:cNvSpPr>
          <p:nvPr/>
        </p:nvSpPr>
        <p:spPr bwMode="auto">
          <a:xfrm>
            <a:off x="7270750" y="488315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hlink"/>
                </a:solidFill>
                <a:latin typeface="Courier New" panose="02070309020205020404" pitchFamily="49" charset="0"/>
              </a:rPr>
              <a:t>p</a:t>
            </a:r>
          </a:p>
        </p:txBody>
      </p:sp>
      <p:sp>
        <p:nvSpPr>
          <p:cNvPr id="184343" name="Freeform 23"/>
          <p:cNvSpPr>
            <a:spLocks/>
          </p:cNvSpPr>
          <p:nvPr/>
        </p:nvSpPr>
        <p:spPr bwMode="auto">
          <a:xfrm>
            <a:off x="6153150" y="3892550"/>
            <a:ext cx="431800" cy="1143000"/>
          </a:xfrm>
          <a:custGeom>
            <a:avLst/>
            <a:gdLst>
              <a:gd name="T0" fmla="*/ 272 w 272"/>
              <a:gd name="T1" fmla="*/ 720 h 720"/>
              <a:gd name="T2" fmla="*/ 32 w 272"/>
              <a:gd name="T3" fmla="*/ 624 h 720"/>
              <a:gd name="T4" fmla="*/ 80 w 272"/>
              <a:gd name="T5" fmla="*/ 288 h 720"/>
              <a:gd name="T6" fmla="*/ 272 w 272"/>
              <a:gd name="T7" fmla="*/ 0 h 720"/>
            </a:gdLst>
            <a:ahLst/>
            <a:cxnLst>
              <a:cxn ang="0">
                <a:pos x="T0" y="T1"/>
              </a:cxn>
              <a:cxn ang="0">
                <a:pos x="T2" y="T3"/>
              </a:cxn>
              <a:cxn ang="0">
                <a:pos x="T4" y="T5"/>
              </a:cxn>
              <a:cxn ang="0">
                <a:pos x="T6" y="T7"/>
              </a:cxn>
            </a:cxnLst>
            <a:rect l="0" t="0" r="r" b="b"/>
            <a:pathLst>
              <a:path w="272" h="720">
                <a:moveTo>
                  <a:pt x="272" y="720"/>
                </a:moveTo>
                <a:cubicBezTo>
                  <a:pt x="168" y="708"/>
                  <a:pt x="64" y="696"/>
                  <a:pt x="32" y="624"/>
                </a:cubicBezTo>
                <a:cubicBezTo>
                  <a:pt x="0" y="552"/>
                  <a:pt x="40" y="392"/>
                  <a:pt x="80" y="288"/>
                </a:cubicBezTo>
                <a:cubicBezTo>
                  <a:pt x="120" y="184"/>
                  <a:pt x="240" y="48"/>
                  <a:pt x="272" y="0"/>
                </a:cubicBezTo>
              </a:path>
            </a:pathLst>
          </a:custGeom>
          <a:noFill/>
          <a:ln w="25400">
            <a:solidFill>
              <a:srgbClr val="B8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44" name="Line 24"/>
          <p:cNvSpPr>
            <a:spLocks noChangeShapeType="1"/>
          </p:cNvSpPr>
          <p:nvPr/>
        </p:nvSpPr>
        <p:spPr bwMode="auto">
          <a:xfrm>
            <a:off x="6584950" y="4959350"/>
            <a:ext cx="1752600"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45" name="Text Box 25"/>
          <p:cNvSpPr txBox="1">
            <a:spLocks noChangeArrowheads="1"/>
          </p:cNvSpPr>
          <p:nvPr/>
        </p:nvSpPr>
        <p:spPr bwMode="auto">
          <a:xfrm>
            <a:off x="7194550" y="457835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hlink"/>
                </a:solidFill>
                <a:latin typeface="Courier New" panose="02070309020205020404" pitchFamily="49" charset="0"/>
              </a:rPr>
              <a:t>q</a:t>
            </a:r>
          </a:p>
        </p:txBody>
      </p:sp>
      <p:sp>
        <p:nvSpPr>
          <p:cNvPr id="184346" name="Freeform 26"/>
          <p:cNvSpPr>
            <a:spLocks/>
          </p:cNvSpPr>
          <p:nvPr/>
        </p:nvSpPr>
        <p:spPr bwMode="auto">
          <a:xfrm>
            <a:off x="8337550" y="3892550"/>
            <a:ext cx="304800" cy="914400"/>
          </a:xfrm>
          <a:custGeom>
            <a:avLst/>
            <a:gdLst>
              <a:gd name="T0" fmla="*/ 0 w 192"/>
              <a:gd name="T1" fmla="*/ 576 h 576"/>
              <a:gd name="T2" fmla="*/ 192 w 192"/>
              <a:gd name="T3" fmla="*/ 384 h 576"/>
              <a:gd name="T4" fmla="*/ 0 w 192"/>
              <a:gd name="T5" fmla="*/ 0 h 576"/>
            </a:gdLst>
            <a:ahLst/>
            <a:cxnLst>
              <a:cxn ang="0">
                <a:pos x="T0" y="T1"/>
              </a:cxn>
              <a:cxn ang="0">
                <a:pos x="T2" y="T3"/>
              </a:cxn>
              <a:cxn ang="0">
                <a:pos x="T4" y="T5"/>
              </a:cxn>
            </a:cxnLst>
            <a:rect l="0" t="0" r="r" b="b"/>
            <a:pathLst>
              <a:path w="192" h="576">
                <a:moveTo>
                  <a:pt x="0" y="576"/>
                </a:moveTo>
                <a:cubicBezTo>
                  <a:pt x="96" y="528"/>
                  <a:pt x="192" y="480"/>
                  <a:pt x="192" y="384"/>
                </a:cubicBezTo>
                <a:cubicBezTo>
                  <a:pt x="192" y="288"/>
                  <a:pt x="32" y="64"/>
                  <a:pt x="0" y="0"/>
                </a:cubicBezTo>
              </a:path>
            </a:pathLst>
          </a:custGeom>
          <a:noFill/>
          <a:ln w="28575">
            <a:solidFill>
              <a:srgbClr val="2C14DE"/>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Rectangle 25"/>
          <p:cNvSpPr/>
          <p:nvPr/>
        </p:nvSpPr>
        <p:spPr>
          <a:xfrm>
            <a:off x="38100" y="92964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8519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80033"/>
            <a:ext cx="8839200" cy="788647"/>
          </a:xfrm>
        </p:spPr>
        <p:txBody>
          <a:bodyPr>
            <a:noAutofit/>
          </a:bodyPr>
          <a:lstStyle/>
          <a:p>
            <a:r>
              <a:rPr lang="en-US" b="1" dirty="0">
                <a:solidFill>
                  <a:srgbClr val="C00000"/>
                </a:solidFill>
              </a:rPr>
              <a:t>C++ Memory Models</a:t>
            </a:r>
            <a:endParaRPr lang="en-US" dirty="0">
              <a:solidFill>
                <a:srgbClr val="C00000"/>
              </a:solidFill>
            </a:endParaRPr>
          </a:p>
        </p:txBody>
      </p:sp>
      <p:sp>
        <p:nvSpPr>
          <p:cNvPr id="7171" name="Rectangle 3"/>
          <p:cNvSpPr>
            <a:spLocks noGrp="1" noChangeArrowheads="1"/>
          </p:cNvSpPr>
          <p:nvPr>
            <p:ph type="body" idx="1"/>
          </p:nvPr>
        </p:nvSpPr>
        <p:spPr>
          <a:xfrm>
            <a:off x="82060" y="948396"/>
            <a:ext cx="9019736" cy="5867400"/>
          </a:xfrm>
        </p:spPr>
        <p:txBody>
          <a:bodyPr>
            <a:noAutofit/>
          </a:bodyPr>
          <a:lstStyle/>
          <a:p>
            <a:pPr algn="just"/>
            <a:r>
              <a:rPr lang="en-US" b="1" dirty="0">
                <a:solidFill>
                  <a:srgbClr val="C00000"/>
                </a:solidFill>
              </a:rPr>
              <a:t>Common errors</a:t>
            </a:r>
            <a:r>
              <a:rPr lang="en-US" dirty="0">
                <a:solidFill>
                  <a:srgbClr val="C00000"/>
                </a:solidFill>
              </a:rPr>
              <a:t> </a:t>
            </a:r>
            <a:r>
              <a:rPr lang="en-US" dirty="0"/>
              <a:t>caused by </a:t>
            </a:r>
            <a:r>
              <a:rPr lang="en-US" b="1" dirty="0">
                <a:solidFill>
                  <a:srgbClr val="C00000"/>
                </a:solidFill>
              </a:rPr>
              <a:t>poor memory management</a:t>
            </a:r>
            <a:r>
              <a:rPr lang="en-US" dirty="0"/>
              <a:t>: </a:t>
            </a:r>
          </a:p>
          <a:p>
            <a:pPr lvl="1"/>
            <a:r>
              <a:rPr lang="en-US" b="1" dirty="0">
                <a:solidFill>
                  <a:srgbClr val="2C14DE"/>
                </a:solidFill>
              </a:rPr>
              <a:t>Using</a:t>
            </a:r>
            <a:r>
              <a:rPr lang="en-US" dirty="0">
                <a:solidFill>
                  <a:srgbClr val="2C14DE"/>
                </a:solidFill>
              </a:rPr>
              <a:t> </a:t>
            </a:r>
            <a:r>
              <a:rPr lang="en-US" dirty="0"/>
              <a:t>a </a:t>
            </a:r>
            <a:r>
              <a:rPr lang="en-US" b="1" dirty="0">
                <a:solidFill>
                  <a:srgbClr val="2C14DE"/>
                </a:solidFill>
              </a:rPr>
              <a:t>variable</a:t>
            </a:r>
            <a:r>
              <a:rPr lang="en-US" dirty="0">
                <a:solidFill>
                  <a:srgbClr val="2C14DE"/>
                </a:solidFill>
              </a:rPr>
              <a:t> </a:t>
            </a:r>
            <a:r>
              <a:rPr lang="en-US" b="1" dirty="0">
                <a:solidFill>
                  <a:srgbClr val="2C14DE"/>
                </a:solidFill>
              </a:rPr>
              <a:t>before</a:t>
            </a:r>
            <a:r>
              <a:rPr lang="en-US" dirty="0">
                <a:solidFill>
                  <a:srgbClr val="2C14DE"/>
                </a:solidFill>
              </a:rPr>
              <a:t> </a:t>
            </a:r>
            <a:r>
              <a:rPr lang="en-US" dirty="0"/>
              <a:t>it has been </a:t>
            </a:r>
            <a:r>
              <a:rPr lang="en-US" b="1" dirty="0">
                <a:solidFill>
                  <a:srgbClr val="2C14DE"/>
                </a:solidFill>
              </a:rPr>
              <a:t>initialized</a:t>
            </a:r>
          </a:p>
          <a:p>
            <a:pPr lvl="1"/>
            <a:r>
              <a:rPr lang="en-US" b="1" dirty="0">
                <a:solidFill>
                  <a:srgbClr val="2C14DE"/>
                </a:solidFill>
              </a:rPr>
              <a:t>Allocating</a:t>
            </a:r>
            <a:r>
              <a:rPr lang="en-US" dirty="0">
                <a:solidFill>
                  <a:srgbClr val="2C14DE"/>
                </a:solidFill>
              </a:rPr>
              <a:t> </a:t>
            </a:r>
            <a:r>
              <a:rPr lang="en-US" b="1" dirty="0">
                <a:solidFill>
                  <a:srgbClr val="2C14DE"/>
                </a:solidFill>
              </a:rPr>
              <a:t>memory</a:t>
            </a:r>
            <a:r>
              <a:rPr lang="en-US" dirty="0">
                <a:solidFill>
                  <a:srgbClr val="2C14DE"/>
                </a:solidFill>
              </a:rPr>
              <a:t> </a:t>
            </a:r>
            <a:r>
              <a:rPr lang="en-US" dirty="0"/>
              <a:t>for storage and </a:t>
            </a:r>
            <a:r>
              <a:rPr lang="en-US" b="1" dirty="0">
                <a:solidFill>
                  <a:srgbClr val="2C14DE"/>
                </a:solidFill>
              </a:rPr>
              <a:t>not deleting it </a:t>
            </a:r>
          </a:p>
          <a:p>
            <a:pPr lvl="1"/>
            <a:r>
              <a:rPr lang="en-US" b="1" dirty="0">
                <a:solidFill>
                  <a:srgbClr val="2C14DE"/>
                </a:solidFill>
              </a:rPr>
              <a:t>Using</a:t>
            </a:r>
            <a:r>
              <a:rPr lang="en-US" dirty="0">
                <a:solidFill>
                  <a:srgbClr val="2C14DE"/>
                </a:solidFill>
              </a:rPr>
              <a:t> </a:t>
            </a:r>
            <a:r>
              <a:rPr lang="en-US" dirty="0"/>
              <a:t>a </a:t>
            </a:r>
            <a:r>
              <a:rPr lang="en-US" b="1" dirty="0">
                <a:solidFill>
                  <a:srgbClr val="2C14DE"/>
                </a:solidFill>
              </a:rPr>
              <a:t>value</a:t>
            </a:r>
            <a:r>
              <a:rPr lang="en-US" dirty="0">
                <a:solidFill>
                  <a:srgbClr val="2C14DE"/>
                </a:solidFill>
              </a:rPr>
              <a:t> </a:t>
            </a:r>
            <a:r>
              <a:rPr lang="en-US" dirty="0"/>
              <a:t>after it </a:t>
            </a:r>
            <a:r>
              <a:rPr lang="en-US" b="1" dirty="0">
                <a:solidFill>
                  <a:srgbClr val="2C14DE"/>
                </a:solidFill>
              </a:rPr>
              <a:t>has been deleted</a:t>
            </a:r>
          </a:p>
          <a:p>
            <a:pPr lvl="1"/>
            <a:endParaRPr lang="en-US" dirty="0"/>
          </a:p>
          <a:p>
            <a:pPr lvl="1"/>
            <a:endParaRPr lang="en-US" dirty="0"/>
          </a:p>
          <a:p>
            <a:r>
              <a:rPr lang="en-US" b="1" dirty="0"/>
              <a:t>What are the solutions?</a:t>
            </a:r>
          </a:p>
          <a:p>
            <a:pPr lvl="1"/>
            <a:r>
              <a:rPr lang="en-US" dirty="0"/>
              <a:t>….</a:t>
            </a:r>
          </a:p>
        </p:txBody>
      </p:sp>
      <p:sp>
        <p:nvSpPr>
          <p:cNvPr id="4" name="Rectangle 3"/>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52892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0" dur="500"/>
                                        <p:tgtEl>
                                          <p:spTgt spid="717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3" dur="500"/>
                                        <p:tgtEl>
                                          <p:spTgt spid="717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blinds(horizontal)">
                                      <p:cBhvr>
                                        <p:cTn id="16" dur="5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171">
                                            <p:txEl>
                                              <p:pRg st="6" end="6"/>
                                            </p:txEl>
                                          </p:spTgt>
                                        </p:tgtEl>
                                        <p:attrNameLst>
                                          <p:attrName>style.visibility</p:attrName>
                                        </p:attrNameLst>
                                      </p:cBhvr>
                                      <p:to>
                                        <p:strVal val="visible"/>
                                      </p:to>
                                    </p:set>
                                    <p:animEffect transition="in" filter="blinds(horizontal)">
                                      <p:cBhvr>
                                        <p:cTn id="21" dur="500"/>
                                        <p:tgtEl>
                                          <p:spTgt spid="7171">
                                            <p:txEl>
                                              <p:pRg st="6" end="6"/>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171">
                                            <p:txEl>
                                              <p:pRg st="7" end="7"/>
                                            </p:txEl>
                                          </p:spTgt>
                                        </p:tgtEl>
                                        <p:attrNameLst>
                                          <p:attrName>style.visibility</p:attrName>
                                        </p:attrNameLst>
                                      </p:cBhvr>
                                      <p:to>
                                        <p:strVal val="visible"/>
                                      </p:to>
                                    </p:set>
                                    <p:animEffect transition="in" filter="blinds(horizontal)">
                                      <p:cBhvr>
                                        <p:cTn id="24"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990600" y="0"/>
            <a:ext cx="8153400" cy="1066800"/>
          </a:xfrm>
        </p:spPr>
        <p:txBody>
          <a:bodyPr/>
          <a:lstStyle/>
          <a:p>
            <a:r>
              <a:rPr lang="en-US" altLang="zh-CN" b="1" dirty="0">
                <a:solidFill>
                  <a:srgbClr val="B80000"/>
                </a:solidFill>
              </a:rPr>
              <a:t>Dangling Pointers</a:t>
            </a:r>
          </a:p>
        </p:txBody>
      </p:sp>
      <p:sp>
        <p:nvSpPr>
          <p:cNvPr id="185347" name="Rectangle 3"/>
          <p:cNvSpPr>
            <a:spLocks noGrp="1" noChangeArrowheads="1"/>
          </p:cNvSpPr>
          <p:nvPr>
            <p:ph type="body" idx="1"/>
          </p:nvPr>
        </p:nvSpPr>
        <p:spPr>
          <a:xfrm>
            <a:off x="39756" y="1143000"/>
            <a:ext cx="8991600" cy="5638800"/>
          </a:xfrm>
        </p:spPr>
        <p:txBody>
          <a:bodyPr>
            <a:normAutofit/>
          </a:bodyPr>
          <a:lstStyle/>
          <a:p>
            <a:pPr>
              <a:lnSpc>
                <a:spcPct val="80000"/>
              </a:lnSpc>
              <a:spcBef>
                <a:spcPct val="0"/>
              </a:spcBef>
              <a:buFont typeface="Wingdings" panose="05000000000000000000" pitchFamily="2" charset="2"/>
              <a:buNone/>
            </a:pPr>
            <a:endParaRPr lang="en-US" altLang="zh-CN" sz="2800" b="1" dirty="0">
              <a:latin typeface="Courier New" panose="02070309020205020404" pitchFamily="49" charset="0"/>
            </a:endParaRPr>
          </a:p>
          <a:p>
            <a:pPr>
              <a:lnSpc>
                <a:spcPct val="80000"/>
              </a:lnSpc>
              <a:spcBef>
                <a:spcPct val="0"/>
              </a:spcBef>
              <a:buFont typeface="Wingdings" panose="05000000000000000000" pitchFamily="2" charset="2"/>
              <a:buNone/>
            </a:pPr>
            <a:r>
              <a:rPr lang="en-US" altLang="zh-CN" sz="2800" b="1" dirty="0">
                <a:latin typeface="Courier New" panose="02070309020205020404" pitchFamily="49" charset="0"/>
              </a:rPr>
              <a:t>int main()</a:t>
            </a:r>
          </a:p>
          <a:p>
            <a:pPr>
              <a:lnSpc>
                <a:spcPct val="80000"/>
              </a:lnSpc>
              <a:spcBef>
                <a:spcPct val="0"/>
              </a:spcBef>
              <a:buFont typeface="Wingdings" panose="05000000000000000000" pitchFamily="2" charset="2"/>
              <a:buNone/>
            </a:pPr>
            <a:r>
              <a:rPr lang="en-US" altLang="zh-CN" sz="2800" b="1" dirty="0">
                <a:latin typeface="Courier New" panose="02070309020205020404" pitchFamily="49" charset="0"/>
              </a:rPr>
              <a:t>{</a:t>
            </a:r>
          </a:p>
          <a:p>
            <a:pPr>
              <a:lnSpc>
                <a:spcPct val="80000"/>
              </a:lnSpc>
              <a:spcBef>
                <a:spcPct val="0"/>
              </a:spcBef>
              <a:buFont typeface="Wingdings" panose="05000000000000000000" pitchFamily="2" charset="2"/>
              <a:buNone/>
            </a:pPr>
            <a:r>
              <a:rPr lang="en-US" altLang="zh-CN" sz="2800" b="1" dirty="0">
                <a:latin typeface="Courier New" panose="02070309020205020404" pitchFamily="49" charset="0"/>
              </a:rPr>
              <a:t>	int *p, *q;</a:t>
            </a:r>
          </a:p>
          <a:p>
            <a:pPr>
              <a:lnSpc>
                <a:spcPct val="90000"/>
              </a:lnSpc>
              <a:spcBef>
                <a:spcPct val="0"/>
              </a:spcBef>
              <a:buFont typeface="Wingdings" panose="05000000000000000000" pitchFamily="2" charset="2"/>
              <a:buNone/>
            </a:pPr>
            <a:r>
              <a:rPr lang="en-US" altLang="zh-CN" sz="2800" b="1" dirty="0">
                <a:latin typeface="Courier New" panose="02070309020205020404" pitchFamily="49" charset="0"/>
              </a:rPr>
              <a:t>	p = new </a:t>
            </a:r>
            <a:r>
              <a:rPr lang="en-US" altLang="zh-CN" sz="2800" b="1" dirty="0" err="1">
                <a:latin typeface="Courier New" panose="02070309020205020404" pitchFamily="49" charset="0"/>
              </a:rPr>
              <a:t>int</a:t>
            </a:r>
            <a:r>
              <a:rPr lang="en-US" altLang="zh-CN" sz="2800" b="1" dirty="0">
                <a:latin typeface="Courier New" panose="02070309020205020404" pitchFamily="49" charset="0"/>
              </a:rPr>
              <a:t>; </a:t>
            </a:r>
          </a:p>
          <a:p>
            <a:pPr>
              <a:lnSpc>
                <a:spcPct val="80000"/>
              </a:lnSpc>
              <a:spcBef>
                <a:spcPct val="0"/>
              </a:spcBef>
              <a:buFont typeface="Wingdings" panose="05000000000000000000" pitchFamily="2" charset="2"/>
              <a:buNone/>
            </a:pPr>
            <a:r>
              <a:rPr lang="en-US" altLang="zh-CN" sz="2800" b="1" dirty="0">
                <a:latin typeface="Courier New" panose="02070309020205020404" pitchFamily="49" charset="0"/>
              </a:rPr>
              <a:t>  *p = 99;</a:t>
            </a:r>
          </a:p>
          <a:p>
            <a:pPr>
              <a:lnSpc>
                <a:spcPct val="80000"/>
              </a:lnSpc>
              <a:spcBef>
                <a:spcPct val="0"/>
              </a:spcBef>
              <a:buFont typeface="Wingdings" panose="05000000000000000000" pitchFamily="2" charset="2"/>
              <a:buNone/>
            </a:pPr>
            <a:r>
              <a:rPr lang="en-US" altLang="zh-CN" sz="2800" b="1" dirty="0">
                <a:latin typeface="Courier New" panose="02070309020205020404" pitchFamily="49" charset="0"/>
              </a:rPr>
              <a:t>	q = p;</a:t>
            </a:r>
          </a:p>
          <a:p>
            <a:pPr>
              <a:lnSpc>
                <a:spcPct val="80000"/>
              </a:lnSpc>
              <a:spcBef>
                <a:spcPct val="0"/>
              </a:spcBef>
              <a:buFont typeface="Wingdings" panose="05000000000000000000" pitchFamily="2" charset="2"/>
              <a:buNone/>
            </a:pPr>
            <a:r>
              <a:rPr lang="en-US" altLang="zh-CN" sz="2800" b="1" dirty="0">
                <a:latin typeface="Courier New" panose="02070309020205020404" pitchFamily="49" charset="0"/>
              </a:rPr>
              <a:t>	*q = 88;</a:t>
            </a:r>
          </a:p>
          <a:p>
            <a:pPr>
              <a:lnSpc>
                <a:spcPct val="80000"/>
              </a:lnSpc>
              <a:spcBef>
                <a:spcPct val="0"/>
              </a:spcBef>
              <a:buFont typeface="Wingdings" panose="05000000000000000000" pitchFamily="2" charset="2"/>
              <a:buNone/>
            </a:pPr>
            <a:r>
              <a:rPr lang="en-US" altLang="zh-CN" sz="2800" b="1" dirty="0">
                <a:latin typeface="Courier New" panose="02070309020205020404" pitchFamily="49" charset="0"/>
              </a:rPr>
              <a:t>	delete q;</a:t>
            </a:r>
          </a:p>
          <a:p>
            <a:pPr>
              <a:lnSpc>
                <a:spcPct val="80000"/>
              </a:lnSpc>
              <a:spcBef>
                <a:spcPct val="0"/>
              </a:spcBef>
              <a:buFont typeface="Wingdings" panose="05000000000000000000" pitchFamily="2" charset="2"/>
              <a:buNone/>
            </a:pPr>
            <a:r>
              <a:rPr lang="en-US" altLang="zh-CN" b="1" dirty="0">
                <a:latin typeface="Courier New" panose="02070309020205020404" pitchFamily="49" charset="0"/>
              </a:rPr>
              <a:t>	</a:t>
            </a:r>
            <a:r>
              <a:rPr lang="en-US" altLang="zh-CN" sz="2800" b="1" dirty="0">
                <a:solidFill>
                  <a:srgbClr val="2F1BC7"/>
                </a:solidFill>
                <a:latin typeface="Courier New" panose="02070309020205020404" pitchFamily="49" charset="0"/>
              </a:rPr>
              <a:t>*p = 77;</a:t>
            </a:r>
            <a:endParaRPr lang="en-US" altLang="zh-CN" sz="2400" b="1" dirty="0">
              <a:latin typeface="Courier New" panose="02070309020205020404" pitchFamily="49" charset="0"/>
            </a:endParaRPr>
          </a:p>
          <a:p>
            <a:pPr>
              <a:lnSpc>
                <a:spcPct val="80000"/>
              </a:lnSpc>
              <a:spcBef>
                <a:spcPct val="0"/>
              </a:spcBef>
              <a:buFont typeface="Wingdings" panose="05000000000000000000" pitchFamily="2" charset="2"/>
              <a:buNone/>
            </a:pPr>
            <a:r>
              <a:rPr lang="en-US" altLang="zh-CN" sz="2800" b="1" dirty="0">
                <a:latin typeface="Courier New" panose="02070309020205020404" pitchFamily="49" charset="0"/>
              </a:rPr>
              <a:t>	return 0;</a:t>
            </a:r>
          </a:p>
          <a:p>
            <a:pPr>
              <a:lnSpc>
                <a:spcPct val="80000"/>
              </a:lnSpc>
              <a:spcBef>
                <a:spcPct val="0"/>
              </a:spcBef>
              <a:buFont typeface="Wingdings" panose="05000000000000000000" pitchFamily="2" charset="2"/>
              <a:buNone/>
            </a:pPr>
            <a:r>
              <a:rPr lang="en-US" altLang="zh-CN" sz="2800" b="1" dirty="0">
                <a:latin typeface="Courier New" panose="02070309020205020404" pitchFamily="49" charset="0"/>
              </a:rPr>
              <a:t>}</a:t>
            </a:r>
          </a:p>
        </p:txBody>
      </p:sp>
      <p:sp>
        <p:nvSpPr>
          <p:cNvPr id="185348" name="Rectangle 4"/>
          <p:cNvSpPr>
            <a:spLocks noChangeArrowheads="1"/>
          </p:cNvSpPr>
          <p:nvPr>
            <p:custDataLst>
              <p:tags r:id="rId1"/>
            </p:custDataLst>
          </p:nvPr>
        </p:nvSpPr>
        <p:spPr bwMode="auto">
          <a:xfrm>
            <a:off x="6934200" y="1600200"/>
            <a:ext cx="1752600" cy="4343400"/>
          </a:xfrm>
          <a:prstGeom prst="rect">
            <a:avLst/>
          </a:prstGeom>
          <a:solidFill>
            <a:srgbClr val="F8F8F8"/>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latin typeface="Courier New" panose="02070309020205020404" pitchFamily="49" charset="0"/>
            </a:endParaRPr>
          </a:p>
        </p:txBody>
      </p:sp>
      <p:sp>
        <p:nvSpPr>
          <p:cNvPr id="185349" name="Text Box 5"/>
          <p:cNvSpPr txBox="1">
            <a:spLocks noChangeArrowheads="1"/>
          </p:cNvSpPr>
          <p:nvPr>
            <p:custDataLst>
              <p:tags r:id="rId2"/>
            </p:custDataLst>
          </p:nvPr>
        </p:nvSpPr>
        <p:spPr bwMode="auto">
          <a:xfrm>
            <a:off x="5226050" y="5616575"/>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latin typeface="Courier New" panose="02070309020205020404" pitchFamily="49" charset="0"/>
              </a:rPr>
              <a:t>0xffffffff</a:t>
            </a:r>
          </a:p>
        </p:txBody>
      </p:sp>
      <p:sp>
        <p:nvSpPr>
          <p:cNvPr id="185350" name="Text Box 6"/>
          <p:cNvSpPr txBox="1">
            <a:spLocks noChangeArrowheads="1"/>
          </p:cNvSpPr>
          <p:nvPr/>
        </p:nvSpPr>
        <p:spPr bwMode="auto">
          <a:xfrm>
            <a:off x="6629400" y="15240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0</a:t>
            </a:r>
          </a:p>
        </p:txBody>
      </p:sp>
      <p:sp>
        <p:nvSpPr>
          <p:cNvPr id="185351" name="Line 7"/>
          <p:cNvSpPr>
            <a:spLocks noChangeShapeType="1"/>
          </p:cNvSpPr>
          <p:nvPr/>
        </p:nvSpPr>
        <p:spPr bwMode="auto">
          <a:xfrm>
            <a:off x="6934200" y="22098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52" name="Text Box 8"/>
          <p:cNvSpPr txBox="1">
            <a:spLocks noChangeArrowheads="1"/>
          </p:cNvSpPr>
          <p:nvPr/>
        </p:nvSpPr>
        <p:spPr bwMode="auto">
          <a:xfrm>
            <a:off x="7391400" y="17526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text</a:t>
            </a:r>
          </a:p>
        </p:txBody>
      </p:sp>
      <p:sp>
        <p:nvSpPr>
          <p:cNvPr id="185353" name="Text Box 9"/>
          <p:cNvSpPr txBox="1">
            <a:spLocks noChangeArrowheads="1"/>
          </p:cNvSpPr>
          <p:nvPr/>
        </p:nvSpPr>
        <p:spPr bwMode="auto">
          <a:xfrm>
            <a:off x="7391400" y="22098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data</a:t>
            </a:r>
          </a:p>
        </p:txBody>
      </p:sp>
      <p:sp>
        <p:nvSpPr>
          <p:cNvPr id="185354" name="Line 10"/>
          <p:cNvSpPr>
            <a:spLocks noChangeShapeType="1"/>
          </p:cNvSpPr>
          <p:nvPr/>
        </p:nvSpPr>
        <p:spPr bwMode="auto">
          <a:xfrm>
            <a:off x="6934200" y="26670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55" name="Line 11"/>
          <p:cNvSpPr>
            <a:spLocks noChangeShapeType="1"/>
          </p:cNvSpPr>
          <p:nvPr/>
        </p:nvSpPr>
        <p:spPr bwMode="auto">
          <a:xfrm>
            <a:off x="6934200" y="31242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56" name="Text Box 12"/>
          <p:cNvSpPr txBox="1">
            <a:spLocks noChangeArrowheads="1"/>
          </p:cNvSpPr>
          <p:nvPr/>
        </p:nvSpPr>
        <p:spPr bwMode="auto">
          <a:xfrm>
            <a:off x="7467600" y="26670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bss</a:t>
            </a:r>
          </a:p>
        </p:txBody>
      </p:sp>
      <p:sp>
        <p:nvSpPr>
          <p:cNvPr id="185357" name="Text Box 13"/>
          <p:cNvSpPr txBox="1">
            <a:spLocks noChangeArrowheads="1"/>
          </p:cNvSpPr>
          <p:nvPr/>
        </p:nvSpPr>
        <p:spPr bwMode="auto">
          <a:xfrm>
            <a:off x="7391400" y="31242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heap</a:t>
            </a:r>
          </a:p>
        </p:txBody>
      </p:sp>
      <p:sp>
        <p:nvSpPr>
          <p:cNvPr id="185358" name="Line 14"/>
          <p:cNvSpPr>
            <a:spLocks noChangeShapeType="1"/>
          </p:cNvSpPr>
          <p:nvPr/>
        </p:nvSpPr>
        <p:spPr bwMode="auto">
          <a:xfrm>
            <a:off x="7772400" y="3733800"/>
            <a:ext cx="0" cy="2286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59" name="Text Box 15"/>
          <p:cNvSpPr txBox="1">
            <a:spLocks noChangeArrowheads="1"/>
          </p:cNvSpPr>
          <p:nvPr/>
        </p:nvSpPr>
        <p:spPr bwMode="auto">
          <a:xfrm>
            <a:off x="7391400" y="55626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stack</a:t>
            </a:r>
          </a:p>
        </p:txBody>
      </p:sp>
      <p:sp>
        <p:nvSpPr>
          <p:cNvPr id="185360" name="Line 16"/>
          <p:cNvSpPr>
            <a:spLocks noChangeShapeType="1"/>
          </p:cNvSpPr>
          <p:nvPr/>
        </p:nvSpPr>
        <p:spPr bwMode="auto">
          <a:xfrm>
            <a:off x="6934200" y="46482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61" name="Line 17"/>
          <p:cNvSpPr>
            <a:spLocks noChangeShapeType="1"/>
          </p:cNvSpPr>
          <p:nvPr/>
        </p:nvSpPr>
        <p:spPr bwMode="auto">
          <a:xfrm flipV="1">
            <a:off x="7772400" y="4419600"/>
            <a:ext cx="0" cy="2286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62" name="Line 18"/>
          <p:cNvSpPr>
            <a:spLocks noChangeShapeType="1"/>
          </p:cNvSpPr>
          <p:nvPr/>
        </p:nvSpPr>
        <p:spPr bwMode="auto">
          <a:xfrm>
            <a:off x="6934200" y="37338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63" name="Text Box 19"/>
          <p:cNvSpPr txBox="1">
            <a:spLocks noChangeArrowheads="1"/>
          </p:cNvSpPr>
          <p:nvPr/>
        </p:nvSpPr>
        <p:spPr bwMode="auto">
          <a:xfrm>
            <a:off x="7467600" y="37338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hlink"/>
                </a:solidFill>
                <a:latin typeface="Courier New" panose="02070309020205020404" pitchFamily="49" charset="0"/>
              </a:rPr>
              <a:t>$%#^&amp;</a:t>
            </a:r>
          </a:p>
        </p:txBody>
      </p:sp>
      <p:sp>
        <p:nvSpPr>
          <p:cNvPr id="185364" name="Line 20"/>
          <p:cNvSpPr>
            <a:spLocks noChangeShapeType="1"/>
          </p:cNvSpPr>
          <p:nvPr/>
        </p:nvSpPr>
        <p:spPr bwMode="auto">
          <a:xfrm>
            <a:off x="6934200" y="5181600"/>
            <a:ext cx="1752600"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65" name="Text Box 21"/>
          <p:cNvSpPr txBox="1">
            <a:spLocks noChangeArrowheads="1"/>
          </p:cNvSpPr>
          <p:nvPr/>
        </p:nvSpPr>
        <p:spPr bwMode="auto">
          <a:xfrm>
            <a:off x="7620000" y="48768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hlink"/>
                </a:solidFill>
                <a:latin typeface="Courier New" panose="02070309020205020404" pitchFamily="49" charset="0"/>
              </a:rPr>
              <a:t>p</a:t>
            </a:r>
          </a:p>
        </p:txBody>
      </p:sp>
      <p:sp>
        <p:nvSpPr>
          <p:cNvPr id="185366" name="Freeform 22"/>
          <p:cNvSpPr>
            <a:spLocks/>
          </p:cNvSpPr>
          <p:nvPr/>
        </p:nvSpPr>
        <p:spPr bwMode="auto">
          <a:xfrm>
            <a:off x="6502400" y="3886200"/>
            <a:ext cx="431800" cy="1143000"/>
          </a:xfrm>
          <a:custGeom>
            <a:avLst/>
            <a:gdLst>
              <a:gd name="T0" fmla="*/ 272 w 272"/>
              <a:gd name="T1" fmla="*/ 720 h 720"/>
              <a:gd name="T2" fmla="*/ 32 w 272"/>
              <a:gd name="T3" fmla="*/ 624 h 720"/>
              <a:gd name="T4" fmla="*/ 80 w 272"/>
              <a:gd name="T5" fmla="*/ 288 h 720"/>
              <a:gd name="T6" fmla="*/ 272 w 272"/>
              <a:gd name="T7" fmla="*/ 0 h 720"/>
            </a:gdLst>
            <a:ahLst/>
            <a:cxnLst>
              <a:cxn ang="0">
                <a:pos x="T0" y="T1"/>
              </a:cxn>
              <a:cxn ang="0">
                <a:pos x="T2" y="T3"/>
              </a:cxn>
              <a:cxn ang="0">
                <a:pos x="T4" y="T5"/>
              </a:cxn>
              <a:cxn ang="0">
                <a:pos x="T6" y="T7"/>
              </a:cxn>
            </a:cxnLst>
            <a:rect l="0" t="0" r="r" b="b"/>
            <a:pathLst>
              <a:path w="272" h="720">
                <a:moveTo>
                  <a:pt x="272" y="720"/>
                </a:moveTo>
                <a:cubicBezTo>
                  <a:pt x="168" y="708"/>
                  <a:pt x="64" y="696"/>
                  <a:pt x="32" y="624"/>
                </a:cubicBezTo>
                <a:cubicBezTo>
                  <a:pt x="0" y="552"/>
                  <a:pt x="40" y="392"/>
                  <a:pt x="80" y="288"/>
                </a:cubicBezTo>
                <a:cubicBezTo>
                  <a:pt x="120" y="184"/>
                  <a:pt x="240" y="48"/>
                  <a:pt x="272" y="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67" name="Line 23"/>
          <p:cNvSpPr>
            <a:spLocks noChangeShapeType="1"/>
          </p:cNvSpPr>
          <p:nvPr/>
        </p:nvSpPr>
        <p:spPr bwMode="auto">
          <a:xfrm>
            <a:off x="6934200" y="4953000"/>
            <a:ext cx="1752600"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68" name="Text Box 24"/>
          <p:cNvSpPr txBox="1">
            <a:spLocks noChangeArrowheads="1"/>
          </p:cNvSpPr>
          <p:nvPr/>
        </p:nvSpPr>
        <p:spPr bwMode="auto">
          <a:xfrm>
            <a:off x="7543800" y="45720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hlink"/>
                </a:solidFill>
                <a:latin typeface="Courier New" panose="02070309020205020404" pitchFamily="49" charset="0"/>
              </a:rPr>
              <a:t>q</a:t>
            </a:r>
          </a:p>
        </p:txBody>
      </p:sp>
      <p:sp>
        <p:nvSpPr>
          <p:cNvPr id="185369" name="Freeform 25"/>
          <p:cNvSpPr>
            <a:spLocks/>
          </p:cNvSpPr>
          <p:nvPr/>
        </p:nvSpPr>
        <p:spPr bwMode="auto">
          <a:xfrm>
            <a:off x="8686800" y="3886200"/>
            <a:ext cx="304800" cy="914400"/>
          </a:xfrm>
          <a:custGeom>
            <a:avLst/>
            <a:gdLst>
              <a:gd name="T0" fmla="*/ 0 w 192"/>
              <a:gd name="T1" fmla="*/ 576 h 576"/>
              <a:gd name="T2" fmla="*/ 192 w 192"/>
              <a:gd name="T3" fmla="*/ 384 h 576"/>
              <a:gd name="T4" fmla="*/ 0 w 192"/>
              <a:gd name="T5" fmla="*/ 0 h 576"/>
            </a:gdLst>
            <a:ahLst/>
            <a:cxnLst>
              <a:cxn ang="0">
                <a:pos x="T0" y="T1"/>
              </a:cxn>
              <a:cxn ang="0">
                <a:pos x="T2" y="T3"/>
              </a:cxn>
              <a:cxn ang="0">
                <a:pos x="T4" y="T5"/>
              </a:cxn>
            </a:cxnLst>
            <a:rect l="0" t="0" r="r" b="b"/>
            <a:pathLst>
              <a:path w="192" h="576">
                <a:moveTo>
                  <a:pt x="0" y="576"/>
                </a:moveTo>
                <a:cubicBezTo>
                  <a:pt x="96" y="528"/>
                  <a:pt x="192" y="480"/>
                  <a:pt x="192" y="384"/>
                </a:cubicBezTo>
                <a:cubicBezTo>
                  <a:pt x="192" y="288"/>
                  <a:pt x="32" y="64"/>
                  <a:pt x="0" y="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Rectangle 25"/>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78732" y="5803899"/>
            <a:ext cx="3899337" cy="830997"/>
          </a:xfrm>
          <a:prstGeom prst="rect">
            <a:avLst/>
          </a:prstGeom>
          <a:noFill/>
        </p:spPr>
        <p:txBody>
          <a:bodyPr wrap="none" rtlCol="0">
            <a:spAutoFit/>
          </a:bodyPr>
          <a:lstStyle/>
          <a:p>
            <a:r>
              <a:rPr lang="en-US" altLang="zh-CN" sz="2400" b="1" i="1" dirty="0">
                <a:solidFill>
                  <a:srgbClr val="2C14DE"/>
                </a:solidFill>
              </a:rPr>
              <a:t>P</a:t>
            </a:r>
            <a:r>
              <a:rPr lang="en-US" altLang="zh-CN" sz="2400" b="1" i="1" dirty="0"/>
              <a:t> and </a:t>
            </a:r>
            <a:r>
              <a:rPr lang="en-US" altLang="zh-CN" sz="2400" b="1" i="1" dirty="0">
                <a:solidFill>
                  <a:srgbClr val="2C14DE"/>
                </a:solidFill>
              </a:rPr>
              <a:t>q</a:t>
            </a:r>
            <a:r>
              <a:rPr lang="en-US" altLang="zh-CN" sz="2400" b="1" i="1" dirty="0"/>
              <a:t> are </a:t>
            </a:r>
            <a:r>
              <a:rPr lang="en-US" altLang="zh-CN" sz="2400" b="1" i="1" dirty="0">
                <a:solidFill>
                  <a:srgbClr val="C00000"/>
                </a:solidFill>
              </a:rPr>
              <a:t>dangling pointers</a:t>
            </a:r>
          </a:p>
          <a:p>
            <a:r>
              <a:rPr lang="en-US" altLang="zh-CN" sz="2400" b="1" i="1" dirty="0"/>
              <a:t>WHY?</a:t>
            </a:r>
            <a:endParaRPr lang="en-US" sz="2400" i="1" dirty="0"/>
          </a:p>
        </p:txBody>
      </p:sp>
    </p:spTree>
    <p:extLst>
      <p:ext uri="{BB962C8B-B14F-4D97-AF65-F5344CB8AC3E}">
        <p14:creationId xmlns:p14="http://schemas.microsoft.com/office/powerpoint/2010/main" val="3911635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0"/>
            <a:ext cx="8153400" cy="942975"/>
          </a:xfrm>
        </p:spPr>
        <p:txBody>
          <a:bodyPr/>
          <a:lstStyle/>
          <a:p>
            <a:pPr eaLnBrk="1" hangingPunct="1">
              <a:defRPr/>
            </a:pPr>
            <a:r>
              <a:rPr lang="de-DE" b="1" dirty="0" err="1">
                <a:solidFill>
                  <a:srgbClr val="B80000"/>
                </a:solidFill>
                <a:cs typeface="+mj-cs"/>
              </a:rPr>
              <a:t>Dangling</a:t>
            </a:r>
            <a:r>
              <a:rPr lang="de-DE" b="1" dirty="0">
                <a:solidFill>
                  <a:srgbClr val="B80000"/>
                </a:solidFill>
                <a:cs typeface="+mj-cs"/>
              </a:rPr>
              <a:t> Pointers</a:t>
            </a:r>
            <a:endParaRPr lang="fr-FR" b="1" dirty="0">
              <a:solidFill>
                <a:srgbClr val="B80000"/>
              </a:solidFill>
              <a:cs typeface="+mj-cs"/>
            </a:endParaRPr>
          </a:p>
        </p:txBody>
      </p:sp>
      <p:sp>
        <p:nvSpPr>
          <p:cNvPr id="3" name="Espace réservé du contenu 2"/>
          <p:cNvSpPr>
            <a:spLocks noGrp="1"/>
          </p:cNvSpPr>
          <p:nvPr>
            <p:ph idx="1"/>
          </p:nvPr>
        </p:nvSpPr>
        <p:spPr>
          <a:xfrm>
            <a:off x="0" y="1143000"/>
            <a:ext cx="8991600" cy="5638800"/>
          </a:xfrm>
        </p:spPr>
        <p:txBody>
          <a:bodyPr>
            <a:normAutofit/>
          </a:bodyPr>
          <a:lstStyle/>
          <a:p>
            <a:pPr algn="just" eaLnBrk="1" hangingPunct="1">
              <a:defRPr/>
            </a:pPr>
            <a:r>
              <a:rPr lang="en-US" sz="3000" dirty="0">
                <a:cs typeface="+mn-cs"/>
              </a:rPr>
              <a:t>The </a:t>
            </a:r>
            <a:r>
              <a:rPr lang="en-US" sz="3000" b="1" dirty="0">
                <a:solidFill>
                  <a:srgbClr val="B80000"/>
                </a:solidFill>
                <a:cs typeface="+mn-cs"/>
              </a:rPr>
              <a:t>delete operator </a:t>
            </a:r>
            <a:r>
              <a:rPr lang="en-US" sz="3000" b="1" dirty="0">
                <a:solidFill>
                  <a:srgbClr val="2C14DE"/>
                </a:solidFill>
                <a:cs typeface="+mn-cs"/>
              </a:rPr>
              <a:t>does not delete the pointer</a:t>
            </a:r>
            <a:r>
              <a:rPr lang="en-US" sz="3000" dirty="0">
                <a:cs typeface="+mn-cs"/>
              </a:rPr>
              <a:t>, it takes the </a:t>
            </a:r>
            <a:r>
              <a:rPr lang="en-US" sz="3000" b="1" dirty="0">
                <a:solidFill>
                  <a:srgbClr val="2C14DE"/>
                </a:solidFill>
                <a:cs typeface="+mn-cs"/>
              </a:rPr>
              <a:t>memory being pointed </a:t>
            </a:r>
            <a:r>
              <a:rPr lang="en-US" sz="3000" dirty="0">
                <a:cs typeface="+mn-cs"/>
              </a:rPr>
              <a:t>to and </a:t>
            </a:r>
            <a:r>
              <a:rPr lang="en-US" sz="3000" b="1" dirty="0">
                <a:solidFill>
                  <a:srgbClr val="2C14DE"/>
                </a:solidFill>
                <a:cs typeface="+mn-cs"/>
              </a:rPr>
              <a:t>returns</a:t>
            </a:r>
            <a:r>
              <a:rPr lang="en-US" sz="3000" dirty="0">
                <a:cs typeface="+mn-cs"/>
              </a:rPr>
              <a:t> it </a:t>
            </a:r>
            <a:r>
              <a:rPr lang="en-US" sz="3000" b="1" dirty="0">
                <a:solidFill>
                  <a:srgbClr val="2C14DE"/>
                </a:solidFill>
                <a:cs typeface="+mn-cs"/>
              </a:rPr>
              <a:t>to the heap</a:t>
            </a:r>
          </a:p>
          <a:p>
            <a:pPr algn="just" eaLnBrk="1" hangingPunct="1">
              <a:defRPr/>
            </a:pPr>
            <a:endParaRPr lang="en-US" sz="3000" dirty="0">
              <a:cs typeface="+mn-cs"/>
            </a:endParaRPr>
          </a:p>
          <a:p>
            <a:pPr algn="just" eaLnBrk="1" hangingPunct="1">
              <a:defRPr/>
            </a:pPr>
            <a:r>
              <a:rPr lang="en-US" sz="3000" dirty="0">
                <a:cs typeface="+mn-cs"/>
              </a:rPr>
              <a:t>It </a:t>
            </a:r>
            <a:r>
              <a:rPr lang="en-US" sz="3000" b="1" dirty="0">
                <a:cs typeface="+mn-cs"/>
              </a:rPr>
              <a:t>does not even change the contents </a:t>
            </a:r>
            <a:r>
              <a:rPr lang="en-US" sz="3000" dirty="0">
                <a:cs typeface="+mn-cs"/>
              </a:rPr>
              <a:t>of the </a:t>
            </a:r>
            <a:r>
              <a:rPr lang="en-US" sz="3000" b="1" dirty="0">
                <a:cs typeface="+mn-cs"/>
              </a:rPr>
              <a:t>pointer</a:t>
            </a:r>
          </a:p>
          <a:p>
            <a:pPr algn="just" eaLnBrk="1" hangingPunct="1">
              <a:defRPr/>
            </a:pPr>
            <a:endParaRPr lang="en-US" sz="3000" dirty="0">
              <a:cs typeface="+mn-cs"/>
            </a:endParaRPr>
          </a:p>
          <a:p>
            <a:pPr algn="just" eaLnBrk="1" hangingPunct="1">
              <a:defRPr/>
            </a:pPr>
            <a:r>
              <a:rPr lang="en-US" sz="3000" dirty="0">
                <a:cs typeface="+mn-cs"/>
              </a:rPr>
              <a:t>Since the memory </a:t>
            </a:r>
            <a:r>
              <a:rPr lang="en-US" sz="3000" b="1" dirty="0">
                <a:solidFill>
                  <a:srgbClr val="2C14DE"/>
                </a:solidFill>
                <a:cs typeface="+mn-cs"/>
              </a:rPr>
              <a:t>being pointed to is no longer available</a:t>
            </a:r>
            <a:r>
              <a:rPr lang="en-US" sz="3000" dirty="0">
                <a:cs typeface="+mn-cs"/>
              </a:rPr>
              <a:t> (and </a:t>
            </a:r>
            <a:r>
              <a:rPr lang="en-US" sz="3000" b="1" dirty="0">
                <a:cs typeface="+mn-cs"/>
              </a:rPr>
              <a:t>may even be given to another application</a:t>
            </a:r>
            <a:r>
              <a:rPr lang="en-US" sz="3000" dirty="0">
                <a:cs typeface="+mn-cs"/>
              </a:rPr>
              <a:t>), such a </a:t>
            </a:r>
            <a:r>
              <a:rPr lang="en-US" sz="3000" b="1" dirty="0">
                <a:solidFill>
                  <a:srgbClr val="2C14DE"/>
                </a:solidFill>
                <a:cs typeface="+mn-cs"/>
              </a:rPr>
              <a:t>pointer is said to be dangling</a:t>
            </a:r>
            <a:endParaRPr lang="fr-FR" sz="3000" b="1" dirty="0">
              <a:solidFill>
                <a:srgbClr val="2C14DE"/>
              </a:solidFill>
              <a:cs typeface="+mn-cs"/>
            </a:endParaRPr>
          </a:p>
        </p:txBody>
      </p:sp>
      <p:sp>
        <p:nvSpPr>
          <p:cNvPr id="4" name="Rectangle 3"/>
          <p:cNvSpPr/>
          <p:nvPr/>
        </p:nvSpPr>
        <p:spPr>
          <a:xfrm>
            <a:off x="38100" y="89725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361159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0"/>
            <a:ext cx="8153400" cy="897256"/>
          </a:xfrm>
        </p:spPr>
        <p:txBody>
          <a:bodyPr/>
          <a:lstStyle/>
          <a:p>
            <a:pPr eaLnBrk="1" hangingPunct="1">
              <a:defRPr/>
            </a:pPr>
            <a:r>
              <a:rPr lang="en-US" b="1" dirty="0">
                <a:solidFill>
                  <a:srgbClr val="C00000"/>
                </a:solidFill>
                <a:cs typeface="+mj-cs"/>
              </a:rPr>
              <a:t>Avoiding a Dangling Pointer</a:t>
            </a:r>
            <a:endParaRPr lang="fr-FR" b="1" dirty="0">
              <a:solidFill>
                <a:srgbClr val="C00000"/>
              </a:solidFill>
              <a:cs typeface="+mj-cs"/>
            </a:endParaRPr>
          </a:p>
        </p:txBody>
      </p:sp>
      <p:sp>
        <p:nvSpPr>
          <p:cNvPr id="3" name="Espace réservé du contenu 2"/>
          <p:cNvSpPr>
            <a:spLocks noGrp="1"/>
          </p:cNvSpPr>
          <p:nvPr>
            <p:ph idx="1"/>
          </p:nvPr>
        </p:nvSpPr>
        <p:spPr/>
        <p:txBody>
          <a:bodyPr/>
          <a:lstStyle/>
          <a:p>
            <a:pPr>
              <a:defRPr/>
            </a:pPr>
            <a:r>
              <a:rPr lang="fr-FR" b="1" dirty="0">
                <a:solidFill>
                  <a:srgbClr val="C00000"/>
                </a:solidFill>
              </a:rPr>
              <a:t>For Variables:</a:t>
            </a:r>
          </a:p>
          <a:p>
            <a:pPr marL="457200" lvl="1" indent="0">
              <a:buNone/>
              <a:defRPr/>
            </a:pPr>
            <a:r>
              <a:rPr lang="en-US" b="1" dirty="0">
                <a:latin typeface="Courier New" panose="02070309020205020404" pitchFamily="49" charset="0"/>
                <a:cs typeface="Courier New" panose="02070309020205020404" pitchFamily="49" charset="0"/>
              </a:rPr>
              <a:t>d</a:t>
            </a:r>
            <a:r>
              <a:rPr lang="hu-HU" b="1" dirty="0">
                <a:latin typeface="Courier New" panose="02070309020205020404" pitchFamily="49" charset="0"/>
                <a:cs typeface="Courier New" panose="02070309020205020404" pitchFamily="49" charset="0"/>
              </a:rPr>
              <a:t>elete</a:t>
            </a:r>
            <a:r>
              <a:rPr lang="en-US" b="1" dirty="0">
                <a:latin typeface="Courier New" panose="02070309020205020404" pitchFamily="49" charset="0"/>
                <a:cs typeface="Courier New" panose="02070309020205020404" pitchFamily="49" charset="0"/>
              </a:rPr>
              <a:t> v1</a:t>
            </a:r>
            <a:r>
              <a:rPr lang="hu-HU" b="1" dirty="0">
                <a:latin typeface="Courier New" panose="02070309020205020404" pitchFamily="49" charset="0"/>
                <a:cs typeface="Courier New" panose="02070309020205020404" pitchFamily="49" charset="0"/>
              </a:rPr>
              <a:t>;</a:t>
            </a:r>
          </a:p>
          <a:p>
            <a:pPr marL="457200" lvl="1" indent="0">
              <a:buNone/>
              <a:defRPr/>
            </a:pPr>
            <a:r>
              <a:rPr lang="fr-FR" b="1" dirty="0">
                <a:latin typeface="Courier New" panose="02070309020205020404" pitchFamily="49" charset="0"/>
                <a:cs typeface="Courier New" panose="02070309020205020404" pitchFamily="49" charset="0"/>
              </a:rPr>
              <a:t>v1 = NULL;</a:t>
            </a:r>
          </a:p>
          <a:p>
            <a:pPr eaLnBrk="1" hangingPunct="1">
              <a:defRPr/>
            </a:pPr>
            <a:endParaRPr lang="fr-FR" b="1" dirty="0">
              <a:solidFill>
                <a:srgbClr val="C00000"/>
              </a:solidFill>
              <a:cs typeface="+mn-cs"/>
            </a:endParaRPr>
          </a:p>
          <a:p>
            <a:pPr eaLnBrk="1" hangingPunct="1">
              <a:defRPr/>
            </a:pPr>
            <a:endParaRPr lang="fr-FR" b="1" dirty="0">
              <a:solidFill>
                <a:srgbClr val="C00000"/>
              </a:solidFill>
            </a:endParaRPr>
          </a:p>
          <a:p>
            <a:pPr eaLnBrk="1" hangingPunct="1">
              <a:defRPr/>
            </a:pPr>
            <a:r>
              <a:rPr lang="fr-FR" b="1" dirty="0">
                <a:solidFill>
                  <a:srgbClr val="C00000"/>
                </a:solidFill>
                <a:cs typeface="+mn-cs"/>
              </a:rPr>
              <a:t>For </a:t>
            </a:r>
            <a:r>
              <a:rPr lang="fr-FR" b="1" dirty="0" err="1">
                <a:solidFill>
                  <a:srgbClr val="C00000"/>
                </a:solidFill>
                <a:cs typeface="+mn-cs"/>
              </a:rPr>
              <a:t>Arrays</a:t>
            </a:r>
            <a:r>
              <a:rPr lang="fr-FR" b="1" dirty="0">
                <a:solidFill>
                  <a:srgbClr val="C00000"/>
                </a:solidFill>
                <a:cs typeface="+mn-cs"/>
              </a:rPr>
              <a:t>:</a:t>
            </a:r>
          </a:p>
          <a:p>
            <a:pPr marL="457200" lvl="1" indent="0" eaLnBrk="1" hangingPunct="1">
              <a:buNone/>
              <a:defRPr/>
            </a:pPr>
            <a:r>
              <a:rPr lang="hu-HU" b="1" dirty="0">
                <a:latin typeface="Courier New" panose="02070309020205020404" pitchFamily="49" charset="0"/>
                <a:cs typeface="Courier New" panose="02070309020205020404" pitchFamily="49" charset="0"/>
              </a:rPr>
              <a:t>delete[ ] a</a:t>
            </a:r>
            <a:r>
              <a:rPr lang="en-US" b="1" dirty="0" err="1">
                <a:latin typeface="Courier New" panose="02070309020205020404" pitchFamily="49" charset="0"/>
                <a:cs typeface="Courier New" panose="02070309020205020404" pitchFamily="49" charset="0"/>
              </a:rPr>
              <a:t>rr</a:t>
            </a:r>
            <a:r>
              <a:rPr lang="hu-HU" b="1" dirty="0">
                <a:latin typeface="Courier New" panose="02070309020205020404" pitchFamily="49" charset="0"/>
                <a:cs typeface="Courier New" panose="02070309020205020404" pitchFamily="49" charset="0"/>
              </a:rPr>
              <a:t>;</a:t>
            </a:r>
          </a:p>
          <a:p>
            <a:pPr marL="457200" lvl="1" indent="0" eaLnBrk="1" hangingPunct="1">
              <a:buNone/>
              <a:defRPr/>
            </a:pPr>
            <a:r>
              <a:rPr lang="fr-FR" b="1" dirty="0" err="1">
                <a:latin typeface="Courier New" panose="02070309020205020404" pitchFamily="49" charset="0"/>
                <a:cs typeface="Courier New" panose="02070309020205020404" pitchFamily="49" charset="0"/>
              </a:rPr>
              <a:t>arr</a:t>
            </a:r>
            <a:r>
              <a:rPr lang="fr-FR" b="1" dirty="0">
                <a:latin typeface="Courier New" panose="02070309020205020404" pitchFamily="49" charset="0"/>
                <a:cs typeface="Courier New" panose="02070309020205020404" pitchFamily="49" charset="0"/>
              </a:rPr>
              <a:t> = NULL;</a:t>
            </a:r>
          </a:p>
        </p:txBody>
      </p:sp>
      <p:sp>
        <p:nvSpPr>
          <p:cNvPr id="4" name="Rectangle 3"/>
          <p:cNvSpPr/>
          <p:nvPr/>
        </p:nvSpPr>
        <p:spPr>
          <a:xfrm>
            <a:off x="38100" y="89725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45240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0"/>
            <a:ext cx="8153400" cy="897256"/>
          </a:xfrm>
        </p:spPr>
        <p:txBody>
          <a:bodyPr/>
          <a:lstStyle/>
          <a:p>
            <a:pPr eaLnBrk="1" hangingPunct="1">
              <a:defRPr/>
            </a:pPr>
            <a:r>
              <a:rPr lang="en-US" b="1" dirty="0">
                <a:solidFill>
                  <a:srgbClr val="C00000"/>
                </a:solidFill>
                <a:cs typeface="+mj-cs"/>
              </a:rPr>
              <a:t>Returning Memory to the Heap</a:t>
            </a:r>
            <a:endParaRPr lang="fr-FR" b="1" dirty="0">
              <a:solidFill>
                <a:srgbClr val="C00000"/>
              </a:solidFill>
              <a:cs typeface="+mj-cs"/>
            </a:endParaRPr>
          </a:p>
        </p:txBody>
      </p:sp>
      <p:sp>
        <p:nvSpPr>
          <p:cNvPr id="3" name="Espace réservé du contenu 2"/>
          <p:cNvSpPr>
            <a:spLocks noGrp="1"/>
          </p:cNvSpPr>
          <p:nvPr>
            <p:ph idx="1"/>
          </p:nvPr>
        </p:nvSpPr>
        <p:spPr/>
        <p:txBody>
          <a:bodyPr/>
          <a:lstStyle/>
          <a:p>
            <a:pPr eaLnBrk="1" hangingPunct="1">
              <a:defRPr/>
            </a:pPr>
            <a:r>
              <a:rPr lang="en-US" b="1" dirty="0">
                <a:solidFill>
                  <a:srgbClr val="C00000"/>
                </a:solidFill>
                <a:cs typeface="+mn-cs"/>
              </a:rPr>
              <a:t>Remember:</a:t>
            </a:r>
          </a:p>
          <a:p>
            <a:pPr lvl="1" eaLnBrk="1" hangingPunct="1">
              <a:defRPr/>
            </a:pPr>
            <a:r>
              <a:rPr lang="en-US" dirty="0"/>
              <a:t>Return </a:t>
            </a:r>
            <a:r>
              <a:rPr lang="en-US" b="1" dirty="0">
                <a:solidFill>
                  <a:srgbClr val="2C14DE"/>
                </a:solidFill>
              </a:rPr>
              <a:t>memory to the heap before </a:t>
            </a:r>
            <a:r>
              <a:rPr lang="en-US" b="1" i="1" dirty="0" err="1"/>
              <a:t>undangling</a:t>
            </a:r>
            <a:r>
              <a:rPr lang="en-US" b="1" dirty="0"/>
              <a:t> the pointer</a:t>
            </a:r>
          </a:p>
          <a:p>
            <a:pPr lvl="1" eaLnBrk="1" hangingPunct="1">
              <a:defRPr/>
            </a:pPr>
            <a:endParaRPr lang="en-US" dirty="0"/>
          </a:p>
          <a:p>
            <a:pPr eaLnBrk="1" hangingPunct="1">
              <a:defRPr/>
            </a:pPr>
            <a:r>
              <a:rPr lang="en-US" dirty="0">
                <a:cs typeface="+mn-cs"/>
              </a:rPr>
              <a:t>What is wrong with the following:</a:t>
            </a:r>
          </a:p>
          <a:p>
            <a:pPr marL="457200" lvl="1" indent="0" eaLnBrk="1" hangingPunct="1">
              <a:buNone/>
              <a:defRPr/>
            </a:pPr>
            <a:r>
              <a:rPr lang="en-US" b="1" dirty="0">
                <a:solidFill>
                  <a:srgbClr val="2C14DE"/>
                </a:solidFill>
                <a:latin typeface="Courier New" panose="02070309020205020404" pitchFamily="49" charset="0"/>
                <a:cs typeface="Courier New" panose="02070309020205020404" pitchFamily="49" charset="0"/>
              </a:rPr>
              <a:t>   </a:t>
            </a:r>
            <a:r>
              <a:rPr lang="en-US" b="1" dirty="0" err="1">
                <a:solidFill>
                  <a:srgbClr val="2C14DE"/>
                </a:solidFill>
                <a:latin typeface="Courier New" panose="02070309020205020404" pitchFamily="49" charset="0"/>
                <a:cs typeface="Courier New" panose="02070309020205020404" pitchFamily="49" charset="0"/>
              </a:rPr>
              <a:t>ptr</a:t>
            </a:r>
            <a:r>
              <a:rPr lang="en-US" b="1" dirty="0">
                <a:solidFill>
                  <a:srgbClr val="2C14DE"/>
                </a:solidFill>
                <a:latin typeface="Courier New" panose="02070309020205020404" pitchFamily="49" charset="0"/>
                <a:cs typeface="Courier New" panose="02070309020205020404" pitchFamily="49" charset="0"/>
              </a:rPr>
              <a:t> = NULL;</a:t>
            </a:r>
          </a:p>
          <a:p>
            <a:pPr marL="457200" lvl="1" indent="0" eaLnBrk="1" hangingPunct="1">
              <a:buNone/>
              <a:defRPr/>
            </a:pPr>
            <a:r>
              <a:rPr lang="en-US" b="1" dirty="0">
                <a:solidFill>
                  <a:srgbClr val="2C14DE"/>
                </a:solidFill>
                <a:latin typeface="Courier New" panose="02070309020205020404" pitchFamily="49" charset="0"/>
                <a:cs typeface="Courier New" panose="02070309020205020404" pitchFamily="49" charset="0"/>
              </a:rPr>
              <a:t>   delete </a:t>
            </a:r>
            <a:r>
              <a:rPr lang="en-US" b="1" dirty="0" err="1">
                <a:solidFill>
                  <a:srgbClr val="2C14DE"/>
                </a:solidFill>
                <a:latin typeface="Courier New" panose="02070309020205020404" pitchFamily="49" charset="0"/>
                <a:cs typeface="Courier New" panose="02070309020205020404" pitchFamily="49" charset="0"/>
              </a:rPr>
              <a:t>ptr</a:t>
            </a:r>
            <a:r>
              <a:rPr lang="en-US" b="1" dirty="0">
                <a:solidFill>
                  <a:srgbClr val="2C14DE"/>
                </a:solidFill>
                <a:latin typeface="Courier New" panose="02070309020205020404" pitchFamily="49" charset="0"/>
                <a:cs typeface="Courier New" panose="02070309020205020404" pitchFamily="49" charset="0"/>
              </a:rPr>
              <a:t>;</a:t>
            </a:r>
          </a:p>
          <a:p>
            <a:pPr eaLnBrk="1" hangingPunct="1">
              <a:defRPr/>
            </a:pPr>
            <a:endParaRPr lang="fr-FR" dirty="0">
              <a:cs typeface="+mn-cs"/>
            </a:endParaRPr>
          </a:p>
        </p:txBody>
      </p:sp>
      <p:sp>
        <p:nvSpPr>
          <p:cNvPr id="4" name="Rectangle 3"/>
          <p:cNvSpPr/>
          <p:nvPr/>
        </p:nvSpPr>
        <p:spPr>
          <a:xfrm>
            <a:off x="38100" y="89725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894096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990600" y="0"/>
            <a:ext cx="8153400" cy="1112519"/>
          </a:xfrm>
        </p:spPr>
        <p:txBody>
          <a:bodyPr>
            <a:normAutofit/>
          </a:bodyPr>
          <a:lstStyle/>
          <a:p>
            <a:r>
              <a:rPr lang="en-US" altLang="zh-CN" sz="4800" b="1" dirty="0">
                <a:solidFill>
                  <a:srgbClr val="C00000"/>
                </a:solidFill>
              </a:rPr>
              <a:t>Memory Leaking</a:t>
            </a:r>
          </a:p>
        </p:txBody>
      </p:sp>
      <p:sp>
        <p:nvSpPr>
          <p:cNvPr id="167939" name="Rectangle 3"/>
          <p:cNvSpPr>
            <a:spLocks noGrp="1" noChangeArrowheads="1"/>
          </p:cNvSpPr>
          <p:nvPr>
            <p:ph type="body" idx="1"/>
          </p:nvPr>
        </p:nvSpPr>
        <p:spPr>
          <a:xfrm>
            <a:off x="228600" y="1295400"/>
            <a:ext cx="8763000" cy="5410200"/>
          </a:xfrm>
        </p:spPr>
        <p:txBody>
          <a:bodyPr/>
          <a:lstStyle/>
          <a:p>
            <a:pPr>
              <a:lnSpc>
                <a:spcPct val="80000"/>
              </a:lnSpc>
              <a:spcBef>
                <a:spcPct val="0"/>
              </a:spcBef>
              <a:buFont typeface="Wingdings" panose="05000000000000000000" pitchFamily="2" charset="2"/>
              <a:buNone/>
            </a:pPr>
            <a:r>
              <a:rPr lang="en-US" altLang="zh-CN" sz="2000" b="1" dirty="0" err="1">
                <a:latin typeface="Courier New" panose="02070309020205020404" pitchFamily="49" charset="0"/>
              </a:rPr>
              <a:t>int</a:t>
            </a:r>
            <a:r>
              <a:rPr lang="en-US" altLang="zh-CN" sz="2000" b="1" dirty="0">
                <a:latin typeface="Courier New" panose="02070309020205020404" pitchFamily="49" charset="0"/>
              </a:rPr>
              <a:t> main()</a:t>
            </a:r>
          </a:p>
          <a:p>
            <a:pPr>
              <a:lnSpc>
                <a:spcPct val="80000"/>
              </a:lnSpc>
              <a:spcBef>
                <a:spcPct val="0"/>
              </a:spcBef>
              <a:buFont typeface="Wingdings" panose="05000000000000000000" pitchFamily="2" charset="2"/>
              <a:buNone/>
            </a:pPr>
            <a:r>
              <a:rPr lang="en-US" altLang="zh-CN" sz="2000" b="1" dirty="0">
                <a:latin typeface="Courier New" panose="02070309020205020404" pitchFamily="49" charset="0"/>
              </a:rPr>
              <a:t>{</a:t>
            </a:r>
          </a:p>
          <a:p>
            <a:pPr>
              <a:lnSpc>
                <a:spcPct val="80000"/>
              </a:lnSpc>
              <a:spcBef>
                <a:spcPct val="0"/>
              </a:spcBef>
              <a:buFont typeface="Wingdings" panose="05000000000000000000" pitchFamily="2" charset="2"/>
              <a:buNone/>
            </a:pPr>
            <a:endParaRPr lang="en-US" altLang="zh-CN" sz="2000" b="1" dirty="0">
              <a:latin typeface="Courier New" panose="02070309020205020404" pitchFamily="49" charset="0"/>
            </a:endParaRPr>
          </a:p>
          <a:p>
            <a:pPr>
              <a:lnSpc>
                <a:spcPct val="80000"/>
              </a:lnSpc>
              <a:spcBef>
                <a:spcPct val="0"/>
              </a:spcBef>
              <a:buFont typeface="Wingdings" panose="05000000000000000000" pitchFamily="2" charset="2"/>
              <a:buNone/>
            </a:pPr>
            <a:r>
              <a:rPr lang="en-US" altLang="zh-CN" sz="2000" b="1" dirty="0">
                <a:latin typeface="Courier New" panose="02070309020205020404" pitchFamily="49" charset="0"/>
              </a:rPr>
              <a:t>  </a:t>
            </a:r>
            <a:r>
              <a:rPr lang="en-US" altLang="zh-CN" sz="2000" b="1" dirty="0" err="1">
                <a:latin typeface="Courier New" panose="02070309020205020404" pitchFamily="49" charset="0"/>
              </a:rPr>
              <a:t>int</a:t>
            </a:r>
            <a:r>
              <a:rPr lang="en-US" altLang="zh-CN" sz="2000" b="1" dirty="0">
                <a:latin typeface="Courier New" panose="02070309020205020404" pitchFamily="49" charset="0"/>
              </a:rPr>
              <a:t> *p;</a:t>
            </a:r>
          </a:p>
          <a:p>
            <a:pPr>
              <a:lnSpc>
                <a:spcPct val="80000"/>
              </a:lnSpc>
              <a:spcBef>
                <a:spcPct val="0"/>
              </a:spcBef>
              <a:buFont typeface="Wingdings" panose="05000000000000000000" pitchFamily="2" charset="2"/>
              <a:buNone/>
            </a:pPr>
            <a:r>
              <a:rPr lang="en-US" altLang="zh-CN" sz="2000" b="1" dirty="0">
                <a:latin typeface="Courier New" panose="02070309020205020404" pitchFamily="49" charset="0"/>
              </a:rPr>
              <a:t>  </a:t>
            </a:r>
          </a:p>
          <a:p>
            <a:pPr>
              <a:lnSpc>
                <a:spcPct val="80000"/>
              </a:lnSpc>
              <a:spcBef>
                <a:spcPct val="0"/>
              </a:spcBef>
              <a:buNone/>
            </a:pPr>
            <a:r>
              <a:rPr lang="en-US" altLang="zh-CN" sz="2000" b="1" dirty="0">
                <a:latin typeface="Courier New" panose="02070309020205020404" pitchFamily="49" charset="0"/>
              </a:rPr>
              <a:t>  p = new </a:t>
            </a:r>
            <a:r>
              <a:rPr lang="en-US" altLang="zh-CN" sz="2000" b="1" dirty="0" err="1">
                <a:latin typeface="Courier New" panose="02070309020205020404" pitchFamily="49" charset="0"/>
              </a:rPr>
              <a:t>int</a:t>
            </a:r>
            <a:r>
              <a:rPr lang="en-US" altLang="zh-CN" sz="2000" b="1" dirty="0">
                <a:latin typeface="Courier New" panose="02070309020205020404" pitchFamily="49" charset="0"/>
              </a:rPr>
              <a:t>; </a:t>
            </a:r>
          </a:p>
          <a:p>
            <a:pPr>
              <a:lnSpc>
                <a:spcPct val="80000"/>
              </a:lnSpc>
              <a:spcBef>
                <a:spcPct val="0"/>
              </a:spcBef>
              <a:buNone/>
            </a:pPr>
            <a:endParaRPr lang="en-US" altLang="zh-CN" sz="2000" b="1" dirty="0">
              <a:solidFill>
                <a:schemeClr val="folHlink"/>
              </a:solidFill>
              <a:latin typeface="Courier New" panose="02070309020205020404" pitchFamily="49" charset="0"/>
            </a:endParaRPr>
          </a:p>
          <a:p>
            <a:pPr>
              <a:lnSpc>
                <a:spcPct val="80000"/>
              </a:lnSpc>
              <a:spcBef>
                <a:spcPct val="0"/>
              </a:spcBef>
              <a:buNone/>
            </a:pPr>
            <a:r>
              <a:rPr lang="en-US" altLang="zh-CN" sz="2000" b="1" dirty="0">
                <a:solidFill>
                  <a:srgbClr val="2C14DE"/>
                </a:solidFill>
                <a:latin typeface="Courier New" panose="02070309020205020404" pitchFamily="49" charset="0"/>
              </a:rPr>
              <a:t>  // make the above space unreachable; How? </a:t>
            </a:r>
          </a:p>
          <a:p>
            <a:pPr>
              <a:lnSpc>
                <a:spcPct val="80000"/>
              </a:lnSpc>
              <a:spcBef>
                <a:spcPct val="0"/>
              </a:spcBef>
              <a:buNone/>
            </a:pPr>
            <a:r>
              <a:rPr lang="en-US" altLang="zh-CN" sz="2000" b="1" dirty="0">
                <a:solidFill>
                  <a:schemeClr val="folHlink"/>
                </a:solidFill>
                <a:latin typeface="Courier New" panose="02070309020205020404" pitchFamily="49" charset="0"/>
              </a:rPr>
              <a:t>  </a:t>
            </a:r>
            <a:r>
              <a:rPr lang="en-US" altLang="zh-CN" sz="2000" b="1" dirty="0">
                <a:solidFill>
                  <a:srgbClr val="B80000"/>
                </a:solidFill>
                <a:latin typeface="Courier New" panose="02070309020205020404" pitchFamily="49" charset="0"/>
              </a:rPr>
              <a:t>p = NULL; </a:t>
            </a:r>
          </a:p>
          <a:p>
            <a:pPr>
              <a:lnSpc>
                <a:spcPct val="80000"/>
              </a:lnSpc>
              <a:spcBef>
                <a:spcPct val="0"/>
              </a:spcBef>
              <a:buNone/>
            </a:pPr>
            <a:endParaRPr lang="en-US" altLang="zh-CN" sz="2000" b="1" dirty="0">
              <a:solidFill>
                <a:schemeClr val="folHlink"/>
              </a:solidFill>
              <a:latin typeface="Courier New" panose="02070309020205020404" pitchFamily="49" charset="0"/>
            </a:endParaRPr>
          </a:p>
          <a:p>
            <a:pPr>
              <a:lnSpc>
                <a:spcPct val="80000"/>
              </a:lnSpc>
              <a:spcBef>
                <a:spcPct val="0"/>
              </a:spcBef>
              <a:buNone/>
            </a:pPr>
            <a:endParaRPr lang="en-US" altLang="zh-CN" sz="2000" b="1" dirty="0">
              <a:solidFill>
                <a:schemeClr val="folHlink"/>
              </a:solidFill>
              <a:latin typeface="Courier New" panose="02070309020205020404" pitchFamily="49" charset="0"/>
            </a:endParaRPr>
          </a:p>
          <a:p>
            <a:pPr>
              <a:lnSpc>
                <a:spcPct val="80000"/>
              </a:lnSpc>
              <a:spcBef>
                <a:spcPct val="0"/>
              </a:spcBef>
              <a:buNone/>
            </a:pPr>
            <a:r>
              <a:rPr lang="en-US" altLang="zh-CN" sz="2000" b="1" dirty="0">
                <a:solidFill>
                  <a:srgbClr val="2C14DE"/>
                </a:solidFill>
                <a:latin typeface="Courier New" panose="02070309020205020404" pitchFamily="49" charset="0"/>
              </a:rPr>
              <a:t>  // even worse…; WHY?</a:t>
            </a:r>
          </a:p>
          <a:p>
            <a:pPr>
              <a:lnSpc>
                <a:spcPct val="80000"/>
              </a:lnSpc>
              <a:spcBef>
                <a:spcPct val="0"/>
              </a:spcBef>
              <a:buNone/>
            </a:pPr>
            <a:r>
              <a:rPr lang="en-US" altLang="zh-CN" sz="2000" b="1" dirty="0">
                <a:solidFill>
                  <a:srgbClr val="B80000"/>
                </a:solidFill>
                <a:latin typeface="Courier New" panose="02070309020205020404" pitchFamily="49" charset="0"/>
              </a:rPr>
              <a:t>  while (1)</a:t>
            </a:r>
          </a:p>
          <a:p>
            <a:pPr>
              <a:lnSpc>
                <a:spcPct val="80000"/>
              </a:lnSpc>
              <a:spcBef>
                <a:spcPct val="0"/>
              </a:spcBef>
              <a:buNone/>
            </a:pPr>
            <a:r>
              <a:rPr lang="en-US" altLang="zh-CN" sz="2000" b="1" dirty="0">
                <a:solidFill>
                  <a:srgbClr val="B80000"/>
                </a:solidFill>
                <a:latin typeface="Courier New" panose="02070309020205020404" pitchFamily="49" charset="0"/>
              </a:rPr>
              <a:t>     p = new </a:t>
            </a:r>
            <a:r>
              <a:rPr lang="en-US" altLang="zh-CN" sz="2000" b="1" dirty="0" err="1">
                <a:solidFill>
                  <a:srgbClr val="B80000"/>
                </a:solidFill>
                <a:latin typeface="Courier New" panose="02070309020205020404" pitchFamily="49" charset="0"/>
              </a:rPr>
              <a:t>int</a:t>
            </a:r>
            <a:r>
              <a:rPr lang="en-US" altLang="zh-CN" sz="2000" b="1" dirty="0">
                <a:solidFill>
                  <a:srgbClr val="B80000"/>
                </a:solidFill>
                <a:latin typeface="Courier New" panose="02070309020205020404" pitchFamily="49" charset="0"/>
              </a:rPr>
              <a:t>; </a:t>
            </a:r>
          </a:p>
          <a:p>
            <a:pPr>
              <a:lnSpc>
                <a:spcPct val="80000"/>
              </a:lnSpc>
              <a:spcBef>
                <a:spcPct val="0"/>
              </a:spcBef>
              <a:buFont typeface="Wingdings" panose="05000000000000000000" pitchFamily="2" charset="2"/>
              <a:buNone/>
            </a:pPr>
            <a:r>
              <a:rPr lang="en-US" altLang="zh-CN" sz="2000" b="1" dirty="0">
                <a:solidFill>
                  <a:schemeClr val="folHlink"/>
                </a:solidFill>
                <a:latin typeface="Courier New" panose="02070309020205020404" pitchFamily="49" charset="0"/>
              </a:rPr>
              <a:t>  </a:t>
            </a:r>
          </a:p>
          <a:p>
            <a:pPr>
              <a:lnSpc>
                <a:spcPct val="80000"/>
              </a:lnSpc>
              <a:spcBef>
                <a:spcPct val="0"/>
              </a:spcBef>
              <a:buFont typeface="Wingdings" panose="05000000000000000000" pitchFamily="2" charset="2"/>
              <a:buNone/>
            </a:pPr>
            <a:r>
              <a:rPr lang="en-US" altLang="zh-CN" sz="2000" b="1" dirty="0">
                <a:latin typeface="Courier New" panose="02070309020205020404" pitchFamily="49" charset="0"/>
              </a:rPr>
              <a:t>  return 0;</a:t>
            </a:r>
          </a:p>
          <a:p>
            <a:pPr>
              <a:lnSpc>
                <a:spcPct val="80000"/>
              </a:lnSpc>
              <a:spcBef>
                <a:spcPct val="0"/>
              </a:spcBef>
              <a:buFont typeface="Wingdings" panose="05000000000000000000" pitchFamily="2" charset="2"/>
              <a:buNone/>
            </a:pPr>
            <a:r>
              <a:rPr lang="en-US" altLang="zh-CN" sz="2000" b="1" dirty="0">
                <a:latin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361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990600" y="76200"/>
            <a:ext cx="8153400" cy="838200"/>
          </a:xfrm>
        </p:spPr>
        <p:txBody>
          <a:bodyPr/>
          <a:lstStyle/>
          <a:p>
            <a:r>
              <a:rPr lang="en-US" altLang="zh-CN" b="1" dirty="0">
                <a:solidFill>
                  <a:srgbClr val="C00000"/>
                </a:solidFill>
              </a:rPr>
              <a:t>Memory Leaking</a:t>
            </a:r>
          </a:p>
        </p:txBody>
      </p:sp>
      <p:sp>
        <p:nvSpPr>
          <p:cNvPr id="175107" name="Rectangle 3"/>
          <p:cNvSpPr>
            <a:spLocks noGrp="1" noChangeArrowheads="1"/>
          </p:cNvSpPr>
          <p:nvPr>
            <p:ph type="body" idx="1"/>
          </p:nvPr>
        </p:nvSpPr>
        <p:spPr>
          <a:xfrm>
            <a:off x="304800" y="1219200"/>
            <a:ext cx="8610600" cy="5486400"/>
          </a:xfrm>
        </p:spPr>
        <p:txBody>
          <a:bodyPr>
            <a:normAutofit/>
          </a:bodyPr>
          <a:lstStyle/>
          <a:p>
            <a:pPr>
              <a:lnSpc>
                <a:spcPct val="80000"/>
              </a:lnSpc>
              <a:spcBef>
                <a:spcPct val="0"/>
              </a:spcBef>
              <a:buFont typeface="Wingdings" panose="05000000000000000000" pitchFamily="2" charset="2"/>
              <a:buNone/>
            </a:pPr>
            <a:endParaRPr lang="en-US" altLang="zh-CN" sz="2400" b="1" dirty="0">
              <a:latin typeface="Courier New" panose="02070309020205020404" pitchFamily="49" charset="0"/>
            </a:endParaRPr>
          </a:p>
          <a:p>
            <a:pPr>
              <a:lnSpc>
                <a:spcPct val="80000"/>
              </a:lnSpc>
              <a:spcBef>
                <a:spcPct val="0"/>
              </a:spcBef>
              <a:buFont typeface="Wingdings" panose="05000000000000000000" pitchFamily="2" charset="2"/>
              <a:buNone/>
            </a:pPr>
            <a:r>
              <a:rPr lang="en-US" altLang="zh-CN" sz="2400" b="1" dirty="0">
                <a:latin typeface="Courier New" panose="02070309020205020404" pitchFamily="49" charset="0"/>
              </a:rPr>
              <a:t>void f ( )</a:t>
            </a:r>
          </a:p>
          <a:p>
            <a:pPr>
              <a:lnSpc>
                <a:spcPct val="80000"/>
              </a:lnSpc>
              <a:spcBef>
                <a:spcPct val="0"/>
              </a:spcBef>
              <a:buFont typeface="Wingdings" panose="05000000000000000000" pitchFamily="2" charset="2"/>
              <a:buNone/>
            </a:pPr>
            <a:r>
              <a:rPr lang="en-US" altLang="zh-CN" sz="2400" b="1" dirty="0">
                <a:latin typeface="Courier New" panose="02070309020205020404" pitchFamily="49" charset="0"/>
              </a:rPr>
              <a:t>{</a:t>
            </a:r>
          </a:p>
          <a:p>
            <a:pPr>
              <a:lnSpc>
                <a:spcPct val="80000"/>
              </a:lnSpc>
              <a:spcBef>
                <a:spcPct val="0"/>
              </a:spcBef>
              <a:buFont typeface="Wingdings" panose="05000000000000000000" pitchFamily="2" charset="2"/>
              <a:buNone/>
            </a:pPr>
            <a:r>
              <a:rPr lang="en-US" altLang="zh-CN" sz="2400" b="1" dirty="0">
                <a:latin typeface="Courier New" panose="02070309020205020404" pitchFamily="49" charset="0"/>
              </a:rPr>
              <a:t>    </a:t>
            </a:r>
            <a:r>
              <a:rPr lang="en-US" altLang="zh-CN" sz="2400" b="1" dirty="0" err="1">
                <a:latin typeface="Courier New" panose="02070309020205020404" pitchFamily="49" charset="0"/>
              </a:rPr>
              <a:t>int</a:t>
            </a:r>
            <a:r>
              <a:rPr lang="en-US" altLang="zh-CN" sz="2400" b="1" dirty="0">
                <a:latin typeface="Courier New" panose="02070309020205020404" pitchFamily="49" charset="0"/>
              </a:rPr>
              <a:t> *p;</a:t>
            </a:r>
          </a:p>
          <a:p>
            <a:pPr>
              <a:lnSpc>
                <a:spcPct val="80000"/>
              </a:lnSpc>
              <a:spcBef>
                <a:spcPct val="0"/>
              </a:spcBef>
              <a:buFont typeface="Wingdings" panose="05000000000000000000" pitchFamily="2" charset="2"/>
              <a:buNone/>
            </a:pPr>
            <a:r>
              <a:rPr lang="en-US" altLang="zh-CN" sz="2400" b="1" dirty="0">
                <a:latin typeface="Courier New" panose="02070309020205020404" pitchFamily="49" charset="0"/>
              </a:rPr>
              <a:t>    </a:t>
            </a:r>
            <a:r>
              <a:rPr lang="en-US" altLang="zh-CN" sz="2400" b="1" dirty="0">
                <a:solidFill>
                  <a:srgbClr val="2C14DE"/>
                </a:solidFill>
                <a:latin typeface="Courier New" panose="02070309020205020404" pitchFamily="49" charset="0"/>
              </a:rPr>
              <a:t>p = new </a:t>
            </a:r>
            <a:r>
              <a:rPr lang="en-US" altLang="zh-CN" sz="2400" b="1" dirty="0" err="1">
                <a:solidFill>
                  <a:srgbClr val="2C14DE"/>
                </a:solidFill>
                <a:latin typeface="Courier New" panose="02070309020205020404" pitchFamily="49" charset="0"/>
              </a:rPr>
              <a:t>int</a:t>
            </a:r>
            <a:r>
              <a:rPr lang="en-US" altLang="zh-CN" sz="2400" b="1" dirty="0">
                <a:solidFill>
                  <a:srgbClr val="2C14DE"/>
                </a:solidFill>
                <a:latin typeface="Courier New" panose="02070309020205020404" pitchFamily="49" charset="0"/>
              </a:rPr>
              <a:t>; </a:t>
            </a:r>
          </a:p>
          <a:p>
            <a:pPr>
              <a:lnSpc>
                <a:spcPct val="80000"/>
              </a:lnSpc>
              <a:spcBef>
                <a:spcPct val="0"/>
              </a:spcBef>
              <a:buFont typeface="Wingdings" panose="05000000000000000000" pitchFamily="2" charset="2"/>
              <a:buNone/>
            </a:pPr>
            <a:r>
              <a:rPr lang="en-US" altLang="zh-CN" sz="2400" b="1" dirty="0">
                <a:latin typeface="Courier New" panose="02070309020205020404" pitchFamily="49" charset="0"/>
              </a:rPr>
              <a:t>    return;</a:t>
            </a:r>
          </a:p>
          <a:p>
            <a:pPr>
              <a:lnSpc>
                <a:spcPct val="80000"/>
              </a:lnSpc>
              <a:spcBef>
                <a:spcPct val="0"/>
              </a:spcBef>
              <a:buFont typeface="Wingdings" panose="05000000000000000000" pitchFamily="2" charset="2"/>
              <a:buNone/>
            </a:pPr>
            <a:r>
              <a:rPr lang="en-US" altLang="zh-CN" sz="2400" b="1" dirty="0">
                <a:latin typeface="Courier New" panose="02070309020205020404" pitchFamily="49" charset="0"/>
              </a:rPr>
              <a:t>}</a:t>
            </a:r>
          </a:p>
          <a:p>
            <a:pPr>
              <a:lnSpc>
                <a:spcPct val="80000"/>
              </a:lnSpc>
              <a:spcBef>
                <a:spcPct val="0"/>
              </a:spcBef>
              <a:buFont typeface="Wingdings" panose="05000000000000000000" pitchFamily="2" charset="2"/>
              <a:buNone/>
            </a:pPr>
            <a:endParaRPr lang="en-US" altLang="zh-CN" sz="2400" b="1" dirty="0">
              <a:latin typeface="Courier New" panose="02070309020205020404" pitchFamily="49" charset="0"/>
            </a:endParaRPr>
          </a:p>
          <a:p>
            <a:pPr>
              <a:lnSpc>
                <a:spcPct val="80000"/>
              </a:lnSpc>
              <a:spcBef>
                <a:spcPct val="0"/>
              </a:spcBef>
              <a:buFont typeface="Wingdings" panose="05000000000000000000" pitchFamily="2" charset="2"/>
              <a:buNone/>
            </a:pPr>
            <a:endParaRPr lang="en-US" altLang="zh-CN" sz="2400" b="1" dirty="0">
              <a:latin typeface="Courier New" panose="02070309020205020404" pitchFamily="49" charset="0"/>
            </a:endParaRPr>
          </a:p>
          <a:p>
            <a:pPr>
              <a:lnSpc>
                <a:spcPct val="80000"/>
              </a:lnSpc>
              <a:spcBef>
                <a:spcPct val="0"/>
              </a:spcBef>
              <a:buFont typeface="Wingdings" panose="05000000000000000000" pitchFamily="2" charset="2"/>
              <a:buNone/>
            </a:pPr>
            <a:endParaRPr lang="en-US" altLang="zh-CN" sz="2400" b="1" dirty="0">
              <a:latin typeface="Courier New" panose="02070309020205020404" pitchFamily="49" charset="0"/>
            </a:endParaRPr>
          </a:p>
          <a:p>
            <a:pPr>
              <a:lnSpc>
                <a:spcPct val="80000"/>
              </a:lnSpc>
              <a:spcBef>
                <a:spcPct val="0"/>
              </a:spcBef>
              <a:buFont typeface="Wingdings" panose="05000000000000000000" pitchFamily="2" charset="2"/>
              <a:buNone/>
            </a:pPr>
            <a:r>
              <a:rPr lang="en-US" altLang="zh-CN" sz="2400" b="1" dirty="0" err="1">
                <a:latin typeface="Courier New" panose="02070309020205020404" pitchFamily="49" charset="0"/>
              </a:rPr>
              <a:t>int</a:t>
            </a:r>
            <a:r>
              <a:rPr lang="en-US" altLang="zh-CN" sz="2400" b="1" dirty="0">
                <a:latin typeface="Courier New" panose="02070309020205020404" pitchFamily="49" charset="0"/>
              </a:rPr>
              <a:t> main ( )</a:t>
            </a:r>
          </a:p>
          <a:p>
            <a:pPr>
              <a:lnSpc>
                <a:spcPct val="80000"/>
              </a:lnSpc>
              <a:spcBef>
                <a:spcPct val="0"/>
              </a:spcBef>
              <a:buFont typeface="Wingdings" panose="05000000000000000000" pitchFamily="2" charset="2"/>
              <a:buNone/>
            </a:pPr>
            <a:r>
              <a:rPr lang="en-US" altLang="zh-CN" sz="2400" b="1" dirty="0">
                <a:latin typeface="Courier New" panose="02070309020205020404" pitchFamily="49" charset="0"/>
              </a:rPr>
              <a:t>{</a:t>
            </a:r>
          </a:p>
          <a:p>
            <a:pPr>
              <a:lnSpc>
                <a:spcPct val="80000"/>
              </a:lnSpc>
              <a:spcBef>
                <a:spcPct val="0"/>
              </a:spcBef>
              <a:buFont typeface="Wingdings" panose="05000000000000000000" pitchFamily="2" charset="2"/>
              <a:buNone/>
            </a:pPr>
            <a:r>
              <a:rPr lang="en-US" altLang="zh-CN" sz="2400" b="1" dirty="0">
                <a:latin typeface="Courier New" panose="02070309020205020404" pitchFamily="49" charset="0"/>
              </a:rPr>
              <a:t>    f ( );</a:t>
            </a:r>
          </a:p>
          <a:p>
            <a:pPr>
              <a:lnSpc>
                <a:spcPct val="80000"/>
              </a:lnSpc>
              <a:spcBef>
                <a:spcPct val="0"/>
              </a:spcBef>
              <a:buFont typeface="Wingdings" panose="05000000000000000000" pitchFamily="2" charset="2"/>
              <a:buNone/>
            </a:pPr>
            <a:r>
              <a:rPr lang="en-US" altLang="zh-CN" sz="2400" b="1" dirty="0">
                <a:latin typeface="Courier New" panose="02070309020205020404" pitchFamily="49" charset="0"/>
              </a:rPr>
              <a:t>    return 0;</a:t>
            </a:r>
          </a:p>
          <a:p>
            <a:pPr>
              <a:lnSpc>
                <a:spcPct val="80000"/>
              </a:lnSpc>
              <a:spcBef>
                <a:spcPct val="0"/>
              </a:spcBef>
              <a:buFont typeface="Wingdings" panose="05000000000000000000" pitchFamily="2" charset="2"/>
              <a:buNone/>
            </a:pPr>
            <a:r>
              <a:rPr lang="en-US" altLang="zh-CN" sz="2400" b="1" dirty="0">
                <a:latin typeface="Courier New" panose="02070309020205020404" pitchFamily="49" charset="0"/>
              </a:rPr>
              <a:t>}</a:t>
            </a:r>
          </a:p>
        </p:txBody>
      </p:sp>
      <p:sp>
        <p:nvSpPr>
          <p:cNvPr id="4" name="Rectangle 3"/>
          <p:cNvSpPr/>
          <p:nvPr/>
        </p:nvSpPr>
        <p:spPr>
          <a:xfrm>
            <a:off x="-9808" y="9144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608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eaLnBrk="1" hangingPunct="1">
              <a:defRPr/>
            </a:pPr>
            <a:r>
              <a:rPr lang="da-DK" b="1" dirty="0">
                <a:solidFill>
                  <a:srgbClr val="C00000"/>
                </a:solidFill>
                <a:cs typeface="+mj-cs"/>
              </a:rPr>
              <a:t>Memory </a:t>
            </a:r>
            <a:r>
              <a:rPr lang="da-DK" b="1" dirty="0" err="1">
                <a:solidFill>
                  <a:srgbClr val="C00000"/>
                </a:solidFill>
                <a:cs typeface="+mj-cs"/>
              </a:rPr>
              <a:t>Leaks</a:t>
            </a:r>
            <a:endParaRPr lang="fr-FR" b="1" dirty="0">
              <a:solidFill>
                <a:srgbClr val="C00000"/>
              </a:solidFill>
              <a:cs typeface="+mj-cs"/>
            </a:endParaRPr>
          </a:p>
        </p:txBody>
      </p:sp>
      <p:sp>
        <p:nvSpPr>
          <p:cNvPr id="3" name="Espace réservé du contenu 2"/>
          <p:cNvSpPr>
            <a:spLocks noGrp="1"/>
          </p:cNvSpPr>
          <p:nvPr>
            <p:ph idx="1"/>
          </p:nvPr>
        </p:nvSpPr>
        <p:spPr/>
        <p:txBody>
          <a:bodyPr/>
          <a:lstStyle/>
          <a:p>
            <a:pPr eaLnBrk="1" hangingPunct="1">
              <a:defRPr/>
            </a:pPr>
            <a:r>
              <a:rPr lang="en-US" dirty="0">
                <a:cs typeface="+mn-cs"/>
              </a:rPr>
              <a:t>Memory </a:t>
            </a:r>
            <a:r>
              <a:rPr lang="en-US" b="1" i="1" dirty="0">
                <a:solidFill>
                  <a:srgbClr val="C00000"/>
                </a:solidFill>
                <a:cs typeface="+mn-cs"/>
              </a:rPr>
              <a:t>leaks</a:t>
            </a:r>
            <a:r>
              <a:rPr lang="en-US" dirty="0">
                <a:solidFill>
                  <a:srgbClr val="C00000"/>
                </a:solidFill>
                <a:cs typeface="+mn-cs"/>
              </a:rPr>
              <a:t> </a:t>
            </a:r>
            <a:r>
              <a:rPr lang="en-US" dirty="0">
                <a:cs typeface="+mn-cs"/>
              </a:rPr>
              <a:t>when it is </a:t>
            </a:r>
            <a:r>
              <a:rPr lang="en-US" b="1" dirty="0">
                <a:solidFill>
                  <a:srgbClr val="2C14DE"/>
                </a:solidFill>
                <a:cs typeface="+mn-cs"/>
              </a:rPr>
              <a:t>allocated from the heap </a:t>
            </a:r>
            <a:r>
              <a:rPr lang="en-US" dirty="0">
                <a:cs typeface="+mn-cs"/>
              </a:rPr>
              <a:t>using the </a:t>
            </a:r>
            <a:r>
              <a:rPr lang="en-US" b="1" dirty="0">
                <a:solidFill>
                  <a:srgbClr val="2C14DE"/>
                </a:solidFill>
                <a:cs typeface="+mn-cs"/>
              </a:rPr>
              <a:t>new</a:t>
            </a:r>
            <a:r>
              <a:rPr lang="en-US" dirty="0">
                <a:solidFill>
                  <a:srgbClr val="2C14DE"/>
                </a:solidFill>
                <a:cs typeface="+mn-cs"/>
              </a:rPr>
              <a:t> </a:t>
            </a:r>
            <a:r>
              <a:rPr lang="en-US" dirty="0">
                <a:cs typeface="+mn-cs"/>
              </a:rPr>
              <a:t>operator but </a:t>
            </a:r>
            <a:r>
              <a:rPr lang="en-US" b="1" dirty="0">
                <a:solidFill>
                  <a:srgbClr val="2C14DE"/>
                </a:solidFill>
                <a:cs typeface="+mn-cs"/>
              </a:rPr>
              <a:t>not returned to the heap</a:t>
            </a:r>
            <a:r>
              <a:rPr lang="en-US" dirty="0">
                <a:cs typeface="+mn-cs"/>
              </a:rPr>
              <a:t> using the </a:t>
            </a:r>
            <a:r>
              <a:rPr lang="en-US" b="1" dirty="0">
                <a:solidFill>
                  <a:srgbClr val="2C14DE"/>
                </a:solidFill>
                <a:cs typeface="+mn-cs"/>
              </a:rPr>
              <a:t>delete</a:t>
            </a:r>
            <a:r>
              <a:rPr lang="en-US" dirty="0">
                <a:solidFill>
                  <a:srgbClr val="2C14DE"/>
                </a:solidFill>
                <a:cs typeface="+mn-cs"/>
              </a:rPr>
              <a:t> </a:t>
            </a:r>
            <a:r>
              <a:rPr lang="en-US" b="1" dirty="0">
                <a:cs typeface="+mn-cs"/>
              </a:rPr>
              <a:t>operator</a:t>
            </a:r>
            <a:endParaRPr lang="fr-FR" b="1" dirty="0">
              <a:cs typeface="+mn-cs"/>
            </a:endParaRPr>
          </a:p>
        </p:txBody>
      </p:sp>
      <p:sp>
        <p:nvSpPr>
          <p:cNvPr id="4" name="Rectangle 3"/>
          <p:cNvSpPr/>
          <p:nvPr/>
        </p:nvSpPr>
        <p:spPr>
          <a:xfrm>
            <a:off x="38100" y="89725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777102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990600" y="0"/>
            <a:ext cx="8153400" cy="883919"/>
          </a:xfrm>
        </p:spPr>
        <p:txBody>
          <a:bodyPr>
            <a:noAutofit/>
          </a:bodyPr>
          <a:lstStyle/>
          <a:p>
            <a:r>
              <a:rPr lang="en-US" altLang="zh-CN" sz="3600" b="1" dirty="0">
                <a:solidFill>
                  <a:srgbClr val="C00000"/>
                </a:solidFill>
              </a:rPr>
              <a:t>Memory Leaking and Dangling Pointers</a:t>
            </a:r>
          </a:p>
        </p:txBody>
      </p:sp>
      <p:sp>
        <p:nvSpPr>
          <p:cNvPr id="168963" name="Rectangle 3"/>
          <p:cNvSpPr>
            <a:spLocks noGrp="1" noChangeArrowheads="1"/>
          </p:cNvSpPr>
          <p:nvPr>
            <p:ph type="body" idx="1"/>
          </p:nvPr>
        </p:nvSpPr>
        <p:spPr>
          <a:xfrm>
            <a:off x="77856" y="1295400"/>
            <a:ext cx="8991600" cy="5334000"/>
          </a:xfrm>
        </p:spPr>
        <p:txBody>
          <a:bodyPr/>
          <a:lstStyle/>
          <a:p>
            <a:pPr>
              <a:lnSpc>
                <a:spcPct val="90000"/>
              </a:lnSpc>
            </a:pPr>
            <a:r>
              <a:rPr lang="en-US" altLang="zh-CN" b="1" dirty="0">
                <a:solidFill>
                  <a:srgbClr val="C00000"/>
                </a:solidFill>
              </a:rPr>
              <a:t>Dangling pointers </a:t>
            </a:r>
            <a:r>
              <a:rPr lang="en-US" altLang="zh-CN" dirty="0"/>
              <a:t>and </a:t>
            </a:r>
            <a:r>
              <a:rPr lang="en-US" altLang="zh-CN" b="1" dirty="0">
                <a:solidFill>
                  <a:srgbClr val="C00000"/>
                </a:solidFill>
              </a:rPr>
              <a:t>memory leaking </a:t>
            </a:r>
            <a:r>
              <a:rPr lang="en-US" altLang="zh-CN" dirty="0"/>
              <a:t>are </a:t>
            </a:r>
            <a:r>
              <a:rPr lang="en-US" altLang="zh-CN" sz="4000" b="1" u="sng" dirty="0">
                <a:solidFill>
                  <a:srgbClr val="FF0000"/>
                </a:solidFill>
              </a:rPr>
              <a:t>evil </a:t>
            </a:r>
            <a:r>
              <a:rPr lang="en-US" altLang="zh-CN" b="1" u="sng" dirty="0">
                <a:solidFill>
                  <a:srgbClr val="FF0000"/>
                </a:solidFill>
              </a:rPr>
              <a:t>sources of bugs</a:t>
            </a:r>
            <a:r>
              <a:rPr lang="en-US" altLang="zh-CN" dirty="0"/>
              <a:t>:</a:t>
            </a:r>
          </a:p>
          <a:p>
            <a:pPr lvl="1">
              <a:lnSpc>
                <a:spcPct val="90000"/>
              </a:lnSpc>
            </a:pPr>
            <a:r>
              <a:rPr lang="en-US" altLang="zh-CN" b="1" dirty="0">
                <a:solidFill>
                  <a:srgbClr val="2C14DE"/>
                </a:solidFill>
              </a:rPr>
              <a:t>hard to debug</a:t>
            </a:r>
          </a:p>
          <a:p>
            <a:pPr lvl="2">
              <a:lnSpc>
                <a:spcPct val="90000"/>
              </a:lnSpc>
            </a:pPr>
            <a:r>
              <a:rPr lang="en-US" altLang="zh-CN" sz="2800" dirty="0"/>
              <a:t>may appear after a long time of run</a:t>
            </a:r>
          </a:p>
          <a:p>
            <a:pPr lvl="2">
              <a:lnSpc>
                <a:spcPct val="90000"/>
              </a:lnSpc>
            </a:pPr>
            <a:r>
              <a:rPr lang="en-US" altLang="zh-CN" sz="2800" dirty="0"/>
              <a:t>may appear far from the bug point</a:t>
            </a:r>
          </a:p>
          <a:p>
            <a:pPr lvl="2">
              <a:lnSpc>
                <a:spcPct val="90000"/>
              </a:lnSpc>
            </a:pPr>
            <a:endParaRPr lang="en-US" altLang="zh-CN" dirty="0"/>
          </a:p>
          <a:p>
            <a:pPr lvl="1">
              <a:lnSpc>
                <a:spcPct val="90000"/>
              </a:lnSpc>
            </a:pPr>
            <a:r>
              <a:rPr lang="en-US" altLang="zh-CN" b="1" dirty="0">
                <a:solidFill>
                  <a:srgbClr val="2C14DE"/>
                </a:solidFill>
              </a:rPr>
              <a:t>hard to prevent</a:t>
            </a:r>
          </a:p>
          <a:p>
            <a:pPr lvl="1">
              <a:lnSpc>
                <a:spcPct val="90000"/>
              </a:lnSpc>
            </a:pPr>
            <a:endParaRPr lang="en-US" altLang="zh-CN" b="1" dirty="0">
              <a:solidFill>
                <a:srgbClr val="2C14DE"/>
              </a:solidFill>
            </a:endParaRPr>
          </a:p>
          <a:p>
            <a:pPr>
              <a:lnSpc>
                <a:spcPct val="90000"/>
              </a:lnSpc>
            </a:pPr>
            <a:r>
              <a:rPr lang="en-US" altLang="zh-CN" sz="2800" b="1" i="1" dirty="0">
                <a:solidFill>
                  <a:srgbClr val="008000"/>
                </a:solidFill>
              </a:rPr>
              <a:t>What should be the good programming practices while using pointers?</a:t>
            </a:r>
          </a:p>
          <a:p>
            <a:pPr lvl="2">
              <a:lnSpc>
                <a:spcPct val="90000"/>
              </a:lnSpc>
            </a:pPr>
            <a:endParaRPr lang="en-US" altLang="zh-CN" dirty="0"/>
          </a:p>
          <a:p>
            <a:pPr marL="0" indent="0">
              <a:lnSpc>
                <a:spcPct val="90000"/>
              </a:lnSpc>
              <a:buNone/>
            </a:pPr>
            <a:endParaRPr lang="en-US" altLang="zh-CN" dirty="0"/>
          </a:p>
        </p:txBody>
      </p:sp>
      <p:sp>
        <p:nvSpPr>
          <p:cNvPr id="4" name="Rectangle 3"/>
          <p:cNvSpPr/>
          <p:nvPr/>
        </p:nvSpPr>
        <p:spPr>
          <a:xfrm>
            <a:off x="0" y="883919"/>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3906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8FD29-0DB1-BB4B-A3E5-322AF554ABB2}"/>
              </a:ext>
            </a:extLst>
          </p:cNvPr>
          <p:cNvSpPr>
            <a:spLocks noGrp="1"/>
          </p:cNvSpPr>
          <p:nvPr>
            <p:ph type="title"/>
          </p:nvPr>
        </p:nvSpPr>
        <p:spPr/>
        <p:txBody>
          <a:bodyPr/>
          <a:lstStyle/>
          <a:p>
            <a:r>
              <a:rPr lang="en-US" dirty="0"/>
              <a:t>Practice Exercise</a:t>
            </a:r>
          </a:p>
        </p:txBody>
      </p:sp>
      <p:sp>
        <p:nvSpPr>
          <p:cNvPr id="3" name="Content Placeholder 2">
            <a:extLst>
              <a:ext uri="{FF2B5EF4-FFF2-40B4-BE49-F238E27FC236}">
                <a16:creationId xmlns:a16="http://schemas.microsoft.com/office/drawing/2014/main" id="{E8A7D7AD-F6A5-F84D-8739-E4B312E3AA05}"/>
              </a:ext>
            </a:extLst>
          </p:cNvPr>
          <p:cNvSpPr>
            <a:spLocks noGrp="1"/>
          </p:cNvSpPr>
          <p:nvPr>
            <p:ph idx="1"/>
          </p:nvPr>
        </p:nvSpPr>
        <p:spPr/>
        <p:txBody>
          <a:bodyPr/>
          <a:lstStyle/>
          <a:p>
            <a:r>
              <a:rPr lang="en-AU" dirty="0"/>
              <a:t>Write a C++ program to find the max of an integral data set. The program will ask the user to input the number of data values in the set and each value. Declare a 1-D dynamic array of the size requested by the user and add the values entered by the user. The program should calculate the max value of the array and print it on screen using a pointer.</a:t>
            </a:r>
            <a:endParaRPr lang="en-US" dirty="0"/>
          </a:p>
        </p:txBody>
      </p:sp>
    </p:spTree>
    <p:extLst>
      <p:ext uri="{BB962C8B-B14F-4D97-AF65-F5344CB8AC3E}">
        <p14:creationId xmlns:p14="http://schemas.microsoft.com/office/powerpoint/2010/main" val="3884653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7916F-036D-D140-9DEF-02D8DE40F63A}"/>
              </a:ext>
            </a:extLst>
          </p:cNvPr>
          <p:cNvSpPr>
            <a:spLocks noGrp="1"/>
          </p:cNvSpPr>
          <p:nvPr>
            <p:ph type="title"/>
          </p:nvPr>
        </p:nvSpPr>
        <p:spPr/>
        <p:txBody>
          <a:bodyPr/>
          <a:lstStyle/>
          <a:p>
            <a:r>
              <a:rPr lang="en-US" dirty="0"/>
              <a:t>Solution</a:t>
            </a:r>
          </a:p>
        </p:txBody>
      </p:sp>
      <p:pic>
        <p:nvPicPr>
          <p:cNvPr id="4" name="Picture 3">
            <a:extLst>
              <a:ext uri="{FF2B5EF4-FFF2-40B4-BE49-F238E27FC236}">
                <a16:creationId xmlns:a16="http://schemas.microsoft.com/office/drawing/2014/main" id="{19F489DC-FA97-E04E-8301-9DD377E0647A}"/>
              </a:ext>
            </a:extLst>
          </p:cNvPr>
          <p:cNvPicPr>
            <a:picLocks noChangeAspect="1"/>
          </p:cNvPicPr>
          <p:nvPr/>
        </p:nvPicPr>
        <p:blipFill rotWithShape="1">
          <a:blip r:embed="rId2"/>
          <a:srcRect r="10280"/>
          <a:stretch/>
        </p:blipFill>
        <p:spPr>
          <a:xfrm>
            <a:off x="990600" y="781695"/>
            <a:ext cx="7315200" cy="6026841"/>
          </a:xfrm>
          <a:prstGeom prst="rect">
            <a:avLst/>
          </a:prstGeom>
        </p:spPr>
      </p:pic>
    </p:spTree>
    <p:extLst>
      <p:ext uri="{BB962C8B-B14F-4D97-AF65-F5344CB8AC3E}">
        <p14:creationId xmlns:p14="http://schemas.microsoft.com/office/powerpoint/2010/main" val="385642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zh-CN" b="1" dirty="0">
                <a:solidFill>
                  <a:srgbClr val="B80000"/>
                </a:solidFill>
              </a:rPr>
              <a:t>Main Memory</a:t>
            </a:r>
          </a:p>
        </p:txBody>
      </p:sp>
      <p:sp>
        <p:nvSpPr>
          <p:cNvPr id="145411" name="Rectangle 3"/>
          <p:cNvSpPr>
            <a:spLocks noGrp="1" noChangeArrowheads="1"/>
          </p:cNvSpPr>
          <p:nvPr>
            <p:ph type="body" idx="1"/>
          </p:nvPr>
        </p:nvSpPr>
        <p:spPr/>
        <p:txBody>
          <a:bodyPr/>
          <a:lstStyle/>
          <a:p>
            <a:pPr>
              <a:buFont typeface="Wingdings" panose="05000000000000000000" pitchFamily="2" charset="2"/>
              <a:buNone/>
            </a:pPr>
            <a:r>
              <a:rPr lang="en-US" altLang="zh-CN" dirty="0"/>
              <a:t> </a:t>
            </a:r>
          </a:p>
        </p:txBody>
      </p:sp>
      <p:grpSp>
        <p:nvGrpSpPr>
          <p:cNvPr id="2" name="Group 1"/>
          <p:cNvGrpSpPr/>
          <p:nvPr/>
        </p:nvGrpSpPr>
        <p:grpSpPr>
          <a:xfrm>
            <a:off x="1981200" y="1843087"/>
            <a:ext cx="5410200" cy="3603819"/>
            <a:chOff x="1981200" y="1843087"/>
            <a:chExt cx="5410200" cy="3603819"/>
          </a:xfrm>
        </p:grpSpPr>
        <p:sp>
          <p:nvSpPr>
            <p:cNvPr id="145412" name="Rectangle 4"/>
            <p:cNvSpPr>
              <a:spLocks noChangeArrowheads="1"/>
            </p:cNvSpPr>
            <p:nvPr>
              <p:custDataLst>
                <p:tags r:id="rId1"/>
              </p:custDataLst>
            </p:nvPr>
          </p:nvSpPr>
          <p:spPr bwMode="auto">
            <a:xfrm>
              <a:off x="1981200" y="2681287"/>
              <a:ext cx="1371600" cy="7620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CPU</a:t>
              </a:r>
            </a:p>
          </p:txBody>
        </p:sp>
        <p:sp>
          <p:nvSpPr>
            <p:cNvPr id="145413" name="Rectangle 5"/>
            <p:cNvSpPr>
              <a:spLocks noChangeArrowheads="1"/>
            </p:cNvSpPr>
            <p:nvPr>
              <p:custDataLst>
                <p:tags r:id="rId2"/>
              </p:custDataLst>
            </p:nvPr>
          </p:nvSpPr>
          <p:spPr bwMode="auto">
            <a:xfrm>
              <a:off x="1981200" y="3824287"/>
              <a:ext cx="1371600" cy="762000"/>
            </a:xfrm>
            <a:prstGeom prst="rect">
              <a:avLst/>
            </a:prstGeom>
            <a:solidFill>
              <a:srgbClr val="FF9966"/>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Memory</a:t>
              </a:r>
            </a:p>
          </p:txBody>
        </p:sp>
        <p:sp>
          <p:nvSpPr>
            <p:cNvPr id="145414" name="Rectangle 6"/>
            <p:cNvSpPr>
              <a:spLocks noChangeArrowheads="1"/>
            </p:cNvSpPr>
            <p:nvPr>
              <p:custDataLst>
                <p:tags r:id="rId3"/>
              </p:custDataLst>
            </p:nvPr>
          </p:nvSpPr>
          <p:spPr bwMode="auto">
            <a:xfrm>
              <a:off x="3886200" y="3519487"/>
              <a:ext cx="1371600" cy="7620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Disk</a:t>
              </a:r>
            </a:p>
          </p:txBody>
        </p:sp>
        <p:sp>
          <p:nvSpPr>
            <p:cNvPr id="145415" name="Line 7"/>
            <p:cNvSpPr>
              <a:spLocks noChangeShapeType="1"/>
            </p:cNvSpPr>
            <p:nvPr>
              <p:custDataLst>
                <p:tags r:id="rId4"/>
              </p:custDataLst>
            </p:nvPr>
          </p:nvSpPr>
          <p:spPr bwMode="auto">
            <a:xfrm flipV="1">
              <a:off x="2667000" y="3443287"/>
              <a:ext cx="0" cy="381000"/>
            </a:xfrm>
            <a:prstGeom prst="line">
              <a:avLst/>
            </a:prstGeom>
            <a:noFill/>
            <a:ln w="349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16" name="Line 8"/>
            <p:cNvSpPr>
              <a:spLocks noChangeShapeType="1"/>
            </p:cNvSpPr>
            <p:nvPr>
              <p:custDataLst>
                <p:tags r:id="rId5"/>
              </p:custDataLst>
            </p:nvPr>
          </p:nvSpPr>
          <p:spPr bwMode="auto">
            <a:xfrm>
              <a:off x="3352800" y="3048000"/>
              <a:ext cx="3733800"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17" name="Rectangle 9"/>
            <p:cNvSpPr>
              <a:spLocks noChangeArrowheads="1"/>
            </p:cNvSpPr>
            <p:nvPr>
              <p:custDataLst>
                <p:tags r:id="rId6"/>
              </p:custDataLst>
            </p:nvPr>
          </p:nvSpPr>
          <p:spPr bwMode="auto">
            <a:xfrm>
              <a:off x="3886200" y="1843087"/>
              <a:ext cx="1371600" cy="7620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Network</a:t>
              </a:r>
            </a:p>
          </p:txBody>
        </p:sp>
        <p:sp>
          <p:nvSpPr>
            <p:cNvPr id="145418" name="Rectangle 10"/>
            <p:cNvSpPr>
              <a:spLocks noChangeArrowheads="1"/>
            </p:cNvSpPr>
            <p:nvPr>
              <p:custDataLst>
                <p:tags r:id="rId7"/>
              </p:custDataLst>
            </p:nvPr>
          </p:nvSpPr>
          <p:spPr bwMode="auto">
            <a:xfrm>
              <a:off x="5562600" y="3519487"/>
              <a:ext cx="1371600" cy="7620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Video</a:t>
              </a:r>
            </a:p>
          </p:txBody>
        </p:sp>
        <p:sp>
          <p:nvSpPr>
            <p:cNvPr id="145419" name="Rectangle 11"/>
            <p:cNvSpPr>
              <a:spLocks noChangeArrowheads="1"/>
            </p:cNvSpPr>
            <p:nvPr>
              <p:custDataLst>
                <p:tags r:id="rId8"/>
              </p:custDataLst>
            </p:nvPr>
          </p:nvSpPr>
          <p:spPr bwMode="auto">
            <a:xfrm>
              <a:off x="5562600" y="1843087"/>
              <a:ext cx="1371600" cy="7620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Audio</a:t>
              </a:r>
            </a:p>
          </p:txBody>
        </p:sp>
        <p:sp>
          <p:nvSpPr>
            <p:cNvPr id="145420" name="Line 12"/>
            <p:cNvSpPr>
              <a:spLocks noChangeShapeType="1"/>
            </p:cNvSpPr>
            <p:nvPr>
              <p:custDataLst>
                <p:tags r:id="rId9"/>
              </p:custDataLst>
            </p:nvPr>
          </p:nvSpPr>
          <p:spPr bwMode="auto">
            <a:xfrm>
              <a:off x="4586288" y="2605087"/>
              <a:ext cx="0" cy="9144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1" name="Line 13"/>
            <p:cNvSpPr>
              <a:spLocks noChangeShapeType="1"/>
            </p:cNvSpPr>
            <p:nvPr>
              <p:custDataLst>
                <p:tags r:id="rId10"/>
              </p:custDataLst>
            </p:nvPr>
          </p:nvSpPr>
          <p:spPr bwMode="auto">
            <a:xfrm>
              <a:off x="6248400" y="2605087"/>
              <a:ext cx="0" cy="9144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2" name="Text Box 14"/>
            <p:cNvSpPr txBox="1">
              <a:spLocks noChangeArrowheads="1"/>
            </p:cNvSpPr>
            <p:nvPr>
              <p:custDataLst>
                <p:tags r:id="rId11"/>
              </p:custDataLst>
            </p:nvPr>
          </p:nvSpPr>
          <p:spPr bwMode="auto">
            <a:xfrm>
              <a:off x="3394075" y="2651125"/>
              <a:ext cx="1192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chemeClr val="hlink"/>
                  </a:solidFill>
                </a:rPr>
                <a:t>Data Bus</a:t>
              </a:r>
            </a:p>
          </p:txBody>
        </p:sp>
        <p:sp>
          <p:nvSpPr>
            <p:cNvPr id="145424" name="Text Box 16"/>
            <p:cNvSpPr txBox="1">
              <a:spLocks noChangeArrowheads="1"/>
            </p:cNvSpPr>
            <p:nvPr/>
          </p:nvSpPr>
          <p:spPr bwMode="auto">
            <a:xfrm>
              <a:off x="3733800" y="5077574"/>
              <a:ext cx="3657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t>shared by all processes</a:t>
              </a:r>
            </a:p>
          </p:txBody>
        </p:sp>
        <p:sp>
          <p:nvSpPr>
            <p:cNvPr id="145425" name="Line 17"/>
            <p:cNvSpPr>
              <a:spLocks noChangeShapeType="1"/>
            </p:cNvSpPr>
            <p:nvPr/>
          </p:nvSpPr>
          <p:spPr bwMode="auto">
            <a:xfrm flipH="1" flipV="1">
              <a:off x="3429000" y="4510087"/>
              <a:ext cx="609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 name="Rectangle 17"/>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062898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14400" y="-1"/>
            <a:ext cx="8229600" cy="960120"/>
          </a:xfrm>
        </p:spPr>
        <p:txBody>
          <a:bodyPr>
            <a:normAutofit/>
          </a:bodyPr>
          <a:lstStyle/>
          <a:p>
            <a:r>
              <a:rPr lang="en-US" b="1" dirty="0">
                <a:solidFill>
                  <a:srgbClr val="C00000"/>
                </a:solidFill>
              </a:rPr>
              <a:t>Pointers Data-Type</a:t>
            </a:r>
          </a:p>
        </p:txBody>
      </p:sp>
      <p:sp>
        <p:nvSpPr>
          <p:cNvPr id="8195" name="Rectangle 3"/>
          <p:cNvSpPr>
            <a:spLocks noGrp="1" noChangeArrowheads="1"/>
          </p:cNvSpPr>
          <p:nvPr>
            <p:ph type="body" idx="1"/>
          </p:nvPr>
        </p:nvSpPr>
        <p:spPr>
          <a:xfrm>
            <a:off x="67992" y="1066800"/>
            <a:ext cx="9076008" cy="5715000"/>
          </a:xfrm>
        </p:spPr>
        <p:txBody>
          <a:bodyPr>
            <a:noAutofit/>
          </a:bodyPr>
          <a:lstStyle/>
          <a:p>
            <a:r>
              <a:rPr lang="en-US" b="1" u="sng" dirty="0"/>
              <a:t>Question:</a:t>
            </a:r>
            <a:r>
              <a:rPr lang="en-US" dirty="0"/>
              <a:t> </a:t>
            </a:r>
          </a:p>
          <a:p>
            <a:pPr algn="ctr">
              <a:buNone/>
            </a:pPr>
            <a:r>
              <a:rPr lang="en-US" dirty="0"/>
              <a:t>	</a:t>
            </a:r>
          </a:p>
          <a:p>
            <a:pPr>
              <a:buNone/>
            </a:pPr>
            <a:r>
              <a:rPr lang="en-US" dirty="0">
                <a:solidFill>
                  <a:srgbClr val="2F1BC7"/>
                </a:solidFill>
              </a:rPr>
              <a:t>	</a:t>
            </a:r>
            <a:r>
              <a:rPr lang="en-US" b="1" dirty="0"/>
              <a:t>Why is it important to declare the type of the variable that a pointer points to? </a:t>
            </a:r>
            <a:br>
              <a:rPr lang="en-US" b="1" dirty="0"/>
            </a:br>
            <a:endParaRPr lang="en-US" b="1" dirty="0"/>
          </a:p>
          <a:p>
            <a:pPr>
              <a:buNone/>
            </a:pPr>
            <a:endParaRPr lang="en-US" dirty="0"/>
          </a:p>
          <a:p>
            <a:pPr>
              <a:buNone/>
            </a:pPr>
            <a:r>
              <a:rPr lang="en-US" dirty="0"/>
              <a:t>	Aren’t all memory addresses of the same length?</a:t>
            </a:r>
          </a:p>
        </p:txBody>
      </p:sp>
      <p:sp>
        <p:nvSpPr>
          <p:cNvPr id="4" name="Rectangle 3"/>
          <p:cNvSpPr/>
          <p:nvPr/>
        </p:nvSpPr>
        <p:spPr>
          <a:xfrm>
            <a:off x="76200" y="9144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00292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15154" y="-15090"/>
            <a:ext cx="8229600" cy="929489"/>
          </a:xfrm>
        </p:spPr>
        <p:txBody>
          <a:bodyPr>
            <a:normAutofit/>
          </a:bodyPr>
          <a:lstStyle/>
          <a:p>
            <a:r>
              <a:rPr lang="en-US" b="1" dirty="0">
                <a:solidFill>
                  <a:srgbClr val="C00000"/>
                </a:solidFill>
              </a:rPr>
              <a:t>Pointers Type</a:t>
            </a:r>
          </a:p>
        </p:txBody>
      </p:sp>
      <p:sp>
        <p:nvSpPr>
          <p:cNvPr id="8195" name="Rectangle 3"/>
          <p:cNvSpPr>
            <a:spLocks noGrp="1" noChangeArrowheads="1"/>
          </p:cNvSpPr>
          <p:nvPr>
            <p:ph type="body" idx="1"/>
          </p:nvPr>
        </p:nvSpPr>
        <p:spPr>
          <a:xfrm>
            <a:off x="67992" y="1084380"/>
            <a:ext cx="8991600" cy="5562600"/>
          </a:xfrm>
        </p:spPr>
        <p:txBody>
          <a:bodyPr>
            <a:noAutofit/>
          </a:bodyPr>
          <a:lstStyle/>
          <a:p>
            <a:r>
              <a:rPr lang="en-US" b="1" u="sng" dirty="0"/>
              <a:t>Answer: </a:t>
            </a:r>
          </a:p>
          <a:p>
            <a:pPr>
              <a:buNone/>
            </a:pPr>
            <a:r>
              <a:rPr lang="en-US" sz="3000" dirty="0"/>
              <a:t>	-  </a:t>
            </a:r>
            <a:r>
              <a:rPr lang="en-US" sz="3000" b="1" dirty="0">
                <a:solidFill>
                  <a:srgbClr val="008000"/>
                </a:solidFill>
              </a:rPr>
              <a:t>All memory addresses are of the same length</a:t>
            </a:r>
            <a:r>
              <a:rPr lang="en-US" sz="3000" dirty="0"/>
              <a:t>, </a:t>
            </a:r>
          </a:p>
          <a:p>
            <a:pPr lvl="1"/>
            <a:r>
              <a:rPr lang="en-US" sz="3000" dirty="0"/>
              <a:t>However, with </a:t>
            </a:r>
            <a:r>
              <a:rPr lang="en-US" sz="3000" b="1" dirty="0">
                <a:solidFill>
                  <a:srgbClr val="2F1BC7"/>
                </a:solidFill>
              </a:rPr>
              <a:t>operation</a:t>
            </a:r>
            <a:r>
              <a:rPr lang="en-US" sz="3000" dirty="0"/>
              <a:t> </a:t>
            </a:r>
            <a:r>
              <a:rPr lang="en-US" sz="3000" b="1" dirty="0">
                <a:solidFill>
                  <a:srgbClr val="2F1BC7"/>
                </a:solidFill>
              </a:rPr>
              <a:t>“p++” </a:t>
            </a:r>
            <a:r>
              <a:rPr lang="en-US" sz="3000" dirty="0"/>
              <a:t>where </a:t>
            </a:r>
            <a:r>
              <a:rPr lang="en-US" sz="3000" b="1" dirty="0">
                <a:solidFill>
                  <a:srgbClr val="2F1BC7"/>
                </a:solidFill>
              </a:rPr>
              <a:t>“p”</a:t>
            </a:r>
            <a:r>
              <a:rPr lang="en-US" sz="3000" dirty="0"/>
              <a:t> is a </a:t>
            </a:r>
            <a:r>
              <a:rPr lang="en-US" sz="3000" b="1" dirty="0">
                <a:solidFill>
                  <a:srgbClr val="2F1BC7"/>
                </a:solidFill>
              </a:rPr>
              <a:t>pointer </a:t>
            </a:r>
            <a:r>
              <a:rPr lang="en-US" sz="3000" dirty="0">
                <a:sym typeface="Wingdings" pitchFamily="2" charset="2"/>
              </a:rPr>
              <a:t></a:t>
            </a:r>
            <a:r>
              <a:rPr lang="en-US" sz="3000" dirty="0"/>
              <a:t> the </a:t>
            </a:r>
            <a:r>
              <a:rPr lang="en-US" sz="3000" b="1" dirty="0">
                <a:solidFill>
                  <a:srgbClr val="2F1BC7"/>
                </a:solidFill>
              </a:rPr>
              <a:t>compiler needs to know</a:t>
            </a:r>
            <a:r>
              <a:rPr lang="en-US" sz="3000" dirty="0"/>
              <a:t> the </a:t>
            </a:r>
            <a:r>
              <a:rPr lang="en-US" sz="3000" b="1" dirty="0">
                <a:solidFill>
                  <a:srgbClr val="2F1BC7"/>
                </a:solidFill>
              </a:rPr>
              <a:t>data type </a:t>
            </a:r>
            <a:r>
              <a:rPr lang="en-US" sz="3000" dirty="0"/>
              <a:t>of the </a:t>
            </a:r>
            <a:r>
              <a:rPr lang="en-US" sz="3000" b="1" dirty="0">
                <a:solidFill>
                  <a:srgbClr val="2F1BC7"/>
                </a:solidFill>
              </a:rPr>
              <a:t>variable</a:t>
            </a:r>
            <a:r>
              <a:rPr lang="en-US" sz="3000" dirty="0"/>
              <a:t> </a:t>
            </a:r>
            <a:r>
              <a:rPr lang="en-US" sz="3000" b="1" dirty="0">
                <a:solidFill>
                  <a:srgbClr val="C00000"/>
                </a:solidFill>
              </a:rPr>
              <a:t>“p”</a:t>
            </a:r>
            <a:r>
              <a:rPr lang="en-US" sz="3000" dirty="0"/>
              <a:t> (</a:t>
            </a:r>
            <a:r>
              <a:rPr lang="en-US" sz="3000" b="1" dirty="0">
                <a:solidFill>
                  <a:srgbClr val="FF0000"/>
                </a:solidFill>
              </a:rPr>
              <a:t>to jump at next memory location</a:t>
            </a:r>
            <a:r>
              <a:rPr lang="en-US" sz="3000" dirty="0"/>
              <a:t>)</a:t>
            </a:r>
          </a:p>
          <a:p>
            <a:pPr lvl="1"/>
            <a:r>
              <a:rPr lang="en-US" sz="3000" dirty="0"/>
              <a:t>Examples: </a:t>
            </a:r>
          </a:p>
          <a:p>
            <a:pPr lvl="3"/>
            <a:r>
              <a:rPr lang="en-US" sz="3000" dirty="0"/>
              <a:t>If </a:t>
            </a:r>
            <a:r>
              <a:rPr lang="en-US" sz="3000" dirty="0">
                <a:solidFill>
                  <a:srgbClr val="2F1BC7"/>
                </a:solidFill>
              </a:rPr>
              <a:t>“p”</a:t>
            </a:r>
            <a:r>
              <a:rPr lang="en-US" sz="3000" dirty="0"/>
              <a:t> is a </a:t>
            </a:r>
            <a:r>
              <a:rPr lang="en-US" sz="3000" b="1" dirty="0">
                <a:solidFill>
                  <a:srgbClr val="C00000"/>
                </a:solidFill>
              </a:rPr>
              <a:t>character-pointer</a:t>
            </a:r>
            <a:r>
              <a:rPr lang="en-US" sz="3000" dirty="0"/>
              <a:t> then </a:t>
            </a:r>
            <a:r>
              <a:rPr lang="en-US" sz="3000" dirty="0">
                <a:solidFill>
                  <a:srgbClr val="2F1BC7"/>
                </a:solidFill>
              </a:rPr>
              <a:t>“p++” </a:t>
            </a:r>
            <a:r>
              <a:rPr lang="en-US" sz="3000" dirty="0"/>
              <a:t>will increment </a:t>
            </a:r>
            <a:r>
              <a:rPr lang="en-US" sz="3000" dirty="0">
                <a:solidFill>
                  <a:srgbClr val="2F1BC7"/>
                </a:solidFill>
              </a:rPr>
              <a:t>“p” </a:t>
            </a:r>
            <a:r>
              <a:rPr lang="en-US" sz="3000" dirty="0"/>
              <a:t>by </a:t>
            </a:r>
            <a:r>
              <a:rPr lang="en-US" sz="3000" b="1" dirty="0">
                <a:solidFill>
                  <a:srgbClr val="C00000"/>
                </a:solidFill>
              </a:rPr>
              <a:t>one byte </a:t>
            </a:r>
            <a:r>
              <a:rPr lang="en-US" sz="3000" b="1" dirty="0"/>
              <a:t>(next location)</a:t>
            </a:r>
          </a:p>
          <a:p>
            <a:pPr lvl="3"/>
            <a:r>
              <a:rPr lang="en-US" sz="3000" dirty="0"/>
              <a:t>if </a:t>
            </a:r>
            <a:r>
              <a:rPr lang="en-US" sz="3000" dirty="0">
                <a:solidFill>
                  <a:srgbClr val="2F1BC7"/>
                </a:solidFill>
              </a:rPr>
              <a:t>“p”</a:t>
            </a:r>
            <a:r>
              <a:rPr lang="en-US" sz="3000" dirty="0"/>
              <a:t> is an </a:t>
            </a:r>
            <a:r>
              <a:rPr lang="en-US" sz="3000" dirty="0">
                <a:solidFill>
                  <a:srgbClr val="C00000"/>
                </a:solidFill>
              </a:rPr>
              <a:t>i</a:t>
            </a:r>
            <a:r>
              <a:rPr lang="en-US" sz="3000" b="1" dirty="0">
                <a:solidFill>
                  <a:srgbClr val="C00000"/>
                </a:solidFill>
              </a:rPr>
              <a:t>nteger-pointer</a:t>
            </a:r>
            <a:r>
              <a:rPr lang="en-US" sz="3000" dirty="0"/>
              <a:t> its value on </a:t>
            </a:r>
            <a:r>
              <a:rPr lang="en-US" sz="3000" dirty="0">
                <a:solidFill>
                  <a:srgbClr val="2F1BC7"/>
                </a:solidFill>
              </a:rPr>
              <a:t>“p++” </a:t>
            </a:r>
            <a:r>
              <a:rPr lang="en-US" sz="3000" dirty="0"/>
              <a:t>would be incremented by </a:t>
            </a:r>
            <a:r>
              <a:rPr lang="en-US" sz="3000" b="1" dirty="0">
                <a:solidFill>
                  <a:srgbClr val="C00000"/>
                </a:solidFill>
              </a:rPr>
              <a:t>4 bytes </a:t>
            </a:r>
            <a:r>
              <a:rPr lang="en-US" sz="3000" b="1" dirty="0"/>
              <a:t>(next loc.)</a:t>
            </a:r>
          </a:p>
        </p:txBody>
      </p:sp>
      <p:sp>
        <p:nvSpPr>
          <p:cNvPr id="4" name="Rectangle 3"/>
          <p:cNvSpPr/>
          <p:nvPr/>
        </p:nvSpPr>
        <p:spPr>
          <a:xfrm>
            <a:off x="76954" y="9144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085692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14400" y="0"/>
            <a:ext cx="8229600" cy="868362"/>
          </a:xfrm>
        </p:spPr>
        <p:txBody>
          <a:bodyPr/>
          <a:lstStyle/>
          <a:p>
            <a:r>
              <a:rPr lang="en-US" b="1" dirty="0">
                <a:solidFill>
                  <a:srgbClr val="C00000"/>
                </a:solidFill>
              </a:rPr>
              <a:t>Pointers Types</a:t>
            </a:r>
          </a:p>
        </p:txBody>
      </p:sp>
      <p:sp>
        <p:nvSpPr>
          <p:cNvPr id="9219" name="Rectangle 3"/>
          <p:cNvSpPr>
            <a:spLocks noGrp="1" noChangeArrowheads="1"/>
          </p:cNvSpPr>
          <p:nvPr>
            <p:ph type="body" idx="1"/>
          </p:nvPr>
        </p:nvSpPr>
        <p:spPr>
          <a:xfrm>
            <a:off x="19928" y="914400"/>
            <a:ext cx="9428872" cy="5867400"/>
          </a:xfrm>
        </p:spPr>
        <p:txBody>
          <a:bodyPr>
            <a:normAutofit/>
          </a:bodyPr>
          <a:lstStyle/>
          <a:p>
            <a:r>
              <a:rPr lang="en-US" sz="3600" b="1" u="sng" dirty="0">
                <a:solidFill>
                  <a:srgbClr val="C00000"/>
                </a:solidFill>
              </a:rPr>
              <a:t>Summary:</a:t>
            </a:r>
          </a:p>
          <a:p>
            <a:pPr marL="463550" lvl="1" indent="-238125"/>
            <a:r>
              <a:rPr lang="en-US" sz="3200" dirty="0">
                <a:solidFill>
                  <a:srgbClr val="2F1BC7"/>
                </a:solidFill>
              </a:rPr>
              <a:t>Pointer</a:t>
            </a:r>
            <a:r>
              <a:rPr lang="en-US" sz="3200" dirty="0"/>
              <a:t> is a </a:t>
            </a:r>
            <a:r>
              <a:rPr lang="en-US" sz="3200" dirty="0">
                <a:solidFill>
                  <a:srgbClr val="2F1BC7"/>
                </a:solidFill>
              </a:rPr>
              <a:t>data-type</a:t>
            </a:r>
            <a:r>
              <a:rPr lang="en-US" sz="3200" dirty="0"/>
              <a:t> that </a:t>
            </a:r>
            <a:r>
              <a:rPr lang="en-US" sz="3200" dirty="0">
                <a:solidFill>
                  <a:srgbClr val="2F1BC7"/>
                </a:solidFill>
              </a:rPr>
              <a:t>stores addresses</a:t>
            </a:r>
            <a:r>
              <a:rPr lang="en-US" sz="3200" dirty="0"/>
              <a:t>, it is declared as follows: </a:t>
            </a:r>
            <a:r>
              <a:rPr lang="en-US" sz="3200" dirty="0" err="1"/>
              <a:t>int</a:t>
            </a:r>
            <a:r>
              <a:rPr lang="en-US" sz="3200" dirty="0"/>
              <a:t>* a;  char* p;   etc. </a:t>
            </a:r>
          </a:p>
          <a:p>
            <a:pPr marL="463550" lvl="1" indent="-238125"/>
            <a:endParaRPr lang="en-US" sz="3200" dirty="0"/>
          </a:p>
          <a:p>
            <a:pPr marL="463550" lvl="1" indent="-238125"/>
            <a:r>
              <a:rPr lang="en-US" sz="3200" dirty="0"/>
              <a:t>The </a:t>
            </a:r>
            <a:r>
              <a:rPr lang="en-US" sz="3200" dirty="0">
                <a:solidFill>
                  <a:srgbClr val="2F1BC7"/>
                </a:solidFill>
              </a:rPr>
              <a:t>value stored</a:t>
            </a:r>
            <a:r>
              <a:rPr lang="en-US" sz="3200" dirty="0"/>
              <a:t> in a </a:t>
            </a:r>
            <a:r>
              <a:rPr lang="en-US" sz="3200" dirty="0">
                <a:solidFill>
                  <a:srgbClr val="2F1BC7"/>
                </a:solidFill>
              </a:rPr>
              <a:t>pointer </a:t>
            </a:r>
            <a:r>
              <a:rPr lang="en-US" sz="3200" b="1" i="1" dirty="0">
                <a:solidFill>
                  <a:srgbClr val="2F1BC7"/>
                </a:solidFill>
              </a:rPr>
              <a:t>p</a:t>
            </a:r>
            <a:r>
              <a:rPr lang="en-US" sz="3200" dirty="0"/>
              <a:t> can be </a:t>
            </a:r>
            <a:r>
              <a:rPr lang="en-US" sz="3200" dirty="0">
                <a:solidFill>
                  <a:srgbClr val="2F1BC7"/>
                </a:solidFill>
              </a:rPr>
              <a:t>accessed</a:t>
            </a:r>
            <a:r>
              <a:rPr lang="en-US" sz="3200" dirty="0"/>
              <a:t> through the </a:t>
            </a:r>
            <a:r>
              <a:rPr lang="en-US" sz="3200" b="1" u="sng" dirty="0">
                <a:solidFill>
                  <a:srgbClr val="B80000"/>
                </a:solidFill>
              </a:rPr>
              <a:t>dereferencing</a:t>
            </a:r>
            <a:r>
              <a:rPr lang="en-US" sz="3200" b="1" dirty="0">
                <a:solidFill>
                  <a:srgbClr val="B80000"/>
                </a:solidFill>
              </a:rPr>
              <a:t> operator</a:t>
            </a:r>
            <a:r>
              <a:rPr lang="en-US" sz="3200" dirty="0"/>
              <a:t> </a:t>
            </a:r>
            <a:r>
              <a:rPr lang="en-US" sz="3200" b="1" dirty="0">
                <a:solidFill>
                  <a:srgbClr val="2F1BC7"/>
                </a:solidFill>
              </a:rPr>
              <a:t>*</a:t>
            </a:r>
          </a:p>
          <a:p>
            <a:pPr marL="463550" lvl="1" indent="-238125"/>
            <a:endParaRPr lang="en-US" sz="3200" dirty="0"/>
          </a:p>
          <a:p>
            <a:pPr marL="463550" lvl="1" indent="-238125"/>
            <a:r>
              <a:rPr lang="en-US" sz="3200" dirty="0"/>
              <a:t>The </a:t>
            </a:r>
            <a:r>
              <a:rPr lang="en-US" sz="3200" dirty="0">
                <a:solidFill>
                  <a:srgbClr val="2F1BC7"/>
                </a:solidFill>
              </a:rPr>
              <a:t>address</a:t>
            </a:r>
            <a:r>
              <a:rPr lang="en-US" sz="3200" dirty="0"/>
              <a:t> of a </a:t>
            </a:r>
            <a:r>
              <a:rPr lang="en-US" sz="3200" dirty="0">
                <a:solidFill>
                  <a:srgbClr val="2F1BC7"/>
                </a:solidFill>
              </a:rPr>
              <a:t>memory location</a:t>
            </a:r>
            <a:r>
              <a:rPr lang="en-US" sz="3200" dirty="0"/>
              <a:t> of a </a:t>
            </a:r>
            <a:r>
              <a:rPr lang="en-US" sz="3200" dirty="0">
                <a:solidFill>
                  <a:srgbClr val="2F1BC7"/>
                </a:solidFill>
              </a:rPr>
              <a:t>variable</a:t>
            </a:r>
            <a:r>
              <a:rPr lang="en-US" sz="3200" dirty="0"/>
              <a:t> can be accessed through the </a:t>
            </a:r>
            <a:r>
              <a:rPr lang="en-US" sz="3200" dirty="0">
                <a:solidFill>
                  <a:srgbClr val="B80000"/>
                </a:solidFill>
              </a:rPr>
              <a:t>reference operator “&amp;”.</a:t>
            </a:r>
          </a:p>
          <a:p>
            <a:pPr marL="225425" lvl="1" indent="0">
              <a:buNone/>
            </a:pPr>
            <a:endParaRPr lang="en-US" sz="3200" dirty="0">
              <a:solidFill>
                <a:srgbClr val="B80000"/>
              </a:solidFill>
            </a:endParaRPr>
          </a:p>
        </p:txBody>
      </p:sp>
      <p:sp>
        <p:nvSpPr>
          <p:cNvPr id="4" name="Rectangle 3"/>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528423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a:xfrm>
            <a:off x="914400" y="11574"/>
            <a:ext cx="8229600" cy="838200"/>
          </a:xfrm>
        </p:spPr>
        <p:txBody>
          <a:bodyPr/>
          <a:lstStyle/>
          <a:p>
            <a:r>
              <a:rPr lang="en-US" sz="4800" b="1" dirty="0">
                <a:solidFill>
                  <a:srgbClr val="C00000"/>
                </a:solidFill>
              </a:rPr>
              <a:t>Pointer Assignments (Aliasing)</a:t>
            </a:r>
          </a:p>
        </p:txBody>
      </p:sp>
      <p:sp>
        <p:nvSpPr>
          <p:cNvPr id="883715" name="Rectangle 3"/>
          <p:cNvSpPr>
            <a:spLocks noGrp="1" noChangeArrowheads="1"/>
          </p:cNvSpPr>
          <p:nvPr>
            <p:ph type="body" idx="1"/>
          </p:nvPr>
        </p:nvSpPr>
        <p:spPr>
          <a:xfrm>
            <a:off x="28136" y="1066800"/>
            <a:ext cx="8963464" cy="3733800"/>
          </a:xfrm>
        </p:spPr>
        <p:txBody>
          <a:bodyPr/>
          <a:lstStyle/>
          <a:p>
            <a:pPr algn="just"/>
            <a:r>
              <a:rPr lang="en-US" dirty="0"/>
              <a:t>Some care is required making assignments to </a:t>
            </a:r>
            <a:br>
              <a:rPr lang="en-US" dirty="0"/>
            </a:br>
            <a:r>
              <a:rPr lang="en-US" dirty="0"/>
              <a:t>pointer variables:</a:t>
            </a:r>
          </a:p>
          <a:p>
            <a:endParaRPr lang="en-US" dirty="0"/>
          </a:p>
          <a:p>
            <a:pPr marL="457200" lvl="1" indent="0">
              <a:buNone/>
            </a:pPr>
            <a:r>
              <a:rPr lang="en-US" b="1" dirty="0">
                <a:solidFill>
                  <a:srgbClr val="C00000"/>
                </a:solidFill>
              </a:rPr>
              <a:t>p1= p2</a:t>
            </a:r>
            <a:r>
              <a:rPr lang="en-US" dirty="0"/>
              <a:t>;  </a:t>
            </a:r>
            <a:r>
              <a:rPr lang="en-US" dirty="0">
                <a:solidFill>
                  <a:srgbClr val="008000"/>
                </a:solidFill>
              </a:rPr>
              <a:t>// changes the location that p1 "points" to</a:t>
            </a:r>
            <a:br>
              <a:rPr lang="en-US" dirty="0"/>
            </a:br>
            <a:endParaRPr lang="en-US" dirty="0"/>
          </a:p>
          <a:p>
            <a:pPr marL="457200" lvl="1" indent="0">
              <a:buNone/>
            </a:pPr>
            <a:r>
              <a:rPr lang="en-US" b="1" dirty="0">
                <a:solidFill>
                  <a:srgbClr val="C00000"/>
                </a:solidFill>
              </a:rPr>
              <a:t>*p1 = *p2</a:t>
            </a:r>
            <a:r>
              <a:rPr lang="en-US" dirty="0"/>
              <a:t>; </a:t>
            </a:r>
            <a:r>
              <a:rPr lang="en-US" dirty="0">
                <a:solidFill>
                  <a:srgbClr val="008000"/>
                </a:solidFill>
              </a:rPr>
              <a:t>// changes the value at location that</a:t>
            </a:r>
            <a:br>
              <a:rPr lang="en-US" dirty="0">
                <a:solidFill>
                  <a:srgbClr val="008000"/>
                </a:solidFill>
              </a:rPr>
            </a:br>
            <a:r>
              <a:rPr lang="en-US" dirty="0">
                <a:solidFill>
                  <a:srgbClr val="008000"/>
                </a:solidFill>
              </a:rPr>
              <a:t>                  // p1 "points" to</a:t>
            </a:r>
          </a:p>
        </p:txBody>
      </p:sp>
      <p:sp>
        <p:nvSpPr>
          <p:cNvPr id="5" name="Rectangle 4"/>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7590772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14400" y="0"/>
            <a:ext cx="8229600" cy="868362"/>
          </a:xfrm>
          <a:noFill/>
          <a:ln/>
        </p:spPr>
        <p:txBody>
          <a:bodyPr lIns="92075" tIns="46038" rIns="92075" bIns="46038">
            <a:normAutofit/>
          </a:bodyPr>
          <a:lstStyle/>
          <a:p>
            <a:r>
              <a:rPr lang="en-US" b="1" dirty="0">
                <a:solidFill>
                  <a:srgbClr val="C00000"/>
                </a:solidFill>
              </a:rPr>
              <a:t>Another Pointer Example</a:t>
            </a:r>
          </a:p>
        </p:txBody>
      </p:sp>
      <p:sp>
        <p:nvSpPr>
          <p:cNvPr id="11267" name="Rectangle 3" descr="Rectangle: Click to edit Master text styles&#10;Second level&#10;Third level&#10;Fourth level&#10;Fifth level"/>
          <p:cNvSpPr>
            <a:spLocks noGrp="1" noChangeArrowheads="1"/>
          </p:cNvSpPr>
          <p:nvPr>
            <p:ph type="body" idx="1"/>
          </p:nvPr>
        </p:nvSpPr>
        <p:spPr>
          <a:xfrm>
            <a:off x="160608" y="1018736"/>
            <a:ext cx="8748932" cy="3920196"/>
          </a:xfrm>
          <a:solidFill>
            <a:schemeClr val="accent5">
              <a:lumMod val="20000"/>
              <a:lumOff val="80000"/>
            </a:schemeClr>
          </a:solidFill>
          <a:ln/>
        </p:spPr>
        <p:txBody>
          <a:bodyPr lIns="92075" tIns="46038" rIns="92075" bIns="46038">
            <a:noAutofit/>
          </a:bodyPr>
          <a:lstStyle/>
          <a:p>
            <a:pPr lvl="1">
              <a:buFont typeface="Wingdings" pitchFamily="2" charset="2"/>
              <a:buNone/>
            </a:pPr>
            <a:r>
              <a:rPr lang="en-US" sz="2600" b="1" dirty="0" err="1">
                <a:latin typeface="Courier New" pitchFamily="49" charset="0"/>
              </a:rPr>
              <a:t>int</a:t>
            </a:r>
            <a:r>
              <a:rPr lang="en-US" sz="2600" b="1" dirty="0">
                <a:latin typeface="Courier New" pitchFamily="49" charset="0"/>
              </a:rPr>
              <a:t> </a:t>
            </a:r>
            <a:r>
              <a:rPr lang="en-US" sz="2600" b="1" dirty="0" err="1">
                <a:latin typeface="Courier New" pitchFamily="49" charset="0"/>
              </a:rPr>
              <a:t>i</a:t>
            </a:r>
            <a:r>
              <a:rPr lang="en-US" sz="2600" b="1" dirty="0">
                <a:latin typeface="Courier New" pitchFamily="49" charset="0"/>
              </a:rPr>
              <a:t> = 1;</a:t>
            </a:r>
          </a:p>
          <a:p>
            <a:pPr lvl="1">
              <a:buFont typeface="Wingdings" pitchFamily="2" charset="2"/>
              <a:buNone/>
            </a:pPr>
            <a:r>
              <a:rPr lang="en-US" sz="2600" b="1" dirty="0" err="1">
                <a:latin typeface="Courier New" pitchFamily="49" charset="0"/>
              </a:rPr>
              <a:t>int</a:t>
            </a:r>
            <a:r>
              <a:rPr lang="en-US" sz="2600" b="1" dirty="0">
                <a:latin typeface="Courier New" pitchFamily="49" charset="0"/>
              </a:rPr>
              <a:t> j = 2;</a:t>
            </a:r>
          </a:p>
          <a:p>
            <a:pPr lvl="1">
              <a:buFont typeface="Wingdings" pitchFamily="2" charset="2"/>
              <a:buNone/>
            </a:pPr>
            <a:r>
              <a:rPr lang="en-US" sz="2600" b="1" dirty="0" err="1">
                <a:latin typeface="Courier New" pitchFamily="49" charset="0"/>
              </a:rPr>
              <a:t>int</a:t>
            </a:r>
            <a:r>
              <a:rPr lang="en-US" sz="2600" b="1" dirty="0">
                <a:latin typeface="Courier New" pitchFamily="49" charset="0"/>
              </a:rPr>
              <a:t>* </a:t>
            </a:r>
            <a:r>
              <a:rPr lang="en-US" sz="2600" b="1" dirty="0" err="1">
                <a:latin typeface="Courier New" pitchFamily="49" charset="0"/>
              </a:rPr>
              <a:t>ptr</a:t>
            </a:r>
            <a:r>
              <a:rPr lang="en-US" sz="2600" b="1" dirty="0">
                <a:latin typeface="Courier New" pitchFamily="49" charset="0"/>
              </a:rPr>
              <a:t>;</a:t>
            </a:r>
          </a:p>
          <a:p>
            <a:pPr lvl="1">
              <a:buFont typeface="Wingdings" pitchFamily="2" charset="2"/>
              <a:buNone/>
            </a:pPr>
            <a:r>
              <a:rPr lang="en-US" sz="2600" b="1" dirty="0" err="1">
                <a:latin typeface="Courier New" pitchFamily="49" charset="0"/>
              </a:rPr>
              <a:t>ptr</a:t>
            </a:r>
            <a:r>
              <a:rPr lang="en-US" sz="2600" b="1" dirty="0">
                <a:latin typeface="Courier New" pitchFamily="49" charset="0"/>
              </a:rPr>
              <a:t> = &amp;</a:t>
            </a:r>
            <a:r>
              <a:rPr lang="en-US" sz="2600" b="1" dirty="0" err="1">
                <a:latin typeface="Courier New" pitchFamily="49" charset="0"/>
              </a:rPr>
              <a:t>i</a:t>
            </a:r>
            <a:r>
              <a:rPr lang="en-US" sz="2600" b="1" dirty="0">
                <a:latin typeface="Courier New" pitchFamily="49" charset="0"/>
              </a:rPr>
              <a:t>; </a:t>
            </a:r>
            <a:r>
              <a:rPr lang="en-US" sz="2600" b="1" i="1" dirty="0">
                <a:latin typeface="Courier New" pitchFamily="49" charset="0"/>
              </a:rPr>
              <a:t>// </a:t>
            </a:r>
            <a:r>
              <a:rPr lang="en-US" sz="2600" b="1" i="1" dirty="0" err="1">
                <a:latin typeface="Courier New" pitchFamily="49" charset="0"/>
              </a:rPr>
              <a:t>ptr</a:t>
            </a:r>
            <a:r>
              <a:rPr lang="en-US" sz="2600" b="1" i="1" dirty="0">
                <a:latin typeface="Courier New" pitchFamily="49" charset="0"/>
              </a:rPr>
              <a:t> points to location of </a:t>
            </a:r>
            <a:r>
              <a:rPr lang="en-US" sz="2600" b="1" i="1" dirty="0" err="1">
                <a:latin typeface="Courier New" pitchFamily="49" charset="0"/>
              </a:rPr>
              <a:t>i</a:t>
            </a:r>
            <a:endParaRPr lang="en-US" sz="2600" b="1" dirty="0">
              <a:latin typeface="Courier New" pitchFamily="49" charset="0"/>
            </a:endParaRPr>
          </a:p>
          <a:p>
            <a:pPr lvl="1">
              <a:buFont typeface="Wingdings" pitchFamily="2" charset="2"/>
              <a:buNone/>
            </a:pPr>
            <a:r>
              <a:rPr lang="en-US" sz="2600" b="1" dirty="0">
                <a:latin typeface="Courier New" pitchFamily="49" charset="0"/>
              </a:rPr>
              <a:t>*</a:t>
            </a:r>
            <a:r>
              <a:rPr lang="en-US" sz="2600" b="1" dirty="0" err="1">
                <a:latin typeface="Courier New" pitchFamily="49" charset="0"/>
              </a:rPr>
              <a:t>ptr</a:t>
            </a:r>
            <a:r>
              <a:rPr lang="en-US" sz="2600" b="1" dirty="0">
                <a:latin typeface="Courier New" pitchFamily="49" charset="0"/>
              </a:rPr>
              <a:t> = 3; </a:t>
            </a:r>
            <a:r>
              <a:rPr lang="en-US" sz="2600" b="1" i="1" dirty="0">
                <a:latin typeface="Courier New" pitchFamily="49" charset="0"/>
              </a:rPr>
              <a:t>// contents of </a:t>
            </a:r>
            <a:r>
              <a:rPr lang="en-US" sz="2600" b="1" i="1" dirty="0" err="1">
                <a:latin typeface="Courier New" pitchFamily="49" charset="0"/>
              </a:rPr>
              <a:t>i</a:t>
            </a:r>
            <a:r>
              <a:rPr lang="en-US" sz="2600" b="1" i="1" dirty="0">
                <a:latin typeface="Courier New" pitchFamily="49" charset="0"/>
              </a:rPr>
              <a:t> are updated</a:t>
            </a:r>
            <a:endParaRPr lang="en-US" sz="2600" b="1" dirty="0">
              <a:latin typeface="Courier New" pitchFamily="49" charset="0"/>
            </a:endParaRPr>
          </a:p>
          <a:p>
            <a:pPr lvl="1">
              <a:buFont typeface="Wingdings" pitchFamily="2" charset="2"/>
              <a:buNone/>
            </a:pPr>
            <a:r>
              <a:rPr lang="en-US" sz="2600" b="1" dirty="0" err="1">
                <a:latin typeface="Courier New" pitchFamily="49" charset="0"/>
              </a:rPr>
              <a:t>ptr</a:t>
            </a:r>
            <a:r>
              <a:rPr lang="en-US" sz="2600" b="1" dirty="0">
                <a:latin typeface="Courier New" pitchFamily="49" charset="0"/>
              </a:rPr>
              <a:t> = &amp;j; /</a:t>
            </a:r>
            <a:r>
              <a:rPr lang="en-US" sz="2600" b="1" i="1" dirty="0">
                <a:latin typeface="Courier New" pitchFamily="49" charset="0"/>
              </a:rPr>
              <a:t>/ </a:t>
            </a:r>
            <a:r>
              <a:rPr lang="en-US" sz="2600" b="1" i="1" dirty="0" err="1">
                <a:latin typeface="Courier New" pitchFamily="49" charset="0"/>
              </a:rPr>
              <a:t>ptr</a:t>
            </a:r>
            <a:r>
              <a:rPr lang="en-US" sz="2600" b="1" i="1" dirty="0">
                <a:latin typeface="Courier New" pitchFamily="49" charset="0"/>
              </a:rPr>
              <a:t> points to location of j</a:t>
            </a:r>
          </a:p>
          <a:p>
            <a:pPr lvl="1">
              <a:buFont typeface="Wingdings" pitchFamily="2" charset="2"/>
              <a:buNone/>
            </a:pPr>
            <a:r>
              <a:rPr lang="en-US" sz="2600" b="1" dirty="0">
                <a:latin typeface="Courier New" pitchFamily="49" charset="0"/>
              </a:rPr>
              <a:t>*</a:t>
            </a:r>
            <a:r>
              <a:rPr lang="en-US" sz="2600" b="1" dirty="0" err="1">
                <a:latin typeface="Courier New" pitchFamily="49" charset="0"/>
              </a:rPr>
              <a:t>ptr</a:t>
            </a:r>
            <a:r>
              <a:rPr lang="en-US" sz="2600" b="1" dirty="0">
                <a:latin typeface="Courier New" pitchFamily="49" charset="0"/>
              </a:rPr>
              <a:t> = 4; </a:t>
            </a:r>
            <a:r>
              <a:rPr lang="en-US" sz="2600" b="1" i="1" dirty="0">
                <a:latin typeface="Courier New" pitchFamily="49" charset="0"/>
              </a:rPr>
              <a:t>// contents of j are updated</a:t>
            </a:r>
            <a:endParaRPr lang="en-US" sz="2600" b="1" dirty="0">
              <a:latin typeface="Courier New" pitchFamily="49" charset="0"/>
            </a:endParaRPr>
          </a:p>
          <a:p>
            <a:pPr lvl="1">
              <a:buFont typeface="Wingdings" pitchFamily="2" charset="2"/>
              <a:buNone/>
            </a:pPr>
            <a:r>
              <a:rPr lang="en-US" sz="2600" b="1" dirty="0" err="1">
                <a:latin typeface="Courier New" pitchFamily="49" charset="0"/>
              </a:rPr>
              <a:t>cout</a:t>
            </a:r>
            <a:r>
              <a:rPr lang="en-US" sz="2600" b="1" dirty="0">
                <a:latin typeface="Courier New" pitchFamily="49" charset="0"/>
              </a:rPr>
              <a:t> &lt;&lt; </a:t>
            </a:r>
            <a:r>
              <a:rPr lang="en-US" sz="2600" b="1" dirty="0" err="1">
                <a:latin typeface="Courier New" pitchFamily="49" charset="0"/>
              </a:rPr>
              <a:t>i</a:t>
            </a:r>
            <a:r>
              <a:rPr lang="en-US" sz="2600" b="1" dirty="0">
                <a:latin typeface="Courier New" pitchFamily="49" charset="0"/>
              </a:rPr>
              <a:t> &lt;&lt; " " &lt;&lt; j &lt;&lt; </a:t>
            </a:r>
            <a:r>
              <a:rPr lang="en-US" sz="2600" b="1" dirty="0" err="1">
                <a:latin typeface="Courier New" pitchFamily="49" charset="0"/>
              </a:rPr>
              <a:t>endl</a:t>
            </a:r>
            <a:r>
              <a:rPr lang="en-US" sz="2600" b="1" dirty="0">
                <a:latin typeface="Courier New" pitchFamily="49" charset="0"/>
              </a:rPr>
              <a:t>;</a:t>
            </a:r>
          </a:p>
        </p:txBody>
      </p:sp>
      <p:sp>
        <p:nvSpPr>
          <p:cNvPr id="4" name="Rectangle 3"/>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6" name="Rectangle 3" descr="Rectangle: Click to edit Master text styles&#10;Second level&#10;Third level&#10;Fourth level&#10;Fifth level"/>
          <p:cNvSpPr txBox="1">
            <a:spLocks noChangeArrowheads="1"/>
          </p:cNvSpPr>
          <p:nvPr/>
        </p:nvSpPr>
        <p:spPr>
          <a:xfrm>
            <a:off x="140680" y="5179252"/>
            <a:ext cx="8774720" cy="1450148"/>
          </a:xfrm>
          <a:prstGeom prst="rect">
            <a:avLst/>
          </a:prstGeom>
          <a:solidFill>
            <a:schemeClr val="accent6">
              <a:lumMod val="20000"/>
              <a:lumOff val="80000"/>
            </a:schemeClr>
          </a:solidFill>
          <a:ln/>
        </p:spPr>
        <p:txBody>
          <a:bodyPr vert="horz" lIns="92075" tIns="46038" rIns="92075" bIns="46038" rtlCol="0">
            <a:noAutofit/>
          </a:bodyPr>
          <a:lstStyle/>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600" b="1" i="0" u="none" strike="noStrike" kern="1200" cap="none" spc="0" normalizeH="0" baseline="0" noProof="0" dirty="0">
                <a:ln>
                  <a:noFill/>
                </a:ln>
                <a:solidFill>
                  <a:schemeClr val="tx1"/>
                </a:solidFill>
                <a:effectLst/>
                <a:uLnTx/>
                <a:uFillTx/>
                <a:latin typeface="Courier New" pitchFamily="49" charset="0"/>
                <a:ea typeface="+mn-ea"/>
                <a:cs typeface="+mn-cs"/>
              </a:rPr>
              <a:t>Output:</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r>
              <a:rPr lang="en-US" sz="2600" b="1" dirty="0">
                <a:latin typeface="Courier New" pitchFamily="49" charset="0"/>
              </a:rPr>
              <a:t>			3</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600" b="1" i="0" u="none" strike="noStrike" kern="1200" cap="none" spc="0" normalizeH="0" baseline="0" noProof="0" dirty="0">
                <a:ln>
                  <a:noFill/>
                </a:ln>
                <a:solidFill>
                  <a:schemeClr val="tx1"/>
                </a:solidFill>
                <a:effectLst/>
                <a:uLnTx/>
                <a:uFillTx/>
                <a:latin typeface="Courier New" pitchFamily="49" charset="0"/>
                <a:ea typeface="+mn-ea"/>
                <a:cs typeface="+mn-cs"/>
              </a:rPr>
              <a:t>			4</a:t>
            </a:r>
          </a:p>
        </p:txBody>
      </p:sp>
    </p:spTree>
    <p:extLst>
      <p:ext uri="{BB962C8B-B14F-4D97-AF65-F5344CB8AC3E}">
        <p14:creationId xmlns:p14="http://schemas.microsoft.com/office/powerpoint/2010/main" val="100107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14400" y="-1"/>
            <a:ext cx="8229600" cy="962465"/>
          </a:xfrm>
          <a:noFill/>
          <a:ln/>
        </p:spPr>
        <p:txBody>
          <a:bodyPr lIns="92075" tIns="46038" rIns="92075" bIns="46038">
            <a:normAutofit/>
          </a:bodyPr>
          <a:lstStyle/>
          <a:p>
            <a:r>
              <a:rPr lang="en-US" sz="4800" b="1" dirty="0">
                <a:solidFill>
                  <a:srgbClr val="C00000"/>
                </a:solidFill>
              </a:rPr>
              <a:t>Null Address</a:t>
            </a:r>
          </a:p>
        </p:txBody>
      </p:sp>
      <p:sp>
        <p:nvSpPr>
          <p:cNvPr id="13315" name="Rectangle 3" descr="Rectangle: Click to edit Master text styles&#10;Second level&#10;Third level&#10;Fourth level&#10;Fifth level"/>
          <p:cNvSpPr>
            <a:spLocks noGrp="1" noChangeArrowheads="1"/>
          </p:cNvSpPr>
          <p:nvPr>
            <p:ph type="body" idx="1"/>
          </p:nvPr>
        </p:nvSpPr>
        <p:spPr>
          <a:xfrm>
            <a:off x="76200" y="962464"/>
            <a:ext cx="8991600" cy="5791200"/>
          </a:xfrm>
          <a:noFill/>
          <a:ln/>
        </p:spPr>
        <p:txBody>
          <a:bodyPr lIns="92075" tIns="46038" rIns="92075" bIns="46038">
            <a:normAutofit fontScale="92500" lnSpcReduction="10000"/>
          </a:bodyPr>
          <a:lstStyle/>
          <a:p>
            <a:pPr algn="just"/>
            <a:r>
              <a:rPr lang="en-US" dirty="0"/>
              <a:t>Like a </a:t>
            </a:r>
            <a:r>
              <a:rPr lang="en-US" b="1" u="sng" dirty="0"/>
              <a:t>local variable</a:t>
            </a:r>
            <a:r>
              <a:rPr lang="en-US" dirty="0"/>
              <a:t>, a </a:t>
            </a:r>
            <a:r>
              <a:rPr lang="en-US" b="1" dirty="0">
                <a:solidFill>
                  <a:srgbClr val="2F1BC7"/>
                </a:solidFill>
              </a:rPr>
              <a:t>pointer</a:t>
            </a:r>
            <a:r>
              <a:rPr lang="en-US" dirty="0"/>
              <a:t> is assigned a </a:t>
            </a:r>
            <a:r>
              <a:rPr lang="en-US" b="1" dirty="0">
                <a:solidFill>
                  <a:srgbClr val="2F1BC7"/>
                </a:solidFill>
              </a:rPr>
              <a:t>random value </a:t>
            </a:r>
            <a:r>
              <a:rPr lang="en-US" b="1" dirty="0"/>
              <a:t>(i.e., </a:t>
            </a:r>
            <a:r>
              <a:rPr lang="en-US" b="1" u="sng" dirty="0"/>
              <a:t>address</a:t>
            </a:r>
            <a:r>
              <a:rPr lang="en-US" b="1" dirty="0"/>
              <a:t>) </a:t>
            </a:r>
            <a:r>
              <a:rPr lang="en-US" dirty="0"/>
              <a:t>if not initialized</a:t>
            </a:r>
          </a:p>
          <a:p>
            <a:pPr algn="just"/>
            <a:r>
              <a:rPr lang="en-US" b="1" dirty="0">
                <a:solidFill>
                  <a:srgbClr val="2F1BC7"/>
                </a:solidFill>
              </a:rPr>
              <a:t>0</a:t>
            </a:r>
            <a:r>
              <a:rPr lang="en-US" dirty="0"/>
              <a:t> is a </a:t>
            </a:r>
            <a:r>
              <a:rPr lang="en-US" b="1" dirty="0">
                <a:solidFill>
                  <a:srgbClr val="2F1BC7"/>
                </a:solidFill>
              </a:rPr>
              <a:t>pointer constant</a:t>
            </a:r>
            <a:r>
              <a:rPr lang="en-US" b="1" dirty="0"/>
              <a:t> </a:t>
            </a:r>
            <a:r>
              <a:rPr lang="en-US" dirty="0"/>
              <a:t>that represents the </a:t>
            </a:r>
            <a:r>
              <a:rPr lang="en-US" b="1" dirty="0">
                <a:solidFill>
                  <a:srgbClr val="C00000"/>
                </a:solidFill>
              </a:rPr>
              <a:t>empty</a:t>
            </a:r>
            <a:r>
              <a:rPr lang="en-US" dirty="0"/>
              <a:t> or </a:t>
            </a:r>
            <a:r>
              <a:rPr lang="en-US" b="1" dirty="0">
                <a:solidFill>
                  <a:srgbClr val="C00000"/>
                </a:solidFill>
              </a:rPr>
              <a:t>Null</a:t>
            </a:r>
            <a:r>
              <a:rPr lang="en-US" dirty="0"/>
              <a:t> </a:t>
            </a:r>
            <a:r>
              <a:rPr lang="en-US" b="1" dirty="0">
                <a:solidFill>
                  <a:srgbClr val="C00000"/>
                </a:solidFill>
              </a:rPr>
              <a:t>address </a:t>
            </a:r>
          </a:p>
          <a:p>
            <a:pPr algn="just"/>
            <a:r>
              <a:rPr lang="en-US" b="1" dirty="0"/>
              <a:t>Should be used to </a:t>
            </a:r>
            <a:r>
              <a:rPr lang="en-US" b="1" dirty="0">
                <a:solidFill>
                  <a:srgbClr val="2C14DE"/>
                </a:solidFill>
              </a:rPr>
              <a:t>avoid dangling pointers</a:t>
            </a:r>
          </a:p>
          <a:p>
            <a:pPr lvl="1"/>
            <a:endParaRPr lang="en-US" sz="800" dirty="0"/>
          </a:p>
          <a:p>
            <a:pPr lvl="1"/>
            <a:endParaRPr lang="en-US" sz="800" dirty="0"/>
          </a:p>
          <a:p>
            <a:pPr lvl="1"/>
            <a:r>
              <a:rPr lang="en-US" b="1" u="sng" dirty="0">
                <a:solidFill>
                  <a:srgbClr val="FF0000"/>
                </a:solidFill>
              </a:rPr>
              <a:t>Cannot Dereference a Pointer whose value is Null:</a:t>
            </a:r>
            <a:br>
              <a:rPr lang="en-US" b="1" u="sng" dirty="0">
                <a:solidFill>
                  <a:srgbClr val="FF0000"/>
                </a:solidFill>
              </a:rPr>
            </a:br>
            <a:endParaRPr lang="en-US" b="1" u="sng" dirty="0">
              <a:solidFill>
                <a:srgbClr val="FF0000"/>
              </a:solidFill>
            </a:endParaRPr>
          </a:p>
          <a:p>
            <a:pPr lvl="1"/>
            <a:endParaRPr lang="en-US" sz="800" dirty="0"/>
          </a:p>
          <a:p>
            <a:pPr lvl="2">
              <a:buFont typeface="Wingdings" pitchFamily="2" charset="2"/>
              <a:buNone/>
            </a:pPr>
            <a:r>
              <a:rPr lang="en-US" b="1" dirty="0" err="1">
                <a:solidFill>
                  <a:srgbClr val="008000"/>
                </a:solidFill>
                <a:latin typeface="Courier New" pitchFamily="49" charset="0"/>
              </a:rPr>
              <a:t>int</a:t>
            </a:r>
            <a:r>
              <a:rPr lang="en-US" b="1" dirty="0">
                <a:solidFill>
                  <a:srgbClr val="008000"/>
                </a:solidFill>
                <a:latin typeface="Courier New" pitchFamily="49" charset="0"/>
              </a:rPr>
              <a:t> *</a:t>
            </a:r>
            <a:r>
              <a:rPr lang="en-US" b="1" dirty="0" err="1">
                <a:solidFill>
                  <a:srgbClr val="008000"/>
                </a:solidFill>
                <a:latin typeface="Courier New" pitchFamily="49" charset="0"/>
              </a:rPr>
              <a:t>ptr</a:t>
            </a:r>
            <a:r>
              <a:rPr lang="en-US" b="1" dirty="0">
                <a:solidFill>
                  <a:srgbClr val="008000"/>
                </a:solidFill>
                <a:latin typeface="Courier New" pitchFamily="49" charset="0"/>
              </a:rPr>
              <a:t> = 0; </a:t>
            </a:r>
            <a:r>
              <a:rPr lang="en-US" b="1" dirty="0">
                <a:latin typeface="Courier New" pitchFamily="49" charset="0"/>
              </a:rPr>
              <a:t>OR </a:t>
            </a:r>
            <a:r>
              <a:rPr lang="en-US" b="1" dirty="0" err="1">
                <a:solidFill>
                  <a:srgbClr val="008000"/>
                </a:solidFill>
                <a:latin typeface="Courier New" pitchFamily="49" charset="0"/>
              </a:rPr>
              <a:t>int</a:t>
            </a:r>
            <a:r>
              <a:rPr lang="en-US" b="1" dirty="0">
                <a:solidFill>
                  <a:srgbClr val="008000"/>
                </a:solidFill>
                <a:latin typeface="Courier New" pitchFamily="49" charset="0"/>
              </a:rPr>
              <a:t> *</a:t>
            </a:r>
            <a:r>
              <a:rPr lang="en-US" b="1" dirty="0" err="1">
                <a:solidFill>
                  <a:srgbClr val="008000"/>
                </a:solidFill>
                <a:latin typeface="Courier New" pitchFamily="49" charset="0"/>
              </a:rPr>
              <a:t>ptr</a:t>
            </a:r>
            <a:r>
              <a:rPr lang="en-US" b="1" dirty="0">
                <a:solidFill>
                  <a:srgbClr val="008000"/>
                </a:solidFill>
                <a:latin typeface="Courier New" pitchFamily="49" charset="0"/>
              </a:rPr>
              <a:t>=NULL;</a:t>
            </a:r>
          </a:p>
          <a:p>
            <a:pPr lvl="2">
              <a:buFont typeface="Wingdings" pitchFamily="2" charset="2"/>
              <a:buNone/>
            </a:pPr>
            <a:endParaRPr lang="en-US" b="1" dirty="0">
              <a:solidFill>
                <a:srgbClr val="008000"/>
              </a:solidFill>
              <a:latin typeface="Courier New" pitchFamily="49" charset="0"/>
            </a:endParaRPr>
          </a:p>
          <a:p>
            <a:pPr lvl="2">
              <a:buFont typeface="Wingdings" pitchFamily="2" charset="2"/>
              <a:buNone/>
            </a:pPr>
            <a:r>
              <a:rPr lang="en-US" b="1" dirty="0" err="1">
                <a:latin typeface="Courier New" pitchFamily="49" charset="0"/>
              </a:rPr>
              <a:t>cout</a:t>
            </a:r>
            <a:r>
              <a:rPr lang="en-US" b="1" dirty="0">
                <a:latin typeface="Courier New" pitchFamily="49" charset="0"/>
              </a:rPr>
              <a:t> &lt;&lt; *</a:t>
            </a:r>
            <a:r>
              <a:rPr lang="en-US" b="1" dirty="0" err="1">
                <a:latin typeface="Courier New" pitchFamily="49" charset="0"/>
              </a:rPr>
              <a:t>ptr</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 </a:t>
            </a:r>
            <a:r>
              <a:rPr lang="en-US" b="1" dirty="0">
                <a:solidFill>
                  <a:srgbClr val="B80000"/>
                </a:solidFill>
                <a:latin typeface="Courier New" pitchFamily="49" charset="0"/>
              </a:rPr>
              <a:t>// ERROR: </a:t>
            </a:r>
            <a:r>
              <a:rPr lang="en-US" b="1" dirty="0" err="1">
                <a:solidFill>
                  <a:srgbClr val="B80000"/>
                </a:solidFill>
                <a:latin typeface="Courier New" pitchFamily="49" charset="0"/>
              </a:rPr>
              <a:t>ptr</a:t>
            </a:r>
            <a:endParaRPr lang="en-US" b="1" dirty="0">
              <a:solidFill>
                <a:srgbClr val="B80000"/>
              </a:solidFill>
              <a:latin typeface="Courier New" pitchFamily="49" charset="0"/>
            </a:endParaRPr>
          </a:p>
          <a:p>
            <a:pPr lvl="2">
              <a:buFont typeface="Wingdings" pitchFamily="2" charset="2"/>
              <a:buNone/>
            </a:pPr>
            <a:r>
              <a:rPr lang="en-US" b="1" dirty="0">
                <a:solidFill>
                  <a:srgbClr val="B80000"/>
                </a:solidFill>
                <a:latin typeface="Courier New" pitchFamily="49" charset="0"/>
              </a:rPr>
              <a:t>                      // does not point to</a:t>
            </a:r>
          </a:p>
          <a:p>
            <a:pPr lvl="2">
              <a:buFont typeface="Wingdings" pitchFamily="2" charset="2"/>
              <a:buNone/>
            </a:pPr>
            <a:r>
              <a:rPr lang="en-US" b="1" dirty="0">
                <a:solidFill>
                  <a:srgbClr val="B80000"/>
                </a:solidFill>
                <a:latin typeface="Courier New" pitchFamily="49" charset="0"/>
              </a:rPr>
              <a:t>                      // a valid address</a:t>
            </a:r>
          </a:p>
        </p:txBody>
      </p:sp>
      <p:sp>
        <p:nvSpPr>
          <p:cNvPr id="4" name="Rectangle 3"/>
          <p:cNvSpPr/>
          <p:nvPr/>
        </p:nvSpPr>
        <p:spPr>
          <a:xfrm>
            <a:off x="0" y="939604"/>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967101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762000" y="0"/>
            <a:ext cx="8382000" cy="985323"/>
          </a:xfrm>
        </p:spPr>
        <p:txBody>
          <a:bodyPr>
            <a:normAutofit/>
          </a:bodyPr>
          <a:lstStyle/>
          <a:p>
            <a:pPr eaLnBrk="1" hangingPunct="1">
              <a:defRPr/>
            </a:pPr>
            <a:r>
              <a:rPr lang="en-US" sz="3600" b="1" dirty="0">
                <a:solidFill>
                  <a:srgbClr val="C00000"/>
                </a:solidFill>
                <a:cs typeface="+mj-cs"/>
              </a:rPr>
              <a:t>Relationship Between Pointers and Arrays</a:t>
            </a:r>
          </a:p>
        </p:txBody>
      </p:sp>
      <p:sp>
        <p:nvSpPr>
          <p:cNvPr id="100355" name="Rectangle 3"/>
          <p:cNvSpPr>
            <a:spLocks noGrp="1" noChangeArrowheads="1"/>
          </p:cNvSpPr>
          <p:nvPr>
            <p:ph type="body" idx="1"/>
          </p:nvPr>
        </p:nvSpPr>
        <p:spPr>
          <a:xfrm>
            <a:off x="24245" y="1143000"/>
            <a:ext cx="9144000" cy="5638800"/>
          </a:xfrm>
        </p:spPr>
        <p:txBody>
          <a:bodyPr>
            <a:normAutofit lnSpcReduction="10000"/>
          </a:bodyPr>
          <a:lstStyle/>
          <a:p>
            <a:pPr eaLnBrk="1" hangingPunct="1">
              <a:defRPr/>
            </a:pPr>
            <a:r>
              <a:rPr lang="en-US" b="1" dirty="0">
                <a:solidFill>
                  <a:srgbClr val="C00000"/>
                </a:solidFill>
                <a:cs typeface="+mn-cs"/>
              </a:rPr>
              <a:t>Arrays</a:t>
            </a:r>
            <a:r>
              <a:rPr lang="en-US" dirty="0">
                <a:solidFill>
                  <a:srgbClr val="C00000"/>
                </a:solidFill>
                <a:cs typeface="+mn-cs"/>
              </a:rPr>
              <a:t> </a:t>
            </a:r>
            <a:r>
              <a:rPr lang="en-US" dirty="0">
                <a:cs typeface="+mn-cs"/>
              </a:rPr>
              <a:t>and </a:t>
            </a:r>
            <a:r>
              <a:rPr lang="en-US" b="1" dirty="0">
                <a:solidFill>
                  <a:srgbClr val="C00000"/>
                </a:solidFill>
                <a:cs typeface="+mn-cs"/>
              </a:rPr>
              <a:t>pointers</a:t>
            </a:r>
            <a:r>
              <a:rPr lang="en-US" dirty="0">
                <a:solidFill>
                  <a:srgbClr val="C00000"/>
                </a:solidFill>
                <a:cs typeface="+mn-cs"/>
              </a:rPr>
              <a:t> </a:t>
            </a:r>
            <a:r>
              <a:rPr lang="en-US" dirty="0">
                <a:cs typeface="+mn-cs"/>
              </a:rPr>
              <a:t>are </a:t>
            </a:r>
            <a:r>
              <a:rPr lang="en-US" b="1" dirty="0">
                <a:solidFill>
                  <a:srgbClr val="008000"/>
                </a:solidFill>
                <a:cs typeface="+mn-cs"/>
              </a:rPr>
              <a:t>closely related</a:t>
            </a:r>
          </a:p>
          <a:p>
            <a:pPr lvl="1" eaLnBrk="1" hangingPunct="1">
              <a:defRPr/>
            </a:pPr>
            <a:r>
              <a:rPr lang="en-US" sz="3200" b="1" dirty="0">
                <a:solidFill>
                  <a:srgbClr val="2C14DE"/>
                </a:solidFill>
              </a:rPr>
              <a:t>Array name</a:t>
            </a:r>
            <a:r>
              <a:rPr lang="en-US" sz="3200" dirty="0"/>
              <a:t> is </a:t>
            </a:r>
            <a:r>
              <a:rPr lang="en-US" sz="3200" b="1" dirty="0"/>
              <a:t>like</a:t>
            </a:r>
            <a:r>
              <a:rPr lang="en-US" sz="3200" dirty="0"/>
              <a:t> </a:t>
            </a:r>
            <a:r>
              <a:rPr lang="en-US" sz="3200" b="1" u="sng" dirty="0">
                <a:solidFill>
                  <a:srgbClr val="2C14DE"/>
                </a:solidFill>
              </a:rPr>
              <a:t>constant pointer</a:t>
            </a:r>
          </a:p>
          <a:p>
            <a:pPr lvl="1" eaLnBrk="1" hangingPunct="1">
              <a:defRPr/>
            </a:pPr>
            <a:r>
              <a:rPr lang="en-US" sz="3200" b="1" i="1" dirty="0"/>
              <a:t>All </a:t>
            </a:r>
            <a:r>
              <a:rPr lang="en-US" sz="3200" b="1" i="1" dirty="0">
                <a:solidFill>
                  <a:srgbClr val="2C14DE"/>
                </a:solidFill>
              </a:rPr>
              <a:t>arrays elements </a:t>
            </a:r>
            <a:r>
              <a:rPr lang="en-US" sz="3200" b="1" i="1" dirty="0"/>
              <a:t>are placed in the </a:t>
            </a:r>
            <a:r>
              <a:rPr lang="en-US" sz="3200" b="1" i="1" dirty="0">
                <a:solidFill>
                  <a:srgbClr val="2C14DE"/>
                </a:solidFill>
              </a:rPr>
              <a:t>consecutive locations</a:t>
            </a:r>
            <a:r>
              <a:rPr lang="en-US" sz="3200" dirty="0"/>
              <a:t>. </a:t>
            </a:r>
          </a:p>
          <a:p>
            <a:pPr lvl="2" eaLnBrk="1" hangingPunct="1">
              <a:defRPr/>
            </a:pPr>
            <a:r>
              <a:rPr lang="en-US" sz="2800" b="1" dirty="0">
                <a:solidFill>
                  <a:srgbClr val="008000"/>
                </a:solidFill>
              </a:rPr>
              <a:t>Example:-</a:t>
            </a:r>
            <a:r>
              <a:rPr lang="en-US" sz="2800" b="1" dirty="0">
                <a:solidFill>
                  <a:schemeClr val="accent2"/>
                </a:solidFill>
              </a:rPr>
              <a:t>  </a:t>
            </a:r>
            <a:r>
              <a:rPr lang="en-US" sz="2800" b="1" dirty="0" err="1">
                <a:solidFill>
                  <a:srgbClr val="B80000"/>
                </a:solidFill>
              </a:rPr>
              <a:t>int</a:t>
            </a:r>
            <a:r>
              <a:rPr lang="en-US" sz="2800" b="1" dirty="0">
                <a:solidFill>
                  <a:srgbClr val="B80000"/>
                </a:solidFill>
              </a:rPr>
              <a:t> List [10]; </a:t>
            </a:r>
            <a:r>
              <a:rPr lang="en-US" sz="2800" b="1" i="1" dirty="0">
                <a:solidFill>
                  <a:srgbClr val="2C14DE"/>
                </a:solidFill>
              </a:rPr>
              <a:t>List is the start address of array</a:t>
            </a:r>
          </a:p>
          <a:p>
            <a:pPr lvl="2" eaLnBrk="1" hangingPunct="1">
              <a:defRPr/>
            </a:pPr>
            <a:endParaRPr lang="en-US" sz="2800" b="1" dirty="0">
              <a:solidFill>
                <a:schemeClr val="accent2"/>
              </a:solidFill>
            </a:endParaRPr>
          </a:p>
          <a:p>
            <a:pPr lvl="1" eaLnBrk="1" hangingPunct="1">
              <a:defRPr/>
            </a:pPr>
            <a:r>
              <a:rPr lang="en-US" sz="3200" b="1" dirty="0">
                <a:solidFill>
                  <a:srgbClr val="2C14DE"/>
                </a:solidFill>
              </a:rPr>
              <a:t>Pointers can do array subscripting operations </a:t>
            </a:r>
            <a:r>
              <a:rPr lang="en-US" sz="3200" dirty="0"/>
              <a:t>We can access array elements using pointers.</a:t>
            </a:r>
          </a:p>
          <a:p>
            <a:pPr lvl="2" eaLnBrk="1" hangingPunct="1">
              <a:defRPr/>
            </a:pPr>
            <a:r>
              <a:rPr lang="en-US" sz="2800" b="1" dirty="0"/>
              <a:t>Example:-   </a:t>
            </a:r>
            <a:r>
              <a:rPr lang="en-US" sz="2800" b="1" dirty="0" err="1">
                <a:solidFill>
                  <a:srgbClr val="B80000"/>
                </a:solidFill>
              </a:rPr>
              <a:t>int</a:t>
            </a:r>
            <a:r>
              <a:rPr lang="en-US" sz="2800" b="1" dirty="0">
                <a:solidFill>
                  <a:srgbClr val="B80000"/>
                </a:solidFill>
              </a:rPr>
              <a:t> value = List [2]; </a:t>
            </a:r>
            <a:r>
              <a:rPr lang="en-US" sz="2800" b="1" dirty="0">
                <a:solidFill>
                  <a:schemeClr val="bg1">
                    <a:lumMod val="50000"/>
                  </a:schemeClr>
                </a:solidFill>
              </a:rPr>
              <a:t>//value assignment</a:t>
            </a:r>
          </a:p>
          <a:p>
            <a:pPr marL="2743200" lvl="6" indent="0">
              <a:buNone/>
              <a:defRPr/>
            </a:pPr>
            <a:r>
              <a:rPr lang="en-US" sz="2800" b="1" dirty="0">
                <a:solidFill>
                  <a:srgbClr val="B80000"/>
                </a:solidFill>
              </a:rPr>
              <a:t>  </a:t>
            </a:r>
            <a:r>
              <a:rPr lang="en-US" sz="2800" b="1" dirty="0" err="1">
                <a:solidFill>
                  <a:srgbClr val="B80000"/>
                </a:solidFill>
              </a:rPr>
              <a:t>int</a:t>
            </a:r>
            <a:r>
              <a:rPr lang="en-US" sz="2800" b="1" dirty="0">
                <a:solidFill>
                  <a:srgbClr val="B80000"/>
                </a:solidFill>
              </a:rPr>
              <a:t>* p = List; </a:t>
            </a:r>
            <a:r>
              <a:rPr lang="en-US" sz="2800" b="1" dirty="0">
                <a:solidFill>
                  <a:schemeClr val="bg1">
                    <a:lumMod val="50000"/>
                  </a:schemeClr>
                </a:solidFill>
              </a:rPr>
              <a:t>//address assignment</a:t>
            </a:r>
          </a:p>
          <a:p>
            <a:pPr lvl="1" eaLnBrk="1" hangingPunct="1">
              <a:defRPr/>
            </a:pPr>
            <a:endParaRPr lang="en-US" b="1" dirty="0">
              <a:solidFill>
                <a:schemeClr val="accent2"/>
              </a:solidFill>
            </a:endParaRPr>
          </a:p>
        </p:txBody>
      </p:sp>
      <p:sp>
        <p:nvSpPr>
          <p:cNvPr id="4" name="Rectangle 3"/>
          <p:cNvSpPr/>
          <p:nvPr/>
        </p:nvSpPr>
        <p:spPr>
          <a:xfrm>
            <a:off x="0" y="939604"/>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26795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03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035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035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035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03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0" y="10390"/>
            <a:ext cx="9123218" cy="929213"/>
          </a:xfrm>
          <a:solidFill>
            <a:schemeClr val="bg1"/>
          </a:solidFill>
        </p:spPr>
        <p:txBody>
          <a:bodyPr/>
          <a:lstStyle/>
          <a:p>
            <a:pPr eaLnBrk="1" hangingPunct="1">
              <a:defRPr/>
            </a:pPr>
            <a:r>
              <a:rPr lang="en-US" sz="3200" b="1" dirty="0">
                <a:solidFill>
                  <a:srgbClr val="B80000"/>
                </a:solidFill>
                <a:cs typeface="+mj-cs"/>
              </a:rPr>
              <a:t>Relationship Between Pointers and Arrays (Cont.)</a:t>
            </a:r>
          </a:p>
        </p:txBody>
      </p:sp>
      <p:sp>
        <p:nvSpPr>
          <p:cNvPr id="102403" name="Rectangle 3"/>
          <p:cNvSpPr>
            <a:spLocks noGrp="1" noChangeArrowheads="1"/>
          </p:cNvSpPr>
          <p:nvPr>
            <p:ph type="body" idx="1"/>
          </p:nvPr>
        </p:nvSpPr>
        <p:spPr>
          <a:xfrm>
            <a:off x="76200" y="1066800"/>
            <a:ext cx="8686800" cy="5410200"/>
          </a:xfrm>
        </p:spPr>
        <p:txBody>
          <a:bodyPr>
            <a:normAutofit/>
          </a:bodyPr>
          <a:lstStyle/>
          <a:p>
            <a:pPr lvl="1" eaLnBrk="1" hangingPunct="1">
              <a:buFontTx/>
              <a:buNone/>
              <a:defRPr/>
            </a:pPr>
            <a:r>
              <a:rPr lang="en-US" sz="2900" b="1" dirty="0"/>
              <a:t>Effect:</a:t>
            </a:r>
          </a:p>
          <a:p>
            <a:pPr lvl="1" eaLnBrk="1" hangingPunct="1">
              <a:buFontTx/>
              <a:buNone/>
              <a:defRPr/>
            </a:pPr>
            <a:r>
              <a:rPr lang="en-US" sz="2500" dirty="0">
                <a:solidFill>
                  <a:srgbClr val="008000"/>
                </a:solidFill>
              </a:rPr>
              <a:t>- </a:t>
            </a:r>
            <a:r>
              <a:rPr lang="en-US" sz="2500" b="1" dirty="0">
                <a:solidFill>
                  <a:srgbClr val="B80000"/>
                </a:solidFill>
              </a:rPr>
              <a:t>List</a:t>
            </a:r>
            <a:r>
              <a:rPr lang="en-US" sz="2500" b="1" dirty="0">
                <a:solidFill>
                  <a:srgbClr val="008000"/>
                </a:solidFill>
              </a:rPr>
              <a:t> </a:t>
            </a:r>
            <a:r>
              <a:rPr lang="en-US" sz="2500" b="1" dirty="0"/>
              <a:t>is an </a:t>
            </a:r>
            <a:r>
              <a:rPr lang="en-US" sz="2500" b="1" dirty="0">
                <a:solidFill>
                  <a:srgbClr val="B80000"/>
                </a:solidFill>
              </a:rPr>
              <a:t>address</a:t>
            </a:r>
            <a:r>
              <a:rPr lang="en-US" sz="2500" dirty="0">
                <a:solidFill>
                  <a:srgbClr val="008000"/>
                </a:solidFill>
              </a:rPr>
              <a:t>, </a:t>
            </a:r>
            <a:r>
              <a:rPr lang="en-US" sz="2500" b="1" dirty="0"/>
              <a:t>no need for</a:t>
            </a:r>
            <a:r>
              <a:rPr lang="en-US" sz="2500" b="1" dirty="0">
                <a:solidFill>
                  <a:srgbClr val="008000"/>
                </a:solidFill>
              </a:rPr>
              <a:t> </a:t>
            </a:r>
            <a:r>
              <a:rPr lang="en-US" sz="2500" b="1" dirty="0">
                <a:solidFill>
                  <a:srgbClr val="2C14DE"/>
                </a:solidFill>
              </a:rPr>
              <a:t>&amp;</a:t>
            </a:r>
          </a:p>
          <a:p>
            <a:pPr lvl="1" eaLnBrk="1" hangingPunct="1">
              <a:buFontTx/>
              <a:buNone/>
              <a:defRPr/>
            </a:pPr>
            <a:r>
              <a:rPr lang="en-US" sz="2500" dirty="0">
                <a:solidFill>
                  <a:srgbClr val="008000"/>
                </a:solidFill>
              </a:rPr>
              <a:t>- </a:t>
            </a:r>
            <a:r>
              <a:rPr lang="en-US" sz="2500" dirty="0"/>
              <a:t>The</a:t>
            </a:r>
            <a:r>
              <a:rPr lang="en-US" sz="2500" dirty="0">
                <a:solidFill>
                  <a:srgbClr val="008000"/>
                </a:solidFill>
              </a:rPr>
              <a:t> </a:t>
            </a:r>
            <a:r>
              <a:rPr lang="en-US" sz="2500" b="1" dirty="0">
                <a:solidFill>
                  <a:srgbClr val="B80000"/>
                </a:solidFill>
              </a:rPr>
              <a:t>p</a:t>
            </a:r>
            <a:r>
              <a:rPr lang="en-US" sz="2500" dirty="0">
                <a:solidFill>
                  <a:srgbClr val="B80000"/>
                </a:solidFill>
              </a:rPr>
              <a:t> </a:t>
            </a:r>
            <a:r>
              <a:rPr lang="en-US" sz="2500" b="1" dirty="0">
                <a:solidFill>
                  <a:srgbClr val="2C14DE"/>
                </a:solidFill>
              </a:rPr>
              <a:t>pointer</a:t>
            </a:r>
            <a:r>
              <a:rPr lang="en-US" sz="2500" dirty="0">
                <a:solidFill>
                  <a:srgbClr val="2C14DE"/>
                </a:solidFill>
              </a:rPr>
              <a:t> </a:t>
            </a:r>
            <a:r>
              <a:rPr lang="en-US" sz="2500" dirty="0"/>
              <a:t>will contain the </a:t>
            </a:r>
            <a:r>
              <a:rPr lang="en-US" sz="2500" b="1" dirty="0">
                <a:solidFill>
                  <a:srgbClr val="2C14DE"/>
                </a:solidFill>
              </a:rPr>
              <a:t>address of the first element</a:t>
            </a:r>
            <a:r>
              <a:rPr lang="en-US" sz="2500" b="1" dirty="0">
                <a:solidFill>
                  <a:srgbClr val="008000"/>
                </a:solidFill>
              </a:rPr>
              <a:t> </a:t>
            </a:r>
            <a:r>
              <a:rPr lang="en-US" sz="2500" dirty="0"/>
              <a:t>of </a:t>
            </a:r>
            <a:r>
              <a:rPr lang="en-US" sz="2500" b="1" dirty="0"/>
              <a:t>array </a:t>
            </a:r>
            <a:r>
              <a:rPr lang="en-US" sz="2500" b="1" dirty="0">
                <a:solidFill>
                  <a:srgbClr val="B80000"/>
                </a:solidFill>
              </a:rPr>
              <a:t>List</a:t>
            </a:r>
            <a:r>
              <a:rPr lang="en-US" sz="2500" dirty="0">
                <a:solidFill>
                  <a:srgbClr val="008000"/>
                </a:solidFill>
              </a:rPr>
              <a:t>.</a:t>
            </a:r>
          </a:p>
          <a:p>
            <a:pPr lvl="1" eaLnBrk="1" hangingPunct="1">
              <a:defRPr/>
            </a:pPr>
            <a:r>
              <a:rPr lang="en-US" sz="2500" dirty="0"/>
              <a:t>Element </a:t>
            </a:r>
            <a:r>
              <a:rPr lang="en-US" sz="2500" b="1" dirty="0">
                <a:solidFill>
                  <a:schemeClr val="accent2"/>
                </a:solidFill>
              </a:rPr>
              <a:t>List[2]</a:t>
            </a:r>
            <a:r>
              <a:rPr lang="en-US" sz="2500" dirty="0"/>
              <a:t> can be accessed by  </a:t>
            </a:r>
            <a:r>
              <a:rPr lang="en-US" sz="2500" b="1" dirty="0">
                <a:solidFill>
                  <a:srgbClr val="008000"/>
                </a:solidFill>
              </a:rPr>
              <a:t>*( p + 2 )</a:t>
            </a:r>
          </a:p>
        </p:txBody>
      </p:sp>
      <p:sp>
        <p:nvSpPr>
          <p:cNvPr id="4" name="Rectangle 3"/>
          <p:cNvSpPr/>
          <p:nvPr/>
        </p:nvSpPr>
        <p:spPr>
          <a:xfrm>
            <a:off x="0" y="939604"/>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842713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864909" y="54037"/>
            <a:ext cx="8229600" cy="793491"/>
          </a:xfrm>
        </p:spPr>
        <p:txBody>
          <a:bodyPr>
            <a:normAutofit/>
          </a:bodyPr>
          <a:lstStyle/>
          <a:p>
            <a:r>
              <a:rPr lang="en-US" sz="3600" b="1" dirty="0">
                <a:solidFill>
                  <a:srgbClr val="B80000"/>
                </a:solidFill>
              </a:rPr>
              <a:t>Relationship between Arrays and Pointers</a:t>
            </a:r>
            <a:endParaRPr lang="en-US" sz="2400" b="1" dirty="0">
              <a:solidFill>
                <a:srgbClr val="B80000"/>
              </a:solidFill>
            </a:endParaRPr>
          </a:p>
        </p:txBody>
      </p:sp>
      <p:sp>
        <p:nvSpPr>
          <p:cNvPr id="376835" name="Rectangle 3"/>
          <p:cNvSpPr>
            <a:spLocks noGrp="1" noChangeArrowheads="1"/>
          </p:cNvSpPr>
          <p:nvPr>
            <p:ph type="body" idx="1"/>
          </p:nvPr>
        </p:nvSpPr>
        <p:spPr>
          <a:xfrm>
            <a:off x="0" y="914400"/>
            <a:ext cx="9144000" cy="5943600"/>
          </a:xfrm>
        </p:spPr>
        <p:txBody>
          <a:bodyPr>
            <a:normAutofit/>
          </a:bodyPr>
          <a:lstStyle/>
          <a:p>
            <a:r>
              <a:rPr lang="en-US" b="1" dirty="0">
                <a:solidFill>
                  <a:srgbClr val="2F1BC7"/>
                </a:solidFill>
              </a:rPr>
              <a:t>Arrays</a:t>
            </a:r>
            <a:r>
              <a:rPr lang="en-US" dirty="0"/>
              <a:t> and </a:t>
            </a:r>
            <a:r>
              <a:rPr lang="en-US" b="1" dirty="0">
                <a:solidFill>
                  <a:srgbClr val="2F1BC7"/>
                </a:solidFill>
              </a:rPr>
              <a:t>pointers</a:t>
            </a:r>
            <a:r>
              <a:rPr lang="en-US" dirty="0"/>
              <a:t> are </a:t>
            </a:r>
            <a:r>
              <a:rPr lang="en-US" b="1" i="1" dirty="0"/>
              <a:t>closely related</a:t>
            </a:r>
            <a:r>
              <a:rPr lang="en-US" i="1" dirty="0"/>
              <a:t>:</a:t>
            </a:r>
            <a:endParaRPr lang="en-US" sz="3200" i="1" dirty="0">
              <a:solidFill>
                <a:srgbClr val="2F1BC7"/>
              </a:solidFill>
            </a:endParaRPr>
          </a:p>
          <a:p>
            <a:endParaRPr lang="en-US" dirty="0"/>
          </a:p>
          <a:p>
            <a:pPr>
              <a:buNone/>
            </a:pPr>
            <a:r>
              <a:rPr lang="en-US" sz="3000" b="1" dirty="0">
                <a:latin typeface="Courier New" pitchFamily="49" charset="0"/>
              </a:rPr>
              <a:t>void main()</a:t>
            </a:r>
          </a:p>
          <a:p>
            <a:pPr>
              <a:buNone/>
            </a:pPr>
            <a:r>
              <a:rPr lang="en-US" sz="3000" b="1" dirty="0">
                <a:latin typeface="Courier New" pitchFamily="49" charset="0"/>
              </a:rPr>
              <a:t>{</a:t>
            </a:r>
          </a:p>
          <a:p>
            <a:pPr>
              <a:buNone/>
            </a:pPr>
            <a:r>
              <a:rPr lang="en-US" sz="3000" b="1" dirty="0">
                <a:latin typeface="Courier New" pitchFamily="49" charset="0"/>
              </a:rPr>
              <a:t>  </a:t>
            </a:r>
            <a:r>
              <a:rPr lang="en-US" sz="3000" b="1" dirty="0" err="1">
                <a:latin typeface="Courier New" pitchFamily="49" charset="0"/>
              </a:rPr>
              <a:t>int</a:t>
            </a:r>
            <a:r>
              <a:rPr lang="en-US" sz="3000" b="1" dirty="0">
                <a:latin typeface="Courier New" pitchFamily="49" charset="0"/>
              </a:rPr>
              <a:t> numbers[]={10,20,30,40,50};</a:t>
            </a:r>
          </a:p>
          <a:p>
            <a:pPr>
              <a:buNone/>
            </a:pPr>
            <a:r>
              <a:rPr lang="en-US" sz="3000" b="1" dirty="0">
                <a:latin typeface="Courier New" pitchFamily="49" charset="0"/>
              </a:rPr>
              <a:t>  </a:t>
            </a:r>
            <a:r>
              <a:rPr lang="en-US" sz="3000" b="1" dirty="0" err="1">
                <a:latin typeface="Courier New" pitchFamily="49" charset="0"/>
              </a:rPr>
              <a:t>cout</a:t>
            </a:r>
            <a:r>
              <a:rPr lang="en-US" sz="3000" b="1" dirty="0">
                <a:latin typeface="Courier New" pitchFamily="49" charset="0"/>
              </a:rPr>
              <a:t>&lt;&lt;numbers[0]&lt;&lt;</a:t>
            </a:r>
            <a:r>
              <a:rPr lang="en-US" sz="3000" b="1" dirty="0" err="1">
                <a:latin typeface="Courier New" pitchFamily="49" charset="0"/>
              </a:rPr>
              <a:t>endl</a:t>
            </a:r>
            <a:r>
              <a:rPr lang="en-US" sz="3000" b="1" dirty="0">
                <a:latin typeface="Courier New" pitchFamily="49" charset="0"/>
              </a:rPr>
              <a:t>;</a:t>
            </a:r>
          </a:p>
          <a:p>
            <a:pPr>
              <a:buNone/>
            </a:pPr>
            <a:r>
              <a:rPr lang="en-US" sz="3000" b="1" dirty="0">
                <a:latin typeface="Courier New" pitchFamily="49" charset="0"/>
              </a:rPr>
              <a:t>  </a:t>
            </a:r>
            <a:r>
              <a:rPr lang="en-US" sz="3000" b="1" dirty="0" err="1">
                <a:latin typeface="Courier New" pitchFamily="49" charset="0"/>
              </a:rPr>
              <a:t>cout</a:t>
            </a:r>
            <a:r>
              <a:rPr lang="en-US" sz="3000" b="1" dirty="0">
                <a:latin typeface="Courier New" pitchFamily="49" charset="0"/>
              </a:rPr>
              <a:t>&lt;&lt;numbers&lt;&lt;</a:t>
            </a:r>
            <a:r>
              <a:rPr lang="en-US" sz="3000" b="1" dirty="0" err="1">
                <a:latin typeface="Courier New" pitchFamily="49" charset="0"/>
              </a:rPr>
              <a:t>endl</a:t>
            </a:r>
            <a:r>
              <a:rPr lang="en-US" sz="3000" b="1" dirty="0">
                <a:latin typeface="Courier New" pitchFamily="49" charset="0"/>
              </a:rPr>
              <a:t>;</a:t>
            </a:r>
          </a:p>
          <a:p>
            <a:pPr>
              <a:buNone/>
            </a:pPr>
            <a:r>
              <a:rPr lang="en-US" sz="3000" b="1" dirty="0">
                <a:latin typeface="Courier New" pitchFamily="49" charset="0"/>
              </a:rPr>
              <a:t>  </a:t>
            </a:r>
            <a:r>
              <a:rPr lang="en-US" sz="3000" b="1" dirty="0" err="1">
                <a:latin typeface="Courier New" pitchFamily="49" charset="0"/>
              </a:rPr>
              <a:t>cout</a:t>
            </a:r>
            <a:r>
              <a:rPr lang="en-US" sz="3000" b="1" dirty="0">
                <a:latin typeface="Courier New" pitchFamily="49" charset="0"/>
              </a:rPr>
              <a:t>&lt;&lt;*numbers&lt;&lt;</a:t>
            </a:r>
            <a:r>
              <a:rPr lang="en-US" sz="3000" b="1" dirty="0" err="1">
                <a:latin typeface="Courier New" pitchFamily="49" charset="0"/>
              </a:rPr>
              <a:t>endl</a:t>
            </a:r>
            <a:r>
              <a:rPr lang="en-US" sz="3000" b="1" dirty="0">
                <a:latin typeface="Courier New" pitchFamily="49" charset="0"/>
              </a:rPr>
              <a:t>;</a:t>
            </a:r>
          </a:p>
          <a:p>
            <a:pPr>
              <a:buNone/>
            </a:pPr>
            <a:r>
              <a:rPr lang="en-US" sz="3000" b="1" dirty="0">
                <a:latin typeface="Courier New" pitchFamily="49" charset="0"/>
              </a:rPr>
              <a:t>  </a:t>
            </a:r>
            <a:r>
              <a:rPr lang="en-US" sz="3000" b="1" dirty="0" err="1">
                <a:latin typeface="Courier New" pitchFamily="49" charset="0"/>
              </a:rPr>
              <a:t>cout</a:t>
            </a:r>
            <a:r>
              <a:rPr lang="en-US" sz="3000" b="1" dirty="0">
                <a:latin typeface="Courier New" pitchFamily="49" charset="0"/>
              </a:rPr>
              <a:t>&lt;&lt;*(numbers+1);</a:t>
            </a:r>
          </a:p>
          <a:p>
            <a:pPr>
              <a:buNone/>
            </a:pPr>
            <a:r>
              <a:rPr lang="en-US" sz="3000" b="1" dirty="0">
                <a:latin typeface="Courier New" pitchFamily="49" charset="0"/>
              </a:rPr>
              <a:t>}</a:t>
            </a:r>
          </a:p>
        </p:txBody>
      </p:sp>
      <p:sp>
        <p:nvSpPr>
          <p:cNvPr id="10" name="Rectangle 9"/>
          <p:cNvSpPr/>
          <p:nvPr/>
        </p:nvSpPr>
        <p:spPr>
          <a:xfrm>
            <a:off x="0" y="847529"/>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6" name="Rectangle 5"/>
          <p:cNvSpPr/>
          <p:nvPr/>
        </p:nvSpPr>
        <p:spPr>
          <a:xfrm>
            <a:off x="5867400" y="3705664"/>
            <a:ext cx="1219200" cy="381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10</a:t>
            </a:r>
          </a:p>
        </p:txBody>
      </p:sp>
      <p:sp>
        <p:nvSpPr>
          <p:cNvPr id="7" name="Rectangle 6"/>
          <p:cNvSpPr/>
          <p:nvPr/>
        </p:nvSpPr>
        <p:spPr>
          <a:xfrm>
            <a:off x="5867400" y="4267200"/>
            <a:ext cx="2286000" cy="4572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Address e.g., &amp;34234 </a:t>
            </a:r>
          </a:p>
        </p:txBody>
      </p:sp>
      <p:sp>
        <p:nvSpPr>
          <p:cNvPr id="8" name="Rectangle 7"/>
          <p:cNvSpPr/>
          <p:nvPr/>
        </p:nvSpPr>
        <p:spPr>
          <a:xfrm>
            <a:off x="5867400" y="4876800"/>
            <a:ext cx="1219200" cy="381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10</a:t>
            </a:r>
          </a:p>
        </p:txBody>
      </p:sp>
      <p:sp>
        <p:nvSpPr>
          <p:cNvPr id="9" name="Rectangle 8"/>
          <p:cNvSpPr/>
          <p:nvPr/>
        </p:nvSpPr>
        <p:spPr>
          <a:xfrm>
            <a:off x="5867400" y="5410200"/>
            <a:ext cx="1219200" cy="381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20</a:t>
            </a:r>
          </a:p>
        </p:txBody>
      </p:sp>
    </p:spTree>
    <p:extLst>
      <p:ext uri="{BB962C8B-B14F-4D97-AF65-F5344CB8AC3E}">
        <p14:creationId xmlns:p14="http://schemas.microsoft.com/office/powerpoint/2010/main" val="265419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894784" y="-18862"/>
            <a:ext cx="8229600" cy="780861"/>
          </a:xfrm>
        </p:spPr>
        <p:txBody>
          <a:bodyPr>
            <a:normAutofit/>
          </a:bodyPr>
          <a:lstStyle/>
          <a:p>
            <a:r>
              <a:rPr lang="en-US" b="1" dirty="0">
                <a:solidFill>
                  <a:srgbClr val="B80000"/>
                </a:solidFill>
              </a:rPr>
              <a:t>Arrays and Pointers</a:t>
            </a:r>
            <a:endParaRPr lang="en-US" sz="2800" b="1" dirty="0">
              <a:solidFill>
                <a:srgbClr val="B80000"/>
              </a:solidFill>
            </a:endParaRPr>
          </a:p>
        </p:txBody>
      </p:sp>
      <p:sp>
        <p:nvSpPr>
          <p:cNvPr id="376835" name="Rectangle 3"/>
          <p:cNvSpPr>
            <a:spLocks noGrp="1" noChangeArrowheads="1"/>
          </p:cNvSpPr>
          <p:nvPr>
            <p:ph type="body" idx="1"/>
          </p:nvPr>
        </p:nvSpPr>
        <p:spPr>
          <a:xfrm>
            <a:off x="152400" y="838200"/>
            <a:ext cx="8991600" cy="6019800"/>
          </a:xfrm>
        </p:spPr>
        <p:txBody>
          <a:bodyPr>
            <a:normAutofit/>
          </a:bodyPr>
          <a:lstStyle/>
          <a:p>
            <a:pPr marL="457200" lvl="1" indent="0">
              <a:buNone/>
            </a:pPr>
            <a:r>
              <a:rPr lang="en-US" sz="3200" b="1" dirty="0">
                <a:solidFill>
                  <a:srgbClr val="2F1BC7"/>
                </a:solidFill>
              </a:rPr>
              <a:t>Array name </a:t>
            </a:r>
            <a:r>
              <a:rPr lang="en-US" sz="3200" dirty="0"/>
              <a:t>is the </a:t>
            </a:r>
            <a:r>
              <a:rPr lang="en-US" sz="3200" b="1" dirty="0">
                <a:solidFill>
                  <a:srgbClr val="2F1BC7"/>
                </a:solidFill>
              </a:rPr>
              <a:t>starting address</a:t>
            </a:r>
            <a:r>
              <a:rPr lang="en-US" sz="3200" dirty="0"/>
              <a:t> of the </a:t>
            </a:r>
            <a:r>
              <a:rPr lang="en-US" sz="3200" b="1" dirty="0">
                <a:solidFill>
                  <a:srgbClr val="2F1BC7"/>
                </a:solidFill>
              </a:rPr>
              <a:t>array</a:t>
            </a:r>
          </a:p>
          <a:p>
            <a:endParaRPr lang="en-US" dirty="0"/>
          </a:p>
          <a:p>
            <a:r>
              <a:rPr lang="en-US" dirty="0"/>
              <a:t>Let		</a:t>
            </a:r>
            <a:r>
              <a:rPr lang="en-US" sz="3000" b="1" dirty="0" err="1">
                <a:latin typeface="Courier New" pitchFamily="49" charset="0"/>
              </a:rPr>
              <a:t>int</a:t>
            </a:r>
            <a:r>
              <a:rPr lang="en-US" sz="3000" b="1" dirty="0">
                <a:latin typeface="Courier New" pitchFamily="49" charset="0"/>
              </a:rPr>
              <a:t> A[25];</a:t>
            </a:r>
            <a:br>
              <a:rPr lang="en-US" dirty="0"/>
            </a:br>
            <a:r>
              <a:rPr lang="en-US" dirty="0"/>
              <a:t>		</a:t>
            </a:r>
            <a:r>
              <a:rPr lang="en-US" sz="3000" b="1" dirty="0" err="1">
                <a:latin typeface="Courier New" pitchFamily="49" charset="0"/>
              </a:rPr>
              <a:t>int</a:t>
            </a:r>
            <a:r>
              <a:rPr lang="en-US" sz="3000" b="1" dirty="0">
                <a:latin typeface="Courier New" pitchFamily="49" charset="0"/>
              </a:rPr>
              <a:t> *p; </a:t>
            </a:r>
            <a:r>
              <a:rPr lang="en-US" sz="3000" b="1" dirty="0" err="1">
                <a:latin typeface="Courier New" pitchFamily="49" charset="0"/>
              </a:rPr>
              <a:t>int</a:t>
            </a:r>
            <a:r>
              <a:rPr lang="en-US" sz="3000" b="1" dirty="0">
                <a:latin typeface="Courier New" pitchFamily="49" charset="0"/>
              </a:rPr>
              <a:t> </a:t>
            </a:r>
            <a:r>
              <a:rPr lang="en-US" sz="3000" b="1" dirty="0" err="1">
                <a:latin typeface="Courier New" pitchFamily="49" charset="0"/>
              </a:rPr>
              <a:t>i</a:t>
            </a:r>
            <a:r>
              <a:rPr lang="en-US" sz="3000" b="1" dirty="0">
                <a:latin typeface="Courier New" pitchFamily="49" charset="0"/>
              </a:rPr>
              <a:t>, j;</a:t>
            </a:r>
          </a:p>
          <a:p>
            <a:endParaRPr lang="en-US" sz="3000" b="1" dirty="0">
              <a:latin typeface="Courier New" pitchFamily="49" charset="0"/>
            </a:endParaRPr>
          </a:p>
          <a:p>
            <a:r>
              <a:rPr lang="en-US" dirty="0"/>
              <a:t>Let		</a:t>
            </a:r>
            <a:r>
              <a:rPr lang="en-US" sz="3000" b="1" dirty="0">
                <a:solidFill>
                  <a:srgbClr val="2F1BC7"/>
                </a:solidFill>
                <a:latin typeface="Courier New" pitchFamily="49" charset="0"/>
              </a:rPr>
              <a:t>p = A; </a:t>
            </a:r>
          </a:p>
          <a:p>
            <a:endParaRPr lang="en-US" sz="3000" b="1" dirty="0">
              <a:latin typeface="Courier New" pitchFamily="49" charset="0"/>
            </a:endParaRPr>
          </a:p>
          <a:p>
            <a:r>
              <a:rPr lang="en-US" dirty="0"/>
              <a:t>Then	</a:t>
            </a:r>
            <a:r>
              <a:rPr lang="en-US" sz="3000" b="1" dirty="0">
                <a:solidFill>
                  <a:srgbClr val="2F1BC7"/>
                </a:solidFill>
                <a:latin typeface="Courier New" pitchFamily="49" charset="0"/>
              </a:rPr>
              <a:t>p</a:t>
            </a:r>
            <a:r>
              <a:rPr lang="en-US" dirty="0"/>
              <a:t> points to </a:t>
            </a:r>
            <a:r>
              <a:rPr lang="en-US" sz="3000" b="1" dirty="0">
                <a:solidFill>
                  <a:srgbClr val="2F1BC7"/>
                </a:solidFill>
                <a:latin typeface="Courier New" pitchFamily="49" charset="0"/>
              </a:rPr>
              <a:t>A[0]</a:t>
            </a:r>
            <a:br>
              <a:rPr lang="en-US" dirty="0"/>
            </a:br>
            <a:r>
              <a:rPr lang="en-US" dirty="0"/>
              <a:t>		</a:t>
            </a:r>
            <a:r>
              <a:rPr lang="en-US" sz="3000" b="1" dirty="0">
                <a:solidFill>
                  <a:srgbClr val="2F1BC7"/>
                </a:solidFill>
                <a:latin typeface="Courier New" pitchFamily="49" charset="0"/>
              </a:rPr>
              <a:t>p + </a:t>
            </a:r>
            <a:r>
              <a:rPr lang="en-US" sz="3000" b="1" dirty="0" err="1">
                <a:solidFill>
                  <a:srgbClr val="2F1BC7"/>
                </a:solidFill>
                <a:latin typeface="Courier New" pitchFamily="49" charset="0"/>
              </a:rPr>
              <a:t>i</a:t>
            </a:r>
            <a:r>
              <a:rPr lang="en-US" dirty="0">
                <a:solidFill>
                  <a:srgbClr val="2F1BC7"/>
                </a:solidFill>
              </a:rPr>
              <a:t>   </a:t>
            </a:r>
            <a:r>
              <a:rPr lang="en-US" dirty="0"/>
              <a:t>points to    </a:t>
            </a:r>
            <a:r>
              <a:rPr lang="en-US" sz="3000" b="1" dirty="0">
                <a:solidFill>
                  <a:srgbClr val="2F1BC7"/>
                </a:solidFill>
                <a:latin typeface="Courier New" pitchFamily="49" charset="0"/>
              </a:rPr>
              <a:t>A[</a:t>
            </a:r>
            <a:r>
              <a:rPr lang="en-US" sz="3000" b="1" dirty="0" err="1">
                <a:solidFill>
                  <a:srgbClr val="2F1BC7"/>
                </a:solidFill>
                <a:latin typeface="Courier New" pitchFamily="49" charset="0"/>
              </a:rPr>
              <a:t>i</a:t>
            </a:r>
            <a:r>
              <a:rPr lang="en-US" sz="3000" b="1" dirty="0">
                <a:solidFill>
                  <a:srgbClr val="2F1BC7"/>
                </a:solidFill>
                <a:latin typeface="Courier New" pitchFamily="49" charset="0"/>
              </a:rPr>
              <a:t>]</a:t>
            </a:r>
            <a:br>
              <a:rPr lang="en-US" dirty="0"/>
            </a:br>
            <a:r>
              <a:rPr lang="en-US" dirty="0"/>
              <a:t>		</a:t>
            </a:r>
            <a:r>
              <a:rPr lang="en-US" sz="3000" b="1" dirty="0">
                <a:solidFill>
                  <a:srgbClr val="2F1BC7"/>
                </a:solidFill>
                <a:latin typeface="Courier New" pitchFamily="49" charset="0"/>
              </a:rPr>
              <a:t>&amp;A[j] </a:t>
            </a:r>
            <a:r>
              <a:rPr lang="en-US" sz="3000" b="1" dirty="0">
                <a:latin typeface="Courier New" pitchFamily="49" charset="0"/>
              </a:rPr>
              <a:t>== </a:t>
            </a:r>
            <a:r>
              <a:rPr lang="en-US" sz="3000" b="1" dirty="0" err="1">
                <a:solidFill>
                  <a:srgbClr val="2F1BC7"/>
                </a:solidFill>
                <a:latin typeface="Courier New" pitchFamily="49" charset="0"/>
              </a:rPr>
              <a:t>p+j</a:t>
            </a:r>
            <a:br>
              <a:rPr lang="en-US" dirty="0"/>
            </a:br>
            <a:r>
              <a:rPr lang="en-US" dirty="0"/>
              <a:t>		</a:t>
            </a:r>
            <a:r>
              <a:rPr lang="en-US" sz="3000" b="1" dirty="0">
                <a:solidFill>
                  <a:srgbClr val="2F1BC7"/>
                </a:solidFill>
                <a:latin typeface="Courier New" pitchFamily="49" charset="0"/>
              </a:rPr>
              <a:t>*(</a:t>
            </a:r>
            <a:r>
              <a:rPr lang="en-US" sz="3000" b="1" dirty="0" err="1">
                <a:solidFill>
                  <a:srgbClr val="2F1BC7"/>
                </a:solidFill>
                <a:latin typeface="Courier New" pitchFamily="49" charset="0"/>
              </a:rPr>
              <a:t>p+j</a:t>
            </a:r>
            <a:r>
              <a:rPr lang="en-US" sz="3000" b="1" dirty="0">
                <a:solidFill>
                  <a:srgbClr val="2F1BC7"/>
                </a:solidFill>
                <a:latin typeface="Courier New" pitchFamily="49" charset="0"/>
              </a:rPr>
              <a:t>)</a:t>
            </a:r>
            <a:r>
              <a:rPr lang="en-US" dirty="0">
                <a:solidFill>
                  <a:srgbClr val="2F1BC7"/>
                </a:solidFill>
              </a:rPr>
              <a:t> </a:t>
            </a:r>
            <a:r>
              <a:rPr lang="en-US" dirty="0"/>
              <a:t>is the same as </a:t>
            </a:r>
            <a:r>
              <a:rPr lang="en-US" sz="3000" b="1" dirty="0">
                <a:solidFill>
                  <a:srgbClr val="2F1BC7"/>
                </a:solidFill>
                <a:latin typeface="Courier New" pitchFamily="49" charset="0"/>
              </a:rPr>
              <a:t>A[j]</a:t>
            </a:r>
          </a:p>
        </p:txBody>
      </p:sp>
      <p:sp>
        <p:nvSpPr>
          <p:cNvPr id="10" name="Rectangle 9"/>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77528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999653" y="68958"/>
            <a:ext cx="8153400" cy="914400"/>
          </a:xfrm>
        </p:spPr>
        <p:txBody>
          <a:bodyPr>
            <a:normAutofit fontScale="90000"/>
          </a:bodyPr>
          <a:lstStyle/>
          <a:p>
            <a:r>
              <a:rPr lang="en-US" altLang="zh-CN" b="1" dirty="0">
                <a:solidFill>
                  <a:srgbClr val="B80000"/>
                </a:solidFill>
              </a:rPr>
              <a:t>Virtual Memory </a:t>
            </a:r>
            <a:br>
              <a:rPr lang="en-US" altLang="zh-CN" b="1" dirty="0">
                <a:solidFill>
                  <a:srgbClr val="B80000"/>
                </a:solidFill>
              </a:rPr>
            </a:br>
            <a:r>
              <a:rPr lang="en-US" altLang="zh-CN" b="1" dirty="0">
                <a:solidFill>
                  <a:srgbClr val="B80000"/>
                </a:solidFill>
              </a:rPr>
              <a:t>(How a CPU see’s a Process?)</a:t>
            </a:r>
          </a:p>
        </p:txBody>
      </p:sp>
      <p:sp>
        <p:nvSpPr>
          <p:cNvPr id="146435" name="Rectangle 3"/>
          <p:cNvSpPr>
            <a:spLocks noGrp="1" noChangeArrowheads="1"/>
          </p:cNvSpPr>
          <p:nvPr>
            <p:ph type="body" idx="1"/>
          </p:nvPr>
        </p:nvSpPr>
        <p:spPr>
          <a:xfrm>
            <a:off x="228600" y="1517969"/>
            <a:ext cx="5446712" cy="4114800"/>
          </a:xfrm>
        </p:spPr>
        <p:txBody>
          <a:bodyPr/>
          <a:lstStyle/>
          <a:p>
            <a:r>
              <a:rPr lang="en-US" altLang="zh-CN" b="1" dirty="0">
                <a:solidFill>
                  <a:srgbClr val="2C14DE"/>
                </a:solidFill>
              </a:rPr>
              <a:t>Continuous </a:t>
            </a:r>
            <a:r>
              <a:rPr lang="en-US" altLang="zh-CN" b="1" dirty="0"/>
              <a:t>memory space for all process:</a:t>
            </a:r>
          </a:p>
          <a:p>
            <a:pPr lvl="1"/>
            <a:r>
              <a:rPr lang="en-US" altLang="zh-CN" b="1" dirty="0">
                <a:solidFill>
                  <a:srgbClr val="2C14DE"/>
                </a:solidFill>
              </a:rPr>
              <a:t>Set of locations </a:t>
            </a:r>
            <a:r>
              <a:rPr lang="en-US" altLang="zh-CN" dirty="0"/>
              <a:t>as </a:t>
            </a:r>
            <a:r>
              <a:rPr lang="en-US" altLang="zh-CN" b="1" dirty="0">
                <a:solidFill>
                  <a:srgbClr val="2C14DE"/>
                </a:solidFill>
              </a:rPr>
              <a:t>needed</a:t>
            </a:r>
            <a:r>
              <a:rPr lang="en-US" altLang="zh-CN" dirty="0">
                <a:solidFill>
                  <a:srgbClr val="2C14DE"/>
                </a:solidFill>
              </a:rPr>
              <a:t> </a:t>
            </a:r>
            <a:r>
              <a:rPr lang="en-US" altLang="zh-CN" dirty="0"/>
              <a:t>by a </a:t>
            </a:r>
            <a:r>
              <a:rPr lang="en-US" altLang="zh-CN" b="1" dirty="0">
                <a:solidFill>
                  <a:srgbClr val="2C14DE"/>
                </a:solidFill>
              </a:rPr>
              <a:t>process</a:t>
            </a:r>
          </a:p>
        </p:txBody>
      </p:sp>
      <p:sp>
        <p:nvSpPr>
          <p:cNvPr id="146436" name="Rectangle 4"/>
          <p:cNvSpPr>
            <a:spLocks noChangeArrowheads="1"/>
          </p:cNvSpPr>
          <p:nvPr>
            <p:custDataLst>
              <p:tags r:id="rId1"/>
            </p:custDataLst>
          </p:nvPr>
        </p:nvSpPr>
        <p:spPr bwMode="auto">
          <a:xfrm>
            <a:off x="6934200" y="2286000"/>
            <a:ext cx="1752600" cy="3657600"/>
          </a:xfrm>
          <a:prstGeom prst="rect">
            <a:avLst/>
          </a:prstGeom>
          <a:solidFill>
            <a:srgbClr val="F8F8F8"/>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latin typeface="Times New Roman" panose="02020603050405020304" pitchFamily="18" charset="0"/>
            </a:endParaRPr>
          </a:p>
        </p:txBody>
      </p:sp>
      <p:sp>
        <p:nvSpPr>
          <p:cNvPr id="146438" name="Text Box 6"/>
          <p:cNvSpPr txBox="1">
            <a:spLocks noChangeArrowheads="1"/>
          </p:cNvSpPr>
          <p:nvPr>
            <p:custDataLst>
              <p:tags r:id="rId2"/>
            </p:custDataLst>
          </p:nvPr>
        </p:nvSpPr>
        <p:spPr bwMode="auto">
          <a:xfrm>
            <a:off x="5181600" y="5678488"/>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chemeClr val="tx2"/>
                </a:solidFill>
                <a:latin typeface="Courier New" panose="02070309020205020404" pitchFamily="49" charset="0"/>
              </a:rPr>
              <a:t>0xffffffff</a:t>
            </a:r>
          </a:p>
        </p:txBody>
      </p:sp>
      <p:sp>
        <p:nvSpPr>
          <p:cNvPr id="146441" name="Text Box 9"/>
          <p:cNvSpPr txBox="1">
            <a:spLocks noChangeArrowheads="1"/>
          </p:cNvSpPr>
          <p:nvPr/>
        </p:nvSpPr>
        <p:spPr bwMode="auto">
          <a:xfrm>
            <a:off x="6629400" y="22098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chemeClr val="tx2"/>
                </a:solidFill>
                <a:latin typeface="Courier New" panose="02070309020205020404" pitchFamily="49" charset="0"/>
              </a:rPr>
              <a:t>0</a:t>
            </a:r>
          </a:p>
        </p:txBody>
      </p:sp>
      <p:sp>
        <p:nvSpPr>
          <p:cNvPr id="7" name="Rectangle 6"/>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27877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894784" y="-18862"/>
            <a:ext cx="8229600" cy="780861"/>
          </a:xfrm>
        </p:spPr>
        <p:txBody>
          <a:bodyPr>
            <a:normAutofit/>
          </a:bodyPr>
          <a:lstStyle/>
          <a:p>
            <a:r>
              <a:rPr lang="en-US" b="1" dirty="0">
                <a:solidFill>
                  <a:srgbClr val="B80000"/>
                </a:solidFill>
              </a:rPr>
              <a:t>Arrays and Pointers</a:t>
            </a:r>
            <a:endParaRPr lang="en-US" sz="2800" b="1" dirty="0">
              <a:solidFill>
                <a:srgbClr val="B80000"/>
              </a:solidFill>
            </a:endParaRPr>
          </a:p>
        </p:txBody>
      </p:sp>
      <p:sp>
        <p:nvSpPr>
          <p:cNvPr id="10" name="Rectangle 9"/>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pic>
        <p:nvPicPr>
          <p:cNvPr id="3" name="Picture 2"/>
          <p:cNvPicPr>
            <a:picLocks noChangeAspect="1"/>
          </p:cNvPicPr>
          <p:nvPr/>
        </p:nvPicPr>
        <p:blipFill>
          <a:blip r:embed="rId3"/>
          <a:stretch>
            <a:fillRect/>
          </a:stretch>
        </p:blipFill>
        <p:spPr>
          <a:xfrm>
            <a:off x="800100" y="1371600"/>
            <a:ext cx="7429500" cy="4073330"/>
          </a:xfrm>
          <a:prstGeom prst="rect">
            <a:avLst/>
          </a:prstGeom>
        </p:spPr>
      </p:pic>
    </p:spTree>
    <p:extLst>
      <p:ext uri="{BB962C8B-B14F-4D97-AF65-F5344CB8AC3E}">
        <p14:creationId xmlns:p14="http://schemas.microsoft.com/office/powerpoint/2010/main" val="2706750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894784" y="-18862"/>
            <a:ext cx="8229600" cy="780861"/>
          </a:xfrm>
        </p:spPr>
        <p:txBody>
          <a:bodyPr>
            <a:normAutofit/>
          </a:bodyPr>
          <a:lstStyle/>
          <a:p>
            <a:r>
              <a:rPr lang="en-US" b="1" dirty="0">
                <a:solidFill>
                  <a:srgbClr val="B80000"/>
                </a:solidFill>
              </a:rPr>
              <a:t>Pointer Arithmetic</a:t>
            </a:r>
            <a:endParaRPr lang="en-US" sz="2800" b="1" dirty="0">
              <a:solidFill>
                <a:srgbClr val="B80000"/>
              </a:solidFill>
            </a:endParaRPr>
          </a:p>
        </p:txBody>
      </p:sp>
      <p:sp>
        <p:nvSpPr>
          <p:cNvPr id="376835" name="Rectangle 3"/>
          <p:cNvSpPr>
            <a:spLocks noGrp="1" noChangeArrowheads="1"/>
          </p:cNvSpPr>
          <p:nvPr>
            <p:ph type="body" idx="1"/>
          </p:nvPr>
        </p:nvSpPr>
        <p:spPr>
          <a:xfrm>
            <a:off x="76200" y="838200"/>
            <a:ext cx="9067800" cy="5997921"/>
          </a:xfrm>
        </p:spPr>
        <p:txBody>
          <a:bodyPr>
            <a:normAutofit/>
          </a:bodyPr>
          <a:lstStyle/>
          <a:p>
            <a:pPr marL="0" indent="0">
              <a:buNone/>
            </a:pPr>
            <a:r>
              <a:rPr lang="en-US" sz="2800" b="1" dirty="0">
                <a:solidFill>
                  <a:srgbClr val="B80000"/>
                </a:solidFill>
              </a:rPr>
              <a:t>Only two types of arithmetic operations allowed:</a:t>
            </a:r>
          </a:p>
          <a:p>
            <a:pPr marL="514350" indent="-514350">
              <a:buAutoNum type="arabicParenR"/>
            </a:pPr>
            <a:r>
              <a:rPr lang="en-US" sz="2800" b="1" dirty="0">
                <a:solidFill>
                  <a:srgbClr val="008000"/>
                </a:solidFill>
              </a:rPr>
              <a:t>Addition</a:t>
            </a:r>
            <a:r>
              <a:rPr lang="en-US" sz="2800" b="1" dirty="0">
                <a:solidFill>
                  <a:srgbClr val="2C14DE"/>
                </a:solidFill>
              </a:rPr>
              <a:t> :</a:t>
            </a:r>
            <a:r>
              <a:rPr lang="en-US" sz="2800" b="1" dirty="0"/>
              <a:t> only </a:t>
            </a:r>
            <a:r>
              <a:rPr lang="en-US" sz="2800" b="1" dirty="0">
                <a:solidFill>
                  <a:srgbClr val="2C14DE"/>
                </a:solidFill>
              </a:rPr>
              <a:t>integers</a:t>
            </a:r>
            <a:r>
              <a:rPr lang="en-US" sz="2800" b="1" dirty="0"/>
              <a:t> can be added</a:t>
            </a:r>
          </a:p>
          <a:p>
            <a:pPr marL="514350" indent="-514350">
              <a:buFont typeface="Arial" pitchFamily="34" charset="0"/>
              <a:buAutoNum type="arabicParenR"/>
            </a:pPr>
            <a:r>
              <a:rPr lang="en-US" sz="2800" b="1" dirty="0">
                <a:solidFill>
                  <a:srgbClr val="008000"/>
                </a:solidFill>
              </a:rPr>
              <a:t>Subtraction</a:t>
            </a:r>
            <a:r>
              <a:rPr lang="en-US" sz="2800" b="1" dirty="0">
                <a:solidFill>
                  <a:srgbClr val="2C14DE"/>
                </a:solidFill>
              </a:rPr>
              <a:t>: </a:t>
            </a:r>
            <a:r>
              <a:rPr lang="en-US" sz="2800" b="1" dirty="0"/>
              <a:t>only </a:t>
            </a:r>
            <a:r>
              <a:rPr lang="en-US" sz="2800" b="1" dirty="0">
                <a:solidFill>
                  <a:srgbClr val="2C14DE"/>
                </a:solidFill>
              </a:rPr>
              <a:t>integers</a:t>
            </a:r>
            <a:r>
              <a:rPr lang="en-US" sz="2800" b="1" dirty="0"/>
              <a:t> be subtracted</a:t>
            </a:r>
          </a:p>
          <a:p>
            <a:pPr marL="514350" indent="-514350">
              <a:buAutoNum type="arabicParenR"/>
            </a:pPr>
            <a:endParaRPr lang="en-US" sz="2800" b="1" dirty="0">
              <a:solidFill>
                <a:srgbClr val="2C14DE"/>
              </a:solidFill>
            </a:endParaRPr>
          </a:p>
          <a:p>
            <a:pPr marL="0" indent="0">
              <a:buNone/>
            </a:pPr>
            <a:r>
              <a:rPr lang="en-US" sz="2400" b="1" dirty="0">
                <a:solidFill>
                  <a:srgbClr val="2C14DE"/>
                </a:solidFill>
              </a:rPr>
              <a:t>Which of the following are valid/invalid?</a:t>
            </a:r>
          </a:p>
          <a:p>
            <a:pPr marL="0" indent="0">
              <a:buNone/>
            </a:pPr>
            <a:endParaRPr lang="en-US" b="1" dirty="0">
              <a:solidFill>
                <a:srgbClr val="B80000"/>
              </a:solidFill>
            </a:endParaRPr>
          </a:p>
          <a:p>
            <a:pPr lvl="1"/>
            <a:endParaRPr lang="en-US" sz="3200" dirty="0">
              <a:solidFill>
                <a:srgbClr val="2F1BC7"/>
              </a:solidFill>
            </a:endParaRPr>
          </a:p>
          <a:p>
            <a:pPr lvl="1"/>
            <a:endParaRPr lang="en-US" sz="3200" dirty="0">
              <a:solidFill>
                <a:srgbClr val="2F1BC7"/>
              </a:solidFill>
            </a:endParaRPr>
          </a:p>
        </p:txBody>
      </p:sp>
      <p:sp>
        <p:nvSpPr>
          <p:cNvPr id="10" name="Rectangle 9"/>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pic>
        <p:nvPicPr>
          <p:cNvPr id="2" name="Picture 1"/>
          <p:cNvPicPr>
            <a:picLocks noChangeAspect="1"/>
          </p:cNvPicPr>
          <p:nvPr/>
        </p:nvPicPr>
        <p:blipFill rotWithShape="1">
          <a:blip r:embed="rId3"/>
          <a:srcRect t="9401"/>
          <a:stretch/>
        </p:blipFill>
        <p:spPr>
          <a:xfrm>
            <a:off x="333093" y="3352799"/>
            <a:ext cx="5704703" cy="3313751"/>
          </a:xfrm>
          <a:prstGeom prst="rect">
            <a:avLst/>
          </a:prstGeom>
        </p:spPr>
      </p:pic>
      <p:sp>
        <p:nvSpPr>
          <p:cNvPr id="4" name="Freeform 3"/>
          <p:cNvSpPr/>
          <p:nvPr/>
        </p:nvSpPr>
        <p:spPr>
          <a:xfrm>
            <a:off x="4114800" y="3429000"/>
            <a:ext cx="325925" cy="152400"/>
          </a:xfrm>
          <a:custGeom>
            <a:avLst/>
            <a:gdLst>
              <a:gd name="connsiteX0" fmla="*/ 0 w 325925"/>
              <a:gd name="connsiteY0" fmla="*/ 108642 h 185157"/>
              <a:gd name="connsiteX1" fmla="*/ 81481 w 325925"/>
              <a:gd name="connsiteY1" fmla="*/ 181069 h 185157"/>
              <a:gd name="connsiteX2" fmla="*/ 325925 w 325925"/>
              <a:gd name="connsiteY2" fmla="*/ 0 h 185157"/>
            </a:gdLst>
            <a:ahLst/>
            <a:cxnLst>
              <a:cxn ang="0">
                <a:pos x="connsiteX0" y="connsiteY0"/>
              </a:cxn>
              <a:cxn ang="0">
                <a:pos x="connsiteX1" y="connsiteY1"/>
              </a:cxn>
              <a:cxn ang="0">
                <a:pos x="connsiteX2" y="connsiteY2"/>
              </a:cxn>
            </a:cxnLst>
            <a:rect l="l" t="t" r="r" b="b"/>
            <a:pathLst>
              <a:path w="325925" h="185157">
                <a:moveTo>
                  <a:pt x="0" y="108642"/>
                </a:moveTo>
                <a:cubicBezTo>
                  <a:pt x="13580" y="153909"/>
                  <a:pt x="27160" y="199176"/>
                  <a:pt x="81481" y="181069"/>
                </a:cubicBezTo>
                <a:cubicBezTo>
                  <a:pt x="135802" y="162962"/>
                  <a:pt x="230863" y="81481"/>
                  <a:pt x="325925" y="0"/>
                </a:cubicBezTo>
              </a:path>
            </a:pathLst>
          </a:cu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4355762" y="4070378"/>
            <a:ext cx="228600" cy="245198"/>
            <a:chOff x="7188451" y="4137434"/>
            <a:chExt cx="355349" cy="298764"/>
          </a:xfrm>
        </p:grpSpPr>
        <p:sp>
          <p:nvSpPr>
            <p:cNvPr id="5" name="Freeform 4"/>
            <p:cNvSpPr/>
            <p:nvPr/>
          </p:nvSpPr>
          <p:spPr>
            <a:xfrm>
              <a:off x="7188451" y="4182701"/>
              <a:ext cx="355349" cy="236899"/>
            </a:xfrm>
            <a:custGeom>
              <a:avLst/>
              <a:gdLst>
                <a:gd name="connsiteX0" fmla="*/ 0 w 597529"/>
                <a:gd name="connsiteY0" fmla="*/ 0 h 334978"/>
                <a:gd name="connsiteX1" fmla="*/ 597529 w 597529"/>
                <a:gd name="connsiteY1" fmla="*/ 334978 h 334978"/>
              </a:gdLst>
              <a:ahLst/>
              <a:cxnLst>
                <a:cxn ang="0">
                  <a:pos x="connsiteX0" y="connsiteY0"/>
                </a:cxn>
                <a:cxn ang="0">
                  <a:pos x="connsiteX1" y="connsiteY1"/>
                </a:cxn>
              </a:cxnLst>
              <a:rect l="l" t="t" r="r" b="b"/>
              <a:pathLst>
                <a:path w="597529" h="334978">
                  <a:moveTo>
                    <a:pt x="0" y="0"/>
                  </a:moveTo>
                  <a:lnTo>
                    <a:pt x="597529" y="334978"/>
                  </a:lnTo>
                </a:path>
              </a:pathLst>
            </a:custGeom>
            <a:noFill/>
            <a:ln>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7306147" y="4137434"/>
              <a:ext cx="172015" cy="298764"/>
            </a:xfrm>
            <a:custGeom>
              <a:avLst/>
              <a:gdLst>
                <a:gd name="connsiteX0" fmla="*/ 172015 w 172015"/>
                <a:gd name="connsiteY0" fmla="*/ 0 h 298764"/>
                <a:gd name="connsiteX1" fmla="*/ 0 w 172015"/>
                <a:gd name="connsiteY1" fmla="*/ 298764 h 298764"/>
              </a:gdLst>
              <a:ahLst/>
              <a:cxnLst>
                <a:cxn ang="0">
                  <a:pos x="connsiteX0" y="connsiteY0"/>
                </a:cxn>
                <a:cxn ang="0">
                  <a:pos x="connsiteX1" y="connsiteY1"/>
                </a:cxn>
              </a:cxnLst>
              <a:rect l="l" t="t" r="r" b="b"/>
              <a:pathLst>
                <a:path w="172015" h="298764">
                  <a:moveTo>
                    <a:pt x="172015" y="0"/>
                  </a:moveTo>
                  <a:cubicBezTo>
                    <a:pt x="101851" y="119958"/>
                    <a:pt x="31687" y="239917"/>
                    <a:pt x="0" y="298764"/>
                  </a:cubicBezTo>
                </a:path>
              </a:pathLst>
            </a:custGeom>
            <a:noFill/>
            <a:ln>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4220800" y="4707802"/>
            <a:ext cx="228600" cy="245198"/>
            <a:chOff x="7188451" y="4137434"/>
            <a:chExt cx="355349" cy="298764"/>
          </a:xfrm>
        </p:grpSpPr>
        <p:sp>
          <p:nvSpPr>
            <p:cNvPr id="12" name="Freeform 11"/>
            <p:cNvSpPr/>
            <p:nvPr/>
          </p:nvSpPr>
          <p:spPr>
            <a:xfrm>
              <a:off x="7188451" y="4182701"/>
              <a:ext cx="355349" cy="236899"/>
            </a:xfrm>
            <a:custGeom>
              <a:avLst/>
              <a:gdLst>
                <a:gd name="connsiteX0" fmla="*/ 0 w 597529"/>
                <a:gd name="connsiteY0" fmla="*/ 0 h 334978"/>
                <a:gd name="connsiteX1" fmla="*/ 597529 w 597529"/>
                <a:gd name="connsiteY1" fmla="*/ 334978 h 334978"/>
              </a:gdLst>
              <a:ahLst/>
              <a:cxnLst>
                <a:cxn ang="0">
                  <a:pos x="connsiteX0" y="connsiteY0"/>
                </a:cxn>
                <a:cxn ang="0">
                  <a:pos x="connsiteX1" y="connsiteY1"/>
                </a:cxn>
              </a:cxnLst>
              <a:rect l="l" t="t" r="r" b="b"/>
              <a:pathLst>
                <a:path w="597529" h="334978">
                  <a:moveTo>
                    <a:pt x="0" y="0"/>
                  </a:moveTo>
                  <a:lnTo>
                    <a:pt x="597529" y="334978"/>
                  </a:lnTo>
                </a:path>
              </a:pathLst>
            </a:custGeom>
            <a:noFill/>
            <a:ln>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7306147" y="4137434"/>
              <a:ext cx="172015" cy="298764"/>
            </a:xfrm>
            <a:custGeom>
              <a:avLst/>
              <a:gdLst>
                <a:gd name="connsiteX0" fmla="*/ 172015 w 172015"/>
                <a:gd name="connsiteY0" fmla="*/ 0 h 298764"/>
                <a:gd name="connsiteX1" fmla="*/ 0 w 172015"/>
                <a:gd name="connsiteY1" fmla="*/ 298764 h 298764"/>
              </a:gdLst>
              <a:ahLst/>
              <a:cxnLst>
                <a:cxn ang="0">
                  <a:pos x="connsiteX0" y="connsiteY0"/>
                </a:cxn>
                <a:cxn ang="0">
                  <a:pos x="connsiteX1" y="connsiteY1"/>
                </a:cxn>
              </a:cxnLst>
              <a:rect l="l" t="t" r="r" b="b"/>
              <a:pathLst>
                <a:path w="172015" h="298764">
                  <a:moveTo>
                    <a:pt x="172015" y="0"/>
                  </a:moveTo>
                  <a:cubicBezTo>
                    <a:pt x="101851" y="119958"/>
                    <a:pt x="31687" y="239917"/>
                    <a:pt x="0" y="298764"/>
                  </a:cubicBezTo>
                </a:path>
              </a:pathLst>
            </a:custGeom>
            <a:noFill/>
            <a:ln>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5595076" y="5613183"/>
            <a:ext cx="228600" cy="245198"/>
            <a:chOff x="7188451" y="4137434"/>
            <a:chExt cx="355349" cy="298764"/>
          </a:xfrm>
        </p:grpSpPr>
        <p:sp>
          <p:nvSpPr>
            <p:cNvPr id="18" name="Freeform 17"/>
            <p:cNvSpPr/>
            <p:nvPr/>
          </p:nvSpPr>
          <p:spPr>
            <a:xfrm>
              <a:off x="7188451" y="4182701"/>
              <a:ext cx="355349" cy="236899"/>
            </a:xfrm>
            <a:custGeom>
              <a:avLst/>
              <a:gdLst>
                <a:gd name="connsiteX0" fmla="*/ 0 w 597529"/>
                <a:gd name="connsiteY0" fmla="*/ 0 h 334978"/>
                <a:gd name="connsiteX1" fmla="*/ 597529 w 597529"/>
                <a:gd name="connsiteY1" fmla="*/ 334978 h 334978"/>
              </a:gdLst>
              <a:ahLst/>
              <a:cxnLst>
                <a:cxn ang="0">
                  <a:pos x="connsiteX0" y="connsiteY0"/>
                </a:cxn>
                <a:cxn ang="0">
                  <a:pos x="connsiteX1" y="connsiteY1"/>
                </a:cxn>
              </a:cxnLst>
              <a:rect l="l" t="t" r="r" b="b"/>
              <a:pathLst>
                <a:path w="597529" h="334978">
                  <a:moveTo>
                    <a:pt x="0" y="0"/>
                  </a:moveTo>
                  <a:lnTo>
                    <a:pt x="597529" y="334978"/>
                  </a:lnTo>
                </a:path>
              </a:pathLst>
            </a:custGeom>
            <a:noFill/>
            <a:ln>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7306147" y="4137434"/>
              <a:ext cx="172015" cy="298764"/>
            </a:xfrm>
            <a:custGeom>
              <a:avLst/>
              <a:gdLst>
                <a:gd name="connsiteX0" fmla="*/ 172015 w 172015"/>
                <a:gd name="connsiteY0" fmla="*/ 0 h 298764"/>
                <a:gd name="connsiteX1" fmla="*/ 0 w 172015"/>
                <a:gd name="connsiteY1" fmla="*/ 298764 h 298764"/>
              </a:gdLst>
              <a:ahLst/>
              <a:cxnLst>
                <a:cxn ang="0">
                  <a:pos x="connsiteX0" y="connsiteY0"/>
                </a:cxn>
                <a:cxn ang="0">
                  <a:pos x="connsiteX1" y="connsiteY1"/>
                </a:cxn>
              </a:cxnLst>
              <a:rect l="l" t="t" r="r" b="b"/>
              <a:pathLst>
                <a:path w="172015" h="298764">
                  <a:moveTo>
                    <a:pt x="172015" y="0"/>
                  </a:moveTo>
                  <a:cubicBezTo>
                    <a:pt x="101851" y="119958"/>
                    <a:pt x="31687" y="239917"/>
                    <a:pt x="0" y="298764"/>
                  </a:cubicBezTo>
                </a:path>
              </a:pathLst>
            </a:custGeom>
            <a:noFill/>
            <a:ln>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reeform 34"/>
          <p:cNvSpPr/>
          <p:nvPr/>
        </p:nvSpPr>
        <p:spPr>
          <a:xfrm>
            <a:off x="4114799" y="3733800"/>
            <a:ext cx="325925" cy="152400"/>
          </a:xfrm>
          <a:custGeom>
            <a:avLst/>
            <a:gdLst>
              <a:gd name="connsiteX0" fmla="*/ 0 w 325925"/>
              <a:gd name="connsiteY0" fmla="*/ 108642 h 185157"/>
              <a:gd name="connsiteX1" fmla="*/ 81481 w 325925"/>
              <a:gd name="connsiteY1" fmla="*/ 181069 h 185157"/>
              <a:gd name="connsiteX2" fmla="*/ 325925 w 325925"/>
              <a:gd name="connsiteY2" fmla="*/ 0 h 185157"/>
            </a:gdLst>
            <a:ahLst/>
            <a:cxnLst>
              <a:cxn ang="0">
                <a:pos x="connsiteX0" y="connsiteY0"/>
              </a:cxn>
              <a:cxn ang="0">
                <a:pos x="connsiteX1" y="connsiteY1"/>
              </a:cxn>
              <a:cxn ang="0">
                <a:pos x="connsiteX2" y="connsiteY2"/>
              </a:cxn>
            </a:cxnLst>
            <a:rect l="l" t="t" r="r" b="b"/>
            <a:pathLst>
              <a:path w="325925" h="185157">
                <a:moveTo>
                  <a:pt x="0" y="108642"/>
                </a:moveTo>
                <a:cubicBezTo>
                  <a:pt x="13580" y="153909"/>
                  <a:pt x="27160" y="199176"/>
                  <a:pt x="81481" y="181069"/>
                </a:cubicBezTo>
                <a:cubicBezTo>
                  <a:pt x="135802" y="162962"/>
                  <a:pt x="230863" y="81481"/>
                  <a:pt x="325925" y="0"/>
                </a:cubicBezTo>
              </a:path>
            </a:pathLst>
          </a:cu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4277761" y="4400768"/>
            <a:ext cx="325925" cy="152400"/>
          </a:xfrm>
          <a:custGeom>
            <a:avLst/>
            <a:gdLst>
              <a:gd name="connsiteX0" fmla="*/ 0 w 325925"/>
              <a:gd name="connsiteY0" fmla="*/ 108642 h 185157"/>
              <a:gd name="connsiteX1" fmla="*/ 81481 w 325925"/>
              <a:gd name="connsiteY1" fmla="*/ 181069 h 185157"/>
              <a:gd name="connsiteX2" fmla="*/ 325925 w 325925"/>
              <a:gd name="connsiteY2" fmla="*/ 0 h 185157"/>
            </a:gdLst>
            <a:ahLst/>
            <a:cxnLst>
              <a:cxn ang="0">
                <a:pos x="connsiteX0" y="connsiteY0"/>
              </a:cxn>
              <a:cxn ang="0">
                <a:pos x="connsiteX1" y="connsiteY1"/>
              </a:cxn>
              <a:cxn ang="0">
                <a:pos x="connsiteX2" y="connsiteY2"/>
              </a:cxn>
            </a:cxnLst>
            <a:rect l="l" t="t" r="r" b="b"/>
            <a:pathLst>
              <a:path w="325925" h="185157">
                <a:moveTo>
                  <a:pt x="0" y="108642"/>
                </a:moveTo>
                <a:cubicBezTo>
                  <a:pt x="13580" y="153909"/>
                  <a:pt x="27160" y="199176"/>
                  <a:pt x="81481" y="181069"/>
                </a:cubicBezTo>
                <a:cubicBezTo>
                  <a:pt x="135802" y="162962"/>
                  <a:pt x="230863" y="81481"/>
                  <a:pt x="325925" y="0"/>
                </a:cubicBezTo>
              </a:path>
            </a:pathLst>
          </a:cu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5709376" y="5315963"/>
            <a:ext cx="325925" cy="152400"/>
          </a:xfrm>
          <a:custGeom>
            <a:avLst/>
            <a:gdLst>
              <a:gd name="connsiteX0" fmla="*/ 0 w 325925"/>
              <a:gd name="connsiteY0" fmla="*/ 108642 h 185157"/>
              <a:gd name="connsiteX1" fmla="*/ 81481 w 325925"/>
              <a:gd name="connsiteY1" fmla="*/ 181069 h 185157"/>
              <a:gd name="connsiteX2" fmla="*/ 325925 w 325925"/>
              <a:gd name="connsiteY2" fmla="*/ 0 h 185157"/>
            </a:gdLst>
            <a:ahLst/>
            <a:cxnLst>
              <a:cxn ang="0">
                <a:pos x="connsiteX0" y="connsiteY0"/>
              </a:cxn>
              <a:cxn ang="0">
                <a:pos x="connsiteX1" y="connsiteY1"/>
              </a:cxn>
              <a:cxn ang="0">
                <a:pos x="connsiteX2" y="connsiteY2"/>
              </a:cxn>
            </a:cxnLst>
            <a:rect l="l" t="t" r="r" b="b"/>
            <a:pathLst>
              <a:path w="325925" h="185157">
                <a:moveTo>
                  <a:pt x="0" y="108642"/>
                </a:moveTo>
                <a:cubicBezTo>
                  <a:pt x="13580" y="153909"/>
                  <a:pt x="27160" y="199176"/>
                  <a:pt x="81481" y="181069"/>
                </a:cubicBezTo>
                <a:cubicBezTo>
                  <a:pt x="135802" y="162962"/>
                  <a:pt x="230863" y="81481"/>
                  <a:pt x="325925" y="0"/>
                </a:cubicBezTo>
              </a:path>
            </a:pathLst>
          </a:cu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4846621" y="5960198"/>
            <a:ext cx="325925" cy="152400"/>
          </a:xfrm>
          <a:custGeom>
            <a:avLst/>
            <a:gdLst>
              <a:gd name="connsiteX0" fmla="*/ 0 w 325925"/>
              <a:gd name="connsiteY0" fmla="*/ 108642 h 185157"/>
              <a:gd name="connsiteX1" fmla="*/ 81481 w 325925"/>
              <a:gd name="connsiteY1" fmla="*/ 181069 h 185157"/>
              <a:gd name="connsiteX2" fmla="*/ 325925 w 325925"/>
              <a:gd name="connsiteY2" fmla="*/ 0 h 185157"/>
            </a:gdLst>
            <a:ahLst/>
            <a:cxnLst>
              <a:cxn ang="0">
                <a:pos x="connsiteX0" y="connsiteY0"/>
              </a:cxn>
              <a:cxn ang="0">
                <a:pos x="connsiteX1" y="connsiteY1"/>
              </a:cxn>
              <a:cxn ang="0">
                <a:pos x="connsiteX2" y="connsiteY2"/>
              </a:cxn>
            </a:cxnLst>
            <a:rect l="l" t="t" r="r" b="b"/>
            <a:pathLst>
              <a:path w="325925" h="185157">
                <a:moveTo>
                  <a:pt x="0" y="108642"/>
                </a:moveTo>
                <a:cubicBezTo>
                  <a:pt x="13580" y="153909"/>
                  <a:pt x="27160" y="199176"/>
                  <a:pt x="81481" y="181069"/>
                </a:cubicBezTo>
                <a:cubicBezTo>
                  <a:pt x="135802" y="162962"/>
                  <a:pt x="230863" y="81481"/>
                  <a:pt x="325925" y="0"/>
                </a:cubicBezTo>
              </a:path>
            </a:pathLst>
          </a:cu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5904780" y="6248400"/>
            <a:ext cx="325925" cy="152400"/>
          </a:xfrm>
          <a:custGeom>
            <a:avLst/>
            <a:gdLst>
              <a:gd name="connsiteX0" fmla="*/ 0 w 325925"/>
              <a:gd name="connsiteY0" fmla="*/ 108642 h 185157"/>
              <a:gd name="connsiteX1" fmla="*/ 81481 w 325925"/>
              <a:gd name="connsiteY1" fmla="*/ 181069 h 185157"/>
              <a:gd name="connsiteX2" fmla="*/ 325925 w 325925"/>
              <a:gd name="connsiteY2" fmla="*/ 0 h 185157"/>
            </a:gdLst>
            <a:ahLst/>
            <a:cxnLst>
              <a:cxn ang="0">
                <a:pos x="connsiteX0" y="connsiteY0"/>
              </a:cxn>
              <a:cxn ang="0">
                <a:pos x="connsiteX1" y="connsiteY1"/>
              </a:cxn>
              <a:cxn ang="0">
                <a:pos x="connsiteX2" y="connsiteY2"/>
              </a:cxn>
            </a:cxnLst>
            <a:rect l="l" t="t" r="r" b="b"/>
            <a:pathLst>
              <a:path w="325925" h="185157">
                <a:moveTo>
                  <a:pt x="0" y="108642"/>
                </a:moveTo>
                <a:cubicBezTo>
                  <a:pt x="13580" y="153909"/>
                  <a:pt x="27160" y="199176"/>
                  <a:pt x="81481" y="181069"/>
                </a:cubicBezTo>
                <a:cubicBezTo>
                  <a:pt x="135802" y="162962"/>
                  <a:pt x="230863" y="81481"/>
                  <a:pt x="325925" y="0"/>
                </a:cubicBezTo>
              </a:path>
            </a:pathLst>
          </a:cu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6C311BA-70A4-7B44-8FDD-C8615EAD1497}"/>
              </a:ext>
            </a:extLst>
          </p:cNvPr>
          <p:cNvGrpSpPr/>
          <p:nvPr/>
        </p:nvGrpSpPr>
        <p:grpSpPr>
          <a:xfrm>
            <a:off x="4351844" y="5051730"/>
            <a:ext cx="228600" cy="245198"/>
            <a:chOff x="7188451" y="4137434"/>
            <a:chExt cx="355349" cy="298764"/>
          </a:xfrm>
        </p:grpSpPr>
        <p:sp>
          <p:nvSpPr>
            <p:cNvPr id="23" name="Freeform 22">
              <a:extLst>
                <a:ext uri="{FF2B5EF4-FFF2-40B4-BE49-F238E27FC236}">
                  <a16:creationId xmlns:a16="http://schemas.microsoft.com/office/drawing/2014/main" id="{83E642DD-2ADC-0846-AA94-30CC495060AA}"/>
                </a:ext>
              </a:extLst>
            </p:cNvPr>
            <p:cNvSpPr/>
            <p:nvPr/>
          </p:nvSpPr>
          <p:spPr>
            <a:xfrm>
              <a:off x="7188451" y="4182701"/>
              <a:ext cx="355349" cy="236899"/>
            </a:xfrm>
            <a:custGeom>
              <a:avLst/>
              <a:gdLst>
                <a:gd name="connsiteX0" fmla="*/ 0 w 597529"/>
                <a:gd name="connsiteY0" fmla="*/ 0 h 334978"/>
                <a:gd name="connsiteX1" fmla="*/ 597529 w 597529"/>
                <a:gd name="connsiteY1" fmla="*/ 334978 h 334978"/>
              </a:gdLst>
              <a:ahLst/>
              <a:cxnLst>
                <a:cxn ang="0">
                  <a:pos x="connsiteX0" y="connsiteY0"/>
                </a:cxn>
                <a:cxn ang="0">
                  <a:pos x="connsiteX1" y="connsiteY1"/>
                </a:cxn>
              </a:cxnLst>
              <a:rect l="l" t="t" r="r" b="b"/>
              <a:pathLst>
                <a:path w="597529" h="334978">
                  <a:moveTo>
                    <a:pt x="0" y="0"/>
                  </a:moveTo>
                  <a:lnTo>
                    <a:pt x="597529" y="334978"/>
                  </a:lnTo>
                </a:path>
              </a:pathLst>
            </a:custGeom>
            <a:noFill/>
            <a:ln>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262A7F8C-CC3A-E642-8DFD-7CF0F4F65A2C}"/>
                </a:ext>
              </a:extLst>
            </p:cNvPr>
            <p:cNvSpPr/>
            <p:nvPr/>
          </p:nvSpPr>
          <p:spPr>
            <a:xfrm>
              <a:off x="7306147" y="4137434"/>
              <a:ext cx="172015" cy="298764"/>
            </a:xfrm>
            <a:custGeom>
              <a:avLst/>
              <a:gdLst>
                <a:gd name="connsiteX0" fmla="*/ 172015 w 172015"/>
                <a:gd name="connsiteY0" fmla="*/ 0 h 298764"/>
                <a:gd name="connsiteX1" fmla="*/ 0 w 172015"/>
                <a:gd name="connsiteY1" fmla="*/ 298764 h 298764"/>
              </a:gdLst>
              <a:ahLst/>
              <a:cxnLst>
                <a:cxn ang="0">
                  <a:pos x="connsiteX0" y="connsiteY0"/>
                </a:cxn>
                <a:cxn ang="0">
                  <a:pos x="connsiteX1" y="connsiteY1"/>
                </a:cxn>
              </a:cxnLst>
              <a:rect l="l" t="t" r="r" b="b"/>
              <a:pathLst>
                <a:path w="172015" h="298764">
                  <a:moveTo>
                    <a:pt x="172015" y="0"/>
                  </a:moveTo>
                  <a:cubicBezTo>
                    <a:pt x="101851" y="119958"/>
                    <a:pt x="31687" y="239917"/>
                    <a:pt x="0" y="298764"/>
                  </a:cubicBezTo>
                </a:path>
              </a:pathLst>
            </a:custGeom>
            <a:noFill/>
            <a:ln>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131549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5" grpId="0" animBg="1"/>
      <p:bldP spid="36" grpId="0" animBg="1"/>
      <p:bldP spid="37" grpId="0" animBg="1"/>
      <p:bldP spid="39" grpId="0" animBg="1"/>
      <p:bldP spid="40"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849517" y="45453"/>
            <a:ext cx="8229600" cy="792162"/>
          </a:xfrm>
        </p:spPr>
        <p:txBody>
          <a:bodyPr>
            <a:normAutofit/>
          </a:bodyPr>
          <a:lstStyle/>
          <a:p>
            <a:r>
              <a:rPr lang="en-US" b="1" dirty="0">
                <a:solidFill>
                  <a:srgbClr val="C00000"/>
                </a:solidFill>
              </a:rPr>
              <a:t>Comparing Pointers</a:t>
            </a:r>
          </a:p>
        </p:txBody>
      </p:sp>
      <p:sp>
        <p:nvSpPr>
          <p:cNvPr id="385027" name="Rectangle 3"/>
          <p:cNvSpPr>
            <a:spLocks noGrp="1" noChangeArrowheads="1"/>
          </p:cNvSpPr>
          <p:nvPr>
            <p:ph type="body" idx="1"/>
          </p:nvPr>
        </p:nvSpPr>
        <p:spPr>
          <a:xfrm>
            <a:off x="5860" y="976532"/>
            <a:ext cx="8985740" cy="5791200"/>
          </a:xfrm>
        </p:spPr>
        <p:txBody>
          <a:bodyPr>
            <a:noAutofit/>
          </a:bodyPr>
          <a:lstStyle/>
          <a:p>
            <a:pPr algn="just"/>
            <a:r>
              <a:rPr lang="en-US" dirty="0">
                <a:latin typeface="+mj-lt"/>
                <a:cs typeface="Courier New" pitchFamily="49" charset="0"/>
              </a:rPr>
              <a:t>If </a:t>
            </a:r>
            <a:r>
              <a:rPr lang="en-US" dirty="0">
                <a:solidFill>
                  <a:srgbClr val="2F1BC7"/>
                </a:solidFill>
                <a:latin typeface="+mj-lt"/>
                <a:cs typeface="Courier New" pitchFamily="49" charset="0"/>
              </a:rPr>
              <a:t>one address </a:t>
            </a:r>
            <a:r>
              <a:rPr lang="en-US" dirty="0">
                <a:latin typeface="+mj-lt"/>
                <a:cs typeface="Courier New" pitchFamily="49" charset="0"/>
              </a:rPr>
              <a:t>comes </a:t>
            </a:r>
            <a:r>
              <a:rPr lang="en-US" dirty="0">
                <a:solidFill>
                  <a:srgbClr val="2F1BC7"/>
                </a:solidFill>
                <a:latin typeface="+mj-lt"/>
                <a:cs typeface="Courier New" pitchFamily="49" charset="0"/>
              </a:rPr>
              <a:t>before</a:t>
            </a:r>
            <a:r>
              <a:rPr lang="en-US" dirty="0">
                <a:latin typeface="+mj-lt"/>
                <a:cs typeface="Courier New" pitchFamily="49" charset="0"/>
              </a:rPr>
              <a:t> another </a:t>
            </a:r>
            <a:r>
              <a:rPr lang="en-US" dirty="0">
                <a:solidFill>
                  <a:srgbClr val="2F1BC7"/>
                </a:solidFill>
                <a:latin typeface="+mj-lt"/>
                <a:cs typeface="Courier New" pitchFamily="49" charset="0"/>
              </a:rPr>
              <a:t>address</a:t>
            </a:r>
            <a:r>
              <a:rPr lang="en-US" dirty="0">
                <a:latin typeface="+mj-lt"/>
                <a:cs typeface="Courier New" pitchFamily="49" charset="0"/>
              </a:rPr>
              <a:t> in memory, the </a:t>
            </a:r>
            <a:r>
              <a:rPr lang="en-US" b="1" i="1" dirty="0">
                <a:solidFill>
                  <a:srgbClr val="2F1BC7"/>
                </a:solidFill>
                <a:latin typeface="+mj-lt"/>
                <a:cs typeface="Courier New" pitchFamily="49" charset="0"/>
              </a:rPr>
              <a:t>first address</a:t>
            </a:r>
            <a:r>
              <a:rPr lang="en-US" dirty="0">
                <a:latin typeface="+mj-lt"/>
                <a:cs typeface="Courier New" pitchFamily="49" charset="0"/>
              </a:rPr>
              <a:t> is considered </a:t>
            </a:r>
            <a:r>
              <a:rPr lang="en-US" b="1" i="1" dirty="0">
                <a:solidFill>
                  <a:srgbClr val="2F1BC7"/>
                </a:solidFill>
                <a:latin typeface="+mj-lt"/>
                <a:cs typeface="Courier New" pitchFamily="49" charset="0"/>
              </a:rPr>
              <a:t>less than </a:t>
            </a:r>
            <a:r>
              <a:rPr lang="en-US" dirty="0">
                <a:latin typeface="+mj-lt"/>
                <a:cs typeface="Courier New" pitchFamily="49" charset="0"/>
              </a:rPr>
              <a:t>the</a:t>
            </a:r>
            <a:r>
              <a:rPr lang="en-US" b="1" i="1" dirty="0">
                <a:solidFill>
                  <a:srgbClr val="2F1BC7"/>
                </a:solidFill>
                <a:latin typeface="+mj-lt"/>
                <a:cs typeface="Courier New" pitchFamily="49" charset="0"/>
              </a:rPr>
              <a:t> second address.</a:t>
            </a:r>
          </a:p>
          <a:p>
            <a:pPr algn="just"/>
            <a:endParaRPr lang="en-US" b="1" i="1" dirty="0">
              <a:solidFill>
                <a:srgbClr val="2F1BC7"/>
              </a:solidFill>
              <a:latin typeface="+mj-lt"/>
              <a:cs typeface="Courier New" pitchFamily="49" charset="0"/>
            </a:endParaRPr>
          </a:p>
          <a:p>
            <a:pPr algn="just"/>
            <a:r>
              <a:rPr lang="en-US" dirty="0">
                <a:latin typeface="+mj-lt"/>
                <a:cs typeface="Courier New" pitchFamily="49" charset="0"/>
              </a:rPr>
              <a:t>Two pointer variables can be compared using C++ relational operators: </a:t>
            </a:r>
            <a:r>
              <a:rPr lang="en-US" b="1" dirty="0">
                <a:solidFill>
                  <a:srgbClr val="2F1BC7"/>
                </a:solidFill>
                <a:latin typeface="+mj-lt"/>
                <a:cs typeface="Courier New" pitchFamily="49" charset="0"/>
              </a:rPr>
              <a:t>&lt;</a:t>
            </a:r>
            <a:r>
              <a:rPr lang="en-US" dirty="0">
                <a:latin typeface="+mj-lt"/>
                <a:cs typeface="Courier New" pitchFamily="49" charset="0"/>
              </a:rPr>
              <a:t>, </a:t>
            </a:r>
            <a:r>
              <a:rPr lang="en-US" b="1" dirty="0">
                <a:solidFill>
                  <a:srgbClr val="2F1BC7"/>
                </a:solidFill>
                <a:latin typeface="+mj-lt"/>
                <a:cs typeface="Courier New" pitchFamily="49" charset="0"/>
              </a:rPr>
              <a:t>&gt;</a:t>
            </a:r>
            <a:r>
              <a:rPr lang="en-US" b="1" dirty="0">
                <a:latin typeface="+mj-lt"/>
                <a:cs typeface="Courier New" pitchFamily="49" charset="0"/>
              </a:rPr>
              <a:t>,</a:t>
            </a:r>
            <a:r>
              <a:rPr lang="en-US" dirty="0">
                <a:latin typeface="+mj-lt"/>
                <a:cs typeface="Courier New" pitchFamily="49" charset="0"/>
              </a:rPr>
              <a:t> </a:t>
            </a:r>
            <a:r>
              <a:rPr lang="en-US" b="1" dirty="0">
                <a:solidFill>
                  <a:srgbClr val="2F1BC7"/>
                </a:solidFill>
                <a:latin typeface="+mj-lt"/>
                <a:cs typeface="Courier New" pitchFamily="49" charset="0"/>
              </a:rPr>
              <a:t>&lt;=</a:t>
            </a:r>
            <a:r>
              <a:rPr lang="en-US" b="1" dirty="0">
                <a:latin typeface="+mj-lt"/>
                <a:cs typeface="Courier New" pitchFamily="49" charset="0"/>
              </a:rPr>
              <a:t>,</a:t>
            </a:r>
            <a:r>
              <a:rPr lang="en-US" dirty="0">
                <a:latin typeface="+mj-lt"/>
                <a:cs typeface="Courier New" pitchFamily="49" charset="0"/>
              </a:rPr>
              <a:t> </a:t>
            </a:r>
            <a:r>
              <a:rPr lang="en-US" b="1" dirty="0">
                <a:solidFill>
                  <a:srgbClr val="2F1BC7"/>
                </a:solidFill>
                <a:latin typeface="+mj-lt"/>
                <a:cs typeface="Courier New" pitchFamily="49" charset="0"/>
              </a:rPr>
              <a:t>&gt;=</a:t>
            </a:r>
            <a:r>
              <a:rPr lang="en-US" b="1" dirty="0">
                <a:latin typeface="+mj-lt"/>
                <a:cs typeface="Courier New" pitchFamily="49" charset="0"/>
              </a:rPr>
              <a:t>,</a:t>
            </a:r>
            <a:r>
              <a:rPr lang="en-US" dirty="0">
                <a:latin typeface="+mj-lt"/>
                <a:cs typeface="Courier New" pitchFamily="49" charset="0"/>
              </a:rPr>
              <a:t> </a:t>
            </a:r>
            <a:r>
              <a:rPr lang="en-US" b="1" dirty="0">
                <a:solidFill>
                  <a:srgbClr val="2F1BC7"/>
                </a:solidFill>
                <a:latin typeface="+mj-lt"/>
                <a:cs typeface="Courier New" pitchFamily="49" charset="0"/>
              </a:rPr>
              <a:t>==</a:t>
            </a:r>
          </a:p>
          <a:p>
            <a:pPr algn="just">
              <a:buNone/>
            </a:pPr>
            <a:endParaRPr lang="en-US" b="1" dirty="0">
              <a:solidFill>
                <a:srgbClr val="2F1BC7"/>
              </a:solidFill>
              <a:latin typeface="+mj-lt"/>
              <a:cs typeface="Courier New" pitchFamily="49" charset="0"/>
            </a:endParaRPr>
          </a:p>
          <a:p>
            <a:pPr algn="just"/>
            <a:r>
              <a:rPr lang="en-US" dirty="0">
                <a:latin typeface="+mj-lt"/>
                <a:cs typeface="Courier New" pitchFamily="49" charset="0"/>
              </a:rPr>
              <a:t>In an array, elements are stored in consecutive memory locations, E.g., </a:t>
            </a:r>
            <a:r>
              <a:rPr lang="en-US" i="1" dirty="0">
                <a:latin typeface="+mj-lt"/>
                <a:cs typeface="Courier New" pitchFamily="49" charset="0"/>
              </a:rPr>
              <a:t>address of </a:t>
            </a:r>
            <a:r>
              <a:rPr lang="en-US" b="1" dirty="0" err="1">
                <a:solidFill>
                  <a:srgbClr val="2F1BC7"/>
                </a:solidFill>
                <a:latin typeface="+mj-lt"/>
                <a:cs typeface="Courier New" pitchFamily="49" charset="0"/>
              </a:rPr>
              <a:t>Arr</a:t>
            </a:r>
            <a:r>
              <a:rPr lang="en-US" b="1" dirty="0">
                <a:solidFill>
                  <a:srgbClr val="2F1BC7"/>
                </a:solidFill>
                <a:latin typeface="+mj-lt"/>
                <a:cs typeface="Courier New" pitchFamily="49" charset="0"/>
              </a:rPr>
              <a:t>[2]</a:t>
            </a:r>
            <a:r>
              <a:rPr lang="en-US" i="1" dirty="0">
                <a:latin typeface="+mj-lt"/>
                <a:cs typeface="Courier New" pitchFamily="49" charset="0"/>
              </a:rPr>
              <a:t> will be smaller than the address of </a:t>
            </a:r>
            <a:r>
              <a:rPr lang="en-US" b="1" dirty="0" err="1">
                <a:solidFill>
                  <a:srgbClr val="2F1BC7"/>
                </a:solidFill>
                <a:latin typeface="+mj-lt"/>
                <a:cs typeface="Courier New" pitchFamily="49" charset="0"/>
              </a:rPr>
              <a:t>Arr</a:t>
            </a:r>
            <a:r>
              <a:rPr lang="en-US" b="1" dirty="0">
                <a:solidFill>
                  <a:srgbClr val="2F1BC7"/>
                </a:solidFill>
                <a:latin typeface="+mj-lt"/>
                <a:cs typeface="Courier New" pitchFamily="49" charset="0"/>
              </a:rPr>
              <a:t>[3]</a:t>
            </a:r>
            <a:r>
              <a:rPr lang="en-US" i="1" dirty="0">
                <a:latin typeface="+mj-lt"/>
                <a:cs typeface="Courier New" pitchFamily="49" charset="0"/>
              </a:rPr>
              <a:t> etc.</a:t>
            </a:r>
          </a:p>
          <a:p>
            <a:pPr algn="just"/>
            <a:endParaRPr lang="en-US" b="1" dirty="0">
              <a:solidFill>
                <a:srgbClr val="2F1BC7"/>
              </a:solidFill>
              <a:latin typeface="+mj-lt"/>
              <a:cs typeface="Courier New" pitchFamily="49" charset="0"/>
            </a:endParaRPr>
          </a:p>
          <a:p>
            <a:pPr algn="just"/>
            <a:endParaRPr lang="en-US" b="1" i="1" dirty="0">
              <a:solidFill>
                <a:srgbClr val="2F1BC7"/>
              </a:solidFill>
              <a:latin typeface="+mj-lt"/>
              <a:cs typeface="Courier New" pitchFamily="49" charset="0"/>
            </a:endParaRPr>
          </a:p>
        </p:txBody>
      </p:sp>
      <p:sp>
        <p:nvSpPr>
          <p:cNvPr id="10" name="Rectangle 9"/>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605041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4764"/>
            <a:ext cx="8610600" cy="771525"/>
          </a:xfrm>
        </p:spPr>
        <p:txBody>
          <a:bodyPr/>
          <a:lstStyle/>
          <a:p>
            <a:pPr eaLnBrk="1" hangingPunct="1">
              <a:defRPr/>
            </a:pPr>
            <a:r>
              <a:rPr lang="en-US" sz="3200" b="1" dirty="0">
                <a:solidFill>
                  <a:srgbClr val="B80000"/>
                </a:solidFill>
                <a:cs typeface="+mj-cs"/>
              </a:rPr>
              <a:t>Accessing 1-Dimensional Array Using Pointers</a:t>
            </a:r>
          </a:p>
        </p:txBody>
      </p:sp>
      <p:sp>
        <p:nvSpPr>
          <p:cNvPr id="104451" name="Rectangle 3"/>
          <p:cNvSpPr>
            <a:spLocks noGrp="1" noChangeArrowheads="1"/>
          </p:cNvSpPr>
          <p:nvPr>
            <p:ph type="body" idx="1"/>
          </p:nvPr>
        </p:nvSpPr>
        <p:spPr>
          <a:xfrm>
            <a:off x="98424" y="1120610"/>
            <a:ext cx="6226175" cy="5280190"/>
          </a:xfrm>
          <a:ln>
            <a:solidFill>
              <a:schemeClr val="tx1"/>
            </a:solidFill>
          </a:ln>
        </p:spPr>
        <p:txBody>
          <a:bodyPr/>
          <a:lstStyle/>
          <a:p>
            <a:pPr eaLnBrk="1" hangingPunct="1">
              <a:lnSpc>
                <a:spcPct val="90000"/>
              </a:lnSpc>
              <a:defRPr/>
            </a:pPr>
            <a:r>
              <a:rPr lang="en-US" sz="2000" dirty="0">
                <a:cs typeface="+mn-cs"/>
              </a:rPr>
              <a:t>We know that </a:t>
            </a:r>
            <a:r>
              <a:rPr lang="en-US" sz="2000" b="1" u="sng" dirty="0">
                <a:solidFill>
                  <a:srgbClr val="B80000"/>
                </a:solidFill>
              </a:rPr>
              <a:t>a</a:t>
            </a:r>
            <a:r>
              <a:rPr lang="en-US" sz="2000" b="1" u="sng" dirty="0">
                <a:solidFill>
                  <a:srgbClr val="B80000"/>
                </a:solidFill>
                <a:cs typeface="+mn-cs"/>
              </a:rPr>
              <a:t>rray name</a:t>
            </a:r>
            <a:r>
              <a:rPr lang="en-US" sz="2000" b="1" dirty="0">
                <a:solidFill>
                  <a:srgbClr val="B80000"/>
                </a:solidFill>
                <a:cs typeface="+mn-cs"/>
              </a:rPr>
              <a:t> </a:t>
            </a:r>
            <a:r>
              <a:rPr lang="en-US" sz="2000" dirty="0">
                <a:cs typeface="+mn-cs"/>
              </a:rPr>
              <a:t>denotes the </a:t>
            </a:r>
            <a:r>
              <a:rPr lang="en-US" sz="2000" b="1" u="sng" dirty="0">
                <a:solidFill>
                  <a:srgbClr val="B80000"/>
                </a:solidFill>
                <a:cs typeface="+mn-cs"/>
              </a:rPr>
              <a:t>memory address</a:t>
            </a:r>
            <a:r>
              <a:rPr lang="en-US" sz="2000" b="1" dirty="0">
                <a:solidFill>
                  <a:srgbClr val="B80000"/>
                </a:solidFill>
                <a:cs typeface="+mn-cs"/>
              </a:rPr>
              <a:t> </a:t>
            </a:r>
            <a:r>
              <a:rPr lang="en-US" sz="2000" dirty="0">
                <a:cs typeface="+mn-cs"/>
              </a:rPr>
              <a:t>of its first slot.</a:t>
            </a:r>
          </a:p>
          <a:p>
            <a:pPr lvl="1" eaLnBrk="1" hangingPunct="1">
              <a:lnSpc>
                <a:spcPct val="90000"/>
              </a:lnSpc>
              <a:defRPr/>
            </a:pPr>
            <a:r>
              <a:rPr lang="en-US" sz="1800" dirty="0"/>
              <a:t>Example:</a:t>
            </a:r>
          </a:p>
          <a:p>
            <a:pPr marL="914400" lvl="2" indent="0" eaLnBrk="1" hangingPunct="1">
              <a:lnSpc>
                <a:spcPct val="90000"/>
              </a:lnSpc>
              <a:buNone/>
              <a:defRPr/>
            </a:pPr>
            <a:r>
              <a:rPr lang="en-US" sz="1800" b="1" dirty="0" err="1">
                <a:solidFill>
                  <a:srgbClr val="B80000"/>
                </a:solidFill>
                <a:latin typeface="Courier New" panose="02070309020205020404" pitchFamily="49" charset="0"/>
                <a:cs typeface="Courier New" panose="02070309020205020404" pitchFamily="49" charset="0"/>
              </a:rPr>
              <a:t>int</a:t>
            </a:r>
            <a:r>
              <a:rPr lang="en-US" sz="1800" b="1" dirty="0">
                <a:solidFill>
                  <a:srgbClr val="B80000"/>
                </a:solidFill>
                <a:latin typeface="Courier New" panose="02070309020205020404" pitchFamily="49" charset="0"/>
                <a:cs typeface="Courier New" panose="02070309020205020404" pitchFamily="49" charset="0"/>
              </a:rPr>
              <a:t> List [ 50 ];</a:t>
            </a:r>
          </a:p>
          <a:p>
            <a:pPr marL="914400" lvl="2" indent="0" eaLnBrk="1" hangingPunct="1">
              <a:lnSpc>
                <a:spcPct val="90000"/>
              </a:lnSpc>
              <a:buNone/>
              <a:defRPr/>
            </a:pPr>
            <a:r>
              <a:rPr lang="en-US" sz="1800" b="1" dirty="0" err="1">
                <a:solidFill>
                  <a:srgbClr val="B80000"/>
                </a:solidFill>
                <a:latin typeface="Courier New" panose="02070309020205020404" pitchFamily="49" charset="0"/>
                <a:cs typeface="Courier New" panose="02070309020205020404" pitchFamily="49" charset="0"/>
              </a:rPr>
              <a:t>int</a:t>
            </a:r>
            <a:r>
              <a:rPr lang="en-US" sz="1800" b="1" dirty="0">
                <a:solidFill>
                  <a:srgbClr val="B80000"/>
                </a:solidFill>
                <a:latin typeface="Courier New" panose="02070309020205020404" pitchFamily="49" charset="0"/>
                <a:cs typeface="Courier New" panose="02070309020205020404" pitchFamily="49" charset="0"/>
              </a:rPr>
              <a:t> *Pointer;</a:t>
            </a:r>
          </a:p>
          <a:p>
            <a:pPr marL="914400" lvl="2" indent="0" eaLnBrk="1" hangingPunct="1">
              <a:lnSpc>
                <a:spcPct val="90000"/>
              </a:lnSpc>
              <a:buNone/>
              <a:defRPr/>
            </a:pPr>
            <a:r>
              <a:rPr lang="en-US" sz="1800" b="1" dirty="0">
                <a:solidFill>
                  <a:srgbClr val="B80000"/>
                </a:solidFill>
                <a:latin typeface="Courier New" panose="02070309020205020404" pitchFamily="49" charset="0"/>
                <a:cs typeface="Courier New" panose="02070309020205020404" pitchFamily="49" charset="0"/>
              </a:rPr>
              <a:t>Pointer = List;</a:t>
            </a:r>
          </a:p>
          <a:p>
            <a:pPr eaLnBrk="1" hangingPunct="1">
              <a:lnSpc>
                <a:spcPct val="90000"/>
              </a:lnSpc>
              <a:defRPr/>
            </a:pPr>
            <a:r>
              <a:rPr lang="en-US" sz="2000" dirty="0">
                <a:cs typeface="+mn-cs"/>
              </a:rPr>
              <a:t>Other slots of the </a:t>
            </a:r>
            <a:r>
              <a:rPr lang="en-US" sz="2000" b="1" u="sng" dirty="0">
                <a:solidFill>
                  <a:srgbClr val="B80000"/>
                </a:solidFill>
              </a:rPr>
              <a:t>a</a:t>
            </a:r>
            <a:r>
              <a:rPr lang="en-US" sz="2000" b="1" u="sng" dirty="0">
                <a:solidFill>
                  <a:srgbClr val="B80000"/>
                </a:solidFill>
                <a:cs typeface="+mn-cs"/>
              </a:rPr>
              <a:t>rray (List [50])</a:t>
            </a:r>
            <a:r>
              <a:rPr lang="en-US" sz="2000" b="1" dirty="0">
                <a:solidFill>
                  <a:srgbClr val="B80000"/>
                </a:solidFill>
                <a:cs typeface="+mn-cs"/>
              </a:rPr>
              <a:t> </a:t>
            </a:r>
            <a:r>
              <a:rPr lang="en-US" sz="2000" dirty="0">
                <a:cs typeface="+mn-cs"/>
              </a:rPr>
              <a:t>can be accessed using by performing </a:t>
            </a:r>
            <a:r>
              <a:rPr lang="en-US" sz="2000" b="1" u="sng" dirty="0">
                <a:solidFill>
                  <a:srgbClr val="B80000"/>
                </a:solidFill>
              </a:rPr>
              <a:t>a</a:t>
            </a:r>
            <a:r>
              <a:rPr lang="en-US" sz="2000" b="1" u="sng" dirty="0">
                <a:solidFill>
                  <a:srgbClr val="B80000"/>
                </a:solidFill>
                <a:cs typeface="+mn-cs"/>
              </a:rPr>
              <a:t>rithmetic operations </a:t>
            </a:r>
            <a:r>
              <a:rPr lang="en-US" sz="2000" dirty="0">
                <a:cs typeface="+mn-cs"/>
              </a:rPr>
              <a:t>on</a:t>
            </a:r>
            <a:r>
              <a:rPr lang="en-US" sz="2000" u="sng" dirty="0">
                <a:solidFill>
                  <a:srgbClr val="FF3300"/>
                </a:solidFill>
                <a:cs typeface="+mn-cs"/>
              </a:rPr>
              <a:t> </a:t>
            </a:r>
            <a:r>
              <a:rPr lang="en-US" sz="2000" b="1" u="sng" dirty="0">
                <a:solidFill>
                  <a:srgbClr val="B80000"/>
                </a:solidFill>
              </a:rPr>
              <a:t>p</a:t>
            </a:r>
            <a:r>
              <a:rPr lang="en-US" sz="2000" b="1" u="sng" dirty="0">
                <a:solidFill>
                  <a:srgbClr val="B80000"/>
                </a:solidFill>
                <a:cs typeface="+mn-cs"/>
              </a:rPr>
              <a:t>ointer</a:t>
            </a:r>
            <a:r>
              <a:rPr lang="en-US" sz="2000" dirty="0">
                <a:cs typeface="+mn-cs"/>
              </a:rPr>
              <a:t>.</a:t>
            </a:r>
          </a:p>
          <a:p>
            <a:pPr eaLnBrk="1" hangingPunct="1">
              <a:lnSpc>
                <a:spcPct val="90000"/>
              </a:lnSpc>
              <a:defRPr/>
            </a:pPr>
            <a:r>
              <a:rPr lang="en-US" sz="2000" dirty="0">
                <a:cs typeface="+mn-cs"/>
              </a:rPr>
              <a:t>For example the address of </a:t>
            </a:r>
            <a:r>
              <a:rPr lang="en-US" sz="2000" u="sng" dirty="0">
                <a:solidFill>
                  <a:srgbClr val="B80000"/>
                </a:solidFill>
                <a:cs typeface="+mn-cs"/>
              </a:rPr>
              <a:t>(</a:t>
            </a:r>
            <a:r>
              <a:rPr lang="en-US" sz="2000" b="1" u="sng" dirty="0">
                <a:solidFill>
                  <a:srgbClr val="B80000"/>
                </a:solidFill>
                <a:cs typeface="+mn-cs"/>
              </a:rPr>
              <a:t>element 4</a:t>
            </a:r>
            <a:r>
              <a:rPr lang="en-US" sz="2000" b="1" u="sng" baseline="30000" dirty="0">
                <a:solidFill>
                  <a:srgbClr val="B80000"/>
                </a:solidFill>
                <a:cs typeface="+mn-cs"/>
              </a:rPr>
              <a:t>th</a:t>
            </a:r>
            <a:r>
              <a:rPr lang="en-US" sz="2000" b="1" u="sng" dirty="0">
                <a:solidFill>
                  <a:srgbClr val="B80000"/>
                </a:solidFill>
                <a:cs typeface="+mn-cs"/>
              </a:rPr>
              <a:t>)</a:t>
            </a:r>
            <a:r>
              <a:rPr lang="en-US" sz="2000" u="sng" dirty="0">
                <a:solidFill>
                  <a:srgbClr val="FF3300"/>
                </a:solidFill>
                <a:cs typeface="+mn-cs"/>
              </a:rPr>
              <a:t> </a:t>
            </a:r>
            <a:r>
              <a:rPr lang="en-US" sz="2000" dirty="0">
                <a:cs typeface="+mn-cs"/>
              </a:rPr>
              <a:t>can be accessed using:-</a:t>
            </a:r>
          </a:p>
          <a:p>
            <a:pPr marL="457200" lvl="1" indent="0" eaLnBrk="1" hangingPunct="1">
              <a:lnSpc>
                <a:spcPct val="90000"/>
              </a:lnSpc>
              <a:buNone/>
              <a:defRPr/>
            </a:pPr>
            <a:r>
              <a:rPr lang="en-US" sz="1600" b="1" dirty="0" err="1">
                <a:solidFill>
                  <a:srgbClr val="2C14DE"/>
                </a:solidFill>
                <a:latin typeface="Courier New" panose="02070309020205020404" pitchFamily="49" charset="0"/>
                <a:cs typeface="Courier New" panose="02070309020205020404" pitchFamily="49" charset="0"/>
              </a:rPr>
              <a:t>int</a:t>
            </a:r>
            <a:r>
              <a:rPr lang="en-US" sz="1600" b="1" dirty="0">
                <a:solidFill>
                  <a:srgbClr val="2C14DE"/>
                </a:solidFill>
                <a:latin typeface="Courier New" panose="02070309020205020404" pitchFamily="49" charset="0"/>
                <a:cs typeface="Courier New" panose="02070309020205020404" pitchFamily="49" charset="0"/>
              </a:rPr>
              <a:t> *Value = Pointer + 3;</a:t>
            </a:r>
          </a:p>
          <a:p>
            <a:pPr eaLnBrk="1" hangingPunct="1">
              <a:lnSpc>
                <a:spcPct val="90000"/>
              </a:lnSpc>
              <a:defRPr/>
            </a:pPr>
            <a:r>
              <a:rPr lang="en-US" sz="2000" dirty="0">
                <a:cs typeface="+mn-cs"/>
              </a:rPr>
              <a:t>The value of </a:t>
            </a:r>
            <a:r>
              <a:rPr lang="en-US" sz="2000" b="1" u="sng" dirty="0">
                <a:solidFill>
                  <a:srgbClr val="B80000"/>
                </a:solidFill>
                <a:cs typeface="+mn-cs"/>
              </a:rPr>
              <a:t>(element 4</a:t>
            </a:r>
            <a:r>
              <a:rPr lang="en-US" sz="2000" b="1" u="sng" baseline="30000" dirty="0">
                <a:solidFill>
                  <a:srgbClr val="B80000"/>
                </a:solidFill>
                <a:cs typeface="+mn-cs"/>
              </a:rPr>
              <a:t>th</a:t>
            </a:r>
            <a:r>
              <a:rPr lang="en-US" sz="2000" b="1" u="sng" dirty="0">
                <a:solidFill>
                  <a:srgbClr val="B80000"/>
                </a:solidFill>
                <a:cs typeface="+mn-cs"/>
              </a:rPr>
              <a:t>)</a:t>
            </a:r>
            <a:r>
              <a:rPr lang="en-US" sz="2000" u="sng" dirty="0">
                <a:solidFill>
                  <a:srgbClr val="FF3300"/>
                </a:solidFill>
                <a:cs typeface="+mn-cs"/>
              </a:rPr>
              <a:t> </a:t>
            </a:r>
            <a:r>
              <a:rPr lang="en-US" sz="2000" dirty="0">
                <a:cs typeface="+mn-cs"/>
              </a:rPr>
              <a:t>can be accessed using:-</a:t>
            </a:r>
          </a:p>
          <a:p>
            <a:pPr marL="457200" lvl="1" indent="0">
              <a:lnSpc>
                <a:spcPct val="90000"/>
              </a:lnSpc>
              <a:buNone/>
              <a:defRPr/>
            </a:pPr>
            <a:r>
              <a:rPr lang="en-US" sz="1600" b="1" dirty="0" err="1">
                <a:solidFill>
                  <a:srgbClr val="2C14DE"/>
                </a:solidFill>
                <a:latin typeface="Courier New" panose="02070309020205020404" pitchFamily="49" charset="0"/>
                <a:cs typeface="Courier New" panose="02070309020205020404" pitchFamily="49" charset="0"/>
              </a:rPr>
              <a:t>int</a:t>
            </a:r>
            <a:r>
              <a:rPr lang="en-US" sz="1600" b="1" dirty="0">
                <a:solidFill>
                  <a:srgbClr val="2C14DE"/>
                </a:solidFill>
                <a:latin typeface="Courier New" panose="02070309020205020404" pitchFamily="49" charset="0"/>
                <a:cs typeface="Courier New" panose="02070309020205020404" pitchFamily="49" charset="0"/>
              </a:rPr>
              <a:t> Value = *(Pointer + 3);</a:t>
            </a:r>
          </a:p>
          <a:p>
            <a:pPr lvl="1" eaLnBrk="1" hangingPunct="1">
              <a:lnSpc>
                <a:spcPct val="90000"/>
              </a:lnSpc>
              <a:defRPr/>
            </a:pPr>
            <a:endParaRPr lang="en-US" sz="1800" dirty="0"/>
          </a:p>
        </p:txBody>
      </p:sp>
      <p:sp>
        <p:nvSpPr>
          <p:cNvPr id="104452" name="Rectangle 4"/>
          <p:cNvSpPr>
            <a:spLocks noChangeArrowheads="1"/>
          </p:cNvSpPr>
          <p:nvPr/>
        </p:nvSpPr>
        <p:spPr bwMode="auto">
          <a:xfrm>
            <a:off x="6477000" y="1295400"/>
            <a:ext cx="2514600" cy="4495800"/>
          </a:xfrm>
          <a:prstGeom prst="rect">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grpSp>
        <p:nvGrpSpPr>
          <p:cNvPr id="2" name="Group 5"/>
          <p:cNvGrpSpPr>
            <a:grpSpLocks/>
          </p:cNvGrpSpPr>
          <p:nvPr/>
        </p:nvGrpSpPr>
        <p:grpSpPr bwMode="auto">
          <a:xfrm>
            <a:off x="6553200" y="1371600"/>
            <a:ext cx="2362200" cy="381000"/>
            <a:chOff x="4128" y="864"/>
            <a:chExt cx="1488" cy="240"/>
          </a:xfrm>
        </p:grpSpPr>
        <p:sp>
          <p:nvSpPr>
            <p:cNvPr id="5165" name="Text Box 6"/>
            <p:cNvSpPr txBox="1">
              <a:spLocks noChangeArrowheads="1"/>
            </p:cNvSpPr>
            <p:nvPr/>
          </p:nvSpPr>
          <p:spPr bwMode="auto">
            <a:xfrm>
              <a:off x="4128" y="867"/>
              <a:ext cx="720" cy="237"/>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800" b="1"/>
                <a:t>Address</a:t>
              </a:r>
            </a:p>
          </p:txBody>
        </p:sp>
        <p:sp>
          <p:nvSpPr>
            <p:cNvPr id="5166" name="Text Box 7"/>
            <p:cNvSpPr txBox="1">
              <a:spLocks noChangeArrowheads="1"/>
            </p:cNvSpPr>
            <p:nvPr/>
          </p:nvSpPr>
          <p:spPr bwMode="auto">
            <a:xfrm>
              <a:off x="4848" y="864"/>
              <a:ext cx="768" cy="237"/>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800" b="1"/>
                <a:t>Data</a:t>
              </a:r>
            </a:p>
          </p:txBody>
        </p:sp>
      </p:grpSp>
      <p:grpSp>
        <p:nvGrpSpPr>
          <p:cNvPr id="3" name="Group 8"/>
          <p:cNvGrpSpPr>
            <a:grpSpLocks/>
          </p:cNvGrpSpPr>
          <p:nvPr/>
        </p:nvGrpSpPr>
        <p:grpSpPr bwMode="auto">
          <a:xfrm>
            <a:off x="6553200" y="1752600"/>
            <a:ext cx="2362200" cy="319088"/>
            <a:chOff x="4128" y="864"/>
            <a:chExt cx="1488" cy="201"/>
          </a:xfrm>
        </p:grpSpPr>
        <p:sp>
          <p:nvSpPr>
            <p:cNvPr id="5163" name="Text Box 9"/>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980</a:t>
              </a:r>
            </a:p>
          </p:txBody>
        </p:sp>
        <p:sp>
          <p:nvSpPr>
            <p:cNvPr id="5164" name="Text Box 10"/>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0</a:t>
              </a:r>
            </a:p>
          </p:txBody>
        </p:sp>
      </p:grpSp>
      <p:grpSp>
        <p:nvGrpSpPr>
          <p:cNvPr id="4" name="Group 11"/>
          <p:cNvGrpSpPr>
            <a:grpSpLocks/>
          </p:cNvGrpSpPr>
          <p:nvPr/>
        </p:nvGrpSpPr>
        <p:grpSpPr bwMode="auto">
          <a:xfrm>
            <a:off x="6553200" y="2057400"/>
            <a:ext cx="2362200" cy="319088"/>
            <a:chOff x="4128" y="864"/>
            <a:chExt cx="1488" cy="201"/>
          </a:xfrm>
        </p:grpSpPr>
        <p:sp>
          <p:nvSpPr>
            <p:cNvPr id="5161" name="Text Box 12"/>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982</a:t>
              </a:r>
            </a:p>
          </p:txBody>
        </p:sp>
        <p:sp>
          <p:nvSpPr>
            <p:cNvPr id="5162" name="Text Box 13"/>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1</a:t>
              </a:r>
            </a:p>
          </p:txBody>
        </p:sp>
      </p:grpSp>
      <p:grpSp>
        <p:nvGrpSpPr>
          <p:cNvPr id="5" name="Group 14"/>
          <p:cNvGrpSpPr>
            <a:grpSpLocks/>
          </p:cNvGrpSpPr>
          <p:nvPr/>
        </p:nvGrpSpPr>
        <p:grpSpPr bwMode="auto">
          <a:xfrm>
            <a:off x="6553200" y="2362200"/>
            <a:ext cx="2362200" cy="319088"/>
            <a:chOff x="4128" y="864"/>
            <a:chExt cx="1488" cy="201"/>
          </a:xfrm>
        </p:grpSpPr>
        <p:sp>
          <p:nvSpPr>
            <p:cNvPr id="5159" name="Text Box 15"/>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984</a:t>
              </a:r>
            </a:p>
          </p:txBody>
        </p:sp>
        <p:sp>
          <p:nvSpPr>
            <p:cNvPr id="5160" name="Text Box 16"/>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2</a:t>
              </a:r>
            </a:p>
          </p:txBody>
        </p:sp>
      </p:grpSp>
      <p:grpSp>
        <p:nvGrpSpPr>
          <p:cNvPr id="6" name="Group 17"/>
          <p:cNvGrpSpPr>
            <a:grpSpLocks/>
          </p:cNvGrpSpPr>
          <p:nvPr/>
        </p:nvGrpSpPr>
        <p:grpSpPr bwMode="auto">
          <a:xfrm>
            <a:off x="6553200" y="2667000"/>
            <a:ext cx="2362200" cy="319088"/>
            <a:chOff x="4128" y="864"/>
            <a:chExt cx="1488" cy="201"/>
          </a:xfrm>
        </p:grpSpPr>
        <p:sp>
          <p:nvSpPr>
            <p:cNvPr id="5157" name="Text Box 18"/>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986</a:t>
              </a:r>
            </a:p>
          </p:txBody>
        </p:sp>
        <p:sp>
          <p:nvSpPr>
            <p:cNvPr id="5158" name="Text Box 19"/>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3</a:t>
              </a:r>
            </a:p>
          </p:txBody>
        </p:sp>
      </p:grpSp>
      <p:grpSp>
        <p:nvGrpSpPr>
          <p:cNvPr id="7" name="Group 20"/>
          <p:cNvGrpSpPr>
            <a:grpSpLocks/>
          </p:cNvGrpSpPr>
          <p:nvPr/>
        </p:nvGrpSpPr>
        <p:grpSpPr bwMode="auto">
          <a:xfrm>
            <a:off x="6553200" y="2971800"/>
            <a:ext cx="2362200" cy="319088"/>
            <a:chOff x="4128" y="864"/>
            <a:chExt cx="1488" cy="201"/>
          </a:xfrm>
        </p:grpSpPr>
        <p:sp>
          <p:nvSpPr>
            <p:cNvPr id="5155" name="Text Box 21"/>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988</a:t>
              </a:r>
            </a:p>
          </p:txBody>
        </p:sp>
        <p:sp>
          <p:nvSpPr>
            <p:cNvPr id="5156" name="Text Box 22"/>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4</a:t>
              </a:r>
            </a:p>
          </p:txBody>
        </p:sp>
      </p:grpSp>
      <p:grpSp>
        <p:nvGrpSpPr>
          <p:cNvPr id="8" name="Group 23"/>
          <p:cNvGrpSpPr>
            <a:grpSpLocks/>
          </p:cNvGrpSpPr>
          <p:nvPr/>
        </p:nvGrpSpPr>
        <p:grpSpPr bwMode="auto">
          <a:xfrm>
            <a:off x="6553200" y="3276600"/>
            <a:ext cx="2362200" cy="319088"/>
            <a:chOff x="4128" y="864"/>
            <a:chExt cx="1488" cy="201"/>
          </a:xfrm>
        </p:grpSpPr>
        <p:sp>
          <p:nvSpPr>
            <p:cNvPr id="5153" name="Text Box 24"/>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990</a:t>
              </a:r>
            </a:p>
          </p:txBody>
        </p:sp>
        <p:sp>
          <p:nvSpPr>
            <p:cNvPr id="5154" name="Text Box 25"/>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5</a:t>
              </a:r>
            </a:p>
          </p:txBody>
        </p:sp>
      </p:grpSp>
      <p:grpSp>
        <p:nvGrpSpPr>
          <p:cNvPr id="9" name="Group 26"/>
          <p:cNvGrpSpPr>
            <a:grpSpLocks/>
          </p:cNvGrpSpPr>
          <p:nvPr/>
        </p:nvGrpSpPr>
        <p:grpSpPr bwMode="auto">
          <a:xfrm>
            <a:off x="6553200" y="3581400"/>
            <a:ext cx="2362200" cy="319088"/>
            <a:chOff x="4128" y="864"/>
            <a:chExt cx="1488" cy="201"/>
          </a:xfrm>
        </p:grpSpPr>
        <p:sp>
          <p:nvSpPr>
            <p:cNvPr id="5151" name="Text Box 27"/>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992</a:t>
              </a:r>
            </a:p>
          </p:txBody>
        </p:sp>
        <p:sp>
          <p:nvSpPr>
            <p:cNvPr id="5152" name="Text Box 28"/>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6</a:t>
              </a:r>
            </a:p>
          </p:txBody>
        </p:sp>
      </p:grpSp>
      <p:grpSp>
        <p:nvGrpSpPr>
          <p:cNvPr id="10" name="Group 29"/>
          <p:cNvGrpSpPr>
            <a:grpSpLocks/>
          </p:cNvGrpSpPr>
          <p:nvPr/>
        </p:nvGrpSpPr>
        <p:grpSpPr bwMode="auto">
          <a:xfrm>
            <a:off x="6553200" y="3886200"/>
            <a:ext cx="2362200" cy="319088"/>
            <a:chOff x="4128" y="864"/>
            <a:chExt cx="1488" cy="201"/>
          </a:xfrm>
        </p:grpSpPr>
        <p:sp>
          <p:nvSpPr>
            <p:cNvPr id="5149" name="Text Box 30"/>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994</a:t>
              </a:r>
            </a:p>
          </p:txBody>
        </p:sp>
        <p:sp>
          <p:nvSpPr>
            <p:cNvPr id="5150" name="Text Box 31"/>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7</a:t>
              </a:r>
            </a:p>
          </p:txBody>
        </p:sp>
      </p:grpSp>
      <p:grpSp>
        <p:nvGrpSpPr>
          <p:cNvPr id="11" name="Group 32"/>
          <p:cNvGrpSpPr>
            <a:grpSpLocks/>
          </p:cNvGrpSpPr>
          <p:nvPr/>
        </p:nvGrpSpPr>
        <p:grpSpPr bwMode="auto">
          <a:xfrm>
            <a:off x="6553200" y="4191000"/>
            <a:ext cx="2362200" cy="319088"/>
            <a:chOff x="4128" y="864"/>
            <a:chExt cx="1488" cy="201"/>
          </a:xfrm>
        </p:grpSpPr>
        <p:sp>
          <p:nvSpPr>
            <p:cNvPr id="5147" name="Text Box 33"/>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996</a:t>
              </a:r>
            </a:p>
          </p:txBody>
        </p:sp>
        <p:sp>
          <p:nvSpPr>
            <p:cNvPr id="5148" name="Text Box 34"/>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8</a:t>
              </a:r>
            </a:p>
          </p:txBody>
        </p:sp>
      </p:grpSp>
      <p:grpSp>
        <p:nvGrpSpPr>
          <p:cNvPr id="12" name="Group 35"/>
          <p:cNvGrpSpPr>
            <a:grpSpLocks/>
          </p:cNvGrpSpPr>
          <p:nvPr/>
        </p:nvGrpSpPr>
        <p:grpSpPr bwMode="auto">
          <a:xfrm>
            <a:off x="6553200" y="5410200"/>
            <a:ext cx="2362200" cy="319088"/>
            <a:chOff x="4128" y="864"/>
            <a:chExt cx="1488" cy="201"/>
          </a:xfrm>
        </p:grpSpPr>
        <p:sp>
          <p:nvSpPr>
            <p:cNvPr id="5145" name="Text Box 36"/>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998</a:t>
              </a:r>
            </a:p>
          </p:txBody>
        </p:sp>
        <p:sp>
          <p:nvSpPr>
            <p:cNvPr id="5146" name="Text Box 37"/>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dirty="0"/>
                <a:t>Element 49</a:t>
              </a:r>
            </a:p>
          </p:txBody>
        </p:sp>
      </p:grpSp>
      <p:grpSp>
        <p:nvGrpSpPr>
          <p:cNvPr id="13" name="Group 38"/>
          <p:cNvGrpSpPr>
            <a:grpSpLocks/>
          </p:cNvGrpSpPr>
          <p:nvPr/>
        </p:nvGrpSpPr>
        <p:grpSpPr bwMode="auto">
          <a:xfrm>
            <a:off x="6553200" y="4572000"/>
            <a:ext cx="2362200" cy="371475"/>
            <a:chOff x="4128" y="864"/>
            <a:chExt cx="1488" cy="234"/>
          </a:xfrm>
        </p:grpSpPr>
        <p:sp>
          <p:nvSpPr>
            <p:cNvPr id="5143" name="Text Box 39"/>
            <p:cNvSpPr txBox="1">
              <a:spLocks noChangeArrowheads="1"/>
            </p:cNvSpPr>
            <p:nvPr/>
          </p:nvSpPr>
          <p:spPr bwMode="auto">
            <a:xfrm>
              <a:off x="4128" y="867"/>
              <a:ext cx="720" cy="2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800" b="1"/>
                <a:t>…</a:t>
              </a:r>
            </a:p>
          </p:txBody>
        </p:sp>
        <p:sp>
          <p:nvSpPr>
            <p:cNvPr id="5144" name="Text Box 40"/>
            <p:cNvSpPr txBox="1">
              <a:spLocks noChangeArrowheads="1"/>
            </p:cNvSpPr>
            <p:nvPr/>
          </p:nvSpPr>
          <p:spPr bwMode="auto">
            <a:xfrm>
              <a:off x="4848" y="864"/>
              <a:ext cx="768" cy="2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endParaRPr lang="fr-FR" sz="1600" b="1"/>
            </a:p>
          </p:txBody>
        </p:sp>
      </p:grpSp>
      <p:grpSp>
        <p:nvGrpSpPr>
          <p:cNvPr id="14" name="Group 41"/>
          <p:cNvGrpSpPr>
            <a:grpSpLocks/>
          </p:cNvGrpSpPr>
          <p:nvPr/>
        </p:nvGrpSpPr>
        <p:grpSpPr bwMode="auto">
          <a:xfrm>
            <a:off x="6553200" y="4953000"/>
            <a:ext cx="2362200" cy="371475"/>
            <a:chOff x="4128" y="864"/>
            <a:chExt cx="1488" cy="234"/>
          </a:xfrm>
        </p:grpSpPr>
        <p:sp>
          <p:nvSpPr>
            <p:cNvPr id="5141" name="Text Box 42"/>
            <p:cNvSpPr txBox="1">
              <a:spLocks noChangeArrowheads="1"/>
            </p:cNvSpPr>
            <p:nvPr/>
          </p:nvSpPr>
          <p:spPr bwMode="auto">
            <a:xfrm>
              <a:off x="4128" y="867"/>
              <a:ext cx="720" cy="2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800" b="1"/>
                <a:t>…</a:t>
              </a:r>
            </a:p>
          </p:txBody>
        </p:sp>
        <p:sp>
          <p:nvSpPr>
            <p:cNvPr id="5142" name="Text Box 43"/>
            <p:cNvSpPr txBox="1">
              <a:spLocks noChangeArrowheads="1"/>
            </p:cNvSpPr>
            <p:nvPr/>
          </p:nvSpPr>
          <p:spPr bwMode="auto">
            <a:xfrm>
              <a:off x="4848" y="864"/>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endParaRPr lang="fr-FR" sz="1600" b="1"/>
            </a:p>
          </p:txBody>
        </p:sp>
      </p:grpSp>
      <p:sp>
        <p:nvSpPr>
          <p:cNvPr id="104492" name="Line 44"/>
          <p:cNvSpPr>
            <a:spLocks noChangeShapeType="1"/>
          </p:cNvSpPr>
          <p:nvPr/>
        </p:nvSpPr>
        <p:spPr bwMode="auto">
          <a:xfrm>
            <a:off x="1828800" y="1614487"/>
            <a:ext cx="4724400" cy="290513"/>
          </a:xfrm>
          <a:prstGeom prst="line">
            <a:avLst/>
          </a:prstGeom>
          <a:noFill/>
          <a:ln w="5715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4493" name="Line 45"/>
          <p:cNvSpPr>
            <a:spLocks noChangeShapeType="1"/>
          </p:cNvSpPr>
          <p:nvPr/>
        </p:nvSpPr>
        <p:spPr bwMode="auto">
          <a:xfrm flipV="1">
            <a:off x="3733800" y="2819400"/>
            <a:ext cx="2819400" cy="1524000"/>
          </a:xfrm>
          <a:prstGeom prst="line">
            <a:avLst/>
          </a:prstGeom>
          <a:noFill/>
          <a:ln w="5715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4494" name="Line 46"/>
          <p:cNvSpPr>
            <a:spLocks noChangeShapeType="1"/>
          </p:cNvSpPr>
          <p:nvPr/>
        </p:nvSpPr>
        <p:spPr bwMode="auto">
          <a:xfrm flipV="1">
            <a:off x="3962400" y="2895599"/>
            <a:ext cx="3886200" cy="1976439"/>
          </a:xfrm>
          <a:prstGeom prst="line">
            <a:avLst/>
          </a:prstGeom>
          <a:noFill/>
          <a:ln w="5715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 name="Rectangle 46"/>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7397647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4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4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4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4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449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04451">
                                            <p:txEl>
                                              <p:pRg st="6" end="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4451">
                                            <p:txEl>
                                              <p:pRg st="7" end="7"/>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449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104451">
                                            <p:txEl>
                                              <p:pRg st="8" end="8"/>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4451">
                                            <p:txEl>
                                              <p:pRg st="9" end="9"/>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4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nimBg="1"/>
      <p:bldP spid="104492" grpId="0" animBg="1"/>
      <p:bldP spid="104493" grpId="0" animBg="1"/>
      <p:bldP spid="10449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38200" y="19843"/>
            <a:ext cx="8229600" cy="727870"/>
          </a:xfrm>
        </p:spPr>
        <p:txBody>
          <a:bodyPr>
            <a:normAutofit fontScale="90000"/>
          </a:bodyPr>
          <a:lstStyle/>
          <a:p>
            <a:pPr eaLnBrk="1" hangingPunct="1">
              <a:defRPr/>
            </a:pPr>
            <a:r>
              <a:rPr lang="en-US" b="1" dirty="0">
                <a:solidFill>
                  <a:srgbClr val="B80000"/>
                </a:solidFill>
                <a:cs typeface="+mj-cs"/>
              </a:rPr>
              <a:t>Accessing 1-Dimensional Array</a:t>
            </a:r>
          </a:p>
        </p:txBody>
      </p:sp>
      <p:sp>
        <p:nvSpPr>
          <p:cNvPr id="6147" name="Rectangle 3"/>
          <p:cNvSpPr>
            <a:spLocks noChangeArrowheads="1"/>
          </p:cNvSpPr>
          <p:nvPr/>
        </p:nvSpPr>
        <p:spPr bwMode="auto">
          <a:xfrm>
            <a:off x="6477000" y="1574800"/>
            <a:ext cx="2514600" cy="4495800"/>
          </a:xfrm>
          <a:prstGeom prst="rect">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grpSp>
        <p:nvGrpSpPr>
          <p:cNvPr id="6148" name="Group 4"/>
          <p:cNvGrpSpPr>
            <a:grpSpLocks/>
          </p:cNvGrpSpPr>
          <p:nvPr/>
        </p:nvGrpSpPr>
        <p:grpSpPr bwMode="auto">
          <a:xfrm>
            <a:off x="6553200" y="1651000"/>
            <a:ext cx="2362200" cy="381000"/>
            <a:chOff x="4128" y="864"/>
            <a:chExt cx="1488" cy="240"/>
          </a:xfrm>
        </p:grpSpPr>
        <p:sp>
          <p:nvSpPr>
            <p:cNvPr id="6192" name="Text Box 5"/>
            <p:cNvSpPr txBox="1">
              <a:spLocks noChangeArrowheads="1"/>
            </p:cNvSpPr>
            <p:nvPr/>
          </p:nvSpPr>
          <p:spPr bwMode="auto">
            <a:xfrm>
              <a:off x="4128" y="867"/>
              <a:ext cx="720" cy="237"/>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800" b="1"/>
                <a:t>Address</a:t>
              </a:r>
            </a:p>
          </p:txBody>
        </p:sp>
        <p:sp>
          <p:nvSpPr>
            <p:cNvPr id="6193" name="Text Box 6"/>
            <p:cNvSpPr txBox="1">
              <a:spLocks noChangeArrowheads="1"/>
            </p:cNvSpPr>
            <p:nvPr/>
          </p:nvSpPr>
          <p:spPr bwMode="auto">
            <a:xfrm>
              <a:off x="4848" y="864"/>
              <a:ext cx="768" cy="237"/>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800" b="1"/>
                <a:t>Data</a:t>
              </a:r>
            </a:p>
          </p:txBody>
        </p:sp>
      </p:grpSp>
      <p:grpSp>
        <p:nvGrpSpPr>
          <p:cNvPr id="6149" name="Group 7"/>
          <p:cNvGrpSpPr>
            <a:grpSpLocks/>
          </p:cNvGrpSpPr>
          <p:nvPr/>
        </p:nvGrpSpPr>
        <p:grpSpPr bwMode="auto">
          <a:xfrm>
            <a:off x="6553200" y="2032000"/>
            <a:ext cx="2362200" cy="319088"/>
            <a:chOff x="4128" y="864"/>
            <a:chExt cx="1488" cy="201"/>
          </a:xfrm>
        </p:grpSpPr>
        <p:sp>
          <p:nvSpPr>
            <p:cNvPr id="6190" name="Text Box 8"/>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980</a:t>
              </a:r>
            </a:p>
          </p:txBody>
        </p:sp>
        <p:sp>
          <p:nvSpPr>
            <p:cNvPr id="6191" name="Text Box 9"/>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0</a:t>
              </a:r>
            </a:p>
          </p:txBody>
        </p:sp>
      </p:grpSp>
      <p:grpSp>
        <p:nvGrpSpPr>
          <p:cNvPr id="6150" name="Group 10"/>
          <p:cNvGrpSpPr>
            <a:grpSpLocks/>
          </p:cNvGrpSpPr>
          <p:nvPr/>
        </p:nvGrpSpPr>
        <p:grpSpPr bwMode="auto">
          <a:xfrm>
            <a:off x="6553200" y="2336800"/>
            <a:ext cx="2362200" cy="319088"/>
            <a:chOff x="4128" y="864"/>
            <a:chExt cx="1488" cy="201"/>
          </a:xfrm>
        </p:grpSpPr>
        <p:sp>
          <p:nvSpPr>
            <p:cNvPr id="6188" name="Text Box 11"/>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982</a:t>
              </a:r>
            </a:p>
          </p:txBody>
        </p:sp>
        <p:sp>
          <p:nvSpPr>
            <p:cNvPr id="6189" name="Text Box 12"/>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1</a:t>
              </a:r>
            </a:p>
          </p:txBody>
        </p:sp>
      </p:grpSp>
      <p:grpSp>
        <p:nvGrpSpPr>
          <p:cNvPr id="6151" name="Group 13"/>
          <p:cNvGrpSpPr>
            <a:grpSpLocks/>
          </p:cNvGrpSpPr>
          <p:nvPr/>
        </p:nvGrpSpPr>
        <p:grpSpPr bwMode="auto">
          <a:xfrm>
            <a:off x="6553200" y="2641600"/>
            <a:ext cx="2362200" cy="319088"/>
            <a:chOff x="4128" y="864"/>
            <a:chExt cx="1488" cy="201"/>
          </a:xfrm>
        </p:grpSpPr>
        <p:sp>
          <p:nvSpPr>
            <p:cNvPr id="6186" name="Text Box 14"/>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984</a:t>
              </a:r>
            </a:p>
          </p:txBody>
        </p:sp>
        <p:sp>
          <p:nvSpPr>
            <p:cNvPr id="6187" name="Text Box 15"/>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2</a:t>
              </a:r>
            </a:p>
          </p:txBody>
        </p:sp>
      </p:grpSp>
      <p:grpSp>
        <p:nvGrpSpPr>
          <p:cNvPr id="6152" name="Group 16"/>
          <p:cNvGrpSpPr>
            <a:grpSpLocks/>
          </p:cNvGrpSpPr>
          <p:nvPr/>
        </p:nvGrpSpPr>
        <p:grpSpPr bwMode="auto">
          <a:xfrm>
            <a:off x="6553200" y="2946400"/>
            <a:ext cx="2362200" cy="319088"/>
            <a:chOff x="4128" y="864"/>
            <a:chExt cx="1488" cy="201"/>
          </a:xfrm>
        </p:grpSpPr>
        <p:sp>
          <p:nvSpPr>
            <p:cNvPr id="6184" name="Text Box 17"/>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986</a:t>
              </a:r>
            </a:p>
          </p:txBody>
        </p:sp>
        <p:sp>
          <p:nvSpPr>
            <p:cNvPr id="6185" name="Text Box 18"/>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3</a:t>
              </a:r>
            </a:p>
          </p:txBody>
        </p:sp>
      </p:grpSp>
      <p:grpSp>
        <p:nvGrpSpPr>
          <p:cNvPr id="6153" name="Group 19"/>
          <p:cNvGrpSpPr>
            <a:grpSpLocks/>
          </p:cNvGrpSpPr>
          <p:nvPr/>
        </p:nvGrpSpPr>
        <p:grpSpPr bwMode="auto">
          <a:xfrm>
            <a:off x="6553200" y="3251200"/>
            <a:ext cx="2362200" cy="319088"/>
            <a:chOff x="4128" y="864"/>
            <a:chExt cx="1488" cy="201"/>
          </a:xfrm>
        </p:grpSpPr>
        <p:sp>
          <p:nvSpPr>
            <p:cNvPr id="6182" name="Text Box 20"/>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988</a:t>
              </a:r>
            </a:p>
          </p:txBody>
        </p:sp>
        <p:sp>
          <p:nvSpPr>
            <p:cNvPr id="6183" name="Text Box 21"/>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4</a:t>
              </a:r>
            </a:p>
          </p:txBody>
        </p:sp>
      </p:grpSp>
      <p:grpSp>
        <p:nvGrpSpPr>
          <p:cNvPr id="6154" name="Group 22"/>
          <p:cNvGrpSpPr>
            <a:grpSpLocks/>
          </p:cNvGrpSpPr>
          <p:nvPr/>
        </p:nvGrpSpPr>
        <p:grpSpPr bwMode="auto">
          <a:xfrm>
            <a:off x="6553200" y="3556000"/>
            <a:ext cx="2362200" cy="319088"/>
            <a:chOff x="4128" y="864"/>
            <a:chExt cx="1488" cy="201"/>
          </a:xfrm>
        </p:grpSpPr>
        <p:sp>
          <p:nvSpPr>
            <p:cNvPr id="6180" name="Text Box 23"/>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990</a:t>
              </a:r>
            </a:p>
          </p:txBody>
        </p:sp>
        <p:sp>
          <p:nvSpPr>
            <p:cNvPr id="6181" name="Text Box 24"/>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5</a:t>
              </a:r>
            </a:p>
          </p:txBody>
        </p:sp>
      </p:grpSp>
      <p:grpSp>
        <p:nvGrpSpPr>
          <p:cNvPr id="6155" name="Group 25"/>
          <p:cNvGrpSpPr>
            <a:grpSpLocks/>
          </p:cNvGrpSpPr>
          <p:nvPr/>
        </p:nvGrpSpPr>
        <p:grpSpPr bwMode="auto">
          <a:xfrm>
            <a:off x="6553200" y="3860800"/>
            <a:ext cx="2362200" cy="319088"/>
            <a:chOff x="4128" y="864"/>
            <a:chExt cx="1488" cy="201"/>
          </a:xfrm>
        </p:grpSpPr>
        <p:sp>
          <p:nvSpPr>
            <p:cNvPr id="6178" name="Text Box 26"/>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992</a:t>
              </a:r>
            </a:p>
          </p:txBody>
        </p:sp>
        <p:sp>
          <p:nvSpPr>
            <p:cNvPr id="6179" name="Text Box 27"/>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6</a:t>
              </a:r>
            </a:p>
          </p:txBody>
        </p:sp>
      </p:grpSp>
      <p:grpSp>
        <p:nvGrpSpPr>
          <p:cNvPr id="6156" name="Group 28"/>
          <p:cNvGrpSpPr>
            <a:grpSpLocks/>
          </p:cNvGrpSpPr>
          <p:nvPr/>
        </p:nvGrpSpPr>
        <p:grpSpPr bwMode="auto">
          <a:xfrm>
            <a:off x="6553200" y="4165600"/>
            <a:ext cx="2362200" cy="319088"/>
            <a:chOff x="4128" y="864"/>
            <a:chExt cx="1488" cy="201"/>
          </a:xfrm>
        </p:grpSpPr>
        <p:sp>
          <p:nvSpPr>
            <p:cNvPr id="6176" name="Text Box 29"/>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994</a:t>
              </a:r>
            </a:p>
          </p:txBody>
        </p:sp>
        <p:sp>
          <p:nvSpPr>
            <p:cNvPr id="6177" name="Text Box 30"/>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7</a:t>
              </a:r>
            </a:p>
          </p:txBody>
        </p:sp>
      </p:grpSp>
      <p:grpSp>
        <p:nvGrpSpPr>
          <p:cNvPr id="6157" name="Group 31"/>
          <p:cNvGrpSpPr>
            <a:grpSpLocks/>
          </p:cNvGrpSpPr>
          <p:nvPr/>
        </p:nvGrpSpPr>
        <p:grpSpPr bwMode="auto">
          <a:xfrm>
            <a:off x="6553200" y="4470400"/>
            <a:ext cx="2362200" cy="319088"/>
            <a:chOff x="4128" y="864"/>
            <a:chExt cx="1488" cy="201"/>
          </a:xfrm>
        </p:grpSpPr>
        <p:sp>
          <p:nvSpPr>
            <p:cNvPr id="6174" name="Text Box 32"/>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996</a:t>
              </a:r>
            </a:p>
          </p:txBody>
        </p:sp>
        <p:sp>
          <p:nvSpPr>
            <p:cNvPr id="6175" name="Text Box 33"/>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8</a:t>
              </a:r>
            </a:p>
          </p:txBody>
        </p:sp>
      </p:grpSp>
      <p:grpSp>
        <p:nvGrpSpPr>
          <p:cNvPr id="6158" name="Group 34"/>
          <p:cNvGrpSpPr>
            <a:grpSpLocks/>
          </p:cNvGrpSpPr>
          <p:nvPr/>
        </p:nvGrpSpPr>
        <p:grpSpPr bwMode="auto">
          <a:xfrm>
            <a:off x="6553200" y="5689600"/>
            <a:ext cx="2362200" cy="319088"/>
            <a:chOff x="4128" y="864"/>
            <a:chExt cx="1488" cy="201"/>
          </a:xfrm>
        </p:grpSpPr>
        <p:sp>
          <p:nvSpPr>
            <p:cNvPr id="6172" name="Text Box 35"/>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998</a:t>
              </a:r>
            </a:p>
          </p:txBody>
        </p:sp>
        <p:sp>
          <p:nvSpPr>
            <p:cNvPr id="6173" name="Text Box 36"/>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dirty="0"/>
                <a:t>Element 49</a:t>
              </a:r>
            </a:p>
          </p:txBody>
        </p:sp>
      </p:grpSp>
      <p:grpSp>
        <p:nvGrpSpPr>
          <p:cNvPr id="6159" name="Group 37"/>
          <p:cNvGrpSpPr>
            <a:grpSpLocks/>
          </p:cNvGrpSpPr>
          <p:nvPr/>
        </p:nvGrpSpPr>
        <p:grpSpPr bwMode="auto">
          <a:xfrm>
            <a:off x="6553200" y="4851400"/>
            <a:ext cx="2362200" cy="371475"/>
            <a:chOff x="4128" y="864"/>
            <a:chExt cx="1488" cy="234"/>
          </a:xfrm>
        </p:grpSpPr>
        <p:sp>
          <p:nvSpPr>
            <p:cNvPr id="6170" name="Text Box 38"/>
            <p:cNvSpPr txBox="1">
              <a:spLocks noChangeArrowheads="1"/>
            </p:cNvSpPr>
            <p:nvPr/>
          </p:nvSpPr>
          <p:spPr bwMode="auto">
            <a:xfrm>
              <a:off x="4128" y="867"/>
              <a:ext cx="720" cy="2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800" b="1"/>
                <a:t>…</a:t>
              </a:r>
            </a:p>
          </p:txBody>
        </p:sp>
        <p:sp>
          <p:nvSpPr>
            <p:cNvPr id="6171" name="Text Box 39"/>
            <p:cNvSpPr txBox="1">
              <a:spLocks noChangeArrowheads="1"/>
            </p:cNvSpPr>
            <p:nvPr/>
          </p:nvSpPr>
          <p:spPr bwMode="auto">
            <a:xfrm>
              <a:off x="4848" y="864"/>
              <a:ext cx="768" cy="2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endParaRPr lang="fr-FR" sz="1600" b="1"/>
            </a:p>
          </p:txBody>
        </p:sp>
      </p:grpSp>
      <p:grpSp>
        <p:nvGrpSpPr>
          <p:cNvPr id="6160" name="Group 40"/>
          <p:cNvGrpSpPr>
            <a:grpSpLocks/>
          </p:cNvGrpSpPr>
          <p:nvPr/>
        </p:nvGrpSpPr>
        <p:grpSpPr bwMode="auto">
          <a:xfrm>
            <a:off x="6553200" y="5232400"/>
            <a:ext cx="2362200" cy="371475"/>
            <a:chOff x="4128" y="864"/>
            <a:chExt cx="1488" cy="234"/>
          </a:xfrm>
        </p:grpSpPr>
        <p:sp>
          <p:nvSpPr>
            <p:cNvPr id="6168" name="Text Box 41"/>
            <p:cNvSpPr txBox="1">
              <a:spLocks noChangeArrowheads="1"/>
            </p:cNvSpPr>
            <p:nvPr/>
          </p:nvSpPr>
          <p:spPr bwMode="auto">
            <a:xfrm>
              <a:off x="4128" y="867"/>
              <a:ext cx="720" cy="2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800" b="1"/>
                <a:t>…</a:t>
              </a:r>
            </a:p>
          </p:txBody>
        </p:sp>
        <p:sp>
          <p:nvSpPr>
            <p:cNvPr id="6169" name="Text Box 42"/>
            <p:cNvSpPr txBox="1">
              <a:spLocks noChangeArrowheads="1"/>
            </p:cNvSpPr>
            <p:nvPr/>
          </p:nvSpPr>
          <p:spPr bwMode="auto">
            <a:xfrm>
              <a:off x="4848" y="864"/>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endParaRPr lang="fr-FR" sz="1600" b="1"/>
            </a:p>
          </p:txBody>
        </p:sp>
      </p:grpSp>
      <p:sp>
        <p:nvSpPr>
          <p:cNvPr id="106539" name="Line 43"/>
          <p:cNvSpPr>
            <a:spLocks noChangeShapeType="1"/>
          </p:cNvSpPr>
          <p:nvPr/>
        </p:nvSpPr>
        <p:spPr bwMode="auto">
          <a:xfrm flipV="1">
            <a:off x="2362200" y="2184400"/>
            <a:ext cx="4191000" cy="1143000"/>
          </a:xfrm>
          <a:prstGeom prst="line">
            <a:avLst/>
          </a:prstGeom>
          <a:noFill/>
          <a:ln w="5715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540" name="Line 44"/>
          <p:cNvSpPr>
            <a:spLocks noChangeShapeType="1"/>
          </p:cNvSpPr>
          <p:nvPr/>
        </p:nvSpPr>
        <p:spPr bwMode="auto">
          <a:xfrm flipV="1">
            <a:off x="2743200" y="3098800"/>
            <a:ext cx="3810000" cy="1081088"/>
          </a:xfrm>
          <a:prstGeom prst="line">
            <a:avLst/>
          </a:prstGeom>
          <a:noFill/>
          <a:ln w="5715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542" name="Text Box 46"/>
          <p:cNvSpPr txBox="1">
            <a:spLocks noChangeArrowheads="1"/>
          </p:cNvSpPr>
          <p:nvPr/>
        </p:nvSpPr>
        <p:spPr bwMode="auto">
          <a:xfrm>
            <a:off x="228600" y="1928813"/>
            <a:ext cx="6019800" cy="3786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04813" indent="-404813"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fr-FR" sz="2000" dirty="0">
                <a:latin typeface="Trebuchet MS" panose="020B0603020202020204" pitchFamily="34" charset="0"/>
              </a:rPr>
              <a:t>….</a:t>
            </a:r>
            <a:endParaRPr lang="en-US" sz="2000" dirty="0">
              <a:latin typeface="Trebuchet MS" panose="020B0603020202020204" pitchFamily="34" charset="0"/>
            </a:endParaRPr>
          </a:p>
          <a:p>
            <a:pPr eaLnBrk="1" hangingPunct="1"/>
            <a:r>
              <a:rPr lang="fr-FR" sz="2000" dirty="0">
                <a:latin typeface="Trebuchet MS" panose="020B0603020202020204" pitchFamily="34" charset="0"/>
              </a:rPr>
              <a:t>….</a:t>
            </a:r>
            <a:endParaRPr lang="en-US" sz="2000" dirty="0">
              <a:latin typeface="Trebuchet MS" panose="020B0603020202020204" pitchFamily="34" charset="0"/>
            </a:endParaRPr>
          </a:p>
          <a:p>
            <a:pPr eaLnBrk="1" hangingPunct="1"/>
            <a:r>
              <a:rPr lang="en-US" sz="2000" dirty="0">
                <a:latin typeface="Trebuchet MS" panose="020B0603020202020204" pitchFamily="34" charset="0"/>
              </a:rPr>
              <a:t>	</a:t>
            </a:r>
            <a:r>
              <a:rPr lang="en-US" sz="2000" dirty="0" err="1">
                <a:latin typeface="Trebuchet MS" panose="020B0603020202020204" pitchFamily="34" charset="0"/>
              </a:rPr>
              <a:t>int</a:t>
            </a:r>
            <a:r>
              <a:rPr lang="en-US" sz="2000" dirty="0">
                <a:latin typeface="Trebuchet MS" panose="020B0603020202020204" pitchFamily="34" charset="0"/>
              </a:rPr>
              <a:t> List [ 50 ];</a:t>
            </a:r>
          </a:p>
          <a:p>
            <a:pPr eaLnBrk="1" hangingPunct="1"/>
            <a:r>
              <a:rPr lang="en-US" sz="2000" dirty="0">
                <a:latin typeface="Trebuchet MS" panose="020B0603020202020204" pitchFamily="34" charset="0"/>
              </a:rPr>
              <a:t>	</a:t>
            </a:r>
            <a:r>
              <a:rPr lang="en-US" sz="2000" dirty="0" err="1">
                <a:latin typeface="Trebuchet MS" panose="020B0603020202020204" pitchFamily="34" charset="0"/>
              </a:rPr>
              <a:t>int</a:t>
            </a:r>
            <a:r>
              <a:rPr lang="en-US" sz="2000" dirty="0">
                <a:latin typeface="Trebuchet MS" panose="020B0603020202020204" pitchFamily="34" charset="0"/>
              </a:rPr>
              <a:t> *Pointer;</a:t>
            </a:r>
          </a:p>
          <a:p>
            <a:pPr eaLnBrk="1" hangingPunct="1"/>
            <a:r>
              <a:rPr lang="en-US" sz="2000" dirty="0">
                <a:latin typeface="Trebuchet MS" panose="020B0603020202020204" pitchFamily="34" charset="0"/>
              </a:rPr>
              <a:t>	Pointer = List; </a:t>
            </a:r>
            <a:r>
              <a:rPr lang="en-US" sz="2000" dirty="0">
                <a:solidFill>
                  <a:srgbClr val="008000"/>
                </a:solidFill>
                <a:latin typeface="Trebuchet MS" panose="020B0603020202020204" pitchFamily="34" charset="0"/>
              </a:rPr>
              <a:t>// Address of first Element</a:t>
            </a:r>
          </a:p>
          <a:p>
            <a:pPr eaLnBrk="1" hangingPunct="1"/>
            <a:endParaRPr lang="en-US" sz="2000" dirty="0">
              <a:solidFill>
                <a:schemeClr val="accent1"/>
              </a:solidFill>
              <a:latin typeface="Trebuchet MS" panose="020B0603020202020204" pitchFamily="34" charset="0"/>
            </a:endParaRPr>
          </a:p>
          <a:p>
            <a:pPr eaLnBrk="1" hangingPunct="1"/>
            <a:r>
              <a:rPr lang="en-US" sz="2000" dirty="0">
                <a:latin typeface="Trebuchet MS" panose="020B0603020202020204" pitchFamily="34" charset="0"/>
              </a:rPr>
              <a:t>	</a:t>
            </a:r>
            <a:r>
              <a:rPr lang="en-US" sz="2000" dirty="0" err="1">
                <a:latin typeface="Trebuchet MS" panose="020B0603020202020204" pitchFamily="34" charset="0"/>
              </a:rPr>
              <a:t>int</a:t>
            </a:r>
            <a:r>
              <a:rPr lang="en-US" sz="2000" dirty="0">
                <a:latin typeface="Trebuchet MS" panose="020B0603020202020204" pitchFamily="34" charset="0"/>
              </a:rPr>
              <a:t> *</a:t>
            </a:r>
            <a:r>
              <a:rPr lang="en-US" sz="2000" dirty="0" err="1">
                <a:latin typeface="Trebuchet MS" panose="020B0603020202020204" pitchFamily="34" charset="0"/>
              </a:rPr>
              <a:t>ptr</a:t>
            </a:r>
            <a:r>
              <a:rPr lang="en-US" sz="2000" dirty="0">
                <a:latin typeface="Trebuchet MS" panose="020B0603020202020204" pitchFamily="34" charset="0"/>
              </a:rPr>
              <a:t>;</a:t>
            </a:r>
          </a:p>
          <a:p>
            <a:pPr eaLnBrk="1" hangingPunct="1"/>
            <a:r>
              <a:rPr lang="en-US" sz="2000" dirty="0">
                <a:latin typeface="Trebuchet MS" panose="020B0603020202020204" pitchFamily="34" charset="0"/>
              </a:rPr>
              <a:t>	</a:t>
            </a:r>
            <a:r>
              <a:rPr lang="en-US" sz="2000" dirty="0" err="1">
                <a:latin typeface="Trebuchet MS" panose="020B0603020202020204" pitchFamily="34" charset="0"/>
              </a:rPr>
              <a:t>ptr</a:t>
            </a:r>
            <a:r>
              <a:rPr lang="en-US" sz="2000" dirty="0">
                <a:latin typeface="Trebuchet MS" panose="020B0603020202020204" pitchFamily="34" charset="0"/>
              </a:rPr>
              <a:t> = Pointer + 3; </a:t>
            </a:r>
            <a:r>
              <a:rPr lang="en-US" sz="2000" dirty="0">
                <a:solidFill>
                  <a:srgbClr val="008000"/>
                </a:solidFill>
                <a:latin typeface="Trebuchet MS" panose="020B0603020202020204" pitchFamily="34" charset="0"/>
              </a:rPr>
              <a:t>// Address of 4</a:t>
            </a:r>
            <a:r>
              <a:rPr lang="en-US" sz="2000" baseline="30000" dirty="0">
                <a:solidFill>
                  <a:srgbClr val="008000"/>
                </a:solidFill>
                <a:latin typeface="Trebuchet MS" panose="020B0603020202020204" pitchFamily="34" charset="0"/>
              </a:rPr>
              <a:t>th</a:t>
            </a:r>
            <a:r>
              <a:rPr lang="en-US" sz="2000" dirty="0">
                <a:solidFill>
                  <a:srgbClr val="008000"/>
                </a:solidFill>
                <a:latin typeface="Trebuchet MS" panose="020B0603020202020204" pitchFamily="34" charset="0"/>
              </a:rPr>
              <a:t> Element</a:t>
            </a:r>
          </a:p>
          <a:p>
            <a:pPr eaLnBrk="1" hangingPunct="1"/>
            <a:r>
              <a:rPr lang="en-US" sz="2000" dirty="0">
                <a:latin typeface="Trebuchet MS" panose="020B0603020202020204" pitchFamily="34" charset="0"/>
              </a:rPr>
              <a:t>	*</a:t>
            </a:r>
            <a:r>
              <a:rPr lang="en-US" sz="2000" dirty="0" err="1">
                <a:latin typeface="Trebuchet MS" panose="020B0603020202020204" pitchFamily="34" charset="0"/>
              </a:rPr>
              <a:t>ptr</a:t>
            </a:r>
            <a:r>
              <a:rPr lang="en-US" sz="2000" dirty="0">
                <a:latin typeface="Trebuchet MS" panose="020B0603020202020204" pitchFamily="34" charset="0"/>
              </a:rPr>
              <a:t> = 293; </a:t>
            </a:r>
            <a:r>
              <a:rPr lang="en-US" sz="2000" dirty="0">
                <a:solidFill>
                  <a:srgbClr val="008000"/>
                </a:solidFill>
                <a:latin typeface="Trebuchet MS" panose="020B0603020202020204" pitchFamily="34" charset="0"/>
              </a:rPr>
              <a:t>// 293 value store at 4</a:t>
            </a:r>
            <a:r>
              <a:rPr lang="en-US" sz="2000" baseline="30000" dirty="0">
                <a:solidFill>
                  <a:srgbClr val="008000"/>
                </a:solidFill>
                <a:latin typeface="Trebuchet MS" panose="020B0603020202020204" pitchFamily="34" charset="0"/>
              </a:rPr>
              <a:t>th</a:t>
            </a:r>
            <a:r>
              <a:rPr lang="en-US" sz="2000" dirty="0">
                <a:solidFill>
                  <a:srgbClr val="008000"/>
                </a:solidFill>
                <a:latin typeface="Trebuchet MS" panose="020B0603020202020204" pitchFamily="34" charset="0"/>
              </a:rPr>
              <a:t> element address</a:t>
            </a:r>
          </a:p>
          <a:p>
            <a:pPr eaLnBrk="1" hangingPunct="1"/>
            <a:endParaRPr lang="en-US" sz="2000" dirty="0">
              <a:solidFill>
                <a:srgbClr val="008000"/>
              </a:solidFill>
              <a:latin typeface="Trebuchet MS" panose="020B0603020202020204" pitchFamily="34" charset="0"/>
            </a:endParaRPr>
          </a:p>
          <a:p>
            <a:pPr eaLnBrk="1" hangingPunct="1"/>
            <a:r>
              <a:rPr lang="en-US" sz="2000" dirty="0">
                <a:latin typeface="Trebuchet MS" panose="020B0603020202020204" pitchFamily="34" charset="0"/>
              </a:rPr>
              <a:t>}</a:t>
            </a:r>
          </a:p>
        </p:txBody>
      </p:sp>
      <p:grpSp>
        <p:nvGrpSpPr>
          <p:cNvPr id="15" name="Group 47"/>
          <p:cNvGrpSpPr>
            <a:grpSpLocks/>
          </p:cNvGrpSpPr>
          <p:nvPr/>
        </p:nvGrpSpPr>
        <p:grpSpPr bwMode="auto">
          <a:xfrm>
            <a:off x="6553200" y="2946400"/>
            <a:ext cx="2362200" cy="319088"/>
            <a:chOff x="4128" y="864"/>
            <a:chExt cx="1488" cy="201"/>
          </a:xfrm>
        </p:grpSpPr>
        <p:sp>
          <p:nvSpPr>
            <p:cNvPr id="6166" name="Text Box 48"/>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986</a:t>
              </a:r>
            </a:p>
          </p:txBody>
        </p:sp>
        <p:sp>
          <p:nvSpPr>
            <p:cNvPr id="6167" name="Text Box 49"/>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solidFill>
                    <a:srgbClr val="FF3300"/>
                  </a:solidFill>
                </a:rPr>
                <a:t>293</a:t>
              </a:r>
            </a:p>
          </p:txBody>
        </p:sp>
      </p:grpSp>
      <p:sp>
        <p:nvSpPr>
          <p:cNvPr id="106541" name="Line 45"/>
          <p:cNvSpPr>
            <a:spLocks noChangeShapeType="1"/>
          </p:cNvSpPr>
          <p:nvPr/>
        </p:nvSpPr>
        <p:spPr bwMode="auto">
          <a:xfrm flipV="1">
            <a:off x="3200400" y="3175000"/>
            <a:ext cx="4648200" cy="1309688"/>
          </a:xfrm>
          <a:prstGeom prst="line">
            <a:avLst/>
          </a:prstGeom>
          <a:noFill/>
          <a:ln w="5715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 name="Rectangle 49"/>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247665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106542">
                                            <p:txEl>
                                              <p:pRg st="4" end="4"/>
                                            </p:txEl>
                                          </p:spTgt>
                                        </p:tgtEl>
                                        <p:attrNameLst>
                                          <p:attrName>style.color</p:attrName>
                                        </p:attrNameLst>
                                      </p:cBhvr>
                                      <p:to>
                                        <p:clrVal>
                                          <a:srgbClr val="FF3300"/>
                                        </p:clrVal>
                                      </p:to>
                                    </p:set>
                                    <p:set>
                                      <p:cBhvr>
                                        <p:cTn id="7" dur="500" fill="hold"/>
                                        <p:tgtEl>
                                          <p:spTgt spid="106542">
                                            <p:txEl>
                                              <p:pRg st="4" end="4"/>
                                            </p:txEl>
                                          </p:spTgt>
                                        </p:tgtEl>
                                        <p:attrNameLst>
                                          <p:attrName>fillcolor</p:attrName>
                                        </p:attrNameLst>
                                      </p:cBhvr>
                                      <p:to>
                                        <p:clrVal>
                                          <a:srgbClr val="FF3300"/>
                                        </p:clrVal>
                                      </p:to>
                                    </p:set>
                                    <p:set>
                                      <p:cBhvr>
                                        <p:cTn id="8" dur="500" fill="hold"/>
                                        <p:tgtEl>
                                          <p:spTgt spid="106542">
                                            <p:txEl>
                                              <p:pRg st="4" end="4"/>
                                            </p:txEl>
                                          </p:spTgt>
                                        </p:tgtEl>
                                        <p:attrNameLst>
                                          <p:attrName>fill.type</p:attrName>
                                        </p:attrNameLst>
                                      </p:cBhvr>
                                      <p:to>
                                        <p:strVal val="solid"/>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53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mph" presetSubtype="0" fill="hold" nodeType="clickEffect">
                                  <p:stCondLst>
                                    <p:cond delay="0"/>
                                  </p:stCondLst>
                                  <p:iterate type="lt">
                                    <p:tmPct val="4000"/>
                                  </p:iterate>
                                  <p:childTnLst>
                                    <p:set>
                                      <p:cBhvr override="childStyle">
                                        <p:cTn id="16" dur="500" fill="hold"/>
                                        <p:tgtEl>
                                          <p:spTgt spid="106542">
                                            <p:txEl>
                                              <p:pRg st="7" end="7"/>
                                            </p:txEl>
                                          </p:spTgt>
                                        </p:tgtEl>
                                        <p:attrNameLst>
                                          <p:attrName>style.color</p:attrName>
                                        </p:attrNameLst>
                                      </p:cBhvr>
                                      <p:to>
                                        <p:clrVal>
                                          <a:srgbClr val="FF3300"/>
                                        </p:clrVal>
                                      </p:to>
                                    </p:set>
                                    <p:set>
                                      <p:cBhvr>
                                        <p:cTn id="17" dur="500" fill="hold"/>
                                        <p:tgtEl>
                                          <p:spTgt spid="106542">
                                            <p:txEl>
                                              <p:pRg st="7" end="7"/>
                                            </p:txEl>
                                          </p:spTgt>
                                        </p:tgtEl>
                                        <p:attrNameLst>
                                          <p:attrName>fillcolor</p:attrName>
                                        </p:attrNameLst>
                                      </p:cBhvr>
                                      <p:to>
                                        <p:clrVal>
                                          <a:srgbClr val="FF3300"/>
                                        </p:clrVal>
                                      </p:to>
                                    </p:set>
                                    <p:set>
                                      <p:cBhvr>
                                        <p:cTn id="18" dur="500" fill="hold"/>
                                        <p:tgtEl>
                                          <p:spTgt spid="106542">
                                            <p:txEl>
                                              <p:pRg st="7" end="7"/>
                                            </p:txEl>
                                          </p:spTgt>
                                        </p:tgtEl>
                                        <p:attrNameLst>
                                          <p:attrName>fill.type</p:attrName>
                                        </p:attrNameLst>
                                      </p:cBhvr>
                                      <p:to>
                                        <p:strVal val="solid"/>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54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mph" presetSubtype="0" fill="hold" nodeType="clickEffect">
                                  <p:stCondLst>
                                    <p:cond delay="0"/>
                                  </p:stCondLst>
                                  <p:iterate type="lt">
                                    <p:tmPct val="4000"/>
                                  </p:iterate>
                                  <p:childTnLst>
                                    <p:set>
                                      <p:cBhvr override="childStyle">
                                        <p:cTn id="26" dur="500" fill="hold"/>
                                        <p:tgtEl>
                                          <p:spTgt spid="106542">
                                            <p:txEl>
                                              <p:pRg st="8" end="8"/>
                                            </p:txEl>
                                          </p:spTgt>
                                        </p:tgtEl>
                                        <p:attrNameLst>
                                          <p:attrName>style.color</p:attrName>
                                        </p:attrNameLst>
                                      </p:cBhvr>
                                      <p:to>
                                        <p:clrVal>
                                          <a:srgbClr val="FF3300"/>
                                        </p:clrVal>
                                      </p:to>
                                    </p:set>
                                    <p:set>
                                      <p:cBhvr>
                                        <p:cTn id="27" dur="500" fill="hold"/>
                                        <p:tgtEl>
                                          <p:spTgt spid="106542">
                                            <p:txEl>
                                              <p:pRg st="8" end="8"/>
                                            </p:txEl>
                                          </p:spTgt>
                                        </p:tgtEl>
                                        <p:attrNameLst>
                                          <p:attrName>fillcolor</p:attrName>
                                        </p:attrNameLst>
                                      </p:cBhvr>
                                      <p:to>
                                        <p:clrVal>
                                          <a:srgbClr val="FF3300"/>
                                        </p:clrVal>
                                      </p:to>
                                    </p:set>
                                    <p:set>
                                      <p:cBhvr>
                                        <p:cTn id="28" dur="500" fill="hold"/>
                                        <p:tgtEl>
                                          <p:spTgt spid="106542">
                                            <p:txEl>
                                              <p:pRg st="8" end="8"/>
                                            </p:txEl>
                                          </p:spTgt>
                                        </p:tgtEl>
                                        <p:attrNameLst>
                                          <p:attrName>fill.type</p:attrName>
                                        </p:attrNameLst>
                                      </p:cBhvr>
                                      <p:to>
                                        <p:strVal val="solid"/>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54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39" grpId="0" animBg="1"/>
      <p:bldP spid="106540" grpId="0" animBg="1"/>
      <p:bldP spid="10654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883227" y="9999"/>
            <a:ext cx="8229600" cy="736126"/>
          </a:xfrm>
        </p:spPr>
        <p:txBody>
          <a:bodyPr>
            <a:normAutofit fontScale="90000"/>
          </a:bodyPr>
          <a:lstStyle/>
          <a:p>
            <a:pPr eaLnBrk="1" hangingPunct="1">
              <a:defRPr/>
            </a:pPr>
            <a:r>
              <a:rPr lang="en-US" b="1" dirty="0">
                <a:solidFill>
                  <a:srgbClr val="B80000"/>
                </a:solidFill>
                <a:cs typeface="+mj-cs"/>
              </a:rPr>
              <a:t>Accessing 1-Dimensional Array</a:t>
            </a:r>
          </a:p>
        </p:txBody>
      </p:sp>
      <p:sp>
        <p:nvSpPr>
          <p:cNvPr id="7171" name="Rectangle 3"/>
          <p:cNvSpPr>
            <a:spLocks noChangeArrowheads="1"/>
          </p:cNvSpPr>
          <p:nvPr/>
        </p:nvSpPr>
        <p:spPr bwMode="auto">
          <a:xfrm>
            <a:off x="6477000" y="1295400"/>
            <a:ext cx="2514600" cy="4495800"/>
          </a:xfrm>
          <a:prstGeom prst="rect">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grpSp>
        <p:nvGrpSpPr>
          <p:cNvPr id="7172" name="Group 4"/>
          <p:cNvGrpSpPr>
            <a:grpSpLocks/>
          </p:cNvGrpSpPr>
          <p:nvPr/>
        </p:nvGrpSpPr>
        <p:grpSpPr bwMode="auto">
          <a:xfrm>
            <a:off x="6553200" y="1371600"/>
            <a:ext cx="2362200" cy="381000"/>
            <a:chOff x="4128" y="864"/>
            <a:chExt cx="1488" cy="240"/>
          </a:xfrm>
        </p:grpSpPr>
        <p:sp>
          <p:nvSpPr>
            <p:cNvPr id="7215" name="Text Box 5"/>
            <p:cNvSpPr txBox="1">
              <a:spLocks noChangeArrowheads="1"/>
            </p:cNvSpPr>
            <p:nvPr/>
          </p:nvSpPr>
          <p:spPr bwMode="auto">
            <a:xfrm>
              <a:off x="4128" y="867"/>
              <a:ext cx="720" cy="237"/>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800" b="1"/>
                <a:t>Address</a:t>
              </a:r>
            </a:p>
          </p:txBody>
        </p:sp>
        <p:sp>
          <p:nvSpPr>
            <p:cNvPr id="7216" name="Text Box 6"/>
            <p:cNvSpPr txBox="1">
              <a:spLocks noChangeArrowheads="1"/>
            </p:cNvSpPr>
            <p:nvPr/>
          </p:nvSpPr>
          <p:spPr bwMode="auto">
            <a:xfrm>
              <a:off x="4848" y="864"/>
              <a:ext cx="768" cy="237"/>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800" b="1"/>
                <a:t>Data</a:t>
              </a:r>
            </a:p>
          </p:txBody>
        </p:sp>
      </p:grpSp>
      <p:grpSp>
        <p:nvGrpSpPr>
          <p:cNvPr id="7173" name="Group 7"/>
          <p:cNvGrpSpPr>
            <a:grpSpLocks/>
          </p:cNvGrpSpPr>
          <p:nvPr/>
        </p:nvGrpSpPr>
        <p:grpSpPr bwMode="auto">
          <a:xfrm>
            <a:off x="6553200" y="1752600"/>
            <a:ext cx="2362200" cy="319088"/>
            <a:chOff x="4128" y="864"/>
            <a:chExt cx="1488" cy="201"/>
          </a:xfrm>
        </p:grpSpPr>
        <p:sp>
          <p:nvSpPr>
            <p:cNvPr id="7213" name="Text Box 8"/>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980</a:t>
              </a:r>
            </a:p>
          </p:txBody>
        </p:sp>
        <p:sp>
          <p:nvSpPr>
            <p:cNvPr id="7214" name="Text Box 9"/>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0</a:t>
              </a:r>
            </a:p>
          </p:txBody>
        </p:sp>
      </p:grpSp>
      <p:grpSp>
        <p:nvGrpSpPr>
          <p:cNvPr id="7174" name="Group 10"/>
          <p:cNvGrpSpPr>
            <a:grpSpLocks/>
          </p:cNvGrpSpPr>
          <p:nvPr/>
        </p:nvGrpSpPr>
        <p:grpSpPr bwMode="auto">
          <a:xfrm>
            <a:off x="6553200" y="2057400"/>
            <a:ext cx="2362200" cy="319088"/>
            <a:chOff x="4128" y="864"/>
            <a:chExt cx="1488" cy="201"/>
          </a:xfrm>
        </p:grpSpPr>
        <p:sp>
          <p:nvSpPr>
            <p:cNvPr id="7211" name="Text Box 11"/>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982</a:t>
              </a:r>
            </a:p>
          </p:txBody>
        </p:sp>
        <p:sp>
          <p:nvSpPr>
            <p:cNvPr id="7212" name="Text Box 12"/>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1</a:t>
              </a:r>
            </a:p>
          </p:txBody>
        </p:sp>
      </p:grpSp>
      <p:grpSp>
        <p:nvGrpSpPr>
          <p:cNvPr id="7175" name="Group 13"/>
          <p:cNvGrpSpPr>
            <a:grpSpLocks/>
          </p:cNvGrpSpPr>
          <p:nvPr/>
        </p:nvGrpSpPr>
        <p:grpSpPr bwMode="auto">
          <a:xfrm>
            <a:off x="6553200" y="2362200"/>
            <a:ext cx="2362200" cy="319088"/>
            <a:chOff x="4128" y="864"/>
            <a:chExt cx="1488" cy="201"/>
          </a:xfrm>
        </p:grpSpPr>
        <p:sp>
          <p:nvSpPr>
            <p:cNvPr id="7209" name="Text Box 14"/>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984</a:t>
              </a:r>
            </a:p>
          </p:txBody>
        </p:sp>
        <p:sp>
          <p:nvSpPr>
            <p:cNvPr id="7210" name="Text Box 15"/>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2</a:t>
              </a:r>
            </a:p>
          </p:txBody>
        </p:sp>
      </p:grpSp>
      <p:grpSp>
        <p:nvGrpSpPr>
          <p:cNvPr id="7176" name="Group 16"/>
          <p:cNvGrpSpPr>
            <a:grpSpLocks/>
          </p:cNvGrpSpPr>
          <p:nvPr/>
        </p:nvGrpSpPr>
        <p:grpSpPr bwMode="auto">
          <a:xfrm>
            <a:off x="6553200" y="2667000"/>
            <a:ext cx="2362200" cy="319088"/>
            <a:chOff x="4128" y="864"/>
            <a:chExt cx="1488" cy="201"/>
          </a:xfrm>
        </p:grpSpPr>
        <p:sp>
          <p:nvSpPr>
            <p:cNvPr id="7207" name="Text Box 17"/>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986</a:t>
              </a:r>
            </a:p>
          </p:txBody>
        </p:sp>
        <p:sp>
          <p:nvSpPr>
            <p:cNvPr id="7208" name="Text Box 18"/>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3</a:t>
              </a:r>
            </a:p>
          </p:txBody>
        </p:sp>
      </p:grpSp>
      <p:grpSp>
        <p:nvGrpSpPr>
          <p:cNvPr id="7177" name="Group 19"/>
          <p:cNvGrpSpPr>
            <a:grpSpLocks/>
          </p:cNvGrpSpPr>
          <p:nvPr/>
        </p:nvGrpSpPr>
        <p:grpSpPr bwMode="auto">
          <a:xfrm>
            <a:off x="6553200" y="2971800"/>
            <a:ext cx="2362200" cy="319088"/>
            <a:chOff x="4128" y="864"/>
            <a:chExt cx="1488" cy="201"/>
          </a:xfrm>
        </p:grpSpPr>
        <p:sp>
          <p:nvSpPr>
            <p:cNvPr id="7205" name="Text Box 20"/>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988</a:t>
              </a:r>
            </a:p>
          </p:txBody>
        </p:sp>
        <p:sp>
          <p:nvSpPr>
            <p:cNvPr id="7206" name="Text Box 21"/>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4</a:t>
              </a:r>
            </a:p>
          </p:txBody>
        </p:sp>
      </p:grpSp>
      <p:grpSp>
        <p:nvGrpSpPr>
          <p:cNvPr id="7178" name="Group 22"/>
          <p:cNvGrpSpPr>
            <a:grpSpLocks/>
          </p:cNvGrpSpPr>
          <p:nvPr/>
        </p:nvGrpSpPr>
        <p:grpSpPr bwMode="auto">
          <a:xfrm>
            <a:off x="6553200" y="3276600"/>
            <a:ext cx="2362200" cy="319088"/>
            <a:chOff x="4128" y="864"/>
            <a:chExt cx="1488" cy="201"/>
          </a:xfrm>
        </p:grpSpPr>
        <p:sp>
          <p:nvSpPr>
            <p:cNvPr id="7203" name="Text Box 23"/>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990</a:t>
              </a:r>
            </a:p>
          </p:txBody>
        </p:sp>
        <p:sp>
          <p:nvSpPr>
            <p:cNvPr id="7204" name="Text Box 24"/>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5</a:t>
              </a:r>
            </a:p>
          </p:txBody>
        </p:sp>
      </p:grpSp>
      <p:grpSp>
        <p:nvGrpSpPr>
          <p:cNvPr id="7179" name="Group 25"/>
          <p:cNvGrpSpPr>
            <a:grpSpLocks/>
          </p:cNvGrpSpPr>
          <p:nvPr/>
        </p:nvGrpSpPr>
        <p:grpSpPr bwMode="auto">
          <a:xfrm>
            <a:off x="6553200" y="3581400"/>
            <a:ext cx="2362200" cy="319088"/>
            <a:chOff x="4128" y="864"/>
            <a:chExt cx="1488" cy="201"/>
          </a:xfrm>
        </p:grpSpPr>
        <p:sp>
          <p:nvSpPr>
            <p:cNvPr id="7201" name="Text Box 26"/>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992</a:t>
              </a:r>
            </a:p>
          </p:txBody>
        </p:sp>
        <p:sp>
          <p:nvSpPr>
            <p:cNvPr id="7202" name="Text Box 27"/>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6</a:t>
              </a:r>
            </a:p>
          </p:txBody>
        </p:sp>
      </p:grpSp>
      <p:grpSp>
        <p:nvGrpSpPr>
          <p:cNvPr id="7180" name="Group 28"/>
          <p:cNvGrpSpPr>
            <a:grpSpLocks/>
          </p:cNvGrpSpPr>
          <p:nvPr/>
        </p:nvGrpSpPr>
        <p:grpSpPr bwMode="auto">
          <a:xfrm>
            <a:off x="6553200" y="3886200"/>
            <a:ext cx="2362200" cy="319088"/>
            <a:chOff x="4128" y="864"/>
            <a:chExt cx="1488" cy="201"/>
          </a:xfrm>
        </p:grpSpPr>
        <p:sp>
          <p:nvSpPr>
            <p:cNvPr id="7199" name="Text Box 29"/>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994</a:t>
              </a:r>
            </a:p>
          </p:txBody>
        </p:sp>
        <p:sp>
          <p:nvSpPr>
            <p:cNvPr id="7200" name="Text Box 30"/>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7</a:t>
              </a:r>
            </a:p>
          </p:txBody>
        </p:sp>
      </p:grpSp>
      <p:grpSp>
        <p:nvGrpSpPr>
          <p:cNvPr id="7181" name="Group 31"/>
          <p:cNvGrpSpPr>
            <a:grpSpLocks/>
          </p:cNvGrpSpPr>
          <p:nvPr/>
        </p:nvGrpSpPr>
        <p:grpSpPr bwMode="auto">
          <a:xfrm>
            <a:off x="6553200" y="4191000"/>
            <a:ext cx="2362200" cy="319088"/>
            <a:chOff x="4128" y="864"/>
            <a:chExt cx="1488" cy="201"/>
          </a:xfrm>
        </p:grpSpPr>
        <p:sp>
          <p:nvSpPr>
            <p:cNvPr id="7197" name="Text Box 32"/>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996</a:t>
              </a:r>
            </a:p>
          </p:txBody>
        </p:sp>
        <p:sp>
          <p:nvSpPr>
            <p:cNvPr id="7198" name="Text Box 33"/>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8</a:t>
              </a:r>
            </a:p>
          </p:txBody>
        </p:sp>
      </p:grpSp>
      <p:grpSp>
        <p:nvGrpSpPr>
          <p:cNvPr id="7182" name="Group 34"/>
          <p:cNvGrpSpPr>
            <a:grpSpLocks/>
          </p:cNvGrpSpPr>
          <p:nvPr/>
        </p:nvGrpSpPr>
        <p:grpSpPr bwMode="auto">
          <a:xfrm>
            <a:off x="6553200" y="5410200"/>
            <a:ext cx="2362200" cy="319088"/>
            <a:chOff x="4128" y="864"/>
            <a:chExt cx="1488" cy="201"/>
          </a:xfrm>
        </p:grpSpPr>
        <p:sp>
          <p:nvSpPr>
            <p:cNvPr id="7195" name="Text Box 35"/>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998</a:t>
              </a:r>
            </a:p>
          </p:txBody>
        </p:sp>
        <p:sp>
          <p:nvSpPr>
            <p:cNvPr id="7196" name="Text Box 36"/>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dirty="0"/>
                <a:t>Element 49</a:t>
              </a:r>
            </a:p>
          </p:txBody>
        </p:sp>
      </p:grpSp>
      <p:grpSp>
        <p:nvGrpSpPr>
          <p:cNvPr id="7183" name="Group 37"/>
          <p:cNvGrpSpPr>
            <a:grpSpLocks/>
          </p:cNvGrpSpPr>
          <p:nvPr/>
        </p:nvGrpSpPr>
        <p:grpSpPr bwMode="auto">
          <a:xfrm>
            <a:off x="6553200" y="4572000"/>
            <a:ext cx="2362200" cy="371475"/>
            <a:chOff x="4128" y="864"/>
            <a:chExt cx="1488" cy="234"/>
          </a:xfrm>
        </p:grpSpPr>
        <p:sp>
          <p:nvSpPr>
            <p:cNvPr id="7193" name="Text Box 38"/>
            <p:cNvSpPr txBox="1">
              <a:spLocks noChangeArrowheads="1"/>
            </p:cNvSpPr>
            <p:nvPr/>
          </p:nvSpPr>
          <p:spPr bwMode="auto">
            <a:xfrm>
              <a:off x="4128" y="867"/>
              <a:ext cx="720" cy="2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800" b="1"/>
                <a:t>…</a:t>
              </a:r>
            </a:p>
          </p:txBody>
        </p:sp>
        <p:sp>
          <p:nvSpPr>
            <p:cNvPr id="7194" name="Text Box 39"/>
            <p:cNvSpPr txBox="1">
              <a:spLocks noChangeArrowheads="1"/>
            </p:cNvSpPr>
            <p:nvPr/>
          </p:nvSpPr>
          <p:spPr bwMode="auto">
            <a:xfrm>
              <a:off x="4848" y="864"/>
              <a:ext cx="768" cy="2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endParaRPr lang="fr-FR" sz="1600" b="1"/>
            </a:p>
          </p:txBody>
        </p:sp>
      </p:grpSp>
      <p:grpSp>
        <p:nvGrpSpPr>
          <p:cNvPr id="7184" name="Group 40"/>
          <p:cNvGrpSpPr>
            <a:grpSpLocks/>
          </p:cNvGrpSpPr>
          <p:nvPr/>
        </p:nvGrpSpPr>
        <p:grpSpPr bwMode="auto">
          <a:xfrm>
            <a:off x="6553200" y="4953000"/>
            <a:ext cx="2362200" cy="371475"/>
            <a:chOff x="4128" y="864"/>
            <a:chExt cx="1488" cy="234"/>
          </a:xfrm>
        </p:grpSpPr>
        <p:sp>
          <p:nvSpPr>
            <p:cNvPr id="7191" name="Text Box 41"/>
            <p:cNvSpPr txBox="1">
              <a:spLocks noChangeArrowheads="1"/>
            </p:cNvSpPr>
            <p:nvPr/>
          </p:nvSpPr>
          <p:spPr bwMode="auto">
            <a:xfrm>
              <a:off x="4128" y="867"/>
              <a:ext cx="720" cy="2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800" b="1"/>
                <a:t>…</a:t>
              </a:r>
            </a:p>
          </p:txBody>
        </p:sp>
        <p:sp>
          <p:nvSpPr>
            <p:cNvPr id="7192" name="Text Box 42"/>
            <p:cNvSpPr txBox="1">
              <a:spLocks noChangeArrowheads="1"/>
            </p:cNvSpPr>
            <p:nvPr/>
          </p:nvSpPr>
          <p:spPr bwMode="auto">
            <a:xfrm>
              <a:off x="4848" y="864"/>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endParaRPr lang="fr-FR" sz="1600" b="1"/>
            </a:p>
          </p:txBody>
        </p:sp>
      </p:grpSp>
      <p:sp>
        <p:nvSpPr>
          <p:cNvPr id="7185" name="Text Box 43"/>
          <p:cNvSpPr txBox="1">
            <a:spLocks noChangeArrowheads="1"/>
          </p:cNvSpPr>
          <p:nvPr/>
        </p:nvSpPr>
        <p:spPr bwMode="auto">
          <a:xfrm>
            <a:off x="228600" y="1752600"/>
            <a:ext cx="6019800" cy="3786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04813" indent="-404813"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sz="2000" dirty="0">
              <a:latin typeface="Trebuchet MS" panose="020B0603020202020204" pitchFamily="34" charset="0"/>
            </a:endParaRPr>
          </a:p>
          <a:p>
            <a:pPr eaLnBrk="1" hangingPunct="1"/>
            <a:r>
              <a:rPr lang="fr-FR" sz="2000" dirty="0">
                <a:latin typeface="Trebuchet MS" panose="020B0603020202020204" pitchFamily="34" charset="0"/>
              </a:rPr>
              <a:t>…</a:t>
            </a:r>
            <a:endParaRPr lang="en-US" sz="2000" dirty="0">
              <a:latin typeface="Trebuchet MS" panose="020B0603020202020204" pitchFamily="34" charset="0"/>
            </a:endParaRPr>
          </a:p>
          <a:p>
            <a:pPr eaLnBrk="1" hangingPunct="1"/>
            <a:r>
              <a:rPr lang="fr-FR" sz="2000" dirty="0">
                <a:latin typeface="Trebuchet MS" panose="020B0603020202020204" pitchFamily="34" charset="0"/>
              </a:rPr>
              <a:t>…</a:t>
            </a:r>
            <a:endParaRPr lang="en-US" sz="2000" dirty="0">
              <a:latin typeface="Trebuchet MS" panose="020B0603020202020204" pitchFamily="34" charset="0"/>
            </a:endParaRPr>
          </a:p>
          <a:p>
            <a:pPr eaLnBrk="1" hangingPunct="1"/>
            <a:r>
              <a:rPr lang="en-US" sz="2000" dirty="0">
                <a:latin typeface="Trebuchet MS" panose="020B0603020202020204" pitchFamily="34" charset="0"/>
              </a:rPr>
              <a:t>	</a:t>
            </a:r>
            <a:r>
              <a:rPr lang="en-US" sz="2000" dirty="0" err="1">
                <a:latin typeface="Trebuchet MS" panose="020B0603020202020204" pitchFamily="34" charset="0"/>
              </a:rPr>
              <a:t>int</a:t>
            </a:r>
            <a:r>
              <a:rPr lang="en-US" sz="2000" dirty="0">
                <a:latin typeface="Trebuchet MS" panose="020B0603020202020204" pitchFamily="34" charset="0"/>
              </a:rPr>
              <a:t> List [ 50 ];</a:t>
            </a:r>
          </a:p>
          <a:p>
            <a:pPr eaLnBrk="1" hangingPunct="1"/>
            <a:r>
              <a:rPr lang="en-US" sz="2000" dirty="0">
                <a:latin typeface="Trebuchet MS" panose="020B0603020202020204" pitchFamily="34" charset="0"/>
              </a:rPr>
              <a:t>	</a:t>
            </a:r>
            <a:r>
              <a:rPr lang="en-US" sz="2000" dirty="0" err="1">
                <a:latin typeface="Trebuchet MS" panose="020B0603020202020204" pitchFamily="34" charset="0"/>
              </a:rPr>
              <a:t>int</a:t>
            </a:r>
            <a:r>
              <a:rPr lang="en-US" sz="2000" dirty="0">
                <a:latin typeface="Trebuchet MS" panose="020B0603020202020204" pitchFamily="34" charset="0"/>
              </a:rPr>
              <a:t> *Pointer;</a:t>
            </a:r>
          </a:p>
          <a:p>
            <a:pPr eaLnBrk="1" hangingPunct="1"/>
            <a:r>
              <a:rPr lang="en-US" sz="2000" dirty="0">
                <a:latin typeface="Trebuchet MS" panose="020B0603020202020204" pitchFamily="34" charset="0"/>
              </a:rPr>
              <a:t>	Pointer = List;</a:t>
            </a:r>
          </a:p>
          <a:p>
            <a:pPr eaLnBrk="1" hangingPunct="1"/>
            <a:r>
              <a:rPr lang="en-US" sz="2000" dirty="0">
                <a:latin typeface="Trebuchet MS" panose="020B0603020202020204" pitchFamily="34" charset="0"/>
              </a:rPr>
              <a:t>	</a:t>
            </a:r>
            <a:r>
              <a:rPr lang="en-US" sz="2000" dirty="0">
                <a:solidFill>
                  <a:srgbClr val="2C14DE"/>
                </a:solidFill>
                <a:latin typeface="Trebuchet MS" panose="020B0603020202020204" pitchFamily="34" charset="0"/>
              </a:rPr>
              <a:t>for ( </a:t>
            </a:r>
            <a:r>
              <a:rPr lang="en-US" sz="2000" dirty="0" err="1">
                <a:solidFill>
                  <a:srgbClr val="2C14DE"/>
                </a:solidFill>
                <a:latin typeface="Trebuchet MS" panose="020B0603020202020204" pitchFamily="34" charset="0"/>
              </a:rPr>
              <a:t>int</a:t>
            </a:r>
            <a:r>
              <a:rPr lang="en-US" sz="2000" dirty="0">
                <a:solidFill>
                  <a:srgbClr val="2C14DE"/>
                </a:solidFill>
                <a:latin typeface="Trebuchet MS" panose="020B0603020202020204" pitchFamily="34" charset="0"/>
              </a:rPr>
              <a:t> </a:t>
            </a:r>
            <a:r>
              <a:rPr lang="en-US" sz="2000" dirty="0" err="1">
                <a:solidFill>
                  <a:srgbClr val="2C14DE"/>
                </a:solidFill>
                <a:latin typeface="Trebuchet MS" panose="020B0603020202020204" pitchFamily="34" charset="0"/>
              </a:rPr>
              <a:t>i</a:t>
            </a:r>
            <a:r>
              <a:rPr lang="en-US" sz="2000" dirty="0">
                <a:solidFill>
                  <a:srgbClr val="2C14DE"/>
                </a:solidFill>
                <a:latin typeface="Trebuchet MS" panose="020B0603020202020204" pitchFamily="34" charset="0"/>
              </a:rPr>
              <a:t> = 0; </a:t>
            </a:r>
            <a:r>
              <a:rPr lang="en-US" sz="2000" dirty="0" err="1">
                <a:solidFill>
                  <a:srgbClr val="2C14DE"/>
                </a:solidFill>
                <a:latin typeface="Trebuchet MS" panose="020B0603020202020204" pitchFamily="34" charset="0"/>
              </a:rPr>
              <a:t>i</a:t>
            </a:r>
            <a:r>
              <a:rPr lang="en-US" sz="2000" dirty="0">
                <a:solidFill>
                  <a:srgbClr val="2C14DE"/>
                </a:solidFill>
                <a:latin typeface="Trebuchet MS" panose="020B0603020202020204" pitchFamily="34" charset="0"/>
              </a:rPr>
              <a:t> &lt; 50; </a:t>
            </a:r>
            <a:r>
              <a:rPr lang="en-US" sz="2000" dirty="0" err="1">
                <a:solidFill>
                  <a:srgbClr val="2C14DE"/>
                </a:solidFill>
                <a:latin typeface="Trebuchet MS" panose="020B0603020202020204" pitchFamily="34" charset="0"/>
              </a:rPr>
              <a:t>i</a:t>
            </a:r>
            <a:r>
              <a:rPr lang="en-US" sz="2000" dirty="0">
                <a:solidFill>
                  <a:srgbClr val="2C14DE"/>
                </a:solidFill>
                <a:latin typeface="Trebuchet MS" panose="020B0603020202020204" pitchFamily="34" charset="0"/>
              </a:rPr>
              <a:t>++ )</a:t>
            </a:r>
          </a:p>
          <a:p>
            <a:pPr eaLnBrk="1" hangingPunct="1"/>
            <a:r>
              <a:rPr lang="en-US" sz="2000" dirty="0">
                <a:solidFill>
                  <a:srgbClr val="2C14DE"/>
                </a:solidFill>
                <a:latin typeface="Trebuchet MS" panose="020B0603020202020204" pitchFamily="34" charset="0"/>
              </a:rPr>
              <a:t>	{</a:t>
            </a:r>
          </a:p>
          <a:p>
            <a:pPr eaLnBrk="1" hangingPunct="1"/>
            <a:r>
              <a:rPr lang="en-US" sz="2000" dirty="0">
                <a:solidFill>
                  <a:srgbClr val="2C14DE"/>
                </a:solidFill>
                <a:latin typeface="Trebuchet MS" panose="020B0603020202020204" pitchFamily="34" charset="0"/>
              </a:rPr>
              <a:t>		</a:t>
            </a:r>
            <a:r>
              <a:rPr lang="en-US" sz="2000" dirty="0" err="1">
                <a:solidFill>
                  <a:srgbClr val="2C14DE"/>
                </a:solidFill>
                <a:latin typeface="Trebuchet MS" panose="020B0603020202020204" pitchFamily="34" charset="0"/>
              </a:rPr>
              <a:t>cout</a:t>
            </a:r>
            <a:r>
              <a:rPr lang="en-US" sz="2000" dirty="0">
                <a:solidFill>
                  <a:srgbClr val="2C14DE"/>
                </a:solidFill>
                <a:latin typeface="Trebuchet MS" panose="020B0603020202020204" pitchFamily="34" charset="0"/>
              </a:rPr>
              <a:t> &lt;&lt; *Pointer;</a:t>
            </a:r>
          </a:p>
          <a:p>
            <a:pPr eaLnBrk="1" hangingPunct="1"/>
            <a:r>
              <a:rPr lang="en-US" sz="2000" dirty="0">
                <a:solidFill>
                  <a:srgbClr val="2C14DE"/>
                </a:solidFill>
                <a:latin typeface="Trebuchet MS" panose="020B0603020202020204" pitchFamily="34" charset="0"/>
              </a:rPr>
              <a:t>		Pointer++; </a:t>
            </a:r>
            <a:r>
              <a:rPr lang="en-US" sz="2000" b="1" dirty="0">
                <a:solidFill>
                  <a:srgbClr val="008000"/>
                </a:solidFill>
                <a:latin typeface="Trebuchet MS" panose="020B0603020202020204" pitchFamily="34" charset="0"/>
              </a:rPr>
              <a:t>// Address of next element</a:t>
            </a:r>
            <a:r>
              <a:rPr lang="en-US" sz="2000" dirty="0">
                <a:solidFill>
                  <a:srgbClr val="2C14DE"/>
                </a:solidFill>
                <a:latin typeface="Trebuchet MS" panose="020B0603020202020204" pitchFamily="34" charset="0"/>
              </a:rPr>
              <a:t>	</a:t>
            </a:r>
          </a:p>
          <a:p>
            <a:pPr eaLnBrk="1" hangingPunct="1"/>
            <a:r>
              <a:rPr lang="en-US" sz="2000" dirty="0">
                <a:solidFill>
                  <a:srgbClr val="2C14DE"/>
                </a:solidFill>
                <a:latin typeface="Trebuchet MS" panose="020B0603020202020204" pitchFamily="34" charset="0"/>
              </a:rPr>
              <a:t>     }</a:t>
            </a:r>
          </a:p>
          <a:p>
            <a:pPr eaLnBrk="1" hangingPunct="1"/>
            <a:endParaRPr lang="en-US" sz="2000" dirty="0">
              <a:latin typeface="Trebuchet MS" panose="020B0603020202020204" pitchFamily="34" charset="0"/>
            </a:endParaRPr>
          </a:p>
        </p:txBody>
      </p:sp>
      <p:sp>
        <p:nvSpPr>
          <p:cNvPr id="7186" name="Text Box 44"/>
          <p:cNvSpPr txBox="1">
            <a:spLocks noChangeArrowheads="1"/>
          </p:cNvSpPr>
          <p:nvPr/>
        </p:nvSpPr>
        <p:spPr bwMode="auto">
          <a:xfrm>
            <a:off x="152400" y="6070600"/>
            <a:ext cx="6019800" cy="711200"/>
          </a:xfrm>
          <a:prstGeom prst="rect">
            <a:avLst/>
          </a:prstGeom>
          <a:solidFill>
            <a:schemeClr val="bg1"/>
          </a:solidFill>
          <a:ln w="9525">
            <a:solidFill>
              <a:schemeClr val="tx1"/>
            </a:solidFill>
            <a:miter lim="800000"/>
            <a:headEnd/>
            <a:tailEnd/>
          </a:ln>
        </p:spPr>
        <p:txBody>
          <a:bodyPr>
            <a:spAutoFit/>
          </a:bodyPr>
          <a:lstStyle>
            <a:lvl1pPr marL="404813" indent="-404813"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dirty="0">
                <a:latin typeface="Trebuchet MS" panose="020B0603020202020204" pitchFamily="34" charset="0"/>
              </a:rPr>
              <a:t>	</a:t>
            </a:r>
            <a:r>
              <a:rPr lang="en-US" sz="2000" dirty="0">
                <a:solidFill>
                  <a:srgbClr val="2C14DE"/>
                </a:solidFill>
                <a:latin typeface="Trebuchet MS" panose="020B0603020202020204" pitchFamily="34" charset="0"/>
              </a:rPr>
              <a:t>for ( </a:t>
            </a:r>
            <a:r>
              <a:rPr lang="en-US" sz="2000" dirty="0" err="1">
                <a:solidFill>
                  <a:srgbClr val="2C14DE"/>
                </a:solidFill>
                <a:latin typeface="Trebuchet MS" panose="020B0603020202020204" pitchFamily="34" charset="0"/>
              </a:rPr>
              <a:t>int</a:t>
            </a:r>
            <a:r>
              <a:rPr lang="en-US" sz="2000" dirty="0">
                <a:solidFill>
                  <a:srgbClr val="2C14DE"/>
                </a:solidFill>
                <a:latin typeface="Trebuchet MS" panose="020B0603020202020204" pitchFamily="34" charset="0"/>
              </a:rPr>
              <a:t> loop = 0; loop &lt; 50; loop++ )</a:t>
            </a:r>
          </a:p>
          <a:p>
            <a:pPr eaLnBrk="1" hangingPunct="1"/>
            <a:r>
              <a:rPr lang="en-US" sz="2000" dirty="0">
                <a:solidFill>
                  <a:srgbClr val="2C14DE"/>
                </a:solidFill>
                <a:latin typeface="Trebuchet MS" panose="020B0603020202020204" pitchFamily="34" charset="0"/>
              </a:rPr>
              <a:t>		</a:t>
            </a:r>
            <a:r>
              <a:rPr lang="fr-FR" sz="2000" dirty="0">
                <a:solidFill>
                  <a:srgbClr val="2C14DE"/>
                </a:solidFill>
                <a:latin typeface="Trebuchet MS" panose="020B0603020202020204" pitchFamily="34" charset="0"/>
              </a:rPr>
              <a:t>cout &lt;&lt;</a:t>
            </a:r>
            <a:r>
              <a:rPr lang="en-US" sz="2000" dirty="0">
                <a:solidFill>
                  <a:srgbClr val="2C14DE"/>
                </a:solidFill>
                <a:latin typeface="Trebuchet MS" panose="020B0603020202020204" pitchFamily="34" charset="0"/>
              </a:rPr>
              <a:t>  Array [ loop ] ;</a:t>
            </a:r>
          </a:p>
        </p:txBody>
      </p:sp>
      <p:sp>
        <p:nvSpPr>
          <p:cNvPr id="7187" name="AutoShape 45"/>
          <p:cNvSpPr>
            <a:spLocks/>
          </p:cNvSpPr>
          <p:nvPr/>
        </p:nvSpPr>
        <p:spPr bwMode="auto">
          <a:xfrm>
            <a:off x="5638800" y="3657600"/>
            <a:ext cx="381000" cy="1447800"/>
          </a:xfrm>
          <a:prstGeom prst="rightBrace">
            <a:avLst>
              <a:gd name="adj1" fmla="val 31667"/>
              <a:gd name="adj2" fmla="val 50000"/>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7188" name="Text Box 46"/>
          <p:cNvSpPr txBox="1">
            <a:spLocks noChangeArrowheads="1"/>
          </p:cNvSpPr>
          <p:nvPr/>
        </p:nvSpPr>
        <p:spPr bwMode="auto">
          <a:xfrm>
            <a:off x="152400" y="5562600"/>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04813" indent="-404813"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u="sng">
                <a:solidFill>
                  <a:srgbClr val="FF3300"/>
                </a:solidFill>
                <a:latin typeface="Trebuchet MS" panose="020B0603020202020204" pitchFamily="34" charset="0"/>
              </a:rPr>
              <a:t>This is Equivalent to</a:t>
            </a:r>
          </a:p>
        </p:txBody>
      </p:sp>
      <p:sp>
        <p:nvSpPr>
          <p:cNvPr id="7189" name="Line 47"/>
          <p:cNvSpPr>
            <a:spLocks noChangeShapeType="1"/>
          </p:cNvSpPr>
          <p:nvPr/>
        </p:nvSpPr>
        <p:spPr bwMode="auto">
          <a:xfrm flipH="1">
            <a:off x="3352800" y="4419600"/>
            <a:ext cx="2362200" cy="1371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0" name="Text Box 48"/>
          <p:cNvSpPr txBox="1">
            <a:spLocks noChangeArrowheads="1"/>
          </p:cNvSpPr>
          <p:nvPr/>
        </p:nvSpPr>
        <p:spPr bwMode="auto">
          <a:xfrm>
            <a:off x="76200" y="968374"/>
            <a:ext cx="617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dirty="0">
                <a:latin typeface="Trebuchet MS" panose="020B0603020202020204" pitchFamily="34" charset="0"/>
              </a:rPr>
              <a:t>We can access all element of List [50] using Pointers and for loop combinations.</a:t>
            </a:r>
          </a:p>
        </p:txBody>
      </p:sp>
      <p:sp>
        <p:nvSpPr>
          <p:cNvPr id="49" name="Rectangle 48"/>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3553616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38100"/>
            <a:ext cx="8707582" cy="823826"/>
          </a:xfrm>
        </p:spPr>
        <p:txBody>
          <a:bodyPr>
            <a:normAutofit/>
          </a:bodyPr>
          <a:lstStyle/>
          <a:p>
            <a:pPr eaLnBrk="1" hangingPunct="1">
              <a:defRPr/>
            </a:pPr>
            <a:r>
              <a:rPr lang="en-US" b="1" dirty="0">
                <a:solidFill>
                  <a:srgbClr val="B80000"/>
                </a:solidFill>
                <a:cs typeface="+mj-cs"/>
              </a:rPr>
              <a:t>Accessing 2-Dimensional Array</a:t>
            </a:r>
          </a:p>
        </p:txBody>
      </p:sp>
      <p:sp>
        <p:nvSpPr>
          <p:cNvPr id="82947" name="Rectangle 3"/>
          <p:cNvSpPr>
            <a:spLocks noGrp="1" noChangeArrowheads="1"/>
          </p:cNvSpPr>
          <p:nvPr>
            <p:ph type="body" idx="1"/>
          </p:nvPr>
        </p:nvSpPr>
        <p:spPr>
          <a:xfrm>
            <a:off x="76200" y="1066800"/>
            <a:ext cx="6324600" cy="5410200"/>
          </a:xfrm>
          <a:ln>
            <a:solidFill>
              <a:schemeClr val="tx1"/>
            </a:solidFill>
          </a:ln>
        </p:spPr>
        <p:txBody>
          <a:bodyPr/>
          <a:lstStyle/>
          <a:p>
            <a:pPr eaLnBrk="1" hangingPunct="1">
              <a:lnSpc>
                <a:spcPct val="80000"/>
              </a:lnSpc>
              <a:defRPr/>
            </a:pPr>
            <a:r>
              <a:rPr lang="en-US" sz="2400" b="1" dirty="0">
                <a:cs typeface="+mn-cs"/>
              </a:rPr>
              <a:t>Note that the statements </a:t>
            </a:r>
          </a:p>
          <a:p>
            <a:pPr marL="457200" lvl="1" indent="0" eaLnBrk="1" hangingPunct="1">
              <a:lnSpc>
                <a:spcPct val="80000"/>
              </a:lnSpc>
              <a:buNone/>
              <a:defRPr/>
            </a:pPr>
            <a:r>
              <a:rPr lang="en-US" sz="2000" b="1" dirty="0" err="1">
                <a:solidFill>
                  <a:srgbClr val="2C14DE"/>
                </a:solidFill>
                <a:latin typeface="Courier New" panose="02070309020205020404" pitchFamily="49" charset="0"/>
                <a:cs typeface="Courier New" panose="02070309020205020404" pitchFamily="49" charset="0"/>
              </a:rPr>
              <a:t>int</a:t>
            </a:r>
            <a:r>
              <a:rPr lang="en-US" sz="2000" b="1" dirty="0">
                <a:solidFill>
                  <a:srgbClr val="2C14DE"/>
                </a:solidFill>
                <a:latin typeface="Courier New" panose="02070309020205020404" pitchFamily="49" charset="0"/>
                <a:cs typeface="Courier New" panose="02070309020205020404" pitchFamily="49" charset="0"/>
              </a:rPr>
              <a:t> *Pointer;</a:t>
            </a:r>
          </a:p>
          <a:p>
            <a:pPr marL="457200" lvl="1" indent="0" eaLnBrk="1" hangingPunct="1">
              <a:lnSpc>
                <a:spcPct val="80000"/>
              </a:lnSpc>
              <a:buNone/>
              <a:defRPr/>
            </a:pPr>
            <a:r>
              <a:rPr lang="en-US" sz="2000" b="1" dirty="0">
                <a:solidFill>
                  <a:srgbClr val="2C14DE"/>
                </a:solidFill>
                <a:latin typeface="Courier New" panose="02070309020205020404" pitchFamily="49" charset="0"/>
                <a:cs typeface="Courier New" panose="02070309020205020404" pitchFamily="49" charset="0"/>
              </a:rPr>
              <a:t>Pointer = &amp;List [3];</a:t>
            </a:r>
          </a:p>
          <a:p>
            <a:pPr eaLnBrk="1" hangingPunct="1">
              <a:lnSpc>
                <a:spcPct val="80000"/>
              </a:lnSpc>
              <a:defRPr/>
            </a:pPr>
            <a:r>
              <a:rPr lang="en-US" sz="2400" b="1" dirty="0">
                <a:cs typeface="+mn-cs"/>
              </a:rPr>
              <a:t>represents that we are accessing the address of 4</a:t>
            </a:r>
            <a:r>
              <a:rPr lang="en-US" sz="2400" b="1" baseline="30000" dirty="0">
                <a:cs typeface="+mn-cs"/>
              </a:rPr>
              <a:t>th</a:t>
            </a:r>
            <a:r>
              <a:rPr lang="en-US" sz="2400" b="1" dirty="0">
                <a:cs typeface="+mn-cs"/>
              </a:rPr>
              <a:t> slot.</a:t>
            </a:r>
          </a:p>
          <a:p>
            <a:pPr marL="0" indent="0" eaLnBrk="1" hangingPunct="1">
              <a:lnSpc>
                <a:spcPct val="80000"/>
              </a:lnSpc>
              <a:buFontTx/>
              <a:buNone/>
              <a:defRPr/>
            </a:pPr>
            <a:endParaRPr lang="en-US" sz="2400" dirty="0">
              <a:cs typeface="+mn-cs"/>
            </a:endParaRPr>
          </a:p>
          <a:p>
            <a:pPr eaLnBrk="1" hangingPunct="1">
              <a:lnSpc>
                <a:spcPct val="80000"/>
              </a:lnSpc>
              <a:defRPr/>
            </a:pPr>
            <a:r>
              <a:rPr lang="en-US" sz="2400" b="1" dirty="0">
                <a:cs typeface="+mn-cs"/>
              </a:rPr>
              <a:t>In 2-Dimensional array the statements</a:t>
            </a:r>
          </a:p>
          <a:p>
            <a:pPr marL="457200" lvl="1" indent="0" eaLnBrk="1" hangingPunct="1">
              <a:lnSpc>
                <a:spcPct val="80000"/>
              </a:lnSpc>
              <a:buNone/>
              <a:defRPr/>
            </a:pPr>
            <a:r>
              <a:rPr lang="en-US" sz="2000" b="1" dirty="0" err="1">
                <a:solidFill>
                  <a:srgbClr val="2C14DE"/>
                </a:solidFill>
                <a:latin typeface="Courier New" panose="02070309020205020404" pitchFamily="49" charset="0"/>
                <a:cs typeface="Courier New" panose="02070309020205020404" pitchFamily="49" charset="0"/>
              </a:rPr>
              <a:t>int</a:t>
            </a:r>
            <a:r>
              <a:rPr lang="en-US" sz="2000" b="1" dirty="0">
                <a:solidFill>
                  <a:srgbClr val="2C14DE"/>
                </a:solidFill>
                <a:latin typeface="Courier New" panose="02070309020205020404" pitchFamily="49" charset="0"/>
                <a:cs typeface="Courier New" panose="02070309020205020404" pitchFamily="49" charset="0"/>
              </a:rPr>
              <a:t> List[ 5 ][ 6 ];</a:t>
            </a:r>
          </a:p>
          <a:p>
            <a:pPr marL="457200" lvl="1" indent="0" eaLnBrk="1" hangingPunct="1">
              <a:lnSpc>
                <a:spcPct val="80000"/>
              </a:lnSpc>
              <a:buNone/>
              <a:defRPr/>
            </a:pPr>
            <a:r>
              <a:rPr lang="en-US" sz="2000" b="1" dirty="0" err="1">
                <a:solidFill>
                  <a:srgbClr val="2C14DE"/>
                </a:solidFill>
                <a:latin typeface="Courier New" panose="02070309020205020404" pitchFamily="49" charset="0"/>
                <a:cs typeface="Courier New" panose="02070309020205020404" pitchFamily="49" charset="0"/>
              </a:rPr>
              <a:t>int</a:t>
            </a:r>
            <a:r>
              <a:rPr lang="en-US" sz="2000" b="1" dirty="0">
                <a:solidFill>
                  <a:srgbClr val="2C14DE"/>
                </a:solidFill>
                <a:latin typeface="Courier New" panose="02070309020205020404" pitchFamily="49" charset="0"/>
                <a:cs typeface="Courier New" panose="02070309020205020404" pitchFamily="49" charset="0"/>
              </a:rPr>
              <a:t> *Pointer;</a:t>
            </a:r>
          </a:p>
          <a:p>
            <a:pPr marL="457200" lvl="1" indent="0" eaLnBrk="1" hangingPunct="1">
              <a:lnSpc>
                <a:spcPct val="80000"/>
              </a:lnSpc>
              <a:buNone/>
              <a:defRPr/>
            </a:pPr>
            <a:r>
              <a:rPr lang="en-US" sz="2000" b="1" dirty="0">
                <a:solidFill>
                  <a:srgbClr val="2C14DE"/>
                </a:solidFill>
                <a:latin typeface="Courier New" panose="02070309020205020404" pitchFamily="49" charset="0"/>
                <a:cs typeface="Courier New" panose="02070309020205020404" pitchFamily="49" charset="0"/>
              </a:rPr>
              <a:t>Pointer = &amp;List [3];</a:t>
            </a:r>
          </a:p>
          <a:p>
            <a:pPr marL="0" indent="0" eaLnBrk="1" hangingPunct="1">
              <a:lnSpc>
                <a:spcPct val="80000"/>
              </a:lnSpc>
              <a:buNone/>
              <a:defRPr/>
            </a:pPr>
            <a:endParaRPr lang="en-US" sz="2400" b="1" dirty="0">
              <a:cs typeface="+mn-cs"/>
            </a:endParaRPr>
          </a:p>
          <a:p>
            <a:pPr marL="0" indent="0" eaLnBrk="1" hangingPunct="1">
              <a:lnSpc>
                <a:spcPct val="80000"/>
              </a:lnSpc>
              <a:buNone/>
              <a:defRPr/>
            </a:pPr>
            <a:r>
              <a:rPr lang="en-US" sz="2400" b="1" dirty="0"/>
              <a:t>     </a:t>
            </a:r>
            <a:r>
              <a:rPr lang="en-US" sz="2400" b="1" dirty="0">
                <a:cs typeface="+mn-cs"/>
              </a:rPr>
              <a:t>Represents that we are accessing the address </a:t>
            </a:r>
            <a:r>
              <a:rPr lang="en-US" sz="2400" b="1" dirty="0"/>
              <a:t>   </a:t>
            </a:r>
            <a:r>
              <a:rPr lang="en-US" sz="2400" b="1" dirty="0">
                <a:cs typeface="+mn-cs"/>
              </a:rPr>
              <a:t>of 4</a:t>
            </a:r>
            <a:r>
              <a:rPr lang="en-US" sz="2400" b="1" baseline="30000" dirty="0">
                <a:cs typeface="+mn-cs"/>
              </a:rPr>
              <a:t>th</a:t>
            </a:r>
            <a:r>
              <a:rPr lang="en-US" sz="2400" b="1" dirty="0">
                <a:cs typeface="+mn-cs"/>
              </a:rPr>
              <a:t> row </a:t>
            </a:r>
          </a:p>
          <a:p>
            <a:pPr eaLnBrk="1" hangingPunct="1">
              <a:lnSpc>
                <a:spcPct val="80000"/>
              </a:lnSpc>
              <a:defRPr/>
            </a:pPr>
            <a:endParaRPr lang="en-US" sz="2400" b="1" dirty="0">
              <a:solidFill>
                <a:srgbClr val="FF3300"/>
              </a:solidFill>
              <a:cs typeface="+mn-cs"/>
            </a:endParaRPr>
          </a:p>
          <a:p>
            <a:pPr eaLnBrk="1" hangingPunct="1">
              <a:lnSpc>
                <a:spcPct val="80000"/>
              </a:lnSpc>
              <a:defRPr/>
            </a:pPr>
            <a:r>
              <a:rPr lang="en-US" sz="2400" dirty="0">
                <a:cs typeface="+mn-cs"/>
              </a:rPr>
              <a:t>or</a:t>
            </a:r>
            <a:r>
              <a:rPr lang="en-US" sz="2400" dirty="0">
                <a:solidFill>
                  <a:srgbClr val="FF3300"/>
                </a:solidFill>
                <a:cs typeface="+mn-cs"/>
              </a:rPr>
              <a:t> </a:t>
            </a:r>
            <a:r>
              <a:rPr lang="en-US" sz="2400" b="1" i="1" dirty="0">
                <a:solidFill>
                  <a:srgbClr val="2C14DE"/>
                </a:solidFill>
                <a:cs typeface="+mn-cs"/>
              </a:rPr>
              <a:t>the address of the 4</a:t>
            </a:r>
            <a:r>
              <a:rPr lang="en-US" sz="2400" b="1" i="1" baseline="30000" dirty="0">
                <a:solidFill>
                  <a:srgbClr val="2C14DE"/>
                </a:solidFill>
                <a:cs typeface="+mn-cs"/>
              </a:rPr>
              <a:t>th</a:t>
            </a:r>
            <a:r>
              <a:rPr lang="en-US" sz="2400" b="1" i="1" dirty="0">
                <a:solidFill>
                  <a:srgbClr val="2C14DE"/>
                </a:solidFill>
                <a:cs typeface="+mn-cs"/>
              </a:rPr>
              <a:t> row and 1</a:t>
            </a:r>
            <a:r>
              <a:rPr lang="en-US" sz="2400" b="1" i="1" baseline="30000" dirty="0">
                <a:solidFill>
                  <a:srgbClr val="2C14DE"/>
                </a:solidFill>
                <a:cs typeface="+mn-cs"/>
              </a:rPr>
              <a:t>st</a:t>
            </a:r>
            <a:r>
              <a:rPr lang="en-US" sz="2400" b="1" i="1" dirty="0">
                <a:solidFill>
                  <a:srgbClr val="2C14DE"/>
                </a:solidFill>
                <a:cs typeface="+mn-cs"/>
              </a:rPr>
              <a:t> column.</a:t>
            </a:r>
          </a:p>
        </p:txBody>
      </p:sp>
      <p:sp>
        <p:nvSpPr>
          <p:cNvPr id="8196" name="Rectangle 4"/>
          <p:cNvSpPr>
            <a:spLocks noChangeArrowheads="1"/>
          </p:cNvSpPr>
          <p:nvPr/>
        </p:nvSpPr>
        <p:spPr bwMode="auto">
          <a:xfrm>
            <a:off x="6477000" y="1295400"/>
            <a:ext cx="2514600" cy="4495800"/>
          </a:xfrm>
          <a:prstGeom prst="rect">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grpSp>
        <p:nvGrpSpPr>
          <p:cNvPr id="8197" name="Group 5"/>
          <p:cNvGrpSpPr>
            <a:grpSpLocks/>
          </p:cNvGrpSpPr>
          <p:nvPr/>
        </p:nvGrpSpPr>
        <p:grpSpPr bwMode="auto">
          <a:xfrm>
            <a:off x="6553200" y="1371600"/>
            <a:ext cx="2362200" cy="381000"/>
            <a:chOff x="4128" y="864"/>
            <a:chExt cx="1488" cy="240"/>
          </a:xfrm>
        </p:grpSpPr>
        <p:sp>
          <p:nvSpPr>
            <p:cNvPr id="8235" name="Text Box 6"/>
            <p:cNvSpPr txBox="1">
              <a:spLocks noChangeArrowheads="1"/>
            </p:cNvSpPr>
            <p:nvPr/>
          </p:nvSpPr>
          <p:spPr bwMode="auto">
            <a:xfrm>
              <a:off x="4128" y="867"/>
              <a:ext cx="720" cy="237"/>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800" b="1"/>
                <a:t>Address</a:t>
              </a:r>
            </a:p>
          </p:txBody>
        </p:sp>
        <p:sp>
          <p:nvSpPr>
            <p:cNvPr id="8236" name="Text Box 7"/>
            <p:cNvSpPr txBox="1">
              <a:spLocks noChangeArrowheads="1"/>
            </p:cNvSpPr>
            <p:nvPr/>
          </p:nvSpPr>
          <p:spPr bwMode="auto">
            <a:xfrm>
              <a:off x="4848" y="864"/>
              <a:ext cx="768" cy="237"/>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800" b="1"/>
                <a:t>Data</a:t>
              </a:r>
            </a:p>
          </p:txBody>
        </p:sp>
      </p:grpSp>
      <p:grpSp>
        <p:nvGrpSpPr>
          <p:cNvPr id="8198" name="Group 8"/>
          <p:cNvGrpSpPr>
            <a:grpSpLocks/>
          </p:cNvGrpSpPr>
          <p:nvPr/>
        </p:nvGrpSpPr>
        <p:grpSpPr bwMode="auto">
          <a:xfrm>
            <a:off x="6553200" y="1752600"/>
            <a:ext cx="2362200" cy="319088"/>
            <a:chOff x="4128" y="864"/>
            <a:chExt cx="1488" cy="201"/>
          </a:xfrm>
        </p:grpSpPr>
        <p:sp>
          <p:nvSpPr>
            <p:cNvPr id="8233" name="Text Box 9"/>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980</a:t>
              </a:r>
            </a:p>
          </p:txBody>
        </p:sp>
        <p:sp>
          <p:nvSpPr>
            <p:cNvPr id="8234" name="Text Box 10"/>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0</a:t>
              </a:r>
            </a:p>
          </p:txBody>
        </p:sp>
      </p:grpSp>
      <p:grpSp>
        <p:nvGrpSpPr>
          <p:cNvPr id="8199" name="Group 11"/>
          <p:cNvGrpSpPr>
            <a:grpSpLocks/>
          </p:cNvGrpSpPr>
          <p:nvPr/>
        </p:nvGrpSpPr>
        <p:grpSpPr bwMode="auto">
          <a:xfrm>
            <a:off x="6553200" y="2057400"/>
            <a:ext cx="2362200" cy="319088"/>
            <a:chOff x="4128" y="864"/>
            <a:chExt cx="1488" cy="201"/>
          </a:xfrm>
        </p:grpSpPr>
        <p:sp>
          <p:nvSpPr>
            <p:cNvPr id="8231" name="Text Box 12"/>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982</a:t>
              </a:r>
            </a:p>
          </p:txBody>
        </p:sp>
        <p:sp>
          <p:nvSpPr>
            <p:cNvPr id="8232" name="Text Box 13"/>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1</a:t>
              </a:r>
            </a:p>
          </p:txBody>
        </p:sp>
      </p:grpSp>
      <p:grpSp>
        <p:nvGrpSpPr>
          <p:cNvPr id="8200" name="Group 14"/>
          <p:cNvGrpSpPr>
            <a:grpSpLocks/>
          </p:cNvGrpSpPr>
          <p:nvPr/>
        </p:nvGrpSpPr>
        <p:grpSpPr bwMode="auto">
          <a:xfrm>
            <a:off x="6553200" y="2362200"/>
            <a:ext cx="2362200" cy="319088"/>
            <a:chOff x="4128" y="864"/>
            <a:chExt cx="1488" cy="201"/>
          </a:xfrm>
        </p:grpSpPr>
        <p:sp>
          <p:nvSpPr>
            <p:cNvPr id="8229" name="Text Box 15"/>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984</a:t>
              </a:r>
            </a:p>
          </p:txBody>
        </p:sp>
        <p:sp>
          <p:nvSpPr>
            <p:cNvPr id="8230" name="Text Box 16"/>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2</a:t>
              </a:r>
            </a:p>
          </p:txBody>
        </p:sp>
      </p:grpSp>
      <p:grpSp>
        <p:nvGrpSpPr>
          <p:cNvPr id="8201" name="Group 17"/>
          <p:cNvGrpSpPr>
            <a:grpSpLocks/>
          </p:cNvGrpSpPr>
          <p:nvPr/>
        </p:nvGrpSpPr>
        <p:grpSpPr bwMode="auto">
          <a:xfrm>
            <a:off x="6553200" y="2667000"/>
            <a:ext cx="2362200" cy="319088"/>
            <a:chOff x="4128" y="864"/>
            <a:chExt cx="1488" cy="201"/>
          </a:xfrm>
        </p:grpSpPr>
        <p:sp>
          <p:nvSpPr>
            <p:cNvPr id="8227" name="Text Box 18"/>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986</a:t>
              </a:r>
            </a:p>
          </p:txBody>
        </p:sp>
        <p:sp>
          <p:nvSpPr>
            <p:cNvPr id="8228" name="Text Box 19"/>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3</a:t>
              </a:r>
            </a:p>
          </p:txBody>
        </p:sp>
      </p:grpSp>
      <p:grpSp>
        <p:nvGrpSpPr>
          <p:cNvPr id="8202" name="Group 20"/>
          <p:cNvGrpSpPr>
            <a:grpSpLocks/>
          </p:cNvGrpSpPr>
          <p:nvPr/>
        </p:nvGrpSpPr>
        <p:grpSpPr bwMode="auto">
          <a:xfrm>
            <a:off x="6553200" y="2971800"/>
            <a:ext cx="2362200" cy="319088"/>
            <a:chOff x="4128" y="864"/>
            <a:chExt cx="1488" cy="201"/>
          </a:xfrm>
        </p:grpSpPr>
        <p:sp>
          <p:nvSpPr>
            <p:cNvPr id="8225" name="Text Box 21"/>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988</a:t>
              </a:r>
            </a:p>
          </p:txBody>
        </p:sp>
        <p:sp>
          <p:nvSpPr>
            <p:cNvPr id="8226" name="Text Box 22"/>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4</a:t>
              </a:r>
            </a:p>
          </p:txBody>
        </p:sp>
      </p:grpSp>
      <p:grpSp>
        <p:nvGrpSpPr>
          <p:cNvPr id="8203" name="Group 23"/>
          <p:cNvGrpSpPr>
            <a:grpSpLocks/>
          </p:cNvGrpSpPr>
          <p:nvPr/>
        </p:nvGrpSpPr>
        <p:grpSpPr bwMode="auto">
          <a:xfrm>
            <a:off x="6553200" y="3276600"/>
            <a:ext cx="2362200" cy="319088"/>
            <a:chOff x="4128" y="864"/>
            <a:chExt cx="1488" cy="201"/>
          </a:xfrm>
        </p:grpSpPr>
        <p:sp>
          <p:nvSpPr>
            <p:cNvPr id="8223" name="Text Box 24"/>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990</a:t>
              </a:r>
            </a:p>
          </p:txBody>
        </p:sp>
        <p:sp>
          <p:nvSpPr>
            <p:cNvPr id="8224" name="Text Box 25"/>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5</a:t>
              </a:r>
            </a:p>
          </p:txBody>
        </p:sp>
      </p:grpSp>
      <p:grpSp>
        <p:nvGrpSpPr>
          <p:cNvPr id="8204" name="Group 26"/>
          <p:cNvGrpSpPr>
            <a:grpSpLocks/>
          </p:cNvGrpSpPr>
          <p:nvPr/>
        </p:nvGrpSpPr>
        <p:grpSpPr bwMode="auto">
          <a:xfrm>
            <a:off x="6553200" y="3581400"/>
            <a:ext cx="2362200" cy="319088"/>
            <a:chOff x="4128" y="864"/>
            <a:chExt cx="1488" cy="201"/>
          </a:xfrm>
        </p:grpSpPr>
        <p:sp>
          <p:nvSpPr>
            <p:cNvPr id="8221" name="Text Box 27"/>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992</a:t>
              </a:r>
            </a:p>
          </p:txBody>
        </p:sp>
        <p:sp>
          <p:nvSpPr>
            <p:cNvPr id="8222" name="Text Box 28"/>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6</a:t>
              </a:r>
            </a:p>
          </p:txBody>
        </p:sp>
      </p:grpSp>
      <p:grpSp>
        <p:nvGrpSpPr>
          <p:cNvPr id="8205" name="Group 29"/>
          <p:cNvGrpSpPr>
            <a:grpSpLocks/>
          </p:cNvGrpSpPr>
          <p:nvPr/>
        </p:nvGrpSpPr>
        <p:grpSpPr bwMode="auto">
          <a:xfrm>
            <a:off x="6553200" y="3886200"/>
            <a:ext cx="2362200" cy="319088"/>
            <a:chOff x="4128" y="864"/>
            <a:chExt cx="1488" cy="201"/>
          </a:xfrm>
        </p:grpSpPr>
        <p:sp>
          <p:nvSpPr>
            <p:cNvPr id="8219" name="Text Box 30"/>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994</a:t>
              </a:r>
            </a:p>
          </p:txBody>
        </p:sp>
        <p:sp>
          <p:nvSpPr>
            <p:cNvPr id="8220" name="Text Box 31"/>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7</a:t>
              </a:r>
            </a:p>
          </p:txBody>
        </p:sp>
      </p:grpSp>
      <p:grpSp>
        <p:nvGrpSpPr>
          <p:cNvPr id="8206" name="Group 32"/>
          <p:cNvGrpSpPr>
            <a:grpSpLocks/>
          </p:cNvGrpSpPr>
          <p:nvPr/>
        </p:nvGrpSpPr>
        <p:grpSpPr bwMode="auto">
          <a:xfrm>
            <a:off x="6553200" y="4191000"/>
            <a:ext cx="2362200" cy="319088"/>
            <a:chOff x="4128" y="864"/>
            <a:chExt cx="1488" cy="201"/>
          </a:xfrm>
        </p:grpSpPr>
        <p:sp>
          <p:nvSpPr>
            <p:cNvPr id="8217" name="Text Box 33"/>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996</a:t>
              </a:r>
            </a:p>
          </p:txBody>
        </p:sp>
        <p:sp>
          <p:nvSpPr>
            <p:cNvPr id="8218" name="Text Box 34"/>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8</a:t>
              </a:r>
            </a:p>
          </p:txBody>
        </p:sp>
      </p:grpSp>
      <p:grpSp>
        <p:nvGrpSpPr>
          <p:cNvPr id="8207" name="Group 35"/>
          <p:cNvGrpSpPr>
            <a:grpSpLocks/>
          </p:cNvGrpSpPr>
          <p:nvPr/>
        </p:nvGrpSpPr>
        <p:grpSpPr bwMode="auto">
          <a:xfrm>
            <a:off x="6553200" y="5410200"/>
            <a:ext cx="2362200" cy="319088"/>
            <a:chOff x="4128" y="864"/>
            <a:chExt cx="1488" cy="201"/>
          </a:xfrm>
        </p:grpSpPr>
        <p:sp>
          <p:nvSpPr>
            <p:cNvPr id="8215" name="Text Box 36"/>
            <p:cNvSpPr txBox="1">
              <a:spLocks noChangeArrowheads="1"/>
            </p:cNvSpPr>
            <p:nvPr/>
          </p:nvSpPr>
          <p:spPr bwMode="auto">
            <a:xfrm>
              <a:off x="4128" y="867"/>
              <a:ext cx="720"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998</a:t>
              </a:r>
            </a:p>
          </p:txBody>
        </p:sp>
        <p:sp>
          <p:nvSpPr>
            <p:cNvPr id="8216" name="Text Box 37"/>
            <p:cNvSpPr txBox="1">
              <a:spLocks noChangeArrowheads="1"/>
            </p:cNvSpPr>
            <p:nvPr/>
          </p:nvSpPr>
          <p:spPr bwMode="auto">
            <a:xfrm>
              <a:off x="4848" y="864"/>
              <a:ext cx="768" cy="198"/>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Element 50</a:t>
              </a:r>
            </a:p>
          </p:txBody>
        </p:sp>
      </p:grpSp>
      <p:grpSp>
        <p:nvGrpSpPr>
          <p:cNvPr id="8208" name="Group 38"/>
          <p:cNvGrpSpPr>
            <a:grpSpLocks/>
          </p:cNvGrpSpPr>
          <p:nvPr/>
        </p:nvGrpSpPr>
        <p:grpSpPr bwMode="auto">
          <a:xfrm>
            <a:off x="6553200" y="4572000"/>
            <a:ext cx="2362200" cy="371475"/>
            <a:chOff x="4128" y="864"/>
            <a:chExt cx="1488" cy="234"/>
          </a:xfrm>
        </p:grpSpPr>
        <p:sp>
          <p:nvSpPr>
            <p:cNvPr id="8213" name="Text Box 39"/>
            <p:cNvSpPr txBox="1">
              <a:spLocks noChangeArrowheads="1"/>
            </p:cNvSpPr>
            <p:nvPr/>
          </p:nvSpPr>
          <p:spPr bwMode="auto">
            <a:xfrm>
              <a:off x="4128" y="867"/>
              <a:ext cx="720" cy="2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800" b="1"/>
                <a:t>…</a:t>
              </a:r>
            </a:p>
          </p:txBody>
        </p:sp>
        <p:sp>
          <p:nvSpPr>
            <p:cNvPr id="8214" name="Text Box 40"/>
            <p:cNvSpPr txBox="1">
              <a:spLocks noChangeArrowheads="1"/>
            </p:cNvSpPr>
            <p:nvPr/>
          </p:nvSpPr>
          <p:spPr bwMode="auto">
            <a:xfrm>
              <a:off x="4848" y="864"/>
              <a:ext cx="768" cy="2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endParaRPr lang="fr-FR" sz="1600" b="1"/>
            </a:p>
          </p:txBody>
        </p:sp>
      </p:grpSp>
      <p:grpSp>
        <p:nvGrpSpPr>
          <p:cNvPr id="8209" name="Group 41"/>
          <p:cNvGrpSpPr>
            <a:grpSpLocks/>
          </p:cNvGrpSpPr>
          <p:nvPr/>
        </p:nvGrpSpPr>
        <p:grpSpPr bwMode="auto">
          <a:xfrm>
            <a:off x="6553200" y="4953000"/>
            <a:ext cx="2362200" cy="371475"/>
            <a:chOff x="4128" y="864"/>
            <a:chExt cx="1488" cy="234"/>
          </a:xfrm>
        </p:grpSpPr>
        <p:sp>
          <p:nvSpPr>
            <p:cNvPr id="8211" name="Text Box 42"/>
            <p:cNvSpPr txBox="1">
              <a:spLocks noChangeArrowheads="1"/>
            </p:cNvSpPr>
            <p:nvPr/>
          </p:nvSpPr>
          <p:spPr bwMode="auto">
            <a:xfrm>
              <a:off x="4128" y="867"/>
              <a:ext cx="720" cy="2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800" b="1"/>
                <a:t>…</a:t>
              </a:r>
            </a:p>
          </p:txBody>
        </p:sp>
        <p:sp>
          <p:nvSpPr>
            <p:cNvPr id="8212" name="Text Box 43"/>
            <p:cNvSpPr txBox="1">
              <a:spLocks noChangeArrowheads="1"/>
            </p:cNvSpPr>
            <p:nvPr/>
          </p:nvSpPr>
          <p:spPr bwMode="auto">
            <a:xfrm>
              <a:off x="4848" y="864"/>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endParaRPr lang="fr-FR" sz="1600" b="1"/>
            </a:p>
          </p:txBody>
        </p:sp>
      </p:grpSp>
      <p:sp>
        <p:nvSpPr>
          <p:cNvPr id="8210" name="Line 44"/>
          <p:cNvSpPr>
            <a:spLocks noChangeShapeType="1"/>
          </p:cNvSpPr>
          <p:nvPr/>
        </p:nvSpPr>
        <p:spPr bwMode="auto">
          <a:xfrm>
            <a:off x="3505200" y="1897469"/>
            <a:ext cx="3048000" cy="921931"/>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 name="Rectangle 44"/>
          <p:cNvSpPr/>
          <p:nvPr/>
        </p:nvSpPr>
        <p:spPr>
          <a:xfrm>
            <a:off x="55418" y="876213"/>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0940330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907473" y="-23554"/>
            <a:ext cx="8229600" cy="876042"/>
          </a:xfrm>
        </p:spPr>
        <p:txBody>
          <a:bodyPr>
            <a:normAutofit/>
          </a:bodyPr>
          <a:lstStyle/>
          <a:p>
            <a:pPr eaLnBrk="1" hangingPunct="1">
              <a:defRPr/>
            </a:pPr>
            <a:r>
              <a:rPr lang="en-US" b="1" dirty="0">
                <a:solidFill>
                  <a:srgbClr val="B80000"/>
                </a:solidFill>
                <a:cs typeface="+mj-cs"/>
              </a:rPr>
              <a:t>Accessing 2-Dimensional Array</a:t>
            </a:r>
          </a:p>
        </p:txBody>
      </p:sp>
      <p:sp>
        <p:nvSpPr>
          <p:cNvPr id="84995" name="Rectangle 3"/>
          <p:cNvSpPr>
            <a:spLocks noGrp="1" noChangeArrowheads="1"/>
          </p:cNvSpPr>
          <p:nvPr>
            <p:ph type="body" idx="1"/>
          </p:nvPr>
        </p:nvSpPr>
        <p:spPr>
          <a:xfrm>
            <a:off x="152400" y="1327006"/>
            <a:ext cx="5653088" cy="5105400"/>
          </a:xfrm>
          <a:ln>
            <a:solidFill>
              <a:schemeClr val="tx1"/>
            </a:solidFill>
          </a:ln>
        </p:spPr>
        <p:txBody>
          <a:bodyPr/>
          <a:lstStyle/>
          <a:p>
            <a:pPr lvl="1" eaLnBrk="1" hangingPunct="1">
              <a:defRPr/>
            </a:pPr>
            <a:r>
              <a:rPr lang="en-US" sz="2400" b="1" dirty="0" err="1"/>
              <a:t>int</a:t>
            </a:r>
            <a:r>
              <a:rPr lang="en-US" sz="2400" b="1" dirty="0"/>
              <a:t> List [ 9 ] [ 6 ];</a:t>
            </a:r>
          </a:p>
          <a:p>
            <a:pPr lvl="1" eaLnBrk="1" hangingPunct="1">
              <a:defRPr/>
            </a:pPr>
            <a:r>
              <a:rPr lang="en-US" sz="2400" b="1" dirty="0" err="1"/>
              <a:t>int</a:t>
            </a:r>
            <a:r>
              <a:rPr lang="en-US" sz="2400" b="1" dirty="0"/>
              <a:t> *</a:t>
            </a:r>
            <a:r>
              <a:rPr lang="en-US" sz="2400" b="1" dirty="0" err="1"/>
              <a:t>ptr</a:t>
            </a:r>
            <a:r>
              <a:rPr lang="en-US" sz="2400" b="1" dirty="0"/>
              <a:t>;</a:t>
            </a:r>
          </a:p>
          <a:p>
            <a:pPr lvl="1" eaLnBrk="1" hangingPunct="1">
              <a:defRPr/>
            </a:pPr>
            <a:r>
              <a:rPr lang="en-US" sz="2400" b="1" dirty="0" err="1"/>
              <a:t>ptr</a:t>
            </a:r>
            <a:r>
              <a:rPr lang="en-US" sz="2400" b="1" dirty="0"/>
              <a:t> = &amp;List [3];</a:t>
            </a:r>
          </a:p>
          <a:p>
            <a:pPr lvl="1" eaLnBrk="1" hangingPunct="1">
              <a:defRPr/>
            </a:pPr>
            <a:endParaRPr lang="en-US" sz="2400" b="1" dirty="0"/>
          </a:p>
          <a:p>
            <a:pPr eaLnBrk="1" hangingPunct="1">
              <a:defRPr/>
            </a:pPr>
            <a:r>
              <a:rPr lang="en-US" sz="2800" dirty="0">
                <a:cs typeface="+mn-cs"/>
              </a:rPr>
              <a:t>To access the address of </a:t>
            </a:r>
            <a:r>
              <a:rPr lang="en-US" sz="2800" b="1" dirty="0">
                <a:solidFill>
                  <a:srgbClr val="2C14DE"/>
                </a:solidFill>
                <a:cs typeface="+mn-cs"/>
              </a:rPr>
              <a:t>4</a:t>
            </a:r>
            <a:r>
              <a:rPr lang="en-US" sz="2800" b="1" baseline="30000" dirty="0">
                <a:solidFill>
                  <a:srgbClr val="2C14DE"/>
                </a:solidFill>
                <a:cs typeface="+mn-cs"/>
              </a:rPr>
              <a:t>th</a:t>
            </a:r>
            <a:r>
              <a:rPr lang="en-US" sz="2800" b="1" dirty="0">
                <a:solidFill>
                  <a:srgbClr val="2C14DE"/>
                </a:solidFill>
                <a:cs typeface="+mn-cs"/>
              </a:rPr>
              <a:t> row 2</a:t>
            </a:r>
            <a:r>
              <a:rPr lang="en-US" sz="2800" b="1" baseline="30000" dirty="0">
                <a:solidFill>
                  <a:srgbClr val="2C14DE"/>
                </a:solidFill>
                <a:cs typeface="+mn-cs"/>
              </a:rPr>
              <a:t>nd</a:t>
            </a:r>
            <a:r>
              <a:rPr lang="en-US" sz="2800" b="1" dirty="0">
                <a:solidFill>
                  <a:srgbClr val="2C14DE"/>
                </a:solidFill>
                <a:cs typeface="+mn-cs"/>
              </a:rPr>
              <a:t>  column</a:t>
            </a:r>
            <a:r>
              <a:rPr lang="en-US" sz="2800" b="1" dirty="0">
                <a:cs typeface="+mn-cs"/>
              </a:rPr>
              <a:t>:</a:t>
            </a:r>
            <a:endParaRPr lang="en-US" sz="2800" dirty="0">
              <a:cs typeface="+mn-cs"/>
            </a:endParaRPr>
          </a:p>
          <a:p>
            <a:pPr lvl="1" eaLnBrk="1" hangingPunct="1">
              <a:defRPr/>
            </a:pPr>
            <a:r>
              <a:rPr lang="en-US" sz="2400" b="1" dirty="0" err="1">
                <a:solidFill>
                  <a:srgbClr val="B80000"/>
                </a:solidFill>
              </a:rPr>
              <a:t>ptr</a:t>
            </a:r>
            <a:r>
              <a:rPr lang="en-US" sz="2400" b="1" dirty="0">
                <a:solidFill>
                  <a:srgbClr val="B80000"/>
                </a:solidFill>
              </a:rPr>
              <a:t>++; </a:t>
            </a:r>
            <a:r>
              <a:rPr lang="en-US" sz="2400" b="1" dirty="0">
                <a:solidFill>
                  <a:schemeClr val="tx1">
                    <a:lumMod val="50000"/>
                    <a:lumOff val="50000"/>
                  </a:schemeClr>
                </a:solidFill>
              </a:rPr>
              <a:t>// address of 4</a:t>
            </a:r>
            <a:r>
              <a:rPr lang="en-US" sz="2400" b="1" baseline="30000" dirty="0">
                <a:solidFill>
                  <a:schemeClr val="tx1">
                    <a:lumMod val="50000"/>
                    <a:lumOff val="50000"/>
                  </a:schemeClr>
                </a:solidFill>
              </a:rPr>
              <a:t>th</a:t>
            </a:r>
            <a:r>
              <a:rPr lang="en-US" sz="2400" b="1" dirty="0">
                <a:solidFill>
                  <a:schemeClr val="tx1">
                    <a:lumMod val="50000"/>
                    <a:lumOff val="50000"/>
                  </a:schemeClr>
                </a:solidFill>
              </a:rPr>
              <a:t> row 2</a:t>
            </a:r>
            <a:r>
              <a:rPr lang="en-US" sz="2400" b="1" baseline="30000" dirty="0">
                <a:solidFill>
                  <a:schemeClr val="tx1">
                    <a:lumMod val="50000"/>
                    <a:lumOff val="50000"/>
                  </a:schemeClr>
                </a:solidFill>
              </a:rPr>
              <a:t>nd</a:t>
            </a:r>
            <a:r>
              <a:rPr lang="en-US" sz="2400" b="1" dirty="0">
                <a:solidFill>
                  <a:schemeClr val="tx1">
                    <a:lumMod val="50000"/>
                    <a:lumOff val="50000"/>
                  </a:schemeClr>
                </a:solidFill>
              </a:rPr>
              <a:t> column</a:t>
            </a:r>
            <a:r>
              <a:rPr lang="en-US" sz="2400" dirty="0">
                <a:solidFill>
                  <a:schemeClr val="tx1">
                    <a:lumMod val="50000"/>
                    <a:lumOff val="50000"/>
                  </a:schemeClr>
                </a:solidFill>
              </a:rPr>
              <a:t> </a:t>
            </a:r>
          </a:p>
          <a:p>
            <a:pPr lvl="1" eaLnBrk="1" hangingPunct="1">
              <a:defRPr/>
            </a:pPr>
            <a:r>
              <a:rPr lang="en-US" sz="2400" dirty="0"/>
              <a:t>May be </a:t>
            </a:r>
            <a:r>
              <a:rPr lang="en-US" sz="2400" b="1" dirty="0">
                <a:solidFill>
                  <a:srgbClr val="B80000"/>
                </a:solidFill>
              </a:rPr>
              <a:t>faster than normal array accessing </a:t>
            </a:r>
          </a:p>
          <a:p>
            <a:pPr lvl="1" eaLnBrk="1" hangingPunct="1">
              <a:defRPr/>
            </a:pPr>
            <a:r>
              <a:rPr lang="en-US" sz="2400" dirty="0"/>
              <a:t>Equivalent to </a:t>
            </a:r>
            <a:r>
              <a:rPr lang="en-US" sz="2400" b="1" dirty="0">
                <a:solidFill>
                  <a:srgbClr val="2C14DE"/>
                </a:solidFill>
              </a:rPr>
              <a:t>List [3][1] ;</a:t>
            </a:r>
          </a:p>
        </p:txBody>
      </p:sp>
      <p:sp>
        <p:nvSpPr>
          <p:cNvPr id="9220" name="Rectangle 4"/>
          <p:cNvSpPr>
            <a:spLocks noChangeArrowheads="1"/>
          </p:cNvSpPr>
          <p:nvPr/>
        </p:nvSpPr>
        <p:spPr bwMode="auto">
          <a:xfrm>
            <a:off x="6248400" y="1752600"/>
            <a:ext cx="2819400" cy="3276600"/>
          </a:xfrm>
          <a:prstGeom prst="rect">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grpSp>
        <p:nvGrpSpPr>
          <p:cNvPr id="9221" name="Group 5"/>
          <p:cNvGrpSpPr>
            <a:grpSpLocks/>
          </p:cNvGrpSpPr>
          <p:nvPr/>
        </p:nvGrpSpPr>
        <p:grpSpPr bwMode="auto">
          <a:xfrm>
            <a:off x="6781800" y="2200275"/>
            <a:ext cx="2286000" cy="314325"/>
            <a:chOff x="3408" y="1008"/>
            <a:chExt cx="1440" cy="198"/>
          </a:xfrm>
        </p:grpSpPr>
        <p:sp>
          <p:nvSpPr>
            <p:cNvPr id="9299" name="Text Box 6"/>
            <p:cNvSpPr txBox="1">
              <a:spLocks noChangeArrowheads="1"/>
            </p:cNvSpPr>
            <p:nvPr/>
          </p:nvSpPr>
          <p:spPr bwMode="auto">
            <a:xfrm>
              <a:off x="364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302</a:t>
              </a:r>
            </a:p>
          </p:txBody>
        </p:sp>
        <p:sp>
          <p:nvSpPr>
            <p:cNvPr id="9300" name="Text Box 7"/>
            <p:cNvSpPr txBox="1">
              <a:spLocks noChangeArrowheads="1"/>
            </p:cNvSpPr>
            <p:nvPr/>
          </p:nvSpPr>
          <p:spPr bwMode="auto">
            <a:xfrm>
              <a:off x="388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304</a:t>
              </a:r>
            </a:p>
          </p:txBody>
        </p:sp>
        <p:sp>
          <p:nvSpPr>
            <p:cNvPr id="9301" name="Text Box 8"/>
            <p:cNvSpPr txBox="1">
              <a:spLocks noChangeArrowheads="1"/>
            </p:cNvSpPr>
            <p:nvPr/>
          </p:nvSpPr>
          <p:spPr bwMode="auto">
            <a:xfrm>
              <a:off x="340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300</a:t>
              </a:r>
            </a:p>
          </p:txBody>
        </p:sp>
        <p:sp>
          <p:nvSpPr>
            <p:cNvPr id="9302" name="Text Box 9"/>
            <p:cNvSpPr txBox="1">
              <a:spLocks noChangeArrowheads="1"/>
            </p:cNvSpPr>
            <p:nvPr/>
          </p:nvSpPr>
          <p:spPr bwMode="auto">
            <a:xfrm>
              <a:off x="412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306</a:t>
              </a:r>
            </a:p>
          </p:txBody>
        </p:sp>
        <p:sp>
          <p:nvSpPr>
            <p:cNvPr id="9303" name="Text Box 10"/>
            <p:cNvSpPr txBox="1">
              <a:spLocks noChangeArrowheads="1"/>
            </p:cNvSpPr>
            <p:nvPr/>
          </p:nvSpPr>
          <p:spPr bwMode="auto">
            <a:xfrm>
              <a:off x="436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308</a:t>
              </a:r>
            </a:p>
          </p:txBody>
        </p:sp>
        <p:sp>
          <p:nvSpPr>
            <p:cNvPr id="9304" name="Text Box 11"/>
            <p:cNvSpPr txBox="1">
              <a:spLocks noChangeArrowheads="1"/>
            </p:cNvSpPr>
            <p:nvPr/>
          </p:nvSpPr>
          <p:spPr bwMode="auto">
            <a:xfrm>
              <a:off x="460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310</a:t>
              </a:r>
            </a:p>
          </p:txBody>
        </p:sp>
      </p:grpSp>
      <p:grpSp>
        <p:nvGrpSpPr>
          <p:cNvPr id="9222" name="Group 12"/>
          <p:cNvGrpSpPr>
            <a:grpSpLocks/>
          </p:cNvGrpSpPr>
          <p:nvPr/>
        </p:nvGrpSpPr>
        <p:grpSpPr bwMode="auto">
          <a:xfrm>
            <a:off x="6781800" y="2514600"/>
            <a:ext cx="2286000" cy="314325"/>
            <a:chOff x="3408" y="1008"/>
            <a:chExt cx="1440" cy="198"/>
          </a:xfrm>
        </p:grpSpPr>
        <p:sp>
          <p:nvSpPr>
            <p:cNvPr id="9293" name="Text Box 13"/>
            <p:cNvSpPr txBox="1">
              <a:spLocks noChangeArrowheads="1"/>
            </p:cNvSpPr>
            <p:nvPr/>
          </p:nvSpPr>
          <p:spPr bwMode="auto">
            <a:xfrm>
              <a:off x="364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314</a:t>
              </a:r>
            </a:p>
          </p:txBody>
        </p:sp>
        <p:sp>
          <p:nvSpPr>
            <p:cNvPr id="9294" name="Text Box 14"/>
            <p:cNvSpPr txBox="1">
              <a:spLocks noChangeArrowheads="1"/>
            </p:cNvSpPr>
            <p:nvPr/>
          </p:nvSpPr>
          <p:spPr bwMode="auto">
            <a:xfrm>
              <a:off x="388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316</a:t>
              </a:r>
            </a:p>
          </p:txBody>
        </p:sp>
        <p:sp>
          <p:nvSpPr>
            <p:cNvPr id="9295" name="Text Box 15"/>
            <p:cNvSpPr txBox="1">
              <a:spLocks noChangeArrowheads="1"/>
            </p:cNvSpPr>
            <p:nvPr/>
          </p:nvSpPr>
          <p:spPr bwMode="auto">
            <a:xfrm>
              <a:off x="340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312</a:t>
              </a:r>
            </a:p>
          </p:txBody>
        </p:sp>
        <p:sp>
          <p:nvSpPr>
            <p:cNvPr id="9296" name="Text Box 16"/>
            <p:cNvSpPr txBox="1">
              <a:spLocks noChangeArrowheads="1"/>
            </p:cNvSpPr>
            <p:nvPr/>
          </p:nvSpPr>
          <p:spPr bwMode="auto">
            <a:xfrm>
              <a:off x="412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318</a:t>
              </a:r>
            </a:p>
          </p:txBody>
        </p:sp>
        <p:sp>
          <p:nvSpPr>
            <p:cNvPr id="9297" name="Text Box 17"/>
            <p:cNvSpPr txBox="1">
              <a:spLocks noChangeArrowheads="1"/>
            </p:cNvSpPr>
            <p:nvPr/>
          </p:nvSpPr>
          <p:spPr bwMode="auto">
            <a:xfrm>
              <a:off x="436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320</a:t>
              </a:r>
            </a:p>
          </p:txBody>
        </p:sp>
        <p:sp>
          <p:nvSpPr>
            <p:cNvPr id="9298" name="Text Box 18"/>
            <p:cNvSpPr txBox="1">
              <a:spLocks noChangeArrowheads="1"/>
            </p:cNvSpPr>
            <p:nvPr/>
          </p:nvSpPr>
          <p:spPr bwMode="auto">
            <a:xfrm>
              <a:off x="460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322</a:t>
              </a:r>
            </a:p>
          </p:txBody>
        </p:sp>
      </p:grpSp>
      <p:grpSp>
        <p:nvGrpSpPr>
          <p:cNvPr id="9223" name="Group 19"/>
          <p:cNvGrpSpPr>
            <a:grpSpLocks/>
          </p:cNvGrpSpPr>
          <p:nvPr/>
        </p:nvGrpSpPr>
        <p:grpSpPr bwMode="auto">
          <a:xfrm>
            <a:off x="6781800" y="2819400"/>
            <a:ext cx="2286000" cy="314325"/>
            <a:chOff x="3408" y="1008"/>
            <a:chExt cx="1440" cy="198"/>
          </a:xfrm>
        </p:grpSpPr>
        <p:sp>
          <p:nvSpPr>
            <p:cNvPr id="9287" name="Text Box 20"/>
            <p:cNvSpPr txBox="1">
              <a:spLocks noChangeArrowheads="1"/>
            </p:cNvSpPr>
            <p:nvPr/>
          </p:nvSpPr>
          <p:spPr bwMode="auto">
            <a:xfrm>
              <a:off x="364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326</a:t>
              </a:r>
            </a:p>
          </p:txBody>
        </p:sp>
        <p:sp>
          <p:nvSpPr>
            <p:cNvPr id="9288" name="Text Box 21"/>
            <p:cNvSpPr txBox="1">
              <a:spLocks noChangeArrowheads="1"/>
            </p:cNvSpPr>
            <p:nvPr/>
          </p:nvSpPr>
          <p:spPr bwMode="auto">
            <a:xfrm>
              <a:off x="388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328</a:t>
              </a:r>
            </a:p>
          </p:txBody>
        </p:sp>
        <p:sp>
          <p:nvSpPr>
            <p:cNvPr id="9289" name="Text Box 22"/>
            <p:cNvSpPr txBox="1">
              <a:spLocks noChangeArrowheads="1"/>
            </p:cNvSpPr>
            <p:nvPr/>
          </p:nvSpPr>
          <p:spPr bwMode="auto">
            <a:xfrm>
              <a:off x="340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324</a:t>
              </a:r>
            </a:p>
          </p:txBody>
        </p:sp>
        <p:sp>
          <p:nvSpPr>
            <p:cNvPr id="9290" name="Text Box 23"/>
            <p:cNvSpPr txBox="1">
              <a:spLocks noChangeArrowheads="1"/>
            </p:cNvSpPr>
            <p:nvPr/>
          </p:nvSpPr>
          <p:spPr bwMode="auto">
            <a:xfrm>
              <a:off x="412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330</a:t>
              </a:r>
            </a:p>
          </p:txBody>
        </p:sp>
        <p:sp>
          <p:nvSpPr>
            <p:cNvPr id="9291" name="Text Box 24"/>
            <p:cNvSpPr txBox="1">
              <a:spLocks noChangeArrowheads="1"/>
            </p:cNvSpPr>
            <p:nvPr/>
          </p:nvSpPr>
          <p:spPr bwMode="auto">
            <a:xfrm>
              <a:off x="436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332</a:t>
              </a:r>
            </a:p>
          </p:txBody>
        </p:sp>
        <p:sp>
          <p:nvSpPr>
            <p:cNvPr id="9292" name="Text Box 25"/>
            <p:cNvSpPr txBox="1">
              <a:spLocks noChangeArrowheads="1"/>
            </p:cNvSpPr>
            <p:nvPr/>
          </p:nvSpPr>
          <p:spPr bwMode="auto">
            <a:xfrm>
              <a:off x="460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334</a:t>
              </a:r>
            </a:p>
          </p:txBody>
        </p:sp>
      </p:grpSp>
      <p:grpSp>
        <p:nvGrpSpPr>
          <p:cNvPr id="9224" name="Group 26"/>
          <p:cNvGrpSpPr>
            <a:grpSpLocks/>
          </p:cNvGrpSpPr>
          <p:nvPr/>
        </p:nvGrpSpPr>
        <p:grpSpPr bwMode="auto">
          <a:xfrm>
            <a:off x="6781800" y="3114675"/>
            <a:ext cx="2286000" cy="314325"/>
            <a:chOff x="3408" y="1008"/>
            <a:chExt cx="1440" cy="198"/>
          </a:xfrm>
        </p:grpSpPr>
        <p:sp>
          <p:nvSpPr>
            <p:cNvPr id="9281" name="Text Box 27"/>
            <p:cNvSpPr txBox="1">
              <a:spLocks noChangeArrowheads="1"/>
            </p:cNvSpPr>
            <p:nvPr/>
          </p:nvSpPr>
          <p:spPr bwMode="auto">
            <a:xfrm>
              <a:off x="364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338</a:t>
              </a:r>
            </a:p>
          </p:txBody>
        </p:sp>
        <p:sp>
          <p:nvSpPr>
            <p:cNvPr id="9282" name="Text Box 28"/>
            <p:cNvSpPr txBox="1">
              <a:spLocks noChangeArrowheads="1"/>
            </p:cNvSpPr>
            <p:nvPr/>
          </p:nvSpPr>
          <p:spPr bwMode="auto">
            <a:xfrm>
              <a:off x="388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340</a:t>
              </a:r>
            </a:p>
          </p:txBody>
        </p:sp>
        <p:sp>
          <p:nvSpPr>
            <p:cNvPr id="9283" name="Text Box 29"/>
            <p:cNvSpPr txBox="1">
              <a:spLocks noChangeArrowheads="1"/>
            </p:cNvSpPr>
            <p:nvPr/>
          </p:nvSpPr>
          <p:spPr bwMode="auto">
            <a:xfrm>
              <a:off x="340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336</a:t>
              </a:r>
            </a:p>
          </p:txBody>
        </p:sp>
        <p:sp>
          <p:nvSpPr>
            <p:cNvPr id="9284" name="Text Box 30"/>
            <p:cNvSpPr txBox="1">
              <a:spLocks noChangeArrowheads="1"/>
            </p:cNvSpPr>
            <p:nvPr/>
          </p:nvSpPr>
          <p:spPr bwMode="auto">
            <a:xfrm>
              <a:off x="412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342</a:t>
              </a:r>
            </a:p>
          </p:txBody>
        </p:sp>
        <p:sp>
          <p:nvSpPr>
            <p:cNvPr id="9285" name="Text Box 31"/>
            <p:cNvSpPr txBox="1">
              <a:spLocks noChangeArrowheads="1"/>
            </p:cNvSpPr>
            <p:nvPr/>
          </p:nvSpPr>
          <p:spPr bwMode="auto">
            <a:xfrm>
              <a:off x="436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344</a:t>
              </a:r>
            </a:p>
          </p:txBody>
        </p:sp>
        <p:sp>
          <p:nvSpPr>
            <p:cNvPr id="9286" name="Text Box 32"/>
            <p:cNvSpPr txBox="1">
              <a:spLocks noChangeArrowheads="1"/>
            </p:cNvSpPr>
            <p:nvPr/>
          </p:nvSpPr>
          <p:spPr bwMode="auto">
            <a:xfrm>
              <a:off x="460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346</a:t>
              </a:r>
            </a:p>
          </p:txBody>
        </p:sp>
      </p:grpSp>
      <p:grpSp>
        <p:nvGrpSpPr>
          <p:cNvPr id="9225" name="Group 33"/>
          <p:cNvGrpSpPr>
            <a:grpSpLocks/>
          </p:cNvGrpSpPr>
          <p:nvPr/>
        </p:nvGrpSpPr>
        <p:grpSpPr bwMode="auto">
          <a:xfrm>
            <a:off x="6781800" y="3419475"/>
            <a:ext cx="2286000" cy="314325"/>
            <a:chOff x="3408" y="1008"/>
            <a:chExt cx="1440" cy="198"/>
          </a:xfrm>
        </p:grpSpPr>
        <p:sp>
          <p:nvSpPr>
            <p:cNvPr id="9275" name="Text Box 34"/>
            <p:cNvSpPr txBox="1">
              <a:spLocks noChangeArrowheads="1"/>
            </p:cNvSpPr>
            <p:nvPr/>
          </p:nvSpPr>
          <p:spPr bwMode="auto">
            <a:xfrm>
              <a:off x="364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350</a:t>
              </a:r>
            </a:p>
          </p:txBody>
        </p:sp>
        <p:sp>
          <p:nvSpPr>
            <p:cNvPr id="9276" name="Text Box 35"/>
            <p:cNvSpPr txBox="1">
              <a:spLocks noChangeArrowheads="1"/>
            </p:cNvSpPr>
            <p:nvPr/>
          </p:nvSpPr>
          <p:spPr bwMode="auto">
            <a:xfrm>
              <a:off x="388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352</a:t>
              </a:r>
            </a:p>
          </p:txBody>
        </p:sp>
        <p:sp>
          <p:nvSpPr>
            <p:cNvPr id="9277" name="Text Box 36"/>
            <p:cNvSpPr txBox="1">
              <a:spLocks noChangeArrowheads="1"/>
            </p:cNvSpPr>
            <p:nvPr/>
          </p:nvSpPr>
          <p:spPr bwMode="auto">
            <a:xfrm>
              <a:off x="340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348</a:t>
              </a:r>
            </a:p>
          </p:txBody>
        </p:sp>
        <p:sp>
          <p:nvSpPr>
            <p:cNvPr id="9278" name="Text Box 37"/>
            <p:cNvSpPr txBox="1">
              <a:spLocks noChangeArrowheads="1"/>
            </p:cNvSpPr>
            <p:nvPr/>
          </p:nvSpPr>
          <p:spPr bwMode="auto">
            <a:xfrm>
              <a:off x="412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354</a:t>
              </a:r>
            </a:p>
          </p:txBody>
        </p:sp>
        <p:sp>
          <p:nvSpPr>
            <p:cNvPr id="9279" name="Text Box 38"/>
            <p:cNvSpPr txBox="1">
              <a:spLocks noChangeArrowheads="1"/>
            </p:cNvSpPr>
            <p:nvPr/>
          </p:nvSpPr>
          <p:spPr bwMode="auto">
            <a:xfrm>
              <a:off x="436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356</a:t>
              </a:r>
            </a:p>
          </p:txBody>
        </p:sp>
        <p:sp>
          <p:nvSpPr>
            <p:cNvPr id="9280" name="Text Box 39"/>
            <p:cNvSpPr txBox="1">
              <a:spLocks noChangeArrowheads="1"/>
            </p:cNvSpPr>
            <p:nvPr/>
          </p:nvSpPr>
          <p:spPr bwMode="auto">
            <a:xfrm>
              <a:off x="460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358</a:t>
              </a:r>
            </a:p>
          </p:txBody>
        </p:sp>
      </p:grpSp>
      <p:grpSp>
        <p:nvGrpSpPr>
          <p:cNvPr id="9226" name="Group 40"/>
          <p:cNvGrpSpPr>
            <a:grpSpLocks/>
          </p:cNvGrpSpPr>
          <p:nvPr/>
        </p:nvGrpSpPr>
        <p:grpSpPr bwMode="auto">
          <a:xfrm>
            <a:off x="6781800" y="3724275"/>
            <a:ext cx="2286000" cy="314325"/>
            <a:chOff x="3408" y="1008"/>
            <a:chExt cx="1440" cy="198"/>
          </a:xfrm>
        </p:grpSpPr>
        <p:sp>
          <p:nvSpPr>
            <p:cNvPr id="9269" name="Text Box 41"/>
            <p:cNvSpPr txBox="1">
              <a:spLocks noChangeArrowheads="1"/>
            </p:cNvSpPr>
            <p:nvPr/>
          </p:nvSpPr>
          <p:spPr bwMode="auto">
            <a:xfrm>
              <a:off x="364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362</a:t>
              </a:r>
            </a:p>
          </p:txBody>
        </p:sp>
        <p:sp>
          <p:nvSpPr>
            <p:cNvPr id="9270" name="Text Box 42"/>
            <p:cNvSpPr txBox="1">
              <a:spLocks noChangeArrowheads="1"/>
            </p:cNvSpPr>
            <p:nvPr/>
          </p:nvSpPr>
          <p:spPr bwMode="auto">
            <a:xfrm>
              <a:off x="388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364</a:t>
              </a:r>
            </a:p>
          </p:txBody>
        </p:sp>
        <p:sp>
          <p:nvSpPr>
            <p:cNvPr id="9271" name="Text Box 43"/>
            <p:cNvSpPr txBox="1">
              <a:spLocks noChangeArrowheads="1"/>
            </p:cNvSpPr>
            <p:nvPr/>
          </p:nvSpPr>
          <p:spPr bwMode="auto">
            <a:xfrm>
              <a:off x="340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360</a:t>
              </a:r>
            </a:p>
          </p:txBody>
        </p:sp>
        <p:sp>
          <p:nvSpPr>
            <p:cNvPr id="9272" name="Text Box 44"/>
            <p:cNvSpPr txBox="1">
              <a:spLocks noChangeArrowheads="1"/>
            </p:cNvSpPr>
            <p:nvPr/>
          </p:nvSpPr>
          <p:spPr bwMode="auto">
            <a:xfrm>
              <a:off x="412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366</a:t>
              </a:r>
            </a:p>
          </p:txBody>
        </p:sp>
        <p:sp>
          <p:nvSpPr>
            <p:cNvPr id="9273" name="Text Box 45"/>
            <p:cNvSpPr txBox="1">
              <a:spLocks noChangeArrowheads="1"/>
            </p:cNvSpPr>
            <p:nvPr/>
          </p:nvSpPr>
          <p:spPr bwMode="auto">
            <a:xfrm>
              <a:off x="436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368</a:t>
              </a:r>
            </a:p>
          </p:txBody>
        </p:sp>
        <p:sp>
          <p:nvSpPr>
            <p:cNvPr id="9274" name="Text Box 46"/>
            <p:cNvSpPr txBox="1">
              <a:spLocks noChangeArrowheads="1"/>
            </p:cNvSpPr>
            <p:nvPr/>
          </p:nvSpPr>
          <p:spPr bwMode="auto">
            <a:xfrm>
              <a:off x="460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370</a:t>
              </a:r>
            </a:p>
          </p:txBody>
        </p:sp>
      </p:grpSp>
      <p:grpSp>
        <p:nvGrpSpPr>
          <p:cNvPr id="9227" name="Group 47"/>
          <p:cNvGrpSpPr>
            <a:grpSpLocks/>
          </p:cNvGrpSpPr>
          <p:nvPr/>
        </p:nvGrpSpPr>
        <p:grpSpPr bwMode="auto">
          <a:xfrm>
            <a:off x="6781800" y="4038600"/>
            <a:ext cx="2286000" cy="314325"/>
            <a:chOff x="3408" y="1008"/>
            <a:chExt cx="1440" cy="198"/>
          </a:xfrm>
        </p:grpSpPr>
        <p:sp>
          <p:nvSpPr>
            <p:cNvPr id="9263" name="Text Box 48"/>
            <p:cNvSpPr txBox="1">
              <a:spLocks noChangeArrowheads="1"/>
            </p:cNvSpPr>
            <p:nvPr/>
          </p:nvSpPr>
          <p:spPr bwMode="auto">
            <a:xfrm>
              <a:off x="364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374</a:t>
              </a:r>
            </a:p>
          </p:txBody>
        </p:sp>
        <p:sp>
          <p:nvSpPr>
            <p:cNvPr id="9264" name="Text Box 49"/>
            <p:cNvSpPr txBox="1">
              <a:spLocks noChangeArrowheads="1"/>
            </p:cNvSpPr>
            <p:nvPr/>
          </p:nvSpPr>
          <p:spPr bwMode="auto">
            <a:xfrm>
              <a:off x="388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376</a:t>
              </a:r>
            </a:p>
          </p:txBody>
        </p:sp>
        <p:sp>
          <p:nvSpPr>
            <p:cNvPr id="9265" name="Text Box 50"/>
            <p:cNvSpPr txBox="1">
              <a:spLocks noChangeArrowheads="1"/>
            </p:cNvSpPr>
            <p:nvPr/>
          </p:nvSpPr>
          <p:spPr bwMode="auto">
            <a:xfrm>
              <a:off x="340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372</a:t>
              </a:r>
            </a:p>
          </p:txBody>
        </p:sp>
        <p:sp>
          <p:nvSpPr>
            <p:cNvPr id="9266" name="Text Box 51"/>
            <p:cNvSpPr txBox="1">
              <a:spLocks noChangeArrowheads="1"/>
            </p:cNvSpPr>
            <p:nvPr/>
          </p:nvSpPr>
          <p:spPr bwMode="auto">
            <a:xfrm>
              <a:off x="412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378</a:t>
              </a:r>
            </a:p>
          </p:txBody>
        </p:sp>
        <p:sp>
          <p:nvSpPr>
            <p:cNvPr id="9267" name="Text Box 52"/>
            <p:cNvSpPr txBox="1">
              <a:spLocks noChangeArrowheads="1"/>
            </p:cNvSpPr>
            <p:nvPr/>
          </p:nvSpPr>
          <p:spPr bwMode="auto">
            <a:xfrm>
              <a:off x="436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380</a:t>
              </a:r>
            </a:p>
          </p:txBody>
        </p:sp>
        <p:sp>
          <p:nvSpPr>
            <p:cNvPr id="9268" name="Text Box 53"/>
            <p:cNvSpPr txBox="1">
              <a:spLocks noChangeArrowheads="1"/>
            </p:cNvSpPr>
            <p:nvPr/>
          </p:nvSpPr>
          <p:spPr bwMode="auto">
            <a:xfrm>
              <a:off x="460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382</a:t>
              </a:r>
            </a:p>
          </p:txBody>
        </p:sp>
      </p:grpSp>
      <p:grpSp>
        <p:nvGrpSpPr>
          <p:cNvPr id="9228" name="Group 54"/>
          <p:cNvGrpSpPr>
            <a:grpSpLocks/>
          </p:cNvGrpSpPr>
          <p:nvPr/>
        </p:nvGrpSpPr>
        <p:grpSpPr bwMode="auto">
          <a:xfrm>
            <a:off x="6781800" y="4343400"/>
            <a:ext cx="2286000" cy="314325"/>
            <a:chOff x="3408" y="1008"/>
            <a:chExt cx="1440" cy="198"/>
          </a:xfrm>
        </p:grpSpPr>
        <p:sp>
          <p:nvSpPr>
            <p:cNvPr id="9257" name="Text Box 55"/>
            <p:cNvSpPr txBox="1">
              <a:spLocks noChangeArrowheads="1"/>
            </p:cNvSpPr>
            <p:nvPr/>
          </p:nvSpPr>
          <p:spPr bwMode="auto">
            <a:xfrm>
              <a:off x="364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386</a:t>
              </a:r>
            </a:p>
          </p:txBody>
        </p:sp>
        <p:sp>
          <p:nvSpPr>
            <p:cNvPr id="9258" name="Text Box 56"/>
            <p:cNvSpPr txBox="1">
              <a:spLocks noChangeArrowheads="1"/>
            </p:cNvSpPr>
            <p:nvPr/>
          </p:nvSpPr>
          <p:spPr bwMode="auto">
            <a:xfrm>
              <a:off x="388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388</a:t>
              </a:r>
            </a:p>
          </p:txBody>
        </p:sp>
        <p:sp>
          <p:nvSpPr>
            <p:cNvPr id="9259" name="Text Box 57"/>
            <p:cNvSpPr txBox="1">
              <a:spLocks noChangeArrowheads="1"/>
            </p:cNvSpPr>
            <p:nvPr/>
          </p:nvSpPr>
          <p:spPr bwMode="auto">
            <a:xfrm>
              <a:off x="340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384</a:t>
              </a:r>
            </a:p>
          </p:txBody>
        </p:sp>
        <p:sp>
          <p:nvSpPr>
            <p:cNvPr id="9260" name="Text Box 58"/>
            <p:cNvSpPr txBox="1">
              <a:spLocks noChangeArrowheads="1"/>
            </p:cNvSpPr>
            <p:nvPr/>
          </p:nvSpPr>
          <p:spPr bwMode="auto">
            <a:xfrm>
              <a:off x="412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390</a:t>
              </a:r>
            </a:p>
          </p:txBody>
        </p:sp>
        <p:sp>
          <p:nvSpPr>
            <p:cNvPr id="9261" name="Text Box 59"/>
            <p:cNvSpPr txBox="1">
              <a:spLocks noChangeArrowheads="1"/>
            </p:cNvSpPr>
            <p:nvPr/>
          </p:nvSpPr>
          <p:spPr bwMode="auto">
            <a:xfrm>
              <a:off x="436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392</a:t>
              </a:r>
            </a:p>
          </p:txBody>
        </p:sp>
        <p:sp>
          <p:nvSpPr>
            <p:cNvPr id="9262" name="Text Box 60"/>
            <p:cNvSpPr txBox="1">
              <a:spLocks noChangeArrowheads="1"/>
            </p:cNvSpPr>
            <p:nvPr/>
          </p:nvSpPr>
          <p:spPr bwMode="auto">
            <a:xfrm>
              <a:off x="460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394</a:t>
              </a:r>
            </a:p>
          </p:txBody>
        </p:sp>
      </p:grpSp>
      <p:grpSp>
        <p:nvGrpSpPr>
          <p:cNvPr id="9229" name="Group 61"/>
          <p:cNvGrpSpPr>
            <a:grpSpLocks/>
          </p:cNvGrpSpPr>
          <p:nvPr/>
        </p:nvGrpSpPr>
        <p:grpSpPr bwMode="auto">
          <a:xfrm>
            <a:off x="6781800" y="4638675"/>
            <a:ext cx="2286000" cy="314325"/>
            <a:chOff x="3408" y="1008"/>
            <a:chExt cx="1440" cy="198"/>
          </a:xfrm>
        </p:grpSpPr>
        <p:sp>
          <p:nvSpPr>
            <p:cNvPr id="9251" name="Text Box 62"/>
            <p:cNvSpPr txBox="1">
              <a:spLocks noChangeArrowheads="1"/>
            </p:cNvSpPr>
            <p:nvPr/>
          </p:nvSpPr>
          <p:spPr bwMode="auto">
            <a:xfrm>
              <a:off x="364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398</a:t>
              </a:r>
            </a:p>
          </p:txBody>
        </p:sp>
        <p:sp>
          <p:nvSpPr>
            <p:cNvPr id="9252" name="Text Box 63"/>
            <p:cNvSpPr txBox="1">
              <a:spLocks noChangeArrowheads="1"/>
            </p:cNvSpPr>
            <p:nvPr/>
          </p:nvSpPr>
          <p:spPr bwMode="auto">
            <a:xfrm>
              <a:off x="388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400</a:t>
              </a:r>
            </a:p>
          </p:txBody>
        </p:sp>
        <p:sp>
          <p:nvSpPr>
            <p:cNvPr id="9253" name="Text Box 64"/>
            <p:cNvSpPr txBox="1">
              <a:spLocks noChangeArrowheads="1"/>
            </p:cNvSpPr>
            <p:nvPr/>
          </p:nvSpPr>
          <p:spPr bwMode="auto">
            <a:xfrm>
              <a:off x="340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396</a:t>
              </a:r>
            </a:p>
          </p:txBody>
        </p:sp>
        <p:sp>
          <p:nvSpPr>
            <p:cNvPr id="9254" name="Text Box 65"/>
            <p:cNvSpPr txBox="1">
              <a:spLocks noChangeArrowheads="1"/>
            </p:cNvSpPr>
            <p:nvPr/>
          </p:nvSpPr>
          <p:spPr bwMode="auto">
            <a:xfrm>
              <a:off x="412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402</a:t>
              </a:r>
            </a:p>
          </p:txBody>
        </p:sp>
        <p:sp>
          <p:nvSpPr>
            <p:cNvPr id="9255" name="Text Box 66"/>
            <p:cNvSpPr txBox="1">
              <a:spLocks noChangeArrowheads="1"/>
            </p:cNvSpPr>
            <p:nvPr/>
          </p:nvSpPr>
          <p:spPr bwMode="auto">
            <a:xfrm>
              <a:off x="436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404</a:t>
              </a:r>
            </a:p>
          </p:txBody>
        </p:sp>
        <p:sp>
          <p:nvSpPr>
            <p:cNvPr id="9256" name="Text Box 67"/>
            <p:cNvSpPr txBox="1">
              <a:spLocks noChangeArrowheads="1"/>
            </p:cNvSpPr>
            <p:nvPr/>
          </p:nvSpPr>
          <p:spPr bwMode="auto">
            <a:xfrm>
              <a:off x="4608" y="1008"/>
              <a:ext cx="240" cy="198"/>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t>406</a:t>
              </a:r>
            </a:p>
          </p:txBody>
        </p:sp>
      </p:grpSp>
      <p:sp>
        <p:nvSpPr>
          <p:cNvPr id="9230" name="Text Box 68"/>
          <p:cNvSpPr txBox="1">
            <a:spLocks noChangeArrowheads="1"/>
          </p:cNvSpPr>
          <p:nvPr/>
        </p:nvSpPr>
        <p:spPr bwMode="auto">
          <a:xfrm>
            <a:off x="7162800" y="1819275"/>
            <a:ext cx="381000" cy="314325"/>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solidFill>
                  <a:schemeClr val="tx1">
                    <a:lumMod val="65000"/>
                    <a:lumOff val="35000"/>
                  </a:schemeClr>
                </a:solidFill>
              </a:rPr>
              <a:t>1</a:t>
            </a:r>
          </a:p>
        </p:txBody>
      </p:sp>
      <p:sp>
        <p:nvSpPr>
          <p:cNvPr id="9231" name="Text Box 69"/>
          <p:cNvSpPr txBox="1">
            <a:spLocks noChangeArrowheads="1"/>
          </p:cNvSpPr>
          <p:nvPr/>
        </p:nvSpPr>
        <p:spPr bwMode="auto">
          <a:xfrm>
            <a:off x="7543800" y="1819275"/>
            <a:ext cx="381000" cy="314325"/>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solidFill>
                  <a:schemeClr val="tx1">
                    <a:lumMod val="65000"/>
                    <a:lumOff val="35000"/>
                  </a:schemeClr>
                </a:solidFill>
              </a:rPr>
              <a:t>2</a:t>
            </a:r>
          </a:p>
        </p:txBody>
      </p:sp>
      <p:sp>
        <p:nvSpPr>
          <p:cNvPr id="9232" name="Text Box 70"/>
          <p:cNvSpPr txBox="1">
            <a:spLocks noChangeArrowheads="1"/>
          </p:cNvSpPr>
          <p:nvPr/>
        </p:nvSpPr>
        <p:spPr bwMode="auto">
          <a:xfrm>
            <a:off x="6781800" y="1819275"/>
            <a:ext cx="381000" cy="314325"/>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solidFill>
                  <a:schemeClr val="tx1">
                    <a:lumMod val="65000"/>
                    <a:lumOff val="35000"/>
                  </a:schemeClr>
                </a:solidFill>
              </a:rPr>
              <a:t>0</a:t>
            </a:r>
          </a:p>
        </p:txBody>
      </p:sp>
      <p:sp>
        <p:nvSpPr>
          <p:cNvPr id="9233" name="Text Box 71"/>
          <p:cNvSpPr txBox="1">
            <a:spLocks noChangeArrowheads="1"/>
          </p:cNvSpPr>
          <p:nvPr/>
        </p:nvSpPr>
        <p:spPr bwMode="auto">
          <a:xfrm>
            <a:off x="7924800" y="1819275"/>
            <a:ext cx="381000" cy="314325"/>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solidFill>
                  <a:schemeClr val="tx1">
                    <a:lumMod val="65000"/>
                    <a:lumOff val="35000"/>
                  </a:schemeClr>
                </a:solidFill>
              </a:rPr>
              <a:t>3</a:t>
            </a:r>
          </a:p>
        </p:txBody>
      </p:sp>
      <p:sp>
        <p:nvSpPr>
          <p:cNvPr id="9234" name="Text Box 72"/>
          <p:cNvSpPr txBox="1">
            <a:spLocks noChangeArrowheads="1"/>
          </p:cNvSpPr>
          <p:nvPr/>
        </p:nvSpPr>
        <p:spPr bwMode="auto">
          <a:xfrm>
            <a:off x="8305800" y="1819275"/>
            <a:ext cx="381000" cy="314325"/>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solidFill>
                  <a:schemeClr val="tx1">
                    <a:lumMod val="65000"/>
                    <a:lumOff val="35000"/>
                  </a:schemeClr>
                </a:solidFill>
              </a:rPr>
              <a:t>4</a:t>
            </a:r>
          </a:p>
        </p:txBody>
      </p:sp>
      <p:sp>
        <p:nvSpPr>
          <p:cNvPr id="9235" name="Text Box 73"/>
          <p:cNvSpPr txBox="1">
            <a:spLocks noChangeArrowheads="1"/>
          </p:cNvSpPr>
          <p:nvPr/>
        </p:nvSpPr>
        <p:spPr bwMode="auto">
          <a:xfrm>
            <a:off x="8686800" y="1819275"/>
            <a:ext cx="381000" cy="314325"/>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solidFill>
                  <a:schemeClr val="tx1">
                    <a:lumMod val="65000"/>
                    <a:lumOff val="35000"/>
                  </a:schemeClr>
                </a:solidFill>
              </a:rPr>
              <a:t>5</a:t>
            </a:r>
          </a:p>
        </p:txBody>
      </p:sp>
      <p:sp>
        <p:nvSpPr>
          <p:cNvPr id="9236" name="Text Box 74"/>
          <p:cNvSpPr txBox="1">
            <a:spLocks noChangeArrowheads="1"/>
          </p:cNvSpPr>
          <p:nvPr/>
        </p:nvSpPr>
        <p:spPr bwMode="auto">
          <a:xfrm>
            <a:off x="6324600" y="2209800"/>
            <a:ext cx="381000" cy="314325"/>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solidFill>
                  <a:schemeClr val="tx1">
                    <a:lumMod val="65000"/>
                    <a:lumOff val="35000"/>
                  </a:schemeClr>
                </a:solidFill>
              </a:rPr>
              <a:t>0</a:t>
            </a:r>
          </a:p>
        </p:txBody>
      </p:sp>
      <p:sp>
        <p:nvSpPr>
          <p:cNvPr id="9237" name="Text Box 75"/>
          <p:cNvSpPr txBox="1">
            <a:spLocks noChangeArrowheads="1"/>
          </p:cNvSpPr>
          <p:nvPr/>
        </p:nvSpPr>
        <p:spPr bwMode="auto">
          <a:xfrm>
            <a:off x="6324600" y="2514600"/>
            <a:ext cx="381000" cy="314325"/>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solidFill>
                  <a:schemeClr val="tx1">
                    <a:lumMod val="65000"/>
                    <a:lumOff val="35000"/>
                  </a:schemeClr>
                </a:solidFill>
              </a:rPr>
              <a:t>1</a:t>
            </a:r>
          </a:p>
        </p:txBody>
      </p:sp>
      <p:sp>
        <p:nvSpPr>
          <p:cNvPr id="9238" name="Text Box 76"/>
          <p:cNvSpPr txBox="1">
            <a:spLocks noChangeArrowheads="1"/>
          </p:cNvSpPr>
          <p:nvPr/>
        </p:nvSpPr>
        <p:spPr bwMode="auto">
          <a:xfrm>
            <a:off x="6324600" y="2819400"/>
            <a:ext cx="381000" cy="314325"/>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solidFill>
                  <a:schemeClr val="tx1">
                    <a:lumMod val="65000"/>
                    <a:lumOff val="35000"/>
                  </a:schemeClr>
                </a:solidFill>
              </a:rPr>
              <a:t>2</a:t>
            </a:r>
          </a:p>
        </p:txBody>
      </p:sp>
      <p:sp>
        <p:nvSpPr>
          <p:cNvPr id="9239" name="Text Box 77"/>
          <p:cNvSpPr txBox="1">
            <a:spLocks noChangeArrowheads="1"/>
          </p:cNvSpPr>
          <p:nvPr/>
        </p:nvSpPr>
        <p:spPr bwMode="auto">
          <a:xfrm>
            <a:off x="6324600" y="3124200"/>
            <a:ext cx="381000" cy="314325"/>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solidFill>
                  <a:schemeClr val="tx1">
                    <a:lumMod val="65000"/>
                    <a:lumOff val="35000"/>
                  </a:schemeClr>
                </a:solidFill>
              </a:rPr>
              <a:t>3</a:t>
            </a:r>
          </a:p>
        </p:txBody>
      </p:sp>
      <p:sp>
        <p:nvSpPr>
          <p:cNvPr id="9240" name="Text Box 78"/>
          <p:cNvSpPr txBox="1">
            <a:spLocks noChangeArrowheads="1"/>
          </p:cNvSpPr>
          <p:nvPr/>
        </p:nvSpPr>
        <p:spPr bwMode="auto">
          <a:xfrm>
            <a:off x="6324600" y="3429000"/>
            <a:ext cx="381000" cy="314325"/>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solidFill>
                  <a:schemeClr val="tx1">
                    <a:lumMod val="65000"/>
                    <a:lumOff val="35000"/>
                  </a:schemeClr>
                </a:solidFill>
              </a:rPr>
              <a:t>4</a:t>
            </a:r>
          </a:p>
        </p:txBody>
      </p:sp>
      <p:sp>
        <p:nvSpPr>
          <p:cNvPr id="9241" name="Text Box 79"/>
          <p:cNvSpPr txBox="1">
            <a:spLocks noChangeArrowheads="1"/>
          </p:cNvSpPr>
          <p:nvPr/>
        </p:nvSpPr>
        <p:spPr bwMode="auto">
          <a:xfrm>
            <a:off x="6324600" y="3724275"/>
            <a:ext cx="381000" cy="314325"/>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dirty="0">
                <a:solidFill>
                  <a:schemeClr val="tx1">
                    <a:lumMod val="95000"/>
                    <a:lumOff val="5000"/>
                  </a:schemeClr>
                </a:solidFill>
              </a:rPr>
              <a:t>5</a:t>
            </a:r>
          </a:p>
        </p:txBody>
      </p:sp>
      <p:sp>
        <p:nvSpPr>
          <p:cNvPr id="9242" name="Text Box 80"/>
          <p:cNvSpPr txBox="1">
            <a:spLocks noChangeArrowheads="1"/>
          </p:cNvSpPr>
          <p:nvPr/>
        </p:nvSpPr>
        <p:spPr bwMode="auto">
          <a:xfrm>
            <a:off x="6324600" y="4038600"/>
            <a:ext cx="381000" cy="314325"/>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solidFill>
                  <a:schemeClr val="tx1">
                    <a:lumMod val="65000"/>
                    <a:lumOff val="35000"/>
                  </a:schemeClr>
                </a:solidFill>
              </a:rPr>
              <a:t>6</a:t>
            </a:r>
          </a:p>
        </p:txBody>
      </p:sp>
      <p:sp>
        <p:nvSpPr>
          <p:cNvPr id="9243" name="Text Box 81"/>
          <p:cNvSpPr txBox="1">
            <a:spLocks noChangeArrowheads="1"/>
          </p:cNvSpPr>
          <p:nvPr/>
        </p:nvSpPr>
        <p:spPr bwMode="auto">
          <a:xfrm>
            <a:off x="6324600" y="4343400"/>
            <a:ext cx="381000" cy="314325"/>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solidFill>
                  <a:schemeClr val="tx1">
                    <a:lumMod val="65000"/>
                    <a:lumOff val="35000"/>
                  </a:schemeClr>
                </a:solidFill>
              </a:rPr>
              <a:t>7</a:t>
            </a:r>
          </a:p>
        </p:txBody>
      </p:sp>
      <p:sp>
        <p:nvSpPr>
          <p:cNvPr id="9244" name="Text Box 82"/>
          <p:cNvSpPr txBox="1">
            <a:spLocks noChangeArrowheads="1"/>
          </p:cNvSpPr>
          <p:nvPr/>
        </p:nvSpPr>
        <p:spPr bwMode="auto">
          <a:xfrm>
            <a:off x="6324600" y="4648200"/>
            <a:ext cx="381000" cy="314325"/>
          </a:xfrm>
          <a:prstGeom prst="rect">
            <a:avLst/>
          </a:prstGeom>
          <a:solidFill>
            <a:schemeClr val="bg1"/>
          </a:solidFill>
          <a:ln w="9525">
            <a:solidFill>
              <a:schemeClr val="tx1"/>
            </a:solidFill>
            <a:miter lim="800000"/>
            <a:headEnd/>
            <a:tailEnd/>
          </a:ln>
        </p:spPr>
        <p:txBody>
          <a:bodyPr lIns="27432" rIns="0">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400" b="1">
                <a:solidFill>
                  <a:schemeClr val="tx1">
                    <a:lumMod val="65000"/>
                    <a:lumOff val="35000"/>
                  </a:schemeClr>
                </a:solidFill>
              </a:rPr>
              <a:t>8</a:t>
            </a:r>
          </a:p>
        </p:txBody>
      </p:sp>
      <p:sp>
        <p:nvSpPr>
          <p:cNvPr id="9245" name="Text Box 83"/>
          <p:cNvSpPr txBox="1">
            <a:spLocks noChangeArrowheads="1"/>
          </p:cNvSpPr>
          <p:nvPr/>
        </p:nvSpPr>
        <p:spPr bwMode="auto">
          <a:xfrm>
            <a:off x="7162800" y="1309688"/>
            <a:ext cx="106680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800" b="1" dirty="0">
                <a:solidFill>
                  <a:srgbClr val="FFFF00"/>
                </a:solidFill>
              </a:rPr>
              <a:t>Column</a:t>
            </a:r>
          </a:p>
        </p:txBody>
      </p:sp>
      <p:sp>
        <p:nvSpPr>
          <p:cNvPr id="9246" name="Text Box 84"/>
          <p:cNvSpPr txBox="1">
            <a:spLocks noChangeArrowheads="1"/>
          </p:cNvSpPr>
          <p:nvPr/>
        </p:nvSpPr>
        <p:spPr bwMode="auto">
          <a:xfrm rot="5400000">
            <a:off x="5607844" y="3321844"/>
            <a:ext cx="76200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800" b="1">
                <a:solidFill>
                  <a:srgbClr val="FFFF00"/>
                </a:solidFill>
              </a:rPr>
              <a:t>Row</a:t>
            </a:r>
          </a:p>
        </p:txBody>
      </p:sp>
      <p:sp>
        <p:nvSpPr>
          <p:cNvPr id="9247" name="Line 85"/>
          <p:cNvSpPr>
            <a:spLocks noChangeShapeType="1"/>
          </p:cNvSpPr>
          <p:nvPr/>
        </p:nvSpPr>
        <p:spPr bwMode="auto">
          <a:xfrm flipH="1" flipV="1">
            <a:off x="6477000" y="4876799"/>
            <a:ext cx="1066800" cy="936481"/>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48" name="Text Box 86"/>
          <p:cNvSpPr txBox="1">
            <a:spLocks noChangeArrowheads="1"/>
          </p:cNvSpPr>
          <p:nvPr/>
        </p:nvSpPr>
        <p:spPr bwMode="auto">
          <a:xfrm>
            <a:off x="6705600" y="5715000"/>
            <a:ext cx="2133600" cy="366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800" b="1">
                <a:solidFill>
                  <a:srgbClr val="1E7509"/>
                </a:solidFill>
              </a:rPr>
              <a:t>Memory address</a:t>
            </a:r>
          </a:p>
        </p:txBody>
      </p:sp>
      <p:sp>
        <p:nvSpPr>
          <p:cNvPr id="85079" name="Line 87"/>
          <p:cNvSpPr>
            <a:spLocks noChangeShapeType="1"/>
          </p:cNvSpPr>
          <p:nvPr/>
        </p:nvSpPr>
        <p:spPr bwMode="auto">
          <a:xfrm>
            <a:off x="2819400" y="2514600"/>
            <a:ext cx="3505200" cy="770056"/>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80" name="Line 88"/>
          <p:cNvSpPr>
            <a:spLocks noChangeShapeType="1"/>
          </p:cNvSpPr>
          <p:nvPr/>
        </p:nvSpPr>
        <p:spPr bwMode="auto">
          <a:xfrm flipV="1">
            <a:off x="3581400" y="3321193"/>
            <a:ext cx="3733799" cy="2393806"/>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1">
                  <a:lumMod val="65000"/>
                  <a:lumOff val="35000"/>
                </a:schemeClr>
              </a:solidFill>
            </a:endParaRPr>
          </a:p>
        </p:txBody>
      </p:sp>
      <p:sp>
        <p:nvSpPr>
          <p:cNvPr id="89" name="Rectangle 88"/>
          <p:cNvSpPr/>
          <p:nvPr/>
        </p:nvSpPr>
        <p:spPr>
          <a:xfrm>
            <a:off x="45028" y="874913"/>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4188255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0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9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99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5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79" grpId="0" animBg="1"/>
      <p:bldP spid="8508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eaLnBrk="1" hangingPunct="1">
              <a:defRPr/>
            </a:pPr>
            <a:r>
              <a:rPr lang="en-US" b="1" dirty="0">
                <a:solidFill>
                  <a:srgbClr val="B80000"/>
                </a:solidFill>
                <a:cs typeface="+mj-cs"/>
              </a:rPr>
              <a:t>Creating Dynamic 2D Arrays</a:t>
            </a:r>
            <a:endParaRPr lang="fr-FR" b="1" dirty="0">
              <a:solidFill>
                <a:srgbClr val="B80000"/>
              </a:solidFill>
              <a:cs typeface="+mj-cs"/>
            </a:endParaRPr>
          </a:p>
        </p:txBody>
      </p:sp>
      <p:sp>
        <p:nvSpPr>
          <p:cNvPr id="4" name="Rectangle 3"/>
          <p:cNvSpPr/>
          <p:nvPr/>
        </p:nvSpPr>
        <p:spPr>
          <a:xfrm>
            <a:off x="38100" y="89725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5" name="Rectangle 3"/>
          <p:cNvSpPr txBox="1">
            <a:spLocks noChangeArrowheads="1"/>
          </p:cNvSpPr>
          <p:nvPr/>
        </p:nvSpPr>
        <p:spPr>
          <a:xfrm>
            <a:off x="152400" y="1143000"/>
            <a:ext cx="88392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Ø"/>
            </a:pPr>
            <a:r>
              <a:rPr lang="en-US" b="1" dirty="0">
                <a:solidFill>
                  <a:srgbClr val="B80000"/>
                </a:solidFill>
                <a:latin typeface="Trebuchet MS" panose="020B0603020202020204" pitchFamily="34" charset="0"/>
                <a:cs typeface="Courier New" panose="02070309020205020404" pitchFamily="49" charset="0"/>
              </a:rPr>
              <a:t>Two basic methods</a:t>
            </a:r>
            <a:r>
              <a:rPr lang="en-US" dirty="0">
                <a:solidFill>
                  <a:srgbClr val="B80000"/>
                </a:solidFill>
                <a:latin typeface="Trebuchet MS" panose="020B0603020202020204" pitchFamily="34" charset="0"/>
                <a:cs typeface="Courier New" panose="02070309020205020404" pitchFamily="49" charset="0"/>
              </a:rPr>
              <a:t>:</a:t>
            </a:r>
          </a:p>
          <a:p>
            <a:pPr marL="971550" lvl="1" indent="-514350">
              <a:buClr>
                <a:srgbClr val="FF0000"/>
              </a:buClr>
              <a:buFont typeface="+mj-lt"/>
              <a:buAutoNum type="arabicPeriod"/>
            </a:pPr>
            <a:r>
              <a:rPr lang="en-US" b="1" dirty="0">
                <a:solidFill>
                  <a:srgbClr val="2C14DE"/>
                </a:solidFill>
                <a:latin typeface="Trebuchet MS" panose="020B0603020202020204" pitchFamily="34" charset="0"/>
                <a:cs typeface="Courier New" panose="02070309020205020404" pitchFamily="49" charset="0"/>
              </a:rPr>
              <a:t>Using a </a:t>
            </a:r>
            <a:r>
              <a:rPr lang="en-US" b="1" u="sng" dirty="0">
                <a:solidFill>
                  <a:srgbClr val="2C14DE"/>
                </a:solidFill>
                <a:latin typeface="Trebuchet MS" panose="020B0603020202020204" pitchFamily="34" charset="0"/>
                <a:cs typeface="Courier New" panose="02070309020205020404" pitchFamily="49" charset="0"/>
              </a:rPr>
              <a:t>single pointer</a:t>
            </a:r>
          </a:p>
          <a:p>
            <a:pPr marL="971550" lvl="1" indent="-514350">
              <a:buClr>
                <a:srgbClr val="FF0000"/>
              </a:buClr>
              <a:buFont typeface="+mj-lt"/>
              <a:buAutoNum type="arabicPeriod"/>
            </a:pPr>
            <a:r>
              <a:rPr lang="en-US" b="1" dirty="0">
                <a:solidFill>
                  <a:srgbClr val="2C14DE"/>
                </a:solidFill>
                <a:latin typeface="Trebuchet MS" panose="020B0603020202020204" pitchFamily="34" charset="0"/>
                <a:cs typeface="Courier New" panose="02070309020205020404" pitchFamily="49" charset="0"/>
              </a:rPr>
              <a:t>Using an </a:t>
            </a:r>
            <a:r>
              <a:rPr lang="en-US" b="1" u="sng" dirty="0">
                <a:solidFill>
                  <a:srgbClr val="2C14DE"/>
                </a:solidFill>
                <a:latin typeface="Trebuchet MS" panose="020B0603020202020204" pitchFamily="34" charset="0"/>
                <a:cs typeface="Courier New" panose="02070309020205020404" pitchFamily="49" charset="0"/>
              </a:rPr>
              <a:t>array of pointers</a:t>
            </a:r>
          </a:p>
          <a:p>
            <a:pPr>
              <a:buClr>
                <a:srgbClr val="FF0000"/>
              </a:buClr>
              <a:buFont typeface="Wingdings" panose="05000000000000000000" pitchFamily="2" charset="2"/>
              <a:buChar char="Ø"/>
            </a:pPr>
            <a:endParaRPr lang="en-US" dirty="0">
              <a:latin typeface="Trebuchet MS" panose="020B0603020202020204" pitchFamily="34" charset="0"/>
              <a:cs typeface="Courier New" panose="02070309020205020404" pitchFamily="49" charset="0"/>
            </a:endParaRPr>
          </a:p>
          <a:p>
            <a:pPr>
              <a:buClr>
                <a:srgbClr val="FF0000"/>
              </a:buClr>
              <a:buFont typeface="Wingdings" panose="05000000000000000000" pitchFamily="2" charset="2"/>
              <a:buNone/>
            </a:pPr>
            <a:r>
              <a:rPr lang="en-US" dirty="0">
                <a:latin typeface="Trebuchet MS" panose="020B0603020202020204" pitchFamily="34" charset="0"/>
                <a:cs typeface="Courier New" panose="02070309020205020404" pitchFamily="49" charset="0"/>
              </a:rPr>
              <a:t>    </a:t>
            </a:r>
          </a:p>
        </p:txBody>
      </p:sp>
    </p:spTree>
    <p:extLst>
      <p:ext uri="{BB962C8B-B14F-4D97-AF65-F5344CB8AC3E}">
        <p14:creationId xmlns:p14="http://schemas.microsoft.com/office/powerpoint/2010/main" val="3237920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eaLnBrk="1" hangingPunct="1">
              <a:defRPr/>
            </a:pPr>
            <a:r>
              <a:rPr lang="en-US" b="1" dirty="0">
                <a:solidFill>
                  <a:srgbClr val="B80000"/>
                </a:solidFill>
                <a:cs typeface="+mj-cs"/>
              </a:rPr>
              <a:t>Dynamic two dimensional arrays</a:t>
            </a:r>
            <a:endParaRPr lang="fr-FR" b="1" dirty="0">
              <a:solidFill>
                <a:srgbClr val="B80000"/>
              </a:solidFill>
              <a:cs typeface="+mj-cs"/>
            </a:endParaRPr>
          </a:p>
        </p:txBody>
      </p:sp>
      <p:sp>
        <p:nvSpPr>
          <p:cNvPr id="4" name="Rectangle 3"/>
          <p:cNvSpPr/>
          <p:nvPr/>
        </p:nvSpPr>
        <p:spPr>
          <a:xfrm>
            <a:off x="38100" y="89725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5" name="Rectangle 3"/>
          <p:cNvSpPr txBox="1">
            <a:spLocks noChangeArrowheads="1"/>
          </p:cNvSpPr>
          <p:nvPr/>
        </p:nvSpPr>
        <p:spPr>
          <a:xfrm>
            <a:off x="-228600" y="1124146"/>
            <a:ext cx="88392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71550" lvl="1" indent="-514350">
              <a:buClr>
                <a:srgbClr val="FF0000"/>
              </a:buClr>
              <a:buFont typeface="+mj-lt"/>
              <a:buAutoNum type="arabicPeriod"/>
            </a:pPr>
            <a:r>
              <a:rPr lang="en-US" b="1" dirty="0">
                <a:solidFill>
                  <a:srgbClr val="2C14DE"/>
                </a:solidFill>
                <a:latin typeface="Trebuchet MS" panose="020B0603020202020204" pitchFamily="34" charset="0"/>
                <a:cs typeface="Courier New" panose="02070309020205020404" pitchFamily="49" charset="0"/>
              </a:rPr>
              <a:t>Using a single pointer</a:t>
            </a:r>
          </a:p>
          <a:p>
            <a:pPr marL="1371600" lvl="2" indent="-514350">
              <a:buClr>
                <a:srgbClr val="FF0000"/>
              </a:buClr>
            </a:pPr>
            <a:r>
              <a:rPr lang="en-US" sz="2800" b="1" dirty="0">
                <a:latin typeface="Trebuchet MS" panose="020B0603020202020204" pitchFamily="34" charset="0"/>
                <a:cs typeface="Courier New" panose="02070309020205020404" pitchFamily="49" charset="0"/>
              </a:rPr>
              <a:t>Total elements in a 2D Array: </a:t>
            </a:r>
          </a:p>
          <a:p>
            <a:pPr marL="1828800" lvl="3" indent="-514350">
              <a:buClr>
                <a:srgbClr val="FF0000"/>
              </a:buClr>
            </a:pPr>
            <a:r>
              <a:rPr lang="en-US" sz="2800" b="1" dirty="0">
                <a:latin typeface="Trebuchet MS" panose="020B0603020202020204" pitchFamily="34" charset="0"/>
                <a:cs typeface="Courier New" panose="02070309020205020404" pitchFamily="49" charset="0"/>
              </a:rPr>
              <a:t>m * n (i.e., rows * cols)</a:t>
            </a:r>
          </a:p>
          <a:p>
            <a:pPr>
              <a:buClr>
                <a:srgbClr val="FF0000"/>
              </a:buClr>
              <a:buFont typeface="Wingdings" panose="05000000000000000000" pitchFamily="2" charset="2"/>
              <a:buChar char="Ø"/>
            </a:pPr>
            <a:endParaRPr lang="en-US" dirty="0">
              <a:latin typeface="Trebuchet MS" panose="020B0603020202020204" pitchFamily="34" charset="0"/>
              <a:cs typeface="Courier New" panose="02070309020205020404" pitchFamily="49" charset="0"/>
            </a:endParaRPr>
          </a:p>
          <a:p>
            <a:pPr>
              <a:buClr>
                <a:srgbClr val="FF0000"/>
              </a:buClr>
              <a:buFont typeface="Wingdings" panose="05000000000000000000" pitchFamily="2" charset="2"/>
              <a:buNone/>
            </a:pPr>
            <a:r>
              <a:rPr lang="en-US" dirty="0">
                <a:latin typeface="Trebuchet MS" panose="020B0603020202020204" pitchFamily="34" charset="0"/>
                <a:cs typeface="Courier New" panose="02070309020205020404" pitchFamily="49" charset="0"/>
              </a:rPr>
              <a:t>    </a:t>
            </a:r>
          </a:p>
        </p:txBody>
      </p:sp>
      <p:graphicFrame>
        <p:nvGraphicFramePr>
          <p:cNvPr id="3" name="Table 2"/>
          <p:cNvGraphicFramePr>
            <a:graphicFrameLocks noGrp="1"/>
          </p:cNvGraphicFramePr>
          <p:nvPr>
            <p:extLst>
              <p:ext uri="{D42A27DB-BD31-4B8C-83A1-F6EECF244321}">
                <p14:modId xmlns:p14="http://schemas.microsoft.com/office/powerpoint/2010/main" val="2057095024"/>
              </p:ext>
            </p:extLst>
          </p:nvPr>
        </p:nvGraphicFramePr>
        <p:xfrm>
          <a:off x="3566160" y="2995910"/>
          <a:ext cx="2072640" cy="194416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518160">
                  <a:extLst>
                    <a:ext uri="{9D8B030D-6E8A-4147-A177-3AD203B41FA5}">
                      <a16:colId xmlns:a16="http://schemas.microsoft.com/office/drawing/2014/main" val="20000"/>
                    </a:ext>
                  </a:extLst>
                </a:gridCol>
                <a:gridCol w="518160">
                  <a:extLst>
                    <a:ext uri="{9D8B030D-6E8A-4147-A177-3AD203B41FA5}">
                      <a16:colId xmlns:a16="http://schemas.microsoft.com/office/drawing/2014/main" val="20001"/>
                    </a:ext>
                  </a:extLst>
                </a:gridCol>
                <a:gridCol w="518160">
                  <a:extLst>
                    <a:ext uri="{9D8B030D-6E8A-4147-A177-3AD203B41FA5}">
                      <a16:colId xmlns:a16="http://schemas.microsoft.com/office/drawing/2014/main" val="20002"/>
                    </a:ext>
                  </a:extLst>
                </a:gridCol>
                <a:gridCol w="518160">
                  <a:extLst>
                    <a:ext uri="{9D8B030D-6E8A-4147-A177-3AD203B41FA5}">
                      <a16:colId xmlns:a16="http://schemas.microsoft.com/office/drawing/2014/main" val="20003"/>
                    </a:ext>
                  </a:extLst>
                </a:gridCol>
              </a:tblGrid>
              <a:tr h="38883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883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883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883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883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TextBox 5"/>
          <p:cNvSpPr txBox="1"/>
          <p:nvPr/>
        </p:nvSpPr>
        <p:spPr>
          <a:xfrm>
            <a:off x="1447800" y="3429000"/>
            <a:ext cx="2057400" cy="646331"/>
          </a:xfrm>
          <a:prstGeom prst="rect">
            <a:avLst/>
          </a:prstGeom>
          <a:noFill/>
        </p:spPr>
        <p:txBody>
          <a:bodyPr wrap="square" rtlCol="0">
            <a:spAutoFit/>
          </a:bodyPr>
          <a:lstStyle/>
          <a:p>
            <a:r>
              <a:rPr lang="en-US" b="1" dirty="0"/>
              <a:t>5 rows * 4 columns = 20 elements</a:t>
            </a:r>
          </a:p>
        </p:txBody>
      </p:sp>
      <p:sp>
        <p:nvSpPr>
          <p:cNvPr id="8" name="TextBox 7"/>
          <p:cNvSpPr txBox="1"/>
          <p:nvPr/>
        </p:nvSpPr>
        <p:spPr>
          <a:xfrm>
            <a:off x="685800" y="5486400"/>
            <a:ext cx="6542030" cy="1046185"/>
          </a:xfrm>
          <a:prstGeom prst="rect">
            <a:avLst/>
          </a:prstGeom>
          <a:noFill/>
        </p:spPr>
        <p:txBody>
          <a:bodyPr wrap="square" rtlCol="0">
            <a:spAutoFit/>
          </a:bodyPr>
          <a:lstStyle/>
          <a:p>
            <a:r>
              <a:rPr lang="en-US" sz="2000" b="1" dirty="0">
                <a:solidFill>
                  <a:srgbClr val="B80000"/>
                </a:solidFill>
              </a:rPr>
              <a:t>Target Approach= </a:t>
            </a:r>
          </a:p>
          <a:p>
            <a:pPr marL="285750" indent="-285750">
              <a:buFont typeface="Arial" panose="020B0604020202020204" pitchFamily="34" charset="0"/>
              <a:buChar char="•"/>
            </a:pPr>
            <a:r>
              <a:rPr lang="en-US" sz="2000" b="1" dirty="0">
                <a:solidFill>
                  <a:srgbClr val="2C14DE"/>
                </a:solidFill>
              </a:rPr>
              <a:t> allocate 20 elements using dynamic allocation</a:t>
            </a:r>
          </a:p>
          <a:p>
            <a:pPr marL="285750" indent="-285750">
              <a:buFont typeface="Arial" panose="020B0604020202020204" pitchFamily="34" charset="0"/>
              <a:buChar char="•"/>
            </a:pPr>
            <a:r>
              <a:rPr lang="en-US" sz="2000" b="1" dirty="0">
                <a:solidFill>
                  <a:srgbClr val="2C14DE"/>
                </a:solidFill>
              </a:rPr>
              <a:t>Use a </a:t>
            </a:r>
            <a:r>
              <a:rPr lang="en-US" sz="2000" b="1" dirty="0">
                <a:solidFill>
                  <a:srgbClr val="C00000"/>
                </a:solidFill>
              </a:rPr>
              <a:t>single pointer </a:t>
            </a:r>
            <a:r>
              <a:rPr lang="en-US" sz="2000" b="1" dirty="0">
                <a:solidFill>
                  <a:srgbClr val="2C14DE"/>
                </a:solidFill>
              </a:rPr>
              <a:t>to point and access those items.</a:t>
            </a:r>
          </a:p>
        </p:txBody>
      </p:sp>
    </p:spTree>
    <p:extLst>
      <p:ext uri="{BB962C8B-B14F-4D97-AF65-F5344CB8AC3E}">
        <p14:creationId xmlns:p14="http://schemas.microsoft.com/office/powerpoint/2010/main" val="304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990600" y="0"/>
            <a:ext cx="8153400" cy="1066800"/>
          </a:xfrm>
        </p:spPr>
        <p:txBody>
          <a:bodyPr>
            <a:normAutofit fontScale="90000"/>
          </a:bodyPr>
          <a:lstStyle/>
          <a:p>
            <a:r>
              <a:rPr lang="en-US" altLang="zh-CN" b="1" dirty="0">
                <a:solidFill>
                  <a:srgbClr val="B80000"/>
                </a:solidFill>
              </a:rPr>
              <a:t>Organization of Virtual Memory: .text</a:t>
            </a:r>
          </a:p>
        </p:txBody>
      </p:sp>
      <p:sp>
        <p:nvSpPr>
          <p:cNvPr id="147459" name="Rectangle 3"/>
          <p:cNvSpPr>
            <a:spLocks noGrp="1" noChangeArrowheads="1"/>
          </p:cNvSpPr>
          <p:nvPr>
            <p:ph type="body" idx="1"/>
          </p:nvPr>
        </p:nvSpPr>
        <p:spPr>
          <a:xfrm>
            <a:off x="239142" y="1392045"/>
            <a:ext cx="5446712" cy="4114800"/>
          </a:xfrm>
        </p:spPr>
        <p:txBody>
          <a:bodyPr/>
          <a:lstStyle/>
          <a:p>
            <a:r>
              <a:rPr lang="en-US" altLang="zh-CN" b="1" dirty="0">
                <a:solidFill>
                  <a:srgbClr val="B80000"/>
                </a:solidFill>
              </a:rPr>
              <a:t>Program code </a:t>
            </a:r>
            <a:r>
              <a:rPr lang="en-US" altLang="zh-CN" dirty="0"/>
              <a:t>and </a:t>
            </a:r>
            <a:r>
              <a:rPr lang="en-US" altLang="zh-CN" b="1" dirty="0">
                <a:solidFill>
                  <a:srgbClr val="B80000"/>
                </a:solidFill>
              </a:rPr>
              <a:t>constant</a:t>
            </a:r>
          </a:p>
          <a:p>
            <a:pPr lvl="1"/>
            <a:r>
              <a:rPr lang="en-US" altLang="zh-CN" dirty="0"/>
              <a:t>binary form</a:t>
            </a:r>
          </a:p>
          <a:p>
            <a:pPr lvl="1"/>
            <a:r>
              <a:rPr lang="en-US" altLang="zh-CN" dirty="0"/>
              <a:t>loaded libraries</a:t>
            </a:r>
          </a:p>
          <a:p>
            <a:pPr lvl="1"/>
            <a:r>
              <a:rPr lang="en-US" altLang="zh-CN" dirty="0"/>
              <a:t>code instructions</a:t>
            </a:r>
          </a:p>
          <a:p>
            <a:pPr lvl="1"/>
            <a:r>
              <a:rPr lang="en-US" altLang="zh-CN" dirty="0"/>
              <a:t>space calculated at compile-time</a:t>
            </a:r>
          </a:p>
          <a:p>
            <a:pPr lvl="1"/>
            <a:endParaRPr lang="en-US" altLang="zh-CN" dirty="0"/>
          </a:p>
        </p:txBody>
      </p:sp>
      <p:sp>
        <p:nvSpPr>
          <p:cNvPr id="147460" name="Rectangle 4"/>
          <p:cNvSpPr>
            <a:spLocks noChangeArrowheads="1"/>
          </p:cNvSpPr>
          <p:nvPr>
            <p:custDataLst>
              <p:tags r:id="rId1"/>
            </p:custDataLst>
          </p:nvPr>
        </p:nvSpPr>
        <p:spPr bwMode="auto">
          <a:xfrm>
            <a:off x="6934200" y="2286000"/>
            <a:ext cx="1752600" cy="3657600"/>
          </a:xfrm>
          <a:prstGeom prst="rect">
            <a:avLst/>
          </a:prstGeom>
          <a:solidFill>
            <a:srgbClr val="F8F8F8"/>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latin typeface="Times New Roman" panose="02020603050405020304" pitchFamily="18" charset="0"/>
            </a:endParaRPr>
          </a:p>
        </p:txBody>
      </p:sp>
      <p:sp>
        <p:nvSpPr>
          <p:cNvPr id="147461" name="Text Box 5"/>
          <p:cNvSpPr txBox="1">
            <a:spLocks noChangeArrowheads="1"/>
          </p:cNvSpPr>
          <p:nvPr>
            <p:custDataLst>
              <p:tags r:id="rId2"/>
            </p:custDataLst>
          </p:nvPr>
        </p:nvSpPr>
        <p:spPr bwMode="auto">
          <a:xfrm>
            <a:off x="5257800" y="5678488"/>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latin typeface="Courier New" panose="02070309020205020404" pitchFamily="49" charset="0"/>
              </a:rPr>
              <a:t>0xffffffff</a:t>
            </a:r>
          </a:p>
        </p:txBody>
      </p:sp>
      <p:sp>
        <p:nvSpPr>
          <p:cNvPr id="147462" name="Text Box 6"/>
          <p:cNvSpPr txBox="1">
            <a:spLocks noChangeArrowheads="1"/>
          </p:cNvSpPr>
          <p:nvPr/>
        </p:nvSpPr>
        <p:spPr bwMode="auto">
          <a:xfrm>
            <a:off x="6629400" y="22098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0</a:t>
            </a:r>
          </a:p>
        </p:txBody>
      </p:sp>
      <p:sp>
        <p:nvSpPr>
          <p:cNvPr id="147463" name="Line 7"/>
          <p:cNvSpPr>
            <a:spLocks noChangeShapeType="1"/>
          </p:cNvSpPr>
          <p:nvPr/>
        </p:nvSpPr>
        <p:spPr bwMode="auto">
          <a:xfrm>
            <a:off x="6934200" y="28956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7464" name="Text Box 8"/>
          <p:cNvSpPr txBox="1">
            <a:spLocks noChangeArrowheads="1"/>
          </p:cNvSpPr>
          <p:nvPr/>
        </p:nvSpPr>
        <p:spPr bwMode="auto">
          <a:xfrm>
            <a:off x="7391400" y="24384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text</a:t>
            </a:r>
          </a:p>
        </p:txBody>
      </p:sp>
      <p:sp>
        <p:nvSpPr>
          <p:cNvPr id="9" name="Rectangle 8"/>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5257801" y="1447137"/>
            <a:ext cx="2826652" cy="1006352"/>
          </a:xfrm>
          <a:custGeom>
            <a:avLst/>
            <a:gdLst>
              <a:gd name="connsiteX0" fmla="*/ 0 w 2407929"/>
              <a:gd name="connsiteY0" fmla="*/ 300182 h 1006352"/>
              <a:gd name="connsiteX1" fmla="*/ 1004934 w 2407929"/>
              <a:gd name="connsiteY1" fmla="*/ 1417 h 1006352"/>
              <a:gd name="connsiteX2" fmla="*/ 2272420 w 2407929"/>
              <a:gd name="connsiteY2" fmla="*/ 408823 h 1006352"/>
              <a:gd name="connsiteX3" fmla="*/ 2381061 w 2407929"/>
              <a:gd name="connsiteY3" fmla="*/ 1006352 h 1006352"/>
            </a:gdLst>
            <a:ahLst/>
            <a:cxnLst>
              <a:cxn ang="0">
                <a:pos x="connsiteX0" y="connsiteY0"/>
              </a:cxn>
              <a:cxn ang="0">
                <a:pos x="connsiteX1" y="connsiteY1"/>
              </a:cxn>
              <a:cxn ang="0">
                <a:pos x="connsiteX2" y="connsiteY2"/>
              </a:cxn>
              <a:cxn ang="0">
                <a:pos x="connsiteX3" y="connsiteY3"/>
              </a:cxn>
            </a:cxnLst>
            <a:rect l="l" t="t" r="r" b="b"/>
            <a:pathLst>
              <a:path w="2407929" h="1006352">
                <a:moveTo>
                  <a:pt x="0" y="300182"/>
                </a:moveTo>
                <a:cubicBezTo>
                  <a:pt x="313098" y="141746"/>
                  <a:pt x="626197" y="-16690"/>
                  <a:pt x="1004934" y="1417"/>
                </a:cubicBezTo>
                <a:cubicBezTo>
                  <a:pt x="1383671" y="19524"/>
                  <a:pt x="2043066" y="241334"/>
                  <a:pt x="2272420" y="408823"/>
                </a:cubicBezTo>
                <a:cubicBezTo>
                  <a:pt x="2501774" y="576312"/>
                  <a:pt x="2367481" y="903746"/>
                  <a:pt x="2381061" y="1006352"/>
                </a:cubicBezTo>
              </a:path>
            </a:pathLst>
          </a:custGeom>
          <a:noFill/>
          <a:ln w="22225">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07013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2384" y="-228600"/>
            <a:ext cx="8153400" cy="829733"/>
          </a:xfrm>
        </p:spPr>
        <p:txBody>
          <a:bodyPr/>
          <a:lstStyle/>
          <a:p>
            <a:pPr eaLnBrk="1" hangingPunct="1">
              <a:defRPr/>
            </a:pPr>
            <a:r>
              <a:rPr lang="en-US" b="1" dirty="0">
                <a:solidFill>
                  <a:srgbClr val="B80000"/>
                </a:solidFill>
                <a:cs typeface="+mj-cs"/>
              </a:rPr>
              <a:t>Dynamic 2D Arrays</a:t>
            </a:r>
            <a:endParaRPr lang="fr-FR" b="1" dirty="0">
              <a:solidFill>
                <a:srgbClr val="B80000"/>
              </a:solidFill>
              <a:cs typeface="+mj-cs"/>
            </a:endParaRPr>
          </a:p>
        </p:txBody>
      </p:sp>
      <p:sp>
        <p:nvSpPr>
          <p:cNvPr id="4" name="Rectangle 3"/>
          <p:cNvSpPr/>
          <p:nvPr/>
        </p:nvSpPr>
        <p:spPr>
          <a:xfrm>
            <a:off x="76200" y="555414"/>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l="12500" t="19260" r="46667" b="19259"/>
          <a:stretch/>
        </p:blipFill>
        <p:spPr>
          <a:xfrm>
            <a:off x="76200" y="-48772"/>
            <a:ext cx="8610600" cy="7292650"/>
          </a:xfrm>
          <a:prstGeom prst="rect">
            <a:avLst/>
          </a:prstGeom>
        </p:spPr>
      </p:pic>
    </p:spTree>
    <p:extLst>
      <p:ext uri="{BB962C8B-B14F-4D97-AF65-F5344CB8AC3E}">
        <p14:creationId xmlns:p14="http://schemas.microsoft.com/office/powerpoint/2010/main" val="30627960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defRPr/>
            </a:pPr>
            <a:r>
              <a:rPr lang="en-US" b="1" dirty="0">
                <a:solidFill>
                  <a:srgbClr val="B80000"/>
                </a:solidFill>
                <a:cs typeface="+mj-cs"/>
              </a:rPr>
              <a:t>Dynamic </a:t>
            </a:r>
            <a:r>
              <a:rPr lang="en-US" b="1" dirty="0">
                <a:solidFill>
                  <a:srgbClr val="B80000"/>
                </a:solidFill>
              </a:rPr>
              <a:t>2D Array – Double Pointer</a:t>
            </a:r>
            <a:endParaRPr lang="fr-FR" b="1" dirty="0">
              <a:solidFill>
                <a:srgbClr val="B80000"/>
              </a:solidFill>
              <a:cs typeface="+mj-cs"/>
            </a:endParaRPr>
          </a:p>
        </p:txBody>
      </p:sp>
      <p:sp>
        <p:nvSpPr>
          <p:cNvPr id="4" name="Rectangle 3"/>
          <p:cNvSpPr/>
          <p:nvPr/>
        </p:nvSpPr>
        <p:spPr>
          <a:xfrm>
            <a:off x="38100" y="89725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5" name="Rectangle 3"/>
          <p:cNvSpPr txBox="1">
            <a:spLocks noChangeArrowheads="1"/>
          </p:cNvSpPr>
          <p:nvPr/>
        </p:nvSpPr>
        <p:spPr>
          <a:xfrm>
            <a:off x="-228600" y="1010498"/>
            <a:ext cx="9372600" cy="10469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71550" lvl="1" indent="-514350">
              <a:buClr>
                <a:srgbClr val="FF0000"/>
              </a:buClr>
              <a:buFont typeface="+mj-lt"/>
              <a:buAutoNum type="arabicPeriod" startAt="2"/>
            </a:pPr>
            <a:r>
              <a:rPr lang="en-US" sz="2400" b="1" dirty="0">
                <a:solidFill>
                  <a:srgbClr val="2C14DE"/>
                </a:solidFill>
                <a:latin typeface="Trebuchet MS" panose="020B0603020202020204" pitchFamily="34" charset="0"/>
                <a:cs typeface="Courier New" panose="02070309020205020404" pitchFamily="49" charset="0"/>
              </a:rPr>
              <a:t>Using a </a:t>
            </a:r>
            <a:r>
              <a:rPr lang="en-US" sz="2400" b="1" dirty="0">
                <a:solidFill>
                  <a:srgbClr val="C00000"/>
                </a:solidFill>
                <a:latin typeface="Trebuchet MS" panose="020B0603020202020204" pitchFamily="34" charset="0"/>
                <a:cs typeface="Courier New" panose="02070309020205020404" pitchFamily="49" charset="0"/>
              </a:rPr>
              <a:t>pointer</a:t>
            </a:r>
            <a:r>
              <a:rPr lang="en-US" sz="2400" b="1" dirty="0">
                <a:solidFill>
                  <a:srgbClr val="2C14DE"/>
                </a:solidFill>
                <a:latin typeface="Trebuchet MS" panose="020B0603020202020204" pitchFamily="34" charset="0"/>
                <a:cs typeface="Courier New" panose="02070309020205020404" pitchFamily="49" charset="0"/>
              </a:rPr>
              <a:t> that points to </a:t>
            </a:r>
            <a:r>
              <a:rPr lang="en-US" sz="2400" b="1" dirty="0">
                <a:solidFill>
                  <a:srgbClr val="C00000"/>
                </a:solidFill>
                <a:latin typeface="Trebuchet MS" panose="020B0603020202020204" pitchFamily="34" charset="0"/>
                <a:cs typeface="Courier New" panose="02070309020205020404" pitchFamily="49" charset="0"/>
              </a:rPr>
              <a:t>array of pointers</a:t>
            </a:r>
          </a:p>
          <a:p>
            <a:pPr marL="1371600" lvl="2" indent="-514350">
              <a:buClr>
                <a:srgbClr val="FF0000"/>
              </a:buClr>
            </a:pPr>
            <a:r>
              <a:rPr lang="en-US" b="1" dirty="0">
                <a:latin typeface="Trebuchet MS" panose="020B0603020202020204" pitchFamily="34" charset="0"/>
                <a:cs typeface="Courier New" panose="02070309020205020404" pitchFamily="49" charset="0"/>
              </a:rPr>
              <a:t>Total elements in a 2D Array: </a:t>
            </a:r>
            <a:r>
              <a:rPr lang="en-US" b="1" dirty="0" err="1">
                <a:latin typeface="Trebuchet MS" panose="020B0603020202020204" pitchFamily="34" charset="0"/>
                <a:cs typeface="Courier New" panose="02070309020205020404" pitchFamily="49" charset="0"/>
              </a:rPr>
              <a:t>M_rows</a:t>
            </a:r>
            <a:r>
              <a:rPr lang="en-US" b="1" dirty="0">
                <a:latin typeface="Trebuchet MS" panose="020B0603020202020204" pitchFamily="34" charset="0"/>
                <a:cs typeface="Courier New" panose="02070309020205020404" pitchFamily="49" charset="0"/>
              </a:rPr>
              <a:t> * N_coulmns</a:t>
            </a:r>
            <a:r>
              <a:rPr lang="en-US" sz="2800" b="1" dirty="0">
                <a:latin typeface="Trebuchet MS" panose="020B0603020202020204" pitchFamily="34" charset="0"/>
                <a:cs typeface="Courier New" panose="02070309020205020404" pitchFamily="49" charset="0"/>
              </a:rPr>
              <a:t>	</a:t>
            </a:r>
            <a:endParaRPr lang="en-US" dirty="0">
              <a:latin typeface="Trebuchet MS" panose="020B0603020202020204" pitchFamily="34" charset="0"/>
              <a:cs typeface="Courier New" panose="02070309020205020404" pitchFamily="49" charset="0"/>
            </a:endParaRPr>
          </a:p>
        </p:txBody>
      </p:sp>
      <p:pic>
        <p:nvPicPr>
          <p:cNvPr id="1026" name="Picture 2" descr="Dynamic memory allocation in C++ for 2D arr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667715"/>
            <a:ext cx="4419600" cy="33304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09600" y="3276600"/>
            <a:ext cx="2286000" cy="738664"/>
          </a:xfrm>
          <a:prstGeom prst="rect">
            <a:avLst/>
          </a:prstGeom>
          <a:noFill/>
        </p:spPr>
        <p:txBody>
          <a:bodyPr wrap="square" rtlCol="0">
            <a:spAutoFit/>
          </a:bodyPr>
          <a:lstStyle/>
          <a:p>
            <a:r>
              <a:rPr lang="en-US" sz="2400" b="1" dirty="0">
                <a:solidFill>
                  <a:srgbClr val="C00000"/>
                </a:solidFill>
              </a:rPr>
              <a:t>Ptr2D</a:t>
            </a:r>
          </a:p>
          <a:p>
            <a:r>
              <a:rPr lang="en-US" b="1" dirty="0">
                <a:solidFill>
                  <a:srgbClr val="2C14DE"/>
                </a:solidFill>
              </a:rPr>
              <a:t>(Pointer to a Pointer)</a:t>
            </a:r>
          </a:p>
        </p:txBody>
      </p:sp>
      <p:sp>
        <p:nvSpPr>
          <p:cNvPr id="9" name="Freeform 8"/>
          <p:cNvSpPr/>
          <p:nvPr/>
        </p:nvSpPr>
        <p:spPr>
          <a:xfrm>
            <a:off x="1182279" y="2665358"/>
            <a:ext cx="2931736" cy="678871"/>
          </a:xfrm>
          <a:custGeom>
            <a:avLst/>
            <a:gdLst>
              <a:gd name="connsiteX0" fmla="*/ 0 w 2931736"/>
              <a:gd name="connsiteY0" fmla="*/ 678871 h 678871"/>
              <a:gd name="connsiteX1" fmla="*/ 838985 w 2931736"/>
              <a:gd name="connsiteY1" fmla="*/ 141 h 678871"/>
              <a:gd name="connsiteX2" fmla="*/ 2931736 w 2931736"/>
              <a:gd name="connsiteY2" fmla="*/ 631736 h 678871"/>
            </a:gdLst>
            <a:ahLst/>
            <a:cxnLst>
              <a:cxn ang="0">
                <a:pos x="connsiteX0" y="connsiteY0"/>
              </a:cxn>
              <a:cxn ang="0">
                <a:pos x="connsiteX1" y="connsiteY1"/>
              </a:cxn>
              <a:cxn ang="0">
                <a:pos x="connsiteX2" y="connsiteY2"/>
              </a:cxn>
            </a:cxnLst>
            <a:rect l="l" t="t" r="r" b="b"/>
            <a:pathLst>
              <a:path w="2931736" h="678871">
                <a:moveTo>
                  <a:pt x="0" y="678871"/>
                </a:moveTo>
                <a:cubicBezTo>
                  <a:pt x="175181" y="343434"/>
                  <a:pt x="350362" y="7997"/>
                  <a:pt x="838985" y="141"/>
                </a:cubicBezTo>
                <a:cubicBezTo>
                  <a:pt x="1327608" y="-7715"/>
                  <a:pt x="2129672" y="312010"/>
                  <a:pt x="2931736" y="631736"/>
                </a:cubicBezTo>
              </a:path>
            </a:pathLst>
          </a:custGeom>
          <a:noFill/>
          <a:ln>
            <a:solidFill>
              <a:schemeClr val="accent2"/>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40722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0"/>
            <a:ext cx="8229600" cy="829733"/>
          </a:xfrm>
        </p:spPr>
        <p:txBody>
          <a:bodyPr>
            <a:normAutofit fontScale="90000"/>
          </a:bodyPr>
          <a:lstStyle/>
          <a:p>
            <a:pPr eaLnBrk="1" hangingPunct="1">
              <a:defRPr/>
            </a:pPr>
            <a:r>
              <a:rPr lang="en-US" b="1" dirty="0">
                <a:solidFill>
                  <a:srgbClr val="B80000"/>
                </a:solidFill>
                <a:cs typeface="+mj-cs"/>
              </a:rPr>
              <a:t>Dynamic 2D Array – Double Pointer</a:t>
            </a:r>
            <a:endParaRPr lang="fr-FR" b="1" dirty="0">
              <a:solidFill>
                <a:srgbClr val="B80000"/>
              </a:solidFill>
              <a:cs typeface="+mj-cs"/>
            </a:endParaRPr>
          </a:p>
        </p:txBody>
      </p:sp>
      <p:pic>
        <p:nvPicPr>
          <p:cNvPr id="25603" name="Image 5" descr="Screen Shot 2012-08-29 at 11.06.11 AM.png"/>
          <p:cNvPicPr>
            <a:picLocks noChangeAspect="1"/>
          </p:cNvPicPr>
          <p:nvPr/>
        </p:nvPicPr>
        <p:blipFill rotWithShape="1">
          <a:blip r:embed="rId3">
            <a:extLst>
              <a:ext uri="{28A0092B-C50C-407E-A947-70E740481C1C}">
                <a14:useLocalDpi xmlns:a14="http://schemas.microsoft.com/office/drawing/2010/main" val="0"/>
              </a:ext>
            </a:extLst>
          </a:blip>
          <a:srcRect r="22500"/>
          <a:stretch/>
        </p:blipFill>
        <p:spPr bwMode="auto">
          <a:xfrm>
            <a:off x="304800" y="1066800"/>
            <a:ext cx="8077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8100" y="89725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8052688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l="12500" t="30479" r="54167" b="16615"/>
          <a:stretch/>
        </p:blipFill>
        <p:spPr>
          <a:xfrm>
            <a:off x="54864" y="228761"/>
            <a:ext cx="7696200" cy="6571579"/>
          </a:xfrm>
          <a:prstGeom prst="rect">
            <a:avLst/>
          </a:prstGeom>
        </p:spPr>
      </p:pic>
      <p:sp>
        <p:nvSpPr>
          <p:cNvPr id="4" name="Rounded Rectangle 3"/>
          <p:cNvSpPr/>
          <p:nvPr/>
        </p:nvSpPr>
        <p:spPr>
          <a:xfrm>
            <a:off x="5334000" y="2819400"/>
            <a:ext cx="3429000" cy="1219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solidFill>
                  <a:schemeClr val="tx1"/>
                </a:solidFill>
              </a:rPr>
              <a:t>Can we vary size of each column in Dynamic 2D Array (using double pointer)</a:t>
            </a:r>
          </a:p>
        </p:txBody>
      </p:sp>
      <p:sp>
        <p:nvSpPr>
          <p:cNvPr id="7" name="Title 6">
            <a:extLst>
              <a:ext uri="{FF2B5EF4-FFF2-40B4-BE49-F238E27FC236}">
                <a16:creationId xmlns:a16="http://schemas.microsoft.com/office/drawing/2014/main" id="{DC431636-6CB6-204E-B260-5DF000E1AF8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4363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679857" y="304800"/>
            <a:ext cx="3352800" cy="1371600"/>
          </a:xfrm>
        </p:spPr>
        <p:txBody>
          <a:bodyPr>
            <a:normAutofit/>
          </a:bodyPr>
          <a:lstStyle/>
          <a:p>
            <a:pPr eaLnBrk="1" hangingPunct="1">
              <a:defRPr/>
            </a:pPr>
            <a:r>
              <a:rPr lang="en-US" sz="3200" b="1" dirty="0">
                <a:solidFill>
                  <a:srgbClr val="B80000"/>
                </a:solidFill>
              </a:rPr>
              <a:t>Dynamic 2D Array</a:t>
            </a:r>
            <a:br>
              <a:rPr lang="en-US" sz="2400" b="1" dirty="0">
                <a:solidFill>
                  <a:srgbClr val="B80000"/>
                </a:solidFill>
              </a:rPr>
            </a:br>
            <a:r>
              <a:rPr lang="en-US" sz="2400" b="1" dirty="0">
                <a:solidFill>
                  <a:srgbClr val="2F1BC7"/>
                </a:solidFill>
              </a:rPr>
              <a:t>(Varying Row Size)</a:t>
            </a:r>
            <a:endParaRPr lang="fr-FR" sz="2400" b="1" dirty="0">
              <a:solidFill>
                <a:srgbClr val="2F1BC7"/>
              </a:solidFill>
            </a:endParaRPr>
          </a:p>
        </p:txBody>
      </p:sp>
      <p:pic>
        <p:nvPicPr>
          <p:cNvPr id="5" name="Picture 4"/>
          <p:cNvPicPr>
            <a:picLocks noChangeAspect="1"/>
          </p:cNvPicPr>
          <p:nvPr/>
        </p:nvPicPr>
        <p:blipFill>
          <a:blip r:embed="rId2"/>
          <a:stretch>
            <a:fillRect/>
          </a:stretch>
        </p:blipFill>
        <p:spPr>
          <a:xfrm>
            <a:off x="6027520" y="2819400"/>
            <a:ext cx="2657475" cy="1485900"/>
          </a:xfrm>
          <a:prstGeom prst="rect">
            <a:avLst/>
          </a:prstGeom>
        </p:spPr>
      </p:pic>
      <p:pic>
        <p:nvPicPr>
          <p:cNvPr id="6" name="Picture 5"/>
          <p:cNvPicPr>
            <a:picLocks noChangeAspect="1"/>
          </p:cNvPicPr>
          <p:nvPr/>
        </p:nvPicPr>
        <p:blipFill>
          <a:blip r:embed="rId3"/>
          <a:stretch>
            <a:fillRect/>
          </a:stretch>
        </p:blipFill>
        <p:spPr>
          <a:xfrm>
            <a:off x="155625" y="152400"/>
            <a:ext cx="5641490" cy="4724400"/>
          </a:xfrm>
          <a:prstGeom prst="rect">
            <a:avLst/>
          </a:prstGeom>
        </p:spPr>
      </p:pic>
      <p:pic>
        <p:nvPicPr>
          <p:cNvPr id="7" name="Picture 6"/>
          <p:cNvPicPr>
            <a:picLocks noChangeAspect="1"/>
          </p:cNvPicPr>
          <p:nvPr/>
        </p:nvPicPr>
        <p:blipFill>
          <a:blip r:embed="rId4"/>
          <a:stretch>
            <a:fillRect/>
          </a:stretch>
        </p:blipFill>
        <p:spPr>
          <a:xfrm>
            <a:off x="155625" y="4879942"/>
            <a:ext cx="5004062" cy="1758437"/>
          </a:xfrm>
          <a:prstGeom prst="rect">
            <a:avLst/>
          </a:prstGeom>
        </p:spPr>
      </p:pic>
    </p:spTree>
    <p:extLst>
      <p:ext uri="{BB962C8B-B14F-4D97-AF65-F5344CB8AC3E}">
        <p14:creationId xmlns:p14="http://schemas.microsoft.com/office/powerpoint/2010/main" val="36135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eaLnBrk="1" hangingPunct="1">
              <a:defRPr/>
            </a:pPr>
            <a:r>
              <a:rPr lang="en-US" b="1" dirty="0">
                <a:solidFill>
                  <a:srgbClr val="B80000"/>
                </a:solidFill>
                <a:cs typeface="+mj-cs"/>
              </a:rPr>
              <a:t>Test Yourself</a:t>
            </a:r>
            <a:endParaRPr lang="fr-FR" b="1" dirty="0">
              <a:solidFill>
                <a:srgbClr val="B80000"/>
              </a:solidFill>
              <a:cs typeface="+mj-cs"/>
            </a:endParaRPr>
          </a:p>
        </p:txBody>
      </p:sp>
      <p:sp>
        <p:nvSpPr>
          <p:cNvPr id="4" name="Rectangle 3"/>
          <p:cNvSpPr/>
          <p:nvPr/>
        </p:nvSpPr>
        <p:spPr>
          <a:xfrm>
            <a:off x="38100" y="89725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5" name="Rectangle 3"/>
          <p:cNvSpPr txBox="1">
            <a:spLocks noChangeArrowheads="1"/>
          </p:cNvSpPr>
          <p:nvPr/>
        </p:nvSpPr>
        <p:spPr>
          <a:xfrm>
            <a:off x="152400" y="1124146"/>
            <a:ext cx="84582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Clr>
                <a:srgbClr val="FF0000"/>
              </a:buClr>
              <a:buNone/>
            </a:pPr>
            <a:r>
              <a:rPr lang="en-US" b="1" dirty="0">
                <a:solidFill>
                  <a:srgbClr val="2C14DE"/>
                </a:solidFill>
                <a:latin typeface="Trebuchet MS" panose="020B0603020202020204" pitchFamily="34" charset="0"/>
                <a:cs typeface="Courier New" panose="02070309020205020404" pitchFamily="49" charset="0"/>
              </a:rPr>
              <a:t>- Manipulating a 3D Array</a:t>
            </a:r>
          </a:p>
          <a:p>
            <a:pPr marL="1371600" lvl="2" indent="-514350">
              <a:buClr>
                <a:srgbClr val="FF0000"/>
              </a:buClr>
              <a:buFont typeface="+mj-lt"/>
              <a:buAutoNum type="arabicPeriod"/>
            </a:pPr>
            <a:r>
              <a:rPr lang="en-US" sz="2400" b="1" dirty="0">
                <a:latin typeface="Trebuchet MS" panose="020B0603020202020204" pitchFamily="34" charset="0"/>
                <a:cs typeface="Courier New" panose="02070309020205020404" pitchFamily="49" charset="0"/>
              </a:rPr>
              <a:t>Using a single pointer</a:t>
            </a:r>
          </a:p>
          <a:p>
            <a:pPr marL="1371600" lvl="2" indent="-514350">
              <a:buClr>
                <a:srgbClr val="FF0000"/>
              </a:buClr>
              <a:buFont typeface="+mj-lt"/>
              <a:buAutoNum type="arabicPeriod"/>
            </a:pPr>
            <a:r>
              <a:rPr lang="en-US" b="1" dirty="0">
                <a:latin typeface="Trebuchet MS" panose="020B0603020202020204" pitchFamily="34" charset="0"/>
                <a:cs typeface="Courier New" panose="02070309020205020404" pitchFamily="49" charset="0"/>
              </a:rPr>
              <a:t>Using a triple pointer</a:t>
            </a:r>
          </a:p>
        </p:txBody>
      </p:sp>
      <p:pic>
        <p:nvPicPr>
          <p:cNvPr id="2050" name="Picture 2" descr="Image result for 3D arr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2743200"/>
            <a:ext cx="4991100" cy="2407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0778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D191D98-0E18-A84D-A9C8-D3B70DF7CBF8}"/>
              </a:ext>
            </a:extLst>
          </p:cNvPr>
          <p:cNvGrpSpPr/>
          <p:nvPr/>
        </p:nvGrpSpPr>
        <p:grpSpPr>
          <a:xfrm>
            <a:off x="381000" y="3197226"/>
            <a:ext cx="1828800" cy="609600"/>
            <a:chOff x="381000" y="1981200"/>
            <a:chExt cx="1828800" cy="609600"/>
          </a:xfrm>
        </p:grpSpPr>
        <p:sp>
          <p:nvSpPr>
            <p:cNvPr id="4" name="Rectangle 3">
              <a:extLst>
                <a:ext uri="{FF2B5EF4-FFF2-40B4-BE49-F238E27FC236}">
                  <a16:creationId xmlns:a16="http://schemas.microsoft.com/office/drawing/2014/main" id="{68994766-2A15-4544-B360-E225F71CAAEF}"/>
                </a:ext>
              </a:extLst>
            </p:cNvPr>
            <p:cNvSpPr/>
            <p:nvPr/>
          </p:nvSpPr>
          <p:spPr>
            <a:xfrm>
              <a:off x="381000"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7F25079-E558-6842-B248-FBFF42CDE738}"/>
                </a:ext>
              </a:extLst>
            </p:cNvPr>
            <p:cNvSpPr/>
            <p:nvPr/>
          </p:nvSpPr>
          <p:spPr>
            <a:xfrm>
              <a:off x="995362"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6236B70-C086-0E44-80E1-6197C9A6C59A}"/>
                </a:ext>
              </a:extLst>
            </p:cNvPr>
            <p:cNvSpPr/>
            <p:nvPr/>
          </p:nvSpPr>
          <p:spPr>
            <a:xfrm>
              <a:off x="1600200"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391B1BB-DF18-CF46-B62A-4CEEE47B5E3E}"/>
              </a:ext>
            </a:extLst>
          </p:cNvPr>
          <p:cNvGrpSpPr/>
          <p:nvPr/>
        </p:nvGrpSpPr>
        <p:grpSpPr>
          <a:xfrm>
            <a:off x="2281237" y="3197226"/>
            <a:ext cx="1828800" cy="609600"/>
            <a:chOff x="381000" y="1981200"/>
            <a:chExt cx="1828800" cy="609600"/>
          </a:xfrm>
        </p:grpSpPr>
        <p:sp>
          <p:nvSpPr>
            <p:cNvPr id="27" name="Rectangle 26">
              <a:extLst>
                <a:ext uri="{FF2B5EF4-FFF2-40B4-BE49-F238E27FC236}">
                  <a16:creationId xmlns:a16="http://schemas.microsoft.com/office/drawing/2014/main" id="{BBF565A0-15B2-5748-B39F-48A4F063B614}"/>
                </a:ext>
              </a:extLst>
            </p:cNvPr>
            <p:cNvSpPr/>
            <p:nvPr/>
          </p:nvSpPr>
          <p:spPr>
            <a:xfrm>
              <a:off x="381000"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61E183D6-1B10-6443-861E-6CE3E7231656}"/>
                </a:ext>
              </a:extLst>
            </p:cNvPr>
            <p:cNvSpPr/>
            <p:nvPr/>
          </p:nvSpPr>
          <p:spPr>
            <a:xfrm>
              <a:off x="995362"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C7C7794-7058-6D43-941D-F6A44E4597A1}"/>
                </a:ext>
              </a:extLst>
            </p:cNvPr>
            <p:cNvSpPr/>
            <p:nvPr/>
          </p:nvSpPr>
          <p:spPr>
            <a:xfrm>
              <a:off x="1600200"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5035E392-D6AB-484E-992C-785CF27A2534}"/>
              </a:ext>
            </a:extLst>
          </p:cNvPr>
          <p:cNvGrpSpPr/>
          <p:nvPr/>
        </p:nvGrpSpPr>
        <p:grpSpPr>
          <a:xfrm>
            <a:off x="4219575" y="3197226"/>
            <a:ext cx="1828800" cy="609600"/>
            <a:chOff x="381000" y="1981200"/>
            <a:chExt cx="1828800" cy="609600"/>
          </a:xfrm>
        </p:grpSpPr>
        <p:sp>
          <p:nvSpPr>
            <p:cNvPr id="31" name="Rectangle 30">
              <a:extLst>
                <a:ext uri="{FF2B5EF4-FFF2-40B4-BE49-F238E27FC236}">
                  <a16:creationId xmlns:a16="http://schemas.microsoft.com/office/drawing/2014/main" id="{D3FBEC69-947E-8C47-9C16-0A5510CFE622}"/>
                </a:ext>
              </a:extLst>
            </p:cNvPr>
            <p:cNvSpPr/>
            <p:nvPr/>
          </p:nvSpPr>
          <p:spPr>
            <a:xfrm>
              <a:off x="381000"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A9784A3C-888A-E343-A0C8-EB2461A7D304}"/>
                </a:ext>
              </a:extLst>
            </p:cNvPr>
            <p:cNvSpPr/>
            <p:nvPr/>
          </p:nvSpPr>
          <p:spPr>
            <a:xfrm>
              <a:off x="995362"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76C2053-E769-9043-8C0F-0441FC1D3864}"/>
                </a:ext>
              </a:extLst>
            </p:cNvPr>
            <p:cNvSpPr/>
            <p:nvPr/>
          </p:nvSpPr>
          <p:spPr>
            <a:xfrm>
              <a:off x="1600200"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CD999178-6CFA-D84B-9B1D-3C5849F1E0DD}"/>
              </a:ext>
            </a:extLst>
          </p:cNvPr>
          <p:cNvGrpSpPr/>
          <p:nvPr/>
        </p:nvGrpSpPr>
        <p:grpSpPr>
          <a:xfrm>
            <a:off x="6115050" y="3197226"/>
            <a:ext cx="1828800" cy="609600"/>
            <a:chOff x="381000" y="1981200"/>
            <a:chExt cx="1828800" cy="609600"/>
          </a:xfrm>
        </p:grpSpPr>
        <p:sp>
          <p:nvSpPr>
            <p:cNvPr id="35" name="Rectangle 34">
              <a:extLst>
                <a:ext uri="{FF2B5EF4-FFF2-40B4-BE49-F238E27FC236}">
                  <a16:creationId xmlns:a16="http://schemas.microsoft.com/office/drawing/2014/main" id="{3C92D2A1-BC9B-AF4F-8760-D4C11FEF858D}"/>
                </a:ext>
              </a:extLst>
            </p:cNvPr>
            <p:cNvSpPr/>
            <p:nvPr/>
          </p:nvSpPr>
          <p:spPr>
            <a:xfrm>
              <a:off x="381000"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E74F0C0E-7E19-4F4D-8543-903BA6159FD0}"/>
                </a:ext>
              </a:extLst>
            </p:cNvPr>
            <p:cNvSpPr/>
            <p:nvPr/>
          </p:nvSpPr>
          <p:spPr>
            <a:xfrm>
              <a:off x="995362"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0396D71-9EB5-1B45-9548-38DBE2AFA713}"/>
                </a:ext>
              </a:extLst>
            </p:cNvPr>
            <p:cNvSpPr/>
            <p:nvPr/>
          </p:nvSpPr>
          <p:spPr>
            <a:xfrm>
              <a:off x="1600200"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50B41D22-7668-A147-B6E9-4A5C9305097A}"/>
              </a:ext>
            </a:extLst>
          </p:cNvPr>
          <p:cNvGrpSpPr/>
          <p:nvPr/>
        </p:nvGrpSpPr>
        <p:grpSpPr>
          <a:xfrm>
            <a:off x="381000" y="3992563"/>
            <a:ext cx="1828800" cy="609600"/>
            <a:chOff x="381000" y="1981200"/>
            <a:chExt cx="1828800" cy="609600"/>
          </a:xfrm>
        </p:grpSpPr>
        <p:sp>
          <p:nvSpPr>
            <p:cNvPr id="39" name="Rectangle 38">
              <a:extLst>
                <a:ext uri="{FF2B5EF4-FFF2-40B4-BE49-F238E27FC236}">
                  <a16:creationId xmlns:a16="http://schemas.microsoft.com/office/drawing/2014/main" id="{19605B7C-571E-5A42-B043-6B0626E88F89}"/>
                </a:ext>
              </a:extLst>
            </p:cNvPr>
            <p:cNvSpPr/>
            <p:nvPr/>
          </p:nvSpPr>
          <p:spPr>
            <a:xfrm>
              <a:off x="381000"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9428FA4B-7FD8-8A48-AE3F-FE361E27A1AD}"/>
                </a:ext>
              </a:extLst>
            </p:cNvPr>
            <p:cNvSpPr/>
            <p:nvPr/>
          </p:nvSpPr>
          <p:spPr>
            <a:xfrm>
              <a:off x="995362"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E984DFE-2CCA-BA46-A5DC-DA59A8FCE28E}"/>
                </a:ext>
              </a:extLst>
            </p:cNvPr>
            <p:cNvSpPr/>
            <p:nvPr/>
          </p:nvSpPr>
          <p:spPr>
            <a:xfrm>
              <a:off x="1600200"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94735832-418B-9D42-A293-0E0AB853E6E6}"/>
              </a:ext>
            </a:extLst>
          </p:cNvPr>
          <p:cNvGrpSpPr/>
          <p:nvPr/>
        </p:nvGrpSpPr>
        <p:grpSpPr>
          <a:xfrm>
            <a:off x="2281237" y="3992563"/>
            <a:ext cx="1828800" cy="609600"/>
            <a:chOff x="381000" y="1981200"/>
            <a:chExt cx="1828800" cy="609600"/>
          </a:xfrm>
        </p:grpSpPr>
        <p:sp>
          <p:nvSpPr>
            <p:cNvPr id="43" name="Rectangle 42">
              <a:extLst>
                <a:ext uri="{FF2B5EF4-FFF2-40B4-BE49-F238E27FC236}">
                  <a16:creationId xmlns:a16="http://schemas.microsoft.com/office/drawing/2014/main" id="{C2F5D02A-078E-A44E-B734-15EBC3D109E0}"/>
                </a:ext>
              </a:extLst>
            </p:cNvPr>
            <p:cNvSpPr/>
            <p:nvPr/>
          </p:nvSpPr>
          <p:spPr>
            <a:xfrm>
              <a:off x="381000"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761DF60B-7B07-144E-9C5F-5E189F2F63D9}"/>
                </a:ext>
              </a:extLst>
            </p:cNvPr>
            <p:cNvSpPr/>
            <p:nvPr/>
          </p:nvSpPr>
          <p:spPr>
            <a:xfrm>
              <a:off x="995362" y="1981200"/>
              <a:ext cx="609600" cy="609600"/>
            </a:xfrm>
            <a:prstGeom prst="rect">
              <a:avLst/>
            </a:prstGeom>
            <a:solidFill>
              <a:schemeClr val="accent1"/>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6DABE74A-C950-CA4C-BB7D-6B54B8DAEAE6}"/>
                </a:ext>
              </a:extLst>
            </p:cNvPr>
            <p:cNvSpPr/>
            <p:nvPr/>
          </p:nvSpPr>
          <p:spPr>
            <a:xfrm>
              <a:off x="1600200"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91B9BA47-596F-034E-BB83-BB3B4D20D534}"/>
              </a:ext>
            </a:extLst>
          </p:cNvPr>
          <p:cNvGrpSpPr/>
          <p:nvPr/>
        </p:nvGrpSpPr>
        <p:grpSpPr>
          <a:xfrm>
            <a:off x="4231481" y="3992563"/>
            <a:ext cx="1828800" cy="609600"/>
            <a:chOff x="381000" y="1981200"/>
            <a:chExt cx="1828800" cy="609600"/>
          </a:xfrm>
        </p:grpSpPr>
        <p:sp>
          <p:nvSpPr>
            <p:cNvPr id="47" name="Rectangle 46">
              <a:extLst>
                <a:ext uri="{FF2B5EF4-FFF2-40B4-BE49-F238E27FC236}">
                  <a16:creationId xmlns:a16="http://schemas.microsoft.com/office/drawing/2014/main" id="{CE200F58-C5D7-7542-8D8B-D36AC9D90BC2}"/>
                </a:ext>
              </a:extLst>
            </p:cNvPr>
            <p:cNvSpPr/>
            <p:nvPr/>
          </p:nvSpPr>
          <p:spPr>
            <a:xfrm>
              <a:off x="381000"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93AF6318-2540-9D4B-84C7-5B80853F0B51}"/>
                </a:ext>
              </a:extLst>
            </p:cNvPr>
            <p:cNvSpPr/>
            <p:nvPr/>
          </p:nvSpPr>
          <p:spPr>
            <a:xfrm>
              <a:off x="995362" y="1981200"/>
              <a:ext cx="609600" cy="609600"/>
            </a:xfrm>
            <a:prstGeom prst="rect">
              <a:avLst/>
            </a:prstGeom>
            <a:solidFill>
              <a:schemeClr val="tx2">
                <a:lumMod val="20000"/>
                <a:lumOff val="80000"/>
              </a:schemeClr>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78B9C551-282D-8D41-A5CC-66EDABAEC0CD}"/>
                </a:ext>
              </a:extLst>
            </p:cNvPr>
            <p:cNvSpPr/>
            <p:nvPr/>
          </p:nvSpPr>
          <p:spPr>
            <a:xfrm>
              <a:off x="1600200"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F8391F87-415B-A24B-BB2D-141BE9871798}"/>
              </a:ext>
            </a:extLst>
          </p:cNvPr>
          <p:cNvGrpSpPr/>
          <p:nvPr/>
        </p:nvGrpSpPr>
        <p:grpSpPr>
          <a:xfrm>
            <a:off x="6119812" y="3992562"/>
            <a:ext cx="1828800" cy="609600"/>
            <a:chOff x="381000" y="1981200"/>
            <a:chExt cx="1828800" cy="609600"/>
          </a:xfrm>
        </p:grpSpPr>
        <p:sp>
          <p:nvSpPr>
            <p:cNvPr id="51" name="Rectangle 50">
              <a:extLst>
                <a:ext uri="{FF2B5EF4-FFF2-40B4-BE49-F238E27FC236}">
                  <a16:creationId xmlns:a16="http://schemas.microsoft.com/office/drawing/2014/main" id="{A5630E97-2FEA-EC47-884F-0BF8A30B2763}"/>
                </a:ext>
              </a:extLst>
            </p:cNvPr>
            <p:cNvSpPr/>
            <p:nvPr/>
          </p:nvSpPr>
          <p:spPr>
            <a:xfrm>
              <a:off x="381000"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03FA4C5E-1A09-DB49-818C-87E1F3335C31}"/>
                </a:ext>
              </a:extLst>
            </p:cNvPr>
            <p:cNvSpPr/>
            <p:nvPr/>
          </p:nvSpPr>
          <p:spPr>
            <a:xfrm>
              <a:off x="995362"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5FF7DDF6-3A4C-AD40-AF01-61592FF67F32}"/>
                </a:ext>
              </a:extLst>
            </p:cNvPr>
            <p:cNvSpPr/>
            <p:nvPr/>
          </p:nvSpPr>
          <p:spPr>
            <a:xfrm>
              <a:off x="1600200" y="1981200"/>
              <a:ext cx="609600" cy="609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sp>
        <p:nvSpPr>
          <p:cNvPr id="55" name="Left Brace 54">
            <a:extLst>
              <a:ext uri="{FF2B5EF4-FFF2-40B4-BE49-F238E27FC236}">
                <a16:creationId xmlns:a16="http://schemas.microsoft.com/office/drawing/2014/main" id="{59895E42-B54B-B748-8262-F4CD8CA19D5E}"/>
              </a:ext>
            </a:extLst>
          </p:cNvPr>
          <p:cNvSpPr/>
          <p:nvPr/>
        </p:nvSpPr>
        <p:spPr>
          <a:xfrm rot="5400000">
            <a:off x="1172883" y="2084108"/>
            <a:ext cx="245034" cy="18288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 name="TextBox 55">
            <a:extLst>
              <a:ext uri="{FF2B5EF4-FFF2-40B4-BE49-F238E27FC236}">
                <a16:creationId xmlns:a16="http://schemas.microsoft.com/office/drawing/2014/main" id="{C5F71000-1B23-9441-8257-4AB970268DCE}"/>
              </a:ext>
            </a:extLst>
          </p:cNvPr>
          <p:cNvSpPr txBox="1"/>
          <p:nvPr/>
        </p:nvSpPr>
        <p:spPr>
          <a:xfrm>
            <a:off x="2032396" y="5257800"/>
            <a:ext cx="1900237" cy="369332"/>
          </a:xfrm>
          <a:prstGeom prst="rect">
            <a:avLst/>
          </a:prstGeom>
          <a:noFill/>
        </p:spPr>
        <p:txBody>
          <a:bodyPr wrap="square" rtlCol="0">
            <a:spAutoFit/>
          </a:bodyPr>
          <a:lstStyle/>
          <a:p>
            <a:r>
              <a:rPr lang="en-US" dirty="0"/>
              <a:t>k=2</a:t>
            </a:r>
          </a:p>
        </p:txBody>
      </p:sp>
      <p:sp>
        <p:nvSpPr>
          <p:cNvPr id="57" name="Left Brace 56">
            <a:extLst>
              <a:ext uri="{FF2B5EF4-FFF2-40B4-BE49-F238E27FC236}">
                <a16:creationId xmlns:a16="http://schemas.microsoft.com/office/drawing/2014/main" id="{C34ACFB2-8CA9-EE48-8691-DC95FEB12BE3}"/>
              </a:ext>
            </a:extLst>
          </p:cNvPr>
          <p:cNvSpPr/>
          <p:nvPr/>
        </p:nvSpPr>
        <p:spPr>
          <a:xfrm rot="5400000">
            <a:off x="3058832" y="2084109"/>
            <a:ext cx="245034" cy="18288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8" name="Left Brace 57">
            <a:extLst>
              <a:ext uri="{FF2B5EF4-FFF2-40B4-BE49-F238E27FC236}">
                <a16:creationId xmlns:a16="http://schemas.microsoft.com/office/drawing/2014/main" id="{A1BCC7EA-A455-F84D-B991-0EF0CF5F74A8}"/>
              </a:ext>
            </a:extLst>
          </p:cNvPr>
          <p:cNvSpPr/>
          <p:nvPr/>
        </p:nvSpPr>
        <p:spPr>
          <a:xfrm rot="5400000">
            <a:off x="2069277" y="575970"/>
            <a:ext cx="328669" cy="375285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9" name="TextBox 58">
            <a:extLst>
              <a:ext uri="{FF2B5EF4-FFF2-40B4-BE49-F238E27FC236}">
                <a16:creationId xmlns:a16="http://schemas.microsoft.com/office/drawing/2014/main" id="{C3BBFBD2-32AC-044C-AE84-B92FD2C1833A}"/>
              </a:ext>
            </a:extLst>
          </p:cNvPr>
          <p:cNvSpPr txBox="1"/>
          <p:nvPr/>
        </p:nvSpPr>
        <p:spPr>
          <a:xfrm>
            <a:off x="1004887" y="2489699"/>
            <a:ext cx="1900237" cy="369332"/>
          </a:xfrm>
          <a:prstGeom prst="rect">
            <a:avLst/>
          </a:prstGeom>
          <a:noFill/>
        </p:spPr>
        <p:txBody>
          <a:bodyPr wrap="square" rtlCol="0">
            <a:spAutoFit/>
          </a:bodyPr>
          <a:lstStyle/>
          <a:p>
            <a:r>
              <a:rPr lang="en-US" dirty="0" err="1"/>
              <a:t>i</a:t>
            </a:r>
            <a:r>
              <a:rPr lang="en-US" dirty="0"/>
              <a:t>=0</a:t>
            </a:r>
          </a:p>
        </p:txBody>
      </p:sp>
      <p:sp>
        <p:nvSpPr>
          <p:cNvPr id="60" name="TextBox 59">
            <a:extLst>
              <a:ext uri="{FF2B5EF4-FFF2-40B4-BE49-F238E27FC236}">
                <a16:creationId xmlns:a16="http://schemas.microsoft.com/office/drawing/2014/main" id="{FEB26814-823E-144E-A538-F91769E8520F}"/>
              </a:ext>
            </a:extLst>
          </p:cNvPr>
          <p:cNvSpPr txBox="1"/>
          <p:nvPr/>
        </p:nvSpPr>
        <p:spPr>
          <a:xfrm>
            <a:off x="2940844" y="2516126"/>
            <a:ext cx="1900237" cy="369332"/>
          </a:xfrm>
          <a:prstGeom prst="rect">
            <a:avLst/>
          </a:prstGeom>
          <a:noFill/>
        </p:spPr>
        <p:txBody>
          <a:bodyPr wrap="square" rtlCol="0">
            <a:spAutoFit/>
          </a:bodyPr>
          <a:lstStyle/>
          <a:p>
            <a:r>
              <a:rPr lang="en-US" dirty="0" err="1"/>
              <a:t>i</a:t>
            </a:r>
            <a:r>
              <a:rPr lang="en-US" dirty="0"/>
              <a:t>=1</a:t>
            </a:r>
          </a:p>
        </p:txBody>
      </p:sp>
      <p:sp>
        <p:nvSpPr>
          <p:cNvPr id="61" name="Left Brace 60">
            <a:extLst>
              <a:ext uri="{FF2B5EF4-FFF2-40B4-BE49-F238E27FC236}">
                <a16:creationId xmlns:a16="http://schemas.microsoft.com/office/drawing/2014/main" id="{96409866-033C-2044-B615-483EC659568D}"/>
              </a:ext>
            </a:extLst>
          </p:cNvPr>
          <p:cNvSpPr/>
          <p:nvPr/>
        </p:nvSpPr>
        <p:spPr>
          <a:xfrm rot="5400000">
            <a:off x="4961451" y="2087282"/>
            <a:ext cx="245034" cy="18288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2" name="TextBox 61">
            <a:extLst>
              <a:ext uri="{FF2B5EF4-FFF2-40B4-BE49-F238E27FC236}">
                <a16:creationId xmlns:a16="http://schemas.microsoft.com/office/drawing/2014/main" id="{A4B70A22-FDAE-6246-A7CF-132C46FD7D1D}"/>
              </a:ext>
            </a:extLst>
          </p:cNvPr>
          <p:cNvSpPr txBox="1"/>
          <p:nvPr/>
        </p:nvSpPr>
        <p:spPr>
          <a:xfrm>
            <a:off x="5743573" y="1981200"/>
            <a:ext cx="1900237" cy="369332"/>
          </a:xfrm>
          <a:prstGeom prst="rect">
            <a:avLst/>
          </a:prstGeom>
          <a:noFill/>
        </p:spPr>
        <p:txBody>
          <a:bodyPr wrap="square" rtlCol="0">
            <a:spAutoFit/>
          </a:bodyPr>
          <a:lstStyle/>
          <a:p>
            <a:r>
              <a:rPr lang="en-US" dirty="0"/>
              <a:t>k=1</a:t>
            </a:r>
          </a:p>
        </p:txBody>
      </p:sp>
      <p:sp>
        <p:nvSpPr>
          <p:cNvPr id="63" name="Left Brace 62">
            <a:extLst>
              <a:ext uri="{FF2B5EF4-FFF2-40B4-BE49-F238E27FC236}">
                <a16:creationId xmlns:a16="http://schemas.microsoft.com/office/drawing/2014/main" id="{DAA0BC9D-683B-2F4F-93F2-A4748670D99D}"/>
              </a:ext>
            </a:extLst>
          </p:cNvPr>
          <p:cNvSpPr/>
          <p:nvPr/>
        </p:nvSpPr>
        <p:spPr>
          <a:xfrm rot="5400000">
            <a:off x="6847400" y="2087283"/>
            <a:ext cx="245034" cy="18288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Left Brace 63">
            <a:extLst>
              <a:ext uri="{FF2B5EF4-FFF2-40B4-BE49-F238E27FC236}">
                <a16:creationId xmlns:a16="http://schemas.microsoft.com/office/drawing/2014/main" id="{B17CAC1C-4F36-9146-9A5A-9893963F8119}"/>
              </a:ext>
            </a:extLst>
          </p:cNvPr>
          <p:cNvSpPr/>
          <p:nvPr/>
        </p:nvSpPr>
        <p:spPr>
          <a:xfrm rot="5400000">
            <a:off x="5857845" y="579144"/>
            <a:ext cx="328669" cy="375285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TextBox 64">
            <a:extLst>
              <a:ext uri="{FF2B5EF4-FFF2-40B4-BE49-F238E27FC236}">
                <a16:creationId xmlns:a16="http://schemas.microsoft.com/office/drawing/2014/main" id="{143BD1B2-BD44-624C-93C4-BC3751E997E4}"/>
              </a:ext>
            </a:extLst>
          </p:cNvPr>
          <p:cNvSpPr txBox="1"/>
          <p:nvPr/>
        </p:nvSpPr>
        <p:spPr>
          <a:xfrm>
            <a:off x="4793455" y="2492873"/>
            <a:ext cx="1900237" cy="369332"/>
          </a:xfrm>
          <a:prstGeom prst="rect">
            <a:avLst/>
          </a:prstGeom>
          <a:noFill/>
        </p:spPr>
        <p:txBody>
          <a:bodyPr wrap="square" rtlCol="0">
            <a:spAutoFit/>
          </a:bodyPr>
          <a:lstStyle/>
          <a:p>
            <a:r>
              <a:rPr lang="en-US" dirty="0" err="1"/>
              <a:t>i</a:t>
            </a:r>
            <a:r>
              <a:rPr lang="en-US" dirty="0"/>
              <a:t>=0</a:t>
            </a:r>
          </a:p>
        </p:txBody>
      </p:sp>
      <p:sp>
        <p:nvSpPr>
          <p:cNvPr id="66" name="TextBox 65">
            <a:extLst>
              <a:ext uri="{FF2B5EF4-FFF2-40B4-BE49-F238E27FC236}">
                <a16:creationId xmlns:a16="http://schemas.microsoft.com/office/drawing/2014/main" id="{9F6589D3-DE58-6A43-A2EA-F28028A70EC4}"/>
              </a:ext>
            </a:extLst>
          </p:cNvPr>
          <p:cNvSpPr txBox="1"/>
          <p:nvPr/>
        </p:nvSpPr>
        <p:spPr>
          <a:xfrm>
            <a:off x="6729412" y="2519300"/>
            <a:ext cx="1900237" cy="369332"/>
          </a:xfrm>
          <a:prstGeom prst="rect">
            <a:avLst/>
          </a:prstGeom>
          <a:noFill/>
        </p:spPr>
        <p:txBody>
          <a:bodyPr wrap="square" rtlCol="0">
            <a:spAutoFit/>
          </a:bodyPr>
          <a:lstStyle/>
          <a:p>
            <a:r>
              <a:rPr lang="en-US" dirty="0" err="1"/>
              <a:t>i</a:t>
            </a:r>
            <a:r>
              <a:rPr lang="en-US" dirty="0"/>
              <a:t>=1</a:t>
            </a:r>
          </a:p>
        </p:txBody>
      </p:sp>
      <p:sp>
        <p:nvSpPr>
          <p:cNvPr id="2" name="Right Brace 1">
            <a:extLst>
              <a:ext uri="{FF2B5EF4-FFF2-40B4-BE49-F238E27FC236}">
                <a16:creationId xmlns:a16="http://schemas.microsoft.com/office/drawing/2014/main" id="{07827C4D-B3F3-694D-AC68-F60AFE7C23F1}"/>
              </a:ext>
            </a:extLst>
          </p:cNvPr>
          <p:cNvSpPr/>
          <p:nvPr/>
        </p:nvSpPr>
        <p:spPr>
          <a:xfrm rot="5400000">
            <a:off x="2045006" y="3166576"/>
            <a:ext cx="443885" cy="373856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7" name="Right Brace 66">
            <a:extLst>
              <a:ext uri="{FF2B5EF4-FFF2-40B4-BE49-F238E27FC236}">
                <a16:creationId xmlns:a16="http://schemas.microsoft.com/office/drawing/2014/main" id="{DD874CFD-81A7-834E-91F3-BEFF01FA97CD}"/>
              </a:ext>
            </a:extLst>
          </p:cNvPr>
          <p:cNvSpPr/>
          <p:nvPr/>
        </p:nvSpPr>
        <p:spPr>
          <a:xfrm rot="5400000">
            <a:off x="5893107" y="3132798"/>
            <a:ext cx="443885" cy="373856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2">
            <a:extLst>
              <a:ext uri="{FF2B5EF4-FFF2-40B4-BE49-F238E27FC236}">
                <a16:creationId xmlns:a16="http://schemas.microsoft.com/office/drawing/2014/main" id="{86C1CADB-20E7-4E48-ACED-0FF3EE8AC9BC}"/>
              </a:ext>
            </a:extLst>
          </p:cNvPr>
          <p:cNvSpPr/>
          <p:nvPr/>
        </p:nvSpPr>
        <p:spPr>
          <a:xfrm>
            <a:off x="6115049" y="5575474"/>
            <a:ext cx="2724151" cy="98157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Cell [0][1][3]</a:t>
            </a:r>
          </a:p>
          <a:p>
            <a:pPr algn="ctr"/>
            <a:r>
              <a:rPr lang="en-US" dirty="0" err="1">
                <a:solidFill>
                  <a:schemeClr val="tx1"/>
                </a:solidFill>
              </a:rPr>
              <a:t>i</a:t>
            </a:r>
            <a:r>
              <a:rPr lang="en-US" dirty="0">
                <a:solidFill>
                  <a:schemeClr val="tx1"/>
                </a:solidFill>
              </a:rPr>
              <a:t>=0; j=1; k=3</a:t>
            </a:r>
          </a:p>
          <a:p>
            <a:pPr algn="ctr"/>
            <a:r>
              <a:rPr lang="en-US" dirty="0">
                <a:solidFill>
                  <a:schemeClr val="tx1"/>
                </a:solidFill>
              </a:rPr>
              <a:t>A+(k*X*Y)+</a:t>
            </a:r>
            <a:r>
              <a:rPr lang="en-US" dirty="0" err="1">
                <a:solidFill>
                  <a:schemeClr val="tx1"/>
                </a:solidFill>
              </a:rPr>
              <a:t>i</a:t>
            </a:r>
            <a:r>
              <a:rPr lang="en-US" dirty="0">
                <a:solidFill>
                  <a:schemeClr val="tx1"/>
                </a:solidFill>
              </a:rPr>
              <a:t>*</a:t>
            </a:r>
            <a:r>
              <a:rPr lang="en-US" dirty="0" err="1">
                <a:solidFill>
                  <a:schemeClr val="tx1"/>
                </a:solidFill>
              </a:rPr>
              <a:t>Y+j</a:t>
            </a:r>
            <a:endParaRPr lang="en-US" dirty="0"/>
          </a:p>
        </p:txBody>
      </p:sp>
      <p:cxnSp>
        <p:nvCxnSpPr>
          <p:cNvPr id="8" name="Straight Arrow Connector 7">
            <a:extLst>
              <a:ext uri="{FF2B5EF4-FFF2-40B4-BE49-F238E27FC236}">
                <a16:creationId xmlns:a16="http://schemas.microsoft.com/office/drawing/2014/main" id="{079C79CC-F36F-CB4C-8124-0FA328F63A5C}"/>
              </a:ext>
            </a:extLst>
          </p:cNvPr>
          <p:cNvCxnSpPr/>
          <p:nvPr/>
        </p:nvCxnSpPr>
        <p:spPr>
          <a:xfrm flipH="1" flipV="1">
            <a:off x="5334000" y="4675188"/>
            <a:ext cx="781049" cy="900285"/>
          </a:xfrm>
          <a:prstGeom prst="straightConnector1">
            <a:avLst/>
          </a:prstGeom>
          <a:ln w="28575">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68" name="TextBox 67">
            <a:extLst>
              <a:ext uri="{FF2B5EF4-FFF2-40B4-BE49-F238E27FC236}">
                <a16:creationId xmlns:a16="http://schemas.microsoft.com/office/drawing/2014/main" id="{C1AA3611-8742-304E-92D4-4F31D87999EC}"/>
              </a:ext>
            </a:extLst>
          </p:cNvPr>
          <p:cNvSpPr txBox="1"/>
          <p:nvPr/>
        </p:nvSpPr>
        <p:spPr>
          <a:xfrm>
            <a:off x="6041229" y="5205204"/>
            <a:ext cx="1900237" cy="369332"/>
          </a:xfrm>
          <a:prstGeom prst="rect">
            <a:avLst/>
          </a:prstGeom>
          <a:noFill/>
        </p:spPr>
        <p:txBody>
          <a:bodyPr wrap="square" rtlCol="0">
            <a:spAutoFit/>
          </a:bodyPr>
          <a:lstStyle/>
          <a:p>
            <a:r>
              <a:rPr lang="en-US" dirty="0"/>
              <a:t>k=3</a:t>
            </a:r>
          </a:p>
        </p:txBody>
      </p:sp>
      <p:sp>
        <p:nvSpPr>
          <p:cNvPr id="69" name="TextBox 68">
            <a:extLst>
              <a:ext uri="{FF2B5EF4-FFF2-40B4-BE49-F238E27FC236}">
                <a16:creationId xmlns:a16="http://schemas.microsoft.com/office/drawing/2014/main" id="{3991585B-1D75-C24B-A4F0-2FF76AC46365}"/>
              </a:ext>
            </a:extLst>
          </p:cNvPr>
          <p:cNvSpPr txBox="1"/>
          <p:nvPr/>
        </p:nvSpPr>
        <p:spPr>
          <a:xfrm>
            <a:off x="1981200" y="1992868"/>
            <a:ext cx="1900237" cy="369332"/>
          </a:xfrm>
          <a:prstGeom prst="rect">
            <a:avLst/>
          </a:prstGeom>
          <a:noFill/>
        </p:spPr>
        <p:txBody>
          <a:bodyPr wrap="square" rtlCol="0">
            <a:spAutoFit/>
          </a:bodyPr>
          <a:lstStyle/>
          <a:p>
            <a:r>
              <a:rPr lang="en-US" dirty="0"/>
              <a:t>k=0</a:t>
            </a:r>
          </a:p>
        </p:txBody>
      </p:sp>
    </p:spTree>
    <p:extLst>
      <p:ext uri="{BB962C8B-B14F-4D97-AF65-F5344CB8AC3E}">
        <p14:creationId xmlns:p14="http://schemas.microsoft.com/office/powerpoint/2010/main" val="32213144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77000" y="228600"/>
            <a:ext cx="2433320" cy="1143000"/>
          </a:xfrm>
        </p:spPr>
        <p:txBody>
          <a:bodyPr>
            <a:normAutofit/>
          </a:bodyPr>
          <a:lstStyle/>
          <a:p>
            <a:pPr lvl="1" algn="ctr" rtl="0">
              <a:spcBef>
                <a:spcPct val="0"/>
              </a:spcBef>
              <a:defRPr/>
            </a:pPr>
            <a:r>
              <a:rPr lang="en-US" sz="2400" b="1" u="sng" dirty="0">
                <a:solidFill>
                  <a:srgbClr val="C00000"/>
                </a:solidFill>
                <a:latin typeface="Trebuchet MS" panose="020B0603020202020204" pitchFamily="34" charset="0"/>
                <a:cs typeface="Courier New" panose="02070309020205020404" pitchFamily="49" charset="0"/>
              </a:rPr>
              <a:t>3D Array Using a single pointer</a:t>
            </a:r>
            <a:endParaRPr lang="fr-FR" sz="2400" b="1" u="sng" dirty="0">
              <a:solidFill>
                <a:srgbClr val="C00000"/>
              </a:solidFill>
              <a:cs typeface="+mj-cs"/>
            </a:endParaRPr>
          </a:p>
        </p:txBody>
      </p:sp>
      <p:pic>
        <p:nvPicPr>
          <p:cNvPr id="3" name="Picture 2"/>
          <p:cNvPicPr>
            <a:picLocks noChangeAspect="1"/>
          </p:cNvPicPr>
          <p:nvPr/>
        </p:nvPicPr>
        <p:blipFill rotWithShape="1">
          <a:blip r:embed="rId3"/>
          <a:srcRect l="12500" t="14444" r="52500" b="12222"/>
          <a:stretch/>
        </p:blipFill>
        <p:spPr>
          <a:xfrm>
            <a:off x="76200" y="25400"/>
            <a:ext cx="6019800" cy="6781800"/>
          </a:xfrm>
          <a:prstGeom prst="rect">
            <a:avLst/>
          </a:prstGeom>
        </p:spPr>
      </p:pic>
    </p:spTree>
    <p:extLst>
      <p:ext uri="{BB962C8B-B14F-4D97-AF65-F5344CB8AC3E}">
        <p14:creationId xmlns:p14="http://schemas.microsoft.com/office/powerpoint/2010/main" val="38726445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67400" y="228600"/>
            <a:ext cx="3048000" cy="914400"/>
          </a:xfrm>
        </p:spPr>
        <p:txBody>
          <a:bodyPr>
            <a:normAutofit fontScale="90000"/>
          </a:bodyPr>
          <a:lstStyle/>
          <a:p>
            <a:pPr lvl="1" algn="ctr" rtl="0">
              <a:spcBef>
                <a:spcPct val="0"/>
              </a:spcBef>
              <a:defRPr/>
            </a:pPr>
            <a:r>
              <a:rPr lang="en-US" sz="2800" b="1" u="sng" dirty="0">
                <a:solidFill>
                  <a:srgbClr val="C00000"/>
                </a:solidFill>
                <a:latin typeface="Trebuchet MS" panose="020B0603020202020204" pitchFamily="34" charset="0"/>
                <a:cs typeface="Courier New" panose="02070309020205020404" pitchFamily="49" charset="0"/>
              </a:rPr>
              <a:t>3D Array Using a triple pointer</a:t>
            </a:r>
            <a:endParaRPr lang="fr-FR" sz="2800" b="1" u="sng" dirty="0">
              <a:solidFill>
                <a:srgbClr val="C00000"/>
              </a:solidFill>
              <a:cs typeface="+mj-cs"/>
            </a:endParaRPr>
          </a:p>
        </p:txBody>
      </p:sp>
      <p:pic>
        <p:nvPicPr>
          <p:cNvPr id="3" name="Picture 2"/>
          <p:cNvPicPr>
            <a:picLocks noChangeAspect="1"/>
          </p:cNvPicPr>
          <p:nvPr/>
        </p:nvPicPr>
        <p:blipFill rotWithShape="1">
          <a:blip r:embed="rId3"/>
          <a:srcRect l="21667" t="14444" r="55000" b="12222"/>
          <a:stretch/>
        </p:blipFill>
        <p:spPr>
          <a:xfrm>
            <a:off x="25400" y="35560"/>
            <a:ext cx="4013200" cy="6825343"/>
          </a:xfrm>
          <a:prstGeom prst="rect">
            <a:avLst/>
          </a:prstGeom>
        </p:spPr>
      </p:pic>
      <p:graphicFrame>
        <p:nvGraphicFramePr>
          <p:cNvPr id="4" name="Table 4">
            <a:extLst>
              <a:ext uri="{FF2B5EF4-FFF2-40B4-BE49-F238E27FC236}">
                <a16:creationId xmlns:a16="http://schemas.microsoft.com/office/drawing/2014/main" id="{E6F13AB7-38D1-B84A-9705-7FE5A9444BEC}"/>
              </a:ext>
            </a:extLst>
          </p:cNvPr>
          <p:cNvGraphicFramePr>
            <a:graphicFrameLocks noGrp="1"/>
          </p:cNvGraphicFramePr>
          <p:nvPr>
            <p:extLst>
              <p:ext uri="{D42A27DB-BD31-4B8C-83A1-F6EECF244321}">
                <p14:modId xmlns:p14="http://schemas.microsoft.com/office/powerpoint/2010/main" val="1976747023"/>
              </p:ext>
            </p:extLst>
          </p:nvPr>
        </p:nvGraphicFramePr>
        <p:xfrm>
          <a:off x="4152900" y="2895600"/>
          <a:ext cx="3429000" cy="2514600"/>
        </p:xfrm>
        <a:graphic>
          <a:graphicData uri="http://schemas.openxmlformats.org/drawingml/2006/table">
            <a:tbl>
              <a:tblPr firstRow="1" bandRow="1">
                <a:tableStyleId>{5C22544A-7EE6-4342-B048-85BDC9FD1C3A}</a:tableStyleId>
              </a:tblPr>
              <a:tblGrid>
                <a:gridCol w="857250">
                  <a:extLst>
                    <a:ext uri="{9D8B030D-6E8A-4147-A177-3AD203B41FA5}">
                      <a16:colId xmlns:a16="http://schemas.microsoft.com/office/drawing/2014/main" val="902810352"/>
                    </a:ext>
                  </a:extLst>
                </a:gridCol>
                <a:gridCol w="857250">
                  <a:extLst>
                    <a:ext uri="{9D8B030D-6E8A-4147-A177-3AD203B41FA5}">
                      <a16:colId xmlns:a16="http://schemas.microsoft.com/office/drawing/2014/main" val="3673061748"/>
                    </a:ext>
                  </a:extLst>
                </a:gridCol>
                <a:gridCol w="857250">
                  <a:extLst>
                    <a:ext uri="{9D8B030D-6E8A-4147-A177-3AD203B41FA5}">
                      <a16:colId xmlns:a16="http://schemas.microsoft.com/office/drawing/2014/main" val="1415157554"/>
                    </a:ext>
                  </a:extLst>
                </a:gridCol>
                <a:gridCol w="857250">
                  <a:extLst>
                    <a:ext uri="{9D8B030D-6E8A-4147-A177-3AD203B41FA5}">
                      <a16:colId xmlns:a16="http://schemas.microsoft.com/office/drawing/2014/main" val="1872709500"/>
                    </a:ext>
                  </a:extLst>
                </a:gridCol>
              </a:tblGrid>
              <a:tr h="8382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39987877"/>
                  </a:ext>
                </a:extLst>
              </a:tr>
              <a:tr h="8382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65362580"/>
                  </a:ext>
                </a:extLst>
              </a:tr>
              <a:tr h="8382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166981110"/>
                  </a:ext>
                </a:extLst>
              </a:tr>
            </a:tbl>
          </a:graphicData>
        </a:graphic>
      </p:graphicFrame>
      <p:graphicFrame>
        <p:nvGraphicFramePr>
          <p:cNvPr id="6" name="Table 4">
            <a:extLst>
              <a:ext uri="{FF2B5EF4-FFF2-40B4-BE49-F238E27FC236}">
                <a16:creationId xmlns:a16="http://schemas.microsoft.com/office/drawing/2014/main" id="{93AF4D3A-69DC-1647-B1AE-93B10514ADB6}"/>
              </a:ext>
            </a:extLst>
          </p:cNvPr>
          <p:cNvGraphicFramePr>
            <a:graphicFrameLocks noGrp="1"/>
          </p:cNvGraphicFramePr>
          <p:nvPr>
            <p:extLst>
              <p:ext uri="{D42A27DB-BD31-4B8C-83A1-F6EECF244321}">
                <p14:modId xmlns:p14="http://schemas.microsoft.com/office/powerpoint/2010/main" val="845049856"/>
              </p:ext>
            </p:extLst>
          </p:nvPr>
        </p:nvGraphicFramePr>
        <p:xfrm>
          <a:off x="4724400" y="2514600"/>
          <a:ext cx="3429000" cy="2514600"/>
        </p:xfrm>
        <a:graphic>
          <a:graphicData uri="http://schemas.openxmlformats.org/drawingml/2006/table">
            <a:tbl>
              <a:tblPr firstRow="1" bandRow="1">
                <a:tableStyleId>{5C22544A-7EE6-4342-B048-85BDC9FD1C3A}</a:tableStyleId>
              </a:tblPr>
              <a:tblGrid>
                <a:gridCol w="857250">
                  <a:extLst>
                    <a:ext uri="{9D8B030D-6E8A-4147-A177-3AD203B41FA5}">
                      <a16:colId xmlns:a16="http://schemas.microsoft.com/office/drawing/2014/main" val="902810352"/>
                    </a:ext>
                  </a:extLst>
                </a:gridCol>
                <a:gridCol w="857250">
                  <a:extLst>
                    <a:ext uri="{9D8B030D-6E8A-4147-A177-3AD203B41FA5}">
                      <a16:colId xmlns:a16="http://schemas.microsoft.com/office/drawing/2014/main" val="3673061748"/>
                    </a:ext>
                  </a:extLst>
                </a:gridCol>
                <a:gridCol w="857250">
                  <a:extLst>
                    <a:ext uri="{9D8B030D-6E8A-4147-A177-3AD203B41FA5}">
                      <a16:colId xmlns:a16="http://schemas.microsoft.com/office/drawing/2014/main" val="1415157554"/>
                    </a:ext>
                  </a:extLst>
                </a:gridCol>
                <a:gridCol w="857250">
                  <a:extLst>
                    <a:ext uri="{9D8B030D-6E8A-4147-A177-3AD203B41FA5}">
                      <a16:colId xmlns:a16="http://schemas.microsoft.com/office/drawing/2014/main" val="1872709500"/>
                    </a:ext>
                  </a:extLst>
                </a:gridCol>
              </a:tblGrid>
              <a:tr h="8382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39987877"/>
                  </a:ext>
                </a:extLst>
              </a:tr>
              <a:tr h="8382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65362580"/>
                  </a:ext>
                </a:extLst>
              </a:tr>
              <a:tr h="8382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166981110"/>
                  </a:ext>
                </a:extLst>
              </a:tr>
            </a:tbl>
          </a:graphicData>
        </a:graphic>
      </p:graphicFrame>
    </p:spTree>
    <p:extLst>
      <p:ext uri="{BB962C8B-B14F-4D97-AF65-F5344CB8AC3E}">
        <p14:creationId xmlns:p14="http://schemas.microsoft.com/office/powerpoint/2010/main" val="36983298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914400" y="-1"/>
            <a:ext cx="8229600" cy="868681"/>
          </a:xfrm>
        </p:spPr>
        <p:txBody>
          <a:bodyPr/>
          <a:lstStyle/>
          <a:p>
            <a:r>
              <a:rPr lang="en-US" b="1" dirty="0">
                <a:solidFill>
                  <a:srgbClr val="C00000"/>
                </a:solidFill>
              </a:rPr>
              <a:t>Constant Pointer</a:t>
            </a:r>
          </a:p>
        </p:txBody>
      </p:sp>
      <p:sp>
        <p:nvSpPr>
          <p:cNvPr id="385027" name="Rectangle 3"/>
          <p:cNvSpPr>
            <a:spLocks noGrp="1" noChangeArrowheads="1"/>
          </p:cNvSpPr>
          <p:nvPr>
            <p:ph type="body" idx="1"/>
          </p:nvPr>
        </p:nvSpPr>
        <p:spPr>
          <a:xfrm>
            <a:off x="48064" y="990600"/>
            <a:ext cx="9095936" cy="5777132"/>
          </a:xfrm>
        </p:spPr>
        <p:txBody>
          <a:bodyPr>
            <a:noAutofit/>
          </a:bodyPr>
          <a:lstStyle/>
          <a:p>
            <a:pPr algn="just"/>
            <a:r>
              <a:rPr lang="en-US" sz="3000" dirty="0">
                <a:latin typeface="+mj-lt"/>
              </a:rPr>
              <a:t>A </a:t>
            </a:r>
            <a:r>
              <a:rPr lang="en-US" sz="3000" b="1" dirty="0">
                <a:solidFill>
                  <a:srgbClr val="2F1BC7"/>
                </a:solidFill>
                <a:latin typeface="+mj-lt"/>
              </a:rPr>
              <a:t>constant pointer</a:t>
            </a:r>
            <a:r>
              <a:rPr lang="en-US" sz="3000" b="1" dirty="0">
                <a:latin typeface="+mj-lt"/>
              </a:rPr>
              <a:t> </a:t>
            </a:r>
            <a:r>
              <a:rPr lang="en-US" sz="3000" dirty="0">
                <a:latin typeface="+mj-lt"/>
              </a:rPr>
              <a:t>is a </a:t>
            </a:r>
            <a:r>
              <a:rPr lang="en-US" sz="3000" b="1" dirty="0">
                <a:solidFill>
                  <a:srgbClr val="2F1BC7"/>
                </a:solidFill>
                <a:latin typeface="+mj-lt"/>
              </a:rPr>
              <a:t>pointer</a:t>
            </a:r>
            <a:r>
              <a:rPr lang="en-US" sz="3000" dirty="0">
                <a:latin typeface="+mj-lt"/>
              </a:rPr>
              <a:t> that is </a:t>
            </a:r>
            <a:r>
              <a:rPr lang="en-US" sz="3000" b="1" u="sng" dirty="0">
                <a:solidFill>
                  <a:srgbClr val="C00000"/>
                </a:solidFill>
                <a:latin typeface="+mj-lt"/>
              </a:rPr>
              <a:t>constant</a:t>
            </a:r>
            <a:r>
              <a:rPr lang="en-US" sz="3000" dirty="0">
                <a:latin typeface="+mj-lt"/>
              </a:rPr>
              <a:t>, such that we </a:t>
            </a:r>
            <a:r>
              <a:rPr lang="en-US" sz="3000" b="1" dirty="0">
                <a:solidFill>
                  <a:srgbClr val="2F1BC7"/>
                </a:solidFill>
                <a:latin typeface="+mj-lt"/>
              </a:rPr>
              <a:t>cannot change</a:t>
            </a:r>
            <a:r>
              <a:rPr lang="en-US" sz="3000" b="1" dirty="0">
                <a:latin typeface="+mj-lt"/>
              </a:rPr>
              <a:t> </a:t>
            </a:r>
            <a:r>
              <a:rPr lang="en-US" sz="3000" dirty="0">
                <a:latin typeface="+mj-lt"/>
              </a:rPr>
              <a:t>the </a:t>
            </a:r>
            <a:r>
              <a:rPr lang="en-US" sz="3000" b="1" dirty="0">
                <a:solidFill>
                  <a:srgbClr val="2F1BC7"/>
                </a:solidFill>
                <a:latin typeface="+mj-lt"/>
              </a:rPr>
              <a:t>location</a:t>
            </a:r>
            <a:r>
              <a:rPr lang="en-US" sz="3000" dirty="0">
                <a:solidFill>
                  <a:srgbClr val="2F1BC7"/>
                </a:solidFill>
                <a:latin typeface="+mj-lt"/>
              </a:rPr>
              <a:t> </a:t>
            </a:r>
            <a:r>
              <a:rPr lang="en-US" sz="3000" dirty="0">
                <a:latin typeface="+mj-lt"/>
              </a:rPr>
              <a:t>(</a:t>
            </a:r>
            <a:r>
              <a:rPr lang="en-US" sz="3000" b="1" dirty="0">
                <a:latin typeface="+mj-lt"/>
              </a:rPr>
              <a:t>address</a:t>
            </a:r>
            <a:r>
              <a:rPr lang="en-US" sz="3000" dirty="0">
                <a:latin typeface="+mj-lt"/>
              </a:rPr>
              <a:t>) to which the pointer points to:</a:t>
            </a:r>
          </a:p>
          <a:p>
            <a:endParaRPr lang="en-US" sz="2800" dirty="0">
              <a:latin typeface="+mj-lt"/>
            </a:endParaRPr>
          </a:p>
          <a:p>
            <a:pPr lvl="2">
              <a:buNone/>
            </a:pPr>
            <a:r>
              <a:rPr lang="en-US" sz="3000" dirty="0">
                <a:latin typeface="+mj-lt"/>
              </a:rPr>
              <a:t>	  </a:t>
            </a:r>
            <a:r>
              <a:rPr lang="en-US" sz="2800" b="1" dirty="0">
                <a:solidFill>
                  <a:srgbClr val="2F1BC7"/>
                </a:solidFill>
                <a:latin typeface="Courier New" pitchFamily="49" charset="0"/>
                <a:cs typeface="Courier New" pitchFamily="49" charset="0"/>
              </a:rPr>
              <a:t>char</a:t>
            </a:r>
            <a:r>
              <a:rPr lang="en-US" sz="2800" b="1" dirty="0">
                <a:latin typeface="Courier New" pitchFamily="49" charset="0"/>
                <a:cs typeface="Courier New" pitchFamily="49" charset="0"/>
              </a:rPr>
              <a:t> c = 'c';</a:t>
            </a:r>
          </a:p>
          <a:p>
            <a:pPr lvl="2">
              <a:buNone/>
            </a:pPr>
            <a:r>
              <a:rPr lang="en-US" sz="2800" b="1" dirty="0">
                <a:latin typeface="Courier New" pitchFamily="49" charset="0"/>
                <a:cs typeface="Courier New" pitchFamily="49" charset="0"/>
              </a:rPr>
              <a:t>	 </a:t>
            </a:r>
            <a:r>
              <a:rPr lang="en-US" sz="2800" b="1" dirty="0">
                <a:solidFill>
                  <a:srgbClr val="2F1BC7"/>
                </a:solidFill>
                <a:latin typeface="Courier New" pitchFamily="49" charset="0"/>
                <a:cs typeface="Courier New" pitchFamily="49" charset="0"/>
              </a:rPr>
              <a:t>char</a:t>
            </a:r>
            <a:r>
              <a:rPr lang="en-US" sz="2800" b="1" dirty="0">
                <a:latin typeface="Courier New" pitchFamily="49" charset="0"/>
                <a:cs typeface="Courier New" pitchFamily="49" charset="0"/>
              </a:rPr>
              <a:t> d = 'd';</a:t>
            </a:r>
          </a:p>
          <a:p>
            <a:pPr lvl="2">
              <a:buNone/>
            </a:pPr>
            <a:r>
              <a:rPr lang="en-US" sz="2800" b="1" dirty="0">
                <a:latin typeface="Courier New" pitchFamily="49" charset="0"/>
                <a:cs typeface="Courier New" pitchFamily="49" charset="0"/>
              </a:rPr>
              <a:t>	 </a:t>
            </a:r>
            <a:r>
              <a:rPr lang="en-US" sz="2800" b="1" dirty="0">
                <a:solidFill>
                  <a:srgbClr val="2F1BC7"/>
                </a:solidFill>
                <a:latin typeface="Courier New" pitchFamily="49" charset="0"/>
                <a:cs typeface="Courier New" pitchFamily="49" charset="0"/>
              </a:rPr>
              <a:t>char* const</a:t>
            </a:r>
            <a:r>
              <a:rPr lang="en-US" sz="2800" b="1" dirty="0">
                <a:latin typeface="Courier New" pitchFamily="49" charset="0"/>
                <a:cs typeface="Courier New" pitchFamily="49" charset="0"/>
              </a:rPr>
              <a:t> ptr1 = &amp;c;</a:t>
            </a:r>
          </a:p>
          <a:p>
            <a:pPr lvl="2">
              <a:buNone/>
            </a:pPr>
            <a:r>
              <a:rPr lang="en-US" sz="2800" b="1" dirty="0">
                <a:latin typeface="Courier New" pitchFamily="49" charset="0"/>
                <a:cs typeface="Courier New" pitchFamily="49" charset="0"/>
              </a:rPr>
              <a:t>	 ptr1 = &amp;d;  // </a:t>
            </a:r>
            <a:r>
              <a:rPr lang="en-US" sz="2800" b="1" dirty="0">
                <a:solidFill>
                  <a:srgbClr val="C00000"/>
                </a:solidFill>
                <a:latin typeface="Courier New" pitchFamily="49" charset="0"/>
                <a:cs typeface="Courier New" pitchFamily="49" charset="0"/>
              </a:rPr>
              <a:t>Not Allowed</a:t>
            </a:r>
          </a:p>
          <a:p>
            <a:pPr lvl="2">
              <a:buNone/>
            </a:pPr>
            <a:endParaRPr lang="en-US" sz="2800" b="1" dirty="0">
              <a:solidFill>
                <a:srgbClr val="C00000"/>
              </a:solidFill>
              <a:latin typeface="Courier New" pitchFamily="49" charset="0"/>
              <a:cs typeface="Courier New" pitchFamily="49" charset="0"/>
            </a:endParaRPr>
          </a:p>
          <a:p>
            <a:pPr lvl="2">
              <a:buNone/>
            </a:pPr>
            <a:endParaRPr lang="en-US" sz="2800" b="1" dirty="0">
              <a:solidFill>
                <a:srgbClr val="C00000"/>
              </a:solidFill>
              <a:latin typeface="Courier New" pitchFamily="49" charset="0"/>
              <a:cs typeface="Courier New" pitchFamily="49" charset="0"/>
            </a:endParaRPr>
          </a:p>
          <a:p>
            <a:pPr>
              <a:buNone/>
            </a:pPr>
            <a:r>
              <a:rPr lang="en-US" sz="2200" b="1" dirty="0" err="1">
                <a:solidFill>
                  <a:srgbClr val="B80000"/>
                </a:solidFill>
                <a:latin typeface="Courier New" pitchFamily="49" charset="0"/>
                <a:cs typeface="Courier New" pitchFamily="49" charset="0"/>
              </a:rPr>
              <a:t>int</a:t>
            </a:r>
            <a:r>
              <a:rPr lang="en-US" sz="2200" b="1" dirty="0">
                <a:solidFill>
                  <a:srgbClr val="B80000"/>
                </a:solidFill>
                <a:latin typeface="Courier New" pitchFamily="49" charset="0"/>
                <a:cs typeface="Courier New" pitchFamily="49" charset="0"/>
              </a:rPr>
              <a:t>* </a:t>
            </a:r>
            <a:r>
              <a:rPr lang="en-US" sz="2200" b="1" dirty="0" err="1">
                <a:solidFill>
                  <a:srgbClr val="B80000"/>
                </a:solidFill>
                <a:latin typeface="Courier New" pitchFamily="49" charset="0"/>
                <a:cs typeface="Courier New" pitchFamily="49" charset="0"/>
              </a:rPr>
              <a:t>const</a:t>
            </a:r>
            <a:r>
              <a:rPr lang="en-US" sz="2200" b="1" dirty="0">
                <a:solidFill>
                  <a:srgbClr val="B80000"/>
                </a:solidFill>
                <a:latin typeface="Courier New" pitchFamily="49" charset="0"/>
                <a:cs typeface="Courier New" pitchFamily="49" charset="0"/>
              </a:rPr>
              <a:t> </a:t>
            </a:r>
            <a:r>
              <a:rPr lang="en-US" sz="2200" b="1" dirty="0" err="1">
                <a:solidFill>
                  <a:srgbClr val="B80000"/>
                </a:solidFill>
                <a:latin typeface="Courier New" pitchFamily="49" charset="0"/>
                <a:cs typeface="Courier New" pitchFamily="49" charset="0"/>
              </a:rPr>
              <a:t>ptrInt</a:t>
            </a:r>
            <a:r>
              <a:rPr lang="en-US" sz="2200" b="1" dirty="0">
                <a:solidFill>
                  <a:srgbClr val="B80000"/>
                </a:solidFill>
                <a:latin typeface="Courier New" pitchFamily="49" charset="0"/>
                <a:cs typeface="Courier New" pitchFamily="49" charset="0"/>
              </a:rPr>
              <a:t>=&amp;v1; </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ptr</a:t>
            </a:r>
            <a:r>
              <a:rPr lang="en-US" sz="1800" b="1" dirty="0">
                <a:latin typeface="Courier New" pitchFamily="49" charset="0"/>
                <a:cs typeface="Courier New" pitchFamily="49" charset="0"/>
              </a:rPr>
              <a:t> is </a:t>
            </a:r>
            <a:r>
              <a:rPr lang="en-US" sz="1800" b="1" dirty="0">
                <a:solidFill>
                  <a:srgbClr val="2F1BC7"/>
                </a:solidFill>
                <a:latin typeface="Courier New" pitchFamily="49" charset="0"/>
                <a:cs typeface="Courier New" pitchFamily="49" charset="0"/>
              </a:rPr>
              <a:t>constant pointer</a:t>
            </a:r>
            <a:r>
              <a:rPr lang="en-US" sz="1800" b="1" dirty="0">
                <a:latin typeface="Courier New" pitchFamily="49" charset="0"/>
                <a:cs typeface="Courier New" pitchFamily="49" charset="0"/>
              </a:rPr>
              <a:t> to </a:t>
            </a:r>
            <a:r>
              <a:rPr lang="en-US" sz="1800" b="1" dirty="0" err="1">
                <a:solidFill>
                  <a:srgbClr val="2F1BC7"/>
                </a:solidFill>
                <a:latin typeface="Courier New" pitchFamily="49" charset="0"/>
                <a:cs typeface="Courier New" pitchFamily="49" charset="0"/>
              </a:rPr>
              <a:t>int</a:t>
            </a:r>
            <a:endParaRPr lang="en-US" sz="1800" b="1" dirty="0">
              <a:solidFill>
                <a:srgbClr val="2F1BC7"/>
              </a:solidFill>
              <a:latin typeface="Courier New" pitchFamily="49" charset="0"/>
              <a:cs typeface="Courier New" pitchFamily="49" charset="0"/>
            </a:endParaRPr>
          </a:p>
        </p:txBody>
      </p:sp>
      <p:sp>
        <p:nvSpPr>
          <p:cNvPr id="10" name="Rectangle 9"/>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613733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762000" y="0"/>
            <a:ext cx="8382000" cy="1066799"/>
          </a:xfrm>
        </p:spPr>
        <p:txBody>
          <a:bodyPr>
            <a:normAutofit/>
          </a:bodyPr>
          <a:lstStyle/>
          <a:p>
            <a:r>
              <a:rPr lang="en-US" altLang="zh-CN" sz="3600" b="1" dirty="0">
                <a:solidFill>
                  <a:srgbClr val="B80000"/>
                </a:solidFill>
              </a:rPr>
              <a:t>Organization of Virtual Memory: .data</a:t>
            </a:r>
          </a:p>
        </p:txBody>
      </p:sp>
      <p:sp>
        <p:nvSpPr>
          <p:cNvPr id="149507" name="Rectangle 3"/>
          <p:cNvSpPr>
            <a:spLocks noGrp="1" noChangeArrowheads="1"/>
          </p:cNvSpPr>
          <p:nvPr>
            <p:ph type="body" idx="1"/>
          </p:nvPr>
        </p:nvSpPr>
        <p:spPr>
          <a:xfrm>
            <a:off x="364332" y="1563688"/>
            <a:ext cx="6112668" cy="4114800"/>
          </a:xfrm>
        </p:spPr>
        <p:txBody>
          <a:bodyPr/>
          <a:lstStyle/>
          <a:p>
            <a:r>
              <a:rPr lang="en-US" altLang="zh-CN" b="1" dirty="0">
                <a:solidFill>
                  <a:srgbClr val="B80000"/>
                </a:solidFill>
              </a:rPr>
              <a:t>Data</a:t>
            </a:r>
            <a:r>
              <a:rPr lang="en-US" altLang="zh-CN" dirty="0"/>
              <a:t>: </a:t>
            </a:r>
            <a:r>
              <a:rPr lang="en-US" altLang="zh-CN" dirty="0">
                <a:solidFill>
                  <a:srgbClr val="2C14DE"/>
                </a:solidFill>
              </a:rPr>
              <a:t>initialized global data </a:t>
            </a:r>
            <a:r>
              <a:rPr lang="en-US" altLang="zh-CN" dirty="0"/>
              <a:t>in the program</a:t>
            </a:r>
          </a:p>
          <a:p>
            <a:pPr lvl="1"/>
            <a:r>
              <a:rPr lang="en-US" altLang="zh-CN" dirty="0"/>
              <a:t>Ex: </a:t>
            </a:r>
            <a:r>
              <a:rPr lang="en-US" altLang="zh-CN" dirty="0" err="1">
                <a:solidFill>
                  <a:srgbClr val="2C14DE"/>
                </a:solidFill>
              </a:rPr>
              <a:t>int</a:t>
            </a:r>
            <a:r>
              <a:rPr lang="en-US" altLang="zh-CN" dirty="0">
                <a:solidFill>
                  <a:srgbClr val="2C14DE"/>
                </a:solidFill>
              </a:rPr>
              <a:t> size = 100;</a:t>
            </a:r>
          </a:p>
          <a:p>
            <a:pPr lvl="1"/>
            <a:endParaRPr lang="en-US" altLang="zh-CN" dirty="0">
              <a:solidFill>
                <a:schemeClr val="folHlink"/>
              </a:solidFill>
            </a:endParaRPr>
          </a:p>
          <a:p>
            <a:r>
              <a:rPr lang="en-US" altLang="zh-CN" b="1" dirty="0">
                <a:solidFill>
                  <a:srgbClr val="B80000"/>
                </a:solidFill>
              </a:rPr>
              <a:t>BSS</a:t>
            </a:r>
            <a:r>
              <a:rPr lang="en-US" altLang="zh-CN" dirty="0"/>
              <a:t>: </a:t>
            </a:r>
            <a:r>
              <a:rPr lang="en-US" altLang="zh-CN" dirty="0">
                <a:solidFill>
                  <a:srgbClr val="2C14DE"/>
                </a:solidFill>
              </a:rPr>
              <a:t>un-initialized global data </a:t>
            </a:r>
            <a:r>
              <a:rPr lang="en-US" altLang="zh-CN" dirty="0"/>
              <a:t>in the program</a:t>
            </a:r>
          </a:p>
          <a:p>
            <a:pPr lvl="1"/>
            <a:r>
              <a:rPr lang="en-US" altLang="zh-CN" dirty="0"/>
              <a:t>Ex: </a:t>
            </a:r>
            <a:r>
              <a:rPr lang="en-US" altLang="zh-CN" dirty="0" err="1">
                <a:solidFill>
                  <a:srgbClr val="2C14DE"/>
                </a:solidFill>
              </a:rPr>
              <a:t>int</a:t>
            </a:r>
            <a:r>
              <a:rPr lang="en-US" altLang="zh-CN" dirty="0">
                <a:solidFill>
                  <a:srgbClr val="2C14DE"/>
                </a:solidFill>
              </a:rPr>
              <a:t> length</a:t>
            </a:r>
            <a:r>
              <a:rPr lang="en-US" altLang="zh-CN" dirty="0">
                <a:solidFill>
                  <a:schemeClr val="folHlink"/>
                </a:solidFill>
              </a:rPr>
              <a:t>;</a:t>
            </a:r>
          </a:p>
        </p:txBody>
      </p:sp>
      <p:sp>
        <p:nvSpPr>
          <p:cNvPr id="149508" name="Rectangle 4"/>
          <p:cNvSpPr>
            <a:spLocks noChangeArrowheads="1"/>
          </p:cNvSpPr>
          <p:nvPr>
            <p:custDataLst>
              <p:tags r:id="rId1"/>
            </p:custDataLst>
          </p:nvPr>
        </p:nvSpPr>
        <p:spPr bwMode="auto">
          <a:xfrm>
            <a:off x="6934200" y="2286000"/>
            <a:ext cx="1752600" cy="3657600"/>
          </a:xfrm>
          <a:prstGeom prst="rect">
            <a:avLst/>
          </a:prstGeom>
          <a:solidFill>
            <a:srgbClr val="F8F8F8"/>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b="1">
              <a:solidFill>
                <a:schemeClr val="accent2"/>
              </a:solidFill>
              <a:latin typeface="Courier New" panose="02070309020205020404" pitchFamily="49" charset="0"/>
            </a:endParaRPr>
          </a:p>
        </p:txBody>
      </p:sp>
      <p:sp>
        <p:nvSpPr>
          <p:cNvPr id="149509" name="Text Box 5"/>
          <p:cNvSpPr txBox="1">
            <a:spLocks noChangeArrowheads="1"/>
          </p:cNvSpPr>
          <p:nvPr>
            <p:custDataLst>
              <p:tags r:id="rId2"/>
            </p:custDataLst>
          </p:nvPr>
        </p:nvSpPr>
        <p:spPr bwMode="auto">
          <a:xfrm>
            <a:off x="5257800" y="5678488"/>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latin typeface="Courier New" panose="02070309020205020404" pitchFamily="49" charset="0"/>
              </a:rPr>
              <a:t>0xffffffff</a:t>
            </a:r>
          </a:p>
        </p:txBody>
      </p:sp>
      <p:sp>
        <p:nvSpPr>
          <p:cNvPr id="149510" name="Text Box 6"/>
          <p:cNvSpPr txBox="1">
            <a:spLocks noChangeArrowheads="1"/>
          </p:cNvSpPr>
          <p:nvPr/>
        </p:nvSpPr>
        <p:spPr bwMode="auto">
          <a:xfrm>
            <a:off x="6629400" y="22098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0</a:t>
            </a:r>
          </a:p>
        </p:txBody>
      </p:sp>
      <p:sp>
        <p:nvSpPr>
          <p:cNvPr id="149511" name="Line 7"/>
          <p:cNvSpPr>
            <a:spLocks noChangeShapeType="1"/>
          </p:cNvSpPr>
          <p:nvPr/>
        </p:nvSpPr>
        <p:spPr bwMode="auto">
          <a:xfrm>
            <a:off x="6934200" y="28956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12" name="Text Box 8"/>
          <p:cNvSpPr txBox="1">
            <a:spLocks noChangeArrowheads="1"/>
          </p:cNvSpPr>
          <p:nvPr/>
        </p:nvSpPr>
        <p:spPr bwMode="auto">
          <a:xfrm>
            <a:off x="7391400" y="24384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text</a:t>
            </a:r>
          </a:p>
        </p:txBody>
      </p:sp>
      <p:sp>
        <p:nvSpPr>
          <p:cNvPr id="149513" name="Text Box 9"/>
          <p:cNvSpPr txBox="1">
            <a:spLocks noChangeArrowheads="1"/>
          </p:cNvSpPr>
          <p:nvPr/>
        </p:nvSpPr>
        <p:spPr bwMode="auto">
          <a:xfrm>
            <a:off x="7391400" y="28956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data</a:t>
            </a:r>
          </a:p>
        </p:txBody>
      </p:sp>
      <p:sp>
        <p:nvSpPr>
          <p:cNvPr id="149514" name="Line 10"/>
          <p:cNvSpPr>
            <a:spLocks noChangeShapeType="1"/>
          </p:cNvSpPr>
          <p:nvPr/>
        </p:nvSpPr>
        <p:spPr bwMode="auto">
          <a:xfrm>
            <a:off x="6934200" y="33528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15" name="Line 11"/>
          <p:cNvSpPr>
            <a:spLocks noChangeShapeType="1"/>
          </p:cNvSpPr>
          <p:nvPr/>
        </p:nvSpPr>
        <p:spPr bwMode="auto">
          <a:xfrm>
            <a:off x="6934200" y="38100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16" name="Text Box 12"/>
          <p:cNvSpPr txBox="1">
            <a:spLocks noChangeArrowheads="1"/>
          </p:cNvSpPr>
          <p:nvPr/>
        </p:nvSpPr>
        <p:spPr bwMode="auto">
          <a:xfrm>
            <a:off x="7467600" y="33528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bss</a:t>
            </a:r>
          </a:p>
        </p:txBody>
      </p:sp>
      <p:sp>
        <p:nvSpPr>
          <p:cNvPr id="13" name="Rectangle 12"/>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07177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914400" y="-19563"/>
            <a:ext cx="8229600" cy="888244"/>
          </a:xfrm>
        </p:spPr>
        <p:txBody>
          <a:bodyPr/>
          <a:lstStyle/>
          <a:p>
            <a:r>
              <a:rPr lang="en-US" b="1" dirty="0">
                <a:solidFill>
                  <a:srgbClr val="C00000"/>
                </a:solidFill>
              </a:rPr>
              <a:t>Pointer to Constant 1/2</a:t>
            </a:r>
          </a:p>
        </p:txBody>
      </p:sp>
      <p:sp>
        <p:nvSpPr>
          <p:cNvPr id="385027" name="Rectangle 3"/>
          <p:cNvSpPr>
            <a:spLocks noGrp="1" noChangeArrowheads="1"/>
          </p:cNvSpPr>
          <p:nvPr>
            <p:ph type="body" idx="1"/>
          </p:nvPr>
        </p:nvSpPr>
        <p:spPr>
          <a:xfrm>
            <a:off x="48064" y="976532"/>
            <a:ext cx="9095936" cy="5791200"/>
          </a:xfrm>
        </p:spPr>
        <p:txBody>
          <a:bodyPr>
            <a:noAutofit/>
          </a:bodyPr>
          <a:lstStyle/>
          <a:p>
            <a:r>
              <a:rPr lang="en-US" sz="2800" dirty="0"/>
              <a:t>we </a:t>
            </a:r>
            <a:r>
              <a:rPr lang="en-US" sz="2800" b="1" dirty="0">
                <a:solidFill>
                  <a:srgbClr val="B80000"/>
                </a:solidFill>
              </a:rPr>
              <a:t>cannot</a:t>
            </a:r>
            <a:r>
              <a:rPr lang="en-US" sz="2800" dirty="0"/>
              <a:t> set a </a:t>
            </a:r>
            <a:r>
              <a:rPr lang="en-US" sz="2800" b="1" dirty="0">
                <a:solidFill>
                  <a:srgbClr val="2F1BC7"/>
                </a:solidFill>
              </a:rPr>
              <a:t>non-</a:t>
            </a:r>
            <a:r>
              <a:rPr lang="en-US" sz="2800" b="1" dirty="0" err="1">
                <a:solidFill>
                  <a:srgbClr val="2F1BC7"/>
                </a:solidFill>
              </a:rPr>
              <a:t>const</a:t>
            </a:r>
            <a:r>
              <a:rPr lang="en-US" sz="2800" b="1" dirty="0">
                <a:solidFill>
                  <a:srgbClr val="2F1BC7"/>
                </a:solidFill>
              </a:rPr>
              <a:t> pointer </a:t>
            </a:r>
            <a:r>
              <a:rPr lang="en-US" sz="2800" dirty="0"/>
              <a:t>to a </a:t>
            </a:r>
            <a:r>
              <a:rPr lang="en-US" sz="2800" b="1" dirty="0" err="1">
                <a:solidFill>
                  <a:srgbClr val="2F1BC7"/>
                </a:solidFill>
              </a:rPr>
              <a:t>const</a:t>
            </a:r>
            <a:r>
              <a:rPr lang="en-US" sz="2800" b="1" dirty="0">
                <a:solidFill>
                  <a:srgbClr val="2F1BC7"/>
                </a:solidFill>
              </a:rPr>
              <a:t> data-item</a:t>
            </a:r>
          </a:p>
          <a:p>
            <a:endParaRPr lang="en-US" sz="2800" dirty="0">
              <a:latin typeface="+mj-lt"/>
            </a:endParaRPr>
          </a:p>
          <a:p>
            <a:pPr marL="0" indent="0" latinLnBrk="1">
              <a:buNone/>
            </a:pPr>
            <a:r>
              <a:rPr lang="en-US" sz="2000" b="1" dirty="0" err="1">
                <a:solidFill>
                  <a:srgbClr val="008000"/>
                </a:solidFill>
                <a:latin typeface="Courier New" panose="02070309020205020404" pitchFamily="49" charset="0"/>
                <a:cs typeface="Courier New" panose="02070309020205020404" pitchFamily="49" charset="0"/>
              </a:rPr>
              <a:t>const</a:t>
            </a:r>
            <a:r>
              <a:rPr lang="en-US" sz="2000" b="1" dirty="0">
                <a:solidFill>
                  <a:srgbClr val="008000"/>
                </a:solidFill>
                <a:latin typeface="Courier New" panose="02070309020205020404" pitchFamily="49" charset="0"/>
                <a:cs typeface="Courier New" panose="02070309020205020404" pitchFamily="49" charset="0"/>
              </a:rPr>
              <a:t> </a:t>
            </a:r>
            <a:r>
              <a:rPr lang="en-US" sz="2000" b="1" dirty="0" err="1">
                <a:solidFill>
                  <a:srgbClr val="008000"/>
                </a:solidFill>
                <a:latin typeface="Courier New" panose="02070309020205020404" pitchFamily="49" charset="0"/>
                <a:cs typeface="Courier New" panose="02070309020205020404" pitchFamily="49" charset="0"/>
              </a:rPr>
              <a:t>int</a:t>
            </a:r>
            <a:r>
              <a:rPr lang="en-US" sz="2000" b="1" dirty="0">
                <a:solidFill>
                  <a:srgbClr val="008000"/>
                </a:solidFill>
                <a:latin typeface="Courier New" panose="02070309020205020404" pitchFamily="49" charset="0"/>
                <a:cs typeface="Courier New" panose="02070309020205020404" pitchFamily="49" charset="0"/>
              </a:rPr>
              <a:t> value = 5; </a:t>
            </a:r>
            <a:r>
              <a:rPr lang="en-US" sz="2000" b="1" dirty="0">
                <a:solidFill>
                  <a:srgbClr val="2F1BC7"/>
                </a:solidFill>
                <a:latin typeface="Courier New" panose="02070309020205020404" pitchFamily="49" charset="0"/>
                <a:cs typeface="Courier New" panose="02070309020205020404" pitchFamily="49" charset="0"/>
              </a:rPr>
              <a:t>// value is </a:t>
            </a:r>
            <a:r>
              <a:rPr lang="en-US" sz="2000" b="1" dirty="0" err="1">
                <a:solidFill>
                  <a:srgbClr val="2F1BC7"/>
                </a:solidFill>
                <a:latin typeface="Courier New" panose="02070309020205020404" pitchFamily="49" charset="0"/>
                <a:cs typeface="Courier New" panose="02070309020205020404" pitchFamily="49" charset="0"/>
              </a:rPr>
              <a:t>const</a:t>
            </a:r>
            <a:endParaRPr lang="en-US" sz="2000" b="1" dirty="0">
              <a:solidFill>
                <a:srgbClr val="2F1BC7"/>
              </a:solidFill>
              <a:latin typeface="Courier New" panose="02070309020205020404" pitchFamily="49" charset="0"/>
              <a:cs typeface="Courier New" panose="02070309020205020404" pitchFamily="49" charset="0"/>
            </a:endParaRPr>
          </a:p>
          <a:p>
            <a:pPr marL="0" indent="0" latinLnBrk="1">
              <a:buNone/>
            </a:pPr>
            <a:r>
              <a:rPr lang="en-US" sz="2000" b="1" dirty="0" err="1">
                <a:solidFill>
                  <a:srgbClr val="B80000"/>
                </a:solidFill>
                <a:latin typeface="Courier New" panose="02070309020205020404" pitchFamily="49" charset="0"/>
                <a:cs typeface="Courier New" panose="02070309020205020404" pitchFamily="49" charset="0"/>
              </a:rPr>
              <a:t>int</a:t>
            </a:r>
            <a:r>
              <a:rPr lang="en-US" sz="2000" b="1" dirty="0">
                <a:solidFill>
                  <a:srgbClr val="B80000"/>
                </a:solidFill>
                <a:latin typeface="Courier New" panose="02070309020205020404" pitchFamily="49" charset="0"/>
                <a:cs typeface="Courier New" panose="02070309020205020404" pitchFamily="49" charset="0"/>
              </a:rPr>
              <a:t> *</a:t>
            </a:r>
            <a:r>
              <a:rPr lang="en-US" sz="2000" b="1" dirty="0" err="1">
                <a:solidFill>
                  <a:srgbClr val="B80000"/>
                </a:solidFill>
                <a:latin typeface="Courier New" panose="02070309020205020404" pitchFamily="49" charset="0"/>
                <a:cs typeface="Courier New" panose="02070309020205020404" pitchFamily="49" charset="0"/>
              </a:rPr>
              <a:t>ptr</a:t>
            </a:r>
            <a:r>
              <a:rPr lang="en-US" sz="2000" b="1" dirty="0">
                <a:solidFill>
                  <a:srgbClr val="B80000"/>
                </a:solidFill>
                <a:latin typeface="Courier New" panose="02070309020205020404" pitchFamily="49" charset="0"/>
                <a:cs typeface="Courier New" panose="02070309020205020404" pitchFamily="49" charset="0"/>
              </a:rPr>
              <a:t> = &amp;value; </a:t>
            </a:r>
            <a:r>
              <a:rPr lang="en-US" sz="1400" b="1" dirty="0">
                <a:solidFill>
                  <a:srgbClr val="2F1BC7"/>
                </a:solidFill>
                <a:latin typeface="Courier New" panose="02070309020205020404" pitchFamily="49" charset="0"/>
                <a:cs typeface="Courier New" panose="02070309020205020404" pitchFamily="49" charset="0"/>
              </a:rPr>
              <a:t>// compile error: cannot convert </a:t>
            </a:r>
            <a:r>
              <a:rPr lang="en-US" sz="1400" b="1" u="sng" dirty="0" err="1">
                <a:solidFill>
                  <a:srgbClr val="2F1BC7"/>
                </a:solidFill>
                <a:latin typeface="Courier New" panose="02070309020205020404" pitchFamily="49" charset="0"/>
                <a:cs typeface="Courier New" panose="02070309020205020404" pitchFamily="49" charset="0"/>
              </a:rPr>
              <a:t>const</a:t>
            </a:r>
            <a:r>
              <a:rPr lang="en-US" sz="1400" b="1" u="sng" dirty="0">
                <a:solidFill>
                  <a:srgbClr val="2F1BC7"/>
                </a:solidFill>
                <a:latin typeface="Courier New" panose="02070309020205020404" pitchFamily="49" charset="0"/>
                <a:cs typeface="Courier New" panose="02070309020205020404" pitchFamily="49" charset="0"/>
              </a:rPr>
              <a:t> </a:t>
            </a:r>
            <a:r>
              <a:rPr lang="en-US" sz="1400" b="1" u="sng" dirty="0" err="1">
                <a:solidFill>
                  <a:srgbClr val="2F1BC7"/>
                </a:solidFill>
                <a:latin typeface="Courier New" panose="02070309020205020404" pitchFamily="49" charset="0"/>
                <a:cs typeface="Courier New" panose="02070309020205020404" pitchFamily="49" charset="0"/>
              </a:rPr>
              <a:t>int</a:t>
            </a:r>
            <a:r>
              <a:rPr lang="en-US" sz="1400" b="1" u="sng" dirty="0">
                <a:solidFill>
                  <a:srgbClr val="2F1BC7"/>
                </a:solidFill>
                <a:latin typeface="Courier New" panose="02070309020205020404" pitchFamily="49" charset="0"/>
                <a:cs typeface="Courier New" panose="02070309020205020404" pitchFamily="49" charset="0"/>
              </a:rPr>
              <a:t>* to </a:t>
            </a:r>
            <a:r>
              <a:rPr lang="en-US" sz="1400" b="1" u="sng" dirty="0" err="1">
                <a:solidFill>
                  <a:srgbClr val="2F1BC7"/>
                </a:solidFill>
                <a:latin typeface="Courier New" panose="02070309020205020404" pitchFamily="49" charset="0"/>
                <a:cs typeface="Courier New" panose="02070309020205020404" pitchFamily="49" charset="0"/>
              </a:rPr>
              <a:t>int</a:t>
            </a:r>
            <a:r>
              <a:rPr lang="en-US" sz="1400" b="1" u="sng" dirty="0">
                <a:solidFill>
                  <a:srgbClr val="2F1BC7"/>
                </a:solidFill>
                <a:latin typeface="Courier New" panose="02070309020205020404" pitchFamily="49" charset="0"/>
                <a:cs typeface="Courier New" panose="02070309020205020404" pitchFamily="49" charset="0"/>
              </a:rPr>
              <a:t>*</a:t>
            </a:r>
            <a:endParaRPr lang="en-US" sz="2000" b="1" u="sng" dirty="0">
              <a:solidFill>
                <a:srgbClr val="2F1BC7"/>
              </a:solidFill>
              <a:latin typeface="Courier New" panose="02070309020205020404" pitchFamily="49" charset="0"/>
              <a:cs typeface="Courier New" panose="02070309020205020404" pitchFamily="49" charset="0"/>
            </a:endParaRPr>
          </a:p>
          <a:p>
            <a:pPr marL="0" indent="0" latinLnBrk="1">
              <a:buNone/>
            </a:pPr>
            <a:r>
              <a:rPr lang="en-US" sz="2000" b="1" dirty="0">
                <a:solidFill>
                  <a:srgbClr val="B80000"/>
                </a:solidFill>
                <a:latin typeface="Courier New" panose="02070309020205020404" pitchFamily="49" charset="0"/>
                <a:cs typeface="Courier New" panose="02070309020205020404" pitchFamily="49" charset="0"/>
              </a:rPr>
              <a:t>*</a:t>
            </a:r>
            <a:r>
              <a:rPr lang="en-US" sz="2000" b="1" dirty="0" err="1">
                <a:solidFill>
                  <a:srgbClr val="B80000"/>
                </a:solidFill>
                <a:latin typeface="Courier New" panose="02070309020205020404" pitchFamily="49" charset="0"/>
                <a:cs typeface="Courier New" panose="02070309020205020404" pitchFamily="49" charset="0"/>
              </a:rPr>
              <a:t>ptr</a:t>
            </a:r>
            <a:r>
              <a:rPr lang="en-US" sz="2000" b="1" dirty="0">
                <a:solidFill>
                  <a:srgbClr val="B80000"/>
                </a:solidFill>
                <a:latin typeface="Courier New" panose="02070309020205020404" pitchFamily="49" charset="0"/>
                <a:cs typeface="Courier New" panose="02070309020205020404" pitchFamily="49" charset="0"/>
              </a:rPr>
              <a:t> = 6; </a:t>
            </a:r>
            <a:r>
              <a:rPr lang="en-US" sz="2000" b="1" dirty="0">
                <a:solidFill>
                  <a:srgbClr val="2F1BC7"/>
                </a:solidFill>
                <a:latin typeface="Courier New" panose="02070309020205020404" pitchFamily="49" charset="0"/>
                <a:cs typeface="Courier New" panose="02070309020205020404" pitchFamily="49" charset="0"/>
              </a:rPr>
              <a:t>// change value to 6</a:t>
            </a:r>
          </a:p>
          <a:p>
            <a:pPr marL="0" indent="0" latinLnBrk="1">
              <a:buNone/>
            </a:pPr>
            <a:endParaRPr lang="en-US" sz="2000" b="1" dirty="0">
              <a:solidFill>
                <a:srgbClr val="2F1BC7"/>
              </a:solidFill>
              <a:latin typeface="Courier New" panose="02070309020205020404" pitchFamily="49" charset="0"/>
              <a:cs typeface="Courier New" panose="02070309020205020404" pitchFamily="49" charset="0"/>
            </a:endParaRPr>
          </a:p>
          <a:p>
            <a:pPr marL="0" indent="0" latinLnBrk="1">
              <a:buNone/>
            </a:pPr>
            <a:endParaRPr lang="en-US" sz="2000" b="1" dirty="0">
              <a:solidFill>
                <a:srgbClr val="2F1BC7"/>
              </a:solidFill>
              <a:latin typeface="Courier New" panose="02070309020205020404" pitchFamily="49" charset="0"/>
              <a:cs typeface="Courier New" panose="02070309020205020404" pitchFamily="49" charset="0"/>
            </a:endParaRPr>
          </a:p>
          <a:p>
            <a:pPr marL="0" indent="0" latinLnBrk="1">
              <a:buNone/>
            </a:pPr>
            <a:endParaRPr lang="en-US" sz="2000" b="1" dirty="0">
              <a:solidFill>
                <a:srgbClr val="2F1BC7"/>
              </a:solidFill>
              <a:latin typeface="Courier New" panose="02070309020205020404" pitchFamily="49" charset="0"/>
              <a:cs typeface="Courier New" panose="02070309020205020404" pitchFamily="49" charset="0"/>
            </a:endParaRPr>
          </a:p>
          <a:p>
            <a:pPr marL="0" indent="0" latinLnBrk="1">
              <a:buNone/>
            </a:pPr>
            <a:r>
              <a:rPr lang="en-US" sz="2000" b="1" dirty="0" err="1">
                <a:solidFill>
                  <a:srgbClr val="008000"/>
                </a:solidFill>
              </a:rPr>
              <a:t>const</a:t>
            </a:r>
            <a:r>
              <a:rPr lang="en-US" sz="2000" b="1" dirty="0">
                <a:solidFill>
                  <a:srgbClr val="008000"/>
                </a:solidFill>
              </a:rPr>
              <a:t> </a:t>
            </a:r>
            <a:r>
              <a:rPr lang="en-US" sz="2000" b="1" dirty="0" err="1">
                <a:solidFill>
                  <a:srgbClr val="008000"/>
                </a:solidFill>
              </a:rPr>
              <a:t>int</a:t>
            </a:r>
            <a:r>
              <a:rPr lang="en-US" sz="2000" b="1" dirty="0">
                <a:solidFill>
                  <a:srgbClr val="008000"/>
                </a:solidFill>
              </a:rPr>
              <a:t> value = 5;</a:t>
            </a:r>
          </a:p>
          <a:p>
            <a:pPr marL="0" indent="0" latinLnBrk="1">
              <a:buNone/>
            </a:pPr>
            <a:r>
              <a:rPr lang="en-US" sz="2000" b="1" dirty="0" err="1">
                <a:solidFill>
                  <a:srgbClr val="008000"/>
                </a:solidFill>
              </a:rPr>
              <a:t>const</a:t>
            </a:r>
            <a:r>
              <a:rPr lang="en-US" sz="2000" b="1" dirty="0">
                <a:solidFill>
                  <a:srgbClr val="008000"/>
                </a:solidFill>
              </a:rPr>
              <a:t> </a:t>
            </a:r>
            <a:r>
              <a:rPr lang="en-US" sz="2000" b="1" dirty="0" err="1">
                <a:solidFill>
                  <a:srgbClr val="008000"/>
                </a:solidFill>
              </a:rPr>
              <a:t>int</a:t>
            </a:r>
            <a:r>
              <a:rPr lang="en-US" sz="2000" b="1" dirty="0">
                <a:solidFill>
                  <a:srgbClr val="008000"/>
                </a:solidFill>
              </a:rPr>
              <a:t> *</a:t>
            </a:r>
            <a:r>
              <a:rPr lang="en-US" sz="2000" b="1" dirty="0" err="1">
                <a:solidFill>
                  <a:srgbClr val="008000"/>
                </a:solidFill>
              </a:rPr>
              <a:t>ptr</a:t>
            </a:r>
            <a:r>
              <a:rPr lang="en-US" sz="2000" b="1" dirty="0">
                <a:solidFill>
                  <a:srgbClr val="008000"/>
                </a:solidFill>
              </a:rPr>
              <a:t> = &amp;value; </a:t>
            </a:r>
            <a:r>
              <a:rPr lang="en-US" sz="2000" b="1" dirty="0">
                <a:solidFill>
                  <a:srgbClr val="2F1BC7"/>
                </a:solidFill>
              </a:rPr>
              <a:t>// this is okay, </a:t>
            </a:r>
          </a:p>
          <a:p>
            <a:pPr marL="0" indent="0" latinLnBrk="1">
              <a:buNone/>
            </a:pPr>
            <a:r>
              <a:rPr lang="en-US" sz="2000" b="1" dirty="0">
                <a:solidFill>
                  <a:srgbClr val="B80000"/>
                </a:solidFill>
              </a:rPr>
              <a:t>*</a:t>
            </a:r>
            <a:r>
              <a:rPr lang="en-US" sz="2000" b="1" dirty="0" err="1">
                <a:solidFill>
                  <a:srgbClr val="B80000"/>
                </a:solidFill>
              </a:rPr>
              <a:t>ptr</a:t>
            </a:r>
            <a:r>
              <a:rPr lang="en-US" sz="2000" b="1" dirty="0">
                <a:solidFill>
                  <a:srgbClr val="B80000"/>
                </a:solidFill>
              </a:rPr>
              <a:t> = 6; </a:t>
            </a:r>
            <a:r>
              <a:rPr lang="en-US" sz="2000" b="1" dirty="0">
                <a:solidFill>
                  <a:srgbClr val="2F1BC7"/>
                </a:solidFill>
              </a:rPr>
              <a:t>// not allowed, we cannot change a </a:t>
            </a:r>
            <a:r>
              <a:rPr lang="en-US" sz="2000" b="1" dirty="0" err="1">
                <a:solidFill>
                  <a:srgbClr val="2F1BC7"/>
                </a:solidFill>
              </a:rPr>
              <a:t>const</a:t>
            </a:r>
            <a:r>
              <a:rPr lang="en-US" sz="2000" b="1" dirty="0">
                <a:solidFill>
                  <a:srgbClr val="2F1BC7"/>
                </a:solidFill>
              </a:rPr>
              <a:t> value</a:t>
            </a:r>
          </a:p>
          <a:p>
            <a:pPr marL="0" indent="0" latinLnBrk="1">
              <a:buNone/>
            </a:pPr>
            <a:endParaRPr lang="en-US" sz="2000" b="1" dirty="0">
              <a:solidFill>
                <a:srgbClr val="2F1BC7"/>
              </a:solidFill>
              <a:latin typeface="Courier New" panose="02070309020205020404" pitchFamily="49" charset="0"/>
              <a:cs typeface="Courier New" panose="02070309020205020404" pitchFamily="49" charset="0"/>
            </a:endParaRPr>
          </a:p>
        </p:txBody>
      </p:sp>
      <p:sp>
        <p:nvSpPr>
          <p:cNvPr id="10" name="Rectangle 9"/>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6150843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914400" y="-19563"/>
            <a:ext cx="8229600" cy="888244"/>
          </a:xfrm>
        </p:spPr>
        <p:txBody>
          <a:bodyPr/>
          <a:lstStyle/>
          <a:p>
            <a:r>
              <a:rPr lang="en-US" b="1" dirty="0">
                <a:solidFill>
                  <a:srgbClr val="C00000"/>
                </a:solidFill>
              </a:rPr>
              <a:t>Pointer </a:t>
            </a:r>
            <a:r>
              <a:rPr lang="en-US" b="1">
                <a:solidFill>
                  <a:srgbClr val="C00000"/>
                </a:solidFill>
              </a:rPr>
              <a:t>to Constant 2/2</a:t>
            </a:r>
            <a:endParaRPr lang="en-US" b="1" dirty="0">
              <a:solidFill>
                <a:srgbClr val="C00000"/>
              </a:solidFill>
            </a:endParaRPr>
          </a:p>
        </p:txBody>
      </p:sp>
      <p:sp>
        <p:nvSpPr>
          <p:cNvPr id="385027" name="Rectangle 3"/>
          <p:cNvSpPr>
            <a:spLocks noGrp="1" noChangeArrowheads="1"/>
          </p:cNvSpPr>
          <p:nvPr>
            <p:ph type="body" idx="1"/>
          </p:nvPr>
        </p:nvSpPr>
        <p:spPr>
          <a:xfrm>
            <a:off x="48064" y="976532"/>
            <a:ext cx="9095936" cy="5791200"/>
          </a:xfrm>
        </p:spPr>
        <p:txBody>
          <a:bodyPr>
            <a:noAutofit/>
          </a:bodyPr>
          <a:lstStyle/>
          <a:p>
            <a:r>
              <a:rPr lang="en-US" sz="3000" dirty="0">
                <a:latin typeface="+mj-lt"/>
              </a:rPr>
              <a:t>A </a:t>
            </a:r>
            <a:r>
              <a:rPr lang="en-US" sz="3000" dirty="0"/>
              <a:t>pointer through which we </a:t>
            </a:r>
            <a:r>
              <a:rPr lang="en-US" sz="3000" b="1" dirty="0">
                <a:solidFill>
                  <a:srgbClr val="2F1BC7"/>
                </a:solidFill>
              </a:rPr>
              <a:t>cannot change the value of the variable it points to </a:t>
            </a:r>
            <a:r>
              <a:rPr lang="en-US" sz="3000" dirty="0"/>
              <a:t>is known as a</a:t>
            </a:r>
            <a:r>
              <a:rPr lang="en-US" sz="3000" dirty="0">
                <a:solidFill>
                  <a:srgbClr val="2F1BC7"/>
                </a:solidFill>
              </a:rPr>
              <a:t> </a:t>
            </a:r>
            <a:r>
              <a:rPr lang="en-US" sz="3000" b="1" dirty="0">
                <a:solidFill>
                  <a:srgbClr val="2F1BC7"/>
                </a:solidFill>
              </a:rPr>
              <a:t>pointer to constant</a:t>
            </a:r>
            <a:r>
              <a:rPr lang="en-US" sz="3000" dirty="0">
                <a:solidFill>
                  <a:srgbClr val="2F1BC7"/>
                </a:solidFill>
              </a:rPr>
              <a:t>. </a:t>
            </a:r>
          </a:p>
          <a:p>
            <a:r>
              <a:rPr lang="en-US" sz="3000" dirty="0"/>
              <a:t>These type of pointers </a:t>
            </a:r>
            <a:r>
              <a:rPr lang="en-US" sz="3000" b="1" dirty="0">
                <a:solidFill>
                  <a:srgbClr val="2F1BC7"/>
                </a:solidFill>
              </a:rPr>
              <a:t>can change the addresses </a:t>
            </a:r>
            <a:r>
              <a:rPr lang="en-US" sz="3000" dirty="0"/>
              <a:t>they point to but </a:t>
            </a:r>
            <a:r>
              <a:rPr lang="en-US" sz="3000" b="1" dirty="0">
                <a:solidFill>
                  <a:srgbClr val="2F1BC7"/>
                </a:solidFill>
              </a:rPr>
              <a:t>cannot change the value </a:t>
            </a:r>
            <a:r>
              <a:rPr lang="en-US" sz="3000" dirty="0"/>
              <a:t>kept at those addresses.</a:t>
            </a:r>
            <a:endParaRPr lang="en-US" sz="3000" dirty="0">
              <a:latin typeface="+mj-lt"/>
            </a:endParaRPr>
          </a:p>
          <a:p>
            <a:endParaRPr lang="en-US" sz="2800" dirty="0">
              <a:latin typeface="+mj-lt"/>
            </a:endParaRPr>
          </a:p>
          <a:p>
            <a:pPr lvl="2">
              <a:buNone/>
            </a:pPr>
            <a:r>
              <a:rPr lang="en-US" sz="3200" dirty="0" err="1">
                <a:solidFill>
                  <a:srgbClr val="2F1BC7"/>
                </a:solidFill>
              </a:rPr>
              <a:t>int</a:t>
            </a:r>
            <a:r>
              <a:rPr lang="en-US" sz="3200" dirty="0"/>
              <a:t> var1 = 0; </a:t>
            </a:r>
          </a:p>
          <a:p>
            <a:pPr lvl="2">
              <a:buNone/>
            </a:pPr>
            <a:r>
              <a:rPr lang="en-US" sz="3200" dirty="0">
                <a:solidFill>
                  <a:srgbClr val="2F1BC7"/>
                </a:solidFill>
              </a:rPr>
              <a:t>const </a:t>
            </a:r>
            <a:r>
              <a:rPr lang="en-US" sz="3200" dirty="0" err="1">
                <a:solidFill>
                  <a:srgbClr val="2F1BC7"/>
                </a:solidFill>
              </a:rPr>
              <a:t>int</a:t>
            </a:r>
            <a:r>
              <a:rPr lang="en-US" sz="3200" dirty="0">
                <a:solidFill>
                  <a:srgbClr val="2F1BC7"/>
                </a:solidFill>
              </a:rPr>
              <a:t>*</a:t>
            </a:r>
            <a:r>
              <a:rPr lang="en-US" sz="3200" dirty="0"/>
              <a:t> </a:t>
            </a:r>
            <a:r>
              <a:rPr lang="en-US" sz="3200" dirty="0" err="1"/>
              <a:t>ptr</a:t>
            </a:r>
            <a:r>
              <a:rPr lang="en-US" sz="3200" dirty="0"/>
              <a:t> = &amp;var1; </a:t>
            </a:r>
          </a:p>
          <a:p>
            <a:pPr lvl="2">
              <a:buNone/>
            </a:pPr>
            <a:r>
              <a:rPr lang="en-US" sz="3200" dirty="0"/>
              <a:t>*</a:t>
            </a:r>
            <a:r>
              <a:rPr lang="en-US" sz="3200" dirty="0" err="1"/>
              <a:t>ptr</a:t>
            </a:r>
            <a:r>
              <a:rPr lang="en-US" sz="3200" dirty="0"/>
              <a:t> = 1;  // </a:t>
            </a:r>
            <a:r>
              <a:rPr lang="en-US" sz="3200" dirty="0">
                <a:solidFill>
                  <a:srgbClr val="B80000"/>
                </a:solidFill>
              </a:rPr>
              <a:t>Not Allowed</a:t>
            </a:r>
          </a:p>
          <a:p>
            <a:pPr lvl="2">
              <a:buNone/>
            </a:pPr>
            <a:r>
              <a:rPr lang="en-US" sz="3200" dirty="0"/>
              <a:t> </a:t>
            </a:r>
            <a:r>
              <a:rPr lang="en-US" sz="3200" dirty="0" err="1"/>
              <a:t>cout</a:t>
            </a:r>
            <a:r>
              <a:rPr lang="en-US" sz="3200" dirty="0"/>
              <a:t>&lt;&lt;*</a:t>
            </a:r>
            <a:r>
              <a:rPr lang="en-US" sz="3200" dirty="0" err="1"/>
              <a:t>ptr</a:t>
            </a:r>
            <a:r>
              <a:rPr lang="en-US" sz="3200" dirty="0"/>
              <a:t>;</a:t>
            </a:r>
          </a:p>
        </p:txBody>
      </p:sp>
      <p:sp>
        <p:nvSpPr>
          <p:cNvPr id="10" name="Rectangle 9"/>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3912596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914400" y="-19563"/>
            <a:ext cx="8229600" cy="888244"/>
          </a:xfrm>
        </p:spPr>
        <p:txBody>
          <a:bodyPr>
            <a:normAutofit/>
          </a:bodyPr>
          <a:lstStyle/>
          <a:p>
            <a:r>
              <a:rPr lang="en-US" b="1" dirty="0">
                <a:solidFill>
                  <a:srgbClr val="C00000"/>
                </a:solidFill>
              </a:rPr>
              <a:t>char* and </a:t>
            </a:r>
            <a:r>
              <a:rPr lang="en-US" b="1" dirty="0" err="1">
                <a:solidFill>
                  <a:srgbClr val="C00000"/>
                </a:solidFill>
              </a:rPr>
              <a:t>const</a:t>
            </a:r>
            <a:endParaRPr lang="en-US" b="1" dirty="0">
              <a:solidFill>
                <a:srgbClr val="C00000"/>
              </a:solidFill>
            </a:endParaRPr>
          </a:p>
        </p:txBody>
      </p:sp>
      <p:sp>
        <p:nvSpPr>
          <p:cNvPr id="385027" name="Rectangle 3"/>
          <p:cNvSpPr>
            <a:spLocks noGrp="1" noChangeArrowheads="1"/>
          </p:cNvSpPr>
          <p:nvPr>
            <p:ph type="body" idx="1"/>
          </p:nvPr>
        </p:nvSpPr>
        <p:spPr>
          <a:xfrm>
            <a:off x="48064" y="976532"/>
            <a:ext cx="9095936" cy="5791200"/>
          </a:xfrm>
        </p:spPr>
        <p:txBody>
          <a:bodyPr>
            <a:noAutofit/>
          </a:bodyPr>
          <a:lstStyle/>
          <a:p>
            <a:r>
              <a:rPr lang="en-US" sz="2800" b="1" dirty="0" err="1">
                <a:solidFill>
                  <a:srgbClr val="C00000"/>
                </a:solidFill>
                <a:latin typeface="Consolas" panose="020B0609020204030204" pitchFamily="49" charset="0"/>
              </a:rPr>
              <a:t>const</a:t>
            </a:r>
            <a:r>
              <a:rPr lang="en-US" sz="2800" b="1" dirty="0">
                <a:solidFill>
                  <a:srgbClr val="C00000"/>
                </a:solidFill>
                <a:latin typeface="Consolas" panose="020B0609020204030204" pitchFamily="49" charset="0"/>
              </a:rPr>
              <a:t> char *</a:t>
            </a:r>
            <a:r>
              <a:rPr lang="en-US" sz="2800" b="1" dirty="0" err="1">
                <a:solidFill>
                  <a:srgbClr val="C00000"/>
                </a:solidFill>
                <a:latin typeface="Consolas" panose="020B0609020204030204" pitchFamily="49" charset="0"/>
              </a:rPr>
              <a:t>ptr</a:t>
            </a:r>
            <a:r>
              <a:rPr lang="en-US" sz="2800" b="1" dirty="0">
                <a:solidFill>
                  <a:srgbClr val="C00000"/>
                </a:solidFill>
                <a:latin typeface="Consolas" panose="020B0609020204030204" pitchFamily="49" charset="0"/>
              </a:rPr>
              <a:t> </a:t>
            </a:r>
            <a:r>
              <a:rPr lang="en-US" sz="2800" b="1" dirty="0"/>
              <a:t>:</a:t>
            </a:r>
            <a:r>
              <a:rPr lang="en-US" sz="2800" dirty="0"/>
              <a:t> This is a pointer to a constant character.</a:t>
            </a:r>
            <a:r>
              <a:rPr lang="en-US" sz="2800" b="1" dirty="0"/>
              <a:t> You cannot change the value pointed by </a:t>
            </a:r>
            <a:r>
              <a:rPr lang="en-US" sz="2800" b="1" dirty="0" err="1"/>
              <a:t>ptr</a:t>
            </a:r>
            <a:r>
              <a:rPr lang="en-US" sz="2800" b="1" dirty="0"/>
              <a:t>, but you can change the pointer itself</a:t>
            </a:r>
            <a:r>
              <a:rPr lang="en-US" sz="2800" dirty="0"/>
              <a:t>. “</a:t>
            </a:r>
            <a:r>
              <a:rPr lang="en-US" sz="2800" dirty="0" err="1"/>
              <a:t>const</a:t>
            </a:r>
            <a:r>
              <a:rPr lang="en-US" sz="2800" dirty="0"/>
              <a:t> char *” is a (non-</a:t>
            </a:r>
            <a:r>
              <a:rPr lang="en-US" sz="2800" dirty="0" err="1"/>
              <a:t>const</a:t>
            </a:r>
            <a:r>
              <a:rPr lang="en-US" sz="2800" dirty="0"/>
              <a:t>) pointer to a </a:t>
            </a:r>
            <a:r>
              <a:rPr lang="en-US" sz="2800" dirty="0" err="1"/>
              <a:t>const</a:t>
            </a:r>
            <a:r>
              <a:rPr lang="en-US" sz="2800" dirty="0"/>
              <a:t> char.</a:t>
            </a:r>
          </a:p>
          <a:p>
            <a:endParaRPr lang="en-US" sz="2800" b="1" dirty="0"/>
          </a:p>
          <a:p>
            <a:r>
              <a:rPr lang="en-US" sz="2800" b="1" dirty="0">
                <a:solidFill>
                  <a:srgbClr val="C00000"/>
                </a:solidFill>
                <a:latin typeface="Consolas" panose="020B0609020204030204" pitchFamily="49" charset="0"/>
              </a:rPr>
              <a:t>char *</a:t>
            </a:r>
            <a:r>
              <a:rPr lang="en-US" sz="2800" b="1" dirty="0" err="1">
                <a:solidFill>
                  <a:srgbClr val="C00000"/>
                </a:solidFill>
                <a:latin typeface="Consolas" panose="020B0609020204030204" pitchFamily="49" charset="0"/>
              </a:rPr>
              <a:t>const</a:t>
            </a:r>
            <a:r>
              <a:rPr lang="en-US" sz="2800" b="1" dirty="0">
                <a:solidFill>
                  <a:srgbClr val="C00000"/>
                </a:solidFill>
                <a:latin typeface="Consolas" panose="020B0609020204030204" pitchFamily="49" charset="0"/>
              </a:rPr>
              <a:t> </a:t>
            </a:r>
            <a:r>
              <a:rPr lang="en-US" sz="2800" b="1" dirty="0" err="1">
                <a:solidFill>
                  <a:srgbClr val="C00000"/>
                </a:solidFill>
                <a:latin typeface="Consolas" panose="020B0609020204030204" pitchFamily="49" charset="0"/>
              </a:rPr>
              <a:t>ptr</a:t>
            </a:r>
            <a:r>
              <a:rPr lang="en-US" sz="2800" b="1" dirty="0">
                <a:solidFill>
                  <a:srgbClr val="C00000"/>
                </a:solidFill>
                <a:latin typeface="Consolas" panose="020B0609020204030204" pitchFamily="49" charset="0"/>
              </a:rPr>
              <a:t> </a:t>
            </a:r>
            <a:r>
              <a:rPr lang="en-US" sz="2800" b="1" dirty="0"/>
              <a:t>: </a:t>
            </a:r>
            <a:r>
              <a:rPr lang="en-US" sz="2800" dirty="0"/>
              <a:t>This is a constant pointer to non-constant character. </a:t>
            </a:r>
            <a:r>
              <a:rPr lang="en-US" sz="2800" b="1" dirty="0"/>
              <a:t>You cannot change the pointer p, but can change the value pointed by </a:t>
            </a:r>
            <a:r>
              <a:rPr lang="en-US" sz="2800" b="1" dirty="0" err="1"/>
              <a:t>ptr</a:t>
            </a:r>
            <a:r>
              <a:rPr lang="en-US" sz="2800" b="1" dirty="0"/>
              <a:t>.</a:t>
            </a:r>
          </a:p>
          <a:p>
            <a:endParaRPr lang="en-US" sz="2800" b="1" dirty="0"/>
          </a:p>
          <a:p>
            <a:r>
              <a:rPr lang="en-US" sz="2800" b="1" dirty="0" err="1">
                <a:solidFill>
                  <a:srgbClr val="C00000"/>
                </a:solidFill>
                <a:latin typeface="Consolas" panose="020B0609020204030204" pitchFamily="49" charset="0"/>
              </a:rPr>
              <a:t>const</a:t>
            </a:r>
            <a:r>
              <a:rPr lang="en-US" sz="2800" b="1" dirty="0">
                <a:solidFill>
                  <a:srgbClr val="C00000"/>
                </a:solidFill>
                <a:latin typeface="Consolas" panose="020B0609020204030204" pitchFamily="49" charset="0"/>
              </a:rPr>
              <a:t> char * </a:t>
            </a:r>
            <a:r>
              <a:rPr lang="en-US" sz="2800" b="1" dirty="0" err="1">
                <a:solidFill>
                  <a:srgbClr val="C00000"/>
                </a:solidFill>
                <a:latin typeface="Consolas" panose="020B0609020204030204" pitchFamily="49" charset="0"/>
              </a:rPr>
              <a:t>const</a:t>
            </a:r>
            <a:r>
              <a:rPr lang="en-US" sz="2800" b="1" dirty="0">
                <a:solidFill>
                  <a:srgbClr val="C00000"/>
                </a:solidFill>
                <a:latin typeface="Consolas" panose="020B0609020204030204" pitchFamily="49" charset="0"/>
              </a:rPr>
              <a:t> </a:t>
            </a:r>
            <a:r>
              <a:rPr lang="en-US" sz="2800" b="1" dirty="0" err="1">
                <a:solidFill>
                  <a:srgbClr val="C00000"/>
                </a:solidFill>
                <a:latin typeface="Consolas" panose="020B0609020204030204" pitchFamily="49" charset="0"/>
              </a:rPr>
              <a:t>ptr</a:t>
            </a:r>
            <a:r>
              <a:rPr lang="en-US" sz="2800" b="1" dirty="0">
                <a:solidFill>
                  <a:srgbClr val="C00000"/>
                </a:solidFill>
                <a:latin typeface="Consolas" panose="020B0609020204030204" pitchFamily="49" charset="0"/>
              </a:rPr>
              <a:t> </a:t>
            </a:r>
            <a:r>
              <a:rPr lang="en-US" sz="2800" b="1" dirty="0"/>
              <a:t>: </a:t>
            </a:r>
            <a:r>
              <a:rPr lang="en-US" sz="2800" dirty="0"/>
              <a:t>This is a constant pointer to constant character. </a:t>
            </a:r>
            <a:r>
              <a:rPr lang="en-US" sz="2800" b="1" dirty="0"/>
              <a:t>You can neither change the value pointed by </a:t>
            </a:r>
            <a:r>
              <a:rPr lang="en-US" sz="2800" b="1" dirty="0" err="1"/>
              <a:t>ptr</a:t>
            </a:r>
            <a:r>
              <a:rPr lang="en-US" sz="2800" b="1" dirty="0"/>
              <a:t> nor the pointer </a:t>
            </a:r>
            <a:r>
              <a:rPr lang="en-US" sz="2800" b="1" dirty="0" err="1"/>
              <a:t>ptr</a:t>
            </a:r>
            <a:r>
              <a:rPr lang="en-US" sz="2800" b="1" dirty="0"/>
              <a:t>.</a:t>
            </a:r>
            <a:endParaRPr lang="en-US" sz="2800" dirty="0"/>
          </a:p>
        </p:txBody>
      </p:sp>
      <p:sp>
        <p:nvSpPr>
          <p:cNvPr id="10" name="Rectangle 9"/>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5898815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914400" y="-19563"/>
            <a:ext cx="8229600" cy="888244"/>
          </a:xfrm>
        </p:spPr>
        <p:txBody>
          <a:bodyPr/>
          <a:lstStyle/>
          <a:p>
            <a:r>
              <a:rPr lang="en-US" b="1" dirty="0">
                <a:solidFill>
                  <a:srgbClr val="C00000"/>
                </a:solidFill>
              </a:rPr>
              <a:t>C-String and Char Pointer</a:t>
            </a:r>
          </a:p>
        </p:txBody>
      </p:sp>
      <p:sp>
        <p:nvSpPr>
          <p:cNvPr id="385027" name="Rectangle 3"/>
          <p:cNvSpPr>
            <a:spLocks noGrp="1" noChangeArrowheads="1"/>
          </p:cNvSpPr>
          <p:nvPr>
            <p:ph type="body" idx="1"/>
          </p:nvPr>
        </p:nvSpPr>
        <p:spPr>
          <a:xfrm>
            <a:off x="48064" y="976532"/>
            <a:ext cx="9095936" cy="5791200"/>
          </a:xfrm>
          <a:solidFill>
            <a:schemeClr val="bg1"/>
          </a:solidFill>
        </p:spPr>
        <p:txBody>
          <a:bodyPr>
            <a:noAutofit/>
          </a:bodyPr>
          <a:lstStyle/>
          <a:p>
            <a:pPr algn="just"/>
            <a:r>
              <a:rPr lang="en-US" sz="2800" dirty="0"/>
              <a:t>A </a:t>
            </a:r>
            <a:r>
              <a:rPr lang="en-US" sz="2800" b="1" dirty="0">
                <a:solidFill>
                  <a:srgbClr val="B80000"/>
                </a:solidFill>
              </a:rPr>
              <a:t>String:</a:t>
            </a:r>
            <a:r>
              <a:rPr lang="en-US" sz="2800" dirty="0">
                <a:solidFill>
                  <a:srgbClr val="B80000"/>
                </a:solidFill>
              </a:rPr>
              <a:t> </a:t>
            </a:r>
            <a:r>
              <a:rPr lang="en-US" sz="2800" dirty="0"/>
              <a:t>is simply defined as </a:t>
            </a:r>
            <a:r>
              <a:rPr lang="en-US" sz="2800" b="1" dirty="0">
                <a:solidFill>
                  <a:srgbClr val="2C14DE"/>
                </a:solidFill>
              </a:rPr>
              <a:t>an array of characters </a:t>
            </a:r>
          </a:p>
          <a:p>
            <a:pPr marL="0" indent="0">
              <a:buNone/>
            </a:pPr>
            <a:r>
              <a:rPr lang="en-US" sz="2400" b="1" dirty="0">
                <a:solidFill>
                  <a:srgbClr val="2C14DE"/>
                </a:solidFill>
              </a:rPr>
              <a:t>      </a:t>
            </a:r>
            <a:r>
              <a:rPr lang="en-US" sz="2800" b="1" dirty="0">
                <a:solidFill>
                  <a:srgbClr val="2C14DE"/>
                </a:solidFill>
              </a:rPr>
              <a:t>char* s; </a:t>
            </a:r>
            <a:br>
              <a:rPr lang="en-US" sz="2800" b="1" dirty="0">
                <a:solidFill>
                  <a:srgbClr val="2C14DE"/>
                </a:solidFill>
              </a:rPr>
            </a:br>
            <a:r>
              <a:rPr lang="en-US" sz="2800" b="1" dirty="0">
                <a:solidFill>
                  <a:srgbClr val="2C14DE"/>
                </a:solidFill>
              </a:rPr>
              <a:t>     </a:t>
            </a:r>
            <a:r>
              <a:rPr lang="en-US" sz="2800" b="1" dirty="0"/>
              <a:t>// </a:t>
            </a:r>
            <a:r>
              <a:rPr lang="en-US" sz="2800" b="1" dirty="0">
                <a:solidFill>
                  <a:srgbClr val="2C14DE"/>
                </a:solidFill>
              </a:rPr>
              <a:t>s</a:t>
            </a:r>
            <a:r>
              <a:rPr lang="en-US" sz="2800" dirty="0"/>
              <a:t> is the </a:t>
            </a:r>
            <a:r>
              <a:rPr lang="en-US" sz="2800" b="1" dirty="0">
                <a:solidFill>
                  <a:srgbClr val="2C14DE"/>
                </a:solidFill>
              </a:rPr>
              <a:t>address</a:t>
            </a:r>
            <a:r>
              <a:rPr lang="en-US" sz="2800" dirty="0">
                <a:solidFill>
                  <a:srgbClr val="2C14DE"/>
                </a:solidFill>
              </a:rPr>
              <a:t> </a:t>
            </a:r>
            <a:r>
              <a:rPr lang="en-US" sz="2800" dirty="0"/>
              <a:t>of the </a:t>
            </a:r>
            <a:r>
              <a:rPr lang="en-US" sz="2800" b="1" dirty="0">
                <a:solidFill>
                  <a:srgbClr val="2C14DE"/>
                </a:solidFill>
              </a:rPr>
              <a:t>first character </a:t>
            </a:r>
            <a:r>
              <a:rPr lang="en-US" sz="2800" dirty="0"/>
              <a:t>(byte) of the </a:t>
            </a:r>
            <a:r>
              <a:rPr lang="en-US" sz="2800" b="1" dirty="0">
                <a:solidFill>
                  <a:srgbClr val="2C14DE"/>
                </a:solidFill>
              </a:rPr>
              <a:t>string</a:t>
            </a:r>
          </a:p>
          <a:p>
            <a:pPr marL="0" indent="0">
              <a:buNone/>
            </a:pPr>
            <a:endParaRPr lang="en-US" sz="2800" b="1" dirty="0">
              <a:solidFill>
                <a:srgbClr val="2C14DE"/>
              </a:solidFill>
            </a:endParaRPr>
          </a:p>
          <a:p>
            <a:r>
              <a:rPr lang="en-US" sz="2800" dirty="0"/>
              <a:t>A </a:t>
            </a:r>
            <a:r>
              <a:rPr lang="en-US" sz="2800" b="1" dirty="0">
                <a:solidFill>
                  <a:srgbClr val="2C14DE"/>
                </a:solidFill>
              </a:rPr>
              <a:t>valid</a:t>
            </a:r>
            <a:r>
              <a:rPr lang="en-US" sz="2800" dirty="0">
                <a:solidFill>
                  <a:srgbClr val="2C14DE"/>
                </a:solidFill>
              </a:rPr>
              <a:t> </a:t>
            </a:r>
            <a:r>
              <a:rPr lang="en-US" sz="2800" b="1" dirty="0">
                <a:solidFill>
                  <a:srgbClr val="2C14DE"/>
                </a:solidFill>
              </a:rPr>
              <a:t>C string ends</a:t>
            </a:r>
            <a:r>
              <a:rPr lang="en-US" sz="2800" dirty="0">
                <a:solidFill>
                  <a:srgbClr val="2C14DE"/>
                </a:solidFill>
              </a:rPr>
              <a:t> </a:t>
            </a:r>
            <a:r>
              <a:rPr lang="en-US" sz="2800" dirty="0"/>
              <a:t>with the </a:t>
            </a:r>
            <a:r>
              <a:rPr lang="en-US" sz="2800" b="1" dirty="0">
                <a:solidFill>
                  <a:srgbClr val="2C14DE"/>
                </a:solidFill>
              </a:rPr>
              <a:t>null character </a:t>
            </a:r>
            <a:r>
              <a:rPr lang="en-US" sz="2800" b="1" dirty="0"/>
              <a:t>‘\0’</a:t>
            </a:r>
            <a:r>
              <a:rPr lang="en-US" sz="2800" dirty="0"/>
              <a:t> </a:t>
            </a:r>
          </a:p>
          <a:p>
            <a:endParaRPr lang="en-US" sz="2800" dirty="0">
              <a:solidFill>
                <a:srgbClr val="2F1BC7"/>
              </a:solidFill>
            </a:endParaRPr>
          </a:p>
          <a:p>
            <a:r>
              <a:rPr lang="en-US" sz="2800" b="1" dirty="0"/>
              <a:t>Direct initialization </a:t>
            </a:r>
            <a:r>
              <a:rPr lang="en-US" sz="2800" dirty="0">
                <a:solidFill>
                  <a:srgbClr val="2F1BC7"/>
                </a:solidFill>
              </a:rPr>
              <a:t>char* </a:t>
            </a:r>
            <a:r>
              <a:rPr lang="en-US" sz="2800" dirty="0">
                <a:sym typeface="Wingdings" pitchFamily="2" charset="2"/>
              </a:rPr>
              <a:t>&lt;</a:t>
            </a:r>
            <a:r>
              <a:rPr lang="en-US" sz="2800" dirty="0">
                <a:solidFill>
                  <a:srgbClr val="008000"/>
                </a:solidFill>
                <a:sym typeface="Wingdings" pitchFamily="2" charset="2"/>
              </a:rPr>
              <a:t>string Literal</a:t>
            </a:r>
            <a:r>
              <a:rPr lang="en-US" sz="2800" dirty="0">
                <a:sym typeface="Wingdings" pitchFamily="2" charset="2"/>
              </a:rPr>
              <a:t>&gt;;</a:t>
            </a:r>
            <a:endParaRPr lang="en-US" sz="2800" b="1" dirty="0">
              <a:solidFill>
                <a:srgbClr val="2C14DE"/>
              </a:solidFill>
            </a:endParaRPr>
          </a:p>
          <a:p>
            <a:pPr marL="0" indent="0">
              <a:buNone/>
            </a:pPr>
            <a:endParaRPr lang="en-US" sz="2800" b="1" dirty="0"/>
          </a:p>
          <a:p>
            <a:pPr marL="457200" lvl="1" indent="0">
              <a:buNone/>
            </a:pPr>
            <a:r>
              <a:rPr lang="en-US" sz="2000" b="1" dirty="0">
                <a:solidFill>
                  <a:srgbClr val="2C14DE"/>
                </a:solidFill>
              </a:rPr>
              <a:t> 		</a:t>
            </a:r>
            <a:r>
              <a:rPr lang="en-US" sz="2000" b="1" dirty="0">
                <a:solidFill>
                  <a:srgbClr val="2C14DE"/>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char* s=“FAST”;</a:t>
            </a:r>
          </a:p>
          <a:p>
            <a:pPr marL="457200" lvl="1"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cout</a:t>
            </a:r>
            <a:r>
              <a:rPr lang="en-US" sz="2400" b="1" dirty="0">
                <a:latin typeface="Courier New" panose="02070309020205020404" pitchFamily="49" charset="0"/>
                <a:cs typeface="Courier New" panose="02070309020205020404" pitchFamily="49" charset="0"/>
              </a:rPr>
              <a:t>&lt;&lt;s&lt;&lt;</a:t>
            </a:r>
            <a:r>
              <a:rPr lang="en-US" sz="2400" b="1" dirty="0" err="1">
                <a:latin typeface="Courier New" panose="02070309020205020404" pitchFamily="49" charset="0"/>
                <a:cs typeface="Courier New" panose="02070309020205020404" pitchFamily="49" charset="0"/>
              </a:rPr>
              <a:t>sizeof</a:t>
            </a:r>
            <a:r>
              <a:rPr lang="en-US" sz="2400" b="1" dirty="0">
                <a:latin typeface="Courier New" panose="02070309020205020404" pitchFamily="49" charset="0"/>
                <a:cs typeface="Courier New" panose="02070309020205020404" pitchFamily="49" charset="0"/>
              </a:rPr>
              <a:t>(s);</a:t>
            </a:r>
          </a:p>
          <a:p>
            <a:pPr marL="457200" lvl="1"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cout</a:t>
            </a:r>
            <a:r>
              <a:rPr lang="en-US" sz="2400" b="1" dirty="0">
                <a:latin typeface="Courier New" panose="02070309020205020404" pitchFamily="49" charset="0"/>
                <a:cs typeface="Courier New" panose="02070309020205020404" pitchFamily="49" charset="0"/>
              </a:rPr>
              <a:t>&lt;&lt;++s&lt;&lt;</a:t>
            </a:r>
            <a:r>
              <a:rPr lang="en-US" sz="2400" b="1" dirty="0" err="1">
                <a:latin typeface="Courier New" panose="02070309020205020404" pitchFamily="49" charset="0"/>
                <a:cs typeface="Courier New" panose="02070309020205020404" pitchFamily="49" charset="0"/>
              </a:rPr>
              <a:t>sizeof</a:t>
            </a:r>
            <a:r>
              <a:rPr lang="en-US" sz="2400" b="1" dirty="0">
                <a:latin typeface="Courier New" panose="02070309020205020404" pitchFamily="49" charset="0"/>
                <a:cs typeface="Courier New" panose="02070309020205020404" pitchFamily="49" charset="0"/>
              </a:rPr>
              <a:t>(s);</a:t>
            </a:r>
          </a:p>
        </p:txBody>
      </p:sp>
      <p:sp>
        <p:nvSpPr>
          <p:cNvPr id="10" name="Rectangle 9"/>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2432553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914400" y="-19563"/>
            <a:ext cx="8229600" cy="888244"/>
          </a:xfrm>
        </p:spPr>
        <p:txBody>
          <a:bodyPr/>
          <a:lstStyle/>
          <a:p>
            <a:r>
              <a:rPr lang="en-US" b="1" dirty="0">
                <a:solidFill>
                  <a:srgbClr val="C00000"/>
                </a:solidFill>
              </a:rPr>
              <a:t>char [ ] VS. char *</a:t>
            </a:r>
          </a:p>
        </p:txBody>
      </p:sp>
      <p:sp>
        <p:nvSpPr>
          <p:cNvPr id="385027" name="Rectangle 3"/>
          <p:cNvSpPr>
            <a:spLocks noGrp="1" noChangeArrowheads="1"/>
          </p:cNvSpPr>
          <p:nvPr>
            <p:ph type="body" idx="1"/>
          </p:nvPr>
        </p:nvSpPr>
        <p:spPr>
          <a:xfrm>
            <a:off x="48064" y="976532"/>
            <a:ext cx="9095936" cy="471268"/>
          </a:xfrm>
          <a:solidFill>
            <a:schemeClr val="bg1"/>
          </a:solidFill>
        </p:spPr>
        <p:txBody>
          <a:bodyPr>
            <a:noAutofit/>
          </a:bodyPr>
          <a:lstStyle/>
          <a:p>
            <a:pPr marL="0" indent="0">
              <a:buNone/>
            </a:pPr>
            <a:r>
              <a:rPr lang="en-US" sz="2400" b="1" dirty="0">
                <a:solidFill>
                  <a:srgbClr val="B80000"/>
                </a:solidFill>
                <a:latin typeface="Courier New" panose="02070309020205020404" pitchFamily="49" charset="0"/>
                <a:cs typeface="Courier New" panose="02070309020205020404" pitchFamily="49" charset="0"/>
              </a:rPr>
              <a:t>  char A[20]=“FAST”;    </a:t>
            </a:r>
            <a:r>
              <a:rPr lang="en-US" sz="2400" b="1" dirty="0">
                <a:latin typeface="Courier New" panose="02070309020205020404" pitchFamily="49" charset="0"/>
                <a:cs typeface="Courier New" panose="02070309020205020404" pitchFamily="49" charset="0"/>
              </a:rPr>
              <a:t>	</a:t>
            </a:r>
            <a:r>
              <a:rPr lang="en-US" sz="2400" b="1" dirty="0">
                <a:solidFill>
                  <a:srgbClr val="B80000"/>
                </a:solidFill>
                <a:latin typeface="Courier New" panose="02070309020205020404" pitchFamily="49" charset="0"/>
                <a:cs typeface="Courier New" panose="02070309020205020404" pitchFamily="49" charset="0"/>
              </a:rPr>
              <a:t>    char* P=“FAST”;</a:t>
            </a:r>
          </a:p>
          <a:p>
            <a:pPr marL="457200" lvl="1" indent="0">
              <a:buNone/>
            </a:pPr>
            <a:r>
              <a:rPr lang="en-US" sz="2000" b="1" dirty="0">
                <a:solidFill>
                  <a:srgbClr val="2C14DE"/>
                </a:solidFill>
              </a:rPr>
              <a:t> 		</a:t>
            </a:r>
            <a:r>
              <a:rPr lang="en-US" sz="2000" b="1" dirty="0">
                <a:solidFill>
                  <a:srgbClr val="2C14DE"/>
                </a:solidFill>
                <a:latin typeface="Courier New" panose="02070309020205020404" pitchFamily="49" charset="0"/>
                <a:cs typeface="Courier New" panose="02070309020205020404" pitchFamily="49" charset="0"/>
              </a:rPr>
              <a:t>	</a:t>
            </a:r>
            <a:endParaRPr lang="en-US" sz="2400" b="1" dirty="0">
              <a:latin typeface="Courier New" panose="02070309020205020404" pitchFamily="49" charset="0"/>
              <a:cs typeface="Courier New" panose="02070309020205020404" pitchFamily="49" charset="0"/>
            </a:endParaRPr>
          </a:p>
        </p:txBody>
      </p:sp>
      <p:sp>
        <p:nvSpPr>
          <p:cNvPr id="10" name="Rectangle 9"/>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cxnSp>
        <p:nvCxnSpPr>
          <p:cNvPr id="3" name="Straight Connector 2"/>
          <p:cNvCxnSpPr>
            <a:stCxn id="385027" idx="0"/>
          </p:cNvCxnSpPr>
          <p:nvPr/>
        </p:nvCxnSpPr>
        <p:spPr>
          <a:xfrm>
            <a:off x="4596032" y="976532"/>
            <a:ext cx="128368" cy="595766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8600" y="1676400"/>
            <a:ext cx="4367432" cy="4801314"/>
          </a:xfrm>
          <a:prstGeom prst="rect">
            <a:avLst/>
          </a:prstGeom>
          <a:noFill/>
        </p:spPr>
        <p:txBody>
          <a:bodyPr wrap="square" rtlCol="0">
            <a:spAutoFit/>
          </a:bodyPr>
          <a:lstStyle/>
          <a:p>
            <a:pPr marL="342900" indent="-342900">
              <a:buAutoNum type="arabicParenR"/>
            </a:pPr>
            <a:r>
              <a:rPr lang="en-US" b="1" dirty="0">
                <a:solidFill>
                  <a:srgbClr val="2F1BC7"/>
                </a:solidFill>
              </a:rPr>
              <a:t>A</a:t>
            </a:r>
            <a:r>
              <a:rPr lang="en-US" b="1" dirty="0"/>
              <a:t> is an </a:t>
            </a:r>
            <a:r>
              <a:rPr lang="en-US" b="1" dirty="0">
                <a:solidFill>
                  <a:srgbClr val="2F1BC7"/>
                </a:solidFill>
              </a:rPr>
              <a:t>Array</a:t>
            </a:r>
          </a:p>
          <a:p>
            <a:pPr marL="342900" indent="-342900">
              <a:buAutoNum type="arabicParenR"/>
            </a:pPr>
            <a:endParaRPr lang="en-US" b="1" dirty="0"/>
          </a:p>
          <a:p>
            <a:pPr marL="342900" indent="-342900">
              <a:buAutoNum type="arabicParenR"/>
            </a:pPr>
            <a:r>
              <a:rPr lang="en-US" b="1" dirty="0"/>
              <a:t>A++; //</a:t>
            </a:r>
            <a:r>
              <a:rPr lang="en-US" b="1" dirty="0">
                <a:solidFill>
                  <a:srgbClr val="B80000"/>
                </a:solidFill>
              </a:rPr>
              <a:t>invalid</a:t>
            </a:r>
          </a:p>
          <a:p>
            <a:pPr marL="342900" indent="-342900">
              <a:buAutoNum type="arabicParenR"/>
            </a:pPr>
            <a:endParaRPr lang="en-US" b="1" dirty="0"/>
          </a:p>
          <a:p>
            <a:pPr marL="342900" indent="-342900">
              <a:buAutoNum type="arabicParenR"/>
            </a:pPr>
            <a:r>
              <a:rPr lang="en-US" b="1" dirty="0" err="1"/>
              <a:t>sizeof</a:t>
            </a:r>
            <a:r>
              <a:rPr lang="en-US" b="1" dirty="0"/>
              <a:t>(A)  </a:t>
            </a:r>
            <a:r>
              <a:rPr lang="en-US" b="1" dirty="0">
                <a:sym typeface="Wingdings" panose="05000000000000000000" pitchFamily="2" charset="2"/>
              </a:rPr>
              <a:t> </a:t>
            </a:r>
            <a:r>
              <a:rPr lang="en-US" b="1" dirty="0">
                <a:solidFill>
                  <a:srgbClr val="2F1BC7"/>
                </a:solidFill>
                <a:sym typeface="Wingdings" panose="05000000000000000000" pitchFamily="2" charset="2"/>
              </a:rPr>
              <a:t>20 Characters </a:t>
            </a:r>
            <a:r>
              <a:rPr lang="en-US" b="1" dirty="0">
                <a:sym typeface="Wingdings" panose="05000000000000000000" pitchFamily="2" charset="2"/>
              </a:rPr>
              <a:t>or bytes</a:t>
            </a:r>
          </a:p>
          <a:p>
            <a:pPr marL="342900" indent="-342900">
              <a:buAutoNum type="arabicParenR"/>
            </a:pPr>
            <a:endParaRPr lang="en-US" b="1" dirty="0">
              <a:sym typeface="Wingdings" panose="05000000000000000000" pitchFamily="2" charset="2"/>
            </a:endParaRPr>
          </a:p>
          <a:p>
            <a:pPr marL="342900" indent="-342900">
              <a:buAutoNum type="arabicParenR"/>
            </a:pPr>
            <a:r>
              <a:rPr lang="en-US" b="1" dirty="0">
                <a:solidFill>
                  <a:srgbClr val="2F1BC7"/>
                </a:solidFill>
                <a:sym typeface="Wingdings" panose="05000000000000000000" pitchFamily="2" charset="2"/>
              </a:rPr>
              <a:t>A</a:t>
            </a:r>
            <a:r>
              <a:rPr lang="en-US" b="1" dirty="0">
                <a:sym typeface="Wingdings" panose="05000000000000000000" pitchFamily="2" charset="2"/>
              </a:rPr>
              <a:t> and </a:t>
            </a:r>
            <a:r>
              <a:rPr lang="en-US" b="1" dirty="0">
                <a:solidFill>
                  <a:srgbClr val="2F1BC7"/>
                </a:solidFill>
                <a:sym typeface="Wingdings" panose="05000000000000000000" pitchFamily="2" charset="2"/>
              </a:rPr>
              <a:t>&amp;A </a:t>
            </a:r>
            <a:r>
              <a:rPr lang="en-US" b="1" dirty="0">
                <a:sym typeface="Wingdings" panose="05000000000000000000" pitchFamily="2" charset="2"/>
              </a:rPr>
              <a:t>points to </a:t>
            </a:r>
            <a:r>
              <a:rPr lang="en-US" b="1" dirty="0">
                <a:solidFill>
                  <a:srgbClr val="2F1BC7"/>
                </a:solidFill>
                <a:sym typeface="Wingdings" panose="05000000000000000000" pitchFamily="2" charset="2"/>
              </a:rPr>
              <a:t>same memory </a:t>
            </a:r>
          </a:p>
          <a:p>
            <a:r>
              <a:rPr lang="en-US" b="1" dirty="0">
                <a:solidFill>
                  <a:srgbClr val="2F1BC7"/>
                </a:solidFill>
                <a:sym typeface="Wingdings" panose="05000000000000000000" pitchFamily="2" charset="2"/>
              </a:rPr>
              <a:t>address</a:t>
            </a:r>
          </a:p>
          <a:p>
            <a:endParaRPr lang="en-US" b="1" dirty="0">
              <a:sym typeface="Wingdings" panose="05000000000000000000" pitchFamily="2" charset="2"/>
            </a:endParaRPr>
          </a:p>
          <a:p>
            <a:r>
              <a:rPr lang="en-US" b="1" dirty="0">
                <a:sym typeface="Wingdings" panose="05000000000000000000" pitchFamily="2" charset="2"/>
              </a:rPr>
              <a:t>5) A=“PAKISTAN”; //</a:t>
            </a:r>
            <a:r>
              <a:rPr lang="en-US" b="1" dirty="0">
                <a:solidFill>
                  <a:srgbClr val="B80000"/>
                </a:solidFill>
                <a:sym typeface="Wingdings" panose="05000000000000000000" pitchFamily="2" charset="2"/>
              </a:rPr>
              <a:t>invalid</a:t>
            </a:r>
          </a:p>
          <a:p>
            <a:r>
              <a:rPr lang="en-US" b="1" dirty="0">
                <a:sym typeface="Wingdings" panose="05000000000000000000" pitchFamily="2" charset="2"/>
              </a:rPr>
              <a:t>A is an address, “PAKISTAN” is the start address where “PAKISTAN” string is stored in memory.</a:t>
            </a:r>
          </a:p>
          <a:p>
            <a:endParaRPr lang="en-US" b="1" dirty="0">
              <a:sym typeface="Wingdings" panose="05000000000000000000" pitchFamily="2" charset="2"/>
            </a:endParaRPr>
          </a:p>
          <a:p>
            <a:r>
              <a:rPr lang="en-US" b="1" dirty="0">
                <a:sym typeface="Wingdings" panose="05000000000000000000" pitchFamily="2" charset="2"/>
              </a:rPr>
              <a:t>6) A[0]=‘p’; //</a:t>
            </a:r>
            <a:r>
              <a:rPr lang="en-US" b="1" dirty="0">
                <a:solidFill>
                  <a:srgbClr val="008000"/>
                </a:solidFill>
                <a:sym typeface="Wingdings" panose="05000000000000000000" pitchFamily="2" charset="2"/>
              </a:rPr>
              <a:t>Valid</a:t>
            </a:r>
          </a:p>
          <a:p>
            <a:endParaRPr lang="en-US" b="1" dirty="0">
              <a:sym typeface="Wingdings" panose="05000000000000000000" pitchFamily="2" charset="2"/>
            </a:endParaRPr>
          </a:p>
          <a:p>
            <a:r>
              <a:rPr lang="en-US" b="1" dirty="0">
                <a:sym typeface="Wingdings" panose="05000000000000000000" pitchFamily="2" charset="2"/>
              </a:rPr>
              <a:t>7) </a:t>
            </a:r>
            <a:r>
              <a:rPr lang="en-US" b="1" dirty="0">
                <a:solidFill>
                  <a:srgbClr val="B80000"/>
                </a:solidFill>
                <a:sym typeface="Wingdings" panose="05000000000000000000" pitchFamily="2" charset="2"/>
              </a:rPr>
              <a:t>A</a:t>
            </a:r>
            <a:r>
              <a:rPr lang="en-US" b="1" dirty="0">
                <a:sym typeface="Wingdings" panose="05000000000000000000" pitchFamily="2" charset="2"/>
              </a:rPr>
              <a:t> is </a:t>
            </a:r>
            <a:r>
              <a:rPr lang="en-US" b="1" dirty="0">
                <a:solidFill>
                  <a:srgbClr val="2F1BC7"/>
                </a:solidFill>
                <a:sym typeface="Wingdings" panose="05000000000000000000" pitchFamily="2" charset="2"/>
              </a:rPr>
              <a:t>stored</a:t>
            </a:r>
            <a:r>
              <a:rPr lang="en-US" b="1" dirty="0">
                <a:sym typeface="Wingdings" panose="05000000000000000000" pitchFamily="2" charset="2"/>
              </a:rPr>
              <a:t> in </a:t>
            </a:r>
            <a:r>
              <a:rPr lang="en-US" b="1" dirty="0">
                <a:solidFill>
                  <a:srgbClr val="2F1BC7"/>
                </a:solidFill>
                <a:sym typeface="Wingdings" panose="05000000000000000000" pitchFamily="2" charset="2"/>
              </a:rPr>
              <a:t>stack </a:t>
            </a:r>
            <a:endParaRPr lang="en-US" b="1" dirty="0">
              <a:sym typeface="Wingdings" panose="05000000000000000000" pitchFamily="2" charset="2"/>
            </a:endParaRPr>
          </a:p>
        </p:txBody>
      </p:sp>
      <p:sp>
        <p:nvSpPr>
          <p:cNvPr id="11" name="TextBox 10"/>
          <p:cNvSpPr txBox="1"/>
          <p:nvPr/>
        </p:nvSpPr>
        <p:spPr>
          <a:xfrm>
            <a:off x="4706833" y="1617978"/>
            <a:ext cx="4360968" cy="5355312"/>
          </a:xfrm>
          <a:prstGeom prst="rect">
            <a:avLst/>
          </a:prstGeom>
          <a:noFill/>
        </p:spPr>
        <p:txBody>
          <a:bodyPr wrap="square" rtlCol="0">
            <a:spAutoFit/>
          </a:bodyPr>
          <a:lstStyle/>
          <a:p>
            <a:pPr marL="342900" indent="-342900">
              <a:buAutoNum type="arabicParenR"/>
            </a:pPr>
            <a:r>
              <a:rPr lang="en-US" b="1" dirty="0">
                <a:solidFill>
                  <a:srgbClr val="2F1BC7"/>
                </a:solidFill>
              </a:rPr>
              <a:t>P</a:t>
            </a:r>
            <a:r>
              <a:rPr lang="en-US" b="1" dirty="0"/>
              <a:t> is a </a:t>
            </a:r>
            <a:r>
              <a:rPr lang="en-US" b="1" dirty="0">
                <a:solidFill>
                  <a:srgbClr val="2F1BC7"/>
                </a:solidFill>
              </a:rPr>
              <a:t>pointer variable</a:t>
            </a:r>
          </a:p>
          <a:p>
            <a:pPr marL="342900" indent="-342900">
              <a:buAutoNum type="arabicParenR"/>
            </a:pPr>
            <a:endParaRPr lang="en-US" b="1" dirty="0"/>
          </a:p>
          <a:p>
            <a:pPr marL="342900" indent="-342900">
              <a:buAutoNum type="arabicParenR"/>
            </a:pPr>
            <a:r>
              <a:rPr lang="en-US" b="1" dirty="0"/>
              <a:t>P++; //</a:t>
            </a:r>
            <a:r>
              <a:rPr lang="en-US" b="1" dirty="0">
                <a:solidFill>
                  <a:srgbClr val="008000"/>
                </a:solidFill>
              </a:rPr>
              <a:t>Valid</a:t>
            </a:r>
          </a:p>
          <a:p>
            <a:pPr marL="342900" indent="-342900">
              <a:buAutoNum type="arabicParenR"/>
            </a:pPr>
            <a:endParaRPr lang="en-US" b="1" dirty="0"/>
          </a:p>
          <a:p>
            <a:pPr marL="342900" indent="-342900">
              <a:buFontTx/>
              <a:buAutoNum type="arabicParenR"/>
            </a:pPr>
            <a:r>
              <a:rPr lang="en-US" b="1" dirty="0" err="1"/>
              <a:t>Sizeof</a:t>
            </a:r>
            <a:r>
              <a:rPr lang="en-US" b="1" dirty="0"/>
              <a:t>(P)  </a:t>
            </a:r>
            <a:r>
              <a:rPr lang="en-US" b="1" dirty="0">
                <a:sym typeface="Wingdings" panose="05000000000000000000" pitchFamily="2" charset="2"/>
              </a:rPr>
              <a:t> </a:t>
            </a:r>
            <a:r>
              <a:rPr lang="en-US" b="1" dirty="0">
                <a:solidFill>
                  <a:srgbClr val="2F1BC7"/>
                </a:solidFill>
                <a:sym typeface="Wingdings" panose="05000000000000000000" pitchFamily="2" charset="2"/>
              </a:rPr>
              <a:t>4 Characters </a:t>
            </a:r>
            <a:r>
              <a:rPr lang="en-US" b="1" dirty="0">
                <a:sym typeface="Wingdings" panose="05000000000000000000" pitchFamily="2" charset="2"/>
              </a:rPr>
              <a:t>or bytes</a:t>
            </a:r>
          </a:p>
          <a:p>
            <a:pPr marL="342900" indent="-342900">
              <a:buFontTx/>
              <a:buAutoNum type="arabicParenR"/>
            </a:pPr>
            <a:endParaRPr lang="en-US" b="1" dirty="0"/>
          </a:p>
          <a:p>
            <a:pPr marL="342900" indent="-342900">
              <a:buAutoNum type="arabicParenR"/>
            </a:pPr>
            <a:r>
              <a:rPr lang="en-US" b="1" dirty="0"/>
              <a:t> </a:t>
            </a:r>
            <a:r>
              <a:rPr lang="en-US" b="1" dirty="0">
                <a:solidFill>
                  <a:srgbClr val="2F1BC7"/>
                </a:solidFill>
              </a:rPr>
              <a:t>P</a:t>
            </a:r>
            <a:r>
              <a:rPr lang="en-US" b="1" dirty="0"/>
              <a:t> </a:t>
            </a:r>
            <a:r>
              <a:rPr lang="en-US" b="1" dirty="0">
                <a:solidFill>
                  <a:srgbClr val="2F1BC7"/>
                </a:solidFill>
              </a:rPr>
              <a:t>points</a:t>
            </a:r>
            <a:r>
              <a:rPr lang="en-US" b="1" dirty="0"/>
              <a:t> to s</a:t>
            </a:r>
            <a:r>
              <a:rPr lang="en-US" b="1" dirty="0">
                <a:solidFill>
                  <a:srgbClr val="2F1BC7"/>
                </a:solidFill>
              </a:rPr>
              <a:t>tart address where characters  are stored</a:t>
            </a:r>
            <a:r>
              <a:rPr lang="en-US" b="1" dirty="0"/>
              <a:t>, and </a:t>
            </a:r>
            <a:r>
              <a:rPr lang="en-US" b="1" dirty="0">
                <a:solidFill>
                  <a:srgbClr val="008000"/>
                </a:solidFill>
              </a:rPr>
              <a:t>&amp;P points to address of pointer variable</a:t>
            </a:r>
            <a:r>
              <a:rPr lang="en-US" b="1" dirty="0"/>
              <a:t>.</a:t>
            </a:r>
          </a:p>
          <a:p>
            <a:pPr marL="342900" indent="-342900">
              <a:buAutoNum type="arabicParenR"/>
            </a:pPr>
            <a:endParaRPr lang="en-US" b="1" dirty="0"/>
          </a:p>
          <a:p>
            <a:pPr marL="342900" indent="-342900">
              <a:buAutoNum type="arabicParenR"/>
            </a:pPr>
            <a:r>
              <a:rPr lang="en-US" b="1" dirty="0"/>
              <a:t>P=“PAKISTAN” //</a:t>
            </a:r>
            <a:endParaRPr lang="en-US" b="1" dirty="0">
              <a:solidFill>
                <a:srgbClr val="008000"/>
              </a:solidFill>
            </a:endParaRPr>
          </a:p>
          <a:p>
            <a:pPr marL="342900" indent="-342900">
              <a:buAutoNum type="arabicParenR"/>
            </a:pPr>
            <a:endParaRPr lang="en-US" b="1" dirty="0"/>
          </a:p>
          <a:p>
            <a:pPr marL="342900" indent="-342900">
              <a:buAutoNum type="arabicParenR"/>
            </a:pPr>
            <a:endParaRPr lang="en-US" b="1" dirty="0"/>
          </a:p>
          <a:p>
            <a:pPr marL="342900" indent="-342900">
              <a:buAutoNum type="arabicParenR"/>
            </a:pPr>
            <a:endParaRPr lang="en-US" b="1" dirty="0"/>
          </a:p>
          <a:p>
            <a:pPr marL="342900" indent="-342900">
              <a:buFontTx/>
              <a:buAutoNum type="arabicParenR"/>
            </a:pPr>
            <a:r>
              <a:rPr lang="en-US" b="1" dirty="0">
                <a:sym typeface="Wingdings" panose="05000000000000000000" pitchFamily="2" charset="2"/>
              </a:rPr>
              <a:t>P[0]=‘p</a:t>
            </a:r>
            <a:r>
              <a:rPr lang="en-US" b="1">
                <a:sym typeface="Wingdings" panose="05000000000000000000" pitchFamily="2" charset="2"/>
              </a:rPr>
              <a:t>’; //</a:t>
            </a:r>
            <a:endParaRPr lang="en-US" b="1" dirty="0">
              <a:solidFill>
                <a:srgbClr val="B80000"/>
              </a:solidFill>
              <a:sym typeface="Wingdings" panose="05000000000000000000" pitchFamily="2" charset="2"/>
            </a:endParaRPr>
          </a:p>
          <a:p>
            <a:pPr marL="342900" indent="-342900">
              <a:buFontTx/>
              <a:buAutoNum type="arabicParenR"/>
            </a:pPr>
            <a:endParaRPr lang="en-US" b="1" dirty="0">
              <a:sym typeface="Wingdings" panose="05000000000000000000" pitchFamily="2" charset="2"/>
            </a:endParaRPr>
          </a:p>
          <a:p>
            <a:pPr marL="342900" indent="-342900">
              <a:buFontTx/>
              <a:buAutoNum type="arabicParenR"/>
            </a:pPr>
            <a:r>
              <a:rPr lang="en-US" b="1" dirty="0">
                <a:solidFill>
                  <a:srgbClr val="2F1BC7"/>
                </a:solidFill>
                <a:sym typeface="Wingdings" panose="05000000000000000000" pitchFamily="2" charset="2"/>
              </a:rPr>
              <a:t>P</a:t>
            </a:r>
            <a:r>
              <a:rPr lang="en-US" b="1" dirty="0">
                <a:sym typeface="Wingdings" panose="05000000000000000000" pitchFamily="2" charset="2"/>
              </a:rPr>
              <a:t> is </a:t>
            </a:r>
            <a:r>
              <a:rPr lang="en-US" b="1" dirty="0">
                <a:solidFill>
                  <a:srgbClr val="2F1BC7"/>
                </a:solidFill>
                <a:sym typeface="Wingdings" panose="05000000000000000000" pitchFamily="2" charset="2"/>
              </a:rPr>
              <a:t>stored</a:t>
            </a:r>
            <a:r>
              <a:rPr lang="en-US" b="1" dirty="0">
                <a:sym typeface="Wingdings" panose="05000000000000000000" pitchFamily="2" charset="2"/>
              </a:rPr>
              <a:t> in </a:t>
            </a:r>
            <a:r>
              <a:rPr lang="en-US" b="1" dirty="0">
                <a:solidFill>
                  <a:srgbClr val="B80000"/>
                </a:solidFill>
                <a:sym typeface="Wingdings" panose="05000000000000000000" pitchFamily="2" charset="2"/>
              </a:rPr>
              <a:t>Stack</a:t>
            </a:r>
            <a:r>
              <a:rPr lang="en-US" b="1" dirty="0">
                <a:sym typeface="Wingdings" panose="05000000000000000000" pitchFamily="2" charset="2"/>
              </a:rPr>
              <a:t>, “FAST” is stored in </a:t>
            </a:r>
            <a:r>
              <a:rPr lang="en-US" b="1" dirty="0">
                <a:solidFill>
                  <a:srgbClr val="B80000"/>
                </a:solidFill>
                <a:sym typeface="Wingdings" panose="05000000000000000000" pitchFamily="2" charset="2"/>
              </a:rPr>
              <a:t>“Text” section (Read-only)</a:t>
            </a:r>
          </a:p>
          <a:p>
            <a:pPr marL="342900" indent="-342900">
              <a:buAutoNum type="arabicParenR"/>
            </a:pPr>
            <a:endParaRPr lang="en-US" b="1" dirty="0"/>
          </a:p>
        </p:txBody>
      </p:sp>
    </p:spTree>
    <p:extLst>
      <p:ext uri="{BB962C8B-B14F-4D97-AF65-F5344CB8AC3E}">
        <p14:creationId xmlns:p14="http://schemas.microsoft.com/office/powerpoint/2010/main" val="36801913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907473" y="16626"/>
            <a:ext cx="8229600" cy="882858"/>
          </a:xfrm>
        </p:spPr>
        <p:txBody>
          <a:bodyPr>
            <a:normAutofit/>
          </a:bodyPr>
          <a:lstStyle/>
          <a:p>
            <a:r>
              <a:rPr lang="en-US" b="1" dirty="0">
                <a:solidFill>
                  <a:srgbClr val="C00000"/>
                </a:solidFill>
              </a:rPr>
              <a:t>C-String and Char Pointer</a:t>
            </a:r>
          </a:p>
        </p:txBody>
      </p:sp>
      <p:sp>
        <p:nvSpPr>
          <p:cNvPr id="10" name="Rectangle 9"/>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pic>
        <p:nvPicPr>
          <p:cNvPr id="1026" name="Picture 2"/>
          <p:cNvPicPr>
            <a:picLocks noChangeAspect="1" noChangeArrowheads="1"/>
          </p:cNvPicPr>
          <p:nvPr/>
        </p:nvPicPr>
        <p:blipFill>
          <a:blip r:embed="rId3"/>
          <a:srcRect/>
          <a:stretch>
            <a:fillRect/>
          </a:stretch>
        </p:blipFill>
        <p:spPr bwMode="auto">
          <a:xfrm>
            <a:off x="172096" y="1219200"/>
            <a:ext cx="8723607" cy="4343400"/>
          </a:xfrm>
          <a:prstGeom prst="rect">
            <a:avLst/>
          </a:prstGeom>
          <a:noFill/>
          <a:ln w="9525">
            <a:noFill/>
            <a:miter lim="800000"/>
            <a:headEnd/>
            <a:tailEnd/>
          </a:ln>
          <a:effectLst/>
        </p:spPr>
      </p:pic>
    </p:spTree>
    <p:extLst>
      <p:ext uri="{BB962C8B-B14F-4D97-AF65-F5344CB8AC3E}">
        <p14:creationId xmlns:p14="http://schemas.microsoft.com/office/powerpoint/2010/main" val="15178428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925717" y="14387"/>
            <a:ext cx="8229600" cy="792162"/>
          </a:xfrm>
        </p:spPr>
        <p:txBody>
          <a:bodyPr>
            <a:normAutofit fontScale="90000"/>
          </a:bodyPr>
          <a:lstStyle/>
          <a:p>
            <a:r>
              <a:rPr lang="en-US" b="1" dirty="0">
                <a:solidFill>
                  <a:srgbClr val="C00000"/>
                </a:solidFill>
              </a:rPr>
              <a:t>C-String and Char Pointer - Example</a:t>
            </a:r>
          </a:p>
        </p:txBody>
      </p:sp>
      <p:sp>
        <p:nvSpPr>
          <p:cNvPr id="385027" name="Rectangle 3"/>
          <p:cNvSpPr>
            <a:spLocks noGrp="1" noChangeArrowheads="1"/>
          </p:cNvSpPr>
          <p:nvPr>
            <p:ph type="body" idx="1"/>
          </p:nvPr>
        </p:nvSpPr>
        <p:spPr>
          <a:xfrm>
            <a:off x="5860" y="976532"/>
            <a:ext cx="9149457" cy="5791200"/>
          </a:xfrm>
        </p:spPr>
        <p:txBody>
          <a:bodyPr>
            <a:noAutofit/>
          </a:bodyPr>
          <a:lstStyle/>
          <a:p>
            <a:pPr>
              <a:buNone/>
            </a:pPr>
            <a:r>
              <a:rPr lang="en-US" sz="2400" b="1" dirty="0">
                <a:solidFill>
                  <a:srgbClr val="008000"/>
                </a:solidFill>
                <a:latin typeface="Courier New" pitchFamily="49" charset="0"/>
                <a:cs typeface="Courier New" pitchFamily="49" charset="0"/>
              </a:rPr>
              <a:t>// Copying string using Pointers</a:t>
            </a:r>
          </a:p>
          <a:p>
            <a:pPr>
              <a:buNone/>
            </a:pPr>
            <a:endParaRPr lang="en-US" sz="2000" dirty="0">
              <a:latin typeface="Courier New" pitchFamily="49" charset="0"/>
              <a:cs typeface="Courier New" pitchFamily="49" charset="0"/>
            </a:endParaRPr>
          </a:p>
          <a:p>
            <a:pPr>
              <a:buNone/>
            </a:pPr>
            <a:r>
              <a:rPr lang="en-US" sz="2000" b="1" dirty="0">
                <a:solidFill>
                  <a:srgbClr val="2F1BC7"/>
                </a:solidFill>
                <a:latin typeface="Courier New" pitchFamily="49" charset="0"/>
                <a:cs typeface="Courier New" pitchFamily="49" charset="0"/>
              </a:rPr>
              <a:t>char*</a:t>
            </a:r>
            <a:r>
              <a:rPr lang="en-US" sz="2000" b="1" dirty="0">
                <a:latin typeface="Courier New" pitchFamily="49" charset="0"/>
                <a:cs typeface="Courier New" pitchFamily="49" charset="0"/>
              </a:rPr>
              <a:t> str1 = “</a:t>
            </a:r>
            <a:r>
              <a:rPr lang="en-US" sz="2000" b="1" dirty="0">
                <a:solidFill>
                  <a:srgbClr val="008000"/>
                </a:solidFill>
                <a:latin typeface="Courier New" pitchFamily="49" charset="0"/>
                <a:cs typeface="Courier New" pitchFamily="49" charset="0"/>
              </a:rPr>
              <a:t>Self-conquest is the greatest victory.</a:t>
            </a:r>
            <a:r>
              <a:rPr lang="en-US" sz="2000" b="1" dirty="0">
                <a:latin typeface="Courier New" pitchFamily="49" charset="0"/>
                <a:cs typeface="Courier New" pitchFamily="49" charset="0"/>
              </a:rPr>
              <a:t>”;</a:t>
            </a:r>
          </a:p>
          <a:p>
            <a:pPr>
              <a:buNone/>
            </a:pPr>
            <a:r>
              <a:rPr lang="en-US" sz="2000" b="1" dirty="0">
                <a:solidFill>
                  <a:srgbClr val="2F1BC7"/>
                </a:solidFill>
                <a:latin typeface="Courier New" pitchFamily="49" charset="0"/>
                <a:cs typeface="Courier New" pitchFamily="49" charset="0"/>
              </a:rPr>
              <a:t>char</a:t>
            </a:r>
            <a:r>
              <a:rPr lang="en-US" sz="2000" b="1" dirty="0">
                <a:latin typeface="Courier New" pitchFamily="49" charset="0"/>
                <a:cs typeface="Courier New" pitchFamily="49" charset="0"/>
              </a:rPr>
              <a:t> str2[80]; //empty string</a:t>
            </a:r>
          </a:p>
          <a:p>
            <a:pPr>
              <a:buNone/>
            </a:pPr>
            <a:r>
              <a:rPr lang="en-US" sz="2000" b="1" dirty="0">
                <a:solidFill>
                  <a:srgbClr val="2F1BC7"/>
                </a:solidFill>
                <a:latin typeface="Courier New" pitchFamily="49" charset="0"/>
                <a:cs typeface="Courier New" pitchFamily="49" charset="0"/>
              </a:rPr>
              <a:t>char* </a:t>
            </a:r>
            <a:r>
              <a:rPr lang="en-US" sz="2000" b="1" dirty="0" err="1">
                <a:solidFill>
                  <a:srgbClr val="B80000"/>
                </a:solidFill>
                <a:latin typeface="Courier New" pitchFamily="49" charset="0"/>
                <a:cs typeface="Courier New" pitchFamily="49" charset="0"/>
              </a:rPr>
              <a:t>src</a:t>
            </a:r>
            <a:r>
              <a:rPr lang="en-US" sz="2000" b="1" dirty="0">
                <a:latin typeface="Courier New" pitchFamily="49" charset="0"/>
                <a:cs typeface="Courier New" pitchFamily="49" charset="0"/>
              </a:rPr>
              <a:t> = str1;</a:t>
            </a:r>
          </a:p>
          <a:p>
            <a:pPr>
              <a:buNone/>
            </a:pPr>
            <a:r>
              <a:rPr lang="en-US" sz="2000" b="1" dirty="0">
                <a:solidFill>
                  <a:srgbClr val="2F1BC7"/>
                </a:solidFill>
                <a:latin typeface="Courier New" pitchFamily="49" charset="0"/>
                <a:cs typeface="Courier New" pitchFamily="49" charset="0"/>
              </a:rPr>
              <a:t>char* </a:t>
            </a:r>
            <a:r>
              <a:rPr lang="en-US" sz="2000" b="1" dirty="0" err="1">
                <a:solidFill>
                  <a:srgbClr val="B80000"/>
                </a:solidFill>
                <a:latin typeface="Courier New" pitchFamily="49" charset="0"/>
                <a:cs typeface="Courier New" pitchFamily="49" charset="0"/>
              </a:rPr>
              <a:t>dest</a:t>
            </a:r>
            <a:r>
              <a:rPr lang="en-US" sz="2000" b="1" dirty="0">
                <a:latin typeface="Courier New" pitchFamily="49" charset="0"/>
                <a:cs typeface="Courier New" pitchFamily="49" charset="0"/>
              </a:rPr>
              <a:t> = str2;</a:t>
            </a:r>
          </a:p>
          <a:p>
            <a:pPr>
              <a:buNone/>
            </a:pPr>
            <a:endParaRPr lang="en-US" sz="2000" b="1" dirty="0">
              <a:latin typeface="Courier New" pitchFamily="49" charset="0"/>
              <a:cs typeface="Courier New" pitchFamily="49" charset="0"/>
            </a:endParaRPr>
          </a:p>
          <a:p>
            <a:pPr>
              <a:buNone/>
            </a:pPr>
            <a:r>
              <a:rPr lang="en-US" sz="2000" b="1" dirty="0">
                <a:solidFill>
                  <a:srgbClr val="2F1BC7"/>
                </a:solidFill>
                <a:latin typeface="Courier New" pitchFamily="49" charset="0"/>
                <a:cs typeface="Courier New" pitchFamily="49" charset="0"/>
              </a:rPr>
              <a:t>while</a:t>
            </a:r>
            <a:r>
              <a:rPr lang="en-US" sz="2000" b="1" dirty="0">
                <a:latin typeface="Courier New" pitchFamily="49" charset="0"/>
                <a:cs typeface="Courier New" pitchFamily="49" charset="0"/>
              </a:rPr>
              <a:t>( </a:t>
            </a:r>
            <a:r>
              <a:rPr lang="en-US" sz="2000" b="1" dirty="0">
                <a:solidFill>
                  <a:srgbClr val="B80000"/>
                </a:solidFill>
                <a:latin typeface="Courier New" pitchFamily="49" charset="0"/>
                <a:cs typeface="Courier New" pitchFamily="49" charset="0"/>
              </a:rPr>
              <a:t>*</a:t>
            </a:r>
            <a:r>
              <a:rPr lang="en-US" sz="2000" b="1" dirty="0" err="1">
                <a:solidFill>
                  <a:srgbClr val="B80000"/>
                </a:solidFill>
                <a:latin typeface="Courier New" pitchFamily="49" charset="0"/>
                <a:cs typeface="Courier New" pitchFamily="49" charset="0"/>
              </a:rPr>
              <a:t>src</a:t>
            </a:r>
            <a:r>
              <a:rPr lang="en-US" sz="2000" b="1" dirty="0">
                <a:solidFill>
                  <a:srgbClr val="B80000"/>
                </a:solidFill>
                <a:latin typeface="Courier New" pitchFamily="49" charset="0"/>
                <a:cs typeface="Courier New" pitchFamily="49" charset="0"/>
              </a:rPr>
              <a:t> </a:t>
            </a:r>
            <a:r>
              <a:rPr lang="en-US" sz="2000" b="1" dirty="0">
                <a:latin typeface="Courier New" pitchFamily="49" charset="0"/>
                <a:cs typeface="Courier New" pitchFamily="49" charset="0"/>
              </a:rPr>
              <a:t>) //until null character,</a:t>
            </a:r>
          </a:p>
          <a:p>
            <a:pPr>
              <a:buNone/>
            </a:pPr>
            <a:r>
              <a:rPr lang="en-US" sz="2000" b="1" dirty="0">
                <a:latin typeface="Courier New" pitchFamily="49" charset="0"/>
                <a:cs typeface="Courier New" pitchFamily="49" charset="0"/>
              </a:rPr>
              <a:t>		</a:t>
            </a:r>
            <a:r>
              <a:rPr lang="en-US" sz="2000" b="1" dirty="0">
                <a:solidFill>
                  <a:srgbClr val="B80000"/>
                </a:solidFill>
                <a:latin typeface="Courier New" pitchFamily="49" charset="0"/>
                <a:cs typeface="Courier New" pitchFamily="49" charset="0"/>
              </a:rPr>
              <a:t>*</a:t>
            </a:r>
            <a:r>
              <a:rPr lang="en-US" sz="2000" b="1" dirty="0" err="1">
                <a:solidFill>
                  <a:srgbClr val="B80000"/>
                </a:solidFill>
                <a:latin typeface="Courier New" pitchFamily="49" charset="0"/>
                <a:cs typeface="Courier New" pitchFamily="49" charset="0"/>
              </a:rPr>
              <a:t>dest</a:t>
            </a:r>
            <a:r>
              <a:rPr lang="en-US" sz="2000" b="1" dirty="0">
                <a:solidFill>
                  <a:srgbClr val="B80000"/>
                </a:solidFill>
                <a:latin typeface="Courier New" pitchFamily="49" charset="0"/>
                <a:cs typeface="Courier New" pitchFamily="49" charset="0"/>
              </a:rPr>
              <a:t>++ </a:t>
            </a:r>
            <a:r>
              <a:rPr lang="en-US" sz="2000" b="1" dirty="0">
                <a:latin typeface="Courier New" pitchFamily="49" charset="0"/>
                <a:cs typeface="Courier New" pitchFamily="49" charset="0"/>
              </a:rPr>
              <a:t>= </a:t>
            </a:r>
            <a:r>
              <a:rPr lang="en-US" sz="2000" b="1" dirty="0">
                <a:solidFill>
                  <a:srgbClr val="B80000"/>
                </a:solidFill>
                <a:latin typeface="Courier New" pitchFamily="49" charset="0"/>
                <a:cs typeface="Courier New" pitchFamily="49" charset="0"/>
              </a:rPr>
              <a:t>*</a:t>
            </a:r>
            <a:r>
              <a:rPr lang="en-US" sz="2000" b="1" dirty="0" err="1">
                <a:solidFill>
                  <a:srgbClr val="B80000"/>
                </a:solidFill>
                <a:latin typeface="Courier New" pitchFamily="49" charset="0"/>
                <a:cs typeface="Courier New" pitchFamily="49" charset="0"/>
              </a:rPr>
              <a:t>src</a:t>
            </a:r>
            <a:r>
              <a:rPr lang="en-US" sz="2000" b="1" dirty="0">
                <a:solidFill>
                  <a:srgbClr val="B80000"/>
                </a:solidFill>
                <a:latin typeface="Courier New" pitchFamily="49" charset="0"/>
                <a:cs typeface="Courier New" pitchFamily="49" charset="0"/>
              </a:rPr>
              <a:t>++; </a:t>
            </a:r>
            <a:r>
              <a:rPr lang="en-US" sz="2000" b="1" dirty="0">
                <a:latin typeface="Courier New" pitchFamily="49" charset="0"/>
                <a:cs typeface="Courier New" pitchFamily="49" charset="0"/>
              </a:rPr>
              <a:t>//copy chars from </a:t>
            </a:r>
            <a:r>
              <a:rPr lang="en-US" sz="2000" b="1" i="1" dirty="0" err="1">
                <a:latin typeface="Courier New" pitchFamily="49" charset="0"/>
                <a:cs typeface="Courier New" pitchFamily="49" charset="0"/>
              </a:rPr>
              <a:t>src</a:t>
            </a:r>
            <a:r>
              <a:rPr lang="en-US" sz="2000" b="1" dirty="0">
                <a:latin typeface="Courier New" pitchFamily="49" charset="0"/>
                <a:cs typeface="Courier New" pitchFamily="49" charset="0"/>
              </a:rPr>
              <a:t> to </a:t>
            </a:r>
            <a:r>
              <a:rPr lang="en-US" sz="2000" b="1" i="1" dirty="0" err="1">
                <a:latin typeface="Courier New" pitchFamily="49" charset="0"/>
                <a:cs typeface="Courier New" pitchFamily="49" charset="0"/>
              </a:rPr>
              <a:t>dest</a:t>
            </a:r>
            <a:endParaRPr lang="en-US" sz="2000" b="1" i="1" dirty="0">
              <a:latin typeface="Courier New" pitchFamily="49" charset="0"/>
              <a:cs typeface="Courier New" pitchFamily="49" charset="0"/>
            </a:endParaRPr>
          </a:p>
          <a:p>
            <a:pPr>
              <a:buNone/>
            </a:pPr>
            <a:r>
              <a:rPr lang="en-US" sz="2000" b="1" dirty="0">
                <a:latin typeface="Courier New" pitchFamily="49" charset="0"/>
                <a:cs typeface="Courier New" pitchFamily="49" charset="0"/>
              </a:rPr>
              <a:t>	</a:t>
            </a:r>
          </a:p>
          <a:p>
            <a:pPr>
              <a:buNone/>
            </a:pPr>
            <a:r>
              <a:rPr lang="en-US" sz="2000" b="1" dirty="0">
                <a:solidFill>
                  <a:srgbClr val="B80000"/>
                </a:solidFill>
                <a:latin typeface="Courier New" pitchFamily="49" charset="0"/>
                <a:cs typeface="Courier New" pitchFamily="49" charset="0"/>
              </a:rPr>
              <a:t>*</a:t>
            </a:r>
            <a:r>
              <a:rPr lang="en-US" sz="2000" b="1" dirty="0" err="1">
                <a:solidFill>
                  <a:srgbClr val="B80000"/>
                </a:solidFill>
                <a:latin typeface="Courier New" pitchFamily="49" charset="0"/>
                <a:cs typeface="Courier New" pitchFamily="49" charset="0"/>
              </a:rPr>
              <a:t>dest</a:t>
            </a:r>
            <a:r>
              <a:rPr lang="en-US" sz="2000" b="1" dirty="0">
                <a:solidFill>
                  <a:srgbClr val="B80000"/>
                </a:solidFill>
                <a:latin typeface="Courier New" pitchFamily="49" charset="0"/>
                <a:cs typeface="Courier New" pitchFamily="49" charset="0"/>
              </a:rPr>
              <a:t> </a:t>
            </a:r>
            <a:r>
              <a:rPr lang="en-US" sz="2000" b="1" dirty="0">
                <a:latin typeface="Courier New" pitchFamily="49" charset="0"/>
                <a:cs typeface="Courier New" pitchFamily="49" charset="0"/>
              </a:rPr>
              <a:t>= </a:t>
            </a:r>
            <a:r>
              <a:rPr lang="en-US" sz="2000" b="1" dirty="0">
                <a:solidFill>
                  <a:srgbClr val="B80000"/>
                </a:solidFill>
                <a:latin typeface="Courier New" pitchFamily="49" charset="0"/>
                <a:cs typeface="Courier New" pitchFamily="49" charset="0"/>
              </a:rPr>
              <a:t>‘\0’</a:t>
            </a:r>
            <a:r>
              <a:rPr lang="en-US" sz="2000" b="1" dirty="0">
                <a:latin typeface="Courier New" pitchFamily="49" charset="0"/>
                <a:cs typeface="Courier New" pitchFamily="49" charset="0"/>
              </a:rPr>
              <a:t>;</a:t>
            </a:r>
            <a:r>
              <a:rPr lang="en-US" sz="2000" b="1" dirty="0">
                <a:solidFill>
                  <a:srgbClr val="B80000"/>
                </a:solidFill>
                <a:latin typeface="Courier New" pitchFamily="49" charset="0"/>
                <a:cs typeface="Courier New" pitchFamily="49" charset="0"/>
              </a:rPr>
              <a:t> </a:t>
            </a:r>
            <a:r>
              <a:rPr lang="en-US" sz="2000" b="1" dirty="0">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terminate </a:t>
            </a:r>
            <a:r>
              <a:rPr lang="en-US" sz="2000" b="1" dirty="0" err="1">
                <a:solidFill>
                  <a:srgbClr val="008000"/>
                </a:solidFill>
                <a:latin typeface="Courier New" pitchFamily="49" charset="0"/>
                <a:cs typeface="Courier New" pitchFamily="49" charset="0"/>
              </a:rPr>
              <a:t>dest</a:t>
            </a:r>
            <a:endParaRPr lang="en-US" sz="2000" b="1" dirty="0">
              <a:solidFill>
                <a:srgbClr val="008000"/>
              </a:solidFill>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r>
              <a:rPr lang="en-US" sz="2000" b="1" dirty="0" err="1">
                <a:solidFill>
                  <a:srgbClr val="2F1BC7"/>
                </a:solidFill>
                <a:latin typeface="Courier New" pitchFamily="49" charset="0"/>
                <a:cs typeface="Courier New" pitchFamily="49" charset="0"/>
              </a:rPr>
              <a:t>cout</a:t>
            </a:r>
            <a:r>
              <a:rPr lang="en-US" sz="2000" b="1" dirty="0">
                <a:latin typeface="Courier New" pitchFamily="49" charset="0"/>
                <a:cs typeface="Courier New" pitchFamily="49" charset="0"/>
              </a:rPr>
              <a:t> &lt;&lt; str2 &lt;&lt; </a:t>
            </a:r>
            <a:r>
              <a:rPr lang="en-US" sz="2000" b="1" dirty="0" err="1">
                <a:solidFill>
                  <a:srgbClr val="2F1BC7"/>
                </a:solidFill>
                <a:latin typeface="Courier New" pitchFamily="49" charset="0"/>
                <a:cs typeface="Courier New" pitchFamily="49" charset="0"/>
              </a:rPr>
              <a:t>endl</a:t>
            </a:r>
            <a:r>
              <a:rPr lang="en-US" sz="2000" b="1" dirty="0">
                <a:latin typeface="Courier New" pitchFamily="49" charset="0"/>
                <a:cs typeface="Courier New" pitchFamily="49" charset="0"/>
              </a:rPr>
              <a:t>; //display str2</a:t>
            </a:r>
          </a:p>
          <a:p>
            <a:pPr>
              <a:buNone/>
            </a:pPr>
            <a:endParaRPr lang="en-US" sz="2000" dirty="0">
              <a:latin typeface="Courier New" pitchFamily="49" charset="0"/>
              <a:cs typeface="Courier New" pitchFamily="49" charset="0"/>
            </a:endParaRPr>
          </a:p>
        </p:txBody>
      </p:sp>
      <p:sp>
        <p:nvSpPr>
          <p:cNvPr id="10" name="Rectangle 9"/>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0267456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914400" y="0"/>
            <a:ext cx="8206212" cy="868681"/>
          </a:xfrm>
        </p:spPr>
        <p:txBody>
          <a:bodyPr>
            <a:noAutofit/>
          </a:bodyPr>
          <a:lstStyle/>
          <a:p>
            <a:r>
              <a:rPr lang="en-US" sz="3200" b="1" dirty="0">
                <a:solidFill>
                  <a:srgbClr val="C00000"/>
                </a:solidFill>
              </a:rPr>
              <a:t>Functions</a:t>
            </a:r>
            <a:r>
              <a:rPr lang="en-US" sz="3200" b="1" dirty="0">
                <a:solidFill>
                  <a:srgbClr val="C00000"/>
                </a:solidFill>
                <a:sym typeface="Wingdings" pitchFamily="2" charset="2"/>
              </a:rPr>
              <a:t> </a:t>
            </a:r>
            <a:r>
              <a:rPr lang="en-US" sz="3200" b="1" dirty="0">
                <a:solidFill>
                  <a:srgbClr val="C00000"/>
                </a:solidFill>
              </a:rPr>
              <a:t>Pass by using Reference Pointer</a:t>
            </a:r>
          </a:p>
        </p:txBody>
      </p:sp>
      <p:sp>
        <p:nvSpPr>
          <p:cNvPr id="279555" name="Rectangle 3"/>
          <p:cNvSpPr>
            <a:spLocks noGrp="1" noChangeArrowheads="1"/>
          </p:cNvSpPr>
          <p:nvPr>
            <p:ph type="body" idx="1"/>
          </p:nvPr>
        </p:nvSpPr>
        <p:spPr>
          <a:xfrm>
            <a:off x="0" y="990600"/>
            <a:ext cx="9144000" cy="5867400"/>
          </a:xfrm>
        </p:spPr>
        <p:txBody>
          <a:bodyPr>
            <a:normAutofit/>
          </a:bodyPr>
          <a:lstStyle/>
          <a:p>
            <a:r>
              <a:rPr lang="en-US" b="1" dirty="0">
                <a:solidFill>
                  <a:srgbClr val="C00000"/>
                </a:solidFill>
                <a:latin typeface="+mj-lt"/>
              </a:rPr>
              <a:t>Pass-by-reference with pointer</a:t>
            </a:r>
            <a:r>
              <a:rPr lang="en-US" dirty="0">
                <a:solidFill>
                  <a:srgbClr val="C00000"/>
                </a:solidFill>
                <a:latin typeface="+mj-lt"/>
              </a:rPr>
              <a:t> </a:t>
            </a:r>
            <a:r>
              <a:rPr lang="en-US" dirty="0">
                <a:latin typeface="+mj-lt"/>
              </a:rPr>
              <a:t>arguments</a:t>
            </a:r>
          </a:p>
          <a:p>
            <a:pPr lvl="2" algn="just"/>
            <a:r>
              <a:rPr lang="en-US" sz="3200" dirty="0">
                <a:latin typeface="+mj-lt"/>
              </a:rPr>
              <a:t>Use </a:t>
            </a:r>
            <a:r>
              <a:rPr lang="en-US" sz="3200" dirty="0">
                <a:solidFill>
                  <a:srgbClr val="2F1BC7"/>
                </a:solidFill>
                <a:latin typeface="+mj-lt"/>
              </a:rPr>
              <a:t>pointers</a:t>
            </a:r>
            <a:r>
              <a:rPr lang="en-US" sz="3200" dirty="0">
                <a:latin typeface="+mj-lt"/>
              </a:rPr>
              <a:t> as </a:t>
            </a:r>
            <a:r>
              <a:rPr lang="en-US" sz="3200" dirty="0">
                <a:solidFill>
                  <a:srgbClr val="2F1BC7"/>
                </a:solidFill>
                <a:latin typeface="+mj-lt"/>
              </a:rPr>
              <a:t>formal parameters </a:t>
            </a:r>
            <a:r>
              <a:rPr lang="en-US" sz="3200" dirty="0">
                <a:latin typeface="+mj-lt"/>
              </a:rPr>
              <a:t>and </a:t>
            </a:r>
            <a:r>
              <a:rPr lang="en-US" sz="3200" dirty="0">
                <a:solidFill>
                  <a:srgbClr val="2F1BC7"/>
                </a:solidFill>
                <a:latin typeface="+mj-lt"/>
              </a:rPr>
              <a:t>addresses</a:t>
            </a:r>
            <a:r>
              <a:rPr lang="en-US" sz="3200" dirty="0">
                <a:latin typeface="+mj-lt"/>
              </a:rPr>
              <a:t> as </a:t>
            </a:r>
            <a:r>
              <a:rPr lang="en-US" sz="3200" dirty="0">
                <a:solidFill>
                  <a:srgbClr val="2F1BC7"/>
                </a:solidFill>
                <a:latin typeface="+mj-lt"/>
              </a:rPr>
              <a:t>actual parameters</a:t>
            </a:r>
          </a:p>
          <a:p>
            <a:pPr lvl="2"/>
            <a:endParaRPr lang="en-US" sz="3400" dirty="0">
              <a:solidFill>
                <a:srgbClr val="2F1BC7"/>
              </a:solidFill>
              <a:latin typeface="+mj-lt"/>
            </a:endParaRPr>
          </a:p>
          <a:p>
            <a:r>
              <a:rPr lang="en-US" b="1" dirty="0">
                <a:solidFill>
                  <a:srgbClr val="2F1BC7"/>
                </a:solidFill>
                <a:latin typeface="+mj-lt"/>
              </a:rPr>
              <a:t>Pass address </a:t>
            </a:r>
            <a:r>
              <a:rPr lang="en-US" dirty="0">
                <a:latin typeface="+mj-lt"/>
              </a:rPr>
              <a:t>of </a:t>
            </a:r>
            <a:r>
              <a:rPr lang="en-US" b="1" dirty="0">
                <a:solidFill>
                  <a:srgbClr val="2F1BC7"/>
                </a:solidFill>
                <a:latin typeface="+mj-lt"/>
              </a:rPr>
              <a:t>argument</a:t>
            </a:r>
            <a:r>
              <a:rPr lang="en-US" dirty="0">
                <a:latin typeface="+mj-lt"/>
              </a:rPr>
              <a:t> using </a:t>
            </a:r>
            <a:r>
              <a:rPr lang="en-US" b="1" dirty="0">
                <a:solidFill>
                  <a:srgbClr val="2F1BC7"/>
                </a:solidFill>
                <a:latin typeface="+mj-lt"/>
              </a:rPr>
              <a:t>&amp;</a:t>
            </a:r>
            <a:r>
              <a:rPr lang="en-US" dirty="0">
                <a:solidFill>
                  <a:srgbClr val="2F1BC7"/>
                </a:solidFill>
                <a:latin typeface="+mj-lt"/>
              </a:rPr>
              <a:t> operator</a:t>
            </a:r>
          </a:p>
          <a:p>
            <a:pPr lvl="1"/>
            <a:r>
              <a:rPr lang="en-US" sz="3200" b="1" dirty="0">
                <a:solidFill>
                  <a:srgbClr val="C00000"/>
                </a:solidFill>
                <a:latin typeface="+mj-lt"/>
              </a:rPr>
              <a:t>Arrays not passed with &amp;</a:t>
            </a:r>
            <a:r>
              <a:rPr lang="en-US" sz="3200" dirty="0">
                <a:solidFill>
                  <a:srgbClr val="C00000"/>
                </a:solidFill>
                <a:latin typeface="+mj-lt"/>
              </a:rPr>
              <a:t> </a:t>
            </a:r>
            <a:r>
              <a:rPr lang="en-US" sz="3200" dirty="0">
                <a:latin typeface="+mj-lt"/>
              </a:rPr>
              <a:t>because </a:t>
            </a:r>
            <a:r>
              <a:rPr lang="en-US" sz="3200" dirty="0">
                <a:solidFill>
                  <a:srgbClr val="2F1BC7"/>
                </a:solidFill>
                <a:latin typeface="+mj-lt"/>
              </a:rPr>
              <a:t>array name is </a:t>
            </a:r>
            <a:r>
              <a:rPr lang="en-US" sz="3200" dirty="0">
                <a:latin typeface="+mj-lt"/>
              </a:rPr>
              <a:t>already </a:t>
            </a:r>
            <a:r>
              <a:rPr lang="en-US" sz="3200" dirty="0">
                <a:solidFill>
                  <a:srgbClr val="2F1BC7"/>
                </a:solidFill>
                <a:latin typeface="+mj-lt"/>
              </a:rPr>
              <a:t>an address </a:t>
            </a:r>
          </a:p>
          <a:p>
            <a:pPr lvl="1"/>
            <a:r>
              <a:rPr lang="en-US" sz="3200" dirty="0">
                <a:solidFill>
                  <a:srgbClr val="2F1BC7"/>
                </a:solidFill>
                <a:latin typeface="+mj-lt"/>
              </a:rPr>
              <a:t>Pointer variables</a:t>
            </a:r>
            <a:r>
              <a:rPr lang="en-US" sz="3200" dirty="0">
                <a:latin typeface="+mj-lt"/>
              </a:rPr>
              <a:t> are </a:t>
            </a:r>
            <a:r>
              <a:rPr lang="en-US" sz="3200" dirty="0">
                <a:solidFill>
                  <a:srgbClr val="2F1BC7"/>
                </a:solidFill>
                <a:latin typeface="+mj-lt"/>
              </a:rPr>
              <a:t>used</a:t>
            </a:r>
            <a:r>
              <a:rPr lang="en-US" sz="3200" dirty="0">
                <a:latin typeface="+mj-lt"/>
              </a:rPr>
              <a:t> </a:t>
            </a:r>
            <a:r>
              <a:rPr lang="en-US" sz="3200" dirty="0">
                <a:solidFill>
                  <a:srgbClr val="2F1BC7"/>
                </a:solidFill>
                <a:latin typeface="+mj-lt"/>
              </a:rPr>
              <a:t>inside</a:t>
            </a:r>
            <a:r>
              <a:rPr lang="en-US" sz="3200" dirty="0">
                <a:latin typeface="+mj-lt"/>
              </a:rPr>
              <a:t> </a:t>
            </a:r>
            <a:r>
              <a:rPr lang="en-US" sz="3200" dirty="0">
                <a:solidFill>
                  <a:srgbClr val="2F1BC7"/>
                </a:solidFill>
                <a:latin typeface="+mj-lt"/>
              </a:rPr>
              <a:t>function </a:t>
            </a:r>
          </a:p>
          <a:p>
            <a:pPr lvl="3">
              <a:buFontTx/>
              <a:buNone/>
            </a:pPr>
            <a:r>
              <a:rPr lang="en-US" sz="3400" b="1" dirty="0">
                <a:latin typeface="+mj-lt"/>
              </a:rPr>
              <a:t> </a:t>
            </a:r>
          </a:p>
        </p:txBody>
      </p:sp>
      <p:sp>
        <p:nvSpPr>
          <p:cNvPr id="4" name="Rectangle 3"/>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itchFamily="49" charset="0"/>
                <a:cs typeface="Courier New" pitchFamily="49" charset="0"/>
              </a:rPr>
              <a:t>c</a:t>
            </a:r>
          </a:p>
        </p:txBody>
      </p:sp>
    </p:spTree>
    <p:extLst>
      <p:ext uri="{BB962C8B-B14F-4D97-AF65-F5344CB8AC3E}">
        <p14:creationId xmlns:p14="http://schemas.microsoft.com/office/powerpoint/2010/main" val="1448581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914400" y="53924"/>
            <a:ext cx="8229600" cy="784276"/>
          </a:xfrm>
        </p:spPr>
        <p:txBody>
          <a:bodyPr>
            <a:noAutofit/>
          </a:bodyPr>
          <a:lstStyle/>
          <a:p>
            <a:r>
              <a:rPr lang="en-US" sz="4000" b="1" dirty="0">
                <a:solidFill>
                  <a:srgbClr val="C00000"/>
                </a:solidFill>
                <a:latin typeface="Calibri" pitchFamily="34" charset="0"/>
                <a:ea typeface="宋体" pitchFamily="2" charset="-122"/>
              </a:rPr>
              <a:t>Pass by Reference Pointers– Example1</a:t>
            </a:r>
          </a:p>
        </p:txBody>
      </p:sp>
      <p:graphicFrame>
        <p:nvGraphicFramePr>
          <p:cNvPr id="2" name="Table 1"/>
          <p:cNvGraphicFramePr>
            <a:graphicFrameLocks noGrp="1"/>
          </p:cNvGraphicFramePr>
          <p:nvPr/>
        </p:nvGraphicFramePr>
        <p:xfrm>
          <a:off x="304800" y="1143000"/>
          <a:ext cx="8628062" cy="5502275"/>
        </p:xfrm>
        <a:graphic>
          <a:graphicData uri="http://schemas.openxmlformats.org/drawingml/2006/table">
            <a:tbl>
              <a:tblPr/>
              <a:tblGrid>
                <a:gridCol w="8628062">
                  <a:extLst>
                    <a:ext uri="{9D8B030D-6E8A-4147-A177-3AD203B41FA5}">
                      <a16:colId xmlns:a16="http://schemas.microsoft.com/office/drawing/2014/main" val="20000"/>
                    </a:ext>
                  </a:extLst>
                </a:gridCol>
              </a:tblGrid>
              <a:tr h="55022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void </a:t>
                      </a:r>
                      <a:r>
                        <a:rPr kumimoji="0" lang="en-US" sz="2400" b="1" i="0" u="none" strike="noStrike" cap="none" normalizeH="0" baseline="0" dirty="0" err="1">
                          <a:ln>
                            <a:noFill/>
                          </a:ln>
                          <a:solidFill>
                            <a:schemeClr val="tx1"/>
                          </a:solidFill>
                          <a:effectLst/>
                          <a:latin typeface="Courier New" pitchFamily="49" charset="0"/>
                          <a:ea typeface="宋体" pitchFamily="2" charset="-122"/>
                          <a:cs typeface="Courier New" pitchFamily="49" charset="0"/>
                        </a:rPr>
                        <a:t>func</a:t>
                      </a:r>
                      <a:r>
                        <a:rPr kumimoji="0" lang="en-US" sz="24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a:t>
                      </a:r>
                      <a:r>
                        <a:rPr kumimoji="0" lang="en-US" sz="2400" b="1" i="0" u="none" strike="noStrike" cap="none" normalizeH="0" baseline="0" dirty="0" err="1">
                          <a:ln>
                            <a:noFill/>
                          </a:ln>
                          <a:solidFill>
                            <a:schemeClr val="tx1"/>
                          </a:solidFill>
                          <a:effectLst/>
                          <a:latin typeface="Courier New" pitchFamily="49" charset="0"/>
                          <a:ea typeface="宋体" pitchFamily="2" charset="-122"/>
                          <a:cs typeface="Courier New" pitchFamily="49" charset="0"/>
                        </a:rPr>
                        <a:t>int</a:t>
                      </a:r>
                      <a:r>
                        <a:rPr kumimoji="0" lang="en-US" sz="24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  *num)</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en-US" sz="2400" b="0" i="0" u="none" strike="noStrike" cap="none" normalizeH="0" baseline="0" dirty="0" err="1">
                          <a:ln>
                            <a:noFill/>
                          </a:ln>
                          <a:solidFill>
                            <a:schemeClr val="tx1"/>
                          </a:solidFill>
                          <a:effectLst/>
                          <a:latin typeface="Courier New" pitchFamily="49" charset="0"/>
                          <a:ea typeface="宋体" pitchFamily="2" charset="-122"/>
                          <a:cs typeface="Courier New" pitchFamily="49" charset="0"/>
                        </a:rPr>
                        <a:t>cout</a:t>
                      </a: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&lt;&lt;"num = "&lt;&lt;*num&lt;&lt;</a:t>
                      </a:r>
                      <a:r>
                        <a:rPr kumimoji="0" lang="en-US" sz="2400" b="0" i="0" u="none" strike="noStrike" cap="none" normalizeH="0" baseline="0" dirty="0" err="1">
                          <a:ln>
                            <a:noFill/>
                          </a:ln>
                          <a:solidFill>
                            <a:schemeClr val="tx1"/>
                          </a:solidFill>
                          <a:effectLst/>
                          <a:latin typeface="Courier New" pitchFamily="49" charset="0"/>
                          <a:ea typeface="宋体" pitchFamily="2" charset="-122"/>
                          <a:cs typeface="Courier New" pitchFamily="49" charset="0"/>
                        </a:rPr>
                        <a:t>endl</a:t>
                      </a: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*num = 10;</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en-US" sz="2400" b="0" i="0" u="none" strike="noStrike" cap="none" normalizeH="0" baseline="0" dirty="0" err="1">
                          <a:ln>
                            <a:noFill/>
                          </a:ln>
                          <a:solidFill>
                            <a:schemeClr val="tx1"/>
                          </a:solidFill>
                          <a:effectLst/>
                          <a:latin typeface="Courier New" pitchFamily="49" charset="0"/>
                          <a:ea typeface="宋体" pitchFamily="2" charset="-122"/>
                          <a:cs typeface="Courier New" pitchFamily="49" charset="0"/>
                        </a:rPr>
                        <a:t>cout</a:t>
                      </a: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&lt;&lt;"num = "&lt;&lt;*num&lt;&lt;</a:t>
                      </a:r>
                      <a:r>
                        <a:rPr kumimoji="0" lang="en-US" sz="2400" b="0" i="0" u="none" strike="noStrike" cap="none" normalizeH="0" baseline="0" dirty="0" err="1">
                          <a:ln>
                            <a:noFill/>
                          </a:ln>
                          <a:solidFill>
                            <a:schemeClr val="tx1"/>
                          </a:solidFill>
                          <a:effectLst/>
                          <a:latin typeface="Courier New" pitchFamily="49" charset="0"/>
                          <a:ea typeface="宋体" pitchFamily="2" charset="-122"/>
                          <a:cs typeface="Courier New" pitchFamily="49" charset="0"/>
                        </a:rPr>
                        <a:t>endl</a:t>
                      </a: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void main()</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en-US" sz="2400" b="0" i="0" u="none" strike="noStrike" cap="none" normalizeH="0" baseline="0" dirty="0" err="1">
                          <a:ln>
                            <a:noFill/>
                          </a:ln>
                          <a:solidFill>
                            <a:schemeClr val="tx1"/>
                          </a:solidFill>
                          <a:effectLst/>
                          <a:latin typeface="Courier New" pitchFamily="49" charset="0"/>
                          <a:ea typeface="宋体" pitchFamily="2" charset="-122"/>
                          <a:cs typeface="Courier New" pitchFamily="49" charset="0"/>
                        </a:rPr>
                        <a:t>int</a:t>
                      </a: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n = 5;</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en-US" sz="2400" b="0" i="0" u="none" strike="noStrike" cap="none" normalizeH="0" baseline="0" dirty="0" err="1">
                          <a:ln>
                            <a:noFill/>
                          </a:ln>
                          <a:solidFill>
                            <a:schemeClr val="tx1"/>
                          </a:solidFill>
                          <a:effectLst/>
                          <a:latin typeface="Courier New" pitchFamily="49" charset="0"/>
                          <a:ea typeface="宋体" pitchFamily="2" charset="-122"/>
                          <a:cs typeface="Courier New" pitchFamily="49" charset="0"/>
                        </a:rPr>
                        <a:t>cout</a:t>
                      </a: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&lt;&lt;"Before call: n = "&lt;&lt;n&lt;&lt;</a:t>
                      </a:r>
                      <a:r>
                        <a:rPr kumimoji="0" lang="en-US" sz="2400" b="0" i="0" u="none" strike="noStrike" cap="none" normalizeH="0" baseline="0" dirty="0" err="1">
                          <a:ln>
                            <a:noFill/>
                          </a:ln>
                          <a:solidFill>
                            <a:schemeClr val="tx1"/>
                          </a:solidFill>
                          <a:effectLst/>
                          <a:latin typeface="Courier New" pitchFamily="49" charset="0"/>
                          <a:ea typeface="宋体" pitchFamily="2" charset="-122"/>
                          <a:cs typeface="Courier New" pitchFamily="49" charset="0"/>
                        </a:rPr>
                        <a:t>endl</a:t>
                      </a: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en-US" sz="2400" b="1" i="0" u="none" strike="noStrike" cap="none" normalizeH="0" baseline="0" dirty="0" err="1">
                          <a:ln>
                            <a:noFill/>
                          </a:ln>
                          <a:solidFill>
                            <a:schemeClr val="tx1"/>
                          </a:solidFill>
                          <a:effectLst/>
                          <a:latin typeface="Courier New" pitchFamily="49" charset="0"/>
                          <a:ea typeface="宋体" pitchFamily="2" charset="-122"/>
                          <a:cs typeface="Courier New" pitchFamily="49" charset="0"/>
                        </a:rPr>
                        <a:t>func</a:t>
                      </a:r>
                      <a:r>
                        <a:rPr kumimoji="0" lang="en-US" sz="24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(&amp;n);</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en-US" sz="2400" b="0" i="0" u="none" strike="noStrike" cap="none" normalizeH="0" baseline="0" dirty="0" err="1">
                          <a:ln>
                            <a:noFill/>
                          </a:ln>
                          <a:solidFill>
                            <a:schemeClr val="tx1"/>
                          </a:solidFill>
                          <a:effectLst/>
                          <a:latin typeface="Courier New" pitchFamily="49" charset="0"/>
                          <a:ea typeface="宋体" pitchFamily="2" charset="-122"/>
                          <a:cs typeface="Courier New" pitchFamily="49" charset="0"/>
                        </a:rPr>
                        <a:t>cout</a:t>
                      </a: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&lt;&lt;"After call: n = "&lt;&lt;n&lt;&lt;</a:t>
                      </a:r>
                      <a:r>
                        <a:rPr kumimoji="0" lang="en-US" sz="2400" b="0" i="0" u="none" strike="noStrike" cap="none" normalizeH="0" baseline="0" dirty="0" err="1">
                          <a:ln>
                            <a:noFill/>
                          </a:ln>
                          <a:solidFill>
                            <a:schemeClr val="tx1"/>
                          </a:solidFill>
                          <a:effectLst/>
                          <a:latin typeface="Courier New" pitchFamily="49" charset="0"/>
                          <a:ea typeface="宋体" pitchFamily="2" charset="-122"/>
                          <a:cs typeface="Courier New" pitchFamily="49" charset="0"/>
                        </a:rPr>
                        <a:t>endl</a:t>
                      </a: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a:t>
                      </a:r>
                    </a:p>
                  </a:txBody>
                  <a:tcPr marL="91445" marR="91445"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DDDFF"/>
                    </a:solidFill>
                  </a:tcPr>
                </a:tc>
                <a:extLst>
                  <a:ext uri="{0D108BD9-81ED-4DB2-BD59-A6C34878D82A}">
                    <a16:rowId xmlns:a16="http://schemas.microsoft.com/office/drawing/2014/main" val="10000"/>
                  </a:ext>
                </a:extLst>
              </a:tr>
            </a:tbl>
          </a:graphicData>
        </a:graphic>
      </p:graphicFrame>
      <p:sp>
        <p:nvSpPr>
          <p:cNvPr id="5" name="Rectangle 4"/>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itchFamily="49" charset="0"/>
                <a:cs typeface="Courier New" pitchFamily="49" charset="0"/>
              </a:rPr>
              <a:t>c</a:t>
            </a:r>
          </a:p>
        </p:txBody>
      </p:sp>
    </p:spTree>
    <p:extLst>
      <p:ext uri="{BB962C8B-B14F-4D97-AF65-F5344CB8AC3E}">
        <p14:creationId xmlns:p14="http://schemas.microsoft.com/office/powerpoint/2010/main" val="12981615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34924" y="990600"/>
            <a:ext cx="8956676" cy="5786199"/>
          </a:xfrm>
          <a:prstGeom prst="rect">
            <a:avLst/>
          </a:prstGeom>
          <a:noFill/>
          <a:ln w="12700">
            <a:noFill/>
            <a:miter lim="800000"/>
            <a:headEnd type="none" w="sm" len="sm"/>
            <a:tailEnd type="none" w="sm" len="sm"/>
          </a:ln>
          <a:effectLst/>
        </p:spPr>
        <p:txBody>
          <a:bodyPr wrap="square">
            <a:spAutoFit/>
          </a:bodyPr>
          <a:lstStyle/>
          <a:p>
            <a:pPr marL="393700" lvl="2" indent="-168275" eaLnBrk="0" hangingPunct="0">
              <a:spcBef>
                <a:spcPct val="50000"/>
              </a:spcBef>
            </a:pPr>
            <a:r>
              <a:rPr lang="en-US" sz="2000" b="1" dirty="0">
                <a:solidFill>
                  <a:srgbClr val="2F1BC7"/>
                </a:solidFill>
                <a:latin typeface="Courier New" pitchFamily="49" charset="0"/>
                <a:cs typeface="Courier New" pitchFamily="49" charset="0"/>
              </a:rPr>
              <a:t>void </a:t>
            </a:r>
            <a:r>
              <a:rPr lang="en-US" sz="2000" b="1" dirty="0" err="1">
                <a:solidFill>
                  <a:srgbClr val="2F1BC7"/>
                </a:solidFill>
                <a:latin typeface="Courier New" pitchFamily="49" charset="0"/>
                <a:cs typeface="Courier New" pitchFamily="49" charset="0"/>
              </a:rPr>
              <a:t>compDouble</a:t>
            </a:r>
            <a:r>
              <a:rPr lang="en-US" sz="2000" b="1" dirty="0">
                <a:latin typeface="Courier New" pitchFamily="49" charset="0"/>
                <a:cs typeface="Courier New" pitchFamily="49" charset="0"/>
              </a:rPr>
              <a:t>(</a:t>
            </a:r>
            <a:r>
              <a:rPr lang="en-US" sz="2000" b="1" dirty="0" err="1">
                <a:solidFill>
                  <a:srgbClr val="C00000"/>
                </a:solidFill>
                <a:latin typeface="Courier New" pitchFamily="49" charset="0"/>
                <a:cs typeface="Courier New" pitchFamily="49" charset="0"/>
              </a:rPr>
              <a:t>int</a:t>
            </a:r>
            <a:r>
              <a:rPr lang="en-US" sz="2000" b="1" dirty="0">
                <a:solidFill>
                  <a:srgbClr val="C00000"/>
                </a:solidFill>
                <a:latin typeface="Courier New" pitchFamily="49" charset="0"/>
                <a:cs typeface="Courier New" pitchFamily="49" charset="0"/>
              </a:rPr>
              <a:t>* </a:t>
            </a:r>
            <a:r>
              <a:rPr lang="en-US" sz="2000" b="1" dirty="0" err="1">
                <a:solidFill>
                  <a:srgbClr val="C00000"/>
                </a:solidFill>
                <a:latin typeface="Courier New" pitchFamily="49" charset="0"/>
                <a:cs typeface="Courier New" pitchFamily="49" charset="0"/>
              </a:rPr>
              <a:t>Ar</a:t>
            </a:r>
            <a:r>
              <a:rPr lang="en-US" sz="2000" b="1" dirty="0">
                <a:latin typeface="Courier New" pitchFamily="49" charset="0"/>
                <a:cs typeface="Courier New" pitchFamily="49" charset="0"/>
              </a:rPr>
              <a:t>)</a:t>
            </a:r>
          </a:p>
          <a:p>
            <a:pPr marL="393700" lvl="2" indent="-168275" eaLnBrk="0" hangingPunct="0">
              <a:spcBef>
                <a:spcPct val="50000"/>
              </a:spcBef>
            </a:pPr>
            <a:r>
              <a:rPr lang="en-US" sz="2000" b="1" dirty="0">
                <a:latin typeface="Courier New" pitchFamily="49" charset="0"/>
                <a:cs typeface="Courier New" pitchFamily="49" charset="0"/>
              </a:rPr>
              <a: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a:solidFill>
                  <a:srgbClr val="2F1BC7"/>
                </a:solidFill>
                <a:latin typeface="Courier New" pitchFamily="49" charset="0"/>
                <a:cs typeface="Courier New" pitchFamily="49" charset="0"/>
              </a:rPr>
              <a:t>for</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=0;i&lt;10;i++)</a:t>
            </a:r>
          </a:p>
          <a:p>
            <a:pPr marL="393700" lvl="2" indent="-168275" eaLnBrk="0" hangingPunct="0">
              <a:spcBef>
                <a:spcPct val="50000"/>
              </a:spcBef>
            </a:pPr>
            <a:r>
              <a:rPr lang="en-US" sz="2000" b="1" dirty="0">
                <a:latin typeface="Courier New" pitchFamily="49" charset="0"/>
                <a:cs typeface="Courier New" pitchFamily="49" charset="0"/>
              </a:rPr>
              <a:t>		{	</a:t>
            </a:r>
            <a:r>
              <a:rPr lang="en-US" sz="2000" b="1" dirty="0">
                <a:solidFill>
                  <a:srgbClr val="C00000"/>
                </a:solidFill>
                <a:latin typeface="Courier New" pitchFamily="49" charset="0"/>
                <a:cs typeface="Courier New" pitchFamily="49" charset="0"/>
              </a:rPr>
              <a:t>*</a:t>
            </a:r>
            <a:r>
              <a:rPr lang="en-US" sz="2000" b="1" dirty="0" err="1">
                <a:solidFill>
                  <a:srgbClr val="C00000"/>
                </a:solidFill>
                <a:latin typeface="Courier New" pitchFamily="49" charset="0"/>
                <a:cs typeface="Courier New" pitchFamily="49" charset="0"/>
              </a:rPr>
              <a:t>Ar</a:t>
            </a:r>
            <a:r>
              <a:rPr lang="en-US" sz="2000" b="1" dirty="0">
                <a:solidFill>
                  <a:srgbClr val="C00000"/>
                </a:solidFill>
                <a:latin typeface="Courier New" pitchFamily="49" charset="0"/>
                <a:cs typeface="Courier New" pitchFamily="49" charset="0"/>
              </a:rPr>
              <a:t>=(*</a:t>
            </a:r>
            <a:r>
              <a:rPr lang="en-US" sz="2000" b="1" dirty="0" err="1">
                <a:solidFill>
                  <a:srgbClr val="C00000"/>
                </a:solidFill>
                <a:latin typeface="Courier New" pitchFamily="49" charset="0"/>
                <a:cs typeface="Courier New" pitchFamily="49" charset="0"/>
              </a:rPr>
              <a:t>Ar</a:t>
            </a:r>
            <a:r>
              <a:rPr lang="en-US" sz="2000" b="1" dirty="0">
                <a:solidFill>
                  <a:srgbClr val="C00000"/>
                </a:solidFill>
                <a:latin typeface="Courier New" pitchFamily="49" charset="0"/>
                <a:cs typeface="Courier New" pitchFamily="49" charset="0"/>
              </a:rPr>
              <a:t>)*2;</a:t>
            </a:r>
          </a:p>
          <a:p>
            <a:pPr marL="393700" lvl="2" indent="-168275" eaLnBrk="0" hangingPunct="0">
              <a:spcBef>
                <a:spcPct val="50000"/>
              </a:spcBef>
            </a:pPr>
            <a:r>
              <a:rPr lang="en-US" sz="2000" b="1" dirty="0">
                <a:solidFill>
                  <a:srgbClr val="C00000"/>
                </a:solidFill>
                <a:latin typeface="Courier New" pitchFamily="49" charset="0"/>
                <a:cs typeface="Courier New" pitchFamily="49" charset="0"/>
              </a:rPr>
              <a:t>			 </a:t>
            </a:r>
            <a:r>
              <a:rPr lang="en-US" sz="2000" b="1" dirty="0" err="1">
                <a:solidFill>
                  <a:srgbClr val="C00000"/>
                </a:solidFill>
                <a:latin typeface="Courier New" pitchFamily="49" charset="0"/>
                <a:cs typeface="Courier New" pitchFamily="49" charset="0"/>
              </a:rPr>
              <a:t>Ar</a:t>
            </a:r>
            <a:r>
              <a:rPr lang="en-US" sz="2000" b="1" dirty="0">
                <a:solidFill>
                  <a:srgbClr val="C00000"/>
                </a:solidFill>
                <a:latin typeface="Courier New" pitchFamily="49" charset="0"/>
                <a:cs typeface="Courier New" pitchFamily="49" charset="0"/>
              </a:rPr>
              <a:t>++;</a:t>
            </a:r>
          </a:p>
          <a:p>
            <a:pPr marL="393700" lvl="2" indent="-168275" eaLnBrk="0" hangingPunct="0">
              <a:spcBef>
                <a:spcPct val="50000"/>
              </a:spcBef>
            </a:pPr>
            <a:r>
              <a:rPr lang="en-US" sz="2000" b="1" dirty="0">
                <a:solidFill>
                  <a:srgbClr val="C00000"/>
                </a:solidFill>
                <a:latin typeface="Courier New" pitchFamily="49" charset="0"/>
                <a:cs typeface="Courier New" pitchFamily="49" charset="0"/>
              </a:rPr>
              <a:t>	</a:t>
            </a:r>
            <a:r>
              <a:rPr lang="en-US" sz="2000" b="1" dirty="0">
                <a:latin typeface="Courier New" pitchFamily="49" charset="0"/>
                <a:cs typeface="Courier New" pitchFamily="49" charset="0"/>
              </a:rPr>
              <a:t>	}</a:t>
            </a:r>
          </a:p>
          <a:p>
            <a:pPr marL="393700" lvl="2" indent="-168275" eaLnBrk="0" hangingPunct="0">
              <a:spcBef>
                <a:spcPct val="50000"/>
              </a:spcBef>
            </a:pPr>
            <a:r>
              <a:rPr lang="en-US" sz="2000" b="1" dirty="0">
                <a:latin typeface="Courier New" pitchFamily="49" charset="0"/>
                <a:cs typeface="Courier New" pitchFamily="49" charset="0"/>
              </a:rPr>
              <a:t>}</a:t>
            </a:r>
          </a:p>
          <a:p>
            <a:pPr marL="393700" lvl="2" indent="-168275" eaLnBrk="0" hangingPunct="0">
              <a:spcBef>
                <a:spcPct val="50000"/>
              </a:spcBef>
            </a:pPr>
            <a:r>
              <a:rPr lang="en-US" sz="2000" b="1" dirty="0">
                <a:solidFill>
                  <a:srgbClr val="2F1BC7"/>
                </a:solidFill>
                <a:latin typeface="Courier New" pitchFamily="49" charset="0"/>
                <a:cs typeface="Courier New" pitchFamily="49" charset="0"/>
              </a:rPr>
              <a:t>void</a:t>
            </a:r>
            <a:r>
              <a:rPr lang="en-US" sz="2000" b="1" dirty="0">
                <a:latin typeface="Courier New" pitchFamily="49" charset="0"/>
                <a:cs typeface="Courier New" pitchFamily="49" charset="0"/>
              </a:rPr>
              <a:t> main()</a:t>
            </a:r>
          </a:p>
          <a:p>
            <a:pPr marL="393700" lvl="2" indent="-168275" eaLnBrk="0" hangingPunct="0">
              <a:spcBef>
                <a:spcPct val="50000"/>
              </a:spcBef>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Arr</a:t>
            </a:r>
            <a:r>
              <a:rPr lang="en-US" sz="2000" b="1" dirty="0">
                <a:latin typeface="Courier New" pitchFamily="49" charset="0"/>
                <a:cs typeface="Courier New" pitchFamily="49" charset="0"/>
              </a:rPr>
              <a:t>[10]={0,1,2,3,4,5,6,7,8,9};</a:t>
            </a:r>
          </a:p>
          <a:p>
            <a:pPr marL="393700" lvl="2" indent="-168275" eaLnBrk="0" hangingPunct="0">
              <a:spcBef>
                <a:spcPct val="50000"/>
              </a:spcBef>
            </a:pPr>
            <a:r>
              <a:rPr lang="en-US" sz="2000" b="1" dirty="0">
                <a:latin typeface="Courier New" pitchFamily="49" charset="0"/>
                <a:cs typeface="Courier New" pitchFamily="49" charset="0"/>
              </a:rPr>
              <a:t>		</a:t>
            </a:r>
            <a:r>
              <a:rPr lang="en-US" sz="2000" b="1" dirty="0" err="1">
                <a:solidFill>
                  <a:srgbClr val="2F1BC7"/>
                </a:solidFill>
                <a:latin typeface="Courier New" pitchFamily="49" charset="0"/>
                <a:cs typeface="Courier New" pitchFamily="49" charset="0"/>
              </a:rPr>
              <a:t>compDouble</a:t>
            </a:r>
            <a:r>
              <a:rPr lang="en-US" sz="2000" b="1" dirty="0">
                <a:latin typeface="Courier New" pitchFamily="49" charset="0"/>
                <a:cs typeface="Courier New" pitchFamily="49" charset="0"/>
              </a:rPr>
              <a:t>(</a:t>
            </a:r>
            <a:r>
              <a:rPr lang="en-US" sz="2000" b="1" dirty="0" err="1">
                <a:solidFill>
                  <a:srgbClr val="C00000"/>
                </a:solidFill>
                <a:latin typeface="Courier New" pitchFamily="49" charset="0"/>
                <a:cs typeface="Courier New" pitchFamily="49" charset="0"/>
              </a:rPr>
              <a:t>Arr</a:t>
            </a:r>
            <a:r>
              <a:rPr lang="en-US" sz="2000" b="1" dirty="0">
                <a:latin typeface="Courier New" pitchFamily="49" charset="0"/>
                <a:cs typeface="Courier New" pitchFamily="49" charset="0"/>
              </a:rPr>
              <a:t>);</a:t>
            </a:r>
          </a:p>
          <a:p>
            <a:pPr marL="393700" lvl="2" indent="-168275" eaLnBrk="0" hangingPunct="0">
              <a:spcBef>
                <a:spcPct val="50000"/>
              </a:spcBef>
            </a:pPr>
            <a:r>
              <a:rPr lang="en-US" sz="2000" b="1" dirty="0">
                <a:latin typeface="Courier New" pitchFamily="49" charset="0"/>
                <a:cs typeface="Courier New" pitchFamily="49" charset="0"/>
              </a:rPr>
              <a:t>		</a:t>
            </a:r>
            <a:r>
              <a:rPr lang="en-US" sz="2000" b="1" dirty="0">
                <a:solidFill>
                  <a:srgbClr val="2F1BC7"/>
                </a:solidFill>
                <a:latin typeface="Courier New" pitchFamily="49" charset="0"/>
                <a:cs typeface="Courier New" pitchFamily="49" charset="0"/>
              </a:rPr>
              <a:t>for</a:t>
            </a:r>
            <a:r>
              <a:rPr lang="en-US" sz="2000" b="1" dirty="0">
                <a:latin typeface="Courier New" pitchFamily="49" charset="0"/>
                <a:cs typeface="Courier New" pitchFamily="49" charset="0"/>
              </a:rPr>
              <a:t>(</a:t>
            </a:r>
            <a:r>
              <a:rPr lang="en-US" sz="2000" b="1" dirty="0" err="1">
                <a:solidFill>
                  <a:srgbClr val="2F1BC7"/>
                </a:solidFill>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=0;i&lt;10;i++)</a:t>
            </a:r>
          </a:p>
          <a:p>
            <a:pPr marL="393700" lvl="2" indent="-168275" eaLnBrk="0" hangingPunct="0">
              <a:spcBef>
                <a:spcPct val="50000"/>
              </a:spcBef>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cout</a:t>
            </a:r>
            <a:r>
              <a:rPr lang="en-US" sz="2000" b="1" dirty="0">
                <a:latin typeface="Courier New" pitchFamily="49" charset="0"/>
                <a:cs typeface="Courier New" pitchFamily="49" charset="0"/>
              </a:rPr>
              <a:t>&lt;&lt;</a:t>
            </a:r>
            <a:r>
              <a:rPr lang="en-US" sz="2000" b="1" dirty="0" err="1">
                <a:solidFill>
                  <a:srgbClr val="2F1BC7"/>
                </a:solidFill>
                <a:latin typeface="Courier New" pitchFamily="49" charset="0"/>
                <a:cs typeface="Courier New" pitchFamily="49" charset="0"/>
              </a:rPr>
              <a:t>Arr</a:t>
            </a:r>
            <a:r>
              <a:rPr lang="en-US" sz="2000" b="1" dirty="0">
                <a:solidFill>
                  <a:srgbClr val="2F1BC7"/>
                </a:solidFill>
                <a:latin typeface="Courier New" pitchFamily="49" charset="0"/>
                <a:cs typeface="Courier New" pitchFamily="49" charset="0"/>
              </a:rPr>
              <a:t>[</a:t>
            </a:r>
            <a:r>
              <a:rPr lang="en-US" sz="2000" b="1" dirty="0" err="1">
                <a:solidFill>
                  <a:srgbClr val="2F1BC7"/>
                </a:solidFill>
                <a:latin typeface="Courier New" pitchFamily="49" charset="0"/>
                <a:cs typeface="Courier New" pitchFamily="49" charset="0"/>
              </a:rPr>
              <a:t>i</a:t>
            </a:r>
            <a:r>
              <a:rPr lang="en-US" sz="2000" b="1" dirty="0">
                <a:solidFill>
                  <a:srgbClr val="2F1BC7"/>
                </a:solidFill>
                <a:latin typeface="Courier New" pitchFamily="49" charset="0"/>
                <a:cs typeface="Courier New" pitchFamily="49" charset="0"/>
              </a:rPr>
              <a:t>]</a:t>
            </a:r>
            <a:r>
              <a:rPr lang="en-US" sz="2000" b="1" dirty="0">
                <a:latin typeface="Courier New" pitchFamily="49" charset="0"/>
                <a:cs typeface="Courier New" pitchFamily="49" charset="0"/>
              </a:rPr>
              <a:t>&lt;&lt;</a:t>
            </a:r>
            <a:r>
              <a:rPr lang="en-US" sz="2000" b="1" dirty="0" err="1">
                <a:latin typeface="Courier New" pitchFamily="49" charset="0"/>
                <a:cs typeface="Courier New" pitchFamily="49" charset="0"/>
              </a:rPr>
              <a:t>endl</a:t>
            </a:r>
            <a:r>
              <a:rPr lang="en-US" sz="2000" b="1" dirty="0">
                <a:latin typeface="Courier New" pitchFamily="49" charset="0"/>
                <a:cs typeface="Courier New" pitchFamily="49" charset="0"/>
              </a:rPr>
              <a:t>;</a:t>
            </a:r>
          </a:p>
          <a:p>
            <a:pPr marL="393700" lvl="2" indent="-168275" eaLnBrk="0" hangingPunct="0">
              <a:spcBef>
                <a:spcPct val="50000"/>
              </a:spcBef>
            </a:pPr>
            <a:r>
              <a:rPr lang="en-US" sz="2000" b="1" dirty="0">
                <a:latin typeface="Courier New" pitchFamily="49" charset="0"/>
                <a:cs typeface="Courier New" pitchFamily="49" charset="0"/>
              </a:rPr>
              <a:t>}</a:t>
            </a:r>
            <a:endParaRPr lang="en-US" sz="2000" dirty="0">
              <a:latin typeface="Calibri" pitchFamily="34" charset="0"/>
              <a:cs typeface="Times New Roman" pitchFamily="18" charset="0"/>
            </a:endParaRPr>
          </a:p>
        </p:txBody>
      </p:sp>
      <p:sp>
        <p:nvSpPr>
          <p:cNvPr id="4" name="Rectangle 3"/>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itchFamily="49" charset="0"/>
                <a:cs typeface="Courier New" pitchFamily="49" charset="0"/>
              </a:rPr>
              <a:t>c</a:t>
            </a:r>
          </a:p>
        </p:txBody>
      </p:sp>
      <p:sp>
        <p:nvSpPr>
          <p:cNvPr id="14" name="Rectangle 2"/>
          <p:cNvSpPr txBox="1">
            <a:spLocks noChangeArrowheads="1"/>
          </p:cNvSpPr>
          <p:nvPr/>
        </p:nvSpPr>
        <p:spPr>
          <a:xfrm>
            <a:off x="914400" y="-1"/>
            <a:ext cx="8229600" cy="868681"/>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alibri" pitchFamily="34" charset="0"/>
                <a:ea typeface="宋体" pitchFamily="2" charset="-122"/>
                <a:cs typeface="+mj-cs"/>
              </a:rPr>
              <a:t>Pass by Reference Pointers– Example2</a:t>
            </a:r>
          </a:p>
        </p:txBody>
      </p:sp>
    </p:spTree>
    <p:extLst>
      <p:ext uri="{BB962C8B-B14F-4D97-AF65-F5344CB8AC3E}">
        <p14:creationId xmlns:p14="http://schemas.microsoft.com/office/powerpoint/2010/main" val="142710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0"/>
            <a:ext cx="8458200" cy="1066799"/>
          </a:xfrm>
        </p:spPr>
        <p:txBody>
          <a:bodyPr>
            <a:noAutofit/>
          </a:bodyPr>
          <a:lstStyle/>
          <a:p>
            <a:r>
              <a:rPr lang="en-US" altLang="zh-CN" sz="4000" b="1" dirty="0">
                <a:solidFill>
                  <a:srgbClr val="B80000"/>
                </a:solidFill>
              </a:rPr>
              <a:t>Organization of Virtual Memory: heap</a:t>
            </a:r>
          </a:p>
        </p:txBody>
      </p:sp>
      <p:sp>
        <p:nvSpPr>
          <p:cNvPr id="151555" name="Rectangle 3"/>
          <p:cNvSpPr>
            <a:spLocks noGrp="1" noChangeArrowheads="1"/>
          </p:cNvSpPr>
          <p:nvPr>
            <p:ph type="body" idx="1"/>
          </p:nvPr>
        </p:nvSpPr>
        <p:spPr>
          <a:xfrm>
            <a:off x="268288" y="1493837"/>
            <a:ext cx="6589712" cy="4114800"/>
          </a:xfrm>
        </p:spPr>
        <p:txBody>
          <a:bodyPr/>
          <a:lstStyle/>
          <a:p>
            <a:r>
              <a:rPr lang="en-US" altLang="zh-CN" b="1" dirty="0">
                <a:solidFill>
                  <a:srgbClr val="B80000"/>
                </a:solidFill>
              </a:rPr>
              <a:t>Heap</a:t>
            </a:r>
            <a:r>
              <a:rPr lang="en-US" altLang="zh-CN" dirty="0"/>
              <a:t>: </a:t>
            </a:r>
            <a:r>
              <a:rPr lang="en-US" altLang="zh-CN" b="1" dirty="0">
                <a:solidFill>
                  <a:srgbClr val="2C14DE"/>
                </a:solidFill>
              </a:rPr>
              <a:t>dynamically-allocated spaces</a:t>
            </a:r>
          </a:p>
          <a:p>
            <a:pPr lvl="1"/>
            <a:r>
              <a:rPr lang="en-US" altLang="zh-CN" dirty="0"/>
              <a:t>Ex: </a:t>
            </a:r>
            <a:r>
              <a:rPr lang="en-US" altLang="zh-CN" b="1" dirty="0">
                <a:solidFill>
                  <a:srgbClr val="2C14DE"/>
                </a:solidFill>
              </a:rPr>
              <a:t>new</a:t>
            </a:r>
            <a:r>
              <a:rPr lang="en-US" altLang="zh-CN" dirty="0"/>
              <a:t>, </a:t>
            </a:r>
            <a:r>
              <a:rPr lang="en-US" altLang="zh-CN" b="1" dirty="0">
                <a:solidFill>
                  <a:srgbClr val="2C14DE"/>
                </a:solidFill>
              </a:rPr>
              <a:t>delete</a:t>
            </a:r>
          </a:p>
          <a:p>
            <a:pPr lvl="1"/>
            <a:r>
              <a:rPr lang="en-US" altLang="zh-CN" b="1" dirty="0">
                <a:solidFill>
                  <a:srgbClr val="2C14DE"/>
                </a:solidFill>
              </a:rPr>
              <a:t>dynamically grows </a:t>
            </a:r>
            <a:r>
              <a:rPr lang="en-US" altLang="zh-CN" dirty="0"/>
              <a:t>as program runs</a:t>
            </a:r>
          </a:p>
        </p:txBody>
      </p:sp>
      <p:sp>
        <p:nvSpPr>
          <p:cNvPr id="151556" name="Rectangle 4"/>
          <p:cNvSpPr>
            <a:spLocks noChangeArrowheads="1"/>
          </p:cNvSpPr>
          <p:nvPr>
            <p:custDataLst>
              <p:tags r:id="rId1"/>
            </p:custDataLst>
          </p:nvPr>
        </p:nvSpPr>
        <p:spPr bwMode="auto">
          <a:xfrm>
            <a:off x="6858000" y="2438400"/>
            <a:ext cx="1752600" cy="3657600"/>
          </a:xfrm>
          <a:prstGeom prst="rect">
            <a:avLst/>
          </a:prstGeom>
          <a:solidFill>
            <a:srgbClr val="F8F8F8"/>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b="1">
              <a:solidFill>
                <a:schemeClr val="accent2"/>
              </a:solidFill>
              <a:latin typeface="Courier New" panose="02070309020205020404" pitchFamily="49" charset="0"/>
            </a:endParaRPr>
          </a:p>
        </p:txBody>
      </p:sp>
      <p:sp>
        <p:nvSpPr>
          <p:cNvPr id="151557" name="Text Box 5"/>
          <p:cNvSpPr txBox="1">
            <a:spLocks noChangeArrowheads="1"/>
          </p:cNvSpPr>
          <p:nvPr>
            <p:custDataLst>
              <p:tags r:id="rId2"/>
            </p:custDataLst>
          </p:nvPr>
        </p:nvSpPr>
        <p:spPr bwMode="auto">
          <a:xfrm>
            <a:off x="5172269" y="5851217"/>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latin typeface="Courier New" panose="02070309020205020404" pitchFamily="49" charset="0"/>
              </a:rPr>
              <a:t>0xffffffff</a:t>
            </a:r>
          </a:p>
        </p:txBody>
      </p:sp>
      <p:sp>
        <p:nvSpPr>
          <p:cNvPr id="151558" name="Text Box 6"/>
          <p:cNvSpPr txBox="1">
            <a:spLocks noChangeArrowheads="1"/>
          </p:cNvSpPr>
          <p:nvPr/>
        </p:nvSpPr>
        <p:spPr bwMode="auto">
          <a:xfrm>
            <a:off x="6543869" y="2382529"/>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0</a:t>
            </a:r>
          </a:p>
        </p:txBody>
      </p:sp>
      <p:sp>
        <p:nvSpPr>
          <p:cNvPr id="151559" name="Line 7"/>
          <p:cNvSpPr>
            <a:spLocks noChangeShapeType="1"/>
          </p:cNvSpPr>
          <p:nvPr/>
        </p:nvSpPr>
        <p:spPr bwMode="auto">
          <a:xfrm>
            <a:off x="6848669" y="3068329"/>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60" name="Text Box 8"/>
          <p:cNvSpPr txBox="1">
            <a:spLocks noChangeArrowheads="1"/>
          </p:cNvSpPr>
          <p:nvPr/>
        </p:nvSpPr>
        <p:spPr bwMode="auto">
          <a:xfrm>
            <a:off x="7305869" y="2611129"/>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text</a:t>
            </a:r>
          </a:p>
        </p:txBody>
      </p:sp>
      <p:sp>
        <p:nvSpPr>
          <p:cNvPr id="151561" name="Text Box 9"/>
          <p:cNvSpPr txBox="1">
            <a:spLocks noChangeArrowheads="1"/>
          </p:cNvSpPr>
          <p:nvPr/>
        </p:nvSpPr>
        <p:spPr bwMode="auto">
          <a:xfrm>
            <a:off x="7305869" y="3068329"/>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data</a:t>
            </a:r>
          </a:p>
        </p:txBody>
      </p:sp>
      <p:sp>
        <p:nvSpPr>
          <p:cNvPr id="151562" name="Line 10"/>
          <p:cNvSpPr>
            <a:spLocks noChangeShapeType="1"/>
          </p:cNvSpPr>
          <p:nvPr/>
        </p:nvSpPr>
        <p:spPr bwMode="auto">
          <a:xfrm>
            <a:off x="6848669" y="3525529"/>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63" name="Line 11"/>
          <p:cNvSpPr>
            <a:spLocks noChangeShapeType="1"/>
          </p:cNvSpPr>
          <p:nvPr/>
        </p:nvSpPr>
        <p:spPr bwMode="auto">
          <a:xfrm>
            <a:off x="6848669" y="3982729"/>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64" name="Text Box 12"/>
          <p:cNvSpPr txBox="1">
            <a:spLocks noChangeArrowheads="1"/>
          </p:cNvSpPr>
          <p:nvPr/>
        </p:nvSpPr>
        <p:spPr bwMode="auto">
          <a:xfrm>
            <a:off x="7382069" y="3525529"/>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bss</a:t>
            </a:r>
          </a:p>
        </p:txBody>
      </p:sp>
      <p:sp>
        <p:nvSpPr>
          <p:cNvPr id="151566" name="Line 14"/>
          <p:cNvSpPr>
            <a:spLocks noChangeShapeType="1"/>
          </p:cNvSpPr>
          <p:nvPr/>
        </p:nvSpPr>
        <p:spPr bwMode="auto">
          <a:xfrm>
            <a:off x="6848669" y="4592329"/>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67" name="Text Box 15"/>
          <p:cNvSpPr txBox="1">
            <a:spLocks noChangeArrowheads="1"/>
          </p:cNvSpPr>
          <p:nvPr/>
        </p:nvSpPr>
        <p:spPr bwMode="auto">
          <a:xfrm>
            <a:off x="7305869" y="4135129"/>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chemeClr val="tx2"/>
                </a:solidFill>
                <a:latin typeface="Courier New" panose="02070309020205020404" pitchFamily="49" charset="0"/>
              </a:rPr>
              <a:t>heap</a:t>
            </a:r>
          </a:p>
        </p:txBody>
      </p:sp>
      <p:sp>
        <p:nvSpPr>
          <p:cNvPr id="151568" name="Line 16"/>
          <p:cNvSpPr>
            <a:spLocks noChangeShapeType="1"/>
          </p:cNvSpPr>
          <p:nvPr/>
        </p:nvSpPr>
        <p:spPr bwMode="auto">
          <a:xfrm>
            <a:off x="7686869" y="4592329"/>
            <a:ext cx="0" cy="381000"/>
          </a:xfrm>
          <a:prstGeom prst="line">
            <a:avLst/>
          </a:prstGeom>
          <a:noFill/>
          <a:ln w="15875">
            <a:solidFill>
              <a:srgbClr val="2C14D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Rectangle 15"/>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404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914400" y="0"/>
            <a:ext cx="8229600" cy="792162"/>
          </a:xfrm>
        </p:spPr>
        <p:txBody>
          <a:bodyPr/>
          <a:lstStyle/>
          <a:p>
            <a:r>
              <a:rPr lang="en-US" b="1" dirty="0">
                <a:solidFill>
                  <a:srgbClr val="C00000"/>
                </a:solidFill>
              </a:rPr>
              <a:t>Void Pointer</a:t>
            </a:r>
          </a:p>
        </p:txBody>
      </p:sp>
      <p:sp>
        <p:nvSpPr>
          <p:cNvPr id="385027" name="Rectangle 3"/>
          <p:cNvSpPr>
            <a:spLocks noGrp="1" noChangeArrowheads="1"/>
          </p:cNvSpPr>
          <p:nvPr>
            <p:ph type="body" idx="1"/>
          </p:nvPr>
        </p:nvSpPr>
        <p:spPr>
          <a:xfrm>
            <a:off x="152400" y="914400"/>
            <a:ext cx="8839200" cy="5791200"/>
          </a:xfrm>
        </p:spPr>
        <p:txBody>
          <a:bodyPr>
            <a:normAutofit fontScale="92500" lnSpcReduction="20000"/>
          </a:bodyPr>
          <a:lstStyle/>
          <a:p>
            <a:r>
              <a:rPr lang="en-US" sz="3000" b="1" dirty="0">
                <a:solidFill>
                  <a:srgbClr val="2F1BC7"/>
                </a:solidFill>
                <a:latin typeface="Courier New" pitchFamily="49" charset="0"/>
              </a:rPr>
              <a:t>void*</a:t>
            </a:r>
            <a:r>
              <a:rPr lang="en-US" dirty="0"/>
              <a:t> is a </a:t>
            </a:r>
            <a:r>
              <a:rPr lang="en-US" b="1" dirty="0">
                <a:solidFill>
                  <a:srgbClr val="2F1BC7"/>
                </a:solidFill>
              </a:rPr>
              <a:t>pointer</a:t>
            </a:r>
            <a:r>
              <a:rPr lang="en-US" dirty="0"/>
              <a:t> to </a:t>
            </a:r>
            <a:r>
              <a:rPr lang="en-US" b="1" dirty="0">
                <a:solidFill>
                  <a:srgbClr val="2F1BC7"/>
                </a:solidFill>
              </a:rPr>
              <a:t>no type</a:t>
            </a:r>
            <a:r>
              <a:rPr lang="en-US" b="1" dirty="0"/>
              <a:t> </a:t>
            </a:r>
            <a:r>
              <a:rPr lang="en-US" dirty="0"/>
              <a:t>at all:</a:t>
            </a:r>
          </a:p>
          <a:p>
            <a:pPr lvl="2"/>
            <a:r>
              <a:rPr lang="en-US" sz="3200" b="1" i="1" dirty="0">
                <a:solidFill>
                  <a:srgbClr val="008000"/>
                </a:solidFill>
                <a:latin typeface="+mj-lt"/>
              </a:rPr>
              <a:t>Any pointer type</a:t>
            </a:r>
            <a:r>
              <a:rPr lang="en-US" sz="3200" i="1" dirty="0">
                <a:solidFill>
                  <a:srgbClr val="008000"/>
                </a:solidFill>
                <a:latin typeface="+mj-lt"/>
              </a:rPr>
              <a:t> </a:t>
            </a:r>
            <a:r>
              <a:rPr lang="en-US" sz="3200" i="1" dirty="0">
                <a:latin typeface="+mj-lt"/>
              </a:rPr>
              <a:t>may be </a:t>
            </a:r>
            <a:r>
              <a:rPr lang="en-US" sz="3200" b="1" i="1" dirty="0">
                <a:solidFill>
                  <a:srgbClr val="008000"/>
                </a:solidFill>
                <a:latin typeface="+mj-lt"/>
              </a:rPr>
              <a:t>assigned</a:t>
            </a:r>
            <a:r>
              <a:rPr lang="en-US" sz="3200" i="1" dirty="0">
                <a:solidFill>
                  <a:srgbClr val="008000"/>
                </a:solidFill>
                <a:latin typeface="+mj-lt"/>
              </a:rPr>
              <a:t> </a:t>
            </a:r>
            <a:r>
              <a:rPr lang="en-US" sz="3200" i="1" dirty="0">
                <a:latin typeface="+mj-lt"/>
              </a:rPr>
              <a:t>to </a:t>
            </a:r>
            <a:r>
              <a:rPr lang="en-US" sz="3200" b="1" i="1" dirty="0">
                <a:solidFill>
                  <a:srgbClr val="008000"/>
                </a:solidFill>
                <a:latin typeface="+mj-lt"/>
              </a:rPr>
              <a:t>void *</a:t>
            </a:r>
          </a:p>
          <a:p>
            <a:pPr lvl="2">
              <a:buNone/>
            </a:pPr>
            <a:endParaRPr lang="en-US" sz="3200" dirty="0">
              <a:latin typeface="+mj-lt"/>
            </a:endParaRPr>
          </a:p>
          <a:p>
            <a:pPr lvl="2">
              <a:buNone/>
            </a:pPr>
            <a:r>
              <a:rPr lang="en-US" sz="2800" b="1" dirty="0" err="1">
                <a:solidFill>
                  <a:srgbClr val="2F1BC7"/>
                </a:solidFill>
                <a:latin typeface="Courier New" pitchFamily="49" charset="0"/>
                <a:cs typeface="Courier New" pitchFamily="49" charset="0"/>
              </a:rPr>
              <a:t>int</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iVar</a:t>
            </a:r>
            <a:r>
              <a:rPr lang="en-US" sz="2800" b="1" dirty="0">
                <a:latin typeface="Courier New" pitchFamily="49" charset="0"/>
                <a:cs typeface="Courier New" pitchFamily="49" charset="0"/>
              </a:rPr>
              <a:t>=5;</a:t>
            </a:r>
          </a:p>
          <a:p>
            <a:pPr lvl="2">
              <a:buNone/>
            </a:pPr>
            <a:r>
              <a:rPr lang="en-US" sz="2800" b="1" dirty="0">
                <a:solidFill>
                  <a:srgbClr val="2F1BC7"/>
                </a:solidFill>
                <a:latin typeface="Courier New" pitchFamily="49" charset="0"/>
                <a:cs typeface="Courier New" pitchFamily="49" charset="0"/>
              </a:rPr>
              <a:t>float</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fVar</a:t>
            </a:r>
            <a:r>
              <a:rPr lang="en-US" sz="2800" b="1" dirty="0">
                <a:latin typeface="Courier New" pitchFamily="49" charset="0"/>
                <a:cs typeface="Courier New" pitchFamily="49" charset="0"/>
              </a:rPr>
              <a:t>=4.3;</a:t>
            </a:r>
          </a:p>
          <a:p>
            <a:pPr lvl="2">
              <a:buNone/>
            </a:pPr>
            <a:r>
              <a:rPr lang="en-US" sz="2800" b="1" dirty="0">
                <a:solidFill>
                  <a:srgbClr val="2F1BC7"/>
                </a:solidFill>
                <a:latin typeface="Courier New" pitchFamily="49" charset="0"/>
                <a:cs typeface="Courier New" pitchFamily="49" charset="0"/>
              </a:rPr>
              <a:t>char</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cVar</a:t>
            </a:r>
            <a:r>
              <a:rPr lang="en-US" sz="2800" b="1" dirty="0">
                <a:latin typeface="Courier New" pitchFamily="49" charset="0"/>
                <a:cs typeface="Courier New" pitchFamily="49" charset="0"/>
              </a:rPr>
              <a:t>=‘Z’;</a:t>
            </a:r>
          </a:p>
          <a:p>
            <a:pPr lvl="2">
              <a:buNone/>
            </a:pPr>
            <a:r>
              <a:rPr lang="en-US" sz="2800" b="1" dirty="0" err="1">
                <a:solidFill>
                  <a:srgbClr val="2F1BC7"/>
                </a:solidFill>
                <a:latin typeface="Courier New" pitchFamily="49" charset="0"/>
                <a:cs typeface="Courier New" pitchFamily="49" charset="0"/>
              </a:rPr>
              <a:t>int</a:t>
            </a:r>
            <a:r>
              <a:rPr lang="en-US" sz="2800" b="1" dirty="0">
                <a:solidFill>
                  <a:srgbClr val="2F1BC7"/>
                </a:solidFill>
                <a:latin typeface="Courier New" pitchFamily="49" charset="0"/>
                <a:cs typeface="Courier New" pitchFamily="49" charset="0"/>
              </a:rPr>
              <a:t>*</a:t>
            </a:r>
            <a:r>
              <a:rPr lang="en-US" sz="2800" b="1" dirty="0">
                <a:latin typeface="Courier New" pitchFamily="49" charset="0"/>
                <a:cs typeface="Courier New" pitchFamily="49" charset="0"/>
              </a:rPr>
              <a:t> p1;</a:t>
            </a:r>
          </a:p>
          <a:p>
            <a:pPr lvl="2">
              <a:buNone/>
            </a:pPr>
            <a:r>
              <a:rPr lang="en-US" sz="2800" b="1" dirty="0">
                <a:solidFill>
                  <a:srgbClr val="2F1BC7"/>
                </a:solidFill>
                <a:latin typeface="Courier New" pitchFamily="49" charset="0"/>
                <a:cs typeface="Courier New" pitchFamily="49" charset="0"/>
              </a:rPr>
              <a:t>void* </a:t>
            </a:r>
            <a:r>
              <a:rPr lang="en-US" sz="2800" b="1" dirty="0">
                <a:latin typeface="Courier New" pitchFamily="49" charset="0"/>
                <a:cs typeface="Courier New" pitchFamily="49" charset="0"/>
              </a:rPr>
              <a:t>vp2;</a:t>
            </a:r>
          </a:p>
          <a:p>
            <a:pPr lvl="2">
              <a:buNone/>
            </a:pPr>
            <a:r>
              <a:rPr lang="en-US" sz="2800" b="1" dirty="0">
                <a:latin typeface="Courier New" pitchFamily="49" charset="0"/>
                <a:cs typeface="Courier New" pitchFamily="49" charset="0"/>
              </a:rPr>
              <a:t>p1 = &amp;</a:t>
            </a:r>
            <a:r>
              <a:rPr lang="en-US" sz="2800" b="1" dirty="0" err="1">
                <a:latin typeface="Courier New" pitchFamily="49" charset="0"/>
                <a:cs typeface="Courier New" pitchFamily="49" charset="0"/>
              </a:rPr>
              <a:t>iVar</a:t>
            </a:r>
            <a:r>
              <a:rPr lang="en-US" sz="2800" b="1" dirty="0">
                <a:latin typeface="Courier New" pitchFamily="49" charset="0"/>
                <a:cs typeface="Courier New" pitchFamily="49" charset="0"/>
              </a:rPr>
              <a:t>; // </a:t>
            </a:r>
            <a:r>
              <a:rPr lang="en-US" sz="2800" b="1" dirty="0">
                <a:solidFill>
                  <a:srgbClr val="008000"/>
                </a:solidFill>
                <a:latin typeface="Courier New" pitchFamily="49" charset="0"/>
                <a:cs typeface="Courier New" pitchFamily="49" charset="0"/>
              </a:rPr>
              <a:t>Allowed</a:t>
            </a:r>
            <a:endParaRPr lang="en-US" sz="2800" b="1" dirty="0">
              <a:latin typeface="Courier New" pitchFamily="49" charset="0"/>
              <a:cs typeface="Courier New" pitchFamily="49" charset="0"/>
            </a:endParaRPr>
          </a:p>
          <a:p>
            <a:pPr lvl="2">
              <a:buNone/>
            </a:pPr>
            <a:r>
              <a:rPr lang="en-US" sz="2800" b="1" dirty="0">
                <a:latin typeface="Courier New" pitchFamily="49" charset="0"/>
                <a:cs typeface="Courier New" pitchFamily="49" charset="0"/>
              </a:rPr>
              <a:t>p1 = &amp;</a:t>
            </a:r>
            <a:r>
              <a:rPr lang="en-US" sz="2800" b="1" dirty="0" err="1">
                <a:latin typeface="Courier New" pitchFamily="49" charset="0"/>
                <a:cs typeface="Courier New" pitchFamily="49" charset="0"/>
              </a:rPr>
              <a:t>fvar</a:t>
            </a:r>
            <a:r>
              <a:rPr lang="en-US" sz="2800" b="1" dirty="0">
                <a:latin typeface="Courier New" pitchFamily="49" charset="0"/>
                <a:cs typeface="Courier New" pitchFamily="49" charset="0"/>
              </a:rPr>
              <a:t>; // </a:t>
            </a:r>
            <a:r>
              <a:rPr lang="en-US" sz="2800" b="1" dirty="0">
                <a:solidFill>
                  <a:srgbClr val="B80000"/>
                </a:solidFill>
                <a:latin typeface="Courier New" pitchFamily="49" charset="0"/>
                <a:cs typeface="Courier New" pitchFamily="49" charset="0"/>
              </a:rPr>
              <a:t>Not Allowed</a:t>
            </a:r>
          </a:p>
          <a:p>
            <a:pPr lvl="2">
              <a:buNone/>
            </a:pPr>
            <a:r>
              <a:rPr lang="en-US" sz="2800" b="1" dirty="0">
                <a:latin typeface="Courier New" pitchFamily="49" charset="0"/>
                <a:cs typeface="Courier New" pitchFamily="49" charset="0"/>
              </a:rPr>
              <a:t>P1 = &amp;</a:t>
            </a:r>
            <a:r>
              <a:rPr lang="en-US" sz="2800" b="1" dirty="0" err="1">
                <a:latin typeface="Courier New" pitchFamily="49" charset="0"/>
                <a:cs typeface="Courier New" pitchFamily="49" charset="0"/>
              </a:rPr>
              <a:t>cVar</a:t>
            </a:r>
            <a:r>
              <a:rPr lang="en-US" sz="2800" b="1" dirty="0">
                <a:latin typeface="Courier New" pitchFamily="49" charset="0"/>
                <a:cs typeface="Courier New" pitchFamily="49" charset="0"/>
              </a:rPr>
              <a:t>; // </a:t>
            </a:r>
            <a:r>
              <a:rPr lang="en-US" sz="2800" b="1" dirty="0">
                <a:solidFill>
                  <a:srgbClr val="B80000"/>
                </a:solidFill>
                <a:latin typeface="Courier New" pitchFamily="49" charset="0"/>
                <a:cs typeface="Courier New" pitchFamily="49" charset="0"/>
              </a:rPr>
              <a:t>Not Allowed</a:t>
            </a:r>
          </a:p>
          <a:p>
            <a:pPr lvl="2">
              <a:buNone/>
            </a:pPr>
            <a:r>
              <a:rPr lang="en-US" sz="2800" b="1" dirty="0">
                <a:latin typeface="Courier New" pitchFamily="49" charset="0"/>
                <a:cs typeface="Courier New" pitchFamily="49" charset="0"/>
              </a:rPr>
              <a:t>vp2 = &amp;</a:t>
            </a:r>
            <a:r>
              <a:rPr lang="en-US" sz="2800" b="1" dirty="0" err="1">
                <a:latin typeface="Courier New" pitchFamily="49" charset="0"/>
                <a:cs typeface="Courier New" pitchFamily="49" charset="0"/>
              </a:rPr>
              <a:t>fvar</a:t>
            </a:r>
            <a:r>
              <a:rPr lang="en-US" sz="2800" b="1" dirty="0">
                <a:latin typeface="Courier New" pitchFamily="49" charset="0"/>
                <a:cs typeface="Courier New" pitchFamily="49" charset="0"/>
              </a:rPr>
              <a:t>; // </a:t>
            </a:r>
            <a:r>
              <a:rPr lang="en-US" sz="2800" b="1" dirty="0">
                <a:solidFill>
                  <a:srgbClr val="008000"/>
                </a:solidFill>
                <a:latin typeface="Courier New" pitchFamily="49" charset="0"/>
                <a:cs typeface="Courier New" pitchFamily="49" charset="0"/>
              </a:rPr>
              <a:t>Allowed</a:t>
            </a:r>
          </a:p>
          <a:p>
            <a:pPr lvl="2">
              <a:buNone/>
            </a:pPr>
            <a:r>
              <a:rPr lang="en-US" sz="2800" b="1" dirty="0">
                <a:latin typeface="Courier New" pitchFamily="49" charset="0"/>
                <a:cs typeface="Courier New" pitchFamily="49" charset="0"/>
              </a:rPr>
              <a:t>vp2 = &amp;</a:t>
            </a:r>
            <a:r>
              <a:rPr lang="en-US" sz="2800" b="1" dirty="0" err="1">
                <a:latin typeface="Courier New" pitchFamily="49" charset="0"/>
                <a:cs typeface="Courier New" pitchFamily="49" charset="0"/>
              </a:rPr>
              <a:t>cVar</a:t>
            </a:r>
            <a:r>
              <a:rPr lang="en-US" sz="2800" b="1" dirty="0">
                <a:latin typeface="Courier New" pitchFamily="49" charset="0"/>
                <a:cs typeface="Courier New" pitchFamily="49" charset="0"/>
              </a:rPr>
              <a:t>; // </a:t>
            </a:r>
            <a:r>
              <a:rPr lang="en-US" sz="2800" b="1" dirty="0">
                <a:solidFill>
                  <a:srgbClr val="008000"/>
                </a:solidFill>
                <a:latin typeface="Courier New" pitchFamily="49" charset="0"/>
                <a:cs typeface="Courier New" pitchFamily="49" charset="0"/>
              </a:rPr>
              <a:t>Allowed</a:t>
            </a:r>
          </a:p>
          <a:p>
            <a:pPr lvl="2">
              <a:buNone/>
            </a:pPr>
            <a:r>
              <a:rPr lang="en-US" sz="2800" b="1" dirty="0">
                <a:latin typeface="Courier New" pitchFamily="49" charset="0"/>
                <a:cs typeface="Courier New" pitchFamily="49" charset="0"/>
              </a:rPr>
              <a:t>vp2 = &amp;</a:t>
            </a:r>
            <a:r>
              <a:rPr lang="en-US" sz="2800" b="1" dirty="0" err="1">
                <a:latin typeface="Courier New" pitchFamily="49" charset="0"/>
                <a:cs typeface="Courier New" pitchFamily="49" charset="0"/>
              </a:rPr>
              <a:t>iVar</a:t>
            </a:r>
            <a:r>
              <a:rPr lang="en-US" sz="2800" b="1" dirty="0">
                <a:latin typeface="Courier New" pitchFamily="49" charset="0"/>
                <a:cs typeface="Courier New" pitchFamily="49" charset="0"/>
              </a:rPr>
              <a:t>; // </a:t>
            </a:r>
            <a:r>
              <a:rPr lang="en-US" sz="2800" b="1" dirty="0">
                <a:solidFill>
                  <a:srgbClr val="008000"/>
                </a:solidFill>
                <a:latin typeface="Courier New" pitchFamily="49" charset="0"/>
                <a:cs typeface="Courier New" pitchFamily="49" charset="0"/>
              </a:rPr>
              <a:t>Allowed</a:t>
            </a:r>
          </a:p>
          <a:p>
            <a:pPr lvl="2">
              <a:buNone/>
            </a:pPr>
            <a:endParaRPr lang="en-US" sz="2800" dirty="0">
              <a:latin typeface="Courier New" pitchFamily="49" charset="0"/>
              <a:cs typeface="Courier New" pitchFamily="49" charset="0"/>
            </a:endParaRPr>
          </a:p>
          <a:p>
            <a:pPr lvl="2">
              <a:buNone/>
            </a:pPr>
            <a:endParaRPr lang="en-US" sz="2800" dirty="0">
              <a:latin typeface="Courier New" pitchFamily="49" charset="0"/>
              <a:cs typeface="Courier New" pitchFamily="49" charset="0"/>
            </a:endParaRPr>
          </a:p>
          <a:p>
            <a:pPr lvl="2">
              <a:buNone/>
            </a:pPr>
            <a:endParaRPr lang="en-US" sz="3200" dirty="0">
              <a:latin typeface="+mj-lt"/>
            </a:endParaRPr>
          </a:p>
          <a:p>
            <a:pPr lvl="2"/>
            <a:endParaRPr lang="en-US" sz="3200" b="1" dirty="0">
              <a:solidFill>
                <a:srgbClr val="2F1BC7"/>
              </a:solidFill>
              <a:latin typeface="+mj-lt"/>
            </a:endParaRPr>
          </a:p>
        </p:txBody>
      </p:sp>
      <p:sp>
        <p:nvSpPr>
          <p:cNvPr id="10" name="Rectangle 9"/>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2" name="Rounded Rectangle 1"/>
          <p:cNvSpPr/>
          <p:nvPr/>
        </p:nvSpPr>
        <p:spPr>
          <a:xfrm>
            <a:off x="4567237" y="2900362"/>
            <a:ext cx="4495800" cy="105727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t>This is a great advantage…</a:t>
            </a:r>
          </a:p>
          <a:p>
            <a:pPr algn="ctr"/>
            <a:r>
              <a:rPr lang="en-US" sz="2400" b="1" dirty="0"/>
              <a:t>So, what are the limitations/challenges?</a:t>
            </a:r>
          </a:p>
        </p:txBody>
      </p:sp>
    </p:spTree>
    <p:extLst>
      <p:ext uri="{BB962C8B-B14F-4D97-AF65-F5344CB8AC3E}">
        <p14:creationId xmlns:p14="http://schemas.microsoft.com/office/powerpoint/2010/main" val="93380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5027">
                                            <p:txEl>
                                              <p:pRg st="8" end="8"/>
                                            </p:txEl>
                                          </p:spTgt>
                                        </p:tgtEl>
                                        <p:attrNameLst>
                                          <p:attrName>style.visibility</p:attrName>
                                        </p:attrNameLst>
                                      </p:cBhvr>
                                      <p:to>
                                        <p:strVal val="visible"/>
                                      </p:to>
                                    </p:set>
                                    <p:animEffect transition="in" filter="blinds(horizontal)">
                                      <p:cBhvr>
                                        <p:cTn id="7" dur="500"/>
                                        <p:tgtEl>
                                          <p:spTgt spid="385027">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5027">
                                            <p:txEl>
                                              <p:pRg st="9" end="9"/>
                                            </p:txEl>
                                          </p:spTgt>
                                        </p:tgtEl>
                                        <p:attrNameLst>
                                          <p:attrName>style.visibility</p:attrName>
                                        </p:attrNameLst>
                                      </p:cBhvr>
                                      <p:to>
                                        <p:strVal val="visible"/>
                                      </p:to>
                                    </p:set>
                                    <p:animEffect transition="in" filter="blinds(horizontal)">
                                      <p:cBhvr>
                                        <p:cTn id="12" dur="500"/>
                                        <p:tgtEl>
                                          <p:spTgt spid="385027">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5027">
                                            <p:txEl>
                                              <p:pRg st="10" end="10"/>
                                            </p:txEl>
                                          </p:spTgt>
                                        </p:tgtEl>
                                        <p:attrNameLst>
                                          <p:attrName>style.visibility</p:attrName>
                                        </p:attrNameLst>
                                      </p:cBhvr>
                                      <p:to>
                                        <p:strVal val="visible"/>
                                      </p:to>
                                    </p:set>
                                    <p:animEffect transition="in" filter="blinds(horizontal)">
                                      <p:cBhvr>
                                        <p:cTn id="17" dur="500"/>
                                        <p:tgtEl>
                                          <p:spTgt spid="385027">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5027">
                                            <p:txEl>
                                              <p:pRg st="11" end="11"/>
                                            </p:txEl>
                                          </p:spTgt>
                                        </p:tgtEl>
                                        <p:attrNameLst>
                                          <p:attrName>style.visibility</p:attrName>
                                        </p:attrNameLst>
                                      </p:cBhvr>
                                      <p:to>
                                        <p:strVal val="visible"/>
                                      </p:to>
                                    </p:set>
                                    <p:animEffect transition="in" filter="blinds(horizontal)">
                                      <p:cBhvr>
                                        <p:cTn id="22" dur="500"/>
                                        <p:tgtEl>
                                          <p:spTgt spid="385027">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5027">
                                            <p:txEl>
                                              <p:pRg st="12" end="12"/>
                                            </p:txEl>
                                          </p:spTgt>
                                        </p:tgtEl>
                                        <p:attrNameLst>
                                          <p:attrName>style.visibility</p:attrName>
                                        </p:attrNameLst>
                                      </p:cBhvr>
                                      <p:to>
                                        <p:strVal val="visible"/>
                                      </p:to>
                                    </p:set>
                                    <p:animEffect transition="in" filter="blinds(horizontal)">
                                      <p:cBhvr>
                                        <p:cTn id="27" dur="500"/>
                                        <p:tgtEl>
                                          <p:spTgt spid="385027">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5027">
                                            <p:txEl>
                                              <p:pRg st="13" end="13"/>
                                            </p:txEl>
                                          </p:spTgt>
                                        </p:tgtEl>
                                        <p:attrNameLst>
                                          <p:attrName>style.visibility</p:attrName>
                                        </p:attrNameLst>
                                      </p:cBhvr>
                                      <p:to>
                                        <p:strVal val="visible"/>
                                      </p:to>
                                    </p:set>
                                    <p:animEffect transition="in" filter="blinds(horizontal)">
                                      <p:cBhvr>
                                        <p:cTn id="32" dur="500"/>
                                        <p:tgtEl>
                                          <p:spTgt spid="385027">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90600" y="0"/>
            <a:ext cx="8153400" cy="897256"/>
          </a:xfrm>
        </p:spPr>
        <p:txBody>
          <a:bodyPr/>
          <a:lstStyle/>
          <a:p>
            <a:pPr eaLnBrk="1" hangingPunct="1">
              <a:defRPr/>
            </a:pPr>
            <a:r>
              <a:rPr lang="en-US" b="1" dirty="0">
                <a:solidFill>
                  <a:srgbClr val="B80000"/>
                </a:solidFill>
                <a:cs typeface="+mj-cs"/>
              </a:rPr>
              <a:t>Casting pointers</a:t>
            </a:r>
          </a:p>
        </p:txBody>
      </p:sp>
      <p:sp>
        <p:nvSpPr>
          <p:cNvPr id="23555" name="Rectangle 3"/>
          <p:cNvSpPr>
            <a:spLocks noGrp="1" noChangeArrowheads="1"/>
          </p:cNvSpPr>
          <p:nvPr>
            <p:ph type="body" idx="1"/>
          </p:nvPr>
        </p:nvSpPr>
        <p:spPr>
          <a:xfrm>
            <a:off x="228600" y="1143000"/>
            <a:ext cx="8686800" cy="4724400"/>
          </a:xfrm>
        </p:spPr>
        <p:txBody>
          <a:bodyPr/>
          <a:lstStyle/>
          <a:p>
            <a:pPr eaLnBrk="1" hangingPunct="1">
              <a:buClr>
                <a:srgbClr val="FF0000"/>
              </a:buClr>
              <a:buFont typeface="Wingdings" panose="05000000000000000000" pitchFamily="2" charset="2"/>
              <a:buChar char="Ø"/>
            </a:pPr>
            <a:r>
              <a:rPr lang="en-US" b="1" dirty="0">
                <a:solidFill>
                  <a:srgbClr val="2C14DE"/>
                </a:solidFill>
                <a:latin typeface="+mj-lt"/>
              </a:rPr>
              <a:t>Pointers</a:t>
            </a:r>
            <a:r>
              <a:rPr lang="en-US" dirty="0">
                <a:latin typeface="+mj-lt"/>
              </a:rPr>
              <a:t> have types, so you cannot </a:t>
            </a:r>
            <a:r>
              <a:rPr lang="en-US" altLang="ja-JP" dirty="0">
                <a:latin typeface="+mj-lt"/>
              </a:rPr>
              <a:t>just do</a:t>
            </a:r>
          </a:p>
          <a:p>
            <a:pPr eaLnBrk="1" hangingPunct="1">
              <a:buClr>
                <a:srgbClr val="FF0000"/>
              </a:buClr>
              <a:buFont typeface="Wingdings" panose="05000000000000000000" pitchFamily="2" charset="2"/>
              <a:buNone/>
            </a:pPr>
            <a:endParaRPr lang="en-US" dirty="0">
              <a:latin typeface="+mj-lt"/>
            </a:endParaRPr>
          </a:p>
          <a:p>
            <a:pPr eaLnBrk="1" hangingPunct="1">
              <a:buClr>
                <a:srgbClr val="FF0000"/>
              </a:buClr>
              <a:buFont typeface="Wingdings" panose="05000000000000000000" pitchFamily="2" charset="2"/>
              <a:buNone/>
            </a:pPr>
            <a:r>
              <a:rPr lang="en-US" b="1" dirty="0">
                <a:latin typeface="+mj-lt"/>
              </a:rPr>
              <a:t>	</a:t>
            </a:r>
            <a:r>
              <a:rPr lang="en-US" b="1" dirty="0" err="1">
                <a:solidFill>
                  <a:srgbClr val="B80000"/>
                </a:solidFill>
                <a:latin typeface="+mj-lt"/>
              </a:rPr>
              <a:t>int</a:t>
            </a:r>
            <a:r>
              <a:rPr lang="en-US" b="1" dirty="0">
                <a:solidFill>
                  <a:srgbClr val="B80000"/>
                </a:solidFill>
                <a:latin typeface="+mj-lt"/>
              </a:rPr>
              <a:t> </a:t>
            </a:r>
            <a:r>
              <a:rPr lang="en-US" b="1" dirty="0">
                <a:latin typeface="+mj-lt"/>
              </a:rPr>
              <a:t>*pi</a:t>
            </a:r>
            <a:r>
              <a:rPr lang="en-US" dirty="0">
                <a:latin typeface="+mj-lt"/>
              </a:rPr>
              <a:t>; 	</a:t>
            </a:r>
            <a:r>
              <a:rPr lang="en-US" b="1" dirty="0">
                <a:solidFill>
                  <a:srgbClr val="B80000"/>
                </a:solidFill>
                <a:latin typeface="+mj-lt"/>
              </a:rPr>
              <a:t>double </a:t>
            </a:r>
            <a:r>
              <a:rPr lang="en-US" b="1" dirty="0">
                <a:latin typeface="+mj-lt"/>
              </a:rPr>
              <a:t>*</a:t>
            </a:r>
            <a:r>
              <a:rPr lang="en-US" b="1" dirty="0" err="1">
                <a:latin typeface="+mj-lt"/>
              </a:rPr>
              <a:t>pd</a:t>
            </a:r>
            <a:r>
              <a:rPr lang="en-US" dirty="0">
                <a:latin typeface="+mj-lt"/>
              </a:rPr>
              <a:t>;</a:t>
            </a:r>
          </a:p>
          <a:p>
            <a:pPr eaLnBrk="1" hangingPunct="1">
              <a:buClr>
                <a:srgbClr val="FF0000"/>
              </a:buClr>
              <a:buFont typeface="Wingdings" panose="05000000000000000000" pitchFamily="2" charset="2"/>
              <a:buNone/>
            </a:pPr>
            <a:r>
              <a:rPr lang="en-US" b="1" dirty="0">
                <a:latin typeface="+mj-lt"/>
              </a:rPr>
              <a:t>	</a:t>
            </a:r>
            <a:r>
              <a:rPr lang="en-US" b="1" dirty="0" err="1">
                <a:latin typeface="+mj-lt"/>
              </a:rPr>
              <a:t>pd</a:t>
            </a:r>
            <a:r>
              <a:rPr lang="en-US" b="1" dirty="0">
                <a:latin typeface="+mj-lt"/>
              </a:rPr>
              <a:t> = pi;</a:t>
            </a:r>
          </a:p>
          <a:p>
            <a:pPr eaLnBrk="1" hangingPunct="1">
              <a:buClr>
                <a:srgbClr val="FF0000"/>
              </a:buClr>
              <a:buFont typeface="Wingdings" panose="05000000000000000000" pitchFamily="2" charset="2"/>
              <a:buNone/>
            </a:pPr>
            <a:endParaRPr lang="en-US" dirty="0">
              <a:latin typeface="+mj-lt"/>
            </a:endParaRPr>
          </a:p>
          <a:p>
            <a:pPr eaLnBrk="1" hangingPunct="1">
              <a:buClr>
                <a:srgbClr val="FF0000"/>
              </a:buClr>
              <a:buFont typeface="Wingdings" panose="05000000000000000000" pitchFamily="2" charset="2"/>
              <a:buChar char="Ø"/>
            </a:pPr>
            <a:r>
              <a:rPr lang="en-US" dirty="0">
                <a:latin typeface="+mj-lt"/>
              </a:rPr>
              <a:t>Even though they are both just addresses, C++ </a:t>
            </a:r>
            <a:r>
              <a:rPr lang="en-US" altLang="ja-JP" dirty="0">
                <a:latin typeface="+mj-lt"/>
              </a:rPr>
              <a:t> does not allow it (</a:t>
            </a:r>
            <a:r>
              <a:rPr lang="en-US" altLang="ja-JP" b="1" dirty="0">
                <a:solidFill>
                  <a:srgbClr val="B80000"/>
                </a:solidFill>
                <a:latin typeface="+mj-lt"/>
              </a:rPr>
              <a:t>Error</a:t>
            </a:r>
            <a:r>
              <a:rPr lang="en-US" altLang="ja-JP" dirty="0">
                <a:latin typeface="+mj-lt"/>
              </a:rPr>
              <a:t>)</a:t>
            </a:r>
          </a:p>
          <a:p>
            <a:pPr eaLnBrk="1" hangingPunct="1">
              <a:buClr>
                <a:srgbClr val="FF0000"/>
              </a:buClr>
              <a:buFont typeface="Wingdings" panose="05000000000000000000" pitchFamily="2" charset="2"/>
              <a:buNone/>
            </a:pPr>
            <a:endParaRPr lang="en-US" dirty="0">
              <a:latin typeface="Trebuchet MS" panose="020B0603020202020204" pitchFamily="34" charset="0"/>
            </a:endParaRPr>
          </a:p>
        </p:txBody>
      </p:sp>
      <p:sp>
        <p:nvSpPr>
          <p:cNvPr id="4" name="Rectangle 3"/>
          <p:cNvSpPr/>
          <p:nvPr/>
        </p:nvSpPr>
        <p:spPr>
          <a:xfrm>
            <a:off x="38100" y="89725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944157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en-US" b="1" dirty="0">
                <a:solidFill>
                  <a:srgbClr val="B80000"/>
                </a:solidFill>
                <a:cs typeface="+mj-cs"/>
              </a:rPr>
              <a:t>Casting pointers</a:t>
            </a:r>
          </a:p>
        </p:txBody>
      </p:sp>
      <p:sp>
        <p:nvSpPr>
          <p:cNvPr id="24579" name="Rectangle 3"/>
          <p:cNvSpPr>
            <a:spLocks noGrp="1" noChangeArrowheads="1"/>
          </p:cNvSpPr>
          <p:nvPr>
            <p:ph type="body" idx="1"/>
          </p:nvPr>
        </p:nvSpPr>
        <p:spPr>
          <a:xfrm>
            <a:off x="152400" y="1752600"/>
            <a:ext cx="8839200" cy="4572000"/>
          </a:xfrm>
        </p:spPr>
        <p:txBody>
          <a:bodyPr/>
          <a:lstStyle/>
          <a:p>
            <a:pPr eaLnBrk="1" hangingPunct="1">
              <a:buClr>
                <a:srgbClr val="FF0000"/>
              </a:buClr>
              <a:buFont typeface="Wingdings" panose="05000000000000000000" pitchFamily="2" charset="2"/>
              <a:buChar char="Ø"/>
            </a:pPr>
            <a:r>
              <a:rPr lang="en-US" dirty="0">
                <a:latin typeface="Trebuchet MS" panose="020B0603020202020204" pitchFamily="34" charset="0"/>
                <a:cs typeface="Courier New" panose="02070309020205020404" pitchFamily="49" charset="0"/>
              </a:rPr>
              <a:t>C++ will let you change the type of a pointer with an </a:t>
            </a:r>
            <a:r>
              <a:rPr lang="en-US" b="1" dirty="0">
                <a:solidFill>
                  <a:srgbClr val="B80000"/>
                </a:solidFill>
                <a:latin typeface="Trebuchet MS" panose="020B0603020202020204" pitchFamily="34" charset="0"/>
                <a:cs typeface="Courier New" panose="02070309020205020404" pitchFamily="49" charset="0"/>
              </a:rPr>
              <a:t>explicit cast</a:t>
            </a:r>
          </a:p>
          <a:p>
            <a:pPr eaLnBrk="1" hangingPunct="1">
              <a:buClr>
                <a:srgbClr val="FF0000"/>
              </a:buClr>
              <a:buFont typeface="Wingdings" panose="05000000000000000000" pitchFamily="2" charset="2"/>
              <a:buChar char="Ø"/>
            </a:pPr>
            <a:endParaRPr lang="en-US" dirty="0">
              <a:latin typeface="Trebuchet MS" panose="020B0603020202020204" pitchFamily="34" charset="0"/>
              <a:cs typeface="Courier New" panose="02070309020205020404" pitchFamily="49" charset="0"/>
            </a:endParaRPr>
          </a:p>
          <a:p>
            <a:pPr eaLnBrk="1" hangingPunct="1">
              <a:buClr>
                <a:srgbClr val="FF0000"/>
              </a:buClr>
              <a:buFont typeface="Wingdings" panose="05000000000000000000" pitchFamily="2" charset="2"/>
              <a:buNone/>
            </a:pPr>
            <a:r>
              <a:rPr lang="en-US" dirty="0">
                <a:latin typeface="Trebuchet MS" panose="020B0603020202020204" pitchFamily="34" charset="0"/>
                <a:cs typeface="Courier New" panose="02070309020205020404" pitchFamily="49" charset="0"/>
              </a:rPr>
              <a:t>    </a:t>
            </a:r>
            <a:r>
              <a:rPr lang="en-US" dirty="0" err="1">
                <a:latin typeface="Trebuchet MS" panose="020B0603020202020204" pitchFamily="34" charset="0"/>
                <a:cs typeface="Courier New" panose="02070309020205020404" pitchFamily="49" charset="0"/>
              </a:rPr>
              <a:t>int</a:t>
            </a:r>
            <a:r>
              <a:rPr lang="en-US" dirty="0">
                <a:latin typeface="Trebuchet MS" panose="020B0603020202020204" pitchFamily="34" charset="0"/>
                <a:cs typeface="Courier New" panose="02070309020205020404" pitchFamily="49" charset="0"/>
              </a:rPr>
              <a:t> *pi; double *</a:t>
            </a:r>
            <a:r>
              <a:rPr lang="en-US" dirty="0" err="1">
                <a:latin typeface="Trebuchet MS" panose="020B0603020202020204" pitchFamily="34" charset="0"/>
                <a:cs typeface="Courier New" panose="02070309020205020404" pitchFamily="49" charset="0"/>
              </a:rPr>
              <a:t>pd</a:t>
            </a:r>
            <a:r>
              <a:rPr lang="en-US" dirty="0">
                <a:latin typeface="Trebuchet MS" panose="020B0603020202020204" pitchFamily="34" charset="0"/>
                <a:cs typeface="Courier New" panose="02070309020205020404" pitchFamily="49" charset="0"/>
              </a:rPr>
              <a:t>;</a:t>
            </a:r>
          </a:p>
          <a:p>
            <a:pPr eaLnBrk="1" hangingPunct="1">
              <a:buClr>
                <a:srgbClr val="FF0000"/>
              </a:buClr>
              <a:buFont typeface="Wingdings" panose="05000000000000000000" pitchFamily="2" charset="2"/>
              <a:buNone/>
            </a:pPr>
            <a:r>
              <a:rPr lang="en-US" dirty="0">
                <a:latin typeface="Trebuchet MS" panose="020B0603020202020204" pitchFamily="34" charset="0"/>
                <a:cs typeface="Courier New" panose="02070309020205020404" pitchFamily="49" charset="0"/>
              </a:rPr>
              <a:t>    </a:t>
            </a:r>
            <a:r>
              <a:rPr lang="en-US" dirty="0" err="1">
                <a:latin typeface="Trebuchet MS" panose="020B0603020202020204" pitchFamily="34" charset="0"/>
                <a:cs typeface="Courier New" panose="02070309020205020404" pitchFamily="49" charset="0"/>
              </a:rPr>
              <a:t>pd</a:t>
            </a:r>
            <a:r>
              <a:rPr lang="en-US" dirty="0">
                <a:latin typeface="Trebuchet MS" panose="020B0603020202020204" pitchFamily="34" charset="0"/>
                <a:cs typeface="Courier New" panose="02070309020205020404" pitchFamily="49" charset="0"/>
              </a:rPr>
              <a:t> = </a:t>
            </a:r>
            <a:r>
              <a:rPr lang="en-US" b="1" dirty="0">
                <a:solidFill>
                  <a:srgbClr val="B80000"/>
                </a:solidFill>
                <a:latin typeface="Trebuchet MS" panose="020B0603020202020204" pitchFamily="34" charset="0"/>
                <a:cs typeface="Courier New" panose="02070309020205020404" pitchFamily="49" charset="0"/>
              </a:rPr>
              <a:t>(double*)</a:t>
            </a:r>
            <a:r>
              <a:rPr lang="en-US" dirty="0">
                <a:solidFill>
                  <a:srgbClr val="B80000"/>
                </a:solidFill>
                <a:latin typeface="Trebuchet MS" panose="020B0603020202020204" pitchFamily="34" charset="0"/>
                <a:cs typeface="Courier New" panose="02070309020205020404" pitchFamily="49" charset="0"/>
              </a:rPr>
              <a:t> </a:t>
            </a:r>
            <a:r>
              <a:rPr lang="en-US" dirty="0">
                <a:latin typeface="Trebuchet MS" panose="020B0603020202020204" pitchFamily="34" charset="0"/>
                <a:cs typeface="Courier New" panose="02070309020205020404" pitchFamily="49" charset="0"/>
              </a:rPr>
              <a:t>pi;</a:t>
            </a:r>
          </a:p>
          <a:p>
            <a:pPr eaLnBrk="1" hangingPunct="1">
              <a:buClr>
                <a:srgbClr val="FF0000"/>
              </a:buClr>
              <a:buFont typeface="Wingdings" panose="05000000000000000000" pitchFamily="2" charset="2"/>
              <a:buNone/>
            </a:pPr>
            <a:endParaRPr lang="en-US" dirty="0">
              <a:latin typeface="Trebuchet MS" panose="020B0603020202020204" pitchFamily="34" charset="0"/>
              <a:cs typeface="Courier New" panose="02070309020205020404" pitchFamily="49" charset="0"/>
            </a:endParaRPr>
          </a:p>
        </p:txBody>
      </p:sp>
      <p:sp>
        <p:nvSpPr>
          <p:cNvPr id="4" name="Rectangle 3"/>
          <p:cNvSpPr/>
          <p:nvPr/>
        </p:nvSpPr>
        <p:spPr>
          <a:xfrm>
            <a:off x="38100" y="89725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30831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762000" y="160867"/>
            <a:ext cx="8347987" cy="829733"/>
          </a:xfrm>
        </p:spPr>
        <p:txBody>
          <a:bodyPr>
            <a:normAutofit/>
          </a:bodyPr>
          <a:lstStyle/>
          <a:p>
            <a:r>
              <a:rPr lang="en-US" altLang="zh-CN" sz="4000" b="1">
                <a:solidFill>
                  <a:srgbClr val="B80000"/>
                </a:solidFill>
              </a:rPr>
              <a:t>Organization of Virtual Memory: stack</a:t>
            </a:r>
          </a:p>
        </p:txBody>
      </p:sp>
      <p:sp>
        <p:nvSpPr>
          <p:cNvPr id="152579" name="Rectangle 3"/>
          <p:cNvSpPr>
            <a:spLocks noGrp="1" noChangeArrowheads="1"/>
          </p:cNvSpPr>
          <p:nvPr>
            <p:ph type="body" idx="1"/>
          </p:nvPr>
        </p:nvSpPr>
        <p:spPr>
          <a:xfrm>
            <a:off x="351506" y="1844675"/>
            <a:ext cx="6049294" cy="4114800"/>
          </a:xfrm>
        </p:spPr>
        <p:txBody>
          <a:bodyPr/>
          <a:lstStyle/>
          <a:p>
            <a:r>
              <a:rPr lang="en-US" altLang="zh-CN" b="1" dirty="0">
                <a:solidFill>
                  <a:srgbClr val="B80000"/>
                </a:solidFill>
              </a:rPr>
              <a:t>Stack</a:t>
            </a:r>
            <a:r>
              <a:rPr lang="en-US" altLang="zh-CN" dirty="0"/>
              <a:t>: </a:t>
            </a:r>
            <a:r>
              <a:rPr lang="en-US" altLang="zh-CN" dirty="0">
                <a:solidFill>
                  <a:srgbClr val="2C14DE"/>
                </a:solidFill>
              </a:rPr>
              <a:t>local variables </a:t>
            </a:r>
            <a:r>
              <a:rPr lang="en-US" altLang="zh-CN" dirty="0"/>
              <a:t>in </a:t>
            </a:r>
            <a:r>
              <a:rPr lang="en-US" altLang="zh-CN" b="1" dirty="0">
                <a:solidFill>
                  <a:srgbClr val="2C14DE"/>
                </a:solidFill>
              </a:rPr>
              <a:t>functions</a:t>
            </a:r>
          </a:p>
          <a:p>
            <a:pPr lvl="1"/>
            <a:r>
              <a:rPr lang="en-US" altLang="zh-CN" b="1" dirty="0"/>
              <a:t>support</a:t>
            </a:r>
            <a:r>
              <a:rPr lang="en-US" altLang="zh-CN" dirty="0"/>
              <a:t> </a:t>
            </a:r>
            <a:r>
              <a:rPr lang="en-US" altLang="zh-CN" b="1" dirty="0">
                <a:solidFill>
                  <a:srgbClr val="2C14DE"/>
                </a:solidFill>
              </a:rPr>
              <a:t>function call/return </a:t>
            </a:r>
            <a:r>
              <a:rPr lang="en-US" altLang="zh-CN" dirty="0"/>
              <a:t>and </a:t>
            </a:r>
            <a:r>
              <a:rPr lang="en-US" altLang="zh-CN" b="1" dirty="0">
                <a:solidFill>
                  <a:srgbClr val="2C14DE"/>
                </a:solidFill>
              </a:rPr>
              <a:t>recursive functions</a:t>
            </a:r>
          </a:p>
          <a:p>
            <a:pPr lvl="1"/>
            <a:r>
              <a:rPr lang="en-US" altLang="zh-CN" b="1" dirty="0"/>
              <a:t>grow</a:t>
            </a:r>
            <a:r>
              <a:rPr lang="en-US" altLang="zh-CN" dirty="0"/>
              <a:t> to </a:t>
            </a:r>
            <a:r>
              <a:rPr lang="en-US" altLang="zh-CN" b="1" dirty="0"/>
              <a:t>low address</a:t>
            </a:r>
          </a:p>
        </p:txBody>
      </p:sp>
      <p:sp>
        <p:nvSpPr>
          <p:cNvPr id="152580" name="Rectangle 4"/>
          <p:cNvSpPr>
            <a:spLocks noChangeArrowheads="1"/>
          </p:cNvSpPr>
          <p:nvPr>
            <p:custDataLst>
              <p:tags r:id="rId1"/>
            </p:custDataLst>
          </p:nvPr>
        </p:nvSpPr>
        <p:spPr bwMode="auto">
          <a:xfrm>
            <a:off x="6934200" y="2286000"/>
            <a:ext cx="1752600" cy="3657600"/>
          </a:xfrm>
          <a:prstGeom prst="rect">
            <a:avLst/>
          </a:prstGeom>
          <a:solidFill>
            <a:srgbClr val="F8F8F8"/>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accent2"/>
              </a:solidFill>
              <a:latin typeface="Courier New" panose="02070309020205020404" pitchFamily="49" charset="0"/>
            </a:endParaRPr>
          </a:p>
        </p:txBody>
      </p:sp>
      <p:sp>
        <p:nvSpPr>
          <p:cNvPr id="152581" name="Text Box 5"/>
          <p:cNvSpPr txBox="1">
            <a:spLocks noChangeArrowheads="1"/>
          </p:cNvSpPr>
          <p:nvPr>
            <p:custDataLst>
              <p:tags r:id="rId2"/>
            </p:custDataLst>
          </p:nvPr>
        </p:nvSpPr>
        <p:spPr bwMode="auto">
          <a:xfrm>
            <a:off x="5226050" y="5678488"/>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latin typeface="Courier New" panose="02070309020205020404" pitchFamily="49" charset="0"/>
              </a:rPr>
              <a:t>0xffffffff</a:t>
            </a:r>
          </a:p>
        </p:txBody>
      </p:sp>
      <p:sp>
        <p:nvSpPr>
          <p:cNvPr id="152582" name="Text Box 6"/>
          <p:cNvSpPr txBox="1">
            <a:spLocks noChangeArrowheads="1"/>
          </p:cNvSpPr>
          <p:nvPr/>
        </p:nvSpPr>
        <p:spPr bwMode="auto">
          <a:xfrm>
            <a:off x="6629400" y="22098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0</a:t>
            </a:r>
          </a:p>
        </p:txBody>
      </p:sp>
      <p:sp>
        <p:nvSpPr>
          <p:cNvPr id="152583" name="Line 7"/>
          <p:cNvSpPr>
            <a:spLocks noChangeShapeType="1"/>
          </p:cNvSpPr>
          <p:nvPr/>
        </p:nvSpPr>
        <p:spPr bwMode="auto">
          <a:xfrm>
            <a:off x="6934200" y="28956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2584" name="Text Box 8"/>
          <p:cNvSpPr txBox="1">
            <a:spLocks noChangeArrowheads="1"/>
          </p:cNvSpPr>
          <p:nvPr/>
        </p:nvSpPr>
        <p:spPr bwMode="auto">
          <a:xfrm>
            <a:off x="7391400" y="24384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text</a:t>
            </a:r>
          </a:p>
        </p:txBody>
      </p:sp>
      <p:sp>
        <p:nvSpPr>
          <p:cNvPr id="152585" name="Text Box 9"/>
          <p:cNvSpPr txBox="1">
            <a:spLocks noChangeArrowheads="1"/>
          </p:cNvSpPr>
          <p:nvPr/>
        </p:nvSpPr>
        <p:spPr bwMode="auto">
          <a:xfrm>
            <a:off x="7391400" y="28956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data</a:t>
            </a:r>
          </a:p>
        </p:txBody>
      </p:sp>
      <p:sp>
        <p:nvSpPr>
          <p:cNvPr id="152586" name="Line 10"/>
          <p:cNvSpPr>
            <a:spLocks noChangeShapeType="1"/>
          </p:cNvSpPr>
          <p:nvPr/>
        </p:nvSpPr>
        <p:spPr bwMode="auto">
          <a:xfrm>
            <a:off x="6934200" y="33528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2587" name="Line 11"/>
          <p:cNvSpPr>
            <a:spLocks noChangeShapeType="1"/>
          </p:cNvSpPr>
          <p:nvPr/>
        </p:nvSpPr>
        <p:spPr bwMode="auto">
          <a:xfrm>
            <a:off x="6934200" y="38100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2588" name="Text Box 12"/>
          <p:cNvSpPr txBox="1">
            <a:spLocks noChangeArrowheads="1"/>
          </p:cNvSpPr>
          <p:nvPr/>
        </p:nvSpPr>
        <p:spPr bwMode="auto">
          <a:xfrm>
            <a:off x="7467600" y="33528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bss</a:t>
            </a:r>
          </a:p>
        </p:txBody>
      </p:sp>
      <p:sp>
        <p:nvSpPr>
          <p:cNvPr id="152589" name="Line 13"/>
          <p:cNvSpPr>
            <a:spLocks noChangeShapeType="1"/>
          </p:cNvSpPr>
          <p:nvPr/>
        </p:nvSpPr>
        <p:spPr bwMode="auto">
          <a:xfrm>
            <a:off x="6934200" y="44196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2590" name="Text Box 14"/>
          <p:cNvSpPr txBox="1">
            <a:spLocks noChangeArrowheads="1"/>
          </p:cNvSpPr>
          <p:nvPr/>
        </p:nvSpPr>
        <p:spPr bwMode="auto">
          <a:xfrm>
            <a:off x="7391400" y="39624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heap</a:t>
            </a:r>
          </a:p>
        </p:txBody>
      </p:sp>
      <p:sp>
        <p:nvSpPr>
          <p:cNvPr id="152591" name="Line 15"/>
          <p:cNvSpPr>
            <a:spLocks noChangeShapeType="1"/>
          </p:cNvSpPr>
          <p:nvPr/>
        </p:nvSpPr>
        <p:spPr bwMode="auto">
          <a:xfrm>
            <a:off x="7772400" y="4419600"/>
            <a:ext cx="0" cy="3810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2592" name="Text Box 16"/>
          <p:cNvSpPr txBox="1">
            <a:spLocks noChangeArrowheads="1"/>
          </p:cNvSpPr>
          <p:nvPr/>
        </p:nvSpPr>
        <p:spPr bwMode="auto">
          <a:xfrm>
            <a:off x="7391400" y="55626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Courier New" panose="02070309020205020404" pitchFamily="49" charset="0"/>
              </a:rPr>
              <a:t>stack</a:t>
            </a:r>
          </a:p>
        </p:txBody>
      </p:sp>
      <p:sp>
        <p:nvSpPr>
          <p:cNvPr id="152593" name="Line 17"/>
          <p:cNvSpPr>
            <a:spLocks noChangeShapeType="1"/>
          </p:cNvSpPr>
          <p:nvPr/>
        </p:nvSpPr>
        <p:spPr bwMode="auto">
          <a:xfrm>
            <a:off x="6934200" y="5562600"/>
            <a:ext cx="1752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2594" name="Line 18"/>
          <p:cNvSpPr>
            <a:spLocks noChangeShapeType="1"/>
          </p:cNvSpPr>
          <p:nvPr/>
        </p:nvSpPr>
        <p:spPr bwMode="auto">
          <a:xfrm flipV="1">
            <a:off x="7772400" y="5257800"/>
            <a:ext cx="0" cy="304800"/>
          </a:xfrm>
          <a:prstGeom prst="line">
            <a:avLst/>
          </a:prstGeom>
          <a:noFill/>
          <a:ln w="19050">
            <a:solidFill>
              <a:srgbClr val="2C14D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Rectangle 18"/>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71888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23225</TotalTime>
  <Words>4733</Words>
  <Application>Microsoft Macintosh PowerPoint</Application>
  <PresentationFormat>On-screen Show (4:3)</PresentationFormat>
  <Paragraphs>1075</Paragraphs>
  <Slides>82</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Arial</vt:lpstr>
      <vt:lpstr>Calibri</vt:lpstr>
      <vt:lpstr>Consolas</vt:lpstr>
      <vt:lpstr>Courier New</vt:lpstr>
      <vt:lpstr>Times New Roman</vt:lpstr>
      <vt:lpstr>Trebuchet MS</vt:lpstr>
      <vt:lpstr>Wingdings</vt:lpstr>
      <vt:lpstr>Office Theme</vt:lpstr>
      <vt:lpstr>Memory &amp; Pointers (CS 1004)</vt:lpstr>
      <vt:lpstr>C++ Memory Models</vt:lpstr>
      <vt:lpstr>C++ Memory Models</vt:lpstr>
      <vt:lpstr>Main Memory</vt:lpstr>
      <vt:lpstr>Virtual Memory  (How a CPU see’s a Process?)</vt:lpstr>
      <vt:lpstr>Organization of Virtual Memory: .text</vt:lpstr>
      <vt:lpstr>Organization of Virtual Memory: .data</vt:lpstr>
      <vt:lpstr>Organization of Virtual Memory: heap</vt:lpstr>
      <vt:lpstr>Organization of Virtual Memory: stack</vt:lpstr>
      <vt:lpstr>Summary: Process Address Space</vt:lpstr>
      <vt:lpstr>Example</vt:lpstr>
      <vt:lpstr>Variable Lifetime</vt:lpstr>
      <vt:lpstr>Example</vt:lpstr>
      <vt:lpstr>Example 2</vt:lpstr>
      <vt:lpstr>Dynamic Memory Allocation</vt:lpstr>
      <vt:lpstr>Differences between Static and Dynamic Memory Allocation</vt:lpstr>
      <vt:lpstr>Dynamic Memory Allocation</vt:lpstr>
      <vt:lpstr>Introduction to Pointers</vt:lpstr>
      <vt:lpstr>Introduction to Pointers</vt:lpstr>
      <vt:lpstr>Introduction to Pointers</vt:lpstr>
      <vt:lpstr>Dereferencing Operator *</vt:lpstr>
      <vt:lpstr>Dereferencing Pointer Example</vt:lpstr>
      <vt:lpstr>Pointer Assignment and Dereferencing </vt:lpstr>
      <vt:lpstr>Example</vt:lpstr>
      <vt:lpstr>Example</vt:lpstr>
      <vt:lpstr>Example</vt:lpstr>
      <vt:lpstr>Aliasing</vt:lpstr>
      <vt:lpstr>Aliasing</vt:lpstr>
      <vt:lpstr>Aliasing</vt:lpstr>
      <vt:lpstr>Dangling Pointers</vt:lpstr>
      <vt:lpstr>Dangling Pointers</vt:lpstr>
      <vt:lpstr>Avoiding a Dangling Pointer</vt:lpstr>
      <vt:lpstr>Returning Memory to the Heap</vt:lpstr>
      <vt:lpstr>Memory Leaking</vt:lpstr>
      <vt:lpstr>Memory Leaking</vt:lpstr>
      <vt:lpstr>Memory Leaks</vt:lpstr>
      <vt:lpstr>Memory Leaking and Dangling Pointers</vt:lpstr>
      <vt:lpstr>Practice Exercise</vt:lpstr>
      <vt:lpstr>Solution</vt:lpstr>
      <vt:lpstr>Pointers Data-Type</vt:lpstr>
      <vt:lpstr>Pointers Type</vt:lpstr>
      <vt:lpstr>Pointers Types</vt:lpstr>
      <vt:lpstr>Pointer Assignments (Aliasing)</vt:lpstr>
      <vt:lpstr>Another Pointer Example</vt:lpstr>
      <vt:lpstr>Null Address</vt:lpstr>
      <vt:lpstr>Relationship Between Pointers and Arrays</vt:lpstr>
      <vt:lpstr>Relationship Between Pointers and Arrays (Cont.)</vt:lpstr>
      <vt:lpstr>Relationship between Arrays and Pointers</vt:lpstr>
      <vt:lpstr>Arrays and Pointers</vt:lpstr>
      <vt:lpstr>Arrays and Pointers</vt:lpstr>
      <vt:lpstr>Pointer Arithmetic</vt:lpstr>
      <vt:lpstr>Comparing Pointers</vt:lpstr>
      <vt:lpstr>Accessing 1-Dimensional Array Using Pointers</vt:lpstr>
      <vt:lpstr>Accessing 1-Dimensional Array</vt:lpstr>
      <vt:lpstr>Accessing 1-Dimensional Array</vt:lpstr>
      <vt:lpstr>Accessing 2-Dimensional Array</vt:lpstr>
      <vt:lpstr>Accessing 2-Dimensional Array</vt:lpstr>
      <vt:lpstr>Creating Dynamic 2D Arrays</vt:lpstr>
      <vt:lpstr>Dynamic two dimensional arrays</vt:lpstr>
      <vt:lpstr>Dynamic 2D Arrays</vt:lpstr>
      <vt:lpstr>Dynamic 2D Array – Double Pointer</vt:lpstr>
      <vt:lpstr>Dynamic 2D Array – Double Pointer</vt:lpstr>
      <vt:lpstr>PowerPoint Presentation</vt:lpstr>
      <vt:lpstr>Dynamic 2D Array (Varying Row Size)</vt:lpstr>
      <vt:lpstr>Test Yourself</vt:lpstr>
      <vt:lpstr>PowerPoint Presentation</vt:lpstr>
      <vt:lpstr>3D Array Using a single pointer</vt:lpstr>
      <vt:lpstr>3D Array Using a triple pointer</vt:lpstr>
      <vt:lpstr>Constant Pointer</vt:lpstr>
      <vt:lpstr>Pointer to Constant 1/2</vt:lpstr>
      <vt:lpstr>Pointer to Constant 2/2</vt:lpstr>
      <vt:lpstr>char* and const</vt:lpstr>
      <vt:lpstr>C-String and Char Pointer</vt:lpstr>
      <vt:lpstr>char [ ] VS. char *</vt:lpstr>
      <vt:lpstr>C-String and Char Pointer</vt:lpstr>
      <vt:lpstr>C-String and Char Pointer - Example</vt:lpstr>
      <vt:lpstr>Functions Pass by using Reference Pointer</vt:lpstr>
      <vt:lpstr>Pass by Reference Pointers– Example1</vt:lpstr>
      <vt:lpstr>PowerPoint Presentation</vt:lpstr>
      <vt:lpstr>Void Pointer</vt:lpstr>
      <vt:lpstr>Casting pointers</vt:lpstr>
      <vt:lpstr>Casting pointers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aleem</dc:creator>
  <cp:lastModifiedBy>Zainab Abaid</cp:lastModifiedBy>
  <cp:revision>485</cp:revision>
  <dcterms:created xsi:type="dcterms:W3CDTF">2012-08-28T12:59:58Z</dcterms:created>
  <dcterms:modified xsi:type="dcterms:W3CDTF">2023-01-25T04:06:57Z</dcterms:modified>
</cp:coreProperties>
</file>