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notesSlides/notesSlide11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4.xml" ContentType="application/inkml+xml"/>
  <Override PartName="/ppt/notesSlides/notesSlide14.xml" ContentType="application/vnd.openxmlformats-officedocument.presentationml.notesSlide+xml"/>
  <Override PartName="/ppt/ink/ink5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8"/>
  </p:notesMasterIdLst>
  <p:sldIdLst>
    <p:sldId id="256" r:id="rId2"/>
    <p:sldId id="282" r:id="rId3"/>
    <p:sldId id="283" r:id="rId4"/>
    <p:sldId id="284" r:id="rId5"/>
    <p:sldId id="257" r:id="rId6"/>
    <p:sldId id="287" r:id="rId7"/>
    <p:sldId id="288" r:id="rId8"/>
    <p:sldId id="292" r:id="rId9"/>
    <p:sldId id="295" r:id="rId10"/>
    <p:sldId id="296" r:id="rId11"/>
    <p:sldId id="597" r:id="rId12"/>
    <p:sldId id="297" r:id="rId13"/>
    <p:sldId id="303" r:id="rId14"/>
    <p:sldId id="304" r:id="rId15"/>
    <p:sldId id="302" r:id="rId16"/>
    <p:sldId id="378" r:id="rId17"/>
    <p:sldId id="619" r:id="rId18"/>
    <p:sldId id="591" r:id="rId19"/>
    <p:sldId id="592" r:id="rId20"/>
    <p:sldId id="593" r:id="rId21"/>
    <p:sldId id="594" r:id="rId22"/>
    <p:sldId id="595" r:id="rId23"/>
    <p:sldId id="596" r:id="rId24"/>
    <p:sldId id="305" r:id="rId25"/>
    <p:sldId id="654" r:id="rId26"/>
    <p:sldId id="612" r:id="rId27"/>
    <p:sldId id="310" r:id="rId28"/>
    <p:sldId id="649" r:id="rId29"/>
    <p:sldId id="475" r:id="rId30"/>
    <p:sldId id="476" r:id="rId31"/>
    <p:sldId id="477" r:id="rId32"/>
    <p:sldId id="407" r:id="rId33"/>
    <p:sldId id="479" r:id="rId34"/>
    <p:sldId id="599" r:id="rId35"/>
    <p:sldId id="306" r:id="rId36"/>
    <p:sldId id="307" r:id="rId37"/>
    <p:sldId id="308" r:id="rId38"/>
    <p:sldId id="648" r:id="rId39"/>
    <p:sldId id="309" r:id="rId40"/>
    <p:sldId id="600" r:id="rId41"/>
    <p:sldId id="601" r:id="rId42"/>
    <p:sldId id="602" r:id="rId43"/>
    <p:sldId id="603" r:id="rId44"/>
    <p:sldId id="604" r:id="rId45"/>
    <p:sldId id="605" r:id="rId46"/>
    <p:sldId id="606" r:id="rId47"/>
    <p:sldId id="607" r:id="rId48"/>
    <p:sldId id="608" r:id="rId49"/>
    <p:sldId id="481" r:id="rId50"/>
    <p:sldId id="482" r:id="rId51"/>
    <p:sldId id="489" r:id="rId52"/>
    <p:sldId id="490" r:id="rId53"/>
    <p:sldId id="553" r:id="rId54"/>
    <p:sldId id="617" r:id="rId55"/>
    <p:sldId id="618" r:id="rId56"/>
    <p:sldId id="616" r:id="rId57"/>
    <p:sldId id="497" r:id="rId58"/>
    <p:sldId id="498" r:id="rId59"/>
    <p:sldId id="499" r:id="rId60"/>
    <p:sldId id="500" r:id="rId61"/>
    <p:sldId id="623" r:id="rId62"/>
    <p:sldId id="651" r:id="rId63"/>
    <p:sldId id="609" r:id="rId64"/>
    <p:sldId id="611" r:id="rId65"/>
    <p:sldId id="614" r:id="rId66"/>
    <p:sldId id="615" r:id="rId67"/>
    <p:sldId id="621" r:id="rId68"/>
    <p:sldId id="556" r:id="rId69"/>
    <p:sldId id="557" r:id="rId70"/>
    <p:sldId id="558" r:id="rId71"/>
    <p:sldId id="627" r:id="rId72"/>
    <p:sldId id="625" r:id="rId73"/>
    <p:sldId id="624" r:id="rId74"/>
    <p:sldId id="628" r:id="rId75"/>
    <p:sldId id="629" r:id="rId76"/>
    <p:sldId id="560" r:id="rId77"/>
    <p:sldId id="561" r:id="rId78"/>
    <p:sldId id="562" r:id="rId79"/>
    <p:sldId id="563" r:id="rId80"/>
    <p:sldId id="613" r:id="rId81"/>
    <p:sldId id="620" r:id="rId82"/>
    <p:sldId id="570" r:id="rId83"/>
    <p:sldId id="636" r:id="rId84"/>
    <p:sldId id="579" r:id="rId85"/>
    <p:sldId id="580" r:id="rId86"/>
    <p:sldId id="581" r:id="rId87"/>
    <p:sldId id="582" r:id="rId88"/>
    <p:sldId id="583" r:id="rId89"/>
    <p:sldId id="584" r:id="rId90"/>
    <p:sldId id="585" r:id="rId91"/>
    <p:sldId id="586" r:id="rId92"/>
    <p:sldId id="587" r:id="rId93"/>
    <p:sldId id="630" r:id="rId94"/>
    <p:sldId id="653" r:id="rId95"/>
    <p:sldId id="631" r:id="rId96"/>
    <p:sldId id="632" r:id="rId97"/>
    <p:sldId id="633" r:id="rId98"/>
    <p:sldId id="634" r:id="rId99"/>
    <p:sldId id="642" r:id="rId100"/>
    <p:sldId id="644" r:id="rId101"/>
    <p:sldId id="645" r:id="rId102"/>
    <p:sldId id="646" r:id="rId103"/>
    <p:sldId id="641" r:id="rId104"/>
    <p:sldId id="638" r:id="rId105"/>
    <p:sldId id="637" r:id="rId106"/>
    <p:sldId id="639" r:id="rId10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1BC7"/>
    <a:srgbClr val="008000"/>
    <a:srgbClr val="39DFE7"/>
    <a:srgbClr val="E9EFF7"/>
    <a:srgbClr val="D20000"/>
    <a:srgbClr val="2C14DE"/>
    <a:srgbClr val="B80000"/>
    <a:srgbClr val="27558D"/>
    <a:srgbClr val="160C5C"/>
    <a:srgbClr val="4F5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748" autoAdjust="0"/>
    <p:restoredTop sz="92019" autoAdjust="0"/>
  </p:normalViewPr>
  <p:slideViewPr>
    <p:cSldViewPr>
      <p:cViewPr varScale="1">
        <p:scale>
          <a:sx n="101" d="100"/>
          <a:sy n="101" d="100"/>
        </p:scale>
        <p:origin x="96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45.xml"/><Relationship Id="rId13" Type="http://schemas.openxmlformats.org/officeDocument/2006/relationships/slide" Target="slides/slide75.xml"/><Relationship Id="rId18" Type="http://schemas.openxmlformats.org/officeDocument/2006/relationships/slide" Target="slides/slide94.xml"/><Relationship Id="rId3" Type="http://schemas.openxmlformats.org/officeDocument/2006/relationships/slide" Target="slides/slide30.xml"/><Relationship Id="rId21" Type="http://schemas.openxmlformats.org/officeDocument/2006/relationships/slide" Target="slides/slide97.xml"/><Relationship Id="rId7" Type="http://schemas.openxmlformats.org/officeDocument/2006/relationships/slide" Target="slides/slide42.xml"/><Relationship Id="rId12" Type="http://schemas.openxmlformats.org/officeDocument/2006/relationships/slide" Target="slides/slide68.xml"/><Relationship Id="rId17" Type="http://schemas.openxmlformats.org/officeDocument/2006/relationships/slide" Target="slides/slide93.xml"/><Relationship Id="rId2" Type="http://schemas.openxmlformats.org/officeDocument/2006/relationships/slide" Target="slides/slide21.xml"/><Relationship Id="rId16" Type="http://schemas.openxmlformats.org/officeDocument/2006/relationships/slide" Target="slides/slide91.xml"/><Relationship Id="rId20" Type="http://schemas.openxmlformats.org/officeDocument/2006/relationships/slide" Target="slides/slide96.xml"/><Relationship Id="rId1" Type="http://schemas.openxmlformats.org/officeDocument/2006/relationships/slide" Target="slides/slide20.xml"/><Relationship Id="rId6" Type="http://schemas.openxmlformats.org/officeDocument/2006/relationships/slide" Target="slides/slide41.xml"/><Relationship Id="rId11" Type="http://schemas.openxmlformats.org/officeDocument/2006/relationships/slide" Target="slides/slide48.xml"/><Relationship Id="rId5" Type="http://schemas.openxmlformats.org/officeDocument/2006/relationships/slide" Target="slides/slide40.xml"/><Relationship Id="rId15" Type="http://schemas.openxmlformats.org/officeDocument/2006/relationships/slide" Target="slides/slide82.xml"/><Relationship Id="rId10" Type="http://schemas.openxmlformats.org/officeDocument/2006/relationships/slide" Target="slides/slide47.xml"/><Relationship Id="rId19" Type="http://schemas.openxmlformats.org/officeDocument/2006/relationships/slide" Target="slides/slide95.xml"/><Relationship Id="rId4" Type="http://schemas.openxmlformats.org/officeDocument/2006/relationships/slide" Target="slides/slide31.xml"/><Relationship Id="rId9" Type="http://schemas.openxmlformats.org/officeDocument/2006/relationships/slide" Target="slides/slide46.xml"/><Relationship Id="rId14" Type="http://schemas.openxmlformats.org/officeDocument/2006/relationships/slide" Target="slides/slide78.xml"/><Relationship Id="rId22" Type="http://schemas.openxmlformats.org/officeDocument/2006/relationships/slide" Target="slides/slide9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5:20:04.5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8003 7494 24575,'24'0'0,"5"0"0,10 0 0,-8 0 0,1 0-1065,1 0 1,0 0 1064,13 0 0,-2 0 0,13 0 79,-20 0 0,-2 0-79,2 0 474,8 0-474,-16 0 0,-11 0 0,-4 0 1071,-7 0-1071,1 0 426,-5-5-426,-1 0 0,-2-1 0,0 1 0</inkml:trace>
  <inkml:trace contextRef="#ctx0" brushRef="#br0" timeOffset="24039">8795 9206 24575,'0'-23'0,"0"-14"0,0 7 0,0-5 0,0-20 0,0 0 0,0-3 0,0 22 0,0 0 0</inkml:trace>
  <inkml:trace contextRef="#ctx0" brushRef="#br0" timeOffset="28276">8743 9249 24575,'33'0'0,"7"0"0,-10 0 0,14-4 0,-4 0 0,4-8 0,6-1 0,-9 0 0,-11 7 0,1-1 0,15-1 0,-15 4 0,0-1 0,20-3 0,-20 3 0,0 1 0,10-1 0,13-3 0,-14 8 0,6-4 0,-3-3 0,-4 5 0,0-5 0,0 7 0,5 0 0,1 0 0,6 0 0,-1 0 0,6 0 0,-14 0 0,17 0 0,-17-7 0,14 5 0,-6-6 0,0 8 0,-4-3 0,-2-1 0,-5-4 0,-5 3 0,4-2 0,-3 7 0,-1-7 0,4 3 0,-4-1 0,5 2 0,5-1 0,-4 3 0,9-2 0,-3 3 0,-1 0 0,4 0 0,-9 0 0,9 0 0,-13 0 0,7 0 0,-13 0 0,8 0 0,-8 0 0,3 0 0,-4 0 0,-4 0 0,2 0 0,-6 0 0,7 0 0,-7 0 0,7 0 0,-8 0 0,8 0 0,-3 3 0,4 1 0,0 3 0,-1 0 0,-3 0 0,3 0 0,-3 0 0,0 3 0,2-2 0,-6 1 0,7 2 0,-7-4 0,7 3 0,-7-3 0,6 0 0,-6 0 0,3 0 0,-4-4 0,-4 0 0,3 0 0,-2-2 0,3 2 0,-4-3 0,-1 0 0,1 0 0,-3 0 0,6 0 0,-6 0 0,6 0 0,-6 0 0,2 0 0,1 0 0,-3 0 0,6 0 0,-7 0 0,4-3 0,-4 0 0,0-3 0,-3 0 0,3 0 0,-3 0 0,0 0 0,2 3 0,-5-2 0,3 2 0,-1 0 0,-2-2 0,3 4 0,-4-4 0,3 5 0,2-3 0,4-2 0,-4 1 0,3-4 0,-6 2 0,4 3 0,-5-2 0,2 4 0,-2-1 0,-3-1 0,2 3 0,-2-3 0,2 3 0,0 0 0,0 0 0,1 0 0,-1 0 0,4-2 0,-3 1 0,2-2 0,1 3 0,-3 0 0,2-2 0,0 1 0,-1-1 0,1-1 0,-2 3 0,-1-3 0,0 1 0,1 1 0,-1-1 0,4 2 0,-3-3 0,2 3 0,-2-5 0,2 4 0,1-4 0,0 4 0,3-4 0,-6 4 0,5-4 0,-5 4 0,6-2 0,-6 1 0,2 1 0,-2-1 0,-3-1 0,-1-2 0,-2-6 0,0-4 0,3-4 0,1 2 0,2-2 0,0 3 0,-2-1 0,2 2 0,-6 5 0,3 2 0,0 2 0,-3 1 0,3 2 0,-3 1 0</inkml:trace>
  <inkml:trace contextRef="#ctx0" brushRef="#br0" timeOffset="74350">10865 15826 24575,'25'0'0,"8"0"0,13 0 0,-1 0 0,-1 0 0,0 0 0,-4 0 0,4 0-9831,12 0 8341,-13 0 2899,-14 0 0,3 0-1409,5 1 0,-2 2 0,13 1 562,0 2 0,-3 1-562,-9 2 0,-3-1 0,0 1 0,2-1 0,9 4 6489,-5-4-6489,0 0 0,0-1 0,5 5 0,2-3 0,4 7 0,0-3 338,0 4-338,6-4 0,-9-1 0,7-4 0,-3 1 0,1-1 0,-1 0 0,-2 1 0,-9-2 0,9 2 0,-9-5 0,15 0 0,-9 0 0,-15-4 0,0 0 0,20 4 0,-5-4 0,8 0 0,-12 0 0,9 0 0,-2 0 0,-9 0 0,9 0 0,-8 0 0,3 0 0,11 0 0,-7 0 0,-15 0 0,2 0-588,-1 0 0,2 0 588,6 0 0,2 0 0,5-2 0,2-1 0,-11 2 0,2-1 0,-1-1-1305,0-2 0,1-1 1,3 0 1304,2 1 0,4 0 0,2-1 0,-2 0-1073,-5 0 0,-1 0 0,1-1 0,3 0 1073,0 1 0,3 0 0,1 0 0,0 0 0,-1 0-660,-4 0 1,1 0-1,-1 1 1,1-1-1,0 0 660,6 0 0,0-1 0,1 1 0,0 0 0,2 0-350,-6 0 1,0 1-1,2 0 1,-1-1-1,1 1 1,0-1 349,2 0 0,0-1 0,0 0 0,0-1 0,1 2 0,-1-1-133,2 1 0,0 0 0,0 0 0,1 1 0,-1-1 0,1-1 133,-8 0 0,1 0 0,-1 0 0,1-1 0,-1 1 0,0 0 0,0 0-43,6 1 0,-1 0 0,0 1 1,0-1-1,0 0 0,0 0 43,2-2 0,0 0 0,0 0 0,0-1 0,-1 1 0,-1 0 0,-3 1 0,-2 0 0,1 1 0,-1-1 0,0 0 0,0 0 0,2-1 0,-1 0 0,1 0 0,-1 0 0,0-1 0,0 1 0,7-1 0,0-1 0,-1 1 0,1-1 0,0 1 0,-8 1 0,0 0 0,0-1 0,0 1 0,0 0 0,0 0 0,8-1 0,0 0 0,0-1 0,-1 1 0,1-1 0,-1-1 0,1 1 0,-1-1 0,0 0 0,-1 0 0,0 0 0,-1 0 0,0 0 0,-1 0 0,0-1 0,0 1 0,0-1 0,-1-1 0,-1 1 0,-2 0 112,1-2 0,-3 1 1,0 0-1,1-1-112,4-1 0,2 0 0,-1-1 0,-4 0 273,-2-1 0,-4-1 0,3-1-273,-3 2 0,2-2 0,1 1 0,-3 0 0,6-3 0,-1 1 0,-1-2 0,2-4 0,0-2 0,-2 1 466,-6 5 1,-2 0-1,-1 0-466,0-3 0,-1-1 0,-1 1 1070,13-8 1,-3 0-1071,-2-1 0,-1-1 0,-5 3 0,-1-1 0,2-5 0,-2-2 0,-5 6 0,-1 0 0,2-9 0,-1-3 0,-4 0 0,-1-1 0,-2 0 0,-1-2 0,-1-1 0,-2-1 0,-5 5 0,0 0 1007,0 1 0,-1-1-1007,-4 3 0,-1 1 1129,1-1 0,-1-4-1129,-4-4 0,-1-6 0,-1 1 0,-2 8 0,0 2 0,-1-3-366,1-3 0,0-4 1,-2-1-1,-1 1 366,-4 7 0,-1 1 0,-2 0 0,0-1-615,-2-5 0,-1-1 1,-1 0-1,-1-1 615,-1 6 0,-1 0 0,-1-1 0,-1 0 0,0 0 0,-1-3 0,0-1 0,-1 1 0,-1 1 0,0 1 0,-2-2 0,0 3 0,-1-1 0,-1-4-409,3 6 0,-1-3 1,0-3-1,-1 1 0,0 2 1,0 4 408,-4-5 0,-1 6 0,0 0 0,0-5 0,4 5 0,-1-3 0,0-3 0,-1 1 0,1 0 0,-1 4-380,-1 2 0,0 1 0,0 2 0,0 0 1,-1 0 379,2 0 0,-1 0 0,0 1 0,0-1 0,0 1 20,0 0 1,-1-1 0,1 1 0,0 2 0,1 1-21,-1 0 0,0 2 0,1 0 0,-1 0 0,-1-7 0,-1-1 0,0 1 0,1 2 0,-4-3 0,2 3 0,-2-1 0,5 5 0,-1-1 0,-1 0 0,0 1 0,0 0 0,-1 1 0,1 1 0,-1 1 0,-7-7 0,0 2 0,-1 0 383,-1 0 1,0 2 0,-1 0-384,2 4 0,1 1 0,-2 2 0,1 4 0,-1 0 0,0 1 0,2-2 0,0 0 0,-1 2 0,-1 2 0,-1 3 0,1-1 0,1 0 0,0 1 0,-1-1 0,-3 0 0,-1 0 0,1 1 0,1 0 0,1 1 0,-1 0 0,-1 0 0,-1-1 0,1 0 0,2 1 0,1-2 0,-1 1 0,-2 1 0,-1-1 0,1 1 0,2-2 0,0 0 0,0 1 0,-4 0 0,-1 0 0,-2 0 83,4 2 1,-2-2 0,-1 1 0,1 1-84,-7-3 0,1 1 0,-3 1 0,3 1 0,-3 1 0,0 0 0,1 0 0,-6-1 0,2 1 0,-2 1 0,10 4 0,-1 1 0,0 0 0,-1 0 0,-3 0 0,0 1 0,-1 0 0,3 0 0,-5-1 0,2 0 0,-2 1 0,4 1 0,-2 1 0,1 0 0,3 1 0,0 2 0,3 1 0,-1 0 0,2-2 0,-1-1 0,0 1 0,1 2 0,-8 2 0,2 2 0,0-1 0,3-1 0,-1 0 0,2 1 630,5 2 0,0 2 0,1-1-630,-14 0 0,2 0 958,2 0 1,3 0-959,15 0 0,2 0 758,-5 0 0,1 0-758,-7 0 0,-14 4 0,11 0 0,1 4 4943,9 0-4943,-3-1 2149,8 1-2149,-8-1 0,-7 1 0,-2 1 0,-9 3 0,6-3 191,19 0 0,0-1-191,-28 2 0,24-2 0,1 1 0,2-2 0,1 0 0,-4 2 0,1 1 0,-15 3 0,16-5 0,1 1 0,-10 4 364,-9 0-364,11 2 0,7-7 0,11 2 0,3-4 0,9-2 826,2-2-826,2 1 0,1-3 0,0 3 0,-1-3 0,1 0 0,-3 3 0,-5 0 0,0 3 0,-6 1 0,-6 7 0,3-6 0,-12 14 0,9-11 0,-5 8 0,1-5 0,4 0 0,1-3 0,-1 1 0,7-5 0,0-1 0,10-3 0,2-3 0,1 0 0,-1 0 0,1 0 0,-1 0 0,1 0 0,2 2 0,0-1 0,3 1 0</inkml:trace>
  <inkml:trace contextRef="#ctx0" brushRef="#br0" timeOffset="75807">14299 8376 24575,'-12'8'0,"-1"1"0,1 3 0,0 0 0,0-3 0,0 0 0,3-6 0,0 2 0,4-4 0,-1 1 0,3 1 0,-8 0 0,3 6 0,-11 4 0,-2 2 0,-2 5 0,-2-1 0,-18 14 0,12-4 0,-13 1 0,19-8 0,8-10 0,2 1 0,5-4 0,4 0 0,2-4 0,5-2 0,0-1 0,7-2 0,4 0 0,13 4 0,10 0 0,10 8 0,-4 0 0,7 5 0,-12-6 0,3 4 0,-5-7 0,-10 2 0,0-3 0,-7 0 0,-5-1 0,-4-1 0,-2 1 0,-1-3 0,1-1 0,-1 0 0,3-1 0,-3 4 0,6-5 0,-2 5 0,1-4 0,1 4 0,-5-4 0,2 4 0,-2-4 0,-1 4 0,1-5 0,-1 3 0,-2-1 0,2 1 0,-5-1 0,3 1 0</inkml:trace>
  <inkml:trace contextRef="#ctx0" brushRef="#br0" timeOffset="87791">5240 16842 24575,'-25'0'0,"-14"0"0,-14 0-1608,13 0 1,-2 0 1607,-1 0 0,-2 0-1006,-12 0 0,-1 0 1006,-1 0 0,0 0 0,18 0 0,0 1 0,0-2 0,-1 0 0,1-1 0,-1 0 0,-2-1 0,0-1 0,0-1 0,-1 0 0,0-1 0,0-1 0,0-2 0,0-1 0,0 0 0,0 1 0,1-1 0,1 0 0,3-1 0,1 0 0,1 0 0,-20-5 0,1-1 0,6-1 0,1 0 0,-3 0 0,1-2 0,4-3 0,0-1 0,1 1 0,0-1 0,1-4 0,2-3 0,1 0 0,2-1 0,1-2 0,0-1 0,-2-2 0,0 0 0,6 3 0,0 1-222,-3-3 1,0 0 221,4 5 0,-1 0 0,-3-2 0,0-1 0,3 3 0,-1 0 0,-5-3 0,0 0 0,6 2 0,-1 1 0,-5-3 0,0-1 0,6 3 0,-1-2 0,-3-2 0,1-2 0,2-1 0,0-2 0,0-1 0,-1-1 0,3 0 0,0-1 0,0 2 0,0-2 0,3-1 0,0 0 0,2 2 0,1 0 0,-1-4 0,2-1 0,5 8 0,0-1 0,0-5 0,0 0 0,5 4 0,1-1 0,-3-2 0,0-1 0,4 0 0,1 1 0,-1-1 0,1 0 0,0-3 0,0 0 0,4 2 0,0 1 0,1-7 0,-1 0 0,1 3 0,0 0 0,4-4 0,0 0 0,1 1 0,0-1 0,-1 0 0,2 1 0,3-1 0,1 0 0,-3 4 0,1 0 0,2-3 0,0 0 0,0 6 0,0 1 0,0 0 0,0 0 0,0 0 0,0 2-504,0 5 1,0 0 503,0-6 0,0 0 0,0 6 0,0 0 0,2-3 0,0 0 0,3 4 0,0 0 0,2-4 0,1 1 0,4-2 0,1 1 0,-1-4 0,2 0 0,3-3 0,2 0 0,-1-5 0,2-1-886,-5 19 1,1-1 0,2-2 885,1-1 0,1-3 0,1 0 0,-1 2 0,3-4 0,0 1 0,1-1 0,0 1 0,2-3 0,0 0 0,-2 4 0,-2 5 0,-2 2 0,2-1 0,5-8 0,1-2 0,0 2 0,-2 7 0,-1 1 0,1-1 0,4-5 0,2 0 0,-1-1 0,0 2 0,-1-1 0,1 1 0,1 2 0,-1 0 0,0 0 0,-3 3 0,0 0 0,-1 0 0,2 0 0,0 0 0,0 1-492,-3 4 0,0 0 1,-1 1 491,1 0 0,0 0 0,-1 0 0,11-14 0,-1-1 0,-10 15 0,1-1 0,-2 1-154,10-15 0,-1-1 154,-10 15 0,1-1 0,0 0 0,12-14 0,-1 0 0,-2 0 0,0 1 0,-8 15 0,1-1 0,-1 2 0,9-11 0,1 2 0,4-1 0,1 1 0,1 1 0,-3 3 341,-13 9 1,-2-1-342,5-9 0,-4 1 0,-5-4 3502,5-13-3502,0 18 0,3-1 0,-6 4 0,1-1 2167,6-4 1,1-2-2168,6-9 0,-2 3 0,1-1 0,-4 9 0,-1 1 2596,1-3-2596,4-4 0,-12 14 0,-1 0 0,6-11 0,-6 14 0,0 0 0,3-6 0,6-1 0,-6 5 0,6-3 0,-3 3 0,0-4 0,4 3 0,-4-2 0,5 5 0,5-11 0,-4 7 0,4-9 0,-5 2 0,-5 8 0,6-12 0,-6 12 0,6-13 0,-1 9 0,-4-5 0,3 6 0,-7 0 0,2 4 0,1 0 0,0 4 0,0 1 0,3-5 0,-4 7 0,0-5 0,3 6 0,-7 1 0,8-5 0,-8 5 0,3 0 0,1-4 0,0 3 0,0 0 0,4-3 0,-8 4 0,8-6 0,-6-2 0,6 2 0,-2-3 0,3 3 0,0 1 0,1-1 0,-1 1 0,0-1 0,0 1 0,-4 0 0,3-3 0,-3 2 0,0-2 0,3 3 0,-7 1 0,7-1 0,-7 1 0,2-1 0,1 1 0,-4 4 0,8-4 0,-8 3 0,8-4 0,-4 4 0,4 1 0,-1 4 0,0-1 0,-1 1 0,1-1 0,0 4 0,0-3 0,0 6 0,-5-5 0,4 2 0,-7 0 0,3-2 0,-4 3 0,0 0 0,-4 0 0,-4 4 0,0 0 0,-6 1 0,2 1 0,-5-1 0,2 5 0,-4-5 0,1 4 0,-2-1 0</inkml:trace>
  <inkml:trace contextRef="#ctx0" brushRef="#br0" timeOffset="89701">5989 6809 24575,'11'0'0,"0"0"0,-2 0 0,6 0 0,-5 0 0,9 0 0,-3 0 0,4 0 0,4 0 0,1 0 0,0 0 0,-1 0 0,-5 0 0,1 0 0,0 3 0,-4-2 0,0 5 0,-4-6 0,-5 5 0,3-4 0,-3 1 0,0 1 0,4-3 0,-8 5 0,6-2 0,-4 0 0,1 2 0,-1-4 0,1 4 0,-1-5 0,0 5 0,1-2 0,-1 2 0,0-2 0,1 2 0,-1-2 0,1 0 0,-1 2 0,1-2 0,-1 0 0,-2 2 0,2-4 0,-5 3 0,3-1 0,-1 2 0,-1 1 0,1-1 0,-2 0 0,0 0 0,0 0 0,0 0 0,0 1 0,-2-1 0,-4 4 0,-4 3 0,-2 1 0,-5 7 0,3-7 0,-3 7 0,5-7 0,0 2 0,-1-3 0,4-3 0,1 0 0,5-4 0,-2 1 0,2-3 0,-2-1 0,2 0 0,-2-1 0,5 3 0,-5-1 0,-1 3 0,-1-1 0,-1 4 0,2 0 0,-3 1 0,2 4 0,-5-3 0,3 4 0,-1-3 0,-1 0 0,4-3 0,1 3 0,1-6 0,5 2 0,-3-2 0,1-3 0,1 1 0,-1-3 0,2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5:23:29.6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14491 8510 24575,'17'0'0,"0"6"0,8 6 0,5 7 0,1 1 0,3 5 0,-8-5 0,1 10 0,-6-7 0,-2 2 0,-2-5 0,-7-3 0,-1-2 0,-3-6 0,0 3 0,0-6 0,-1 2 0,1-3 0,-1-2 0,0 0 0,0-3 0,3 0 0,10-14 0,11-9 0,-8 2 0,2-3-943,3-4 1,1-1 942,9-7 0,0-2 0,-1-1 0,1-1 0,-7 9 0,2 1 0,-2 0 0,1-4 0,-2 1 0,5-2 0,-2 1-279,9-11 279,-5 7 0,-3 6 0,-15 14 0,-4 5 0,-4 4 0,-4 6 464,0 1 0,-2 2 0,-1 0 0</inkml:trace>
  <inkml:trace contextRef="#ctx0" brushRef="#br0" timeOffset="1926">14873 14347 24575,'0'12'0,"2"0"0,2 0 0,-1-3 0,2 2 0,-4-5 0,2 2 0,-3-2 0,0 2 0,2-2 0,-1 2 0,1-2 0,1-1 0,-3 1 0,5-3 0,-2-1 0,2-4 0,6-5 0,11-7 0,10-9 0,14-7-675,-20 10 1,2-1 674,2 0 0,1 0 0,3-3 0,-1 0 0,-7 5 0,-1 1-245,3-4 0,0 1 245,9-5 0,-9 4 0,0 1 0,1 3 0,6-9 0,-26 23 0,-1-4 0,-2 7 328,-1-1 0,-2 2 1,0 0-1</inkml:trace>
  <inkml:trace contextRef="#ctx0" brushRef="#br0" timeOffset="40929">15120 11359 24575,'0'8'0,"0"0"0,0-3 0,2 1 0,-1-1 0,4 0 0,-5 1 0,3-1 0,-3 1 0,0 2 0,0-2 0,0 6 0,0-6 0,0 5 0,0-2 0,0 0 0,0 0 0,0-4 0,0 1 0,0-1 0,0 1 0,2-3 0,1-1 0,2-2 0,2 0 0,-1 0 0,5 0 0,6 0 0,4-6 0,15-10 0,2-3 0,-2-2-246,4-3 0,-1-1 246,-8 5 0,6-8 0,-3 8 0,-8 2 0,-6 5 0,-4 3 0,-7 4 492,-1 1-492,-2 4 0,-3-3 0,-1 1 0,-2-2 0,0 2 0,0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5:24:58.9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21881 11788 24575,'23'0'0,"-2"0"0,17 0 0,-7 0 0,13 0 0,6 0 0,-4 0 0,10 0 0,-19 0 0,-1 0 0,10 0 0,-4 0 0,-1 0 0,-7 0 0,25 0 0,-18 0 0,5 0 0,3 0 0,-9 0 0,4 0 0,-5 0 0,-5 0 0,4-4 0,-8 4 0,4-4 0,-6 4 0,1 0 0,-4 0 0,3 0 0,-3 0 0,3 0 0,-3 0 0,3 0 0,-3 0 0,3 0 0,1-3 0,0 2 0,0-5 0,4 5 0,-3-6 0,3 7 0,-4-4 0,-4 1 0,3 3 0,-3-3 0,4 3 0,0-4 0,-1 4 0,1-7 0,0 6 0,0-5 0,4 2 0,-3-1 0,4-1 0,-1 1 0,-3 1 0,3-2 0,-8 5 0,-4-5 0,-6 5 0,-3-2 0,-3 3 0,0 0 0,-4 0 0,-2 0 0,-1 0 0</inkml:trace>
  <inkml:trace contextRef="#ctx0" brushRef="#br0" timeOffset="9775">22096 12703 24575,'47'0'0,"4"0"0,-11 0 0,4 0 0,11 0 0,-7 0 0,4 0 0,1 0-475,-23 0 1,0 0 474,21 0 0,-17 0 0,-1 0 0,7 0 311,6 0-311,3 0 0,-9 0 158,-1 0-158,-5 0 0,-5 0 0,-1 0 480,1 0-480,0-4 0,0 4 0,15-4 0,-2 4 0,-12 0 0,2 0-704,25 0 704,-23 0 0,1 0 0,0 0 0,1 0 0,5 0 0,0 0-635,-2 0 1,0 0 634,3 0 0,-1 0 0,19 0-269,-27 2 0,0 0 269,14 3 0,9 0 0,-11-1 0,-9-4 639,-8 0-639,-12 0 1276,0 0-1276,-7 0 596,-1 0-596,-2 0 0,-3 0 0,-1 0 0</inkml:trace>
  <inkml:trace contextRef="#ctx0" brushRef="#br0" timeOffset="11782">21716 13434 24575,'18'0'0,"3"0"0,17 0 0,2 0 0,-10 0 0,2 0 0,27 0 0,-3 0 0,3 0 0,-16 0 0,1 0-1000,-3 0 0,1 0 0,-1 0 1000,6 0 0,-2 0 0,-3 0 0,-1 0-72,-7 0 1,-1 0 71,3 0 0,-1 0 0,25 0 0,-24 0 0,-1 0 0,23 0 0,-3 0 0,-10 0 0,1 0 0,-2 0 0,-10 0 0,-1 0 0,-4 0 0,-7 0 0,1 0 0,-10 0 2975,-1 0-2975,-4 0 168,-2 0-168,-1 2 0,1-1 0,-1 2 0,0-3 0,1 0 0,-1 0 0,5 0 0,0-3 0,4-3 0,2-1 0,-3-5 0,6 2 0,-3-3 0,1 3 0,-2 1 0,-3 3 0,-3 0 0,3 0 0,-6 3 0,2 0 0,-2 0 0,-3 3 0,-1-3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5:29:55.0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5457 4742 24575,'14'0'0,"6"0"0,-3 0 0,10 4 0,-4 10 0,2-1 0,0 12 0,-4-7 0,1 7 0,-3 1 0,0 9 0,-4 4 0,-2 6 0,-5-8 0,-4 10 0,-4-10 0,0 8 0,0 4 0,0-9 0,-4 4 0,4-5 0,-11 0 0,6-4 0,-6 3 0,4-8 0,-1 3 0,1-4 0,0-1 0,3 1 0,-3 0 0,6-4 0,-5-2 0,5-3 0,-2 0 0,3-3 0,0-2 0,0-3 0,0-3 0,-2 3 0,1-6 0,-2 2 0,3-2 0,0-1 0,0 0 0,0 4 0,0-3 0,-2 5 0,1-2 0,-2 16 0,0-7 0,2 11 0,-2-9 0,0 0 0,3 4 0,-6-7 0,5 6 0,-1-7 0,-1 4 0,2 0 0,-2 0 0,3 4 0,-3 1 0,2 3 0,-2 6 0,3-4 0,0 3 0,0-4 0,0 0 0,0-5 0,0 4 0,-3-10 0,2 5 0,-1-10 0,-1 2 0,2-3 0,-4 0 0,4-3 0,-4 3 0,4-6 0,-5 5 0,3-2 0,0 3 0,-3 0 0,3 1 0,-3-1 0,-1 3 0,1-5 0,0 5 0,0-6 0,-2 0 0,1 0 0,-2-3 0,4-1 0,-1 0 0,3 1 0,-2-3 0,2-1 0,-2-2 0,-1 0 0,1 0 0,-3 0 0,-5 0 0,0 0 0,-10 0 0,1 0 0,-7 0 0,0 0 0,1 0 0,3 0 0,1 0 0,4 0 0,6 0 0,-1 0 0,9 0 0,-2 0 0,2 0 0,4-2 0,-3 2 0,2-5 0,-2 5 0,-3-5 0,-1 1 0,-4-5 0,-2 0 0,-2-8 0,-4 3 0,0-7 0,4 7 0,1-2 0,4 6 0,3 2 0,0 2 0,4 1 0,-1-1 0,4 4 0,-1-1 0</inkml:trace>
  <inkml:trace contextRef="#ctx0" brushRef="#br0" timeOffset="48914">3036 18142 24575,'29'0'0,"18"0"0,-11-2 0,2-1-1928,0 0 1,3 0 1927,14 1 0,2-2 0,-6 0 0,1-1 0,6 4 0,0 1 0,-12-3 0,-2 1 86,0 2 1,-2 0-87,17 0 0,-27 0 0,-1 0 0,20 0 853,-19 0-853,-8 0 0,-12 0 0,-3 0 485,-1 0 0,-5 0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5:31:56.9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799 5782 24575,'16'0'0,"0"3"0,2 1 0,1 2 0,6 4 0,-3-3 0,7 2 0,-9-2 0,0 0 0,0-4 0,-1 3 0,-2-5 0,2 2 0,-3-3 0,1 0 0,1 0 0,-1 0 0,-1 0 0,3 0 0,-2 0 0,2-3 0,-2-1 0,-2 1 0,-3-3 0,-2 6 0,-2-6 0,-3 6 0,1-5 0,-1 2 0,1 0 0,-1 1 0,1 2 0,7 0 0,1 0 0,8 0 0,-6 0 0,3 0 0,-2-3 0,2 2 0,-2-2 0,2 0 0,-6 0 0,6-1 0,-6-2 0,2 6 0,1-6 0,-3 5 0,5-5 0,-5 6 0,3-3 0,-1 3 0,-2 0 0,6 0 0,-6 0 0,3 0 0,-4 0 0,0 0 0,0 0 0,0 0 0,0 0 0,0 0 0,9 0 0,-7 0 0,7 0 0,-5 0 0,-3 0 0,6 0 0,-3 0 0,4 0 0,-4 0 0,3 0 0,-3 3 0,4-3 0,0 6 0,0-5 0,-4 5 0,3-3 0,-2 4 0,-1-4 0,3 3 0,-6-3 0,2 1 0,1 2 0,-3-6 0,2 6 0,-3-5 0,0 1 0,0 1 0,-2-2 0,1 1 0,-5-2 0,5 0 0,-4 0 0,1 0 0,-3 0 0,1 0 0,2 0 0,-2 0 0,2 0 0,-1 0 0,-1 0 0,2 0 0,-3 0 0,-2-2 0,1-1 0,-1-2 0,3-1 0,-1 1 0,-2-1 0,2 1 0,-2-1 0,2 3 0,1-2 0,-3 2 0,2 0 0,-5-2 0,3 3 0,-3-4 0,0 1 0,0-3 0,0 2 0,2-3 0,-1 4 0,1-1 0,0 1 0,-1-1 0,1 1 0,-2-1 0,0 3 0,0 1 0</inkml:trace>
  <inkml:trace contextRef="#ctx0" brushRef="#br0" timeOffset="48418">6052 8012 24575,'48'0'0,"0"0"0,-1 0 0,4 0 0,-6 0 0,3 0 0,0 0-1447,3 1 0,1 2 1,-3-2 1446,10 0 0,-3 0 0,-1 3 0,0 1 0,6-2 0,-5 0 228,-24-1 0,-1 1-228,8-1 0,-1 0 896,8-2-896,-11 0 0,-15 0 0,-7 0 2212,-5 0-2212,-2 0 776,-3-2-776,-1-11 0,-2 7 0,0-6 0</inkml:trace>
  <inkml:trace contextRef="#ctx0" brushRef="#br0" timeOffset="49240">8032 8010 24575,'28'0'0,"8"0"0,21 0 0,-3 0 0,4 0-2873,-3 0 0,0 0 2873,-10 0 0,1 0 0,-1 0 0,-1 0 0,-1 0 0,0 0 0,-2 0 0,-1 0 0,-1 0 0,12 0 0,0 0 417,6 0 0,-4 0-417,-19 0 0,-2 0 0,4 0 0,0 0 0,20 0 0,-16 0 1105,-14 0-1105,-10 0 0,-7 0 0,-4 0 0,-2 0 0,-1 0 0</inkml:trace>
  <inkml:trace contextRef="#ctx0" brushRef="#br0" timeOffset="50368">9640 8104 24575,'43'0'0,"-14"0"0,5 0 0,15 0 0,4 0-1881,-13 1 0,3-1 0,-1-1 1881,2-1 0,1-2 0,1 0 0,7-1 0,2 1 0,-2-2 0,-11 1 0,-2-1 0,3-1 0,12-1 0,2-1 0,-5 2 0,-11 3 0,-1 1 57,1-2 0,4-1 1,-5 1-58,-8 0 0,-2 1 539,9 0 0,-1 1-539,8-5 0,-12 8 0,-14 0 703,-7 0 0,-7 0 0,-4 0 1</inkml:trace>
  <inkml:trace contextRef="#ctx0" brushRef="#br0" timeOffset="70557">11280 8789 24575,'21'0'0,"11"0"0,15 0 0,-16 0 0,1 0-1205,3 0 1,1 0 1204,8 0 0,2 0-732,1 0 0,0 0 732,3 0 0,0 0 0,3 0 0,0 0 0,-3 0 0,0 0 0,-3 0 0,0 0 0,2 0 0,-2 0 38,-13 0 0,-1 0-38,7 0 0,-1 0 0,20 0 0,-27 0 0,-1 0 0,25 0 0,-10 0 0,-7 0 1077,-10 0-1077,-5 0 1763,-7 0-1763,-5 0 957,-3 0-957,-4 0 0,-2 0 0,-1 0 0</inkml:trace>
  <inkml:trace contextRef="#ctx0" brushRef="#br0" timeOffset="73019">11522 8532 24575,'-12'12'0,"2"5"0,2-7 0,-1 6 0,2-4 0,-2 0 0,3-3 0,-3 2 0,0-4 0,3 4 0,-3-2 0,3 1 0,0 1 0,-3-7 0,0 7 0,3-7 0,-2 4 0,2-3 0,3 1 0,-2-1 0,2-2 0,0 2 0,-1-4 0,1 3 0,-2-1 0,-4 3 0,3-1 0,-5 1 0,1 3 0,1 0 0,-2 0 0,4 3 0,-2-6 0,3 3 0,1-4 0,0-2 0,2 2 0,-2-2 0,2 2 0,-3 0 0,0 4 0,1-3 0,-1 2 0,0-2 0,3-1 0,1 1 0,-1-3 0,5-1 0,1-2 0,6 3 0,3 0 0,0 0 0,0 3 0,1-3 0,2 3 0,-2-2 0,3 2 0,-1-3 0,-2 3 0,6-2 0,-6 1 0,2-1 0,1 2 0,-3-3 0,2 3 0,-3-3 0,-2 1 0,1 1 0,-2-2 0,3 1 0,-3 1 0,2-2 0,-2 2 0,0-1 0,-1 1 0,-3-5 0,1 5 0,-1-4 0,1 1 0,-3 0 0,-1 1 0,0 0 0,-1-1 0,1-2 0</inkml:trace>
  <inkml:trace contextRef="#ctx0" brushRef="#br0" timeOffset="115399">3864 9119 24575,'17'0'0,"4"0"0,4 0 0,0 0 0,7 0 0,-1 0 0,8 0 0,10 0 0,-2 0 0,-1 0 0,2 0 0,-7 0 0,4 0 0,-1 0 0,-5 0 0,0 0 0,-4 0 0,-2 0 0,-8 0 0,2 0 0,-2 0 0,0-3 0,-1 2 0,-4-2 0,3 3 0,-5 0 0,5 0 0,-7 0 0,4-3 0,0 2 0,4-5 0,-4 5 0,8-5 0,-3 2 0,4 0 0,0-3 0,-5 4 0,4-1 0,-3-2 0,0 5 0,-1-5 0,-4 5 0,4-5 0,-4 2 0,8-3 0,-3 3 0,4-3 0,0 3 0,4-3 0,1 3 0,5-3 0,0 2 0,0-2 0,0-1 0,0 3 0,-4 2 0,2-1 0,-11 4 0,7-7 0,-12 6 0,7-2 0,-8 0 0,4 2 0,-4-2 0,4 0 0,-3 2 0,6-2 0,-6 3 0,7 0 0,-3 0 0,8 0 0,2 0 0,4 0 0,0 0 0,0 0 0,0 0 0,-5 0 0,4 3 0,-4-2 0,1 6 0,2-6 0,-2 2 0,-1 0 0,4-2 0,-8 5 0,4-5 0,-1 2 0,-3 0 0,3-2 0,-4 6 0,0-7 0,0 7 0,-5-4 0,4 5 0,-3-5 0,4 4 0,0-7 0,0 4 0,-1-1 0,1-2 0,0 2 0,5 0 0,-4-2 0,3 6 0,0-6 0,-3 5 0,8-5 0,-8 5 0,8-5 0,-3 6 0,-1-7 0,4 7 0,-8-6 0,3 3 0,-4-4 0,-4 0 0,-2 0 0,1 0 0,-3 0 0,0 0 0,2 0 0,-10 0 0,10 0 0,-6 0 0,3 0 0,-1 0 0,1 0 0,0 0 0,9 0 0,-3 0 0,3 0 0,-5 0 0,0 0 0,-3 0 0,7 0 0,-7 0 0,6-4 0,-6 4 0,7-7 0,-3 6 0,0-2 0,3 0 0,1-1 0,1-1 0,3-1 0,1 5 0,-4-2 0,3-1 0,-4 4 0,0-4 0,-1 1 0,1 2 0,0-5 0,-4 5 0,-1-5 0,-4 5 0,-1-5 0,1 6 0,0-6 0,-4 5 0,3-2 0,-2 0 0,3 2 0,-4-5 0,7 6 0,-6-3 0,7 0 0,-8 2 0,3-5 0,-6 6 0,3-3 0,-7 3 0,2-3 0,-5 2 0,3-1 0,-6-1 0,-1 3 0,-2-2 0</inkml:trace>
  <inkml:trace contextRef="#ctx0" brushRef="#br0" timeOffset="134066">7214 7933 24575,'16'0'0,"12"0"0,-6 0 0,16 0 0,-3 0 0,4 0 0,0 0 0,5 0 0,1 0 0,0 0 0,-1 0 0,-5 0 0,0 0 0,0 0 0,-4 0 0,-2 0 0,-4 0 0,0 0 0,0 0 0,-5 0 0,4 0 0,-7 0 0,3 3 0,-4-2 0,0 5 0,-1-6 0,1 6 0,0-2 0,-3 0 0,2 1 0,-7-4 0,7 5 0,-6-5 0,3 4 0,-4-4 0,0 2 0,0-1 0,-3-1 0,2 2 0,-2-1 0,1-1 0,1 2 0,-5-3 0,5 2 0,-2-1 0,1 2 0,1-3 0,-2 2 0,3-1 0,0 2 0,0-1 0,0-1 0,-3 2 0,3-1 0,-3-1 0,3 4 0,0-4 0,0 4 0,4-4 0,-4 4 0,7-4 0,2 2 0,4 0 0,0 1 0,7 0 0,-6 2 0,12-2 0,-4 0 0,5 3 0,-5-3 0,4 4 0,-8-1 0,4 0 0,-6 1 0,1-1 0,0 3 0,0-2 0,0 6 0,0-3 0,-1 0 0,1 3 0,-4-4 0,3 5 0,-7-2 0,3 1 0,-8-4 0,3 2 0,-6-3 0,6 5 0,-3-2 0,0-2 0,3 3 0,-2-6 0,3 5 0,-4-5 0,3 3 0,-3-4 0,1 1 0,2-1 0,-6 0 0,2 0 0,-6 0 0,3 0 0,-6-3 0,2 0 0,-2-1 0,-1-1 0,1 1 0,-1-2 0,0 3 0,0-3 0,-4 3 0,-5-6 0,-12-4 0,-1 2 0,1-1 0,8 6 0</inkml:trace>
  <inkml:trace contextRef="#ctx0" brushRef="#br0" timeOffset="135144">9472 8313 24575,'2'11'0,"5"3"0,-3-1 0,4 0 0,-7-2 0,1-4 0,-2 1 0,0-3 0,0 1 0,0-1 0,0 0 0,0 4 0,0-3 0,-2 5 0,-1-5 0,-6 6 0,0-3 0,2 0 0,-4 0 0,4-1 0,-5-1 0,-3 2 0,2-3 0,-7-3 0,4 0 0,-4-3 0,4 0 0,-3 0 0,9 0 0,-5 0 0,8 0 0,-1 0 0,3 0 0,2 0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1C0C88-7267-4399-A55D-D2971BA77B10}" type="datetimeFigureOut">
              <a:rPr lang="en-US" smtClean="0"/>
              <a:t>3/30/22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5FC15-40B4-45E5-86AE-2E64D22F0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66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understanding-exit-abort-and-assert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25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C99EE14-42A3-4EA0-A56F-F4219FA2BE2A}" type="slidenum">
              <a:rPr lang="en-US" sz="1200"/>
              <a:pPr eaLnBrk="1" hangingPunct="1"/>
              <a:t>26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019006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Now</a:t>
            </a:r>
            <a:r>
              <a:rPr lang="fr-F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we</a:t>
            </a:r>
            <a:r>
              <a:rPr lang="fr-F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have </a:t>
            </a:r>
            <a:r>
              <a:rPr lang="fr-FR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seen</a:t>
            </a:r>
            <a:r>
              <a:rPr lang="fr-F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the types of </a:t>
            </a:r>
            <a:r>
              <a:rPr lang="fr-FR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member</a:t>
            </a:r>
            <a:r>
              <a:rPr lang="fr-F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functions</a:t>
            </a:r>
            <a:r>
              <a:rPr lang="fr-F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, </a:t>
            </a:r>
            <a:r>
              <a:rPr lang="fr-FR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lets</a:t>
            </a:r>
            <a:r>
              <a:rPr lang="fr-F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look at how </a:t>
            </a:r>
            <a:r>
              <a:rPr lang="fr-FR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we</a:t>
            </a:r>
            <a:r>
              <a:rPr lang="fr-F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should</a:t>
            </a:r>
            <a:r>
              <a:rPr lang="fr-F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organise </a:t>
            </a:r>
            <a:r>
              <a:rPr lang="fr-FR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them</a:t>
            </a:r>
            <a:r>
              <a:rPr lang="fr-F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within</a:t>
            </a:r>
            <a:r>
              <a:rPr lang="fr-F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the code of a </a:t>
            </a:r>
            <a:r>
              <a:rPr lang="fr-FR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project</a:t>
            </a:r>
            <a:r>
              <a:rPr lang="fr-F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.</a:t>
            </a: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C99EE14-42A3-4EA0-A56F-F4219FA2BE2A}" type="slidenum">
              <a:rPr lang="en-US" sz="1200"/>
              <a:pPr eaLnBrk="1" hangingPunct="1"/>
              <a:t>28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909384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Now</a:t>
            </a:r>
            <a:r>
              <a:rPr lang="fr-F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we</a:t>
            </a:r>
            <a:r>
              <a:rPr lang="fr-F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have </a:t>
            </a:r>
            <a:r>
              <a:rPr lang="fr-FR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seen</a:t>
            </a:r>
            <a:r>
              <a:rPr lang="fr-F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the types of </a:t>
            </a:r>
            <a:r>
              <a:rPr lang="fr-FR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member</a:t>
            </a:r>
            <a:r>
              <a:rPr lang="fr-F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functions</a:t>
            </a:r>
            <a:r>
              <a:rPr lang="fr-F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, </a:t>
            </a:r>
            <a:r>
              <a:rPr lang="fr-FR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lets</a:t>
            </a:r>
            <a:r>
              <a:rPr lang="fr-F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look at how </a:t>
            </a:r>
            <a:r>
              <a:rPr lang="fr-FR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we</a:t>
            </a:r>
            <a:r>
              <a:rPr lang="fr-F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should</a:t>
            </a:r>
            <a:r>
              <a:rPr lang="fr-F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organise </a:t>
            </a:r>
            <a:r>
              <a:rPr lang="fr-FR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them</a:t>
            </a:r>
            <a:r>
              <a:rPr lang="fr-F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within</a:t>
            </a:r>
            <a:r>
              <a:rPr lang="fr-F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the code of a </a:t>
            </a:r>
            <a:r>
              <a:rPr lang="fr-FR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project</a:t>
            </a:r>
            <a:r>
              <a:rPr lang="fr-F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.</a:t>
            </a: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C99EE14-42A3-4EA0-A56F-F4219FA2BE2A}" type="slidenum">
              <a:rPr lang="en-US" sz="1200"/>
              <a:pPr eaLnBrk="1" hangingPunct="1"/>
              <a:t>29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0728860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ifndef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checks whether the given token has been #defined earlier in the file or in an included file; if not, it includes the code between it and the closing #else or, if no #else is present, #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endif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statement.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8678104-3FEC-4F74-91CC-157FC9576882}" type="slidenum">
              <a:rPr lang="en-US" sz="1200"/>
              <a:pPr eaLnBrk="1" hangingPunct="1"/>
              <a:t>30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649486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if (h &gt;= 0 &amp;&amp; h&lt;24)</a:t>
            </a:r>
          </a:p>
          <a:p>
            <a:r>
              <a:rPr lang="fr-F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{</a:t>
            </a:r>
          </a:p>
          <a:p>
            <a:r>
              <a:rPr lang="fr-F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	</a:t>
            </a:r>
            <a:r>
              <a:rPr lang="fr-FR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hour</a:t>
            </a:r>
            <a:r>
              <a:rPr lang="fr-F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= h;</a:t>
            </a:r>
          </a:p>
          <a:p>
            <a:r>
              <a:rPr lang="fr-F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}</a:t>
            </a:r>
          </a:p>
          <a:p>
            <a:r>
              <a:rPr lang="fr-FR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else</a:t>
            </a:r>
            <a:endParaRPr lang="fr-FR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r>
              <a:rPr lang="fr-F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{</a:t>
            </a:r>
          </a:p>
          <a:p>
            <a:r>
              <a:rPr lang="fr-F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	</a:t>
            </a:r>
            <a:r>
              <a:rPr lang="fr-FR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hour</a:t>
            </a:r>
            <a:r>
              <a:rPr lang="fr-F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=0;</a:t>
            </a:r>
          </a:p>
          <a:p>
            <a:r>
              <a:rPr lang="fr-F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}</a:t>
            </a:r>
          </a:p>
          <a:p>
            <a:endParaRPr lang="fr-FR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74D3453-0BA6-4022-85FF-CEFD66D48CE9}" type="slidenum">
              <a:rPr lang="en-US" sz="1200"/>
              <a:pPr eaLnBrk="1" hangingPunct="1"/>
              <a:t>31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7187258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F5A00E1-12D1-4748-A3D2-7F7797D8F8B2}" type="slidenum">
              <a:rPr lang="en-US" sz="1200">
                <a:latin typeface="Times New Roman" panose="02020603050405020304" pitchFamily="18" charset="0"/>
              </a:rPr>
              <a:pPr eaLnBrk="1" hangingPunct="1"/>
              <a:t>33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6125" cy="3417887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13" tIns="44956" rIns="89913" bIns="44956"/>
          <a:lstStyle/>
          <a:p>
            <a:endParaRPr lang="fr-F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59638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287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i.e. if there is a constructor with arguments then you must explicitly define a no </a:t>
            </a:r>
            <a:r>
              <a:rPr lang="en-US" dirty="0" err="1"/>
              <a:t>arg</a:t>
            </a:r>
            <a:r>
              <a:rPr lang="en-US" dirty="0"/>
              <a:t> constructor too.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486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836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A constructor</a:t>
            </a:r>
            <a:r>
              <a:rPr lang="fr-FR" b="1" baseline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with « Default » parameters can be used as no argument constructor, and set of argument based constructor (1, 2, …n, argumnt based)</a:t>
            </a:r>
            <a:endParaRPr lang="fr-FR" b="1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1AD8B68-8AFB-49ED-B321-1665E8BA1EFD}" type="slidenum">
              <a:rPr lang="en-US" sz="1200"/>
              <a:pPr eaLnBrk="1" hangingPunct="1"/>
              <a:t>40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615034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Declarative programming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where you say what you want without having to say how to do it. With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procedural programming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you have to specify exact steps to get the result. For example, SQL is more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declarative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procedural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because the queries don't specify steps to produce the result.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("Meta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Language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 is a general-purpose functional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programming language.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845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38DFCFD-661E-431F-AC27-5A8525967573}" type="slidenum">
              <a:rPr lang="en-US" sz="1200"/>
              <a:pPr eaLnBrk="1" hangingPunct="1"/>
              <a:t>41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1059641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1D67C0D-0582-4037-AAFC-2DD49FBC5D0B}" type="slidenum">
              <a:rPr lang="en-US" sz="1200"/>
              <a:pPr eaLnBrk="1" hangingPunct="1"/>
              <a:t>42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7972428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b="1" dirty="0" err="1">
                <a:solidFill>
                  <a:srgbClr val="C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const</a:t>
            </a:r>
            <a:r>
              <a:rPr lang="fr-FR" b="1" dirty="0">
                <a:solidFill>
                  <a:srgbClr val="C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fr-FR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function</a:t>
            </a:r>
            <a:r>
              <a:rPr lang="fr-F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: </a:t>
            </a:r>
            <a:r>
              <a:rPr lang="fr-F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That </a:t>
            </a:r>
            <a:r>
              <a:rPr lang="fr-FR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cannot</a:t>
            </a:r>
            <a:r>
              <a:rPr lang="fr-F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modify</a:t>
            </a:r>
            <a:r>
              <a:rPr lang="fr-FR" baseline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class data </a:t>
            </a:r>
            <a:r>
              <a:rPr lang="fr-FR" baseline="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members</a:t>
            </a:r>
            <a:endParaRPr lang="fr-FR" baseline="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static</a:t>
            </a:r>
            <a:r>
              <a:rPr lang="fr-F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fr-FR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function</a:t>
            </a:r>
            <a:r>
              <a:rPr lang="fr-F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: </a:t>
            </a:r>
            <a:r>
              <a:rPr lang="fr-F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class </a:t>
            </a:r>
            <a:r>
              <a:rPr lang="fr-FR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level</a:t>
            </a:r>
            <a:r>
              <a:rPr lang="fr-F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function</a:t>
            </a:r>
            <a:r>
              <a:rPr lang="fr-F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(not </a:t>
            </a:r>
            <a:r>
              <a:rPr lang="fr-FR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assosiated</a:t>
            </a:r>
            <a:r>
              <a:rPr lang="fr-F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with</a:t>
            </a:r>
            <a:r>
              <a:rPr lang="fr-F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any</a:t>
            </a:r>
            <a:r>
              <a:rPr lang="fr-F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object</a:t>
            </a:r>
            <a:r>
              <a:rPr lang="fr-F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volatile</a:t>
            </a:r>
            <a:r>
              <a:rPr lang="fr-FR" b="1" baseline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fr-FR" b="1" baseline="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function</a:t>
            </a:r>
            <a:r>
              <a:rPr lang="fr-FR" b="1" baseline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baseline="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virtual</a:t>
            </a:r>
            <a:r>
              <a:rPr lang="fr-FR" b="1" baseline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fr-FR" b="1" baseline="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function</a:t>
            </a:r>
            <a:r>
              <a:rPr lang="fr-FR" b="1" baseline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C++ virtual function is a member function in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class that you redefine in a derived class</a:t>
            </a:r>
            <a:endParaRPr lang="fr-FR" b="1" baseline="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baseline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pure-</a:t>
            </a:r>
            <a:r>
              <a:rPr lang="fr-FR" b="1" baseline="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virtual</a:t>
            </a:r>
            <a:r>
              <a:rPr lang="fr-FR" b="1" baseline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fr-FR" b="1" baseline="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function</a:t>
            </a:r>
            <a:r>
              <a:rPr lang="fr-FR" b="1" baseline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pure virtual function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 function in C++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which we need not to write any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definition and only we have to declare it</a:t>
            </a:r>
            <a:endParaRPr lang="fr-FR" b="1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4F13B0B-DA1B-43AB-8679-B6491A654938}" type="slidenum">
              <a:rPr lang="en-US" sz="1200"/>
              <a:pPr eaLnBrk="1" hangingPunct="1"/>
              <a:t>43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3892877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Abort:</a:t>
            </a:r>
            <a:r>
              <a:rPr lang="en-US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Aborts the current process, producing an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abnormal program termination.</a:t>
            </a:r>
          </a:p>
          <a:p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exit()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terminates the calling process without executing the rest code which is after the exit() function.</a:t>
            </a:r>
            <a:br>
              <a:rPr lang="en-US" b="1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_Exit()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in C/C++ gives normal termination of a program without performing any cleanup tasks.</a:t>
            </a:r>
            <a:endParaRPr lang="fr-FR" b="1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B0402A4-0676-4B37-9E58-0EFC29AB3E99}" type="slidenum">
              <a:rPr lang="en-US" sz="1200"/>
              <a:pPr eaLnBrk="1" hangingPunct="1"/>
              <a:t>44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7962759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02E1CB-8E81-477C-AC36-A4F8C04A01B8}" type="slidenum">
              <a:rPr lang="en-US" sz="1200"/>
              <a:pPr eaLnBrk="1" hangingPunct="1"/>
              <a:t>45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4227288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0B627D3-C5E1-4E3B-86FF-BECCE06EAB33}" type="slidenum">
              <a:rPr lang="en-US" sz="1200"/>
              <a:pPr eaLnBrk="1" hangingPunct="1"/>
              <a:t>46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0085976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46935C4-6722-47C0-943A-E7895FB86D22}" type="slidenum">
              <a:rPr lang="en-US" sz="1200"/>
              <a:pPr eaLnBrk="1" hangingPunct="1"/>
              <a:t>47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776955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D455716-DFFE-484C-8D58-A1CA3DD1C1E0}" type="slidenum">
              <a:rPr lang="en-US" sz="1200"/>
              <a:pPr eaLnBrk="1" hangingPunct="1"/>
              <a:t>48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1540552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4BD3AE4-EBF5-4B30-BAE0-E0AEC1ADB7C2}" type="slidenum">
              <a:rPr lang="en-US" sz="1200">
                <a:latin typeface="Times New Roman" panose="02020603050405020304" pitchFamily="18" charset="0"/>
              </a:rPr>
              <a:pPr eaLnBrk="1" hangingPunct="1"/>
              <a:t>49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6125" cy="3417887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13" tIns="44956" rIns="89913" bIns="44956"/>
          <a:lstStyle/>
          <a:p>
            <a:endParaRPr lang="fr-F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64254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856FC49-76DE-4DF1-A367-A88063ADF932}" type="slidenum">
              <a:rPr lang="en-US" sz="1200">
                <a:latin typeface="Times New Roman" panose="02020603050405020304" pitchFamily="18" charset="0"/>
              </a:rPr>
              <a:pPr eaLnBrk="1" hangingPunct="1"/>
              <a:t>50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6125" cy="3417887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13" tIns="44956" rIns="89913" bIns="44956"/>
          <a:lstStyle/>
          <a:p>
            <a:endParaRPr lang="fr-F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7248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the end of this lecture, you will understand this code, all the keywords, what each item represents, how to use it, and what the best coding practices are.</a:t>
            </a:r>
          </a:p>
          <a:p>
            <a:r>
              <a:rPr lang="en-US" dirty="0"/>
              <a:t>In today’s lecture, we will see what a class is, what the keywords like public and private mean, how we access these variables, how we call these functions, and what types of functions a class can hold.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38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we don’t define our own copy constructor, the C++ compiler creates a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 copy constructor for each class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does a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member-wise copy between objects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440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 constructor 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called when a new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created from an existing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as 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existing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Assignment operator 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called when an already initialized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is assigned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new value from another existing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648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 constructor 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called when a new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created from an existing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as 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existing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Assignment operator 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called when an already initialized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is assigned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new value from another existing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25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Useful for dynamic memory or pointers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540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C99EE14-42A3-4EA0-A56F-F4219FA2BE2A}" type="slidenum">
              <a:rPr lang="en-US" sz="1200"/>
              <a:pPr eaLnBrk="1" hangingPunct="1"/>
              <a:t>63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127040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C99EE14-42A3-4EA0-A56F-F4219FA2BE2A}" type="slidenum">
              <a:rPr lang="en-US" sz="1200"/>
              <a:pPr eaLnBrk="1" hangingPunct="1"/>
              <a:t>64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2360279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C99EE14-42A3-4EA0-A56F-F4219FA2BE2A}" type="slidenum">
              <a:rPr lang="en-US" sz="1200"/>
              <a:pPr eaLnBrk="1" hangingPunct="1"/>
              <a:t>65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0367550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C99EE14-42A3-4EA0-A56F-F4219FA2BE2A}" type="slidenum">
              <a:rPr lang="en-US" sz="1200"/>
              <a:pPr eaLnBrk="1" hangingPunct="1"/>
              <a:t>66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5499360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C99EE14-42A3-4EA0-A56F-F4219FA2BE2A}" type="slidenum">
              <a:rPr lang="en-US" sz="1200"/>
              <a:pPr eaLnBrk="1" hangingPunct="1"/>
              <a:t>67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17844269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>
              <a:ea typeface="ＭＳ Ｐゴシック" panose="020B0600070205080204" pitchFamily="34" charset="-128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544AD9E-D30C-4EB1-A24A-0062B84E8B68}" type="slidenum">
              <a:rPr lang="en-US"/>
              <a:pPr eaLnBrk="1" hangingPunct="1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9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370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external definition statement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causes the variable to be created in memory and is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compulsory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fr-FR" dirty="0">
              <a:ea typeface="ＭＳ Ｐゴシック" panose="020B0600070205080204" pitchFamily="34" charset="-128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B52D3B1-13D6-4679-B441-E0EADB4EE132}" type="slidenum">
              <a:rPr lang="en-US"/>
              <a:pPr eaLnBrk="1" hangingPunct="1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299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b="1" dirty="0">
              <a:ea typeface="ＭＳ Ｐゴシック" panose="020B0600070205080204" pitchFamily="34" charset="-128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709F292-073F-4653-A5B6-E92CE176666A}" type="slidenum">
              <a:rPr lang="en-US"/>
              <a:pPr eaLnBrk="1" hangingPunct="1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4045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b="1" dirty="0">
              <a:ea typeface="ＭＳ Ｐゴシック" panose="020B0600070205080204" pitchFamily="34" charset="-128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709F292-073F-4653-A5B6-E92CE176666A}" type="slidenum">
              <a:rPr lang="en-US"/>
              <a:pPr eaLnBrk="1" hangingPunct="1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3173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>
              <a:ea typeface="ＭＳ Ｐゴシック" panose="020B0600070205080204" pitchFamily="34" charset="-128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B52D3B1-13D6-4679-B441-E0EADB4EE132}" type="slidenum">
              <a:rPr lang="en-US"/>
              <a:pPr eaLnBrk="1" hangingPunct="1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2547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>
              <a:ea typeface="ＭＳ Ｐゴシック" panose="020B0600070205080204" pitchFamily="34" charset="-128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B52D3B1-13D6-4679-B441-E0EADB4EE132}" type="slidenum">
              <a:rPr lang="en-US"/>
              <a:pPr eaLnBrk="1" hangingPunct="1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408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>
              <a:ea typeface="ＭＳ Ｐゴシック" panose="020B0600070205080204" pitchFamily="34" charset="-128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B52D3B1-13D6-4679-B441-E0EADB4EE132}" type="slidenum">
              <a:rPr lang="en-US"/>
              <a:pPr eaLnBrk="1" hangingPunct="1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7660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>
              <a:ea typeface="ＭＳ Ｐゴシック" panose="020B0600070205080204" pitchFamily="34" charset="-128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CBE334A-CF0B-4C5E-B109-9F71933F1B97}" type="slidenum">
              <a:rPr lang="en-US"/>
              <a:pPr eaLnBrk="1" hangingPunct="1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1008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Assertions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statements used to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assumptions made by programmer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For example, we may use assertion to check if pointer returned by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malloc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is NULL or not.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Following is syntax for assertion.</a:t>
            </a:r>
          </a:p>
          <a:p>
            <a:pPr fontAlgn="base"/>
            <a:r>
              <a:rPr lang="en-US" b="1" dirty="0"/>
              <a:t>void assert( </a:t>
            </a:r>
            <a:r>
              <a:rPr lang="en-US" b="1" dirty="0" err="1"/>
              <a:t>int</a:t>
            </a:r>
            <a:r>
              <a:rPr lang="en-US" b="1" dirty="0"/>
              <a:t> expression );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expression evaluates to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(false), then the expression,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sourcecode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filename, and line number are sent to the standard error, and then abort() function is called., Otherwise moves to next statement</a:t>
            </a:r>
          </a:p>
          <a:p>
            <a:endParaRPr lang="fr-FR" dirty="0">
              <a:ea typeface="ＭＳ Ｐゴシック" panose="020B0600070205080204" pitchFamily="34" charset="-128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98E01F3-5043-482F-8D37-1F0B1EE640D2}" type="slidenum">
              <a:rPr lang="en-US"/>
              <a:pPr eaLnBrk="1" hangingPunct="1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6206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>
              <a:ea typeface="ＭＳ Ｐゴシック" panose="020B0600070205080204" pitchFamily="34" charset="-128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916F6E8-66DF-4656-8CC9-69EB09979BF7}" type="slidenum">
              <a:rPr lang="en-US"/>
              <a:pPr eaLnBrk="1" hangingPunct="1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1988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>
              <a:ea typeface="ＭＳ Ｐゴシック" panose="020B0600070205080204" pitchFamily="34" charset="-128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ADBE7E7-BA89-48DE-BE1C-B4FECA331984}" type="slidenum">
              <a:rPr lang="en-US"/>
              <a:pPr eaLnBrk="1" hangingPunct="1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21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 constructor can be public or private.</a:t>
            </a:r>
          </a:p>
          <a:p>
            <a:r>
              <a:rPr lang="en-US" dirty="0"/>
              <a:t>If there are multiple constructors of a</a:t>
            </a:r>
            <a:r>
              <a:rPr lang="en-US" baseline="0" dirty="0"/>
              <a:t> class, then the </a:t>
            </a:r>
            <a:r>
              <a:rPr lang="en-US" b="1" baseline="0" dirty="0"/>
              <a:t>constructor being used to construct an object must be public</a:t>
            </a:r>
            <a:r>
              <a:rPr lang="en-US" baseline="0" dirty="0"/>
              <a:t>. Although, the constructors not being used to construct objects may still be “Private”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9013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>
              <a:ea typeface="ＭＳ Ｐゴシック" panose="020B0600070205080204" pitchFamily="34" charset="-128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900D07F-EDB8-427C-84F2-3348ADC3A5EB}" type="slidenum">
              <a:rPr lang="en-US"/>
              <a:pPr eaLnBrk="1" hangingPunct="1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0568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property of an object goes into effect </a:t>
            </a:r>
            <a:r>
              <a:rPr lang="en-US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constructor finishes executing 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nd ends 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class's destructor executes. So the constructor and destructor can modify the object, but other methods of the class can't.</a:t>
            </a:r>
          </a:p>
          <a:p>
            <a:endParaRPr lang="en-US" dirty="0"/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reason for this is that the compiler cannot decide whether a method performs write operations or only read operations with data members unless additional information is supplied.</a:t>
            </a:r>
            <a:br>
              <a:rPr lang="en-US" dirty="0"/>
            </a:br>
            <a:endParaRPr lang="fr-FR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C99EE14-42A3-4EA0-A56F-F4219FA2BE2A}" type="slidenum">
              <a:rPr lang="en-US" sz="1200"/>
              <a:pPr eaLnBrk="1" hangingPunct="1"/>
              <a:t>80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06321724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property of an object goes into effect </a:t>
            </a:r>
            <a:r>
              <a:rPr lang="en-US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constructor finishes executing 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nd ends 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class's destructor executes. So the constructor and destructor can modify the object, but other methods of the class can't.</a:t>
            </a:r>
          </a:p>
          <a:p>
            <a:endParaRPr lang="en-US" dirty="0"/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reason for this is that the compiler cannot decide whether a method performs write operations or only read operations with data members unless additional information is supplied.</a:t>
            </a:r>
            <a:br>
              <a:rPr lang="en-US" dirty="0"/>
            </a:br>
            <a:endParaRPr lang="fr-FR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C99EE14-42A3-4EA0-A56F-F4219FA2BE2A}" type="slidenum">
              <a:rPr lang="en-US" sz="1200"/>
              <a:pPr eaLnBrk="1" hangingPunct="1"/>
              <a:t>81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2267879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>
              <a:ea typeface="ＭＳ Ｐゴシック" panose="020B0600070205080204" pitchFamily="34" charset="-128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A42AB1D-5DC7-4A72-B12C-291C4A5FADC9}" type="slidenum">
              <a:rPr lang="en-US"/>
              <a:pPr eaLnBrk="1" hangingPunct="1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5308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this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Every object in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has access to its own address through an important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called this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this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an implicit parameter to all member functions. Therefore, inside a member function, this may be used to refer to the invoking object.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967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>
              <a:ea typeface="ＭＳ Ｐゴシック" panose="020B0600070205080204" pitchFamily="34" charset="-128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69723D8-12E9-4FAF-8195-1F0DAA51DD2D}" type="slidenum">
              <a:rPr lang="en-US"/>
              <a:pPr eaLnBrk="1" hangingPunct="1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1408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>
              <a:ea typeface="ＭＳ Ｐゴシック" panose="020B0600070205080204" pitchFamily="34" charset="-128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5B52FBF-9C78-4324-B54C-DD04C932EBD3}" type="slidenum">
              <a:rPr lang="en-US"/>
              <a:pPr eaLnBrk="1" hangingPunct="1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9321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>
              <a:ea typeface="ＭＳ Ｐゴシック" panose="020B0600070205080204" pitchFamily="34" charset="-128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A830A9E-4B97-4641-8569-A80F7726EB58}" type="slidenum">
              <a:rPr lang="en-US"/>
              <a:pPr eaLnBrk="1" hangingPunct="1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1332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>
              <a:ea typeface="ＭＳ Ｐゴシック" panose="020B0600070205080204" pitchFamily="34" charset="-128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E1FF5F2-FA09-4543-87F7-D355963AAE1B}" type="slidenum">
              <a:rPr lang="en-US"/>
              <a:pPr eaLnBrk="1" hangingPunct="1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7808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>
              <a:ea typeface="ＭＳ Ｐゴシック" panose="020B0600070205080204" pitchFamily="34" charset="-128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D1E55E4-8689-44CD-BC5C-198198D0898E}" type="slidenum">
              <a:rPr lang="en-US"/>
              <a:pPr eaLnBrk="1" hangingPunct="1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78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E517AC5-9AA3-4408-876C-57C59914222F}" type="slidenum">
              <a:rPr lang="en-US" sz="1200"/>
              <a:pPr eaLnBrk="1" hangingPunct="1"/>
              <a:t>16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19736656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>
              <a:ea typeface="ＭＳ Ｐゴシック" panose="020B0600070205080204" pitchFamily="34" charset="-128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F469264-7555-4040-9032-9C615F1A54B4}" type="slidenum">
              <a:rPr lang="en-US"/>
              <a:pPr eaLnBrk="1" hangingPunct="1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931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>
              <a:ea typeface="ＭＳ Ｐゴシック" panose="020B0600070205080204" pitchFamily="34" charset="-128"/>
            </a:endParaRP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F34EA57-3CEB-48CA-B35C-A3BD84275E96}" type="slidenum">
              <a:rPr lang="en-US"/>
              <a:pPr eaLnBrk="1" hangingPunct="1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3018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>
              <a:ea typeface="ＭＳ Ｐゴシック" panose="020B0600070205080204" pitchFamily="34" charset="-128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56C5216-7068-4BDF-988C-AB029F85AE0D}" type="slidenum">
              <a:rPr lang="en-US"/>
              <a:pPr eaLnBrk="1" hangingPunct="1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5223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>
              <a:ea typeface="ＭＳ Ｐゴシック" panose="020B0600070205080204" pitchFamily="34" charset="-128"/>
            </a:endParaRP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05B095E-503B-4A08-872B-025C779EFD93}" type="slidenum">
              <a:rPr lang="en-US"/>
              <a:pPr eaLnBrk="1" hangingPunct="1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827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fr-FR" b="1" dirty="0">
                <a:ea typeface="ＭＳ Ｐゴシック" panose="020B0600070205080204" pitchFamily="34" charset="-128"/>
              </a:rPr>
              <a:t>OUTPUT: </a:t>
            </a:r>
          </a:p>
          <a:p>
            <a:r>
              <a:rPr lang="fr-FR" b="1" dirty="0">
                <a:ea typeface="ＭＳ Ｐゴシック" panose="020B0600070205080204" pitchFamily="34" charset="-128"/>
              </a:rPr>
              <a:t>x = 10, y = 15 </a:t>
            </a: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A42AB1D-5DC7-4A72-B12C-291C4A5FADC9}" type="slidenum">
              <a:rPr lang="en-US"/>
              <a:pPr eaLnBrk="1" hangingPunct="1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4756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fr-FR" b="1" dirty="0">
                <a:ea typeface="ＭＳ Ｐゴシック" panose="020B0600070205080204" pitchFamily="34" charset="-128"/>
              </a:rPr>
              <a:t>OUTPUT: </a:t>
            </a:r>
          </a:p>
          <a:p>
            <a:r>
              <a:rPr lang="fr-FR" b="1" dirty="0">
                <a:ea typeface="ＭＳ Ｐゴシック" panose="020B0600070205080204" pitchFamily="34" charset="-128"/>
              </a:rPr>
              <a:t>x = 10, y = 15 </a:t>
            </a: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A42AB1D-5DC7-4A72-B12C-291C4A5FADC9}" type="slidenum">
              <a:rPr lang="en-US"/>
              <a:pPr eaLnBrk="1" hangingPunct="1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6558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fr-FR" b="1" dirty="0">
                <a:ea typeface="ＭＳ Ｐゴシック" panose="020B0600070205080204" pitchFamily="34" charset="-128"/>
              </a:rPr>
              <a:t>OUTPUT: </a:t>
            </a:r>
            <a:r>
              <a:rPr lang="fr-FR" b="1" baseline="0" dirty="0">
                <a:ea typeface="ＭＳ Ｐゴシック" panose="020B0600070205080204" pitchFamily="34" charset="-128"/>
              </a:rPr>
              <a:t> 10</a:t>
            </a:r>
            <a:endParaRPr lang="fr-FR" b="1" dirty="0">
              <a:ea typeface="ＭＳ Ｐゴシック" panose="020B0600070205080204" pitchFamily="34" charset="-128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A42AB1D-5DC7-4A72-B12C-291C4A5FADC9}" type="slidenum">
              <a:rPr lang="en-US"/>
              <a:pPr eaLnBrk="1" hangingPunct="1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6130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fr-FR" b="1" dirty="0">
                <a:ea typeface="ＭＳ Ｐゴシック" panose="020B0600070205080204" pitchFamily="34" charset="-128"/>
              </a:rPr>
              <a:t>OUTPUT: </a:t>
            </a:r>
            <a:r>
              <a:rPr lang="fr-FR" b="1" baseline="0" dirty="0">
                <a:ea typeface="ＭＳ Ｐゴシック" panose="020B0600070205080204" pitchFamily="34" charset="-128"/>
              </a:rPr>
              <a:t> </a:t>
            </a:r>
          </a:p>
          <a:p>
            <a:r>
              <a:rPr lang="fr-FR" b="1" baseline="0" dirty="0">
                <a:ea typeface="ＭＳ Ｐゴシック" panose="020B0600070205080204" pitchFamily="34" charset="-128"/>
              </a:rPr>
              <a:t>20</a:t>
            </a:r>
          </a:p>
          <a:p>
            <a:r>
              <a:rPr lang="fr-FR" b="1" baseline="0" dirty="0">
                <a:ea typeface="ＭＳ Ｐゴシック" panose="020B0600070205080204" pitchFamily="34" charset="-128"/>
              </a:rPr>
              <a:t>30</a:t>
            </a:r>
          </a:p>
          <a:p>
            <a:endParaRPr lang="fr-FR" b="1" baseline="0" dirty="0">
              <a:ea typeface="ＭＳ Ｐゴシック" panose="020B0600070205080204" pitchFamily="34" charset="-128"/>
            </a:endParaRPr>
          </a:p>
          <a:p>
            <a:r>
              <a:rPr lang="fr-FR" b="0" baseline="0" dirty="0">
                <a:ea typeface="ＭＳ Ｐゴシック" panose="020B0600070205080204" pitchFamily="34" charset="-128"/>
              </a:rPr>
              <a:t>NOT: IF </a:t>
            </a:r>
            <a:r>
              <a:rPr lang="fr-FR" b="0" baseline="0" dirty="0" err="1">
                <a:ea typeface="ＭＳ Ｐゴシック" panose="020B0600070205080204" pitchFamily="34" charset="-128"/>
              </a:rPr>
              <a:t>refrence</a:t>
            </a:r>
            <a:r>
              <a:rPr lang="fr-FR" b="0" baseline="0" dirty="0">
                <a:ea typeface="ＭＳ Ｐゴシック" panose="020B0600070205080204" pitchFamily="34" charset="-128"/>
              </a:rPr>
              <a:t> variable </a:t>
            </a:r>
            <a:r>
              <a:rPr lang="fr-FR" b="0" baseline="0" dirty="0" err="1">
                <a:ea typeface="ＭＳ Ｐゴシック" panose="020B0600070205080204" pitchFamily="34" charset="-128"/>
              </a:rPr>
              <a:t>is</a:t>
            </a:r>
            <a:r>
              <a:rPr lang="fr-FR" b="0" baseline="0" dirty="0">
                <a:ea typeface="ＭＳ Ｐゴシック" panose="020B0600070205080204" pitchFamily="34" charset="-128"/>
              </a:rPr>
              <a:t> not </a:t>
            </a:r>
            <a:r>
              <a:rPr lang="fr-FR" b="0" baseline="0" dirty="0" err="1">
                <a:ea typeface="ＭＳ Ｐゴシック" panose="020B0600070205080204" pitchFamily="34" charset="-128"/>
              </a:rPr>
              <a:t>initializaed</a:t>
            </a:r>
            <a:r>
              <a:rPr lang="fr-FR" b="0" baseline="0" dirty="0">
                <a:ea typeface="ＭＳ Ｐゴシック" panose="020B0600070205080204" pitchFamily="34" charset="-128"/>
              </a:rPr>
              <a:t> in </a:t>
            </a:r>
            <a:r>
              <a:rPr lang="fr-FR" b="0" baseline="0" dirty="0" err="1">
                <a:ea typeface="ＭＳ Ｐゴシック" panose="020B0600070205080204" pitchFamily="34" charset="-128"/>
              </a:rPr>
              <a:t>initialization</a:t>
            </a:r>
            <a:r>
              <a:rPr lang="fr-FR" b="0" baseline="0" dirty="0">
                <a:ea typeface="ＭＳ Ｐゴシック" panose="020B0600070205080204" pitchFamily="34" charset="-128"/>
              </a:rPr>
              <a:t> </a:t>
            </a:r>
            <a:r>
              <a:rPr lang="fr-FR" b="0" baseline="0" dirty="0" err="1">
                <a:ea typeface="ＭＳ Ｐゴシック" panose="020B0600070205080204" pitchFamily="34" charset="-128"/>
              </a:rPr>
              <a:t>list</a:t>
            </a:r>
            <a:r>
              <a:rPr lang="fr-FR" b="0" baseline="0" dirty="0">
                <a:ea typeface="ＭＳ Ｐゴシック" panose="020B0600070205080204" pitchFamily="34" charset="-128"/>
              </a:rPr>
              <a:t> and </a:t>
            </a:r>
            <a:r>
              <a:rPr lang="fr-FR" b="0" baseline="0" dirty="0" err="1">
                <a:ea typeface="ＭＳ Ｐゴシック" panose="020B0600070205080204" pitchFamily="34" charset="-128"/>
              </a:rPr>
              <a:t>intitliazed</a:t>
            </a:r>
            <a:r>
              <a:rPr lang="fr-FR" b="0" baseline="0" dirty="0">
                <a:ea typeface="ＭＳ Ｐゴシック" panose="020B0600070205080204" pitchFamily="34" charset="-128"/>
              </a:rPr>
              <a:t> </a:t>
            </a:r>
            <a:r>
              <a:rPr lang="fr-FR" b="0" baseline="0" dirty="0" err="1">
                <a:ea typeface="ＭＳ Ｐゴシック" panose="020B0600070205080204" pitchFamily="34" charset="-128"/>
              </a:rPr>
              <a:t>within</a:t>
            </a:r>
            <a:r>
              <a:rPr lang="fr-FR" b="0" baseline="0" dirty="0">
                <a:ea typeface="ＭＳ Ｐゴシック" panose="020B0600070205080204" pitchFamily="34" charset="-128"/>
              </a:rPr>
              <a:t> </a:t>
            </a:r>
            <a:r>
              <a:rPr lang="fr-FR" b="0" baseline="0" dirty="0" err="1">
                <a:ea typeface="ＭＳ Ｐゴシック" panose="020B0600070205080204" pitchFamily="34" charset="-128"/>
              </a:rPr>
              <a:t>constructor</a:t>
            </a:r>
            <a:r>
              <a:rPr lang="fr-FR" b="0" baseline="0" dirty="0">
                <a:ea typeface="ＭＳ Ｐゴシック" panose="020B0600070205080204" pitchFamily="34" charset="-128"/>
              </a:rPr>
              <a:t>, </a:t>
            </a:r>
            <a:r>
              <a:rPr lang="fr-FR" b="0" baseline="0" dirty="0" err="1">
                <a:ea typeface="ＭＳ Ｐゴシック" panose="020B0600070205080204" pitchFamily="34" charset="-128"/>
              </a:rPr>
              <a:t>we</a:t>
            </a:r>
            <a:r>
              <a:rPr lang="fr-FR" b="0" baseline="0" dirty="0">
                <a:ea typeface="ＭＳ Ｐゴシック" panose="020B0600070205080204" pitchFamily="34" charset="-128"/>
              </a:rPr>
              <a:t> </a:t>
            </a:r>
            <a:r>
              <a:rPr lang="fr-FR" b="0" baseline="0" dirty="0" err="1">
                <a:ea typeface="ＭＳ Ｐゴシック" panose="020B0600070205080204" pitchFamily="34" charset="-128"/>
              </a:rPr>
              <a:t>get</a:t>
            </a:r>
            <a:r>
              <a:rPr lang="fr-FR" b="0" baseline="0" dirty="0">
                <a:ea typeface="ＭＳ Ｐゴシック" panose="020B0600070205080204" pitchFamily="34" charset="-128"/>
              </a:rPr>
              <a:t> an </a:t>
            </a:r>
            <a:r>
              <a:rPr lang="fr-FR" b="0" baseline="0" dirty="0" err="1">
                <a:ea typeface="ＭＳ Ｐゴシック" panose="020B0600070205080204" pitchFamily="34" charset="-128"/>
              </a:rPr>
              <a:t>error</a:t>
            </a:r>
            <a:r>
              <a:rPr lang="fr-FR" b="0" baseline="0" dirty="0">
                <a:ea typeface="ＭＳ Ｐゴシック" panose="020B0600070205080204" pitchFamily="34" charset="-128"/>
              </a:rPr>
              <a:t> message</a:t>
            </a: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A42AB1D-5DC7-4A72-B12C-291C4A5FADC9}" type="slidenum">
              <a:rPr lang="en-US"/>
              <a:pPr eaLnBrk="1" hangingPunct="1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0067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fr-FR" b="1" dirty="0">
                <a:ea typeface="ＭＳ Ｐゴシック" panose="020B0600070205080204" pitchFamily="34" charset="-128"/>
              </a:rPr>
              <a:t>OUTPUT: </a:t>
            </a:r>
            <a:r>
              <a:rPr lang="fr-FR" b="1" baseline="0" dirty="0">
                <a:ea typeface="ＭＳ Ｐゴシック" panose="020B0600070205080204" pitchFamily="34" charset="-128"/>
              </a:rPr>
              <a:t> </a:t>
            </a:r>
          </a:p>
          <a:p>
            <a:r>
              <a:rPr lang="en-US" b="1" dirty="0"/>
              <a:t>A's Constructor called: Value of i: 10 </a:t>
            </a:r>
          </a:p>
          <a:p>
            <a:r>
              <a:rPr lang="en-US" b="1" dirty="0"/>
              <a:t>B's Constructor called</a:t>
            </a:r>
            <a:endParaRPr lang="fr-FR" b="1" baseline="0" dirty="0">
              <a:ea typeface="ＭＳ Ｐゴシック" panose="020B0600070205080204" pitchFamily="34" charset="-128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A42AB1D-5DC7-4A72-B12C-291C4A5FADC9}" type="slidenum">
              <a:rPr lang="en-US"/>
              <a:pPr eaLnBrk="1" hangingPunct="1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6519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ea typeface="ＭＳ Ｐゴシック" panose="020B0600070205080204" pitchFamily="34" charset="-128"/>
              </a:rPr>
              <a:t>OUTPUT: </a:t>
            </a:r>
            <a:r>
              <a:rPr lang="fr-FR" b="1" baseline="0" dirty="0">
                <a:ea typeface="ＭＳ Ｐゴシック" panose="020B0600070205080204" pitchFamily="34" charset="-128"/>
              </a:rPr>
              <a:t> </a:t>
            </a:r>
          </a:p>
          <a:p>
            <a:r>
              <a:rPr lang="fr-FR" b="1" baseline="0" dirty="0">
                <a:ea typeface="ＭＳ Ｐゴシック" panose="020B0600070205080204" pitchFamily="34" charset="-128"/>
              </a:rPr>
              <a:t>10</a:t>
            </a: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A42AB1D-5DC7-4A72-B12C-291C4A5FADC9}" type="slidenum">
              <a:rPr lang="en-US"/>
              <a:pPr eaLnBrk="1" hangingPunct="1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55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0800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58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917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4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58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5980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5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58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1400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58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0097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6970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implement a destructor,</a:t>
            </a:r>
            <a:r>
              <a:rPr lang="en-US" baseline="0" dirty="0"/>
              <a:t> it should also be static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0325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Fixed set of instances can also be created by</a:t>
            </a:r>
            <a:r>
              <a:rPr lang="en-US" baseline="0" dirty="0"/>
              <a:t> making constructors private and getting instance of a class via static method (set of static variables or static array of objects.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17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489414D-0126-43F0-BBDF-989A2978F2AB}" type="slidenum">
              <a:rPr lang="en-US" sz="1200"/>
              <a:pPr eaLnBrk="1" hangingPunct="1"/>
              <a:t>20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8651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304CAE1-F8BC-486F-B630-F9D77232B580}" type="slidenum">
              <a:rPr lang="en-US" sz="1200"/>
              <a:pPr eaLnBrk="1" hangingPunct="1"/>
              <a:t>21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777863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3/30/22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3/30/22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3/30/22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fr-FR" sz="1400" b="1">
              <a:latin typeface="AvantGarde" pitchFamily="34" charset="0"/>
            </a:endParaRPr>
          </a:p>
        </p:txBody>
      </p:sp>
      <p:sp>
        <p:nvSpPr>
          <p:cNvPr id="3" name="Rectangle 14"/>
          <p:cNvSpPr>
            <a:spLocks noChangeArrowheads="1"/>
          </p:cNvSpPr>
          <p:nvPr userDrawn="1"/>
        </p:nvSpPr>
        <p:spPr bwMode="auto">
          <a:xfrm>
            <a:off x="66294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fr-FR" sz="1400" b="1">
              <a:latin typeface="AvantGar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979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82973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63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3/30/22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3/30/22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3/30/22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3/30/22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3/30/22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3/30/22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3/30/22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0192B-E1F2-4D51-9245-C9CE8F612D86}" type="datetimeFigureOut">
              <a:rPr lang="en-US" smtClean="0"/>
              <a:pPr/>
              <a:t>3/30/22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9" y="44449"/>
            <a:ext cx="895349" cy="8953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13.png"/><Relationship Id="rId4" Type="http://schemas.openxmlformats.org/officeDocument/2006/relationships/customXml" Target="../ink/ink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4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36" y="1882775"/>
            <a:ext cx="8991600" cy="162242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60C5C"/>
                </a:solidFill>
              </a:rPr>
              <a:t>Introduction to Classes</a:t>
            </a:r>
            <a:br>
              <a:rPr lang="en-US" dirty="0"/>
            </a:br>
            <a:r>
              <a:rPr lang="en-US" sz="2600" dirty="0"/>
              <a:t>(CS 1004)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962400"/>
            <a:ext cx="8686800" cy="2743200"/>
          </a:xfrm>
        </p:spPr>
        <p:txBody>
          <a:bodyPr>
            <a:normAutofit lnSpcReduction="10000"/>
          </a:bodyPr>
          <a:lstStyle/>
          <a:p>
            <a:endParaRPr lang="en-US" sz="2600" dirty="0"/>
          </a:p>
          <a:p>
            <a:r>
              <a:rPr lang="en-US" sz="2600" dirty="0"/>
              <a:t>Zainab Abaid</a:t>
            </a:r>
          </a:p>
          <a:p>
            <a:endParaRPr lang="en-US" sz="2600" dirty="0"/>
          </a:p>
          <a:p>
            <a:r>
              <a:rPr lang="en-US" sz="2600" dirty="0"/>
              <a:t>Department of Computer Science, </a:t>
            </a:r>
          </a:p>
          <a:p>
            <a:r>
              <a:rPr lang="en-US" sz="2800" dirty="0"/>
              <a:t>National University of Computer &amp; Emerging Sciences</a:t>
            </a:r>
            <a:r>
              <a:rPr lang="en-US" sz="2600" dirty="0"/>
              <a:t>, Islamabad Campus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8189844" cy="90805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alibri" pitchFamily="34" charset="0"/>
              </a:rPr>
              <a:t>Object Creation/Instantiation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9606" y="1027431"/>
            <a:ext cx="8928100" cy="5473700"/>
          </a:xfrm>
        </p:spPr>
        <p:txBody>
          <a:bodyPr>
            <a:normAutofit fontScale="92500" lnSpcReduction="10000"/>
          </a:bodyPr>
          <a:lstStyle/>
          <a:p>
            <a:pPr algn="just">
              <a:defRPr/>
            </a:pPr>
            <a:endParaRPr lang="en-US" sz="2800" dirty="0">
              <a:latin typeface="Calibri" pitchFamily="34" charset="0"/>
            </a:endParaRPr>
          </a:p>
          <a:p>
            <a:pPr algn="just">
              <a:defRPr/>
            </a:pPr>
            <a:r>
              <a:rPr lang="en-US" sz="2800" dirty="0">
                <a:latin typeface="Calibri" pitchFamily="34" charset="0"/>
              </a:rPr>
              <a:t>A constructor is invoked when an object is created. </a:t>
            </a:r>
          </a:p>
          <a:p>
            <a:pPr>
              <a:defRPr/>
            </a:pPr>
            <a:endParaRPr lang="en-US" sz="2800" dirty="0">
              <a:latin typeface="Calibri" pitchFamily="34" charset="0"/>
            </a:endParaRPr>
          </a:p>
          <a:p>
            <a:pPr algn="just">
              <a:defRPr/>
            </a:pPr>
            <a:r>
              <a:rPr lang="en-US" sz="2800" dirty="0">
                <a:latin typeface="Calibri" pitchFamily="34" charset="0"/>
              </a:rPr>
              <a:t>The syntax to create an object is: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>
                <a:latin typeface="Calibri" pitchFamily="34" charset="0"/>
              </a:rPr>
              <a:t>		</a:t>
            </a:r>
            <a:r>
              <a:rPr lang="en-US" sz="2800" b="1" dirty="0" err="1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sz="2800" b="1" dirty="0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b="1" dirty="0" err="1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objectName</a:t>
            </a:r>
            <a:r>
              <a:rPr lang="en-US" sz="2800" b="1" dirty="0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>
                <a:solidFill>
                  <a:srgbClr val="2F1BC7"/>
                </a:solidFill>
                <a:latin typeface="Calibri" pitchFamily="34" charset="0"/>
              </a:rPr>
              <a:t>		e.g. </a:t>
            </a:r>
            <a:r>
              <a:rPr lang="en-US" sz="2800" b="1" dirty="0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 </a:t>
            </a:r>
            <a:r>
              <a:rPr lang="en-US" sz="2800" b="1" dirty="0" err="1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myStudent</a:t>
            </a:r>
            <a:r>
              <a:rPr lang="en-US" sz="2800" b="1" dirty="0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800" dirty="0">
              <a:solidFill>
                <a:srgbClr val="2F1BC7"/>
              </a:solidFill>
              <a:latin typeface="Calibri" pitchFamily="34" charset="0"/>
            </a:endParaRPr>
          </a:p>
          <a:p>
            <a:pPr>
              <a:defRPr/>
            </a:pPr>
            <a:r>
              <a:rPr lang="en-US" sz="2800" dirty="0">
                <a:latin typeface="Calibri" pitchFamily="34" charset="0"/>
              </a:rPr>
              <a:t>This automatically invokes the </a:t>
            </a:r>
            <a:r>
              <a:rPr lang="en-US" sz="2800" b="1" i="1" dirty="0">
                <a:solidFill>
                  <a:srgbClr val="C00000"/>
                </a:solidFill>
                <a:latin typeface="Calibri" pitchFamily="34" charset="0"/>
              </a:rPr>
              <a:t>no-</a:t>
            </a:r>
            <a:r>
              <a:rPr lang="en-US" sz="2800" b="1" i="1" dirty="0" err="1">
                <a:solidFill>
                  <a:srgbClr val="C00000"/>
                </a:solidFill>
                <a:latin typeface="Calibri" pitchFamily="34" charset="0"/>
              </a:rPr>
              <a:t>arg</a:t>
            </a:r>
            <a:r>
              <a:rPr lang="en-US" sz="2800" b="1" i="1" dirty="0">
                <a:solidFill>
                  <a:srgbClr val="C00000"/>
                </a:solidFill>
                <a:latin typeface="Calibri" pitchFamily="34" charset="0"/>
              </a:rPr>
              <a:t> constructor </a:t>
            </a:r>
            <a:r>
              <a:rPr lang="en-US" sz="2800" dirty="0">
                <a:latin typeface="Calibri" pitchFamily="34" charset="0"/>
              </a:rPr>
              <a:t>of the class </a:t>
            </a:r>
            <a:r>
              <a:rPr lang="en-US" sz="2800" b="1" dirty="0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US" sz="2800" dirty="0">
                <a:latin typeface="Calibri" pitchFamily="34" charset="0"/>
              </a:rPr>
              <a:t>. (Constructors can also take arguments; we will look at them later).</a:t>
            </a:r>
            <a:endParaRPr lang="en-US" sz="2800" dirty="0">
              <a:solidFill>
                <a:srgbClr val="2F1BC7"/>
              </a:solidFill>
              <a:latin typeface="Calibri" pitchFamily="34" charset="0"/>
            </a:endParaRPr>
          </a:p>
          <a:p>
            <a:pPr marL="0" indent="0" algn="just">
              <a:buFont typeface="Wingdings" pitchFamily="2" charset="2"/>
              <a:buNone/>
              <a:defRPr/>
            </a:pPr>
            <a:endParaRPr lang="en-US" sz="2800" dirty="0">
              <a:latin typeface="Calibri" pitchFamily="34" charset="0"/>
            </a:endParaRPr>
          </a:p>
          <a:p>
            <a:pPr algn="just">
              <a:defRPr/>
            </a:pPr>
            <a:r>
              <a:rPr lang="en-US" sz="2800" dirty="0">
                <a:latin typeface="Calibri" pitchFamily="34" charset="0"/>
              </a:rPr>
              <a:t>We have created or </a:t>
            </a:r>
            <a:r>
              <a:rPr lang="en-US" sz="2800" b="1" i="1" dirty="0">
                <a:solidFill>
                  <a:srgbClr val="C00000"/>
                </a:solidFill>
                <a:latin typeface="Calibri" pitchFamily="34" charset="0"/>
              </a:rPr>
              <a:t>instantiated</a:t>
            </a:r>
            <a:r>
              <a:rPr lang="en-US" sz="2800" dirty="0">
                <a:solidFill>
                  <a:srgbClr val="2C14DE"/>
                </a:solidFill>
                <a:latin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</a:rPr>
              <a:t>an object called </a:t>
            </a:r>
            <a:r>
              <a:rPr lang="en-US" sz="2800" b="1" dirty="0" err="1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myStudent</a:t>
            </a:r>
            <a:r>
              <a:rPr lang="en-US" sz="2800" dirty="0">
                <a:solidFill>
                  <a:srgbClr val="2C14DE"/>
                </a:solidFill>
                <a:latin typeface="Calibri" pitchFamily="34" charset="0"/>
              </a:rPr>
              <a:t>.</a:t>
            </a:r>
            <a:r>
              <a:rPr lang="en-US" sz="2800" dirty="0">
                <a:latin typeface="Calibri" pitchFamily="34" charset="0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1605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914400"/>
          </a:xfrm>
          <a:ln/>
        </p:spPr>
        <p:txBody>
          <a:bodyPr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b="1" dirty="0">
                <a:solidFill>
                  <a:srgbClr val="D20000"/>
                </a:solidFill>
              </a:rPr>
              <a:t>Why use the Singleton Pattern?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5638800"/>
          </a:xfrm>
          <a:ln/>
        </p:spPr>
        <p:txBody>
          <a:bodyPr/>
          <a:lstStyle/>
          <a:p>
            <a:pPr algn="just"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dirty="0"/>
              <a:t>It is important for some classes to only have one instance</a:t>
            </a:r>
          </a:p>
          <a:p>
            <a:pPr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endParaRPr lang="en-GB" dirty="0"/>
          </a:p>
          <a:p>
            <a:pPr algn="just"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dirty="0"/>
              <a:t>It is also important that this single instance is easily accessible</a:t>
            </a:r>
          </a:p>
          <a:p>
            <a:pPr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endParaRPr lang="en-GB" dirty="0"/>
          </a:p>
          <a:p>
            <a:pPr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b="1" dirty="0"/>
              <a:t>Why not use a global object?</a:t>
            </a:r>
          </a:p>
          <a:p>
            <a:pPr lvl="1">
              <a:buSzPct val="85000"/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sz="2903" dirty="0"/>
              <a:t>Global variables make objects accessible, but they </a:t>
            </a:r>
            <a:r>
              <a:rPr lang="en-GB" sz="2903" u="sng" dirty="0"/>
              <a:t>don't prevent the instantiation</a:t>
            </a:r>
            <a:r>
              <a:rPr lang="en-GB" sz="2903" dirty="0"/>
              <a:t> of multiple objects.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18450"/>
      </p:ext>
    </p:extLst>
  </p:cSld>
  <p:clrMapOvr>
    <a:masterClrMapping/>
  </p:clrMapOvr>
  <p:transition spd="med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193156" cy="914400"/>
          </a:xfrm>
          <a:ln/>
        </p:spPr>
        <p:txBody>
          <a:bodyPr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b="1" dirty="0">
                <a:solidFill>
                  <a:srgbClr val="D20000"/>
                </a:solidFill>
              </a:rPr>
              <a:t>Solution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1066800"/>
            <a:ext cx="8991600" cy="5715000"/>
          </a:xfrm>
          <a:ln/>
        </p:spPr>
        <p:txBody>
          <a:bodyPr/>
          <a:lstStyle/>
          <a:p>
            <a:pPr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dirty="0"/>
              <a:t>Make the class responsible for keeping track of its only instance:</a:t>
            </a:r>
          </a:p>
          <a:p>
            <a:pPr lvl="1"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sz="3000" dirty="0"/>
              <a:t>The class can ensure that no other instances are created</a:t>
            </a:r>
          </a:p>
          <a:p>
            <a:pPr lvl="1"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sz="3000" dirty="0"/>
              <a:t>This is the Singleton pattern</a:t>
            </a:r>
          </a:p>
        </p:txBody>
      </p:sp>
      <p:sp>
        <p:nvSpPr>
          <p:cNvPr id="4" name="Rectangle 3"/>
          <p:cNvSpPr/>
          <p:nvPr/>
        </p:nvSpPr>
        <p:spPr>
          <a:xfrm>
            <a:off x="39756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11426"/>
      </p:ext>
    </p:extLst>
  </p:cSld>
  <p:clrMapOvr>
    <a:masterClrMapping/>
  </p:clrMapOvr>
  <p:transition spd="med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38640"/>
            <a:ext cx="8193156" cy="875760"/>
          </a:xfrm>
          <a:ln/>
        </p:spPr>
        <p:txBody>
          <a:bodyPr>
            <a:normAutofit/>
          </a:bodyPr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b="1" dirty="0">
                <a:solidFill>
                  <a:srgbClr val="D20000"/>
                </a:solidFill>
              </a:rPr>
              <a:t>Examples of Singleton Patterns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257800"/>
          </a:xfrm>
          <a:ln/>
        </p:spPr>
        <p:txBody>
          <a:bodyPr>
            <a:normAutofit/>
          </a:bodyPr>
          <a:lstStyle/>
          <a:p>
            <a:pPr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endParaRPr lang="en-GB" dirty="0"/>
          </a:p>
          <a:p>
            <a:pPr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dirty="0"/>
              <a:t>HR Manager</a:t>
            </a:r>
          </a:p>
          <a:p>
            <a:pPr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dirty="0"/>
              <a:t>Head of Department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29852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23039"/>
      </p:ext>
    </p:extLst>
  </p:cSld>
  <p:clrMapOvr>
    <a:masterClrMapping/>
  </p:clrMapOvr>
  <p:transition spd="med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0361"/>
            <a:ext cx="8153400" cy="829733"/>
          </a:xfrm>
        </p:spPr>
        <p:txBody>
          <a:bodyPr/>
          <a:lstStyle/>
          <a:p>
            <a:r>
              <a:rPr lang="en-US" b="1" dirty="0">
                <a:solidFill>
                  <a:srgbClr val="D20000"/>
                </a:solidFill>
              </a:rPr>
              <a:t>Design Solution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93461"/>
            <a:ext cx="8991600" cy="56388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Defines a </a:t>
            </a:r>
            <a:r>
              <a:rPr lang="en-US" b="1" dirty="0" err="1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getInstance</a:t>
            </a:r>
            <a:r>
              <a:rPr lang="en-US" b="1" dirty="0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) </a:t>
            </a:r>
            <a:r>
              <a:rPr lang="en-US" dirty="0"/>
              <a:t>operation that lets clients access its unique instance</a:t>
            </a:r>
          </a:p>
          <a:p>
            <a:r>
              <a:rPr lang="en-US" dirty="0"/>
              <a:t>Responsible for creating its own unique instance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898313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0893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495"/>
            <a:ext cx="8153400" cy="829733"/>
          </a:xfrm>
        </p:spPr>
        <p:txBody>
          <a:bodyPr/>
          <a:lstStyle/>
          <a:p>
            <a:r>
              <a:rPr lang="en-US" b="1" dirty="0">
                <a:solidFill>
                  <a:srgbClr val="D20000"/>
                </a:solidFill>
              </a:rPr>
              <a:t>Implementation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839200" cy="55626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Declare all of class’s constructors private</a:t>
            </a:r>
          </a:p>
          <a:p>
            <a:pPr lvl="1" algn="just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prevent other classes from directly creating an instance of this class</a:t>
            </a:r>
          </a:p>
          <a:p>
            <a:pPr lvl="1" algn="just">
              <a:lnSpc>
                <a:spcPct val="90000"/>
              </a:lnSpc>
              <a:spcAft>
                <a:spcPts val="600"/>
              </a:spcAft>
            </a:pPr>
            <a:endParaRPr lang="en-US" sz="3200" dirty="0"/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Hide the operation that creates the instance behind a class operation (</a:t>
            </a:r>
            <a:r>
              <a:rPr lang="en-US" b="1" dirty="0" err="1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getInstance</a:t>
            </a:r>
            <a:r>
              <a:rPr lang="en-US" dirty="0"/>
              <a:t>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Variation: Since creation policy is encapsulated in </a:t>
            </a:r>
            <a:r>
              <a:rPr lang="en-US" b="1" dirty="0" err="1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getInstance</a:t>
            </a:r>
            <a:r>
              <a:rPr lang="en-US" dirty="0"/>
              <a:t>, it is possible to vary the creation policy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6615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229600" cy="944881"/>
          </a:xfrm>
        </p:spPr>
        <p:txBody>
          <a:bodyPr/>
          <a:lstStyle/>
          <a:p>
            <a:r>
              <a:rPr lang="en-US" b="1" dirty="0">
                <a:solidFill>
                  <a:srgbClr val="D20000"/>
                </a:solidFill>
              </a:rPr>
              <a:t>Singleton Example (C++)</a:t>
            </a:r>
          </a:p>
        </p:txBody>
      </p:sp>
      <p:sp>
        <p:nvSpPr>
          <p:cNvPr id="200707" name="Text Box 3"/>
          <p:cNvSpPr txBox="1">
            <a:spLocks noChangeArrowheads="1"/>
          </p:cNvSpPr>
          <p:nvPr/>
        </p:nvSpPr>
        <p:spPr bwMode="auto">
          <a:xfrm>
            <a:off x="228600" y="1143000"/>
            <a:ext cx="4343400" cy="53553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b="1" dirty="0">
                <a:latin typeface="Consolas" panose="020B0609020204030204" pitchFamily="49" charset="0"/>
              </a:rPr>
              <a:t>class Database</a:t>
            </a:r>
          </a:p>
          <a:p>
            <a:pPr eaLnBrk="0" hangingPunct="0"/>
            <a:r>
              <a:rPr lang="en-US" b="1" dirty="0">
                <a:latin typeface="Consolas" panose="020B0609020204030204" pitchFamily="49" charset="0"/>
              </a:rPr>
              <a:t>{</a:t>
            </a:r>
          </a:p>
          <a:p>
            <a:pPr eaLnBrk="0" hangingPunct="0"/>
            <a:r>
              <a:rPr lang="en-US" b="1" dirty="0">
                <a:latin typeface="Consolas" panose="020B0609020204030204" pitchFamily="49" charset="0"/>
              </a:rPr>
              <a:t>  private:</a:t>
            </a:r>
          </a:p>
          <a:p>
            <a:pPr eaLnBrk="0" hangingPunct="0"/>
            <a:r>
              <a:rPr lang="en-US" b="1" dirty="0">
                <a:latin typeface="Consolas" panose="020B0609020204030204" pitchFamily="49" charset="0"/>
              </a:rPr>
              <a:t>      static Database *DB;</a:t>
            </a:r>
          </a:p>
          <a:p>
            <a:pPr eaLnBrk="0" hangingPunct="0"/>
            <a:r>
              <a:rPr lang="en-US" b="1" dirty="0">
                <a:latin typeface="Consolas" panose="020B0609020204030204" pitchFamily="49" charset="0"/>
              </a:rPr>
              <a:t>      ...</a:t>
            </a:r>
          </a:p>
          <a:p>
            <a:pPr eaLnBrk="0" hangingPunct="0"/>
            <a:r>
              <a:rPr lang="en-US" b="1" dirty="0">
                <a:latin typeface="Consolas" panose="020B0609020204030204" pitchFamily="49" charset="0"/>
              </a:rPr>
              <a:t>   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//private constructor</a:t>
            </a:r>
          </a:p>
          <a:p>
            <a:pPr eaLnBrk="0" hangingPunct="0"/>
            <a:r>
              <a:rPr lang="en-US" b="1" dirty="0">
                <a:latin typeface="Consolas" panose="020B0609020204030204" pitchFamily="49" charset="0"/>
              </a:rPr>
              <a:t>       Database() { ... }</a:t>
            </a:r>
          </a:p>
          <a:p>
            <a:pPr eaLnBrk="0" hangingPunct="0"/>
            <a:r>
              <a:rPr lang="en-US" b="1" dirty="0">
                <a:latin typeface="Consolas" panose="020B0609020204030204" pitchFamily="49" charset="0"/>
              </a:rPr>
              <a:t>  public:</a:t>
            </a:r>
          </a:p>
          <a:p>
            <a:pPr eaLnBrk="0" hangingPunct="0"/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   //static method</a:t>
            </a:r>
          </a:p>
          <a:p>
            <a:pPr eaLnBrk="0" hangingPunct="0"/>
            <a:r>
              <a:rPr lang="en-US" b="1" dirty="0">
                <a:latin typeface="Consolas" panose="020B0609020204030204" pitchFamily="49" charset="0"/>
              </a:rPr>
              <a:t>     static Database *</a:t>
            </a:r>
            <a:r>
              <a:rPr lang="en-US" b="1" dirty="0" err="1">
                <a:latin typeface="Consolas" panose="020B0609020204030204" pitchFamily="49" charset="0"/>
              </a:rPr>
              <a:t>getDB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</a:p>
          <a:p>
            <a:pPr eaLnBrk="0" hangingPunct="0"/>
            <a:r>
              <a:rPr lang="en-US" b="1" dirty="0">
                <a:latin typeface="Consolas" panose="020B0609020204030204" pitchFamily="49" charset="0"/>
              </a:rPr>
              <a:t>     { </a:t>
            </a:r>
          </a:p>
          <a:p>
            <a:pPr eaLnBrk="0" hangingPunct="0"/>
            <a:r>
              <a:rPr lang="en-US" b="1" dirty="0">
                <a:latin typeface="Consolas" panose="020B0609020204030204" pitchFamily="49" charset="0"/>
              </a:rPr>
              <a:t>         if (DB == NULL) </a:t>
            </a:r>
          </a:p>
          <a:p>
            <a:pPr eaLnBrk="0" hangingPunct="0"/>
            <a:r>
              <a:rPr lang="en-US" b="1" dirty="0">
                <a:latin typeface="Consolas" panose="020B0609020204030204" pitchFamily="49" charset="0"/>
              </a:rPr>
              <a:t>            DB = new Database());</a:t>
            </a:r>
          </a:p>
          <a:p>
            <a:pPr eaLnBrk="0" hangingPunct="0"/>
            <a:r>
              <a:rPr lang="en-US" b="1" dirty="0">
                <a:latin typeface="Consolas" panose="020B0609020204030204" pitchFamily="49" charset="0"/>
              </a:rPr>
              <a:t>     </a:t>
            </a:r>
          </a:p>
          <a:p>
            <a:pPr eaLnBrk="0" hangingPunct="0"/>
            <a:r>
              <a:rPr lang="en-US" b="1" dirty="0">
                <a:latin typeface="Consolas" panose="020B0609020204030204" pitchFamily="49" charset="0"/>
              </a:rPr>
              <a:t>         return DB;</a:t>
            </a:r>
          </a:p>
          <a:p>
            <a:pPr eaLnBrk="0" hangingPunct="0"/>
            <a:r>
              <a:rPr lang="en-US" b="1" dirty="0">
                <a:latin typeface="Consolas" panose="020B0609020204030204" pitchFamily="49" charset="0"/>
              </a:rPr>
              <a:t>     }</a:t>
            </a:r>
          </a:p>
          <a:p>
            <a:pPr eaLnBrk="0" hangingPunct="0"/>
            <a:r>
              <a:rPr lang="en-US" b="1" dirty="0">
                <a:latin typeface="Consolas" panose="020B0609020204030204" pitchFamily="49" charset="0"/>
              </a:rPr>
              <a:t>   ...</a:t>
            </a:r>
          </a:p>
          <a:p>
            <a:pPr eaLnBrk="0" hangingPunct="0"/>
            <a:r>
              <a:rPr lang="en-US" b="1" dirty="0">
                <a:latin typeface="Consolas" panose="020B0609020204030204" pitchFamily="49" charset="0"/>
              </a:rPr>
              <a:t>};</a:t>
            </a:r>
          </a:p>
          <a:p>
            <a:pPr eaLnBrk="0" hangingPunct="0"/>
            <a:r>
              <a:rPr lang="en-US" b="1" dirty="0">
                <a:latin typeface="Consolas" panose="020B0609020204030204" pitchFamily="49" charset="0"/>
              </a:rPr>
              <a:t>Database* Database::DB=NULL;</a:t>
            </a:r>
          </a:p>
        </p:txBody>
      </p:sp>
      <p:sp>
        <p:nvSpPr>
          <p:cNvPr id="200708" name="Text Box 4"/>
          <p:cNvSpPr txBox="1">
            <a:spLocks noChangeArrowheads="1"/>
          </p:cNvSpPr>
          <p:nvPr/>
        </p:nvSpPr>
        <p:spPr bwMode="auto">
          <a:xfrm>
            <a:off x="4724400" y="2667000"/>
            <a:ext cx="4343400" cy="92333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b="1" dirty="0">
                <a:latin typeface="Consolas" panose="020B0609020204030204" pitchFamily="49" charset="0"/>
              </a:rPr>
              <a:t>In application code…</a:t>
            </a:r>
          </a:p>
          <a:p>
            <a:pPr eaLnBrk="0" hangingPunct="0"/>
            <a:r>
              <a:rPr lang="en-US" b="1" dirty="0">
                <a:solidFill>
                  <a:srgbClr val="2F1BC7"/>
                </a:solidFill>
                <a:latin typeface="Consolas" panose="020B0609020204030204" pitchFamily="49" charset="0"/>
              </a:rPr>
              <a:t>Database *</a:t>
            </a:r>
            <a:r>
              <a:rPr lang="en-US" b="1" dirty="0" err="1">
                <a:solidFill>
                  <a:srgbClr val="2F1BC7"/>
                </a:solidFill>
                <a:latin typeface="Consolas" panose="020B0609020204030204" pitchFamily="49" charset="0"/>
              </a:rPr>
              <a:t>db</a:t>
            </a:r>
            <a:r>
              <a:rPr lang="en-US" b="1" dirty="0">
                <a:solidFill>
                  <a:srgbClr val="2F1BC7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2F1BC7"/>
                </a:solidFill>
                <a:latin typeface="Consolas" panose="020B0609020204030204" pitchFamily="49" charset="0"/>
              </a:rPr>
              <a:t>Database.getDB</a:t>
            </a:r>
            <a:r>
              <a:rPr lang="en-US" b="1" dirty="0">
                <a:solidFill>
                  <a:srgbClr val="2F1BC7"/>
                </a:solidFill>
                <a:latin typeface="Consolas" panose="020B0609020204030204" pitchFamily="49" charset="0"/>
              </a:rPr>
              <a:t>();</a:t>
            </a:r>
          </a:p>
          <a:p>
            <a:pPr eaLnBrk="0" hangingPunct="0"/>
            <a:r>
              <a:rPr lang="en-US" b="1" dirty="0" err="1">
                <a:solidFill>
                  <a:srgbClr val="2F1BC7"/>
                </a:solidFill>
                <a:latin typeface="Consolas" panose="020B0609020204030204" pitchFamily="49" charset="0"/>
              </a:rPr>
              <a:t>db</a:t>
            </a:r>
            <a:r>
              <a:rPr lang="en-US" b="1" dirty="0">
                <a:solidFill>
                  <a:srgbClr val="2F1BC7"/>
                </a:solidFill>
                <a:latin typeface="Consolas" panose="020B0609020204030204" pitchFamily="49" charset="0"/>
              </a:rPr>
              <a:t>-&gt;</a:t>
            </a:r>
            <a:r>
              <a:rPr lang="en-US" b="1" dirty="0" err="1">
                <a:solidFill>
                  <a:srgbClr val="2F1BC7"/>
                </a:solidFill>
                <a:latin typeface="Consolas" panose="020B0609020204030204" pitchFamily="49" charset="0"/>
              </a:rPr>
              <a:t>someMethod</a:t>
            </a:r>
            <a:r>
              <a:rPr lang="en-US" b="1" dirty="0">
                <a:solidFill>
                  <a:srgbClr val="2F1BC7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976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63507"/>
          </a:xfrm>
        </p:spPr>
        <p:txBody>
          <a:bodyPr/>
          <a:lstStyle/>
          <a:p>
            <a:r>
              <a:rPr lang="en-US" b="1" dirty="0">
                <a:solidFill>
                  <a:srgbClr val="D20000"/>
                </a:solidFill>
              </a:rPr>
              <a:t>Singleton Consequences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2800" dirty="0"/>
              <a:t>Ensures only one (e.g., Database) instance exists in the system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 algn="just">
              <a:lnSpc>
                <a:spcPct val="90000"/>
              </a:lnSpc>
            </a:pPr>
            <a:r>
              <a:rPr lang="en-US" sz="2800" dirty="0"/>
              <a:t>Can maintain a pointer (need to create object on first get call) or an actual object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 algn="just">
              <a:lnSpc>
                <a:spcPct val="90000"/>
              </a:lnSpc>
            </a:pPr>
            <a:r>
              <a:rPr lang="en-US" sz="2800" dirty="0"/>
              <a:t>Can also use this pattern to control fixed multiple instances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Much better than the alternative:  global variables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" y="963507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50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56839"/>
            <a:ext cx="8116956" cy="88804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B80000"/>
                </a:solidFill>
                <a:latin typeface="Calibri" pitchFamily="34" charset="0"/>
              </a:rPr>
              <a:t>Object Member Access Operator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4653" y="1066800"/>
            <a:ext cx="8926947" cy="5791200"/>
          </a:xfrm>
        </p:spPr>
        <p:txBody>
          <a:bodyPr/>
          <a:lstStyle/>
          <a:p>
            <a:pPr algn="just"/>
            <a:r>
              <a:rPr lang="en-US" sz="2800" dirty="0">
                <a:latin typeface="Calibri" pitchFamily="34" charset="0"/>
              </a:rPr>
              <a:t>After object creation, its data and functions can be accessed (invoked) using:</a:t>
            </a:r>
          </a:p>
          <a:p>
            <a:pPr lvl="1" algn="just"/>
            <a:r>
              <a:rPr lang="en-US" dirty="0">
                <a:latin typeface="Calibri" pitchFamily="34" charset="0"/>
              </a:rPr>
              <a:t>The </a:t>
            </a:r>
            <a:r>
              <a:rPr lang="en-US" b="1" i="1" dirty="0">
                <a:solidFill>
                  <a:srgbClr val="C00000"/>
                </a:solidFill>
                <a:latin typeface="Calibri" pitchFamily="34" charset="0"/>
              </a:rPr>
              <a:t>.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b="1" i="1" dirty="0">
                <a:solidFill>
                  <a:srgbClr val="C00000"/>
                </a:solidFill>
                <a:latin typeface="Calibri" pitchFamily="34" charset="0"/>
              </a:rPr>
              <a:t>operator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, </a:t>
            </a:r>
            <a:r>
              <a:rPr lang="en-US" dirty="0">
                <a:latin typeface="Calibri" pitchFamily="34" charset="0"/>
              </a:rPr>
              <a:t>also known as the </a:t>
            </a:r>
            <a:r>
              <a:rPr lang="en-US" b="1" i="1" dirty="0">
                <a:solidFill>
                  <a:srgbClr val="B80000"/>
                </a:solidFill>
                <a:latin typeface="Calibri" pitchFamily="34" charset="0"/>
              </a:rPr>
              <a:t>object member access operator</a:t>
            </a:r>
            <a:r>
              <a:rPr lang="en-US" dirty="0">
                <a:latin typeface="Calibri" pitchFamily="34" charset="0"/>
              </a:rPr>
              <a:t>.</a:t>
            </a:r>
          </a:p>
          <a:p>
            <a:endParaRPr lang="en-US" sz="2800" dirty="0">
              <a:latin typeface="Calibri" pitchFamily="34" charset="0"/>
            </a:endParaRPr>
          </a:p>
          <a:p>
            <a:pPr algn="just"/>
            <a:r>
              <a:rPr lang="en-US" sz="2800" b="1" dirty="0" err="1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objectName.dataField</a:t>
            </a:r>
            <a:r>
              <a:rPr lang="en-US" sz="2800" dirty="0">
                <a:latin typeface="Calibri" pitchFamily="34" charset="0"/>
              </a:rPr>
              <a:t> references a </a:t>
            </a:r>
            <a:r>
              <a:rPr lang="en-US" sz="2800" b="1" dirty="0">
                <a:solidFill>
                  <a:srgbClr val="C00000"/>
                </a:solidFill>
                <a:latin typeface="Calibri" pitchFamily="34" charset="0"/>
              </a:rPr>
              <a:t>data field</a:t>
            </a:r>
            <a:r>
              <a:rPr lang="en-US" sz="2800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</a:rPr>
              <a:t>in the object (e.g. </a:t>
            </a:r>
            <a:r>
              <a:rPr lang="en-US" sz="2800" b="1" dirty="0" err="1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myStudent.name</a:t>
            </a:r>
            <a:r>
              <a:rPr lang="en-US" sz="2800" dirty="0">
                <a:latin typeface="Calibri" pitchFamily="34" charset="0"/>
              </a:rPr>
              <a:t>)</a:t>
            </a:r>
          </a:p>
          <a:p>
            <a:endParaRPr lang="en-US" sz="2800" dirty="0">
              <a:latin typeface="Calibri" pitchFamily="34" charset="0"/>
            </a:endParaRPr>
          </a:p>
          <a:p>
            <a:r>
              <a:rPr lang="en-US" sz="2800" b="1" dirty="0" err="1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objectName.function</a:t>
            </a:r>
            <a:r>
              <a:rPr lang="en-US" sz="2800" b="1" dirty="0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)</a:t>
            </a:r>
            <a:r>
              <a:rPr lang="en-US" sz="2800" dirty="0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alibri" pitchFamily="34" charset="0"/>
              </a:rPr>
              <a:t>invokes a function on the object (e.g. </a:t>
            </a:r>
            <a:r>
              <a:rPr lang="en-US" sz="2800" b="1" dirty="0" err="1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myStudent.print</a:t>
            </a:r>
            <a:r>
              <a:rPr lang="en-US" sz="2800" b="1" dirty="0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800" dirty="0">
                <a:latin typeface="Calibri" pitchFamily="34" charset="0"/>
              </a:rPr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41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00113" y="133350"/>
            <a:ext cx="8135937" cy="857250"/>
          </a:xfrm>
        </p:spPr>
        <p:txBody>
          <a:bodyPr lIns="92075" tIns="46038" rIns="92075" bIns="46038">
            <a:noAutofit/>
          </a:bodyPr>
          <a:lstStyle/>
          <a:p>
            <a:r>
              <a:rPr lang="en-US" altLang="zh-CN" sz="3600" b="1" dirty="0">
                <a:solidFill>
                  <a:srgbClr val="C00000"/>
                </a:solidFill>
              </a:rPr>
              <a:t>A Simple Program – Object Creation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036319"/>
            <a:ext cx="5400675" cy="3687763"/>
          </a:xfrm>
          <a:solidFill>
            <a:schemeClr val="accent1">
              <a:lumMod val="20000"/>
              <a:lumOff val="80000"/>
            </a:schemeClr>
          </a:solidFill>
        </p:spPr>
        <p:txBody>
          <a:bodyPr lIns="92075" tIns="46038" rIns="92075" bIns="46038"/>
          <a:lstStyle/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class  Circle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	private: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	     double radius;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1200" b="1" dirty="0">
              <a:latin typeface="Calibri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  	public: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	</a:t>
            </a:r>
            <a:r>
              <a:rPr lang="en-US" altLang="zh-CN" sz="2400" b="1" dirty="0">
                <a:latin typeface="Calibri" pitchFamily="34" charset="0"/>
              </a:rPr>
              <a:t>Circle()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Calibri" pitchFamily="34" charset="0"/>
              </a:rPr>
              <a:t>	{  	radius = 5.0;    }</a:t>
            </a:r>
            <a:endParaRPr lang="en-US" altLang="zh-CN" sz="2200" b="1" dirty="0">
              <a:latin typeface="Calibri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	double   </a:t>
            </a:r>
            <a:r>
              <a:rPr lang="en-US" altLang="zh-CN" sz="2200" b="1" dirty="0" err="1">
                <a:latin typeface="Calibri" pitchFamily="34" charset="0"/>
              </a:rPr>
              <a:t>getArea</a:t>
            </a:r>
            <a:r>
              <a:rPr lang="en-US" altLang="zh-CN" sz="2200" b="1" dirty="0">
                <a:latin typeface="Calibri" pitchFamily="34" charset="0"/>
              </a:rPr>
              <a:t>( 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	{  return radius *  radius  *  3.14159;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};</a:t>
            </a:r>
          </a:p>
        </p:txBody>
      </p:sp>
      <p:sp>
        <p:nvSpPr>
          <p:cNvPr id="13317" name="Rectangle 8"/>
          <p:cNvSpPr>
            <a:spLocks noChangeArrowheads="1"/>
          </p:cNvSpPr>
          <p:nvPr/>
        </p:nvSpPr>
        <p:spPr bwMode="auto">
          <a:xfrm>
            <a:off x="971550" y="2560319"/>
            <a:ext cx="3095625" cy="719138"/>
          </a:xfrm>
          <a:prstGeom prst="rect">
            <a:avLst/>
          </a:prstGeom>
          <a:solidFill>
            <a:schemeClr val="accent1">
              <a:lumMod val="75000"/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Rectangle 11"/>
          <p:cNvSpPr>
            <a:spLocks noChangeArrowheads="1"/>
          </p:cNvSpPr>
          <p:nvPr/>
        </p:nvSpPr>
        <p:spPr bwMode="auto">
          <a:xfrm>
            <a:off x="6737115" y="1119587"/>
            <a:ext cx="1913067" cy="3063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4" tIns="9144" rIns="9144" bIns="9144" anchor="ctr"/>
          <a:lstStyle/>
          <a:p>
            <a:pPr algn="ctr" eaLnBrk="0" hangingPunct="0"/>
            <a:r>
              <a:rPr lang="en-US" sz="2200" dirty="0">
                <a:latin typeface="Calibri" pitchFamily="34" charset="0"/>
              </a:rPr>
              <a:t>Object Instance</a:t>
            </a:r>
          </a:p>
        </p:txBody>
      </p:sp>
      <p:sp>
        <p:nvSpPr>
          <p:cNvPr id="13321" name="Text Box 12"/>
          <p:cNvSpPr txBox="1">
            <a:spLocks noChangeArrowheads="1"/>
          </p:cNvSpPr>
          <p:nvPr/>
        </p:nvSpPr>
        <p:spPr bwMode="auto">
          <a:xfrm>
            <a:off x="6284913" y="1039494"/>
            <a:ext cx="576262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500" b="1">
                <a:latin typeface="Calibri" pitchFamily="34" charset="0"/>
              </a:rPr>
              <a:t>C1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6083300" y="1461769"/>
            <a:ext cx="2851150" cy="2116138"/>
            <a:chOff x="6083300" y="1324084"/>
            <a:chExt cx="2851150" cy="2116029"/>
          </a:xfrm>
        </p:grpSpPr>
        <p:graphicFrame>
          <p:nvGraphicFramePr>
            <p:cNvPr id="15372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5807609"/>
                </p:ext>
              </p:extLst>
            </p:nvPr>
          </p:nvGraphicFramePr>
          <p:xfrm>
            <a:off x="6083300" y="1957388"/>
            <a:ext cx="2851150" cy="1482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5" name="Picture" r:id="rId4" imgW="1028510" imgH="456439" progId="Word.Picture.8">
                    <p:embed/>
                  </p:oleObj>
                </mc:Choice>
                <mc:Fallback>
                  <p:oleObj name="Picture" r:id="rId4" imgW="1028510" imgH="456439" progId="Word.Picture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83300" y="1957388"/>
                          <a:ext cx="2851150" cy="1482725"/>
                        </a:xfrm>
                        <a:prstGeom prst="rect">
                          <a:avLst/>
                        </a:prstGeom>
                        <a:solidFill>
                          <a:srgbClr val="CACA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3" name="Line 14"/>
            <p:cNvSpPr>
              <a:spLocks noChangeShapeType="1"/>
            </p:cNvSpPr>
            <p:nvPr/>
          </p:nvSpPr>
          <p:spPr bwMode="auto">
            <a:xfrm flipH="1" flipV="1">
              <a:off x="7308304" y="1324084"/>
              <a:ext cx="360363" cy="865188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611188" y="4719319"/>
            <a:ext cx="8424862" cy="20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void main()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       Circle     C1;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      //C1.radius = 10;      </a:t>
            </a:r>
            <a:r>
              <a:rPr lang="en-US" altLang="zh-CN" sz="2200" b="1" dirty="0">
                <a:solidFill>
                  <a:srgbClr val="FF0000"/>
                </a:solidFill>
                <a:latin typeface="Calibri" pitchFamily="34" charset="0"/>
              </a:rPr>
              <a:t>can’t access private member outside the class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     </a:t>
            </a:r>
            <a:r>
              <a:rPr lang="en-US" altLang="zh-CN" sz="2200" b="1" dirty="0" err="1">
                <a:latin typeface="Calibri" pitchFamily="34" charset="0"/>
              </a:rPr>
              <a:t>cout</a:t>
            </a:r>
            <a:r>
              <a:rPr lang="en-US" altLang="zh-CN" sz="2200" b="1" dirty="0">
                <a:latin typeface="Calibri" pitchFamily="34" charset="0"/>
              </a:rPr>
              <a:t>&lt;&lt;“Area of circle = “&lt;&lt;C1.getArea( 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}</a:t>
            </a:r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955675" y="5406707"/>
            <a:ext cx="3592513" cy="295275"/>
          </a:xfrm>
          <a:prstGeom prst="rect">
            <a:avLst/>
          </a:prstGeom>
          <a:solidFill>
            <a:schemeClr val="accent1">
              <a:lumMod val="75000"/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 flipV="1">
            <a:off x="3886200" y="3109594"/>
            <a:ext cx="0" cy="2405063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6983" name="AutoShape 7"/>
          <p:cNvSpPr>
            <a:spLocks noChangeArrowheads="1"/>
          </p:cNvSpPr>
          <p:nvPr/>
        </p:nvSpPr>
        <p:spPr bwMode="auto">
          <a:xfrm>
            <a:off x="6732588" y="3855719"/>
            <a:ext cx="1881187" cy="615950"/>
          </a:xfrm>
          <a:prstGeom prst="wedgeRoundRectCallout">
            <a:avLst>
              <a:gd name="adj1" fmla="val 1560"/>
              <a:gd name="adj2" fmla="val -155926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 eaLnBrk="0" hangingPunct="0">
              <a:defRPr/>
            </a:pPr>
            <a:r>
              <a:rPr lang="en-US" altLang="zh-CN" dirty="0">
                <a:latin typeface="Calibri" pitchFamily="34" charset="0"/>
              </a:rPr>
              <a:t>Allocate memory for radius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8D9C79-71D5-C94A-9C17-EF3E6ADDF71E}"/>
              </a:ext>
            </a:extLst>
          </p:cNvPr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249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76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animBg="1"/>
      <p:bldP spid="13320" grpId="0" animBg="1"/>
      <p:bldP spid="13321" grpId="0"/>
      <p:bldP spid="13316" grpId="0" animBg="1"/>
      <p:bldP spid="13" grpId="0" animBg="1"/>
      <p:bldP spid="76698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-26988"/>
            <a:ext cx="8193156" cy="971869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B80000"/>
                </a:solidFill>
                <a:latin typeface="Calibri" pitchFamily="34" charset="0"/>
              </a:rPr>
              <a:t>Data Encapsulation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5314" y="1787525"/>
            <a:ext cx="8928168" cy="4537075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Calibri" pitchFamily="34" charset="0"/>
              </a:rPr>
              <a:t>A key feature of OOP is </a:t>
            </a:r>
            <a:r>
              <a:rPr lang="en-US" sz="2800" b="1" i="1" dirty="0">
                <a:solidFill>
                  <a:srgbClr val="B80000"/>
                </a:solidFill>
                <a:latin typeface="Calibri" pitchFamily="34" charset="0"/>
              </a:rPr>
              <a:t>data hiding</a:t>
            </a:r>
            <a:endParaRPr lang="en-US" sz="2800" b="1" i="1" dirty="0">
              <a:latin typeface="Calibri" pitchFamily="34" charset="0"/>
            </a:endParaRPr>
          </a:p>
          <a:p>
            <a:pPr lvl="1" algn="just"/>
            <a:r>
              <a:rPr lang="en-US" dirty="0">
                <a:latin typeface="Calibri" pitchFamily="34" charset="0"/>
              </a:rPr>
              <a:t>data is concealed within a class so that it cannot be accessed mistakenly by functions outside the class. </a:t>
            </a:r>
          </a:p>
          <a:p>
            <a:pPr algn="just"/>
            <a:endParaRPr lang="en-US" sz="2800" dirty="0">
              <a:latin typeface="Calibri" pitchFamily="34" charset="0"/>
            </a:endParaRPr>
          </a:p>
          <a:p>
            <a:pPr algn="just"/>
            <a:endParaRPr lang="en-US" sz="2800" dirty="0">
              <a:latin typeface="Calibri" pitchFamily="34" charset="0"/>
            </a:endParaRPr>
          </a:p>
          <a:p>
            <a:pPr algn="just"/>
            <a:r>
              <a:rPr lang="en-US" sz="2800" dirty="0">
                <a:latin typeface="Calibri" pitchFamily="34" charset="0"/>
              </a:rPr>
              <a:t>To prevent direct modification of class attributes (outside the class), the primary mechanism for hiding data is to put it in a class and make it </a:t>
            </a:r>
            <a:r>
              <a:rPr lang="en-US" sz="2800" b="1" i="1" dirty="0">
                <a:solidFill>
                  <a:srgbClr val="C00000"/>
                </a:solidFill>
                <a:latin typeface="Calibri" pitchFamily="34" charset="0"/>
              </a:rPr>
              <a:t>private</a:t>
            </a:r>
            <a:r>
              <a:rPr lang="en-US" sz="2800" dirty="0">
                <a:latin typeface="Calibri" pitchFamily="34" charset="0"/>
              </a:rPr>
              <a:t> using </a:t>
            </a:r>
            <a:r>
              <a:rPr lang="en-US" sz="2800" b="1" dirty="0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2800" dirty="0">
                <a:solidFill>
                  <a:srgbClr val="2F1BC7"/>
                </a:solidFill>
                <a:latin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</a:rPr>
              <a:t>keyword. This is also known as</a:t>
            </a:r>
            <a:r>
              <a:rPr lang="en-US" sz="28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sz="2800" b="1" i="1" dirty="0">
                <a:solidFill>
                  <a:srgbClr val="C00000"/>
                </a:solidFill>
                <a:latin typeface="Calibri" pitchFamily="34" charset="0"/>
              </a:rPr>
              <a:t>data field encapsulation</a:t>
            </a:r>
            <a:r>
              <a:rPr lang="en-US" sz="2800" b="1" dirty="0">
                <a:solidFill>
                  <a:srgbClr val="C00000"/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00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-26988"/>
            <a:ext cx="8351906" cy="97186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B80000"/>
                </a:solidFill>
                <a:latin typeface="Calibri" pitchFamily="34" charset="0"/>
              </a:rPr>
              <a:t>Hidden from Whom?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163" y="1798637"/>
            <a:ext cx="9082087" cy="4449763"/>
          </a:xfrm>
        </p:spPr>
        <p:txBody>
          <a:bodyPr/>
          <a:lstStyle/>
          <a:p>
            <a:pPr algn="just"/>
            <a:r>
              <a:rPr lang="en-US" dirty="0">
                <a:latin typeface="Calibri" pitchFamily="34" charset="0"/>
              </a:rPr>
              <a:t>Data hiding means </a:t>
            </a:r>
            <a:r>
              <a:rPr lang="en-US" b="1" i="1" dirty="0">
                <a:solidFill>
                  <a:srgbClr val="C00000"/>
                </a:solidFill>
                <a:latin typeface="Calibri" pitchFamily="34" charset="0"/>
              </a:rPr>
              <a:t>hiding data from parts of the program that don’t need to access it</a:t>
            </a:r>
            <a:r>
              <a:rPr lang="en-US" dirty="0">
                <a:latin typeface="Calibri" pitchFamily="34" charset="0"/>
              </a:rPr>
              <a:t>. More specifically, one class’s data is hidden from other classes. </a:t>
            </a:r>
          </a:p>
          <a:p>
            <a:pPr algn="just"/>
            <a:endParaRPr lang="en-US" dirty="0">
              <a:latin typeface="Calibri" pitchFamily="34" charset="0"/>
            </a:endParaRPr>
          </a:p>
          <a:p>
            <a:pPr algn="just"/>
            <a:r>
              <a:rPr lang="en-US" dirty="0">
                <a:latin typeface="Calibri" pitchFamily="34" charset="0"/>
              </a:rPr>
              <a:t>Data hiding is designed to protect well-intentioned programmers from mistakes.</a:t>
            </a:r>
          </a:p>
          <a:p>
            <a:pPr algn="just"/>
            <a:endParaRPr lang="en-US" dirty="0"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02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0"/>
            <a:ext cx="8116956" cy="980728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B80000"/>
                </a:solidFill>
                <a:latin typeface="Calibri" pitchFamily="34" charset="0"/>
              </a:rPr>
              <a:t>Access Modifiers/</a:t>
            </a:r>
            <a:r>
              <a:rPr lang="en-US" sz="4800" b="1" dirty="0" err="1">
                <a:solidFill>
                  <a:srgbClr val="B80000"/>
                </a:solidFill>
                <a:latin typeface="Calibri" pitchFamily="34" charset="0"/>
              </a:rPr>
              <a:t>Specifier</a:t>
            </a:r>
            <a:endParaRPr lang="en-US" sz="4800" b="1" dirty="0">
              <a:solidFill>
                <a:srgbClr val="B80000"/>
              </a:solidFill>
              <a:latin typeface="Calibri" pitchFamily="34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4840" y="1026059"/>
            <a:ext cx="8812088" cy="4105275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Calibri" pitchFamily="34" charset="0"/>
              </a:rPr>
              <a:t>Access modifiers are used to set access levels for variables, methods, and constructors.</a:t>
            </a:r>
          </a:p>
          <a:p>
            <a:r>
              <a:rPr lang="en-US" sz="2800" b="1" dirty="0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2800" dirty="0">
                <a:latin typeface="Calibri" pitchFamily="34" charset="0"/>
              </a:rPr>
              <a:t>, </a:t>
            </a:r>
            <a:r>
              <a:rPr lang="en-US" sz="2800" b="1" dirty="0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800" dirty="0">
                <a:latin typeface="Calibri" pitchFamily="34" charset="0"/>
              </a:rPr>
              <a:t>, and </a:t>
            </a:r>
            <a:r>
              <a:rPr lang="en-US" sz="2800" b="1" dirty="0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endParaRPr lang="en-US" sz="2800" dirty="0">
              <a:solidFill>
                <a:srgbClr val="2F1BC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alibri" pitchFamily="34" charset="0"/>
              </a:rPr>
              <a:t>In C++, </a:t>
            </a:r>
            <a:r>
              <a:rPr lang="en-US" sz="2800" b="1" i="1" dirty="0">
                <a:solidFill>
                  <a:srgbClr val="C00000"/>
                </a:solidFill>
                <a:latin typeface="Calibri" pitchFamily="34" charset="0"/>
              </a:rPr>
              <a:t>default accessibility is private.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239546"/>
            <a:ext cx="5105400" cy="3466053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63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8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44881"/>
          </a:xfrm>
        </p:spPr>
        <p:txBody>
          <a:bodyPr/>
          <a:lstStyle/>
          <a:p>
            <a:r>
              <a:rPr lang="en-US" b="1" dirty="0">
                <a:solidFill>
                  <a:srgbClr val="B80000"/>
                </a:solidFill>
                <a:latin typeface="Arial" panose="020B0604020202020204" pitchFamily="34" charset="0"/>
              </a:rPr>
              <a:t>Member Access </a:t>
            </a:r>
            <a:r>
              <a:rPr lang="en-US" b="1" dirty="0" err="1">
                <a:solidFill>
                  <a:srgbClr val="B80000"/>
                </a:solidFill>
                <a:latin typeface="Arial" panose="020B0604020202020204" pitchFamily="34" charset="0"/>
              </a:rPr>
              <a:t>Specifiers</a:t>
            </a:r>
            <a:endParaRPr lang="en-US" b="1" dirty="0">
              <a:solidFill>
                <a:srgbClr val="B80000"/>
              </a:solidFill>
              <a:latin typeface="Arial" panose="020B0604020202020204" pitchFamily="34" charset="0"/>
            </a:endParaRPr>
          </a:p>
        </p:txBody>
      </p:sp>
      <p:sp>
        <p:nvSpPr>
          <p:cNvPr id="7171" name="Rectangle 49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5638800"/>
          </a:xfrm>
        </p:spPr>
        <p:txBody>
          <a:bodyPr>
            <a:normAutofit fontScale="85000" lnSpcReduction="20000"/>
          </a:bodyPr>
          <a:lstStyle/>
          <a:p>
            <a:r>
              <a:rPr lang="en-US" sz="2400" b="1" dirty="0">
                <a:solidFill>
                  <a:srgbClr val="2F1BC7"/>
                </a:solidFill>
                <a:latin typeface="Courier New" panose="02070309020205020404" pitchFamily="49" charset="0"/>
              </a:rPr>
              <a:t>public</a:t>
            </a:r>
            <a:r>
              <a:rPr lang="en-US" sz="2400" b="1" dirty="0">
                <a:solidFill>
                  <a:srgbClr val="B80000"/>
                </a:solidFill>
              </a:rPr>
              <a:t> </a:t>
            </a:r>
          </a:p>
          <a:p>
            <a:pPr lvl="1"/>
            <a:r>
              <a:rPr lang="en-US" dirty="0"/>
              <a:t>Presents clients with a view of the services the class provides (i.e., </a:t>
            </a:r>
            <a:r>
              <a:rPr lang="en-US" b="1" i="1" dirty="0">
                <a:solidFill>
                  <a:srgbClr val="C00000"/>
                </a:solidFill>
              </a:rPr>
              <a:t>interface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Data and member functions are accessible (outside class)</a:t>
            </a:r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b="1" dirty="0">
                <a:solidFill>
                  <a:srgbClr val="2F1BC7"/>
                </a:solidFill>
                <a:latin typeface="Courier New" panose="02070309020205020404" pitchFamily="49" charset="0"/>
              </a:rPr>
              <a:t>private</a:t>
            </a:r>
            <a:endParaRPr lang="en-US" sz="2400" dirty="0">
              <a:solidFill>
                <a:srgbClr val="2F1BC7"/>
              </a:solidFill>
            </a:endParaRPr>
          </a:p>
          <a:p>
            <a:pPr lvl="1"/>
            <a:r>
              <a:rPr lang="en-US" dirty="0"/>
              <a:t>Default access mode</a:t>
            </a:r>
          </a:p>
          <a:p>
            <a:pPr lvl="1"/>
            <a:r>
              <a:rPr lang="en-US" dirty="0"/>
              <a:t>Data only accessible to </a:t>
            </a:r>
            <a:r>
              <a:rPr lang="en-US" b="1" i="1" dirty="0">
                <a:solidFill>
                  <a:srgbClr val="C00000"/>
                </a:solidFill>
              </a:rPr>
              <a:t>member functions </a:t>
            </a:r>
            <a:r>
              <a:rPr lang="en-US" dirty="0"/>
              <a:t>and </a:t>
            </a:r>
            <a:r>
              <a:rPr lang="en-US" b="1" dirty="0">
                <a:solidFill>
                  <a:srgbClr val="2F1BC7"/>
                </a:solidFill>
                <a:latin typeface="Courier New" panose="02070309020205020404" pitchFamily="49" charset="0"/>
              </a:rPr>
              <a:t>friend</a:t>
            </a:r>
            <a:r>
              <a:rPr lang="en-US" b="1" dirty="0">
                <a:solidFill>
                  <a:srgbClr val="2F1BC7"/>
                </a:solidFill>
              </a:rPr>
              <a:t>s</a:t>
            </a:r>
          </a:p>
          <a:p>
            <a:pPr lvl="1"/>
            <a:r>
              <a:rPr lang="en-US" b="1" dirty="0">
                <a:solidFill>
                  <a:srgbClr val="2F1BC7"/>
                </a:solidFill>
                <a:latin typeface="Courier New" panose="02070309020205020404" pitchFamily="49" charset="0"/>
              </a:rPr>
              <a:t>private</a:t>
            </a:r>
            <a:r>
              <a:rPr lang="en-US" dirty="0"/>
              <a:t> members only accessible through the </a:t>
            </a:r>
            <a:r>
              <a:rPr lang="en-US" b="1" dirty="0">
                <a:solidFill>
                  <a:srgbClr val="2F1BC7"/>
                </a:solidFill>
                <a:latin typeface="Courier New" panose="02070309020205020404" pitchFamily="49" charset="0"/>
              </a:rPr>
              <a:t>public</a:t>
            </a:r>
            <a:r>
              <a:rPr lang="en-US" dirty="0"/>
              <a:t> class interface using </a:t>
            </a:r>
            <a:r>
              <a:rPr lang="en-US" b="1" dirty="0">
                <a:solidFill>
                  <a:srgbClr val="2F1BC7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/>
              <a:t> </a:t>
            </a:r>
            <a:r>
              <a:rPr lang="en-US" dirty="0"/>
              <a:t>member functions</a:t>
            </a:r>
          </a:p>
          <a:p>
            <a:pPr lvl="1"/>
            <a:endParaRPr lang="en-US" b="1" dirty="0">
              <a:solidFill>
                <a:srgbClr val="2C14DE"/>
              </a:solidFill>
            </a:endParaRPr>
          </a:p>
          <a:p>
            <a:r>
              <a:rPr lang="en-US" sz="2400" b="1" dirty="0">
                <a:solidFill>
                  <a:srgbClr val="2F1BC7"/>
                </a:solidFill>
                <a:latin typeface="Courier New" panose="02070309020205020404" pitchFamily="49" charset="0"/>
              </a:rPr>
              <a:t>protected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Accessible within the class they are declared, and derived classes. 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Not accessible to </a:t>
            </a:r>
            <a:r>
              <a:rPr lang="en-US" b="1" dirty="0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friends</a:t>
            </a:r>
            <a:r>
              <a:rPr lang="en-US" dirty="0">
                <a:cs typeface="Calibri" panose="020F0502020204030204" pitchFamily="34" charset="0"/>
              </a:rPr>
              <a:t>.</a:t>
            </a:r>
          </a:p>
          <a:p>
            <a:pPr marL="457200" lvl="1" indent="0">
              <a:buNone/>
            </a:pPr>
            <a:endParaRPr lang="en-US" b="1" dirty="0">
              <a:solidFill>
                <a:srgbClr val="2C14D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170622" y="76200"/>
            <a:ext cx="8839200" cy="1066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tx1"/>
                </a:solidFill>
              </a:rPr>
              <a:t>The </a:t>
            </a:r>
            <a:r>
              <a:rPr lang="en-US" sz="2200" b="1" i="1" dirty="0">
                <a:solidFill>
                  <a:srgbClr val="C00000"/>
                </a:solidFill>
              </a:rPr>
              <a:t>default constructor </a:t>
            </a:r>
            <a:r>
              <a:rPr lang="en-US" sz="2200" b="1" dirty="0">
                <a:solidFill>
                  <a:schemeClr val="tx1"/>
                </a:solidFill>
              </a:rPr>
              <a:t>(provided by compiler) is always public.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tx1"/>
                </a:solidFill>
              </a:rPr>
              <a:t>Programmer can specify a constructor to be private  (no use) or public </a:t>
            </a:r>
          </a:p>
        </p:txBody>
      </p:sp>
    </p:spTree>
    <p:extLst>
      <p:ext uri="{BB962C8B-B14F-4D97-AF65-F5344CB8AC3E}">
        <p14:creationId xmlns:p14="http://schemas.microsoft.com/office/powerpoint/2010/main" val="255581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944881"/>
          </a:xfrm>
        </p:spPr>
        <p:txBody>
          <a:bodyPr>
            <a:noAutofit/>
          </a:bodyPr>
          <a:lstStyle/>
          <a:p>
            <a:r>
              <a:rPr lang="fr-FR" sz="4000" b="1" dirty="0" err="1">
                <a:solidFill>
                  <a:srgbClr val="B80000"/>
                </a:solidFill>
              </a:rPr>
              <a:t>Member</a:t>
            </a:r>
            <a:r>
              <a:rPr lang="fr-FR" sz="4000" b="1" dirty="0">
                <a:solidFill>
                  <a:srgbClr val="B80000"/>
                </a:solidFill>
              </a:rPr>
              <a:t> </a:t>
            </a:r>
            <a:r>
              <a:rPr lang="fr-FR" sz="4000" b="1" dirty="0" err="1">
                <a:solidFill>
                  <a:srgbClr val="B80000"/>
                </a:solidFill>
              </a:rPr>
              <a:t>Functions</a:t>
            </a:r>
            <a:endParaRPr lang="fr-FR" sz="4000" b="1" dirty="0">
              <a:solidFill>
                <a:srgbClr val="B80000"/>
              </a:solidFill>
            </a:endParaRPr>
          </a:p>
        </p:txBody>
      </p:sp>
      <p:sp>
        <p:nvSpPr>
          <p:cNvPr id="9219" name="Espace réservé du contenu 2"/>
          <p:cNvSpPr>
            <a:spLocks noGrp="1"/>
          </p:cNvSpPr>
          <p:nvPr>
            <p:ph idx="1"/>
          </p:nvPr>
        </p:nvSpPr>
        <p:spPr>
          <a:xfrm>
            <a:off x="76200" y="1143000"/>
            <a:ext cx="8915400" cy="5638800"/>
          </a:xfrm>
        </p:spPr>
        <p:txBody>
          <a:bodyPr/>
          <a:lstStyle/>
          <a:p>
            <a:endParaRPr lang="en-US" b="1" dirty="0">
              <a:solidFill>
                <a:srgbClr val="B80000"/>
              </a:solidFill>
              <a:latin typeface="+mj-lt"/>
            </a:endParaRPr>
          </a:p>
          <a:p>
            <a:endParaRPr lang="en-US" b="1" dirty="0">
              <a:solidFill>
                <a:srgbClr val="B80000"/>
              </a:solidFill>
              <a:latin typeface="+mj-lt"/>
            </a:endParaRPr>
          </a:p>
          <a:p>
            <a:r>
              <a:rPr lang="en-US" b="1" dirty="0">
                <a:solidFill>
                  <a:srgbClr val="B80000"/>
                </a:solidFill>
                <a:latin typeface="+mj-lt"/>
              </a:rPr>
              <a:t>Inline </a:t>
            </a:r>
            <a:r>
              <a:rPr lang="en-US" b="1" dirty="0">
                <a:latin typeface="+mj-lt"/>
              </a:rPr>
              <a:t>functions:</a:t>
            </a:r>
          </a:p>
          <a:p>
            <a:pPr lvl="1"/>
            <a:r>
              <a:rPr lang="en-US" dirty="0">
                <a:latin typeface="+mj-lt"/>
              </a:rPr>
              <a:t>are defined within the body of the class definition.</a:t>
            </a:r>
          </a:p>
          <a:p>
            <a:pPr lvl="1"/>
            <a:endParaRPr lang="en-US" dirty="0">
              <a:latin typeface="+mj-lt"/>
            </a:endParaRPr>
          </a:p>
          <a:p>
            <a:r>
              <a:rPr lang="en-US" b="1" dirty="0">
                <a:solidFill>
                  <a:srgbClr val="B80000"/>
                </a:solidFill>
                <a:latin typeface="+mj-lt"/>
              </a:rPr>
              <a:t>Out-of-line</a:t>
            </a:r>
            <a:r>
              <a:rPr lang="en-US" dirty="0">
                <a:latin typeface="+mj-lt"/>
              </a:rPr>
              <a:t> </a:t>
            </a:r>
            <a:r>
              <a:rPr lang="en-US" b="1" dirty="0">
                <a:latin typeface="+mj-lt"/>
              </a:rPr>
              <a:t>functions</a:t>
            </a:r>
            <a:r>
              <a:rPr lang="en-US" dirty="0">
                <a:latin typeface="+mj-lt"/>
              </a:rPr>
              <a:t>: </a:t>
            </a:r>
          </a:p>
          <a:p>
            <a:pPr lvl="1"/>
            <a:r>
              <a:rPr lang="en-US" dirty="0">
                <a:latin typeface="+mj-lt"/>
              </a:rPr>
              <a:t>are declared within the body of the class definition and defined outside.</a:t>
            </a:r>
          </a:p>
          <a:p>
            <a:pPr lvl="1"/>
            <a:endParaRPr lang="en-US" sz="24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81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r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90600"/>
          </a:xfrm>
        </p:spPr>
        <p:txBody>
          <a:bodyPr>
            <a:noAutofit/>
          </a:bodyPr>
          <a:lstStyle/>
          <a:p>
            <a:r>
              <a:rPr lang="fr-FR" sz="4000" b="1" dirty="0" err="1">
                <a:solidFill>
                  <a:srgbClr val="C00000"/>
                </a:solidFill>
              </a:rPr>
              <a:t>Inline</a:t>
            </a:r>
            <a:r>
              <a:rPr lang="fr-FR" sz="4000" b="1" dirty="0">
                <a:solidFill>
                  <a:srgbClr val="C00000"/>
                </a:solidFill>
              </a:rPr>
              <a:t>/Out-of-Line </a:t>
            </a:r>
            <a:r>
              <a:rPr lang="fr-FR" sz="4000" b="1" dirty="0" err="1">
                <a:solidFill>
                  <a:srgbClr val="C00000"/>
                </a:solidFill>
              </a:rPr>
              <a:t>Member</a:t>
            </a:r>
            <a:r>
              <a:rPr lang="fr-FR" sz="4000" b="1" dirty="0">
                <a:solidFill>
                  <a:srgbClr val="C00000"/>
                </a:solidFill>
              </a:rPr>
              <a:t> </a:t>
            </a:r>
            <a:r>
              <a:rPr lang="fr-FR" sz="4000" b="1" dirty="0" err="1">
                <a:solidFill>
                  <a:srgbClr val="C00000"/>
                </a:solidFill>
              </a:rPr>
              <a:t>Functions</a:t>
            </a:r>
            <a:endParaRPr lang="fr-FR" sz="4000" b="1" dirty="0">
              <a:solidFill>
                <a:srgbClr val="C00000"/>
              </a:solidFill>
            </a:endParaRPr>
          </a:p>
        </p:txBody>
      </p:sp>
      <p:sp>
        <p:nvSpPr>
          <p:cNvPr id="1024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If a member function is defined outside the class</a:t>
            </a:r>
          </a:p>
          <a:p>
            <a:pPr lvl="1" algn="just"/>
            <a:r>
              <a:rPr lang="en-US" sz="2600" b="1" dirty="0">
                <a:solidFill>
                  <a:srgbClr val="C00000"/>
                </a:solidFill>
              </a:rPr>
              <a:t>Scope resolution operator</a:t>
            </a:r>
            <a:r>
              <a:rPr lang="en-US" sz="2600" b="1" dirty="0"/>
              <a:t> </a:t>
            </a:r>
            <a:r>
              <a:rPr lang="en-US" sz="2600" dirty="0"/>
              <a:t>(</a:t>
            </a:r>
            <a:r>
              <a:rPr lang="en-US" sz="2600" b="1" dirty="0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600" dirty="0"/>
              <a:t>) and class name are needed  </a:t>
            </a:r>
          </a:p>
          <a:p>
            <a:pPr lvl="1" algn="just"/>
            <a:r>
              <a:rPr lang="en-US" sz="2600" dirty="0"/>
              <a:t>Defining a function outside a class does not change it being </a:t>
            </a:r>
            <a:r>
              <a:rPr lang="en-US" sz="2600" b="1" dirty="0">
                <a:solidFill>
                  <a:srgbClr val="2C14DE"/>
                </a:solidFill>
                <a:latin typeface="Courier New" panose="02070309020205020404" pitchFamily="49" charset="0"/>
              </a:rPr>
              <a:t>public</a:t>
            </a:r>
            <a:r>
              <a:rPr lang="en-US" sz="2600" dirty="0">
                <a:solidFill>
                  <a:srgbClr val="2C14DE"/>
                </a:solidFill>
              </a:rPr>
              <a:t> </a:t>
            </a:r>
            <a:r>
              <a:rPr lang="en-US" sz="2600" dirty="0"/>
              <a:t>or </a:t>
            </a:r>
            <a:r>
              <a:rPr lang="en-US" sz="2600" b="1" dirty="0">
                <a:solidFill>
                  <a:srgbClr val="2C14DE"/>
                </a:solidFill>
                <a:latin typeface="Courier New" panose="02070309020205020404" pitchFamily="49" charset="0"/>
              </a:rPr>
              <a:t>private</a:t>
            </a:r>
          </a:p>
          <a:p>
            <a:pPr marL="457200" lvl="1" indent="0">
              <a:buNone/>
            </a:pPr>
            <a:endParaRPr lang="en-US" sz="2000" b="1" dirty="0">
              <a:latin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B80000"/>
                </a:solidFill>
              </a:rPr>
              <a:t>Scope resolution operator </a:t>
            </a:r>
            <a:r>
              <a:rPr lang="en-US" sz="2800" dirty="0"/>
              <a:t>(</a:t>
            </a:r>
            <a:r>
              <a:rPr lang="en-US" sz="2800" dirty="0">
                <a:solidFill>
                  <a:srgbClr val="2F1BC7"/>
                </a:solidFill>
                <a:latin typeface="Courier New" panose="02070309020205020404" pitchFamily="49" charset="0"/>
              </a:rPr>
              <a:t>::</a:t>
            </a:r>
            <a:r>
              <a:rPr lang="en-US" sz="2800" dirty="0"/>
              <a:t>)</a:t>
            </a:r>
          </a:p>
          <a:p>
            <a:pPr lvl="1" algn="just"/>
            <a:r>
              <a:rPr lang="en-US" sz="2600" dirty="0"/>
              <a:t>Combines the class name with the member function name</a:t>
            </a:r>
          </a:p>
          <a:p>
            <a:pPr lvl="1" algn="just"/>
            <a:r>
              <a:rPr lang="en-US" sz="2600" dirty="0"/>
              <a:t>Different classes can have member functions with the same name</a:t>
            </a:r>
          </a:p>
          <a:p>
            <a:pPr lvl="1"/>
            <a:endParaRPr lang="en-US" sz="2000" b="1" dirty="0"/>
          </a:p>
          <a:p>
            <a:pPr marL="457200" lvl="1" indent="0">
              <a:buNone/>
            </a:pP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returnType</a:t>
            </a:r>
            <a:r>
              <a:rPr lang="en-US" sz="2000" b="1" dirty="0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sz="2000" b="1" dirty="0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MemberFunctionName</a:t>
            </a:r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 ){</a:t>
            </a:r>
          </a:p>
          <a:p>
            <a:pPr lvl="2">
              <a:buFontTx/>
              <a:buNone/>
            </a:pPr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…</a:t>
            </a:r>
          </a:p>
          <a:p>
            <a:pPr lvl="2">
              <a:buFontTx/>
              <a:buNone/>
            </a:pPr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}</a:t>
            </a:r>
            <a:endParaRPr lang="en-US" sz="32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fr-FR" sz="2800" dirty="0"/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79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7049" y="123280"/>
            <a:ext cx="8208391" cy="785440"/>
          </a:xfrm>
        </p:spPr>
        <p:txBody>
          <a:bodyPr lIns="92075" tIns="46038" rIns="92075" bIns="46038">
            <a:normAutofit fontScale="90000"/>
          </a:bodyPr>
          <a:lstStyle/>
          <a:p>
            <a:r>
              <a:rPr lang="en-US" sz="3200" b="1" dirty="0">
                <a:solidFill>
                  <a:srgbClr val="B80000"/>
                </a:solidFill>
                <a:latin typeface="Calibri" pitchFamily="34" charset="0"/>
              </a:rPr>
              <a:t>Member Functions</a:t>
            </a:r>
            <a:br>
              <a:rPr lang="en-US" sz="3200" b="1" dirty="0">
                <a:solidFill>
                  <a:srgbClr val="B80000"/>
                </a:solidFill>
                <a:latin typeface="Calibri" pitchFamily="34" charset="0"/>
              </a:rPr>
            </a:br>
            <a:r>
              <a:rPr lang="en-US" sz="3200" b="1" dirty="0">
                <a:solidFill>
                  <a:srgbClr val="B80000"/>
                </a:solidFill>
                <a:latin typeface="Calibri" pitchFamily="34" charset="0"/>
              </a:rPr>
              <a:t>Separating Declaration from Implementation</a:t>
            </a:r>
            <a:endParaRPr lang="en-US" altLang="zh-CN" sz="3200" b="1" dirty="0">
              <a:solidFill>
                <a:srgbClr val="B80000"/>
              </a:solidFill>
              <a:latin typeface="Calibri" pitchFamily="34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0682" y="1030619"/>
            <a:ext cx="6337250" cy="4103985"/>
          </a:xfrm>
          <a:solidFill>
            <a:schemeClr val="tx2">
              <a:lumMod val="20000"/>
              <a:lumOff val="80000"/>
            </a:schemeClr>
          </a:solidFill>
        </p:spPr>
        <p:txBody>
          <a:bodyPr lIns="92075" tIns="46038" rIns="92075" bIns="46038"/>
          <a:lstStyle/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class  Circle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	private: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	     double radius;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1200" b="1" dirty="0">
              <a:latin typeface="Calibri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  	public: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	</a:t>
            </a:r>
            <a:r>
              <a:rPr lang="en-US" altLang="zh-CN" sz="2400" b="1" dirty="0">
                <a:latin typeface="Calibri" pitchFamily="34" charset="0"/>
              </a:rPr>
              <a:t>Circle(double   r)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Calibri" pitchFamily="34" charset="0"/>
              </a:rPr>
              <a:t>	{  	radius = r;    }</a:t>
            </a:r>
            <a:endParaRPr lang="en-US" altLang="zh-CN" sz="2200" b="1" dirty="0">
              <a:latin typeface="Calibri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solidFill>
                  <a:srgbClr val="008000"/>
                </a:solidFill>
                <a:latin typeface="Calibri" pitchFamily="34" charset="0"/>
              </a:rPr>
              <a:t>	</a:t>
            </a:r>
            <a:r>
              <a:rPr lang="en-US" altLang="zh-CN" sz="2200" b="1" dirty="0">
                <a:solidFill>
                  <a:srgbClr val="2C14DE"/>
                </a:solidFill>
                <a:latin typeface="Calibri" pitchFamily="34" charset="0"/>
              </a:rPr>
              <a:t>double   </a:t>
            </a:r>
            <a:r>
              <a:rPr lang="en-US" altLang="zh-CN" sz="2200" b="1" dirty="0" err="1">
                <a:solidFill>
                  <a:srgbClr val="2C14DE"/>
                </a:solidFill>
                <a:latin typeface="Calibri" pitchFamily="34" charset="0"/>
              </a:rPr>
              <a:t>getArea</a:t>
            </a:r>
            <a:r>
              <a:rPr lang="en-US" altLang="zh-CN" sz="2200" b="1" dirty="0">
                <a:solidFill>
                  <a:srgbClr val="2C14DE"/>
                </a:solidFill>
                <a:latin typeface="Calibri" pitchFamily="34" charset="0"/>
              </a:rPr>
              <a:t>( ); </a:t>
            </a:r>
            <a:r>
              <a:rPr lang="en-US" altLang="zh-CN" sz="2200" b="1" dirty="0">
                <a:solidFill>
                  <a:srgbClr val="00B050"/>
                </a:solidFill>
                <a:latin typeface="Calibri" pitchFamily="34" charset="0"/>
              </a:rPr>
              <a:t>// Not implemented yet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};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double   Circle::</a:t>
            </a:r>
            <a:r>
              <a:rPr lang="en-US" altLang="zh-CN" sz="2200" b="1" dirty="0" err="1">
                <a:latin typeface="Calibri" pitchFamily="34" charset="0"/>
              </a:rPr>
              <a:t>getArea</a:t>
            </a:r>
            <a:r>
              <a:rPr lang="en-US" altLang="zh-CN" sz="2200" b="1" dirty="0">
                <a:latin typeface="Calibri" pitchFamily="34" charset="0"/>
              </a:rPr>
              <a:t>()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{  return  this-&gt;radius *  radius  *  3.14159; }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687596" y="5164970"/>
            <a:ext cx="5400898" cy="16573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void main()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       Circle     C1(99.0);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       </a:t>
            </a:r>
            <a:r>
              <a:rPr lang="en-US" altLang="zh-CN" sz="2200" b="1" dirty="0" err="1">
                <a:latin typeface="Calibri" pitchFamily="34" charset="0"/>
              </a:rPr>
              <a:t>cout</a:t>
            </a:r>
            <a:r>
              <a:rPr lang="en-US" altLang="zh-CN" sz="2200" b="1" dirty="0">
                <a:latin typeface="Calibri" pitchFamily="34" charset="0"/>
              </a:rPr>
              <a:t>&lt;&lt;“Area of circle = “&lt;&lt;C1.getArea();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}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00682" y="4291002"/>
            <a:ext cx="5826715" cy="792088"/>
          </a:xfrm>
          <a:prstGeom prst="rect">
            <a:avLst/>
          </a:prstGeom>
          <a:solidFill>
            <a:schemeClr val="accent3">
              <a:lumMod val="20000"/>
              <a:lumOff val="80000"/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13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1676400"/>
            <a:ext cx="7086600" cy="1905000"/>
          </a:xfrm>
        </p:spPr>
        <p:txBody>
          <a:bodyPr>
            <a:noAutofit/>
          </a:bodyPr>
          <a:lstStyle/>
          <a:p>
            <a:r>
              <a:rPr lang="en-US" b="1" i="1" dirty="0">
                <a:solidFill>
                  <a:srgbClr val="B80000"/>
                </a:solidFill>
                <a:latin typeface="Calibri" pitchFamily="34" charset="0"/>
              </a:rPr>
              <a:t>Why Objects?</a:t>
            </a:r>
          </a:p>
        </p:txBody>
      </p:sp>
    </p:spTree>
    <p:extLst>
      <p:ext uri="{BB962C8B-B14F-4D97-AF65-F5344CB8AC3E}">
        <p14:creationId xmlns:p14="http://schemas.microsoft.com/office/powerpoint/2010/main" val="2409767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4"/>
          <p:cNvGrpSpPr>
            <a:grpSpLocks/>
          </p:cNvGrpSpPr>
          <p:nvPr/>
        </p:nvGrpSpPr>
        <p:grpSpPr bwMode="auto">
          <a:xfrm>
            <a:off x="152400" y="0"/>
            <a:ext cx="6705600" cy="6919913"/>
            <a:chOff x="0" y="-55"/>
            <a:chExt cx="3072" cy="12077"/>
          </a:xfrm>
        </p:grpSpPr>
        <p:grpSp>
          <p:nvGrpSpPr>
            <p:cNvPr id="11270" name="Group 5"/>
            <p:cNvGrpSpPr>
              <a:grpSpLocks/>
            </p:cNvGrpSpPr>
            <p:nvPr/>
          </p:nvGrpSpPr>
          <p:grpSpPr bwMode="auto">
            <a:xfrm>
              <a:off x="0" y="-55"/>
              <a:ext cx="3072" cy="483"/>
              <a:chOff x="0" y="-55"/>
              <a:chExt cx="3072" cy="483"/>
            </a:xfrm>
          </p:grpSpPr>
          <p:sp>
            <p:nvSpPr>
              <p:cNvPr id="11364" name="Rectangle 6"/>
              <p:cNvSpPr>
                <a:spLocks noChangeArrowheads="1"/>
              </p:cNvSpPr>
              <p:nvPr/>
            </p:nvSpPr>
            <p:spPr bwMode="auto">
              <a:xfrm>
                <a:off x="0" y="-55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1365" name="Rectangl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	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// Fig. 6.3: fig06_03.cpp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271" name="Group 8"/>
            <p:cNvGrpSpPr>
              <a:grpSpLocks/>
            </p:cNvGrpSpPr>
            <p:nvPr/>
          </p:nvGrpSpPr>
          <p:grpSpPr bwMode="auto">
            <a:xfrm>
              <a:off x="0" y="319"/>
              <a:ext cx="3072" cy="483"/>
              <a:chOff x="0" y="319"/>
              <a:chExt cx="3072" cy="483"/>
            </a:xfrm>
          </p:grpSpPr>
          <p:sp>
            <p:nvSpPr>
              <p:cNvPr id="11362" name="Rectangle 9"/>
              <p:cNvSpPr>
                <a:spLocks noChangeArrowheads="1"/>
              </p:cNvSpPr>
              <p:nvPr/>
            </p:nvSpPr>
            <p:spPr bwMode="auto">
              <a:xfrm>
                <a:off x="0" y="319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1363" name="Rectangle 10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	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// Time class.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272" name="Group 11"/>
            <p:cNvGrpSpPr>
              <a:grpSpLocks/>
            </p:cNvGrpSpPr>
            <p:nvPr/>
          </p:nvGrpSpPr>
          <p:grpSpPr bwMode="auto">
            <a:xfrm>
              <a:off x="0" y="693"/>
              <a:ext cx="3072" cy="483"/>
              <a:chOff x="0" y="693"/>
              <a:chExt cx="3072" cy="483"/>
            </a:xfrm>
          </p:grpSpPr>
          <p:sp>
            <p:nvSpPr>
              <p:cNvPr id="11360" name="Rectangle 12"/>
              <p:cNvSpPr>
                <a:spLocks noChangeArrowheads="1"/>
              </p:cNvSpPr>
              <p:nvPr/>
            </p:nvSpPr>
            <p:spPr bwMode="auto">
              <a:xfrm>
                <a:off x="0" y="693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1361" name="Rectangle 13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3	</a:t>
                </a:r>
                <a:r>
                  <a:rPr lang="en-US" sz="1200" b="1">
                    <a:latin typeface="Courier New" panose="02070309020205020404" pitchFamily="49" charset="0"/>
                  </a:rPr>
                  <a:t>#include &lt;iostream&gt;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273" name="Group 14"/>
            <p:cNvGrpSpPr>
              <a:grpSpLocks/>
            </p:cNvGrpSpPr>
            <p:nvPr/>
          </p:nvGrpSpPr>
          <p:grpSpPr bwMode="auto">
            <a:xfrm>
              <a:off x="0" y="1067"/>
              <a:ext cx="3072" cy="483"/>
              <a:chOff x="0" y="1067"/>
              <a:chExt cx="3072" cy="483"/>
            </a:xfrm>
          </p:grpSpPr>
          <p:sp>
            <p:nvSpPr>
              <p:cNvPr id="11358" name="Rectangle 15"/>
              <p:cNvSpPr>
                <a:spLocks noChangeArrowheads="1"/>
              </p:cNvSpPr>
              <p:nvPr/>
            </p:nvSpPr>
            <p:spPr bwMode="auto">
              <a:xfrm>
                <a:off x="0" y="1067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1359" name="Rectangle 16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4	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274" name="Group 17"/>
            <p:cNvGrpSpPr>
              <a:grpSpLocks/>
            </p:cNvGrpSpPr>
            <p:nvPr/>
          </p:nvGrpSpPr>
          <p:grpSpPr bwMode="auto">
            <a:xfrm>
              <a:off x="0" y="1441"/>
              <a:ext cx="3072" cy="483"/>
              <a:chOff x="0" y="1441"/>
              <a:chExt cx="3072" cy="483"/>
            </a:xfrm>
          </p:grpSpPr>
          <p:sp>
            <p:nvSpPr>
              <p:cNvPr id="11356" name="Rectangle 18"/>
              <p:cNvSpPr>
                <a:spLocks noChangeArrowheads="1"/>
              </p:cNvSpPr>
              <p:nvPr/>
            </p:nvSpPr>
            <p:spPr bwMode="auto">
              <a:xfrm>
                <a:off x="0" y="1441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1357" name="Rectangle 19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 dirty="0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5	</a:t>
                </a:r>
                <a:r>
                  <a:rPr lang="en-US" sz="1200" b="1" dirty="0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using</a:t>
                </a:r>
                <a:r>
                  <a:rPr lang="en-US" sz="1200" b="1" dirty="0">
                    <a:latin typeface="Courier New" panose="02070309020205020404" pitchFamily="49" charset="0"/>
                  </a:rPr>
                  <a:t> </a:t>
                </a:r>
                <a:r>
                  <a:rPr lang="en-US" sz="1200" b="1" dirty="0" err="1">
                    <a:latin typeface="Courier New" panose="02070309020205020404" pitchFamily="49" charset="0"/>
                  </a:rPr>
                  <a:t>std</a:t>
                </a:r>
                <a:r>
                  <a:rPr lang="en-US" sz="1200" b="1" dirty="0">
                    <a:latin typeface="Courier New" panose="02070309020205020404" pitchFamily="49" charset="0"/>
                  </a:rPr>
                  <a:t>::</a:t>
                </a:r>
                <a:r>
                  <a:rPr lang="en-US" sz="1200" b="1" dirty="0" err="1">
                    <a:latin typeface="Courier New" panose="02070309020205020404" pitchFamily="49" charset="0"/>
                  </a:rPr>
                  <a:t>cout</a:t>
                </a:r>
                <a:r>
                  <a:rPr lang="en-US" sz="1200" b="1" dirty="0">
                    <a:latin typeface="Courier New" panose="02070309020205020404" pitchFamily="49" charset="0"/>
                  </a:rPr>
                  <a:t>;</a:t>
                </a:r>
              </a:p>
              <a:p>
                <a:pPr eaLnBrk="1" hangingPunct="1"/>
                <a:endParaRPr lang="en-US" sz="1200" b="1" dirty="0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275" name="Group 20"/>
            <p:cNvGrpSpPr>
              <a:grpSpLocks/>
            </p:cNvGrpSpPr>
            <p:nvPr/>
          </p:nvGrpSpPr>
          <p:grpSpPr bwMode="auto">
            <a:xfrm>
              <a:off x="0" y="1815"/>
              <a:ext cx="3072" cy="483"/>
              <a:chOff x="0" y="1815"/>
              <a:chExt cx="3072" cy="483"/>
            </a:xfrm>
          </p:grpSpPr>
          <p:sp>
            <p:nvSpPr>
              <p:cNvPr id="11354" name="Rectangle 21"/>
              <p:cNvSpPr>
                <a:spLocks noChangeArrowheads="1"/>
              </p:cNvSpPr>
              <p:nvPr/>
            </p:nvSpPr>
            <p:spPr bwMode="auto">
              <a:xfrm>
                <a:off x="0" y="1815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1355" name="Rectangle 22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 dirty="0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6	</a:t>
                </a:r>
                <a:r>
                  <a:rPr lang="en-US" sz="1200" b="1" dirty="0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using</a:t>
                </a:r>
                <a:r>
                  <a:rPr lang="en-US" sz="1200" b="1" dirty="0">
                    <a:latin typeface="Courier New" panose="02070309020205020404" pitchFamily="49" charset="0"/>
                  </a:rPr>
                  <a:t> </a:t>
                </a:r>
                <a:r>
                  <a:rPr lang="en-US" sz="1200" b="1" dirty="0" err="1">
                    <a:latin typeface="Courier New" panose="02070309020205020404" pitchFamily="49" charset="0"/>
                  </a:rPr>
                  <a:t>std</a:t>
                </a:r>
                <a:r>
                  <a:rPr lang="en-US" sz="1200" b="1" dirty="0">
                    <a:latin typeface="Courier New" panose="02070309020205020404" pitchFamily="49" charset="0"/>
                  </a:rPr>
                  <a:t>::</a:t>
                </a:r>
                <a:r>
                  <a:rPr lang="en-US" sz="1200" b="1" dirty="0" err="1">
                    <a:latin typeface="Courier New" panose="02070309020205020404" pitchFamily="49" charset="0"/>
                  </a:rPr>
                  <a:t>endl</a:t>
                </a:r>
                <a:r>
                  <a:rPr lang="en-US" sz="1200" b="1" dirty="0">
                    <a:latin typeface="Courier New" panose="02070309020205020404" pitchFamily="49" charset="0"/>
                  </a:rPr>
                  <a:t>;</a:t>
                </a:r>
              </a:p>
              <a:p>
                <a:pPr eaLnBrk="1" hangingPunct="1"/>
                <a:endParaRPr lang="en-US" sz="1200" b="1" dirty="0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276" name="Group 23"/>
            <p:cNvGrpSpPr>
              <a:grpSpLocks/>
            </p:cNvGrpSpPr>
            <p:nvPr/>
          </p:nvGrpSpPr>
          <p:grpSpPr bwMode="auto">
            <a:xfrm>
              <a:off x="0" y="2189"/>
              <a:ext cx="3072" cy="483"/>
              <a:chOff x="0" y="2189"/>
              <a:chExt cx="3072" cy="483"/>
            </a:xfrm>
          </p:grpSpPr>
          <p:sp>
            <p:nvSpPr>
              <p:cNvPr id="11352" name="Rectangle 24"/>
              <p:cNvSpPr>
                <a:spLocks noChangeArrowheads="1"/>
              </p:cNvSpPr>
              <p:nvPr/>
            </p:nvSpPr>
            <p:spPr bwMode="auto">
              <a:xfrm>
                <a:off x="0" y="2189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1353" name="Rectangle 25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7	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277" name="Group 26"/>
            <p:cNvGrpSpPr>
              <a:grpSpLocks/>
            </p:cNvGrpSpPr>
            <p:nvPr/>
          </p:nvGrpSpPr>
          <p:grpSpPr bwMode="auto">
            <a:xfrm>
              <a:off x="0" y="2563"/>
              <a:ext cx="3072" cy="483"/>
              <a:chOff x="0" y="2563"/>
              <a:chExt cx="3072" cy="483"/>
            </a:xfrm>
          </p:grpSpPr>
          <p:sp>
            <p:nvSpPr>
              <p:cNvPr id="11350" name="Rectangle 27"/>
              <p:cNvSpPr>
                <a:spLocks noChangeArrowheads="1"/>
              </p:cNvSpPr>
              <p:nvPr/>
            </p:nvSpPr>
            <p:spPr bwMode="auto">
              <a:xfrm>
                <a:off x="0" y="2563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1351" name="Rectangle 28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 dirty="0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8	</a:t>
                </a:r>
                <a:r>
                  <a:rPr lang="en-US" sz="1200" b="1" dirty="0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// Time abstract data type (ADT) definition</a:t>
                </a:r>
                <a:endParaRPr lang="en-US" sz="1200" b="1" dirty="0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 dirty="0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278" name="Group 29"/>
            <p:cNvGrpSpPr>
              <a:grpSpLocks/>
            </p:cNvGrpSpPr>
            <p:nvPr/>
          </p:nvGrpSpPr>
          <p:grpSpPr bwMode="auto">
            <a:xfrm>
              <a:off x="0" y="2937"/>
              <a:ext cx="3072" cy="483"/>
              <a:chOff x="0" y="2937"/>
              <a:chExt cx="3072" cy="483"/>
            </a:xfrm>
          </p:grpSpPr>
          <p:sp>
            <p:nvSpPr>
              <p:cNvPr id="11348" name="Rectangle 30"/>
              <p:cNvSpPr>
                <a:spLocks noChangeArrowheads="1"/>
              </p:cNvSpPr>
              <p:nvPr/>
            </p:nvSpPr>
            <p:spPr bwMode="auto">
              <a:xfrm>
                <a:off x="0" y="2937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1349" name="Rectangle 31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9	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class</a:t>
                </a:r>
                <a:r>
                  <a:rPr lang="en-US" sz="1200" b="1">
                    <a:latin typeface="Courier New" panose="02070309020205020404" pitchFamily="49" charset="0"/>
                  </a:rPr>
                  <a:t> Time {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279" name="Group 32"/>
            <p:cNvGrpSpPr>
              <a:grpSpLocks/>
            </p:cNvGrpSpPr>
            <p:nvPr/>
          </p:nvGrpSpPr>
          <p:grpSpPr bwMode="auto">
            <a:xfrm>
              <a:off x="0" y="3311"/>
              <a:ext cx="3072" cy="483"/>
              <a:chOff x="0" y="3311"/>
              <a:chExt cx="3072" cy="483"/>
            </a:xfrm>
          </p:grpSpPr>
          <p:sp>
            <p:nvSpPr>
              <p:cNvPr id="11346" name="Rectangle 33"/>
              <p:cNvSpPr>
                <a:spLocks noChangeArrowheads="1"/>
              </p:cNvSpPr>
              <p:nvPr/>
            </p:nvSpPr>
            <p:spPr bwMode="auto">
              <a:xfrm>
                <a:off x="0" y="3311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1347" name="Rectangle 34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10	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public: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280" name="Group 35"/>
            <p:cNvGrpSpPr>
              <a:grpSpLocks/>
            </p:cNvGrpSpPr>
            <p:nvPr/>
          </p:nvGrpSpPr>
          <p:grpSpPr bwMode="auto">
            <a:xfrm>
              <a:off x="0" y="3685"/>
              <a:ext cx="3072" cy="483"/>
              <a:chOff x="0" y="3685"/>
              <a:chExt cx="3072" cy="483"/>
            </a:xfrm>
          </p:grpSpPr>
          <p:sp>
            <p:nvSpPr>
              <p:cNvPr id="11344" name="Rectangle 36"/>
              <p:cNvSpPr>
                <a:spLocks noChangeArrowheads="1"/>
              </p:cNvSpPr>
              <p:nvPr/>
            </p:nvSpPr>
            <p:spPr bwMode="auto">
              <a:xfrm>
                <a:off x="0" y="3685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1345" name="Rectangle 37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11	</a:t>
                </a:r>
                <a:r>
                  <a:rPr lang="en-US" sz="1200" b="1">
                    <a:latin typeface="Courier New" panose="02070309020205020404" pitchFamily="49" charset="0"/>
                  </a:rPr>
                  <a:t>   Time();                     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// constructor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281" name="Group 38"/>
            <p:cNvGrpSpPr>
              <a:grpSpLocks/>
            </p:cNvGrpSpPr>
            <p:nvPr/>
          </p:nvGrpSpPr>
          <p:grpSpPr bwMode="auto">
            <a:xfrm>
              <a:off x="0" y="4059"/>
              <a:ext cx="3072" cy="483"/>
              <a:chOff x="0" y="4059"/>
              <a:chExt cx="3072" cy="483"/>
            </a:xfrm>
          </p:grpSpPr>
          <p:sp>
            <p:nvSpPr>
              <p:cNvPr id="11342" name="Rectangle 39"/>
              <p:cNvSpPr>
                <a:spLocks noChangeArrowheads="1"/>
              </p:cNvSpPr>
              <p:nvPr/>
            </p:nvSpPr>
            <p:spPr bwMode="auto">
              <a:xfrm>
                <a:off x="0" y="4059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1343" name="Rectangle 40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12	</a:t>
                </a:r>
                <a:r>
                  <a:rPr lang="en-US" sz="1200" b="1">
                    <a:latin typeface="Courier New" panose="02070309020205020404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void</a:t>
                </a:r>
                <a:r>
                  <a:rPr lang="en-US" sz="1200" b="1">
                    <a:latin typeface="Courier New" panose="02070309020205020404" pitchFamily="49" charset="0"/>
                  </a:rPr>
                  <a:t> setTime( int, int, int ); 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// set hour, minute, second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282" name="Group 41"/>
            <p:cNvGrpSpPr>
              <a:grpSpLocks/>
            </p:cNvGrpSpPr>
            <p:nvPr/>
          </p:nvGrpSpPr>
          <p:grpSpPr bwMode="auto">
            <a:xfrm>
              <a:off x="0" y="4433"/>
              <a:ext cx="3072" cy="483"/>
              <a:chOff x="0" y="4433"/>
              <a:chExt cx="3072" cy="483"/>
            </a:xfrm>
          </p:grpSpPr>
          <p:sp>
            <p:nvSpPr>
              <p:cNvPr id="11340" name="Rectangle 42"/>
              <p:cNvSpPr>
                <a:spLocks noChangeArrowheads="1"/>
              </p:cNvSpPr>
              <p:nvPr/>
            </p:nvSpPr>
            <p:spPr bwMode="auto">
              <a:xfrm>
                <a:off x="0" y="4433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1341" name="Rectangle 43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13	</a:t>
                </a:r>
                <a:r>
                  <a:rPr lang="en-US" sz="1200" b="1">
                    <a:latin typeface="Courier New" panose="02070309020205020404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void</a:t>
                </a:r>
                <a:r>
                  <a:rPr lang="en-US" sz="1200" b="1">
                    <a:latin typeface="Courier New" panose="02070309020205020404" pitchFamily="49" charset="0"/>
                  </a:rPr>
                  <a:t> printMilitary();       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// print military time format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283" name="Group 44"/>
            <p:cNvGrpSpPr>
              <a:grpSpLocks/>
            </p:cNvGrpSpPr>
            <p:nvPr/>
          </p:nvGrpSpPr>
          <p:grpSpPr bwMode="auto">
            <a:xfrm>
              <a:off x="0" y="4807"/>
              <a:ext cx="3072" cy="483"/>
              <a:chOff x="0" y="4807"/>
              <a:chExt cx="3072" cy="483"/>
            </a:xfrm>
          </p:grpSpPr>
          <p:sp>
            <p:nvSpPr>
              <p:cNvPr id="11338" name="Rectangle 45"/>
              <p:cNvSpPr>
                <a:spLocks noChangeArrowheads="1"/>
              </p:cNvSpPr>
              <p:nvPr/>
            </p:nvSpPr>
            <p:spPr bwMode="auto">
              <a:xfrm>
                <a:off x="0" y="4807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1339" name="Rectangle 46"/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14	</a:t>
                </a:r>
                <a:r>
                  <a:rPr lang="en-US" sz="1200" b="1">
                    <a:latin typeface="Courier New" panose="02070309020205020404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void</a:t>
                </a:r>
                <a:r>
                  <a:rPr lang="en-US" sz="1200" b="1">
                    <a:latin typeface="Courier New" panose="02070309020205020404" pitchFamily="49" charset="0"/>
                  </a:rPr>
                  <a:t> printStandard();    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   // print standard time format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284" name="Group 47"/>
            <p:cNvGrpSpPr>
              <a:grpSpLocks/>
            </p:cNvGrpSpPr>
            <p:nvPr/>
          </p:nvGrpSpPr>
          <p:grpSpPr bwMode="auto">
            <a:xfrm>
              <a:off x="0" y="5181"/>
              <a:ext cx="3072" cy="483"/>
              <a:chOff x="0" y="5181"/>
              <a:chExt cx="3072" cy="483"/>
            </a:xfrm>
          </p:grpSpPr>
          <p:sp>
            <p:nvSpPr>
              <p:cNvPr id="11336" name="Rectangle 48"/>
              <p:cNvSpPr>
                <a:spLocks noChangeArrowheads="1"/>
              </p:cNvSpPr>
              <p:nvPr/>
            </p:nvSpPr>
            <p:spPr bwMode="auto">
              <a:xfrm>
                <a:off x="0" y="5181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1337" name="Rectangle 49"/>
              <p:cNvSpPr>
                <a:spLocks noChangeArrowheads="1"/>
              </p:cNvSpPr>
              <p:nvPr/>
            </p:nvSpPr>
            <p:spPr bwMode="auto"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15	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private: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285" name="Group 50"/>
            <p:cNvGrpSpPr>
              <a:grpSpLocks/>
            </p:cNvGrpSpPr>
            <p:nvPr/>
          </p:nvGrpSpPr>
          <p:grpSpPr bwMode="auto">
            <a:xfrm>
              <a:off x="0" y="5555"/>
              <a:ext cx="3072" cy="483"/>
              <a:chOff x="0" y="5555"/>
              <a:chExt cx="3072" cy="483"/>
            </a:xfrm>
          </p:grpSpPr>
          <p:sp>
            <p:nvSpPr>
              <p:cNvPr id="11334" name="Rectangle 51"/>
              <p:cNvSpPr>
                <a:spLocks noChangeArrowheads="1"/>
              </p:cNvSpPr>
              <p:nvPr/>
            </p:nvSpPr>
            <p:spPr bwMode="auto">
              <a:xfrm>
                <a:off x="0" y="5555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1335" name="Rectangle 52"/>
              <p:cNvSpPr>
                <a:spLocks noChangeArrowheads="1"/>
              </p:cNvSpPr>
              <p:nvPr/>
            </p:nvSpPr>
            <p:spPr bwMode="auto"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16	</a:t>
                </a:r>
                <a:r>
                  <a:rPr lang="en-US" sz="1200" b="1">
                    <a:latin typeface="Courier New" panose="02070309020205020404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int</a:t>
                </a:r>
                <a:r>
                  <a:rPr lang="en-US" sz="1200" b="1">
                    <a:latin typeface="Courier New" panose="02070309020205020404" pitchFamily="49" charset="0"/>
                  </a:rPr>
                  <a:t> hour;  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// 0 – 23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286" name="Group 53"/>
            <p:cNvGrpSpPr>
              <a:grpSpLocks/>
            </p:cNvGrpSpPr>
            <p:nvPr/>
          </p:nvGrpSpPr>
          <p:grpSpPr bwMode="auto">
            <a:xfrm>
              <a:off x="0" y="5929"/>
              <a:ext cx="3072" cy="483"/>
              <a:chOff x="0" y="5929"/>
              <a:chExt cx="3072" cy="483"/>
            </a:xfrm>
          </p:grpSpPr>
          <p:sp>
            <p:nvSpPr>
              <p:cNvPr id="11332" name="Rectangle 54"/>
              <p:cNvSpPr>
                <a:spLocks noChangeArrowheads="1"/>
              </p:cNvSpPr>
              <p:nvPr/>
            </p:nvSpPr>
            <p:spPr bwMode="auto">
              <a:xfrm>
                <a:off x="0" y="5929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1333" name="Rectangle 55"/>
              <p:cNvSpPr>
                <a:spLocks noChangeArrowheads="1"/>
              </p:cNvSpPr>
              <p:nvPr/>
            </p:nvSpPr>
            <p:spPr bwMode="auto"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17	</a:t>
                </a:r>
                <a:r>
                  <a:rPr lang="en-US" sz="1200" b="1">
                    <a:latin typeface="Courier New" panose="02070309020205020404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int</a:t>
                </a:r>
                <a:r>
                  <a:rPr lang="en-US" sz="1200" b="1">
                    <a:latin typeface="Courier New" panose="02070309020205020404" pitchFamily="49" charset="0"/>
                  </a:rPr>
                  <a:t> minute;  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 // 0 – 59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287" name="Group 56"/>
            <p:cNvGrpSpPr>
              <a:grpSpLocks/>
            </p:cNvGrpSpPr>
            <p:nvPr/>
          </p:nvGrpSpPr>
          <p:grpSpPr bwMode="auto">
            <a:xfrm>
              <a:off x="0" y="6303"/>
              <a:ext cx="3072" cy="483"/>
              <a:chOff x="0" y="6303"/>
              <a:chExt cx="3072" cy="483"/>
            </a:xfrm>
          </p:grpSpPr>
          <p:sp>
            <p:nvSpPr>
              <p:cNvPr id="11330" name="Rectangle 57"/>
              <p:cNvSpPr>
                <a:spLocks noChangeArrowheads="1"/>
              </p:cNvSpPr>
              <p:nvPr/>
            </p:nvSpPr>
            <p:spPr bwMode="auto">
              <a:xfrm>
                <a:off x="0" y="6303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1331" name="Rectangle 58"/>
              <p:cNvSpPr>
                <a:spLocks noChangeArrowheads="1"/>
              </p:cNvSpPr>
              <p:nvPr/>
            </p:nvSpPr>
            <p:spPr bwMode="auto"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18	</a:t>
                </a:r>
                <a:r>
                  <a:rPr lang="en-US" sz="1200" b="1">
                    <a:latin typeface="Courier New" panose="02070309020205020404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int</a:t>
                </a:r>
                <a:r>
                  <a:rPr lang="en-US" sz="1200" b="1">
                    <a:latin typeface="Courier New" panose="02070309020205020404" pitchFamily="49" charset="0"/>
                  </a:rPr>
                  <a:t> second; 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  // 0 – 59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288" name="Group 59"/>
            <p:cNvGrpSpPr>
              <a:grpSpLocks/>
            </p:cNvGrpSpPr>
            <p:nvPr/>
          </p:nvGrpSpPr>
          <p:grpSpPr bwMode="auto">
            <a:xfrm>
              <a:off x="0" y="6677"/>
              <a:ext cx="3072" cy="483"/>
              <a:chOff x="0" y="6677"/>
              <a:chExt cx="3072" cy="483"/>
            </a:xfrm>
          </p:grpSpPr>
          <p:sp>
            <p:nvSpPr>
              <p:cNvPr id="11328" name="Rectangle 60"/>
              <p:cNvSpPr>
                <a:spLocks noChangeArrowheads="1"/>
              </p:cNvSpPr>
              <p:nvPr/>
            </p:nvSpPr>
            <p:spPr bwMode="auto">
              <a:xfrm>
                <a:off x="0" y="6677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1329" name="Rectangle 61"/>
              <p:cNvSpPr>
                <a:spLocks noChangeArrowheads="1"/>
              </p:cNvSpPr>
              <p:nvPr/>
            </p:nvSpPr>
            <p:spPr bwMode="auto"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19	</a:t>
                </a:r>
                <a:r>
                  <a:rPr lang="en-US" sz="1200" b="1">
                    <a:latin typeface="Courier New" panose="02070309020205020404" pitchFamily="49" charset="0"/>
                  </a:rPr>
                  <a:t>};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289" name="Group 62"/>
            <p:cNvGrpSpPr>
              <a:grpSpLocks/>
            </p:cNvGrpSpPr>
            <p:nvPr/>
          </p:nvGrpSpPr>
          <p:grpSpPr bwMode="auto">
            <a:xfrm>
              <a:off x="0" y="7051"/>
              <a:ext cx="3072" cy="483"/>
              <a:chOff x="0" y="7051"/>
              <a:chExt cx="3072" cy="483"/>
            </a:xfrm>
          </p:grpSpPr>
          <p:sp>
            <p:nvSpPr>
              <p:cNvPr id="11326" name="Rectangle 63"/>
              <p:cNvSpPr>
                <a:spLocks noChangeArrowheads="1"/>
              </p:cNvSpPr>
              <p:nvPr/>
            </p:nvSpPr>
            <p:spPr bwMode="auto">
              <a:xfrm>
                <a:off x="0" y="7051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1327" name="Rectangle 64"/>
              <p:cNvSpPr>
                <a:spLocks noChangeArrowheads="1"/>
              </p:cNvSpPr>
              <p:nvPr/>
            </p:nvSpPr>
            <p:spPr bwMode="auto"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20	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290" name="Group 65"/>
            <p:cNvGrpSpPr>
              <a:grpSpLocks/>
            </p:cNvGrpSpPr>
            <p:nvPr/>
          </p:nvGrpSpPr>
          <p:grpSpPr bwMode="auto">
            <a:xfrm>
              <a:off x="0" y="7425"/>
              <a:ext cx="3072" cy="483"/>
              <a:chOff x="0" y="7425"/>
              <a:chExt cx="3072" cy="483"/>
            </a:xfrm>
          </p:grpSpPr>
          <p:sp>
            <p:nvSpPr>
              <p:cNvPr id="11324" name="Rectangle 66"/>
              <p:cNvSpPr>
                <a:spLocks noChangeArrowheads="1"/>
              </p:cNvSpPr>
              <p:nvPr/>
            </p:nvSpPr>
            <p:spPr bwMode="auto">
              <a:xfrm>
                <a:off x="0" y="7425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1325" name="Rectangle 67"/>
              <p:cNvSpPr>
                <a:spLocks noChangeArrowheads="1"/>
              </p:cNvSpPr>
              <p:nvPr/>
            </p:nvSpPr>
            <p:spPr bwMode="auto">
              <a:xfrm>
                <a:off x="0" y="748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 dirty="0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21	</a:t>
                </a:r>
                <a:r>
                  <a:rPr lang="en-US" sz="1200" b="1" dirty="0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// Time constructor initializes each data member to zero.</a:t>
                </a:r>
                <a:endParaRPr lang="en-US" sz="1200" b="1" dirty="0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 dirty="0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291" name="Group 68"/>
            <p:cNvGrpSpPr>
              <a:grpSpLocks/>
            </p:cNvGrpSpPr>
            <p:nvPr/>
          </p:nvGrpSpPr>
          <p:grpSpPr bwMode="auto">
            <a:xfrm>
              <a:off x="0" y="7799"/>
              <a:ext cx="3072" cy="483"/>
              <a:chOff x="0" y="7799"/>
              <a:chExt cx="3072" cy="483"/>
            </a:xfrm>
          </p:grpSpPr>
          <p:sp>
            <p:nvSpPr>
              <p:cNvPr id="11322" name="Rectangle 69"/>
              <p:cNvSpPr>
                <a:spLocks noChangeArrowheads="1"/>
              </p:cNvSpPr>
              <p:nvPr/>
            </p:nvSpPr>
            <p:spPr bwMode="auto">
              <a:xfrm>
                <a:off x="0" y="7799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1323" name="Rectangle 70"/>
              <p:cNvSpPr>
                <a:spLocks noChangeArrowheads="1"/>
              </p:cNvSpPr>
              <p:nvPr/>
            </p:nvSpPr>
            <p:spPr bwMode="auto">
              <a:xfrm>
                <a:off x="0" y="785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22	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// Ensures all Time objects start in a consistent state.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292" name="Group 71"/>
            <p:cNvGrpSpPr>
              <a:grpSpLocks/>
            </p:cNvGrpSpPr>
            <p:nvPr/>
          </p:nvGrpSpPr>
          <p:grpSpPr bwMode="auto">
            <a:xfrm>
              <a:off x="0" y="8173"/>
              <a:ext cx="3072" cy="483"/>
              <a:chOff x="0" y="8173"/>
              <a:chExt cx="3072" cy="483"/>
            </a:xfrm>
          </p:grpSpPr>
          <p:sp>
            <p:nvSpPr>
              <p:cNvPr id="11320" name="Rectangle 72"/>
              <p:cNvSpPr>
                <a:spLocks noChangeArrowheads="1"/>
              </p:cNvSpPr>
              <p:nvPr/>
            </p:nvSpPr>
            <p:spPr bwMode="auto">
              <a:xfrm>
                <a:off x="0" y="8173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1321" name="Rectangle 73"/>
              <p:cNvSpPr>
                <a:spLocks noChangeArrowheads="1"/>
              </p:cNvSpPr>
              <p:nvPr/>
            </p:nvSpPr>
            <p:spPr bwMode="auto">
              <a:xfrm>
                <a:off x="0" y="822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 dirty="0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23	</a:t>
                </a:r>
                <a:r>
                  <a:rPr lang="en-US" sz="1200" b="1" dirty="0">
                    <a:latin typeface="Courier New" panose="02070309020205020404" pitchFamily="49" charset="0"/>
                  </a:rPr>
                  <a:t>Time::Time() { hour = minute = second = 0; }</a:t>
                </a:r>
              </a:p>
              <a:p>
                <a:pPr eaLnBrk="1" hangingPunct="1"/>
                <a:endParaRPr lang="en-US" sz="1200" b="1" dirty="0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293" name="Group 74"/>
            <p:cNvGrpSpPr>
              <a:grpSpLocks/>
            </p:cNvGrpSpPr>
            <p:nvPr/>
          </p:nvGrpSpPr>
          <p:grpSpPr bwMode="auto">
            <a:xfrm>
              <a:off x="0" y="8547"/>
              <a:ext cx="3072" cy="483"/>
              <a:chOff x="0" y="8547"/>
              <a:chExt cx="3072" cy="483"/>
            </a:xfrm>
          </p:grpSpPr>
          <p:sp>
            <p:nvSpPr>
              <p:cNvPr id="11318" name="Rectangle 75"/>
              <p:cNvSpPr>
                <a:spLocks noChangeArrowheads="1"/>
              </p:cNvSpPr>
              <p:nvPr/>
            </p:nvSpPr>
            <p:spPr bwMode="auto">
              <a:xfrm>
                <a:off x="0" y="8547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1319" name="Rectangle 76"/>
              <p:cNvSpPr>
                <a:spLocks noChangeArrowheads="1"/>
              </p:cNvSpPr>
              <p:nvPr/>
            </p:nvSpPr>
            <p:spPr bwMode="auto">
              <a:xfrm>
                <a:off x="0" y="860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24	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294" name="Group 77"/>
            <p:cNvGrpSpPr>
              <a:grpSpLocks/>
            </p:cNvGrpSpPr>
            <p:nvPr/>
          </p:nvGrpSpPr>
          <p:grpSpPr bwMode="auto">
            <a:xfrm>
              <a:off x="0" y="8921"/>
              <a:ext cx="3072" cy="483"/>
              <a:chOff x="0" y="8921"/>
              <a:chExt cx="3072" cy="483"/>
            </a:xfrm>
          </p:grpSpPr>
          <p:sp>
            <p:nvSpPr>
              <p:cNvPr id="11316" name="Rectangle 78"/>
              <p:cNvSpPr>
                <a:spLocks noChangeArrowheads="1"/>
              </p:cNvSpPr>
              <p:nvPr/>
            </p:nvSpPr>
            <p:spPr bwMode="auto">
              <a:xfrm>
                <a:off x="0" y="8921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1317" name="Rectangle 79"/>
              <p:cNvSpPr>
                <a:spLocks noChangeArrowheads="1"/>
              </p:cNvSpPr>
              <p:nvPr/>
            </p:nvSpPr>
            <p:spPr bwMode="auto">
              <a:xfrm>
                <a:off x="0" y="897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 dirty="0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25	</a:t>
                </a:r>
                <a:r>
                  <a:rPr lang="en-US" sz="1200" b="1" dirty="0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// Set a new Time value using military time. Perform validity </a:t>
                </a:r>
                <a:endParaRPr lang="en-US" sz="1200" b="1" dirty="0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 dirty="0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295" name="Group 80"/>
            <p:cNvGrpSpPr>
              <a:grpSpLocks/>
            </p:cNvGrpSpPr>
            <p:nvPr/>
          </p:nvGrpSpPr>
          <p:grpSpPr bwMode="auto">
            <a:xfrm>
              <a:off x="0" y="9295"/>
              <a:ext cx="3072" cy="483"/>
              <a:chOff x="0" y="9295"/>
              <a:chExt cx="3072" cy="483"/>
            </a:xfrm>
          </p:grpSpPr>
          <p:sp>
            <p:nvSpPr>
              <p:cNvPr id="11314" name="Rectangle 81"/>
              <p:cNvSpPr>
                <a:spLocks noChangeArrowheads="1"/>
              </p:cNvSpPr>
              <p:nvPr/>
            </p:nvSpPr>
            <p:spPr bwMode="auto">
              <a:xfrm>
                <a:off x="0" y="9295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1315" name="Rectangle 82"/>
              <p:cNvSpPr>
                <a:spLocks noChangeArrowheads="1"/>
              </p:cNvSpPr>
              <p:nvPr/>
            </p:nvSpPr>
            <p:spPr bwMode="auto">
              <a:xfrm>
                <a:off x="0" y="935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26	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// checks on the data values. Set invalid values to zero.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296" name="Group 83"/>
            <p:cNvGrpSpPr>
              <a:grpSpLocks/>
            </p:cNvGrpSpPr>
            <p:nvPr/>
          </p:nvGrpSpPr>
          <p:grpSpPr bwMode="auto">
            <a:xfrm>
              <a:off x="0" y="9669"/>
              <a:ext cx="3072" cy="483"/>
              <a:chOff x="0" y="9669"/>
              <a:chExt cx="3072" cy="483"/>
            </a:xfrm>
          </p:grpSpPr>
          <p:sp>
            <p:nvSpPr>
              <p:cNvPr id="11312" name="Rectangle 84"/>
              <p:cNvSpPr>
                <a:spLocks noChangeArrowheads="1"/>
              </p:cNvSpPr>
              <p:nvPr/>
            </p:nvSpPr>
            <p:spPr bwMode="auto">
              <a:xfrm>
                <a:off x="0" y="9669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1313" name="Rectangle 85"/>
              <p:cNvSpPr>
                <a:spLocks noChangeArrowheads="1"/>
              </p:cNvSpPr>
              <p:nvPr/>
            </p:nvSpPr>
            <p:spPr bwMode="auto">
              <a:xfrm>
                <a:off x="0" y="972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 dirty="0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27	</a:t>
                </a:r>
                <a:r>
                  <a:rPr lang="en-US" sz="1200" b="1" dirty="0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void</a:t>
                </a:r>
                <a:r>
                  <a:rPr lang="en-US" sz="1200" b="1" dirty="0">
                    <a:latin typeface="Courier New" panose="02070309020205020404" pitchFamily="49" charset="0"/>
                  </a:rPr>
                  <a:t> Time::</a:t>
                </a:r>
                <a:r>
                  <a:rPr lang="en-US" sz="1200" b="1" dirty="0" err="1">
                    <a:latin typeface="Courier New" panose="02070309020205020404" pitchFamily="49" charset="0"/>
                  </a:rPr>
                  <a:t>setTime</a:t>
                </a:r>
                <a:r>
                  <a:rPr lang="en-US" sz="1200" b="1" dirty="0">
                    <a:latin typeface="Courier New" panose="02070309020205020404" pitchFamily="49" charset="0"/>
                  </a:rPr>
                  <a:t>( </a:t>
                </a:r>
                <a:r>
                  <a:rPr lang="en-US" sz="1200" b="1" dirty="0" err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int</a:t>
                </a:r>
                <a:r>
                  <a:rPr lang="en-US" sz="1200" b="1" dirty="0">
                    <a:latin typeface="Courier New" panose="02070309020205020404" pitchFamily="49" charset="0"/>
                  </a:rPr>
                  <a:t> h, </a:t>
                </a:r>
                <a:r>
                  <a:rPr lang="en-US" sz="1200" b="1" dirty="0" err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int</a:t>
                </a:r>
                <a:r>
                  <a:rPr lang="en-US" sz="1200" b="1" dirty="0">
                    <a:latin typeface="Courier New" panose="02070309020205020404" pitchFamily="49" charset="0"/>
                  </a:rPr>
                  <a:t> m, </a:t>
                </a:r>
                <a:r>
                  <a:rPr lang="en-US" sz="1200" b="1" dirty="0" err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int</a:t>
                </a:r>
                <a:r>
                  <a:rPr lang="en-US" sz="1200" b="1" dirty="0">
                    <a:latin typeface="Courier New" panose="02070309020205020404" pitchFamily="49" charset="0"/>
                  </a:rPr>
                  <a:t> s )</a:t>
                </a:r>
              </a:p>
              <a:p>
                <a:pPr eaLnBrk="1" hangingPunct="1"/>
                <a:endParaRPr lang="en-US" sz="1200" b="1" dirty="0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297" name="Group 86"/>
            <p:cNvGrpSpPr>
              <a:grpSpLocks/>
            </p:cNvGrpSpPr>
            <p:nvPr/>
          </p:nvGrpSpPr>
          <p:grpSpPr bwMode="auto">
            <a:xfrm>
              <a:off x="0" y="10043"/>
              <a:ext cx="3072" cy="483"/>
              <a:chOff x="0" y="10043"/>
              <a:chExt cx="3072" cy="483"/>
            </a:xfrm>
          </p:grpSpPr>
          <p:sp>
            <p:nvSpPr>
              <p:cNvPr id="11310" name="Rectangle 87"/>
              <p:cNvSpPr>
                <a:spLocks noChangeArrowheads="1"/>
              </p:cNvSpPr>
              <p:nvPr/>
            </p:nvSpPr>
            <p:spPr bwMode="auto">
              <a:xfrm>
                <a:off x="0" y="10043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1311" name="Rectangle 88"/>
              <p:cNvSpPr>
                <a:spLocks noChangeArrowheads="1"/>
              </p:cNvSpPr>
              <p:nvPr/>
            </p:nvSpPr>
            <p:spPr bwMode="auto">
              <a:xfrm>
                <a:off x="0" y="1009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28	</a:t>
                </a:r>
                <a:r>
                  <a:rPr lang="en-US" sz="1200" b="1">
                    <a:latin typeface="Courier New" panose="02070309020205020404" pitchFamily="49" charset="0"/>
                  </a:rPr>
                  <a:t>{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298" name="Group 89"/>
            <p:cNvGrpSpPr>
              <a:grpSpLocks/>
            </p:cNvGrpSpPr>
            <p:nvPr/>
          </p:nvGrpSpPr>
          <p:grpSpPr bwMode="auto">
            <a:xfrm>
              <a:off x="0" y="10417"/>
              <a:ext cx="3072" cy="483"/>
              <a:chOff x="0" y="10417"/>
              <a:chExt cx="3072" cy="483"/>
            </a:xfrm>
          </p:grpSpPr>
          <p:sp>
            <p:nvSpPr>
              <p:cNvPr id="11308" name="Rectangle 90"/>
              <p:cNvSpPr>
                <a:spLocks noChangeArrowheads="1"/>
              </p:cNvSpPr>
              <p:nvPr/>
            </p:nvSpPr>
            <p:spPr bwMode="auto">
              <a:xfrm>
                <a:off x="0" y="10417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1309" name="Rectangle 91"/>
              <p:cNvSpPr>
                <a:spLocks noChangeArrowheads="1"/>
              </p:cNvSpPr>
              <p:nvPr/>
            </p:nvSpPr>
            <p:spPr bwMode="auto">
              <a:xfrm>
                <a:off x="0" y="1047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29	</a:t>
                </a:r>
                <a:r>
                  <a:rPr lang="en-US" sz="1200" b="1">
                    <a:latin typeface="Courier New" panose="02070309020205020404" pitchFamily="49" charset="0"/>
                  </a:rPr>
                  <a:t>   hour = ( h &gt;= 0 &amp;&amp; h &lt; 24 ) ? h : 0;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299" name="Group 92"/>
            <p:cNvGrpSpPr>
              <a:grpSpLocks/>
            </p:cNvGrpSpPr>
            <p:nvPr/>
          </p:nvGrpSpPr>
          <p:grpSpPr bwMode="auto">
            <a:xfrm>
              <a:off x="0" y="10791"/>
              <a:ext cx="3072" cy="483"/>
              <a:chOff x="0" y="10791"/>
              <a:chExt cx="3072" cy="483"/>
            </a:xfrm>
          </p:grpSpPr>
          <p:sp>
            <p:nvSpPr>
              <p:cNvPr id="11306" name="Rectangle 93"/>
              <p:cNvSpPr>
                <a:spLocks noChangeArrowheads="1"/>
              </p:cNvSpPr>
              <p:nvPr/>
            </p:nvSpPr>
            <p:spPr bwMode="auto">
              <a:xfrm>
                <a:off x="0" y="10791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1307" name="Rectangle 94"/>
              <p:cNvSpPr>
                <a:spLocks noChangeArrowheads="1"/>
              </p:cNvSpPr>
              <p:nvPr/>
            </p:nvSpPr>
            <p:spPr bwMode="auto">
              <a:xfrm>
                <a:off x="0" y="1084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30	</a:t>
                </a:r>
                <a:r>
                  <a:rPr lang="en-US" sz="1200" b="1">
                    <a:latin typeface="Courier New" panose="02070309020205020404" pitchFamily="49" charset="0"/>
                  </a:rPr>
                  <a:t>   minute = ( m &gt;= 0 &amp;&amp; m &lt; 60 ) ? m : 0;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300" name="Group 95"/>
            <p:cNvGrpSpPr>
              <a:grpSpLocks/>
            </p:cNvGrpSpPr>
            <p:nvPr/>
          </p:nvGrpSpPr>
          <p:grpSpPr bwMode="auto">
            <a:xfrm>
              <a:off x="0" y="11165"/>
              <a:ext cx="3072" cy="483"/>
              <a:chOff x="0" y="11165"/>
              <a:chExt cx="3072" cy="483"/>
            </a:xfrm>
          </p:grpSpPr>
          <p:sp>
            <p:nvSpPr>
              <p:cNvPr id="11304" name="Rectangle 96"/>
              <p:cNvSpPr>
                <a:spLocks noChangeArrowheads="1"/>
              </p:cNvSpPr>
              <p:nvPr/>
            </p:nvSpPr>
            <p:spPr bwMode="auto">
              <a:xfrm>
                <a:off x="0" y="11165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1305" name="Rectangle 97"/>
              <p:cNvSpPr>
                <a:spLocks noChangeArrowheads="1"/>
              </p:cNvSpPr>
              <p:nvPr/>
            </p:nvSpPr>
            <p:spPr bwMode="auto">
              <a:xfrm>
                <a:off x="0" y="1122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31	</a:t>
                </a:r>
                <a:r>
                  <a:rPr lang="en-US" sz="1200" b="1">
                    <a:latin typeface="Courier New" panose="02070309020205020404" pitchFamily="49" charset="0"/>
                  </a:rPr>
                  <a:t>   second = ( s &gt;= 0 &amp;&amp; s &lt; 60 ) ? s : 0;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301" name="Group 98"/>
            <p:cNvGrpSpPr>
              <a:grpSpLocks/>
            </p:cNvGrpSpPr>
            <p:nvPr/>
          </p:nvGrpSpPr>
          <p:grpSpPr bwMode="auto">
            <a:xfrm>
              <a:off x="0" y="11539"/>
              <a:ext cx="3072" cy="483"/>
              <a:chOff x="0" y="11539"/>
              <a:chExt cx="3072" cy="483"/>
            </a:xfrm>
          </p:grpSpPr>
          <p:sp>
            <p:nvSpPr>
              <p:cNvPr id="11302" name="Rectangle 99"/>
              <p:cNvSpPr>
                <a:spLocks noChangeArrowheads="1"/>
              </p:cNvSpPr>
              <p:nvPr/>
            </p:nvSpPr>
            <p:spPr bwMode="auto">
              <a:xfrm>
                <a:off x="0" y="11539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1303" name="Rectangle 100"/>
              <p:cNvSpPr>
                <a:spLocks noChangeArrowheads="1"/>
              </p:cNvSpPr>
              <p:nvPr/>
            </p:nvSpPr>
            <p:spPr bwMode="auto">
              <a:xfrm>
                <a:off x="0" y="1159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32	</a:t>
                </a:r>
                <a:r>
                  <a:rPr lang="en-US" sz="1200" b="1">
                    <a:latin typeface="Courier New" panose="02070309020205020404" pitchFamily="49" charset="0"/>
                  </a:rPr>
                  <a:t>}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</p:grpSp>
      <p:grpSp>
        <p:nvGrpSpPr>
          <p:cNvPr id="30725" name="Group 103"/>
          <p:cNvGrpSpPr>
            <a:grpSpLocks/>
          </p:cNvGrpSpPr>
          <p:nvPr/>
        </p:nvGrpSpPr>
        <p:grpSpPr bwMode="auto">
          <a:xfrm>
            <a:off x="4419180" y="4057594"/>
            <a:ext cx="4343819" cy="790575"/>
            <a:chOff x="2486" y="384"/>
            <a:chExt cx="2458" cy="498"/>
          </a:xfrm>
        </p:grpSpPr>
        <p:sp>
          <p:nvSpPr>
            <p:cNvPr id="11268" name="Text Box 101"/>
            <p:cNvSpPr txBox="1">
              <a:spLocks noChangeArrowheads="1"/>
            </p:cNvSpPr>
            <p:nvPr/>
          </p:nvSpPr>
          <p:spPr bwMode="auto">
            <a:xfrm>
              <a:off x="3600" y="384"/>
              <a:ext cx="1344" cy="37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b="1"/>
                <a:t>Note the </a:t>
              </a:r>
              <a:r>
                <a:rPr lang="en-US" sz="1600" b="1">
                  <a:latin typeface="Courier New" panose="02070309020205020404" pitchFamily="49" charset="0"/>
                </a:rPr>
                <a:t>::</a:t>
              </a:r>
              <a:r>
                <a:rPr lang="en-US" sz="1600" b="1"/>
                <a:t> preceding the function names.</a:t>
              </a:r>
            </a:p>
          </p:txBody>
        </p:sp>
        <p:sp>
          <p:nvSpPr>
            <p:cNvPr id="11269" name="Line 102"/>
            <p:cNvSpPr>
              <a:spLocks noChangeShapeType="1"/>
            </p:cNvSpPr>
            <p:nvPr/>
          </p:nvSpPr>
          <p:spPr bwMode="auto">
            <a:xfrm flipH="1">
              <a:off x="2486" y="624"/>
              <a:ext cx="1114" cy="2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830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85"/>
          <p:cNvGrpSpPr>
            <a:grpSpLocks/>
          </p:cNvGrpSpPr>
          <p:nvPr/>
        </p:nvGrpSpPr>
        <p:grpSpPr bwMode="auto">
          <a:xfrm>
            <a:off x="457200" y="304800"/>
            <a:ext cx="6705600" cy="4024313"/>
            <a:chOff x="0" y="-34"/>
            <a:chExt cx="3072" cy="6426"/>
          </a:xfrm>
        </p:grpSpPr>
        <p:grpSp>
          <p:nvGrpSpPr>
            <p:cNvPr id="12291" name="Group 32"/>
            <p:cNvGrpSpPr>
              <a:grpSpLocks/>
            </p:cNvGrpSpPr>
            <p:nvPr/>
          </p:nvGrpSpPr>
          <p:grpSpPr bwMode="auto">
            <a:xfrm>
              <a:off x="0" y="-34"/>
              <a:ext cx="3072" cy="442"/>
              <a:chOff x="0" y="-34"/>
              <a:chExt cx="3072" cy="442"/>
            </a:xfrm>
          </p:grpSpPr>
          <p:sp>
            <p:nvSpPr>
              <p:cNvPr id="12340" name="Rectangle 31"/>
              <p:cNvSpPr>
                <a:spLocks noChangeArrowheads="1"/>
              </p:cNvSpPr>
              <p:nvPr/>
            </p:nvSpPr>
            <p:spPr bwMode="auto">
              <a:xfrm>
                <a:off x="0" y="-34"/>
                <a:ext cx="85" cy="44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2341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33	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2292" name="Group 34"/>
            <p:cNvGrpSpPr>
              <a:grpSpLocks/>
            </p:cNvGrpSpPr>
            <p:nvPr/>
          </p:nvGrpSpPr>
          <p:grpSpPr bwMode="auto">
            <a:xfrm>
              <a:off x="0" y="340"/>
              <a:ext cx="3072" cy="442"/>
              <a:chOff x="0" y="340"/>
              <a:chExt cx="3072" cy="442"/>
            </a:xfrm>
          </p:grpSpPr>
          <p:sp>
            <p:nvSpPr>
              <p:cNvPr id="12338" name="Rectangle 33"/>
              <p:cNvSpPr>
                <a:spLocks noChangeArrowheads="1"/>
              </p:cNvSpPr>
              <p:nvPr/>
            </p:nvSpPr>
            <p:spPr bwMode="auto">
              <a:xfrm>
                <a:off x="0" y="340"/>
                <a:ext cx="85" cy="44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2339" name="Rectangle 5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34	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// Print Time in military format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2293" name="Group 36"/>
            <p:cNvGrpSpPr>
              <a:grpSpLocks/>
            </p:cNvGrpSpPr>
            <p:nvPr/>
          </p:nvGrpSpPr>
          <p:grpSpPr bwMode="auto">
            <a:xfrm>
              <a:off x="0" y="714"/>
              <a:ext cx="3072" cy="442"/>
              <a:chOff x="0" y="714"/>
              <a:chExt cx="3072" cy="442"/>
            </a:xfrm>
          </p:grpSpPr>
          <p:sp>
            <p:nvSpPr>
              <p:cNvPr id="12336" name="Rectangle 35"/>
              <p:cNvSpPr>
                <a:spLocks noChangeArrowheads="1"/>
              </p:cNvSpPr>
              <p:nvPr/>
            </p:nvSpPr>
            <p:spPr bwMode="auto">
              <a:xfrm>
                <a:off x="0" y="714"/>
                <a:ext cx="85" cy="44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2337" name="Rectangle 6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35	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void</a:t>
                </a:r>
                <a:r>
                  <a:rPr lang="en-US" sz="1200" b="1">
                    <a:latin typeface="Courier New" panose="02070309020205020404" pitchFamily="49" charset="0"/>
                  </a:rPr>
                  <a:t> Time::printMilitary()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2294" name="Group 38"/>
            <p:cNvGrpSpPr>
              <a:grpSpLocks/>
            </p:cNvGrpSpPr>
            <p:nvPr/>
          </p:nvGrpSpPr>
          <p:grpSpPr bwMode="auto">
            <a:xfrm>
              <a:off x="0" y="1088"/>
              <a:ext cx="3072" cy="442"/>
              <a:chOff x="0" y="1088"/>
              <a:chExt cx="3072" cy="442"/>
            </a:xfrm>
          </p:grpSpPr>
          <p:sp>
            <p:nvSpPr>
              <p:cNvPr id="12334" name="Rectangle 37"/>
              <p:cNvSpPr>
                <a:spLocks noChangeArrowheads="1"/>
              </p:cNvSpPr>
              <p:nvPr/>
            </p:nvSpPr>
            <p:spPr bwMode="auto">
              <a:xfrm>
                <a:off x="0" y="1088"/>
                <a:ext cx="85" cy="44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2335" name="Rectangle 7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36	</a:t>
                </a:r>
                <a:r>
                  <a:rPr lang="en-US" sz="1200" b="1">
                    <a:latin typeface="Courier New" panose="02070309020205020404" pitchFamily="49" charset="0"/>
                  </a:rPr>
                  <a:t>{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2295" name="Group 40"/>
            <p:cNvGrpSpPr>
              <a:grpSpLocks/>
            </p:cNvGrpSpPr>
            <p:nvPr/>
          </p:nvGrpSpPr>
          <p:grpSpPr bwMode="auto">
            <a:xfrm>
              <a:off x="0" y="1462"/>
              <a:ext cx="3072" cy="442"/>
              <a:chOff x="0" y="1462"/>
              <a:chExt cx="3072" cy="442"/>
            </a:xfrm>
          </p:grpSpPr>
          <p:sp>
            <p:nvSpPr>
              <p:cNvPr id="12332" name="Rectangle 39"/>
              <p:cNvSpPr>
                <a:spLocks noChangeArrowheads="1"/>
              </p:cNvSpPr>
              <p:nvPr/>
            </p:nvSpPr>
            <p:spPr bwMode="auto">
              <a:xfrm>
                <a:off x="0" y="1462"/>
                <a:ext cx="85" cy="44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2333" name="Rectangle 8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37	</a:t>
                </a:r>
                <a:r>
                  <a:rPr lang="en-US" sz="1200" b="1">
                    <a:latin typeface="Courier New" panose="02070309020205020404" pitchFamily="49" charset="0"/>
                  </a:rPr>
                  <a:t>   cout &lt;&lt; ( hour &lt; 10 ? "0" : "" ) &lt;&lt; hour &lt;&lt; ":"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2296" name="Group 42"/>
            <p:cNvGrpSpPr>
              <a:grpSpLocks/>
            </p:cNvGrpSpPr>
            <p:nvPr/>
          </p:nvGrpSpPr>
          <p:grpSpPr bwMode="auto">
            <a:xfrm>
              <a:off x="0" y="1836"/>
              <a:ext cx="3072" cy="442"/>
              <a:chOff x="0" y="1836"/>
              <a:chExt cx="3072" cy="442"/>
            </a:xfrm>
          </p:grpSpPr>
          <p:sp>
            <p:nvSpPr>
              <p:cNvPr id="12330" name="Rectangle 41"/>
              <p:cNvSpPr>
                <a:spLocks noChangeArrowheads="1"/>
              </p:cNvSpPr>
              <p:nvPr/>
            </p:nvSpPr>
            <p:spPr bwMode="auto">
              <a:xfrm>
                <a:off x="0" y="1836"/>
                <a:ext cx="85" cy="44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2331" name="Rectangle 9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38	</a:t>
                </a:r>
                <a:r>
                  <a:rPr lang="en-US" sz="1200" b="1">
                    <a:latin typeface="Courier New" panose="02070309020205020404" pitchFamily="49" charset="0"/>
                  </a:rPr>
                  <a:t>        &lt;&lt; ( minute &lt; 10 ? "0" : "" ) &lt;&lt; minute;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2297" name="Group 44"/>
            <p:cNvGrpSpPr>
              <a:grpSpLocks/>
            </p:cNvGrpSpPr>
            <p:nvPr/>
          </p:nvGrpSpPr>
          <p:grpSpPr bwMode="auto">
            <a:xfrm>
              <a:off x="0" y="2210"/>
              <a:ext cx="3072" cy="442"/>
              <a:chOff x="0" y="2210"/>
              <a:chExt cx="3072" cy="442"/>
            </a:xfrm>
          </p:grpSpPr>
          <p:sp>
            <p:nvSpPr>
              <p:cNvPr id="12328" name="Rectangle 43"/>
              <p:cNvSpPr>
                <a:spLocks noChangeArrowheads="1"/>
              </p:cNvSpPr>
              <p:nvPr/>
            </p:nvSpPr>
            <p:spPr bwMode="auto">
              <a:xfrm>
                <a:off x="0" y="2210"/>
                <a:ext cx="85" cy="44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2329" name="Rectangle 10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39	</a:t>
                </a:r>
                <a:r>
                  <a:rPr lang="en-US" sz="1200" b="1">
                    <a:latin typeface="Courier New" panose="02070309020205020404" pitchFamily="49" charset="0"/>
                  </a:rPr>
                  <a:t>}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2298" name="Group 46"/>
            <p:cNvGrpSpPr>
              <a:grpSpLocks/>
            </p:cNvGrpSpPr>
            <p:nvPr/>
          </p:nvGrpSpPr>
          <p:grpSpPr bwMode="auto">
            <a:xfrm>
              <a:off x="0" y="2584"/>
              <a:ext cx="3072" cy="442"/>
              <a:chOff x="0" y="2584"/>
              <a:chExt cx="3072" cy="442"/>
            </a:xfrm>
          </p:grpSpPr>
          <p:sp>
            <p:nvSpPr>
              <p:cNvPr id="12326" name="Rectangle 45"/>
              <p:cNvSpPr>
                <a:spLocks noChangeArrowheads="1"/>
              </p:cNvSpPr>
              <p:nvPr/>
            </p:nvSpPr>
            <p:spPr bwMode="auto">
              <a:xfrm>
                <a:off x="0" y="2584"/>
                <a:ext cx="85" cy="44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2327" name="Rectangle 11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40	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2299" name="Group 48"/>
            <p:cNvGrpSpPr>
              <a:grpSpLocks/>
            </p:cNvGrpSpPr>
            <p:nvPr/>
          </p:nvGrpSpPr>
          <p:grpSpPr bwMode="auto">
            <a:xfrm>
              <a:off x="0" y="2958"/>
              <a:ext cx="3072" cy="442"/>
              <a:chOff x="0" y="2958"/>
              <a:chExt cx="3072" cy="442"/>
            </a:xfrm>
          </p:grpSpPr>
          <p:sp>
            <p:nvSpPr>
              <p:cNvPr id="12324" name="Rectangle 47"/>
              <p:cNvSpPr>
                <a:spLocks noChangeArrowheads="1"/>
              </p:cNvSpPr>
              <p:nvPr/>
            </p:nvSpPr>
            <p:spPr bwMode="auto">
              <a:xfrm>
                <a:off x="0" y="2958"/>
                <a:ext cx="85" cy="44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2325" name="Rectangle 12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41	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// Print Time in standard format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2300" name="Group 50"/>
            <p:cNvGrpSpPr>
              <a:grpSpLocks/>
            </p:cNvGrpSpPr>
            <p:nvPr/>
          </p:nvGrpSpPr>
          <p:grpSpPr bwMode="auto">
            <a:xfrm>
              <a:off x="0" y="3332"/>
              <a:ext cx="3072" cy="442"/>
              <a:chOff x="0" y="3332"/>
              <a:chExt cx="3072" cy="442"/>
            </a:xfrm>
          </p:grpSpPr>
          <p:sp>
            <p:nvSpPr>
              <p:cNvPr id="12322" name="Rectangle 49"/>
              <p:cNvSpPr>
                <a:spLocks noChangeArrowheads="1"/>
              </p:cNvSpPr>
              <p:nvPr/>
            </p:nvSpPr>
            <p:spPr bwMode="auto">
              <a:xfrm>
                <a:off x="0" y="3332"/>
                <a:ext cx="85" cy="44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2323" name="Rectangle 13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42	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void</a:t>
                </a:r>
                <a:r>
                  <a:rPr lang="en-US" sz="1200" b="1">
                    <a:latin typeface="Courier New" panose="02070309020205020404" pitchFamily="49" charset="0"/>
                  </a:rPr>
                  <a:t> Time::printStandard()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2301" name="Group 52"/>
            <p:cNvGrpSpPr>
              <a:grpSpLocks/>
            </p:cNvGrpSpPr>
            <p:nvPr/>
          </p:nvGrpSpPr>
          <p:grpSpPr bwMode="auto">
            <a:xfrm>
              <a:off x="0" y="3706"/>
              <a:ext cx="3072" cy="442"/>
              <a:chOff x="0" y="3706"/>
              <a:chExt cx="3072" cy="442"/>
            </a:xfrm>
          </p:grpSpPr>
          <p:sp>
            <p:nvSpPr>
              <p:cNvPr id="12320" name="Rectangle 51"/>
              <p:cNvSpPr>
                <a:spLocks noChangeArrowheads="1"/>
              </p:cNvSpPr>
              <p:nvPr/>
            </p:nvSpPr>
            <p:spPr bwMode="auto">
              <a:xfrm>
                <a:off x="0" y="3706"/>
                <a:ext cx="85" cy="44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2321" name="Rectangle 14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43	</a:t>
                </a:r>
                <a:r>
                  <a:rPr lang="en-US" sz="1200" b="1">
                    <a:latin typeface="Courier New" panose="02070309020205020404" pitchFamily="49" charset="0"/>
                  </a:rPr>
                  <a:t>{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2302" name="Group 54"/>
            <p:cNvGrpSpPr>
              <a:grpSpLocks/>
            </p:cNvGrpSpPr>
            <p:nvPr/>
          </p:nvGrpSpPr>
          <p:grpSpPr bwMode="auto">
            <a:xfrm>
              <a:off x="0" y="4080"/>
              <a:ext cx="3072" cy="442"/>
              <a:chOff x="0" y="4080"/>
              <a:chExt cx="3072" cy="442"/>
            </a:xfrm>
          </p:grpSpPr>
          <p:sp>
            <p:nvSpPr>
              <p:cNvPr id="12318" name="Rectangle 53"/>
              <p:cNvSpPr>
                <a:spLocks noChangeArrowheads="1"/>
              </p:cNvSpPr>
              <p:nvPr/>
            </p:nvSpPr>
            <p:spPr bwMode="auto">
              <a:xfrm>
                <a:off x="0" y="4080"/>
                <a:ext cx="85" cy="44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2319" name="Rectangle 15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44	</a:t>
                </a:r>
                <a:r>
                  <a:rPr lang="en-US" sz="1200" b="1">
                    <a:latin typeface="Courier New" panose="02070309020205020404" pitchFamily="49" charset="0"/>
                  </a:rPr>
                  <a:t>   cout &lt;&lt; ( ( hour == 0 || hour == 12 ) ? 12 : hour % 12 )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2303" name="Group 56"/>
            <p:cNvGrpSpPr>
              <a:grpSpLocks/>
            </p:cNvGrpSpPr>
            <p:nvPr/>
          </p:nvGrpSpPr>
          <p:grpSpPr bwMode="auto">
            <a:xfrm>
              <a:off x="0" y="4454"/>
              <a:ext cx="3072" cy="442"/>
              <a:chOff x="0" y="4454"/>
              <a:chExt cx="3072" cy="442"/>
            </a:xfrm>
          </p:grpSpPr>
          <p:sp>
            <p:nvSpPr>
              <p:cNvPr id="12316" name="Rectangle 55"/>
              <p:cNvSpPr>
                <a:spLocks noChangeArrowheads="1"/>
              </p:cNvSpPr>
              <p:nvPr/>
            </p:nvSpPr>
            <p:spPr bwMode="auto">
              <a:xfrm>
                <a:off x="0" y="4454"/>
                <a:ext cx="85" cy="44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2317" name="Rectangle 16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45	</a:t>
                </a:r>
                <a:r>
                  <a:rPr lang="en-US" sz="1200" b="1">
                    <a:latin typeface="Courier New" panose="02070309020205020404" pitchFamily="49" charset="0"/>
                  </a:rPr>
                  <a:t>        &lt;&lt; ":" &lt;&lt; ( minute &lt; 10 ? "0" : "" ) &lt;&lt; minute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2304" name="Group 58"/>
            <p:cNvGrpSpPr>
              <a:grpSpLocks/>
            </p:cNvGrpSpPr>
            <p:nvPr/>
          </p:nvGrpSpPr>
          <p:grpSpPr bwMode="auto">
            <a:xfrm>
              <a:off x="0" y="4828"/>
              <a:ext cx="3072" cy="442"/>
              <a:chOff x="0" y="4828"/>
              <a:chExt cx="3072" cy="442"/>
            </a:xfrm>
          </p:grpSpPr>
          <p:sp>
            <p:nvSpPr>
              <p:cNvPr id="12314" name="Rectangle 57"/>
              <p:cNvSpPr>
                <a:spLocks noChangeArrowheads="1"/>
              </p:cNvSpPr>
              <p:nvPr/>
            </p:nvSpPr>
            <p:spPr bwMode="auto">
              <a:xfrm>
                <a:off x="0" y="4828"/>
                <a:ext cx="85" cy="44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2315" name="Rectangle 17"/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46	</a:t>
                </a:r>
                <a:r>
                  <a:rPr lang="en-US" sz="1200" b="1">
                    <a:latin typeface="Courier New" panose="02070309020205020404" pitchFamily="49" charset="0"/>
                  </a:rPr>
                  <a:t>        &lt;&lt; ":" &lt;&lt; ( second &lt; 10 ? "0" : "" ) &lt;&lt; second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2305" name="Group 60"/>
            <p:cNvGrpSpPr>
              <a:grpSpLocks/>
            </p:cNvGrpSpPr>
            <p:nvPr/>
          </p:nvGrpSpPr>
          <p:grpSpPr bwMode="auto">
            <a:xfrm>
              <a:off x="0" y="5202"/>
              <a:ext cx="3072" cy="442"/>
              <a:chOff x="0" y="5202"/>
              <a:chExt cx="3072" cy="442"/>
            </a:xfrm>
          </p:grpSpPr>
          <p:sp>
            <p:nvSpPr>
              <p:cNvPr id="12312" name="Rectangle 59"/>
              <p:cNvSpPr>
                <a:spLocks noChangeArrowheads="1"/>
              </p:cNvSpPr>
              <p:nvPr/>
            </p:nvSpPr>
            <p:spPr bwMode="auto">
              <a:xfrm>
                <a:off x="0" y="5202"/>
                <a:ext cx="85" cy="44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2313" name="Rectangle 18"/>
              <p:cNvSpPr>
                <a:spLocks noChangeArrowheads="1"/>
              </p:cNvSpPr>
              <p:nvPr/>
            </p:nvSpPr>
            <p:spPr bwMode="auto"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47	</a:t>
                </a:r>
                <a:r>
                  <a:rPr lang="en-US" sz="1200" b="1">
                    <a:latin typeface="Courier New" panose="02070309020205020404" pitchFamily="49" charset="0"/>
                  </a:rPr>
                  <a:t>        &lt;&lt; ( hour &lt; 12 ? " AM" : " PM" );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2306" name="Group 62"/>
            <p:cNvGrpSpPr>
              <a:grpSpLocks/>
            </p:cNvGrpSpPr>
            <p:nvPr/>
          </p:nvGrpSpPr>
          <p:grpSpPr bwMode="auto">
            <a:xfrm>
              <a:off x="0" y="5576"/>
              <a:ext cx="3072" cy="442"/>
              <a:chOff x="0" y="5576"/>
              <a:chExt cx="3072" cy="442"/>
            </a:xfrm>
          </p:grpSpPr>
          <p:sp>
            <p:nvSpPr>
              <p:cNvPr id="12310" name="Rectangle 61"/>
              <p:cNvSpPr>
                <a:spLocks noChangeArrowheads="1"/>
              </p:cNvSpPr>
              <p:nvPr/>
            </p:nvSpPr>
            <p:spPr bwMode="auto">
              <a:xfrm>
                <a:off x="0" y="5576"/>
                <a:ext cx="85" cy="44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2311" name="Rectangle 19"/>
              <p:cNvSpPr>
                <a:spLocks noChangeArrowheads="1"/>
              </p:cNvSpPr>
              <p:nvPr/>
            </p:nvSpPr>
            <p:spPr bwMode="auto"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48	</a:t>
                </a:r>
                <a:r>
                  <a:rPr lang="en-US" sz="1200" b="1">
                    <a:latin typeface="Courier New" panose="02070309020205020404" pitchFamily="49" charset="0"/>
                  </a:rPr>
                  <a:t>}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2307" name="Group 64"/>
            <p:cNvGrpSpPr>
              <a:grpSpLocks/>
            </p:cNvGrpSpPr>
            <p:nvPr/>
          </p:nvGrpSpPr>
          <p:grpSpPr bwMode="auto">
            <a:xfrm>
              <a:off x="0" y="5950"/>
              <a:ext cx="3072" cy="442"/>
              <a:chOff x="0" y="5950"/>
              <a:chExt cx="3072" cy="442"/>
            </a:xfrm>
          </p:grpSpPr>
          <p:sp>
            <p:nvSpPr>
              <p:cNvPr id="12308" name="Rectangle 63"/>
              <p:cNvSpPr>
                <a:spLocks noChangeArrowheads="1"/>
              </p:cNvSpPr>
              <p:nvPr/>
            </p:nvSpPr>
            <p:spPr bwMode="auto">
              <a:xfrm>
                <a:off x="0" y="5950"/>
                <a:ext cx="85" cy="44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2309" name="Rectangle 20"/>
              <p:cNvSpPr>
                <a:spLocks noChangeArrowheads="1"/>
              </p:cNvSpPr>
              <p:nvPr/>
            </p:nvSpPr>
            <p:spPr bwMode="auto"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49	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9575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944881"/>
          </a:xfrm>
        </p:spPr>
        <p:txBody>
          <a:bodyPr>
            <a:noAutofit/>
          </a:bodyPr>
          <a:lstStyle/>
          <a:p>
            <a:r>
              <a:rPr lang="fr-FR" sz="4000" b="1" dirty="0" err="1">
                <a:solidFill>
                  <a:srgbClr val="B80000"/>
                </a:solidFill>
              </a:rPr>
              <a:t>Private</a:t>
            </a:r>
            <a:r>
              <a:rPr lang="fr-FR" sz="4000" b="1" dirty="0">
                <a:solidFill>
                  <a:srgbClr val="B80000"/>
                </a:solidFill>
              </a:rPr>
              <a:t> </a:t>
            </a:r>
            <a:r>
              <a:rPr lang="fr-FR" sz="4000" b="1" dirty="0" err="1">
                <a:solidFill>
                  <a:srgbClr val="B80000"/>
                </a:solidFill>
              </a:rPr>
              <a:t>Member</a:t>
            </a:r>
            <a:r>
              <a:rPr lang="fr-FR" sz="4000" b="1" dirty="0">
                <a:solidFill>
                  <a:srgbClr val="B80000"/>
                </a:solidFill>
              </a:rPr>
              <a:t> </a:t>
            </a:r>
            <a:r>
              <a:rPr lang="fr-FR" sz="4000" b="1" dirty="0" err="1">
                <a:solidFill>
                  <a:srgbClr val="B80000"/>
                </a:solidFill>
              </a:rPr>
              <a:t>Functions</a:t>
            </a:r>
            <a:endParaRPr lang="fr-FR" sz="4000" b="1" dirty="0">
              <a:solidFill>
                <a:srgbClr val="B80000"/>
              </a:solidFill>
            </a:endParaRPr>
          </a:p>
        </p:txBody>
      </p:sp>
      <p:sp>
        <p:nvSpPr>
          <p:cNvPr id="9219" name="Espace réservé du contenu 2"/>
          <p:cNvSpPr>
            <a:spLocks noGrp="1"/>
          </p:cNvSpPr>
          <p:nvPr>
            <p:ph idx="1"/>
          </p:nvPr>
        </p:nvSpPr>
        <p:spPr>
          <a:xfrm>
            <a:off x="76200" y="1143000"/>
            <a:ext cx="8915400" cy="5638800"/>
          </a:xfrm>
        </p:spPr>
        <p:txBody>
          <a:bodyPr/>
          <a:lstStyle/>
          <a:p>
            <a:endParaRPr lang="en-US" b="1" dirty="0">
              <a:solidFill>
                <a:srgbClr val="B80000"/>
              </a:solidFill>
              <a:latin typeface="+mj-lt"/>
            </a:endParaRPr>
          </a:p>
          <a:p>
            <a:r>
              <a:rPr lang="en-US" b="1" dirty="0">
                <a:solidFill>
                  <a:srgbClr val="B80000"/>
                </a:solidFill>
                <a:latin typeface="+mj-lt"/>
              </a:rPr>
              <a:t>Private Member Functions:</a:t>
            </a:r>
            <a:endParaRPr lang="en-US" b="1" dirty="0">
              <a:latin typeface="+mj-lt"/>
            </a:endParaRPr>
          </a:p>
          <a:p>
            <a:pPr lvl="1" algn="just"/>
            <a:r>
              <a:rPr lang="en-US" dirty="0">
                <a:latin typeface="+mj-lt"/>
              </a:rPr>
              <a:t>Only accessible (callable) from member functions of the class</a:t>
            </a:r>
          </a:p>
          <a:p>
            <a:pPr lvl="1" algn="just"/>
            <a:endParaRPr lang="en-US" b="1" dirty="0">
              <a:latin typeface="+mj-lt"/>
            </a:endParaRPr>
          </a:p>
          <a:p>
            <a:pPr lvl="1" algn="just"/>
            <a:r>
              <a:rPr lang="en-US" dirty="0">
                <a:latin typeface="+mj-lt"/>
              </a:rPr>
              <a:t>No direct access possible (with object instance of the class)</a:t>
            </a:r>
          </a:p>
          <a:p>
            <a:pPr lvl="1" algn="just"/>
            <a:endParaRPr lang="en-US" dirty="0">
              <a:latin typeface="+mj-lt"/>
            </a:endParaRPr>
          </a:p>
          <a:p>
            <a:pPr lvl="1" algn="just"/>
            <a:r>
              <a:rPr lang="en-US" dirty="0">
                <a:latin typeface="+mj-lt"/>
              </a:rPr>
              <a:t>Can be: inline / out-of-line</a:t>
            </a:r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88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>
          <a:xfrm>
            <a:off x="6211956" y="2057400"/>
            <a:ext cx="2895600" cy="1981200"/>
          </a:xfrm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fr-FR" sz="2400" b="1" dirty="0" err="1">
                <a:solidFill>
                  <a:srgbClr val="B80000"/>
                </a:solidFill>
              </a:rPr>
              <a:t>Private</a:t>
            </a:r>
            <a:r>
              <a:rPr lang="fr-FR" sz="2400" b="1" dirty="0">
                <a:solidFill>
                  <a:srgbClr val="B80000"/>
                </a:solidFill>
              </a:rPr>
              <a:t> </a:t>
            </a:r>
            <a:r>
              <a:rPr lang="fr-FR" sz="2400" b="1" dirty="0" err="1">
                <a:solidFill>
                  <a:srgbClr val="B80000"/>
                </a:solidFill>
              </a:rPr>
              <a:t>Member</a:t>
            </a:r>
            <a:r>
              <a:rPr lang="fr-FR" sz="2400" b="1" dirty="0">
                <a:solidFill>
                  <a:srgbClr val="B80000"/>
                </a:solidFill>
              </a:rPr>
              <a:t> </a:t>
            </a:r>
            <a:r>
              <a:rPr lang="fr-FR" sz="2400" b="1" dirty="0" err="1">
                <a:solidFill>
                  <a:srgbClr val="B80000"/>
                </a:solidFill>
              </a:rPr>
              <a:t>Function</a:t>
            </a:r>
            <a:br>
              <a:rPr lang="fr-FR" sz="2800" b="1" dirty="0">
                <a:solidFill>
                  <a:srgbClr val="B80000"/>
                </a:solidFill>
              </a:rPr>
            </a:br>
            <a:r>
              <a:rPr lang="fr-FR" sz="2000" b="1" dirty="0">
                <a:solidFill>
                  <a:schemeClr val="tx1"/>
                </a:solidFill>
              </a:rPr>
              <a:t>(</a:t>
            </a:r>
            <a:r>
              <a:rPr lang="en-US" sz="2000" b="1" dirty="0">
                <a:solidFill>
                  <a:schemeClr val="tx1"/>
                </a:solidFill>
              </a:rPr>
              <a:t>out-of-line)</a:t>
            </a:r>
            <a:br>
              <a:rPr lang="fr-FR" sz="2800" b="1" dirty="0">
                <a:solidFill>
                  <a:srgbClr val="B80000"/>
                </a:solidFill>
              </a:rPr>
            </a:br>
            <a:endParaRPr lang="fr-FR" sz="2800" b="1" dirty="0">
              <a:solidFill>
                <a:srgbClr val="B8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032448" cy="674386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3170441" y="2667000"/>
            <a:ext cx="3048000" cy="175260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370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28574"/>
            <a:ext cx="8340725" cy="895669"/>
          </a:xfrm>
        </p:spPr>
        <p:txBody>
          <a:bodyPr lIns="92075" tIns="46038" rIns="92075" bIns="46038">
            <a:no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</a:rPr>
              <a:t>A Simple Program – Accessing Member Function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990600"/>
            <a:ext cx="5400675" cy="3687763"/>
          </a:xfrm>
          <a:solidFill>
            <a:schemeClr val="accent1">
              <a:lumMod val="20000"/>
              <a:lumOff val="80000"/>
            </a:schemeClr>
          </a:solidFill>
        </p:spPr>
        <p:txBody>
          <a:bodyPr lIns="92075" tIns="46038" rIns="92075" bIns="46038"/>
          <a:lstStyle/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class  Circle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	private: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	     double radius;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1200" b="1" dirty="0">
              <a:latin typeface="Calibri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  	public: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	</a:t>
            </a:r>
            <a:r>
              <a:rPr lang="en-US" altLang="zh-CN" sz="2400" b="1" dirty="0">
                <a:latin typeface="Calibri" pitchFamily="34" charset="0"/>
              </a:rPr>
              <a:t>Circle()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Calibri" pitchFamily="34" charset="0"/>
              </a:rPr>
              <a:t>	{  	radius = 5.0;    }</a:t>
            </a:r>
            <a:endParaRPr lang="en-US" altLang="zh-CN" sz="2200" b="1" dirty="0">
              <a:latin typeface="Calibri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	double   </a:t>
            </a:r>
            <a:r>
              <a:rPr lang="en-US" altLang="zh-CN" sz="2200" b="1" dirty="0" err="1">
                <a:latin typeface="Calibri" pitchFamily="34" charset="0"/>
              </a:rPr>
              <a:t>getArea</a:t>
            </a:r>
            <a:r>
              <a:rPr lang="en-US" altLang="zh-CN" sz="2200" b="1" dirty="0">
                <a:latin typeface="Calibri" pitchFamily="34" charset="0"/>
              </a:rPr>
              <a:t>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	{  return radius *  radius  *  3.14159;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};</a:t>
            </a:r>
          </a:p>
        </p:txBody>
      </p:sp>
      <p:sp>
        <p:nvSpPr>
          <p:cNvPr id="13317" name="Rectangle 8"/>
          <p:cNvSpPr>
            <a:spLocks noChangeArrowheads="1"/>
          </p:cNvSpPr>
          <p:nvPr/>
        </p:nvSpPr>
        <p:spPr bwMode="auto">
          <a:xfrm>
            <a:off x="971550" y="3200400"/>
            <a:ext cx="4537075" cy="720725"/>
          </a:xfrm>
          <a:prstGeom prst="rect">
            <a:avLst/>
          </a:prstGeom>
          <a:solidFill>
            <a:schemeClr val="tx2">
              <a:lumMod val="40000"/>
              <a:lumOff val="60000"/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solidFill>
                <a:srgbClr val="2F1BC7"/>
              </a:solidFill>
            </a:endParaRPr>
          </a:p>
        </p:txBody>
      </p:sp>
      <p:sp>
        <p:nvSpPr>
          <p:cNvPr id="23557" name="Rectangle 11"/>
          <p:cNvSpPr>
            <a:spLocks noChangeArrowheads="1"/>
          </p:cNvSpPr>
          <p:nvPr/>
        </p:nvSpPr>
        <p:spPr bwMode="auto">
          <a:xfrm>
            <a:off x="6732588" y="1055687"/>
            <a:ext cx="1897062" cy="3063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4" tIns="9144" rIns="9144" bIns="9144" anchor="ctr"/>
          <a:lstStyle/>
          <a:p>
            <a:pPr algn="ctr" eaLnBrk="0" hangingPunct="0"/>
            <a:r>
              <a:rPr lang="en-US" sz="2200" dirty="0">
                <a:latin typeface="Calibri" pitchFamily="34" charset="0"/>
              </a:rPr>
              <a:t>Object Instance</a:t>
            </a:r>
          </a:p>
        </p:txBody>
      </p:sp>
      <p:sp>
        <p:nvSpPr>
          <p:cNvPr id="23558" name="Text Box 12"/>
          <p:cNvSpPr txBox="1">
            <a:spLocks noChangeArrowheads="1"/>
          </p:cNvSpPr>
          <p:nvPr/>
        </p:nvSpPr>
        <p:spPr bwMode="auto">
          <a:xfrm>
            <a:off x="6269038" y="969962"/>
            <a:ext cx="576262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500" b="1">
                <a:latin typeface="Calibri" pitchFamily="34" charset="0"/>
              </a:rPr>
              <a:t>C1</a:t>
            </a:r>
          </a:p>
        </p:txBody>
      </p:sp>
      <p:grpSp>
        <p:nvGrpSpPr>
          <p:cNvPr id="23559" name="Group 1"/>
          <p:cNvGrpSpPr>
            <a:grpSpLocks/>
          </p:cNvGrpSpPr>
          <p:nvPr/>
        </p:nvGrpSpPr>
        <p:grpSpPr bwMode="auto">
          <a:xfrm>
            <a:off x="6083300" y="1323975"/>
            <a:ext cx="2851150" cy="2116138"/>
            <a:chOff x="6083300" y="1324084"/>
            <a:chExt cx="2851150" cy="2116029"/>
          </a:xfrm>
        </p:grpSpPr>
        <p:graphicFrame>
          <p:nvGraphicFramePr>
            <p:cNvPr id="23564" name="Object 10"/>
            <p:cNvGraphicFramePr>
              <a:graphicFrameLocks noChangeAspect="1"/>
            </p:cNvGraphicFramePr>
            <p:nvPr/>
          </p:nvGraphicFramePr>
          <p:xfrm>
            <a:off x="6083300" y="1957388"/>
            <a:ext cx="2851150" cy="1482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3" name="Picture" r:id="rId3" imgW="1028510" imgH="456439" progId="Word.Picture.8">
                    <p:embed/>
                  </p:oleObj>
                </mc:Choice>
                <mc:Fallback>
                  <p:oleObj name="Picture" r:id="rId3" imgW="1028510" imgH="456439" progId="Word.Picture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83300" y="1957388"/>
                          <a:ext cx="2851150" cy="1482725"/>
                        </a:xfrm>
                        <a:prstGeom prst="rect">
                          <a:avLst/>
                        </a:prstGeom>
                        <a:solidFill>
                          <a:srgbClr val="CACA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5" name="Line 14"/>
            <p:cNvSpPr>
              <a:spLocks noChangeShapeType="1"/>
            </p:cNvSpPr>
            <p:nvPr/>
          </p:nvSpPr>
          <p:spPr bwMode="auto">
            <a:xfrm flipH="1" flipV="1">
              <a:off x="7308304" y="1324084"/>
              <a:ext cx="360363" cy="865188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611188" y="4699000"/>
            <a:ext cx="8424862" cy="2082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void main()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       Circle     C1;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      //C1.radius = 10;    can’t access private member outside the class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     </a:t>
            </a:r>
            <a:r>
              <a:rPr lang="en-US" altLang="zh-CN" sz="2200" b="1" dirty="0" err="1">
                <a:latin typeface="Calibri" pitchFamily="34" charset="0"/>
              </a:rPr>
              <a:t>cout</a:t>
            </a:r>
            <a:r>
              <a:rPr lang="en-US" altLang="zh-CN" sz="2200" b="1" dirty="0">
                <a:latin typeface="Calibri" pitchFamily="34" charset="0"/>
              </a:rPr>
              <a:t>&lt;&lt;“Area of circle = “&lt;&lt;C1.getArea();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}</a:t>
            </a:r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955675" y="6019801"/>
            <a:ext cx="4840288" cy="457199"/>
          </a:xfrm>
          <a:prstGeom prst="rect">
            <a:avLst/>
          </a:prstGeom>
          <a:solidFill>
            <a:schemeClr val="tx2">
              <a:lumMod val="40000"/>
              <a:lumOff val="60000"/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 flipV="1">
            <a:off x="3914775" y="3860800"/>
            <a:ext cx="0" cy="2081213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6983" name="AutoShape 7"/>
          <p:cNvSpPr>
            <a:spLocks noChangeArrowheads="1"/>
          </p:cNvSpPr>
          <p:nvPr/>
        </p:nvSpPr>
        <p:spPr bwMode="auto">
          <a:xfrm>
            <a:off x="6732588" y="3717925"/>
            <a:ext cx="1881187" cy="615950"/>
          </a:xfrm>
          <a:prstGeom prst="wedgeRoundRectCallout">
            <a:avLst>
              <a:gd name="adj1" fmla="val 1560"/>
              <a:gd name="adj2" fmla="val -15592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 eaLnBrk="0" hangingPunct="0">
              <a:defRPr/>
            </a:pPr>
            <a:r>
              <a:rPr lang="en-US" altLang="zh-CN" dirty="0">
                <a:latin typeface="Calibri" pitchFamily="34" charset="0"/>
              </a:rPr>
              <a:t>Allocate memory for radius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2787F9-3EBB-3C42-A68F-71B94FD4CFB8}"/>
              </a:ext>
            </a:extLst>
          </p:cNvPr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078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animBg="1"/>
      <p:bldP spid="13316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30D10-0552-C34B-BF62-F23ACFADE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Practice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49230-9DE8-3649-846A-40213679C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a class Student with data members:</a:t>
            </a:r>
          </a:p>
          <a:p>
            <a:pPr lvl="1"/>
            <a:r>
              <a:rPr lang="en-US" dirty="0"/>
              <a:t>int ID</a:t>
            </a:r>
          </a:p>
          <a:p>
            <a:pPr lvl="1"/>
            <a:r>
              <a:rPr lang="en-US" dirty="0"/>
              <a:t>double marks[5]</a:t>
            </a:r>
          </a:p>
          <a:p>
            <a:pPr lvl="1"/>
            <a:r>
              <a:rPr lang="en-US" dirty="0"/>
              <a:t>double average</a:t>
            </a:r>
          </a:p>
          <a:p>
            <a:r>
              <a:rPr lang="en-US" dirty="0"/>
              <a:t>Your class should include the following member functions:</a:t>
            </a:r>
          </a:p>
          <a:p>
            <a:pPr lvl="1"/>
            <a:r>
              <a:rPr lang="en-US" dirty="0"/>
              <a:t>A parameterized constructor that initializes the </a:t>
            </a:r>
            <a:r>
              <a:rPr lang="en-US" b="1" dirty="0"/>
              <a:t>ID</a:t>
            </a:r>
            <a:r>
              <a:rPr lang="en-US" dirty="0"/>
              <a:t> member.</a:t>
            </a:r>
          </a:p>
          <a:p>
            <a:pPr lvl="1"/>
            <a:r>
              <a:rPr lang="en-US" dirty="0"/>
              <a:t>A function to take user input to initialize the </a:t>
            </a:r>
            <a:r>
              <a:rPr lang="en-US" b="1" dirty="0"/>
              <a:t>marks</a:t>
            </a:r>
            <a:r>
              <a:rPr lang="en-US" dirty="0"/>
              <a:t> array</a:t>
            </a:r>
          </a:p>
          <a:p>
            <a:pPr lvl="1"/>
            <a:r>
              <a:rPr lang="en-US" dirty="0"/>
              <a:t>A function to calculate the average of the marks array and save it in the </a:t>
            </a:r>
            <a:r>
              <a:rPr lang="en-US" b="1" dirty="0"/>
              <a:t>average</a:t>
            </a:r>
            <a:r>
              <a:rPr lang="en-US" dirty="0"/>
              <a:t> data member.</a:t>
            </a:r>
          </a:p>
          <a:p>
            <a:pPr lvl="1"/>
            <a:r>
              <a:rPr lang="en-US" dirty="0"/>
              <a:t>A private function to display the average, that is called by the </a:t>
            </a:r>
            <a:r>
              <a:rPr lang="en-US" dirty="0" err="1"/>
              <a:t>calculateAverage</a:t>
            </a:r>
            <a:r>
              <a:rPr lang="en-US" dirty="0"/>
              <a:t> function at the end of the computation.</a:t>
            </a:r>
          </a:p>
          <a:p>
            <a:r>
              <a:rPr lang="en-US" dirty="0"/>
              <a:t>In main, create a Student object and demonstrate the above functions.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991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5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44881"/>
          </a:xfrm>
        </p:spPr>
        <p:txBody>
          <a:bodyPr/>
          <a:lstStyle/>
          <a:p>
            <a:r>
              <a:rPr lang="en-US" b="1" dirty="0" err="1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D20000"/>
                </a:solidFill>
              </a:rPr>
              <a:t> Member Functions</a:t>
            </a:r>
          </a:p>
        </p:txBody>
      </p:sp>
      <p:sp>
        <p:nvSpPr>
          <p:cNvPr id="8195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-36444" y="944881"/>
            <a:ext cx="9144000" cy="5638800"/>
          </a:xfrm>
        </p:spPr>
        <p:txBody>
          <a:bodyPr/>
          <a:lstStyle/>
          <a:p>
            <a:r>
              <a:rPr lang="en-US" sz="3000" b="1" dirty="0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3000" b="1" dirty="0">
                <a:solidFill>
                  <a:srgbClr val="D20000"/>
                </a:solidFill>
              </a:rPr>
              <a:t> </a:t>
            </a:r>
            <a:r>
              <a:rPr lang="en-US" sz="3000" dirty="0"/>
              <a:t>Member Functions: Read-only functions that cannot modify object’s data members.</a:t>
            </a:r>
          </a:p>
          <a:p>
            <a:endParaRPr lang="en-US" sz="3000" b="1" dirty="0">
              <a:solidFill>
                <a:srgbClr val="2C14DE"/>
              </a:solidFill>
            </a:endParaRPr>
          </a:p>
          <a:p>
            <a:pPr marL="0" indent="0">
              <a:buNone/>
            </a:pPr>
            <a:r>
              <a:rPr lang="en-US" sz="3000" b="1" dirty="0">
                <a:solidFill>
                  <a:srgbClr val="2C14DE"/>
                </a:solidFill>
              </a:rPr>
              <a:t>     </a:t>
            </a:r>
            <a:r>
              <a:rPr lang="en-US" sz="3000" b="1" dirty="0" err="1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returnType</a:t>
            </a:r>
            <a:r>
              <a:rPr lang="en-US" sz="3000" b="1" dirty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functionName</a:t>
            </a:r>
            <a:r>
              <a:rPr lang="en-US" sz="3000" b="1" dirty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3000" b="1" dirty="0">
                <a:solidFill>
                  <a:srgbClr val="39DFE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</a:p>
          <a:p>
            <a:pPr marL="0" indent="0">
              <a:buNone/>
            </a:pPr>
            <a:r>
              <a:rPr lang="en-US" sz="3000" b="1" dirty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 </a:t>
            </a:r>
          </a:p>
          <a:p>
            <a:pPr marL="0" indent="0">
              <a:buNone/>
            </a:pPr>
            <a:r>
              <a:rPr lang="en-US" sz="3000" b="1" dirty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//function body</a:t>
            </a:r>
          </a:p>
          <a:p>
            <a:pPr marL="0" indent="0">
              <a:buNone/>
            </a:pPr>
            <a:r>
              <a:rPr lang="en-US" sz="3000" b="1" dirty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sz="3000" b="1" dirty="0">
              <a:solidFill>
                <a:srgbClr val="2C14DE"/>
              </a:solidFill>
            </a:endParaRPr>
          </a:p>
          <a:p>
            <a:endParaRPr lang="en-US" b="1" dirty="0">
              <a:solidFill>
                <a:srgbClr val="2C14D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52057"/>
          <a:stretch/>
        </p:blipFill>
        <p:spPr>
          <a:xfrm>
            <a:off x="454056" y="5288763"/>
            <a:ext cx="8235888" cy="63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6911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00113" y="44450"/>
            <a:ext cx="8167687" cy="457200"/>
          </a:xfrm>
        </p:spPr>
        <p:txBody>
          <a:bodyPr lIns="92075" tIns="46038" rIns="92075" bIns="46038">
            <a:normAutofit fontScale="90000"/>
          </a:bodyPr>
          <a:lstStyle/>
          <a:p>
            <a:r>
              <a:rPr lang="en-US" altLang="zh-CN" sz="3200" b="1" u="sng" dirty="0">
                <a:solidFill>
                  <a:srgbClr val="B80000"/>
                </a:solidFill>
                <a:latin typeface="Calibri" pitchFamily="34" charset="0"/>
              </a:rPr>
              <a:t>Constant Functions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06588" y="630238"/>
            <a:ext cx="5402262" cy="4151312"/>
          </a:xfrm>
          <a:solidFill>
            <a:schemeClr val="accent5">
              <a:lumMod val="20000"/>
              <a:lumOff val="80000"/>
            </a:schemeClr>
          </a:solidFill>
        </p:spPr>
        <p:txBody>
          <a:bodyPr lIns="92075" tIns="46038" rIns="92075" bIns="46038"/>
          <a:lstStyle/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class  Circle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	private: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	     double radius;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  	public: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	Circle 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      {    radius = 1;     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     </a:t>
            </a:r>
            <a:r>
              <a:rPr lang="en-US" altLang="zh-CN" sz="2400" b="1" dirty="0">
                <a:latin typeface="Calibri" pitchFamily="34" charset="0"/>
              </a:rPr>
              <a:t>Circle(double rad)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Calibri" pitchFamily="34" charset="0"/>
              </a:rPr>
              <a:t>	{  	radius = rad;    }</a:t>
            </a:r>
            <a:endParaRPr lang="en-US" altLang="zh-CN" sz="2200" b="1" dirty="0">
              <a:latin typeface="Calibri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	double   </a:t>
            </a:r>
            <a:r>
              <a:rPr lang="en-US" altLang="zh-CN" sz="2200" b="1" dirty="0" err="1">
                <a:latin typeface="Calibri" pitchFamily="34" charset="0"/>
              </a:rPr>
              <a:t>getArea</a:t>
            </a:r>
            <a:r>
              <a:rPr lang="en-US" altLang="zh-CN" sz="2200" b="1" dirty="0">
                <a:latin typeface="Calibri" pitchFamily="34" charset="0"/>
              </a:rPr>
              <a:t>() </a:t>
            </a:r>
            <a:r>
              <a:rPr lang="en-US" altLang="zh-CN" sz="2200" b="1" dirty="0" err="1">
                <a:solidFill>
                  <a:srgbClr val="2C14DE"/>
                </a:solidFill>
                <a:latin typeface="Calibri" pitchFamily="34" charset="0"/>
              </a:rPr>
              <a:t>const</a:t>
            </a:r>
            <a:endParaRPr lang="en-US" altLang="zh-CN" sz="2200" b="1" dirty="0">
              <a:solidFill>
                <a:srgbClr val="2C14DE"/>
              </a:solidFill>
              <a:latin typeface="Calibri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	{  return radius *  radius  *  3.14159;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};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403350" y="4829175"/>
            <a:ext cx="6481763" cy="19685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void main()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       Circle      C2(8.0);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	  Circle     C1;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       </a:t>
            </a:r>
            <a:r>
              <a:rPr lang="en-US" altLang="zh-CN" sz="2200" b="1" dirty="0" err="1">
                <a:latin typeface="Calibri" pitchFamily="34" charset="0"/>
              </a:rPr>
              <a:t>cout</a:t>
            </a:r>
            <a:r>
              <a:rPr lang="en-US" altLang="zh-CN" sz="2200" b="1" dirty="0">
                <a:latin typeface="Calibri" pitchFamily="34" charset="0"/>
              </a:rPr>
              <a:t>&lt;&lt;“Area of circle = “&lt;&lt;C1.getArea();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}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268538" y="2276475"/>
            <a:ext cx="3095625" cy="1439863"/>
          </a:xfrm>
          <a:prstGeom prst="rect">
            <a:avLst/>
          </a:prstGeom>
          <a:solidFill>
            <a:schemeClr val="accent2">
              <a:lumMod val="20000"/>
              <a:lumOff val="80000"/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3925888" y="3184525"/>
            <a:ext cx="2940050" cy="2474913"/>
          </a:xfrm>
          <a:custGeom>
            <a:avLst/>
            <a:gdLst>
              <a:gd name="connsiteX0" fmla="*/ 0 w 2940650"/>
              <a:gd name="connsiteY0" fmla="*/ 2475187 h 2475187"/>
              <a:gd name="connsiteX1" fmla="*/ 2932386 w 2940650"/>
              <a:gd name="connsiteY1" fmla="*/ 1119352 h 2475187"/>
              <a:gd name="connsiteX2" fmla="*/ 709448 w 2940650"/>
              <a:gd name="connsiteY2" fmla="*/ 0 h 2475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40650" h="2475187">
                <a:moveTo>
                  <a:pt x="0" y="2475187"/>
                </a:moveTo>
                <a:cubicBezTo>
                  <a:pt x="1407072" y="2003535"/>
                  <a:pt x="2814145" y="1531883"/>
                  <a:pt x="2932386" y="1119352"/>
                </a:cubicBezTo>
                <a:cubicBezTo>
                  <a:pt x="3050627" y="706821"/>
                  <a:pt x="1880037" y="353410"/>
                  <a:pt x="709448" y="0"/>
                </a:cubicBezTo>
              </a:path>
            </a:pathLst>
          </a:cu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389313" y="2362200"/>
            <a:ext cx="3879850" cy="3660775"/>
          </a:xfrm>
          <a:custGeom>
            <a:avLst/>
            <a:gdLst>
              <a:gd name="connsiteX0" fmla="*/ 31531 w 3879517"/>
              <a:gd name="connsiteY0" fmla="*/ 3659580 h 3659580"/>
              <a:gd name="connsiteX1" fmla="*/ 3263462 w 3879517"/>
              <a:gd name="connsiteY1" fmla="*/ 2760945 h 3659580"/>
              <a:gd name="connsiteX2" fmla="*/ 3736428 w 3879517"/>
              <a:gd name="connsiteY2" fmla="*/ 1436642 h 3659580"/>
              <a:gd name="connsiteX3" fmla="*/ 1529255 w 3879517"/>
              <a:gd name="connsiteY3" fmla="*/ 128104 h 3659580"/>
              <a:gd name="connsiteX4" fmla="*/ 0 w 3879517"/>
              <a:gd name="connsiteY4" fmla="*/ 49276 h 3659580"/>
              <a:gd name="connsiteX5" fmla="*/ 0 w 3879517"/>
              <a:gd name="connsiteY5" fmla="*/ 49276 h 365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79517" h="3659580">
                <a:moveTo>
                  <a:pt x="31531" y="3659580"/>
                </a:moveTo>
                <a:cubicBezTo>
                  <a:pt x="1338755" y="3395507"/>
                  <a:pt x="2645979" y="3131435"/>
                  <a:pt x="3263462" y="2760945"/>
                </a:cubicBezTo>
                <a:cubicBezTo>
                  <a:pt x="3880945" y="2390455"/>
                  <a:pt x="4025462" y="1875449"/>
                  <a:pt x="3736428" y="1436642"/>
                </a:cubicBezTo>
                <a:cubicBezTo>
                  <a:pt x="3447394" y="997835"/>
                  <a:pt x="2151993" y="359332"/>
                  <a:pt x="1529255" y="128104"/>
                </a:cubicBezTo>
                <a:cubicBezTo>
                  <a:pt x="906517" y="-103124"/>
                  <a:pt x="0" y="49276"/>
                  <a:pt x="0" y="49276"/>
                </a:cubicBezTo>
                <a:lnTo>
                  <a:pt x="0" y="49276"/>
                </a:lnTo>
              </a:path>
            </a:pathLst>
          </a:cu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6665912" y="3378597"/>
            <a:ext cx="2438401" cy="158472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const</a:t>
            </a:r>
            <a:r>
              <a:rPr lang="en-US" sz="2400" b="1" dirty="0"/>
              <a:t> member function </a:t>
            </a:r>
            <a:r>
              <a:rPr lang="en-US" sz="2400" b="1" dirty="0">
                <a:solidFill>
                  <a:srgbClr val="D20000"/>
                </a:solidFill>
              </a:rPr>
              <a:t>cannot update/change object’s data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49391B7-F75C-D442-A4E0-D12D93703AB6}"/>
                  </a:ext>
                </a:extLst>
              </p14:cNvPr>
              <p14:cNvContentPartPr/>
              <p14:nvPr/>
            </p14:nvContentPartPr>
            <p14:xfrm>
              <a:off x="495720" y="2451240"/>
              <a:ext cx="7265880" cy="3612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49391B7-F75C-D442-A4E0-D12D93703A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6360" y="2441880"/>
                <a:ext cx="7284600" cy="363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38719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5"/>
          <p:cNvSpPr>
            <a:spLocks noGrp="1" noChangeArrowheads="1"/>
          </p:cNvSpPr>
          <p:nvPr>
            <p:ph type="title"/>
          </p:nvPr>
        </p:nvSpPr>
        <p:spPr>
          <a:xfrm>
            <a:off x="36444" y="0"/>
            <a:ext cx="9067800" cy="944881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D20000"/>
                </a:solidFill>
              </a:rPr>
              <a:t>Accessors and Mutators</a:t>
            </a:r>
            <a:br>
              <a:rPr lang="en-US" sz="3600" b="1" dirty="0">
                <a:solidFill>
                  <a:srgbClr val="D20000"/>
                </a:solidFill>
              </a:rPr>
            </a:br>
            <a:r>
              <a:rPr lang="en-US" sz="3600" b="1" dirty="0">
                <a:solidFill>
                  <a:srgbClr val="D20000"/>
                </a:solidFill>
              </a:rPr>
              <a:t>(Getters &amp; Setters)</a:t>
            </a:r>
          </a:p>
        </p:txBody>
      </p:sp>
      <p:sp>
        <p:nvSpPr>
          <p:cNvPr id="8195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4572000" cy="5638800"/>
          </a:xfrm>
        </p:spPr>
        <p:txBody>
          <a:bodyPr/>
          <a:lstStyle/>
          <a:p>
            <a:r>
              <a:rPr lang="en-US" b="1" dirty="0">
                <a:solidFill>
                  <a:srgbClr val="D20000"/>
                </a:solidFill>
              </a:rPr>
              <a:t>Accessor:</a:t>
            </a:r>
            <a:r>
              <a:rPr lang="en-US" dirty="0"/>
              <a:t> member function only reads/gets value from a class’s member variable but </a:t>
            </a:r>
            <a:r>
              <a:rPr lang="en-US" i="1" u="sng" dirty="0"/>
              <a:t>does not change it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>
                <a:solidFill>
                  <a:srgbClr val="D20000"/>
                </a:solidFill>
              </a:rPr>
              <a:t>Mutator:</a:t>
            </a:r>
            <a:r>
              <a:rPr lang="en-US" dirty="0"/>
              <a:t> member function that stores a value in member variable.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BF47F7-F4E6-BD4B-8359-D3255ECC5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2062610"/>
            <a:ext cx="4222738" cy="36523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F81B8ED-FF23-BC42-B5FF-238615BE11C8}"/>
                  </a:ext>
                </a:extLst>
              </p14:cNvPr>
              <p14:cNvContentPartPr/>
              <p14:nvPr/>
            </p14:nvContentPartPr>
            <p14:xfrm>
              <a:off x="5216760" y="2919240"/>
              <a:ext cx="393840" cy="2289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F81B8ED-FF23-BC42-B5FF-238615BE11C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07400" y="2909880"/>
                <a:ext cx="412560" cy="230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85A5764-972A-4D44-B849-7FAA8C791A30}"/>
                  </a:ext>
                </a:extLst>
              </p14:cNvPr>
              <p14:cNvContentPartPr/>
              <p14:nvPr/>
            </p14:nvContentPartPr>
            <p14:xfrm>
              <a:off x="7817760" y="4209480"/>
              <a:ext cx="837720" cy="629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85A5764-972A-4D44-B849-7FAA8C791A3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08400" y="4200120"/>
                <a:ext cx="856440" cy="64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7180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5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44881"/>
          </a:xfrm>
        </p:spPr>
        <p:txBody>
          <a:bodyPr/>
          <a:lstStyle/>
          <a:p>
            <a:r>
              <a:rPr lang="en-US" b="1" dirty="0">
                <a:solidFill>
                  <a:srgbClr val="D20000"/>
                </a:solidFill>
              </a:rPr>
              <a:t>Interface vs. Implementation </a:t>
            </a:r>
          </a:p>
        </p:txBody>
      </p:sp>
      <p:sp>
        <p:nvSpPr>
          <p:cNvPr id="8195" name="Rectangle 3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Separating </a:t>
            </a:r>
            <a:r>
              <a:rPr lang="en-US" b="1" i="1" dirty="0">
                <a:solidFill>
                  <a:srgbClr val="C00000"/>
                </a:solidFill>
              </a:rPr>
              <a:t>interface</a:t>
            </a:r>
            <a:r>
              <a:rPr lang="en-US" dirty="0"/>
              <a:t> from </a:t>
            </a:r>
            <a:r>
              <a:rPr lang="en-US" b="1" i="1" dirty="0">
                <a:solidFill>
                  <a:srgbClr val="C00000"/>
                </a:solidFill>
              </a:rPr>
              <a:t>implementation</a:t>
            </a:r>
          </a:p>
          <a:p>
            <a:pPr lvl="1"/>
            <a:r>
              <a:rPr lang="en-US" sz="3200" dirty="0"/>
              <a:t>Makes it easier to modify programs</a:t>
            </a:r>
          </a:p>
          <a:p>
            <a:pPr lvl="1"/>
            <a:endParaRPr lang="en-US" dirty="0"/>
          </a:p>
          <a:p>
            <a:pPr lvl="1"/>
            <a:r>
              <a:rPr lang="en-US" sz="3200" b="1" dirty="0">
                <a:solidFill>
                  <a:srgbClr val="C00000"/>
                </a:solidFill>
              </a:rPr>
              <a:t>Header files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b="1" dirty="0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3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2800" dirty="0"/>
              <a:t>Contain class definitions and function prototypes</a:t>
            </a:r>
          </a:p>
          <a:p>
            <a:pPr lvl="1"/>
            <a:endParaRPr lang="en-US" dirty="0"/>
          </a:p>
          <a:p>
            <a:pPr lvl="1"/>
            <a:r>
              <a:rPr lang="en-US" sz="3200" b="1" dirty="0">
                <a:solidFill>
                  <a:srgbClr val="C00000"/>
                </a:solidFill>
              </a:rPr>
              <a:t>Source-code files </a:t>
            </a:r>
            <a:r>
              <a:rPr lang="en-US" sz="3200" b="1" dirty="0">
                <a:solidFill>
                  <a:srgbClr val="2F1BC7"/>
                </a:solidFill>
              </a:rPr>
              <a:t>(</a:t>
            </a:r>
            <a:r>
              <a:rPr lang="en-US" sz="3200" b="1" dirty="0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3200" b="1" dirty="0" err="1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sz="3200" b="1" dirty="0">
                <a:solidFill>
                  <a:srgbClr val="2F1BC7"/>
                </a:solidFill>
              </a:rPr>
              <a:t>)</a:t>
            </a:r>
          </a:p>
          <a:p>
            <a:pPr lvl="2"/>
            <a:r>
              <a:rPr lang="en-US" sz="2800" dirty="0"/>
              <a:t>Contain member function definitions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97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42875"/>
            <a:ext cx="6494890" cy="56756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0657" y="5943600"/>
            <a:ext cx="80251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>
                <a:solidFill>
                  <a:srgbClr val="000000"/>
                </a:solidFill>
                <a:latin typeface="JCOHK L+ Gill Sans"/>
              </a:rPr>
              <a:t>But </a:t>
            </a:r>
            <a:r>
              <a:rPr lang="en-US" sz="2800" b="1" i="1" dirty="0">
                <a:solidFill>
                  <a:srgbClr val="2C14DE"/>
                </a:solidFill>
                <a:latin typeface="JCOHK L+ Gill Sans"/>
              </a:rPr>
              <a:t>binary is hard (for humans)</a:t>
            </a:r>
            <a:r>
              <a:rPr lang="en-US" sz="2800" i="1" dirty="0">
                <a:solidFill>
                  <a:srgbClr val="2C14DE"/>
                </a:solidFill>
                <a:latin typeface="JCOHK L+ Gill Sans"/>
              </a:rPr>
              <a:t> </a:t>
            </a:r>
            <a:r>
              <a:rPr lang="en-US" sz="2800" i="1" dirty="0">
                <a:solidFill>
                  <a:srgbClr val="000000"/>
                </a:solidFill>
                <a:latin typeface="JCOHK L+ Gill Sans"/>
              </a:rPr>
              <a:t>to work with…</a:t>
            </a:r>
          </a:p>
        </p:txBody>
      </p:sp>
    </p:spTree>
    <p:extLst>
      <p:ext uri="{BB962C8B-B14F-4D97-AF65-F5344CB8AC3E}">
        <p14:creationId xmlns:p14="http://schemas.microsoft.com/office/powerpoint/2010/main" val="17381483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70"/>
          <p:cNvGrpSpPr>
            <a:grpSpLocks/>
          </p:cNvGrpSpPr>
          <p:nvPr/>
        </p:nvGrpSpPr>
        <p:grpSpPr bwMode="auto">
          <a:xfrm>
            <a:off x="76200" y="228600"/>
            <a:ext cx="6705600" cy="6400800"/>
            <a:chOff x="0" y="0"/>
            <a:chExt cx="3072" cy="8228"/>
          </a:xfrm>
        </p:grpSpPr>
        <p:grpSp>
          <p:nvGrpSpPr>
            <p:cNvPr id="9225" name="Group 27"/>
            <p:cNvGrpSpPr>
              <a:grpSpLocks/>
            </p:cNvGrpSpPr>
            <p:nvPr/>
          </p:nvGrpSpPr>
          <p:grpSpPr bwMode="auto">
            <a:xfrm>
              <a:off x="0" y="0"/>
              <a:ext cx="3072" cy="374"/>
              <a:chOff x="0" y="0"/>
              <a:chExt cx="3072" cy="374"/>
            </a:xfrm>
          </p:grpSpPr>
          <p:sp>
            <p:nvSpPr>
              <p:cNvPr id="9289" name="Rectangle 26"/>
              <p:cNvSpPr>
                <a:spLocks noChangeArrowheads="1"/>
              </p:cNvSpPr>
              <p:nvPr/>
            </p:nvSpPr>
            <p:spPr bwMode="auto">
              <a:xfrm>
                <a:off x="0" y="9"/>
                <a:ext cx="85" cy="35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9290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	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// Fig. 6.5: time1.h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9226" name="Group 29"/>
            <p:cNvGrpSpPr>
              <a:grpSpLocks/>
            </p:cNvGrpSpPr>
            <p:nvPr/>
          </p:nvGrpSpPr>
          <p:grpSpPr bwMode="auto">
            <a:xfrm>
              <a:off x="0" y="374"/>
              <a:ext cx="3072" cy="374"/>
              <a:chOff x="0" y="374"/>
              <a:chExt cx="3072" cy="374"/>
            </a:xfrm>
          </p:grpSpPr>
          <p:sp>
            <p:nvSpPr>
              <p:cNvPr id="9287" name="Rectangle 28"/>
              <p:cNvSpPr>
                <a:spLocks noChangeArrowheads="1"/>
              </p:cNvSpPr>
              <p:nvPr/>
            </p:nvSpPr>
            <p:spPr bwMode="auto">
              <a:xfrm>
                <a:off x="0" y="383"/>
                <a:ext cx="85" cy="35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9288" name="Rectangle 5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	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// Declaration of the Time class.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9227" name="Group 31"/>
            <p:cNvGrpSpPr>
              <a:grpSpLocks/>
            </p:cNvGrpSpPr>
            <p:nvPr/>
          </p:nvGrpSpPr>
          <p:grpSpPr bwMode="auto">
            <a:xfrm>
              <a:off x="0" y="748"/>
              <a:ext cx="3072" cy="374"/>
              <a:chOff x="0" y="748"/>
              <a:chExt cx="3072" cy="374"/>
            </a:xfrm>
          </p:grpSpPr>
          <p:sp>
            <p:nvSpPr>
              <p:cNvPr id="9285" name="Rectangle 30"/>
              <p:cNvSpPr>
                <a:spLocks noChangeArrowheads="1"/>
              </p:cNvSpPr>
              <p:nvPr/>
            </p:nvSpPr>
            <p:spPr bwMode="auto">
              <a:xfrm>
                <a:off x="0" y="757"/>
                <a:ext cx="85" cy="35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9286" name="Rectangle 6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3	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// Member functions are defined in time1.cpp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9228" name="Group 33"/>
            <p:cNvGrpSpPr>
              <a:grpSpLocks/>
            </p:cNvGrpSpPr>
            <p:nvPr/>
          </p:nvGrpSpPr>
          <p:grpSpPr bwMode="auto">
            <a:xfrm>
              <a:off x="0" y="1122"/>
              <a:ext cx="3072" cy="374"/>
              <a:chOff x="0" y="1122"/>
              <a:chExt cx="3072" cy="374"/>
            </a:xfrm>
          </p:grpSpPr>
          <p:sp>
            <p:nvSpPr>
              <p:cNvPr id="9283" name="Rectangle 32"/>
              <p:cNvSpPr>
                <a:spLocks noChangeArrowheads="1"/>
              </p:cNvSpPr>
              <p:nvPr/>
            </p:nvSpPr>
            <p:spPr bwMode="auto">
              <a:xfrm>
                <a:off x="0" y="1131"/>
                <a:ext cx="85" cy="35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9284" name="Rectangle 7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4	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9229" name="Group 35"/>
            <p:cNvGrpSpPr>
              <a:grpSpLocks/>
            </p:cNvGrpSpPr>
            <p:nvPr/>
          </p:nvGrpSpPr>
          <p:grpSpPr bwMode="auto">
            <a:xfrm>
              <a:off x="0" y="1496"/>
              <a:ext cx="3072" cy="374"/>
              <a:chOff x="0" y="1496"/>
              <a:chExt cx="3072" cy="374"/>
            </a:xfrm>
          </p:grpSpPr>
          <p:sp>
            <p:nvSpPr>
              <p:cNvPr id="9281" name="Rectangle 34"/>
              <p:cNvSpPr>
                <a:spLocks noChangeArrowheads="1"/>
              </p:cNvSpPr>
              <p:nvPr/>
            </p:nvSpPr>
            <p:spPr bwMode="auto">
              <a:xfrm>
                <a:off x="0" y="1505"/>
                <a:ext cx="85" cy="35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9282" name="Rectangle 8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5	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// prevent multiple inclusions of header file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9230" name="Group 37"/>
            <p:cNvGrpSpPr>
              <a:grpSpLocks/>
            </p:cNvGrpSpPr>
            <p:nvPr/>
          </p:nvGrpSpPr>
          <p:grpSpPr bwMode="auto">
            <a:xfrm>
              <a:off x="0" y="1870"/>
              <a:ext cx="3072" cy="374"/>
              <a:chOff x="0" y="1870"/>
              <a:chExt cx="3072" cy="374"/>
            </a:xfrm>
          </p:grpSpPr>
          <p:sp>
            <p:nvSpPr>
              <p:cNvPr id="9279" name="Rectangle 36"/>
              <p:cNvSpPr>
                <a:spLocks noChangeArrowheads="1"/>
              </p:cNvSpPr>
              <p:nvPr/>
            </p:nvSpPr>
            <p:spPr bwMode="auto">
              <a:xfrm>
                <a:off x="0" y="1879"/>
                <a:ext cx="85" cy="35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9280" name="Rectangle 9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 dirty="0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6	</a:t>
                </a:r>
                <a:r>
                  <a:rPr lang="en-US" sz="1200" b="1" dirty="0">
                    <a:latin typeface="Courier New" panose="02070309020205020404" pitchFamily="49" charset="0"/>
                  </a:rPr>
                  <a:t>#</a:t>
                </a:r>
                <a:r>
                  <a:rPr lang="en-US" sz="1200" b="1" dirty="0" err="1">
                    <a:latin typeface="Courier New" panose="02070309020205020404" pitchFamily="49" charset="0"/>
                  </a:rPr>
                  <a:t>ifndef</a:t>
                </a:r>
                <a:r>
                  <a:rPr lang="en-US" sz="1200" b="1" dirty="0">
                    <a:latin typeface="Courier New" panose="02070309020205020404" pitchFamily="49" charset="0"/>
                  </a:rPr>
                  <a:t> TIME1_H</a:t>
                </a:r>
              </a:p>
              <a:p>
                <a:pPr eaLnBrk="1" hangingPunct="1"/>
                <a:endParaRPr lang="en-US" sz="1200" b="1" dirty="0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9231" name="Group 39"/>
            <p:cNvGrpSpPr>
              <a:grpSpLocks/>
            </p:cNvGrpSpPr>
            <p:nvPr/>
          </p:nvGrpSpPr>
          <p:grpSpPr bwMode="auto">
            <a:xfrm>
              <a:off x="0" y="2244"/>
              <a:ext cx="3072" cy="374"/>
              <a:chOff x="0" y="2244"/>
              <a:chExt cx="3072" cy="374"/>
            </a:xfrm>
          </p:grpSpPr>
          <p:sp>
            <p:nvSpPr>
              <p:cNvPr id="9277" name="Rectangle 38"/>
              <p:cNvSpPr>
                <a:spLocks noChangeArrowheads="1"/>
              </p:cNvSpPr>
              <p:nvPr/>
            </p:nvSpPr>
            <p:spPr bwMode="auto">
              <a:xfrm>
                <a:off x="0" y="2253"/>
                <a:ext cx="85" cy="35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9278" name="Rectangle 10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 dirty="0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7	</a:t>
                </a:r>
                <a:r>
                  <a:rPr lang="en-US" sz="1200" b="1" dirty="0">
                    <a:latin typeface="Courier New" panose="02070309020205020404" pitchFamily="49" charset="0"/>
                  </a:rPr>
                  <a:t>#define TIME1_H</a:t>
                </a:r>
              </a:p>
              <a:p>
                <a:pPr eaLnBrk="1" hangingPunct="1"/>
                <a:endParaRPr lang="en-US" sz="1200" b="1" dirty="0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9232" name="Group 41"/>
            <p:cNvGrpSpPr>
              <a:grpSpLocks/>
            </p:cNvGrpSpPr>
            <p:nvPr/>
          </p:nvGrpSpPr>
          <p:grpSpPr bwMode="auto">
            <a:xfrm>
              <a:off x="0" y="2618"/>
              <a:ext cx="3072" cy="374"/>
              <a:chOff x="0" y="2618"/>
              <a:chExt cx="3072" cy="374"/>
            </a:xfrm>
          </p:grpSpPr>
          <p:sp>
            <p:nvSpPr>
              <p:cNvPr id="9275" name="Rectangle 40"/>
              <p:cNvSpPr>
                <a:spLocks noChangeArrowheads="1"/>
              </p:cNvSpPr>
              <p:nvPr/>
            </p:nvSpPr>
            <p:spPr bwMode="auto">
              <a:xfrm>
                <a:off x="0" y="2627"/>
                <a:ext cx="85" cy="35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9276" name="Rectangle 11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8	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9233" name="Group 43"/>
            <p:cNvGrpSpPr>
              <a:grpSpLocks/>
            </p:cNvGrpSpPr>
            <p:nvPr/>
          </p:nvGrpSpPr>
          <p:grpSpPr bwMode="auto">
            <a:xfrm>
              <a:off x="0" y="2992"/>
              <a:ext cx="3072" cy="374"/>
              <a:chOff x="0" y="2992"/>
              <a:chExt cx="3072" cy="374"/>
            </a:xfrm>
          </p:grpSpPr>
          <p:sp>
            <p:nvSpPr>
              <p:cNvPr id="9273" name="Rectangle 42"/>
              <p:cNvSpPr>
                <a:spLocks noChangeArrowheads="1"/>
              </p:cNvSpPr>
              <p:nvPr/>
            </p:nvSpPr>
            <p:spPr bwMode="auto">
              <a:xfrm>
                <a:off x="0" y="3001"/>
                <a:ext cx="85" cy="35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9274" name="Rectangle 12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 dirty="0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9	</a:t>
                </a:r>
                <a:r>
                  <a:rPr lang="en-US" sz="1200" b="1" dirty="0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// Time abstract data type definition</a:t>
                </a:r>
                <a:endParaRPr lang="en-US" sz="1200" b="1" dirty="0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 dirty="0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9234" name="Group 45"/>
            <p:cNvGrpSpPr>
              <a:grpSpLocks/>
            </p:cNvGrpSpPr>
            <p:nvPr/>
          </p:nvGrpSpPr>
          <p:grpSpPr bwMode="auto">
            <a:xfrm>
              <a:off x="0" y="3366"/>
              <a:ext cx="3072" cy="374"/>
              <a:chOff x="0" y="3366"/>
              <a:chExt cx="3072" cy="374"/>
            </a:xfrm>
          </p:grpSpPr>
          <p:sp>
            <p:nvSpPr>
              <p:cNvPr id="9271" name="Rectangle 44"/>
              <p:cNvSpPr>
                <a:spLocks noChangeArrowheads="1"/>
              </p:cNvSpPr>
              <p:nvPr/>
            </p:nvSpPr>
            <p:spPr bwMode="auto">
              <a:xfrm>
                <a:off x="0" y="3375"/>
                <a:ext cx="85" cy="35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9272" name="Rectangle 13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10	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class</a:t>
                </a:r>
                <a:r>
                  <a:rPr lang="en-US" sz="1200" b="1">
                    <a:latin typeface="Courier New" panose="02070309020205020404" pitchFamily="49" charset="0"/>
                  </a:rPr>
                  <a:t> Time {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9235" name="Group 47"/>
            <p:cNvGrpSpPr>
              <a:grpSpLocks/>
            </p:cNvGrpSpPr>
            <p:nvPr/>
          </p:nvGrpSpPr>
          <p:grpSpPr bwMode="auto">
            <a:xfrm>
              <a:off x="0" y="3740"/>
              <a:ext cx="3072" cy="374"/>
              <a:chOff x="0" y="3740"/>
              <a:chExt cx="3072" cy="374"/>
            </a:xfrm>
          </p:grpSpPr>
          <p:sp>
            <p:nvSpPr>
              <p:cNvPr id="9269" name="Rectangle 46"/>
              <p:cNvSpPr>
                <a:spLocks noChangeArrowheads="1"/>
              </p:cNvSpPr>
              <p:nvPr/>
            </p:nvSpPr>
            <p:spPr bwMode="auto">
              <a:xfrm>
                <a:off x="0" y="3749"/>
                <a:ext cx="85" cy="35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9270" name="Rectangle 14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11	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public: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9236" name="Group 49"/>
            <p:cNvGrpSpPr>
              <a:grpSpLocks/>
            </p:cNvGrpSpPr>
            <p:nvPr/>
          </p:nvGrpSpPr>
          <p:grpSpPr bwMode="auto">
            <a:xfrm>
              <a:off x="0" y="4114"/>
              <a:ext cx="3072" cy="374"/>
              <a:chOff x="0" y="4114"/>
              <a:chExt cx="3072" cy="374"/>
            </a:xfrm>
          </p:grpSpPr>
          <p:sp>
            <p:nvSpPr>
              <p:cNvPr id="9267" name="Rectangle 48"/>
              <p:cNvSpPr>
                <a:spLocks noChangeArrowheads="1"/>
              </p:cNvSpPr>
              <p:nvPr/>
            </p:nvSpPr>
            <p:spPr bwMode="auto">
              <a:xfrm>
                <a:off x="0" y="4123"/>
                <a:ext cx="85" cy="35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9268" name="Rectangle 15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12	</a:t>
                </a:r>
                <a:r>
                  <a:rPr lang="en-US" sz="1200" b="1">
                    <a:latin typeface="Courier New" panose="02070309020205020404" pitchFamily="49" charset="0"/>
                  </a:rPr>
                  <a:t>   Time();                     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// constructor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9237" name="Group 51"/>
            <p:cNvGrpSpPr>
              <a:grpSpLocks/>
            </p:cNvGrpSpPr>
            <p:nvPr/>
          </p:nvGrpSpPr>
          <p:grpSpPr bwMode="auto">
            <a:xfrm>
              <a:off x="0" y="4488"/>
              <a:ext cx="3072" cy="374"/>
              <a:chOff x="0" y="4488"/>
              <a:chExt cx="3072" cy="374"/>
            </a:xfrm>
          </p:grpSpPr>
          <p:sp>
            <p:nvSpPr>
              <p:cNvPr id="9265" name="Rectangle 50"/>
              <p:cNvSpPr>
                <a:spLocks noChangeArrowheads="1"/>
              </p:cNvSpPr>
              <p:nvPr/>
            </p:nvSpPr>
            <p:spPr bwMode="auto">
              <a:xfrm>
                <a:off x="0" y="4497"/>
                <a:ext cx="85" cy="35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9266" name="Rectangle 16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13	</a:t>
                </a:r>
                <a:r>
                  <a:rPr lang="en-US" sz="1200" b="1">
                    <a:latin typeface="Courier New" panose="02070309020205020404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void</a:t>
                </a:r>
                <a:r>
                  <a:rPr lang="en-US" sz="1200" b="1">
                    <a:latin typeface="Courier New" panose="02070309020205020404" pitchFamily="49" charset="0"/>
                  </a:rPr>
                  <a:t> setTime( int, int, int ); 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// set hour, minute, second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9238" name="Group 53"/>
            <p:cNvGrpSpPr>
              <a:grpSpLocks/>
            </p:cNvGrpSpPr>
            <p:nvPr/>
          </p:nvGrpSpPr>
          <p:grpSpPr bwMode="auto">
            <a:xfrm>
              <a:off x="0" y="4862"/>
              <a:ext cx="3072" cy="374"/>
              <a:chOff x="0" y="4862"/>
              <a:chExt cx="3072" cy="374"/>
            </a:xfrm>
          </p:grpSpPr>
          <p:sp>
            <p:nvSpPr>
              <p:cNvPr id="9263" name="Rectangle 52"/>
              <p:cNvSpPr>
                <a:spLocks noChangeArrowheads="1"/>
              </p:cNvSpPr>
              <p:nvPr/>
            </p:nvSpPr>
            <p:spPr bwMode="auto">
              <a:xfrm>
                <a:off x="0" y="4871"/>
                <a:ext cx="85" cy="35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9264" name="Rectangle 17"/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14	</a:t>
                </a:r>
                <a:r>
                  <a:rPr lang="en-US" sz="1200" b="1">
                    <a:latin typeface="Courier New" panose="02070309020205020404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void</a:t>
                </a:r>
                <a:r>
                  <a:rPr lang="en-US" sz="1200" b="1">
                    <a:latin typeface="Courier New" panose="02070309020205020404" pitchFamily="49" charset="0"/>
                  </a:rPr>
                  <a:t> printMilitary();       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// print military time format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9239" name="Group 55"/>
            <p:cNvGrpSpPr>
              <a:grpSpLocks/>
            </p:cNvGrpSpPr>
            <p:nvPr/>
          </p:nvGrpSpPr>
          <p:grpSpPr bwMode="auto">
            <a:xfrm>
              <a:off x="0" y="5236"/>
              <a:ext cx="3072" cy="374"/>
              <a:chOff x="0" y="5236"/>
              <a:chExt cx="3072" cy="374"/>
            </a:xfrm>
          </p:grpSpPr>
          <p:sp>
            <p:nvSpPr>
              <p:cNvPr id="9261" name="Rectangle 54"/>
              <p:cNvSpPr>
                <a:spLocks noChangeArrowheads="1"/>
              </p:cNvSpPr>
              <p:nvPr/>
            </p:nvSpPr>
            <p:spPr bwMode="auto">
              <a:xfrm>
                <a:off x="0" y="5245"/>
                <a:ext cx="85" cy="35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9262" name="Rectangle 18"/>
              <p:cNvSpPr>
                <a:spLocks noChangeArrowheads="1"/>
              </p:cNvSpPr>
              <p:nvPr/>
            </p:nvSpPr>
            <p:spPr bwMode="auto"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15	</a:t>
                </a:r>
                <a:r>
                  <a:rPr lang="en-US" sz="1200" b="1">
                    <a:latin typeface="Courier New" panose="02070309020205020404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void</a:t>
                </a:r>
                <a:r>
                  <a:rPr lang="en-US" sz="1200" b="1">
                    <a:latin typeface="Courier New" panose="02070309020205020404" pitchFamily="49" charset="0"/>
                  </a:rPr>
                  <a:t> printStandard();       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// print standard time format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9240" name="Group 57"/>
            <p:cNvGrpSpPr>
              <a:grpSpLocks/>
            </p:cNvGrpSpPr>
            <p:nvPr/>
          </p:nvGrpSpPr>
          <p:grpSpPr bwMode="auto">
            <a:xfrm>
              <a:off x="0" y="5610"/>
              <a:ext cx="3072" cy="374"/>
              <a:chOff x="0" y="5610"/>
              <a:chExt cx="3072" cy="374"/>
            </a:xfrm>
          </p:grpSpPr>
          <p:sp>
            <p:nvSpPr>
              <p:cNvPr id="9259" name="Rectangle 56"/>
              <p:cNvSpPr>
                <a:spLocks noChangeArrowheads="1"/>
              </p:cNvSpPr>
              <p:nvPr/>
            </p:nvSpPr>
            <p:spPr bwMode="auto">
              <a:xfrm>
                <a:off x="0" y="5619"/>
                <a:ext cx="85" cy="35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9260" name="Rectangle 19"/>
              <p:cNvSpPr>
                <a:spLocks noChangeArrowheads="1"/>
              </p:cNvSpPr>
              <p:nvPr/>
            </p:nvSpPr>
            <p:spPr bwMode="auto"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16	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private: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9241" name="Group 59"/>
            <p:cNvGrpSpPr>
              <a:grpSpLocks/>
            </p:cNvGrpSpPr>
            <p:nvPr/>
          </p:nvGrpSpPr>
          <p:grpSpPr bwMode="auto">
            <a:xfrm>
              <a:off x="0" y="5984"/>
              <a:ext cx="3072" cy="374"/>
              <a:chOff x="0" y="5984"/>
              <a:chExt cx="3072" cy="374"/>
            </a:xfrm>
          </p:grpSpPr>
          <p:sp>
            <p:nvSpPr>
              <p:cNvPr id="9257" name="Rectangle 58"/>
              <p:cNvSpPr>
                <a:spLocks noChangeArrowheads="1"/>
              </p:cNvSpPr>
              <p:nvPr/>
            </p:nvSpPr>
            <p:spPr bwMode="auto">
              <a:xfrm>
                <a:off x="0" y="5993"/>
                <a:ext cx="85" cy="35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9258" name="Rectangle 20"/>
              <p:cNvSpPr>
                <a:spLocks noChangeArrowheads="1"/>
              </p:cNvSpPr>
              <p:nvPr/>
            </p:nvSpPr>
            <p:spPr bwMode="auto"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17	</a:t>
                </a:r>
                <a:r>
                  <a:rPr lang="en-US" sz="1200" b="1">
                    <a:latin typeface="Courier New" panose="02070309020205020404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int</a:t>
                </a:r>
                <a:r>
                  <a:rPr lang="en-US" sz="1200" b="1">
                    <a:latin typeface="Courier New" panose="02070309020205020404" pitchFamily="49" charset="0"/>
                  </a:rPr>
                  <a:t> hour; 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 // 0 - 23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9242" name="Group 61"/>
            <p:cNvGrpSpPr>
              <a:grpSpLocks/>
            </p:cNvGrpSpPr>
            <p:nvPr/>
          </p:nvGrpSpPr>
          <p:grpSpPr bwMode="auto">
            <a:xfrm>
              <a:off x="0" y="6358"/>
              <a:ext cx="3072" cy="374"/>
              <a:chOff x="0" y="6358"/>
              <a:chExt cx="3072" cy="374"/>
            </a:xfrm>
          </p:grpSpPr>
          <p:sp>
            <p:nvSpPr>
              <p:cNvPr id="9255" name="Rectangle 60"/>
              <p:cNvSpPr>
                <a:spLocks noChangeArrowheads="1"/>
              </p:cNvSpPr>
              <p:nvPr/>
            </p:nvSpPr>
            <p:spPr bwMode="auto">
              <a:xfrm>
                <a:off x="0" y="6367"/>
                <a:ext cx="85" cy="35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9256" name="Rectangle 21"/>
              <p:cNvSpPr>
                <a:spLocks noChangeArrowheads="1"/>
              </p:cNvSpPr>
              <p:nvPr/>
            </p:nvSpPr>
            <p:spPr bwMode="auto"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18	</a:t>
                </a:r>
                <a:r>
                  <a:rPr lang="en-US" sz="1200" b="1">
                    <a:latin typeface="Courier New" panose="02070309020205020404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int</a:t>
                </a:r>
                <a:r>
                  <a:rPr lang="en-US" sz="1200" b="1">
                    <a:latin typeface="Courier New" panose="02070309020205020404" pitchFamily="49" charset="0"/>
                  </a:rPr>
                  <a:t> minute;  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 // 0 - 59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9243" name="Group 63"/>
            <p:cNvGrpSpPr>
              <a:grpSpLocks/>
            </p:cNvGrpSpPr>
            <p:nvPr/>
          </p:nvGrpSpPr>
          <p:grpSpPr bwMode="auto">
            <a:xfrm>
              <a:off x="0" y="6732"/>
              <a:ext cx="3072" cy="374"/>
              <a:chOff x="0" y="6732"/>
              <a:chExt cx="3072" cy="374"/>
            </a:xfrm>
          </p:grpSpPr>
          <p:sp>
            <p:nvSpPr>
              <p:cNvPr id="9253" name="Rectangle 62"/>
              <p:cNvSpPr>
                <a:spLocks noChangeArrowheads="1"/>
              </p:cNvSpPr>
              <p:nvPr/>
            </p:nvSpPr>
            <p:spPr bwMode="auto">
              <a:xfrm>
                <a:off x="0" y="6741"/>
                <a:ext cx="85" cy="35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9254" name="Rectangle 22"/>
              <p:cNvSpPr>
                <a:spLocks noChangeArrowheads="1"/>
              </p:cNvSpPr>
              <p:nvPr/>
            </p:nvSpPr>
            <p:spPr bwMode="auto"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 dirty="0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19	</a:t>
                </a:r>
                <a:r>
                  <a:rPr lang="en-US" sz="1200" b="1" dirty="0">
                    <a:latin typeface="Courier New" panose="02070309020205020404" pitchFamily="49" charset="0"/>
                  </a:rPr>
                  <a:t>   </a:t>
                </a:r>
                <a:r>
                  <a:rPr lang="en-US" sz="1200" b="1" dirty="0" err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int</a:t>
                </a:r>
                <a:r>
                  <a:rPr lang="en-US" sz="1200" b="1" dirty="0">
                    <a:latin typeface="Courier New" panose="02070309020205020404" pitchFamily="49" charset="0"/>
                  </a:rPr>
                  <a:t> second;   </a:t>
                </a:r>
                <a:r>
                  <a:rPr lang="en-US" sz="1200" b="1" dirty="0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// 0 - 59</a:t>
                </a:r>
                <a:endParaRPr lang="en-US" sz="1200" b="1" dirty="0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 dirty="0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9244" name="Group 65"/>
            <p:cNvGrpSpPr>
              <a:grpSpLocks/>
            </p:cNvGrpSpPr>
            <p:nvPr/>
          </p:nvGrpSpPr>
          <p:grpSpPr bwMode="auto">
            <a:xfrm>
              <a:off x="0" y="7106"/>
              <a:ext cx="3072" cy="374"/>
              <a:chOff x="0" y="7106"/>
              <a:chExt cx="3072" cy="374"/>
            </a:xfrm>
          </p:grpSpPr>
          <p:sp>
            <p:nvSpPr>
              <p:cNvPr id="9251" name="Rectangle 64"/>
              <p:cNvSpPr>
                <a:spLocks noChangeArrowheads="1"/>
              </p:cNvSpPr>
              <p:nvPr/>
            </p:nvSpPr>
            <p:spPr bwMode="auto">
              <a:xfrm>
                <a:off x="0" y="7115"/>
                <a:ext cx="85" cy="35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9252" name="Rectangle 23"/>
              <p:cNvSpPr>
                <a:spLocks noChangeArrowheads="1"/>
              </p:cNvSpPr>
              <p:nvPr/>
            </p:nvSpPr>
            <p:spPr bwMode="auto"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20	</a:t>
                </a:r>
                <a:r>
                  <a:rPr lang="en-US" sz="1200" b="1">
                    <a:latin typeface="Courier New" panose="02070309020205020404" pitchFamily="49" charset="0"/>
                  </a:rPr>
                  <a:t>};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9245" name="Group 67"/>
            <p:cNvGrpSpPr>
              <a:grpSpLocks/>
            </p:cNvGrpSpPr>
            <p:nvPr/>
          </p:nvGrpSpPr>
          <p:grpSpPr bwMode="auto">
            <a:xfrm>
              <a:off x="0" y="7480"/>
              <a:ext cx="3072" cy="374"/>
              <a:chOff x="0" y="7480"/>
              <a:chExt cx="3072" cy="374"/>
            </a:xfrm>
          </p:grpSpPr>
          <p:sp>
            <p:nvSpPr>
              <p:cNvPr id="9249" name="Rectangle 66"/>
              <p:cNvSpPr>
                <a:spLocks noChangeArrowheads="1"/>
              </p:cNvSpPr>
              <p:nvPr/>
            </p:nvSpPr>
            <p:spPr bwMode="auto">
              <a:xfrm>
                <a:off x="0" y="7489"/>
                <a:ext cx="85" cy="35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9250" name="Rectangle 24"/>
              <p:cNvSpPr>
                <a:spLocks noChangeArrowheads="1"/>
              </p:cNvSpPr>
              <p:nvPr/>
            </p:nvSpPr>
            <p:spPr bwMode="auto">
              <a:xfrm>
                <a:off x="0" y="748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21	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9246" name="Group 69"/>
            <p:cNvGrpSpPr>
              <a:grpSpLocks/>
            </p:cNvGrpSpPr>
            <p:nvPr/>
          </p:nvGrpSpPr>
          <p:grpSpPr bwMode="auto">
            <a:xfrm>
              <a:off x="0" y="7854"/>
              <a:ext cx="3072" cy="374"/>
              <a:chOff x="0" y="7854"/>
              <a:chExt cx="3072" cy="374"/>
            </a:xfrm>
          </p:grpSpPr>
          <p:sp>
            <p:nvSpPr>
              <p:cNvPr id="9247" name="Rectangle 68"/>
              <p:cNvSpPr>
                <a:spLocks noChangeArrowheads="1"/>
              </p:cNvSpPr>
              <p:nvPr/>
            </p:nvSpPr>
            <p:spPr bwMode="auto">
              <a:xfrm>
                <a:off x="0" y="7863"/>
                <a:ext cx="85" cy="35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9248" name="Rectangle 25"/>
              <p:cNvSpPr>
                <a:spLocks noChangeArrowheads="1"/>
              </p:cNvSpPr>
              <p:nvPr/>
            </p:nvSpPr>
            <p:spPr bwMode="auto">
              <a:xfrm>
                <a:off x="0" y="785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22	</a:t>
                </a:r>
                <a:r>
                  <a:rPr lang="en-US" sz="1200" b="1">
                    <a:latin typeface="Courier New" panose="02070309020205020404" pitchFamily="49" charset="0"/>
                  </a:rPr>
                  <a:t>#endif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</p:grpSp>
      <p:grpSp>
        <p:nvGrpSpPr>
          <p:cNvPr id="25" name="Group 80"/>
          <p:cNvGrpSpPr>
            <a:grpSpLocks/>
          </p:cNvGrpSpPr>
          <p:nvPr/>
        </p:nvGrpSpPr>
        <p:grpSpPr bwMode="auto">
          <a:xfrm>
            <a:off x="1828800" y="2127250"/>
            <a:ext cx="7086600" cy="1022350"/>
            <a:chOff x="1152" y="1340"/>
            <a:chExt cx="4394" cy="644"/>
          </a:xfrm>
        </p:grpSpPr>
        <p:sp>
          <p:nvSpPr>
            <p:cNvPr id="9223" name="Line 74"/>
            <p:cNvSpPr>
              <a:spLocks noChangeShapeType="1"/>
            </p:cNvSpPr>
            <p:nvPr/>
          </p:nvSpPr>
          <p:spPr bwMode="auto">
            <a:xfrm flipH="1" flipV="1">
              <a:off x="1152" y="1340"/>
              <a:ext cx="2928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9224" name="Text Box 73"/>
            <p:cNvSpPr txBox="1">
              <a:spLocks noChangeArrowheads="1"/>
            </p:cNvSpPr>
            <p:nvPr/>
          </p:nvSpPr>
          <p:spPr bwMode="auto">
            <a:xfrm>
              <a:off x="3216" y="1344"/>
              <a:ext cx="2330" cy="64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/>
                <a:t>If </a:t>
              </a:r>
              <a:r>
                <a:rPr lang="en-US" sz="1200" b="1">
                  <a:latin typeface="Courier New" panose="02070309020205020404" pitchFamily="49" charset="0"/>
                </a:rPr>
                <a:t>time1.h</a:t>
              </a:r>
              <a:r>
                <a:rPr lang="en-US" sz="1200"/>
                <a:t> (</a:t>
              </a:r>
              <a:r>
                <a:rPr lang="en-US" sz="1200" b="1">
                  <a:latin typeface="Courier New" panose="02070309020205020404" pitchFamily="49" charset="0"/>
                </a:rPr>
                <a:t>TIME1_H</a:t>
              </a:r>
              <a:r>
                <a:rPr lang="en-US" sz="1200"/>
                <a:t>) is not defined (</a:t>
              </a:r>
              <a:r>
                <a:rPr lang="en-US" sz="1200" b="1">
                  <a:latin typeface="Courier New" panose="02070309020205020404" pitchFamily="49" charset="0"/>
                </a:rPr>
                <a:t>#ifndef</a:t>
              </a:r>
              <a:r>
                <a:rPr lang="en-US" sz="1200"/>
                <a:t>) then it is loaded (</a:t>
              </a:r>
              <a:r>
                <a:rPr lang="en-US" sz="1200" b="1">
                  <a:latin typeface="Courier New" panose="02070309020205020404" pitchFamily="49" charset="0"/>
                </a:rPr>
                <a:t>#define</a:t>
              </a:r>
              <a:r>
                <a:rPr lang="en-US" sz="1200"/>
                <a:t> </a:t>
              </a:r>
              <a:r>
                <a:rPr lang="en-US" sz="1200" b="1">
                  <a:latin typeface="Courier New" panose="02070309020205020404" pitchFamily="49" charset="0"/>
                </a:rPr>
                <a:t>TIME1_H</a:t>
              </a:r>
              <a:r>
                <a:rPr lang="en-US" sz="1200"/>
                <a:t>).  If </a:t>
              </a:r>
              <a:r>
                <a:rPr lang="en-US" sz="1200" b="1">
                  <a:latin typeface="Courier New" panose="02070309020205020404" pitchFamily="49" charset="0"/>
                </a:rPr>
                <a:t>TIME1_H</a:t>
              </a:r>
              <a:r>
                <a:rPr lang="en-US" sz="1200"/>
                <a:t> </a:t>
              </a:r>
              <a:r>
                <a:rPr lang="en-US" sz="1200" i="1"/>
                <a:t>is</a:t>
              </a:r>
              <a:r>
                <a:rPr lang="en-US" sz="1200"/>
                <a:t> already defined, then everything up to </a:t>
              </a:r>
              <a:r>
                <a:rPr lang="en-US" sz="1200" b="1">
                  <a:latin typeface="Courier New" panose="02070309020205020404" pitchFamily="49" charset="0"/>
                </a:rPr>
                <a:t>#endif</a:t>
              </a:r>
              <a:r>
                <a:rPr lang="en-US" sz="1200">
                  <a:latin typeface="Courier New" panose="02070309020205020404" pitchFamily="49" charset="0"/>
                </a:rPr>
                <a:t> </a:t>
              </a:r>
              <a:r>
                <a:rPr lang="en-US" sz="1200"/>
                <a:t>is ignored.</a:t>
              </a:r>
            </a:p>
            <a:p>
              <a:pPr eaLnBrk="1" hangingPunct="1"/>
              <a:r>
                <a:rPr lang="en-US" sz="1200"/>
                <a:t>This prevents loading a header file multiple times.</a:t>
              </a:r>
            </a:p>
          </p:txBody>
        </p:sp>
      </p:grpSp>
      <p:grpSp>
        <p:nvGrpSpPr>
          <p:cNvPr id="26" name="Group 83"/>
          <p:cNvGrpSpPr>
            <a:grpSpLocks/>
          </p:cNvGrpSpPr>
          <p:nvPr/>
        </p:nvGrpSpPr>
        <p:grpSpPr bwMode="auto">
          <a:xfrm>
            <a:off x="1828800" y="1371602"/>
            <a:ext cx="7239000" cy="414338"/>
            <a:chOff x="1200" y="816"/>
            <a:chExt cx="4320" cy="261"/>
          </a:xfrm>
        </p:grpSpPr>
        <p:sp>
          <p:nvSpPr>
            <p:cNvPr id="9221" name="Text Box 84"/>
            <p:cNvSpPr txBox="1">
              <a:spLocks noChangeArrowheads="1"/>
            </p:cNvSpPr>
            <p:nvPr/>
          </p:nvSpPr>
          <p:spPr bwMode="auto">
            <a:xfrm>
              <a:off x="3057" y="816"/>
              <a:ext cx="2463" cy="17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/>
                <a:t>Dot ( . ) replaced with underscore ( _ ) in file name.</a:t>
              </a:r>
            </a:p>
          </p:txBody>
        </p:sp>
        <p:sp>
          <p:nvSpPr>
            <p:cNvPr id="9222" name="Line 85"/>
            <p:cNvSpPr>
              <a:spLocks noChangeShapeType="1"/>
            </p:cNvSpPr>
            <p:nvPr/>
          </p:nvSpPr>
          <p:spPr bwMode="auto">
            <a:xfrm flipH="1">
              <a:off x="1200" y="890"/>
              <a:ext cx="1857" cy="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D2F6B21-D8B3-0D4D-B82A-D828555558AA}"/>
                  </a:ext>
                </a:extLst>
              </p14:cNvPr>
              <p14:cNvContentPartPr/>
              <p14:nvPr/>
            </p14:nvContentPartPr>
            <p14:xfrm>
              <a:off x="1092960" y="1707120"/>
              <a:ext cx="969840" cy="4824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D2F6B21-D8B3-0D4D-B82A-D828555558A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3600" y="1697760"/>
                <a:ext cx="988560" cy="484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886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41"/>
          <p:cNvGrpSpPr>
            <a:grpSpLocks/>
          </p:cNvGrpSpPr>
          <p:nvPr/>
        </p:nvGrpSpPr>
        <p:grpSpPr bwMode="auto">
          <a:xfrm>
            <a:off x="0" y="0"/>
            <a:ext cx="6705600" cy="190500"/>
            <a:chOff x="0" y="0"/>
            <a:chExt cx="3072" cy="374"/>
          </a:xfrm>
        </p:grpSpPr>
        <p:sp>
          <p:nvSpPr>
            <p:cNvPr id="10356" name="Rectangle 40"/>
            <p:cNvSpPr>
              <a:spLocks noChangeArrowheads="1"/>
            </p:cNvSpPr>
            <p:nvPr/>
          </p:nvSpPr>
          <p:spPr bwMode="auto">
            <a:xfrm>
              <a:off x="0" y="5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357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23	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Fig. 6.5: time1.cpp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43" name="Group 43"/>
          <p:cNvGrpSpPr>
            <a:grpSpLocks/>
          </p:cNvGrpSpPr>
          <p:nvPr/>
        </p:nvGrpSpPr>
        <p:grpSpPr bwMode="auto">
          <a:xfrm>
            <a:off x="0" y="190500"/>
            <a:ext cx="6705600" cy="190500"/>
            <a:chOff x="0" y="374"/>
            <a:chExt cx="3072" cy="374"/>
          </a:xfrm>
        </p:grpSpPr>
        <p:sp>
          <p:nvSpPr>
            <p:cNvPr id="10354" name="Rectangle 42"/>
            <p:cNvSpPr>
              <a:spLocks noChangeArrowheads="1"/>
            </p:cNvSpPr>
            <p:nvPr/>
          </p:nvSpPr>
          <p:spPr bwMode="auto">
            <a:xfrm>
              <a:off x="0" y="379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355" name="Rectangle 5"/>
            <p:cNvSpPr>
              <a:spLocks noChangeArrowheads="1"/>
            </p:cNvSpPr>
            <p:nvPr/>
          </p:nvSpPr>
          <p:spPr bwMode="auto">
            <a:xfrm>
              <a:off x="0" y="37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24	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Member function definitions for Time class.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44" name="Group 45"/>
          <p:cNvGrpSpPr>
            <a:grpSpLocks/>
          </p:cNvGrpSpPr>
          <p:nvPr/>
        </p:nvGrpSpPr>
        <p:grpSpPr bwMode="auto">
          <a:xfrm>
            <a:off x="0" y="381000"/>
            <a:ext cx="6705600" cy="190500"/>
            <a:chOff x="0" y="748"/>
            <a:chExt cx="3072" cy="374"/>
          </a:xfrm>
        </p:grpSpPr>
        <p:sp>
          <p:nvSpPr>
            <p:cNvPr id="10352" name="Rectangle 44"/>
            <p:cNvSpPr>
              <a:spLocks noChangeArrowheads="1"/>
            </p:cNvSpPr>
            <p:nvPr/>
          </p:nvSpPr>
          <p:spPr bwMode="auto">
            <a:xfrm>
              <a:off x="0" y="753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353" name="Rectangle 6"/>
            <p:cNvSpPr>
              <a:spLocks noChangeArrowheads="1"/>
            </p:cNvSpPr>
            <p:nvPr/>
          </p:nvSpPr>
          <p:spPr bwMode="auto">
            <a:xfrm>
              <a:off x="0" y="74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25	</a:t>
              </a:r>
              <a:r>
                <a:rPr lang="en-US" sz="1200" b="1" dirty="0">
                  <a:latin typeface="Courier New" panose="02070309020205020404" pitchFamily="49" charset="0"/>
                </a:rPr>
                <a:t>#include &lt;</a:t>
              </a:r>
              <a:r>
                <a:rPr lang="en-US" sz="1200" b="1" dirty="0" err="1">
                  <a:latin typeface="Courier New" panose="02070309020205020404" pitchFamily="49" charset="0"/>
                </a:rPr>
                <a:t>iostream</a:t>
              </a:r>
              <a:r>
                <a:rPr lang="en-US" sz="1200" b="1" dirty="0">
                  <a:latin typeface="Courier New" panose="02070309020205020404" pitchFamily="49" charset="0"/>
                </a:rPr>
                <a:t>&gt;</a:t>
              </a:r>
            </a:p>
            <a:p>
              <a:pPr eaLnBrk="1" hangingPunct="1"/>
              <a:endParaRPr lang="en-US" sz="12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45" name="Group 47"/>
          <p:cNvGrpSpPr>
            <a:grpSpLocks/>
          </p:cNvGrpSpPr>
          <p:nvPr/>
        </p:nvGrpSpPr>
        <p:grpSpPr bwMode="auto">
          <a:xfrm>
            <a:off x="0" y="571500"/>
            <a:ext cx="6705600" cy="190500"/>
            <a:chOff x="0" y="1122"/>
            <a:chExt cx="3072" cy="374"/>
          </a:xfrm>
        </p:grpSpPr>
        <p:sp>
          <p:nvSpPr>
            <p:cNvPr id="10350" name="Rectangle 46"/>
            <p:cNvSpPr>
              <a:spLocks noChangeArrowheads="1"/>
            </p:cNvSpPr>
            <p:nvPr/>
          </p:nvSpPr>
          <p:spPr bwMode="auto">
            <a:xfrm>
              <a:off x="0" y="1127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351" name="Rectangle 7"/>
            <p:cNvSpPr>
              <a:spLocks noChangeArrowheads="1"/>
            </p:cNvSpPr>
            <p:nvPr/>
          </p:nvSpPr>
          <p:spPr bwMode="auto">
            <a:xfrm>
              <a:off x="0" y="112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26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46" name="Group 49"/>
          <p:cNvGrpSpPr>
            <a:grpSpLocks/>
          </p:cNvGrpSpPr>
          <p:nvPr/>
        </p:nvGrpSpPr>
        <p:grpSpPr bwMode="auto">
          <a:xfrm>
            <a:off x="0" y="762000"/>
            <a:ext cx="6705600" cy="190500"/>
            <a:chOff x="0" y="1496"/>
            <a:chExt cx="3072" cy="374"/>
          </a:xfrm>
        </p:grpSpPr>
        <p:sp>
          <p:nvSpPr>
            <p:cNvPr id="10348" name="Rectangle 48"/>
            <p:cNvSpPr>
              <a:spLocks noChangeArrowheads="1"/>
            </p:cNvSpPr>
            <p:nvPr/>
          </p:nvSpPr>
          <p:spPr bwMode="auto">
            <a:xfrm>
              <a:off x="0" y="1501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349" name="Rectangle 8"/>
            <p:cNvSpPr>
              <a:spLocks noChangeArrowheads="1"/>
            </p:cNvSpPr>
            <p:nvPr/>
          </p:nvSpPr>
          <p:spPr bwMode="auto">
            <a:xfrm>
              <a:off x="0" y="149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27	</a:t>
              </a:r>
              <a:r>
                <a:rPr lang="en-US" sz="1200" b="1" dirty="0">
                  <a:solidFill>
                    <a:srgbClr val="275AFF"/>
                  </a:solidFill>
                  <a:latin typeface="Courier New" panose="02070309020205020404" pitchFamily="49" charset="0"/>
                </a:rPr>
                <a:t>using</a:t>
              </a:r>
              <a:r>
                <a:rPr lang="en-US" sz="1200" b="1" dirty="0">
                  <a:latin typeface="Courier New" panose="02070309020205020404" pitchFamily="49" charset="0"/>
                </a:rPr>
                <a:t> </a:t>
              </a:r>
              <a:r>
                <a:rPr lang="en-US" sz="1200" b="1" dirty="0" err="1">
                  <a:latin typeface="Courier New" panose="02070309020205020404" pitchFamily="49" charset="0"/>
                </a:rPr>
                <a:t>std</a:t>
              </a:r>
              <a:r>
                <a:rPr lang="en-US" sz="1200" b="1" dirty="0">
                  <a:latin typeface="Courier New" panose="02070309020205020404" pitchFamily="49" charset="0"/>
                </a:rPr>
                <a:t>::</a:t>
              </a:r>
              <a:r>
                <a:rPr lang="en-US" sz="1200" b="1" dirty="0" err="1">
                  <a:latin typeface="Courier New" panose="02070309020205020404" pitchFamily="49" charset="0"/>
                </a:rPr>
                <a:t>cout</a:t>
              </a:r>
              <a:r>
                <a:rPr lang="en-US" sz="1200" b="1" dirty="0">
                  <a:latin typeface="Courier New" panose="02070309020205020404" pitchFamily="49" charset="0"/>
                </a:rPr>
                <a:t>;</a:t>
              </a:r>
            </a:p>
            <a:p>
              <a:pPr eaLnBrk="1" hangingPunct="1"/>
              <a:endParaRPr lang="en-US" sz="12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47" name="Group 51"/>
          <p:cNvGrpSpPr>
            <a:grpSpLocks/>
          </p:cNvGrpSpPr>
          <p:nvPr/>
        </p:nvGrpSpPr>
        <p:grpSpPr bwMode="auto">
          <a:xfrm>
            <a:off x="0" y="952500"/>
            <a:ext cx="6705600" cy="190500"/>
            <a:chOff x="0" y="1870"/>
            <a:chExt cx="3072" cy="374"/>
          </a:xfrm>
        </p:grpSpPr>
        <p:sp>
          <p:nvSpPr>
            <p:cNvPr id="10346" name="Rectangle 50"/>
            <p:cNvSpPr>
              <a:spLocks noChangeArrowheads="1"/>
            </p:cNvSpPr>
            <p:nvPr/>
          </p:nvSpPr>
          <p:spPr bwMode="auto">
            <a:xfrm>
              <a:off x="0" y="1875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347" name="Rectangle 9"/>
            <p:cNvSpPr>
              <a:spLocks noChangeArrowheads="1"/>
            </p:cNvSpPr>
            <p:nvPr/>
          </p:nvSpPr>
          <p:spPr bwMode="auto">
            <a:xfrm>
              <a:off x="0" y="187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28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48" name="Group 53"/>
          <p:cNvGrpSpPr>
            <a:grpSpLocks/>
          </p:cNvGrpSpPr>
          <p:nvPr/>
        </p:nvGrpSpPr>
        <p:grpSpPr bwMode="auto">
          <a:xfrm>
            <a:off x="0" y="1143000"/>
            <a:ext cx="6705600" cy="190500"/>
            <a:chOff x="0" y="2244"/>
            <a:chExt cx="3072" cy="374"/>
          </a:xfrm>
        </p:grpSpPr>
        <p:sp>
          <p:nvSpPr>
            <p:cNvPr id="10344" name="Rectangle 52"/>
            <p:cNvSpPr>
              <a:spLocks noChangeArrowheads="1"/>
            </p:cNvSpPr>
            <p:nvPr/>
          </p:nvSpPr>
          <p:spPr bwMode="auto">
            <a:xfrm>
              <a:off x="0" y="2249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345" name="Rectangle 10"/>
            <p:cNvSpPr>
              <a:spLocks noChangeArrowheads="1"/>
            </p:cNvSpPr>
            <p:nvPr/>
          </p:nvSpPr>
          <p:spPr bwMode="auto">
            <a:xfrm>
              <a:off x="0" y="224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29	</a:t>
              </a:r>
              <a:r>
                <a:rPr lang="en-US" sz="1200" b="1" dirty="0">
                  <a:latin typeface="Courier New" panose="02070309020205020404" pitchFamily="49" charset="0"/>
                </a:rPr>
                <a:t>#include "time1.h"</a:t>
              </a:r>
            </a:p>
            <a:p>
              <a:pPr eaLnBrk="1" hangingPunct="1"/>
              <a:endParaRPr lang="en-US" sz="12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49" name="Group 55"/>
          <p:cNvGrpSpPr>
            <a:grpSpLocks/>
          </p:cNvGrpSpPr>
          <p:nvPr/>
        </p:nvGrpSpPr>
        <p:grpSpPr bwMode="auto">
          <a:xfrm>
            <a:off x="0" y="1333500"/>
            <a:ext cx="6705600" cy="190500"/>
            <a:chOff x="0" y="2618"/>
            <a:chExt cx="3072" cy="374"/>
          </a:xfrm>
        </p:grpSpPr>
        <p:sp>
          <p:nvSpPr>
            <p:cNvPr id="10342" name="Rectangle 54"/>
            <p:cNvSpPr>
              <a:spLocks noChangeArrowheads="1"/>
            </p:cNvSpPr>
            <p:nvPr/>
          </p:nvSpPr>
          <p:spPr bwMode="auto">
            <a:xfrm>
              <a:off x="0" y="2623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343" name="Rectangle 11"/>
            <p:cNvSpPr>
              <a:spLocks noChangeArrowheads="1"/>
            </p:cNvSpPr>
            <p:nvPr/>
          </p:nvSpPr>
          <p:spPr bwMode="auto">
            <a:xfrm>
              <a:off x="0" y="261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30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50" name="Group 57"/>
          <p:cNvGrpSpPr>
            <a:grpSpLocks/>
          </p:cNvGrpSpPr>
          <p:nvPr/>
        </p:nvGrpSpPr>
        <p:grpSpPr bwMode="auto">
          <a:xfrm>
            <a:off x="0" y="1524000"/>
            <a:ext cx="6705600" cy="190500"/>
            <a:chOff x="0" y="2992"/>
            <a:chExt cx="3072" cy="374"/>
          </a:xfrm>
        </p:grpSpPr>
        <p:sp>
          <p:nvSpPr>
            <p:cNvPr id="10340" name="Rectangle 56"/>
            <p:cNvSpPr>
              <a:spLocks noChangeArrowheads="1"/>
            </p:cNvSpPr>
            <p:nvPr/>
          </p:nvSpPr>
          <p:spPr bwMode="auto">
            <a:xfrm>
              <a:off x="0" y="2997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341" name="Rectangle 12"/>
            <p:cNvSpPr>
              <a:spLocks noChangeArrowheads="1"/>
            </p:cNvSpPr>
            <p:nvPr/>
          </p:nvSpPr>
          <p:spPr bwMode="auto">
            <a:xfrm>
              <a:off x="0" y="299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31	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Time constructor initializes each data member to zero.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51" name="Group 59"/>
          <p:cNvGrpSpPr>
            <a:grpSpLocks/>
          </p:cNvGrpSpPr>
          <p:nvPr/>
        </p:nvGrpSpPr>
        <p:grpSpPr bwMode="auto">
          <a:xfrm>
            <a:off x="0" y="1714500"/>
            <a:ext cx="6705600" cy="190500"/>
            <a:chOff x="0" y="3366"/>
            <a:chExt cx="3072" cy="374"/>
          </a:xfrm>
        </p:grpSpPr>
        <p:sp>
          <p:nvSpPr>
            <p:cNvPr id="10338" name="Rectangle 58"/>
            <p:cNvSpPr>
              <a:spLocks noChangeArrowheads="1"/>
            </p:cNvSpPr>
            <p:nvPr/>
          </p:nvSpPr>
          <p:spPr bwMode="auto">
            <a:xfrm>
              <a:off x="0" y="3371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339" name="Rectangle 13"/>
            <p:cNvSpPr>
              <a:spLocks noChangeArrowheads="1"/>
            </p:cNvSpPr>
            <p:nvPr/>
          </p:nvSpPr>
          <p:spPr bwMode="auto">
            <a:xfrm>
              <a:off x="0" y="336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32	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Ensures all Time objects start in a consistent state.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52" name="Group 61"/>
          <p:cNvGrpSpPr>
            <a:grpSpLocks/>
          </p:cNvGrpSpPr>
          <p:nvPr/>
        </p:nvGrpSpPr>
        <p:grpSpPr bwMode="auto">
          <a:xfrm>
            <a:off x="0" y="1905000"/>
            <a:ext cx="6705600" cy="190500"/>
            <a:chOff x="0" y="3740"/>
            <a:chExt cx="3072" cy="374"/>
          </a:xfrm>
        </p:grpSpPr>
        <p:sp>
          <p:nvSpPr>
            <p:cNvPr id="10336" name="Rectangle 60"/>
            <p:cNvSpPr>
              <a:spLocks noChangeArrowheads="1"/>
            </p:cNvSpPr>
            <p:nvPr/>
          </p:nvSpPr>
          <p:spPr bwMode="auto">
            <a:xfrm>
              <a:off x="0" y="3745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337" name="Rectangle 14"/>
            <p:cNvSpPr>
              <a:spLocks noChangeArrowheads="1"/>
            </p:cNvSpPr>
            <p:nvPr/>
          </p:nvSpPr>
          <p:spPr bwMode="auto">
            <a:xfrm>
              <a:off x="0" y="374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33	</a:t>
              </a:r>
              <a:r>
                <a:rPr lang="en-US" sz="1200" b="1" dirty="0">
                  <a:latin typeface="Courier New" panose="02070309020205020404" pitchFamily="49" charset="0"/>
                </a:rPr>
                <a:t>Time::Time() { hour = minute = second = 0; }</a:t>
              </a:r>
            </a:p>
            <a:p>
              <a:pPr eaLnBrk="1" hangingPunct="1"/>
              <a:endParaRPr lang="en-US" sz="12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53" name="Group 63"/>
          <p:cNvGrpSpPr>
            <a:grpSpLocks/>
          </p:cNvGrpSpPr>
          <p:nvPr/>
        </p:nvGrpSpPr>
        <p:grpSpPr bwMode="auto">
          <a:xfrm>
            <a:off x="0" y="2095500"/>
            <a:ext cx="6705600" cy="190500"/>
            <a:chOff x="0" y="4114"/>
            <a:chExt cx="3072" cy="374"/>
          </a:xfrm>
        </p:grpSpPr>
        <p:sp>
          <p:nvSpPr>
            <p:cNvPr id="10334" name="Rectangle 62"/>
            <p:cNvSpPr>
              <a:spLocks noChangeArrowheads="1"/>
            </p:cNvSpPr>
            <p:nvPr/>
          </p:nvSpPr>
          <p:spPr bwMode="auto">
            <a:xfrm>
              <a:off x="0" y="4119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335" name="Rectangle 15"/>
            <p:cNvSpPr>
              <a:spLocks noChangeArrowheads="1"/>
            </p:cNvSpPr>
            <p:nvPr/>
          </p:nvSpPr>
          <p:spPr bwMode="auto">
            <a:xfrm>
              <a:off x="0" y="411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34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54" name="Group 65"/>
          <p:cNvGrpSpPr>
            <a:grpSpLocks/>
          </p:cNvGrpSpPr>
          <p:nvPr/>
        </p:nvGrpSpPr>
        <p:grpSpPr bwMode="auto">
          <a:xfrm>
            <a:off x="0" y="2286000"/>
            <a:ext cx="6705600" cy="190500"/>
            <a:chOff x="0" y="4488"/>
            <a:chExt cx="3072" cy="374"/>
          </a:xfrm>
        </p:grpSpPr>
        <p:sp>
          <p:nvSpPr>
            <p:cNvPr id="10332" name="Rectangle 64"/>
            <p:cNvSpPr>
              <a:spLocks noChangeArrowheads="1"/>
            </p:cNvSpPr>
            <p:nvPr/>
          </p:nvSpPr>
          <p:spPr bwMode="auto">
            <a:xfrm>
              <a:off x="0" y="4493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333" name="Rectangle 16"/>
            <p:cNvSpPr>
              <a:spLocks noChangeArrowheads="1"/>
            </p:cNvSpPr>
            <p:nvPr/>
          </p:nvSpPr>
          <p:spPr bwMode="auto">
            <a:xfrm>
              <a:off x="0" y="448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35	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Set a new Time value using military time. Perform validity 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55" name="Group 67"/>
          <p:cNvGrpSpPr>
            <a:grpSpLocks/>
          </p:cNvGrpSpPr>
          <p:nvPr/>
        </p:nvGrpSpPr>
        <p:grpSpPr bwMode="auto">
          <a:xfrm>
            <a:off x="0" y="2476500"/>
            <a:ext cx="6705600" cy="190500"/>
            <a:chOff x="0" y="4862"/>
            <a:chExt cx="3072" cy="374"/>
          </a:xfrm>
        </p:grpSpPr>
        <p:sp>
          <p:nvSpPr>
            <p:cNvPr id="10330" name="Rectangle 66"/>
            <p:cNvSpPr>
              <a:spLocks noChangeArrowheads="1"/>
            </p:cNvSpPr>
            <p:nvPr/>
          </p:nvSpPr>
          <p:spPr bwMode="auto">
            <a:xfrm>
              <a:off x="0" y="4867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331" name="Rectangle 17"/>
            <p:cNvSpPr>
              <a:spLocks noChangeArrowheads="1"/>
            </p:cNvSpPr>
            <p:nvPr/>
          </p:nvSpPr>
          <p:spPr bwMode="auto">
            <a:xfrm>
              <a:off x="0" y="486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36	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checks on the data values. Set invalid values to zero.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56" name="Group 69"/>
          <p:cNvGrpSpPr>
            <a:grpSpLocks/>
          </p:cNvGrpSpPr>
          <p:nvPr/>
        </p:nvGrpSpPr>
        <p:grpSpPr bwMode="auto">
          <a:xfrm>
            <a:off x="0" y="2667000"/>
            <a:ext cx="6705600" cy="190500"/>
            <a:chOff x="0" y="5236"/>
            <a:chExt cx="3072" cy="374"/>
          </a:xfrm>
        </p:grpSpPr>
        <p:sp>
          <p:nvSpPr>
            <p:cNvPr id="10328" name="Rectangle 68"/>
            <p:cNvSpPr>
              <a:spLocks noChangeArrowheads="1"/>
            </p:cNvSpPr>
            <p:nvPr/>
          </p:nvSpPr>
          <p:spPr bwMode="auto">
            <a:xfrm>
              <a:off x="0" y="5241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329" name="Rectangle 18"/>
            <p:cNvSpPr>
              <a:spLocks noChangeArrowheads="1"/>
            </p:cNvSpPr>
            <p:nvPr/>
          </p:nvSpPr>
          <p:spPr bwMode="auto">
            <a:xfrm>
              <a:off x="0" y="523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37	</a:t>
              </a:r>
              <a:r>
                <a:rPr lang="en-US" sz="1200" b="1" dirty="0">
                  <a:solidFill>
                    <a:srgbClr val="275AFF"/>
                  </a:solidFill>
                  <a:latin typeface="Courier New" panose="02070309020205020404" pitchFamily="49" charset="0"/>
                </a:rPr>
                <a:t>void</a:t>
              </a:r>
              <a:r>
                <a:rPr lang="en-US" sz="1200" b="1" dirty="0">
                  <a:latin typeface="Courier New" panose="02070309020205020404" pitchFamily="49" charset="0"/>
                </a:rPr>
                <a:t> Time::</a:t>
              </a:r>
              <a:r>
                <a:rPr lang="en-US" sz="1200" b="1" dirty="0" err="1">
                  <a:latin typeface="Courier New" panose="02070309020205020404" pitchFamily="49" charset="0"/>
                </a:rPr>
                <a:t>setTime</a:t>
              </a:r>
              <a:r>
                <a:rPr lang="en-US" sz="1200" b="1" dirty="0">
                  <a:latin typeface="Courier New" panose="02070309020205020404" pitchFamily="49" charset="0"/>
                </a:rPr>
                <a:t>( </a:t>
              </a:r>
              <a:r>
                <a:rPr lang="en-US" sz="1200" b="1" dirty="0" err="1">
                  <a:latin typeface="Courier New" panose="02070309020205020404" pitchFamily="49" charset="0"/>
                </a:rPr>
                <a:t>int</a:t>
              </a:r>
              <a:r>
                <a:rPr lang="en-US" sz="1200" b="1" dirty="0">
                  <a:latin typeface="Courier New" panose="02070309020205020404" pitchFamily="49" charset="0"/>
                </a:rPr>
                <a:t> h, </a:t>
              </a:r>
              <a:r>
                <a:rPr lang="en-US" sz="1200" b="1" dirty="0" err="1">
                  <a:latin typeface="Courier New" panose="02070309020205020404" pitchFamily="49" charset="0"/>
                </a:rPr>
                <a:t>int</a:t>
              </a:r>
              <a:r>
                <a:rPr lang="en-US" sz="1200" b="1" dirty="0">
                  <a:latin typeface="Courier New" panose="02070309020205020404" pitchFamily="49" charset="0"/>
                </a:rPr>
                <a:t> m, </a:t>
              </a:r>
              <a:r>
                <a:rPr lang="en-US" sz="1200" b="1" dirty="0" err="1">
                  <a:latin typeface="Courier New" panose="02070309020205020404" pitchFamily="49" charset="0"/>
                </a:rPr>
                <a:t>int</a:t>
              </a:r>
              <a:r>
                <a:rPr lang="en-US" sz="1200" b="1" dirty="0">
                  <a:latin typeface="Courier New" panose="02070309020205020404" pitchFamily="49" charset="0"/>
                </a:rPr>
                <a:t> s )</a:t>
              </a:r>
            </a:p>
            <a:p>
              <a:pPr eaLnBrk="1" hangingPunct="1"/>
              <a:endParaRPr lang="en-US" sz="12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57" name="Group 71"/>
          <p:cNvGrpSpPr>
            <a:grpSpLocks/>
          </p:cNvGrpSpPr>
          <p:nvPr/>
        </p:nvGrpSpPr>
        <p:grpSpPr bwMode="auto">
          <a:xfrm>
            <a:off x="0" y="2857500"/>
            <a:ext cx="6705600" cy="190500"/>
            <a:chOff x="0" y="5610"/>
            <a:chExt cx="3072" cy="374"/>
          </a:xfrm>
        </p:grpSpPr>
        <p:sp>
          <p:nvSpPr>
            <p:cNvPr id="10326" name="Rectangle 70"/>
            <p:cNvSpPr>
              <a:spLocks noChangeArrowheads="1"/>
            </p:cNvSpPr>
            <p:nvPr/>
          </p:nvSpPr>
          <p:spPr bwMode="auto">
            <a:xfrm>
              <a:off x="0" y="5615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327" name="Rectangle 19"/>
            <p:cNvSpPr>
              <a:spLocks noChangeArrowheads="1"/>
            </p:cNvSpPr>
            <p:nvPr/>
          </p:nvSpPr>
          <p:spPr bwMode="auto">
            <a:xfrm>
              <a:off x="0" y="561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38	</a:t>
              </a:r>
              <a:r>
                <a:rPr lang="en-US" sz="1200" b="1">
                  <a:latin typeface="Courier New" panose="02070309020205020404" pitchFamily="49" charset="0"/>
                </a:rPr>
                <a:t>{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58" name="Group 73"/>
          <p:cNvGrpSpPr>
            <a:grpSpLocks/>
          </p:cNvGrpSpPr>
          <p:nvPr/>
        </p:nvGrpSpPr>
        <p:grpSpPr bwMode="auto">
          <a:xfrm>
            <a:off x="0" y="3048000"/>
            <a:ext cx="6705600" cy="190500"/>
            <a:chOff x="0" y="5984"/>
            <a:chExt cx="3072" cy="374"/>
          </a:xfrm>
        </p:grpSpPr>
        <p:sp>
          <p:nvSpPr>
            <p:cNvPr id="10324" name="Rectangle 72"/>
            <p:cNvSpPr>
              <a:spLocks noChangeArrowheads="1"/>
            </p:cNvSpPr>
            <p:nvPr/>
          </p:nvSpPr>
          <p:spPr bwMode="auto">
            <a:xfrm>
              <a:off x="0" y="5989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325" name="Rectangle 20"/>
            <p:cNvSpPr>
              <a:spLocks noChangeArrowheads="1"/>
            </p:cNvSpPr>
            <p:nvPr/>
          </p:nvSpPr>
          <p:spPr bwMode="auto">
            <a:xfrm>
              <a:off x="0" y="598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39	</a:t>
              </a:r>
              <a:r>
                <a:rPr lang="en-US" sz="1200" b="1">
                  <a:latin typeface="Courier New" panose="02070309020205020404" pitchFamily="49" charset="0"/>
                </a:rPr>
                <a:t>   hour   = ( h &gt;= 0 &amp;&amp; h &lt; 24 ) ? h : 0;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59" name="Group 75"/>
          <p:cNvGrpSpPr>
            <a:grpSpLocks/>
          </p:cNvGrpSpPr>
          <p:nvPr/>
        </p:nvGrpSpPr>
        <p:grpSpPr bwMode="auto">
          <a:xfrm>
            <a:off x="0" y="3238500"/>
            <a:ext cx="6705600" cy="190500"/>
            <a:chOff x="0" y="6358"/>
            <a:chExt cx="3072" cy="374"/>
          </a:xfrm>
        </p:grpSpPr>
        <p:sp>
          <p:nvSpPr>
            <p:cNvPr id="10322" name="Rectangle 74"/>
            <p:cNvSpPr>
              <a:spLocks noChangeArrowheads="1"/>
            </p:cNvSpPr>
            <p:nvPr/>
          </p:nvSpPr>
          <p:spPr bwMode="auto">
            <a:xfrm>
              <a:off x="0" y="6363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323" name="Rectangle 21"/>
            <p:cNvSpPr>
              <a:spLocks noChangeArrowheads="1"/>
            </p:cNvSpPr>
            <p:nvPr/>
          </p:nvSpPr>
          <p:spPr bwMode="auto">
            <a:xfrm>
              <a:off x="0" y="635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40	</a:t>
              </a:r>
              <a:r>
                <a:rPr lang="en-US" sz="1200" b="1">
                  <a:latin typeface="Courier New" panose="02070309020205020404" pitchFamily="49" charset="0"/>
                </a:rPr>
                <a:t>   minute = ( m &gt;= 0 &amp;&amp; m &lt; 60 ) ? m : 0;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60" name="Group 77"/>
          <p:cNvGrpSpPr>
            <a:grpSpLocks/>
          </p:cNvGrpSpPr>
          <p:nvPr/>
        </p:nvGrpSpPr>
        <p:grpSpPr bwMode="auto">
          <a:xfrm>
            <a:off x="0" y="3429000"/>
            <a:ext cx="6705600" cy="190500"/>
            <a:chOff x="0" y="6732"/>
            <a:chExt cx="3072" cy="374"/>
          </a:xfrm>
        </p:grpSpPr>
        <p:sp>
          <p:nvSpPr>
            <p:cNvPr id="10320" name="Rectangle 76"/>
            <p:cNvSpPr>
              <a:spLocks noChangeArrowheads="1"/>
            </p:cNvSpPr>
            <p:nvPr/>
          </p:nvSpPr>
          <p:spPr bwMode="auto">
            <a:xfrm>
              <a:off x="0" y="6737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321" name="Rectangle 22"/>
            <p:cNvSpPr>
              <a:spLocks noChangeArrowheads="1"/>
            </p:cNvSpPr>
            <p:nvPr/>
          </p:nvSpPr>
          <p:spPr bwMode="auto">
            <a:xfrm>
              <a:off x="0" y="673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41	</a:t>
              </a:r>
              <a:r>
                <a:rPr lang="en-US" sz="1200" b="1">
                  <a:latin typeface="Courier New" panose="02070309020205020404" pitchFamily="49" charset="0"/>
                </a:rPr>
                <a:t>   second = ( s &gt;= 0 &amp;&amp; s &lt; 60 ) ? s : 0;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61" name="Group 79"/>
          <p:cNvGrpSpPr>
            <a:grpSpLocks/>
          </p:cNvGrpSpPr>
          <p:nvPr/>
        </p:nvGrpSpPr>
        <p:grpSpPr bwMode="auto">
          <a:xfrm>
            <a:off x="0" y="3619500"/>
            <a:ext cx="6705600" cy="190500"/>
            <a:chOff x="0" y="7106"/>
            <a:chExt cx="3072" cy="374"/>
          </a:xfrm>
        </p:grpSpPr>
        <p:sp>
          <p:nvSpPr>
            <p:cNvPr id="10318" name="Rectangle 78"/>
            <p:cNvSpPr>
              <a:spLocks noChangeArrowheads="1"/>
            </p:cNvSpPr>
            <p:nvPr/>
          </p:nvSpPr>
          <p:spPr bwMode="auto">
            <a:xfrm>
              <a:off x="0" y="7111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319" name="Rectangle 23"/>
            <p:cNvSpPr>
              <a:spLocks noChangeArrowheads="1"/>
            </p:cNvSpPr>
            <p:nvPr/>
          </p:nvSpPr>
          <p:spPr bwMode="auto">
            <a:xfrm>
              <a:off x="0" y="710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42	</a:t>
              </a:r>
              <a:r>
                <a:rPr lang="en-US" sz="1200" b="1">
                  <a:latin typeface="Courier New" panose="02070309020205020404" pitchFamily="49" charset="0"/>
                </a:rPr>
                <a:t>}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62" name="Group 81"/>
          <p:cNvGrpSpPr>
            <a:grpSpLocks/>
          </p:cNvGrpSpPr>
          <p:nvPr/>
        </p:nvGrpSpPr>
        <p:grpSpPr bwMode="auto">
          <a:xfrm>
            <a:off x="0" y="3810000"/>
            <a:ext cx="6705600" cy="190500"/>
            <a:chOff x="0" y="7480"/>
            <a:chExt cx="3072" cy="374"/>
          </a:xfrm>
        </p:grpSpPr>
        <p:sp>
          <p:nvSpPr>
            <p:cNvPr id="10316" name="Rectangle 80"/>
            <p:cNvSpPr>
              <a:spLocks noChangeArrowheads="1"/>
            </p:cNvSpPr>
            <p:nvPr/>
          </p:nvSpPr>
          <p:spPr bwMode="auto">
            <a:xfrm>
              <a:off x="0" y="7485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317" name="Rectangle 24"/>
            <p:cNvSpPr>
              <a:spLocks noChangeArrowheads="1"/>
            </p:cNvSpPr>
            <p:nvPr/>
          </p:nvSpPr>
          <p:spPr bwMode="auto">
            <a:xfrm>
              <a:off x="0" y="748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43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63" name="Group 83"/>
          <p:cNvGrpSpPr>
            <a:grpSpLocks/>
          </p:cNvGrpSpPr>
          <p:nvPr/>
        </p:nvGrpSpPr>
        <p:grpSpPr bwMode="auto">
          <a:xfrm>
            <a:off x="0" y="4000500"/>
            <a:ext cx="6705600" cy="190500"/>
            <a:chOff x="0" y="7854"/>
            <a:chExt cx="3072" cy="374"/>
          </a:xfrm>
        </p:grpSpPr>
        <p:sp>
          <p:nvSpPr>
            <p:cNvPr id="10314" name="Rectangle 82"/>
            <p:cNvSpPr>
              <a:spLocks noChangeArrowheads="1"/>
            </p:cNvSpPr>
            <p:nvPr/>
          </p:nvSpPr>
          <p:spPr bwMode="auto">
            <a:xfrm>
              <a:off x="0" y="7859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315" name="Rectangle 25"/>
            <p:cNvSpPr>
              <a:spLocks noChangeArrowheads="1"/>
            </p:cNvSpPr>
            <p:nvPr/>
          </p:nvSpPr>
          <p:spPr bwMode="auto">
            <a:xfrm>
              <a:off x="0" y="785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44	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Print Time in military format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64" name="Group 85"/>
          <p:cNvGrpSpPr>
            <a:grpSpLocks/>
          </p:cNvGrpSpPr>
          <p:nvPr/>
        </p:nvGrpSpPr>
        <p:grpSpPr bwMode="auto">
          <a:xfrm>
            <a:off x="0" y="4191000"/>
            <a:ext cx="6705600" cy="190500"/>
            <a:chOff x="0" y="8228"/>
            <a:chExt cx="3072" cy="374"/>
          </a:xfrm>
        </p:grpSpPr>
        <p:sp>
          <p:nvSpPr>
            <p:cNvPr id="10312" name="Rectangle 84"/>
            <p:cNvSpPr>
              <a:spLocks noChangeArrowheads="1"/>
            </p:cNvSpPr>
            <p:nvPr/>
          </p:nvSpPr>
          <p:spPr bwMode="auto">
            <a:xfrm>
              <a:off x="0" y="8233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313" name="Rectangle 26"/>
            <p:cNvSpPr>
              <a:spLocks noChangeArrowheads="1"/>
            </p:cNvSpPr>
            <p:nvPr/>
          </p:nvSpPr>
          <p:spPr bwMode="auto">
            <a:xfrm>
              <a:off x="0" y="822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45	</a:t>
              </a:r>
              <a:r>
                <a:rPr lang="en-US" sz="1200" b="1" dirty="0">
                  <a:solidFill>
                    <a:srgbClr val="275AFF"/>
                  </a:solidFill>
                  <a:latin typeface="Courier New" panose="02070309020205020404" pitchFamily="49" charset="0"/>
                </a:rPr>
                <a:t>void</a:t>
              </a:r>
              <a:r>
                <a:rPr lang="en-US" sz="1200" b="1" dirty="0">
                  <a:latin typeface="Courier New" panose="02070309020205020404" pitchFamily="49" charset="0"/>
                </a:rPr>
                <a:t> Time::</a:t>
              </a:r>
              <a:r>
                <a:rPr lang="en-US" sz="1200" b="1" dirty="0" err="1">
                  <a:latin typeface="Courier New" panose="02070309020205020404" pitchFamily="49" charset="0"/>
                </a:rPr>
                <a:t>printMilitary</a:t>
              </a:r>
              <a:r>
                <a:rPr lang="en-US" sz="1200" b="1" dirty="0">
                  <a:latin typeface="Courier New" panose="02070309020205020404" pitchFamily="49" charset="0"/>
                </a:rPr>
                <a:t>()</a:t>
              </a:r>
            </a:p>
            <a:p>
              <a:pPr eaLnBrk="1" hangingPunct="1"/>
              <a:endParaRPr lang="en-US" sz="12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65" name="Group 87"/>
          <p:cNvGrpSpPr>
            <a:grpSpLocks/>
          </p:cNvGrpSpPr>
          <p:nvPr/>
        </p:nvGrpSpPr>
        <p:grpSpPr bwMode="auto">
          <a:xfrm>
            <a:off x="0" y="4381500"/>
            <a:ext cx="6705600" cy="190500"/>
            <a:chOff x="0" y="8602"/>
            <a:chExt cx="3072" cy="374"/>
          </a:xfrm>
        </p:grpSpPr>
        <p:sp>
          <p:nvSpPr>
            <p:cNvPr id="10310" name="Rectangle 86"/>
            <p:cNvSpPr>
              <a:spLocks noChangeArrowheads="1"/>
            </p:cNvSpPr>
            <p:nvPr/>
          </p:nvSpPr>
          <p:spPr bwMode="auto">
            <a:xfrm>
              <a:off x="0" y="8607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311" name="Rectangle 27"/>
            <p:cNvSpPr>
              <a:spLocks noChangeArrowheads="1"/>
            </p:cNvSpPr>
            <p:nvPr/>
          </p:nvSpPr>
          <p:spPr bwMode="auto">
            <a:xfrm>
              <a:off x="0" y="860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46	</a:t>
              </a:r>
              <a:r>
                <a:rPr lang="en-US" sz="1200" b="1">
                  <a:latin typeface="Courier New" panose="02070309020205020404" pitchFamily="49" charset="0"/>
                </a:rPr>
                <a:t>{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66" name="Group 89"/>
          <p:cNvGrpSpPr>
            <a:grpSpLocks/>
          </p:cNvGrpSpPr>
          <p:nvPr/>
        </p:nvGrpSpPr>
        <p:grpSpPr bwMode="auto">
          <a:xfrm>
            <a:off x="0" y="4572000"/>
            <a:ext cx="6705600" cy="190500"/>
            <a:chOff x="0" y="8976"/>
            <a:chExt cx="3072" cy="374"/>
          </a:xfrm>
        </p:grpSpPr>
        <p:sp>
          <p:nvSpPr>
            <p:cNvPr id="10308" name="Rectangle 88"/>
            <p:cNvSpPr>
              <a:spLocks noChangeArrowheads="1"/>
            </p:cNvSpPr>
            <p:nvPr/>
          </p:nvSpPr>
          <p:spPr bwMode="auto">
            <a:xfrm>
              <a:off x="0" y="8981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309" name="Rectangle 28"/>
            <p:cNvSpPr>
              <a:spLocks noChangeArrowheads="1"/>
            </p:cNvSpPr>
            <p:nvPr/>
          </p:nvSpPr>
          <p:spPr bwMode="auto">
            <a:xfrm>
              <a:off x="0" y="897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47	</a:t>
              </a:r>
              <a:r>
                <a:rPr lang="en-US" sz="1200" b="1">
                  <a:latin typeface="Courier New" panose="02070309020205020404" pitchFamily="49" charset="0"/>
                </a:rPr>
                <a:t>   cout &lt;&lt; ( hour &lt; 10 ? "0" : "" ) &lt;&lt; hour &lt;&lt; ":"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67" name="Group 91"/>
          <p:cNvGrpSpPr>
            <a:grpSpLocks/>
          </p:cNvGrpSpPr>
          <p:nvPr/>
        </p:nvGrpSpPr>
        <p:grpSpPr bwMode="auto">
          <a:xfrm>
            <a:off x="0" y="4762500"/>
            <a:ext cx="6705600" cy="190500"/>
            <a:chOff x="0" y="9350"/>
            <a:chExt cx="3072" cy="374"/>
          </a:xfrm>
        </p:grpSpPr>
        <p:sp>
          <p:nvSpPr>
            <p:cNvPr id="10306" name="Rectangle 90"/>
            <p:cNvSpPr>
              <a:spLocks noChangeArrowheads="1"/>
            </p:cNvSpPr>
            <p:nvPr/>
          </p:nvSpPr>
          <p:spPr bwMode="auto">
            <a:xfrm>
              <a:off x="0" y="9355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307" name="Rectangle 29"/>
            <p:cNvSpPr>
              <a:spLocks noChangeArrowheads="1"/>
            </p:cNvSpPr>
            <p:nvPr/>
          </p:nvSpPr>
          <p:spPr bwMode="auto">
            <a:xfrm>
              <a:off x="0" y="935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48	</a:t>
              </a:r>
              <a:r>
                <a:rPr lang="en-US" sz="1200" b="1">
                  <a:latin typeface="Courier New" panose="02070309020205020404" pitchFamily="49" charset="0"/>
                </a:rPr>
                <a:t>        &lt;&lt; ( minute &lt; 10 ? "0" : "" ) &lt;&lt; minute;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68" name="Group 93"/>
          <p:cNvGrpSpPr>
            <a:grpSpLocks/>
          </p:cNvGrpSpPr>
          <p:nvPr/>
        </p:nvGrpSpPr>
        <p:grpSpPr bwMode="auto">
          <a:xfrm>
            <a:off x="0" y="4953000"/>
            <a:ext cx="6705600" cy="190500"/>
            <a:chOff x="0" y="9724"/>
            <a:chExt cx="3072" cy="374"/>
          </a:xfrm>
        </p:grpSpPr>
        <p:sp>
          <p:nvSpPr>
            <p:cNvPr id="10304" name="Rectangle 92"/>
            <p:cNvSpPr>
              <a:spLocks noChangeArrowheads="1"/>
            </p:cNvSpPr>
            <p:nvPr/>
          </p:nvSpPr>
          <p:spPr bwMode="auto">
            <a:xfrm>
              <a:off x="0" y="9729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305" name="Rectangle 30"/>
            <p:cNvSpPr>
              <a:spLocks noChangeArrowheads="1"/>
            </p:cNvSpPr>
            <p:nvPr/>
          </p:nvSpPr>
          <p:spPr bwMode="auto">
            <a:xfrm>
              <a:off x="0" y="972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49	</a:t>
              </a:r>
              <a:r>
                <a:rPr lang="en-US" sz="1200" b="1">
                  <a:latin typeface="Courier New" panose="02070309020205020404" pitchFamily="49" charset="0"/>
                </a:rPr>
                <a:t>}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69" name="Group 95"/>
          <p:cNvGrpSpPr>
            <a:grpSpLocks/>
          </p:cNvGrpSpPr>
          <p:nvPr/>
        </p:nvGrpSpPr>
        <p:grpSpPr bwMode="auto">
          <a:xfrm>
            <a:off x="0" y="5143500"/>
            <a:ext cx="6705600" cy="190500"/>
            <a:chOff x="0" y="10098"/>
            <a:chExt cx="3072" cy="374"/>
          </a:xfrm>
        </p:grpSpPr>
        <p:sp>
          <p:nvSpPr>
            <p:cNvPr id="10302" name="Rectangle 94"/>
            <p:cNvSpPr>
              <a:spLocks noChangeArrowheads="1"/>
            </p:cNvSpPr>
            <p:nvPr/>
          </p:nvSpPr>
          <p:spPr bwMode="auto">
            <a:xfrm>
              <a:off x="0" y="10103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303" name="Rectangle 31"/>
            <p:cNvSpPr>
              <a:spLocks noChangeArrowheads="1"/>
            </p:cNvSpPr>
            <p:nvPr/>
          </p:nvSpPr>
          <p:spPr bwMode="auto">
            <a:xfrm>
              <a:off x="0" y="1009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50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70" name="Group 97"/>
          <p:cNvGrpSpPr>
            <a:grpSpLocks/>
          </p:cNvGrpSpPr>
          <p:nvPr/>
        </p:nvGrpSpPr>
        <p:grpSpPr bwMode="auto">
          <a:xfrm>
            <a:off x="0" y="5334000"/>
            <a:ext cx="6705600" cy="190500"/>
            <a:chOff x="0" y="10472"/>
            <a:chExt cx="3072" cy="374"/>
          </a:xfrm>
        </p:grpSpPr>
        <p:sp>
          <p:nvSpPr>
            <p:cNvPr id="10300" name="Rectangle 96"/>
            <p:cNvSpPr>
              <a:spLocks noChangeArrowheads="1"/>
            </p:cNvSpPr>
            <p:nvPr/>
          </p:nvSpPr>
          <p:spPr bwMode="auto">
            <a:xfrm>
              <a:off x="0" y="10477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301" name="Rectangle 32"/>
            <p:cNvSpPr>
              <a:spLocks noChangeArrowheads="1"/>
            </p:cNvSpPr>
            <p:nvPr/>
          </p:nvSpPr>
          <p:spPr bwMode="auto">
            <a:xfrm>
              <a:off x="0" y="1047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51	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Print time in standard format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71" name="Group 99"/>
          <p:cNvGrpSpPr>
            <a:grpSpLocks/>
          </p:cNvGrpSpPr>
          <p:nvPr/>
        </p:nvGrpSpPr>
        <p:grpSpPr bwMode="auto">
          <a:xfrm>
            <a:off x="0" y="5524500"/>
            <a:ext cx="6705600" cy="190500"/>
            <a:chOff x="0" y="10846"/>
            <a:chExt cx="3072" cy="374"/>
          </a:xfrm>
        </p:grpSpPr>
        <p:sp>
          <p:nvSpPr>
            <p:cNvPr id="10298" name="Rectangle 98"/>
            <p:cNvSpPr>
              <a:spLocks noChangeArrowheads="1"/>
            </p:cNvSpPr>
            <p:nvPr/>
          </p:nvSpPr>
          <p:spPr bwMode="auto">
            <a:xfrm>
              <a:off x="0" y="10851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299" name="Rectangle 33"/>
            <p:cNvSpPr>
              <a:spLocks noChangeArrowheads="1"/>
            </p:cNvSpPr>
            <p:nvPr/>
          </p:nvSpPr>
          <p:spPr bwMode="auto">
            <a:xfrm>
              <a:off x="0" y="1084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52	</a:t>
              </a:r>
              <a:r>
                <a:rPr lang="en-US" sz="1200" b="1" dirty="0">
                  <a:solidFill>
                    <a:srgbClr val="275AFF"/>
                  </a:solidFill>
                  <a:latin typeface="Courier New" panose="02070309020205020404" pitchFamily="49" charset="0"/>
                </a:rPr>
                <a:t>void</a:t>
              </a:r>
              <a:r>
                <a:rPr lang="en-US" sz="1200" b="1" dirty="0">
                  <a:latin typeface="Courier New" panose="02070309020205020404" pitchFamily="49" charset="0"/>
                </a:rPr>
                <a:t> Time::</a:t>
              </a:r>
              <a:r>
                <a:rPr lang="en-US" sz="1200" b="1" dirty="0" err="1">
                  <a:latin typeface="Courier New" panose="02070309020205020404" pitchFamily="49" charset="0"/>
                </a:rPr>
                <a:t>printStandard</a:t>
              </a:r>
              <a:r>
                <a:rPr lang="en-US" sz="1200" b="1" dirty="0">
                  <a:latin typeface="Courier New" panose="02070309020205020404" pitchFamily="49" charset="0"/>
                </a:rPr>
                <a:t>()</a:t>
              </a:r>
            </a:p>
            <a:p>
              <a:pPr eaLnBrk="1" hangingPunct="1"/>
              <a:endParaRPr lang="en-US" sz="12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72" name="Group 101"/>
          <p:cNvGrpSpPr>
            <a:grpSpLocks/>
          </p:cNvGrpSpPr>
          <p:nvPr/>
        </p:nvGrpSpPr>
        <p:grpSpPr bwMode="auto">
          <a:xfrm>
            <a:off x="0" y="5715000"/>
            <a:ext cx="6705600" cy="190500"/>
            <a:chOff x="0" y="11220"/>
            <a:chExt cx="3072" cy="374"/>
          </a:xfrm>
        </p:grpSpPr>
        <p:sp>
          <p:nvSpPr>
            <p:cNvPr id="10296" name="Rectangle 100"/>
            <p:cNvSpPr>
              <a:spLocks noChangeArrowheads="1"/>
            </p:cNvSpPr>
            <p:nvPr/>
          </p:nvSpPr>
          <p:spPr bwMode="auto">
            <a:xfrm>
              <a:off x="0" y="11225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297" name="Rectangle 34"/>
            <p:cNvSpPr>
              <a:spLocks noChangeArrowheads="1"/>
            </p:cNvSpPr>
            <p:nvPr/>
          </p:nvSpPr>
          <p:spPr bwMode="auto">
            <a:xfrm>
              <a:off x="0" y="1122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53	</a:t>
              </a:r>
              <a:r>
                <a:rPr lang="en-US" sz="1200" b="1">
                  <a:latin typeface="Courier New" panose="02070309020205020404" pitchFamily="49" charset="0"/>
                </a:rPr>
                <a:t>{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73" name="Group 103"/>
          <p:cNvGrpSpPr>
            <a:grpSpLocks/>
          </p:cNvGrpSpPr>
          <p:nvPr/>
        </p:nvGrpSpPr>
        <p:grpSpPr bwMode="auto">
          <a:xfrm>
            <a:off x="0" y="5905500"/>
            <a:ext cx="6705600" cy="190500"/>
            <a:chOff x="0" y="11594"/>
            <a:chExt cx="3072" cy="374"/>
          </a:xfrm>
        </p:grpSpPr>
        <p:sp>
          <p:nvSpPr>
            <p:cNvPr id="10294" name="Rectangle 102"/>
            <p:cNvSpPr>
              <a:spLocks noChangeArrowheads="1"/>
            </p:cNvSpPr>
            <p:nvPr/>
          </p:nvSpPr>
          <p:spPr bwMode="auto">
            <a:xfrm>
              <a:off x="0" y="11599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295" name="Rectangle 35"/>
            <p:cNvSpPr>
              <a:spLocks noChangeArrowheads="1"/>
            </p:cNvSpPr>
            <p:nvPr/>
          </p:nvSpPr>
          <p:spPr bwMode="auto">
            <a:xfrm>
              <a:off x="0" y="1159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54	</a:t>
              </a:r>
              <a:r>
                <a:rPr lang="en-US" sz="1200" b="1">
                  <a:latin typeface="Courier New" panose="02070309020205020404" pitchFamily="49" charset="0"/>
                </a:rPr>
                <a:t>   cout &lt;&lt; ( ( hour == 0 || hour == 12 ) ? 12 : hour % 12 )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74" name="Group 105"/>
          <p:cNvGrpSpPr>
            <a:grpSpLocks/>
          </p:cNvGrpSpPr>
          <p:nvPr/>
        </p:nvGrpSpPr>
        <p:grpSpPr bwMode="auto">
          <a:xfrm>
            <a:off x="0" y="6096000"/>
            <a:ext cx="6705600" cy="190500"/>
            <a:chOff x="0" y="11968"/>
            <a:chExt cx="3072" cy="374"/>
          </a:xfrm>
        </p:grpSpPr>
        <p:sp>
          <p:nvSpPr>
            <p:cNvPr id="10292" name="Rectangle 104"/>
            <p:cNvSpPr>
              <a:spLocks noChangeArrowheads="1"/>
            </p:cNvSpPr>
            <p:nvPr/>
          </p:nvSpPr>
          <p:spPr bwMode="auto">
            <a:xfrm>
              <a:off x="0" y="11973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293" name="Rectangle 36"/>
            <p:cNvSpPr>
              <a:spLocks noChangeArrowheads="1"/>
            </p:cNvSpPr>
            <p:nvPr/>
          </p:nvSpPr>
          <p:spPr bwMode="auto">
            <a:xfrm>
              <a:off x="0" y="1196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55	</a:t>
              </a:r>
              <a:r>
                <a:rPr lang="en-US" sz="1200" b="1">
                  <a:latin typeface="Courier New" panose="02070309020205020404" pitchFamily="49" charset="0"/>
                </a:rPr>
                <a:t>        &lt;&lt; ":" &lt;&lt; ( minute &lt; 10 ? "0" : "" ) &lt;&lt; minute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75" name="Group 107"/>
          <p:cNvGrpSpPr>
            <a:grpSpLocks/>
          </p:cNvGrpSpPr>
          <p:nvPr/>
        </p:nvGrpSpPr>
        <p:grpSpPr bwMode="auto">
          <a:xfrm>
            <a:off x="0" y="6286500"/>
            <a:ext cx="6705600" cy="190500"/>
            <a:chOff x="0" y="12342"/>
            <a:chExt cx="3072" cy="374"/>
          </a:xfrm>
        </p:grpSpPr>
        <p:sp>
          <p:nvSpPr>
            <p:cNvPr id="10290" name="Rectangle 106"/>
            <p:cNvSpPr>
              <a:spLocks noChangeArrowheads="1"/>
            </p:cNvSpPr>
            <p:nvPr/>
          </p:nvSpPr>
          <p:spPr bwMode="auto">
            <a:xfrm>
              <a:off x="0" y="12347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291" name="Rectangle 37"/>
            <p:cNvSpPr>
              <a:spLocks noChangeArrowheads="1"/>
            </p:cNvSpPr>
            <p:nvPr/>
          </p:nvSpPr>
          <p:spPr bwMode="auto">
            <a:xfrm>
              <a:off x="0" y="1234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56	</a:t>
              </a:r>
              <a:r>
                <a:rPr lang="en-US" sz="1200" b="1">
                  <a:latin typeface="Courier New" panose="02070309020205020404" pitchFamily="49" charset="0"/>
                </a:rPr>
                <a:t>        &lt;&lt; ":" &lt;&lt; ( second &lt; 10 ? "0" : "" ) &lt;&lt; second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76" name="Group 109"/>
          <p:cNvGrpSpPr>
            <a:grpSpLocks/>
          </p:cNvGrpSpPr>
          <p:nvPr/>
        </p:nvGrpSpPr>
        <p:grpSpPr bwMode="auto">
          <a:xfrm>
            <a:off x="0" y="6477000"/>
            <a:ext cx="6705600" cy="190500"/>
            <a:chOff x="0" y="12716"/>
            <a:chExt cx="3072" cy="374"/>
          </a:xfrm>
        </p:grpSpPr>
        <p:sp>
          <p:nvSpPr>
            <p:cNvPr id="10288" name="Rectangle 108"/>
            <p:cNvSpPr>
              <a:spLocks noChangeArrowheads="1"/>
            </p:cNvSpPr>
            <p:nvPr/>
          </p:nvSpPr>
          <p:spPr bwMode="auto">
            <a:xfrm>
              <a:off x="0" y="12721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289" name="Rectangle 38"/>
            <p:cNvSpPr>
              <a:spLocks noChangeArrowheads="1"/>
            </p:cNvSpPr>
            <p:nvPr/>
          </p:nvSpPr>
          <p:spPr bwMode="auto">
            <a:xfrm>
              <a:off x="0" y="1271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57	</a:t>
              </a:r>
              <a:r>
                <a:rPr lang="en-US" sz="1200" b="1">
                  <a:latin typeface="Courier New" panose="02070309020205020404" pitchFamily="49" charset="0"/>
                </a:rPr>
                <a:t>        &lt;&lt; ( hour &lt; 12 ? " AM" : " PM" );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77" name="Group 111"/>
          <p:cNvGrpSpPr>
            <a:grpSpLocks/>
          </p:cNvGrpSpPr>
          <p:nvPr/>
        </p:nvGrpSpPr>
        <p:grpSpPr bwMode="auto">
          <a:xfrm>
            <a:off x="0" y="6667500"/>
            <a:ext cx="6705600" cy="190500"/>
            <a:chOff x="0" y="13090"/>
            <a:chExt cx="3072" cy="374"/>
          </a:xfrm>
        </p:grpSpPr>
        <p:sp>
          <p:nvSpPr>
            <p:cNvPr id="10286" name="Rectangle 110"/>
            <p:cNvSpPr>
              <a:spLocks noChangeArrowheads="1"/>
            </p:cNvSpPr>
            <p:nvPr/>
          </p:nvSpPr>
          <p:spPr bwMode="auto">
            <a:xfrm>
              <a:off x="0" y="13095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287" name="Rectangle 39"/>
            <p:cNvSpPr>
              <a:spLocks noChangeArrowheads="1"/>
            </p:cNvSpPr>
            <p:nvPr/>
          </p:nvSpPr>
          <p:spPr bwMode="auto">
            <a:xfrm>
              <a:off x="0" y="1309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58	</a:t>
              </a:r>
              <a:r>
                <a:rPr lang="en-US" sz="1200" b="1">
                  <a:latin typeface="Courier New" panose="02070309020205020404" pitchFamily="49" charset="0"/>
                </a:rPr>
                <a:t>}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29819" name="Group 122"/>
          <p:cNvGrpSpPr>
            <a:grpSpLocks/>
          </p:cNvGrpSpPr>
          <p:nvPr/>
        </p:nvGrpSpPr>
        <p:grpSpPr bwMode="auto">
          <a:xfrm>
            <a:off x="1904893" y="920751"/>
            <a:ext cx="5410308" cy="430213"/>
            <a:chOff x="1219" y="580"/>
            <a:chExt cx="2957" cy="271"/>
          </a:xfrm>
        </p:grpSpPr>
        <p:sp>
          <p:nvSpPr>
            <p:cNvPr id="10284" name="Text Box 113"/>
            <p:cNvSpPr txBox="1">
              <a:spLocks noChangeArrowheads="1"/>
            </p:cNvSpPr>
            <p:nvPr/>
          </p:nvSpPr>
          <p:spPr bwMode="auto">
            <a:xfrm>
              <a:off x="2496" y="580"/>
              <a:ext cx="1680" cy="27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/>
                <a:t>Source file uses </a:t>
              </a:r>
              <a:r>
                <a:rPr lang="en-US" sz="1400" b="1" dirty="0">
                  <a:latin typeface="Courier New" panose="02070309020205020404" pitchFamily="49" charset="0"/>
                </a:rPr>
                <a:t>#include</a:t>
              </a:r>
              <a:r>
                <a:rPr lang="en-US" sz="1400" dirty="0"/>
                <a:t> to load the header file</a:t>
              </a:r>
            </a:p>
          </p:txBody>
        </p:sp>
        <p:sp>
          <p:nvSpPr>
            <p:cNvPr id="10285" name="Line 114"/>
            <p:cNvSpPr>
              <a:spLocks noChangeShapeType="1"/>
            </p:cNvSpPr>
            <p:nvPr/>
          </p:nvSpPr>
          <p:spPr bwMode="auto">
            <a:xfrm flipH="1">
              <a:off x="1219" y="718"/>
              <a:ext cx="1277" cy="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0" tIns="0" rIns="0" bIns="0">
              <a:spAutoFit/>
            </a:bodyPr>
            <a:lstStyle/>
            <a:p>
              <a:endParaRPr lang="en-US"/>
            </a:p>
          </p:txBody>
        </p:sp>
      </p:grpSp>
      <p:grpSp>
        <p:nvGrpSpPr>
          <p:cNvPr id="29820" name="Group 123"/>
          <p:cNvGrpSpPr>
            <a:grpSpLocks/>
          </p:cNvGrpSpPr>
          <p:nvPr/>
        </p:nvGrpSpPr>
        <p:grpSpPr bwMode="auto">
          <a:xfrm>
            <a:off x="2667000" y="2762250"/>
            <a:ext cx="5562600" cy="3105150"/>
            <a:chOff x="1680" y="1740"/>
            <a:chExt cx="3504" cy="1956"/>
          </a:xfrm>
        </p:grpSpPr>
        <p:sp>
          <p:nvSpPr>
            <p:cNvPr id="10280" name="Text Box 118"/>
            <p:cNvSpPr txBox="1">
              <a:spLocks noChangeArrowheads="1"/>
            </p:cNvSpPr>
            <p:nvPr/>
          </p:nvSpPr>
          <p:spPr bwMode="auto">
            <a:xfrm>
              <a:off x="3840" y="2160"/>
              <a:ext cx="1344" cy="27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b="1" dirty="0"/>
                <a:t>Source file contains function definitions</a:t>
              </a:r>
            </a:p>
          </p:txBody>
        </p:sp>
        <p:sp>
          <p:nvSpPr>
            <p:cNvPr id="10281" name="Line 119"/>
            <p:cNvSpPr>
              <a:spLocks noChangeShapeType="1"/>
            </p:cNvSpPr>
            <p:nvPr/>
          </p:nvSpPr>
          <p:spPr bwMode="auto">
            <a:xfrm flipH="1" flipV="1">
              <a:off x="2520" y="1740"/>
              <a:ext cx="124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0282" name="Line 120"/>
            <p:cNvSpPr>
              <a:spLocks noChangeShapeType="1"/>
            </p:cNvSpPr>
            <p:nvPr/>
          </p:nvSpPr>
          <p:spPr bwMode="auto">
            <a:xfrm flipH="1">
              <a:off x="1680" y="2352"/>
              <a:ext cx="2160" cy="3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0283" name="Line 121"/>
            <p:cNvSpPr>
              <a:spLocks noChangeShapeType="1"/>
            </p:cNvSpPr>
            <p:nvPr/>
          </p:nvSpPr>
          <p:spPr bwMode="auto">
            <a:xfrm flipH="1">
              <a:off x="2160" y="2352"/>
              <a:ext cx="168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0" tIns="0" rIns="0" bIns="0">
              <a:spAutoFit/>
            </a:bodyPr>
            <a:lstStyle/>
            <a:p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987040F-6421-A642-BAEC-C695AA394F35}"/>
                  </a:ext>
                </a:extLst>
              </p14:cNvPr>
              <p14:cNvContentPartPr/>
              <p14:nvPr/>
            </p14:nvContentPartPr>
            <p14:xfrm>
              <a:off x="287640" y="2054160"/>
              <a:ext cx="4286160" cy="1229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987040F-6421-A642-BAEC-C695AA394F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8280" y="2044800"/>
                <a:ext cx="4304880" cy="124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470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057400"/>
            <a:ext cx="8388350" cy="990600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D20000"/>
                </a:solidFill>
                <a:latin typeface="Calibri" panose="020F0502020204030204" pitchFamily="34" charset="0"/>
              </a:rPr>
              <a:t>Constructors and Destructors</a:t>
            </a:r>
            <a:endParaRPr lang="en-US" b="1" i="1" u="sng" dirty="0">
              <a:solidFill>
                <a:srgbClr val="D2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5951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9906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600" b="1" dirty="0">
                <a:solidFill>
                  <a:srgbClr val="D2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Constructors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9756" y="1066800"/>
            <a:ext cx="8951844" cy="5715000"/>
          </a:xfrm>
        </p:spPr>
        <p:txBody>
          <a:bodyPr>
            <a:normAutofit/>
          </a:bodyPr>
          <a:lstStyle/>
          <a:p>
            <a:pPr lvl="1" algn="just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C00000"/>
                </a:solidFill>
              </a:rPr>
              <a:t>Constructor</a:t>
            </a:r>
            <a:r>
              <a:rPr lang="en-US" dirty="0"/>
              <a:t> is a function in every class which is called when class creates its object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Helps in initializing data members of the class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A class may have multiple constructors (</a:t>
            </a:r>
            <a:r>
              <a:rPr lang="en-US" b="1" i="1" dirty="0">
                <a:solidFill>
                  <a:srgbClr val="C00000"/>
                </a:solidFill>
              </a:rPr>
              <a:t>constructor overloading</a:t>
            </a:r>
            <a:r>
              <a:rPr lang="en-US" dirty="0"/>
              <a:t>; makes it easy to construct objects with different initial data values)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A class may be declared without constructors. In this case, </a:t>
            </a:r>
            <a:r>
              <a:rPr lang="en-US" b="1" dirty="0"/>
              <a:t>a </a:t>
            </a:r>
            <a:r>
              <a:rPr lang="en-US" b="1" i="1" dirty="0">
                <a:solidFill>
                  <a:srgbClr val="C00000"/>
                </a:solidFill>
              </a:rPr>
              <a:t>no-argument constructor with an empty body </a:t>
            </a:r>
            <a:r>
              <a:rPr lang="en-US" dirty="0"/>
              <a:t>is implicitly declared in the class and known as </a:t>
            </a:r>
            <a:r>
              <a:rPr lang="en-US" b="1" i="1" dirty="0">
                <a:solidFill>
                  <a:srgbClr val="C00000"/>
                </a:solidFill>
              </a:rPr>
              <a:t>default constructor.</a:t>
            </a:r>
          </a:p>
          <a:p>
            <a:pPr lvl="2" algn="just"/>
            <a:r>
              <a:rPr lang="en-US" b="1" i="1" dirty="0"/>
              <a:t>Note: </a:t>
            </a:r>
            <a:r>
              <a:rPr lang="en-US" i="1" dirty="0"/>
              <a:t>Default constructor is provided automatically </a:t>
            </a:r>
            <a:r>
              <a:rPr lang="en-US" b="1" i="1" dirty="0"/>
              <a:t>only if </a:t>
            </a:r>
            <a:r>
              <a:rPr lang="en-US" i="1" dirty="0"/>
              <a:t>no constructors are explicitly declared in the class.</a:t>
            </a:r>
          </a:p>
          <a:p>
            <a:pPr lvl="2" eaLnBrk="1" hangingPunct="1"/>
            <a:endParaRPr lang="en-US" sz="2800" dirty="0">
              <a:latin typeface="+mj-lt"/>
            </a:endParaRPr>
          </a:p>
          <a:p>
            <a:pPr lvl="2" eaLnBrk="1" hangingPunct="1"/>
            <a:endParaRPr lang="en-US" sz="2800" dirty="0">
              <a:latin typeface="+mj-lt"/>
            </a:endParaRPr>
          </a:p>
          <a:p>
            <a:pPr lvl="1" eaLnBrk="1" hangingPunct="1"/>
            <a:endParaRPr lang="en-US" sz="24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622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74136"/>
            <a:ext cx="8001000" cy="76406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alibri" pitchFamily="34" charset="0"/>
              </a:rPr>
              <a:t>Constructors’ Properties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233991" y="2437721"/>
            <a:ext cx="8821738" cy="259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latin typeface="Calibri" pitchFamily="34" charset="0"/>
                <a:cs typeface="Times New Roman" pitchFamily="18" charset="0"/>
              </a:rPr>
              <a:t>Must have the same name as the class itself. </a:t>
            </a:r>
          </a:p>
          <a:p>
            <a:pPr eaLnBrk="1" hangingPunct="1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Char char="n"/>
            </a:pPr>
            <a:endParaRPr lang="en-US" sz="2800" dirty="0">
              <a:latin typeface="Calibri" pitchFamily="34" charset="0"/>
              <a:cs typeface="Times New Roman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latin typeface="Calibri" pitchFamily="34" charset="0"/>
                <a:cs typeface="Times New Roman" pitchFamily="18" charset="0"/>
              </a:rPr>
              <a:t>Do not have a return type—</a:t>
            </a:r>
            <a:r>
              <a:rPr lang="en-US" sz="2800" b="1" i="1" dirty="0">
                <a:latin typeface="Calibri" pitchFamily="34" charset="0"/>
                <a:cs typeface="Times New Roman" pitchFamily="18" charset="0"/>
              </a:rPr>
              <a:t>not even void.</a:t>
            </a:r>
          </a:p>
          <a:p>
            <a:pPr eaLnBrk="1" hangingPunct="1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Char char="n"/>
            </a:pPr>
            <a:endParaRPr lang="en-US" sz="2800" dirty="0">
              <a:latin typeface="Calibri" pitchFamily="34" charset="0"/>
              <a:cs typeface="Times New Roman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latin typeface="Calibri" pitchFamily="34" charset="0"/>
                <a:cs typeface="Times New Roman" pitchFamily="18" charset="0"/>
              </a:rPr>
              <a:t>Play the role of initializing objects.</a:t>
            </a:r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818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00113" y="44449"/>
            <a:ext cx="7993062" cy="900937"/>
          </a:xfrm>
        </p:spPr>
        <p:txBody>
          <a:bodyPr lIns="92075" tIns="46038" rIns="92075" bIns="46038">
            <a:noAutofit/>
          </a:bodyPr>
          <a:lstStyle/>
          <a:p>
            <a:r>
              <a:rPr lang="en-US" altLang="zh-CN" sz="3600" b="1" dirty="0">
                <a:solidFill>
                  <a:srgbClr val="C00000"/>
                </a:solidFill>
                <a:latin typeface="Calibri" pitchFamily="34" charset="0"/>
              </a:rPr>
              <a:t>A Simple Program – </a:t>
            </a:r>
            <a:r>
              <a:rPr lang="en-US" altLang="zh-CN" sz="3600" b="1" i="1" dirty="0">
                <a:solidFill>
                  <a:srgbClr val="C00000"/>
                </a:solidFill>
                <a:latin typeface="Calibri" pitchFamily="34" charset="0"/>
              </a:rPr>
              <a:t>Default Constructor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077912"/>
            <a:ext cx="5400675" cy="3687763"/>
          </a:xfrm>
          <a:solidFill>
            <a:schemeClr val="accent1">
              <a:lumMod val="40000"/>
              <a:lumOff val="60000"/>
            </a:schemeClr>
          </a:solidFill>
        </p:spPr>
        <p:txBody>
          <a:bodyPr lIns="92075" tIns="46038" rIns="92075" bIns="46038"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class  Circle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	private: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	     double radius;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  	public: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2200" b="1" dirty="0">
              <a:latin typeface="Calibri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2200" b="1" dirty="0">
              <a:latin typeface="Calibri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	double   </a:t>
            </a:r>
            <a:r>
              <a:rPr lang="en-US" altLang="zh-CN" sz="2200" b="1" dirty="0" err="1">
                <a:latin typeface="Calibri" pitchFamily="34" charset="0"/>
              </a:rPr>
              <a:t>getArea</a:t>
            </a:r>
            <a:r>
              <a:rPr lang="en-US" altLang="zh-CN" sz="2200" b="1" dirty="0">
                <a:latin typeface="Calibri" pitchFamily="34" charset="0"/>
              </a:rPr>
              <a:t>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	{  return radius *  radius  *  3.14159;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};</a:t>
            </a:r>
          </a:p>
        </p:txBody>
      </p:sp>
      <p:sp>
        <p:nvSpPr>
          <p:cNvPr id="13317" name="Rectangle 8"/>
          <p:cNvSpPr>
            <a:spLocks noChangeArrowheads="1"/>
          </p:cNvSpPr>
          <p:nvPr/>
        </p:nvSpPr>
        <p:spPr bwMode="auto">
          <a:xfrm>
            <a:off x="955675" y="2720975"/>
            <a:ext cx="3095625" cy="438150"/>
          </a:xfrm>
          <a:prstGeom prst="rect">
            <a:avLst/>
          </a:prstGeom>
          <a:solidFill>
            <a:schemeClr val="bg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2400" b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// No Constructor Here</a:t>
            </a:r>
            <a:endParaRPr 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320" name="Rectangle 11"/>
          <p:cNvSpPr>
            <a:spLocks noChangeArrowheads="1"/>
          </p:cNvSpPr>
          <p:nvPr/>
        </p:nvSpPr>
        <p:spPr bwMode="auto">
          <a:xfrm>
            <a:off x="6757485" y="1185425"/>
            <a:ext cx="1897063" cy="3063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4" tIns="9144" rIns="9144" bIns="9144" anchor="ctr"/>
          <a:lstStyle/>
          <a:p>
            <a:pPr algn="ctr" eaLnBrk="0" hangingPunct="0"/>
            <a:r>
              <a:rPr lang="en-US" sz="2200" dirty="0">
                <a:latin typeface="Calibri" pitchFamily="34" charset="0"/>
              </a:rPr>
              <a:t>Object Instance</a:t>
            </a:r>
          </a:p>
        </p:txBody>
      </p:sp>
      <p:sp>
        <p:nvSpPr>
          <p:cNvPr id="13321" name="Text Box 12"/>
          <p:cNvSpPr txBox="1">
            <a:spLocks noChangeArrowheads="1"/>
          </p:cNvSpPr>
          <p:nvPr/>
        </p:nvSpPr>
        <p:spPr bwMode="auto">
          <a:xfrm>
            <a:off x="6284913" y="1095375"/>
            <a:ext cx="576262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500" b="1">
                <a:latin typeface="Calibri" pitchFamily="34" charset="0"/>
              </a:rPr>
              <a:t>C1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611188" y="4775200"/>
            <a:ext cx="8424862" cy="2082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void main()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       Circle     C1;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      //C1.radius = 10;      can’t access private member outside the class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     </a:t>
            </a:r>
            <a:r>
              <a:rPr lang="en-US" altLang="zh-CN" sz="2200" b="1" dirty="0" err="1">
                <a:latin typeface="Calibri" pitchFamily="34" charset="0"/>
              </a:rPr>
              <a:t>cout</a:t>
            </a:r>
            <a:r>
              <a:rPr lang="en-US" altLang="zh-CN" sz="2200" b="1" dirty="0">
                <a:latin typeface="Calibri" pitchFamily="34" charset="0"/>
              </a:rPr>
              <a:t>&lt;&lt;“Area of circle = “&lt;&lt;C1.getArea();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}</a:t>
            </a:r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955675" y="5462588"/>
            <a:ext cx="3592513" cy="295275"/>
          </a:xfrm>
          <a:prstGeom prst="rect">
            <a:avLst/>
          </a:prstGeom>
          <a:solidFill>
            <a:schemeClr val="accent3">
              <a:lumMod val="40000"/>
              <a:lumOff val="60000"/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 flipV="1">
            <a:off x="3930650" y="3159125"/>
            <a:ext cx="0" cy="2405063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946445" y="2536538"/>
            <a:ext cx="3851275" cy="857823"/>
          </a:xfrm>
          <a:prstGeom prst="rect">
            <a:avLst/>
          </a:prstGeom>
          <a:solidFill>
            <a:schemeClr val="accent3">
              <a:lumMod val="40000"/>
              <a:lumOff val="60000"/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lnSpc>
                <a:spcPct val="80000"/>
              </a:lnSpc>
            </a:pPr>
            <a:r>
              <a:rPr lang="en-US" altLang="zh-CN" sz="2000" b="1" dirty="0">
                <a:latin typeface="Calibri" pitchFamily="34" charset="0"/>
              </a:rPr>
              <a:t>//Default Constructor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alibri" pitchFamily="34" charset="0"/>
              </a:rPr>
              <a:t>Circle()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alibri" pitchFamily="34" charset="0"/>
              </a:rPr>
              <a:t>{  	    }</a:t>
            </a:r>
          </a:p>
        </p:txBody>
      </p: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6083300" y="1463675"/>
            <a:ext cx="2851150" cy="2116138"/>
            <a:chOff x="6083300" y="1324084"/>
            <a:chExt cx="2851150" cy="2116029"/>
          </a:xfrm>
        </p:grpSpPr>
        <p:graphicFrame>
          <p:nvGraphicFramePr>
            <p:cNvPr id="24589" name="Object 10"/>
            <p:cNvGraphicFramePr>
              <a:graphicFrameLocks noChangeAspect="1"/>
            </p:cNvGraphicFramePr>
            <p:nvPr/>
          </p:nvGraphicFramePr>
          <p:xfrm>
            <a:off x="6083300" y="1957388"/>
            <a:ext cx="2851150" cy="1482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6" name="Picture" r:id="rId3" imgW="1028510" imgH="456439" progId="Word.Picture.8">
                    <p:embed/>
                  </p:oleObj>
                </mc:Choice>
                <mc:Fallback>
                  <p:oleObj name="Picture" r:id="rId3" imgW="1028510" imgH="456439" progId="Word.Picture.8">
                    <p:embed/>
                    <p:pic>
                      <p:nvPicPr>
                        <p:cNvPr id="24589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83300" y="1957388"/>
                          <a:ext cx="2851150" cy="1482725"/>
                        </a:xfrm>
                        <a:prstGeom prst="rect">
                          <a:avLst/>
                        </a:prstGeom>
                        <a:solidFill>
                          <a:srgbClr val="CACA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0" name="Line 14"/>
            <p:cNvSpPr>
              <a:spLocks noChangeShapeType="1"/>
            </p:cNvSpPr>
            <p:nvPr/>
          </p:nvSpPr>
          <p:spPr bwMode="auto">
            <a:xfrm flipH="1" flipV="1">
              <a:off x="7308304" y="1324084"/>
              <a:ext cx="360363" cy="865188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6732588" y="3983038"/>
            <a:ext cx="1881187" cy="615950"/>
          </a:xfrm>
          <a:prstGeom prst="wedgeRoundRectCallout">
            <a:avLst>
              <a:gd name="adj1" fmla="val 1560"/>
              <a:gd name="adj2" fmla="val -15592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 eaLnBrk="0" hangingPunct="0">
              <a:defRPr/>
            </a:pPr>
            <a:r>
              <a:rPr lang="en-US" altLang="zh-CN" dirty="0">
                <a:latin typeface="Calibri" pitchFamily="34" charset="0"/>
              </a:rPr>
              <a:t>Allocate memory for radius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945387"/>
            <a:ext cx="9144000" cy="463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94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animBg="1"/>
      <p:bldP spid="13317" grpId="1" animBg="1"/>
      <p:bldP spid="13320" grpId="0" animBg="1"/>
      <p:bldP spid="13321" grpId="0"/>
      <p:bldP spid="13316" grpId="0" animBg="1"/>
      <p:bldP spid="13" grpId="0" animBg="1"/>
      <p:bldP spid="11" grpId="0" animBg="1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1849" y="-1588"/>
            <a:ext cx="8240713" cy="94646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B80000"/>
                </a:solidFill>
                <a:latin typeface="Calibri" pitchFamily="34" charset="0"/>
              </a:rPr>
              <a:t>Object Construction with Arguments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107950" y="1268413"/>
            <a:ext cx="8964613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800" dirty="0">
                <a:latin typeface="Calibri" pitchFamily="34" charset="0"/>
              </a:rPr>
              <a:t>The syntax to declare an object using a constructor </a:t>
            </a:r>
            <a:r>
              <a:rPr lang="en-US" sz="2800" b="1" u="sng" dirty="0">
                <a:latin typeface="Calibri" pitchFamily="34" charset="0"/>
              </a:rPr>
              <a:t>with arguments</a:t>
            </a:r>
            <a:r>
              <a:rPr lang="en-US" sz="2800" dirty="0">
                <a:latin typeface="Calibri" pitchFamily="34" charset="0"/>
              </a:rPr>
              <a:t> is:</a:t>
            </a: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Char char="n"/>
              <a:defRPr/>
            </a:pPr>
            <a:endParaRPr lang="en-US" sz="2800" u="sng" dirty="0">
              <a:latin typeface="Calibri" pitchFamily="34" charset="0"/>
            </a:endParaRPr>
          </a:p>
          <a:p>
            <a:pPr algn="ctr">
              <a:spcBef>
                <a:spcPct val="20000"/>
              </a:spcBef>
              <a:buClr>
                <a:srgbClr val="00007D"/>
              </a:buClr>
              <a:buSzPct val="75000"/>
              <a:defRPr/>
            </a:pPr>
            <a:r>
              <a:rPr lang="en-US" sz="2800" b="1" i="1" dirty="0" err="1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sz="2800" b="1" i="1" dirty="0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i="1" dirty="0" err="1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objectName</a:t>
            </a:r>
            <a:r>
              <a:rPr lang="en-US" sz="2800" b="1" i="1" dirty="0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(arguments);</a:t>
            </a: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Char char="n"/>
              <a:defRPr/>
            </a:pPr>
            <a:endParaRPr lang="en-US" sz="2800" u="sng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800" dirty="0">
                <a:latin typeface="Calibri" pitchFamily="34" charset="0"/>
              </a:rPr>
              <a:t>For example, the following declaration creates an object named </a:t>
            </a:r>
            <a:r>
              <a:rPr lang="en-US" sz="2800" b="1" dirty="0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circle1 </a:t>
            </a:r>
            <a:r>
              <a:rPr lang="en-US" sz="2800" dirty="0">
                <a:latin typeface="Calibri" pitchFamily="34" charset="0"/>
              </a:rPr>
              <a:t>by invoking the </a:t>
            </a:r>
            <a:r>
              <a:rPr lang="en-US" sz="2800" b="1" dirty="0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en-US" sz="2800" dirty="0">
                <a:latin typeface="Calibri" pitchFamily="34" charset="0"/>
              </a:rPr>
              <a:t> class’s constructor with a specified radius 5.5.</a:t>
            </a:r>
          </a:p>
          <a:p>
            <a:pPr>
              <a:defRPr/>
            </a:pPr>
            <a:endParaRPr lang="en-US" sz="2800" u="sng" dirty="0">
              <a:latin typeface="Calibri" pitchFamily="34" charset="0"/>
            </a:endParaRPr>
          </a:p>
          <a:p>
            <a:pPr algn="ctr">
              <a:defRPr/>
            </a:pPr>
            <a:r>
              <a:rPr lang="en-US" sz="2800" b="1" dirty="0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   circle1(5.5);</a:t>
            </a:r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158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290604"/>
            <a:ext cx="8477250" cy="547596"/>
          </a:xfrm>
        </p:spPr>
        <p:txBody>
          <a:bodyPr lIns="92075" tIns="46038" rIns="92075" bIns="46038">
            <a:no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Calibri" pitchFamily="34" charset="0"/>
              </a:rPr>
              <a:t>A Simple Program – </a:t>
            </a:r>
            <a:r>
              <a:rPr lang="en-US" altLang="zh-CN" sz="3200" b="1" i="1" dirty="0">
                <a:solidFill>
                  <a:srgbClr val="C00000"/>
                </a:solidFill>
                <a:latin typeface="Calibri" pitchFamily="34" charset="0"/>
              </a:rPr>
              <a:t>Constructor with Arguments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016000"/>
            <a:ext cx="5400675" cy="3687763"/>
          </a:xfrm>
          <a:solidFill>
            <a:schemeClr val="accent1">
              <a:lumMod val="20000"/>
              <a:lumOff val="80000"/>
            </a:schemeClr>
          </a:solidFill>
        </p:spPr>
        <p:txBody>
          <a:bodyPr lIns="92075" tIns="46038" rIns="92075" bIns="46038"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class  Circle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	private: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	     double radius;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public: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2000" b="1" dirty="0">
                <a:latin typeface="Calibri" pitchFamily="34" charset="0"/>
              </a:rPr>
              <a:t>	Circle( ) {}</a:t>
            </a:r>
            <a:endParaRPr lang="en-US" altLang="zh-CN" sz="2200" b="1" dirty="0">
              <a:latin typeface="Calibri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	</a:t>
            </a:r>
            <a:r>
              <a:rPr lang="en-US" altLang="zh-CN" sz="2400" b="1" dirty="0">
                <a:latin typeface="Calibri" pitchFamily="34" charset="0"/>
              </a:rPr>
              <a:t>Circle(double rad)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Calibri" pitchFamily="34" charset="0"/>
              </a:rPr>
              <a:t>	{  	radius = rad;    }</a:t>
            </a:r>
            <a:endParaRPr lang="en-US" altLang="zh-CN" sz="2200" b="1" dirty="0">
              <a:latin typeface="Calibri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	double   </a:t>
            </a:r>
            <a:r>
              <a:rPr lang="en-US" altLang="zh-CN" sz="2200" b="1" dirty="0" err="1">
                <a:latin typeface="Calibri" pitchFamily="34" charset="0"/>
              </a:rPr>
              <a:t>getArea</a:t>
            </a:r>
            <a:r>
              <a:rPr lang="en-US" altLang="zh-CN" sz="2200" b="1" dirty="0">
                <a:latin typeface="Calibri" pitchFamily="34" charset="0"/>
              </a:rPr>
              <a:t>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	{  return radius *  radius  *  3.14159;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};</a:t>
            </a:r>
          </a:p>
        </p:txBody>
      </p:sp>
      <p:sp>
        <p:nvSpPr>
          <p:cNvPr id="13317" name="Rectangle 8"/>
          <p:cNvSpPr>
            <a:spLocks noChangeArrowheads="1"/>
          </p:cNvSpPr>
          <p:nvPr/>
        </p:nvSpPr>
        <p:spPr bwMode="auto">
          <a:xfrm>
            <a:off x="835025" y="2750758"/>
            <a:ext cx="3095625" cy="719138"/>
          </a:xfrm>
          <a:prstGeom prst="rect">
            <a:avLst/>
          </a:prstGeom>
          <a:solidFill>
            <a:schemeClr val="accent3">
              <a:lumMod val="40000"/>
              <a:lumOff val="60000"/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Rectangle 11"/>
          <p:cNvSpPr>
            <a:spLocks noChangeArrowheads="1"/>
          </p:cNvSpPr>
          <p:nvPr/>
        </p:nvSpPr>
        <p:spPr bwMode="auto">
          <a:xfrm>
            <a:off x="6716712" y="1066800"/>
            <a:ext cx="1897063" cy="409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4" tIns="9144" rIns="9144" bIns="9144" anchor="ctr"/>
          <a:lstStyle/>
          <a:p>
            <a:pPr algn="ctr" eaLnBrk="0" hangingPunct="0"/>
            <a:r>
              <a:rPr lang="en-US" sz="2200" dirty="0">
                <a:latin typeface="Calibri" pitchFamily="34" charset="0"/>
              </a:rPr>
              <a:t>Object Instance</a:t>
            </a:r>
          </a:p>
        </p:txBody>
      </p:sp>
      <p:sp>
        <p:nvSpPr>
          <p:cNvPr id="13321" name="Text Box 12"/>
          <p:cNvSpPr txBox="1">
            <a:spLocks noChangeArrowheads="1"/>
          </p:cNvSpPr>
          <p:nvPr/>
        </p:nvSpPr>
        <p:spPr bwMode="auto">
          <a:xfrm>
            <a:off x="6284913" y="1066800"/>
            <a:ext cx="576262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500" b="1" dirty="0">
                <a:latin typeface="Calibri" pitchFamily="34" charset="0"/>
              </a:rPr>
              <a:t>C1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6083300" y="1489075"/>
            <a:ext cx="2851150" cy="2116138"/>
            <a:chOff x="6083300" y="1324084"/>
            <a:chExt cx="2851150" cy="2116029"/>
          </a:xfrm>
        </p:grpSpPr>
        <p:graphicFrame>
          <p:nvGraphicFramePr>
            <p:cNvPr id="26636" name="Object 10"/>
            <p:cNvGraphicFramePr>
              <a:graphicFrameLocks noChangeAspect="1"/>
            </p:cNvGraphicFramePr>
            <p:nvPr/>
          </p:nvGraphicFramePr>
          <p:xfrm>
            <a:off x="6083300" y="1957388"/>
            <a:ext cx="2851150" cy="1482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2" name="Picture" r:id="rId4" imgW="1028510" imgH="456439" progId="Word.Picture.8">
                    <p:embed/>
                  </p:oleObj>
                </mc:Choice>
                <mc:Fallback>
                  <p:oleObj name="Picture" r:id="rId4" imgW="1028510" imgH="456439" progId="Word.Picture.8">
                    <p:embed/>
                    <p:pic>
                      <p:nvPicPr>
                        <p:cNvPr id="26636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83300" y="1957388"/>
                          <a:ext cx="2851150" cy="1482725"/>
                        </a:xfrm>
                        <a:prstGeom prst="rect">
                          <a:avLst/>
                        </a:prstGeom>
                        <a:solidFill>
                          <a:srgbClr val="CACA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7" name="Line 14"/>
            <p:cNvSpPr>
              <a:spLocks noChangeShapeType="1"/>
            </p:cNvSpPr>
            <p:nvPr/>
          </p:nvSpPr>
          <p:spPr bwMode="auto">
            <a:xfrm flipH="1" flipV="1">
              <a:off x="7308304" y="1324084"/>
              <a:ext cx="360363" cy="865188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611188" y="4648200"/>
            <a:ext cx="8424862" cy="2082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void main()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       Circle     C1(9.0);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      //C1.radius = 10;      can’t access private member outside the class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     </a:t>
            </a:r>
            <a:r>
              <a:rPr lang="en-US" altLang="zh-CN" sz="2200" b="1" dirty="0" err="1">
                <a:latin typeface="Calibri" pitchFamily="34" charset="0"/>
              </a:rPr>
              <a:t>cout</a:t>
            </a:r>
            <a:r>
              <a:rPr lang="en-US" altLang="zh-CN" sz="2200" b="1" dirty="0">
                <a:latin typeface="Calibri" pitchFamily="34" charset="0"/>
              </a:rPr>
              <a:t>&lt;&lt;“Area of circle = “&lt;&lt;C1.getArea();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}</a:t>
            </a:r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955675" y="5335588"/>
            <a:ext cx="3592513" cy="295275"/>
          </a:xfrm>
          <a:prstGeom prst="rect">
            <a:avLst/>
          </a:prstGeom>
          <a:solidFill>
            <a:schemeClr val="accent3">
              <a:lumMod val="40000"/>
              <a:lumOff val="60000"/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 flipV="1">
            <a:off x="3733800" y="3311525"/>
            <a:ext cx="0" cy="2319338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6983" name="AutoShape 7"/>
          <p:cNvSpPr>
            <a:spLocks noChangeArrowheads="1"/>
          </p:cNvSpPr>
          <p:nvPr/>
        </p:nvSpPr>
        <p:spPr bwMode="auto">
          <a:xfrm>
            <a:off x="6732588" y="3883025"/>
            <a:ext cx="1881187" cy="615950"/>
          </a:xfrm>
          <a:prstGeom prst="wedgeRoundRectCallout">
            <a:avLst>
              <a:gd name="adj1" fmla="val 1560"/>
              <a:gd name="adj2" fmla="val -15592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 eaLnBrk="0" hangingPunct="0">
              <a:defRPr/>
            </a:pPr>
            <a:r>
              <a:rPr lang="en-US" altLang="zh-CN" dirty="0">
                <a:latin typeface="Calibri" pitchFamily="34" charset="0"/>
              </a:rPr>
              <a:t>Allocate memory for radius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F08EB7-43F7-9E4E-9765-F7C97311B18F}"/>
              </a:ext>
            </a:extLst>
          </p:cNvPr>
          <p:cNvSpPr/>
          <p:nvPr/>
        </p:nvSpPr>
        <p:spPr>
          <a:xfrm>
            <a:off x="0" y="945387"/>
            <a:ext cx="9144000" cy="463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503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76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animBg="1"/>
      <p:bldP spid="13320" grpId="0" animBg="1"/>
      <p:bldP spid="13321" grpId="0"/>
      <p:bldP spid="13316" grpId="0" animBg="1"/>
      <p:bldP spid="13" grpId="0" animBg="1"/>
      <p:bldP spid="76698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7049" y="123280"/>
            <a:ext cx="8208391" cy="785440"/>
          </a:xfrm>
        </p:spPr>
        <p:txBody>
          <a:bodyPr lIns="92075" tIns="46038" rIns="92075" bIns="46038">
            <a:normAutofit/>
          </a:bodyPr>
          <a:lstStyle/>
          <a:p>
            <a:r>
              <a:rPr lang="en-US" altLang="zh-CN" sz="4000" b="1" dirty="0">
                <a:solidFill>
                  <a:srgbClr val="B80000"/>
                </a:solidFill>
                <a:latin typeface="Calibri" pitchFamily="34" charset="0"/>
              </a:rPr>
              <a:t>What is Missing?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0682" y="1030619"/>
            <a:ext cx="6337250" cy="4103985"/>
          </a:xfrm>
          <a:solidFill>
            <a:schemeClr val="tx2">
              <a:lumMod val="20000"/>
              <a:lumOff val="80000"/>
            </a:schemeClr>
          </a:solidFill>
        </p:spPr>
        <p:txBody>
          <a:bodyPr lIns="92075" tIns="46038" rIns="92075" bIns="46038"/>
          <a:lstStyle/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class  Circle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	private: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	     double radius;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1200" b="1" dirty="0">
              <a:latin typeface="Calibri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  	public: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	</a:t>
            </a:r>
            <a:r>
              <a:rPr lang="en-US" altLang="zh-CN" sz="2400" b="1" dirty="0">
                <a:latin typeface="Calibri" pitchFamily="34" charset="0"/>
              </a:rPr>
              <a:t>Circle(double   radius)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Calibri" pitchFamily="34" charset="0"/>
              </a:rPr>
              <a:t>	{  	this-&gt;radius = radius;    }</a:t>
            </a:r>
            <a:endParaRPr lang="en-US" altLang="zh-CN" sz="2200" b="1" dirty="0">
              <a:latin typeface="Calibri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solidFill>
                  <a:srgbClr val="008000"/>
                </a:solidFill>
                <a:latin typeface="Calibri" pitchFamily="34" charset="0"/>
              </a:rPr>
              <a:t>	</a:t>
            </a:r>
            <a:r>
              <a:rPr lang="en-US" altLang="zh-CN" sz="2200" b="1" dirty="0">
                <a:solidFill>
                  <a:srgbClr val="2C14DE"/>
                </a:solidFill>
                <a:latin typeface="Calibri" pitchFamily="34" charset="0"/>
              </a:rPr>
              <a:t>double   </a:t>
            </a:r>
            <a:r>
              <a:rPr lang="en-US" altLang="zh-CN" sz="2200" b="1" dirty="0" err="1">
                <a:solidFill>
                  <a:srgbClr val="2C14DE"/>
                </a:solidFill>
                <a:latin typeface="Calibri" pitchFamily="34" charset="0"/>
              </a:rPr>
              <a:t>getArea</a:t>
            </a:r>
            <a:r>
              <a:rPr lang="en-US" altLang="zh-CN" sz="2200" b="1" dirty="0">
                <a:solidFill>
                  <a:srgbClr val="2C14DE"/>
                </a:solidFill>
                <a:latin typeface="Calibri" pitchFamily="34" charset="0"/>
              </a:rPr>
              <a:t>( ); </a:t>
            </a:r>
            <a:r>
              <a:rPr lang="en-US" altLang="zh-CN" sz="2200" b="1" dirty="0">
                <a:solidFill>
                  <a:srgbClr val="00B050"/>
                </a:solidFill>
                <a:latin typeface="Calibri" pitchFamily="34" charset="0"/>
              </a:rPr>
              <a:t>// Not implemented yet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};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double   Circle::</a:t>
            </a:r>
            <a:r>
              <a:rPr lang="en-US" altLang="zh-CN" sz="2200" b="1" dirty="0" err="1">
                <a:latin typeface="Calibri" pitchFamily="34" charset="0"/>
              </a:rPr>
              <a:t>getArea</a:t>
            </a:r>
            <a:r>
              <a:rPr lang="en-US" altLang="zh-CN" sz="2200" b="1" dirty="0">
                <a:latin typeface="Calibri" pitchFamily="34" charset="0"/>
              </a:rPr>
              <a:t>()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{  return  this-&gt;radius *  radius  *  3.14159; }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687596" y="5164970"/>
            <a:ext cx="5400898" cy="16573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void main()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       Circle     C1(99.0);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       </a:t>
            </a:r>
            <a:r>
              <a:rPr lang="en-US" altLang="zh-CN" sz="2200" b="1" dirty="0" err="1">
                <a:latin typeface="Calibri" pitchFamily="34" charset="0"/>
              </a:rPr>
              <a:t>cout</a:t>
            </a:r>
            <a:r>
              <a:rPr lang="en-US" altLang="zh-CN" sz="2200" b="1" dirty="0">
                <a:latin typeface="Calibri" pitchFamily="34" charset="0"/>
              </a:rPr>
              <a:t>&lt;&lt;“Area of circle = “&lt;&lt;C1.getArea();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Callout 1"/>
          <p:cNvSpPr/>
          <p:nvPr/>
        </p:nvSpPr>
        <p:spPr>
          <a:xfrm>
            <a:off x="4800600" y="1591169"/>
            <a:ext cx="4244840" cy="1380632"/>
          </a:xfrm>
          <a:prstGeom prst="wedgeEllipseCallout">
            <a:avLst>
              <a:gd name="adj1" fmla="val -85391"/>
              <a:gd name="adj2" fmla="val 5361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Class must define a no-argument constructor too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4BA0E359-B3E2-4E41-934A-2242277E1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082611"/>
            <a:ext cx="3532359" cy="857823"/>
          </a:xfrm>
          <a:prstGeom prst="rect">
            <a:avLst/>
          </a:prstGeom>
          <a:solidFill>
            <a:schemeClr val="accent3">
              <a:lumMod val="40000"/>
              <a:lumOff val="60000"/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lnSpc>
                <a:spcPct val="80000"/>
              </a:lnSpc>
            </a:pPr>
            <a:r>
              <a:rPr lang="en-US" altLang="zh-CN" sz="2000" b="1" dirty="0">
                <a:latin typeface="Calibri" pitchFamily="34" charset="0"/>
              </a:rPr>
              <a:t>//No argument Constructor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alibri" pitchFamily="34" charset="0"/>
              </a:rPr>
              <a:t>Circle() { radius = 1.0;   }</a:t>
            </a:r>
          </a:p>
        </p:txBody>
      </p:sp>
    </p:spTree>
    <p:extLst>
      <p:ext uri="{BB962C8B-B14F-4D97-AF65-F5344CB8AC3E}">
        <p14:creationId xmlns:p14="http://schemas.microsoft.com/office/powerpoint/2010/main" val="9197664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00113" y="196850"/>
            <a:ext cx="8167687" cy="717550"/>
          </a:xfrm>
        </p:spPr>
        <p:txBody>
          <a:bodyPr lIns="92075" tIns="46038" rIns="92075" bIns="46038">
            <a:normAutofit/>
          </a:bodyPr>
          <a:lstStyle/>
          <a:p>
            <a:r>
              <a:rPr lang="en-US" altLang="zh-CN" sz="4000" b="1" dirty="0">
                <a:solidFill>
                  <a:srgbClr val="B80000"/>
                </a:solidFill>
                <a:latin typeface="Calibri" pitchFamily="34" charset="0"/>
              </a:rPr>
              <a:t>Output of the Following Program?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47800" y="1055687"/>
            <a:ext cx="6481763" cy="4068763"/>
          </a:xfrm>
          <a:solidFill>
            <a:schemeClr val="accent5">
              <a:lumMod val="20000"/>
              <a:lumOff val="80000"/>
            </a:schemeClr>
          </a:solidFill>
        </p:spPr>
        <p:txBody>
          <a:bodyPr lIns="92075" tIns="46038" rIns="92075" bIns="46038"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class  Circle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	private: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	     double radius;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1200" b="1" dirty="0">
              <a:latin typeface="Calibri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  	public: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2000" b="1" dirty="0">
                <a:latin typeface="Calibri" pitchFamily="34" charset="0"/>
              </a:rPr>
              <a:t>	Circle( ) {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2200" b="1" dirty="0">
              <a:latin typeface="Calibri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	</a:t>
            </a:r>
            <a:r>
              <a:rPr lang="en-US" altLang="zh-CN" sz="2400" b="1" dirty="0">
                <a:latin typeface="Calibri" pitchFamily="34" charset="0"/>
              </a:rPr>
              <a:t>Circle(double rad)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Calibri" pitchFamily="34" charset="0"/>
              </a:rPr>
              <a:t>	{  	radius = rad;    }</a:t>
            </a:r>
            <a:endParaRPr lang="en-US" altLang="zh-CN" sz="2200" b="1" dirty="0">
              <a:latin typeface="Calibri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	double   </a:t>
            </a:r>
            <a:r>
              <a:rPr lang="en-US" altLang="zh-CN" sz="2200" b="1" dirty="0" err="1">
                <a:latin typeface="Calibri" pitchFamily="34" charset="0"/>
              </a:rPr>
              <a:t>getArea</a:t>
            </a:r>
            <a:r>
              <a:rPr lang="en-US" altLang="zh-CN" sz="2200" b="1" dirty="0">
                <a:latin typeface="Calibri" pitchFamily="34" charset="0"/>
              </a:rPr>
              <a:t>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	{  return radius *  radius  *  3.14159;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};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447800" y="5124450"/>
            <a:ext cx="6481763" cy="16573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int main()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       </a:t>
            </a:r>
            <a:r>
              <a:rPr lang="en-US" altLang="zh-CN" sz="2200" b="1" dirty="0">
                <a:solidFill>
                  <a:srgbClr val="C00000"/>
                </a:solidFill>
                <a:latin typeface="Calibri" pitchFamily="34" charset="0"/>
              </a:rPr>
              <a:t>Circle     C1;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       </a:t>
            </a:r>
            <a:r>
              <a:rPr lang="en-US" altLang="zh-CN" sz="2200" b="1" dirty="0" err="1">
                <a:latin typeface="Calibri" pitchFamily="34" charset="0"/>
              </a:rPr>
              <a:t>cout</a:t>
            </a:r>
            <a:r>
              <a:rPr lang="en-US" altLang="zh-CN" sz="2200" b="1" dirty="0">
                <a:latin typeface="Calibri" pitchFamily="34" charset="0"/>
              </a:rPr>
              <a:t>&lt;&lt;“Area of circle = “&lt;&lt;C1.getArea();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871B3D-BDEC-664E-AF1C-8E73565F0386}"/>
              </a:ext>
            </a:extLst>
          </p:cNvPr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7369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14400"/>
            <a:ext cx="7543800" cy="553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0774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46"/>
          <p:cNvGrpSpPr>
            <a:grpSpLocks/>
          </p:cNvGrpSpPr>
          <p:nvPr/>
        </p:nvGrpSpPr>
        <p:grpSpPr bwMode="auto">
          <a:xfrm>
            <a:off x="533400" y="1905000"/>
            <a:ext cx="7848600" cy="849405"/>
            <a:chOff x="0" y="3365"/>
            <a:chExt cx="3072" cy="377"/>
          </a:xfrm>
        </p:grpSpPr>
        <p:sp>
          <p:nvSpPr>
            <p:cNvPr id="18477" name="Rectangle 45"/>
            <p:cNvSpPr>
              <a:spLocks noChangeArrowheads="1"/>
            </p:cNvSpPr>
            <p:nvPr/>
          </p:nvSpPr>
          <p:spPr bwMode="auto">
            <a:xfrm>
              <a:off x="0" y="3365"/>
              <a:ext cx="85" cy="377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8478" name="Rectangle 13"/>
            <p:cNvSpPr>
              <a:spLocks noChangeArrowheads="1"/>
            </p:cNvSpPr>
            <p:nvPr/>
          </p:nvSpPr>
          <p:spPr bwMode="auto">
            <a:xfrm>
              <a:off x="0" y="336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10	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Time abstract data type definition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8435" name="Group 48"/>
          <p:cNvGrpSpPr>
            <a:grpSpLocks/>
          </p:cNvGrpSpPr>
          <p:nvPr/>
        </p:nvGrpSpPr>
        <p:grpSpPr bwMode="auto">
          <a:xfrm>
            <a:off x="533400" y="2179638"/>
            <a:ext cx="7848600" cy="849402"/>
            <a:chOff x="0" y="3739"/>
            <a:chExt cx="3072" cy="377"/>
          </a:xfrm>
        </p:grpSpPr>
        <p:sp>
          <p:nvSpPr>
            <p:cNvPr id="18475" name="Rectangle 47"/>
            <p:cNvSpPr>
              <a:spLocks noChangeArrowheads="1"/>
            </p:cNvSpPr>
            <p:nvPr/>
          </p:nvSpPr>
          <p:spPr bwMode="auto">
            <a:xfrm>
              <a:off x="0" y="3739"/>
              <a:ext cx="85" cy="377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8476" name="Rectangle 14"/>
            <p:cNvSpPr>
              <a:spLocks noChangeArrowheads="1"/>
            </p:cNvSpPr>
            <p:nvPr/>
          </p:nvSpPr>
          <p:spPr bwMode="auto">
            <a:xfrm>
              <a:off x="0" y="374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11	</a:t>
              </a:r>
              <a:r>
                <a:rPr lang="en-US" sz="1200" b="1" dirty="0">
                  <a:solidFill>
                    <a:srgbClr val="275AFF"/>
                  </a:solidFill>
                  <a:latin typeface="Courier New" panose="02070309020205020404" pitchFamily="49" charset="0"/>
                </a:rPr>
                <a:t>class</a:t>
              </a:r>
              <a:r>
                <a:rPr lang="en-US" sz="1200" b="1" dirty="0">
                  <a:latin typeface="Courier New" panose="02070309020205020404" pitchFamily="49" charset="0"/>
                </a:rPr>
                <a:t> Time {</a:t>
              </a:r>
            </a:p>
            <a:p>
              <a:pPr eaLnBrk="1" hangingPunct="1"/>
              <a:endParaRPr lang="en-US" sz="12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18436" name="Group 50"/>
          <p:cNvGrpSpPr>
            <a:grpSpLocks/>
          </p:cNvGrpSpPr>
          <p:nvPr/>
        </p:nvGrpSpPr>
        <p:grpSpPr bwMode="auto">
          <a:xfrm>
            <a:off x="533400" y="2454275"/>
            <a:ext cx="7848600" cy="849405"/>
            <a:chOff x="0" y="4113"/>
            <a:chExt cx="3072" cy="377"/>
          </a:xfrm>
        </p:grpSpPr>
        <p:sp>
          <p:nvSpPr>
            <p:cNvPr id="18473" name="Rectangle 49"/>
            <p:cNvSpPr>
              <a:spLocks noChangeArrowheads="1"/>
            </p:cNvSpPr>
            <p:nvPr/>
          </p:nvSpPr>
          <p:spPr bwMode="auto">
            <a:xfrm>
              <a:off x="0" y="4113"/>
              <a:ext cx="85" cy="377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8474" name="Rectangle 15"/>
            <p:cNvSpPr>
              <a:spLocks noChangeArrowheads="1"/>
            </p:cNvSpPr>
            <p:nvPr/>
          </p:nvSpPr>
          <p:spPr bwMode="auto">
            <a:xfrm>
              <a:off x="0" y="411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12	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public: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8437" name="Group 52"/>
          <p:cNvGrpSpPr>
            <a:grpSpLocks/>
          </p:cNvGrpSpPr>
          <p:nvPr/>
        </p:nvGrpSpPr>
        <p:grpSpPr bwMode="auto">
          <a:xfrm>
            <a:off x="533400" y="2730500"/>
            <a:ext cx="7848600" cy="844550"/>
            <a:chOff x="0" y="4487"/>
            <a:chExt cx="3072" cy="377"/>
          </a:xfrm>
        </p:grpSpPr>
        <p:sp>
          <p:nvSpPr>
            <p:cNvPr id="18471" name="Rectangle 51"/>
            <p:cNvSpPr>
              <a:spLocks noChangeArrowheads="1"/>
            </p:cNvSpPr>
            <p:nvPr/>
          </p:nvSpPr>
          <p:spPr bwMode="auto">
            <a:xfrm>
              <a:off x="0" y="4487"/>
              <a:ext cx="85" cy="377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8472" name="Rectangle 16"/>
            <p:cNvSpPr>
              <a:spLocks noChangeArrowheads="1"/>
            </p:cNvSpPr>
            <p:nvPr/>
          </p:nvSpPr>
          <p:spPr bwMode="auto">
            <a:xfrm>
              <a:off x="0" y="448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13	</a:t>
              </a:r>
              <a:r>
                <a:rPr lang="en-US" sz="1200" b="1" dirty="0">
                  <a:latin typeface="Courier New" panose="02070309020205020404" pitchFamily="49" charset="0"/>
                </a:rPr>
                <a:t>   </a:t>
              </a:r>
              <a:r>
                <a:rPr lang="en-US" sz="1200" b="1" dirty="0">
                  <a:solidFill>
                    <a:srgbClr val="C00000"/>
                  </a:solidFill>
                  <a:latin typeface="Courier New" panose="02070309020205020404" pitchFamily="49" charset="0"/>
                </a:rPr>
                <a:t>Time( </a:t>
              </a:r>
              <a:r>
                <a:rPr lang="en-US" sz="1200" b="1" dirty="0" err="1">
                  <a:solidFill>
                    <a:srgbClr val="C00000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sz="1200" b="1" dirty="0">
                  <a:solidFill>
                    <a:srgbClr val="C00000"/>
                  </a:solidFill>
                  <a:latin typeface="Courier New" panose="02070309020205020404" pitchFamily="49" charset="0"/>
                </a:rPr>
                <a:t> = 0, </a:t>
              </a:r>
              <a:r>
                <a:rPr lang="en-US" sz="1200" b="1" dirty="0" err="1">
                  <a:solidFill>
                    <a:srgbClr val="C00000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sz="1200" b="1" dirty="0">
                  <a:solidFill>
                    <a:srgbClr val="C00000"/>
                  </a:solidFill>
                  <a:latin typeface="Courier New" panose="02070309020205020404" pitchFamily="49" charset="0"/>
                </a:rPr>
                <a:t> = 0, </a:t>
              </a:r>
              <a:r>
                <a:rPr lang="en-US" sz="1200" b="1" dirty="0" err="1">
                  <a:solidFill>
                    <a:srgbClr val="C00000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sz="1200" b="1" dirty="0">
                  <a:solidFill>
                    <a:srgbClr val="C00000"/>
                  </a:solidFill>
                  <a:latin typeface="Courier New" panose="02070309020205020404" pitchFamily="49" charset="0"/>
                </a:rPr>
                <a:t> = 0 );  </a:t>
              </a:r>
              <a:r>
                <a:rPr lang="en-US" sz="1200" b="1" dirty="0">
                  <a:solidFill>
                    <a:srgbClr val="33CC33"/>
                  </a:solidFill>
                  <a:latin typeface="Courier New" panose="02070309020205020404" pitchFamily="49" charset="0"/>
                </a:rPr>
                <a:t>// default constructor</a:t>
              </a:r>
              <a:endParaRPr lang="en-US" sz="1200" b="1" dirty="0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18438" name="Group 54"/>
          <p:cNvGrpSpPr>
            <a:grpSpLocks/>
          </p:cNvGrpSpPr>
          <p:nvPr/>
        </p:nvGrpSpPr>
        <p:grpSpPr bwMode="auto">
          <a:xfrm>
            <a:off x="533400" y="3005138"/>
            <a:ext cx="7848600" cy="844550"/>
            <a:chOff x="0" y="4861"/>
            <a:chExt cx="3072" cy="377"/>
          </a:xfrm>
        </p:grpSpPr>
        <p:sp>
          <p:nvSpPr>
            <p:cNvPr id="18469" name="Rectangle 53"/>
            <p:cNvSpPr>
              <a:spLocks noChangeArrowheads="1"/>
            </p:cNvSpPr>
            <p:nvPr/>
          </p:nvSpPr>
          <p:spPr bwMode="auto">
            <a:xfrm>
              <a:off x="0" y="4861"/>
              <a:ext cx="85" cy="377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8470" name="Rectangle 17"/>
            <p:cNvSpPr>
              <a:spLocks noChangeArrowheads="1"/>
            </p:cNvSpPr>
            <p:nvPr/>
          </p:nvSpPr>
          <p:spPr bwMode="auto">
            <a:xfrm>
              <a:off x="0" y="486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14	</a:t>
              </a:r>
              <a:r>
                <a:rPr lang="en-US" sz="1200" b="1" dirty="0">
                  <a:latin typeface="Courier New" panose="02070309020205020404" pitchFamily="49" charset="0"/>
                </a:rPr>
                <a:t>   </a:t>
              </a:r>
              <a:r>
                <a:rPr lang="en-US" sz="1200" b="1" dirty="0">
                  <a:solidFill>
                    <a:srgbClr val="275AFF"/>
                  </a:solidFill>
                  <a:latin typeface="Courier New" panose="02070309020205020404" pitchFamily="49" charset="0"/>
                </a:rPr>
                <a:t>void</a:t>
              </a:r>
              <a:r>
                <a:rPr lang="en-US" sz="1200" b="1" dirty="0">
                  <a:latin typeface="Courier New" panose="02070309020205020404" pitchFamily="49" charset="0"/>
                </a:rPr>
                <a:t> </a:t>
              </a:r>
              <a:r>
                <a:rPr lang="en-US" sz="1200" b="1" dirty="0" err="1">
                  <a:latin typeface="Courier New" panose="02070309020205020404" pitchFamily="49" charset="0"/>
                </a:rPr>
                <a:t>setTime</a:t>
              </a:r>
              <a:r>
                <a:rPr lang="en-US" sz="1200" b="1" dirty="0">
                  <a:latin typeface="Courier New" panose="02070309020205020404" pitchFamily="49" charset="0"/>
                </a:rPr>
                <a:t>( </a:t>
              </a:r>
              <a:r>
                <a:rPr lang="en-US" sz="1200" b="1" dirty="0" err="1">
                  <a:solidFill>
                    <a:srgbClr val="275AFF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sz="1200" b="1" dirty="0">
                  <a:latin typeface="Courier New" panose="02070309020205020404" pitchFamily="49" charset="0"/>
                </a:rPr>
                <a:t>, </a:t>
              </a:r>
              <a:r>
                <a:rPr lang="en-US" sz="1200" b="1" dirty="0" err="1">
                  <a:solidFill>
                    <a:srgbClr val="275AFF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sz="1200" b="1" dirty="0">
                  <a:latin typeface="Courier New" panose="02070309020205020404" pitchFamily="49" charset="0"/>
                </a:rPr>
                <a:t>, </a:t>
              </a:r>
              <a:r>
                <a:rPr lang="en-US" sz="1200" b="1" dirty="0" err="1">
                  <a:solidFill>
                    <a:srgbClr val="275AFF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sz="1200" b="1" dirty="0">
                  <a:latin typeface="Courier New" panose="02070309020205020404" pitchFamily="49" charset="0"/>
                </a:rPr>
                <a:t> ); </a:t>
              </a:r>
              <a:r>
                <a:rPr lang="en-US" sz="1200" b="1" dirty="0">
                  <a:solidFill>
                    <a:srgbClr val="33CC33"/>
                  </a:solidFill>
                  <a:latin typeface="Courier New" panose="02070309020205020404" pitchFamily="49" charset="0"/>
                </a:rPr>
                <a:t>// set hour, minute, second</a:t>
              </a:r>
              <a:endParaRPr lang="en-US" sz="1200" b="1" dirty="0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18439" name="Group 56"/>
          <p:cNvGrpSpPr>
            <a:grpSpLocks/>
          </p:cNvGrpSpPr>
          <p:nvPr/>
        </p:nvGrpSpPr>
        <p:grpSpPr bwMode="auto">
          <a:xfrm>
            <a:off x="533400" y="3279775"/>
            <a:ext cx="7848600" cy="849405"/>
            <a:chOff x="0" y="5235"/>
            <a:chExt cx="3072" cy="377"/>
          </a:xfrm>
        </p:grpSpPr>
        <p:sp>
          <p:nvSpPr>
            <p:cNvPr id="18467" name="Rectangle 55"/>
            <p:cNvSpPr>
              <a:spLocks noChangeArrowheads="1"/>
            </p:cNvSpPr>
            <p:nvPr/>
          </p:nvSpPr>
          <p:spPr bwMode="auto">
            <a:xfrm>
              <a:off x="0" y="5235"/>
              <a:ext cx="85" cy="377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8468" name="Rectangle 18"/>
            <p:cNvSpPr>
              <a:spLocks noChangeArrowheads="1"/>
            </p:cNvSpPr>
            <p:nvPr/>
          </p:nvSpPr>
          <p:spPr bwMode="auto">
            <a:xfrm>
              <a:off x="0" y="523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15	</a:t>
              </a:r>
              <a:r>
                <a:rPr lang="en-US" sz="1200" b="1">
                  <a:latin typeface="Courier New" panose="02070309020205020404" pitchFamily="49" charset="0"/>
                </a:rPr>
                <a:t>   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void</a:t>
              </a:r>
              <a:r>
                <a:rPr lang="en-US" sz="1200" b="1">
                  <a:latin typeface="Courier New" panose="02070309020205020404" pitchFamily="49" charset="0"/>
                </a:rPr>
                <a:t> printMilitary();          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print military time format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8440" name="Group 58"/>
          <p:cNvGrpSpPr>
            <a:grpSpLocks/>
          </p:cNvGrpSpPr>
          <p:nvPr/>
        </p:nvGrpSpPr>
        <p:grpSpPr bwMode="auto">
          <a:xfrm>
            <a:off x="533400" y="3554413"/>
            <a:ext cx="7848600" cy="849402"/>
            <a:chOff x="0" y="5609"/>
            <a:chExt cx="3072" cy="377"/>
          </a:xfrm>
        </p:grpSpPr>
        <p:sp>
          <p:nvSpPr>
            <p:cNvPr id="18465" name="Rectangle 57"/>
            <p:cNvSpPr>
              <a:spLocks noChangeArrowheads="1"/>
            </p:cNvSpPr>
            <p:nvPr/>
          </p:nvSpPr>
          <p:spPr bwMode="auto">
            <a:xfrm>
              <a:off x="0" y="5609"/>
              <a:ext cx="85" cy="377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8466" name="Rectangle 19"/>
            <p:cNvSpPr>
              <a:spLocks noChangeArrowheads="1"/>
            </p:cNvSpPr>
            <p:nvPr/>
          </p:nvSpPr>
          <p:spPr bwMode="auto">
            <a:xfrm>
              <a:off x="0" y="561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16	</a:t>
              </a:r>
              <a:r>
                <a:rPr lang="en-US" sz="1200" b="1" dirty="0">
                  <a:latin typeface="Courier New" panose="02070309020205020404" pitchFamily="49" charset="0"/>
                </a:rPr>
                <a:t>   </a:t>
              </a:r>
              <a:r>
                <a:rPr lang="en-US" sz="1200" b="1" dirty="0">
                  <a:solidFill>
                    <a:srgbClr val="275AFF"/>
                  </a:solidFill>
                  <a:latin typeface="Courier New" panose="02070309020205020404" pitchFamily="49" charset="0"/>
                </a:rPr>
                <a:t>void</a:t>
              </a:r>
              <a:r>
                <a:rPr lang="en-US" sz="1200" b="1" dirty="0">
                  <a:latin typeface="Courier New" panose="02070309020205020404" pitchFamily="49" charset="0"/>
                </a:rPr>
                <a:t> </a:t>
              </a:r>
              <a:r>
                <a:rPr lang="en-US" sz="1200" b="1" dirty="0" err="1">
                  <a:latin typeface="Courier New" panose="02070309020205020404" pitchFamily="49" charset="0"/>
                </a:rPr>
                <a:t>printStandard</a:t>
              </a:r>
              <a:r>
                <a:rPr lang="en-US" sz="1200" b="1" dirty="0">
                  <a:latin typeface="Courier New" panose="02070309020205020404" pitchFamily="49" charset="0"/>
                </a:rPr>
                <a:t>();          </a:t>
              </a:r>
              <a:r>
                <a:rPr lang="en-US" sz="1200" b="1" dirty="0">
                  <a:solidFill>
                    <a:srgbClr val="33CC33"/>
                  </a:solidFill>
                  <a:latin typeface="Courier New" panose="02070309020205020404" pitchFamily="49" charset="0"/>
                </a:rPr>
                <a:t>// print standard time format</a:t>
              </a:r>
              <a:endParaRPr lang="en-US" sz="1200" b="1" dirty="0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18441" name="Group 60"/>
          <p:cNvGrpSpPr>
            <a:grpSpLocks/>
          </p:cNvGrpSpPr>
          <p:nvPr/>
        </p:nvGrpSpPr>
        <p:grpSpPr bwMode="auto">
          <a:xfrm>
            <a:off x="533400" y="3829050"/>
            <a:ext cx="7848600" cy="849405"/>
            <a:chOff x="0" y="5983"/>
            <a:chExt cx="3072" cy="377"/>
          </a:xfrm>
        </p:grpSpPr>
        <p:sp>
          <p:nvSpPr>
            <p:cNvPr id="18463" name="Rectangle 59"/>
            <p:cNvSpPr>
              <a:spLocks noChangeArrowheads="1"/>
            </p:cNvSpPr>
            <p:nvPr/>
          </p:nvSpPr>
          <p:spPr bwMode="auto">
            <a:xfrm>
              <a:off x="0" y="5983"/>
              <a:ext cx="85" cy="377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8464" name="Rectangle 20"/>
            <p:cNvSpPr>
              <a:spLocks noChangeArrowheads="1"/>
            </p:cNvSpPr>
            <p:nvPr/>
          </p:nvSpPr>
          <p:spPr bwMode="auto">
            <a:xfrm>
              <a:off x="0" y="598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17	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private: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8442" name="Group 62"/>
          <p:cNvGrpSpPr>
            <a:grpSpLocks/>
          </p:cNvGrpSpPr>
          <p:nvPr/>
        </p:nvGrpSpPr>
        <p:grpSpPr bwMode="auto">
          <a:xfrm>
            <a:off x="533400" y="4105275"/>
            <a:ext cx="7848600" cy="844550"/>
            <a:chOff x="0" y="6357"/>
            <a:chExt cx="3072" cy="377"/>
          </a:xfrm>
        </p:grpSpPr>
        <p:sp>
          <p:nvSpPr>
            <p:cNvPr id="18461" name="Rectangle 61"/>
            <p:cNvSpPr>
              <a:spLocks noChangeArrowheads="1"/>
            </p:cNvSpPr>
            <p:nvPr/>
          </p:nvSpPr>
          <p:spPr bwMode="auto">
            <a:xfrm>
              <a:off x="0" y="6357"/>
              <a:ext cx="85" cy="377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8462" name="Rectangle 21"/>
            <p:cNvSpPr>
              <a:spLocks noChangeArrowheads="1"/>
            </p:cNvSpPr>
            <p:nvPr/>
          </p:nvSpPr>
          <p:spPr bwMode="auto">
            <a:xfrm>
              <a:off x="0" y="635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18	</a:t>
              </a:r>
              <a:r>
                <a:rPr lang="en-US" sz="1200" b="1">
                  <a:latin typeface="Courier New" panose="02070309020205020404" pitchFamily="49" charset="0"/>
                </a:rPr>
                <a:t>   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sz="1200" b="1">
                  <a:latin typeface="Courier New" panose="02070309020205020404" pitchFamily="49" charset="0"/>
                </a:rPr>
                <a:t> hour;     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0 - 23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8443" name="Group 64"/>
          <p:cNvGrpSpPr>
            <a:grpSpLocks/>
          </p:cNvGrpSpPr>
          <p:nvPr/>
        </p:nvGrpSpPr>
        <p:grpSpPr bwMode="auto">
          <a:xfrm>
            <a:off x="533400" y="4379913"/>
            <a:ext cx="7848600" cy="844550"/>
            <a:chOff x="0" y="6731"/>
            <a:chExt cx="3072" cy="377"/>
          </a:xfrm>
        </p:grpSpPr>
        <p:sp>
          <p:nvSpPr>
            <p:cNvPr id="18459" name="Rectangle 63"/>
            <p:cNvSpPr>
              <a:spLocks noChangeArrowheads="1"/>
            </p:cNvSpPr>
            <p:nvPr/>
          </p:nvSpPr>
          <p:spPr bwMode="auto">
            <a:xfrm>
              <a:off x="0" y="6731"/>
              <a:ext cx="85" cy="377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8460" name="Rectangle 22"/>
            <p:cNvSpPr>
              <a:spLocks noChangeArrowheads="1"/>
            </p:cNvSpPr>
            <p:nvPr/>
          </p:nvSpPr>
          <p:spPr bwMode="auto">
            <a:xfrm>
              <a:off x="0" y="673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19	</a:t>
              </a:r>
              <a:r>
                <a:rPr lang="en-US" sz="1200" b="1">
                  <a:latin typeface="Courier New" panose="02070309020205020404" pitchFamily="49" charset="0"/>
                </a:rPr>
                <a:t>   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sz="1200" b="1">
                  <a:latin typeface="Courier New" panose="02070309020205020404" pitchFamily="49" charset="0"/>
                </a:rPr>
                <a:t> minute;   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0 - 59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8444" name="Group 66"/>
          <p:cNvGrpSpPr>
            <a:grpSpLocks/>
          </p:cNvGrpSpPr>
          <p:nvPr/>
        </p:nvGrpSpPr>
        <p:grpSpPr bwMode="auto">
          <a:xfrm>
            <a:off x="533400" y="4654550"/>
            <a:ext cx="7848600" cy="849405"/>
            <a:chOff x="0" y="7105"/>
            <a:chExt cx="3072" cy="377"/>
          </a:xfrm>
        </p:grpSpPr>
        <p:sp>
          <p:nvSpPr>
            <p:cNvPr id="18457" name="Rectangle 65"/>
            <p:cNvSpPr>
              <a:spLocks noChangeArrowheads="1"/>
            </p:cNvSpPr>
            <p:nvPr/>
          </p:nvSpPr>
          <p:spPr bwMode="auto">
            <a:xfrm>
              <a:off x="0" y="7105"/>
              <a:ext cx="85" cy="377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8458" name="Rectangle 23"/>
            <p:cNvSpPr>
              <a:spLocks noChangeArrowheads="1"/>
            </p:cNvSpPr>
            <p:nvPr/>
          </p:nvSpPr>
          <p:spPr bwMode="auto">
            <a:xfrm>
              <a:off x="0" y="710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20	</a:t>
              </a:r>
              <a:r>
                <a:rPr lang="en-US" sz="1200" b="1">
                  <a:latin typeface="Courier New" panose="02070309020205020404" pitchFamily="49" charset="0"/>
                </a:rPr>
                <a:t>   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sz="1200" b="1">
                  <a:latin typeface="Courier New" panose="02070309020205020404" pitchFamily="49" charset="0"/>
                </a:rPr>
                <a:t> second;   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0 - 59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8445" name="Group 68"/>
          <p:cNvGrpSpPr>
            <a:grpSpLocks/>
          </p:cNvGrpSpPr>
          <p:nvPr/>
        </p:nvGrpSpPr>
        <p:grpSpPr bwMode="auto">
          <a:xfrm>
            <a:off x="533400" y="4929188"/>
            <a:ext cx="7848600" cy="849402"/>
            <a:chOff x="0" y="7479"/>
            <a:chExt cx="3072" cy="377"/>
          </a:xfrm>
        </p:grpSpPr>
        <p:sp>
          <p:nvSpPr>
            <p:cNvPr id="18455" name="Rectangle 67"/>
            <p:cNvSpPr>
              <a:spLocks noChangeArrowheads="1"/>
            </p:cNvSpPr>
            <p:nvPr/>
          </p:nvSpPr>
          <p:spPr bwMode="auto">
            <a:xfrm>
              <a:off x="0" y="7479"/>
              <a:ext cx="85" cy="377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8456" name="Rectangle 24"/>
            <p:cNvSpPr>
              <a:spLocks noChangeArrowheads="1"/>
            </p:cNvSpPr>
            <p:nvPr/>
          </p:nvSpPr>
          <p:spPr bwMode="auto">
            <a:xfrm>
              <a:off x="0" y="748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21	</a:t>
              </a:r>
              <a:r>
                <a:rPr lang="en-US" sz="1200" b="1">
                  <a:latin typeface="Courier New" panose="02070309020205020404" pitchFamily="49" charset="0"/>
                </a:rPr>
                <a:t>};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8446" name="Group 70"/>
          <p:cNvGrpSpPr>
            <a:grpSpLocks/>
          </p:cNvGrpSpPr>
          <p:nvPr/>
        </p:nvGrpSpPr>
        <p:grpSpPr bwMode="auto">
          <a:xfrm>
            <a:off x="533400" y="5203825"/>
            <a:ext cx="7848600" cy="849405"/>
            <a:chOff x="0" y="7853"/>
            <a:chExt cx="3072" cy="377"/>
          </a:xfrm>
        </p:grpSpPr>
        <p:sp>
          <p:nvSpPr>
            <p:cNvPr id="18453" name="Rectangle 69"/>
            <p:cNvSpPr>
              <a:spLocks noChangeArrowheads="1"/>
            </p:cNvSpPr>
            <p:nvPr/>
          </p:nvSpPr>
          <p:spPr bwMode="auto">
            <a:xfrm>
              <a:off x="0" y="7853"/>
              <a:ext cx="85" cy="377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8454" name="Rectangle 25"/>
            <p:cNvSpPr>
              <a:spLocks noChangeArrowheads="1"/>
            </p:cNvSpPr>
            <p:nvPr/>
          </p:nvSpPr>
          <p:spPr bwMode="auto">
            <a:xfrm>
              <a:off x="0" y="785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22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8447" name="Group 72"/>
          <p:cNvGrpSpPr>
            <a:grpSpLocks/>
          </p:cNvGrpSpPr>
          <p:nvPr/>
        </p:nvGrpSpPr>
        <p:grpSpPr bwMode="auto">
          <a:xfrm>
            <a:off x="533400" y="5480050"/>
            <a:ext cx="7848600" cy="844550"/>
            <a:chOff x="0" y="8227"/>
            <a:chExt cx="3072" cy="377"/>
          </a:xfrm>
        </p:grpSpPr>
        <p:sp>
          <p:nvSpPr>
            <p:cNvPr id="18451" name="Rectangle 71"/>
            <p:cNvSpPr>
              <a:spLocks noChangeArrowheads="1"/>
            </p:cNvSpPr>
            <p:nvPr/>
          </p:nvSpPr>
          <p:spPr bwMode="auto">
            <a:xfrm>
              <a:off x="0" y="8227"/>
              <a:ext cx="85" cy="377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8452" name="Rectangle 26"/>
            <p:cNvSpPr>
              <a:spLocks noChangeArrowheads="1"/>
            </p:cNvSpPr>
            <p:nvPr/>
          </p:nvSpPr>
          <p:spPr bwMode="auto">
            <a:xfrm>
              <a:off x="0" y="822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23	</a:t>
              </a:r>
              <a:r>
                <a:rPr lang="en-US" sz="1200" b="1">
                  <a:latin typeface="Courier New" panose="02070309020205020404" pitchFamily="49" charset="0"/>
                </a:rPr>
                <a:t>#endif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6" name="Group 78"/>
          <p:cNvGrpSpPr>
            <a:grpSpLocks/>
          </p:cNvGrpSpPr>
          <p:nvPr/>
        </p:nvGrpSpPr>
        <p:grpSpPr bwMode="auto">
          <a:xfrm>
            <a:off x="4191000" y="1114518"/>
            <a:ext cx="4953000" cy="1362982"/>
            <a:chOff x="2784" y="1872"/>
            <a:chExt cx="2928" cy="989"/>
          </a:xfrm>
        </p:grpSpPr>
        <p:sp>
          <p:nvSpPr>
            <p:cNvPr id="18449" name="Line 74"/>
            <p:cNvSpPr>
              <a:spLocks noChangeShapeType="1"/>
            </p:cNvSpPr>
            <p:nvPr/>
          </p:nvSpPr>
          <p:spPr bwMode="auto">
            <a:xfrm flipH="1">
              <a:off x="2784" y="1968"/>
              <a:ext cx="1344" cy="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en-US" sz="2000"/>
            </a:p>
          </p:txBody>
        </p:sp>
        <p:sp>
          <p:nvSpPr>
            <p:cNvPr id="18450" name="Text Box 75"/>
            <p:cNvSpPr txBox="1">
              <a:spLocks noChangeArrowheads="1"/>
            </p:cNvSpPr>
            <p:nvPr/>
          </p:nvSpPr>
          <p:spPr bwMode="auto">
            <a:xfrm>
              <a:off x="3312" y="1872"/>
              <a:ext cx="2400" cy="98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just" eaLnBrk="1" hangingPunct="1"/>
              <a:r>
                <a:rPr lang="en-US" sz="1600" b="1" dirty="0"/>
                <a:t>Notice that </a:t>
              </a:r>
              <a:r>
                <a:rPr lang="en-US" sz="1600" b="1" dirty="0">
                  <a:solidFill>
                    <a:srgbClr val="FF0000"/>
                  </a:solidFill>
                </a:rPr>
                <a:t>default settings </a:t>
              </a:r>
              <a:r>
                <a:rPr lang="en-US" sz="1600" b="1" dirty="0"/>
                <a:t>for the three member variables are set in constructor prototype.  </a:t>
              </a:r>
              <a:r>
                <a:rPr lang="en-US" sz="1600" b="1" dirty="0">
                  <a:solidFill>
                    <a:srgbClr val="FF0000"/>
                  </a:solidFill>
                </a:rPr>
                <a:t>No names are needed</a:t>
              </a:r>
              <a:r>
                <a:rPr lang="en-US" sz="1600" b="1" dirty="0"/>
                <a:t>; the </a:t>
              </a:r>
              <a:r>
                <a:rPr lang="en-US" sz="1600" b="1" dirty="0">
                  <a:solidFill>
                    <a:srgbClr val="008000"/>
                  </a:solidFill>
                </a:rPr>
                <a:t>defaults are applied in the order the variables are declared.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62200" y="6320135"/>
            <a:ext cx="46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D20000"/>
                </a:solidFill>
              </a:rPr>
              <a:t>Default Parameters in Constructor</a:t>
            </a:r>
          </a:p>
        </p:txBody>
      </p:sp>
      <p:sp>
        <p:nvSpPr>
          <p:cNvPr id="48" name="Rectangle 2"/>
          <p:cNvSpPr txBox="1">
            <a:spLocks noChangeArrowheads="1"/>
          </p:cNvSpPr>
          <p:nvPr/>
        </p:nvSpPr>
        <p:spPr>
          <a:xfrm>
            <a:off x="2209721" y="138644"/>
            <a:ext cx="4572000" cy="990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D20000"/>
                </a:solidFill>
                <a:cs typeface="Arial" panose="020B0604020202020204" pitchFamily="34" charset="0"/>
              </a:rPr>
              <a:t>Initializing Objects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B8CE73E-8436-8A47-898B-340995F0E513}"/>
              </a:ext>
            </a:extLst>
          </p:cNvPr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9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269"/>
          <p:cNvGrpSpPr>
            <a:grpSpLocks/>
          </p:cNvGrpSpPr>
          <p:nvPr/>
        </p:nvGrpSpPr>
        <p:grpSpPr bwMode="auto">
          <a:xfrm>
            <a:off x="762000" y="1260475"/>
            <a:ext cx="6705600" cy="207963"/>
            <a:chOff x="0" y="3366"/>
            <a:chExt cx="3072" cy="374"/>
          </a:xfrm>
        </p:grpSpPr>
        <p:sp>
          <p:nvSpPr>
            <p:cNvPr id="19531" name="Rectangle 268"/>
            <p:cNvSpPr>
              <a:spLocks noChangeArrowheads="1"/>
            </p:cNvSpPr>
            <p:nvPr/>
          </p:nvSpPr>
          <p:spPr bwMode="auto">
            <a:xfrm>
              <a:off x="0" y="3387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9532" name="Rectangle 226"/>
            <p:cNvSpPr>
              <a:spLocks noChangeArrowheads="1"/>
            </p:cNvSpPr>
            <p:nvPr/>
          </p:nvSpPr>
          <p:spPr bwMode="auto">
            <a:xfrm>
              <a:off x="0" y="336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70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9459" name="Group 271"/>
          <p:cNvGrpSpPr>
            <a:grpSpLocks/>
          </p:cNvGrpSpPr>
          <p:nvPr/>
        </p:nvGrpSpPr>
        <p:grpSpPr bwMode="auto">
          <a:xfrm>
            <a:off x="762000" y="1468438"/>
            <a:ext cx="6705600" cy="207962"/>
            <a:chOff x="0" y="3740"/>
            <a:chExt cx="3072" cy="374"/>
          </a:xfrm>
        </p:grpSpPr>
        <p:sp>
          <p:nvSpPr>
            <p:cNvPr id="19529" name="Rectangle 270"/>
            <p:cNvSpPr>
              <a:spLocks noChangeArrowheads="1"/>
            </p:cNvSpPr>
            <p:nvPr/>
          </p:nvSpPr>
          <p:spPr bwMode="auto">
            <a:xfrm>
              <a:off x="0" y="3761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9530" name="Rectangle 227"/>
            <p:cNvSpPr>
              <a:spLocks noChangeArrowheads="1"/>
            </p:cNvSpPr>
            <p:nvPr/>
          </p:nvSpPr>
          <p:spPr bwMode="auto">
            <a:xfrm>
              <a:off x="0" y="374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71	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sz="1200" b="1">
                  <a:latin typeface="Courier New" panose="02070309020205020404" pitchFamily="49" charset="0"/>
                </a:rPr>
                <a:t> main()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9460" name="Group 273"/>
          <p:cNvGrpSpPr>
            <a:grpSpLocks/>
          </p:cNvGrpSpPr>
          <p:nvPr/>
        </p:nvGrpSpPr>
        <p:grpSpPr bwMode="auto">
          <a:xfrm>
            <a:off x="762000" y="1676400"/>
            <a:ext cx="6705600" cy="207963"/>
            <a:chOff x="0" y="4114"/>
            <a:chExt cx="3072" cy="374"/>
          </a:xfrm>
        </p:grpSpPr>
        <p:sp>
          <p:nvSpPr>
            <p:cNvPr id="19527" name="Rectangle 272"/>
            <p:cNvSpPr>
              <a:spLocks noChangeArrowheads="1"/>
            </p:cNvSpPr>
            <p:nvPr/>
          </p:nvSpPr>
          <p:spPr bwMode="auto">
            <a:xfrm>
              <a:off x="0" y="4135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9528" name="Rectangle 228"/>
            <p:cNvSpPr>
              <a:spLocks noChangeArrowheads="1"/>
            </p:cNvSpPr>
            <p:nvPr/>
          </p:nvSpPr>
          <p:spPr bwMode="auto">
            <a:xfrm>
              <a:off x="0" y="411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72	</a:t>
              </a:r>
              <a:r>
                <a:rPr lang="en-US" sz="1200" b="1">
                  <a:latin typeface="Courier New" panose="02070309020205020404" pitchFamily="49" charset="0"/>
                </a:rPr>
                <a:t>{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9461" name="Group 275"/>
          <p:cNvGrpSpPr>
            <a:grpSpLocks/>
          </p:cNvGrpSpPr>
          <p:nvPr/>
        </p:nvGrpSpPr>
        <p:grpSpPr bwMode="auto">
          <a:xfrm>
            <a:off x="762000" y="1884363"/>
            <a:ext cx="6705600" cy="207962"/>
            <a:chOff x="0" y="4488"/>
            <a:chExt cx="3072" cy="374"/>
          </a:xfrm>
        </p:grpSpPr>
        <p:sp>
          <p:nvSpPr>
            <p:cNvPr id="19525" name="Rectangle 274"/>
            <p:cNvSpPr>
              <a:spLocks noChangeArrowheads="1"/>
            </p:cNvSpPr>
            <p:nvPr/>
          </p:nvSpPr>
          <p:spPr bwMode="auto">
            <a:xfrm>
              <a:off x="0" y="4509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9526" name="Rectangle 229"/>
            <p:cNvSpPr>
              <a:spLocks noChangeArrowheads="1"/>
            </p:cNvSpPr>
            <p:nvPr/>
          </p:nvSpPr>
          <p:spPr bwMode="auto">
            <a:xfrm>
              <a:off x="0" y="448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73	</a:t>
              </a:r>
              <a:r>
                <a:rPr lang="en-US" sz="1200" b="1" dirty="0">
                  <a:latin typeface="Courier New" panose="02070309020205020404" pitchFamily="49" charset="0"/>
                </a:rPr>
                <a:t>   Time t1,             </a:t>
              </a:r>
              <a:r>
                <a:rPr lang="en-US" sz="1200" b="1" dirty="0">
                  <a:solidFill>
                    <a:srgbClr val="33CC33"/>
                  </a:solidFill>
                  <a:latin typeface="Courier New" panose="02070309020205020404" pitchFamily="49" charset="0"/>
                </a:rPr>
                <a:t>// all arguments defaulted</a:t>
              </a:r>
              <a:endParaRPr lang="en-US" sz="1200" b="1" dirty="0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19462" name="Group 277"/>
          <p:cNvGrpSpPr>
            <a:grpSpLocks/>
          </p:cNvGrpSpPr>
          <p:nvPr/>
        </p:nvGrpSpPr>
        <p:grpSpPr bwMode="auto">
          <a:xfrm>
            <a:off x="762000" y="2092325"/>
            <a:ext cx="6705600" cy="207963"/>
            <a:chOff x="0" y="4862"/>
            <a:chExt cx="3072" cy="374"/>
          </a:xfrm>
        </p:grpSpPr>
        <p:sp>
          <p:nvSpPr>
            <p:cNvPr id="19523" name="Rectangle 276"/>
            <p:cNvSpPr>
              <a:spLocks noChangeArrowheads="1"/>
            </p:cNvSpPr>
            <p:nvPr/>
          </p:nvSpPr>
          <p:spPr bwMode="auto">
            <a:xfrm>
              <a:off x="0" y="4883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9524" name="Rectangle 230"/>
            <p:cNvSpPr>
              <a:spLocks noChangeArrowheads="1"/>
            </p:cNvSpPr>
            <p:nvPr/>
          </p:nvSpPr>
          <p:spPr bwMode="auto">
            <a:xfrm>
              <a:off x="0" y="486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74	</a:t>
              </a:r>
              <a:r>
                <a:rPr lang="en-US" sz="1200" b="1" dirty="0">
                  <a:latin typeface="Courier New" panose="02070309020205020404" pitchFamily="49" charset="0"/>
                </a:rPr>
                <a:t>        t2(2),          </a:t>
              </a:r>
              <a:r>
                <a:rPr lang="en-US" sz="1200" b="1" dirty="0">
                  <a:solidFill>
                    <a:srgbClr val="33CC33"/>
                  </a:solidFill>
                  <a:latin typeface="Courier New" panose="02070309020205020404" pitchFamily="49" charset="0"/>
                </a:rPr>
                <a:t>// minute and second defaulted</a:t>
              </a:r>
              <a:endParaRPr lang="en-US" sz="1200" b="1" dirty="0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19463" name="Group 279"/>
          <p:cNvGrpSpPr>
            <a:grpSpLocks/>
          </p:cNvGrpSpPr>
          <p:nvPr/>
        </p:nvGrpSpPr>
        <p:grpSpPr bwMode="auto">
          <a:xfrm>
            <a:off x="762000" y="2300288"/>
            <a:ext cx="6705600" cy="206375"/>
            <a:chOff x="0" y="5236"/>
            <a:chExt cx="3072" cy="374"/>
          </a:xfrm>
        </p:grpSpPr>
        <p:sp>
          <p:nvSpPr>
            <p:cNvPr id="19521" name="Rectangle 278"/>
            <p:cNvSpPr>
              <a:spLocks noChangeArrowheads="1"/>
            </p:cNvSpPr>
            <p:nvPr/>
          </p:nvSpPr>
          <p:spPr bwMode="auto">
            <a:xfrm>
              <a:off x="0" y="5257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9522" name="Rectangle 231"/>
            <p:cNvSpPr>
              <a:spLocks noChangeArrowheads="1"/>
            </p:cNvSpPr>
            <p:nvPr/>
          </p:nvSpPr>
          <p:spPr bwMode="auto">
            <a:xfrm>
              <a:off x="0" y="523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75	</a:t>
              </a:r>
              <a:r>
                <a:rPr lang="en-US" sz="1200" b="1" dirty="0">
                  <a:latin typeface="Courier New" panose="02070309020205020404" pitchFamily="49" charset="0"/>
                </a:rPr>
                <a:t>        t3(21, 34),     </a:t>
              </a:r>
              <a:r>
                <a:rPr lang="en-US" sz="1200" b="1" dirty="0">
                  <a:solidFill>
                    <a:srgbClr val="33CC33"/>
                  </a:solidFill>
                  <a:latin typeface="Courier New" panose="02070309020205020404" pitchFamily="49" charset="0"/>
                </a:rPr>
                <a:t>// second defaulted </a:t>
              </a:r>
              <a:endParaRPr lang="en-US" sz="1200" b="1" dirty="0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19464" name="Group 281"/>
          <p:cNvGrpSpPr>
            <a:grpSpLocks/>
          </p:cNvGrpSpPr>
          <p:nvPr/>
        </p:nvGrpSpPr>
        <p:grpSpPr bwMode="auto">
          <a:xfrm>
            <a:off x="762000" y="2506663"/>
            <a:ext cx="6705600" cy="207962"/>
            <a:chOff x="0" y="5610"/>
            <a:chExt cx="3072" cy="374"/>
          </a:xfrm>
        </p:grpSpPr>
        <p:sp>
          <p:nvSpPr>
            <p:cNvPr id="19519" name="Rectangle 280"/>
            <p:cNvSpPr>
              <a:spLocks noChangeArrowheads="1"/>
            </p:cNvSpPr>
            <p:nvPr/>
          </p:nvSpPr>
          <p:spPr bwMode="auto">
            <a:xfrm>
              <a:off x="0" y="5631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9520" name="Rectangle 232"/>
            <p:cNvSpPr>
              <a:spLocks noChangeArrowheads="1"/>
            </p:cNvSpPr>
            <p:nvPr/>
          </p:nvSpPr>
          <p:spPr bwMode="auto">
            <a:xfrm>
              <a:off x="0" y="561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76	</a:t>
              </a:r>
              <a:r>
                <a:rPr lang="en-US" sz="1200" b="1" dirty="0">
                  <a:latin typeface="Courier New" panose="02070309020205020404" pitchFamily="49" charset="0"/>
                </a:rPr>
                <a:t>        t4(12, 25, 42), </a:t>
              </a:r>
              <a:r>
                <a:rPr lang="en-US" sz="1200" b="1" dirty="0">
                  <a:solidFill>
                    <a:srgbClr val="33CC33"/>
                  </a:solidFill>
                  <a:latin typeface="Courier New" panose="02070309020205020404" pitchFamily="49" charset="0"/>
                </a:rPr>
                <a:t>// all values specified</a:t>
              </a:r>
              <a:endParaRPr lang="en-US" sz="1200" b="1" dirty="0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19465" name="Group 283"/>
          <p:cNvGrpSpPr>
            <a:grpSpLocks/>
          </p:cNvGrpSpPr>
          <p:nvPr/>
        </p:nvGrpSpPr>
        <p:grpSpPr bwMode="auto">
          <a:xfrm>
            <a:off x="762000" y="2714625"/>
            <a:ext cx="6705600" cy="207963"/>
            <a:chOff x="0" y="5984"/>
            <a:chExt cx="3072" cy="374"/>
          </a:xfrm>
        </p:grpSpPr>
        <p:sp>
          <p:nvSpPr>
            <p:cNvPr id="19517" name="Rectangle 282"/>
            <p:cNvSpPr>
              <a:spLocks noChangeArrowheads="1"/>
            </p:cNvSpPr>
            <p:nvPr/>
          </p:nvSpPr>
          <p:spPr bwMode="auto">
            <a:xfrm>
              <a:off x="0" y="6005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9518" name="Rectangle 233"/>
            <p:cNvSpPr>
              <a:spLocks noChangeArrowheads="1"/>
            </p:cNvSpPr>
            <p:nvPr/>
          </p:nvSpPr>
          <p:spPr bwMode="auto">
            <a:xfrm>
              <a:off x="0" y="598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77	</a:t>
              </a:r>
              <a:r>
                <a:rPr lang="en-US" sz="1200" b="1" dirty="0">
                  <a:latin typeface="Courier New" panose="02070309020205020404" pitchFamily="49" charset="0"/>
                </a:rPr>
                <a:t>        t5(27, 74, 99); </a:t>
              </a:r>
              <a:r>
                <a:rPr lang="en-US" sz="1200" b="1" dirty="0">
                  <a:solidFill>
                    <a:srgbClr val="33CC33"/>
                  </a:solidFill>
                  <a:latin typeface="Courier New" panose="02070309020205020404" pitchFamily="49" charset="0"/>
                </a:rPr>
                <a:t>// all bad values specified</a:t>
              </a:r>
              <a:endParaRPr lang="en-US" sz="1200" b="1" dirty="0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19466" name="Group 285"/>
          <p:cNvGrpSpPr>
            <a:grpSpLocks/>
          </p:cNvGrpSpPr>
          <p:nvPr/>
        </p:nvGrpSpPr>
        <p:grpSpPr bwMode="auto">
          <a:xfrm>
            <a:off x="762000" y="2922588"/>
            <a:ext cx="6705600" cy="207962"/>
            <a:chOff x="0" y="6358"/>
            <a:chExt cx="3072" cy="374"/>
          </a:xfrm>
        </p:grpSpPr>
        <p:sp>
          <p:nvSpPr>
            <p:cNvPr id="19515" name="Rectangle 284"/>
            <p:cNvSpPr>
              <a:spLocks noChangeArrowheads="1"/>
            </p:cNvSpPr>
            <p:nvPr/>
          </p:nvSpPr>
          <p:spPr bwMode="auto">
            <a:xfrm>
              <a:off x="0" y="6379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9516" name="Rectangle 234"/>
            <p:cNvSpPr>
              <a:spLocks noChangeArrowheads="1"/>
            </p:cNvSpPr>
            <p:nvPr/>
          </p:nvSpPr>
          <p:spPr bwMode="auto">
            <a:xfrm>
              <a:off x="0" y="635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78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9467" name="Group 287"/>
          <p:cNvGrpSpPr>
            <a:grpSpLocks/>
          </p:cNvGrpSpPr>
          <p:nvPr/>
        </p:nvGrpSpPr>
        <p:grpSpPr bwMode="auto">
          <a:xfrm>
            <a:off x="762000" y="3130550"/>
            <a:ext cx="6705600" cy="207963"/>
            <a:chOff x="0" y="6732"/>
            <a:chExt cx="3072" cy="374"/>
          </a:xfrm>
        </p:grpSpPr>
        <p:sp>
          <p:nvSpPr>
            <p:cNvPr id="19513" name="Rectangle 286"/>
            <p:cNvSpPr>
              <a:spLocks noChangeArrowheads="1"/>
            </p:cNvSpPr>
            <p:nvPr/>
          </p:nvSpPr>
          <p:spPr bwMode="auto">
            <a:xfrm>
              <a:off x="0" y="6753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9514" name="Rectangle 235"/>
            <p:cNvSpPr>
              <a:spLocks noChangeArrowheads="1"/>
            </p:cNvSpPr>
            <p:nvPr/>
          </p:nvSpPr>
          <p:spPr bwMode="auto">
            <a:xfrm>
              <a:off x="0" y="673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79	</a:t>
              </a:r>
              <a:r>
                <a:rPr lang="en-US" sz="1200" b="1">
                  <a:latin typeface="Courier New" panose="02070309020205020404" pitchFamily="49" charset="0"/>
                </a:rPr>
                <a:t>   cout &lt;&lt; "Constructed with:\n"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9468" name="Group 289"/>
          <p:cNvGrpSpPr>
            <a:grpSpLocks/>
          </p:cNvGrpSpPr>
          <p:nvPr/>
        </p:nvGrpSpPr>
        <p:grpSpPr bwMode="auto">
          <a:xfrm>
            <a:off x="762000" y="3338513"/>
            <a:ext cx="6705600" cy="207962"/>
            <a:chOff x="0" y="7106"/>
            <a:chExt cx="3072" cy="374"/>
          </a:xfrm>
        </p:grpSpPr>
        <p:sp>
          <p:nvSpPr>
            <p:cNvPr id="19511" name="Rectangle 288"/>
            <p:cNvSpPr>
              <a:spLocks noChangeArrowheads="1"/>
            </p:cNvSpPr>
            <p:nvPr/>
          </p:nvSpPr>
          <p:spPr bwMode="auto">
            <a:xfrm>
              <a:off x="0" y="7127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9512" name="Rectangle 236"/>
            <p:cNvSpPr>
              <a:spLocks noChangeArrowheads="1"/>
            </p:cNvSpPr>
            <p:nvPr/>
          </p:nvSpPr>
          <p:spPr bwMode="auto">
            <a:xfrm>
              <a:off x="0" y="710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80	</a:t>
              </a:r>
              <a:r>
                <a:rPr lang="en-US" sz="1200" b="1">
                  <a:latin typeface="Courier New" panose="02070309020205020404" pitchFamily="49" charset="0"/>
                </a:rPr>
                <a:t>        &lt;&lt; "all arguments defaulted:\n   ";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9469" name="Group 291"/>
          <p:cNvGrpSpPr>
            <a:grpSpLocks/>
          </p:cNvGrpSpPr>
          <p:nvPr/>
        </p:nvGrpSpPr>
        <p:grpSpPr bwMode="auto">
          <a:xfrm>
            <a:off x="762000" y="3546475"/>
            <a:ext cx="6705600" cy="207963"/>
            <a:chOff x="0" y="7480"/>
            <a:chExt cx="3072" cy="374"/>
          </a:xfrm>
        </p:grpSpPr>
        <p:sp>
          <p:nvSpPr>
            <p:cNvPr id="19509" name="Rectangle 290"/>
            <p:cNvSpPr>
              <a:spLocks noChangeArrowheads="1"/>
            </p:cNvSpPr>
            <p:nvPr/>
          </p:nvSpPr>
          <p:spPr bwMode="auto">
            <a:xfrm>
              <a:off x="0" y="7501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9510" name="Rectangle 237"/>
            <p:cNvSpPr>
              <a:spLocks noChangeArrowheads="1"/>
            </p:cNvSpPr>
            <p:nvPr/>
          </p:nvSpPr>
          <p:spPr bwMode="auto">
            <a:xfrm>
              <a:off x="0" y="748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81	</a:t>
              </a:r>
              <a:r>
                <a:rPr lang="en-US" sz="1200" b="1">
                  <a:latin typeface="Courier New" panose="02070309020205020404" pitchFamily="49" charset="0"/>
                </a:rPr>
                <a:t>   t1.printMilitary();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9470" name="Group 293"/>
          <p:cNvGrpSpPr>
            <a:grpSpLocks/>
          </p:cNvGrpSpPr>
          <p:nvPr/>
        </p:nvGrpSpPr>
        <p:grpSpPr bwMode="auto">
          <a:xfrm>
            <a:off x="762000" y="3754438"/>
            <a:ext cx="6705600" cy="207962"/>
            <a:chOff x="0" y="7854"/>
            <a:chExt cx="3072" cy="374"/>
          </a:xfrm>
        </p:grpSpPr>
        <p:sp>
          <p:nvSpPr>
            <p:cNvPr id="19507" name="Rectangle 292"/>
            <p:cNvSpPr>
              <a:spLocks noChangeArrowheads="1"/>
            </p:cNvSpPr>
            <p:nvPr/>
          </p:nvSpPr>
          <p:spPr bwMode="auto">
            <a:xfrm>
              <a:off x="0" y="7875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9508" name="Rectangle 238"/>
            <p:cNvSpPr>
              <a:spLocks noChangeArrowheads="1"/>
            </p:cNvSpPr>
            <p:nvPr/>
          </p:nvSpPr>
          <p:spPr bwMode="auto">
            <a:xfrm>
              <a:off x="0" y="785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82	</a:t>
              </a:r>
              <a:r>
                <a:rPr lang="en-US" sz="1200" b="1">
                  <a:latin typeface="Courier New" panose="02070309020205020404" pitchFamily="49" charset="0"/>
                </a:rPr>
                <a:t>   cout &lt;&lt; "\n   ";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9471" name="Group 295"/>
          <p:cNvGrpSpPr>
            <a:grpSpLocks/>
          </p:cNvGrpSpPr>
          <p:nvPr/>
        </p:nvGrpSpPr>
        <p:grpSpPr bwMode="auto">
          <a:xfrm>
            <a:off x="762000" y="3962400"/>
            <a:ext cx="6705600" cy="207963"/>
            <a:chOff x="0" y="8228"/>
            <a:chExt cx="3072" cy="374"/>
          </a:xfrm>
        </p:grpSpPr>
        <p:sp>
          <p:nvSpPr>
            <p:cNvPr id="19505" name="Rectangle 294"/>
            <p:cNvSpPr>
              <a:spLocks noChangeArrowheads="1"/>
            </p:cNvSpPr>
            <p:nvPr/>
          </p:nvSpPr>
          <p:spPr bwMode="auto">
            <a:xfrm>
              <a:off x="0" y="8249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9506" name="Rectangle 239"/>
            <p:cNvSpPr>
              <a:spLocks noChangeArrowheads="1"/>
            </p:cNvSpPr>
            <p:nvPr/>
          </p:nvSpPr>
          <p:spPr bwMode="auto">
            <a:xfrm>
              <a:off x="0" y="822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83	</a:t>
              </a:r>
              <a:r>
                <a:rPr lang="en-US" sz="1200" b="1">
                  <a:latin typeface="Courier New" panose="02070309020205020404" pitchFamily="49" charset="0"/>
                </a:rPr>
                <a:t>   t1.printStandard();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9472" name="Group 297"/>
          <p:cNvGrpSpPr>
            <a:grpSpLocks/>
          </p:cNvGrpSpPr>
          <p:nvPr/>
        </p:nvGrpSpPr>
        <p:grpSpPr bwMode="auto">
          <a:xfrm>
            <a:off x="762000" y="4170363"/>
            <a:ext cx="6705600" cy="207962"/>
            <a:chOff x="0" y="8602"/>
            <a:chExt cx="3072" cy="374"/>
          </a:xfrm>
        </p:grpSpPr>
        <p:sp>
          <p:nvSpPr>
            <p:cNvPr id="19503" name="Rectangle 296"/>
            <p:cNvSpPr>
              <a:spLocks noChangeArrowheads="1"/>
            </p:cNvSpPr>
            <p:nvPr/>
          </p:nvSpPr>
          <p:spPr bwMode="auto">
            <a:xfrm>
              <a:off x="0" y="8623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9504" name="Rectangle 240"/>
            <p:cNvSpPr>
              <a:spLocks noChangeArrowheads="1"/>
            </p:cNvSpPr>
            <p:nvPr/>
          </p:nvSpPr>
          <p:spPr bwMode="auto">
            <a:xfrm>
              <a:off x="0" y="860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84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9473" name="Group 299"/>
          <p:cNvGrpSpPr>
            <a:grpSpLocks/>
          </p:cNvGrpSpPr>
          <p:nvPr/>
        </p:nvGrpSpPr>
        <p:grpSpPr bwMode="auto">
          <a:xfrm>
            <a:off x="762000" y="4378325"/>
            <a:ext cx="6705600" cy="207963"/>
            <a:chOff x="0" y="8976"/>
            <a:chExt cx="3072" cy="374"/>
          </a:xfrm>
        </p:grpSpPr>
        <p:sp>
          <p:nvSpPr>
            <p:cNvPr id="19501" name="Rectangle 298"/>
            <p:cNvSpPr>
              <a:spLocks noChangeArrowheads="1"/>
            </p:cNvSpPr>
            <p:nvPr/>
          </p:nvSpPr>
          <p:spPr bwMode="auto">
            <a:xfrm>
              <a:off x="0" y="8997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9502" name="Rectangle 241"/>
            <p:cNvSpPr>
              <a:spLocks noChangeArrowheads="1"/>
            </p:cNvSpPr>
            <p:nvPr/>
          </p:nvSpPr>
          <p:spPr bwMode="auto">
            <a:xfrm>
              <a:off x="0" y="897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85	</a:t>
              </a:r>
              <a:r>
                <a:rPr lang="en-US" sz="1200" b="1">
                  <a:latin typeface="Courier New" panose="02070309020205020404" pitchFamily="49" charset="0"/>
                </a:rPr>
                <a:t>   cout &lt;&lt; "\nhour specified; minute and second defaulted:" 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9474" name="Group 301"/>
          <p:cNvGrpSpPr>
            <a:grpSpLocks/>
          </p:cNvGrpSpPr>
          <p:nvPr/>
        </p:nvGrpSpPr>
        <p:grpSpPr bwMode="auto">
          <a:xfrm>
            <a:off x="762000" y="4586288"/>
            <a:ext cx="6705600" cy="207962"/>
            <a:chOff x="0" y="9350"/>
            <a:chExt cx="3072" cy="374"/>
          </a:xfrm>
        </p:grpSpPr>
        <p:sp>
          <p:nvSpPr>
            <p:cNvPr id="19499" name="Rectangle 300"/>
            <p:cNvSpPr>
              <a:spLocks noChangeArrowheads="1"/>
            </p:cNvSpPr>
            <p:nvPr/>
          </p:nvSpPr>
          <p:spPr bwMode="auto">
            <a:xfrm>
              <a:off x="0" y="9371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9500" name="Rectangle 242"/>
            <p:cNvSpPr>
              <a:spLocks noChangeArrowheads="1"/>
            </p:cNvSpPr>
            <p:nvPr/>
          </p:nvSpPr>
          <p:spPr bwMode="auto">
            <a:xfrm>
              <a:off x="0" y="935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86	</a:t>
              </a:r>
              <a:r>
                <a:rPr lang="en-US" sz="1200" b="1">
                  <a:latin typeface="Courier New" panose="02070309020205020404" pitchFamily="49" charset="0"/>
                </a:rPr>
                <a:t>        &lt;&lt; "\n   ";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9475" name="Group 303"/>
          <p:cNvGrpSpPr>
            <a:grpSpLocks/>
          </p:cNvGrpSpPr>
          <p:nvPr/>
        </p:nvGrpSpPr>
        <p:grpSpPr bwMode="auto">
          <a:xfrm>
            <a:off x="762000" y="4794250"/>
            <a:ext cx="6705600" cy="206375"/>
            <a:chOff x="0" y="9724"/>
            <a:chExt cx="3072" cy="374"/>
          </a:xfrm>
        </p:grpSpPr>
        <p:sp>
          <p:nvSpPr>
            <p:cNvPr id="19497" name="Rectangle 302"/>
            <p:cNvSpPr>
              <a:spLocks noChangeArrowheads="1"/>
            </p:cNvSpPr>
            <p:nvPr/>
          </p:nvSpPr>
          <p:spPr bwMode="auto">
            <a:xfrm>
              <a:off x="0" y="9745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9498" name="Rectangle 243"/>
            <p:cNvSpPr>
              <a:spLocks noChangeArrowheads="1"/>
            </p:cNvSpPr>
            <p:nvPr/>
          </p:nvSpPr>
          <p:spPr bwMode="auto">
            <a:xfrm>
              <a:off x="0" y="972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87	</a:t>
              </a:r>
              <a:r>
                <a:rPr lang="en-US" sz="1200" b="1">
                  <a:latin typeface="Courier New" panose="02070309020205020404" pitchFamily="49" charset="0"/>
                </a:rPr>
                <a:t>   t2.printMilitary();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9476" name="Group 305"/>
          <p:cNvGrpSpPr>
            <a:grpSpLocks/>
          </p:cNvGrpSpPr>
          <p:nvPr/>
        </p:nvGrpSpPr>
        <p:grpSpPr bwMode="auto">
          <a:xfrm>
            <a:off x="762000" y="5000625"/>
            <a:ext cx="6705600" cy="207963"/>
            <a:chOff x="0" y="10098"/>
            <a:chExt cx="3072" cy="374"/>
          </a:xfrm>
        </p:grpSpPr>
        <p:sp>
          <p:nvSpPr>
            <p:cNvPr id="19495" name="Rectangle 304"/>
            <p:cNvSpPr>
              <a:spLocks noChangeArrowheads="1"/>
            </p:cNvSpPr>
            <p:nvPr/>
          </p:nvSpPr>
          <p:spPr bwMode="auto">
            <a:xfrm>
              <a:off x="0" y="10119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9496" name="Rectangle 244"/>
            <p:cNvSpPr>
              <a:spLocks noChangeArrowheads="1"/>
            </p:cNvSpPr>
            <p:nvPr/>
          </p:nvSpPr>
          <p:spPr bwMode="auto">
            <a:xfrm>
              <a:off x="0" y="1009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88	</a:t>
              </a:r>
              <a:r>
                <a:rPr lang="en-US" sz="1200" b="1">
                  <a:latin typeface="Courier New" panose="02070309020205020404" pitchFamily="49" charset="0"/>
                </a:rPr>
                <a:t>   cout &lt;&lt; "\n   ";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9477" name="Group 307"/>
          <p:cNvGrpSpPr>
            <a:grpSpLocks/>
          </p:cNvGrpSpPr>
          <p:nvPr/>
        </p:nvGrpSpPr>
        <p:grpSpPr bwMode="auto">
          <a:xfrm>
            <a:off x="762000" y="5208588"/>
            <a:ext cx="6705600" cy="207962"/>
            <a:chOff x="0" y="10472"/>
            <a:chExt cx="3072" cy="374"/>
          </a:xfrm>
        </p:grpSpPr>
        <p:sp>
          <p:nvSpPr>
            <p:cNvPr id="19493" name="Rectangle 306"/>
            <p:cNvSpPr>
              <a:spLocks noChangeArrowheads="1"/>
            </p:cNvSpPr>
            <p:nvPr/>
          </p:nvSpPr>
          <p:spPr bwMode="auto">
            <a:xfrm>
              <a:off x="0" y="10493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9494" name="Rectangle 245"/>
            <p:cNvSpPr>
              <a:spLocks noChangeArrowheads="1"/>
            </p:cNvSpPr>
            <p:nvPr/>
          </p:nvSpPr>
          <p:spPr bwMode="auto">
            <a:xfrm>
              <a:off x="0" y="1047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89	</a:t>
              </a:r>
              <a:r>
                <a:rPr lang="en-US" sz="1200" b="1">
                  <a:latin typeface="Courier New" panose="02070309020205020404" pitchFamily="49" charset="0"/>
                </a:rPr>
                <a:t>   t2.printStandard();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9478" name="Group 309"/>
          <p:cNvGrpSpPr>
            <a:grpSpLocks/>
          </p:cNvGrpSpPr>
          <p:nvPr/>
        </p:nvGrpSpPr>
        <p:grpSpPr bwMode="auto">
          <a:xfrm>
            <a:off x="762000" y="5416550"/>
            <a:ext cx="6705600" cy="207963"/>
            <a:chOff x="0" y="10846"/>
            <a:chExt cx="3072" cy="374"/>
          </a:xfrm>
        </p:grpSpPr>
        <p:sp>
          <p:nvSpPr>
            <p:cNvPr id="19491" name="Rectangle 308"/>
            <p:cNvSpPr>
              <a:spLocks noChangeArrowheads="1"/>
            </p:cNvSpPr>
            <p:nvPr/>
          </p:nvSpPr>
          <p:spPr bwMode="auto">
            <a:xfrm>
              <a:off x="0" y="10867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9492" name="Rectangle 246"/>
            <p:cNvSpPr>
              <a:spLocks noChangeArrowheads="1"/>
            </p:cNvSpPr>
            <p:nvPr/>
          </p:nvSpPr>
          <p:spPr bwMode="auto">
            <a:xfrm>
              <a:off x="0" y="1084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90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9479" name="Group 311"/>
          <p:cNvGrpSpPr>
            <a:grpSpLocks/>
          </p:cNvGrpSpPr>
          <p:nvPr/>
        </p:nvGrpSpPr>
        <p:grpSpPr bwMode="auto">
          <a:xfrm>
            <a:off x="762000" y="5624513"/>
            <a:ext cx="6705600" cy="207962"/>
            <a:chOff x="0" y="11220"/>
            <a:chExt cx="3072" cy="374"/>
          </a:xfrm>
        </p:grpSpPr>
        <p:sp>
          <p:nvSpPr>
            <p:cNvPr id="19489" name="Rectangle 310"/>
            <p:cNvSpPr>
              <a:spLocks noChangeArrowheads="1"/>
            </p:cNvSpPr>
            <p:nvPr/>
          </p:nvSpPr>
          <p:spPr bwMode="auto">
            <a:xfrm>
              <a:off x="0" y="11241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9490" name="Rectangle 247"/>
            <p:cNvSpPr>
              <a:spLocks noChangeArrowheads="1"/>
            </p:cNvSpPr>
            <p:nvPr/>
          </p:nvSpPr>
          <p:spPr bwMode="auto">
            <a:xfrm>
              <a:off x="0" y="1122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91	</a:t>
              </a:r>
              <a:r>
                <a:rPr lang="en-US" sz="1200" b="1">
                  <a:latin typeface="Courier New" panose="02070309020205020404" pitchFamily="49" charset="0"/>
                </a:rPr>
                <a:t>   cout &lt;&lt; "\nhour and minute specified; second defaulted:" 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9480" name="Group 313"/>
          <p:cNvGrpSpPr>
            <a:grpSpLocks/>
          </p:cNvGrpSpPr>
          <p:nvPr/>
        </p:nvGrpSpPr>
        <p:grpSpPr bwMode="auto">
          <a:xfrm>
            <a:off x="762000" y="5832475"/>
            <a:ext cx="6705600" cy="207963"/>
            <a:chOff x="0" y="11594"/>
            <a:chExt cx="3072" cy="374"/>
          </a:xfrm>
        </p:grpSpPr>
        <p:sp>
          <p:nvSpPr>
            <p:cNvPr id="19487" name="Rectangle 312"/>
            <p:cNvSpPr>
              <a:spLocks noChangeArrowheads="1"/>
            </p:cNvSpPr>
            <p:nvPr/>
          </p:nvSpPr>
          <p:spPr bwMode="auto">
            <a:xfrm>
              <a:off x="0" y="11615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9488" name="Rectangle 248"/>
            <p:cNvSpPr>
              <a:spLocks noChangeArrowheads="1"/>
            </p:cNvSpPr>
            <p:nvPr/>
          </p:nvSpPr>
          <p:spPr bwMode="auto">
            <a:xfrm>
              <a:off x="0" y="1159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92	</a:t>
              </a:r>
              <a:r>
                <a:rPr lang="en-US" sz="1200" b="1">
                  <a:latin typeface="Courier New" panose="02070309020205020404" pitchFamily="49" charset="0"/>
                </a:rPr>
                <a:t>        &lt;&lt; "\n   ";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9481" name="Group 315"/>
          <p:cNvGrpSpPr>
            <a:grpSpLocks/>
          </p:cNvGrpSpPr>
          <p:nvPr/>
        </p:nvGrpSpPr>
        <p:grpSpPr bwMode="auto">
          <a:xfrm>
            <a:off x="762000" y="6040438"/>
            <a:ext cx="6705600" cy="207962"/>
            <a:chOff x="0" y="11968"/>
            <a:chExt cx="3072" cy="374"/>
          </a:xfrm>
        </p:grpSpPr>
        <p:sp>
          <p:nvSpPr>
            <p:cNvPr id="19485" name="Rectangle 314"/>
            <p:cNvSpPr>
              <a:spLocks noChangeArrowheads="1"/>
            </p:cNvSpPr>
            <p:nvPr/>
          </p:nvSpPr>
          <p:spPr bwMode="auto">
            <a:xfrm>
              <a:off x="0" y="11989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9486" name="Rectangle 249"/>
            <p:cNvSpPr>
              <a:spLocks noChangeArrowheads="1"/>
            </p:cNvSpPr>
            <p:nvPr/>
          </p:nvSpPr>
          <p:spPr bwMode="auto">
            <a:xfrm>
              <a:off x="0" y="1196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93	</a:t>
              </a:r>
              <a:r>
                <a:rPr lang="en-US" sz="1200" b="1">
                  <a:latin typeface="Courier New" panose="02070309020205020404" pitchFamily="49" charset="0"/>
                </a:rPr>
                <a:t>   t3.printMilitary();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26" name="Group 320"/>
          <p:cNvGrpSpPr>
            <a:grpSpLocks/>
          </p:cNvGrpSpPr>
          <p:nvPr/>
        </p:nvGrpSpPr>
        <p:grpSpPr bwMode="auto">
          <a:xfrm>
            <a:off x="2361530" y="1153557"/>
            <a:ext cx="6182445" cy="827088"/>
            <a:chOff x="1083" y="959"/>
            <a:chExt cx="3155" cy="521"/>
          </a:xfrm>
        </p:grpSpPr>
        <p:sp>
          <p:nvSpPr>
            <p:cNvPr id="19483" name="Text Box 321"/>
            <p:cNvSpPr txBox="1">
              <a:spLocks noChangeArrowheads="1"/>
            </p:cNvSpPr>
            <p:nvPr/>
          </p:nvSpPr>
          <p:spPr bwMode="auto">
            <a:xfrm>
              <a:off x="1550" y="959"/>
              <a:ext cx="2688" cy="213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dirty="0"/>
                <a:t>Same constructor, used in overloaded style</a:t>
              </a:r>
              <a:endParaRPr lang="en-US" sz="1600" i="1" dirty="0"/>
            </a:p>
          </p:txBody>
        </p:sp>
        <p:sp>
          <p:nvSpPr>
            <p:cNvPr id="19484" name="Line 322"/>
            <p:cNvSpPr>
              <a:spLocks noChangeShapeType="1"/>
            </p:cNvSpPr>
            <p:nvPr/>
          </p:nvSpPr>
          <p:spPr bwMode="auto">
            <a:xfrm flipH="1">
              <a:off x="1083" y="1152"/>
              <a:ext cx="645" cy="3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57778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0"/>
          <p:cNvSpPr>
            <a:spLocks noChangeArrowheads="1"/>
          </p:cNvSpPr>
          <p:nvPr/>
        </p:nvSpPr>
        <p:spPr bwMode="auto">
          <a:xfrm>
            <a:off x="1066800" y="3811588"/>
            <a:ext cx="6705600" cy="2970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bIns="0">
            <a:spAutoFit/>
          </a:bodyPr>
          <a:lstStyle>
            <a:lvl1pPr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1100" b="1" dirty="0">
                <a:latin typeface="Courier New" panose="02070309020205020404" pitchFamily="49" charset="0"/>
              </a:rPr>
              <a:t> OUTPUT</a:t>
            </a:r>
          </a:p>
          <a:p>
            <a:pPr eaLnBrk="1" hangingPunct="1"/>
            <a:r>
              <a:rPr lang="en-US" sz="1100" b="1" dirty="0">
                <a:latin typeface="Courier New" panose="02070309020205020404" pitchFamily="49" charset="0"/>
              </a:rPr>
              <a:t>Constructed with:</a:t>
            </a:r>
          </a:p>
          <a:p>
            <a:pPr eaLnBrk="1" hangingPunct="1"/>
            <a:r>
              <a:rPr lang="en-US" sz="1100" b="1" dirty="0">
                <a:latin typeface="Courier New" panose="02070309020205020404" pitchFamily="49" charset="0"/>
              </a:rPr>
              <a:t>all arguments defaulted:</a:t>
            </a:r>
          </a:p>
          <a:p>
            <a:pPr eaLnBrk="1" hangingPunct="1"/>
            <a:r>
              <a:rPr lang="en-US" sz="1100" b="1" dirty="0">
                <a:latin typeface="Courier New" panose="02070309020205020404" pitchFamily="49" charset="0"/>
              </a:rPr>
              <a:t>   00:00</a:t>
            </a:r>
          </a:p>
          <a:p>
            <a:pPr eaLnBrk="1" hangingPunct="1"/>
            <a:r>
              <a:rPr lang="en-US" sz="1100" b="1" dirty="0">
                <a:latin typeface="Courier New" panose="02070309020205020404" pitchFamily="49" charset="0"/>
              </a:rPr>
              <a:t>   12:00:00 AM</a:t>
            </a:r>
          </a:p>
          <a:p>
            <a:pPr eaLnBrk="1" hangingPunct="1"/>
            <a:r>
              <a:rPr lang="en-US" sz="1100" b="1" dirty="0">
                <a:latin typeface="Courier New" panose="02070309020205020404" pitchFamily="49" charset="0"/>
              </a:rPr>
              <a:t>hour specified; minute and second defaulted:</a:t>
            </a:r>
          </a:p>
          <a:p>
            <a:pPr eaLnBrk="1" hangingPunct="1"/>
            <a:r>
              <a:rPr lang="en-US" sz="1100" b="1" dirty="0">
                <a:latin typeface="Courier New" panose="02070309020205020404" pitchFamily="49" charset="0"/>
              </a:rPr>
              <a:t>   02:00</a:t>
            </a:r>
          </a:p>
          <a:p>
            <a:pPr eaLnBrk="1" hangingPunct="1"/>
            <a:r>
              <a:rPr lang="en-US" sz="1100" b="1" dirty="0">
                <a:latin typeface="Courier New" panose="02070309020205020404" pitchFamily="49" charset="0"/>
              </a:rPr>
              <a:t>   2:00:00 AM</a:t>
            </a:r>
          </a:p>
          <a:p>
            <a:pPr eaLnBrk="1" hangingPunct="1"/>
            <a:r>
              <a:rPr lang="en-US" sz="1100" b="1" dirty="0">
                <a:latin typeface="Courier New" panose="02070309020205020404" pitchFamily="49" charset="0"/>
              </a:rPr>
              <a:t>hour and minute specified; second defaulted:</a:t>
            </a:r>
          </a:p>
          <a:p>
            <a:pPr eaLnBrk="1" hangingPunct="1"/>
            <a:r>
              <a:rPr lang="en-US" sz="1100" b="1" dirty="0">
                <a:latin typeface="Courier New" panose="02070309020205020404" pitchFamily="49" charset="0"/>
              </a:rPr>
              <a:t>   21:34</a:t>
            </a:r>
          </a:p>
          <a:p>
            <a:pPr eaLnBrk="1" hangingPunct="1"/>
            <a:r>
              <a:rPr lang="en-US" sz="1100" b="1" dirty="0">
                <a:latin typeface="Courier New" panose="02070309020205020404" pitchFamily="49" charset="0"/>
              </a:rPr>
              <a:t>   9:34:00 PM</a:t>
            </a:r>
          </a:p>
          <a:p>
            <a:pPr eaLnBrk="1" hangingPunct="1"/>
            <a:r>
              <a:rPr lang="en-US" sz="1100" b="1" dirty="0">
                <a:latin typeface="Courier New" panose="02070309020205020404" pitchFamily="49" charset="0"/>
              </a:rPr>
              <a:t>hour, minute, and second specified:</a:t>
            </a:r>
          </a:p>
          <a:p>
            <a:pPr eaLnBrk="1" hangingPunct="1"/>
            <a:r>
              <a:rPr lang="en-US" sz="1100" b="1" dirty="0">
                <a:latin typeface="Courier New" panose="02070309020205020404" pitchFamily="49" charset="0"/>
              </a:rPr>
              <a:t>   12:25</a:t>
            </a:r>
          </a:p>
          <a:p>
            <a:pPr eaLnBrk="1" hangingPunct="1"/>
            <a:r>
              <a:rPr lang="en-US" sz="1100" b="1" dirty="0">
                <a:latin typeface="Courier New" panose="02070309020205020404" pitchFamily="49" charset="0"/>
              </a:rPr>
              <a:t>   12:25:42 PM</a:t>
            </a:r>
          </a:p>
          <a:p>
            <a:pPr eaLnBrk="1" hangingPunct="1"/>
            <a:r>
              <a:rPr lang="en-US" sz="1100" b="1" dirty="0">
                <a:latin typeface="Courier New" panose="02070309020205020404" pitchFamily="49" charset="0"/>
              </a:rPr>
              <a:t>all invalid values specified:</a:t>
            </a:r>
          </a:p>
          <a:p>
            <a:pPr eaLnBrk="1" hangingPunct="1"/>
            <a:r>
              <a:rPr lang="en-US" sz="1100" b="1" dirty="0">
                <a:latin typeface="Courier New" panose="02070309020205020404" pitchFamily="49" charset="0"/>
              </a:rPr>
              <a:t>   00:00</a:t>
            </a:r>
          </a:p>
          <a:p>
            <a:pPr eaLnBrk="1" hangingPunct="1"/>
            <a:r>
              <a:rPr lang="en-US" sz="1100" b="1" dirty="0">
                <a:latin typeface="Courier New" panose="02070309020205020404" pitchFamily="49" charset="0"/>
              </a:rPr>
              <a:t>   12:00:00 AM 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4876801" y="3844928"/>
            <a:ext cx="4013465" cy="969963"/>
            <a:chOff x="2448" y="2325"/>
            <a:chExt cx="2167" cy="611"/>
          </a:xfrm>
        </p:grpSpPr>
        <p:sp>
          <p:nvSpPr>
            <p:cNvPr id="20539" name="Text Box 51"/>
            <p:cNvSpPr txBox="1">
              <a:spLocks noChangeArrowheads="1"/>
            </p:cNvSpPr>
            <p:nvPr/>
          </p:nvSpPr>
          <p:spPr bwMode="auto">
            <a:xfrm>
              <a:off x="3559" y="2325"/>
              <a:ext cx="1056" cy="61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b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dirty="0"/>
                <a:t>When only </a:t>
              </a:r>
              <a:r>
                <a:rPr lang="en-US" sz="1200" b="1" dirty="0">
                  <a:latin typeface="Courier New" panose="02070309020205020404" pitchFamily="49" charset="0"/>
                </a:rPr>
                <a:t>hour</a:t>
              </a:r>
              <a:r>
                <a:rPr lang="en-US" sz="1200" b="1" dirty="0"/>
                <a:t> </a:t>
              </a:r>
              <a:r>
                <a:rPr lang="en-US" sz="1200" dirty="0"/>
                <a:t>is specified, </a:t>
              </a:r>
              <a:r>
                <a:rPr lang="en-US" sz="1200" b="1" dirty="0">
                  <a:latin typeface="Courier New" panose="02070309020205020404" pitchFamily="49" charset="0"/>
                </a:rPr>
                <a:t>minute</a:t>
              </a:r>
              <a:r>
                <a:rPr lang="en-US" sz="1200" dirty="0"/>
                <a:t> and </a:t>
              </a:r>
              <a:r>
                <a:rPr lang="en-US" sz="1200" b="1" dirty="0">
                  <a:latin typeface="Courier New" panose="02070309020205020404" pitchFamily="49" charset="0"/>
                </a:rPr>
                <a:t>second</a:t>
              </a:r>
              <a:r>
                <a:rPr lang="en-US" sz="1200" b="1" dirty="0"/>
                <a:t> </a:t>
              </a:r>
              <a:r>
                <a:rPr lang="en-US" sz="1200" dirty="0"/>
                <a:t>are set to their default values of </a:t>
              </a:r>
              <a:r>
                <a:rPr lang="en-US" sz="1200" b="1" dirty="0">
                  <a:latin typeface="Courier New" panose="02070309020205020404" pitchFamily="49" charset="0"/>
                </a:rPr>
                <a:t>0</a:t>
              </a:r>
              <a:r>
                <a:rPr lang="en-US" sz="1200" dirty="0"/>
                <a:t>.</a:t>
              </a:r>
              <a:endParaRPr lang="en-US" sz="1200" b="1" dirty="0"/>
            </a:p>
          </p:txBody>
        </p:sp>
        <p:sp>
          <p:nvSpPr>
            <p:cNvPr id="20540" name="Line 53"/>
            <p:cNvSpPr>
              <a:spLocks noChangeShapeType="1"/>
            </p:cNvSpPr>
            <p:nvPr/>
          </p:nvSpPr>
          <p:spPr bwMode="auto">
            <a:xfrm flipH="1">
              <a:off x="2448" y="2705"/>
              <a:ext cx="1111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484" name="Group 109"/>
          <p:cNvGrpSpPr>
            <a:grpSpLocks/>
          </p:cNvGrpSpPr>
          <p:nvPr/>
        </p:nvGrpSpPr>
        <p:grpSpPr bwMode="auto">
          <a:xfrm>
            <a:off x="1066800" y="149225"/>
            <a:ext cx="6705600" cy="3668713"/>
            <a:chOff x="0" y="-11"/>
            <a:chExt cx="3072" cy="6755"/>
          </a:xfrm>
        </p:grpSpPr>
        <p:grpSp>
          <p:nvGrpSpPr>
            <p:cNvPr id="20485" name="Group 74"/>
            <p:cNvGrpSpPr>
              <a:grpSpLocks/>
            </p:cNvGrpSpPr>
            <p:nvPr/>
          </p:nvGrpSpPr>
          <p:grpSpPr bwMode="auto">
            <a:xfrm>
              <a:off x="0" y="-11"/>
              <a:ext cx="3072" cy="397"/>
              <a:chOff x="0" y="-11"/>
              <a:chExt cx="3072" cy="397"/>
            </a:xfrm>
          </p:grpSpPr>
          <p:sp>
            <p:nvSpPr>
              <p:cNvPr id="20537" name="Rectangle 73"/>
              <p:cNvSpPr>
                <a:spLocks noChangeArrowheads="1"/>
              </p:cNvSpPr>
              <p:nvPr/>
            </p:nvSpPr>
            <p:spPr bwMode="auto">
              <a:xfrm>
                <a:off x="0" y="-11"/>
                <a:ext cx="3072" cy="3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0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100"/>
              </a:p>
            </p:txBody>
          </p:sp>
          <p:sp>
            <p:nvSpPr>
              <p:cNvPr id="20538" name="Rectangle 5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0"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1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94	</a:t>
                </a:r>
                <a:r>
                  <a:rPr lang="en-US" sz="1100" b="1">
                    <a:latin typeface="Courier New" panose="02070309020205020404" pitchFamily="49" charset="0"/>
                  </a:rPr>
                  <a:t>   cout &lt;&lt; "\n   ";</a:t>
                </a:r>
              </a:p>
              <a:p>
                <a:pPr eaLnBrk="1" hangingPunct="1"/>
                <a:endParaRPr lang="en-US" sz="11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20486" name="Group 76"/>
            <p:cNvGrpSpPr>
              <a:grpSpLocks/>
            </p:cNvGrpSpPr>
            <p:nvPr/>
          </p:nvGrpSpPr>
          <p:grpSpPr bwMode="auto">
            <a:xfrm>
              <a:off x="0" y="363"/>
              <a:ext cx="3072" cy="397"/>
              <a:chOff x="0" y="363"/>
              <a:chExt cx="3072" cy="397"/>
            </a:xfrm>
          </p:grpSpPr>
          <p:sp>
            <p:nvSpPr>
              <p:cNvPr id="20535" name="Rectangle 75"/>
              <p:cNvSpPr>
                <a:spLocks noChangeArrowheads="1"/>
              </p:cNvSpPr>
              <p:nvPr/>
            </p:nvSpPr>
            <p:spPr bwMode="auto">
              <a:xfrm>
                <a:off x="0" y="363"/>
                <a:ext cx="3072" cy="3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0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100"/>
              </a:p>
            </p:txBody>
          </p:sp>
          <p:sp>
            <p:nvSpPr>
              <p:cNvPr id="20536" name="Rectangle 56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0"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1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95	</a:t>
                </a:r>
                <a:r>
                  <a:rPr lang="en-US" sz="1100" b="1">
                    <a:latin typeface="Courier New" panose="02070309020205020404" pitchFamily="49" charset="0"/>
                  </a:rPr>
                  <a:t>   t3.printStandard();</a:t>
                </a:r>
              </a:p>
              <a:p>
                <a:pPr eaLnBrk="1" hangingPunct="1"/>
                <a:endParaRPr lang="en-US" sz="11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20487" name="Group 78"/>
            <p:cNvGrpSpPr>
              <a:grpSpLocks/>
            </p:cNvGrpSpPr>
            <p:nvPr/>
          </p:nvGrpSpPr>
          <p:grpSpPr bwMode="auto">
            <a:xfrm>
              <a:off x="0" y="737"/>
              <a:ext cx="3072" cy="397"/>
              <a:chOff x="0" y="737"/>
              <a:chExt cx="3072" cy="397"/>
            </a:xfrm>
          </p:grpSpPr>
          <p:sp>
            <p:nvSpPr>
              <p:cNvPr id="20533" name="Rectangle 77"/>
              <p:cNvSpPr>
                <a:spLocks noChangeArrowheads="1"/>
              </p:cNvSpPr>
              <p:nvPr/>
            </p:nvSpPr>
            <p:spPr bwMode="auto">
              <a:xfrm>
                <a:off x="0" y="737"/>
                <a:ext cx="3072" cy="3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0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100"/>
              </a:p>
            </p:txBody>
          </p:sp>
          <p:sp>
            <p:nvSpPr>
              <p:cNvPr id="20534" name="Rectangle 57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0"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1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96	</a:t>
                </a:r>
                <a:endParaRPr lang="en-US" sz="11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1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20488" name="Group 80"/>
            <p:cNvGrpSpPr>
              <a:grpSpLocks/>
            </p:cNvGrpSpPr>
            <p:nvPr/>
          </p:nvGrpSpPr>
          <p:grpSpPr bwMode="auto">
            <a:xfrm>
              <a:off x="0" y="1111"/>
              <a:ext cx="3072" cy="397"/>
              <a:chOff x="0" y="1111"/>
              <a:chExt cx="3072" cy="397"/>
            </a:xfrm>
          </p:grpSpPr>
          <p:sp>
            <p:nvSpPr>
              <p:cNvPr id="20531" name="Rectangle 79"/>
              <p:cNvSpPr>
                <a:spLocks noChangeArrowheads="1"/>
              </p:cNvSpPr>
              <p:nvPr/>
            </p:nvSpPr>
            <p:spPr bwMode="auto">
              <a:xfrm>
                <a:off x="0" y="1111"/>
                <a:ext cx="3072" cy="3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0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100"/>
              </a:p>
            </p:txBody>
          </p:sp>
          <p:sp>
            <p:nvSpPr>
              <p:cNvPr id="20532" name="Rectangle 58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0"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1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97	</a:t>
                </a:r>
                <a:r>
                  <a:rPr lang="en-US" sz="1100" b="1">
                    <a:latin typeface="Courier New" panose="02070309020205020404" pitchFamily="49" charset="0"/>
                  </a:rPr>
                  <a:t>   cout &lt;&lt; "\nhour, minute, and second specified:" </a:t>
                </a:r>
              </a:p>
              <a:p>
                <a:pPr eaLnBrk="1" hangingPunct="1"/>
                <a:endParaRPr lang="en-US" sz="11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20489" name="Group 82"/>
            <p:cNvGrpSpPr>
              <a:grpSpLocks/>
            </p:cNvGrpSpPr>
            <p:nvPr/>
          </p:nvGrpSpPr>
          <p:grpSpPr bwMode="auto">
            <a:xfrm>
              <a:off x="0" y="1485"/>
              <a:ext cx="3072" cy="397"/>
              <a:chOff x="0" y="1485"/>
              <a:chExt cx="3072" cy="397"/>
            </a:xfrm>
          </p:grpSpPr>
          <p:sp>
            <p:nvSpPr>
              <p:cNvPr id="20529" name="Rectangle 81"/>
              <p:cNvSpPr>
                <a:spLocks noChangeArrowheads="1"/>
              </p:cNvSpPr>
              <p:nvPr/>
            </p:nvSpPr>
            <p:spPr bwMode="auto">
              <a:xfrm>
                <a:off x="0" y="1485"/>
                <a:ext cx="3072" cy="3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0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100"/>
              </a:p>
            </p:txBody>
          </p:sp>
          <p:sp>
            <p:nvSpPr>
              <p:cNvPr id="20530" name="Rectangle 59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0"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1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98	</a:t>
                </a:r>
                <a:r>
                  <a:rPr lang="en-US" sz="1100" b="1">
                    <a:latin typeface="Courier New" panose="02070309020205020404" pitchFamily="49" charset="0"/>
                  </a:rPr>
                  <a:t>        &lt;&lt; "\n   ";</a:t>
                </a:r>
              </a:p>
              <a:p>
                <a:pPr eaLnBrk="1" hangingPunct="1"/>
                <a:endParaRPr lang="en-US" sz="11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20490" name="Group 84"/>
            <p:cNvGrpSpPr>
              <a:grpSpLocks/>
            </p:cNvGrpSpPr>
            <p:nvPr/>
          </p:nvGrpSpPr>
          <p:grpSpPr bwMode="auto">
            <a:xfrm>
              <a:off x="0" y="1859"/>
              <a:ext cx="3072" cy="397"/>
              <a:chOff x="0" y="1859"/>
              <a:chExt cx="3072" cy="397"/>
            </a:xfrm>
          </p:grpSpPr>
          <p:sp>
            <p:nvSpPr>
              <p:cNvPr id="20527" name="Rectangle 83"/>
              <p:cNvSpPr>
                <a:spLocks noChangeArrowheads="1"/>
              </p:cNvSpPr>
              <p:nvPr/>
            </p:nvSpPr>
            <p:spPr bwMode="auto">
              <a:xfrm>
                <a:off x="0" y="1859"/>
                <a:ext cx="3072" cy="3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0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100"/>
              </a:p>
            </p:txBody>
          </p:sp>
          <p:sp>
            <p:nvSpPr>
              <p:cNvPr id="20528" name="Rectangle 60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0"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1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99	</a:t>
                </a:r>
                <a:r>
                  <a:rPr lang="en-US" sz="1100" b="1">
                    <a:latin typeface="Courier New" panose="02070309020205020404" pitchFamily="49" charset="0"/>
                  </a:rPr>
                  <a:t>   t4.printMilitary();</a:t>
                </a:r>
              </a:p>
              <a:p>
                <a:pPr eaLnBrk="1" hangingPunct="1"/>
                <a:endParaRPr lang="en-US" sz="11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20491" name="Group 86"/>
            <p:cNvGrpSpPr>
              <a:grpSpLocks/>
            </p:cNvGrpSpPr>
            <p:nvPr/>
          </p:nvGrpSpPr>
          <p:grpSpPr bwMode="auto">
            <a:xfrm>
              <a:off x="0" y="2233"/>
              <a:ext cx="3072" cy="397"/>
              <a:chOff x="0" y="2233"/>
              <a:chExt cx="3072" cy="397"/>
            </a:xfrm>
          </p:grpSpPr>
          <p:sp>
            <p:nvSpPr>
              <p:cNvPr id="20525" name="Rectangle 85"/>
              <p:cNvSpPr>
                <a:spLocks noChangeArrowheads="1"/>
              </p:cNvSpPr>
              <p:nvPr/>
            </p:nvSpPr>
            <p:spPr bwMode="auto">
              <a:xfrm>
                <a:off x="0" y="2233"/>
                <a:ext cx="3072" cy="3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0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100"/>
              </a:p>
            </p:txBody>
          </p:sp>
          <p:sp>
            <p:nvSpPr>
              <p:cNvPr id="20526" name="Rectangle 61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0"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1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100	</a:t>
                </a:r>
                <a:r>
                  <a:rPr lang="en-US" sz="1100" b="1">
                    <a:latin typeface="Courier New" panose="02070309020205020404" pitchFamily="49" charset="0"/>
                  </a:rPr>
                  <a:t>   cout &lt;&lt; "\n   ";</a:t>
                </a:r>
              </a:p>
              <a:p>
                <a:pPr eaLnBrk="1" hangingPunct="1"/>
                <a:endParaRPr lang="en-US" sz="11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20492" name="Group 88"/>
            <p:cNvGrpSpPr>
              <a:grpSpLocks/>
            </p:cNvGrpSpPr>
            <p:nvPr/>
          </p:nvGrpSpPr>
          <p:grpSpPr bwMode="auto">
            <a:xfrm>
              <a:off x="0" y="2607"/>
              <a:ext cx="3072" cy="397"/>
              <a:chOff x="0" y="2607"/>
              <a:chExt cx="3072" cy="397"/>
            </a:xfrm>
          </p:grpSpPr>
          <p:sp>
            <p:nvSpPr>
              <p:cNvPr id="20523" name="Rectangle 87"/>
              <p:cNvSpPr>
                <a:spLocks noChangeArrowheads="1"/>
              </p:cNvSpPr>
              <p:nvPr/>
            </p:nvSpPr>
            <p:spPr bwMode="auto">
              <a:xfrm>
                <a:off x="0" y="2607"/>
                <a:ext cx="3072" cy="3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0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100"/>
              </a:p>
            </p:txBody>
          </p:sp>
          <p:sp>
            <p:nvSpPr>
              <p:cNvPr id="20524" name="Rectangle 62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0"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1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101	</a:t>
                </a:r>
                <a:r>
                  <a:rPr lang="en-US" sz="1100" b="1">
                    <a:latin typeface="Courier New" panose="02070309020205020404" pitchFamily="49" charset="0"/>
                  </a:rPr>
                  <a:t>   t4.printStandard();</a:t>
                </a:r>
              </a:p>
              <a:p>
                <a:pPr eaLnBrk="1" hangingPunct="1"/>
                <a:endParaRPr lang="en-US" sz="11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20493" name="Group 90"/>
            <p:cNvGrpSpPr>
              <a:grpSpLocks/>
            </p:cNvGrpSpPr>
            <p:nvPr/>
          </p:nvGrpSpPr>
          <p:grpSpPr bwMode="auto">
            <a:xfrm>
              <a:off x="0" y="2981"/>
              <a:ext cx="3072" cy="397"/>
              <a:chOff x="0" y="2981"/>
              <a:chExt cx="3072" cy="397"/>
            </a:xfrm>
          </p:grpSpPr>
          <p:sp>
            <p:nvSpPr>
              <p:cNvPr id="20521" name="Rectangle 89"/>
              <p:cNvSpPr>
                <a:spLocks noChangeArrowheads="1"/>
              </p:cNvSpPr>
              <p:nvPr/>
            </p:nvSpPr>
            <p:spPr bwMode="auto">
              <a:xfrm>
                <a:off x="0" y="2981"/>
                <a:ext cx="3072" cy="3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0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100"/>
              </a:p>
            </p:txBody>
          </p:sp>
          <p:sp>
            <p:nvSpPr>
              <p:cNvPr id="20522" name="Rectangle 63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0"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1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102	</a:t>
                </a:r>
                <a:endParaRPr lang="en-US" sz="11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1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20494" name="Group 92"/>
            <p:cNvGrpSpPr>
              <a:grpSpLocks/>
            </p:cNvGrpSpPr>
            <p:nvPr/>
          </p:nvGrpSpPr>
          <p:grpSpPr bwMode="auto">
            <a:xfrm>
              <a:off x="0" y="3355"/>
              <a:ext cx="3072" cy="397"/>
              <a:chOff x="0" y="3355"/>
              <a:chExt cx="3072" cy="397"/>
            </a:xfrm>
          </p:grpSpPr>
          <p:sp>
            <p:nvSpPr>
              <p:cNvPr id="20519" name="Rectangle 91"/>
              <p:cNvSpPr>
                <a:spLocks noChangeArrowheads="1"/>
              </p:cNvSpPr>
              <p:nvPr/>
            </p:nvSpPr>
            <p:spPr bwMode="auto">
              <a:xfrm>
                <a:off x="0" y="3355"/>
                <a:ext cx="3072" cy="3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0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100"/>
              </a:p>
            </p:txBody>
          </p:sp>
          <p:sp>
            <p:nvSpPr>
              <p:cNvPr id="20520" name="Rectangle 64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0"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1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103	</a:t>
                </a:r>
                <a:r>
                  <a:rPr lang="en-US" sz="1100" b="1">
                    <a:latin typeface="Courier New" panose="02070309020205020404" pitchFamily="49" charset="0"/>
                  </a:rPr>
                  <a:t>   cout &lt;&lt; "\nall invalid values specified:" </a:t>
                </a:r>
              </a:p>
              <a:p>
                <a:pPr eaLnBrk="1" hangingPunct="1"/>
                <a:endParaRPr lang="en-US" sz="11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20495" name="Group 94"/>
            <p:cNvGrpSpPr>
              <a:grpSpLocks/>
            </p:cNvGrpSpPr>
            <p:nvPr/>
          </p:nvGrpSpPr>
          <p:grpSpPr bwMode="auto">
            <a:xfrm>
              <a:off x="0" y="3729"/>
              <a:ext cx="3072" cy="397"/>
              <a:chOff x="0" y="3729"/>
              <a:chExt cx="3072" cy="397"/>
            </a:xfrm>
          </p:grpSpPr>
          <p:sp>
            <p:nvSpPr>
              <p:cNvPr id="20517" name="Rectangle 93"/>
              <p:cNvSpPr>
                <a:spLocks noChangeArrowheads="1"/>
              </p:cNvSpPr>
              <p:nvPr/>
            </p:nvSpPr>
            <p:spPr bwMode="auto">
              <a:xfrm>
                <a:off x="0" y="3729"/>
                <a:ext cx="3072" cy="3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0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100"/>
              </a:p>
            </p:txBody>
          </p:sp>
          <p:sp>
            <p:nvSpPr>
              <p:cNvPr id="20518" name="Rectangle 65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0"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1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104	</a:t>
                </a:r>
                <a:r>
                  <a:rPr lang="en-US" sz="1100" b="1">
                    <a:latin typeface="Courier New" panose="02070309020205020404" pitchFamily="49" charset="0"/>
                  </a:rPr>
                  <a:t>        &lt;&lt; "\n   ";</a:t>
                </a:r>
              </a:p>
              <a:p>
                <a:pPr eaLnBrk="1" hangingPunct="1"/>
                <a:endParaRPr lang="en-US" sz="11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20496" name="Group 96"/>
            <p:cNvGrpSpPr>
              <a:grpSpLocks/>
            </p:cNvGrpSpPr>
            <p:nvPr/>
          </p:nvGrpSpPr>
          <p:grpSpPr bwMode="auto">
            <a:xfrm>
              <a:off x="0" y="4103"/>
              <a:ext cx="3072" cy="397"/>
              <a:chOff x="0" y="4103"/>
              <a:chExt cx="3072" cy="397"/>
            </a:xfrm>
          </p:grpSpPr>
          <p:sp>
            <p:nvSpPr>
              <p:cNvPr id="20515" name="Rectangle 95"/>
              <p:cNvSpPr>
                <a:spLocks noChangeArrowheads="1"/>
              </p:cNvSpPr>
              <p:nvPr/>
            </p:nvSpPr>
            <p:spPr bwMode="auto">
              <a:xfrm>
                <a:off x="0" y="4103"/>
                <a:ext cx="3072" cy="3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0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100"/>
              </a:p>
            </p:txBody>
          </p:sp>
          <p:sp>
            <p:nvSpPr>
              <p:cNvPr id="20516" name="Rectangle 66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0"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1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105	</a:t>
                </a:r>
                <a:r>
                  <a:rPr lang="en-US" sz="1100" b="1">
                    <a:latin typeface="Courier New" panose="02070309020205020404" pitchFamily="49" charset="0"/>
                  </a:rPr>
                  <a:t>   t5.printMilitary();</a:t>
                </a:r>
              </a:p>
              <a:p>
                <a:pPr eaLnBrk="1" hangingPunct="1"/>
                <a:endParaRPr lang="en-US" sz="11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20497" name="Group 98"/>
            <p:cNvGrpSpPr>
              <a:grpSpLocks/>
            </p:cNvGrpSpPr>
            <p:nvPr/>
          </p:nvGrpSpPr>
          <p:grpSpPr bwMode="auto">
            <a:xfrm>
              <a:off x="0" y="4477"/>
              <a:ext cx="3072" cy="397"/>
              <a:chOff x="0" y="4477"/>
              <a:chExt cx="3072" cy="397"/>
            </a:xfrm>
          </p:grpSpPr>
          <p:sp>
            <p:nvSpPr>
              <p:cNvPr id="20513" name="Rectangle 97"/>
              <p:cNvSpPr>
                <a:spLocks noChangeArrowheads="1"/>
              </p:cNvSpPr>
              <p:nvPr/>
            </p:nvSpPr>
            <p:spPr bwMode="auto">
              <a:xfrm>
                <a:off x="0" y="4477"/>
                <a:ext cx="3072" cy="3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0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100"/>
              </a:p>
            </p:txBody>
          </p:sp>
          <p:sp>
            <p:nvSpPr>
              <p:cNvPr id="20514" name="Rectangle 67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0"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1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106	</a:t>
                </a:r>
                <a:r>
                  <a:rPr lang="en-US" sz="1100" b="1">
                    <a:latin typeface="Courier New" panose="02070309020205020404" pitchFamily="49" charset="0"/>
                  </a:rPr>
                  <a:t>   cout &lt;&lt; "\n   ";</a:t>
                </a:r>
              </a:p>
              <a:p>
                <a:pPr eaLnBrk="1" hangingPunct="1"/>
                <a:endParaRPr lang="en-US" sz="11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20498" name="Group 100"/>
            <p:cNvGrpSpPr>
              <a:grpSpLocks/>
            </p:cNvGrpSpPr>
            <p:nvPr/>
          </p:nvGrpSpPr>
          <p:grpSpPr bwMode="auto">
            <a:xfrm>
              <a:off x="0" y="4851"/>
              <a:ext cx="3072" cy="397"/>
              <a:chOff x="0" y="4851"/>
              <a:chExt cx="3072" cy="397"/>
            </a:xfrm>
          </p:grpSpPr>
          <p:sp>
            <p:nvSpPr>
              <p:cNvPr id="20511" name="Rectangle 99"/>
              <p:cNvSpPr>
                <a:spLocks noChangeArrowheads="1"/>
              </p:cNvSpPr>
              <p:nvPr/>
            </p:nvSpPr>
            <p:spPr bwMode="auto">
              <a:xfrm>
                <a:off x="0" y="4851"/>
                <a:ext cx="3072" cy="3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0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100"/>
              </a:p>
            </p:txBody>
          </p:sp>
          <p:sp>
            <p:nvSpPr>
              <p:cNvPr id="20512" name="Rectangle 68"/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0"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1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107	</a:t>
                </a:r>
                <a:r>
                  <a:rPr lang="en-US" sz="1100" b="1">
                    <a:latin typeface="Courier New" panose="02070309020205020404" pitchFamily="49" charset="0"/>
                  </a:rPr>
                  <a:t>   t5.printStandard();</a:t>
                </a:r>
              </a:p>
              <a:p>
                <a:pPr eaLnBrk="1" hangingPunct="1"/>
                <a:endParaRPr lang="en-US" sz="11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20499" name="Group 102"/>
            <p:cNvGrpSpPr>
              <a:grpSpLocks/>
            </p:cNvGrpSpPr>
            <p:nvPr/>
          </p:nvGrpSpPr>
          <p:grpSpPr bwMode="auto">
            <a:xfrm>
              <a:off x="0" y="5225"/>
              <a:ext cx="3072" cy="397"/>
              <a:chOff x="0" y="5225"/>
              <a:chExt cx="3072" cy="397"/>
            </a:xfrm>
          </p:grpSpPr>
          <p:sp>
            <p:nvSpPr>
              <p:cNvPr id="20509" name="Rectangle 101"/>
              <p:cNvSpPr>
                <a:spLocks noChangeArrowheads="1"/>
              </p:cNvSpPr>
              <p:nvPr/>
            </p:nvSpPr>
            <p:spPr bwMode="auto">
              <a:xfrm>
                <a:off x="0" y="5225"/>
                <a:ext cx="3072" cy="3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0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100"/>
              </a:p>
            </p:txBody>
          </p:sp>
          <p:sp>
            <p:nvSpPr>
              <p:cNvPr id="20510" name="Rectangle 69"/>
              <p:cNvSpPr>
                <a:spLocks noChangeArrowheads="1"/>
              </p:cNvSpPr>
              <p:nvPr/>
            </p:nvSpPr>
            <p:spPr bwMode="auto"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0"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1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108	</a:t>
                </a:r>
                <a:r>
                  <a:rPr lang="en-US" sz="1100" b="1">
                    <a:latin typeface="Courier New" panose="02070309020205020404" pitchFamily="49" charset="0"/>
                  </a:rPr>
                  <a:t>   cout &lt;&lt; endl;</a:t>
                </a:r>
              </a:p>
              <a:p>
                <a:pPr eaLnBrk="1" hangingPunct="1"/>
                <a:endParaRPr lang="en-US" sz="11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20500" name="Group 104"/>
            <p:cNvGrpSpPr>
              <a:grpSpLocks/>
            </p:cNvGrpSpPr>
            <p:nvPr/>
          </p:nvGrpSpPr>
          <p:grpSpPr bwMode="auto">
            <a:xfrm>
              <a:off x="0" y="5599"/>
              <a:ext cx="3072" cy="397"/>
              <a:chOff x="0" y="5599"/>
              <a:chExt cx="3072" cy="397"/>
            </a:xfrm>
          </p:grpSpPr>
          <p:sp>
            <p:nvSpPr>
              <p:cNvPr id="20507" name="Rectangle 103"/>
              <p:cNvSpPr>
                <a:spLocks noChangeArrowheads="1"/>
              </p:cNvSpPr>
              <p:nvPr/>
            </p:nvSpPr>
            <p:spPr bwMode="auto">
              <a:xfrm>
                <a:off x="0" y="5599"/>
                <a:ext cx="3072" cy="3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0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100"/>
              </a:p>
            </p:txBody>
          </p:sp>
          <p:sp>
            <p:nvSpPr>
              <p:cNvPr id="20508" name="Rectangle 70"/>
              <p:cNvSpPr>
                <a:spLocks noChangeArrowheads="1"/>
              </p:cNvSpPr>
              <p:nvPr/>
            </p:nvSpPr>
            <p:spPr bwMode="auto"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0"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1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109	</a:t>
                </a:r>
                <a:endParaRPr lang="en-US" sz="11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1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20501" name="Group 106"/>
            <p:cNvGrpSpPr>
              <a:grpSpLocks/>
            </p:cNvGrpSpPr>
            <p:nvPr/>
          </p:nvGrpSpPr>
          <p:grpSpPr bwMode="auto">
            <a:xfrm>
              <a:off x="0" y="5973"/>
              <a:ext cx="3072" cy="397"/>
              <a:chOff x="0" y="5973"/>
              <a:chExt cx="3072" cy="397"/>
            </a:xfrm>
          </p:grpSpPr>
          <p:sp>
            <p:nvSpPr>
              <p:cNvPr id="20505" name="Rectangle 105"/>
              <p:cNvSpPr>
                <a:spLocks noChangeArrowheads="1"/>
              </p:cNvSpPr>
              <p:nvPr/>
            </p:nvSpPr>
            <p:spPr bwMode="auto">
              <a:xfrm>
                <a:off x="0" y="5973"/>
                <a:ext cx="3072" cy="3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0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100"/>
              </a:p>
            </p:txBody>
          </p:sp>
          <p:sp>
            <p:nvSpPr>
              <p:cNvPr id="20506" name="Rectangle 71"/>
              <p:cNvSpPr>
                <a:spLocks noChangeArrowheads="1"/>
              </p:cNvSpPr>
              <p:nvPr/>
            </p:nvSpPr>
            <p:spPr bwMode="auto"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0"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1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110	</a:t>
                </a:r>
                <a:r>
                  <a:rPr lang="en-US" sz="1100" b="1">
                    <a:latin typeface="Courier New" panose="02070309020205020404" pitchFamily="49" charset="0"/>
                  </a:rPr>
                  <a:t>   </a:t>
                </a:r>
                <a:r>
                  <a:rPr lang="en-US" sz="11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return</a:t>
                </a:r>
                <a:r>
                  <a:rPr lang="en-US" sz="1100" b="1">
                    <a:latin typeface="Courier New" panose="02070309020205020404" pitchFamily="49" charset="0"/>
                  </a:rPr>
                  <a:t> 0;</a:t>
                </a:r>
              </a:p>
              <a:p>
                <a:pPr eaLnBrk="1" hangingPunct="1"/>
                <a:endParaRPr lang="en-US" sz="11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20502" name="Group 108"/>
            <p:cNvGrpSpPr>
              <a:grpSpLocks/>
            </p:cNvGrpSpPr>
            <p:nvPr/>
          </p:nvGrpSpPr>
          <p:grpSpPr bwMode="auto">
            <a:xfrm>
              <a:off x="0" y="6347"/>
              <a:ext cx="3072" cy="397"/>
              <a:chOff x="0" y="6347"/>
              <a:chExt cx="3072" cy="397"/>
            </a:xfrm>
          </p:grpSpPr>
          <p:sp>
            <p:nvSpPr>
              <p:cNvPr id="20503" name="Rectangle 107"/>
              <p:cNvSpPr>
                <a:spLocks noChangeArrowheads="1"/>
              </p:cNvSpPr>
              <p:nvPr/>
            </p:nvSpPr>
            <p:spPr bwMode="auto">
              <a:xfrm>
                <a:off x="0" y="6347"/>
                <a:ext cx="3072" cy="3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0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100"/>
              </a:p>
            </p:txBody>
          </p:sp>
          <p:sp>
            <p:nvSpPr>
              <p:cNvPr id="20504" name="Rectangle 72"/>
              <p:cNvSpPr>
                <a:spLocks noChangeArrowheads="1"/>
              </p:cNvSpPr>
              <p:nvPr/>
            </p:nvSpPr>
            <p:spPr bwMode="auto"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0"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1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111	</a:t>
                </a:r>
                <a:r>
                  <a:rPr lang="en-US" sz="1100" b="1">
                    <a:latin typeface="Courier New" panose="02070309020205020404" pitchFamily="49" charset="0"/>
                  </a:rPr>
                  <a:t>}</a:t>
                </a:r>
              </a:p>
              <a:p>
                <a:pPr eaLnBrk="1" hangingPunct="1"/>
                <a:endParaRPr lang="en-US" sz="1100" b="1">
                  <a:latin typeface="Courier New" panose="020703090202050204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65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90600"/>
          </a:xfrm>
        </p:spPr>
        <p:txBody>
          <a:bodyPr/>
          <a:lstStyle/>
          <a:p>
            <a:r>
              <a:rPr lang="en-US" b="1" dirty="0">
                <a:solidFill>
                  <a:srgbClr val="B80000"/>
                </a:solidFill>
                <a:latin typeface="Arial" panose="020B0604020202020204" pitchFamily="34" charset="0"/>
              </a:rPr>
              <a:t>Using Destructors </a:t>
            </a:r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7150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B80000"/>
                </a:solidFill>
              </a:rPr>
              <a:t>Destructors</a:t>
            </a:r>
          </a:p>
          <a:p>
            <a:pPr lvl="1" algn="just"/>
            <a:r>
              <a:rPr lang="en-US" sz="3000" dirty="0"/>
              <a:t>A member function in every class which is called when the object of a class is destroyed</a:t>
            </a:r>
          </a:p>
          <a:p>
            <a:pPr lvl="1" algn="just"/>
            <a:r>
              <a:rPr lang="en-US" sz="2800" dirty="0"/>
              <a:t>The main purpose of destructor is to remove dynamic memories etc. </a:t>
            </a:r>
          </a:p>
          <a:p>
            <a:pPr lvl="1" algn="just"/>
            <a:r>
              <a:rPr lang="en-US" dirty="0"/>
              <a:t>Perform </a:t>
            </a:r>
            <a:r>
              <a:rPr lang="en-US" b="1" i="1" dirty="0">
                <a:solidFill>
                  <a:srgbClr val="C00000"/>
                </a:solidFill>
              </a:rPr>
              <a:t>termination housekeeping </a:t>
            </a:r>
            <a:r>
              <a:rPr lang="en-US" dirty="0"/>
              <a:t>before the system reclaims the object</a:t>
            </a:r>
            <a:r>
              <a:rPr lang="ja-JP" altLang="en-US" dirty="0"/>
              <a:t>’</a:t>
            </a:r>
            <a:r>
              <a:rPr lang="en-US" altLang="ja-JP" dirty="0"/>
              <a:t>s memory</a:t>
            </a:r>
            <a:endParaRPr lang="en-US" dirty="0"/>
          </a:p>
          <a:p>
            <a:pPr lvl="1">
              <a:spcAft>
                <a:spcPts val="600"/>
              </a:spcAft>
            </a:pPr>
            <a:r>
              <a:rPr lang="en-US" dirty="0"/>
              <a:t>Name is </a:t>
            </a:r>
            <a:r>
              <a:rPr lang="en-US" b="1" dirty="0">
                <a:solidFill>
                  <a:srgbClr val="2C14DE"/>
                </a:solidFill>
              </a:rPr>
              <a:t>tilde</a:t>
            </a:r>
            <a:r>
              <a:rPr lang="en-US" dirty="0">
                <a:solidFill>
                  <a:srgbClr val="2C14DE"/>
                </a:solidFill>
              </a:rPr>
              <a:t> </a:t>
            </a:r>
            <a:r>
              <a:rPr lang="en-US" dirty="0"/>
              <a:t>(</a:t>
            </a:r>
            <a:r>
              <a:rPr lang="en-US" b="1" dirty="0">
                <a:solidFill>
                  <a:srgbClr val="2C14DE"/>
                </a:solidFill>
                <a:latin typeface="Courier New" panose="02070309020205020404" pitchFamily="49" charset="0"/>
              </a:rPr>
              <a:t>~</a:t>
            </a:r>
            <a:r>
              <a:rPr lang="en-US" dirty="0"/>
              <a:t>) followed by the class name (i.e., </a:t>
            </a:r>
            <a:r>
              <a:rPr lang="en-US" b="1" dirty="0">
                <a:solidFill>
                  <a:srgbClr val="2C14DE"/>
                </a:solidFill>
                <a:latin typeface="Courier New" panose="02070309020205020404" pitchFamily="49" charset="0"/>
              </a:rPr>
              <a:t>~Time</a:t>
            </a:r>
            <a:r>
              <a:rPr lang="en-US" dirty="0"/>
              <a:t>)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Receives no parameters, returns no value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One destructor per class </a:t>
            </a:r>
            <a:r>
              <a:rPr lang="en-US" b="1" dirty="0"/>
              <a:t>(no overloading)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</a:rPr>
              <a:t>Destructors cannot be declared </a:t>
            </a:r>
            <a:r>
              <a:rPr lang="en-US" b="1" i="1" dirty="0" err="1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i="1" dirty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</a:rPr>
              <a:t>A destructor can be declared </a:t>
            </a:r>
            <a:r>
              <a:rPr lang="en-US" b="1" i="1" dirty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dirty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or </a:t>
            </a:r>
            <a:r>
              <a:rPr lang="en-US" b="1" i="1" dirty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pure virtual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b="1" u="sng" dirty="0"/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6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78347"/>
            <a:ext cx="7717849" cy="829733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B80000"/>
                </a:solidFill>
                <a:latin typeface="+mn-lt"/>
              </a:rPr>
              <a:t>When Constructors and Destructors Are Called 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077832"/>
            <a:ext cx="8839200" cy="65421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Constructors and destructors called </a:t>
            </a:r>
            <a:r>
              <a:rPr lang="en-US" sz="2800" b="1" dirty="0">
                <a:solidFill>
                  <a:srgbClr val="C00000"/>
                </a:solidFill>
              </a:rPr>
              <a:t>automatically</a:t>
            </a:r>
          </a:p>
          <a:p>
            <a:pPr lvl="1"/>
            <a:r>
              <a:rPr lang="en-US" sz="2400" dirty="0"/>
              <a:t>Order depends on scope of objects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600" b="1" dirty="0">
                <a:solidFill>
                  <a:srgbClr val="B80000"/>
                </a:solidFill>
              </a:rPr>
              <a:t>Global scope objects</a:t>
            </a:r>
          </a:p>
          <a:p>
            <a:pPr lvl="1"/>
            <a:r>
              <a:rPr lang="en-US" sz="2400" dirty="0"/>
              <a:t>Constructors called before any other function (including </a:t>
            </a:r>
            <a:r>
              <a:rPr lang="en-US" sz="2400" b="1" dirty="0">
                <a:solidFill>
                  <a:srgbClr val="2C14DE"/>
                </a:solidFill>
                <a:latin typeface="Courier New" panose="02070309020205020404" pitchFamily="49" charset="0"/>
              </a:rPr>
              <a:t>main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Destructors called when </a:t>
            </a:r>
            <a:r>
              <a:rPr lang="en-US" sz="2400" b="1" dirty="0">
                <a:solidFill>
                  <a:srgbClr val="2C14DE"/>
                </a:solidFill>
                <a:latin typeface="Courier New" panose="02070309020205020404" pitchFamily="49" charset="0"/>
              </a:rPr>
              <a:t>main</a:t>
            </a:r>
            <a:r>
              <a:rPr lang="en-US" sz="2400" b="1" dirty="0">
                <a:solidFill>
                  <a:srgbClr val="2C14DE"/>
                </a:solidFill>
              </a:rPr>
              <a:t> </a:t>
            </a:r>
            <a:r>
              <a:rPr lang="en-US" sz="2400" dirty="0"/>
              <a:t>terminates (or </a:t>
            </a:r>
            <a:r>
              <a:rPr lang="en-US" sz="2400" b="1" dirty="0">
                <a:solidFill>
                  <a:srgbClr val="2F1BC7"/>
                </a:solidFill>
                <a:latin typeface="Courier New" panose="02070309020205020404" pitchFamily="49" charset="0"/>
              </a:rPr>
              <a:t>exit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function called) </a:t>
            </a:r>
          </a:p>
          <a:p>
            <a:pPr lvl="1"/>
            <a:r>
              <a:rPr lang="en-US" sz="2400" dirty="0"/>
              <a:t>Destructors not called if program terminates with </a:t>
            </a:r>
            <a:r>
              <a:rPr lang="en-US" sz="2400" b="1" dirty="0">
                <a:solidFill>
                  <a:srgbClr val="2F1BC7"/>
                </a:solidFill>
                <a:latin typeface="Courier New" panose="02070309020205020404" pitchFamily="49" charset="0"/>
              </a:rPr>
              <a:t>abort</a:t>
            </a:r>
          </a:p>
          <a:p>
            <a:endParaRPr lang="en-US" sz="2800" dirty="0"/>
          </a:p>
          <a:p>
            <a:pPr marL="514350" indent="-514350">
              <a:buFont typeface="+mj-lt"/>
              <a:buAutoNum type="arabicPeriod" startAt="2"/>
            </a:pPr>
            <a:r>
              <a:rPr lang="en-US" sz="2600" b="1" dirty="0">
                <a:solidFill>
                  <a:srgbClr val="B80000"/>
                </a:solidFill>
              </a:rPr>
              <a:t>Automatic local objects</a:t>
            </a:r>
          </a:p>
          <a:p>
            <a:pPr lvl="1"/>
            <a:r>
              <a:rPr lang="en-US" sz="2400" dirty="0"/>
              <a:t>Constructors called when objects are defined</a:t>
            </a:r>
          </a:p>
          <a:p>
            <a:pPr lvl="1"/>
            <a:r>
              <a:rPr lang="en-US" sz="2400" dirty="0"/>
              <a:t>Destructors called when objects leave scope</a:t>
            </a:r>
          </a:p>
          <a:p>
            <a:pPr lvl="1"/>
            <a:r>
              <a:rPr lang="en-US" sz="2400" dirty="0"/>
              <a:t>Destructors not called if the program ends with </a:t>
            </a:r>
            <a:r>
              <a:rPr lang="en-US" sz="2400" b="1" dirty="0">
                <a:solidFill>
                  <a:srgbClr val="2F1BC7"/>
                </a:solidFill>
                <a:latin typeface="Courier New" panose="02070309020205020404" pitchFamily="49" charset="0"/>
              </a:rPr>
              <a:t>exit</a:t>
            </a:r>
            <a:r>
              <a:rPr lang="en-US" sz="2400" dirty="0"/>
              <a:t> or </a:t>
            </a:r>
            <a:r>
              <a:rPr lang="en-US" sz="2400" b="1" dirty="0">
                <a:solidFill>
                  <a:srgbClr val="2F1BC7"/>
                </a:solidFill>
                <a:latin typeface="Courier New" panose="02070309020205020404" pitchFamily="49" charset="0"/>
              </a:rPr>
              <a:t>abort</a:t>
            </a:r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749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32"/>
          <p:cNvGrpSpPr>
            <a:grpSpLocks/>
          </p:cNvGrpSpPr>
          <p:nvPr/>
        </p:nvGrpSpPr>
        <p:grpSpPr bwMode="auto">
          <a:xfrm>
            <a:off x="609600" y="2289175"/>
            <a:ext cx="8153400" cy="1504950"/>
            <a:chOff x="0" y="2244"/>
            <a:chExt cx="3072" cy="374"/>
          </a:xfrm>
        </p:grpSpPr>
        <p:sp>
          <p:nvSpPr>
            <p:cNvPr id="23579" name="Rectangle 31"/>
            <p:cNvSpPr>
              <a:spLocks noChangeArrowheads="1"/>
            </p:cNvSpPr>
            <p:nvPr/>
          </p:nvSpPr>
          <p:spPr bwMode="auto">
            <a:xfrm>
              <a:off x="0" y="2345"/>
              <a:ext cx="76" cy="171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600"/>
            </a:p>
          </p:txBody>
        </p:sp>
        <p:sp>
          <p:nvSpPr>
            <p:cNvPr id="23580" name="Rectangle 10"/>
            <p:cNvSpPr>
              <a:spLocks noChangeArrowheads="1"/>
            </p:cNvSpPr>
            <p:nvPr/>
          </p:nvSpPr>
          <p:spPr bwMode="auto">
            <a:xfrm>
              <a:off x="0" y="224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7	</a:t>
              </a:r>
              <a:r>
                <a:rPr lang="en-US" sz="1600" b="1" dirty="0">
                  <a:solidFill>
                    <a:srgbClr val="275AFF"/>
                  </a:solidFill>
                  <a:latin typeface="Courier New" panose="02070309020205020404" pitchFamily="49" charset="0"/>
                </a:rPr>
                <a:t>class</a:t>
              </a:r>
              <a:r>
                <a:rPr lang="en-US" sz="1600" b="1" dirty="0">
                  <a:latin typeface="Courier New" panose="02070309020205020404" pitchFamily="49" charset="0"/>
                </a:rPr>
                <a:t> </a:t>
              </a:r>
              <a:r>
                <a:rPr lang="en-US" sz="1600" b="1" dirty="0" err="1">
                  <a:latin typeface="Courier New" panose="02070309020205020404" pitchFamily="49" charset="0"/>
                </a:rPr>
                <a:t>CreateAndDestroy</a:t>
              </a:r>
              <a:r>
                <a:rPr lang="en-US" sz="1600" b="1" dirty="0">
                  <a:latin typeface="Courier New" panose="02070309020205020404" pitchFamily="49" charset="0"/>
                </a:rPr>
                <a:t> {</a:t>
              </a:r>
            </a:p>
            <a:p>
              <a:pPr eaLnBrk="1" hangingPunct="1"/>
              <a:endParaRPr lang="en-US" sz="16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23555" name="Group 34"/>
          <p:cNvGrpSpPr>
            <a:grpSpLocks/>
          </p:cNvGrpSpPr>
          <p:nvPr/>
        </p:nvGrpSpPr>
        <p:grpSpPr bwMode="auto">
          <a:xfrm>
            <a:off x="609600" y="2535237"/>
            <a:ext cx="8153400" cy="1503363"/>
            <a:chOff x="0" y="2618"/>
            <a:chExt cx="3072" cy="374"/>
          </a:xfrm>
        </p:grpSpPr>
        <p:sp>
          <p:nvSpPr>
            <p:cNvPr id="23577" name="Rectangle 33"/>
            <p:cNvSpPr>
              <a:spLocks noChangeArrowheads="1"/>
            </p:cNvSpPr>
            <p:nvPr/>
          </p:nvSpPr>
          <p:spPr bwMode="auto">
            <a:xfrm>
              <a:off x="0" y="2719"/>
              <a:ext cx="76" cy="171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600"/>
            </a:p>
          </p:txBody>
        </p:sp>
        <p:sp>
          <p:nvSpPr>
            <p:cNvPr id="23578" name="Rectangle 11"/>
            <p:cNvSpPr>
              <a:spLocks noChangeArrowheads="1"/>
            </p:cNvSpPr>
            <p:nvPr/>
          </p:nvSpPr>
          <p:spPr bwMode="auto">
            <a:xfrm>
              <a:off x="0" y="261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8	</a:t>
              </a:r>
              <a:r>
                <a:rPr lang="en-US" sz="1600" b="1">
                  <a:solidFill>
                    <a:srgbClr val="275AFF"/>
                  </a:solidFill>
                  <a:latin typeface="Courier New" panose="02070309020205020404" pitchFamily="49" charset="0"/>
                </a:rPr>
                <a:t>public:</a:t>
              </a:r>
              <a:endParaRPr lang="en-US" sz="16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6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23556" name="Group 36"/>
          <p:cNvGrpSpPr>
            <a:grpSpLocks/>
          </p:cNvGrpSpPr>
          <p:nvPr/>
        </p:nvGrpSpPr>
        <p:grpSpPr bwMode="auto">
          <a:xfrm>
            <a:off x="609600" y="2808288"/>
            <a:ext cx="8153400" cy="1504950"/>
            <a:chOff x="0" y="2992"/>
            <a:chExt cx="3072" cy="374"/>
          </a:xfrm>
        </p:grpSpPr>
        <p:sp>
          <p:nvSpPr>
            <p:cNvPr id="23575" name="Rectangle 35"/>
            <p:cNvSpPr>
              <a:spLocks noChangeArrowheads="1"/>
            </p:cNvSpPr>
            <p:nvPr/>
          </p:nvSpPr>
          <p:spPr bwMode="auto">
            <a:xfrm>
              <a:off x="0" y="3093"/>
              <a:ext cx="76" cy="171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600"/>
            </a:p>
          </p:txBody>
        </p:sp>
        <p:sp>
          <p:nvSpPr>
            <p:cNvPr id="23576" name="Rectangle 12"/>
            <p:cNvSpPr>
              <a:spLocks noChangeArrowheads="1"/>
            </p:cNvSpPr>
            <p:nvPr/>
          </p:nvSpPr>
          <p:spPr bwMode="auto">
            <a:xfrm>
              <a:off x="0" y="299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9	</a:t>
              </a:r>
              <a:r>
                <a:rPr lang="en-US" sz="1600" b="1">
                  <a:latin typeface="Courier New" panose="02070309020205020404" pitchFamily="49" charset="0"/>
                </a:rPr>
                <a:t>   CreateAndDestroy( int );  </a:t>
              </a:r>
              <a:r>
                <a:rPr lang="en-US" sz="16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constructor</a:t>
              </a:r>
              <a:endParaRPr lang="en-US" sz="16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6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23557" name="Group 38"/>
          <p:cNvGrpSpPr>
            <a:grpSpLocks/>
          </p:cNvGrpSpPr>
          <p:nvPr/>
        </p:nvGrpSpPr>
        <p:grpSpPr bwMode="auto">
          <a:xfrm>
            <a:off x="609600" y="3067050"/>
            <a:ext cx="8153400" cy="1504950"/>
            <a:chOff x="0" y="3366"/>
            <a:chExt cx="3072" cy="374"/>
          </a:xfrm>
        </p:grpSpPr>
        <p:sp>
          <p:nvSpPr>
            <p:cNvPr id="23573" name="Rectangle 37"/>
            <p:cNvSpPr>
              <a:spLocks noChangeArrowheads="1"/>
            </p:cNvSpPr>
            <p:nvPr/>
          </p:nvSpPr>
          <p:spPr bwMode="auto">
            <a:xfrm>
              <a:off x="0" y="3467"/>
              <a:ext cx="76" cy="171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600"/>
            </a:p>
          </p:txBody>
        </p:sp>
        <p:sp>
          <p:nvSpPr>
            <p:cNvPr id="23574" name="Rectangle 13"/>
            <p:cNvSpPr>
              <a:spLocks noChangeArrowheads="1"/>
            </p:cNvSpPr>
            <p:nvPr/>
          </p:nvSpPr>
          <p:spPr bwMode="auto">
            <a:xfrm>
              <a:off x="0" y="336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10	</a:t>
              </a:r>
              <a:r>
                <a:rPr lang="en-US" sz="1600" b="1">
                  <a:latin typeface="Courier New" panose="02070309020205020404" pitchFamily="49" charset="0"/>
                </a:rPr>
                <a:t>   ~CreateAndDestroy();      </a:t>
              </a:r>
              <a:r>
                <a:rPr lang="en-US" sz="16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destructor</a:t>
              </a:r>
              <a:endParaRPr lang="en-US" sz="16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6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23558" name="Group 40"/>
          <p:cNvGrpSpPr>
            <a:grpSpLocks/>
          </p:cNvGrpSpPr>
          <p:nvPr/>
        </p:nvGrpSpPr>
        <p:grpSpPr bwMode="auto">
          <a:xfrm>
            <a:off x="609600" y="3325813"/>
            <a:ext cx="8153400" cy="1504950"/>
            <a:chOff x="0" y="3740"/>
            <a:chExt cx="3072" cy="374"/>
          </a:xfrm>
        </p:grpSpPr>
        <p:sp>
          <p:nvSpPr>
            <p:cNvPr id="23571" name="Rectangle 39"/>
            <p:cNvSpPr>
              <a:spLocks noChangeArrowheads="1"/>
            </p:cNvSpPr>
            <p:nvPr/>
          </p:nvSpPr>
          <p:spPr bwMode="auto">
            <a:xfrm>
              <a:off x="0" y="3841"/>
              <a:ext cx="76" cy="171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600"/>
            </a:p>
          </p:txBody>
        </p:sp>
        <p:sp>
          <p:nvSpPr>
            <p:cNvPr id="23572" name="Rectangle 14"/>
            <p:cNvSpPr>
              <a:spLocks noChangeArrowheads="1"/>
            </p:cNvSpPr>
            <p:nvPr/>
          </p:nvSpPr>
          <p:spPr bwMode="auto">
            <a:xfrm>
              <a:off x="0" y="374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11	</a:t>
              </a:r>
              <a:r>
                <a:rPr lang="en-US" sz="1600" b="1">
                  <a:solidFill>
                    <a:srgbClr val="275AFF"/>
                  </a:solidFill>
                  <a:latin typeface="Courier New" panose="02070309020205020404" pitchFamily="49" charset="0"/>
                </a:rPr>
                <a:t>private:</a:t>
              </a:r>
              <a:endParaRPr lang="en-US" sz="16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6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23559" name="Group 42"/>
          <p:cNvGrpSpPr>
            <a:grpSpLocks/>
          </p:cNvGrpSpPr>
          <p:nvPr/>
        </p:nvGrpSpPr>
        <p:grpSpPr bwMode="auto">
          <a:xfrm>
            <a:off x="609600" y="3586163"/>
            <a:ext cx="8153400" cy="1503362"/>
            <a:chOff x="0" y="4114"/>
            <a:chExt cx="3072" cy="374"/>
          </a:xfrm>
        </p:grpSpPr>
        <p:sp>
          <p:nvSpPr>
            <p:cNvPr id="23569" name="Rectangle 41"/>
            <p:cNvSpPr>
              <a:spLocks noChangeArrowheads="1"/>
            </p:cNvSpPr>
            <p:nvPr/>
          </p:nvSpPr>
          <p:spPr bwMode="auto">
            <a:xfrm>
              <a:off x="0" y="4215"/>
              <a:ext cx="76" cy="171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600"/>
            </a:p>
          </p:txBody>
        </p:sp>
        <p:sp>
          <p:nvSpPr>
            <p:cNvPr id="23570" name="Rectangle 15"/>
            <p:cNvSpPr>
              <a:spLocks noChangeArrowheads="1"/>
            </p:cNvSpPr>
            <p:nvPr/>
          </p:nvSpPr>
          <p:spPr bwMode="auto">
            <a:xfrm>
              <a:off x="0" y="411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12	</a:t>
              </a:r>
              <a:r>
                <a:rPr lang="en-US" sz="1600" b="1">
                  <a:latin typeface="Courier New" panose="02070309020205020404" pitchFamily="49" charset="0"/>
                </a:rPr>
                <a:t>   </a:t>
              </a:r>
              <a:r>
                <a:rPr lang="en-US" sz="1600" b="1">
                  <a:solidFill>
                    <a:srgbClr val="275AFF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sz="1600" b="1">
                  <a:latin typeface="Courier New" panose="02070309020205020404" pitchFamily="49" charset="0"/>
                </a:rPr>
                <a:t> data;</a:t>
              </a:r>
            </a:p>
            <a:p>
              <a:pPr eaLnBrk="1" hangingPunct="1"/>
              <a:endParaRPr lang="en-US" sz="16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23560" name="Group 44"/>
          <p:cNvGrpSpPr>
            <a:grpSpLocks/>
          </p:cNvGrpSpPr>
          <p:nvPr/>
        </p:nvGrpSpPr>
        <p:grpSpPr bwMode="auto">
          <a:xfrm>
            <a:off x="609600" y="3844925"/>
            <a:ext cx="8153400" cy="1184275"/>
            <a:chOff x="0" y="4488"/>
            <a:chExt cx="3072" cy="374"/>
          </a:xfrm>
        </p:grpSpPr>
        <p:sp>
          <p:nvSpPr>
            <p:cNvPr id="23567" name="Rectangle 43"/>
            <p:cNvSpPr>
              <a:spLocks noChangeArrowheads="1"/>
            </p:cNvSpPr>
            <p:nvPr/>
          </p:nvSpPr>
          <p:spPr bwMode="auto">
            <a:xfrm>
              <a:off x="0" y="4589"/>
              <a:ext cx="76" cy="171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600"/>
            </a:p>
          </p:txBody>
        </p:sp>
        <p:sp>
          <p:nvSpPr>
            <p:cNvPr id="23568" name="Rectangle 16"/>
            <p:cNvSpPr>
              <a:spLocks noChangeArrowheads="1"/>
            </p:cNvSpPr>
            <p:nvPr/>
          </p:nvSpPr>
          <p:spPr bwMode="auto">
            <a:xfrm>
              <a:off x="0" y="448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13	</a:t>
              </a:r>
              <a:r>
                <a:rPr lang="en-US" sz="1600" b="1">
                  <a:latin typeface="Courier New" panose="02070309020205020404" pitchFamily="49" charset="0"/>
                </a:rPr>
                <a:t>};</a:t>
              </a:r>
            </a:p>
            <a:p>
              <a:pPr eaLnBrk="1" hangingPunct="1"/>
              <a:endParaRPr lang="en-US" sz="16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23561" name="Group 46"/>
          <p:cNvGrpSpPr>
            <a:grpSpLocks/>
          </p:cNvGrpSpPr>
          <p:nvPr/>
        </p:nvGrpSpPr>
        <p:grpSpPr bwMode="auto">
          <a:xfrm>
            <a:off x="609600" y="4103688"/>
            <a:ext cx="8153400" cy="925512"/>
            <a:chOff x="0" y="4862"/>
            <a:chExt cx="3072" cy="374"/>
          </a:xfrm>
        </p:grpSpPr>
        <p:sp>
          <p:nvSpPr>
            <p:cNvPr id="23565" name="Rectangle 45"/>
            <p:cNvSpPr>
              <a:spLocks noChangeArrowheads="1"/>
            </p:cNvSpPr>
            <p:nvPr/>
          </p:nvSpPr>
          <p:spPr bwMode="auto">
            <a:xfrm>
              <a:off x="0" y="4963"/>
              <a:ext cx="76" cy="171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600"/>
            </a:p>
          </p:txBody>
        </p:sp>
        <p:sp>
          <p:nvSpPr>
            <p:cNvPr id="23566" name="Rectangle 17"/>
            <p:cNvSpPr>
              <a:spLocks noChangeArrowheads="1"/>
            </p:cNvSpPr>
            <p:nvPr/>
          </p:nvSpPr>
          <p:spPr bwMode="auto">
            <a:xfrm>
              <a:off x="0" y="486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14	</a:t>
              </a:r>
              <a:endParaRPr lang="en-US" sz="16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6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23562" name="Group 48"/>
          <p:cNvGrpSpPr>
            <a:grpSpLocks/>
          </p:cNvGrpSpPr>
          <p:nvPr/>
        </p:nvGrpSpPr>
        <p:grpSpPr bwMode="auto">
          <a:xfrm>
            <a:off x="609600" y="4362450"/>
            <a:ext cx="8153400" cy="742950"/>
            <a:chOff x="0" y="5236"/>
            <a:chExt cx="3072" cy="374"/>
          </a:xfrm>
        </p:grpSpPr>
        <p:sp>
          <p:nvSpPr>
            <p:cNvPr id="23563" name="Rectangle 47"/>
            <p:cNvSpPr>
              <a:spLocks noChangeArrowheads="1"/>
            </p:cNvSpPr>
            <p:nvPr/>
          </p:nvSpPr>
          <p:spPr bwMode="auto">
            <a:xfrm>
              <a:off x="0" y="5337"/>
              <a:ext cx="76" cy="171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600"/>
            </a:p>
          </p:txBody>
        </p:sp>
        <p:sp>
          <p:nvSpPr>
            <p:cNvPr id="23564" name="Rectangle 18"/>
            <p:cNvSpPr>
              <a:spLocks noChangeArrowheads="1"/>
            </p:cNvSpPr>
            <p:nvPr/>
          </p:nvSpPr>
          <p:spPr bwMode="auto">
            <a:xfrm>
              <a:off x="0" y="523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15	</a:t>
              </a:r>
              <a:r>
                <a:rPr lang="en-US" sz="1600" b="1">
                  <a:latin typeface="Courier New" panose="02070309020205020404" pitchFamily="49" charset="0"/>
                </a:rPr>
                <a:t>#endif</a:t>
              </a:r>
            </a:p>
            <a:p>
              <a:pPr eaLnBrk="1" hangingPunct="1"/>
              <a:endParaRPr lang="en-US" sz="1600" b="1">
                <a:latin typeface="Courier New" panose="02070309020205020404" pitchFamily="49" charset="0"/>
              </a:endParaRPr>
            </a:p>
          </p:txBody>
        </p:sp>
      </p:grpSp>
      <p:sp>
        <p:nvSpPr>
          <p:cNvPr id="60" name="Rectangle 4">
            <a:extLst>
              <a:ext uri="{FF2B5EF4-FFF2-40B4-BE49-F238E27FC236}">
                <a16:creationId xmlns:a16="http://schemas.microsoft.com/office/drawing/2014/main" id="{43913815-0DE0-7D4E-B582-04F2035E1A94}"/>
              </a:ext>
            </a:extLst>
          </p:cNvPr>
          <p:cNvSpPr txBox="1">
            <a:spLocks noChangeArrowheads="1"/>
          </p:cNvSpPr>
          <p:nvPr/>
        </p:nvSpPr>
        <p:spPr>
          <a:xfrm>
            <a:off x="1066800" y="78347"/>
            <a:ext cx="7717849" cy="829733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B80000"/>
                </a:solidFill>
                <a:latin typeface="+mn-lt"/>
              </a:rPr>
              <a:t>When Constructors and Destructors Are Called: </a:t>
            </a:r>
          </a:p>
          <a:p>
            <a:r>
              <a:rPr lang="en-US" sz="2800" b="1" dirty="0">
                <a:solidFill>
                  <a:srgbClr val="B80000"/>
                </a:solidFill>
                <a:latin typeface="+mn-lt"/>
              </a:rPr>
              <a:t>An Example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E3BAE0C-DF27-144F-B8D4-51166A30ED3C}"/>
              </a:ext>
            </a:extLst>
          </p:cNvPr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824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8">
            <a:extLst>
              <a:ext uri="{FF2B5EF4-FFF2-40B4-BE49-F238E27FC236}">
                <a16:creationId xmlns:a16="http://schemas.microsoft.com/office/drawing/2014/main" id="{97C2F7DA-EC5A-D541-A45B-500F04426998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676400"/>
            <a:ext cx="8001000" cy="381000"/>
            <a:chOff x="0" y="2992"/>
            <a:chExt cx="3072" cy="374"/>
          </a:xfrm>
        </p:grpSpPr>
        <p:sp>
          <p:nvSpPr>
            <p:cNvPr id="34" name="Rectangle 37">
              <a:extLst>
                <a:ext uri="{FF2B5EF4-FFF2-40B4-BE49-F238E27FC236}">
                  <a16:creationId xmlns:a16="http://schemas.microsoft.com/office/drawing/2014/main" id="{99582AEB-B126-FA4B-87F3-6BED0C929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013"/>
              <a:ext cx="85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600"/>
            </a:p>
          </p:txBody>
        </p:sp>
        <p:sp>
          <p:nvSpPr>
            <p:cNvPr id="35" name="Rectangle 12">
              <a:extLst>
                <a:ext uri="{FF2B5EF4-FFF2-40B4-BE49-F238E27FC236}">
                  <a16:creationId xmlns:a16="http://schemas.microsoft.com/office/drawing/2014/main" id="{DB0CF657-7CB1-A946-89FC-41288DCE4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99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24	</a:t>
              </a:r>
              <a:endParaRPr lang="en-US" sz="16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6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6" name="Group 40">
            <a:extLst>
              <a:ext uri="{FF2B5EF4-FFF2-40B4-BE49-F238E27FC236}">
                <a16:creationId xmlns:a16="http://schemas.microsoft.com/office/drawing/2014/main" id="{E7F5B7DA-6E57-6246-A9AD-590DAF051A06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057400"/>
            <a:ext cx="8001000" cy="381000"/>
            <a:chOff x="0" y="3366"/>
            <a:chExt cx="3072" cy="374"/>
          </a:xfrm>
        </p:grpSpPr>
        <p:sp>
          <p:nvSpPr>
            <p:cNvPr id="37" name="Rectangle 39">
              <a:extLst>
                <a:ext uri="{FF2B5EF4-FFF2-40B4-BE49-F238E27FC236}">
                  <a16:creationId xmlns:a16="http://schemas.microsoft.com/office/drawing/2014/main" id="{7954AF37-017F-9E44-B92A-140A7DC17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387"/>
              <a:ext cx="85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600"/>
            </a:p>
          </p:txBody>
        </p:sp>
        <p:sp>
          <p:nvSpPr>
            <p:cNvPr id="38" name="Rectangle 13">
              <a:extLst>
                <a:ext uri="{FF2B5EF4-FFF2-40B4-BE49-F238E27FC236}">
                  <a16:creationId xmlns:a16="http://schemas.microsoft.com/office/drawing/2014/main" id="{126ED0DE-4AD4-B44E-9CB9-3A03E1476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36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25	</a:t>
              </a:r>
              <a:r>
                <a:rPr lang="en-US" sz="1600" b="1" dirty="0" err="1">
                  <a:latin typeface="Courier New" panose="02070309020205020404" pitchFamily="49" charset="0"/>
                </a:rPr>
                <a:t>CreateAndDestroy</a:t>
              </a:r>
              <a:r>
                <a:rPr lang="en-US" sz="1600" b="1" dirty="0">
                  <a:latin typeface="Courier New" panose="02070309020205020404" pitchFamily="49" charset="0"/>
                </a:rPr>
                <a:t>::</a:t>
              </a:r>
              <a:r>
                <a:rPr lang="en-US" sz="1600" b="1" dirty="0" err="1">
                  <a:latin typeface="Courier New" panose="02070309020205020404" pitchFamily="49" charset="0"/>
                </a:rPr>
                <a:t>CreateAndDestroy</a:t>
              </a:r>
              <a:r>
                <a:rPr lang="en-US" sz="1600" b="1" dirty="0">
                  <a:latin typeface="Courier New" panose="02070309020205020404" pitchFamily="49" charset="0"/>
                </a:rPr>
                <a:t>( </a:t>
              </a:r>
              <a:r>
                <a:rPr lang="en-US" sz="1600" b="1" dirty="0" err="1">
                  <a:solidFill>
                    <a:srgbClr val="275AFF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sz="1600" b="1" dirty="0">
                  <a:latin typeface="Courier New" panose="02070309020205020404" pitchFamily="49" charset="0"/>
                </a:rPr>
                <a:t> value )</a:t>
              </a:r>
            </a:p>
            <a:p>
              <a:pPr eaLnBrk="1" hangingPunct="1"/>
              <a:endParaRPr lang="en-US" sz="16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39" name="Group 42">
            <a:extLst>
              <a:ext uri="{FF2B5EF4-FFF2-40B4-BE49-F238E27FC236}">
                <a16:creationId xmlns:a16="http://schemas.microsoft.com/office/drawing/2014/main" id="{5E05320B-9C9E-D148-B305-5E38C27BEBA3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438400"/>
            <a:ext cx="8001000" cy="381000"/>
            <a:chOff x="0" y="3740"/>
            <a:chExt cx="3072" cy="374"/>
          </a:xfrm>
        </p:grpSpPr>
        <p:sp>
          <p:nvSpPr>
            <p:cNvPr id="40" name="Rectangle 41">
              <a:extLst>
                <a:ext uri="{FF2B5EF4-FFF2-40B4-BE49-F238E27FC236}">
                  <a16:creationId xmlns:a16="http://schemas.microsoft.com/office/drawing/2014/main" id="{B7E80E5C-0BAE-9143-85F9-4C25B6935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761"/>
              <a:ext cx="85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600"/>
            </a:p>
          </p:txBody>
        </p:sp>
        <p:sp>
          <p:nvSpPr>
            <p:cNvPr id="41" name="Rectangle 14">
              <a:extLst>
                <a:ext uri="{FF2B5EF4-FFF2-40B4-BE49-F238E27FC236}">
                  <a16:creationId xmlns:a16="http://schemas.microsoft.com/office/drawing/2014/main" id="{13137038-FFAA-DD42-9F9B-CDEE0A02A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74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26	</a:t>
              </a:r>
              <a:r>
                <a:rPr lang="en-US" sz="1600" b="1">
                  <a:latin typeface="Courier New" panose="02070309020205020404" pitchFamily="49" charset="0"/>
                </a:rPr>
                <a:t>{</a:t>
              </a:r>
            </a:p>
            <a:p>
              <a:pPr eaLnBrk="1" hangingPunct="1"/>
              <a:endParaRPr lang="en-US" sz="16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42" name="Group 44">
            <a:extLst>
              <a:ext uri="{FF2B5EF4-FFF2-40B4-BE49-F238E27FC236}">
                <a16:creationId xmlns:a16="http://schemas.microsoft.com/office/drawing/2014/main" id="{E4D44CDB-D116-B24E-9430-489BAA0FB940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819400"/>
            <a:ext cx="8001000" cy="381000"/>
            <a:chOff x="0" y="4114"/>
            <a:chExt cx="3072" cy="374"/>
          </a:xfrm>
        </p:grpSpPr>
        <p:sp>
          <p:nvSpPr>
            <p:cNvPr id="43" name="Rectangle 43">
              <a:extLst>
                <a:ext uri="{FF2B5EF4-FFF2-40B4-BE49-F238E27FC236}">
                  <a16:creationId xmlns:a16="http://schemas.microsoft.com/office/drawing/2014/main" id="{AD5AB46D-9482-D54F-A9F5-F1562C7D4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135"/>
              <a:ext cx="85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600"/>
            </a:p>
          </p:txBody>
        </p:sp>
        <p:sp>
          <p:nvSpPr>
            <p:cNvPr id="44" name="Rectangle 15">
              <a:extLst>
                <a:ext uri="{FF2B5EF4-FFF2-40B4-BE49-F238E27FC236}">
                  <a16:creationId xmlns:a16="http://schemas.microsoft.com/office/drawing/2014/main" id="{EF51C6CF-97BD-324F-BA19-12F16FEF7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11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27	</a:t>
              </a:r>
              <a:r>
                <a:rPr lang="en-US" sz="1600" b="1">
                  <a:latin typeface="Courier New" panose="02070309020205020404" pitchFamily="49" charset="0"/>
                </a:rPr>
                <a:t>   data = value;</a:t>
              </a:r>
            </a:p>
            <a:p>
              <a:pPr eaLnBrk="1" hangingPunct="1"/>
              <a:endParaRPr lang="en-US" sz="16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45" name="Group 46">
            <a:extLst>
              <a:ext uri="{FF2B5EF4-FFF2-40B4-BE49-F238E27FC236}">
                <a16:creationId xmlns:a16="http://schemas.microsoft.com/office/drawing/2014/main" id="{2A9E5D6E-2E6E-AA46-92F5-7A42318EC626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200400"/>
            <a:ext cx="8001000" cy="381000"/>
            <a:chOff x="0" y="4488"/>
            <a:chExt cx="3072" cy="374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FE1A757-DD90-CD44-AB03-0DA394BC5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509"/>
              <a:ext cx="85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600"/>
            </a:p>
          </p:txBody>
        </p:sp>
        <p:sp>
          <p:nvSpPr>
            <p:cNvPr id="47" name="Rectangle 16">
              <a:extLst>
                <a:ext uri="{FF2B5EF4-FFF2-40B4-BE49-F238E27FC236}">
                  <a16:creationId xmlns:a16="http://schemas.microsoft.com/office/drawing/2014/main" id="{D4AB7491-0F3E-004C-9033-012ECF8F4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8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28	</a:t>
              </a:r>
              <a:r>
                <a:rPr lang="en-US" sz="1600" b="1" dirty="0">
                  <a:latin typeface="Courier New" panose="02070309020205020404" pitchFamily="49" charset="0"/>
                </a:rPr>
                <a:t>   </a:t>
              </a:r>
              <a:r>
                <a:rPr lang="en-US" sz="1600" b="1" dirty="0" err="1">
                  <a:latin typeface="Courier New" panose="02070309020205020404" pitchFamily="49" charset="0"/>
                </a:rPr>
                <a:t>cout</a:t>
              </a:r>
              <a:r>
                <a:rPr lang="en-US" sz="1600" b="1" dirty="0">
                  <a:latin typeface="Courier New" panose="02070309020205020404" pitchFamily="49" charset="0"/>
                </a:rPr>
                <a:t> &lt;&lt; "Object " &lt;&lt; data &lt;&lt; "   constructor";</a:t>
              </a:r>
            </a:p>
            <a:p>
              <a:pPr eaLnBrk="1" hangingPunct="1"/>
              <a:endParaRPr lang="en-US" sz="16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48" name="Group 48">
            <a:extLst>
              <a:ext uri="{FF2B5EF4-FFF2-40B4-BE49-F238E27FC236}">
                <a16:creationId xmlns:a16="http://schemas.microsoft.com/office/drawing/2014/main" id="{CC46B162-718A-5E47-8D8C-34D982D3C5DB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581400"/>
            <a:ext cx="8000999" cy="381000"/>
            <a:chOff x="0" y="4862"/>
            <a:chExt cx="3072" cy="374"/>
          </a:xfrm>
        </p:grpSpPr>
        <p:sp>
          <p:nvSpPr>
            <p:cNvPr id="49" name="Rectangle 47">
              <a:extLst>
                <a:ext uri="{FF2B5EF4-FFF2-40B4-BE49-F238E27FC236}">
                  <a16:creationId xmlns:a16="http://schemas.microsoft.com/office/drawing/2014/main" id="{2BB12A05-2590-9847-9DC0-97419CDD7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83"/>
              <a:ext cx="85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600"/>
            </a:p>
          </p:txBody>
        </p:sp>
        <p:sp>
          <p:nvSpPr>
            <p:cNvPr id="50" name="Rectangle 17">
              <a:extLst>
                <a:ext uri="{FF2B5EF4-FFF2-40B4-BE49-F238E27FC236}">
                  <a16:creationId xmlns:a16="http://schemas.microsoft.com/office/drawing/2014/main" id="{6F5A7F51-4BE8-C143-9979-A404E54F7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6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29	</a:t>
              </a:r>
              <a:r>
                <a:rPr lang="en-US" sz="1600" b="1">
                  <a:latin typeface="Courier New" panose="02070309020205020404" pitchFamily="49" charset="0"/>
                </a:rPr>
                <a:t>}</a:t>
              </a:r>
            </a:p>
            <a:p>
              <a:pPr eaLnBrk="1" hangingPunct="1"/>
              <a:endParaRPr lang="en-US" sz="16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20D3DD3-5A89-9143-8E1F-2EC13AA0F67D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962400"/>
            <a:ext cx="8001000" cy="381000"/>
            <a:chOff x="0" y="5236"/>
            <a:chExt cx="3072" cy="374"/>
          </a:xfrm>
        </p:grpSpPr>
        <p:sp>
          <p:nvSpPr>
            <p:cNvPr id="52" name="Rectangle 49">
              <a:extLst>
                <a:ext uri="{FF2B5EF4-FFF2-40B4-BE49-F238E27FC236}">
                  <a16:creationId xmlns:a16="http://schemas.microsoft.com/office/drawing/2014/main" id="{087631A6-AB2E-4448-8460-C8DD284DA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257"/>
              <a:ext cx="85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600"/>
            </a:p>
          </p:txBody>
        </p:sp>
        <p:sp>
          <p:nvSpPr>
            <p:cNvPr id="53" name="Rectangle 18">
              <a:extLst>
                <a:ext uri="{FF2B5EF4-FFF2-40B4-BE49-F238E27FC236}">
                  <a16:creationId xmlns:a16="http://schemas.microsoft.com/office/drawing/2014/main" id="{D51A43B9-9FBC-0E45-B443-4330AB171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23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30	</a:t>
              </a:r>
              <a:endParaRPr lang="en-US" sz="16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6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4" name="Group 52">
            <a:extLst>
              <a:ext uri="{FF2B5EF4-FFF2-40B4-BE49-F238E27FC236}">
                <a16:creationId xmlns:a16="http://schemas.microsoft.com/office/drawing/2014/main" id="{FDE9116E-8479-0047-9845-25E9540BAE62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343400"/>
            <a:ext cx="8000999" cy="381000"/>
            <a:chOff x="0" y="5610"/>
            <a:chExt cx="3072" cy="374"/>
          </a:xfrm>
        </p:grpSpPr>
        <p:sp>
          <p:nvSpPr>
            <p:cNvPr id="55" name="Rectangle 51">
              <a:extLst>
                <a:ext uri="{FF2B5EF4-FFF2-40B4-BE49-F238E27FC236}">
                  <a16:creationId xmlns:a16="http://schemas.microsoft.com/office/drawing/2014/main" id="{AA6AEB92-7FC4-764F-9C95-5E122B485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631"/>
              <a:ext cx="85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600"/>
            </a:p>
          </p:txBody>
        </p:sp>
        <p:sp>
          <p:nvSpPr>
            <p:cNvPr id="56" name="Rectangle 19">
              <a:extLst>
                <a:ext uri="{FF2B5EF4-FFF2-40B4-BE49-F238E27FC236}">
                  <a16:creationId xmlns:a16="http://schemas.microsoft.com/office/drawing/2014/main" id="{0BFD6344-E2CD-6E45-89AC-A0F809760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61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31	</a:t>
              </a:r>
              <a:r>
                <a:rPr lang="en-US" sz="1600" b="1">
                  <a:latin typeface="Courier New" panose="02070309020205020404" pitchFamily="49" charset="0"/>
                </a:rPr>
                <a:t>CreateAndDestroy::~CreateAndDestroy()</a:t>
              </a:r>
            </a:p>
            <a:p>
              <a:pPr eaLnBrk="1" hangingPunct="1"/>
              <a:endParaRPr lang="en-US" sz="16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7" name="Group 54">
            <a:extLst>
              <a:ext uri="{FF2B5EF4-FFF2-40B4-BE49-F238E27FC236}">
                <a16:creationId xmlns:a16="http://schemas.microsoft.com/office/drawing/2014/main" id="{DBF23A60-46D7-2D49-B768-4B570E6A5057}"/>
              </a:ext>
            </a:extLst>
          </p:cNvPr>
          <p:cNvGrpSpPr>
            <a:grpSpLocks/>
          </p:cNvGrpSpPr>
          <p:nvPr/>
        </p:nvGrpSpPr>
        <p:grpSpPr bwMode="auto">
          <a:xfrm>
            <a:off x="540944" y="4724400"/>
            <a:ext cx="7993455" cy="381000"/>
            <a:chOff x="0" y="5984"/>
            <a:chExt cx="3072" cy="374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56CD7B5-5D5B-DE45-8407-4A1B3B793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05"/>
              <a:ext cx="85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600"/>
            </a:p>
          </p:txBody>
        </p:sp>
        <p:sp>
          <p:nvSpPr>
            <p:cNvPr id="59" name="Rectangle 20">
              <a:extLst>
                <a:ext uri="{FF2B5EF4-FFF2-40B4-BE49-F238E27FC236}">
                  <a16:creationId xmlns:a16="http://schemas.microsoft.com/office/drawing/2014/main" id="{5B57737E-F0C6-6F45-A117-7237D5050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98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32	</a:t>
              </a:r>
              <a:r>
                <a:rPr lang="en-US" sz="1600" b="1" dirty="0">
                  <a:latin typeface="Courier New" panose="02070309020205020404" pitchFamily="49" charset="0"/>
                </a:rPr>
                <a:t>   { </a:t>
              </a:r>
              <a:r>
                <a:rPr lang="en-US" sz="1600" b="1" dirty="0" err="1">
                  <a:latin typeface="Courier New" panose="02070309020205020404" pitchFamily="49" charset="0"/>
                </a:rPr>
                <a:t>cout</a:t>
              </a:r>
              <a:r>
                <a:rPr lang="en-US" sz="1600" b="1" dirty="0">
                  <a:latin typeface="Courier New" panose="02070309020205020404" pitchFamily="49" charset="0"/>
                </a:rPr>
                <a:t> &lt;&lt; "Object " &lt;&lt; data &lt;&lt; "   destructor " &lt;&lt; </a:t>
              </a:r>
              <a:r>
                <a:rPr lang="en-US" sz="1600" b="1" dirty="0" err="1">
                  <a:latin typeface="Courier New" panose="02070309020205020404" pitchFamily="49" charset="0"/>
                </a:rPr>
                <a:t>endl</a:t>
              </a:r>
              <a:r>
                <a:rPr lang="en-US" sz="1600" b="1" dirty="0">
                  <a:latin typeface="Courier New" panose="02070309020205020404" pitchFamily="49" charset="0"/>
                </a:rPr>
                <a:t>; }</a:t>
              </a:r>
            </a:p>
            <a:p>
              <a:pPr eaLnBrk="1" hangingPunct="1"/>
              <a:endParaRPr lang="en-US" sz="16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60" name="Group 60">
            <a:extLst>
              <a:ext uri="{FF2B5EF4-FFF2-40B4-BE49-F238E27FC236}">
                <a16:creationId xmlns:a16="http://schemas.microsoft.com/office/drawing/2014/main" id="{234C29FC-A3CE-164F-9FBF-904978ED5D10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2378908"/>
            <a:ext cx="3810000" cy="2366963"/>
            <a:chOff x="3216" y="2400"/>
            <a:chExt cx="2400" cy="1491"/>
          </a:xfrm>
        </p:grpSpPr>
        <p:sp>
          <p:nvSpPr>
            <p:cNvPr id="61" name="Text Box 57">
              <a:extLst>
                <a:ext uri="{FF2B5EF4-FFF2-40B4-BE49-F238E27FC236}">
                  <a16:creationId xmlns:a16="http://schemas.microsoft.com/office/drawing/2014/main" id="{CF052FF8-D238-3740-88DD-3B013DAC83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400"/>
              <a:ext cx="2160" cy="36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b="1" dirty="0"/>
                <a:t>Constructor and Destructor print output when they are called.</a:t>
              </a:r>
            </a:p>
          </p:txBody>
        </p:sp>
        <p:sp>
          <p:nvSpPr>
            <p:cNvPr id="62" name="Line 58">
              <a:extLst>
                <a:ext uri="{FF2B5EF4-FFF2-40B4-BE49-F238E27FC236}">
                  <a16:creationId xmlns:a16="http://schemas.microsoft.com/office/drawing/2014/main" id="{052AEA0B-9240-544F-9337-27D5921A18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68" y="2904"/>
              <a:ext cx="528" cy="9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Line 59">
              <a:extLst>
                <a:ext uri="{FF2B5EF4-FFF2-40B4-BE49-F238E27FC236}">
                  <a16:creationId xmlns:a16="http://schemas.microsoft.com/office/drawing/2014/main" id="{A8B7A167-E6E8-6D4E-822E-E3011F5903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6" y="2736"/>
              <a:ext cx="240" cy="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4" name="Rectangle 4">
            <a:extLst>
              <a:ext uri="{FF2B5EF4-FFF2-40B4-BE49-F238E27FC236}">
                <a16:creationId xmlns:a16="http://schemas.microsoft.com/office/drawing/2014/main" id="{E3BFCAC9-C7FA-A548-A5C8-4AD6F718090C}"/>
              </a:ext>
            </a:extLst>
          </p:cNvPr>
          <p:cNvSpPr txBox="1">
            <a:spLocks noChangeArrowheads="1"/>
          </p:cNvSpPr>
          <p:nvPr/>
        </p:nvSpPr>
        <p:spPr>
          <a:xfrm>
            <a:off x="1066800" y="78347"/>
            <a:ext cx="7717849" cy="829733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B80000"/>
                </a:solidFill>
                <a:latin typeface="+mn-lt"/>
              </a:rPr>
              <a:t>When Constructors and Destructors Are Called: </a:t>
            </a:r>
          </a:p>
          <a:p>
            <a:r>
              <a:rPr lang="en-US" sz="2800" b="1" dirty="0">
                <a:solidFill>
                  <a:srgbClr val="B80000"/>
                </a:solidFill>
                <a:latin typeface="+mn-lt"/>
              </a:rPr>
              <a:t>An Example 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B725872-CE1D-A14D-B8EE-7E1C9CEA19C5}"/>
              </a:ext>
            </a:extLst>
          </p:cNvPr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4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53"/>
          <p:cNvGrpSpPr>
            <a:grpSpLocks/>
          </p:cNvGrpSpPr>
          <p:nvPr/>
        </p:nvGrpSpPr>
        <p:grpSpPr bwMode="auto">
          <a:xfrm>
            <a:off x="0" y="2033588"/>
            <a:ext cx="6705600" cy="276225"/>
            <a:chOff x="0" y="3326"/>
            <a:chExt cx="3072" cy="453"/>
          </a:xfrm>
        </p:grpSpPr>
        <p:sp>
          <p:nvSpPr>
            <p:cNvPr id="25664" name="Rectangle 52"/>
            <p:cNvSpPr>
              <a:spLocks noChangeArrowheads="1"/>
            </p:cNvSpPr>
            <p:nvPr/>
          </p:nvSpPr>
          <p:spPr bwMode="auto">
            <a:xfrm>
              <a:off x="0" y="3326"/>
              <a:ext cx="85" cy="45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25665" name="Rectangle 13"/>
            <p:cNvSpPr>
              <a:spLocks noChangeArrowheads="1"/>
            </p:cNvSpPr>
            <p:nvPr/>
          </p:nvSpPr>
          <p:spPr bwMode="auto">
            <a:xfrm>
              <a:off x="0" y="336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42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25603" name="Group 55"/>
          <p:cNvGrpSpPr>
            <a:grpSpLocks/>
          </p:cNvGrpSpPr>
          <p:nvPr/>
        </p:nvGrpSpPr>
        <p:grpSpPr bwMode="auto">
          <a:xfrm>
            <a:off x="0" y="2262188"/>
            <a:ext cx="6705600" cy="276225"/>
            <a:chOff x="0" y="3700"/>
            <a:chExt cx="3072" cy="453"/>
          </a:xfrm>
        </p:grpSpPr>
        <p:sp>
          <p:nvSpPr>
            <p:cNvPr id="25662" name="Rectangle 54"/>
            <p:cNvSpPr>
              <a:spLocks noChangeArrowheads="1"/>
            </p:cNvSpPr>
            <p:nvPr/>
          </p:nvSpPr>
          <p:spPr bwMode="auto">
            <a:xfrm>
              <a:off x="0" y="3700"/>
              <a:ext cx="85" cy="45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25663" name="Rectangle 14"/>
            <p:cNvSpPr>
              <a:spLocks noChangeArrowheads="1"/>
            </p:cNvSpPr>
            <p:nvPr/>
          </p:nvSpPr>
          <p:spPr bwMode="auto">
            <a:xfrm>
              <a:off x="0" y="374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43	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void</a:t>
              </a:r>
              <a:r>
                <a:rPr lang="en-US" sz="1200" b="1">
                  <a:latin typeface="Courier New" panose="02070309020205020404" pitchFamily="49" charset="0"/>
                </a:rPr>
                <a:t> create( 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void</a:t>
              </a:r>
              <a:r>
                <a:rPr lang="en-US" sz="1200" b="1">
                  <a:latin typeface="Courier New" panose="02070309020205020404" pitchFamily="49" charset="0"/>
                </a:rPr>
                <a:t> );  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 // prototype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25604" name="Group 57"/>
          <p:cNvGrpSpPr>
            <a:grpSpLocks/>
          </p:cNvGrpSpPr>
          <p:nvPr/>
        </p:nvGrpSpPr>
        <p:grpSpPr bwMode="auto">
          <a:xfrm>
            <a:off x="0" y="2490788"/>
            <a:ext cx="6705600" cy="276225"/>
            <a:chOff x="0" y="4074"/>
            <a:chExt cx="3072" cy="453"/>
          </a:xfrm>
        </p:grpSpPr>
        <p:sp>
          <p:nvSpPr>
            <p:cNvPr id="25660" name="Rectangle 56"/>
            <p:cNvSpPr>
              <a:spLocks noChangeArrowheads="1"/>
            </p:cNvSpPr>
            <p:nvPr/>
          </p:nvSpPr>
          <p:spPr bwMode="auto">
            <a:xfrm>
              <a:off x="0" y="4074"/>
              <a:ext cx="85" cy="45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25661" name="Rectangle 15"/>
            <p:cNvSpPr>
              <a:spLocks noChangeArrowheads="1"/>
            </p:cNvSpPr>
            <p:nvPr/>
          </p:nvSpPr>
          <p:spPr bwMode="auto">
            <a:xfrm>
              <a:off x="0" y="411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44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25605" name="Group 59"/>
          <p:cNvGrpSpPr>
            <a:grpSpLocks/>
          </p:cNvGrpSpPr>
          <p:nvPr/>
        </p:nvGrpSpPr>
        <p:grpSpPr bwMode="auto">
          <a:xfrm>
            <a:off x="0" y="2719388"/>
            <a:ext cx="6705600" cy="276225"/>
            <a:chOff x="0" y="4448"/>
            <a:chExt cx="3072" cy="453"/>
          </a:xfrm>
        </p:grpSpPr>
        <p:sp>
          <p:nvSpPr>
            <p:cNvPr id="25658" name="Rectangle 58"/>
            <p:cNvSpPr>
              <a:spLocks noChangeArrowheads="1"/>
            </p:cNvSpPr>
            <p:nvPr/>
          </p:nvSpPr>
          <p:spPr bwMode="auto">
            <a:xfrm>
              <a:off x="0" y="4448"/>
              <a:ext cx="85" cy="45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25659" name="Rectangle 16"/>
            <p:cNvSpPr>
              <a:spLocks noChangeArrowheads="1"/>
            </p:cNvSpPr>
            <p:nvPr/>
          </p:nvSpPr>
          <p:spPr bwMode="auto">
            <a:xfrm>
              <a:off x="0" y="448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45	</a:t>
              </a:r>
              <a:r>
                <a:rPr lang="en-US" sz="1200" b="1">
                  <a:latin typeface="Courier New" panose="02070309020205020404" pitchFamily="49" charset="0"/>
                </a:rPr>
                <a:t>CreateAndDestroy first( 1 );  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global object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25606" name="Group 61"/>
          <p:cNvGrpSpPr>
            <a:grpSpLocks/>
          </p:cNvGrpSpPr>
          <p:nvPr/>
        </p:nvGrpSpPr>
        <p:grpSpPr bwMode="auto">
          <a:xfrm>
            <a:off x="0" y="2947988"/>
            <a:ext cx="6705600" cy="276225"/>
            <a:chOff x="0" y="4822"/>
            <a:chExt cx="3072" cy="453"/>
          </a:xfrm>
        </p:grpSpPr>
        <p:sp>
          <p:nvSpPr>
            <p:cNvPr id="25656" name="Rectangle 60"/>
            <p:cNvSpPr>
              <a:spLocks noChangeArrowheads="1"/>
            </p:cNvSpPr>
            <p:nvPr/>
          </p:nvSpPr>
          <p:spPr bwMode="auto">
            <a:xfrm>
              <a:off x="0" y="4822"/>
              <a:ext cx="85" cy="45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25657" name="Rectangle 17"/>
            <p:cNvSpPr>
              <a:spLocks noChangeArrowheads="1"/>
            </p:cNvSpPr>
            <p:nvPr/>
          </p:nvSpPr>
          <p:spPr bwMode="auto">
            <a:xfrm>
              <a:off x="0" y="486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46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25607" name="Group 63"/>
          <p:cNvGrpSpPr>
            <a:grpSpLocks/>
          </p:cNvGrpSpPr>
          <p:nvPr/>
        </p:nvGrpSpPr>
        <p:grpSpPr bwMode="auto">
          <a:xfrm>
            <a:off x="0" y="3176588"/>
            <a:ext cx="6705600" cy="276225"/>
            <a:chOff x="0" y="5196"/>
            <a:chExt cx="3072" cy="453"/>
          </a:xfrm>
        </p:grpSpPr>
        <p:sp>
          <p:nvSpPr>
            <p:cNvPr id="25654" name="Rectangle 62"/>
            <p:cNvSpPr>
              <a:spLocks noChangeArrowheads="1"/>
            </p:cNvSpPr>
            <p:nvPr/>
          </p:nvSpPr>
          <p:spPr bwMode="auto">
            <a:xfrm>
              <a:off x="0" y="5196"/>
              <a:ext cx="85" cy="45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25655" name="Rectangle 18"/>
            <p:cNvSpPr>
              <a:spLocks noChangeArrowheads="1"/>
            </p:cNvSpPr>
            <p:nvPr/>
          </p:nvSpPr>
          <p:spPr bwMode="auto">
            <a:xfrm>
              <a:off x="0" y="523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47	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sz="1200" b="1">
                  <a:latin typeface="Courier New" panose="02070309020205020404" pitchFamily="49" charset="0"/>
                </a:rPr>
                <a:t> main()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25608" name="Group 65"/>
          <p:cNvGrpSpPr>
            <a:grpSpLocks/>
          </p:cNvGrpSpPr>
          <p:nvPr/>
        </p:nvGrpSpPr>
        <p:grpSpPr bwMode="auto">
          <a:xfrm>
            <a:off x="0" y="3405188"/>
            <a:ext cx="6705600" cy="276225"/>
            <a:chOff x="0" y="5570"/>
            <a:chExt cx="3072" cy="453"/>
          </a:xfrm>
        </p:grpSpPr>
        <p:sp>
          <p:nvSpPr>
            <p:cNvPr id="25652" name="Rectangle 64"/>
            <p:cNvSpPr>
              <a:spLocks noChangeArrowheads="1"/>
            </p:cNvSpPr>
            <p:nvPr/>
          </p:nvSpPr>
          <p:spPr bwMode="auto">
            <a:xfrm>
              <a:off x="0" y="5570"/>
              <a:ext cx="85" cy="45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25653" name="Rectangle 19"/>
            <p:cNvSpPr>
              <a:spLocks noChangeArrowheads="1"/>
            </p:cNvSpPr>
            <p:nvPr/>
          </p:nvSpPr>
          <p:spPr bwMode="auto">
            <a:xfrm>
              <a:off x="0" y="561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48	</a:t>
              </a:r>
              <a:r>
                <a:rPr lang="en-US" sz="1200" b="1">
                  <a:latin typeface="Courier New" panose="02070309020205020404" pitchFamily="49" charset="0"/>
                </a:rPr>
                <a:t>{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25609" name="Group 67"/>
          <p:cNvGrpSpPr>
            <a:grpSpLocks/>
          </p:cNvGrpSpPr>
          <p:nvPr/>
        </p:nvGrpSpPr>
        <p:grpSpPr bwMode="auto">
          <a:xfrm>
            <a:off x="0" y="3633788"/>
            <a:ext cx="6705600" cy="276225"/>
            <a:chOff x="0" y="5944"/>
            <a:chExt cx="3072" cy="453"/>
          </a:xfrm>
        </p:grpSpPr>
        <p:sp>
          <p:nvSpPr>
            <p:cNvPr id="25650" name="Rectangle 66"/>
            <p:cNvSpPr>
              <a:spLocks noChangeArrowheads="1"/>
            </p:cNvSpPr>
            <p:nvPr/>
          </p:nvSpPr>
          <p:spPr bwMode="auto">
            <a:xfrm>
              <a:off x="0" y="5944"/>
              <a:ext cx="85" cy="45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25651" name="Rectangle 20"/>
            <p:cNvSpPr>
              <a:spLocks noChangeArrowheads="1"/>
            </p:cNvSpPr>
            <p:nvPr/>
          </p:nvSpPr>
          <p:spPr bwMode="auto">
            <a:xfrm>
              <a:off x="0" y="598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49	</a:t>
              </a:r>
              <a:r>
                <a:rPr lang="en-US" sz="1200" b="1">
                  <a:latin typeface="Courier New" panose="02070309020205020404" pitchFamily="49" charset="0"/>
                </a:rPr>
                <a:t>   cout &lt;&lt; "   (global created before main)" &lt;&lt; endl;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25610" name="Group 69"/>
          <p:cNvGrpSpPr>
            <a:grpSpLocks/>
          </p:cNvGrpSpPr>
          <p:nvPr/>
        </p:nvGrpSpPr>
        <p:grpSpPr bwMode="auto">
          <a:xfrm>
            <a:off x="0" y="3862388"/>
            <a:ext cx="6705600" cy="276225"/>
            <a:chOff x="0" y="6318"/>
            <a:chExt cx="3072" cy="453"/>
          </a:xfrm>
        </p:grpSpPr>
        <p:sp>
          <p:nvSpPr>
            <p:cNvPr id="25648" name="Rectangle 68"/>
            <p:cNvSpPr>
              <a:spLocks noChangeArrowheads="1"/>
            </p:cNvSpPr>
            <p:nvPr/>
          </p:nvSpPr>
          <p:spPr bwMode="auto">
            <a:xfrm>
              <a:off x="0" y="6318"/>
              <a:ext cx="85" cy="45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25649" name="Rectangle 21"/>
            <p:cNvSpPr>
              <a:spLocks noChangeArrowheads="1"/>
            </p:cNvSpPr>
            <p:nvPr/>
          </p:nvSpPr>
          <p:spPr bwMode="auto">
            <a:xfrm>
              <a:off x="0" y="635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50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25611" name="Group 71"/>
          <p:cNvGrpSpPr>
            <a:grpSpLocks/>
          </p:cNvGrpSpPr>
          <p:nvPr/>
        </p:nvGrpSpPr>
        <p:grpSpPr bwMode="auto">
          <a:xfrm>
            <a:off x="0" y="4090988"/>
            <a:ext cx="6705600" cy="276225"/>
            <a:chOff x="0" y="6692"/>
            <a:chExt cx="3072" cy="453"/>
          </a:xfrm>
        </p:grpSpPr>
        <p:sp>
          <p:nvSpPr>
            <p:cNvPr id="25646" name="Rectangle 70"/>
            <p:cNvSpPr>
              <a:spLocks noChangeArrowheads="1"/>
            </p:cNvSpPr>
            <p:nvPr/>
          </p:nvSpPr>
          <p:spPr bwMode="auto">
            <a:xfrm>
              <a:off x="0" y="6692"/>
              <a:ext cx="85" cy="45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25647" name="Rectangle 22"/>
            <p:cNvSpPr>
              <a:spLocks noChangeArrowheads="1"/>
            </p:cNvSpPr>
            <p:nvPr/>
          </p:nvSpPr>
          <p:spPr bwMode="auto">
            <a:xfrm>
              <a:off x="0" y="673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51	</a:t>
              </a:r>
              <a:r>
                <a:rPr lang="en-US" sz="1200" b="1">
                  <a:latin typeface="Courier New" panose="02070309020205020404" pitchFamily="49" charset="0"/>
                </a:rPr>
                <a:t>   CreateAndDestroy second( 2 );        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local object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25612" name="Group 73"/>
          <p:cNvGrpSpPr>
            <a:grpSpLocks/>
          </p:cNvGrpSpPr>
          <p:nvPr/>
        </p:nvGrpSpPr>
        <p:grpSpPr bwMode="auto">
          <a:xfrm>
            <a:off x="0" y="4319588"/>
            <a:ext cx="6705600" cy="276225"/>
            <a:chOff x="0" y="7066"/>
            <a:chExt cx="3072" cy="453"/>
          </a:xfrm>
        </p:grpSpPr>
        <p:sp>
          <p:nvSpPr>
            <p:cNvPr id="25644" name="Rectangle 72"/>
            <p:cNvSpPr>
              <a:spLocks noChangeArrowheads="1"/>
            </p:cNvSpPr>
            <p:nvPr/>
          </p:nvSpPr>
          <p:spPr bwMode="auto">
            <a:xfrm>
              <a:off x="0" y="7066"/>
              <a:ext cx="85" cy="45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25645" name="Rectangle 23"/>
            <p:cNvSpPr>
              <a:spLocks noChangeArrowheads="1"/>
            </p:cNvSpPr>
            <p:nvPr/>
          </p:nvSpPr>
          <p:spPr bwMode="auto">
            <a:xfrm>
              <a:off x="0" y="710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52	</a:t>
              </a:r>
              <a:r>
                <a:rPr lang="en-US" sz="1200" b="1">
                  <a:latin typeface="Courier New" panose="02070309020205020404" pitchFamily="49" charset="0"/>
                </a:rPr>
                <a:t>   cout &lt;&lt; "   (local automatic in main)" &lt;&lt; endl;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25613" name="Group 75"/>
          <p:cNvGrpSpPr>
            <a:grpSpLocks/>
          </p:cNvGrpSpPr>
          <p:nvPr/>
        </p:nvGrpSpPr>
        <p:grpSpPr bwMode="auto">
          <a:xfrm>
            <a:off x="0" y="4548188"/>
            <a:ext cx="6705600" cy="276225"/>
            <a:chOff x="0" y="7440"/>
            <a:chExt cx="3072" cy="453"/>
          </a:xfrm>
        </p:grpSpPr>
        <p:sp>
          <p:nvSpPr>
            <p:cNvPr id="25642" name="Rectangle 74"/>
            <p:cNvSpPr>
              <a:spLocks noChangeArrowheads="1"/>
            </p:cNvSpPr>
            <p:nvPr/>
          </p:nvSpPr>
          <p:spPr bwMode="auto">
            <a:xfrm>
              <a:off x="0" y="7440"/>
              <a:ext cx="85" cy="45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25643" name="Rectangle 24"/>
            <p:cNvSpPr>
              <a:spLocks noChangeArrowheads="1"/>
            </p:cNvSpPr>
            <p:nvPr/>
          </p:nvSpPr>
          <p:spPr bwMode="auto">
            <a:xfrm>
              <a:off x="0" y="748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53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25614" name="Group 77"/>
          <p:cNvGrpSpPr>
            <a:grpSpLocks/>
          </p:cNvGrpSpPr>
          <p:nvPr/>
        </p:nvGrpSpPr>
        <p:grpSpPr bwMode="auto">
          <a:xfrm>
            <a:off x="0" y="4776788"/>
            <a:ext cx="6705600" cy="276225"/>
            <a:chOff x="0" y="7814"/>
            <a:chExt cx="3072" cy="453"/>
          </a:xfrm>
        </p:grpSpPr>
        <p:sp>
          <p:nvSpPr>
            <p:cNvPr id="25640" name="Rectangle 76"/>
            <p:cNvSpPr>
              <a:spLocks noChangeArrowheads="1"/>
            </p:cNvSpPr>
            <p:nvPr/>
          </p:nvSpPr>
          <p:spPr bwMode="auto">
            <a:xfrm>
              <a:off x="0" y="7814"/>
              <a:ext cx="85" cy="45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25641" name="Rectangle 25"/>
            <p:cNvSpPr>
              <a:spLocks noChangeArrowheads="1"/>
            </p:cNvSpPr>
            <p:nvPr/>
          </p:nvSpPr>
          <p:spPr bwMode="auto">
            <a:xfrm>
              <a:off x="0" y="785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54	</a:t>
              </a:r>
              <a:r>
                <a:rPr lang="en-US" sz="1200" b="1">
                  <a:latin typeface="Courier New" panose="02070309020205020404" pitchFamily="49" charset="0"/>
                </a:rPr>
                <a:t>   static CreateAndDestroy third( 3 );  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local object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25615" name="Group 79"/>
          <p:cNvGrpSpPr>
            <a:grpSpLocks/>
          </p:cNvGrpSpPr>
          <p:nvPr/>
        </p:nvGrpSpPr>
        <p:grpSpPr bwMode="auto">
          <a:xfrm>
            <a:off x="0" y="5005388"/>
            <a:ext cx="6705600" cy="276225"/>
            <a:chOff x="0" y="8188"/>
            <a:chExt cx="3072" cy="453"/>
          </a:xfrm>
        </p:grpSpPr>
        <p:sp>
          <p:nvSpPr>
            <p:cNvPr id="25638" name="Rectangle 78"/>
            <p:cNvSpPr>
              <a:spLocks noChangeArrowheads="1"/>
            </p:cNvSpPr>
            <p:nvPr/>
          </p:nvSpPr>
          <p:spPr bwMode="auto">
            <a:xfrm>
              <a:off x="0" y="8188"/>
              <a:ext cx="85" cy="45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25639" name="Rectangle 26"/>
            <p:cNvSpPr>
              <a:spLocks noChangeArrowheads="1"/>
            </p:cNvSpPr>
            <p:nvPr/>
          </p:nvSpPr>
          <p:spPr bwMode="auto">
            <a:xfrm>
              <a:off x="0" y="822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55	</a:t>
              </a:r>
              <a:r>
                <a:rPr lang="en-US" sz="1200" b="1">
                  <a:latin typeface="Courier New" panose="02070309020205020404" pitchFamily="49" charset="0"/>
                </a:rPr>
                <a:t>   cout &lt;&lt; "   (local static in main)" &lt;&lt; endl;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25616" name="Group 81"/>
          <p:cNvGrpSpPr>
            <a:grpSpLocks/>
          </p:cNvGrpSpPr>
          <p:nvPr/>
        </p:nvGrpSpPr>
        <p:grpSpPr bwMode="auto">
          <a:xfrm>
            <a:off x="0" y="5233988"/>
            <a:ext cx="6705600" cy="276225"/>
            <a:chOff x="0" y="8562"/>
            <a:chExt cx="3072" cy="453"/>
          </a:xfrm>
        </p:grpSpPr>
        <p:sp>
          <p:nvSpPr>
            <p:cNvPr id="25636" name="Rectangle 80"/>
            <p:cNvSpPr>
              <a:spLocks noChangeArrowheads="1"/>
            </p:cNvSpPr>
            <p:nvPr/>
          </p:nvSpPr>
          <p:spPr bwMode="auto">
            <a:xfrm>
              <a:off x="0" y="8562"/>
              <a:ext cx="85" cy="45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25637" name="Rectangle 27"/>
            <p:cNvSpPr>
              <a:spLocks noChangeArrowheads="1"/>
            </p:cNvSpPr>
            <p:nvPr/>
          </p:nvSpPr>
          <p:spPr bwMode="auto">
            <a:xfrm>
              <a:off x="0" y="860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56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25617" name="Group 83"/>
          <p:cNvGrpSpPr>
            <a:grpSpLocks/>
          </p:cNvGrpSpPr>
          <p:nvPr/>
        </p:nvGrpSpPr>
        <p:grpSpPr bwMode="auto">
          <a:xfrm>
            <a:off x="0" y="5462588"/>
            <a:ext cx="6705600" cy="276225"/>
            <a:chOff x="0" y="8936"/>
            <a:chExt cx="3072" cy="453"/>
          </a:xfrm>
        </p:grpSpPr>
        <p:sp>
          <p:nvSpPr>
            <p:cNvPr id="25634" name="Rectangle 82"/>
            <p:cNvSpPr>
              <a:spLocks noChangeArrowheads="1"/>
            </p:cNvSpPr>
            <p:nvPr/>
          </p:nvSpPr>
          <p:spPr bwMode="auto">
            <a:xfrm>
              <a:off x="0" y="8936"/>
              <a:ext cx="85" cy="45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25635" name="Rectangle 28"/>
            <p:cNvSpPr>
              <a:spLocks noChangeArrowheads="1"/>
            </p:cNvSpPr>
            <p:nvPr/>
          </p:nvSpPr>
          <p:spPr bwMode="auto">
            <a:xfrm>
              <a:off x="0" y="897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57	</a:t>
              </a:r>
              <a:r>
                <a:rPr lang="en-US" sz="1200" b="1">
                  <a:latin typeface="Courier New" panose="02070309020205020404" pitchFamily="49" charset="0"/>
                </a:rPr>
                <a:t>   create();  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call function to create objects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25618" name="Group 85"/>
          <p:cNvGrpSpPr>
            <a:grpSpLocks/>
          </p:cNvGrpSpPr>
          <p:nvPr/>
        </p:nvGrpSpPr>
        <p:grpSpPr bwMode="auto">
          <a:xfrm>
            <a:off x="0" y="5691188"/>
            <a:ext cx="6705600" cy="276225"/>
            <a:chOff x="0" y="9310"/>
            <a:chExt cx="3072" cy="453"/>
          </a:xfrm>
        </p:grpSpPr>
        <p:sp>
          <p:nvSpPr>
            <p:cNvPr id="25632" name="Rectangle 84"/>
            <p:cNvSpPr>
              <a:spLocks noChangeArrowheads="1"/>
            </p:cNvSpPr>
            <p:nvPr/>
          </p:nvSpPr>
          <p:spPr bwMode="auto">
            <a:xfrm>
              <a:off x="0" y="9310"/>
              <a:ext cx="85" cy="45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25633" name="Rectangle 29"/>
            <p:cNvSpPr>
              <a:spLocks noChangeArrowheads="1"/>
            </p:cNvSpPr>
            <p:nvPr/>
          </p:nvSpPr>
          <p:spPr bwMode="auto">
            <a:xfrm>
              <a:off x="0" y="935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58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25619" name="Group 87"/>
          <p:cNvGrpSpPr>
            <a:grpSpLocks/>
          </p:cNvGrpSpPr>
          <p:nvPr/>
        </p:nvGrpSpPr>
        <p:grpSpPr bwMode="auto">
          <a:xfrm>
            <a:off x="0" y="5919788"/>
            <a:ext cx="6705600" cy="276225"/>
            <a:chOff x="0" y="9684"/>
            <a:chExt cx="3072" cy="453"/>
          </a:xfrm>
        </p:grpSpPr>
        <p:sp>
          <p:nvSpPr>
            <p:cNvPr id="25630" name="Rectangle 86"/>
            <p:cNvSpPr>
              <a:spLocks noChangeArrowheads="1"/>
            </p:cNvSpPr>
            <p:nvPr/>
          </p:nvSpPr>
          <p:spPr bwMode="auto">
            <a:xfrm>
              <a:off x="0" y="9684"/>
              <a:ext cx="85" cy="45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25631" name="Rectangle 30"/>
            <p:cNvSpPr>
              <a:spLocks noChangeArrowheads="1"/>
            </p:cNvSpPr>
            <p:nvPr/>
          </p:nvSpPr>
          <p:spPr bwMode="auto">
            <a:xfrm>
              <a:off x="0" y="972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59	</a:t>
              </a:r>
              <a:r>
                <a:rPr lang="en-US" sz="1200" b="1">
                  <a:latin typeface="Courier New" panose="02070309020205020404" pitchFamily="49" charset="0"/>
                </a:rPr>
                <a:t>   CreateAndDestroy fourth( 4 );      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  // local object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25620" name="Group 89"/>
          <p:cNvGrpSpPr>
            <a:grpSpLocks/>
          </p:cNvGrpSpPr>
          <p:nvPr/>
        </p:nvGrpSpPr>
        <p:grpSpPr bwMode="auto">
          <a:xfrm>
            <a:off x="0" y="6148388"/>
            <a:ext cx="6705600" cy="276225"/>
            <a:chOff x="0" y="10058"/>
            <a:chExt cx="3072" cy="453"/>
          </a:xfrm>
        </p:grpSpPr>
        <p:sp>
          <p:nvSpPr>
            <p:cNvPr id="25628" name="Rectangle 88"/>
            <p:cNvSpPr>
              <a:spLocks noChangeArrowheads="1"/>
            </p:cNvSpPr>
            <p:nvPr/>
          </p:nvSpPr>
          <p:spPr bwMode="auto">
            <a:xfrm>
              <a:off x="0" y="10058"/>
              <a:ext cx="85" cy="45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25629" name="Rectangle 31"/>
            <p:cNvSpPr>
              <a:spLocks noChangeArrowheads="1"/>
            </p:cNvSpPr>
            <p:nvPr/>
          </p:nvSpPr>
          <p:spPr bwMode="auto">
            <a:xfrm>
              <a:off x="0" y="1009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60	</a:t>
              </a:r>
              <a:r>
                <a:rPr lang="en-US" sz="1200" b="1">
                  <a:latin typeface="Courier New" panose="02070309020205020404" pitchFamily="49" charset="0"/>
                </a:rPr>
                <a:t>   cout &lt;&lt; "   (local automatic in main)" &lt;&lt; endl;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25621" name="Group 91"/>
          <p:cNvGrpSpPr>
            <a:grpSpLocks/>
          </p:cNvGrpSpPr>
          <p:nvPr/>
        </p:nvGrpSpPr>
        <p:grpSpPr bwMode="auto">
          <a:xfrm>
            <a:off x="0" y="6376988"/>
            <a:ext cx="6705600" cy="276225"/>
            <a:chOff x="0" y="10432"/>
            <a:chExt cx="3072" cy="453"/>
          </a:xfrm>
        </p:grpSpPr>
        <p:sp>
          <p:nvSpPr>
            <p:cNvPr id="25626" name="Rectangle 90"/>
            <p:cNvSpPr>
              <a:spLocks noChangeArrowheads="1"/>
            </p:cNvSpPr>
            <p:nvPr/>
          </p:nvSpPr>
          <p:spPr bwMode="auto">
            <a:xfrm>
              <a:off x="0" y="10432"/>
              <a:ext cx="85" cy="45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25627" name="Rectangle 32"/>
            <p:cNvSpPr>
              <a:spLocks noChangeArrowheads="1"/>
            </p:cNvSpPr>
            <p:nvPr/>
          </p:nvSpPr>
          <p:spPr bwMode="auto">
            <a:xfrm>
              <a:off x="0" y="1047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61	</a:t>
              </a:r>
              <a:r>
                <a:rPr lang="en-US" sz="1200" b="1">
                  <a:latin typeface="Courier New" panose="02070309020205020404" pitchFamily="49" charset="0"/>
                </a:rPr>
                <a:t>   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return</a:t>
              </a:r>
              <a:r>
                <a:rPr lang="en-US" sz="1200" b="1">
                  <a:latin typeface="Courier New" panose="02070309020205020404" pitchFamily="49" charset="0"/>
                </a:rPr>
                <a:t> 0;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25622" name="Group 93"/>
          <p:cNvGrpSpPr>
            <a:grpSpLocks/>
          </p:cNvGrpSpPr>
          <p:nvPr/>
        </p:nvGrpSpPr>
        <p:grpSpPr bwMode="auto">
          <a:xfrm>
            <a:off x="0" y="6605588"/>
            <a:ext cx="6705600" cy="276225"/>
            <a:chOff x="0" y="10806"/>
            <a:chExt cx="3072" cy="453"/>
          </a:xfrm>
        </p:grpSpPr>
        <p:sp>
          <p:nvSpPr>
            <p:cNvPr id="25624" name="Rectangle 92"/>
            <p:cNvSpPr>
              <a:spLocks noChangeArrowheads="1"/>
            </p:cNvSpPr>
            <p:nvPr/>
          </p:nvSpPr>
          <p:spPr bwMode="auto">
            <a:xfrm>
              <a:off x="0" y="10806"/>
              <a:ext cx="85" cy="45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25625" name="Rectangle 33"/>
            <p:cNvSpPr>
              <a:spLocks noChangeArrowheads="1"/>
            </p:cNvSpPr>
            <p:nvPr/>
          </p:nvSpPr>
          <p:spPr bwMode="auto">
            <a:xfrm>
              <a:off x="0" y="1084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62	</a:t>
              </a:r>
              <a:r>
                <a:rPr lang="en-US" sz="1200" b="1">
                  <a:latin typeface="Courier New" panose="02070309020205020404" pitchFamily="49" charset="0"/>
                </a:rPr>
                <a:t>}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23" name="Group 43"/>
          <p:cNvGrpSpPr>
            <a:grpSpLocks/>
          </p:cNvGrpSpPr>
          <p:nvPr/>
        </p:nvGrpSpPr>
        <p:grpSpPr bwMode="auto">
          <a:xfrm>
            <a:off x="3657600" y="-1"/>
            <a:ext cx="5486400" cy="2771945"/>
            <a:chOff x="0" y="-40"/>
            <a:chExt cx="3072" cy="4941"/>
          </a:xfrm>
          <a:solidFill>
            <a:srgbClr val="FFC000"/>
          </a:solidFill>
        </p:grpSpPr>
        <p:grpSp>
          <p:nvGrpSpPr>
            <p:cNvPr id="24" name="Group 18"/>
            <p:cNvGrpSpPr>
              <a:grpSpLocks/>
            </p:cNvGrpSpPr>
            <p:nvPr/>
          </p:nvGrpSpPr>
          <p:grpSpPr bwMode="auto">
            <a:xfrm>
              <a:off x="0" y="-40"/>
              <a:ext cx="3072" cy="453"/>
              <a:chOff x="0" y="-40"/>
              <a:chExt cx="3072" cy="453"/>
            </a:xfrm>
            <a:grpFill/>
          </p:grpSpPr>
          <p:sp>
            <p:nvSpPr>
              <p:cNvPr id="131" name="Rectangle 17"/>
              <p:cNvSpPr>
                <a:spLocks noChangeArrowheads="1"/>
              </p:cNvSpPr>
              <p:nvPr/>
            </p:nvSpPr>
            <p:spPr bwMode="auto">
              <a:xfrm>
                <a:off x="0" y="-40"/>
                <a:ext cx="85" cy="45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en-US" sz="1200">
                  <a:latin typeface="Arial" charset="0"/>
                  <a:ea typeface="+mn-ea"/>
                  <a:cs typeface="ＭＳ Ｐゴシック" charset="0"/>
                </a:endParaRPr>
              </a:p>
            </p:txBody>
          </p:sp>
          <p:sp>
            <p:nvSpPr>
              <p:cNvPr id="132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  <a:defRPr/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ea typeface="+mn-ea"/>
                    <a:cs typeface="ＭＳ Ｐゴシック" charset="0"/>
                  </a:rPr>
                  <a:t>	63	</a:t>
                </a:r>
                <a:endParaRPr lang="en-US" sz="1200" b="1">
                  <a:latin typeface="Courier New" pitchFamily="49" charset="0"/>
                  <a:ea typeface="+mn-ea"/>
                  <a:cs typeface="ＭＳ Ｐゴシック" charset="0"/>
                </a:endParaRPr>
              </a:p>
              <a:p>
                <a:pPr>
                  <a:tabLst>
                    <a:tab pos="139700" algn="r"/>
                    <a:tab pos="292100" algn="l"/>
                  </a:tabLst>
                  <a:defRPr/>
                </a:pPr>
                <a:endParaRPr lang="en-US" sz="1200" b="1">
                  <a:latin typeface="Courier New" pitchFamily="49" charset="0"/>
                  <a:ea typeface="+mn-ea"/>
                  <a:cs typeface="ＭＳ Ｐゴシック" charset="0"/>
                </a:endParaRPr>
              </a:p>
            </p:txBody>
          </p:sp>
        </p:grpSp>
        <p:grpSp>
          <p:nvGrpSpPr>
            <p:cNvPr id="25" name="Group 20"/>
            <p:cNvGrpSpPr>
              <a:grpSpLocks/>
            </p:cNvGrpSpPr>
            <p:nvPr/>
          </p:nvGrpSpPr>
          <p:grpSpPr bwMode="auto">
            <a:xfrm>
              <a:off x="0" y="334"/>
              <a:ext cx="3072" cy="453"/>
              <a:chOff x="0" y="334"/>
              <a:chExt cx="3072" cy="453"/>
            </a:xfrm>
            <a:grpFill/>
          </p:grpSpPr>
          <p:sp>
            <p:nvSpPr>
              <p:cNvPr id="129" name="Rectangle 19"/>
              <p:cNvSpPr>
                <a:spLocks noChangeArrowheads="1"/>
              </p:cNvSpPr>
              <p:nvPr/>
            </p:nvSpPr>
            <p:spPr bwMode="auto">
              <a:xfrm>
                <a:off x="0" y="334"/>
                <a:ext cx="85" cy="45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en-US" sz="1200">
                  <a:latin typeface="Arial" charset="0"/>
                  <a:ea typeface="+mn-ea"/>
                  <a:cs typeface="ＭＳ Ｐゴシック" charset="0"/>
                </a:endParaRPr>
              </a:p>
            </p:txBody>
          </p:sp>
          <p:sp>
            <p:nvSpPr>
              <p:cNvPr id="130" name="Rectangle 5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  <a:defRPr/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ea typeface="+mn-ea"/>
                    <a:cs typeface="ＭＳ Ｐゴシック" charset="0"/>
                  </a:rPr>
                  <a:t>	64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ea typeface="+mn-ea"/>
                    <a:cs typeface="ＭＳ Ｐゴシック" charset="0"/>
                  </a:rPr>
                  <a:t>// Function to create objects</a:t>
                </a:r>
                <a:endParaRPr lang="en-US" sz="1200" b="1">
                  <a:latin typeface="Courier New" pitchFamily="49" charset="0"/>
                  <a:ea typeface="+mn-ea"/>
                  <a:cs typeface="ＭＳ Ｐゴシック" charset="0"/>
                </a:endParaRPr>
              </a:p>
              <a:p>
                <a:pPr>
                  <a:tabLst>
                    <a:tab pos="139700" algn="r"/>
                    <a:tab pos="292100" algn="l"/>
                  </a:tabLst>
                  <a:defRPr/>
                </a:pPr>
                <a:endParaRPr lang="en-US" sz="1200" b="1">
                  <a:latin typeface="Courier New" pitchFamily="49" charset="0"/>
                  <a:ea typeface="+mn-ea"/>
                  <a:cs typeface="ＭＳ Ｐゴシック" charset="0"/>
                </a:endParaRPr>
              </a:p>
            </p:txBody>
          </p:sp>
        </p:grpSp>
        <p:grpSp>
          <p:nvGrpSpPr>
            <p:cNvPr id="26" name="Group 22"/>
            <p:cNvGrpSpPr>
              <a:grpSpLocks/>
            </p:cNvGrpSpPr>
            <p:nvPr/>
          </p:nvGrpSpPr>
          <p:grpSpPr bwMode="auto">
            <a:xfrm>
              <a:off x="0" y="708"/>
              <a:ext cx="3072" cy="453"/>
              <a:chOff x="0" y="708"/>
              <a:chExt cx="3072" cy="453"/>
            </a:xfrm>
            <a:grpFill/>
          </p:grpSpPr>
          <p:sp>
            <p:nvSpPr>
              <p:cNvPr id="127" name="Rectangle 21"/>
              <p:cNvSpPr>
                <a:spLocks noChangeArrowheads="1"/>
              </p:cNvSpPr>
              <p:nvPr/>
            </p:nvSpPr>
            <p:spPr bwMode="auto">
              <a:xfrm>
                <a:off x="0" y="708"/>
                <a:ext cx="85" cy="45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en-US" sz="1200">
                  <a:latin typeface="Arial" charset="0"/>
                  <a:ea typeface="+mn-ea"/>
                  <a:cs typeface="ＭＳ Ｐゴシック" charset="0"/>
                </a:endParaRPr>
              </a:p>
            </p:txBody>
          </p:sp>
          <p:sp>
            <p:nvSpPr>
              <p:cNvPr id="128" name="Rectangle 6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  <a:defRPr/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ea typeface="+mn-ea"/>
                    <a:cs typeface="ＭＳ Ｐゴシック" charset="0"/>
                  </a:rPr>
                  <a:t>	65	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ea typeface="+mn-ea"/>
                    <a:cs typeface="ＭＳ Ｐゴシック" charset="0"/>
                  </a:rPr>
                  <a:t>void</a:t>
                </a:r>
                <a:r>
                  <a:rPr lang="en-US" sz="1200" b="1">
                    <a:latin typeface="Courier New" pitchFamily="49" charset="0"/>
                    <a:ea typeface="+mn-ea"/>
                    <a:cs typeface="ＭＳ Ｐゴシック" charset="0"/>
                  </a:rPr>
                  <a:t> create(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ea typeface="+mn-ea"/>
                    <a:cs typeface="ＭＳ Ｐゴシック" charset="0"/>
                  </a:rPr>
                  <a:t>void</a:t>
                </a:r>
                <a:r>
                  <a:rPr lang="en-US" sz="1200" b="1">
                    <a:latin typeface="Courier New" pitchFamily="49" charset="0"/>
                    <a:ea typeface="+mn-ea"/>
                    <a:cs typeface="ＭＳ Ｐゴシック" charset="0"/>
                  </a:rPr>
                  <a:t> )</a:t>
                </a:r>
              </a:p>
              <a:p>
                <a:pPr>
                  <a:tabLst>
                    <a:tab pos="139700" algn="r"/>
                    <a:tab pos="292100" algn="l"/>
                  </a:tabLst>
                  <a:defRPr/>
                </a:pPr>
                <a:endParaRPr lang="en-US" sz="1200" b="1">
                  <a:latin typeface="Courier New" pitchFamily="49" charset="0"/>
                  <a:ea typeface="+mn-ea"/>
                  <a:cs typeface="ＭＳ Ｐゴシック" charset="0"/>
                </a:endParaRPr>
              </a:p>
            </p:txBody>
          </p:sp>
        </p:grpSp>
        <p:grpSp>
          <p:nvGrpSpPr>
            <p:cNvPr id="27" name="Group 24"/>
            <p:cNvGrpSpPr>
              <a:grpSpLocks/>
            </p:cNvGrpSpPr>
            <p:nvPr/>
          </p:nvGrpSpPr>
          <p:grpSpPr bwMode="auto">
            <a:xfrm>
              <a:off x="0" y="1082"/>
              <a:ext cx="3072" cy="453"/>
              <a:chOff x="0" y="1082"/>
              <a:chExt cx="3072" cy="453"/>
            </a:xfrm>
            <a:grpFill/>
          </p:grpSpPr>
          <p:sp>
            <p:nvSpPr>
              <p:cNvPr id="125" name="Rectangle 23"/>
              <p:cNvSpPr>
                <a:spLocks noChangeArrowheads="1"/>
              </p:cNvSpPr>
              <p:nvPr/>
            </p:nvSpPr>
            <p:spPr bwMode="auto">
              <a:xfrm>
                <a:off x="0" y="1082"/>
                <a:ext cx="85" cy="45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en-US" sz="1200">
                  <a:latin typeface="Arial" charset="0"/>
                  <a:ea typeface="+mn-ea"/>
                  <a:cs typeface="ＭＳ Ｐゴシック" charset="0"/>
                </a:endParaRPr>
              </a:p>
            </p:txBody>
          </p:sp>
          <p:sp>
            <p:nvSpPr>
              <p:cNvPr id="126" name="Rectangle 7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  <a:defRPr/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ea typeface="+mn-ea"/>
                    <a:cs typeface="ＭＳ Ｐゴシック" charset="0"/>
                  </a:rPr>
                  <a:t>	66	</a:t>
                </a:r>
                <a:r>
                  <a:rPr lang="en-US" sz="1200" b="1">
                    <a:latin typeface="Courier New" pitchFamily="49" charset="0"/>
                    <a:ea typeface="+mn-ea"/>
                    <a:cs typeface="ＭＳ Ｐゴシック" charset="0"/>
                  </a:rPr>
                  <a:t>{</a:t>
                </a:r>
              </a:p>
              <a:p>
                <a:pPr>
                  <a:tabLst>
                    <a:tab pos="139700" algn="r"/>
                    <a:tab pos="292100" algn="l"/>
                  </a:tabLst>
                  <a:defRPr/>
                </a:pPr>
                <a:endParaRPr lang="en-US" sz="1200" b="1">
                  <a:latin typeface="Courier New" pitchFamily="49" charset="0"/>
                  <a:ea typeface="+mn-ea"/>
                  <a:cs typeface="ＭＳ Ｐゴシック" charset="0"/>
                </a:endParaRPr>
              </a:p>
            </p:txBody>
          </p:sp>
        </p:grpSp>
        <p:grpSp>
          <p:nvGrpSpPr>
            <p:cNvPr id="28" name="Group 26"/>
            <p:cNvGrpSpPr>
              <a:grpSpLocks/>
            </p:cNvGrpSpPr>
            <p:nvPr/>
          </p:nvGrpSpPr>
          <p:grpSpPr bwMode="auto">
            <a:xfrm>
              <a:off x="0" y="1456"/>
              <a:ext cx="3072" cy="453"/>
              <a:chOff x="0" y="1456"/>
              <a:chExt cx="3072" cy="453"/>
            </a:xfrm>
            <a:grpFill/>
          </p:grpSpPr>
          <p:sp>
            <p:nvSpPr>
              <p:cNvPr id="123" name="Rectangle 25"/>
              <p:cNvSpPr>
                <a:spLocks noChangeArrowheads="1"/>
              </p:cNvSpPr>
              <p:nvPr/>
            </p:nvSpPr>
            <p:spPr bwMode="auto">
              <a:xfrm>
                <a:off x="0" y="1456"/>
                <a:ext cx="85" cy="45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en-US" sz="1200">
                  <a:latin typeface="Arial" charset="0"/>
                  <a:ea typeface="+mn-ea"/>
                  <a:cs typeface="ＭＳ Ｐゴシック" charset="0"/>
                </a:endParaRPr>
              </a:p>
            </p:txBody>
          </p:sp>
          <p:sp>
            <p:nvSpPr>
              <p:cNvPr id="124" name="Rectangle 8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  <a:defRPr/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ea typeface="+mn-ea"/>
                    <a:cs typeface="ＭＳ Ｐゴシック" charset="0"/>
                  </a:rPr>
                  <a:t>	67	</a:t>
                </a:r>
                <a:r>
                  <a:rPr lang="en-US" sz="1200" b="1">
                    <a:latin typeface="Courier New" pitchFamily="49" charset="0"/>
                    <a:ea typeface="+mn-ea"/>
                    <a:cs typeface="ＭＳ Ｐゴシック" charset="0"/>
                  </a:rPr>
                  <a:t>   CreateAndDestroy fifth( 5 );</a:t>
                </a:r>
              </a:p>
              <a:p>
                <a:pPr>
                  <a:tabLst>
                    <a:tab pos="139700" algn="r"/>
                    <a:tab pos="292100" algn="l"/>
                  </a:tabLst>
                  <a:defRPr/>
                </a:pPr>
                <a:endParaRPr lang="en-US" sz="1200" b="1">
                  <a:latin typeface="Courier New" pitchFamily="49" charset="0"/>
                  <a:ea typeface="+mn-ea"/>
                  <a:cs typeface="ＭＳ Ｐゴシック" charset="0"/>
                </a:endParaRPr>
              </a:p>
            </p:txBody>
          </p:sp>
        </p:grpSp>
        <p:grpSp>
          <p:nvGrpSpPr>
            <p:cNvPr id="29" name="Group 28"/>
            <p:cNvGrpSpPr>
              <a:grpSpLocks/>
            </p:cNvGrpSpPr>
            <p:nvPr/>
          </p:nvGrpSpPr>
          <p:grpSpPr bwMode="auto">
            <a:xfrm>
              <a:off x="0" y="1830"/>
              <a:ext cx="3072" cy="453"/>
              <a:chOff x="0" y="1830"/>
              <a:chExt cx="3072" cy="453"/>
            </a:xfrm>
            <a:grpFill/>
          </p:grpSpPr>
          <p:sp>
            <p:nvSpPr>
              <p:cNvPr id="121" name="Rectangle 27"/>
              <p:cNvSpPr>
                <a:spLocks noChangeArrowheads="1"/>
              </p:cNvSpPr>
              <p:nvPr/>
            </p:nvSpPr>
            <p:spPr bwMode="auto">
              <a:xfrm>
                <a:off x="0" y="1830"/>
                <a:ext cx="85" cy="45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en-US" sz="1200">
                  <a:latin typeface="Arial" charset="0"/>
                  <a:ea typeface="+mn-ea"/>
                  <a:cs typeface="ＭＳ Ｐゴシック" charset="0"/>
                </a:endParaRPr>
              </a:p>
            </p:txBody>
          </p:sp>
          <p:sp>
            <p:nvSpPr>
              <p:cNvPr id="122" name="Rectangle 9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  <a:defRPr/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ea typeface="+mn-ea"/>
                    <a:cs typeface="ＭＳ Ｐゴシック" charset="0"/>
                  </a:rPr>
                  <a:t>	68	</a:t>
                </a:r>
                <a:r>
                  <a:rPr lang="en-US" sz="1200" b="1">
                    <a:latin typeface="Courier New" pitchFamily="49" charset="0"/>
                    <a:ea typeface="+mn-ea"/>
                    <a:cs typeface="ＭＳ Ｐゴシック" charset="0"/>
                  </a:rPr>
                  <a:t>   cout &lt;&lt; "   (local automatic in create)" &lt;&lt; endl;</a:t>
                </a:r>
              </a:p>
              <a:p>
                <a:pPr>
                  <a:tabLst>
                    <a:tab pos="139700" algn="r"/>
                    <a:tab pos="292100" algn="l"/>
                  </a:tabLst>
                  <a:defRPr/>
                </a:pPr>
                <a:endParaRPr lang="en-US" sz="1200" b="1">
                  <a:latin typeface="Courier New" pitchFamily="49" charset="0"/>
                  <a:ea typeface="+mn-ea"/>
                  <a:cs typeface="ＭＳ Ｐゴシック" charset="0"/>
                </a:endParaRPr>
              </a:p>
            </p:txBody>
          </p:sp>
        </p:grpSp>
        <p:grpSp>
          <p:nvGrpSpPr>
            <p:cNvPr id="30" name="Group 30"/>
            <p:cNvGrpSpPr>
              <a:grpSpLocks/>
            </p:cNvGrpSpPr>
            <p:nvPr/>
          </p:nvGrpSpPr>
          <p:grpSpPr bwMode="auto">
            <a:xfrm>
              <a:off x="0" y="2204"/>
              <a:ext cx="3072" cy="453"/>
              <a:chOff x="0" y="2204"/>
              <a:chExt cx="3072" cy="453"/>
            </a:xfrm>
            <a:grpFill/>
          </p:grpSpPr>
          <p:sp>
            <p:nvSpPr>
              <p:cNvPr id="119" name="Rectangle 29"/>
              <p:cNvSpPr>
                <a:spLocks noChangeArrowheads="1"/>
              </p:cNvSpPr>
              <p:nvPr/>
            </p:nvSpPr>
            <p:spPr bwMode="auto">
              <a:xfrm>
                <a:off x="0" y="2204"/>
                <a:ext cx="85" cy="45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en-US" sz="1200">
                  <a:latin typeface="Arial" charset="0"/>
                  <a:ea typeface="+mn-ea"/>
                  <a:cs typeface="ＭＳ Ｐゴシック" charset="0"/>
                </a:endParaRPr>
              </a:p>
            </p:txBody>
          </p:sp>
          <p:sp>
            <p:nvSpPr>
              <p:cNvPr id="120" name="Rectangle 10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  <a:defRPr/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ea typeface="+mn-ea"/>
                    <a:cs typeface="ＭＳ Ｐゴシック" charset="0"/>
                  </a:rPr>
                  <a:t>	69	</a:t>
                </a:r>
                <a:endParaRPr lang="en-US" sz="1200" b="1">
                  <a:latin typeface="Courier New" pitchFamily="49" charset="0"/>
                  <a:ea typeface="+mn-ea"/>
                  <a:cs typeface="ＭＳ Ｐゴシック" charset="0"/>
                </a:endParaRPr>
              </a:p>
              <a:p>
                <a:pPr>
                  <a:tabLst>
                    <a:tab pos="139700" algn="r"/>
                    <a:tab pos="292100" algn="l"/>
                  </a:tabLst>
                  <a:defRPr/>
                </a:pPr>
                <a:endParaRPr lang="en-US" sz="1200" b="1">
                  <a:latin typeface="Courier New" pitchFamily="49" charset="0"/>
                  <a:ea typeface="+mn-ea"/>
                  <a:cs typeface="ＭＳ Ｐゴシック" charset="0"/>
                </a:endParaRPr>
              </a:p>
            </p:txBody>
          </p:sp>
        </p:grpSp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0" y="2578"/>
              <a:ext cx="3072" cy="453"/>
              <a:chOff x="0" y="2578"/>
              <a:chExt cx="3072" cy="453"/>
            </a:xfrm>
            <a:grpFill/>
          </p:grpSpPr>
          <p:sp>
            <p:nvSpPr>
              <p:cNvPr id="117" name="Rectangle 31"/>
              <p:cNvSpPr>
                <a:spLocks noChangeArrowheads="1"/>
              </p:cNvSpPr>
              <p:nvPr/>
            </p:nvSpPr>
            <p:spPr bwMode="auto">
              <a:xfrm>
                <a:off x="0" y="2578"/>
                <a:ext cx="85" cy="45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en-US" sz="1200">
                  <a:latin typeface="Arial" charset="0"/>
                  <a:ea typeface="+mn-ea"/>
                  <a:cs typeface="ＭＳ Ｐゴシック" charset="0"/>
                </a:endParaRPr>
              </a:p>
            </p:txBody>
          </p:sp>
          <p:sp>
            <p:nvSpPr>
              <p:cNvPr id="118" name="Rectangle 11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  <a:defRPr/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ea typeface="+mn-ea"/>
                    <a:cs typeface="ＭＳ Ｐゴシック" charset="0"/>
                  </a:rPr>
                  <a:t>	70	</a:t>
                </a:r>
                <a:r>
                  <a:rPr lang="en-US" sz="1200" b="1">
                    <a:latin typeface="Courier New" pitchFamily="49" charset="0"/>
                    <a:ea typeface="+mn-ea"/>
                    <a:cs typeface="ＭＳ Ｐゴシック" charset="0"/>
                  </a:rPr>
                  <a:t>   static CreateAndDestroy sixth( 6 );</a:t>
                </a:r>
              </a:p>
              <a:p>
                <a:pPr>
                  <a:tabLst>
                    <a:tab pos="139700" algn="r"/>
                    <a:tab pos="292100" algn="l"/>
                  </a:tabLst>
                  <a:defRPr/>
                </a:pPr>
                <a:endParaRPr lang="en-US" sz="1200" b="1">
                  <a:latin typeface="Courier New" pitchFamily="49" charset="0"/>
                  <a:ea typeface="+mn-ea"/>
                  <a:cs typeface="ＭＳ Ｐゴシック" charset="0"/>
                </a:endParaRPr>
              </a:p>
            </p:txBody>
          </p:sp>
        </p:grpSp>
        <p:grpSp>
          <p:nvGrpSpPr>
            <p:cNvPr id="59392" name="Group 34"/>
            <p:cNvGrpSpPr>
              <a:grpSpLocks/>
            </p:cNvGrpSpPr>
            <p:nvPr/>
          </p:nvGrpSpPr>
          <p:grpSpPr bwMode="auto">
            <a:xfrm>
              <a:off x="0" y="2952"/>
              <a:ext cx="3072" cy="453"/>
              <a:chOff x="0" y="2952"/>
              <a:chExt cx="3072" cy="453"/>
            </a:xfrm>
            <a:grpFill/>
          </p:grpSpPr>
          <p:sp>
            <p:nvSpPr>
              <p:cNvPr id="115" name="Rectangle 33"/>
              <p:cNvSpPr>
                <a:spLocks noChangeArrowheads="1"/>
              </p:cNvSpPr>
              <p:nvPr/>
            </p:nvSpPr>
            <p:spPr bwMode="auto">
              <a:xfrm>
                <a:off x="0" y="2952"/>
                <a:ext cx="85" cy="45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en-US" sz="1200">
                  <a:latin typeface="Arial" charset="0"/>
                  <a:ea typeface="+mn-ea"/>
                  <a:cs typeface="ＭＳ Ｐゴシック" charset="0"/>
                </a:endParaRPr>
              </a:p>
            </p:txBody>
          </p:sp>
          <p:sp>
            <p:nvSpPr>
              <p:cNvPr id="116" name="Rectangle 12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  <a:defRPr/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ea typeface="+mn-ea"/>
                    <a:cs typeface="ＭＳ Ｐゴシック" charset="0"/>
                  </a:rPr>
                  <a:t>	71	</a:t>
                </a:r>
                <a:r>
                  <a:rPr lang="en-US" sz="1200" b="1">
                    <a:latin typeface="Courier New" pitchFamily="49" charset="0"/>
                    <a:ea typeface="+mn-ea"/>
                    <a:cs typeface="ＭＳ Ｐゴシック" charset="0"/>
                  </a:rPr>
                  <a:t>   cout &lt;&lt; "   (local static in create)" &lt;&lt; endl;</a:t>
                </a:r>
              </a:p>
              <a:p>
                <a:pPr>
                  <a:tabLst>
                    <a:tab pos="139700" algn="r"/>
                    <a:tab pos="292100" algn="l"/>
                  </a:tabLst>
                  <a:defRPr/>
                </a:pPr>
                <a:endParaRPr lang="en-US" sz="1200" b="1">
                  <a:latin typeface="Courier New" pitchFamily="49" charset="0"/>
                  <a:ea typeface="+mn-ea"/>
                  <a:cs typeface="ＭＳ Ｐゴシック" charset="0"/>
                </a:endParaRPr>
              </a:p>
            </p:txBody>
          </p:sp>
        </p:grpSp>
        <p:grpSp>
          <p:nvGrpSpPr>
            <p:cNvPr id="59393" name="Group 36"/>
            <p:cNvGrpSpPr>
              <a:grpSpLocks/>
            </p:cNvGrpSpPr>
            <p:nvPr/>
          </p:nvGrpSpPr>
          <p:grpSpPr bwMode="auto">
            <a:xfrm>
              <a:off x="0" y="3326"/>
              <a:ext cx="3072" cy="453"/>
              <a:chOff x="0" y="3326"/>
              <a:chExt cx="3072" cy="453"/>
            </a:xfrm>
            <a:grpFill/>
          </p:grpSpPr>
          <p:sp>
            <p:nvSpPr>
              <p:cNvPr id="113" name="Rectangle 35"/>
              <p:cNvSpPr>
                <a:spLocks noChangeArrowheads="1"/>
              </p:cNvSpPr>
              <p:nvPr/>
            </p:nvSpPr>
            <p:spPr bwMode="auto">
              <a:xfrm>
                <a:off x="0" y="3326"/>
                <a:ext cx="85" cy="45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en-US" sz="1200">
                  <a:latin typeface="Arial" charset="0"/>
                  <a:ea typeface="+mn-ea"/>
                  <a:cs typeface="ＭＳ Ｐゴシック" charset="0"/>
                </a:endParaRPr>
              </a:p>
            </p:txBody>
          </p:sp>
          <p:sp>
            <p:nvSpPr>
              <p:cNvPr id="114" name="Rectangle 13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  <a:defRPr/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ea typeface="+mn-ea"/>
                    <a:cs typeface="ＭＳ Ｐゴシック" charset="0"/>
                  </a:rPr>
                  <a:t>	72	</a:t>
                </a:r>
                <a:endParaRPr lang="en-US" sz="1200" b="1">
                  <a:latin typeface="Courier New" pitchFamily="49" charset="0"/>
                  <a:ea typeface="+mn-ea"/>
                  <a:cs typeface="ＭＳ Ｐゴシック" charset="0"/>
                </a:endParaRPr>
              </a:p>
              <a:p>
                <a:pPr>
                  <a:tabLst>
                    <a:tab pos="139700" algn="r"/>
                    <a:tab pos="292100" algn="l"/>
                  </a:tabLst>
                  <a:defRPr/>
                </a:pPr>
                <a:endParaRPr lang="en-US" sz="1200" b="1">
                  <a:latin typeface="Courier New" pitchFamily="49" charset="0"/>
                  <a:ea typeface="+mn-ea"/>
                  <a:cs typeface="ＭＳ Ｐゴシック" charset="0"/>
                </a:endParaRPr>
              </a:p>
            </p:txBody>
          </p:sp>
        </p:grpSp>
        <p:grpSp>
          <p:nvGrpSpPr>
            <p:cNvPr id="59394" name="Group 38"/>
            <p:cNvGrpSpPr>
              <a:grpSpLocks/>
            </p:cNvGrpSpPr>
            <p:nvPr/>
          </p:nvGrpSpPr>
          <p:grpSpPr bwMode="auto">
            <a:xfrm>
              <a:off x="0" y="3700"/>
              <a:ext cx="3072" cy="453"/>
              <a:chOff x="0" y="3700"/>
              <a:chExt cx="3072" cy="453"/>
            </a:xfrm>
            <a:grpFill/>
          </p:grpSpPr>
          <p:sp>
            <p:nvSpPr>
              <p:cNvPr id="111" name="Rectangle 37"/>
              <p:cNvSpPr>
                <a:spLocks noChangeArrowheads="1"/>
              </p:cNvSpPr>
              <p:nvPr/>
            </p:nvSpPr>
            <p:spPr bwMode="auto">
              <a:xfrm>
                <a:off x="0" y="3700"/>
                <a:ext cx="85" cy="45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en-US" sz="1200">
                  <a:latin typeface="Arial" charset="0"/>
                  <a:ea typeface="+mn-ea"/>
                  <a:cs typeface="ＭＳ Ｐゴシック" charset="0"/>
                </a:endParaRPr>
              </a:p>
            </p:txBody>
          </p:sp>
          <p:sp>
            <p:nvSpPr>
              <p:cNvPr id="112" name="Rectangle 14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  <a:defRPr/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ea typeface="+mn-ea"/>
                    <a:cs typeface="ＭＳ Ｐゴシック" charset="0"/>
                  </a:rPr>
                  <a:t>	73	</a:t>
                </a:r>
                <a:r>
                  <a:rPr lang="en-US" sz="1200" b="1">
                    <a:latin typeface="Courier New" pitchFamily="49" charset="0"/>
                    <a:ea typeface="+mn-ea"/>
                    <a:cs typeface="ＭＳ Ｐゴシック" charset="0"/>
                  </a:rPr>
                  <a:t>   CreateAndDestroy seventh( 7 );</a:t>
                </a:r>
              </a:p>
              <a:p>
                <a:pPr>
                  <a:tabLst>
                    <a:tab pos="139700" algn="r"/>
                    <a:tab pos="292100" algn="l"/>
                  </a:tabLst>
                  <a:defRPr/>
                </a:pPr>
                <a:endParaRPr lang="en-US" sz="1200" b="1">
                  <a:latin typeface="Courier New" pitchFamily="49" charset="0"/>
                  <a:ea typeface="+mn-ea"/>
                  <a:cs typeface="ＭＳ Ｐゴシック" charset="0"/>
                </a:endParaRPr>
              </a:p>
            </p:txBody>
          </p:sp>
        </p:grpSp>
        <p:grpSp>
          <p:nvGrpSpPr>
            <p:cNvPr id="59395" name="Group 40"/>
            <p:cNvGrpSpPr>
              <a:grpSpLocks/>
            </p:cNvGrpSpPr>
            <p:nvPr/>
          </p:nvGrpSpPr>
          <p:grpSpPr bwMode="auto">
            <a:xfrm>
              <a:off x="0" y="4074"/>
              <a:ext cx="3072" cy="453"/>
              <a:chOff x="0" y="4074"/>
              <a:chExt cx="3072" cy="453"/>
            </a:xfrm>
            <a:grpFill/>
          </p:grpSpPr>
          <p:sp>
            <p:nvSpPr>
              <p:cNvPr id="109" name="Rectangle 39"/>
              <p:cNvSpPr>
                <a:spLocks noChangeArrowheads="1"/>
              </p:cNvSpPr>
              <p:nvPr/>
            </p:nvSpPr>
            <p:spPr bwMode="auto">
              <a:xfrm>
                <a:off x="0" y="4074"/>
                <a:ext cx="85" cy="45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en-US" sz="1200">
                  <a:latin typeface="Arial" charset="0"/>
                  <a:ea typeface="+mn-ea"/>
                  <a:cs typeface="ＭＳ Ｐゴシック" charset="0"/>
                </a:endParaRPr>
              </a:p>
            </p:txBody>
          </p:sp>
          <p:sp>
            <p:nvSpPr>
              <p:cNvPr id="110" name="Rectangle 15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  <a:defRPr/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ea typeface="+mn-ea"/>
                    <a:cs typeface="ＭＳ Ｐゴシック" charset="0"/>
                  </a:rPr>
                  <a:t>	74	</a:t>
                </a:r>
                <a:r>
                  <a:rPr lang="en-US" sz="1200" b="1">
                    <a:latin typeface="Courier New" pitchFamily="49" charset="0"/>
                    <a:ea typeface="+mn-ea"/>
                    <a:cs typeface="ＭＳ Ｐゴシック" charset="0"/>
                  </a:rPr>
                  <a:t>   cout &lt;&lt; "   (local automatic in create)" &lt;&lt; endl;</a:t>
                </a:r>
              </a:p>
              <a:p>
                <a:pPr>
                  <a:tabLst>
                    <a:tab pos="139700" algn="r"/>
                    <a:tab pos="292100" algn="l"/>
                  </a:tabLst>
                  <a:defRPr/>
                </a:pPr>
                <a:endParaRPr lang="en-US" sz="1200" b="1">
                  <a:latin typeface="Courier New" pitchFamily="49" charset="0"/>
                  <a:ea typeface="+mn-ea"/>
                  <a:cs typeface="ＭＳ Ｐゴシック" charset="0"/>
                </a:endParaRPr>
              </a:p>
            </p:txBody>
          </p:sp>
        </p:grpSp>
        <p:grpSp>
          <p:nvGrpSpPr>
            <p:cNvPr id="59396" name="Group 42"/>
            <p:cNvGrpSpPr>
              <a:grpSpLocks/>
            </p:cNvGrpSpPr>
            <p:nvPr/>
          </p:nvGrpSpPr>
          <p:grpSpPr bwMode="auto">
            <a:xfrm>
              <a:off x="0" y="4448"/>
              <a:ext cx="3072" cy="453"/>
              <a:chOff x="0" y="4448"/>
              <a:chExt cx="3072" cy="453"/>
            </a:xfrm>
            <a:grpFill/>
          </p:grpSpPr>
          <p:sp>
            <p:nvSpPr>
              <p:cNvPr id="107" name="Rectangle 41"/>
              <p:cNvSpPr>
                <a:spLocks noChangeArrowheads="1"/>
              </p:cNvSpPr>
              <p:nvPr/>
            </p:nvSpPr>
            <p:spPr bwMode="auto">
              <a:xfrm>
                <a:off x="0" y="4448"/>
                <a:ext cx="85" cy="45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en-US" sz="1200">
                  <a:latin typeface="Arial" charset="0"/>
                  <a:ea typeface="+mn-ea"/>
                  <a:cs typeface="ＭＳ Ｐゴシック" charset="0"/>
                </a:endParaRPr>
              </a:p>
            </p:txBody>
          </p:sp>
          <p:sp>
            <p:nvSpPr>
              <p:cNvPr id="108" name="Rectangle 16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  <a:defRPr/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ea typeface="+mn-ea"/>
                    <a:cs typeface="ＭＳ Ｐゴシック" charset="0"/>
                  </a:rPr>
                  <a:t>	75	</a:t>
                </a:r>
                <a:r>
                  <a:rPr lang="en-US" sz="1200" b="1">
                    <a:latin typeface="Courier New" pitchFamily="49" charset="0"/>
                    <a:ea typeface="+mn-ea"/>
                    <a:cs typeface="ＭＳ Ｐゴシック" charset="0"/>
                  </a:rPr>
                  <a:t>}</a:t>
                </a:r>
              </a:p>
              <a:p>
                <a:pPr>
                  <a:tabLst>
                    <a:tab pos="139700" algn="r"/>
                    <a:tab pos="292100" algn="l"/>
                  </a:tabLst>
                  <a:defRPr/>
                </a:pPr>
                <a:endParaRPr lang="en-US" sz="1200" b="1">
                  <a:latin typeface="Courier New" pitchFamily="49" charset="0"/>
                  <a:ea typeface="+mn-ea"/>
                  <a:cs typeface="ＭＳ Ｐゴシック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140881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4"/>
          <p:cNvSpPr>
            <a:spLocks noChangeArrowheads="1"/>
          </p:cNvSpPr>
          <p:nvPr/>
        </p:nvSpPr>
        <p:spPr bwMode="auto">
          <a:xfrm>
            <a:off x="457200" y="2395537"/>
            <a:ext cx="6705600" cy="28622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tabLst>
                <a:tab pos="152400" algn="l"/>
                <a:tab pos="304800" algn="l"/>
                <a:tab pos="457200" algn="l"/>
                <a:tab pos="609600" algn="l"/>
                <a:tab pos="762000" algn="l"/>
                <a:tab pos="9144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133600" algn="l"/>
                <a:tab pos="2286000" algn="l"/>
                <a:tab pos="2438400" algn="l"/>
                <a:tab pos="2743200" algn="l"/>
                <a:tab pos="3048000" algn="l"/>
                <a:tab pos="3352800" algn="l"/>
                <a:tab pos="36576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152400" algn="l"/>
                <a:tab pos="304800" algn="l"/>
                <a:tab pos="457200" algn="l"/>
                <a:tab pos="609600" algn="l"/>
                <a:tab pos="762000" algn="l"/>
                <a:tab pos="9144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133600" algn="l"/>
                <a:tab pos="2286000" algn="l"/>
                <a:tab pos="2438400" algn="l"/>
                <a:tab pos="2743200" algn="l"/>
                <a:tab pos="3048000" algn="l"/>
                <a:tab pos="3352800" algn="l"/>
                <a:tab pos="36576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152400" algn="l"/>
                <a:tab pos="304800" algn="l"/>
                <a:tab pos="457200" algn="l"/>
                <a:tab pos="609600" algn="l"/>
                <a:tab pos="762000" algn="l"/>
                <a:tab pos="9144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133600" algn="l"/>
                <a:tab pos="2286000" algn="l"/>
                <a:tab pos="2438400" algn="l"/>
                <a:tab pos="2743200" algn="l"/>
                <a:tab pos="3048000" algn="l"/>
                <a:tab pos="3352800" algn="l"/>
                <a:tab pos="36576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152400" algn="l"/>
                <a:tab pos="304800" algn="l"/>
                <a:tab pos="457200" algn="l"/>
                <a:tab pos="609600" algn="l"/>
                <a:tab pos="762000" algn="l"/>
                <a:tab pos="9144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133600" algn="l"/>
                <a:tab pos="2286000" algn="l"/>
                <a:tab pos="2438400" algn="l"/>
                <a:tab pos="2743200" algn="l"/>
                <a:tab pos="3048000" algn="l"/>
                <a:tab pos="3352800" algn="l"/>
                <a:tab pos="36576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152400" algn="l"/>
                <a:tab pos="304800" algn="l"/>
                <a:tab pos="457200" algn="l"/>
                <a:tab pos="609600" algn="l"/>
                <a:tab pos="762000" algn="l"/>
                <a:tab pos="9144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133600" algn="l"/>
                <a:tab pos="2286000" algn="l"/>
                <a:tab pos="2438400" algn="l"/>
                <a:tab pos="2743200" algn="l"/>
                <a:tab pos="3048000" algn="l"/>
                <a:tab pos="3352800" algn="l"/>
                <a:tab pos="36576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" algn="l"/>
                <a:tab pos="304800" algn="l"/>
                <a:tab pos="457200" algn="l"/>
                <a:tab pos="609600" algn="l"/>
                <a:tab pos="762000" algn="l"/>
                <a:tab pos="9144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133600" algn="l"/>
                <a:tab pos="2286000" algn="l"/>
                <a:tab pos="2438400" algn="l"/>
                <a:tab pos="2743200" algn="l"/>
                <a:tab pos="3048000" algn="l"/>
                <a:tab pos="3352800" algn="l"/>
                <a:tab pos="36576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" algn="l"/>
                <a:tab pos="304800" algn="l"/>
                <a:tab pos="457200" algn="l"/>
                <a:tab pos="609600" algn="l"/>
                <a:tab pos="762000" algn="l"/>
                <a:tab pos="9144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133600" algn="l"/>
                <a:tab pos="2286000" algn="l"/>
                <a:tab pos="2438400" algn="l"/>
                <a:tab pos="2743200" algn="l"/>
                <a:tab pos="3048000" algn="l"/>
                <a:tab pos="3352800" algn="l"/>
                <a:tab pos="36576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" algn="l"/>
                <a:tab pos="304800" algn="l"/>
                <a:tab pos="457200" algn="l"/>
                <a:tab pos="609600" algn="l"/>
                <a:tab pos="762000" algn="l"/>
                <a:tab pos="9144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133600" algn="l"/>
                <a:tab pos="2286000" algn="l"/>
                <a:tab pos="2438400" algn="l"/>
                <a:tab pos="2743200" algn="l"/>
                <a:tab pos="3048000" algn="l"/>
                <a:tab pos="3352800" algn="l"/>
                <a:tab pos="36576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" algn="l"/>
                <a:tab pos="304800" algn="l"/>
                <a:tab pos="457200" algn="l"/>
                <a:tab pos="609600" algn="l"/>
                <a:tab pos="762000" algn="l"/>
                <a:tab pos="9144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133600" algn="l"/>
                <a:tab pos="2286000" algn="l"/>
                <a:tab pos="2438400" algn="l"/>
                <a:tab pos="2743200" algn="l"/>
                <a:tab pos="3048000" algn="l"/>
                <a:tab pos="3352800" algn="l"/>
                <a:tab pos="36576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1200" b="1" dirty="0">
                <a:latin typeface="Courier New" panose="02070309020205020404" pitchFamily="49" charset="0"/>
              </a:rPr>
              <a:t>OUTPUT</a:t>
            </a:r>
          </a:p>
          <a:p>
            <a:pPr eaLnBrk="1" hangingPunct="1"/>
            <a:r>
              <a:rPr lang="en-US" sz="1200" b="1" dirty="0">
                <a:latin typeface="Courier New" panose="02070309020205020404" pitchFamily="49" charset="0"/>
              </a:rPr>
              <a:t>Object 1   constructor   (global created before main)</a:t>
            </a:r>
          </a:p>
          <a:p>
            <a:pPr eaLnBrk="1" hangingPunct="1"/>
            <a:r>
              <a:rPr lang="en-US" sz="1200" b="1" dirty="0">
                <a:latin typeface="Courier New" panose="02070309020205020404" pitchFamily="49" charset="0"/>
              </a:rPr>
              <a:t>Object 2   constructor   (local automatic in main)</a:t>
            </a:r>
          </a:p>
          <a:p>
            <a:pPr eaLnBrk="1" hangingPunct="1"/>
            <a:r>
              <a:rPr lang="en-US" sz="1200" b="1" dirty="0">
                <a:latin typeface="Courier New" panose="02070309020205020404" pitchFamily="49" charset="0"/>
              </a:rPr>
              <a:t>Object 3   constructor   (local static in main)</a:t>
            </a:r>
          </a:p>
          <a:p>
            <a:pPr eaLnBrk="1" hangingPunct="1"/>
            <a:r>
              <a:rPr lang="en-US" sz="1200" b="1" dirty="0">
                <a:latin typeface="Courier New" panose="02070309020205020404" pitchFamily="49" charset="0"/>
              </a:rPr>
              <a:t>Object 5   constructor   (local automatic in create)</a:t>
            </a:r>
          </a:p>
          <a:p>
            <a:pPr eaLnBrk="1" hangingPunct="1"/>
            <a:r>
              <a:rPr lang="en-US" sz="1200" b="1" dirty="0">
                <a:latin typeface="Courier New" panose="02070309020205020404" pitchFamily="49" charset="0"/>
              </a:rPr>
              <a:t>Object 6   constructor   (local static in create)</a:t>
            </a:r>
          </a:p>
          <a:p>
            <a:pPr eaLnBrk="1" hangingPunct="1"/>
            <a:r>
              <a:rPr lang="en-US" sz="1200" b="1" dirty="0">
                <a:latin typeface="Courier New" panose="02070309020205020404" pitchFamily="49" charset="0"/>
              </a:rPr>
              <a:t>Object 7   constructor   (local automatic in create)</a:t>
            </a:r>
          </a:p>
          <a:p>
            <a:pPr eaLnBrk="1" hangingPunct="1"/>
            <a:r>
              <a:rPr lang="en-US" sz="1200" b="1" dirty="0">
                <a:latin typeface="Courier New" panose="02070309020205020404" pitchFamily="49" charset="0"/>
              </a:rPr>
              <a:t>Object 7   destructor    </a:t>
            </a:r>
          </a:p>
          <a:p>
            <a:pPr eaLnBrk="1" hangingPunct="1"/>
            <a:r>
              <a:rPr lang="en-US" sz="1200" b="1" dirty="0">
                <a:latin typeface="Courier New" panose="02070309020205020404" pitchFamily="49" charset="0"/>
              </a:rPr>
              <a:t>Object 5   destructor    </a:t>
            </a:r>
          </a:p>
          <a:p>
            <a:pPr eaLnBrk="1" hangingPunct="1"/>
            <a:r>
              <a:rPr lang="en-US" sz="1200" b="1" dirty="0">
                <a:latin typeface="Courier New" panose="02070309020205020404" pitchFamily="49" charset="0"/>
              </a:rPr>
              <a:t>Object 4   constructor   (local automatic in main)</a:t>
            </a:r>
          </a:p>
          <a:p>
            <a:pPr eaLnBrk="1" hangingPunct="1"/>
            <a:r>
              <a:rPr lang="en-US" sz="1200" b="1" dirty="0">
                <a:latin typeface="Courier New" panose="02070309020205020404" pitchFamily="49" charset="0"/>
              </a:rPr>
              <a:t>Object 4   destructor    </a:t>
            </a:r>
          </a:p>
          <a:p>
            <a:pPr eaLnBrk="1" hangingPunct="1"/>
            <a:r>
              <a:rPr lang="en-US" sz="1200" b="1" dirty="0">
                <a:latin typeface="Courier New" panose="02070309020205020404" pitchFamily="49" charset="0"/>
              </a:rPr>
              <a:t>Object 2   destructor    </a:t>
            </a:r>
          </a:p>
          <a:p>
            <a:pPr eaLnBrk="1" hangingPunct="1"/>
            <a:r>
              <a:rPr lang="en-US" sz="1200" b="1" dirty="0">
                <a:latin typeface="Courier New" panose="02070309020205020404" pitchFamily="49" charset="0"/>
              </a:rPr>
              <a:t>Object 6   destructor</a:t>
            </a:r>
          </a:p>
          <a:p>
            <a:pPr eaLnBrk="1" hangingPunct="1"/>
            <a:r>
              <a:rPr lang="en-US" sz="1200" b="1" dirty="0">
                <a:latin typeface="Courier New" panose="02070309020205020404" pitchFamily="49" charset="0"/>
              </a:rPr>
              <a:t>Object 3   destructor    </a:t>
            </a:r>
          </a:p>
          <a:p>
            <a:pPr eaLnBrk="1" hangingPunct="1"/>
            <a:r>
              <a:rPr lang="en-US" sz="1200" b="1" dirty="0">
                <a:latin typeface="Courier New" panose="02070309020205020404" pitchFamily="49" charset="0"/>
              </a:rPr>
              <a:t>Object 1   destructor    </a:t>
            </a: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5181600" y="2928938"/>
            <a:ext cx="3810000" cy="1931989"/>
            <a:chOff x="3120" y="2496"/>
            <a:chExt cx="2400" cy="1217"/>
          </a:xfrm>
        </p:grpSpPr>
        <p:sp>
          <p:nvSpPr>
            <p:cNvPr id="26628" name="Text Box 48"/>
            <p:cNvSpPr txBox="1">
              <a:spLocks noChangeArrowheads="1"/>
            </p:cNvSpPr>
            <p:nvPr/>
          </p:nvSpPr>
          <p:spPr bwMode="auto">
            <a:xfrm>
              <a:off x="3552" y="2976"/>
              <a:ext cx="1968" cy="73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b="1"/>
                <a:t>Notice how the order of the constructor and destructor call depends on the types of variables (automatic, global and </a:t>
              </a:r>
              <a:r>
                <a:rPr lang="en-US" sz="1400" b="1">
                  <a:latin typeface="Courier New" panose="02070309020205020404" pitchFamily="49" charset="0"/>
                </a:rPr>
                <a:t>static</a:t>
              </a:r>
              <a:r>
                <a:rPr lang="en-US" sz="1400" b="1"/>
                <a:t>) they are associated with.</a:t>
              </a:r>
            </a:p>
          </p:txBody>
        </p:sp>
        <p:sp>
          <p:nvSpPr>
            <p:cNvPr id="26629" name="Line 49"/>
            <p:cNvSpPr>
              <a:spLocks noChangeShapeType="1"/>
            </p:cNvSpPr>
            <p:nvPr/>
          </p:nvSpPr>
          <p:spPr bwMode="auto">
            <a:xfrm flipH="1" flipV="1">
              <a:off x="3120" y="2496"/>
              <a:ext cx="480" cy="5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en-US" sz="2000" b="1"/>
            </a:p>
          </p:txBody>
        </p:sp>
      </p:grpSp>
      <p:sp>
        <p:nvSpPr>
          <p:cNvPr id="6" name="Rectangle 4">
            <a:extLst>
              <a:ext uri="{FF2B5EF4-FFF2-40B4-BE49-F238E27FC236}">
                <a16:creationId xmlns:a16="http://schemas.microsoft.com/office/drawing/2014/main" id="{A0CA7665-A8CA-2048-82E4-12D0989BC5C7}"/>
              </a:ext>
            </a:extLst>
          </p:cNvPr>
          <p:cNvSpPr txBox="1">
            <a:spLocks noChangeArrowheads="1"/>
          </p:cNvSpPr>
          <p:nvPr/>
        </p:nvSpPr>
        <p:spPr>
          <a:xfrm>
            <a:off x="1066800" y="78347"/>
            <a:ext cx="7717849" cy="829733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B80000"/>
                </a:solidFill>
                <a:latin typeface="+mn-lt"/>
              </a:rPr>
              <a:t>When Constructors and Destructors Are Called: </a:t>
            </a:r>
          </a:p>
          <a:p>
            <a:r>
              <a:rPr lang="en-US" sz="2800" b="1" dirty="0">
                <a:solidFill>
                  <a:srgbClr val="B80000"/>
                </a:solidFill>
                <a:latin typeface="+mn-lt"/>
              </a:rPr>
              <a:t>An Example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F8FA23-3BAB-E141-855A-0F6C7240F4F3}"/>
              </a:ext>
            </a:extLst>
          </p:cNvPr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9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075"/>
            <a:ext cx="8421756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>
                <a:solidFill>
                  <a:srgbClr val="B80000"/>
                </a:solidFill>
                <a:cs typeface="Arial" panose="020B0604020202020204" pitchFamily="34" charset="0"/>
              </a:rPr>
              <a:t>When do Constructors Get Called?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229600" cy="5334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dirty="0"/>
              <a:t>Class object creation time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Dynamically allocated object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Class argument passed by value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Class object returned by value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Object Array element (created)</a:t>
            </a:r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46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CD647-8442-EA42-B30D-1986D3599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What exactly is Object-oriented Programming?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BA9E4-118D-C84D-B95A-BB656043B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A new way of thinking about programming</a:t>
            </a:r>
          </a:p>
          <a:p>
            <a:r>
              <a:rPr lang="en-US" sz="2800" dirty="0" err="1"/>
              <a:t>Organise</a:t>
            </a:r>
            <a:r>
              <a:rPr lang="en-US" sz="2800" dirty="0"/>
              <a:t> your solution in terms of the objects/entities that exist in the real world</a:t>
            </a:r>
          </a:p>
          <a:p>
            <a:r>
              <a:rPr lang="en-US" sz="2800" dirty="0"/>
              <a:t>For example, in a Library Management System, you would think about what objects there are in an actual library and what each object should do </a:t>
            </a:r>
          </a:p>
          <a:p>
            <a:r>
              <a:rPr lang="en-US" sz="2800" dirty="0"/>
              <a:t>Library member, books, librarian, </a:t>
            </a:r>
            <a:r>
              <a:rPr lang="en-US" sz="2800" dirty="0" err="1"/>
              <a:t>etc</a:t>
            </a:r>
            <a:r>
              <a:rPr lang="en-US" sz="2800" dirty="0"/>
              <a:t>…</a:t>
            </a:r>
          </a:p>
          <a:p>
            <a:r>
              <a:rPr lang="en-US" sz="2800" dirty="0"/>
              <a:t>You then map your design to code</a:t>
            </a:r>
          </a:p>
          <a:p>
            <a:r>
              <a:rPr lang="en-US" sz="2800" dirty="0"/>
              <a:t>We will learn in the remainder of this course how to translate this object-oriented design to code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B8909B-2700-144A-8796-3D517D5CACBD}"/>
              </a:ext>
            </a:extLst>
          </p:cNvPr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878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54156" y="0"/>
            <a:ext cx="8153400" cy="944881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What Constructors Do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143000"/>
            <a:ext cx="8839200" cy="5562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dirty="0">
                <a:solidFill>
                  <a:srgbClr val="B80000"/>
                </a:solidFill>
              </a:rPr>
              <a:t>Help in initializing </a:t>
            </a:r>
            <a:r>
              <a:rPr lang="en-US" b="1" dirty="0">
                <a:solidFill>
                  <a:srgbClr val="C00000"/>
                </a:solidFill>
              </a:rPr>
              <a:t>class data members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b="1" dirty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Employee( ) { id = 0; } </a:t>
            </a:r>
          </a:p>
          <a:p>
            <a:pPr lvl="1"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solidFill>
                  <a:srgbClr val="B80000"/>
                </a:solidFill>
              </a:rPr>
              <a:t>Allocate memory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for </a:t>
            </a:r>
            <a:r>
              <a:rPr lang="en-US" b="1" dirty="0">
                <a:solidFill>
                  <a:srgbClr val="B80000"/>
                </a:solidFill>
              </a:rPr>
              <a:t>dynamic members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b="1" dirty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Employee() 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b="1" dirty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char* </a:t>
            </a:r>
            <a:r>
              <a:rPr lang="en-US" b="1" dirty="0" err="1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nameptr</a:t>
            </a:r>
            <a:r>
              <a:rPr lang="en-US" b="1" dirty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char[20];}</a:t>
            </a:r>
          </a:p>
          <a:p>
            <a:pPr lvl="1"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solidFill>
                  <a:srgbClr val="B80000"/>
                </a:solidFill>
              </a:rPr>
              <a:t>Allocate</a:t>
            </a:r>
            <a:r>
              <a:rPr lang="en-US" b="1" dirty="0">
                <a:solidFill>
                  <a:srgbClr val="C00000"/>
                </a:solidFill>
              </a:rPr>
              <a:t> any </a:t>
            </a:r>
            <a:r>
              <a:rPr lang="en-US" b="1" dirty="0">
                <a:solidFill>
                  <a:srgbClr val="B80000"/>
                </a:solidFill>
              </a:rPr>
              <a:t>needed resources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Such as to open files, etc.</a:t>
            </a:r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299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839200" cy="944881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>
                <a:solidFill>
                  <a:srgbClr val="B80000"/>
                </a:solidFill>
                <a:latin typeface="+mn-lt"/>
                <a:cs typeface="Arial" panose="020B0604020202020204" pitchFamily="34" charset="0"/>
              </a:rPr>
              <a:t>Constructing Arrays of Objects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143000"/>
            <a:ext cx="8763000" cy="5410200"/>
          </a:xfrm>
        </p:spPr>
        <p:txBody>
          <a:bodyPr/>
          <a:lstStyle/>
          <a:p>
            <a:pPr algn="ctr" eaLnBrk="1" hangingPunct="1">
              <a:buFont typeface="Monotype Sorts" charset="2"/>
              <a:buNone/>
            </a:pPr>
            <a:r>
              <a:rPr lang="en-US" sz="2400" b="1" dirty="0">
                <a:solidFill>
                  <a:srgbClr val="2F1BC7"/>
                </a:solidFill>
                <a:latin typeface="Courier New" panose="02070309020205020404" pitchFamily="49" charset="0"/>
              </a:rPr>
              <a:t>Complex </a:t>
            </a:r>
            <a:r>
              <a:rPr lang="en-US" sz="2400" b="1" dirty="0" err="1">
                <a:solidFill>
                  <a:srgbClr val="2F1BC7"/>
                </a:solidFill>
                <a:latin typeface="Courier New" panose="02070309020205020404" pitchFamily="49" charset="0"/>
              </a:rPr>
              <a:t>c_arr</a:t>
            </a:r>
            <a:r>
              <a:rPr lang="en-US" sz="2400" b="1" dirty="0">
                <a:solidFill>
                  <a:srgbClr val="2F1BC7"/>
                </a:solidFill>
                <a:latin typeface="Courier New" panose="02070309020205020404" pitchFamily="49" charset="0"/>
              </a:rPr>
              <a:t>[10];</a:t>
            </a:r>
          </a:p>
          <a:p>
            <a:pPr algn="ctr" eaLnBrk="1" hangingPunct="1">
              <a:buFont typeface="Monotype Sorts" charset="2"/>
              <a:buNone/>
            </a:pPr>
            <a:r>
              <a:rPr lang="en-US" sz="2400" b="1" dirty="0">
                <a:solidFill>
                  <a:srgbClr val="2F1BC7"/>
                </a:solidFill>
                <a:latin typeface="Courier New" panose="02070309020205020404" pitchFamily="49" charset="0"/>
              </a:rPr>
              <a:t>Date </a:t>
            </a:r>
            <a:r>
              <a:rPr lang="en-US" sz="2400" b="1" dirty="0" err="1">
                <a:solidFill>
                  <a:srgbClr val="2F1BC7"/>
                </a:solidFill>
                <a:latin typeface="Courier New" panose="02070309020205020404" pitchFamily="49" charset="0"/>
              </a:rPr>
              <a:t>date_arr</a:t>
            </a:r>
            <a:r>
              <a:rPr lang="en-US" sz="2400" b="1" dirty="0">
                <a:solidFill>
                  <a:srgbClr val="2F1BC7"/>
                </a:solidFill>
                <a:latin typeface="Courier New" panose="02070309020205020404" pitchFamily="49" charset="0"/>
              </a:rPr>
              <a:t>[20];</a:t>
            </a:r>
          </a:p>
          <a:p>
            <a:pPr eaLnBrk="1" hangingPunct="1"/>
            <a:endParaRPr lang="en-US" sz="2800" dirty="0">
              <a:latin typeface="Tahoma" panose="020B0604030504040204" pitchFamily="34" charset="0"/>
            </a:endParaRPr>
          </a:p>
          <a:p>
            <a:pPr marL="0" indent="0" algn="just" eaLnBrk="1" hangingPunct="1">
              <a:buNone/>
            </a:pPr>
            <a:r>
              <a:rPr lang="en-US" sz="2800" b="1" u="sng" dirty="0">
                <a:solidFill>
                  <a:srgbClr val="B80000"/>
                </a:solidFill>
                <a:latin typeface="+mj-lt"/>
              </a:rPr>
              <a:t>Issue:</a:t>
            </a:r>
            <a:r>
              <a:rPr lang="en-US" sz="2800" b="1" dirty="0">
                <a:solidFill>
                  <a:srgbClr val="B80000"/>
                </a:solidFill>
                <a:latin typeface="+mj-lt"/>
              </a:rPr>
              <a:t> </a:t>
            </a:r>
          </a:p>
          <a:p>
            <a:pPr marL="0" indent="0" algn="just" eaLnBrk="1" hangingPunct="1">
              <a:buNone/>
            </a:pPr>
            <a:r>
              <a:rPr lang="en-US" sz="2800" dirty="0">
                <a:latin typeface="+mj-lt"/>
              </a:rPr>
              <a:t>There is no way to call argument-based constructors (non-default) for array members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431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-7619"/>
            <a:ext cx="8305800" cy="9906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b="1" dirty="0">
                <a:solidFill>
                  <a:srgbClr val="B80000"/>
                </a:solidFill>
                <a:latin typeface="+mn-lt"/>
                <a:cs typeface="Arial" panose="020B0604020202020204" pitchFamily="34" charset="0"/>
              </a:rPr>
              <a:t>Arrays of Objects and Non-Default Constructors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305800" cy="5334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C00000"/>
                </a:solidFill>
              </a:rPr>
              <a:t>Trick: </a:t>
            </a:r>
          </a:p>
          <a:p>
            <a:pPr lvl="1"/>
            <a:r>
              <a:rPr lang="en-US" dirty="0"/>
              <a:t>Declare an array of pointer to objects</a:t>
            </a:r>
          </a:p>
          <a:p>
            <a:pPr lvl="1"/>
            <a:r>
              <a:rPr lang="en-US" dirty="0"/>
              <a:t>Allocate and initialize each object in a loop</a:t>
            </a:r>
          </a:p>
          <a:p>
            <a:pPr eaLnBrk="1" hangingPunct="1"/>
            <a:endParaRPr lang="en-US" sz="2400" dirty="0">
              <a:latin typeface="Tahoma" panose="020B0604030504040204" pitchFamily="34" charset="0"/>
            </a:endParaRPr>
          </a:p>
          <a:p>
            <a:pPr eaLnBrk="1" hangingPunct="1"/>
            <a:endParaRPr lang="en-US" sz="2400" dirty="0">
              <a:latin typeface="Tahoma" panose="020B0604030504040204" pitchFamily="34" charset="0"/>
            </a:endParaRPr>
          </a:p>
          <a:p>
            <a:pPr eaLnBrk="1" hangingPunct="1">
              <a:buFont typeface="Monotype Sorts" charset="2"/>
              <a:buNone/>
            </a:pP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2F1BC7"/>
                </a:solidFill>
                <a:latin typeface="Courier New" panose="02070309020205020404" pitchFamily="49" charset="0"/>
              </a:rPr>
              <a:t>Date *dates[31];</a:t>
            </a:r>
          </a:p>
          <a:p>
            <a:pPr eaLnBrk="1" hangingPunct="1">
              <a:buFont typeface="Monotype Sorts" charset="2"/>
              <a:buNone/>
            </a:pPr>
            <a:endParaRPr lang="en-US" sz="2000" b="1" dirty="0">
              <a:solidFill>
                <a:srgbClr val="2F1BC7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Monotype Sorts" charset="2"/>
              <a:buNone/>
            </a:pPr>
            <a:r>
              <a:rPr lang="en-US" sz="2000" b="1" dirty="0">
                <a:solidFill>
                  <a:srgbClr val="2F1BC7"/>
                </a:solidFill>
                <a:latin typeface="Courier New" panose="02070309020205020404" pitchFamily="49" charset="0"/>
              </a:rPr>
              <a:t>  for (int day = 0; day &lt; 31; ++day) </a:t>
            </a:r>
          </a:p>
          <a:p>
            <a:pPr eaLnBrk="1" hangingPunct="1">
              <a:buFont typeface="Monotype Sorts" charset="2"/>
              <a:buNone/>
            </a:pPr>
            <a:r>
              <a:rPr lang="en-US" sz="2000" b="1" dirty="0">
                <a:solidFill>
                  <a:srgbClr val="2F1BC7"/>
                </a:solidFill>
                <a:latin typeface="Courier New" panose="02070309020205020404" pitchFamily="49" charset="0"/>
              </a:rPr>
              <a:t>  {</a:t>
            </a:r>
          </a:p>
          <a:p>
            <a:pPr eaLnBrk="1" hangingPunct="1">
              <a:buFont typeface="Monotype Sorts" charset="2"/>
              <a:buNone/>
            </a:pPr>
            <a:r>
              <a:rPr lang="en-US" sz="2000" b="1" dirty="0">
                <a:solidFill>
                  <a:srgbClr val="2F1BC7"/>
                </a:solidFill>
                <a:latin typeface="Courier New" panose="02070309020205020404" pitchFamily="49" charset="0"/>
              </a:rPr>
              <a:t>    dates[day] = new Date(3, day, 2020);</a:t>
            </a:r>
          </a:p>
          <a:p>
            <a:pPr eaLnBrk="1" hangingPunct="1">
              <a:buFont typeface="Monotype Sorts" charset="2"/>
              <a:buNone/>
            </a:pPr>
            <a:r>
              <a:rPr lang="en-US" sz="2000" b="1" dirty="0">
                <a:solidFill>
                  <a:srgbClr val="2F1BC7"/>
                </a:solidFill>
                <a:latin typeface="Courier New" panose="02070309020205020404" pitchFamily="49" charset="0"/>
              </a:rPr>
              <a:t>  }</a:t>
            </a:r>
            <a:endParaRPr lang="en-US" sz="2800" b="1" dirty="0">
              <a:solidFill>
                <a:srgbClr val="2F1BC7"/>
              </a:solidFill>
              <a:latin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807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7088" y="26988"/>
            <a:ext cx="8280468" cy="91789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B80000"/>
                </a:solidFill>
                <a:latin typeface="Calibri" panose="020F0502020204030204" pitchFamily="34" charset="0"/>
              </a:rPr>
              <a:t>Default Member-wise Assignment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76200" y="1781175"/>
            <a:ext cx="8964613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tabLst>
                <a:tab pos="574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574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574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574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574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>
                <a:latin typeface="+mj-lt"/>
              </a:rPr>
              <a:t> </a:t>
            </a:r>
            <a:r>
              <a:rPr lang="en-US" sz="3000" b="1" dirty="0">
                <a:solidFill>
                  <a:srgbClr val="C00000"/>
                </a:solidFill>
                <a:latin typeface="+mj-lt"/>
              </a:rPr>
              <a:t>Assignment operator </a:t>
            </a:r>
            <a:r>
              <a:rPr lang="en-US" sz="3000" dirty="0">
                <a:solidFill>
                  <a:srgbClr val="C00000"/>
                </a:solidFill>
                <a:latin typeface="+mj-lt"/>
              </a:rPr>
              <a:t>(</a:t>
            </a:r>
            <a:r>
              <a:rPr lang="en-US" sz="3000" b="1" dirty="0">
                <a:solidFill>
                  <a:srgbClr val="C00000"/>
                </a:solidFill>
                <a:latin typeface="+mj-lt"/>
              </a:rPr>
              <a:t>=</a:t>
            </a:r>
            <a:r>
              <a:rPr lang="en-US" sz="3000" dirty="0">
                <a:solidFill>
                  <a:srgbClr val="C00000"/>
                </a:solidFill>
                <a:latin typeface="+mj-lt"/>
              </a:rPr>
              <a:t>) </a:t>
            </a:r>
            <a:r>
              <a:rPr lang="en-US" sz="3000" dirty="0">
                <a:latin typeface="+mj-lt"/>
              </a:rPr>
              <a:t>can be used to assign an object to another object of the </a:t>
            </a:r>
            <a:r>
              <a:rPr lang="en-US" sz="3000" u="sng" dirty="0">
                <a:latin typeface="+mj-lt"/>
              </a:rPr>
              <a:t>same type</a:t>
            </a:r>
            <a:r>
              <a:rPr lang="en-US" sz="3000" dirty="0">
                <a:latin typeface="+mj-lt"/>
              </a:rPr>
              <a:t>.</a:t>
            </a:r>
          </a:p>
          <a:p>
            <a:pPr algn="just"/>
            <a:endParaRPr lang="en-US" sz="3000" dirty="0">
              <a:latin typeface="+mj-lt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D20000"/>
                </a:solidFill>
                <a:latin typeface="+mj-lt"/>
              </a:rPr>
              <a:t>Member-wise assignment</a:t>
            </a:r>
            <a:r>
              <a:rPr lang="en-US" sz="3000" dirty="0">
                <a:latin typeface="+mj-lt"/>
              </a:rPr>
              <a:t>: each data member of the object on the </a:t>
            </a:r>
            <a:r>
              <a:rPr lang="en-US" sz="3000" u="sng" dirty="0">
                <a:latin typeface="+mj-lt"/>
              </a:rPr>
              <a:t>right of the assignment </a:t>
            </a:r>
            <a:r>
              <a:rPr lang="en-US" sz="3000" dirty="0">
                <a:latin typeface="+mj-lt"/>
              </a:rPr>
              <a:t>operator is assigned individually to the </a:t>
            </a:r>
            <a:r>
              <a:rPr lang="en-US" sz="3000" i="1" dirty="0">
                <a:latin typeface="+mj-lt"/>
              </a:rPr>
              <a:t>same </a:t>
            </a:r>
            <a:r>
              <a:rPr lang="en-US" sz="3000" dirty="0">
                <a:latin typeface="+mj-lt"/>
              </a:rPr>
              <a:t>data member in the object on the left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3200" dirty="0"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305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6433" t="4698" r="-173" b="-427"/>
          <a:stretch/>
        </p:blipFill>
        <p:spPr>
          <a:xfrm>
            <a:off x="152400" y="120606"/>
            <a:ext cx="7772400" cy="31059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7461"/>
          <a:stretch/>
        </p:blipFill>
        <p:spPr>
          <a:xfrm>
            <a:off x="152400" y="3436788"/>
            <a:ext cx="5466080" cy="31926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952670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79" y="990600"/>
            <a:ext cx="8543199" cy="4495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79" y="5603968"/>
            <a:ext cx="7945121" cy="11016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17334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7088" y="26988"/>
            <a:ext cx="8280468" cy="91789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B80000"/>
                </a:solidFill>
                <a:latin typeface="Calibri" panose="020F0502020204030204" pitchFamily="34" charset="0"/>
              </a:rPr>
              <a:t>Default copy constructor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76200" y="1125538"/>
            <a:ext cx="8964613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tabLst>
                <a:tab pos="574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574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574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574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574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dirty="0">
                <a:latin typeface="Calibri" panose="020F0502020204030204" pitchFamily="34" charset="0"/>
              </a:rPr>
              <a:t>A type of constructor that is used to initialize an object with another object of the </a:t>
            </a:r>
            <a:r>
              <a:rPr lang="en-US" sz="3200" u="sng" dirty="0">
                <a:latin typeface="Calibri" panose="020F0502020204030204" pitchFamily="34" charset="0"/>
              </a:rPr>
              <a:t>same type</a:t>
            </a:r>
            <a:r>
              <a:rPr lang="en-US" sz="3200" dirty="0">
                <a:latin typeface="Calibri" panose="020F0502020204030204" pitchFamily="34" charset="0"/>
              </a:rPr>
              <a:t> is known as </a:t>
            </a:r>
            <a:r>
              <a:rPr lang="en-US" sz="3200" b="1" i="1" dirty="0">
                <a:solidFill>
                  <a:srgbClr val="C00000"/>
                </a:solidFill>
                <a:latin typeface="Calibri" panose="020F0502020204030204" pitchFamily="34" charset="0"/>
              </a:rPr>
              <a:t>default copy constructor</a:t>
            </a:r>
            <a:r>
              <a:rPr lang="en-US" sz="3200" b="1" dirty="0">
                <a:latin typeface="Calibri" panose="020F0502020204030204" pitchFamily="34" charset="0"/>
              </a:rPr>
              <a:t>. 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endParaRPr lang="en-US" sz="3200" dirty="0">
              <a:latin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3200" dirty="0">
                <a:latin typeface="Calibri" panose="020F0502020204030204" pitchFamily="34" charset="0"/>
              </a:rPr>
              <a:t> It is by default available in all classes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endParaRPr lang="en-US" sz="3200" dirty="0">
              <a:latin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3200" dirty="0">
                <a:latin typeface="Calibri" panose="020F0502020204030204" pitchFamily="34" charset="0"/>
              </a:rPr>
              <a:t> syntax is 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sz="3200" dirty="0">
                <a:latin typeface="Calibri" panose="020F0502020204030204" pitchFamily="34" charset="0"/>
              </a:rPr>
              <a:t>   </a:t>
            </a:r>
            <a:r>
              <a:rPr lang="en-US" sz="3200" b="1" dirty="0" err="1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sz="3200" b="1" dirty="0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b="1" dirty="0" err="1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sz="3200" b="1" dirty="0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&amp;Variable)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666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44881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>
                <a:solidFill>
                  <a:srgbClr val="B80000"/>
                </a:solidFill>
                <a:cs typeface="Arial" panose="020B0604020202020204" pitchFamily="34" charset="0"/>
              </a:rPr>
              <a:t>Copy Constructor for Class Date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996438"/>
            <a:ext cx="8991600" cy="4251962"/>
          </a:xfrm>
        </p:spPr>
        <p:txBody>
          <a:bodyPr/>
          <a:lstStyle/>
          <a:p>
            <a:pPr eaLnBrk="1" hangingPunct="1">
              <a:buFont typeface="Monotype Sorts" charset="2"/>
              <a:buNone/>
            </a:pPr>
            <a:r>
              <a:rPr lang="en-US" sz="2800" b="1" dirty="0">
                <a:solidFill>
                  <a:srgbClr val="2F1BC7"/>
                </a:solidFill>
                <a:latin typeface="Courier New" panose="02070309020205020404" pitchFamily="49" charset="0"/>
              </a:rPr>
              <a:t>Date::Date(Date &amp;date) </a:t>
            </a:r>
          </a:p>
          <a:p>
            <a:pPr eaLnBrk="1" hangingPunct="1">
              <a:buFont typeface="Monotype Sorts" charset="2"/>
              <a:buNone/>
            </a:pPr>
            <a:r>
              <a:rPr lang="en-US" sz="2800" b="1" dirty="0">
                <a:solidFill>
                  <a:srgbClr val="2F1BC7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Font typeface="Monotype Sorts" charset="2"/>
              <a:buNone/>
            </a:pPr>
            <a:r>
              <a:rPr lang="en-US" sz="2800" b="1" dirty="0">
                <a:solidFill>
                  <a:srgbClr val="2F1BC7"/>
                </a:solidFill>
                <a:latin typeface="Courier New" panose="02070309020205020404" pitchFamily="49" charset="0"/>
              </a:rPr>
              <a:t>// no need to check passed date </a:t>
            </a:r>
            <a:r>
              <a:rPr lang="en-US" sz="2800" b="1" dirty="0" err="1">
                <a:solidFill>
                  <a:srgbClr val="2F1BC7"/>
                </a:solidFill>
                <a:latin typeface="Courier New" panose="02070309020205020404" pitchFamily="49" charset="0"/>
              </a:rPr>
              <a:t>arg</a:t>
            </a:r>
            <a:endParaRPr lang="en-US" sz="2800" b="1" dirty="0">
              <a:solidFill>
                <a:srgbClr val="2F1BC7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Monotype Sorts" charset="2"/>
              <a:buNone/>
            </a:pPr>
            <a:r>
              <a:rPr lang="en-US" sz="2800" b="1" dirty="0">
                <a:solidFill>
                  <a:srgbClr val="2F1BC7"/>
                </a:solidFill>
                <a:latin typeface="Courier New" panose="02070309020205020404" pitchFamily="49" charset="0"/>
              </a:rPr>
              <a:t>  month = </a:t>
            </a:r>
            <a:r>
              <a:rPr lang="en-US" sz="2800" b="1" dirty="0" err="1">
                <a:solidFill>
                  <a:srgbClr val="2F1BC7"/>
                </a:solidFill>
                <a:latin typeface="Courier New" panose="02070309020205020404" pitchFamily="49" charset="0"/>
              </a:rPr>
              <a:t>date.month</a:t>
            </a:r>
            <a:r>
              <a:rPr lang="en-US" sz="2800" b="1" dirty="0">
                <a:solidFill>
                  <a:srgbClr val="2F1BC7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 typeface="Monotype Sorts" charset="2"/>
              <a:buNone/>
            </a:pPr>
            <a:r>
              <a:rPr lang="en-US" sz="2800" b="1" dirty="0">
                <a:solidFill>
                  <a:srgbClr val="2F1BC7"/>
                </a:solidFill>
                <a:latin typeface="Courier New" panose="02070309020205020404" pitchFamily="49" charset="0"/>
              </a:rPr>
              <a:t>  day   = </a:t>
            </a:r>
            <a:r>
              <a:rPr lang="en-US" sz="2800" b="1" dirty="0" err="1">
                <a:solidFill>
                  <a:srgbClr val="2F1BC7"/>
                </a:solidFill>
                <a:latin typeface="Courier New" panose="02070309020205020404" pitchFamily="49" charset="0"/>
              </a:rPr>
              <a:t>date.day</a:t>
            </a:r>
            <a:r>
              <a:rPr lang="en-US" sz="2800" b="1" dirty="0">
                <a:solidFill>
                  <a:srgbClr val="2F1BC7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 typeface="Monotype Sorts" charset="2"/>
              <a:buNone/>
            </a:pPr>
            <a:r>
              <a:rPr lang="en-US" sz="2800" b="1" dirty="0">
                <a:solidFill>
                  <a:srgbClr val="2F1BC7"/>
                </a:solidFill>
                <a:latin typeface="Courier New" panose="02070309020205020404" pitchFamily="49" charset="0"/>
              </a:rPr>
              <a:t>  year  = </a:t>
            </a:r>
            <a:r>
              <a:rPr lang="en-US" sz="2800" b="1" dirty="0" err="1">
                <a:solidFill>
                  <a:srgbClr val="2F1BC7"/>
                </a:solidFill>
                <a:latin typeface="Courier New" panose="02070309020205020404" pitchFamily="49" charset="0"/>
              </a:rPr>
              <a:t>date.year</a:t>
            </a:r>
            <a:r>
              <a:rPr lang="en-US" sz="2800" b="1" dirty="0">
                <a:solidFill>
                  <a:srgbClr val="2F1BC7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 typeface="Monotype Sorts" charset="2"/>
              <a:buNone/>
            </a:pPr>
            <a:r>
              <a:rPr lang="en-US" sz="2800" b="1" dirty="0">
                <a:solidFill>
                  <a:srgbClr val="2F1BC7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 typeface="Monotype Sorts" charset="2"/>
              <a:buNone/>
            </a:pPr>
            <a:endParaRPr lang="en-US" sz="2800" b="1" dirty="0">
              <a:latin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128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44881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>
                <a:solidFill>
                  <a:srgbClr val="B80000"/>
                </a:solidFill>
                <a:latin typeface="+mn-lt"/>
                <a:cs typeface="Arial" panose="020B0604020202020204" pitchFamily="34" charset="0"/>
              </a:rPr>
              <a:t>Uses of the Copy Constructor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2514600"/>
            <a:ext cx="8839200" cy="4800600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/>
              <a:t>Implicitly</a:t>
            </a:r>
            <a:r>
              <a:rPr lang="en-US" dirty="0"/>
              <a:t> </a:t>
            </a:r>
            <a:r>
              <a:rPr lang="en-US" b="1" dirty="0"/>
              <a:t>called in three situations:</a:t>
            </a:r>
          </a:p>
          <a:p>
            <a:pPr marL="971550" lvl="1" indent="-514350" eaLnBrk="1" hangingPunct="1">
              <a:buFont typeface="+mj-lt"/>
              <a:buAutoNum type="arabicPeriod"/>
            </a:pPr>
            <a:r>
              <a:rPr lang="en-US" sz="3000" dirty="0"/>
              <a:t>Defining a new object from an existing object</a:t>
            </a:r>
          </a:p>
          <a:p>
            <a:pPr marL="971550" lvl="1" indent="-514350" eaLnBrk="1" hangingPunct="1">
              <a:buFont typeface="+mj-lt"/>
              <a:buAutoNum type="arabicPeriod"/>
            </a:pPr>
            <a:r>
              <a:rPr lang="en-US" sz="3000" dirty="0"/>
              <a:t>Passing an object by value</a:t>
            </a:r>
          </a:p>
          <a:p>
            <a:pPr marL="971550" lvl="1" indent="-514350" eaLnBrk="1" hangingPunct="1">
              <a:buFont typeface="+mj-lt"/>
              <a:buAutoNum type="arabicPeriod"/>
            </a:pPr>
            <a:r>
              <a:rPr lang="en-US" sz="3000" dirty="0"/>
              <a:t>Returning an object by value</a:t>
            </a:r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151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07556" cy="944881"/>
          </a:xfrm>
          <a:solidFill>
            <a:schemeClr val="bg1"/>
          </a:solidFill>
        </p:spPr>
        <p:txBody>
          <a:bodyPr>
            <a:noAutofit/>
          </a:bodyPr>
          <a:lstStyle/>
          <a:p>
            <a:pPr eaLnBrk="1" hangingPunct="1"/>
            <a:r>
              <a:rPr lang="en-US" sz="4000" b="1" dirty="0">
                <a:solidFill>
                  <a:srgbClr val="B80000"/>
                </a:solidFill>
                <a:latin typeface="+mn-lt"/>
                <a:cs typeface="Arial" panose="020B0604020202020204" pitchFamily="34" charset="0"/>
              </a:rPr>
              <a:t>Copy Constructor:  Defining a New Object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96956" y="1600200"/>
            <a:ext cx="8153400" cy="3962400"/>
          </a:xfrm>
        </p:spPr>
        <p:txBody>
          <a:bodyPr/>
          <a:lstStyle/>
          <a:p>
            <a:pPr eaLnBrk="1" hangingPunct="1">
              <a:buFont typeface="Monotype Sorts" charset="2"/>
              <a:buNone/>
            </a:pPr>
            <a:r>
              <a:rPr lang="en-US" sz="2400" b="1" dirty="0">
                <a:latin typeface="Courier New" panose="02070309020205020404" pitchFamily="49" charset="0"/>
              </a:rPr>
              <a:t>Date </a:t>
            </a:r>
            <a:r>
              <a:rPr lang="en-US" sz="2400" b="1" dirty="0">
                <a:solidFill>
                  <a:srgbClr val="2C14DE"/>
                </a:solidFill>
                <a:latin typeface="Courier New" panose="02070309020205020404" pitchFamily="49" charset="0"/>
              </a:rPr>
              <a:t>d1</a:t>
            </a:r>
            <a:r>
              <a:rPr lang="en-US" sz="2400" b="1" dirty="0">
                <a:latin typeface="Courier New" panose="02070309020205020404" pitchFamily="49" charset="0"/>
              </a:rPr>
              <a:t>(02</a:t>
            </a:r>
            <a:r>
              <a:rPr lang="en-US" altLang="ja-JP" sz="2400" b="1" dirty="0">
                <a:latin typeface="Courier New" panose="02070309020205020404" pitchFamily="49" charset="0"/>
              </a:rPr>
              <a:t>,28,2020); </a:t>
            </a:r>
          </a:p>
          <a:p>
            <a:pPr eaLnBrk="1" hangingPunct="1">
              <a:buFont typeface="Monotype Sorts" charset="2"/>
              <a:buNone/>
            </a:pPr>
            <a:endParaRPr lang="en-US" sz="2400" b="1" dirty="0">
              <a:latin typeface="Courier New" panose="02070309020205020404" pitchFamily="49" charset="0"/>
            </a:endParaRPr>
          </a:p>
          <a:p>
            <a:pPr eaLnBrk="1" hangingPunct="1">
              <a:buFont typeface="Monotype Sorts" charset="2"/>
              <a:buNone/>
            </a:pPr>
            <a:r>
              <a:rPr lang="en-US" sz="2400" b="1" dirty="0">
                <a:solidFill>
                  <a:srgbClr val="B80000"/>
                </a:solidFill>
                <a:latin typeface="Courier New" panose="02070309020205020404" pitchFamily="49" charset="0"/>
              </a:rPr>
              <a:t>// </a:t>
            </a:r>
            <a:r>
              <a:rPr lang="en-US" sz="2400" b="1" dirty="0" err="1">
                <a:solidFill>
                  <a:srgbClr val="B80000"/>
                </a:solidFill>
                <a:latin typeface="Courier New" panose="02070309020205020404" pitchFamily="49" charset="0"/>
              </a:rPr>
              <a:t>init</a:t>
            </a:r>
            <a:r>
              <a:rPr lang="en-US" sz="2400" b="1" dirty="0">
                <a:solidFill>
                  <a:srgbClr val="B80000"/>
                </a:solidFill>
                <a:latin typeface="Courier New" panose="02070309020205020404" pitchFamily="49" charset="0"/>
              </a:rPr>
              <a:t> 2 local objects from d1</a:t>
            </a:r>
          </a:p>
          <a:p>
            <a:pPr eaLnBrk="1" hangingPunct="1">
              <a:buFont typeface="Monotype Sorts" charset="2"/>
              <a:buNone/>
            </a:pPr>
            <a:r>
              <a:rPr lang="en-US" sz="2400" b="1" dirty="0">
                <a:latin typeface="Courier New" panose="02070309020205020404" pitchFamily="49" charset="0"/>
              </a:rPr>
              <a:t>Date 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</a:rPr>
              <a:t>d2</a:t>
            </a:r>
            <a:r>
              <a:rPr lang="en-US" sz="2400" b="1" dirty="0">
                <a:latin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2C14DE"/>
                </a:solidFill>
                <a:latin typeface="Courier New" panose="02070309020205020404" pitchFamily="49" charset="0"/>
              </a:rPr>
              <a:t>d1</a:t>
            </a:r>
            <a:r>
              <a:rPr lang="en-US" sz="2400" b="1" dirty="0">
                <a:latin typeface="Courier New" panose="02070309020205020404" pitchFamily="49" charset="0"/>
              </a:rPr>
              <a:t>);// pass by value</a:t>
            </a:r>
          </a:p>
          <a:p>
            <a:pPr eaLnBrk="1" hangingPunct="1">
              <a:buFont typeface="Monotype Sorts" charset="2"/>
              <a:buNone/>
            </a:pPr>
            <a:r>
              <a:rPr lang="en-US" sz="2400" b="1" dirty="0">
                <a:latin typeface="Courier New" panose="02070309020205020404" pitchFamily="49" charset="0"/>
              </a:rPr>
              <a:t>Date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d3</a:t>
            </a:r>
            <a:r>
              <a:rPr lang="en-US" sz="2400" b="1" dirty="0">
                <a:latin typeface="Courier New" panose="02070309020205020404" pitchFamily="49" charset="0"/>
              </a:rPr>
              <a:t> = </a:t>
            </a:r>
            <a:r>
              <a:rPr lang="en-US" sz="2400" b="1" dirty="0">
                <a:solidFill>
                  <a:srgbClr val="2C14DE"/>
                </a:solidFill>
                <a:latin typeface="Courier New" panose="02070309020205020404" pitchFamily="49" charset="0"/>
              </a:rPr>
              <a:t>d1</a:t>
            </a:r>
            <a:r>
              <a:rPr lang="en-US" sz="2400" b="1" dirty="0">
                <a:latin typeface="Courier New" panose="02070309020205020404" pitchFamily="49" charset="0"/>
              </a:rPr>
              <a:t>;// return value </a:t>
            </a:r>
          </a:p>
          <a:p>
            <a:pPr eaLnBrk="1" hangingPunct="1">
              <a:buFont typeface="Monotype Sorts" charset="2"/>
              <a:buNone/>
            </a:pPr>
            <a:endParaRPr lang="en-US" sz="2400" b="1" dirty="0">
              <a:latin typeface="Courier New" panose="02070309020205020404" pitchFamily="49" charset="0"/>
            </a:endParaRPr>
          </a:p>
          <a:p>
            <a:pPr eaLnBrk="1" hangingPunct="1">
              <a:buFont typeface="Monotype Sorts" charset="2"/>
              <a:buNone/>
            </a:pPr>
            <a:r>
              <a:rPr lang="en-US" sz="2400" b="1" dirty="0">
                <a:solidFill>
                  <a:srgbClr val="B80000"/>
                </a:solidFill>
                <a:latin typeface="Courier New" panose="02070309020205020404" pitchFamily="49" charset="0"/>
              </a:rPr>
              <a:t>// </a:t>
            </a:r>
            <a:r>
              <a:rPr lang="en-US" sz="2400" b="1" dirty="0" err="1">
                <a:solidFill>
                  <a:srgbClr val="B80000"/>
                </a:solidFill>
                <a:latin typeface="Courier New" panose="02070309020205020404" pitchFamily="49" charset="0"/>
              </a:rPr>
              <a:t>init</a:t>
            </a:r>
            <a:r>
              <a:rPr lang="en-US" sz="2400" b="1" dirty="0">
                <a:solidFill>
                  <a:srgbClr val="B80000"/>
                </a:solidFill>
                <a:latin typeface="Courier New" panose="02070309020205020404" pitchFamily="49" charset="0"/>
              </a:rPr>
              <a:t> a dynamic object from d1</a:t>
            </a:r>
          </a:p>
          <a:p>
            <a:pPr eaLnBrk="1" hangingPunct="1">
              <a:buFont typeface="Monotype Sorts" charset="2"/>
              <a:buNone/>
            </a:pPr>
            <a:r>
              <a:rPr lang="en-US" sz="2400" b="1" dirty="0">
                <a:latin typeface="Courier New" panose="02070309020205020404" pitchFamily="49" charset="0"/>
              </a:rPr>
              <a:t>Date* </a:t>
            </a:r>
            <a:r>
              <a:rPr lang="en-US" sz="2400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pdate</a:t>
            </a:r>
            <a:r>
              <a:rPr lang="en-US" sz="2400" b="1" dirty="0">
                <a:latin typeface="Courier New" panose="02070309020205020404" pitchFamily="49" charset="0"/>
              </a:rPr>
              <a:t> = new Date(</a:t>
            </a:r>
            <a:r>
              <a:rPr lang="en-US" sz="2400" b="1" dirty="0">
                <a:solidFill>
                  <a:srgbClr val="2C14DE"/>
                </a:solidFill>
                <a:latin typeface="Courier New" panose="02070309020205020404" pitchFamily="49" charset="0"/>
              </a:rPr>
              <a:t>d1</a:t>
            </a:r>
            <a:r>
              <a:rPr lang="en-US" sz="2400" b="1" dirty="0">
                <a:latin typeface="Courier New" panose="02070309020205020404" pitchFamily="49" charset="0"/>
              </a:rPr>
              <a:t>);</a:t>
            </a:r>
            <a:endParaRPr lang="en-US" sz="2400" dirty="0">
              <a:latin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81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76199"/>
            <a:ext cx="7848600" cy="83820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B80000"/>
                </a:solidFill>
                <a:latin typeface="Calibri" pitchFamily="34" charset="0"/>
              </a:rPr>
              <a:t>Classes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9888"/>
          <a:stretch/>
        </p:blipFill>
        <p:spPr>
          <a:xfrm>
            <a:off x="134698" y="1219200"/>
            <a:ext cx="8877916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2575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-152400" y="0"/>
            <a:ext cx="9296400" cy="944881"/>
          </a:xfrm>
          <a:solidFill>
            <a:schemeClr val="bg1"/>
          </a:solidFill>
        </p:spPr>
        <p:txBody>
          <a:bodyPr>
            <a:noAutofit/>
          </a:bodyPr>
          <a:lstStyle/>
          <a:p>
            <a:pPr eaLnBrk="1" hangingPunct="1"/>
            <a:r>
              <a:rPr lang="en-US" sz="4000" b="1" dirty="0">
                <a:solidFill>
                  <a:srgbClr val="B80000"/>
                </a:solidFill>
                <a:latin typeface="+mn-lt"/>
                <a:cs typeface="Arial" panose="020B0604020202020204" pitchFamily="34" charset="0"/>
              </a:rPr>
              <a:t>Copy </a:t>
            </a:r>
            <a:r>
              <a:rPr lang="en-US" sz="4000" b="1" dirty="0" err="1">
                <a:solidFill>
                  <a:srgbClr val="B80000"/>
                </a:solidFill>
                <a:latin typeface="+mn-lt"/>
                <a:cs typeface="Arial" panose="020B0604020202020204" pitchFamily="34" charset="0"/>
              </a:rPr>
              <a:t>Constructor:Passing</a:t>
            </a:r>
            <a:r>
              <a:rPr lang="en-US" sz="4000" b="1" dirty="0">
                <a:solidFill>
                  <a:srgbClr val="B80000"/>
                </a:solidFill>
                <a:latin typeface="+mn-lt"/>
                <a:cs typeface="Arial" panose="020B0604020202020204" pitchFamily="34" charset="0"/>
              </a:rPr>
              <a:t> Objects by Value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1485900"/>
            <a:ext cx="8305800" cy="4953000"/>
          </a:xfrm>
        </p:spPr>
        <p:txBody>
          <a:bodyPr/>
          <a:lstStyle/>
          <a:p>
            <a:pPr eaLnBrk="1" hangingPunct="1">
              <a:buFont typeface="Monotype Sorts" charset="2"/>
              <a:buNone/>
            </a:pPr>
            <a:r>
              <a:rPr lang="en-US" sz="2400" b="1" dirty="0">
                <a:solidFill>
                  <a:srgbClr val="D20000"/>
                </a:solidFill>
                <a:latin typeface="Courier New" panose="02070309020205020404" pitchFamily="49" charset="0"/>
              </a:rPr>
              <a:t>//copy constructor called for each value </a:t>
            </a:r>
            <a:r>
              <a:rPr lang="en-US" sz="2400" b="1" dirty="0" err="1">
                <a:solidFill>
                  <a:srgbClr val="D20000"/>
                </a:solidFill>
                <a:latin typeface="Courier New" panose="02070309020205020404" pitchFamily="49" charset="0"/>
              </a:rPr>
              <a:t>arg</a:t>
            </a:r>
            <a:endParaRPr lang="en-US" sz="2400" b="1" dirty="0">
              <a:solidFill>
                <a:srgbClr val="D20000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Monotype Sorts" charset="2"/>
              <a:buNone/>
            </a:pPr>
            <a:r>
              <a:rPr lang="en-US" sz="2400" b="1" dirty="0">
                <a:latin typeface="Courier New" panose="02070309020205020404" pitchFamily="49" charset="0"/>
              </a:rPr>
              <a:t>unsigned </a:t>
            </a:r>
            <a:r>
              <a:rPr lang="en-US" sz="2400" b="1" dirty="0" err="1">
                <a:latin typeface="Courier New" panose="02070309020205020404" pitchFamily="49" charset="0"/>
              </a:rPr>
              <a:t>dateDiff</a:t>
            </a:r>
            <a:r>
              <a:rPr lang="en-US" sz="2400" b="1" dirty="0">
                <a:latin typeface="Courier New" panose="02070309020205020404" pitchFamily="49" charset="0"/>
              </a:rPr>
              <a:t>(Date d1, Date d2);</a:t>
            </a:r>
          </a:p>
          <a:p>
            <a:pPr eaLnBrk="1" hangingPunct="1">
              <a:buFont typeface="Monotype Sorts" charset="2"/>
              <a:buNone/>
            </a:pPr>
            <a:r>
              <a:rPr lang="en-US" sz="2400" b="1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buFont typeface="Monotype Sorts" charset="2"/>
              <a:buNone/>
            </a:pPr>
            <a:r>
              <a:rPr lang="en-US" sz="2400" b="1" dirty="0">
                <a:latin typeface="Courier New" panose="02070309020205020404" pitchFamily="49" charset="0"/>
              </a:rPr>
              <a:t>Date today;</a:t>
            </a:r>
          </a:p>
          <a:p>
            <a:pPr eaLnBrk="1" hangingPunct="1">
              <a:buFont typeface="Monotype Sorts" charset="2"/>
              <a:buNone/>
            </a:pPr>
            <a:r>
              <a:rPr lang="en-US" sz="2400" b="1" dirty="0">
                <a:latin typeface="Courier New" panose="02070309020205020404" pitchFamily="49" charset="0"/>
              </a:rPr>
              <a:t>Date d3(02, 21, 2000);</a:t>
            </a:r>
          </a:p>
          <a:p>
            <a:pPr eaLnBrk="1" hangingPunct="1">
              <a:buFont typeface="Monotype Sorts" charset="2"/>
              <a:buNone/>
            </a:pPr>
            <a:r>
              <a:rPr lang="en-US" sz="2400" b="1" dirty="0" err="1">
                <a:latin typeface="Courier New" panose="02070309020205020404" pitchFamily="49" charset="0"/>
              </a:rPr>
              <a:t>cout</a:t>
            </a:r>
            <a:r>
              <a:rPr lang="en-US" sz="2400" b="1" dirty="0">
                <a:latin typeface="Courier New" panose="02070309020205020404" pitchFamily="49" charset="0"/>
              </a:rPr>
              <a:t> &lt;&lt; </a:t>
            </a:r>
            <a:r>
              <a:rPr lang="en-US" sz="2400" b="1" dirty="0" err="1">
                <a:latin typeface="Courier New" panose="02070309020205020404" pitchFamily="49" charset="0"/>
              </a:rPr>
              <a:t>dateDiff</a:t>
            </a:r>
            <a:r>
              <a:rPr lang="en-US" sz="2400" b="1" dirty="0">
                <a:latin typeface="Courier New" panose="02070309020205020404" pitchFamily="49" charset="0"/>
              </a:rPr>
              <a:t>(d3, today);</a:t>
            </a:r>
          </a:p>
          <a:p>
            <a:pPr eaLnBrk="1" hangingPunct="1"/>
            <a:endParaRPr lang="en-US" sz="2400" dirty="0">
              <a:latin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810000" y="2209800"/>
            <a:ext cx="954156" cy="1640541"/>
          </a:xfrm>
          <a:prstGeom prst="straightConnector1">
            <a:avLst/>
          </a:prstGeom>
          <a:ln w="3492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410200" y="2250141"/>
            <a:ext cx="1066800" cy="1600200"/>
          </a:xfrm>
          <a:prstGeom prst="straightConnector1">
            <a:avLst/>
          </a:prstGeom>
          <a:ln w="31750">
            <a:solidFill>
              <a:srgbClr val="2C14DE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1526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3447"/>
            <a:ext cx="7740153" cy="944881"/>
          </a:xfrm>
          <a:solidFill>
            <a:schemeClr val="bg1"/>
          </a:solidFill>
        </p:spPr>
        <p:txBody>
          <a:bodyPr>
            <a:noAutofit/>
          </a:bodyPr>
          <a:lstStyle/>
          <a:p>
            <a:pPr eaLnBrk="1" hangingPunct="1"/>
            <a:r>
              <a:rPr lang="en-US" sz="3200" b="1" dirty="0">
                <a:solidFill>
                  <a:srgbClr val="B80000"/>
                </a:solidFill>
                <a:latin typeface="+mn-lt"/>
                <a:cs typeface="Arial" panose="020B0604020202020204" pitchFamily="34" charset="0"/>
              </a:rPr>
              <a:t>User-defined Copy Constructor: </a:t>
            </a:r>
            <a:br>
              <a:rPr lang="en-US" sz="3200" b="1" dirty="0">
                <a:solidFill>
                  <a:srgbClr val="B80000"/>
                </a:solidFill>
                <a:latin typeface="+mn-lt"/>
                <a:cs typeface="Arial" panose="020B0604020202020204" pitchFamily="34" charset="0"/>
              </a:rPr>
            </a:br>
            <a:r>
              <a:rPr lang="en-US" sz="3200" b="1" dirty="0">
                <a:solidFill>
                  <a:srgbClr val="B80000"/>
                </a:solidFill>
                <a:latin typeface="+mn-lt"/>
                <a:cs typeface="Arial" panose="020B0604020202020204" pitchFamily="34" charset="0"/>
              </a:rPr>
              <a:t>When is it Required?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63002" y="1066800"/>
            <a:ext cx="9233397" cy="4953000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+mj-lt"/>
              </a:rPr>
              <a:t>Default-copy Constructor does only “</a:t>
            </a:r>
            <a:r>
              <a:rPr lang="en-US" sz="3000" b="1" dirty="0">
                <a:solidFill>
                  <a:srgbClr val="C00000"/>
                </a:solidFill>
                <a:latin typeface="+mj-lt"/>
              </a:rPr>
              <a:t>shallow copy</a:t>
            </a:r>
            <a:r>
              <a:rPr lang="en-US" sz="3000" dirty="0">
                <a:latin typeface="+mj-lt"/>
              </a:rPr>
              <a:t>”</a:t>
            </a:r>
          </a:p>
          <a:p>
            <a:r>
              <a:rPr lang="en-US" sz="3000" dirty="0">
                <a:latin typeface="+mj-lt"/>
              </a:rPr>
              <a:t>We need user-defined copy-constructor, </a:t>
            </a:r>
          </a:p>
          <a:p>
            <a:pPr lvl="1"/>
            <a:r>
              <a:rPr lang="en-US" sz="3000" dirty="0">
                <a:latin typeface="+mj-lt"/>
              </a:rPr>
              <a:t>when we need “</a:t>
            </a:r>
            <a:r>
              <a:rPr lang="en-US" sz="3000" b="1" dirty="0">
                <a:solidFill>
                  <a:srgbClr val="C00000"/>
                </a:solidFill>
                <a:latin typeface="+mj-lt"/>
              </a:rPr>
              <a:t>deep copy</a:t>
            </a:r>
            <a:r>
              <a:rPr lang="en-US" sz="3000" dirty="0">
                <a:latin typeface="+mj-lt"/>
              </a:rPr>
              <a:t>” (for dynamic memory)</a:t>
            </a:r>
          </a:p>
        </p:txBody>
      </p:sp>
      <p:sp>
        <p:nvSpPr>
          <p:cNvPr id="6" name="Rectangle 5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2" descr="https://media.geeksforgeeks.org/wp-content/uploads/shallow-copy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4" t="17236" r="7823" b="7631"/>
          <a:stretch/>
        </p:blipFill>
        <p:spPr bwMode="auto">
          <a:xfrm>
            <a:off x="228600" y="3429000"/>
            <a:ext cx="3733800" cy="223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s://media.geeksforgeeks.org/wp-content/uploads/deep-copy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0" t="16883" r="12100" b="17932"/>
          <a:stretch/>
        </p:blipFill>
        <p:spPr bwMode="auto">
          <a:xfrm>
            <a:off x="4311153" y="3429000"/>
            <a:ext cx="4724400" cy="223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4114800" y="2743200"/>
            <a:ext cx="0" cy="3962400"/>
          </a:xfrm>
          <a:prstGeom prst="line">
            <a:avLst/>
          </a:prstGeom>
          <a:ln w="1587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1499210" y="1458686"/>
            <a:ext cx="5032219" cy="2188028"/>
          </a:xfrm>
          <a:custGeom>
            <a:avLst/>
            <a:gdLst>
              <a:gd name="connsiteX0" fmla="*/ 5032219 w 5032219"/>
              <a:gd name="connsiteY0" fmla="*/ 0 h 2188028"/>
              <a:gd name="connsiteX1" fmla="*/ 329590 w 5032219"/>
              <a:gd name="connsiteY1" fmla="*/ 185057 h 2188028"/>
              <a:gd name="connsiteX2" fmla="*/ 394904 w 5032219"/>
              <a:gd name="connsiteY2" fmla="*/ 2188028 h 218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32219" h="2188028">
                <a:moveTo>
                  <a:pt x="5032219" y="0"/>
                </a:moveTo>
                <a:lnTo>
                  <a:pt x="329590" y="185057"/>
                </a:lnTo>
                <a:cubicBezTo>
                  <a:pt x="-443296" y="549728"/>
                  <a:pt x="384018" y="1854200"/>
                  <a:pt x="394904" y="2188028"/>
                </a:cubicBezTo>
              </a:path>
            </a:pathLst>
          </a:custGeom>
          <a:ln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5192486" y="2357179"/>
            <a:ext cx="1991104" cy="1311307"/>
          </a:xfrm>
          <a:custGeom>
            <a:avLst/>
            <a:gdLst>
              <a:gd name="connsiteX0" fmla="*/ 0 w 1991104"/>
              <a:gd name="connsiteY0" fmla="*/ 179192 h 1311307"/>
              <a:gd name="connsiteX1" fmla="*/ 1959428 w 1991104"/>
              <a:gd name="connsiteY1" fmla="*/ 92107 h 1311307"/>
              <a:gd name="connsiteX2" fmla="*/ 1262743 w 1991104"/>
              <a:gd name="connsiteY2" fmla="*/ 1311307 h 1311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1104" h="1311307">
                <a:moveTo>
                  <a:pt x="0" y="179192"/>
                </a:moveTo>
                <a:cubicBezTo>
                  <a:pt x="874485" y="41306"/>
                  <a:pt x="1748971" y="-96579"/>
                  <a:pt x="1959428" y="92107"/>
                </a:cubicBezTo>
                <a:cubicBezTo>
                  <a:pt x="2169885" y="280793"/>
                  <a:pt x="1262743" y="1311307"/>
                  <a:pt x="1262743" y="1311307"/>
                </a:cubicBezTo>
              </a:path>
            </a:pathLst>
          </a:custGeom>
          <a:ln>
            <a:tailEnd type="stealth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09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98FBB-7712-C847-84E6-ECCC119BA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7591B-69D9-3541-8BC8-1B8D365AD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Pointers to objects</a:t>
            </a:r>
          </a:p>
          <a:p>
            <a:r>
              <a:rPr lang="en-US" b="1" dirty="0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dirty="0"/>
              <a:t> and </a:t>
            </a:r>
            <a:r>
              <a:rPr lang="en-US" b="1" dirty="0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keywords</a:t>
            </a:r>
          </a:p>
          <a:p>
            <a:r>
              <a:rPr lang="en-US" b="1" dirty="0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/>
              <a:t> pointer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286D71-E3F3-1B45-9B62-42CE7071484B}"/>
              </a:ext>
            </a:extLst>
          </p:cNvPr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63840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5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44881"/>
          </a:xfrm>
        </p:spPr>
        <p:txBody>
          <a:bodyPr/>
          <a:lstStyle/>
          <a:p>
            <a:r>
              <a:rPr lang="en-US" b="1" dirty="0">
                <a:solidFill>
                  <a:srgbClr val="D20000"/>
                </a:solidFill>
              </a:rPr>
              <a:t>Pointers to Objects</a:t>
            </a:r>
          </a:p>
        </p:txBody>
      </p:sp>
      <p:sp>
        <p:nvSpPr>
          <p:cNvPr id="8195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39756" y="1483356"/>
            <a:ext cx="9028044" cy="4384044"/>
          </a:xfrm>
        </p:spPr>
        <p:txBody>
          <a:bodyPr/>
          <a:lstStyle/>
          <a:p>
            <a:r>
              <a:rPr lang="en-US" sz="2800" dirty="0"/>
              <a:t>You can define pointers to class objects</a:t>
            </a:r>
          </a:p>
          <a:p>
            <a:endParaRPr lang="en-US" sz="2800" b="1" dirty="0">
              <a:solidFill>
                <a:srgbClr val="00B050"/>
              </a:solidFill>
            </a:endParaRPr>
          </a:p>
          <a:p>
            <a:endParaRPr lang="en-US" sz="2800" b="1" dirty="0">
              <a:solidFill>
                <a:srgbClr val="00B050"/>
              </a:solidFill>
            </a:endParaRPr>
          </a:p>
          <a:p>
            <a:pPr algn="just"/>
            <a:endParaRPr lang="en-US" sz="2800" b="1" dirty="0"/>
          </a:p>
          <a:p>
            <a:pPr algn="just"/>
            <a:r>
              <a:rPr lang="en-US" sz="2800" dirty="0"/>
              <a:t>You can use </a:t>
            </a:r>
            <a:r>
              <a:rPr lang="en-US" sz="2800" dirty="0">
                <a:solidFill>
                  <a:srgbClr val="2F1BC7"/>
                </a:solidFill>
              </a:rPr>
              <a:t>*</a:t>
            </a:r>
            <a:r>
              <a:rPr lang="en-US" sz="2800" dirty="0"/>
              <a:t> and  </a:t>
            </a:r>
            <a:r>
              <a:rPr lang="en-US" dirty="0">
                <a:solidFill>
                  <a:srgbClr val="2F1BC7"/>
                </a:solidFill>
              </a:rPr>
              <a:t>.</a:t>
            </a:r>
            <a:r>
              <a:rPr lang="en-US" sz="2800" dirty="0"/>
              <a:t>  operators OR </a:t>
            </a:r>
            <a:r>
              <a:rPr lang="en-US" sz="2800" dirty="0">
                <a:solidFill>
                  <a:srgbClr val="2F1BC7"/>
                </a:solidFill>
              </a:rPr>
              <a:t>-&gt;</a:t>
            </a:r>
            <a:r>
              <a:rPr lang="en-US" sz="2800" dirty="0"/>
              <a:t> to access members:</a:t>
            </a:r>
          </a:p>
          <a:p>
            <a:endParaRPr lang="en-US" sz="2800" b="1" dirty="0">
              <a:solidFill>
                <a:srgbClr val="00B050"/>
              </a:solidFill>
            </a:endParaRPr>
          </a:p>
          <a:p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878" y="949367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77" y="2215232"/>
            <a:ext cx="8608223" cy="8775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4302756"/>
            <a:ext cx="4038600" cy="74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03830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5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44881"/>
          </a:xfrm>
        </p:spPr>
        <p:txBody>
          <a:bodyPr/>
          <a:lstStyle/>
          <a:p>
            <a:r>
              <a:rPr lang="en-US" b="1" dirty="0">
                <a:solidFill>
                  <a:srgbClr val="D20000"/>
                </a:solidFill>
              </a:rPr>
              <a:t>Pointers to Objects</a:t>
            </a:r>
          </a:p>
        </p:txBody>
      </p:sp>
      <p:sp>
        <p:nvSpPr>
          <p:cNvPr id="8195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39756" y="995680"/>
            <a:ext cx="9028044" cy="5862320"/>
          </a:xfrm>
        </p:spPr>
        <p:txBody>
          <a:bodyPr/>
          <a:lstStyle/>
          <a:p>
            <a:r>
              <a:rPr lang="en-US" sz="2800" b="1" u="sng" dirty="0">
                <a:solidFill>
                  <a:srgbClr val="C00000"/>
                </a:solidFill>
              </a:rPr>
              <a:t>Dynamic Object Creation</a:t>
            </a:r>
          </a:p>
          <a:p>
            <a:endParaRPr lang="en-US" sz="2800" b="1" dirty="0">
              <a:solidFill>
                <a:srgbClr val="00B050"/>
              </a:solidFill>
            </a:endParaRPr>
          </a:p>
          <a:p>
            <a:endParaRPr lang="en-US" sz="2800" b="1" dirty="0">
              <a:solidFill>
                <a:srgbClr val="00B050"/>
              </a:solidFill>
            </a:endParaRPr>
          </a:p>
          <a:p>
            <a:pPr algn="just"/>
            <a:endParaRPr lang="en-US" sz="2800" b="1" dirty="0"/>
          </a:p>
          <a:p>
            <a:endParaRPr lang="en-US" sz="2800" b="1" dirty="0">
              <a:solidFill>
                <a:srgbClr val="00B050"/>
              </a:solidFill>
            </a:endParaRPr>
          </a:p>
          <a:p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11" y="1600200"/>
            <a:ext cx="861309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7185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5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44881"/>
          </a:xfrm>
        </p:spPr>
        <p:txBody>
          <a:bodyPr/>
          <a:lstStyle/>
          <a:p>
            <a:r>
              <a:rPr lang="en-US" b="1" dirty="0">
                <a:solidFill>
                  <a:srgbClr val="D20000"/>
                </a:solidFill>
              </a:rPr>
              <a:t>Reference to Objects</a:t>
            </a:r>
          </a:p>
        </p:txBody>
      </p:sp>
      <p:sp>
        <p:nvSpPr>
          <p:cNvPr id="8195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39756" y="995680"/>
            <a:ext cx="9028044" cy="5862320"/>
          </a:xfrm>
        </p:spPr>
        <p:txBody>
          <a:bodyPr/>
          <a:lstStyle/>
          <a:p>
            <a:r>
              <a:rPr lang="en-US" sz="2800" b="1" dirty="0">
                <a:solidFill>
                  <a:srgbClr val="D20000"/>
                </a:solidFill>
              </a:rPr>
              <a:t>Reference </a:t>
            </a:r>
            <a:r>
              <a:rPr lang="en-US" sz="2800" dirty="0"/>
              <a:t>is an </a:t>
            </a:r>
            <a:r>
              <a:rPr lang="en-US" sz="2800" b="1" dirty="0">
                <a:solidFill>
                  <a:srgbClr val="C00000"/>
                </a:solidFill>
              </a:rPr>
              <a:t>alias</a:t>
            </a:r>
            <a:r>
              <a:rPr lang="en-US" sz="2800" dirty="0"/>
              <a:t> to an existing object</a:t>
            </a:r>
          </a:p>
          <a:p>
            <a:endParaRPr lang="en-US" sz="2800" b="1" dirty="0">
              <a:solidFill>
                <a:srgbClr val="2C14DE"/>
              </a:solidFill>
            </a:endParaRPr>
          </a:p>
          <a:p>
            <a:endParaRPr lang="en-US" sz="2800" b="1" dirty="0">
              <a:solidFill>
                <a:srgbClr val="2C14DE"/>
              </a:solidFill>
            </a:endParaRPr>
          </a:p>
          <a:p>
            <a:endParaRPr lang="en-US" sz="2800" b="1" dirty="0">
              <a:solidFill>
                <a:srgbClr val="00B050"/>
              </a:solidFill>
            </a:endParaRPr>
          </a:p>
          <a:p>
            <a:endParaRPr lang="en-US" sz="2800" b="1" dirty="0">
              <a:solidFill>
                <a:srgbClr val="00B050"/>
              </a:solidFill>
            </a:endParaRPr>
          </a:p>
          <a:p>
            <a:pPr algn="just"/>
            <a:endParaRPr lang="en-US" sz="2800" b="1" dirty="0"/>
          </a:p>
          <a:p>
            <a:endParaRPr lang="en-US" sz="2800" b="1" dirty="0">
              <a:solidFill>
                <a:srgbClr val="00B050"/>
              </a:solidFill>
            </a:endParaRPr>
          </a:p>
          <a:p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447800"/>
            <a:ext cx="6934200" cy="528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7579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5"/>
          <p:cNvSpPr>
            <a:spLocks noGrp="1" noChangeArrowheads="1"/>
          </p:cNvSpPr>
          <p:nvPr>
            <p:ph type="title"/>
          </p:nvPr>
        </p:nvSpPr>
        <p:spPr>
          <a:xfrm>
            <a:off x="990600" y="1"/>
            <a:ext cx="8153400" cy="609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D20000"/>
                </a:solidFill>
              </a:rPr>
              <a:t>Reference to Objects</a:t>
            </a:r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039011"/>
            <a:ext cx="8115777" cy="43711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5562600"/>
            <a:ext cx="8292163" cy="10287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6692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5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1439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D20000"/>
                </a:solidFill>
              </a:rPr>
              <a:t>Reference and Pointers to Objects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977437"/>
            <a:ext cx="6858000" cy="58938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318" y="1987997"/>
            <a:ext cx="4114800" cy="19363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663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8"/>
          <p:cNvSpPr>
            <a:spLocks noGrp="1" noChangeArrowheads="1"/>
          </p:cNvSpPr>
          <p:nvPr>
            <p:ph type="title"/>
          </p:nvPr>
        </p:nvSpPr>
        <p:spPr>
          <a:xfrm>
            <a:off x="962025" y="38948"/>
            <a:ext cx="8153400" cy="951652"/>
          </a:xfr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2F1BC7"/>
                </a:solidFill>
                <a:latin typeface="Courier New" charset="0"/>
                <a:cs typeface="+mj-cs"/>
              </a:rPr>
              <a:t>static</a:t>
            </a:r>
            <a:r>
              <a:rPr lang="en-US" b="1" dirty="0">
                <a:solidFill>
                  <a:srgbClr val="B80000"/>
                </a:solidFill>
                <a:cs typeface="+mj-cs"/>
              </a:rPr>
              <a:t> Class Members</a:t>
            </a:r>
          </a:p>
        </p:txBody>
      </p:sp>
      <p:sp>
        <p:nvSpPr>
          <p:cNvPr id="4198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9756" y="1066800"/>
            <a:ext cx="9067800" cy="5715000"/>
          </a:xfr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rgbClr val="2F1BC7"/>
                </a:solidFill>
                <a:latin typeface="Courier New" charset="0"/>
                <a:cs typeface="+mn-cs"/>
              </a:rPr>
              <a:t>static</a:t>
            </a:r>
            <a:r>
              <a:rPr lang="en-US" b="1" dirty="0">
                <a:solidFill>
                  <a:srgbClr val="B80000"/>
                </a:solidFill>
                <a:cs typeface="+mn-cs"/>
              </a:rPr>
              <a:t> class members</a:t>
            </a:r>
          </a:p>
          <a:p>
            <a:pPr lvl="1">
              <a:defRPr/>
            </a:pPr>
            <a:r>
              <a:rPr lang="en-US" dirty="0"/>
              <a:t>Shared by all objects of a class</a:t>
            </a:r>
          </a:p>
          <a:p>
            <a:pPr lvl="1">
              <a:defRPr/>
            </a:pPr>
            <a:r>
              <a:rPr lang="en-US" dirty="0"/>
              <a:t>Efficient, when a single copy of data is enough </a:t>
            </a:r>
          </a:p>
          <a:p>
            <a:pPr lvl="2">
              <a:defRPr/>
            </a:pPr>
            <a:r>
              <a:rPr lang="en-US" sz="2800" dirty="0"/>
              <a:t>Only the </a:t>
            </a:r>
            <a:r>
              <a:rPr lang="en-US" sz="2800" b="1" dirty="0">
                <a:solidFill>
                  <a:srgbClr val="2F1BC7"/>
                </a:solidFill>
                <a:latin typeface="Courier New" charset="0"/>
              </a:rPr>
              <a:t>static</a:t>
            </a:r>
            <a:r>
              <a:rPr lang="en-US" sz="2800" dirty="0"/>
              <a:t> variable has to be updated</a:t>
            </a:r>
          </a:p>
          <a:p>
            <a:pPr lvl="1">
              <a:defRPr/>
            </a:pPr>
            <a:r>
              <a:rPr lang="en-US" dirty="0"/>
              <a:t>May seem like global variables, but have class scope (</a:t>
            </a:r>
            <a:r>
              <a:rPr lang="en-US" sz="2800" dirty="0"/>
              <a:t>only accessible to objects of same class)</a:t>
            </a:r>
            <a:endParaRPr lang="en-US" sz="2000" dirty="0"/>
          </a:p>
          <a:p>
            <a:pPr lvl="1">
              <a:defRPr/>
            </a:pPr>
            <a:r>
              <a:rPr lang="en-US" dirty="0"/>
              <a:t>Initialized at </a:t>
            </a:r>
            <a:r>
              <a:rPr lang="en-US" u="sng" dirty="0"/>
              <a:t>file scope</a:t>
            </a:r>
          </a:p>
          <a:p>
            <a:pPr lvl="1">
              <a:defRPr/>
            </a:pPr>
            <a:r>
              <a:rPr lang="en-US" dirty="0"/>
              <a:t>Exist even if no instances (objects) of the class exist</a:t>
            </a:r>
          </a:p>
          <a:p>
            <a:pPr lvl="1">
              <a:defRPr/>
            </a:pPr>
            <a:r>
              <a:rPr lang="en-US" dirty="0"/>
              <a:t>Both variables and functions can be </a:t>
            </a:r>
            <a:r>
              <a:rPr lang="en-US" b="1" dirty="0">
                <a:solidFill>
                  <a:srgbClr val="2F1BC7"/>
                </a:solidFill>
                <a:latin typeface="Courier New" charset="0"/>
              </a:rPr>
              <a:t>static</a:t>
            </a:r>
          </a:p>
          <a:p>
            <a:pPr lvl="1">
              <a:defRPr/>
            </a:pPr>
            <a:r>
              <a:rPr lang="en-US" dirty="0"/>
              <a:t>Can be </a:t>
            </a:r>
            <a:r>
              <a:rPr lang="en-US" b="1" dirty="0">
                <a:solidFill>
                  <a:srgbClr val="2F1BC7"/>
                </a:solidFill>
                <a:latin typeface="Courier New" charset="0"/>
              </a:rPr>
              <a:t>public</a:t>
            </a:r>
            <a:r>
              <a:rPr lang="en-US" dirty="0"/>
              <a:t>, </a:t>
            </a:r>
            <a:r>
              <a:rPr lang="en-US" b="1" dirty="0">
                <a:solidFill>
                  <a:srgbClr val="2F1BC7"/>
                </a:solidFill>
                <a:latin typeface="Courier New" charset="0"/>
              </a:rPr>
              <a:t>private</a:t>
            </a:r>
            <a:r>
              <a:rPr lang="en-US" dirty="0"/>
              <a:t> or </a:t>
            </a:r>
            <a:r>
              <a:rPr lang="en-US" b="1" dirty="0">
                <a:solidFill>
                  <a:srgbClr val="2F1BC7"/>
                </a:solidFill>
                <a:latin typeface="Courier New" charset="0"/>
              </a:rPr>
              <a:t>protected</a:t>
            </a:r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2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>
          <a:xfrm>
            <a:off x="941184" y="92288"/>
            <a:ext cx="8153400" cy="829733"/>
          </a:xfr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FF0000"/>
                </a:solidFill>
                <a:latin typeface="Courier New" charset="0"/>
                <a:cs typeface="+mj-cs"/>
              </a:rPr>
              <a:t>static</a:t>
            </a:r>
            <a:r>
              <a:rPr lang="en-US" b="1" dirty="0">
                <a:solidFill>
                  <a:srgbClr val="FF0000"/>
                </a:solidFill>
                <a:cs typeface="+mj-cs"/>
              </a:rPr>
              <a:t> </a:t>
            </a:r>
            <a:r>
              <a:rPr lang="en-US" b="1" dirty="0">
                <a:solidFill>
                  <a:srgbClr val="B80000"/>
                </a:solidFill>
                <a:cs typeface="+mj-cs"/>
              </a:rPr>
              <a:t>Class Variables</a:t>
            </a:r>
          </a:p>
        </p:txBody>
      </p:sp>
      <p:sp>
        <p:nvSpPr>
          <p:cNvPr id="4403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7301" y="1264918"/>
            <a:ext cx="9058600" cy="5440681"/>
          </a:xfr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/>
              <a:t>Two-Step Procedure: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dirty="0">
                <a:latin typeface="+mj-lt"/>
              </a:rPr>
              <a:t>Declare (Inside Class):      </a:t>
            </a:r>
            <a:r>
              <a:rPr lang="en-US" b="1" dirty="0">
                <a:solidFill>
                  <a:srgbClr val="2F1BC7"/>
                </a:solidFill>
                <a:latin typeface="Consolas" panose="020B0609020204030204" pitchFamily="49" charset="0"/>
              </a:rPr>
              <a:t>static </a:t>
            </a:r>
            <a:r>
              <a:rPr lang="en-US" b="1" dirty="0" err="1">
                <a:solidFill>
                  <a:srgbClr val="2F1BC7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2F1BC7"/>
                </a:solidFill>
                <a:latin typeface="Consolas" panose="020B0609020204030204" pitchFamily="49" charset="0"/>
              </a:rPr>
              <a:t> radius;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dirty="0">
                <a:latin typeface="+mj-lt"/>
              </a:rPr>
              <a:t>Define (Outside Class):    </a:t>
            </a:r>
            <a:r>
              <a:rPr lang="en-US" b="1" dirty="0" err="1">
                <a:solidFill>
                  <a:srgbClr val="2F1BC7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2F1BC7"/>
                </a:solidFill>
                <a:latin typeface="Consolas" panose="020B0609020204030204" pitchFamily="49" charset="0"/>
              </a:rPr>
              <a:t> Circle::radius=2;</a:t>
            </a:r>
          </a:p>
          <a:p>
            <a:pPr marL="971550" lvl="1" indent="-514350">
              <a:buFont typeface="+mj-lt"/>
              <a:buAutoNum type="arabicPeriod"/>
              <a:defRPr/>
            </a:pPr>
            <a:endParaRPr lang="en-US" b="1" dirty="0">
              <a:latin typeface="+mj-lt"/>
            </a:endParaRPr>
          </a:p>
          <a:p>
            <a:pPr marL="457200" lvl="1" indent="0">
              <a:buNone/>
              <a:defRPr/>
            </a:pPr>
            <a:endParaRPr lang="en-US" b="1" dirty="0">
              <a:solidFill>
                <a:srgbClr val="B80000"/>
              </a:solidFill>
              <a:latin typeface="+mj-lt"/>
              <a:cs typeface="+mn-cs"/>
            </a:endParaRPr>
          </a:p>
          <a:p>
            <a:pPr>
              <a:defRPr/>
            </a:pPr>
            <a:r>
              <a:rPr lang="en-US" b="1" dirty="0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1" dirty="0">
                <a:solidFill>
                  <a:srgbClr val="B80000"/>
                </a:solidFill>
                <a:latin typeface="+mj-lt"/>
                <a:cs typeface="+mn-cs"/>
              </a:rPr>
              <a:t> </a:t>
            </a:r>
            <a:r>
              <a:rPr lang="en-US" b="1" dirty="0">
                <a:latin typeface="+mj-lt"/>
              </a:rPr>
              <a:t>variables initialization:</a:t>
            </a:r>
          </a:p>
          <a:p>
            <a:pPr lvl="1" algn="just">
              <a:defRPr/>
            </a:pPr>
            <a:r>
              <a:rPr lang="en-US" dirty="0"/>
              <a:t>Default initialization: 0 or null (for pointers)</a:t>
            </a:r>
          </a:p>
          <a:p>
            <a:pPr lvl="1" algn="just">
              <a:defRPr/>
            </a:pPr>
            <a:r>
              <a:rPr lang="en-US" dirty="0"/>
              <a:t>Or initialize to user defined value</a:t>
            </a:r>
          </a:p>
          <a:p>
            <a:pPr lvl="1" algn="just">
              <a:defRPr/>
            </a:pPr>
            <a:r>
              <a:rPr lang="en-US" dirty="0"/>
              <a:t>Initialization is made </a:t>
            </a:r>
            <a:r>
              <a:rPr lang="en-US" b="1" i="1" dirty="0">
                <a:solidFill>
                  <a:srgbClr val="C00000"/>
                </a:solidFill>
              </a:rPr>
              <a:t>just once, at compile time.</a:t>
            </a:r>
            <a:endParaRPr lang="en-US" b="1" dirty="0">
              <a:solidFill>
                <a:srgbClr val="2C14DE"/>
              </a:solidFill>
            </a:endParaRPr>
          </a:p>
          <a:p>
            <a:pPr lvl="1">
              <a:defRPr/>
            </a:pPr>
            <a:endParaRPr lang="en-US" b="1" dirty="0">
              <a:solidFill>
                <a:srgbClr val="2C14D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3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38101"/>
            <a:ext cx="8109411" cy="90678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B80000"/>
                </a:solidFill>
                <a:latin typeface="Calibri" pitchFamily="34" charset="0"/>
              </a:rPr>
              <a:t>Classes in OOP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686050" y="2343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268356" y="1143000"/>
            <a:ext cx="8723244" cy="521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Char char="n"/>
            </a:pPr>
            <a:r>
              <a:rPr lang="en-US" sz="3000" dirty="0">
                <a:latin typeface="Calibri" pitchFamily="34" charset="0"/>
                <a:cs typeface="Times New Roman" pitchFamily="18" charset="0"/>
              </a:rPr>
              <a:t>Classes are </a:t>
            </a:r>
            <a:r>
              <a:rPr lang="en-US" sz="3000" b="1" i="1" dirty="0">
                <a:solidFill>
                  <a:srgbClr val="C00000"/>
                </a:solidFill>
                <a:latin typeface="Calibri" pitchFamily="34" charset="0"/>
                <a:cs typeface="Times New Roman" pitchFamily="18" charset="0"/>
              </a:rPr>
              <a:t>constructs/templates</a:t>
            </a:r>
            <a:r>
              <a:rPr lang="en-US" sz="3000" i="1" dirty="0">
                <a:solidFill>
                  <a:srgbClr val="C00000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3000" dirty="0">
                <a:latin typeface="Calibri" pitchFamily="34" charset="0"/>
                <a:cs typeface="Times New Roman" pitchFamily="18" charset="0"/>
              </a:rPr>
              <a:t>that define objects of the same type. 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Char char="n"/>
            </a:pPr>
            <a:r>
              <a:rPr lang="en-US" sz="3000" dirty="0">
                <a:latin typeface="Calibri" pitchFamily="34" charset="0"/>
                <a:cs typeface="Times New Roman" pitchFamily="18" charset="0"/>
              </a:rPr>
              <a:t>A class has </a:t>
            </a:r>
            <a:r>
              <a:rPr lang="en-US" sz="3000" b="1" i="1" dirty="0">
                <a:solidFill>
                  <a:srgbClr val="C00000"/>
                </a:solidFill>
                <a:latin typeface="Calibri" pitchFamily="34" charset="0"/>
                <a:cs typeface="Times New Roman" pitchFamily="18" charset="0"/>
              </a:rPr>
              <a:t>variables</a:t>
            </a:r>
            <a:r>
              <a:rPr lang="en-US" sz="3000" dirty="0">
                <a:latin typeface="Calibri" pitchFamily="34" charset="0"/>
                <a:cs typeface="Times New Roman" pitchFamily="18" charset="0"/>
              </a:rPr>
              <a:t> (members/data fields) and </a:t>
            </a:r>
            <a:r>
              <a:rPr lang="en-US" sz="3000" b="1" i="1" dirty="0">
                <a:solidFill>
                  <a:srgbClr val="C00000"/>
                </a:solidFill>
                <a:latin typeface="Calibri" pitchFamily="34" charset="0"/>
                <a:cs typeface="Times New Roman" pitchFamily="18" charset="0"/>
              </a:rPr>
              <a:t>functions</a:t>
            </a:r>
            <a:r>
              <a:rPr lang="en-US" sz="3000" b="1" dirty="0">
                <a:latin typeface="Calibri" pitchFamily="34" charset="0"/>
                <a:cs typeface="Times New Roman" pitchFamily="18" charset="0"/>
              </a:rPr>
              <a:t>.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Char char="n"/>
            </a:pPr>
            <a:r>
              <a:rPr lang="en-US" sz="3000" dirty="0">
                <a:latin typeface="Calibri" pitchFamily="34" charset="0"/>
                <a:cs typeface="Times New Roman" pitchFamily="18" charset="0"/>
              </a:rPr>
              <a:t>An object is one instance of a class; </a:t>
            </a:r>
          </a:p>
          <a:p>
            <a:pPr lvl="1" algn="just" eaLnBrk="1" hangingPunct="1">
              <a:lnSpc>
                <a:spcPct val="9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Char char="n"/>
            </a:pPr>
            <a:r>
              <a:rPr lang="en-US" sz="3000" dirty="0">
                <a:latin typeface="Calibri" pitchFamily="34" charset="0"/>
                <a:cs typeface="Times New Roman" pitchFamily="18" charset="0"/>
              </a:rPr>
              <a:t>Just like “</a:t>
            </a:r>
            <a:r>
              <a:rPr lang="en-US" sz="3000" b="1" dirty="0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number = 4</a:t>
            </a:r>
            <a:r>
              <a:rPr lang="en-US" sz="3000" dirty="0">
                <a:latin typeface="Calibri" pitchFamily="34" charset="0"/>
                <a:cs typeface="Times New Roman" pitchFamily="18" charset="0"/>
              </a:rPr>
              <a:t>” is one instance of the type “</a:t>
            </a:r>
            <a:r>
              <a:rPr lang="en-US" sz="3000" b="1" dirty="0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000" dirty="0">
                <a:latin typeface="Calibri" pitchFamily="34" charset="0"/>
                <a:cs typeface="Times New Roman" pitchFamily="18" charset="0"/>
              </a:rPr>
              <a:t>”. </a:t>
            </a:r>
          </a:p>
          <a:p>
            <a:pPr lvl="1" algn="just" eaLnBrk="1" hangingPunct="1">
              <a:lnSpc>
                <a:spcPct val="9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Char char="n"/>
            </a:pPr>
            <a:r>
              <a:rPr lang="en-US" sz="3000" dirty="0">
                <a:latin typeface="Calibri" pitchFamily="34" charset="0"/>
                <a:cs typeface="Times New Roman" pitchFamily="18" charset="0"/>
              </a:rPr>
              <a:t>Here,</a:t>
            </a:r>
            <a:r>
              <a:rPr lang="en-US" sz="3000" b="1" dirty="0">
                <a:solidFill>
                  <a:srgbClr val="2F1BC7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3000" b="1" dirty="0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000" dirty="0">
                <a:latin typeface="Calibri" pitchFamily="34" charset="0"/>
                <a:cs typeface="Times New Roman" pitchFamily="18" charset="0"/>
              </a:rPr>
              <a:t> is the type from which you can create many instances.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Char char="n"/>
            </a:pPr>
            <a:r>
              <a:rPr lang="en-US" sz="3000" dirty="0">
                <a:latin typeface="Calibri" pitchFamily="34" charset="0"/>
                <a:cs typeface="Times New Roman" pitchFamily="18" charset="0"/>
              </a:rPr>
              <a:t>A class is essentially a </a:t>
            </a:r>
            <a:r>
              <a:rPr lang="en-US" sz="3000" b="1" i="1" dirty="0">
                <a:solidFill>
                  <a:srgbClr val="C00000"/>
                </a:solidFill>
                <a:latin typeface="Calibri" pitchFamily="34" charset="0"/>
                <a:cs typeface="Times New Roman" pitchFamily="18" charset="0"/>
              </a:rPr>
              <a:t>user-defined data type</a:t>
            </a:r>
            <a:r>
              <a:rPr lang="en-US" sz="3000" b="1" i="1" dirty="0">
                <a:latin typeface="Calibri" pitchFamily="34" charset="0"/>
                <a:cs typeface="Times New Roman" pitchFamily="18" charset="0"/>
              </a:rPr>
              <a:t>.</a:t>
            </a:r>
            <a:endParaRPr lang="en-US" sz="3000" dirty="0">
              <a:latin typeface="Calibri" pitchFamily="34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Char char="n"/>
            </a:pPr>
            <a:r>
              <a:rPr lang="en-US" sz="3000" dirty="0">
                <a:latin typeface="Calibri" pitchFamily="34" charset="0"/>
                <a:cs typeface="Times New Roman" pitchFamily="18" charset="0"/>
              </a:rPr>
              <a:t>It may also contain its own functions.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800350" y="2286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6621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90600"/>
          </a:xfr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</a:rPr>
              <a:t>Public static Class Variables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756" y="1023796"/>
            <a:ext cx="9144000" cy="5834204"/>
          </a:xfr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>
            <a:normAutofit fontScale="92500" lnSpcReduction="10000"/>
          </a:bodyPr>
          <a:lstStyle/>
          <a:p>
            <a:pPr marL="541338" lvl="1" indent="-457200">
              <a:defRPr/>
            </a:pPr>
            <a:r>
              <a:rPr lang="en-US" sz="3000" dirty="0">
                <a:latin typeface="+mj-lt"/>
              </a:rPr>
              <a:t>Can be accessed using class name:</a:t>
            </a:r>
          </a:p>
          <a:p>
            <a:pPr marL="84138" lvl="1" indent="0">
              <a:buNone/>
              <a:defRPr/>
            </a:pPr>
            <a:r>
              <a:rPr lang="en-US" sz="2800" b="1" dirty="0">
                <a:latin typeface="+mj-lt"/>
              </a:rPr>
              <a:t>	</a:t>
            </a:r>
            <a:r>
              <a:rPr lang="en-US" b="1" dirty="0">
                <a:latin typeface="+mj-lt"/>
              </a:rPr>
              <a:t>     </a:t>
            </a:r>
            <a:r>
              <a:rPr lang="en-US" sz="2600" b="1" dirty="0" err="1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600" b="1" dirty="0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Employee::count;</a:t>
            </a:r>
          </a:p>
          <a:p>
            <a:pPr lvl="4">
              <a:buFontTx/>
              <a:buNone/>
              <a:defRPr/>
            </a:pPr>
            <a:endParaRPr lang="en-US" sz="28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541338" lvl="1" indent="-457200">
              <a:defRPr/>
            </a:pPr>
            <a:r>
              <a:rPr lang="en-US" sz="3000" dirty="0"/>
              <a:t>Can be accessed via any object of the class:</a:t>
            </a:r>
          </a:p>
          <a:p>
            <a:pPr marL="84138" lvl="1" indent="0"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	  </a:t>
            </a:r>
            <a:r>
              <a:rPr lang="en-US" sz="2600" b="1" dirty="0" err="1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600" b="1" dirty="0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e1.count;</a:t>
            </a:r>
          </a:p>
          <a:p>
            <a:pPr marL="84138" lvl="1" indent="0">
              <a:buNone/>
              <a:defRPr/>
            </a:pPr>
            <a:endParaRPr lang="en-US" b="1" dirty="0"/>
          </a:p>
          <a:p>
            <a:pPr marL="541338" lvl="1" indent="-457200">
              <a:defRPr/>
            </a:pPr>
            <a:r>
              <a:rPr lang="en-US" sz="3000" dirty="0"/>
              <a:t>Can be accessed via non-static member functions:</a:t>
            </a:r>
          </a:p>
          <a:p>
            <a:pPr marL="84138" lvl="1" indent="0"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      </a:t>
            </a:r>
            <a:r>
              <a:rPr lang="en-US" sz="2600" b="1" dirty="0" err="1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600" b="1" dirty="0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e1.getCount();</a:t>
            </a:r>
            <a:b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en-US" b="1" dirty="0"/>
          </a:p>
          <a:p>
            <a:pPr marL="541338" lvl="1" indent="-457200">
              <a:defRPr/>
            </a:pPr>
            <a:r>
              <a:rPr lang="en-US" sz="3000" dirty="0"/>
              <a:t>Can be accessed via static member functions:</a:t>
            </a:r>
          </a:p>
          <a:p>
            <a:pPr marL="84138" lvl="1" indent="0"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	   </a:t>
            </a:r>
            <a:r>
              <a:rPr lang="en-US" sz="2600" b="1" dirty="0" err="1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600" b="1" dirty="0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&lt;&lt;Employee::</a:t>
            </a:r>
            <a:r>
              <a:rPr lang="en-US" sz="2600" b="1" dirty="0" err="1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Stat_getCount</a:t>
            </a:r>
            <a:r>
              <a:rPr lang="en-US" sz="2600" b="1" dirty="0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2600" b="1" dirty="0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b="1" dirty="0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US" sz="2600" b="1" dirty="0" err="1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600" b="1" dirty="0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&lt;&lt;e1.Stat_getCount(); //public static</a:t>
            </a:r>
            <a:b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en-US" b="1" dirty="0"/>
          </a:p>
          <a:p>
            <a:pPr marL="84138" lvl="1" indent="0">
              <a:buNone/>
              <a:defRPr/>
            </a:pPr>
            <a:endParaRPr lang="en-US" b="1" dirty="0"/>
          </a:p>
          <a:p>
            <a:pPr marL="541338" lvl="1" indent="-457200">
              <a:defRPr/>
            </a:pPr>
            <a:endParaRPr lang="en-US" b="1" dirty="0"/>
          </a:p>
          <a:p>
            <a:pPr marL="541338" lvl="1" indent="-457200">
              <a:defRPr/>
            </a:pPr>
            <a:endParaRPr lang="en-US" b="1" dirty="0"/>
          </a:p>
          <a:p>
            <a:pPr lvl="1">
              <a:defRPr/>
            </a:pPr>
            <a:endParaRPr lang="en-US" dirty="0"/>
          </a:p>
          <a:p>
            <a:pPr lvl="4">
              <a:buFontTx/>
              <a:buNone/>
              <a:defRPr/>
            </a:pP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4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90600"/>
          </a:xfr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</a:rPr>
              <a:t>Private static Class Variables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756" y="1023796"/>
            <a:ext cx="9104244" cy="5638800"/>
          </a:xfr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>
            <a:normAutofit fontScale="92500" lnSpcReduction="10000"/>
          </a:bodyPr>
          <a:lstStyle/>
          <a:p>
            <a:pPr marL="541338" lvl="1" indent="-457200">
              <a:defRPr/>
            </a:pPr>
            <a:r>
              <a:rPr lang="en-US" sz="3000" u="sng" dirty="0">
                <a:latin typeface="+mj-lt"/>
              </a:rPr>
              <a:t>Cannot</a:t>
            </a:r>
            <a:r>
              <a:rPr lang="en-US" sz="3000" dirty="0">
                <a:latin typeface="+mj-lt"/>
              </a:rPr>
              <a:t> be accessed using class name:</a:t>
            </a:r>
          </a:p>
          <a:p>
            <a:pPr marL="84138" lvl="1" indent="0">
              <a:buNone/>
              <a:defRPr/>
            </a:pPr>
            <a:r>
              <a:rPr lang="en-US" sz="3000" b="1" dirty="0">
                <a:latin typeface="+mj-lt"/>
              </a:rPr>
              <a:t>      </a:t>
            </a:r>
            <a:r>
              <a:rPr lang="en-US" b="1" dirty="0">
                <a:latin typeface="+mj-lt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+mj-lt"/>
              </a:rPr>
              <a:t>// ERROR </a:t>
            </a:r>
            <a:r>
              <a:rPr lang="en-US" b="1" dirty="0">
                <a:solidFill>
                  <a:srgbClr val="008000"/>
                </a:solidFill>
                <a:latin typeface="+mj-lt"/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D20000"/>
                </a:solidFill>
                <a:latin typeface="+mj-lt"/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rgbClr val="D20000"/>
                </a:solidFill>
                <a:latin typeface="+mj-lt"/>
              </a:rPr>
              <a:t> </a:t>
            </a:r>
            <a:r>
              <a:rPr lang="en-US" sz="2600" b="1" dirty="0" err="1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600" b="1" dirty="0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&lt;&lt;Employee::count;</a:t>
            </a:r>
          </a:p>
          <a:p>
            <a:pPr lvl="4">
              <a:buFontTx/>
              <a:buNone/>
              <a:defRPr/>
            </a:pPr>
            <a:endParaRPr lang="en-US" sz="28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541338" lvl="1" indent="-457200">
              <a:defRPr/>
            </a:pPr>
            <a:r>
              <a:rPr lang="en-US" sz="3000" u="sng" dirty="0"/>
              <a:t>Cannot</a:t>
            </a:r>
            <a:r>
              <a:rPr lang="en-US" sz="3000" dirty="0"/>
              <a:t> be accessed via class object:</a:t>
            </a:r>
          </a:p>
          <a:p>
            <a:pPr marL="84138" lvl="1" indent="0"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8000"/>
                </a:solidFill>
              </a:rPr>
              <a:t>// ERROR </a:t>
            </a:r>
            <a:r>
              <a:rPr lang="en-US" b="1" dirty="0">
                <a:solidFill>
                  <a:srgbClr val="008000"/>
                </a:solidFill>
                <a:sym typeface="Wingdings" panose="05000000000000000000" pitchFamily="2" charset="2"/>
              </a:rPr>
              <a:t> </a:t>
            </a:r>
            <a:r>
              <a:rPr lang="en-US" sz="2600" b="1" dirty="0" err="1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600" b="1" dirty="0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&lt;&lt;e1.count;</a:t>
            </a:r>
          </a:p>
          <a:p>
            <a:pPr marL="84138" lvl="1" indent="0">
              <a:buNone/>
              <a:defRPr/>
            </a:pPr>
            <a:endParaRPr lang="en-US" b="1" dirty="0"/>
          </a:p>
          <a:p>
            <a:pPr marL="541338" lvl="1" indent="-457200">
              <a:defRPr/>
            </a:pPr>
            <a:r>
              <a:rPr lang="en-US" sz="3000" dirty="0"/>
              <a:t>Can be accessed via non-static member functions:</a:t>
            </a:r>
          </a:p>
          <a:p>
            <a:pPr marL="84138" lvl="1" indent="0"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      </a:t>
            </a:r>
            <a:r>
              <a:rPr lang="en-US" b="1" dirty="0" err="1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&lt;&lt;e1.getCount();</a:t>
            </a:r>
            <a:b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en-US" b="1" dirty="0"/>
          </a:p>
          <a:p>
            <a:pPr marL="541338" lvl="1" indent="-457200">
              <a:defRPr/>
            </a:pPr>
            <a:r>
              <a:rPr lang="en-US" sz="3000" dirty="0"/>
              <a:t>Can be accessed via static member functions:</a:t>
            </a:r>
          </a:p>
          <a:p>
            <a:pPr marL="84138" lvl="1" indent="0"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	  </a:t>
            </a:r>
            <a:r>
              <a:rPr lang="en-US" sz="2600" b="1" dirty="0" err="1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600" b="1" dirty="0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&lt;&lt;Employee::</a:t>
            </a:r>
            <a:r>
              <a:rPr lang="en-US" sz="2600" b="1" dirty="0" err="1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Stat_getCount</a:t>
            </a:r>
            <a:r>
              <a:rPr lang="en-US" sz="2600" b="1" dirty="0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2600" b="1" dirty="0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b="1" dirty="0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2600" b="1" dirty="0" err="1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600" b="1" dirty="0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&lt;&lt;e1.Stat_getCount(); //public static</a:t>
            </a:r>
            <a:br>
              <a:rPr lang="en-US" sz="2600" b="1" dirty="0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600" b="1" dirty="0">
              <a:solidFill>
                <a:srgbClr val="2F1BC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4138" lvl="1" indent="0">
              <a:buNone/>
              <a:defRPr/>
            </a:pPr>
            <a:endParaRPr lang="en-US" b="1" dirty="0"/>
          </a:p>
          <a:p>
            <a:pPr marL="541338" lvl="1" indent="-457200">
              <a:defRPr/>
            </a:pPr>
            <a:endParaRPr lang="en-US" b="1" dirty="0"/>
          </a:p>
          <a:p>
            <a:pPr marL="541338" lvl="1" indent="-457200">
              <a:defRPr/>
            </a:pPr>
            <a:endParaRPr lang="en-US" b="1" dirty="0"/>
          </a:p>
          <a:p>
            <a:pPr lvl="1">
              <a:defRPr/>
            </a:pPr>
            <a:endParaRPr lang="en-US" dirty="0"/>
          </a:p>
          <a:p>
            <a:pPr lvl="4">
              <a:buFontTx/>
              <a:buNone/>
              <a:defRPr/>
            </a:pP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5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>
          <a:xfrm>
            <a:off x="952500" y="38100"/>
            <a:ext cx="8153400" cy="829733"/>
          </a:xfr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2F1BC7"/>
                </a:solidFill>
                <a:latin typeface="Courier New" charset="0"/>
                <a:cs typeface="+mj-cs"/>
              </a:rPr>
              <a:t>static</a:t>
            </a:r>
            <a:r>
              <a:rPr lang="en-US" b="1" dirty="0">
                <a:solidFill>
                  <a:srgbClr val="FF0000"/>
                </a:solidFill>
                <a:cs typeface="+mj-cs"/>
              </a:rPr>
              <a:t> </a:t>
            </a:r>
            <a:r>
              <a:rPr lang="en-US" b="1" dirty="0">
                <a:solidFill>
                  <a:srgbClr val="B80000"/>
                </a:solidFill>
                <a:cs typeface="+mj-cs"/>
              </a:rPr>
              <a:t>Class Functions</a:t>
            </a:r>
          </a:p>
        </p:txBody>
      </p:sp>
      <p:sp>
        <p:nvSpPr>
          <p:cNvPr id="4403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953500" cy="5525348"/>
          </a:xfr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>
            <a:normAutofit/>
          </a:bodyPr>
          <a:lstStyle/>
          <a:p>
            <a:pPr>
              <a:defRPr/>
            </a:pPr>
            <a:endParaRPr lang="en-US" b="1" dirty="0">
              <a:solidFill>
                <a:srgbClr val="B80000"/>
              </a:solidFill>
              <a:latin typeface="+mj-lt"/>
            </a:endParaRPr>
          </a:p>
          <a:p>
            <a:pPr>
              <a:defRPr/>
            </a:pPr>
            <a:r>
              <a:rPr lang="en-US" b="1" dirty="0">
                <a:solidFill>
                  <a:srgbClr val="B80000"/>
                </a:solidFill>
                <a:latin typeface="+mj-lt"/>
              </a:rPr>
              <a:t>Non-static function:</a:t>
            </a:r>
          </a:p>
          <a:p>
            <a:pPr marL="442913" lvl="1" indent="-263525" algn="just">
              <a:defRPr/>
            </a:pPr>
            <a:r>
              <a:rPr lang="en-US" sz="3000" dirty="0"/>
              <a:t>Can access: static/non-static data members and static/non-static methods</a:t>
            </a:r>
          </a:p>
          <a:p>
            <a:pPr marL="457200" lvl="1" indent="0" algn="just">
              <a:buNone/>
              <a:defRPr/>
            </a:pPr>
            <a:endParaRPr lang="en-US" sz="3000" b="1" dirty="0">
              <a:solidFill>
                <a:srgbClr val="2C14DE"/>
              </a:solidFill>
            </a:endParaRPr>
          </a:p>
          <a:p>
            <a:pPr>
              <a:defRPr/>
            </a:pPr>
            <a:r>
              <a:rPr lang="en-US" b="1" dirty="0">
                <a:solidFill>
                  <a:srgbClr val="B80000"/>
                </a:solidFill>
                <a:latin typeface="+mj-lt"/>
              </a:rPr>
              <a:t>Static functions:</a:t>
            </a:r>
          </a:p>
          <a:p>
            <a:pPr marL="442913" lvl="1" indent="-263525">
              <a:defRPr/>
            </a:pPr>
            <a:r>
              <a:rPr lang="en-US" sz="3000" dirty="0">
                <a:latin typeface="+mj-lt"/>
              </a:rPr>
              <a:t>Can access: static data and static functions</a:t>
            </a:r>
          </a:p>
          <a:p>
            <a:pPr marL="442913" lvl="1" indent="-263525">
              <a:defRPr/>
            </a:pPr>
            <a:r>
              <a:rPr lang="en-US" sz="3000" dirty="0">
                <a:latin typeface="+mj-lt"/>
              </a:rPr>
              <a:t>Cannot access:  non-static data, non-static functions, and this pointer</a:t>
            </a:r>
          </a:p>
          <a:p>
            <a:pPr lvl="1">
              <a:defRPr/>
            </a:pPr>
            <a:endParaRPr lang="en-US" b="1" dirty="0">
              <a:solidFill>
                <a:srgbClr val="2C14DE"/>
              </a:solidFill>
            </a:endParaRPr>
          </a:p>
          <a:p>
            <a:pPr lvl="1">
              <a:defRPr/>
            </a:pPr>
            <a:endParaRPr lang="en-US" b="1" dirty="0">
              <a:solidFill>
                <a:srgbClr val="2C14D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4115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>
          <a:xfrm>
            <a:off x="19050" y="37707"/>
            <a:ext cx="9105900" cy="907174"/>
          </a:xfrm>
          <a:solidFill>
            <a:schemeClr val="bg1"/>
          </a:solidFill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b="1" dirty="0">
                <a:solidFill>
                  <a:srgbClr val="FF0000"/>
                </a:solidFill>
                <a:latin typeface="Courier New" charset="0"/>
              </a:rPr>
              <a:t>Public static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b="1" dirty="0">
                <a:solidFill>
                  <a:srgbClr val="B80000"/>
                </a:solidFill>
              </a:rPr>
              <a:t>Class Functions</a:t>
            </a:r>
          </a:p>
        </p:txBody>
      </p:sp>
      <p:sp>
        <p:nvSpPr>
          <p:cNvPr id="4403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5525348"/>
          </a:xfr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>
            <a:normAutofit/>
          </a:bodyPr>
          <a:lstStyle/>
          <a:p>
            <a:pPr marL="0" lvl="1" indent="0">
              <a:defRPr/>
            </a:pPr>
            <a:r>
              <a:rPr lang="en-US" sz="3000" dirty="0">
                <a:latin typeface="+mj-lt"/>
              </a:rPr>
              <a:t>Can be invoked using any object of the class:</a:t>
            </a:r>
          </a:p>
          <a:p>
            <a:pPr marL="0" lvl="2" indent="0">
              <a:buNone/>
              <a:defRPr/>
            </a:pPr>
            <a:r>
              <a:rPr lang="en-US" sz="3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</a:t>
            </a:r>
            <a:r>
              <a:rPr lang="en-US" sz="2800" b="1" dirty="0" err="1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800" b="1" dirty="0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&lt;&lt;e1.getCount();</a:t>
            </a:r>
            <a:endParaRPr lang="en-US" sz="3000" b="1" dirty="0">
              <a:solidFill>
                <a:srgbClr val="2F1BC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2" indent="0">
              <a:buNone/>
              <a:defRPr/>
            </a:pPr>
            <a:endParaRPr lang="en-US" sz="28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lvl="1" indent="0">
              <a:defRPr/>
            </a:pPr>
            <a:r>
              <a:rPr lang="en-US" sz="3000" dirty="0">
                <a:latin typeface="+mj-lt"/>
              </a:rPr>
              <a:t>Can be invoked using class name:</a:t>
            </a:r>
          </a:p>
          <a:p>
            <a:pPr marL="0" lvl="2" indent="0">
              <a:buNone/>
              <a:defRPr/>
            </a:pPr>
            <a:r>
              <a:rPr lang="en-US" sz="3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</a:t>
            </a:r>
            <a:r>
              <a:rPr lang="en-US" sz="2800" b="1" dirty="0" err="1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800" b="1" dirty="0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&lt;&lt;Employee::</a:t>
            </a:r>
            <a:r>
              <a:rPr lang="en-US" sz="2800" b="1" dirty="0" err="1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getCount</a:t>
            </a:r>
            <a:r>
              <a:rPr lang="en-US" sz="2800" b="1" dirty="0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2800" b="1" dirty="0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800" b="1" dirty="0">
              <a:solidFill>
                <a:srgbClr val="2F1BC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defRPr/>
            </a:pPr>
            <a:endParaRPr lang="en-US" b="1" dirty="0">
              <a:solidFill>
                <a:srgbClr val="D20000"/>
              </a:solidFill>
            </a:endParaRPr>
          </a:p>
          <a:p>
            <a:pPr lvl="1">
              <a:defRPr/>
            </a:pPr>
            <a:endParaRPr lang="en-US" b="1" dirty="0">
              <a:solidFill>
                <a:srgbClr val="B80000"/>
              </a:solidFill>
            </a:endParaRPr>
          </a:p>
          <a:p>
            <a:pPr lvl="1">
              <a:defRPr/>
            </a:pPr>
            <a:endParaRPr lang="en-US" b="1" dirty="0">
              <a:solidFill>
                <a:srgbClr val="B80000"/>
              </a:solidFill>
            </a:endParaRPr>
          </a:p>
          <a:p>
            <a:pPr lvl="1">
              <a:defRPr/>
            </a:pPr>
            <a:endParaRPr lang="en-US" b="1" dirty="0">
              <a:solidFill>
                <a:srgbClr val="D20000"/>
              </a:solidFill>
            </a:endParaRPr>
          </a:p>
          <a:p>
            <a:pPr lvl="1">
              <a:defRPr/>
            </a:pPr>
            <a:endParaRPr lang="en-US" b="1" dirty="0">
              <a:solidFill>
                <a:srgbClr val="2C14DE"/>
              </a:solidFill>
            </a:endParaRPr>
          </a:p>
          <a:p>
            <a:pPr lvl="1">
              <a:defRPr/>
            </a:pPr>
            <a:endParaRPr lang="en-US" b="1" dirty="0">
              <a:solidFill>
                <a:srgbClr val="2C14D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3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>
          <a:xfrm>
            <a:off x="19050" y="37707"/>
            <a:ext cx="9105900" cy="907174"/>
          </a:xfrm>
          <a:solidFill>
            <a:schemeClr val="bg1"/>
          </a:solidFill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b="1" dirty="0">
                <a:solidFill>
                  <a:srgbClr val="FF0000"/>
                </a:solidFill>
                <a:latin typeface="Courier New" charset="0"/>
              </a:rPr>
              <a:t>Private static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b="1" dirty="0">
                <a:solidFill>
                  <a:srgbClr val="B80000"/>
                </a:solidFill>
              </a:rPr>
              <a:t>Class Functions</a:t>
            </a:r>
          </a:p>
        </p:txBody>
      </p:sp>
      <p:sp>
        <p:nvSpPr>
          <p:cNvPr id="4403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5525348"/>
          </a:xfr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>
            <a:normAutofit/>
          </a:bodyPr>
          <a:lstStyle/>
          <a:p>
            <a:pPr marL="0" lvl="1" indent="0">
              <a:defRPr/>
            </a:pPr>
            <a:r>
              <a:rPr lang="en-US" sz="3000" dirty="0">
                <a:latin typeface="+mj-lt"/>
              </a:rPr>
              <a:t>Cannot be invoked using class’s object</a:t>
            </a:r>
          </a:p>
          <a:p>
            <a:pPr marL="0" lvl="2" indent="0">
              <a:buNone/>
              <a:defRPr/>
            </a:pPr>
            <a:r>
              <a:rPr lang="en-US" sz="30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3000" b="1" dirty="0">
                <a:solidFill>
                  <a:srgbClr val="008000"/>
                </a:solidFill>
                <a:latin typeface="Consolas" panose="020B0609020204030204" pitchFamily="49" charset="0"/>
              </a:rPr>
              <a:t>//ERROR </a:t>
            </a:r>
            <a:r>
              <a:rPr lang="en-US" sz="3000" b="1" dirty="0">
                <a:solidFill>
                  <a:srgbClr val="008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sz="3000" b="1" dirty="0" err="1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3000" b="1" dirty="0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&lt;&lt;e1.getCount();</a:t>
            </a:r>
          </a:p>
          <a:p>
            <a:pPr marL="0" lvl="2" indent="0">
              <a:buNone/>
              <a:defRPr/>
            </a:pPr>
            <a:endParaRPr lang="en-US" sz="28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lvl="1" indent="0">
              <a:defRPr/>
            </a:pPr>
            <a:r>
              <a:rPr lang="en-US" sz="3000" dirty="0">
                <a:latin typeface="+mj-lt"/>
              </a:rPr>
              <a:t>Cannot be invoked using Class name</a:t>
            </a:r>
          </a:p>
          <a:p>
            <a:pPr marL="0" lvl="2" indent="0">
              <a:buNone/>
              <a:defRPr/>
            </a:pPr>
            <a:r>
              <a:rPr lang="en-US" sz="30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3000" b="1" dirty="0">
                <a:solidFill>
                  <a:srgbClr val="008000"/>
                </a:solidFill>
                <a:latin typeface="Consolas" panose="020B0609020204030204" pitchFamily="49" charset="0"/>
              </a:rPr>
              <a:t>//ERROR </a:t>
            </a:r>
            <a:r>
              <a:rPr lang="en-US" sz="3000" b="1" dirty="0">
                <a:solidFill>
                  <a:srgbClr val="008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sz="3000" b="1" dirty="0" err="1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3000" b="1" dirty="0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&lt;&lt;Employee::</a:t>
            </a:r>
            <a:r>
              <a:rPr lang="en-US" sz="3000" b="1" dirty="0" err="1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getCount</a:t>
            </a:r>
            <a:r>
              <a:rPr lang="en-US" sz="3000" b="1" dirty="0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2" indent="0">
              <a:buNone/>
              <a:defRPr/>
            </a:pPr>
            <a:endParaRPr lang="en-US" sz="3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lvl="1" indent="0">
              <a:defRPr/>
            </a:pPr>
            <a:r>
              <a:rPr lang="en-US" sz="3000" dirty="0"/>
              <a:t>Can be invoked within class:</a:t>
            </a:r>
          </a:p>
          <a:p>
            <a:pPr marL="400050" lvl="2" indent="0">
              <a:defRPr/>
            </a:pPr>
            <a:r>
              <a:rPr lang="en-US" sz="3000" dirty="0">
                <a:latin typeface="+mj-lt"/>
              </a:rPr>
              <a:t> Static member functions</a:t>
            </a:r>
          </a:p>
          <a:p>
            <a:pPr marL="400050" lvl="2" indent="0">
              <a:defRPr/>
            </a:pPr>
            <a:r>
              <a:rPr lang="en-US" sz="3000" dirty="0">
                <a:latin typeface="+mj-lt"/>
              </a:rPr>
              <a:t> Non-Static member functions</a:t>
            </a:r>
            <a:b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en-US" b="1" dirty="0">
              <a:solidFill>
                <a:srgbClr val="D20000"/>
              </a:solidFill>
            </a:endParaRPr>
          </a:p>
          <a:p>
            <a:pPr lvl="1">
              <a:defRPr/>
            </a:pPr>
            <a:endParaRPr lang="en-US" b="1" dirty="0">
              <a:solidFill>
                <a:srgbClr val="D20000"/>
              </a:solidFill>
            </a:endParaRPr>
          </a:p>
          <a:p>
            <a:pPr lvl="1">
              <a:defRPr/>
            </a:pPr>
            <a:endParaRPr lang="en-US" b="1" dirty="0">
              <a:solidFill>
                <a:srgbClr val="B80000"/>
              </a:solidFill>
            </a:endParaRPr>
          </a:p>
          <a:p>
            <a:pPr lvl="1">
              <a:defRPr/>
            </a:pPr>
            <a:endParaRPr lang="en-US" b="1" dirty="0">
              <a:solidFill>
                <a:srgbClr val="B80000"/>
              </a:solidFill>
            </a:endParaRPr>
          </a:p>
          <a:p>
            <a:pPr lvl="1">
              <a:defRPr/>
            </a:pPr>
            <a:endParaRPr lang="en-US" b="1" dirty="0">
              <a:solidFill>
                <a:srgbClr val="D20000"/>
              </a:solidFill>
            </a:endParaRPr>
          </a:p>
          <a:p>
            <a:pPr lvl="1">
              <a:defRPr/>
            </a:pPr>
            <a:endParaRPr lang="en-US" b="1" dirty="0">
              <a:solidFill>
                <a:srgbClr val="2C14DE"/>
              </a:solidFill>
            </a:endParaRPr>
          </a:p>
          <a:p>
            <a:pPr lvl="1">
              <a:defRPr/>
            </a:pPr>
            <a:endParaRPr lang="en-US" b="1" dirty="0">
              <a:solidFill>
                <a:srgbClr val="2C14D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1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3"/>
          <p:cNvGrpSpPr>
            <a:grpSpLocks/>
          </p:cNvGrpSpPr>
          <p:nvPr/>
        </p:nvGrpSpPr>
        <p:grpSpPr bwMode="auto">
          <a:xfrm>
            <a:off x="0" y="-152400"/>
            <a:ext cx="6705600" cy="6858000"/>
            <a:chOff x="0" y="0"/>
            <a:chExt cx="3072" cy="8976"/>
          </a:xfrm>
        </p:grpSpPr>
        <p:grpSp>
          <p:nvGrpSpPr>
            <p:cNvPr id="30727" name="Group 4"/>
            <p:cNvGrpSpPr>
              <a:grpSpLocks/>
            </p:cNvGrpSpPr>
            <p:nvPr/>
          </p:nvGrpSpPr>
          <p:grpSpPr bwMode="auto">
            <a:xfrm>
              <a:off x="0" y="0"/>
              <a:ext cx="3072" cy="374"/>
              <a:chOff x="0" y="0"/>
              <a:chExt cx="3072" cy="374"/>
            </a:xfrm>
          </p:grpSpPr>
          <p:sp>
            <p:nvSpPr>
              <p:cNvPr id="30797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30798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	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// Fig. 7.9: employ1.h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0728" name="Group 7"/>
            <p:cNvGrpSpPr>
              <a:grpSpLocks/>
            </p:cNvGrpSpPr>
            <p:nvPr/>
          </p:nvGrpSpPr>
          <p:grpSpPr bwMode="auto">
            <a:xfrm>
              <a:off x="0" y="374"/>
              <a:ext cx="3072" cy="374"/>
              <a:chOff x="0" y="374"/>
              <a:chExt cx="3072" cy="374"/>
            </a:xfrm>
          </p:grpSpPr>
          <p:sp>
            <p:nvSpPr>
              <p:cNvPr id="30795" name="Rectangle 8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30796" name="Rectangle 9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	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// An employee class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0729" name="Group 10"/>
            <p:cNvGrpSpPr>
              <a:grpSpLocks/>
            </p:cNvGrpSpPr>
            <p:nvPr/>
          </p:nvGrpSpPr>
          <p:grpSpPr bwMode="auto">
            <a:xfrm>
              <a:off x="0" y="748"/>
              <a:ext cx="3072" cy="374"/>
              <a:chOff x="0" y="748"/>
              <a:chExt cx="3072" cy="374"/>
            </a:xfrm>
          </p:grpSpPr>
          <p:sp>
            <p:nvSpPr>
              <p:cNvPr id="30793" name="Rectangle 11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30794" name="Rectangle 12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3	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#ifndef</a:t>
                </a:r>
                <a:r>
                  <a:rPr lang="en-US" sz="1200" b="1">
                    <a:latin typeface="Courier New" panose="02070309020205020404" pitchFamily="49" charset="0"/>
                  </a:rPr>
                  <a:t> EMPLOY1_H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0730" name="Group 13"/>
            <p:cNvGrpSpPr>
              <a:grpSpLocks/>
            </p:cNvGrpSpPr>
            <p:nvPr/>
          </p:nvGrpSpPr>
          <p:grpSpPr bwMode="auto">
            <a:xfrm>
              <a:off x="0" y="1122"/>
              <a:ext cx="3072" cy="374"/>
              <a:chOff x="0" y="1122"/>
              <a:chExt cx="3072" cy="374"/>
            </a:xfrm>
          </p:grpSpPr>
          <p:sp>
            <p:nvSpPr>
              <p:cNvPr id="30791" name="Rectangle 14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30792" name="Rectangle 15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4	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#define</a:t>
                </a:r>
                <a:r>
                  <a:rPr lang="en-US" sz="1200" b="1">
                    <a:latin typeface="Courier New" panose="02070309020205020404" pitchFamily="49" charset="0"/>
                  </a:rPr>
                  <a:t> EMPLOY1_H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0731" name="Group 16"/>
            <p:cNvGrpSpPr>
              <a:grpSpLocks/>
            </p:cNvGrpSpPr>
            <p:nvPr/>
          </p:nvGrpSpPr>
          <p:grpSpPr bwMode="auto">
            <a:xfrm>
              <a:off x="0" y="1496"/>
              <a:ext cx="3072" cy="374"/>
              <a:chOff x="0" y="1496"/>
              <a:chExt cx="3072" cy="374"/>
            </a:xfrm>
          </p:grpSpPr>
          <p:sp>
            <p:nvSpPr>
              <p:cNvPr id="30789" name="Rectangle 17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30790" name="Rectangle 18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5	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0732" name="Group 19"/>
            <p:cNvGrpSpPr>
              <a:grpSpLocks/>
            </p:cNvGrpSpPr>
            <p:nvPr/>
          </p:nvGrpSpPr>
          <p:grpSpPr bwMode="auto">
            <a:xfrm>
              <a:off x="0" y="1870"/>
              <a:ext cx="3072" cy="374"/>
              <a:chOff x="0" y="1870"/>
              <a:chExt cx="3072" cy="374"/>
            </a:xfrm>
          </p:grpSpPr>
          <p:sp>
            <p:nvSpPr>
              <p:cNvPr id="30787" name="Rectangle 20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30788" name="Rectangle 21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6	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class</a:t>
                </a:r>
                <a:r>
                  <a:rPr lang="en-US" sz="1200" b="1">
                    <a:latin typeface="Courier New" panose="02070309020205020404" pitchFamily="49" charset="0"/>
                  </a:rPr>
                  <a:t> Employee {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0733" name="Group 22"/>
            <p:cNvGrpSpPr>
              <a:grpSpLocks/>
            </p:cNvGrpSpPr>
            <p:nvPr/>
          </p:nvGrpSpPr>
          <p:grpSpPr bwMode="auto">
            <a:xfrm>
              <a:off x="0" y="2244"/>
              <a:ext cx="3072" cy="374"/>
              <a:chOff x="0" y="2244"/>
              <a:chExt cx="3072" cy="374"/>
            </a:xfrm>
          </p:grpSpPr>
          <p:sp>
            <p:nvSpPr>
              <p:cNvPr id="30785" name="Rectangle 23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30786" name="Rectangle 24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7	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public: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0734" name="Group 25"/>
            <p:cNvGrpSpPr>
              <a:grpSpLocks/>
            </p:cNvGrpSpPr>
            <p:nvPr/>
          </p:nvGrpSpPr>
          <p:grpSpPr bwMode="auto">
            <a:xfrm>
              <a:off x="0" y="2618"/>
              <a:ext cx="3072" cy="374"/>
              <a:chOff x="0" y="2618"/>
              <a:chExt cx="3072" cy="374"/>
            </a:xfrm>
          </p:grpSpPr>
          <p:sp>
            <p:nvSpPr>
              <p:cNvPr id="30783" name="Rectangle 26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30784" name="Rectangle 27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8	</a:t>
                </a:r>
                <a:r>
                  <a:rPr lang="en-US" sz="1200" b="1">
                    <a:latin typeface="Courier New" panose="02070309020205020404" pitchFamily="49" charset="0"/>
                  </a:rPr>
                  <a:t>   Employee(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const char</a:t>
                </a:r>
                <a:r>
                  <a:rPr lang="en-US" sz="1200" b="1">
                    <a:latin typeface="Courier New" panose="02070309020205020404" pitchFamily="49" charset="0"/>
                  </a:rPr>
                  <a:t>*,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const char</a:t>
                </a:r>
                <a:r>
                  <a:rPr lang="en-US" sz="1200" b="1">
                    <a:latin typeface="Courier New" panose="02070309020205020404" pitchFamily="49" charset="0"/>
                  </a:rPr>
                  <a:t>* );  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// constructor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0735" name="Group 28"/>
            <p:cNvGrpSpPr>
              <a:grpSpLocks/>
            </p:cNvGrpSpPr>
            <p:nvPr/>
          </p:nvGrpSpPr>
          <p:grpSpPr bwMode="auto">
            <a:xfrm>
              <a:off x="0" y="2992"/>
              <a:ext cx="3072" cy="374"/>
              <a:chOff x="0" y="2992"/>
              <a:chExt cx="3072" cy="374"/>
            </a:xfrm>
          </p:grpSpPr>
          <p:sp>
            <p:nvSpPr>
              <p:cNvPr id="30781" name="Rectangle 29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30782" name="Rectangle 30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9	</a:t>
                </a:r>
                <a:r>
                  <a:rPr lang="en-US" sz="1200" b="1">
                    <a:latin typeface="Courier New" panose="02070309020205020404" pitchFamily="49" charset="0"/>
                  </a:rPr>
                  <a:t>   ~Employee();                  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  // destructor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0736" name="Group 31"/>
            <p:cNvGrpSpPr>
              <a:grpSpLocks/>
            </p:cNvGrpSpPr>
            <p:nvPr/>
          </p:nvGrpSpPr>
          <p:grpSpPr bwMode="auto">
            <a:xfrm>
              <a:off x="0" y="3366"/>
              <a:ext cx="3072" cy="374"/>
              <a:chOff x="0" y="3366"/>
              <a:chExt cx="3072" cy="374"/>
            </a:xfrm>
          </p:grpSpPr>
          <p:sp>
            <p:nvSpPr>
              <p:cNvPr id="30779" name="Rectangle 32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30780" name="Rectangle 33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10	</a:t>
                </a:r>
                <a:r>
                  <a:rPr lang="en-US" sz="1200" b="1">
                    <a:latin typeface="Courier New" panose="02070309020205020404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const char</a:t>
                </a:r>
                <a:r>
                  <a:rPr lang="en-US" sz="1200" b="1">
                    <a:latin typeface="Courier New" panose="02070309020205020404" pitchFamily="49" charset="0"/>
                  </a:rPr>
                  <a:t> *getFirstName()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const</a:t>
                </a:r>
                <a:r>
                  <a:rPr lang="en-US" sz="1200" b="1">
                    <a:latin typeface="Courier New" panose="02070309020205020404" pitchFamily="49" charset="0"/>
                  </a:rPr>
                  <a:t>;  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// return first name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0737" name="Group 34"/>
            <p:cNvGrpSpPr>
              <a:grpSpLocks/>
            </p:cNvGrpSpPr>
            <p:nvPr/>
          </p:nvGrpSpPr>
          <p:grpSpPr bwMode="auto">
            <a:xfrm>
              <a:off x="0" y="3740"/>
              <a:ext cx="3072" cy="374"/>
              <a:chOff x="0" y="3740"/>
              <a:chExt cx="3072" cy="374"/>
            </a:xfrm>
          </p:grpSpPr>
          <p:sp>
            <p:nvSpPr>
              <p:cNvPr id="30777" name="Rectangle 35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30778" name="Rectangle 36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11	</a:t>
                </a:r>
                <a:r>
                  <a:rPr lang="en-US" sz="1200" b="1">
                    <a:latin typeface="Courier New" panose="02070309020205020404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const char</a:t>
                </a:r>
                <a:r>
                  <a:rPr lang="en-US" sz="1200" b="1">
                    <a:latin typeface="Courier New" panose="02070309020205020404" pitchFamily="49" charset="0"/>
                  </a:rPr>
                  <a:t> *getLastName()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const</a:t>
                </a:r>
                <a:r>
                  <a:rPr lang="en-US" sz="1200" b="1">
                    <a:latin typeface="Courier New" panose="02070309020205020404" pitchFamily="49" charset="0"/>
                  </a:rPr>
                  <a:t>;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// return last name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0738" name="Group 37"/>
            <p:cNvGrpSpPr>
              <a:grpSpLocks/>
            </p:cNvGrpSpPr>
            <p:nvPr/>
          </p:nvGrpSpPr>
          <p:grpSpPr bwMode="auto">
            <a:xfrm>
              <a:off x="0" y="4114"/>
              <a:ext cx="3072" cy="374"/>
              <a:chOff x="0" y="4114"/>
              <a:chExt cx="3072" cy="374"/>
            </a:xfrm>
          </p:grpSpPr>
          <p:sp>
            <p:nvSpPr>
              <p:cNvPr id="30775" name="Rectangle 38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30776" name="Rectangle 39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12	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0739" name="Group 40"/>
            <p:cNvGrpSpPr>
              <a:grpSpLocks/>
            </p:cNvGrpSpPr>
            <p:nvPr/>
          </p:nvGrpSpPr>
          <p:grpSpPr bwMode="auto">
            <a:xfrm>
              <a:off x="0" y="4488"/>
              <a:ext cx="3072" cy="374"/>
              <a:chOff x="0" y="4488"/>
              <a:chExt cx="3072" cy="374"/>
            </a:xfrm>
          </p:grpSpPr>
          <p:sp>
            <p:nvSpPr>
              <p:cNvPr id="30773" name="Rectangle 41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30774" name="Rectangle 42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13	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   // static member function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0740" name="Group 43"/>
            <p:cNvGrpSpPr>
              <a:grpSpLocks/>
            </p:cNvGrpSpPr>
            <p:nvPr/>
          </p:nvGrpSpPr>
          <p:grpSpPr bwMode="auto">
            <a:xfrm>
              <a:off x="0" y="4862"/>
              <a:ext cx="3072" cy="374"/>
              <a:chOff x="0" y="4862"/>
              <a:chExt cx="3072" cy="374"/>
            </a:xfrm>
          </p:grpSpPr>
          <p:sp>
            <p:nvSpPr>
              <p:cNvPr id="30771" name="Rectangle 44"/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30772" name="Rectangle 45"/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 dirty="0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14	</a:t>
                </a:r>
                <a:r>
                  <a:rPr lang="en-US" sz="1200" b="1" dirty="0">
                    <a:latin typeface="Courier New" panose="02070309020205020404" pitchFamily="49" charset="0"/>
                  </a:rPr>
                  <a:t>   </a:t>
                </a:r>
                <a:r>
                  <a:rPr lang="en-US" sz="1200" b="1" dirty="0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static</a:t>
                </a:r>
                <a:r>
                  <a:rPr lang="en-US" sz="1200" b="1" dirty="0">
                    <a:latin typeface="Courier New" panose="02070309020205020404" pitchFamily="49" charset="0"/>
                  </a:rPr>
                  <a:t> </a:t>
                </a:r>
                <a:r>
                  <a:rPr lang="en-US" sz="1200" b="1" dirty="0" err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int</a:t>
                </a:r>
                <a:r>
                  <a:rPr lang="en-US" sz="1200" b="1" dirty="0">
                    <a:latin typeface="Courier New" panose="02070309020205020404" pitchFamily="49" charset="0"/>
                  </a:rPr>
                  <a:t> </a:t>
                </a:r>
                <a:r>
                  <a:rPr lang="en-US" sz="1200" b="1" dirty="0" err="1">
                    <a:latin typeface="Courier New" panose="02070309020205020404" pitchFamily="49" charset="0"/>
                  </a:rPr>
                  <a:t>getCount</a:t>
                </a:r>
                <a:r>
                  <a:rPr lang="en-US" sz="1200" b="1" dirty="0">
                    <a:latin typeface="Courier New" panose="02070309020205020404" pitchFamily="49" charset="0"/>
                  </a:rPr>
                  <a:t>();  </a:t>
                </a:r>
                <a:r>
                  <a:rPr lang="en-US" sz="1200" b="1" dirty="0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// return # objects instantiated</a:t>
                </a:r>
                <a:endParaRPr lang="en-US" sz="1200" b="1" dirty="0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 dirty="0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0741" name="Group 46"/>
            <p:cNvGrpSpPr>
              <a:grpSpLocks/>
            </p:cNvGrpSpPr>
            <p:nvPr/>
          </p:nvGrpSpPr>
          <p:grpSpPr bwMode="auto">
            <a:xfrm>
              <a:off x="0" y="5236"/>
              <a:ext cx="3072" cy="374"/>
              <a:chOff x="0" y="5236"/>
              <a:chExt cx="3072" cy="374"/>
            </a:xfrm>
          </p:grpSpPr>
          <p:sp>
            <p:nvSpPr>
              <p:cNvPr id="30769" name="Rectangle 47"/>
              <p:cNvSpPr>
                <a:spLocks noChangeArrowheads="1"/>
              </p:cNvSpPr>
              <p:nvPr/>
            </p:nvSpPr>
            <p:spPr bwMode="auto"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30770" name="Rectangle 48"/>
              <p:cNvSpPr>
                <a:spLocks noChangeArrowheads="1"/>
              </p:cNvSpPr>
              <p:nvPr/>
            </p:nvSpPr>
            <p:spPr bwMode="auto"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15	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0742" name="Group 49"/>
            <p:cNvGrpSpPr>
              <a:grpSpLocks/>
            </p:cNvGrpSpPr>
            <p:nvPr/>
          </p:nvGrpSpPr>
          <p:grpSpPr bwMode="auto">
            <a:xfrm>
              <a:off x="0" y="5610"/>
              <a:ext cx="3072" cy="374"/>
              <a:chOff x="0" y="5610"/>
              <a:chExt cx="3072" cy="374"/>
            </a:xfrm>
          </p:grpSpPr>
          <p:sp>
            <p:nvSpPr>
              <p:cNvPr id="30767" name="Rectangle 50"/>
              <p:cNvSpPr>
                <a:spLocks noChangeArrowheads="1"/>
              </p:cNvSpPr>
              <p:nvPr/>
            </p:nvSpPr>
            <p:spPr bwMode="auto"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30768" name="Rectangle 51"/>
              <p:cNvSpPr>
                <a:spLocks noChangeArrowheads="1"/>
              </p:cNvSpPr>
              <p:nvPr/>
            </p:nvSpPr>
            <p:spPr bwMode="auto"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16	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private: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0743" name="Group 52"/>
            <p:cNvGrpSpPr>
              <a:grpSpLocks/>
            </p:cNvGrpSpPr>
            <p:nvPr/>
          </p:nvGrpSpPr>
          <p:grpSpPr bwMode="auto">
            <a:xfrm>
              <a:off x="0" y="5984"/>
              <a:ext cx="3072" cy="374"/>
              <a:chOff x="0" y="5984"/>
              <a:chExt cx="3072" cy="374"/>
            </a:xfrm>
          </p:grpSpPr>
          <p:sp>
            <p:nvSpPr>
              <p:cNvPr id="30765" name="Rectangle 53"/>
              <p:cNvSpPr>
                <a:spLocks noChangeArrowheads="1"/>
              </p:cNvSpPr>
              <p:nvPr/>
            </p:nvSpPr>
            <p:spPr bwMode="auto"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30766" name="Rectangle 54"/>
              <p:cNvSpPr>
                <a:spLocks noChangeArrowheads="1"/>
              </p:cNvSpPr>
              <p:nvPr/>
            </p:nvSpPr>
            <p:spPr bwMode="auto"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17	</a:t>
                </a:r>
                <a:r>
                  <a:rPr lang="en-US" sz="1200" b="1">
                    <a:latin typeface="Courier New" panose="02070309020205020404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char</a:t>
                </a:r>
                <a:r>
                  <a:rPr lang="en-US" sz="1200" b="1">
                    <a:latin typeface="Courier New" panose="02070309020205020404" pitchFamily="49" charset="0"/>
                  </a:rPr>
                  <a:t> *firstName;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0744" name="Group 55"/>
            <p:cNvGrpSpPr>
              <a:grpSpLocks/>
            </p:cNvGrpSpPr>
            <p:nvPr/>
          </p:nvGrpSpPr>
          <p:grpSpPr bwMode="auto">
            <a:xfrm>
              <a:off x="0" y="6358"/>
              <a:ext cx="3072" cy="374"/>
              <a:chOff x="0" y="6358"/>
              <a:chExt cx="3072" cy="374"/>
            </a:xfrm>
          </p:grpSpPr>
          <p:sp>
            <p:nvSpPr>
              <p:cNvPr id="30763" name="Rectangle 56"/>
              <p:cNvSpPr>
                <a:spLocks noChangeArrowheads="1"/>
              </p:cNvSpPr>
              <p:nvPr/>
            </p:nvSpPr>
            <p:spPr bwMode="auto"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30764" name="Rectangle 57"/>
              <p:cNvSpPr>
                <a:spLocks noChangeArrowheads="1"/>
              </p:cNvSpPr>
              <p:nvPr/>
            </p:nvSpPr>
            <p:spPr bwMode="auto"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18	</a:t>
                </a:r>
                <a:r>
                  <a:rPr lang="en-US" sz="1200" b="1">
                    <a:latin typeface="Courier New" panose="02070309020205020404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char</a:t>
                </a:r>
                <a:r>
                  <a:rPr lang="en-US" sz="1200" b="1">
                    <a:latin typeface="Courier New" panose="02070309020205020404" pitchFamily="49" charset="0"/>
                  </a:rPr>
                  <a:t> *lastName;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0745" name="Group 58"/>
            <p:cNvGrpSpPr>
              <a:grpSpLocks/>
            </p:cNvGrpSpPr>
            <p:nvPr/>
          </p:nvGrpSpPr>
          <p:grpSpPr bwMode="auto">
            <a:xfrm>
              <a:off x="0" y="6732"/>
              <a:ext cx="3072" cy="374"/>
              <a:chOff x="0" y="6732"/>
              <a:chExt cx="3072" cy="374"/>
            </a:xfrm>
          </p:grpSpPr>
          <p:sp>
            <p:nvSpPr>
              <p:cNvPr id="30761" name="Rectangle 59"/>
              <p:cNvSpPr>
                <a:spLocks noChangeArrowheads="1"/>
              </p:cNvSpPr>
              <p:nvPr/>
            </p:nvSpPr>
            <p:spPr bwMode="auto"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30762" name="Rectangle 60"/>
              <p:cNvSpPr>
                <a:spLocks noChangeArrowheads="1"/>
              </p:cNvSpPr>
              <p:nvPr/>
            </p:nvSpPr>
            <p:spPr bwMode="auto"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19	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0746" name="Group 61"/>
            <p:cNvGrpSpPr>
              <a:grpSpLocks/>
            </p:cNvGrpSpPr>
            <p:nvPr/>
          </p:nvGrpSpPr>
          <p:grpSpPr bwMode="auto">
            <a:xfrm>
              <a:off x="0" y="7106"/>
              <a:ext cx="3072" cy="374"/>
              <a:chOff x="0" y="7106"/>
              <a:chExt cx="3072" cy="374"/>
            </a:xfrm>
          </p:grpSpPr>
          <p:sp>
            <p:nvSpPr>
              <p:cNvPr id="30759" name="Rectangle 62"/>
              <p:cNvSpPr>
                <a:spLocks noChangeArrowheads="1"/>
              </p:cNvSpPr>
              <p:nvPr/>
            </p:nvSpPr>
            <p:spPr bwMode="auto"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30760" name="Rectangle 63"/>
              <p:cNvSpPr>
                <a:spLocks noChangeArrowheads="1"/>
              </p:cNvSpPr>
              <p:nvPr/>
            </p:nvSpPr>
            <p:spPr bwMode="auto"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20	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   // static data member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0747" name="Group 64"/>
            <p:cNvGrpSpPr>
              <a:grpSpLocks/>
            </p:cNvGrpSpPr>
            <p:nvPr/>
          </p:nvGrpSpPr>
          <p:grpSpPr bwMode="auto">
            <a:xfrm>
              <a:off x="0" y="7480"/>
              <a:ext cx="3072" cy="374"/>
              <a:chOff x="0" y="7480"/>
              <a:chExt cx="3072" cy="374"/>
            </a:xfrm>
          </p:grpSpPr>
          <p:sp>
            <p:nvSpPr>
              <p:cNvPr id="30757" name="Rectangle 65"/>
              <p:cNvSpPr>
                <a:spLocks noChangeArrowheads="1"/>
              </p:cNvSpPr>
              <p:nvPr/>
            </p:nvSpPr>
            <p:spPr bwMode="auto">
              <a:xfrm>
                <a:off x="0" y="748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30758" name="Rectangle 66"/>
              <p:cNvSpPr>
                <a:spLocks noChangeArrowheads="1"/>
              </p:cNvSpPr>
              <p:nvPr/>
            </p:nvSpPr>
            <p:spPr bwMode="auto">
              <a:xfrm>
                <a:off x="0" y="748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 dirty="0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21	</a:t>
                </a:r>
                <a:r>
                  <a:rPr lang="en-US" sz="1200" b="1" dirty="0">
                    <a:latin typeface="Courier New" panose="02070309020205020404" pitchFamily="49" charset="0"/>
                  </a:rPr>
                  <a:t>   </a:t>
                </a:r>
                <a:r>
                  <a:rPr lang="en-US" sz="1200" b="1" dirty="0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static </a:t>
                </a:r>
                <a:r>
                  <a:rPr lang="en-US" sz="1200" b="1" dirty="0" err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int</a:t>
                </a:r>
                <a:r>
                  <a:rPr lang="en-US" sz="1200" b="1" dirty="0">
                    <a:latin typeface="Courier New" panose="02070309020205020404" pitchFamily="49" charset="0"/>
                  </a:rPr>
                  <a:t> count;  </a:t>
                </a:r>
                <a:r>
                  <a:rPr lang="en-US" sz="1200" b="1" dirty="0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// number of objects instantiated</a:t>
                </a:r>
                <a:endParaRPr lang="en-US" sz="1200" b="1" dirty="0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 dirty="0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0748" name="Group 67"/>
            <p:cNvGrpSpPr>
              <a:grpSpLocks/>
            </p:cNvGrpSpPr>
            <p:nvPr/>
          </p:nvGrpSpPr>
          <p:grpSpPr bwMode="auto">
            <a:xfrm>
              <a:off x="0" y="7854"/>
              <a:ext cx="3072" cy="374"/>
              <a:chOff x="0" y="7854"/>
              <a:chExt cx="3072" cy="374"/>
            </a:xfrm>
          </p:grpSpPr>
          <p:sp>
            <p:nvSpPr>
              <p:cNvPr id="30755" name="Rectangle 68"/>
              <p:cNvSpPr>
                <a:spLocks noChangeArrowheads="1"/>
              </p:cNvSpPr>
              <p:nvPr/>
            </p:nvSpPr>
            <p:spPr bwMode="auto">
              <a:xfrm>
                <a:off x="0" y="785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30756" name="Rectangle 69"/>
              <p:cNvSpPr>
                <a:spLocks noChangeArrowheads="1"/>
              </p:cNvSpPr>
              <p:nvPr/>
            </p:nvSpPr>
            <p:spPr bwMode="auto">
              <a:xfrm>
                <a:off x="0" y="785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22	</a:t>
                </a:r>
                <a:r>
                  <a:rPr lang="en-US" sz="1200" b="1">
                    <a:latin typeface="Courier New" panose="02070309020205020404" pitchFamily="49" charset="0"/>
                  </a:rPr>
                  <a:t>};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0749" name="Group 70"/>
            <p:cNvGrpSpPr>
              <a:grpSpLocks/>
            </p:cNvGrpSpPr>
            <p:nvPr/>
          </p:nvGrpSpPr>
          <p:grpSpPr bwMode="auto">
            <a:xfrm>
              <a:off x="0" y="8228"/>
              <a:ext cx="3072" cy="374"/>
              <a:chOff x="0" y="8228"/>
              <a:chExt cx="3072" cy="374"/>
            </a:xfrm>
          </p:grpSpPr>
          <p:sp>
            <p:nvSpPr>
              <p:cNvPr id="30753" name="Rectangle 71"/>
              <p:cNvSpPr>
                <a:spLocks noChangeArrowheads="1"/>
              </p:cNvSpPr>
              <p:nvPr/>
            </p:nvSpPr>
            <p:spPr bwMode="auto">
              <a:xfrm>
                <a:off x="0" y="822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30754" name="Rectangle 72"/>
              <p:cNvSpPr>
                <a:spLocks noChangeArrowheads="1"/>
              </p:cNvSpPr>
              <p:nvPr/>
            </p:nvSpPr>
            <p:spPr bwMode="auto">
              <a:xfrm>
                <a:off x="0" y="822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23	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0750" name="Group 73"/>
            <p:cNvGrpSpPr>
              <a:grpSpLocks/>
            </p:cNvGrpSpPr>
            <p:nvPr/>
          </p:nvGrpSpPr>
          <p:grpSpPr bwMode="auto">
            <a:xfrm>
              <a:off x="0" y="8602"/>
              <a:ext cx="3072" cy="374"/>
              <a:chOff x="0" y="8602"/>
              <a:chExt cx="3072" cy="374"/>
            </a:xfrm>
          </p:grpSpPr>
          <p:sp>
            <p:nvSpPr>
              <p:cNvPr id="30751" name="Rectangle 74"/>
              <p:cNvSpPr>
                <a:spLocks noChangeArrowheads="1"/>
              </p:cNvSpPr>
              <p:nvPr/>
            </p:nvSpPr>
            <p:spPr bwMode="auto">
              <a:xfrm>
                <a:off x="0" y="860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30752" name="Rectangle 75"/>
              <p:cNvSpPr>
                <a:spLocks noChangeArrowheads="1"/>
              </p:cNvSpPr>
              <p:nvPr/>
            </p:nvSpPr>
            <p:spPr bwMode="auto">
              <a:xfrm>
                <a:off x="0" y="860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24	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#endif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</p:grpSp>
      <p:grpSp>
        <p:nvGrpSpPr>
          <p:cNvPr id="27" name="Group 85"/>
          <p:cNvGrpSpPr>
            <a:grpSpLocks/>
          </p:cNvGrpSpPr>
          <p:nvPr/>
        </p:nvGrpSpPr>
        <p:grpSpPr bwMode="auto">
          <a:xfrm>
            <a:off x="2133600" y="3876675"/>
            <a:ext cx="6210300" cy="1838325"/>
            <a:chOff x="1344" y="2442"/>
            <a:chExt cx="3912" cy="1158"/>
          </a:xfrm>
        </p:grpSpPr>
        <p:sp>
          <p:nvSpPr>
            <p:cNvPr id="30724" name="Text Box 78"/>
            <p:cNvSpPr txBox="1">
              <a:spLocks noChangeArrowheads="1"/>
            </p:cNvSpPr>
            <p:nvPr/>
          </p:nvSpPr>
          <p:spPr bwMode="auto">
            <a:xfrm>
              <a:off x="3192" y="2614"/>
              <a:ext cx="2064" cy="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b="1" dirty="0">
                  <a:solidFill>
                    <a:srgbClr val="D20000"/>
                  </a:solidFill>
                  <a:latin typeface="Courier New" panose="02070309020205020404" pitchFamily="49" charset="0"/>
                </a:rPr>
                <a:t>static</a:t>
              </a:r>
              <a:r>
                <a:rPr lang="en-US" sz="1600" b="1" dirty="0">
                  <a:solidFill>
                    <a:srgbClr val="D20000"/>
                  </a:solidFill>
                </a:rPr>
                <a:t> </a:t>
              </a:r>
              <a:r>
                <a:rPr lang="en-US" sz="1600" b="1" dirty="0">
                  <a:solidFill>
                    <a:srgbClr val="2F1BC7"/>
                  </a:solidFill>
                </a:rPr>
                <a:t>member function </a:t>
              </a:r>
              <a:r>
                <a:rPr lang="en-US" sz="1600" b="1" dirty="0"/>
                <a:t>and </a:t>
              </a:r>
              <a:r>
                <a:rPr lang="en-US" sz="1600" b="1" dirty="0">
                  <a:solidFill>
                    <a:srgbClr val="2F1BC7"/>
                  </a:solidFill>
                </a:rPr>
                <a:t>variable</a:t>
              </a:r>
              <a:r>
                <a:rPr lang="en-US" sz="1600" b="1" dirty="0"/>
                <a:t> declared.</a:t>
              </a:r>
            </a:p>
          </p:txBody>
        </p:sp>
        <p:sp>
          <p:nvSpPr>
            <p:cNvPr id="30725" name="Line 81"/>
            <p:cNvSpPr>
              <a:spLocks noChangeShapeType="1"/>
            </p:cNvSpPr>
            <p:nvPr/>
          </p:nvSpPr>
          <p:spPr bwMode="auto">
            <a:xfrm flipH="1" flipV="1">
              <a:off x="1728" y="2442"/>
              <a:ext cx="1464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30726" name="Line 84"/>
            <p:cNvSpPr>
              <a:spLocks noChangeShapeType="1"/>
            </p:cNvSpPr>
            <p:nvPr/>
          </p:nvSpPr>
          <p:spPr bwMode="auto">
            <a:xfrm flipH="1">
              <a:off x="1344" y="2966"/>
              <a:ext cx="1920" cy="6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274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Group 4"/>
          <p:cNvGrpSpPr>
            <a:grpSpLocks/>
          </p:cNvGrpSpPr>
          <p:nvPr/>
        </p:nvGrpSpPr>
        <p:grpSpPr bwMode="auto">
          <a:xfrm>
            <a:off x="0" y="-1588"/>
            <a:ext cx="6781800" cy="215901"/>
            <a:chOff x="0" y="-2"/>
            <a:chExt cx="3072" cy="376"/>
          </a:xfrm>
        </p:grpSpPr>
        <p:sp>
          <p:nvSpPr>
            <p:cNvPr id="31851" name="Rectangle 5"/>
            <p:cNvSpPr>
              <a:spLocks noChangeArrowheads="1"/>
            </p:cNvSpPr>
            <p:nvPr/>
          </p:nvSpPr>
          <p:spPr bwMode="auto">
            <a:xfrm>
              <a:off x="0" y="-2"/>
              <a:ext cx="3072" cy="376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1852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25	</a:t>
              </a:r>
              <a:r>
                <a:rPr lang="en-US" sz="11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Fig. 7.9: employ1.cpp</a:t>
              </a:r>
              <a:endParaRPr lang="en-US" sz="11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1747" name="Group 7"/>
          <p:cNvGrpSpPr>
            <a:grpSpLocks/>
          </p:cNvGrpSpPr>
          <p:nvPr/>
        </p:nvGrpSpPr>
        <p:grpSpPr bwMode="auto">
          <a:xfrm>
            <a:off x="0" y="212725"/>
            <a:ext cx="6781800" cy="215900"/>
            <a:chOff x="0" y="372"/>
            <a:chExt cx="3072" cy="376"/>
          </a:xfrm>
        </p:grpSpPr>
        <p:sp>
          <p:nvSpPr>
            <p:cNvPr id="31849" name="Rectangle 8"/>
            <p:cNvSpPr>
              <a:spLocks noChangeArrowheads="1"/>
            </p:cNvSpPr>
            <p:nvPr/>
          </p:nvSpPr>
          <p:spPr bwMode="auto">
            <a:xfrm>
              <a:off x="0" y="372"/>
              <a:ext cx="3072" cy="376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1850" name="Rectangle 9"/>
            <p:cNvSpPr>
              <a:spLocks noChangeArrowheads="1"/>
            </p:cNvSpPr>
            <p:nvPr/>
          </p:nvSpPr>
          <p:spPr bwMode="auto">
            <a:xfrm>
              <a:off x="0" y="37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26	</a:t>
              </a:r>
              <a:r>
                <a:rPr lang="en-US" sz="11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Member function definitions for class Employee</a:t>
              </a:r>
              <a:endParaRPr lang="en-US" sz="11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1748" name="Group 10"/>
          <p:cNvGrpSpPr>
            <a:grpSpLocks/>
          </p:cNvGrpSpPr>
          <p:nvPr/>
        </p:nvGrpSpPr>
        <p:grpSpPr bwMode="auto">
          <a:xfrm>
            <a:off x="0" y="427038"/>
            <a:ext cx="6781800" cy="215900"/>
            <a:chOff x="0" y="746"/>
            <a:chExt cx="3072" cy="376"/>
          </a:xfrm>
        </p:grpSpPr>
        <p:sp>
          <p:nvSpPr>
            <p:cNvPr id="31847" name="Rectangle 11"/>
            <p:cNvSpPr>
              <a:spLocks noChangeArrowheads="1"/>
            </p:cNvSpPr>
            <p:nvPr/>
          </p:nvSpPr>
          <p:spPr bwMode="auto">
            <a:xfrm>
              <a:off x="0" y="746"/>
              <a:ext cx="3072" cy="376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1848" name="Rectangle 12"/>
            <p:cNvSpPr>
              <a:spLocks noChangeArrowheads="1"/>
            </p:cNvSpPr>
            <p:nvPr/>
          </p:nvSpPr>
          <p:spPr bwMode="auto">
            <a:xfrm>
              <a:off x="0" y="74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27	</a:t>
              </a:r>
              <a:r>
                <a:rPr lang="en-US" sz="1100" b="1">
                  <a:solidFill>
                    <a:srgbClr val="275AFF"/>
                  </a:solidFill>
                  <a:latin typeface="Courier New" panose="02070309020205020404" pitchFamily="49" charset="0"/>
                </a:rPr>
                <a:t>#include</a:t>
              </a:r>
              <a:r>
                <a:rPr lang="en-US" sz="1100" b="1">
                  <a:latin typeface="Courier New" panose="02070309020205020404" pitchFamily="49" charset="0"/>
                </a:rPr>
                <a:t> &lt;iostream&gt;</a:t>
              </a: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1749" name="Group 13"/>
          <p:cNvGrpSpPr>
            <a:grpSpLocks/>
          </p:cNvGrpSpPr>
          <p:nvPr/>
        </p:nvGrpSpPr>
        <p:grpSpPr bwMode="auto">
          <a:xfrm>
            <a:off x="0" y="641350"/>
            <a:ext cx="6781800" cy="215900"/>
            <a:chOff x="0" y="1120"/>
            <a:chExt cx="3072" cy="376"/>
          </a:xfrm>
        </p:grpSpPr>
        <p:sp>
          <p:nvSpPr>
            <p:cNvPr id="31845" name="Rectangle 14"/>
            <p:cNvSpPr>
              <a:spLocks noChangeArrowheads="1"/>
            </p:cNvSpPr>
            <p:nvPr/>
          </p:nvSpPr>
          <p:spPr bwMode="auto">
            <a:xfrm>
              <a:off x="0" y="1120"/>
              <a:ext cx="3072" cy="376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1846" name="Rectangle 15"/>
            <p:cNvSpPr>
              <a:spLocks noChangeArrowheads="1"/>
            </p:cNvSpPr>
            <p:nvPr/>
          </p:nvSpPr>
          <p:spPr bwMode="auto">
            <a:xfrm>
              <a:off x="0" y="112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28	</a:t>
              </a:r>
              <a:endParaRPr lang="en-US" sz="11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1750" name="Group 16"/>
          <p:cNvGrpSpPr>
            <a:grpSpLocks/>
          </p:cNvGrpSpPr>
          <p:nvPr/>
        </p:nvGrpSpPr>
        <p:grpSpPr bwMode="auto">
          <a:xfrm>
            <a:off x="0" y="855663"/>
            <a:ext cx="6781800" cy="215900"/>
            <a:chOff x="0" y="1494"/>
            <a:chExt cx="3072" cy="376"/>
          </a:xfrm>
        </p:grpSpPr>
        <p:sp>
          <p:nvSpPr>
            <p:cNvPr id="31843" name="Rectangle 17"/>
            <p:cNvSpPr>
              <a:spLocks noChangeArrowheads="1"/>
            </p:cNvSpPr>
            <p:nvPr/>
          </p:nvSpPr>
          <p:spPr bwMode="auto">
            <a:xfrm>
              <a:off x="0" y="1494"/>
              <a:ext cx="3072" cy="376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1844" name="Rectangle 18"/>
            <p:cNvSpPr>
              <a:spLocks noChangeArrowheads="1"/>
            </p:cNvSpPr>
            <p:nvPr/>
          </p:nvSpPr>
          <p:spPr bwMode="auto">
            <a:xfrm>
              <a:off x="0" y="149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29	</a:t>
              </a:r>
              <a:r>
                <a:rPr lang="en-US" sz="1100" b="1">
                  <a:solidFill>
                    <a:srgbClr val="275AFF"/>
                  </a:solidFill>
                  <a:latin typeface="Courier New" panose="02070309020205020404" pitchFamily="49" charset="0"/>
                </a:rPr>
                <a:t>using</a:t>
              </a:r>
              <a:r>
                <a:rPr lang="en-US" sz="1100" b="1">
                  <a:latin typeface="Courier New" panose="02070309020205020404" pitchFamily="49" charset="0"/>
                </a:rPr>
                <a:t> std::cout;</a:t>
              </a: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1751" name="Group 19"/>
          <p:cNvGrpSpPr>
            <a:grpSpLocks/>
          </p:cNvGrpSpPr>
          <p:nvPr/>
        </p:nvGrpSpPr>
        <p:grpSpPr bwMode="auto">
          <a:xfrm>
            <a:off x="0" y="1069975"/>
            <a:ext cx="6781800" cy="215900"/>
            <a:chOff x="0" y="1868"/>
            <a:chExt cx="3072" cy="376"/>
          </a:xfrm>
        </p:grpSpPr>
        <p:sp>
          <p:nvSpPr>
            <p:cNvPr id="31841" name="Rectangle 20"/>
            <p:cNvSpPr>
              <a:spLocks noChangeArrowheads="1"/>
            </p:cNvSpPr>
            <p:nvPr/>
          </p:nvSpPr>
          <p:spPr bwMode="auto">
            <a:xfrm>
              <a:off x="0" y="1868"/>
              <a:ext cx="3072" cy="376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1842" name="Rectangle 21"/>
            <p:cNvSpPr>
              <a:spLocks noChangeArrowheads="1"/>
            </p:cNvSpPr>
            <p:nvPr/>
          </p:nvSpPr>
          <p:spPr bwMode="auto">
            <a:xfrm>
              <a:off x="0" y="187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30	</a:t>
              </a:r>
              <a:r>
                <a:rPr lang="en-US" sz="1100" b="1">
                  <a:solidFill>
                    <a:srgbClr val="275AFF"/>
                  </a:solidFill>
                  <a:latin typeface="Courier New" panose="02070309020205020404" pitchFamily="49" charset="0"/>
                </a:rPr>
                <a:t>using</a:t>
              </a:r>
              <a:r>
                <a:rPr lang="en-US" sz="1100" b="1">
                  <a:latin typeface="Courier New" panose="02070309020205020404" pitchFamily="49" charset="0"/>
                </a:rPr>
                <a:t> std::endl;</a:t>
              </a: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1752" name="Group 22"/>
          <p:cNvGrpSpPr>
            <a:grpSpLocks/>
          </p:cNvGrpSpPr>
          <p:nvPr/>
        </p:nvGrpSpPr>
        <p:grpSpPr bwMode="auto">
          <a:xfrm>
            <a:off x="0" y="1284288"/>
            <a:ext cx="6781800" cy="215900"/>
            <a:chOff x="0" y="2242"/>
            <a:chExt cx="3072" cy="376"/>
          </a:xfrm>
        </p:grpSpPr>
        <p:sp>
          <p:nvSpPr>
            <p:cNvPr id="31839" name="Rectangle 23"/>
            <p:cNvSpPr>
              <a:spLocks noChangeArrowheads="1"/>
            </p:cNvSpPr>
            <p:nvPr/>
          </p:nvSpPr>
          <p:spPr bwMode="auto">
            <a:xfrm>
              <a:off x="0" y="2242"/>
              <a:ext cx="3072" cy="376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1840" name="Rectangle 24"/>
            <p:cNvSpPr>
              <a:spLocks noChangeArrowheads="1"/>
            </p:cNvSpPr>
            <p:nvPr/>
          </p:nvSpPr>
          <p:spPr bwMode="auto">
            <a:xfrm>
              <a:off x="0" y="224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31	</a:t>
              </a:r>
              <a:endParaRPr lang="en-US" sz="11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1753" name="Group 25"/>
          <p:cNvGrpSpPr>
            <a:grpSpLocks/>
          </p:cNvGrpSpPr>
          <p:nvPr/>
        </p:nvGrpSpPr>
        <p:grpSpPr bwMode="auto">
          <a:xfrm>
            <a:off x="0" y="1498600"/>
            <a:ext cx="6781800" cy="215900"/>
            <a:chOff x="0" y="2616"/>
            <a:chExt cx="3072" cy="376"/>
          </a:xfrm>
        </p:grpSpPr>
        <p:sp>
          <p:nvSpPr>
            <p:cNvPr id="31837" name="Rectangle 26"/>
            <p:cNvSpPr>
              <a:spLocks noChangeArrowheads="1"/>
            </p:cNvSpPr>
            <p:nvPr/>
          </p:nvSpPr>
          <p:spPr bwMode="auto">
            <a:xfrm>
              <a:off x="0" y="2616"/>
              <a:ext cx="3072" cy="376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1838" name="Rectangle 27"/>
            <p:cNvSpPr>
              <a:spLocks noChangeArrowheads="1"/>
            </p:cNvSpPr>
            <p:nvPr/>
          </p:nvSpPr>
          <p:spPr bwMode="auto">
            <a:xfrm>
              <a:off x="0" y="261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32	</a:t>
              </a:r>
              <a:r>
                <a:rPr lang="en-US" sz="1100" b="1">
                  <a:solidFill>
                    <a:srgbClr val="275AFF"/>
                  </a:solidFill>
                  <a:latin typeface="Courier New" panose="02070309020205020404" pitchFamily="49" charset="0"/>
                </a:rPr>
                <a:t>#include</a:t>
              </a:r>
              <a:r>
                <a:rPr lang="en-US" sz="1100" b="1">
                  <a:latin typeface="Courier New" panose="02070309020205020404" pitchFamily="49" charset="0"/>
                </a:rPr>
                <a:t> &lt;cstring&gt;</a:t>
              </a: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1754" name="Group 28"/>
          <p:cNvGrpSpPr>
            <a:grpSpLocks/>
          </p:cNvGrpSpPr>
          <p:nvPr/>
        </p:nvGrpSpPr>
        <p:grpSpPr bwMode="auto">
          <a:xfrm>
            <a:off x="0" y="1712913"/>
            <a:ext cx="6781800" cy="215900"/>
            <a:chOff x="0" y="2990"/>
            <a:chExt cx="3072" cy="376"/>
          </a:xfrm>
        </p:grpSpPr>
        <p:sp>
          <p:nvSpPr>
            <p:cNvPr id="31835" name="Rectangle 29"/>
            <p:cNvSpPr>
              <a:spLocks noChangeArrowheads="1"/>
            </p:cNvSpPr>
            <p:nvPr/>
          </p:nvSpPr>
          <p:spPr bwMode="auto">
            <a:xfrm>
              <a:off x="0" y="2990"/>
              <a:ext cx="3072" cy="376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1836" name="Rectangle 30"/>
            <p:cNvSpPr>
              <a:spLocks noChangeArrowheads="1"/>
            </p:cNvSpPr>
            <p:nvPr/>
          </p:nvSpPr>
          <p:spPr bwMode="auto">
            <a:xfrm>
              <a:off x="0" y="299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33	</a:t>
              </a:r>
              <a:r>
                <a:rPr lang="en-US" sz="1100" b="1">
                  <a:solidFill>
                    <a:srgbClr val="275AFF"/>
                  </a:solidFill>
                  <a:latin typeface="Courier New" panose="02070309020205020404" pitchFamily="49" charset="0"/>
                </a:rPr>
                <a:t>#include</a:t>
              </a:r>
              <a:r>
                <a:rPr lang="en-US" sz="1100" b="1">
                  <a:latin typeface="Courier New" panose="02070309020205020404" pitchFamily="49" charset="0"/>
                </a:rPr>
                <a:t> &lt;cassert&gt;</a:t>
              </a: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1755" name="Group 31"/>
          <p:cNvGrpSpPr>
            <a:grpSpLocks/>
          </p:cNvGrpSpPr>
          <p:nvPr/>
        </p:nvGrpSpPr>
        <p:grpSpPr bwMode="auto">
          <a:xfrm>
            <a:off x="0" y="1927225"/>
            <a:ext cx="6781800" cy="215900"/>
            <a:chOff x="0" y="3364"/>
            <a:chExt cx="3072" cy="376"/>
          </a:xfrm>
        </p:grpSpPr>
        <p:sp>
          <p:nvSpPr>
            <p:cNvPr id="31833" name="Rectangle 32"/>
            <p:cNvSpPr>
              <a:spLocks noChangeArrowheads="1"/>
            </p:cNvSpPr>
            <p:nvPr/>
          </p:nvSpPr>
          <p:spPr bwMode="auto">
            <a:xfrm>
              <a:off x="0" y="3364"/>
              <a:ext cx="3072" cy="376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1834" name="Rectangle 33"/>
            <p:cNvSpPr>
              <a:spLocks noChangeArrowheads="1"/>
            </p:cNvSpPr>
            <p:nvPr/>
          </p:nvSpPr>
          <p:spPr bwMode="auto">
            <a:xfrm>
              <a:off x="0" y="336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34	</a:t>
              </a:r>
              <a:r>
                <a:rPr lang="en-US" sz="1100" b="1">
                  <a:solidFill>
                    <a:srgbClr val="275AFF"/>
                  </a:solidFill>
                  <a:latin typeface="Courier New" panose="02070309020205020404" pitchFamily="49" charset="0"/>
                </a:rPr>
                <a:t>#include</a:t>
              </a:r>
              <a:r>
                <a:rPr lang="en-US" sz="1100" b="1">
                  <a:latin typeface="Courier New" panose="02070309020205020404" pitchFamily="49" charset="0"/>
                </a:rPr>
                <a:t> "employ1.h"</a:t>
              </a: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1756" name="Group 34"/>
          <p:cNvGrpSpPr>
            <a:grpSpLocks/>
          </p:cNvGrpSpPr>
          <p:nvPr/>
        </p:nvGrpSpPr>
        <p:grpSpPr bwMode="auto">
          <a:xfrm>
            <a:off x="0" y="2141538"/>
            <a:ext cx="6781800" cy="215900"/>
            <a:chOff x="0" y="3738"/>
            <a:chExt cx="3072" cy="376"/>
          </a:xfrm>
        </p:grpSpPr>
        <p:sp>
          <p:nvSpPr>
            <p:cNvPr id="31831" name="Rectangle 35"/>
            <p:cNvSpPr>
              <a:spLocks noChangeArrowheads="1"/>
            </p:cNvSpPr>
            <p:nvPr/>
          </p:nvSpPr>
          <p:spPr bwMode="auto">
            <a:xfrm>
              <a:off x="0" y="3738"/>
              <a:ext cx="3072" cy="376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1832" name="Rectangle 36"/>
            <p:cNvSpPr>
              <a:spLocks noChangeArrowheads="1"/>
            </p:cNvSpPr>
            <p:nvPr/>
          </p:nvSpPr>
          <p:spPr bwMode="auto">
            <a:xfrm>
              <a:off x="0" y="374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35	</a:t>
              </a:r>
              <a:endParaRPr lang="en-US" sz="11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1757" name="Group 37"/>
          <p:cNvGrpSpPr>
            <a:grpSpLocks/>
          </p:cNvGrpSpPr>
          <p:nvPr/>
        </p:nvGrpSpPr>
        <p:grpSpPr bwMode="auto">
          <a:xfrm>
            <a:off x="0" y="2355850"/>
            <a:ext cx="6781800" cy="215900"/>
            <a:chOff x="0" y="4112"/>
            <a:chExt cx="3072" cy="376"/>
          </a:xfrm>
        </p:grpSpPr>
        <p:sp>
          <p:nvSpPr>
            <p:cNvPr id="31829" name="Rectangle 38"/>
            <p:cNvSpPr>
              <a:spLocks noChangeArrowheads="1"/>
            </p:cNvSpPr>
            <p:nvPr/>
          </p:nvSpPr>
          <p:spPr bwMode="auto">
            <a:xfrm>
              <a:off x="0" y="4112"/>
              <a:ext cx="3072" cy="376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1830" name="Rectangle 39"/>
            <p:cNvSpPr>
              <a:spLocks noChangeArrowheads="1"/>
            </p:cNvSpPr>
            <p:nvPr/>
          </p:nvSpPr>
          <p:spPr bwMode="auto">
            <a:xfrm>
              <a:off x="0" y="411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36	</a:t>
              </a:r>
              <a:r>
                <a:rPr lang="en-US" sz="11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Initialize the static data member</a:t>
              </a:r>
              <a:endParaRPr lang="en-US" sz="11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1758" name="Group 40"/>
          <p:cNvGrpSpPr>
            <a:grpSpLocks/>
          </p:cNvGrpSpPr>
          <p:nvPr/>
        </p:nvGrpSpPr>
        <p:grpSpPr bwMode="auto">
          <a:xfrm>
            <a:off x="0" y="2570163"/>
            <a:ext cx="6781800" cy="215900"/>
            <a:chOff x="0" y="4486"/>
            <a:chExt cx="3072" cy="376"/>
          </a:xfrm>
        </p:grpSpPr>
        <p:sp>
          <p:nvSpPr>
            <p:cNvPr id="31827" name="Rectangle 41"/>
            <p:cNvSpPr>
              <a:spLocks noChangeArrowheads="1"/>
            </p:cNvSpPr>
            <p:nvPr/>
          </p:nvSpPr>
          <p:spPr bwMode="auto">
            <a:xfrm>
              <a:off x="0" y="4486"/>
              <a:ext cx="3072" cy="376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1828" name="Rectangle 42"/>
            <p:cNvSpPr>
              <a:spLocks noChangeArrowheads="1"/>
            </p:cNvSpPr>
            <p:nvPr/>
          </p:nvSpPr>
          <p:spPr bwMode="auto">
            <a:xfrm>
              <a:off x="0" y="448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37	</a:t>
              </a:r>
              <a:r>
                <a:rPr lang="en-US" sz="1100" b="1" dirty="0" err="1">
                  <a:solidFill>
                    <a:srgbClr val="275AFF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sz="1100" b="1" dirty="0">
                  <a:latin typeface="Courier New" panose="02070309020205020404" pitchFamily="49" charset="0"/>
                </a:rPr>
                <a:t> Employee::count = 0;</a:t>
              </a:r>
            </a:p>
            <a:p>
              <a:pPr eaLnBrk="1" hangingPunct="1"/>
              <a:endParaRPr lang="en-US" sz="11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31759" name="Group 43"/>
          <p:cNvGrpSpPr>
            <a:grpSpLocks/>
          </p:cNvGrpSpPr>
          <p:nvPr/>
        </p:nvGrpSpPr>
        <p:grpSpPr bwMode="auto">
          <a:xfrm>
            <a:off x="0" y="2784475"/>
            <a:ext cx="6781800" cy="215900"/>
            <a:chOff x="0" y="4860"/>
            <a:chExt cx="3072" cy="376"/>
          </a:xfrm>
        </p:grpSpPr>
        <p:sp>
          <p:nvSpPr>
            <p:cNvPr id="31825" name="Rectangle 44"/>
            <p:cNvSpPr>
              <a:spLocks noChangeArrowheads="1"/>
            </p:cNvSpPr>
            <p:nvPr/>
          </p:nvSpPr>
          <p:spPr bwMode="auto">
            <a:xfrm>
              <a:off x="0" y="4860"/>
              <a:ext cx="3072" cy="376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1826" name="Rectangle 45"/>
            <p:cNvSpPr>
              <a:spLocks noChangeArrowheads="1"/>
            </p:cNvSpPr>
            <p:nvPr/>
          </p:nvSpPr>
          <p:spPr bwMode="auto">
            <a:xfrm>
              <a:off x="0" y="486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38	</a:t>
              </a:r>
              <a:endParaRPr lang="en-US" sz="11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1760" name="Group 46"/>
          <p:cNvGrpSpPr>
            <a:grpSpLocks/>
          </p:cNvGrpSpPr>
          <p:nvPr/>
        </p:nvGrpSpPr>
        <p:grpSpPr bwMode="auto">
          <a:xfrm>
            <a:off x="0" y="2998788"/>
            <a:ext cx="6781800" cy="215900"/>
            <a:chOff x="0" y="5234"/>
            <a:chExt cx="3072" cy="376"/>
          </a:xfrm>
        </p:grpSpPr>
        <p:sp>
          <p:nvSpPr>
            <p:cNvPr id="31823" name="Rectangle 47"/>
            <p:cNvSpPr>
              <a:spLocks noChangeArrowheads="1"/>
            </p:cNvSpPr>
            <p:nvPr/>
          </p:nvSpPr>
          <p:spPr bwMode="auto">
            <a:xfrm>
              <a:off x="0" y="5234"/>
              <a:ext cx="3072" cy="376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1824" name="Rectangle 48"/>
            <p:cNvSpPr>
              <a:spLocks noChangeArrowheads="1"/>
            </p:cNvSpPr>
            <p:nvPr/>
          </p:nvSpPr>
          <p:spPr bwMode="auto">
            <a:xfrm>
              <a:off x="0" y="523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39	</a:t>
              </a:r>
              <a:r>
                <a:rPr lang="en-US" sz="1100" b="1" dirty="0">
                  <a:solidFill>
                    <a:srgbClr val="33CC33"/>
                  </a:solidFill>
                  <a:latin typeface="Courier New" panose="02070309020205020404" pitchFamily="49" charset="0"/>
                </a:rPr>
                <a:t>// Define the static member function that</a:t>
              </a:r>
              <a:endParaRPr lang="en-US" sz="1100" b="1" dirty="0">
                <a:latin typeface="Courier New" panose="02070309020205020404" pitchFamily="49" charset="0"/>
              </a:endParaRPr>
            </a:p>
            <a:p>
              <a:pPr eaLnBrk="1" hangingPunct="1"/>
              <a:endParaRPr lang="en-US" sz="11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31761" name="Group 49"/>
          <p:cNvGrpSpPr>
            <a:grpSpLocks/>
          </p:cNvGrpSpPr>
          <p:nvPr/>
        </p:nvGrpSpPr>
        <p:grpSpPr bwMode="auto">
          <a:xfrm>
            <a:off x="0" y="3213100"/>
            <a:ext cx="6781800" cy="215900"/>
            <a:chOff x="0" y="5608"/>
            <a:chExt cx="3072" cy="376"/>
          </a:xfrm>
        </p:grpSpPr>
        <p:sp>
          <p:nvSpPr>
            <p:cNvPr id="31821" name="Rectangle 50"/>
            <p:cNvSpPr>
              <a:spLocks noChangeArrowheads="1"/>
            </p:cNvSpPr>
            <p:nvPr/>
          </p:nvSpPr>
          <p:spPr bwMode="auto">
            <a:xfrm>
              <a:off x="0" y="5608"/>
              <a:ext cx="3072" cy="376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1822" name="Rectangle 51"/>
            <p:cNvSpPr>
              <a:spLocks noChangeArrowheads="1"/>
            </p:cNvSpPr>
            <p:nvPr/>
          </p:nvSpPr>
          <p:spPr bwMode="auto">
            <a:xfrm>
              <a:off x="0" y="561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40	</a:t>
              </a:r>
              <a:r>
                <a:rPr lang="en-US" sz="11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returns the number of employee objects instantiated.</a:t>
              </a:r>
              <a:endParaRPr lang="en-US" sz="11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1762" name="Group 52"/>
          <p:cNvGrpSpPr>
            <a:grpSpLocks/>
          </p:cNvGrpSpPr>
          <p:nvPr/>
        </p:nvGrpSpPr>
        <p:grpSpPr bwMode="auto">
          <a:xfrm>
            <a:off x="0" y="3427413"/>
            <a:ext cx="6781800" cy="215900"/>
            <a:chOff x="0" y="5982"/>
            <a:chExt cx="3072" cy="376"/>
          </a:xfrm>
        </p:grpSpPr>
        <p:sp>
          <p:nvSpPr>
            <p:cNvPr id="31819" name="Rectangle 53"/>
            <p:cNvSpPr>
              <a:spLocks noChangeArrowheads="1"/>
            </p:cNvSpPr>
            <p:nvPr/>
          </p:nvSpPr>
          <p:spPr bwMode="auto">
            <a:xfrm>
              <a:off x="0" y="5982"/>
              <a:ext cx="3072" cy="376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1820" name="Rectangle 54"/>
            <p:cNvSpPr>
              <a:spLocks noChangeArrowheads="1"/>
            </p:cNvSpPr>
            <p:nvPr/>
          </p:nvSpPr>
          <p:spPr bwMode="auto">
            <a:xfrm>
              <a:off x="0" y="598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41	</a:t>
              </a:r>
              <a:r>
                <a:rPr lang="en-US" sz="1100" b="1">
                  <a:solidFill>
                    <a:srgbClr val="275AFF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sz="1100" b="1">
                  <a:latin typeface="Courier New" panose="02070309020205020404" pitchFamily="49" charset="0"/>
                </a:rPr>
                <a:t> Employee::getCount() { </a:t>
              </a:r>
              <a:r>
                <a:rPr lang="en-US" sz="1100" b="1">
                  <a:solidFill>
                    <a:srgbClr val="275AFF"/>
                  </a:solidFill>
                  <a:latin typeface="Courier New" panose="02070309020205020404" pitchFamily="49" charset="0"/>
                </a:rPr>
                <a:t>return</a:t>
              </a:r>
              <a:r>
                <a:rPr lang="en-US" sz="1100" b="1">
                  <a:latin typeface="Courier New" panose="02070309020205020404" pitchFamily="49" charset="0"/>
                </a:rPr>
                <a:t> count; }</a:t>
              </a: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1763" name="Group 55"/>
          <p:cNvGrpSpPr>
            <a:grpSpLocks/>
          </p:cNvGrpSpPr>
          <p:nvPr/>
        </p:nvGrpSpPr>
        <p:grpSpPr bwMode="auto">
          <a:xfrm>
            <a:off x="0" y="3641725"/>
            <a:ext cx="6781800" cy="215900"/>
            <a:chOff x="0" y="6356"/>
            <a:chExt cx="3072" cy="376"/>
          </a:xfrm>
        </p:grpSpPr>
        <p:sp>
          <p:nvSpPr>
            <p:cNvPr id="31817" name="Rectangle 56"/>
            <p:cNvSpPr>
              <a:spLocks noChangeArrowheads="1"/>
            </p:cNvSpPr>
            <p:nvPr/>
          </p:nvSpPr>
          <p:spPr bwMode="auto">
            <a:xfrm>
              <a:off x="0" y="6356"/>
              <a:ext cx="3072" cy="376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1818" name="Rectangle 57"/>
            <p:cNvSpPr>
              <a:spLocks noChangeArrowheads="1"/>
            </p:cNvSpPr>
            <p:nvPr/>
          </p:nvSpPr>
          <p:spPr bwMode="auto">
            <a:xfrm>
              <a:off x="0" y="635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42	</a:t>
              </a:r>
              <a:endParaRPr lang="en-US" sz="11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1764" name="Group 58"/>
          <p:cNvGrpSpPr>
            <a:grpSpLocks/>
          </p:cNvGrpSpPr>
          <p:nvPr/>
        </p:nvGrpSpPr>
        <p:grpSpPr bwMode="auto">
          <a:xfrm>
            <a:off x="0" y="3856038"/>
            <a:ext cx="6781800" cy="215900"/>
            <a:chOff x="0" y="6730"/>
            <a:chExt cx="3072" cy="376"/>
          </a:xfrm>
        </p:grpSpPr>
        <p:sp>
          <p:nvSpPr>
            <p:cNvPr id="31815" name="Rectangle 59"/>
            <p:cNvSpPr>
              <a:spLocks noChangeArrowheads="1"/>
            </p:cNvSpPr>
            <p:nvPr/>
          </p:nvSpPr>
          <p:spPr bwMode="auto">
            <a:xfrm>
              <a:off x="0" y="6730"/>
              <a:ext cx="3072" cy="376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1816" name="Rectangle 60"/>
            <p:cNvSpPr>
              <a:spLocks noChangeArrowheads="1"/>
            </p:cNvSpPr>
            <p:nvPr/>
          </p:nvSpPr>
          <p:spPr bwMode="auto">
            <a:xfrm>
              <a:off x="0" y="673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43	</a:t>
              </a:r>
              <a:r>
                <a:rPr lang="en-US" sz="11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Constructor dynamically allocates space for the</a:t>
              </a:r>
              <a:endParaRPr lang="en-US" sz="11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1765" name="Group 61"/>
          <p:cNvGrpSpPr>
            <a:grpSpLocks/>
          </p:cNvGrpSpPr>
          <p:nvPr/>
        </p:nvGrpSpPr>
        <p:grpSpPr bwMode="auto">
          <a:xfrm>
            <a:off x="0" y="4070350"/>
            <a:ext cx="6781800" cy="215900"/>
            <a:chOff x="0" y="7104"/>
            <a:chExt cx="3072" cy="376"/>
          </a:xfrm>
        </p:grpSpPr>
        <p:sp>
          <p:nvSpPr>
            <p:cNvPr id="31813" name="Rectangle 62"/>
            <p:cNvSpPr>
              <a:spLocks noChangeArrowheads="1"/>
            </p:cNvSpPr>
            <p:nvPr/>
          </p:nvSpPr>
          <p:spPr bwMode="auto">
            <a:xfrm>
              <a:off x="0" y="7104"/>
              <a:ext cx="3072" cy="376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1814" name="Rectangle 63"/>
            <p:cNvSpPr>
              <a:spLocks noChangeArrowheads="1"/>
            </p:cNvSpPr>
            <p:nvPr/>
          </p:nvSpPr>
          <p:spPr bwMode="auto">
            <a:xfrm>
              <a:off x="0" y="710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44	</a:t>
              </a:r>
              <a:r>
                <a:rPr lang="en-US" sz="11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first and last name and uses strcpy to copy</a:t>
              </a:r>
              <a:endParaRPr lang="en-US" sz="11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1766" name="Group 64"/>
          <p:cNvGrpSpPr>
            <a:grpSpLocks/>
          </p:cNvGrpSpPr>
          <p:nvPr/>
        </p:nvGrpSpPr>
        <p:grpSpPr bwMode="auto">
          <a:xfrm>
            <a:off x="0" y="4284663"/>
            <a:ext cx="6781800" cy="215900"/>
            <a:chOff x="0" y="7478"/>
            <a:chExt cx="3072" cy="376"/>
          </a:xfrm>
        </p:grpSpPr>
        <p:sp>
          <p:nvSpPr>
            <p:cNvPr id="31811" name="Rectangle 65"/>
            <p:cNvSpPr>
              <a:spLocks noChangeArrowheads="1"/>
            </p:cNvSpPr>
            <p:nvPr/>
          </p:nvSpPr>
          <p:spPr bwMode="auto">
            <a:xfrm>
              <a:off x="0" y="7478"/>
              <a:ext cx="3072" cy="376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1812" name="Rectangle 66"/>
            <p:cNvSpPr>
              <a:spLocks noChangeArrowheads="1"/>
            </p:cNvSpPr>
            <p:nvPr/>
          </p:nvSpPr>
          <p:spPr bwMode="auto">
            <a:xfrm>
              <a:off x="0" y="748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45	</a:t>
              </a:r>
              <a:r>
                <a:rPr lang="en-US" sz="11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the first and last names into the object</a:t>
              </a:r>
              <a:endParaRPr lang="en-US" sz="11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1767" name="Group 67"/>
          <p:cNvGrpSpPr>
            <a:grpSpLocks/>
          </p:cNvGrpSpPr>
          <p:nvPr/>
        </p:nvGrpSpPr>
        <p:grpSpPr bwMode="auto">
          <a:xfrm>
            <a:off x="0" y="4498975"/>
            <a:ext cx="6781800" cy="215900"/>
            <a:chOff x="0" y="7852"/>
            <a:chExt cx="3072" cy="376"/>
          </a:xfrm>
        </p:grpSpPr>
        <p:sp>
          <p:nvSpPr>
            <p:cNvPr id="31809" name="Rectangle 68"/>
            <p:cNvSpPr>
              <a:spLocks noChangeArrowheads="1"/>
            </p:cNvSpPr>
            <p:nvPr/>
          </p:nvSpPr>
          <p:spPr bwMode="auto">
            <a:xfrm>
              <a:off x="0" y="7852"/>
              <a:ext cx="3072" cy="376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1810" name="Rectangle 69"/>
            <p:cNvSpPr>
              <a:spLocks noChangeArrowheads="1"/>
            </p:cNvSpPr>
            <p:nvPr/>
          </p:nvSpPr>
          <p:spPr bwMode="auto">
            <a:xfrm>
              <a:off x="0" y="785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46	</a:t>
              </a:r>
              <a:r>
                <a:rPr lang="en-US" sz="1100" b="1">
                  <a:latin typeface="Courier New" panose="02070309020205020404" pitchFamily="49" charset="0"/>
                </a:rPr>
                <a:t>Employee::Employee( </a:t>
              </a:r>
              <a:r>
                <a:rPr lang="en-US" sz="1100" b="1">
                  <a:solidFill>
                    <a:srgbClr val="275AFF"/>
                  </a:solidFill>
                  <a:latin typeface="Courier New" panose="02070309020205020404" pitchFamily="49" charset="0"/>
                </a:rPr>
                <a:t>const char</a:t>
              </a:r>
              <a:r>
                <a:rPr lang="en-US" sz="1100" b="1">
                  <a:latin typeface="Courier New" panose="02070309020205020404" pitchFamily="49" charset="0"/>
                </a:rPr>
                <a:t> *first, </a:t>
              </a:r>
              <a:r>
                <a:rPr lang="en-US" sz="1100" b="1">
                  <a:solidFill>
                    <a:srgbClr val="275AFF"/>
                  </a:solidFill>
                  <a:latin typeface="Courier New" panose="02070309020205020404" pitchFamily="49" charset="0"/>
                </a:rPr>
                <a:t>const char</a:t>
              </a:r>
              <a:r>
                <a:rPr lang="en-US" sz="1100" b="1">
                  <a:latin typeface="Courier New" panose="02070309020205020404" pitchFamily="49" charset="0"/>
                </a:rPr>
                <a:t> *last )</a:t>
              </a: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1768" name="Group 70"/>
          <p:cNvGrpSpPr>
            <a:grpSpLocks/>
          </p:cNvGrpSpPr>
          <p:nvPr/>
        </p:nvGrpSpPr>
        <p:grpSpPr bwMode="auto">
          <a:xfrm>
            <a:off x="0" y="4713288"/>
            <a:ext cx="6781800" cy="215900"/>
            <a:chOff x="0" y="8226"/>
            <a:chExt cx="3072" cy="376"/>
          </a:xfrm>
        </p:grpSpPr>
        <p:sp>
          <p:nvSpPr>
            <p:cNvPr id="31807" name="Rectangle 71"/>
            <p:cNvSpPr>
              <a:spLocks noChangeArrowheads="1"/>
            </p:cNvSpPr>
            <p:nvPr/>
          </p:nvSpPr>
          <p:spPr bwMode="auto">
            <a:xfrm>
              <a:off x="0" y="8226"/>
              <a:ext cx="3072" cy="376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1808" name="Rectangle 72"/>
            <p:cNvSpPr>
              <a:spLocks noChangeArrowheads="1"/>
            </p:cNvSpPr>
            <p:nvPr/>
          </p:nvSpPr>
          <p:spPr bwMode="auto">
            <a:xfrm>
              <a:off x="0" y="822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47	</a:t>
              </a:r>
              <a:r>
                <a:rPr lang="en-US" sz="1100" b="1">
                  <a:latin typeface="Courier New" panose="02070309020205020404" pitchFamily="49" charset="0"/>
                </a:rPr>
                <a:t>{</a:t>
              </a: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1769" name="Group 73"/>
          <p:cNvGrpSpPr>
            <a:grpSpLocks/>
          </p:cNvGrpSpPr>
          <p:nvPr/>
        </p:nvGrpSpPr>
        <p:grpSpPr bwMode="auto">
          <a:xfrm>
            <a:off x="0" y="4927600"/>
            <a:ext cx="6781800" cy="215900"/>
            <a:chOff x="0" y="8600"/>
            <a:chExt cx="3072" cy="376"/>
          </a:xfrm>
        </p:grpSpPr>
        <p:sp>
          <p:nvSpPr>
            <p:cNvPr id="31805" name="Rectangle 74"/>
            <p:cNvSpPr>
              <a:spLocks noChangeArrowheads="1"/>
            </p:cNvSpPr>
            <p:nvPr/>
          </p:nvSpPr>
          <p:spPr bwMode="auto">
            <a:xfrm>
              <a:off x="0" y="8600"/>
              <a:ext cx="3072" cy="376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1806" name="Rectangle 75"/>
            <p:cNvSpPr>
              <a:spLocks noChangeArrowheads="1"/>
            </p:cNvSpPr>
            <p:nvPr/>
          </p:nvSpPr>
          <p:spPr bwMode="auto">
            <a:xfrm>
              <a:off x="0" y="860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48	</a:t>
              </a:r>
              <a:r>
                <a:rPr lang="en-US" sz="1100" b="1">
                  <a:latin typeface="Courier New" panose="02070309020205020404" pitchFamily="49" charset="0"/>
                </a:rPr>
                <a:t>   firstName = </a:t>
              </a:r>
              <a:r>
                <a:rPr lang="en-US" sz="1100" b="1">
                  <a:solidFill>
                    <a:srgbClr val="275AFF"/>
                  </a:solidFill>
                  <a:latin typeface="Courier New" panose="02070309020205020404" pitchFamily="49" charset="0"/>
                </a:rPr>
                <a:t>new</a:t>
              </a:r>
              <a:r>
                <a:rPr lang="en-US" sz="1100" b="1">
                  <a:latin typeface="Courier New" panose="02070309020205020404" pitchFamily="49" charset="0"/>
                </a:rPr>
                <a:t> </a:t>
              </a:r>
              <a:r>
                <a:rPr lang="en-US" sz="1100" b="1">
                  <a:solidFill>
                    <a:srgbClr val="275AFF"/>
                  </a:solidFill>
                  <a:latin typeface="Courier New" panose="02070309020205020404" pitchFamily="49" charset="0"/>
                </a:rPr>
                <a:t>char</a:t>
              </a:r>
              <a:r>
                <a:rPr lang="en-US" sz="1100" b="1">
                  <a:latin typeface="Courier New" panose="02070309020205020404" pitchFamily="49" charset="0"/>
                </a:rPr>
                <a:t>[ strlen( first ) + 1 ];</a:t>
              </a: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1770" name="Group 76"/>
          <p:cNvGrpSpPr>
            <a:grpSpLocks/>
          </p:cNvGrpSpPr>
          <p:nvPr/>
        </p:nvGrpSpPr>
        <p:grpSpPr bwMode="auto">
          <a:xfrm>
            <a:off x="0" y="5141913"/>
            <a:ext cx="6781800" cy="215900"/>
            <a:chOff x="0" y="8974"/>
            <a:chExt cx="3072" cy="376"/>
          </a:xfrm>
        </p:grpSpPr>
        <p:sp>
          <p:nvSpPr>
            <p:cNvPr id="31803" name="Rectangle 77"/>
            <p:cNvSpPr>
              <a:spLocks noChangeArrowheads="1"/>
            </p:cNvSpPr>
            <p:nvPr/>
          </p:nvSpPr>
          <p:spPr bwMode="auto">
            <a:xfrm>
              <a:off x="0" y="8974"/>
              <a:ext cx="3072" cy="376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1804" name="Rectangle 78"/>
            <p:cNvSpPr>
              <a:spLocks noChangeArrowheads="1"/>
            </p:cNvSpPr>
            <p:nvPr/>
          </p:nvSpPr>
          <p:spPr bwMode="auto">
            <a:xfrm>
              <a:off x="0" y="897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49	</a:t>
              </a:r>
              <a:r>
                <a:rPr lang="en-US" sz="1100" b="1" dirty="0">
                  <a:latin typeface="Courier New" panose="02070309020205020404" pitchFamily="49" charset="0"/>
                </a:rPr>
                <a:t>   assert( </a:t>
              </a:r>
              <a:r>
                <a:rPr lang="en-US" sz="1100" b="1" dirty="0" err="1">
                  <a:latin typeface="Courier New" panose="02070309020205020404" pitchFamily="49" charset="0"/>
                </a:rPr>
                <a:t>firstName</a:t>
              </a:r>
              <a:r>
                <a:rPr lang="en-US" sz="1100" b="1" dirty="0">
                  <a:latin typeface="Courier New" panose="02070309020205020404" pitchFamily="49" charset="0"/>
                </a:rPr>
                <a:t> != 0 );   </a:t>
              </a:r>
              <a:r>
                <a:rPr lang="en-US" sz="1100" b="1" dirty="0">
                  <a:solidFill>
                    <a:srgbClr val="33CC33"/>
                  </a:solidFill>
                  <a:latin typeface="Courier New" panose="02070309020205020404" pitchFamily="49" charset="0"/>
                </a:rPr>
                <a:t>// ensure memory allocated</a:t>
              </a:r>
              <a:endParaRPr lang="en-US" sz="1100" b="1" dirty="0">
                <a:latin typeface="Courier New" panose="02070309020205020404" pitchFamily="49" charset="0"/>
              </a:endParaRPr>
            </a:p>
            <a:p>
              <a:pPr eaLnBrk="1" hangingPunct="1"/>
              <a:endParaRPr lang="en-US" sz="11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31771" name="Group 79"/>
          <p:cNvGrpSpPr>
            <a:grpSpLocks/>
          </p:cNvGrpSpPr>
          <p:nvPr/>
        </p:nvGrpSpPr>
        <p:grpSpPr bwMode="auto">
          <a:xfrm>
            <a:off x="0" y="5356225"/>
            <a:ext cx="6781800" cy="215900"/>
            <a:chOff x="0" y="9348"/>
            <a:chExt cx="3072" cy="376"/>
          </a:xfrm>
        </p:grpSpPr>
        <p:sp>
          <p:nvSpPr>
            <p:cNvPr id="31801" name="Rectangle 80"/>
            <p:cNvSpPr>
              <a:spLocks noChangeArrowheads="1"/>
            </p:cNvSpPr>
            <p:nvPr/>
          </p:nvSpPr>
          <p:spPr bwMode="auto">
            <a:xfrm>
              <a:off x="0" y="9348"/>
              <a:ext cx="3072" cy="376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1802" name="Rectangle 81"/>
            <p:cNvSpPr>
              <a:spLocks noChangeArrowheads="1"/>
            </p:cNvSpPr>
            <p:nvPr/>
          </p:nvSpPr>
          <p:spPr bwMode="auto">
            <a:xfrm>
              <a:off x="0" y="935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50	</a:t>
              </a:r>
              <a:r>
                <a:rPr lang="en-US" sz="1100" b="1">
                  <a:latin typeface="Courier New" panose="02070309020205020404" pitchFamily="49" charset="0"/>
                </a:rPr>
                <a:t>   strcpy( firstName, first );</a:t>
              </a: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1772" name="Group 82"/>
          <p:cNvGrpSpPr>
            <a:grpSpLocks/>
          </p:cNvGrpSpPr>
          <p:nvPr/>
        </p:nvGrpSpPr>
        <p:grpSpPr bwMode="auto">
          <a:xfrm>
            <a:off x="0" y="5570538"/>
            <a:ext cx="6781800" cy="215900"/>
            <a:chOff x="0" y="9722"/>
            <a:chExt cx="3072" cy="376"/>
          </a:xfrm>
        </p:grpSpPr>
        <p:sp>
          <p:nvSpPr>
            <p:cNvPr id="31799" name="Rectangle 83"/>
            <p:cNvSpPr>
              <a:spLocks noChangeArrowheads="1"/>
            </p:cNvSpPr>
            <p:nvPr/>
          </p:nvSpPr>
          <p:spPr bwMode="auto">
            <a:xfrm>
              <a:off x="0" y="9722"/>
              <a:ext cx="3072" cy="376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1800" name="Rectangle 84"/>
            <p:cNvSpPr>
              <a:spLocks noChangeArrowheads="1"/>
            </p:cNvSpPr>
            <p:nvPr/>
          </p:nvSpPr>
          <p:spPr bwMode="auto">
            <a:xfrm>
              <a:off x="0" y="972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51	</a:t>
              </a:r>
              <a:endParaRPr lang="en-US" sz="11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1773" name="Group 85"/>
          <p:cNvGrpSpPr>
            <a:grpSpLocks/>
          </p:cNvGrpSpPr>
          <p:nvPr/>
        </p:nvGrpSpPr>
        <p:grpSpPr bwMode="auto">
          <a:xfrm>
            <a:off x="0" y="5784850"/>
            <a:ext cx="6781800" cy="215900"/>
            <a:chOff x="0" y="10096"/>
            <a:chExt cx="3072" cy="376"/>
          </a:xfrm>
        </p:grpSpPr>
        <p:sp>
          <p:nvSpPr>
            <p:cNvPr id="31797" name="Rectangle 86"/>
            <p:cNvSpPr>
              <a:spLocks noChangeArrowheads="1"/>
            </p:cNvSpPr>
            <p:nvPr/>
          </p:nvSpPr>
          <p:spPr bwMode="auto">
            <a:xfrm>
              <a:off x="0" y="10096"/>
              <a:ext cx="3072" cy="376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1798" name="Rectangle 87"/>
            <p:cNvSpPr>
              <a:spLocks noChangeArrowheads="1"/>
            </p:cNvSpPr>
            <p:nvPr/>
          </p:nvSpPr>
          <p:spPr bwMode="auto">
            <a:xfrm>
              <a:off x="0" y="1009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52	</a:t>
              </a:r>
              <a:r>
                <a:rPr lang="en-US" sz="1100" b="1">
                  <a:latin typeface="Courier New" panose="02070309020205020404" pitchFamily="49" charset="0"/>
                </a:rPr>
                <a:t>   lastName = </a:t>
              </a:r>
              <a:r>
                <a:rPr lang="en-US" sz="1100" b="1">
                  <a:solidFill>
                    <a:srgbClr val="275AFF"/>
                  </a:solidFill>
                  <a:latin typeface="Courier New" panose="02070309020205020404" pitchFamily="49" charset="0"/>
                </a:rPr>
                <a:t>new char</a:t>
              </a:r>
              <a:r>
                <a:rPr lang="en-US" sz="1100" b="1">
                  <a:latin typeface="Courier New" panose="02070309020205020404" pitchFamily="49" charset="0"/>
                </a:rPr>
                <a:t>[ strlen( last ) + 1 ];</a:t>
              </a: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1774" name="Group 88"/>
          <p:cNvGrpSpPr>
            <a:grpSpLocks/>
          </p:cNvGrpSpPr>
          <p:nvPr/>
        </p:nvGrpSpPr>
        <p:grpSpPr bwMode="auto">
          <a:xfrm>
            <a:off x="0" y="5999163"/>
            <a:ext cx="6781800" cy="215900"/>
            <a:chOff x="0" y="10470"/>
            <a:chExt cx="3072" cy="376"/>
          </a:xfrm>
        </p:grpSpPr>
        <p:sp>
          <p:nvSpPr>
            <p:cNvPr id="31795" name="Rectangle 89"/>
            <p:cNvSpPr>
              <a:spLocks noChangeArrowheads="1"/>
            </p:cNvSpPr>
            <p:nvPr/>
          </p:nvSpPr>
          <p:spPr bwMode="auto">
            <a:xfrm>
              <a:off x="0" y="10470"/>
              <a:ext cx="3072" cy="376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1796" name="Rectangle 90"/>
            <p:cNvSpPr>
              <a:spLocks noChangeArrowheads="1"/>
            </p:cNvSpPr>
            <p:nvPr/>
          </p:nvSpPr>
          <p:spPr bwMode="auto">
            <a:xfrm>
              <a:off x="0" y="1047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53	</a:t>
              </a:r>
              <a:r>
                <a:rPr lang="en-US" sz="1100" b="1">
                  <a:latin typeface="Courier New" panose="02070309020205020404" pitchFamily="49" charset="0"/>
                </a:rPr>
                <a:t>   assert( lastName != 0 );    </a:t>
              </a:r>
              <a:r>
                <a:rPr lang="en-US" sz="11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ensure memory allocated</a:t>
              </a:r>
              <a:endParaRPr lang="en-US" sz="11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1775" name="Group 91"/>
          <p:cNvGrpSpPr>
            <a:grpSpLocks/>
          </p:cNvGrpSpPr>
          <p:nvPr/>
        </p:nvGrpSpPr>
        <p:grpSpPr bwMode="auto">
          <a:xfrm>
            <a:off x="0" y="6213475"/>
            <a:ext cx="6781800" cy="215900"/>
            <a:chOff x="0" y="10844"/>
            <a:chExt cx="3072" cy="376"/>
          </a:xfrm>
        </p:grpSpPr>
        <p:sp>
          <p:nvSpPr>
            <p:cNvPr id="31793" name="Rectangle 92"/>
            <p:cNvSpPr>
              <a:spLocks noChangeArrowheads="1"/>
            </p:cNvSpPr>
            <p:nvPr/>
          </p:nvSpPr>
          <p:spPr bwMode="auto">
            <a:xfrm>
              <a:off x="0" y="10844"/>
              <a:ext cx="3072" cy="376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1794" name="Rectangle 93"/>
            <p:cNvSpPr>
              <a:spLocks noChangeArrowheads="1"/>
            </p:cNvSpPr>
            <p:nvPr/>
          </p:nvSpPr>
          <p:spPr bwMode="auto">
            <a:xfrm>
              <a:off x="0" y="1084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54	</a:t>
              </a:r>
              <a:r>
                <a:rPr lang="en-US" sz="1100" b="1">
                  <a:latin typeface="Courier New" panose="02070309020205020404" pitchFamily="49" charset="0"/>
                </a:rPr>
                <a:t>   strcpy( lastName, last );</a:t>
              </a: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1776" name="Group 94"/>
          <p:cNvGrpSpPr>
            <a:grpSpLocks/>
          </p:cNvGrpSpPr>
          <p:nvPr/>
        </p:nvGrpSpPr>
        <p:grpSpPr bwMode="auto">
          <a:xfrm>
            <a:off x="0" y="6427788"/>
            <a:ext cx="6781800" cy="215900"/>
            <a:chOff x="0" y="11218"/>
            <a:chExt cx="3072" cy="376"/>
          </a:xfrm>
        </p:grpSpPr>
        <p:sp>
          <p:nvSpPr>
            <p:cNvPr id="31791" name="Rectangle 95"/>
            <p:cNvSpPr>
              <a:spLocks noChangeArrowheads="1"/>
            </p:cNvSpPr>
            <p:nvPr/>
          </p:nvSpPr>
          <p:spPr bwMode="auto">
            <a:xfrm>
              <a:off x="0" y="11218"/>
              <a:ext cx="3072" cy="376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1792" name="Rectangle 96"/>
            <p:cNvSpPr>
              <a:spLocks noChangeArrowheads="1"/>
            </p:cNvSpPr>
            <p:nvPr/>
          </p:nvSpPr>
          <p:spPr bwMode="auto">
            <a:xfrm>
              <a:off x="0" y="1122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55	</a:t>
              </a:r>
              <a:endParaRPr lang="en-US" sz="11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1777" name="Group 97"/>
          <p:cNvGrpSpPr>
            <a:grpSpLocks/>
          </p:cNvGrpSpPr>
          <p:nvPr/>
        </p:nvGrpSpPr>
        <p:grpSpPr bwMode="auto">
          <a:xfrm>
            <a:off x="0" y="6642100"/>
            <a:ext cx="6781800" cy="214313"/>
            <a:chOff x="0" y="11592"/>
            <a:chExt cx="3072" cy="376"/>
          </a:xfrm>
        </p:grpSpPr>
        <p:sp>
          <p:nvSpPr>
            <p:cNvPr id="31789" name="Rectangle 98"/>
            <p:cNvSpPr>
              <a:spLocks noChangeArrowheads="1"/>
            </p:cNvSpPr>
            <p:nvPr/>
          </p:nvSpPr>
          <p:spPr bwMode="auto">
            <a:xfrm>
              <a:off x="0" y="11592"/>
              <a:ext cx="3072" cy="376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1790" name="Rectangle 99"/>
            <p:cNvSpPr>
              <a:spLocks noChangeArrowheads="1"/>
            </p:cNvSpPr>
            <p:nvPr/>
          </p:nvSpPr>
          <p:spPr bwMode="auto">
            <a:xfrm>
              <a:off x="0" y="1159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56	</a:t>
              </a:r>
              <a:r>
                <a:rPr lang="en-US" sz="1100" b="1">
                  <a:latin typeface="Courier New" panose="02070309020205020404" pitchFamily="49" charset="0"/>
                </a:rPr>
                <a:t>   ++count;  </a:t>
              </a:r>
              <a:r>
                <a:rPr lang="en-US" sz="11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increment static count of employees</a:t>
              </a:r>
              <a:endParaRPr lang="en-US" sz="11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1855" name="Group 218"/>
          <p:cNvGrpSpPr>
            <a:grpSpLocks/>
          </p:cNvGrpSpPr>
          <p:nvPr/>
        </p:nvGrpSpPr>
        <p:grpSpPr bwMode="auto">
          <a:xfrm>
            <a:off x="1524000" y="1066800"/>
            <a:ext cx="7519592" cy="2400300"/>
            <a:chOff x="960" y="672"/>
            <a:chExt cx="4235" cy="1512"/>
          </a:xfrm>
        </p:grpSpPr>
        <p:sp>
          <p:nvSpPr>
            <p:cNvPr id="31786" name="Text Box 102"/>
            <p:cNvSpPr txBox="1">
              <a:spLocks noChangeArrowheads="1"/>
            </p:cNvSpPr>
            <p:nvPr/>
          </p:nvSpPr>
          <p:spPr bwMode="auto">
            <a:xfrm>
              <a:off x="3235" y="672"/>
              <a:ext cx="1960" cy="43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b="1" dirty="0">
                  <a:latin typeface="Courier New" panose="02070309020205020404" pitchFamily="49" charset="0"/>
                </a:rPr>
                <a:t>static</a:t>
              </a:r>
              <a:r>
                <a:rPr lang="en-US" sz="1400" b="1" dirty="0"/>
                <a:t> data member </a:t>
              </a:r>
              <a:r>
                <a:rPr lang="en-US" sz="1400" b="1" dirty="0">
                  <a:latin typeface="Courier New" panose="02070309020205020404" pitchFamily="49" charset="0"/>
                </a:rPr>
                <a:t>count</a:t>
              </a:r>
              <a:r>
                <a:rPr lang="en-US" sz="1400" b="1" dirty="0"/>
                <a:t> and function </a:t>
              </a:r>
              <a:r>
                <a:rPr lang="en-US" sz="1400" b="1" dirty="0" err="1">
                  <a:latin typeface="Courier New" panose="02070309020205020404" pitchFamily="49" charset="0"/>
                </a:rPr>
                <a:t>getCount</a:t>
              </a:r>
              <a:r>
                <a:rPr lang="en-US" sz="1400" b="1" dirty="0">
                  <a:latin typeface="Courier New" panose="02070309020205020404" pitchFamily="49" charset="0"/>
                </a:rPr>
                <a:t>( )</a:t>
              </a:r>
              <a:r>
                <a:rPr lang="en-US" sz="1400" b="1" dirty="0"/>
                <a:t> </a:t>
              </a:r>
              <a:r>
                <a:rPr lang="en-US" sz="1400" b="1" dirty="0">
                  <a:solidFill>
                    <a:srgbClr val="D20000"/>
                  </a:solidFill>
                </a:rPr>
                <a:t>initialized at file scope (required).</a:t>
              </a:r>
            </a:p>
          </p:txBody>
        </p:sp>
        <p:sp>
          <p:nvSpPr>
            <p:cNvPr id="31787" name="Line 216"/>
            <p:cNvSpPr>
              <a:spLocks noChangeShapeType="1"/>
            </p:cNvSpPr>
            <p:nvPr/>
          </p:nvSpPr>
          <p:spPr bwMode="auto">
            <a:xfrm flipH="1">
              <a:off x="960" y="880"/>
              <a:ext cx="2275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1788" name="Line 217"/>
            <p:cNvSpPr>
              <a:spLocks noChangeShapeType="1"/>
            </p:cNvSpPr>
            <p:nvPr/>
          </p:nvSpPr>
          <p:spPr bwMode="auto">
            <a:xfrm flipH="1">
              <a:off x="1432" y="1062"/>
              <a:ext cx="1803" cy="1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856" name="Group 221"/>
          <p:cNvGrpSpPr>
            <a:grpSpLocks/>
          </p:cNvGrpSpPr>
          <p:nvPr/>
        </p:nvGrpSpPr>
        <p:grpSpPr bwMode="auto">
          <a:xfrm>
            <a:off x="2667000" y="3378201"/>
            <a:ext cx="5410200" cy="2717801"/>
            <a:chOff x="1680" y="2128"/>
            <a:chExt cx="3408" cy="1712"/>
          </a:xfrm>
        </p:grpSpPr>
        <p:sp>
          <p:nvSpPr>
            <p:cNvPr id="31783" name="Text Box 212"/>
            <p:cNvSpPr txBox="1">
              <a:spLocks noChangeArrowheads="1"/>
            </p:cNvSpPr>
            <p:nvPr/>
          </p:nvSpPr>
          <p:spPr bwMode="auto">
            <a:xfrm>
              <a:off x="3759" y="2128"/>
              <a:ext cx="1329" cy="49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just" eaLnBrk="1" hangingPunct="1"/>
              <a:r>
                <a:rPr lang="en-US" sz="1600" dirty="0"/>
                <a:t>Note the use of </a:t>
              </a:r>
              <a:r>
                <a:rPr lang="en-US" sz="1600" b="1" dirty="0">
                  <a:solidFill>
                    <a:srgbClr val="D20000"/>
                  </a:solidFill>
                  <a:latin typeface="Courier New" panose="02070309020205020404" pitchFamily="49" charset="0"/>
                </a:rPr>
                <a:t>assert</a:t>
              </a:r>
              <a:r>
                <a:rPr lang="en-US" sz="1600" dirty="0">
                  <a:solidFill>
                    <a:srgbClr val="D20000"/>
                  </a:solidFill>
                </a:rPr>
                <a:t> </a:t>
              </a:r>
              <a:r>
                <a:rPr lang="en-US" sz="1600" dirty="0"/>
                <a:t>to </a:t>
              </a:r>
              <a:r>
                <a:rPr lang="en-US" sz="1600" b="1" dirty="0">
                  <a:solidFill>
                    <a:srgbClr val="2F1BC7"/>
                  </a:solidFill>
                </a:rPr>
                <a:t>test for memory allocation</a:t>
              </a:r>
              <a:r>
                <a:rPr lang="en-US" sz="1600" b="1" dirty="0"/>
                <a:t>.</a:t>
              </a:r>
            </a:p>
          </p:txBody>
        </p:sp>
        <p:sp>
          <p:nvSpPr>
            <p:cNvPr id="31784" name="Line 219"/>
            <p:cNvSpPr>
              <a:spLocks noChangeShapeType="1"/>
            </p:cNvSpPr>
            <p:nvPr/>
          </p:nvSpPr>
          <p:spPr bwMode="auto">
            <a:xfrm flipH="1">
              <a:off x="1728" y="2211"/>
              <a:ext cx="2031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1785" name="Line 220"/>
            <p:cNvSpPr>
              <a:spLocks noChangeShapeType="1"/>
            </p:cNvSpPr>
            <p:nvPr/>
          </p:nvSpPr>
          <p:spPr bwMode="auto">
            <a:xfrm flipH="1">
              <a:off x="1680" y="2640"/>
              <a:ext cx="2079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857" name="Group 223"/>
          <p:cNvGrpSpPr>
            <a:grpSpLocks/>
          </p:cNvGrpSpPr>
          <p:nvPr/>
        </p:nvGrpSpPr>
        <p:grpSpPr bwMode="auto">
          <a:xfrm>
            <a:off x="1295400" y="5267330"/>
            <a:ext cx="7618329" cy="1468439"/>
            <a:chOff x="816" y="3318"/>
            <a:chExt cx="4559" cy="925"/>
          </a:xfrm>
        </p:grpSpPr>
        <p:sp>
          <p:nvSpPr>
            <p:cNvPr id="31781" name="Text Box 214"/>
            <p:cNvSpPr txBox="1">
              <a:spLocks noChangeArrowheads="1"/>
            </p:cNvSpPr>
            <p:nvPr/>
          </p:nvSpPr>
          <p:spPr bwMode="auto">
            <a:xfrm>
              <a:off x="3612" y="3318"/>
              <a:ext cx="1763" cy="72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b="1" dirty="0">
                  <a:solidFill>
                    <a:srgbClr val="D20000"/>
                  </a:solidFill>
                  <a:latin typeface="Courier New" panose="02070309020205020404" pitchFamily="49" charset="0"/>
                </a:rPr>
                <a:t>static</a:t>
              </a:r>
              <a:r>
                <a:rPr lang="en-US" b="1" dirty="0">
                  <a:solidFill>
                    <a:srgbClr val="D20000"/>
                  </a:solidFill>
                </a:rPr>
                <a:t> </a:t>
              </a:r>
              <a:r>
                <a:rPr lang="en-US" dirty="0"/>
                <a:t>data</a:t>
              </a:r>
              <a:r>
                <a:rPr lang="en-US" b="1" dirty="0"/>
                <a:t> </a:t>
              </a:r>
              <a:r>
                <a:rPr lang="en-US" dirty="0"/>
                <a:t>member</a:t>
              </a:r>
              <a:r>
                <a:rPr lang="en-US" b="1" dirty="0"/>
                <a:t> </a:t>
              </a:r>
              <a:r>
                <a:rPr lang="en-US" b="1" dirty="0">
                  <a:latin typeface="Courier New" panose="02070309020205020404" pitchFamily="49" charset="0"/>
                </a:rPr>
                <a:t>count</a:t>
              </a:r>
              <a:r>
                <a:rPr lang="en-US" dirty="0"/>
                <a:t> changed when a constructor/destructor called.</a:t>
              </a:r>
              <a:endParaRPr lang="en-US" b="1" dirty="0"/>
            </a:p>
          </p:txBody>
        </p:sp>
        <p:sp>
          <p:nvSpPr>
            <p:cNvPr id="31782" name="Line 222"/>
            <p:cNvSpPr>
              <a:spLocks noChangeShapeType="1"/>
            </p:cNvSpPr>
            <p:nvPr/>
          </p:nvSpPr>
          <p:spPr bwMode="auto">
            <a:xfrm flipH="1">
              <a:off x="816" y="4003"/>
              <a:ext cx="27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bIns="0"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686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Group 4"/>
          <p:cNvGrpSpPr>
            <a:grpSpLocks/>
          </p:cNvGrpSpPr>
          <p:nvPr/>
        </p:nvGrpSpPr>
        <p:grpSpPr bwMode="auto">
          <a:xfrm>
            <a:off x="0" y="0"/>
            <a:ext cx="6781800" cy="220663"/>
            <a:chOff x="0" y="0"/>
            <a:chExt cx="3072" cy="374"/>
          </a:xfrm>
        </p:grpSpPr>
        <p:sp>
          <p:nvSpPr>
            <p:cNvPr id="32867" name="Rectangle 5"/>
            <p:cNvSpPr>
              <a:spLocks noChangeArrowheads="1"/>
            </p:cNvSpPr>
            <p:nvPr/>
          </p:nvSpPr>
          <p:spPr bwMode="auto">
            <a:xfrm>
              <a:off x="0" y="5"/>
              <a:ext cx="3072" cy="36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2868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57	</a:t>
              </a:r>
              <a:r>
                <a:rPr lang="en-US" sz="1100" b="1">
                  <a:latin typeface="Courier New" panose="02070309020205020404" pitchFamily="49" charset="0"/>
                </a:rPr>
                <a:t>   cout &lt;&lt; "Employee constructor for " &lt;&lt; firstName</a:t>
              </a: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2771" name="Group 7"/>
          <p:cNvGrpSpPr>
            <a:grpSpLocks/>
          </p:cNvGrpSpPr>
          <p:nvPr/>
        </p:nvGrpSpPr>
        <p:grpSpPr bwMode="auto">
          <a:xfrm>
            <a:off x="0" y="220663"/>
            <a:ext cx="6781800" cy="220662"/>
            <a:chOff x="0" y="374"/>
            <a:chExt cx="3072" cy="374"/>
          </a:xfrm>
        </p:grpSpPr>
        <p:sp>
          <p:nvSpPr>
            <p:cNvPr id="32865" name="Rectangle 8"/>
            <p:cNvSpPr>
              <a:spLocks noChangeArrowheads="1"/>
            </p:cNvSpPr>
            <p:nvPr/>
          </p:nvSpPr>
          <p:spPr bwMode="auto">
            <a:xfrm>
              <a:off x="0" y="379"/>
              <a:ext cx="3072" cy="36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2866" name="Rectangle 9"/>
            <p:cNvSpPr>
              <a:spLocks noChangeArrowheads="1"/>
            </p:cNvSpPr>
            <p:nvPr/>
          </p:nvSpPr>
          <p:spPr bwMode="auto">
            <a:xfrm>
              <a:off x="0" y="37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58	</a:t>
              </a:r>
              <a:r>
                <a:rPr lang="en-US" sz="1100" b="1">
                  <a:latin typeface="Courier New" panose="02070309020205020404" pitchFamily="49" charset="0"/>
                </a:rPr>
                <a:t>        &lt;&lt; ' ' &lt;&lt; lastName &lt;&lt; " called." &lt;&lt; endl;</a:t>
              </a: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2772" name="Group 10"/>
          <p:cNvGrpSpPr>
            <a:grpSpLocks/>
          </p:cNvGrpSpPr>
          <p:nvPr/>
        </p:nvGrpSpPr>
        <p:grpSpPr bwMode="auto">
          <a:xfrm>
            <a:off x="0" y="441325"/>
            <a:ext cx="6781800" cy="222250"/>
            <a:chOff x="0" y="748"/>
            <a:chExt cx="3072" cy="374"/>
          </a:xfrm>
        </p:grpSpPr>
        <p:sp>
          <p:nvSpPr>
            <p:cNvPr id="32863" name="Rectangle 11"/>
            <p:cNvSpPr>
              <a:spLocks noChangeArrowheads="1"/>
            </p:cNvSpPr>
            <p:nvPr/>
          </p:nvSpPr>
          <p:spPr bwMode="auto">
            <a:xfrm>
              <a:off x="0" y="753"/>
              <a:ext cx="3072" cy="36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2864" name="Rectangle 12"/>
            <p:cNvSpPr>
              <a:spLocks noChangeArrowheads="1"/>
            </p:cNvSpPr>
            <p:nvPr/>
          </p:nvSpPr>
          <p:spPr bwMode="auto">
            <a:xfrm>
              <a:off x="0" y="74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59	</a:t>
              </a:r>
              <a:r>
                <a:rPr lang="en-US" sz="1100" b="1">
                  <a:latin typeface="Courier New" panose="02070309020205020404" pitchFamily="49" charset="0"/>
                </a:rPr>
                <a:t>}</a:t>
              </a: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2773" name="Group 13"/>
          <p:cNvGrpSpPr>
            <a:grpSpLocks/>
          </p:cNvGrpSpPr>
          <p:nvPr/>
        </p:nvGrpSpPr>
        <p:grpSpPr bwMode="auto">
          <a:xfrm>
            <a:off x="0" y="663575"/>
            <a:ext cx="6781800" cy="220663"/>
            <a:chOff x="0" y="1122"/>
            <a:chExt cx="3072" cy="374"/>
          </a:xfrm>
        </p:grpSpPr>
        <p:sp>
          <p:nvSpPr>
            <p:cNvPr id="32861" name="Rectangle 14"/>
            <p:cNvSpPr>
              <a:spLocks noChangeArrowheads="1"/>
            </p:cNvSpPr>
            <p:nvPr/>
          </p:nvSpPr>
          <p:spPr bwMode="auto">
            <a:xfrm>
              <a:off x="0" y="1127"/>
              <a:ext cx="3072" cy="36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2862" name="Rectangle 15"/>
            <p:cNvSpPr>
              <a:spLocks noChangeArrowheads="1"/>
            </p:cNvSpPr>
            <p:nvPr/>
          </p:nvSpPr>
          <p:spPr bwMode="auto">
            <a:xfrm>
              <a:off x="0" y="112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60	</a:t>
              </a:r>
              <a:endParaRPr lang="en-US" sz="11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2774" name="Group 16"/>
          <p:cNvGrpSpPr>
            <a:grpSpLocks/>
          </p:cNvGrpSpPr>
          <p:nvPr/>
        </p:nvGrpSpPr>
        <p:grpSpPr bwMode="auto">
          <a:xfrm>
            <a:off x="0" y="884238"/>
            <a:ext cx="6781800" cy="220662"/>
            <a:chOff x="0" y="1496"/>
            <a:chExt cx="3072" cy="374"/>
          </a:xfrm>
        </p:grpSpPr>
        <p:sp>
          <p:nvSpPr>
            <p:cNvPr id="32859" name="Rectangle 17"/>
            <p:cNvSpPr>
              <a:spLocks noChangeArrowheads="1"/>
            </p:cNvSpPr>
            <p:nvPr/>
          </p:nvSpPr>
          <p:spPr bwMode="auto">
            <a:xfrm>
              <a:off x="0" y="1501"/>
              <a:ext cx="3072" cy="36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2860" name="Rectangle 18"/>
            <p:cNvSpPr>
              <a:spLocks noChangeArrowheads="1"/>
            </p:cNvSpPr>
            <p:nvPr/>
          </p:nvSpPr>
          <p:spPr bwMode="auto">
            <a:xfrm>
              <a:off x="0" y="149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61	</a:t>
              </a:r>
              <a:r>
                <a:rPr lang="en-US" sz="11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Destructor deallocates dynamically allocated memory</a:t>
              </a:r>
              <a:endParaRPr lang="en-US" sz="11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2775" name="Group 19"/>
          <p:cNvGrpSpPr>
            <a:grpSpLocks/>
          </p:cNvGrpSpPr>
          <p:nvPr/>
        </p:nvGrpSpPr>
        <p:grpSpPr bwMode="auto">
          <a:xfrm>
            <a:off x="0" y="1104900"/>
            <a:ext cx="6781800" cy="222250"/>
            <a:chOff x="0" y="1870"/>
            <a:chExt cx="3072" cy="374"/>
          </a:xfrm>
        </p:grpSpPr>
        <p:sp>
          <p:nvSpPr>
            <p:cNvPr id="32857" name="Rectangle 20"/>
            <p:cNvSpPr>
              <a:spLocks noChangeArrowheads="1"/>
            </p:cNvSpPr>
            <p:nvPr/>
          </p:nvSpPr>
          <p:spPr bwMode="auto">
            <a:xfrm>
              <a:off x="0" y="1875"/>
              <a:ext cx="3072" cy="36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2858" name="Rectangle 21"/>
            <p:cNvSpPr>
              <a:spLocks noChangeArrowheads="1"/>
            </p:cNvSpPr>
            <p:nvPr/>
          </p:nvSpPr>
          <p:spPr bwMode="auto">
            <a:xfrm>
              <a:off x="0" y="187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62	</a:t>
              </a:r>
              <a:r>
                <a:rPr lang="en-US" sz="1100" b="1">
                  <a:latin typeface="Courier New" panose="02070309020205020404" pitchFamily="49" charset="0"/>
                </a:rPr>
                <a:t>Employee::~Employee()</a:t>
              </a: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2776" name="Group 22"/>
          <p:cNvGrpSpPr>
            <a:grpSpLocks/>
          </p:cNvGrpSpPr>
          <p:nvPr/>
        </p:nvGrpSpPr>
        <p:grpSpPr bwMode="auto">
          <a:xfrm>
            <a:off x="0" y="1327150"/>
            <a:ext cx="6781800" cy="220663"/>
            <a:chOff x="0" y="2244"/>
            <a:chExt cx="3072" cy="374"/>
          </a:xfrm>
        </p:grpSpPr>
        <p:sp>
          <p:nvSpPr>
            <p:cNvPr id="32855" name="Rectangle 23"/>
            <p:cNvSpPr>
              <a:spLocks noChangeArrowheads="1"/>
            </p:cNvSpPr>
            <p:nvPr/>
          </p:nvSpPr>
          <p:spPr bwMode="auto">
            <a:xfrm>
              <a:off x="0" y="2249"/>
              <a:ext cx="3072" cy="36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2856" name="Rectangle 24"/>
            <p:cNvSpPr>
              <a:spLocks noChangeArrowheads="1"/>
            </p:cNvSpPr>
            <p:nvPr/>
          </p:nvSpPr>
          <p:spPr bwMode="auto">
            <a:xfrm>
              <a:off x="0" y="224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63	</a:t>
              </a:r>
              <a:r>
                <a:rPr lang="en-US" sz="1100" b="1">
                  <a:latin typeface="Courier New" panose="02070309020205020404" pitchFamily="49" charset="0"/>
                </a:rPr>
                <a:t>{</a:t>
              </a: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2777" name="Group 25"/>
          <p:cNvGrpSpPr>
            <a:grpSpLocks/>
          </p:cNvGrpSpPr>
          <p:nvPr/>
        </p:nvGrpSpPr>
        <p:grpSpPr bwMode="auto">
          <a:xfrm>
            <a:off x="0" y="1547813"/>
            <a:ext cx="6781800" cy="222250"/>
            <a:chOff x="0" y="2618"/>
            <a:chExt cx="3072" cy="374"/>
          </a:xfrm>
        </p:grpSpPr>
        <p:sp>
          <p:nvSpPr>
            <p:cNvPr id="32853" name="Rectangle 26"/>
            <p:cNvSpPr>
              <a:spLocks noChangeArrowheads="1"/>
            </p:cNvSpPr>
            <p:nvPr/>
          </p:nvSpPr>
          <p:spPr bwMode="auto">
            <a:xfrm>
              <a:off x="0" y="2623"/>
              <a:ext cx="3072" cy="36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2854" name="Rectangle 27"/>
            <p:cNvSpPr>
              <a:spLocks noChangeArrowheads="1"/>
            </p:cNvSpPr>
            <p:nvPr/>
          </p:nvSpPr>
          <p:spPr bwMode="auto">
            <a:xfrm>
              <a:off x="0" y="261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64	</a:t>
              </a:r>
              <a:r>
                <a:rPr lang="en-US" sz="1100" b="1">
                  <a:latin typeface="Courier New" panose="02070309020205020404" pitchFamily="49" charset="0"/>
                </a:rPr>
                <a:t>   cout &lt;&lt; "~Employee() called for " &lt;&lt; firstName</a:t>
              </a: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2778" name="Group 28"/>
          <p:cNvGrpSpPr>
            <a:grpSpLocks/>
          </p:cNvGrpSpPr>
          <p:nvPr/>
        </p:nvGrpSpPr>
        <p:grpSpPr bwMode="auto">
          <a:xfrm>
            <a:off x="0" y="1770063"/>
            <a:ext cx="6781800" cy="220662"/>
            <a:chOff x="0" y="2992"/>
            <a:chExt cx="3072" cy="374"/>
          </a:xfrm>
        </p:grpSpPr>
        <p:sp>
          <p:nvSpPr>
            <p:cNvPr id="32851" name="Rectangle 29"/>
            <p:cNvSpPr>
              <a:spLocks noChangeArrowheads="1"/>
            </p:cNvSpPr>
            <p:nvPr/>
          </p:nvSpPr>
          <p:spPr bwMode="auto">
            <a:xfrm>
              <a:off x="0" y="2997"/>
              <a:ext cx="3072" cy="36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2852" name="Rectangle 30"/>
            <p:cNvSpPr>
              <a:spLocks noChangeArrowheads="1"/>
            </p:cNvSpPr>
            <p:nvPr/>
          </p:nvSpPr>
          <p:spPr bwMode="auto">
            <a:xfrm>
              <a:off x="0" y="299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65	</a:t>
              </a:r>
              <a:r>
                <a:rPr lang="en-US" sz="1100" b="1">
                  <a:latin typeface="Courier New" panose="02070309020205020404" pitchFamily="49" charset="0"/>
                </a:rPr>
                <a:t>        &lt;&lt; ' ' &lt;&lt; lastName &lt;&lt; endl;</a:t>
              </a: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2779" name="Group 31"/>
          <p:cNvGrpSpPr>
            <a:grpSpLocks/>
          </p:cNvGrpSpPr>
          <p:nvPr/>
        </p:nvGrpSpPr>
        <p:grpSpPr bwMode="auto">
          <a:xfrm>
            <a:off x="0" y="1990725"/>
            <a:ext cx="6781800" cy="220663"/>
            <a:chOff x="0" y="3366"/>
            <a:chExt cx="3072" cy="374"/>
          </a:xfrm>
        </p:grpSpPr>
        <p:sp>
          <p:nvSpPr>
            <p:cNvPr id="32849" name="Rectangle 32"/>
            <p:cNvSpPr>
              <a:spLocks noChangeArrowheads="1"/>
            </p:cNvSpPr>
            <p:nvPr/>
          </p:nvSpPr>
          <p:spPr bwMode="auto">
            <a:xfrm>
              <a:off x="0" y="3371"/>
              <a:ext cx="3072" cy="36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2850" name="Rectangle 33"/>
            <p:cNvSpPr>
              <a:spLocks noChangeArrowheads="1"/>
            </p:cNvSpPr>
            <p:nvPr/>
          </p:nvSpPr>
          <p:spPr bwMode="auto">
            <a:xfrm>
              <a:off x="0" y="336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66	</a:t>
              </a:r>
              <a:r>
                <a:rPr lang="en-US" sz="1100" b="1">
                  <a:latin typeface="Courier New" panose="02070309020205020404" pitchFamily="49" charset="0"/>
                </a:rPr>
                <a:t>   </a:t>
              </a:r>
              <a:r>
                <a:rPr lang="en-US" sz="1100" b="1">
                  <a:solidFill>
                    <a:srgbClr val="275AFF"/>
                  </a:solidFill>
                  <a:latin typeface="Courier New" panose="02070309020205020404" pitchFamily="49" charset="0"/>
                </a:rPr>
                <a:t>delete</a:t>
              </a:r>
              <a:r>
                <a:rPr lang="en-US" sz="1100" b="1">
                  <a:latin typeface="Courier New" panose="02070309020205020404" pitchFamily="49" charset="0"/>
                </a:rPr>
                <a:t> [] firstName;  </a:t>
              </a:r>
              <a:r>
                <a:rPr lang="en-US" sz="11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recapture memory</a:t>
              </a:r>
              <a:endParaRPr lang="en-US" sz="11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2780" name="Group 34"/>
          <p:cNvGrpSpPr>
            <a:grpSpLocks/>
          </p:cNvGrpSpPr>
          <p:nvPr/>
        </p:nvGrpSpPr>
        <p:grpSpPr bwMode="auto">
          <a:xfrm>
            <a:off x="0" y="2211388"/>
            <a:ext cx="6781800" cy="222250"/>
            <a:chOff x="0" y="3740"/>
            <a:chExt cx="3072" cy="374"/>
          </a:xfrm>
        </p:grpSpPr>
        <p:sp>
          <p:nvSpPr>
            <p:cNvPr id="32847" name="Rectangle 35"/>
            <p:cNvSpPr>
              <a:spLocks noChangeArrowheads="1"/>
            </p:cNvSpPr>
            <p:nvPr/>
          </p:nvSpPr>
          <p:spPr bwMode="auto">
            <a:xfrm>
              <a:off x="0" y="3745"/>
              <a:ext cx="3072" cy="36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2848" name="Rectangle 36"/>
            <p:cNvSpPr>
              <a:spLocks noChangeArrowheads="1"/>
            </p:cNvSpPr>
            <p:nvPr/>
          </p:nvSpPr>
          <p:spPr bwMode="auto">
            <a:xfrm>
              <a:off x="0" y="374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67	</a:t>
              </a:r>
              <a:r>
                <a:rPr lang="en-US" sz="1100" b="1">
                  <a:latin typeface="Courier New" panose="02070309020205020404" pitchFamily="49" charset="0"/>
                </a:rPr>
                <a:t>   </a:t>
              </a:r>
              <a:r>
                <a:rPr lang="en-US" sz="1100" b="1">
                  <a:solidFill>
                    <a:srgbClr val="275AFF"/>
                  </a:solidFill>
                  <a:latin typeface="Courier New" panose="02070309020205020404" pitchFamily="49" charset="0"/>
                </a:rPr>
                <a:t>delete</a:t>
              </a:r>
              <a:r>
                <a:rPr lang="en-US" sz="1100" b="1">
                  <a:latin typeface="Courier New" panose="02070309020205020404" pitchFamily="49" charset="0"/>
                </a:rPr>
                <a:t> [] lastName;  </a:t>
              </a:r>
              <a:r>
                <a:rPr lang="en-US" sz="1100" b="1">
                  <a:solidFill>
                    <a:srgbClr val="33CC33"/>
                  </a:solidFill>
                  <a:latin typeface="Courier New" panose="02070309020205020404" pitchFamily="49" charset="0"/>
                </a:rPr>
                <a:t> // recapture memory</a:t>
              </a:r>
              <a:endParaRPr lang="en-US" sz="11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2781" name="Group 37"/>
          <p:cNvGrpSpPr>
            <a:grpSpLocks/>
          </p:cNvGrpSpPr>
          <p:nvPr/>
        </p:nvGrpSpPr>
        <p:grpSpPr bwMode="auto">
          <a:xfrm>
            <a:off x="0" y="2433638"/>
            <a:ext cx="6781800" cy="220662"/>
            <a:chOff x="0" y="4114"/>
            <a:chExt cx="3072" cy="374"/>
          </a:xfrm>
        </p:grpSpPr>
        <p:sp>
          <p:nvSpPr>
            <p:cNvPr id="32845" name="Rectangle 38"/>
            <p:cNvSpPr>
              <a:spLocks noChangeArrowheads="1"/>
            </p:cNvSpPr>
            <p:nvPr/>
          </p:nvSpPr>
          <p:spPr bwMode="auto">
            <a:xfrm>
              <a:off x="0" y="4119"/>
              <a:ext cx="3072" cy="36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2846" name="Rectangle 39"/>
            <p:cNvSpPr>
              <a:spLocks noChangeArrowheads="1"/>
            </p:cNvSpPr>
            <p:nvPr/>
          </p:nvSpPr>
          <p:spPr bwMode="auto">
            <a:xfrm>
              <a:off x="0" y="411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68	</a:t>
              </a:r>
              <a:r>
                <a:rPr lang="en-US" sz="1100" b="1" dirty="0">
                  <a:latin typeface="Courier New" panose="02070309020205020404" pitchFamily="49" charset="0"/>
                </a:rPr>
                <a:t>   </a:t>
              </a:r>
              <a:r>
                <a:rPr lang="en-US" sz="1400" b="1" dirty="0">
                  <a:solidFill>
                    <a:srgbClr val="D20000"/>
                  </a:solidFill>
                  <a:latin typeface="Courier New" panose="02070309020205020404" pitchFamily="49" charset="0"/>
                </a:rPr>
                <a:t>--count;  </a:t>
              </a:r>
              <a:r>
                <a:rPr lang="en-US" sz="1100" b="1" dirty="0">
                  <a:solidFill>
                    <a:srgbClr val="33CC33"/>
                  </a:solidFill>
                  <a:latin typeface="Courier New" panose="02070309020205020404" pitchFamily="49" charset="0"/>
                </a:rPr>
                <a:t>// decrement static count of employees</a:t>
              </a:r>
              <a:endParaRPr lang="en-US" sz="1100" b="1" dirty="0">
                <a:latin typeface="Courier New" panose="02070309020205020404" pitchFamily="49" charset="0"/>
              </a:endParaRPr>
            </a:p>
            <a:p>
              <a:pPr eaLnBrk="1" hangingPunct="1"/>
              <a:endParaRPr lang="en-US" sz="11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32782" name="Group 40"/>
          <p:cNvGrpSpPr>
            <a:grpSpLocks/>
          </p:cNvGrpSpPr>
          <p:nvPr/>
        </p:nvGrpSpPr>
        <p:grpSpPr bwMode="auto">
          <a:xfrm>
            <a:off x="0" y="2654300"/>
            <a:ext cx="6781800" cy="222250"/>
            <a:chOff x="0" y="4488"/>
            <a:chExt cx="3072" cy="374"/>
          </a:xfrm>
        </p:grpSpPr>
        <p:sp>
          <p:nvSpPr>
            <p:cNvPr id="32843" name="Rectangle 41"/>
            <p:cNvSpPr>
              <a:spLocks noChangeArrowheads="1"/>
            </p:cNvSpPr>
            <p:nvPr/>
          </p:nvSpPr>
          <p:spPr bwMode="auto">
            <a:xfrm>
              <a:off x="0" y="4493"/>
              <a:ext cx="3072" cy="36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2844" name="Rectangle 42"/>
            <p:cNvSpPr>
              <a:spLocks noChangeArrowheads="1"/>
            </p:cNvSpPr>
            <p:nvPr/>
          </p:nvSpPr>
          <p:spPr bwMode="auto">
            <a:xfrm>
              <a:off x="0" y="448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69	</a:t>
              </a:r>
              <a:r>
                <a:rPr lang="en-US" sz="1100" b="1">
                  <a:latin typeface="Courier New" panose="02070309020205020404" pitchFamily="49" charset="0"/>
                </a:rPr>
                <a:t>}</a:t>
              </a: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2783" name="Group 43"/>
          <p:cNvGrpSpPr>
            <a:grpSpLocks/>
          </p:cNvGrpSpPr>
          <p:nvPr/>
        </p:nvGrpSpPr>
        <p:grpSpPr bwMode="auto">
          <a:xfrm>
            <a:off x="0" y="2876550"/>
            <a:ext cx="6781800" cy="220663"/>
            <a:chOff x="0" y="4862"/>
            <a:chExt cx="3072" cy="374"/>
          </a:xfrm>
        </p:grpSpPr>
        <p:sp>
          <p:nvSpPr>
            <p:cNvPr id="32841" name="Rectangle 44"/>
            <p:cNvSpPr>
              <a:spLocks noChangeArrowheads="1"/>
            </p:cNvSpPr>
            <p:nvPr/>
          </p:nvSpPr>
          <p:spPr bwMode="auto">
            <a:xfrm>
              <a:off x="0" y="4867"/>
              <a:ext cx="3072" cy="36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2842" name="Rectangle 45"/>
            <p:cNvSpPr>
              <a:spLocks noChangeArrowheads="1"/>
            </p:cNvSpPr>
            <p:nvPr/>
          </p:nvSpPr>
          <p:spPr bwMode="auto">
            <a:xfrm>
              <a:off x="0" y="486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70	</a:t>
              </a:r>
              <a:endParaRPr lang="en-US" sz="11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2784" name="Group 46"/>
          <p:cNvGrpSpPr>
            <a:grpSpLocks/>
          </p:cNvGrpSpPr>
          <p:nvPr/>
        </p:nvGrpSpPr>
        <p:grpSpPr bwMode="auto">
          <a:xfrm>
            <a:off x="0" y="3097213"/>
            <a:ext cx="6781800" cy="220662"/>
            <a:chOff x="0" y="5236"/>
            <a:chExt cx="3072" cy="374"/>
          </a:xfrm>
        </p:grpSpPr>
        <p:sp>
          <p:nvSpPr>
            <p:cNvPr id="32839" name="Rectangle 47"/>
            <p:cNvSpPr>
              <a:spLocks noChangeArrowheads="1"/>
            </p:cNvSpPr>
            <p:nvPr/>
          </p:nvSpPr>
          <p:spPr bwMode="auto">
            <a:xfrm>
              <a:off x="0" y="5241"/>
              <a:ext cx="3072" cy="36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2840" name="Rectangle 48"/>
            <p:cNvSpPr>
              <a:spLocks noChangeArrowheads="1"/>
            </p:cNvSpPr>
            <p:nvPr/>
          </p:nvSpPr>
          <p:spPr bwMode="auto">
            <a:xfrm>
              <a:off x="0" y="523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71	</a:t>
              </a:r>
              <a:r>
                <a:rPr lang="en-US" sz="11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Return first name of employee</a:t>
              </a:r>
              <a:endParaRPr lang="en-US" sz="11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2785" name="Group 49"/>
          <p:cNvGrpSpPr>
            <a:grpSpLocks/>
          </p:cNvGrpSpPr>
          <p:nvPr/>
        </p:nvGrpSpPr>
        <p:grpSpPr bwMode="auto">
          <a:xfrm>
            <a:off x="0" y="3317875"/>
            <a:ext cx="6781800" cy="222250"/>
            <a:chOff x="0" y="5610"/>
            <a:chExt cx="3072" cy="374"/>
          </a:xfrm>
        </p:grpSpPr>
        <p:sp>
          <p:nvSpPr>
            <p:cNvPr id="32837" name="Rectangle 50"/>
            <p:cNvSpPr>
              <a:spLocks noChangeArrowheads="1"/>
            </p:cNvSpPr>
            <p:nvPr/>
          </p:nvSpPr>
          <p:spPr bwMode="auto">
            <a:xfrm>
              <a:off x="0" y="5615"/>
              <a:ext cx="3072" cy="36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2838" name="Rectangle 51"/>
            <p:cNvSpPr>
              <a:spLocks noChangeArrowheads="1"/>
            </p:cNvSpPr>
            <p:nvPr/>
          </p:nvSpPr>
          <p:spPr bwMode="auto">
            <a:xfrm>
              <a:off x="0" y="561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72	</a:t>
              </a:r>
              <a:r>
                <a:rPr lang="en-US" sz="1100" b="1">
                  <a:solidFill>
                    <a:srgbClr val="275AFF"/>
                  </a:solidFill>
                  <a:latin typeface="Courier New" panose="02070309020205020404" pitchFamily="49" charset="0"/>
                </a:rPr>
                <a:t>const char</a:t>
              </a:r>
              <a:r>
                <a:rPr lang="en-US" sz="1100" b="1">
                  <a:latin typeface="Courier New" panose="02070309020205020404" pitchFamily="49" charset="0"/>
                </a:rPr>
                <a:t> *Employee::getFirstName() </a:t>
              </a:r>
              <a:r>
                <a:rPr lang="en-US" sz="1100" b="1">
                  <a:solidFill>
                    <a:srgbClr val="275AFF"/>
                  </a:solidFill>
                  <a:latin typeface="Courier New" panose="02070309020205020404" pitchFamily="49" charset="0"/>
                </a:rPr>
                <a:t>const</a:t>
              </a:r>
              <a:endParaRPr lang="en-US" sz="11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2786" name="Group 52"/>
          <p:cNvGrpSpPr>
            <a:grpSpLocks/>
          </p:cNvGrpSpPr>
          <p:nvPr/>
        </p:nvGrpSpPr>
        <p:grpSpPr bwMode="auto">
          <a:xfrm>
            <a:off x="0" y="3540125"/>
            <a:ext cx="6781800" cy="220663"/>
            <a:chOff x="0" y="5984"/>
            <a:chExt cx="3072" cy="374"/>
          </a:xfrm>
        </p:grpSpPr>
        <p:sp>
          <p:nvSpPr>
            <p:cNvPr id="32835" name="Rectangle 53"/>
            <p:cNvSpPr>
              <a:spLocks noChangeArrowheads="1"/>
            </p:cNvSpPr>
            <p:nvPr/>
          </p:nvSpPr>
          <p:spPr bwMode="auto">
            <a:xfrm>
              <a:off x="0" y="5989"/>
              <a:ext cx="3072" cy="36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2836" name="Rectangle 54"/>
            <p:cNvSpPr>
              <a:spLocks noChangeArrowheads="1"/>
            </p:cNvSpPr>
            <p:nvPr/>
          </p:nvSpPr>
          <p:spPr bwMode="auto">
            <a:xfrm>
              <a:off x="0" y="598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73	</a:t>
              </a:r>
              <a:r>
                <a:rPr lang="en-US" sz="1100" b="1">
                  <a:latin typeface="Courier New" panose="02070309020205020404" pitchFamily="49" charset="0"/>
                </a:rPr>
                <a:t>{</a:t>
              </a: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2787" name="Group 55"/>
          <p:cNvGrpSpPr>
            <a:grpSpLocks/>
          </p:cNvGrpSpPr>
          <p:nvPr/>
        </p:nvGrpSpPr>
        <p:grpSpPr bwMode="auto">
          <a:xfrm>
            <a:off x="0" y="3760788"/>
            <a:ext cx="6781800" cy="220662"/>
            <a:chOff x="0" y="6358"/>
            <a:chExt cx="3072" cy="374"/>
          </a:xfrm>
        </p:grpSpPr>
        <p:sp>
          <p:nvSpPr>
            <p:cNvPr id="32833" name="Rectangle 56"/>
            <p:cNvSpPr>
              <a:spLocks noChangeArrowheads="1"/>
            </p:cNvSpPr>
            <p:nvPr/>
          </p:nvSpPr>
          <p:spPr bwMode="auto">
            <a:xfrm>
              <a:off x="0" y="6363"/>
              <a:ext cx="3072" cy="36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2834" name="Rectangle 57"/>
            <p:cNvSpPr>
              <a:spLocks noChangeArrowheads="1"/>
            </p:cNvSpPr>
            <p:nvPr/>
          </p:nvSpPr>
          <p:spPr bwMode="auto">
            <a:xfrm>
              <a:off x="0" y="635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74	</a:t>
              </a:r>
              <a:r>
                <a:rPr lang="en-US" sz="1100" b="1">
                  <a:solidFill>
                    <a:srgbClr val="33CC33"/>
                  </a:solidFill>
                  <a:latin typeface="Courier New" panose="02070309020205020404" pitchFamily="49" charset="0"/>
                </a:rPr>
                <a:t>   // Const before return type prevents client from modifying</a:t>
              </a:r>
              <a:endParaRPr lang="en-US" sz="11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2788" name="Group 58"/>
          <p:cNvGrpSpPr>
            <a:grpSpLocks/>
          </p:cNvGrpSpPr>
          <p:nvPr/>
        </p:nvGrpSpPr>
        <p:grpSpPr bwMode="auto">
          <a:xfrm>
            <a:off x="0" y="3981450"/>
            <a:ext cx="6781800" cy="222250"/>
            <a:chOff x="0" y="6732"/>
            <a:chExt cx="3072" cy="374"/>
          </a:xfrm>
        </p:grpSpPr>
        <p:sp>
          <p:nvSpPr>
            <p:cNvPr id="32831" name="Rectangle 59"/>
            <p:cNvSpPr>
              <a:spLocks noChangeArrowheads="1"/>
            </p:cNvSpPr>
            <p:nvPr/>
          </p:nvSpPr>
          <p:spPr bwMode="auto">
            <a:xfrm>
              <a:off x="0" y="6737"/>
              <a:ext cx="3072" cy="36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2832" name="Rectangle 60"/>
            <p:cNvSpPr>
              <a:spLocks noChangeArrowheads="1"/>
            </p:cNvSpPr>
            <p:nvPr/>
          </p:nvSpPr>
          <p:spPr bwMode="auto">
            <a:xfrm>
              <a:off x="0" y="673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75	</a:t>
              </a:r>
              <a:r>
                <a:rPr lang="en-US" sz="1100" b="1">
                  <a:solidFill>
                    <a:srgbClr val="33CC33"/>
                  </a:solidFill>
                  <a:latin typeface="Courier New" panose="02070309020205020404" pitchFamily="49" charset="0"/>
                </a:rPr>
                <a:t>   // private data. Client should copy returned string before</a:t>
              </a:r>
              <a:endParaRPr lang="en-US" sz="11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2789" name="Group 61"/>
          <p:cNvGrpSpPr>
            <a:grpSpLocks/>
          </p:cNvGrpSpPr>
          <p:nvPr/>
        </p:nvGrpSpPr>
        <p:grpSpPr bwMode="auto">
          <a:xfrm>
            <a:off x="0" y="4203700"/>
            <a:ext cx="6781800" cy="220663"/>
            <a:chOff x="0" y="7106"/>
            <a:chExt cx="3072" cy="374"/>
          </a:xfrm>
        </p:grpSpPr>
        <p:sp>
          <p:nvSpPr>
            <p:cNvPr id="32829" name="Rectangle 62"/>
            <p:cNvSpPr>
              <a:spLocks noChangeArrowheads="1"/>
            </p:cNvSpPr>
            <p:nvPr/>
          </p:nvSpPr>
          <p:spPr bwMode="auto">
            <a:xfrm>
              <a:off x="0" y="7111"/>
              <a:ext cx="3072" cy="36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2830" name="Rectangle 63"/>
            <p:cNvSpPr>
              <a:spLocks noChangeArrowheads="1"/>
            </p:cNvSpPr>
            <p:nvPr/>
          </p:nvSpPr>
          <p:spPr bwMode="auto">
            <a:xfrm>
              <a:off x="0" y="710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76	</a:t>
              </a:r>
              <a:r>
                <a:rPr lang="en-US" sz="1100" b="1">
                  <a:solidFill>
                    <a:srgbClr val="33CC33"/>
                  </a:solidFill>
                  <a:latin typeface="Courier New" panose="02070309020205020404" pitchFamily="49" charset="0"/>
                </a:rPr>
                <a:t>   // destructor deletes storage to prevent undefined pointer.</a:t>
              </a:r>
              <a:endParaRPr lang="en-US" sz="11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2790" name="Group 64"/>
          <p:cNvGrpSpPr>
            <a:grpSpLocks/>
          </p:cNvGrpSpPr>
          <p:nvPr/>
        </p:nvGrpSpPr>
        <p:grpSpPr bwMode="auto">
          <a:xfrm>
            <a:off x="0" y="4424363"/>
            <a:ext cx="6781800" cy="222250"/>
            <a:chOff x="0" y="7480"/>
            <a:chExt cx="3072" cy="374"/>
          </a:xfrm>
        </p:grpSpPr>
        <p:sp>
          <p:nvSpPr>
            <p:cNvPr id="32827" name="Rectangle 65"/>
            <p:cNvSpPr>
              <a:spLocks noChangeArrowheads="1"/>
            </p:cNvSpPr>
            <p:nvPr/>
          </p:nvSpPr>
          <p:spPr bwMode="auto">
            <a:xfrm>
              <a:off x="0" y="7485"/>
              <a:ext cx="3072" cy="36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2828" name="Rectangle 66"/>
            <p:cNvSpPr>
              <a:spLocks noChangeArrowheads="1"/>
            </p:cNvSpPr>
            <p:nvPr/>
          </p:nvSpPr>
          <p:spPr bwMode="auto">
            <a:xfrm>
              <a:off x="0" y="748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77	</a:t>
              </a:r>
              <a:r>
                <a:rPr lang="en-US" sz="1100" b="1">
                  <a:latin typeface="Courier New" panose="02070309020205020404" pitchFamily="49" charset="0"/>
                </a:rPr>
                <a:t>   </a:t>
              </a:r>
              <a:r>
                <a:rPr lang="en-US" sz="1100" b="1">
                  <a:solidFill>
                    <a:srgbClr val="275AFF"/>
                  </a:solidFill>
                  <a:latin typeface="Courier New" panose="02070309020205020404" pitchFamily="49" charset="0"/>
                </a:rPr>
                <a:t>return</a:t>
              </a:r>
              <a:r>
                <a:rPr lang="en-US" sz="1100" b="1">
                  <a:latin typeface="Courier New" panose="02070309020205020404" pitchFamily="49" charset="0"/>
                </a:rPr>
                <a:t> firstName;</a:t>
              </a: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2791" name="Group 67"/>
          <p:cNvGrpSpPr>
            <a:grpSpLocks/>
          </p:cNvGrpSpPr>
          <p:nvPr/>
        </p:nvGrpSpPr>
        <p:grpSpPr bwMode="auto">
          <a:xfrm>
            <a:off x="0" y="4646613"/>
            <a:ext cx="6781800" cy="220662"/>
            <a:chOff x="0" y="7854"/>
            <a:chExt cx="3072" cy="374"/>
          </a:xfrm>
        </p:grpSpPr>
        <p:sp>
          <p:nvSpPr>
            <p:cNvPr id="32825" name="Rectangle 68"/>
            <p:cNvSpPr>
              <a:spLocks noChangeArrowheads="1"/>
            </p:cNvSpPr>
            <p:nvPr/>
          </p:nvSpPr>
          <p:spPr bwMode="auto">
            <a:xfrm>
              <a:off x="0" y="7859"/>
              <a:ext cx="3072" cy="36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2826" name="Rectangle 69"/>
            <p:cNvSpPr>
              <a:spLocks noChangeArrowheads="1"/>
            </p:cNvSpPr>
            <p:nvPr/>
          </p:nvSpPr>
          <p:spPr bwMode="auto">
            <a:xfrm>
              <a:off x="0" y="785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78	</a:t>
              </a:r>
              <a:r>
                <a:rPr lang="en-US" sz="1100" b="1">
                  <a:latin typeface="Courier New" panose="02070309020205020404" pitchFamily="49" charset="0"/>
                </a:rPr>
                <a:t>}</a:t>
              </a: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2792" name="Group 70"/>
          <p:cNvGrpSpPr>
            <a:grpSpLocks/>
          </p:cNvGrpSpPr>
          <p:nvPr/>
        </p:nvGrpSpPr>
        <p:grpSpPr bwMode="auto">
          <a:xfrm>
            <a:off x="0" y="4867275"/>
            <a:ext cx="6781800" cy="220663"/>
            <a:chOff x="0" y="8228"/>
            <a:chExt cx="3072" cy="374"/>
          </a:xfrm>
        </p:grpSpPr>
        <p:sp>
          <p:nvSpPr>
            <p:cNvPr id="32823" name="Rectangle 71"/>
            <p:cNvSpPr>
              <a:spLocks noChangeArrowheads="1"/>
            </p:cNvSpPr>
            <p:nvPr/>
          </p:nvSpPr>
          <p:spPr bwMode="auto">
            <a:xfrm>
              <a:off x="0" y="8233"/>
              <a:ext cx="3072" cy="36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2824" name="Rectangle 72"/>
            <p:cNvSpPr>
              <a:spLocks noChangeArrowheads="1"/>
            </p:cNvSpPr>
            <p:nvPr/>
          </p:nvSpPr>
          <p:spPr bwMode="auto">
            <a:xfrm>
              <a:off x="0" y="822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79	</a:t>
              </a:r>
              <a:endParaRPr lang="en-US" sz="11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2793" name="Group 73"/>
          <p:cNvGrpSpPr>
            <a:grpSpLocks/>
          </p:cNvGrpSpPr>
          <p:nvPr/>
        </p:nvGrpSpPr>
        <p:grpSpPr bwMode="auto">
          <a:xfrm>
            <a:off x="0" y="5087938"/>
            <a:ext cx="6781800" cy="222250"/>
            <a:chOff x="0" y="8602"/>
            <a:chExt cx="3072" cy="374"/>
          </a:xfrm>
        </p:grpSpPr>
        <p:sp>
          <p:nvSpPr>
            <p:cNvPr id="32821" name="Rectangle 74"/>
            <p:cNvSpPr>
              <a:spLocks noChangeArrowheads="1"/>
            </p:cNvSpPr>
            <p:nvPr/>
          </p:nvSpPr>
          <p:spPr bwMode="auto">
            <a:xfrm>
              <a:off x="0" y="8607"/>
              <a:ext cx="3072" cy="36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2822" name="Rectangle 75"/>
            <p:cNvSpPr>
              <a:spLocks noChangeArrowheads="1"/>
            </p:cNvSpPr>
            <p:nvPr/>
          </p:nvSpPr>
          <p:spPr bwMode="auto">
            <a:xfrm>
              <a:off x="0" y="860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80	</a:t>
              </a:r>
              <a:r>
                <a:rPr lang="en-US" sz="11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Return last name of employee</a:t>
              </a:r>
              <a:endParaRPr lang="en-US" sz="11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2794" name="Group 76"/>
          <p:cNvGrpSpPr>
            <a:grpSpLocks/>
          </p:cNvGrpSpPr>
          <p:nvPr/>
        </p:nvGrpSpPr>
        <p:grpSpPr bwMode="auto">
          <a:xfrm>
            <a:off x="0" y="5310188"/>
            <a:ext cx="6781800" cy="220662"/>
            <a:chOff x="0" y="8976"/>
            <a:chExt cx="3072" cy="374"/>
          </a:xfrm>
        </p:grpSpPr>
        <p:sp>
          <p:nvSpPr>
            <p:cNvPr id="32819" name="Rectangle 77"/>
            <p:cNvSpPr>
              <a:spLocks noChangeArrowheads="1"/>
            </p:cNvSpPr>
            <p:nvPr/>
          </p:nvSpPr>
          <p:spPr bwMode="auto">
            <a:xfrm>
              <a:off x="0" y="8981"/>
              <a:ext cx="3072" cy="36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2820" name="Rectangle 78"/>
            <p:cNvSpPr>
              <a:spLocks noChangeArrowheads="1"/>
            </p:cNvSpPr>
            <p:nvPr/>
          </p:nvSpPr>
          <p:spPr bwMode="auto">
            <a:xfrm>
              <a:off x="0" y="897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81	</a:t>
              </a:r>
              <a:r>
                <a:rPr lang="en-US" sz="1100" b="1">
                  <a:solidFill>
                    <a:srgbClr val="275AFF"/>
                  </a:solidFill>
                  <a:latin typeface="Courier New" panose="02070309020205020404" pitchFamily="49" charset="0"/>
                </a:rPr>
                <a:t>const char</a:t>
              </a:r>
              <a:r>
                <a:rPr lang="en-US" sz="1100" b="1">
                  <a:latin typeface="Courier New" panose="02070309020205020404" pitchFamily="49" charset="0"/>
                </a:rPr>
                <a:t> *Employee::getLastName() </a:t>
              </a:r>
              <a:r>
                <a:rPr lang="en-US" sz="1100" b="1">
                  <a:solidFill>
                    <a:srgbClr val="275AFF"/>
                  </a:solidFill>
                  <a:latin typeface="Courier New" panose="02070309020205020404" pitchFamily="49" charset="0"/>
                </a:rPr>
                <a:t>const</a:t>
              </a:r>
              <a:endParaRPr lang="en-US" sz="11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2795" name="Group 79"/>
          <p:cNvGrpSpPr>
            <a:grpSpLocks/>
          </p:cNvGrpSpPr>
          <p:nvPr/>
        </p:nvGrpSpPr>
        <p:grpSpPr bwMode="auto">
          <a:xfrm>
            <a:off x="0" y="5530850"/>
            <a:ext cx="6781800" cy="222250"/>
            <a:chOff x="0" y="9350"/>
            <a:chExt cx="3072" cy="374"/>
          </a:xfrm>
        </p:grpSpPr>
        <p:sp>
          <p:nvSpPr>
            <p:cNvPr id="32817" name="Rectangle 80"/>
            <p:cNvSpPr>
              <a:spLocks noChangeArrowheads="1"/>
            </p:cNvSpPr>
            <p:nvPr/>
          </p:nvSpPr>
          <p:spPr bwMode="auto">
            <a:xfrm>
              <a:off x="0" y="9355"/>
              <a:ext cx="3072" cy="36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2818" name="Rectangle 81"/>
            <p:cNvSpPr>
              <a:spLocks noChangeArrowheads="1"/>
            </p:cNvSpPr>
            <p:nvPr/>
          </p:nvSpPr>
          <p:spPr bwMode="auto">
            <a:xfrm>
              <a:off x="0" y="935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82	</a:t>
              </a:r>
              <a:r>
                <a:rPr lang="en-US" sz="1100" b="1">
                  <a:latin typeface="Courier New" panose="02070309020205020404" pitchFamily="49" charset="0"/>
                </a:rPr>
                <a:t>{</a:t>
              </a: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2796" name="Group 82"/>
          <p:cNvGrpSpPr>
            <a:grpSpLocks/>
          </p:cNvGrpSpPr>
          <p:nvPr/>
        </p:nvGrpSpPr>
        <p:grpSpPr bwMode="auto">
          <a:xfrm>
            <a:off x="0" y="5753100"/>
            <a:ext cx="6781800" cy="220663"/>
            <a:chOff x="0" y="9724"/>
            <a:chExt cx="3072" cy="374"/>
          </a:xfrm>
        </p:grpSpPr>
        <p:sp>
          <p:nvSpPr>
            <p:cNvPr id="32815" name="Rectangle 83"/>
            <p:cNvSpPr>
              <a:spLocks noChangeArrowheads="1"/>
            </p:cNvSpPr>
            <p:nvPr/>
          </p:nvSpPr>
          <p:spPr bwMode="auto">
            <a:xfrm>
              <a:off x="0" y="9729"/>
              <a:ext cx="3072" cy="36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2816" name="Rectangle 84"/>
            <p:cNvSpPr>
              <a:spLocks noChangeArrowheads="1"/>
            </p:cNvSpPr>
            <p:nvPr/>
          </p:nvSpPr>
          <p:spPr bwMode="auto">
            <a:xfrm>
              <a:off x="0" y="972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83	</a:t>
              </a:r>
              <a:r>
                <a:rPr lang="en-US" sz="1100" b="1">
                  <a:solidFill>
                    <a:srgbClr val="33CC33"/>
                  </a:solidFill>
                  <a:latin typeface="Courier New" panose="02070309020205020404" pitchFamily="49" charset="0"/>
                </a:rPr>
                <a:t>   // Const before return type prevents client from modifying</a:t>
              </a:r>
              <a:endParaRPr lang="en-US" sz="11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2797" name="Group 85"/>
          <p:cNvGrpSpPr>
            <a:grpSpLocks/>
          </p:cNvGrpSpPr>
          <p:nvPr/>
        </p:nvGrpSpPr>
        <p:grpSpPr bwMode="auto">
          <a:xfrm>
            <a:off x="0" y="5973763"/>
            <a:ext cx="6781800" cy="220662"/>
            <a:chOff x="0" y="10098"/>
            <a:chExt cx="3072" cy="374"/>
          </a:xfrm>
        </p:grpSpPr>
        <p:sp>
          <p:nvSpPr>
            <p:cNvPr id="32813" name="Rectangle 86"/>
            <p:cNvSpPr>
              <a:spLocks noChangeArrowheads="1"/>
            </p:cNvSpPr>
            <p:nvPr/>
          </p:nvSpPr>
          <p:spPr bwMode="auto">
            <a:xfrm>
              <a:off x="0" y="10103"/>
              <a:ext cx="3072" cy="36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2814" name="Rectangle 87"/>
            <p:cNvSpPr>
              <a:spLocks noChangeArrowheads="1"/>
            </p:cNvSpPr>
            <p:nvPr/>
          </p:nvSpPr>
          <p:spPr bwMode="auto">
            <a:xfrm>
              <a:off x="0" y="1009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84	</a:t>
              </a:r>
              <a:r>
                <a:rPr lang="en-US" sz="1100" b="1">
                  <a:solidFill>
                    <a:srgbClr val="33CC33"/>
                  </a:solidFill>
                  <a:latin typeface="Courier New" panose="02070309020205020404" pitchFamily="49" charset="0"/>
                </a:rPr>
                <a:t>   // private data. Client should copy returned string before</a:t>
              </a:r>
              <a:endParaRPr lang="en-US" sz="11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2798" name="Group 88"/>
          <p:cNvGrpSpPr>
            <a:grpSpLocks/>
          </p:cNvGrpSpPr>
          <p:nvPr/>
        </p:nvGrpSpPr>
        <p:grpSpPr bwMode="auto">
          <a:xfrm>
            <a:off x="0" y="6194425"/>
            <a:ext cx="6781800" cy="222250"/>
            <a:chOff x="0" y="10472"/>
            <a:chExt cx="3072" cy="374"/>
          </a:xfrm>
        </p:grpSpPr>
        <p:sp>
          <p:nvSpPr>
            <p:cNvPr id="32811" name="Rectangle 89"/>
            <p:cNvSpPr>
              <a:spLocks noChangeArrowheads="1"/>
            </p:cNvSpPr>
            <p:nvPr/>
          </p:nvSpPr>
          <p:spPr bwMode="auto">
            <a:xfrm>
              <a:off x="0" y="10477"/>
              <a:ext cx="3072" cy="36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2812" name="Rectangle 90"/>
            <p:cNvSpPr>
              <a:spLocks noChangeArrowheads="1"/>
            </p:cNvSpPr>
            <p:nvPr/>
          </p:nvSpPr>
          <p:spPr bwMode="auto">
            <a:xfrm>
              <a:off x="0" y="1047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85	</a:t>
              </a:r>
              <a:r>
                <a:rPr lang="en-US" sz="1100" b="1">
                  <a:solidFill>
                    <a:srgbClr val="33CC33"/>
                  </a:solidFill>
                  <a:latin typeface="Courier New" panose="02070309020205020404" pitchFamily="49" charset="0"/>
                </a:rPr>
                <a:t>   // destructor deletes storage to prevent undefined pointer.</a:t>
              </a:r>
              <a:endParaRPr lang="en-US" sz="11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2799" name="Group 91"/>
          <p:cNvGrpSpPr>
            <a:grpSpLocks/>
          </p:cNvGrpSpPr>
          <p:nvPr/>
        </p:nvGrpSpPr>
        <p:grpSpPr bwMode="auto">
          <a:xfrm>
            <a:off x="0" y="6416675"/>
            <a:ext cx="6781800" cy="220663"/>
            <a:chOff x="0" y="10846"/>
            <a:chExt cx="3072" cy="374"/>
          </a:xfrm>
        </p:grpSpPr>
        <p:sp>
          <p:nvSpPr>
            <p:cNvPr id="32809" name="Rectangle 92"/>
            <p:cNvSpPr>
              <a:spLocks noChangeArrowheads="1"/>
            </p:cNvSpPr>
            <p:nvPr/>
          </p:nvSpPr>
          <p:spPr bwMode="auto">
            <a:xfrm>
              <a:off x="0" y="10851"/>
              <a:ext cx="3072" cy="36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2810" name="Rectangle 93"/>
            <p:cNvSpPr>
              <a:spLocks noChangeArrowheads="1"/>
            </p:cNvSpPr>
            <p:nvPr/>
          </p:nvSpPr>
          <p:spPr bwMode="auto">
            <a:xfrm>
              <a:off x="0" y="1084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86	</a:t>
              </a:r>
              <a:r>
                <a:rPr lang="en-US" sz="1100" b="1">
                  <a:latin typeface="Courier New" panose="02070309020205020404" pitchFamily="49" charset="0"/>
                </a:rPr>
                <a:t>   </a:t>
              </a:r>
              <a:r>
                <a:rPr lang="en-US" sz="1100" b="1">
                  <a:solidFill>
                    <a:srgbClr val="275AFF"/>
                  </a:solidFill>
                  <a:latin typeface="Courier New" panose="02070309020205020404" pitchFamily="49" charset="0"/>
                </a:rPr>
                <a:t>return</a:t>
              </a:r>
              <a:r>
                <a:rPr lang="en-US" sz="1100" b="1">
                  <a:latin typeface="Courier New" panose="02070309020205020404" pitchFamily="49" charset="0"/>
                </a:rPr>
                <a:t> lastName;</a:t>
              </a: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2800" name="Group 94"/>
          <p:cNvGrpSpPr>
            <a:grpSpLocks/>
          </p:cNvGrpSpPr>
          <p:nvPr/>
        </p:nvGrpSpPr>
        <p:grpSpPr bwMode="auto">
          <a:xfrm>
            <a:off x="0" y="6637338"/>
            <a:ext cx="6781800" cy="220662"/>
            <a:chOff x="0" y="11220"/>
            <a:chExt cx="3072" cy="374"/>
          </a:xfrm>
        </p:grpSpPr>
        <p:sp>
          <p:nvSpPr>
            <p:cNvPr id="32807" name="Rectangle 95"/>
            <p:cNvSpPr>
              <a:spLocks noChangeArrowheads="1"/>
            </p:cNvSpPr>
            <p:nvPr/>
          </p:nvSpPr>
          <p:spPr bwMode="auto">
            <a:xfrm>
              <a:off x="0" y="11225"/>
              <a:ext cx="3072" cy="36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2808" name="Rectangle 96"/>
            <p:cNvSpPr>
              <a:spLocks noChangeArrowheads="1"/>
            </p:cNvSpPr>
            <p:nvPr/>
          </p:nvSpPr>
          <p:spPr bwMode="auto">
            <a:xfrm>
              <a:off x="0" y="1122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87	</a:t>
              </a:r>
              <a:r>
                <a:rPr lang="en-US" sz="1100" b="1">
                  <a:latin typeface="Courier New" panose="02070309020205020404" pitchFamily="49" charset="0"/>
                </a:rPr>
                <a:t>}</a:t>
              </a: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2801" name="Group 111"/>
          <p:cNvGrpSpPr>
            <a:grpSpLocks/>
          </p:cNvGrpSpPr>
          <p:nvPr/>
        </p:nvGrpSpPr>
        <p:grpSpPr bwMode="auto">
          <a:xfrm>
            <a:off x="1599741" y="2090623"/>
            <a:ext cx="7315659" cy="1277939"/>
            <a:chOff x="-51" y="3796"/>
            <a:chExt cx="4292" cy="805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32805" name="Text Box 104"/>
            <p:cNvSpPr txBox="1">
              <a:spLocks noChangeArrowheads="1"/>
            </p:cNvSpPr>
            <p:nvPr/>
          </p:nvSpPr>
          <p:spPr bwMode="auto">
            <a:xfrm>
              <a:off x="2993" y="3796"/>
              <a:ext cx="1248" cy="80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b="1" dirty="0">
                  <a:latin typeface="Courier New" panose="02070309020205020404" pitchFamily="49" charset="0"/>
                </a:rPr>
                <a:t>Count</a:t>
              </a:r>
              <a:r>
                <a:rPr lang="en-US" sz="1600" b="1" dirty="0"/>
                <a:t> </a:t>
              </a:r>
              <a:r>
                <a:rPr lang="en-US" sz="1600" dirty="0"/>
                <a:t>decremented because of destructor calls from </a:t>
              </a:r>
              <a:r>
                <a:rPr lang="en-US" sz="1600" b="1" dirty="0">
                  <a:latin typeface="Courier New" panose="02070309020205020404" pitchFamily="49" charset="0"/>
                </a:rPr>
                <a:t>delete</a:t>
              </a:r>
              <a:r>
                <a:rPr lang="en-US" sz="1600" dirty="0"/>
                <a:t>.</a:t>
              </a:r>
            </a:p>
          </p:txBody>
        </p:sp>
        <p:sp>
          <p:nvSpPr>
            <p:cNvPr id="32806" name="Line 105"/>
            <p:cNvSpPr>
              <a:spLocks noChangeShapeType="1"/>
            </p:cNvSpPr>
            <p:nvPr/>
          </p:nvSpPr>
          <p:spPr bwMode="auto">
            <a:xfrm flipH="1" flipV="1">
              <a:off x="-51" y="4149"/>
              <a:ext cx="3040" cy="33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bIns="0" anchor="ctr">
              <a:spAutoFit/>
            </a:bodyPr>
            <a:lstStyle/>
            <a:p>
              <a:endParaRPr lang="en-US" sz="2000"/>
            </a:p>
          </p:txBody>
        </p:sp>
      </p:grpSp>
      <p:grpSp>
        <p:nvGrpSpPr>
          <p:cNvPr id="32802" name="Group 106"/>
          <p:cNvGrpSpPr>
            <a:grpSpLocks/>
          </p:cNvGrpSpPr>
          <p:nvPr/>
        </p:nvGrpSpPr>
        <p:grpSpPr bwMode="auto">
          <a:xfrm>
            <a:off x="1600200" y="1031878"/>
            <a:ext cx="7086600" cy="1498601"/>
            <a:chOff x="1056" y="3206"/>
            <a:chExt cx="4464" cy="944"/>
          </a:xfrm>
        </p:grpSpPr>
        <p:sp>
          <p:nvSpPr>
            <p:cNvPr id="32803" name="Text Box 107"/>
            <p:cNvSpPr txBox="1">
              <a:spLocks noChangeArrowheads="1"/>
            </p:cNvSpPr>
            <p:nvPr/>
          </p:nvSpPr>
          <p:spPr bwMode="auto">
            <a:xfrm>
              <a:off x="3360" y="3206"/>
              <a:ext cx="2160" cy="49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b="1" dirty="0">
                  <a:latin typeface="Courier New" panose="02070309020205020404" pitchFamily="49" charset="0"/>
                </a:rPr>
                <a:t>static</a:t>
              </a:r>
              <a:r>
                <a:rPr lang="en-US" sz="1600" b="1" dirty="0"/>
                <a:t> </a:t>
              </a:r>
              <a:r>
                <a:rPr lang="en-US" sz="1600" dirty="0"/>
                <a:t>data</a:t>
              </a:r>
              <a:r>
                <a:rPr lang="en-US" sz="1600" b="1" dirty="0"/>
                <a:t> </a:t>
              </a:r>
              <a:r>
                <a:rPr lang="en-US" sz="1600" dirty="0"/>
                <a:t>member</a:t>
              </a:r>
              <a:r>
                <a:rPr lang="en-US" sz="1600" b="1" dirty="0"/>
                <a:t> </a:t>
              </a:r>
              <a:r>
                <a:rPr lang="en-US" sz="1600" b="1" dirty="0">
                  <a:latin typeface="Courier New" panose="02070309020205020404" pitchFamily="49" charset="0"/>
                </a:rPr>
                <a:t>count</a:t>
              </a:r>
              <a:r>
                <a:rPr lang="en-US" sz="1600" dirty="0"/>
                <a:t> changed when a </a:t>
              </a:r>
              <a:r>
                <a:rPr lang="en-US" sz="1600" b="1" dirty="0"/>
                <a:t>constructor/destructor</a:t>
              </a:r>
              <a:r>
                <a:rPr lang="en-US" sz="1600" dirty="0"/>
                <a:t> </a:t>
              </a:r>
              <a:r>
                <a:rPr lang="en-US" sz="1600" b="1" dirty="0"/>
                <a:t>called</a:t>
              </a:r>
              <a:r>
                <a:rPr lang="en-US" sz="1600" dirty="0"/>
                <a:t>.</a:t>
              </a:r>
              <a:endParaRPr lang="en-US" sz="1600" b="1" dirty="0"/>
            </a:p>
          </p:txBody>
        </p:sp>
        <p:sp>
          <p:nvSpPr>
            <p:cNvPr id="32804" name="Line 108"/>
            <p:cNvSpPr>
              <a:spLocks noChangeShapeType="1"/>
            </p:cNvSpPr>
            <p:nvPr/>
          </p:nvSpPr>
          <p:spPr bwMode="auto">
            <a:xfrm flipH="1">
              <a:off x="1056" y="3516"/>
              <a:ext cx="2544" cy="6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bIns="0"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90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4"/>
          <p:cNvGrpSpPr>
            <a:grpSpLocks/>
          </p:cNvGrpSpPr>
          <p:nvPr/>
        </p:nvGrpSpPr>
        <p:grpSpPr bwMode="auto">
          <a:xfrm>
            <a:off x="0" y="-4763"/>
            <a:ext cx="6781800" cy="230188"/>
            <a:chOff x="0" y="-8"/>
            <a:chExt cx="3072" cy="390"/>
          </a:xfrm>
        </p:grpSpPr>
        <p:sp>
          <p:nvSpPr>
            <p:cNvPr id="33909" name="Rectangle 5"/>
            <p:cNvSpPr>
              <a:spLocks noChangeArrowheads="1"/>
            </p:cNvSpPr>
            <p:nvPr/>
          </p:nvSpPr>
          <p:spPr bwMode="auto">
            <a:xfrm>
              <a:off x="0" y="-8"/>
              <a:ext cx="3072" cy="390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33910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88	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Fig. 7.9: fig07_09.cpp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3795" name="Group 7"/>
          <p:cNvGrpSpPr>
            <a:grpSpLocks/>
          </p:cNvGrpSpPr>
          <p:nvPr/>
        </p:nvGrpSpPr>
        <p:grpSpPr bwMode="auto">
          <a:xfrm>
            <a:off x="0" y="215900"/>
            <a:ext cx="6781800" cy="230188"/>
            <a:chOff x="0" y="366"/>
            <a:chExt cx="3072" cy="390"/>
          </a:xfrm>
        </p:grpSpPr>
        <p:sp>
          <p:nvSpPr>
            <p:cNvPr id="33907" name="Rectangle 8"/>
            <p:cNvSpPr>
              <a:spLocks noChangeArrowheads="1"/>
            </p:cNvSpPr>
            <p:nvPr/>
          </p:nvSpPr>
          <p:spPr bwMode="auto">
            <a:xfrm>
              <a:off x="0" y="366"/>
              <a:ext cx="3072" cy="390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33908" name="Rectangle 9"/>
            <p:cNvSpPr>
              <a:spLocks noChangeArrowheads="1"/>
            </p:cNvSpPr>
            <p:nvPr/>
          </p:nvSpPr>
          <p:spPr bwMode="auto">
            <a:xfrm>
              <a:off x="0" y="37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89	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Driver to test the employee class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3796" name="Group 10"/>
          <p:cNvGrpSpPr>
            <a:grpSpLocks/>
          </p:cNvGrpSpPr>
          <p:nvPr/>
        </p:nvGrpSpPr>
        <p:grpSpPr bwMode="auto">
          <a:xfrm>
            <a:off x="0" y="436563"/>
            <a:ext cx="6781800" cy="231775"/>
            <a:chOff x="0" y="740"/>
            <a:chExt cx="3072" cy="390"/>
          </a:xfrm>
        </p:grpSpPr>
        <p:sp>
          <p:nvSpPr>
            <p:cNvPr id="33905" name="Rectangle 11"/>
            <p:cNvSpPr>
              <a:spLocks noChangeArrowheads="1"/>
            </p:cNvSpPr>
            <p:nvPr/>
          </p:nvSpPr>
          <p:spPr bwMode="auto">
            <a:xfrm>
              <a:off x="0" y="740"/>
              <a:ext cx="3072" cy="390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33906" name="Rectangle 12"/>
            <p:cNvSpPr>
              <a:spLocks noChangeArrowheads="1"/>
            </p:cNvSpPr>
            <p:nvPr/>
          </p:nvSpPr>
          <p:spPr bwMode="auto">
            <a:xfrm>
              <a:off x="0" y="74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90	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#include</a:t>
              </a:r>
              <a:r>
                <a:rPr lang="en-US" sz="1200" b="1">
                  <a:latin typeface="Courier New" panose="02070309020205020404" pitchFamily="49" charset="0"/>
                </a:rPr>
                <a:t> &lt;iostream&gt;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3797" name="Group 13"/>
          <p:cNvGrpSpPr>
            <a:grpSpLocks/>
          </p:cNvGrpSpPr>
          <p:nvPr/>
        </p:nvGrpSpPr>
        <p:grpSpPr bwMode="auto">
          <a:xfrm>
            <a:off x="0" y="658813"/>
            <a:ext cx="6781800" cy="230187"/>
            <a:chOff x="0" y="1114"/>
            <a:chExt cx="3072" cy="390"/>
          </a:xfrm>
        </p:grpSpPr>
        <p:sp>
          <p:nvSpPr>
            <p:cNvPr id="33903" name="Rectangle 14"/>
            <p:cNvSpPr>
              <a:spLocks noChangeArrowheads="1"/>
            </p:cNvSpPr>
            <p:nvPr/>
          </p:nvSpPr>
          <p:spPr bwMode="auto">
            <a:xfrm>
              <a:off x="0" y="1114"/>
              <a:ext cx="3072" cy="390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33904" name="Rectangle 15"/>
            <p:cNvSpPr>
              <a:spLocks noChangeArrowheads="1"/>
            </p:cNvSpPr>
            <p:nvPr/>
          </p:nvSpPr>
          <p:spPr bwMode="auto">
            <a:xfrm>
              <a:off x="0" y="112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91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3798" name="Group 16"/>
          <p:cNvGrpSpPr>
            <a:grpSpLocks/>
          </p:cNvGrpSpPr>
          <p:nvPr/>
        </p:nvGrpSpPr>
        <p:grpSpPr bwMode="auto">
          <a:xfrm>
            <a:off x="0" y="879475"/>
            <a:ext cx="6781800" cy="230188"/>
            <a:chOff x="0" y="1488"/>
            <a:chExt cx="3072" cy="390"/>
          </a:xfrm>
        </p:grpSpPr>
        <p:sp>
          <p:nvSpPr>
            <p:cNvPr id="33901" name="Rectangle 17"/>
            <p:cNvSpPr>
              <a:spLocks noChangeArrowheads="1"/>
            </p:cNvSpPr>
            <p:nvPr/>
          </p:nvSpPr>
          <p:spPr bwMode="auto">
            <a:xfrm>
              <a:off x="0" y="1488"/>
              <a:ext cx="3072" cy="390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33902" name="Rectangle 18"/>
            <p:cNvSpPr>
              <a:spLocks noChangeArrowheads="1"/>
            </p:cNvSpPr>
            <p:nvPr/>
          </p:nvSpPr>
          <p:spPr bwMode="auto">
            <a:xfrm>
              <a:off x="0" y="149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92	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using</a:t>
              </a:r>
              <a:r>
                <a:rPr lang="en-US" sz="1200" b="1">
                  <a:latin typeface="Courier New" panose="02070309020205020404" pitchFamily="49" charset="0"/>
                </a:rPr>
                <a:t> std::cout;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3799" name="Group 19"/>
          <p:cNvGrpSpPr>
            <a:grpSpLocks/>
          </p:cNvGrpSpPr>
          <p:nvPr/>
        </p:nvGrpSpPr>
        <p:grpSpPr bwMode="auto">
          <a:xfrm>
            <a:off x="0" y="1100138"/>
            <a:ext cx="6781800" cy="231775"/>
            <a:chOff x="0" y="1862"/>
            <a:chExt cx="3072" cy="390"/>
          </a:xfrm>
        </p:grpSpPr>
        <p:sp>
          <p:nvSpPr>
            <p:cNvPr id="33899" name="Rectangle 20"/>
            <p:cNvSpPr>
              <a:spLocks noChangeArrowheads="1"/>
            </p:cNvSpPr>
            <p:nvPr/>
          </p:nvSpPr>
          <p:spPr bwMode="auto">
            <a:xfrm>
              <a:off x="0" y="1862"/>
              <a:ext cx="3072" cy="390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33900" name="Rectangle 21"/>
            <p:cNvSpPr>
              <a:spLocks noChangeArrowheads="1"/>
            </p:cNvSpPr>
            <p:nvPr/>
          </p:nvSpPr>
          <p:spPr bwMode="auto">
            <a:xfrm>
              <a:off x="0" y="187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93	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using</a:t>
              </a:r>
              <a:r>
                <a:rPr lang="en-US" sz="1200" b="1">
                  <a:latin typeface="Courier New" panose="02070309020205020404" pitchFamily="49" charset="0"/>
                </a:rPr>
                <a:t> std::endl;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3800" name="Group 22"/>
          <p:cNvGrpSpPr>
            <a:grpSpLocks/>
          </p:cNvGrpSpPr>
          <p:nvPr/>
        </p:nvGrpSpPr>
        <p:grpSpPr bwMode="auto">
          <a:xfrm>
            <a:off x="0" y="1322388"/>
            <a:ext cx="6781800" cy="230187"/>
            <a:chOff x="0" y="2236"/>
            <a:chExt cx="3072" cy="390"/>
          </a:xfrm>
        </p:grpSpPr>
        <p:sp>
          <p:nvSpPr>
            <p:cNvPr id="33897" name="Rectangle 23"/>
            <p:cNvSpPr>
              <a:spLocks noChangeArrowheads="1"/>
            </p:cNvSpPr>
            <p:nvPr/>
          </p:nvSpPr>
          <p:spPr bwMode="auto">
            <a:xfrm>
              <a:off x="0" y="2236"/>
              <a:ext cx="3072" cy="390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33898" name="Rectangle 24"/>
            <p:cNvSpPr>
              <a:spLocks noChangeArrowheads="1"/>
            </p:cNvSpPr>
            <p:nvPr/>
          </p:nvSpPr>
          <p:spPr bwMode="auto">
            <a:xfrm>
              <a:off x="0" y="224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94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3801" name="Group 25"/>
          <p:cNvGrpSpPr>
            <a:grpSpLocks/>
          </p:cNvGrpSpPr>
          <p:nvPr/>
        </p:nvGrpSpPr>
        <p:grpSpPr bwMode="auto">
          <a:xfrm>
            <a:off x="0" y="1543050"/>
            <a:ext cx="6781800" cy="231775"/>
            <a:chOff x="0" y="2610"/>
            <a:chExt cx="3072" cy="390"/>
          </a:xfrm>
        </p:grpSpPr>
        <p:sp>
          <p:nvSpPr>
            <p:cNvPr id="33895" name="Rectangle 26"/>
            <p:cNvSpPr>
              <a:spLocks noChangeArrowheads="1"/>
            </p:cNvSpPr>
            <p:nvPr/>
          </p:nvSpPr>
          <p:spPr bwMode="auto">
            <a:xfrm>
              <a:off x="0" y="2610"/>
              <a:ext cx="3072" cy="390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33896" name="Rectangle 27"/>
            <p:cNvSpPr>
              <a:spLocks noChangeArrowheads="1"/>
            </p:cNvSpPr>
            <p:nvPr/>
          </p:nvSpPr>
          <p:spPr bwMode="auto">
            <a:xfrm>
              <a:off x="0" y="261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95	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#include</a:t>
              </a:r>
              <a:r>
                <a:rPr lang="en-US" sz="1200" b="1">
                  <a:latin typeface="Courier New" panose="02070309020205020404" pitchFamily="49" charset="0"/>
                </a:rPr>
                <a:t> "employ1.h"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3802" name="Group 28"/>
          <p:cNvGrpSpPr>
            <a:grpSpLocks/>
          </p:cNvGrpSpPr>
          <p:nvPr/>
        </p:nvGrpSpPr>
        <p:grpSpPr bwMode="auto">
          <a:xfrm>
            <a:off x="0" y="1765300"/>
            <a:ext cx="6781800" cy="230188"/>
            <a:chOff x="0" y="2984"/>
            <a:chExt cx="3072" cy="390"/>
          </a:xfrm>
        </p:grpSpPr>
        <p:sp>
          <p:nvSpPr>
            <p:cNvPr id="33893" name="Rectangle 29"/>
            <p:cNvSpPr>
              <a:spLocks noChangeArrowheads="1"/>
            </p:cNvSpPr>
            <p:nvPr/>
          </p:nvSpPr>
          <p:spPr bwMode="auto">
            <a:xfrm>
              <a:off x="0" y="2984"/>
              <a:ext cx="3072" cy="390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33894" name="Rectangle 30"/>
            <p:cNvSpPr>
              <a:spLocks noChangeArrowheads="1"/>
            </p:cNvSpPr>
            <p:nvPr/>
          </p:nvSpPr>
          <p:spPr bwMode="auto">
            <a:xfrm>
              <a:off x="0" y="299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96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3803" name="Group 31"/>
          <p:cNvGrpSpPr>
            <a:grpSpLocks/>
          </p:cNvGrpSpPr>
          <p:nvPr/>
        </p:nvGrpSpPr>
        <p:grpSpPr bwMode="auto">
          <a:xfrm>
            <a:off x="0" y="1985963"/>
            <a:ext cx="6781800" cy="230187"/>
            <a:chOff x="0" y="3358"/>
            <a:chExt cx="3072" cy="390"/>
          </a:xfrm>
        </p:grpSpPr>
        <p:sp>
          <p:nvSpPr>
            <p:cNvPr id="33891" name="Rectangle 32"/>
            <p:cNvSpPr>
              <a:spLocks noChangeArrowheads="1"/>
            </p:cNvSpPr>
            <p:nvPr/>
          </p:nvSpPr>
          <p:spPr bwMode="auto">
            <a:xfrm>
              <a:off x="0" y="3358"/>
              <a:ext cx="3072" cy="390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33892" name="Rectangle 33"/>
            <p:cNvSpPr>
              <a:spLocks noChangeArrowheads="1"/>
            </p:cNvSpPr>
            <p:nvPr/>
          </p:nvSpPr>
          <p:spPr bwMode="auto">
            <a:xfrm>
              <a:off x="0" y="336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97	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sz="1200" b="1">
                  <a:latin typeface="Courier New" panose="02070309020205020404" pitchFamily="49" charset="0"/>
                </a:rPr>
                <a:t> main()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3804" name="Group 34"/>
          <p:cNvGrpSpPr>
            <a:grpSpLocks/>
          </p:cNvGrpSpPr>
          <p:nvPr/>
        </p:nvGrpSpPr>
        <p:grpSpPr bwMode="auto">
          <a:xfrm>
            <a:off x="0" y="2206625"/>
            <a:ext cx="6781800" cy="231775"/>
            <a:chOff x="0" y="3732"/>
            <a:chExt cx="3072" cy="390"/>
          </a:xfrm>
        </p:grpSpPr>
        <p:sp>
          <p:nvSpPr>
            <p:cNvPr id="33889" name="Rectangle 35"/>
            <p:cNvSpPr>
              <a:spLocks noChangeArrowheads="1"/>
            </p:cNvSpPr>
            <p:nvPr/>
          </p:nvSpPr>
          <p:spPr bwMode="auto">
            <a:xfrm>
              <a:off x="0" y="3732"/>
              <a:ext cx="3072" cy="390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33890" name="Rectangle 36"/>
            <p:cNvSpPr>
              <a:spLocks noChangeArrowheads="1"/>
            </p:cNvSpPr>
            <p:nvPr/>
          </p:nvSpPr>
          <p:spPr bwMode="auto">
            <a:xfrm>
              <a:off x="0" y="374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98	</a:t>
              </a:r>
              <a:r>
                <a:rPr lang="en-US" sz="1200" b="1">
                  <a:latin typeface="Courier New" panose="02070309020205020404" pitchFamily="49" charset="0"/>
                </a:rPr>
                <a:t>{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3805" name="Group 37"/>
          <p:cNvGrpSpPr>
            <a:grpSpLocks/>
          </p:cNvGrpSpPr>
          <p:nvPr/>
        </p:nvGrpSpPr>
        <p:grpSpPr bwMode="auto">
          <a:xfrm>
            <a:off x="0" y="2428875"/>
            <a:ext cx="6781800" cy="230188"/>
            <a:chOff x="0" y="4106"/>
            <a:chExt cx="3072" cy="390"/>
          </a:xfrm>
        </p:grpSpPr>
        <p:sp>
          <p:nvSpPr>
            <p:cNvPr id="33887" name="Rectangle 38"/>
            <p:cNvSpPr>
              <a:spLocks noChangeArrowheads="1"/>
            </p:cNvSpPr>
            <p:nvPr/>
          </p:nvSpPr>
          <p:spPr bwMode="auto">
            <a:xfrm>
              <a:off x="0" y="4106"/>
              <a:ext cx="3072" cy="390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33888" name="Rectangle 39"/>
            <p:cNvSpPr>
              <a:spLocks noChangeArrowheads="1"/>
            </p:cNvSpPr>
            <p:nvPr/>
          </p:nvSpPr>
          <p:spPr bwMode="auto">
            <a:xfrm>
              <a:off x="0" y="411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99	</a:t>
              </a:r>
              <a:r>
                <a:rPr lang="en-US" sz="1200" b="1">
                  <a:latin typeface="Courier New" panose="02070309020205020404" pitchFamily="49" charset="0"/>
                </a:rPr>
                <a:t>   cout &lt;&lt; "Number of employees before instantiation is "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3806" name="Group 40"/>
          <p:cNvGrpSpPr>
            <a:grpSpLocks/>
          </p:cNvGrpSpPr>
          <p:nvPr/>
        </p:nvGrpSpPr>
        <p:grpSpPr bwMode="auto">
          <a:xfrm>
            <a:off x="0" y="2649538"/>
            <a:ext cx="6781800" cy="231775"/>
            <a:chOff x="0" y="4480"/>
            <a:chExt cx="3072" cy="390"/>
          </a:xfrm>
        </p:grpSpPr>
        <p:sp>
          <p:nvSpPr>
            <p:cNvPr id="33885" name="Rectangle 41"/>
            <p:cNvSpPr>
              <a:spLocks noChangeArrowheads="1"/>
            </p:cNvSpPr>
            <p:nvPr/>
          </p:nvSpPr>
          <p:spPr bwMode="auto">
            <a:xfrm>
              <a:off x="0" y="4480"/>
              <a:ext cx="3072" cy="390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33886" name="Rectangle 42"/>
            <p:cNvSpPr>
              <a:spLocks noChangeArrowheads="1"/>
            </p:cNvSpPr>
            <p:nvPr/>
          </p:nvSpPr>
          <p:spPr bwMode="auto">
            <a:xfrm>
              <a:off x="0" y="448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100	</a:t>
              </a:r>
              <a:r>
                <a:rPr lang="en-US" sz="1200" b="1">
                  <a:latin typeface="Courier New" panose="02070309020205020404" pitchFamily="49" charset="0"/>
                </a:rPr>
                <a:t>        &lt;&lt; Employee::getCount() &lt;&lt; endl;   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use class name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3807" name="Group 43"/>
          <p:cNvGrpSpPr>
            <a:grpSpLocks/>
          </p:cNvGrpSpPr>
          <p:nvPr/>
        </p:nvGrpSpPr>
        <p:grpSpPr bwMode="auto">
          <a:xfrm>
            <a:off x="0" y="2871788"/>
            <a:ext cx="6781800" cy="230187"/>
            <a:chOff x="0" y="4854"/>
            <a:chExt cx="3072" cy="390"/>
          </a:xfrm>
        </p:grpSpPr>
        <p:sp>
          <p:nvSpPr>
            <p:cNvPr id="33883" name="Rectangle 44"/>
            <p:cNvSpPr>
              <a:spLocks noChangeArrowheads="1"/>
            </p:cNvSpPr>
            <p:nvPr/>
          </p:nvSpPr>
          <p:spPr bwMode="auto">
            <a:xfrm>
              <a:off x="0" y="4854"/>
              <a:ext cx="3072" cy="390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33884" name="Rectangle 45"/>
            <p:cNvSpPr>
              <a:spLocks noChangeArrowheads="1"/>
            </p:cNvSpPr>
            <p:nvPr/>
          </p:nvSpPr>
          <p:spPr bwMode="auto">
            <a:xfrm>
              <a:off x="0" y="486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101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3808" name="Group 46"/>
          <p:cNvGrpSpPr>
            <a:grpSpLocks/>
          </p:cNvGrpSpPr>
          <p:nvPr/>
        </p:nvGrpSpPr>
        <p:grpSpPr bwMode="auto">
          <a:xfrm>
            <a:off x="0" y="3092450"/>
            <a:ext cx="6781800" cy="230188"/>
            <a:chOff x="0" y="5228"/>
            <a:chExt cx="3072" cy="390"/>
          </a:xfrm>
        </p:grpSpPr>
        <p:sp>
          <p:nvSpPr>
            <p:cNvPr id="33881" name="Rectangle 47"/>
            <p:cNvSpPr>
              <a:spLocks noChangeArrowheads="1"/>
            </p:cNvSpPr>
            <p:nvPr/>
          </p:nvSpPr>
          <p:spPr bwMode="auto">
            <a:xfrm>
              <a:off x="0" y="5228"/>
              <a:ext cx="3072" cy="390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33882" name="Rectangle 48"/>
            <p:cNvSpPr>
              <a:spLocks noChangeArrowheads="1"/>
            </p:cNvSpPr>
            <p:nvPr/>
          </p:nvSpPr>
          <p:spPr bwMode="auto">
            <a:xfrm>
              <a:off x="0" y="523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102	</a:t>
              </a:r>
              <a:r>
                <a:rPr lang="en-US" sz="1200" b="1">
                  <a:latin typeface="Courier New" panose="02070309020205020404" pitchFamily="49" charset="0"/>
                </a:rPr>
                <a:t>   Employee *e1Ptr = 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new</a:t>
              </a:r>
              <a:r>
                <a:rPr lang="en-US" sz="1200" b="1">
                  <a:latin typeface="Courier New" panose="02070309020205020404" pitchFamily="49" charset="0"/>
                </a:rPr>
                <a:t> Employee( "Susan", "Baker" );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3809" name="Group 49"/>
          <p:cNvGrpSpPr>
            <a:grpSpLocks/>
          </p:cNvGrpSpPr>
          <p:nvPr/>
        </p:nvGrpSpPr>
        <p:grpSpPr bwMode="auto">
          <a:xfrm>
            <a:off x="0" y="3313113"/>
            <a:ext cx="6781800" cy="231775"/>
            <a:chOff x="0" y="5602"/>
            <a:chExt cx="3072" cy="390"/>
          </a:xfrm>
        </p:grpSpPr>
        <p:sp>
          <p:nvSpPr>
            <p:cNvPr id="33879" name="Rectangle 50"/>
            <p:cNvSpPr>
              <a:spLocks noChangeArrowheads="1"/>
            </p:cNvSpPr>
            <p:nvPr/>
          </p:nvSpPr>
          <p:spPr bwMode="auto">
            <a:xfrm>
              <a:off x="0" y="5602"/>
              <a:ext cx="3072" cy="390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33880" name="Rectangle 51"/>
            <p:cNvSpPr>
              <a:spLocks noChangeArrowheads="1"/>
            </p:cNvSpPr>
            <p:nvPr/>
          </p:nvSpPr>
          <p:spPr bwMode="auto">
            <a:xfrm>
              <a:off x="0" y="561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103	</a:t>
              </a:r>
              <a:r>
                <a:rPr lang="en-US" sz="1200" b="1">
                  <a:latin typeface="Courier New" panose="02070309020205020404" pitchFamily="49" charset="0"/>
                </a:rPr>
                <a:t>   Employee *e2Ptr = 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new</a:t>
              </a:r>
              <a:r>
                <a:rPr lang="en-US" sz="1200" b="1">
                  <a:latin typeface="Courier New" panose="02070309020205020404" pitchFamily="49" charset="0"/>
                </a:rPr>
                <a:t> Employee( "Robert", "Jones" );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3810" name="Group 52"/>
          <p:cNvGrpSpPr>
            <a:grpSpLocks/>
          </p:cNvGrpSpPr>
          <p:nvPr/>
        </p:nvGrpSpPr>
        <p:grpSpPr bwMode="auto">
          <a:xfrm>
            <a:off x="0" y="3535363"/>
            <a:ext cx="6781800" cy="230187"/>
            <a:chOff x="0" y="5976"/>
            <a:chExt cx="3072" cy="390"/>
          </a:xfrm>
        </p:grpSpPr>
        <p:sp>
          <p:nvSpPr>
            <p:cNvPr id="33877" name="Rectangle 53"/>
            <p:cNvSpPr>
              <a:spLocks noChangeArrowheads="1"/>
            </p:cNvSpPr>
            <p:nvPr/>
          </p:nvSpPr>
          <p:spPr bwMode="auto">
            <a:xfrm>
              <a:off x="0" y="5976"/>
              <a:ext cx="3072" cy="390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33878" name="Rectangle 54"/>
            <p:cNvSpPr>
              <a:spLocks noChangeArrowheads="1"/>
            </p:cNvSpPr>
            <p:nvPr/>
          </p:nvSpPr>
          <p:spPr bwMode="auto">
            <a:xfrm>
              <a:off x="0" y="598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104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3811" name="Group 55"/>
          <p:cNvGrpSpPr>
            <a:grpSpLocks/>
          </p:cNvGrpSpPr>
          <p:nvPr/>
        </p:nvGrpSpPr>
        <p:grpSpPr bwMode="auto">
          <a:xfrm>
            <a:off x="0" y="3756025"/>
            <a:ext cx="6781800" cy="230188"/>
            <a:chOff x="0" y="6350"/>
            <a:chExt cx="3072" cy="390"/>
          </a:xfrm>
        </p:grpSpPr>
        <p:sp>
          <p:nvSpPr>
            <p:cNvPr id="33875" name="Rectangle 56"/>
            <p:cNvSpPr>
              <a:spLocks noChangeArrowheads="1"/>
            </p:cNvSpPr>
            <p:nvPr/>
          </p:nvSpPr>
          <p:spPr bwMode="auto">
            <a:xfrm>
              <a:off x="0" y="6350"/>
              <a:ext cx="3072" cy="390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33876" name="Rectangle 57"/>
            <p:cNvSpPr>
              <a:spLocks noChangeArrowheads="1"/>
            </p:cNvSpPr>
            <p:nvPr/>
          </p:nvSpPr>
          <p:spPr bwMode="auto">
            <a:xfrm>
              <a:off x="0" y="635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105	</a:t>
              </a:r>
              <a:r>
                <a:rPr lang="en-US" sz="1200" b="1">
                  <a:latin typeface="Courier New" panose="02070309020205020404" pitchFamily="49" charset="0"/>
                </a:rPr>
                <a:t>   cout &lt;&lt; "Number of employees after instantiation is "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3812" name="Group 58"/>
          <p:cNvGrpSpPr>
            <a:grpSpLocks/>
          </p:cNvGrpSpPr>
          <p:nvPr/>
        </p:nvGrpSpPr>
        <p:grpSpPr bwMode="auto">
          <a:xfrm>
            <a:off x="0" y="3976688"/>
            <a:ext cx="6781800" cy="231775"/>
            <a:chOff x="0" y="6724"/>
            <a:chExt cx="3072" cy="390"/>
          </a:xfrm>
        </p:grpSpPr>
        <p:sp>
          <p:nvSpPr>
            <p:cNvPr id="33873" name="Rectangle 59"/>
            <p:cNvSpPr>
              <a:spLocks noChangeArrowheads="1"/>
            </p:cNvSpPr>
            <p:nvPr/>
          </p:nvSpPr>
          <p:spPr bwMode="auto">
            <a:xfrm>
              <a:off x="0" y="6724"/>
              <a:ext cx="3072" cy="390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33874" name="Rectangle 60"/>
            <p:cNvSpPr>
              <a:spLocks noChangeArrowheads="1"/>
            </p:cNvSpPr>
            <p:nvPr/>
          </p:nvSpPr>
          <p:spPr bwMode="auto">
            <a:xfrm>
              <a:off x="0" y="673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106	</a:t>
              </a:r>
              <a:r>
                <a:rPr lang="en-US" sz="1200" b="1">
                  <a:latin typeface="Courier New" panose="02070309020205020404" pitchFamily="49" charset="0"/>
                </a:rPr>
                <a:t>        &lt;&lt; e1Ptr-&gt;getCount();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3813" name="Group 61"/>
          <p:cNvGrpSpPr>
            <a:grpSpLocks/>
          </p:cNvGrpSpPr>
          <p:nvPr/>
        </p:nvGrpSpPr>
        <p:grpSpPr bwMode="auto">
          <a:xfrm>
            <a:off x="0" y="4198938"/>
            <a:ext cx="6781800" cy="230187"/>
            <a:chOff x="0" y="7098"/>
            <a:chExt cx="3072" cy="390"/>
          </a:xfrm>
        </p:grpSpPr>
        <p:sp>
          <p:nvSpPr>
            <p:cNvPr id="33871" name="Rectangle 62"/>
            <p:cNvSpPr>
              <a:spLocks noChangeArrowheads="1"/>
            </p:cNvSpPr>
            <p:nvPr/>
          </p:nvSpPr>
          <p:spPr bwMode="auto">
            <a:xfrm>
              <a:off x="0" y="7098"/>
              <a:ext cx="3072" cy="390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33872" name="Rectangle 63"/>
            <p:cNvSpPr>
              <a:spLocks noChangeArrowheads="1"/>
            </p:cNvSpPr>
            <p:nvPr/>
          </p:nvSpPr>
          <p:spPr bwMode="auto">
            <a:xfrm>
              <a:off x="0" y="710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107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3814" name="Group 64"/>
          <p:cNvGrpSpPr>
            <a:grpSpLocks/>
          </p:cNvGrpSpPr>
          <p:nvPr/>
        </p:nvGrpSpPr>
        <p:grpSpPr bwMode="auto">
          <a:xfrm>
            <a:off x="0" y="4419600"/>
            <a:ext cx="6781800" cy="231775"/>
            <a:chOff x="0" y="7472"/>
            <a:chExt cx="3072" cy="390"/>
          </a:xfrm>
        </p:grpSpPr>
        <p:sp>
          <p:nvSpPr>
            <p:cNvPr id="33869" name="Rectangle 65"/>
            <p:cNvSpPr>
              <a:spLocks noChangeArrowheads="1"/>
            </p:cNvSpPr>
            <p:nvPr/>
          </p:nvSpPr>
          <p:spPr bwMode="auto">
            <a:xfrm>
              <a:off x="0" y="7472"/>
              <a:ext cx="3072" cy="390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33870" name="Rectangle 66"/>
            <p:cNvSpPr>
              <a:spLocks noChangeArrowheads="1"/>
            </p:cNvSpPr>
            <p:nvPr/>
          </p:nvSpPr>
          <p:spPr bwMode="auto">
            <a:xfrm>
              <a:off x="0" y="748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108	</a:t>
              </a:r>
              <a:r>
                <a:rPr lang="en-US" sz="1200" b="1">
                  <a:latin typeface="Courier New" panose="02070309020205020404" pitchFamily="49" charset="0"/>
                </a:rPr>
                <a:t>   cout &lt;&lt; "\n\nEmployee 1: "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3815" name="Group 67"/>
          <p:cNvGrpSpPr>
            <a:grpSpLocks/>
          </p:cNvGrpSpPr>
          <p:nvPr/>
        </p:nvGrpSpPr>
        <p:grpSpPr bwMode="auto">
          <a:xfrm>
            <a:off x="0" y="4641850"/>
            <a:ext cx="6781800" cy="230188"/>
            <a:chOff x="0" y="7846"/>
            <a:chExt cx="3072" cy="390"/>
          </a:xfrm>
        </p:grpSpPr>
        <p:sp>
          <p:nvSpPr>
            <p:cNvPr id="33867" name="Rectangle 68"/>
            <p:cNvSpPr>
              <a:spLocks noChangeArrowheads="1"/>
            </p:cNvSpPr>
            <p:nvPr/>
          </p:nvSpPr>
          <p:spPr bwMode="auto">
            <a:xfrm>
              <a:off x="0" y="7846"/>
              <a:ext cx="3072" cy="390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33868" name="Rectangle 69"/>
            <p:cNvSpPr>
              <a:spLocks noChangeArrowheads="1"/>
            </p:cNvSpPr>
            <p:nvPr/>
          </p:nvSpPr>
          <p:spPr bwMode="auto">
            <a:xfrm>
              <a:off x="0" y="785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109	</a:t>
              </a:r>
              <a:r>
                <a:rPr lang="en-US" sz="1200" b="1">
                  <a:latin typeface="Courier New" panose="02070309020205020404" pitchFamily="49" charset="0"/>
                </a:rPr>
                <a:t>        &lt;&lt; e1Ptr-&gt;getFirstName()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3816" name="Group 70"/>
          <p:cNvGrpSpPr>
            <a:grpSpLocks/>
          </p:cNvGrpSpPr>
          <p:nvPr/>
        </p:nvGrpSpPr>
        <p:grpSpPr bwMode="auto">
          <a:xfrm>
            <a:off x="0" y="4862513"/>
            <a:ext cx="6781800" cy="230187"/>
            <a:chOff x="0" y="8220"/>
            <a:chExt cx="3072" cy="390"/>
          </a:xfrm>
        </p:grpSpPr>
        <p:sp>
          <p:nvSpPr>
            <p:cNvPr id="33865" name="Rectangle 71"/>
            <p:cNvSpPr>
              <a:spLocks noChangeArrowheads="1"/>
            </p:cNvSpPr>
            <p:nvPr/>
          </p:nvSpPr>
          <p:spPr bwMode="auto">
            <a:xfrm>
              <a:off x="0" y="8220"/>
              <a:ext cx="3072" cy="390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33866" name="Rectangle 72"/>
            <p:cNvSpPr>
              <a:spLocks noChangeArrowheads="1"/>
            </p:cNvSpPr>
            <p:nvPr/>
          </p:nvSpPr>
          <p:spPr bwMode="auto">
            <a:xfrm>
              <a:off x="0" y="822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110	</a:t>
              </a:r>
              <a:r>
                <a:rPr lang="en-US" sz="1200" b="1">
                  <a:latin typeface="Courier New" panose="02070309020205020404" pitchFamily="49" charset="0"/>
                </a:rPr>
                <a:t>        &lt;&lt; " " &lt;&lt; e1Ptr-&gt;getLastName()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3817" name="Group 73"/>
          <p:cNvGrpSpPr>
            <a:grpSpLocks/>
          </p:cNvGrpSpPr>
          <p:nvPr/>
        </p:nvGrpSpPr>
        <p:grpSpPr bwMode="auto">
          <a:xfrm>
            <a:off x="0" y="5083175"/>
            <a:ext cx="6781800" cy="231775"/>
            <a:chOff x="0" y="8594"/>
            <a:chExt cx="3072" cy="390"/>
          </a:xfrm>
        </p:grpSpPr>
        <p:sp>
          <p:nvSpPr>
            <p:cNvPr id="33863" name="Rectangle 74"/>
            <p:cNvSpPr>
              <a:spLocks noChangeArrowheads="1"/>
            </p:cNvSpPr>
            <p:nvPr/>
          </p:nvSpPr>
          <p:spPr bwMode="auto">
            <a:xfrm>
              <a:off x="0" y="8594"/>
              <a:ext cx="3072" cy="390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33864" name="Rectangle 75"/>
            <p:cNvSpPr>
              <a:spLocks noChangeArrowheads="1"/>
            </p:cNvSpPr>
            <p:nvPr/>
          </p:nvSpPr>
          <p:spPr bwMode="auto">
            <a:xfrm>
              <a:off x="0" y="860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111	</a:t>
              </a:r>
              <a:r>
                <a:rPr lang="en-US" sz="1200" b="1">
                  <a:latin typeface="Courier New" panose="02070309020205020404" pitchFamily="49" charset="0"/>
                </a:rPr>
                <a:t>        &lt;&lt; "\nEmployee 2: "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3818" name="Group 76"/>
          <p:cNvGrpSpPr>
            <a:grpSpLocks/>
          </p:cNvGrpSpPr>
          <p:nvPr/>
        </p:nvGrpSpPr>
        <p:grpSpPr bwMode="auto">
          <a:xfrm>
            <a:off x="0" y="5305425"/>
            <a:ext cx="6781800" cy="230188"/>
            <a:chOff x="0" y="8968"/>
            <a:chExt cx="3072" cy="390"/>
          </a:xfrm>
        </p:grpSpPr>
        <p:sp>
          <p:nvSpPr>
            <p:cNvPr id="33861" name="Rectangle 77"/>
            <p:cNvSpPr>
              <a:spLocks noChangeArrowheads="1"/>
            </p:cNvSpPr>
            <p:nvPr/>
          </p:nvSpPr>
          <p:spPr bwMode="auto">
            <a:xfrm>
              <a:off x="0" y="8968"/>
              <a:ext cx="3072" cy="390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33862" name="Rectangle 78"/>
            <p:cNvSpPr>
              <a:spLocks noChangeArrowheads="1"/>
            </p:cNvSpPr>
            <p:nvPr/>
          </p:nvSpPr>
          <p:spPr bwMode="auto">
            <a:xfrm>
              <a:off x="0" y="897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112	</a:t>
              </a:r>
              <a:r>
                <a:rPr lang="en-US" sz="1200" b="1">
                  <a:latin typeface="Courier New" panose="02070309020205020404" pitchFamily="49" charset="0"/>
                </a:rPr>
                <a:t>        &lt;&lt; e2Ptr-&gt;getFirstName()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3819" name="Group 79"/>
          <p:cNvGrpSpPr>
            <a:grpSpLocks/>
          </p:cNvGrpSpPr>
          <p:nvPr/>
        </p:nvGrpSpPr>
        <p:grpSpPr bwMode="auto">
          <a:xfrm>
            <a:off x="0" y="5526088"/>
            <a:ext cx="6781800" cy="231775"/>
            <a:chOff x="0" y="9342"/>
            <a:chExt cx="3072" cy="390"/>
          </a:xfrm>
        </p:grpSpPr>
        <p:sp>
          <p:nvSpPr>
            <p:cNvPr id="33859" name="Rectangle 80"/>
            <p:cNvSpPr>
              <a:spLocks noChangeArrowheads="1"/>
            </p:cNvSpPr>
            <p:nvPr/>
          </p:nvSpPr>
          <p:spPr bwMode="auto">
            <a:xfrm>
              <a:off x="0" y="9342"/>
              <a:ext cx="3072" cy="390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33860" name="Rectangle 81"/>
            <p:cNvSpPr>
              <a:spLocks noChangeArrowheads="1"/>
            </p:cNvSpPr>
            <p:nvPr/>
          </p:nvSpPr>
          <p:spPr bwMode="auto">
            <a:xfrm>
              <a:off x="0" y="935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113	</a:t>
              </a:r>
              <a:r>
                <a:rPr lang="en-US" sz="1200" b="1">
                  <a:latin typeface="Courier New" panose="02070309020205020404" pitchFamily="49" charset="0"/>
                </a:rPr>
                <a:t>        &lt;&lt; " " &lt;&lt; e2Ptr-&gt;getLastName() &lt;&lt; "\n\n";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3820" name="Group 82"/>
          <p:cNvGrpSpPr>
            <a:grpSpLocks/>
          </p:cNvGrpSpPr>
          <p:nvPr/>
        </p:nvGrpSpPr>
        <p:grpSpPr bwMode="auto">
          <a:xfrm>
            <a:off x="0" y="5748338"/>
            <a:ext cx="6781800" cy="230187"/>
            <a:chOff x="0" y="9716"/>
            <a:chExt cx="3072" cy="390"/>
          </a:xfrm>
        </p:grpSpPr>
        <p:sp>
          <p:nvSpPr>
            <p:cNvPr id="33857" name="Rectangle 83"/>
            <p:cNvSpPr>
              <a:spLocks noChangeArrowheads="1"/>
            </p:cNvSpPr>
            <p:nvPr/>
          </p:nvSpPr>
          <p:spPr bwMode="auto">
            <a:xfrm>
              <a:off x="0" y="9716"/>
              <a:ext cx="3072" cy="390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33858" name="Rectangle 84"/>
            <p:cNvSpPr>
              <a:spLocks noChangeArrowheads="1"/>
            </p:cNvSpPr>
            <p:nvPr/>
          </p:nvSpPr>
          <p:spPr bwMode="auto">
            <a:xfrm>
              <a:off x="0" y="972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114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3821" name="Group 85"/>
          <p:cNvGrpSpPr>
            <a:grpSpLocks/>
          </p:cNvGrpSpPr>
          <p:nvPr/>
        </p:nvGrpSpPr>
        <p:grpSpPr bwMode="auto">
          <a:xfrm>
            <a:off x="0" y="5969000"/>
            <a:ext cx="6781800" cy="230188"/>
            <a:chOff x="0" y="10090"/>
            <a:chExt cx="3072" cy="390"/>
          </a:xfrm>
        </p:grpSpPr>
        <p:sp>
          <p:nvSpPr>
            <p:cNvPr id="33855" name="Rectangle 86"/>
            <p:cNvSpPr>
              <a:spLocks noChangeArrowheads="1"/>
            </p:cNvSpPr>
            <p:nvPr/>
          </p:nvSpPr>
          <p:spPr bwMode="auto">
            <a:xfrm>
              <a:off x="0" y="10090"/>
              <a:ext cx="3072" cy="390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33856" name="Rectangle 87"/>
            <p:cNvSpPr>
              <a:spLocks noChangeArrowheads="1"/>
            </p:cNvSpPr>
            <p:nvPr/>
          </p:nvSpPr>
          <p:spPr bwMode="auto">
            <a:xfrm>
              <a:off x="0" y="1009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115	</a:t>
              </a:r>
              <a:r>
                <a:rPr lang="en-US" sz="1200" b="1">
                  <a:latin typeface="Courier New" panose="02070309020205020404" pitchFamily="49" charset="0"/>
                </a:rPr>
                <a:t>   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delete</a:t>
              </a:r>
              <a:r>
                <a:rPr lang="en-US" sz="1200" b="1">
                  <a:latin typeface="Courier New" panose="02070309020205020404" pitchFamily="49" charset="0"/>
                </a:rPr>
                <a:t> e1Ptr;  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 // recapture memory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3822" name="Group 88"/>
          <p:cNvGrpSpPr>
            <a:grpSpLocks/>
          </p:cNvGrpSpPr>
          <p:nvPr/>
        </p:nvGrpSpPr>
        <p:grpSpPr bwMode="auto">
          <a:xfrm>
            <a:off x="0" y="6189663"/>
            <a:ext cx="6781800" cy="231775"/>
            <a:chOff x="0" y="10464"/>
            <a:chExt cx="3072" cy="390"/>
          </a:xfrm>
        </p:grpSpPr>
        <p:sp>
          <p:nvSpPr>
            <p:cNvPr id="33853" name="Rectangle 89"/>
            <p:cNvSpPr>
              <a:spLocks noChangeArrowheads="1"/>
            </p:cNvSpPr>
            <p:nvPr/>
          </p:nvSpPr>
          <p:spPr bwMode="auto">
            <a:xfrm>
              <a:off x="0" y="10464"/>
              <a:ext cx="3072" cy="390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33854" name="Rectangle 90"/>
            <p:cNvSpPr>
              <a:spLocks noChangeArrowheads="1"/>
            </p:cNvSpPr>
            <p:nvPr/>
          </p:nvSpPr>
          <p:spPr bwMode="auto">
            <a:xfrm>
              <a:off x="0" y="1047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116	</a:t>
              </a:r>
              <a:r>
                <a:rPr lang="en-US" sz="1200" b="1">
                  <a:latin typeface="Courier New" panose="02070309020205020404" pitchFamily="49" charset="0"/>
                </a:rPr>
                <a:t>   e1Ptr = 0;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3823" name="Group 91"/>
          <p:cNvGrpSpPr>
            <a:grpSpLocks/>
          </p:cNvGrpSpPr>
          <p:nvPr/>
        </p:nvGrpSpPr>
        <p:grpSpPr bwMode="auto">
          <a:xfrm>
            <a:off x="0" y="6411913"/>
            <a:ext cx="6781800" cy="230187"/>
            <a:chOff x="0" y="10838"/>
            <a:chExt cx="3072" cy="390"/>
          </a:xfrm>
        </p:grpSpPr>
        <p:sp>
          <p:nvSpPr>
            <p:cNvPr id="33851" name="Rectangle 92"/>
            <p:cNvSpPr>
              <a:spLocks noChangeArrowheads="1"/>
            </p:cNvSpPr>
            <p:nvPr/>
          </p:nvSpPr>
          <p:spPr bwMode="auto">
            <a:xfrm>
              <a:off x="0" y="10838"/>
              <a:ext cx="3072" cy="390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33852" name="Rectangle 93"/>
            <p:cNvSpPr>
              <a:spLocks noChangeArrowheads="1"/>
            </p:cNvSpPr>
            <p:nvPr/>
          </p:nvSpPr>
          <p:spPr bwMode="auto">
            <a:xfrm>
              <a:off x="0" y="1084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117	</a:t>
              </a:r>
              <a:r>
                <a:rPr lang="en-US" sz="1200" b="1">
                  <a:latin typeface="Courier New" panose="02070309020205020404" pitchFamily="49" charset="0"/>
                </a:rPr>
                <a:t>   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delete</a:t>
              </a:r>
              <a:r>
                <a:rPr lang="en-US" sz="1200" b="1">
                  <a:latin typeface="Courier New" panose="02070309020205020404" pitchFamily="49" charset="0"/>
                </a:rPr>
                <a:t> e2Ptr;   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recapture memory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3824" name="Group 94"/>
          <p:cNvGrpSpPr>
            <a:grpSpLocks/>
          </p:cNvGrpSpPr>
          <p:nvPr/>
        </p:nvGrpSpPr>
        <p:grpSpPr bwMode="auto">
          <a:xfrm>
            <a:off x="0" y="6632575"/>
            <a:ext cx="6781800" cy="230188"/>
            <a:chOff x="0" y="11212"/>
            <a:chExt cx="3072" cy="390"/>
          </a:xfrm>
        </p:grpSpPr>
        <p:sp>
          <p:nvSpPr>
            <p:cNvPr id="33849" name="Rectangle 95"/>
            <p:cNvSpPr>
              <a:spLocks noChangeArrowheads="1"/>
            </p:cNvSpPr>
            <p:nvPr/>
          </p:nvSpPr>
          <p:spPr bwMode="auto">
            <a:xfrm>
              <a:off x="0" y="11212"/>
              <a:ext cx="3072" cy="390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33850" name="Rectangle 96"/>
            <p:cNvSpPr>
              <a:spLocks noChangeArrowheads="1"/>
            </p:cNvSpPr>
            <p:nvPr/>
          </p:nvSpPr>
          <p:spPr bwMode="auto">
            <a:xfrm>
              <a:off x="0" y="1122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118	</a:t>
              </a:r>
              <a:r>
                <a:rPr lang="en-US" sz="1200" b="1">
                  <a:latin typeface="Courier New" panose="02070309020205020404" pitchFamily="49" charset="0"/>
                </a:rPr>
                <a:t>   e2Ptr = 0;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3825" name="Group 97"/>
          <p:cNvGrpSpPr>
            <a:grpSpLocks/>
          </p:cNvGrpSpPr>
          <p:nvPr/>
        </p:nvGrpSpPr>
        <p:grpSpPr bwMode="auto">
          <a:xfrm>
            <a:off x="2743200" y="392899"/>
            <a:ext cx="6248400" cy="2368550"/>
            <a:chOff x="864" y="144"/>
            <a:chExt cx="3936" cy="1492"/>
          </a:xfrm>
        </p:grpSpPr>
        <p:sp>
          <p:nvSpPr>
            <p:cNvPr id="33847" name="Text Box 98"/>
            <p:cNvSpPr txBox="1">
              <a:spLocks noChangeArrowheads="1"/>
            </p:cNvSpPr>
            <p:nvPr/>
          </p:nvSpPr>
          <p:spPr bwMode="auto">
            <a:xfrm>
              <a:off x="2976" y="144"/>
              <a:ext cx="1824" cy="43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/>
                <a:t>If no </a:t>
              </a:r>
              <a:r>
                <a:rPr lang="en-US" sz="1400" b="1" dirty="0">
                  <a:latin typeface="Courier New" panose="02070309020205020404" pitchFamily="49" charset="0"/>
                </a:rPr>
                <a:t>Employee</a:t>
              </a:r>
              <a:r>
                <a:rPr lang="en-US" sz="1400" b="1" dirty="0"/>
                <a:t> </a:t>
              </a:r>
              <a:r>
                <a:rPr lang="en-US" sz="1400" dirty="0"/>
                <a:t>objects exist </a:t>
              </a:r>
              <a:r>
                <a:rPr lang="en-US" sz="1400" b="1" dirty="0" err="1">
                  <a:latin typeface="Courier New" panose="02070309020205020404" pitchFamily="49" charset="0"/>
                </a:rPr>
                <a:t>getCount</a:t>
              </a:r>
              <a:r>
                <a:rPr lang="en-US" sz="1400" dirty="0"/>
                <a:t> must be accessed using the class name and (</a:t>
              </a:r>
              <a:r>
                <a:rPr lang="en-US" sz="1400" b="1" dirty="0">
                  <a:latin typeface="Courier New" panose="02070309020205020404" pitchFamily="49" charset="0"/>
                </a:rPr>
                <a:t>::</a:t>
              </a:r>
              <a:r>
                <a:rPr lang="en-US" sz="1400" dirty="0"/>
                <a:t>).</a:t>
              </a:r>
            </a:p>
          </p:txBody>
        </p:sp>
        <p:sp>
          <p:nvSpPr>
            <p:cNvPr id="33848" name="Line 99"/>
            <p:cNvSpPr>
              <a:spLocks noChangeShapeType="1"/>
            </p:cNvSpPr>
            <p:nvPr/>
          </p:nvSpPr>
          <p:spPr bwMode="auto">
            <a:xfrm flipH="1">
              <a:off x="864" y="480"/>
              <a:ext cx="2112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bIns="0">
              <a:spAutoFit/>
            </a:bodyPr>
            <a:lstStyle/>
            <a:p>
              <a:endParaRPr lang="en-US"/>
            </a:p>
          </p:txBody>
        </p:sp>
      </p:grpSp>
      <p:grpSp>
        <p:nvGrpSpPr>
          <p:cNvPr id="33826" name="Group 105"/>
          <p:cNvGrpSpPr>
            <a:grpSpLocks/>
          </p:cNvGrpSpPr>
          <p:nvPr/>
        </p:nvGrpSpPr>
        <p:grpSpPr bwMode="auto">
          <a:xfrm>
            <a:off x="3962761" y="1838332"/>
            <a:ext cx="5137150" cy="679449"/>
            <a:chOff x="2194" y="1117"/>
            <a:chExt cx="3236" cy="428"/>
          </a:xfrm>
        </p:grpSpPr>
        <p:sp>
          <p:nvSpPr>
            <p:cNvPr id="33845" name="Rectangle 103"/>
            <p:cNvSpPr>
              <a:spLocks noChangeArrowheads="1"/>
            </p:cNvSpPr>
            <p:nvPr/>
          </p:nvSpPr>
          <p:spPr bwMode="auto">
            <a:xfrm>
              <a:off x="2688" y="1117"/>
              <a:ext cx="2742" cy="1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</a:rPr>
                <a:t>Number of employees before instantiation is 0</a:t>
              </a:r>
            </a:p>
          </p:txBody>
        </p:sp>
        <p:sp>
          <p:nvSpPr>
            <p:cNvPr id="33846" name="Line 104"/>
            <p:cNvSpPr>
              <a:spLocks noChangeShapeType="1"/>
            </p:cNvSpPr>
            <p:nvPr/>
          </p:nvSpPr>
          <p:spPr bwMode="auto">
            <a:xfrm flipH="1">
              <a:off x="2194" y="1248"/>
              <a:ext cx="494" cy="2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3827" name="Group 106"/>
          <p:cNvGrpSpPr>
            <a:grpSpLocks/>
          </p:cNvGrpSpPr>
          <p:nvPr/>
        </p:nvGrpSpPr>
        <p:grpSpPr bwMode="auto">
          <a:xfrm>
            <a:off x="3066838" y="2663785"/>
            <a:ext cx="6097588" cy="1466850"/>
            <a:chOff x="1727" y="1536"/>
            <a:chExt cx="3841" cy="924"/>
          </a:xfrm>
        </p:grpSpPr>
        <p:sp>
          <p:nvSpPr>
            <p:cNvPr id="33843" name="Line 102"/>
            <p:cNvSpPr>
              <a:spLocks noChangeShapeType="1"/>
            </p:cNvSpPr>
            <p:nvPr/>
          </p:nvSpPr>
          <p:spPr bwMode="auto">
            <a:xfrm flipH="1">
              <a:off x="1727" y="1728"/>
              <a:ext cx="1057" cy="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bIns="0" anchor="ctr">
              <a:spAutoFit/>
            </a:bodyPr>
            <a:lstStyle/>
            <a:p>
              <a:endParaRPr lang="en-US" b="1"/>
            </a:p>
          </p:txBody>
        </p:sp>
        <p:sp>
          <p:nvSpPr>
            <p:cNvPr id="33844" name="Text Box 101"/>
            <p:cNvSpPr txBox="1">
              <a:spLocks noChangeArrowheads="1"/>
            </p:cNvSpPr>
            <p:nvPr/>
          </p:nvSpPr>
          <p:spPr bwMode="auto">
            <a:xfrm>
              <a:off x="2640" y="1536"/>
              <a:ext cx="2928" cy="26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</a:rPr>
                <a:t>e2Ptr-&gt;</a:t>
              </a:r>
              <a:r>
                <a:rPr lang="en-US" sz="1200" b="1" dirty="0" err="1">
                  <a:latin typeface="Courier New" panose="02070309020205020404" pitchFamily="49" charset="0"/>
                </a:rPr>
                <a:t>getCount</a:t>
              </a:r>
              <a:r>
                <a:rPr lang="en-US" sz="1200" b="1" dirty="0">
                  <a:latin typeface="Courier New" panose="02070309020205020404" pitchFamily="49" charset="0"/>
                </a:rPr>
                <a:t>()</a:t>
              </a:r>
              <a:r>
                <a:rPr lang="en-US" sz="1200" b="1" dirty="0"/>
                <a:t>  or </a:t>
              </a:r>
              <a:r>
                <a:rPr lang="en-US" sz="1200" b="1" dirty="0">
                  <a:latin typeface="Courier New" panose="02070309020205020404" pitchFamily="49" charset="0"/>
                </a:rPr>
                <a:t>Employee::</a:t>
              </a:r>
              <a:r>
                <a:rPr lang="en-US" sz="1200" b="1" dirty="0" err="1">
                  <a:latin typeface="Courier New" panose="02070309020205020404" pitchFamily="49" charset="0"/>
                </a:rPr>
                <a:t>getCount</a:t>
              </a:r>
              <a:r>
                <a:rPr lang="en-US" sz="1200" b="1" dirty="0">
                  <a:latin typeface="Courier New" panose="02070309020205020404" pitchFamily="49" charset="0"/>
                </a:rPr>
                <a:t>()</a:t>
              </a:r>
              <a:r>
                <a:rPr lang="en-US" sz="1200" b="1" dirty="0"/>
                <a:t>  would also work.</a:t>
              </a:r>
            </a:p>
          </p:txBody>
        </p:sp>
      </p:grpSp>
      <p:grpSp>
        <p:nvGrpSpPr>
          <p:cNvPr id="33828" name="Group 110"/>
          <p:cNvGrpSpPr>
            <a:grpSpLocks/>
          </p:cNvGrpSpPr>
          <p:nvPr/>
        </p:nvGrpSpPr>
        <p:grpSpPr bwMode="auto">
          <a:xfrm>
            <a:off x="3200400" y="3581402"/>
            <a:ext cx="5902325" cy="1033463"/>
            <a:chOff x="2016" y="2256"/>
            <a:chExt cx="3718" cy="651"/>
          </a:xfrm>
        </p:grpSpPr>
        <p:sp>
          <p:nvSpPr>
            <p:cNvPr id="33841" name="Rectangle 107"/>
            <p:cNvSpPr>
              <a:spLocks noChangeArrowheads="1"/>
            </p:cNvSpPr>
            <p:nvPr/>
          </p:nvSpPr>
          <p:spPr bwMode="auto">
            <a:xfrm>
              <a:off x="2854" y="2645"/>
              <a:ext cx="2880" cy="26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</a:rPr>
                <a:t>Employee constructor for Susan Baker called.</a:t>
              </a:r>
            </a:p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</a:rPr>
                <a:t>Employee constructor for Robert Jones called.</a:t>
              </a:r>
            </a:p>
          </p:txBody>
        </p:sp>
        <p:sp>
          <p:nvSpPr>
            <p:cNvPr id="33842" name="Line 109"/>
            <p:cNvSpPr>
              <a:spLocks noChangeShapeType="1"/>
            </p:cNvSpPr>
            <p:nvPr/>
          </p:nvSpPr>
          <p:spPr bwMode="auto">
            <a:xfrm flipH="1" flipV="1">
              <a:off x="2016" y="2256"/>
              <a:ext cx="829" cy="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3829" name="Group 115"/>
          <p:cNvGrpSpPr>
            <a:grpSpLocks/>
          </p:cNvGrpSpPr>
          <p:nvPr/>
        </p:nvGrpSpPr>
        <p:grpSpPr bwMode="auto">
          <a:xfrm>
            <a:off x="4191000" y="3524251"/>
            <a:ext cx="4910138" cy="357187"/>
            <a:chOff x="2640" y="2220"/>
            <a:chExt cx="3093" cy="225"/>
          </a:xfrm>
        </p:grpSpPr>
        <p:sp>
          <p:nvSpPr>
            <p:cNvPr id="33839" name="Line 113"/>
            <p:cNvSpPr>
              <a:spLocks noChangeShapeType="1"/>
            </p:cNvSpPr>
            <p:nvPr/>
          </p:nvSpPr>
          <p:spPr bwMode="auto">
            <a:xfrm flipH="1">
              <a:off x="2640" y="2282"/>
              <a:ext cx="455" cy="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3840" name="Rectangle 111"/>
            <p:cNvSpPr>
              <a:spLocks noChangeArrowheads="1"/>
            </p:cNvSpPr>
            <p:nvPr/>
          </p:nvSpPr>
          <p:spPr bwMode="auto">
            <a:xfrm>
              <a:off x="3049" y="2220"/>
              <a:ext cx="2684" cy="1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</a:rPr>
                <a:t>Number of employees after instantiation is 2</a:t>
              </a:r>
            </a:p>
          </p:txBody>
        </p:sp>
      </p:grpSp>
      <p:grpSp>
        <p:nvGrpSpPr>
          <p:cNvPr id="33830" name="Group 119"/>
          <p:cNvGrpSpPr>
            <a:grpSpLocks/>
          </p:cNvGrpSpPr>
          <p:nvPr/>
        </p:nvGrpSpPr>
        <p:grpSpPr bwMode="auto">
          <a:xfrm>
            <a:off x="3353088" y="4887204"/>
            <a:ext cx="5735638" cy="576263"/>
            <a:chOff x="1907" y="3072"/>
            <a:chExt cx="3613" cy="363"/>
          </a:xfrm>
        </p:grpSpPr>
        <p:sp>
          <p:nvSpPr>
            <p:cNvPr id="33837" name="Rectangle 116"/>
            <p:cNvSpPr>
              <a:spLocks noChangeArrowheads="1"/>
            </p:cNvSpPr>
            <p:nvPr/>
          </p:nvSpPr>
          <p:spPr bwMode="auto">
            <a:xfrm>
              <a:off x="2640" y="3072"/>
              <a:ext cx="2880" cy="26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</a:rPr>
                <a:t>Employee 1: Susan Baker</a:t>
              </a:r>
            </a:p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</a:rPr>
                <a:t>Employee 2: Robert Jones</a:t>
              </a:r>
            </a:p>
          </p:txBody>
        </p:sp>
        <p:sp>
          <p:nvSpPr>
            <p:cNvPr id="33838" name="Line 118"/>
            <p:cNvSpPr>
              <a:spLocks noChangeShapeType="1"/>
            </p:cNvSpPr>
            <p:nvPr/>
          </p:nvSpPr>
          <p:spPr bwMode="auto">
            <a:xfrm flipH="1">
              <a:off x="1907" y="3312"/>
              <a:ext cx="733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3831" name="Group 122"/>
          <p:cNvGrpSpPr>
            <a:grpSpLocks/>
          </p:cNvGrpSpPr>
          <p:nvPr/>
        </p:nvGrpSpPr>
        <p:grpSpPr bwMode="auto">
          <a:xfrm>
            <a:off x="2743489" y="5964250"/>
            <a:ext cx="6345238" cy="484188"/>
            <a:chOff x="1619" y="3744"/>
            <a:chExt cx="3997" cy="305"/>
          </a:xfrm>
        </p:grpSpPr>
        <p:sp>
          <p:nvSpPr>
            <p:cNvPr id="33835" name="Rectangle 120"/>
            <p:cNvSpPr>
              <a:spLocks noChangeArrowheads="1"/>
            </p:cNvSpPr>
            <p:nvPr/>
          </p:nvSpPr>
          <p:spPr bwMode="auto">
            <a:xfrm>
              <a:off x="2736" y="3744"/>
              <a:ext cx="2880" cy="26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</a:rPr>
                <a:t>~Employee() called for Susan Baker</a:t>
              </a:r>
            </a:p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</a:rPr>
                <a:t>~Employee() called for Robert Jones</a:t>
              </a:r>
            </a:p>
          </p:txBody>
        </p:sp>
        <p:sp>
          <p:nvSpPr>
            <p:cNvPr id="33836" name="Line 121"/>
            <p:cNvSpPr>
              <a:spLocks noChangeShapeType="1"/>
            </p:cNvSpPr>
            <p:nvPr/>
          </p:nvSpPr>
          <p:spPr bwMode="auto">
            <a:xfrm flipH="1">
              <a:off x="1619" y="3895"/>
              <a:ext cx="1126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3832" name="Group 127"/>
          <p:cNvGrpSpPr>
            <a:grpSpLocks/>
          </p:cNvGrpSpPr>
          <p:nvPr/>
        </p:nvGrpSpPr>
        <p:grpSpPr bwMode="auto">
          <a:xfrm>
            <a:off x="1935163" y="677863"/>
            <a:ext cx="2438400" cy="2506663"/>
            <a:chOff x="1219" y="427"/>
            <a:chExt cx="1536" cy="1579"/>
          </a:xfrm>
        </p:grpSpPr>
        <p:sp>
          <p:nvSpPr>
            <p:cNvPr id="33833" name="Text Box 124"/>
            <p:cNvSpPr txBox="1">
              <a:spLocks noChangeArrowheads="1"/>
            </p:cNvSpPr>
            <p:nvPr/>
          </p:nvSpPr>
          <p:spPr bwMode="auto">
            <a:xfrm>
              <a:off x="1219" y="427"/>
              <a:ext cx="1536" cy="26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</a:rPr>
                <a:t>count</a:t>
              </a:r>
              <a:r>
                <a:rPr lang="en-US" sz="1200" b="1" dirty="0"/>
                <a:t> incremented because of constructor calls from </a:t>
              </a:r>
              <a:r>
                <a:rPr lang="en-US" sz="1200" b="1" dirty="0">
                  <a:latin typeface="Courier New" panose="02070309020205020404" pitchFamily="49" charset="0"/>
                </a:rPr>
                <a:t>new</a:t>
              </a:r>
              <a:r>
                <a:rPr lang="en-US" sz="1200" b="1" dirty="0"/>
                <a:t>.  </a:t>
              </a:r>
            </a:p>
          </p:txBody>
        </p:sp>
        <p:sp>
          <p:nvSpPr>
            <p:cNvPr id="33834" name="Line 126"/>
            <p:cNvSpPr>
              <a:spLocks noChangeShapeType="1"/>
            </p:cNvSpPr>
            <p:nvPr/>
          </p:nvSpPr>
          <p:spPr bwMode="auto">
            <a:xfrm flipH="1">
              <a:off x="1482" y="693"/>
              <a:ext cx="246" cy="1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bIns="0"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261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Group 3"/>
          <p:cNvGrpSpPr>
            <a:grpSpLocks/>
          </p:cNvGrpSpPr>
          <p:nvPr/>
        </p:nvGrpSpPr>
        <p:grpSpPr bwMode="auto">
          <a:xfrm>
            <a:off x="0" y="0"/>
            <a:ext cx="6629400" cy="1981200"/>
            <a:chOff x="0" y="0"/>
            <a:chExt cx="3072" cy="2244"/>
          </a:xfrm>
        </p:grpSpPr>
        <p:grpSp>
          <p:nvGrpSpPr>
            <p:cNvPr id="34824" name="Group 4"/>
            <p:cNvGrpSpPr>
              <a:grpSpLocks/>
            </p:cNvGrpSpPr>
            <p:nvPr/>
          </p:nvGrpSpPr>
          <p:grpSpPr bwMode="auto">
            <a:xfrm>
              <a:off x="0" y="0"/>
              <a:ext cx="3072" cy="374"/>
              <a:chOff x="0" y="0"/>
              <a:chExt cx="3072" cy="374"/>
            </a:xfrm>
          </p:grpSpPr>
          <p:sp>
            <p:nvSpPr>
              <p:cNvPr id="34840" name="Rectangle 5"/>
              <p:cNvSpPr>
                <a:spLocks noChangeArrowheads="1"/>
              </p:cNvSpPr>
              <p:nvPr/>
            </p:nvSpPr>
            <p:spPr bwMode="auto">
              <a:xfrm>
                <a:off x="0" y="30"/>
                <a:ext cx="3072" cy="31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34841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119	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4825" name="Group 7"/>
            <p:cNvGrpSpPr>
              <a:grpSpLocks/>
            </p:cNvGrpSpPr>
            <p:nvPr/>
          </p:nvGrpSpPr>
          <p:grpSpPr bwMode="auto">
            <a:xfrm>
              <a:off x="0" y="374"/>
              <a:ext cx="3072" cy="374"/>
              <a:chOff x="0" y="374"/>
              <a:chExt cx="3072" cy="374"/>
            </a:xfrm>
          </p:grpSpPr>
          <p:sp>
            <p:nvSpPr>
              <p:cNvPr id="34838" name="Rectangle 8"/>
              <p:cNvSpPr>
                <a:spLocks noChangeArrowheads="1"/>
              </p:cNvSpPr>
              <p:nvPr/>
            </p:nvSpPr>
            <p:spPr bwMode="auto">
              <a:xfrm>
                <a:off x="0" y="404"/>
                <a:ext cx="3072" cy="31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34839" name="Rectangle 9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120	</a:t>
                </a:r>
                <a:r>
                  <a:rPr lang="en-US" sz="1200" b="1">
                    <a:latin typeface="Courier New" panose="02070309020205020404" pitchFamily="49" charset="0"/>
                  </a:rPr>
                  <a:t>   cout &lt;&lt; "Number of employees after deletion is "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4826" name="Group 10"/>
            <p:cNvGrpSpPr>
              <a:grpSpLocks/>
            </p:cNvGrpSpPr>
            <p:nvPr/>
          </p:nvGrpSpPr>
          <p:grpSpPr bwMode="auto">
            <a:xfrm>
              <a:off x="0" y="748"/>
              <a:ext cx="3072" cy="374"/>
              <a:chOff x="0" y="748"/>
              <a:chExt cx="3072" cy="374"/>
            </a:xfrm>
          </p:grpSpPr>
          <p:sp>
            <p:nvSpPr>
              <p:cNvPr id="34836" name="Rectangle 11"/>
              <p:cNvSpPr>
                <a:spLocks noChangeArrowheads="1"/>
              </p:cNvSpPr>
              <p:nvPr/>
            </p:nvSpPr>
            <p:spPr bwMode="auto">
              <a:xfrm>
                <a:off x="0" y="778"/>
                <a:ext cx="3072" cy="31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34837" name="Rectangle 12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121	</a:t>
                </a:r>
                <a:r>
                  <a:rPr lang="en-US" sz="1200" b="1">
                    <a:latin typeface="Courier New" panose="02070309020205020404" pitchFamily="49" charset="0"/>
                  </a:rPr>
                  <a:t>        &lt;&lt; Employee::getCount() &lt;&lt; endl;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4827" name="Group 13"/>
            <p:cNvGrpSpPr>
              <a:grpSpLocks/>
            </p:cNvGrpSpPr>
            <p:nvPr/>
          </p:nvGrpSpPr>
          <p:grpSpPr bwMode="auto">
            <a:xfrm>
              <a:off x="0" y="1122"/>
              <a:ext cx="3072" cy="374"/>
              <a:chOff x="0" y="1122"/>
              <a:chExt cx="3072" cy="374"/>
            </a:xfrm>
          </p:grpSpPr>
          <p:sp>
            <p:nvSpPr>
              <p:cNvPr id="34834" name="Rectangle 14"/>
              <p:cNvSpPr>
                <a:spLocks noChangeArrowheads="1"/>
              </p:cNvSpPr>
              <p:nvPr/>
            </p:nvSpPr>
            <p:spPr bwMode="auto">
              <a:xfrm>
                <a:off x="0" y="1152"/>
                <a:ext cx="3072" cy="31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34835" name="Rectangle 15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122	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4828" name="Group 16"/>
            <p:cNvGrpSpPr>
              <a:grpSpLocks/>
            </p:cNvGrpSpPr>
            <p:nvPr/>
          </p:nvGrpSpPr>
          <p:grpSpPr bwMode="auto">
            <a:xfrm>
              <a:off x="0" y="1496"/>
              <a:ext cx="3072" cy="374"/>
              <a:chOff x="0" y="1496"/>
              <a:chExt cx="3072" cy="374"/>
            </a:xfrm>
          </p:grpSpPr>
          <p:sp>
            <p:nvSpPr>
              <p:cNvPr id="34832" name="Rectangle 17"/>
              <p:cNvSpPr>
                <a:spLocks noChangeArrowheads="1"/>
              </p:cNvSpPr>
              <p:nvPr/>
            </p:nvSpPr>
            <p:spPr bwMode="auto">
              <a:xfrm>
                <a:off x="0" y="1526"/>
                <a:ext cx="3072" cy="31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34833" name="Rectangle 18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123	</a:t>
                </a:r>
                <a:r>
                  <a:rPr lang="en-US" sz="1200" b="1">
                    <a:latin typeface="Courier New" panose="02070309020205020404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return</a:t>
                </a:r>
                <a:r>
                  <a:rPr lang="en-US" sz="1200" b="1">
                    <a:latin typeface="Courier New" panose="02070309020205020404" pitchFamily="49" charset="0"/>
                  </a:rPr>
                  <a:t> 0;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4829" name="Group 19"/>
            <p:cNvGrpSpPr>
              <a:grpSpLocks/>
            </p:cNvGrpSpPr>
            <p:nvPr/>
          </p:nvGrpSpPr>
          <p:grpSpPr bwMode="auto">
            <a:xfrm>
              <a:off x="0" y="1870"/>
              <a:ext cx="3072" cy="374"/>
              <a:chOff x="0" y="1870"/>
              <a:chExt cx="3072" cy="374"/>
            </a:xfrm>
          </p:grpSpPr>
          <p:sp>
            <p:nvSpPr>
              <p:cNvPr id="34830" name="Rectangle 20"/>
              <p:cNvSpPr>
                <a:spLocks noChangeArrowheads="1"/>
              </p:cNvSpPr>
              <p:nvPr/>
            </p:nvSpPr>
            <p:spPr bwMode="auto">
              <a:xfrm>
                <a:off x="0" y="1900"/>
                <a:ext cx="3072" cy="31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34831" name="Rectangle 21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124	</a:t>
                </a:r>
                <a:r>
                  <a:rPr lang="en-US" sz="1200" b="1">
                    <a:latin typeface="Courier New" panose="02070309020205020404" pitchFamily="49" charset="0"/>
                  </a:rPr>
                  <a:t>}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</p:grpSp>
      <p:sp>
        <p:nvSpPr>
          <p:cNvPr id="34819" name="Rectangle 22"/>
          <p:cNvSpPr>
            <a:spLocks noChangeArrowheads="1"/>
          </p:cNvSpPr>
          <p:nvPr/>
        </p:nvSpPr>
        <p:spPr bwMode="auto">
          <a:xfrm>
            <a:off x="0" y="2209800"/>
            <a:ext cx="6629400" cy="23082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1200" b="1" dirty="0">
                <a:latin typeface="Courier New" panose="02070309020205020404" pitchFamily="49" charset="0"/>
              </a:rPr>
              <a:t>Number of employees before instantiation is 0</a:t>
            </a:r>
          </a:p>
          <a:p>
            <a:pPr eaLnBrk="1" hangingPunct="1"/>
            <a:r>
              <a:rPr lang="en-US" sz="1200" b="1" dirty="0">
                <a:latin typeface="Courier New" panose="02070309020205020404" pitchFamily="49" charset="0"/>
              </a:rPr>
              <a:t>Employee constructor for Susan Baker called.</a:t>
            </a:r>
          </a:p>
          <a:p>
            <a:pPr eaLnBrk="1" hangingPunct="1"/>
            <a:r>
              <a:rPr lang="en-US" sz="1200" b="1" dirty="0">
                <a:latin typeface="Courier New" panose="02070309020205020404" pitchFamily="49" charset="0"/>
              </a:rPr>
              <a:t>Employee constructor for Robert Jones called.</a:t>
            </a:r>
          </a:p>
          <a:p>
            <a:pPr eaLnBrk="1" hangingPunct="1"/>
            <a:r>
              <a:rPr lang="en-US" sz="1200" b="1" dirty="0">
                <a:latin typeface="Courier New" panose="02070309020205020404" pitchFamily="49" charset="0"/>
              </a:rPr>
              <a:t>Number of employees after instantiation is 2</a:t>
            </a:r>
          </a:p>
          <a:p>
            <a:pPr eaLnBrk="1" hangingPunct="1"/>
            <a:r>
              <a:rPr lang="en-US" sz="1200" b="1" dirty="0">
                <a:latin typeface="Courier New" panose="02070309020205020404" pitchFamily="49" charset="0"/>
              </a:rPr>
              <a:t> </a:t>
            </a:r>
          </a:p>
          <a:p>
            <a:pPr eaLnBrk="1" hangingPunct="1"/>
            <a:r>
              <a:rPr lang="en-US" sz="1200" b="1" dirty="0">
                <a:latin typeface="Courier New" panose="02070309020205020404" pitchFamily="49" charset="0"/>
              </a:rPr>
              <a:t>Employee 1: Susan Baker</a:t>
            </a:r>
          </a:p>
          <a:p>
            <a:pPr eaLnBrk="1" hangingPunct="1"/>
            <a:r>
              <a:rPr lang="en-US" sz="1200" b="1" dirty="0">
                <a:latin typeface="Courier New" panose="02070309020205020404" pitchFamily="49" charset="0"/>
              </a:rPr>
              <a:t>Employee 2: Robert Jones</a:t>
            </a:r>
          </a:p>
          <a:p>
            <a:pPr eaLnBrk="1" hangingPunct="1"/>
            <a:r>
              <a:rPr lang="en-US" sz="1200" b="1" dirty="0">
                <a:latin typeface="Courier New" panose="02070309020205020404" pitchFamily="49" charset="0"/>
              </a:rPr>
              <a:t> </a:t>
            </a:r>
          </a:p>
          <a:p>
            <a:pPr eaLnBrk="1" hangingPunct="1"/>
            <a:r>
              <a:rPr lang="en-US" sz="1200" b="1" dirty="0">
                <a:latin typeface="Courier New" panose="02070309020205020404" pitchFamily="49" charset="0"/>
              </a:rPr>
              <a:t>~Employee() called for Susan Baker</a:t>
            </a:r>
          </a:p>
          <a:p>
            <a:pPr eaLnBrk="1" hangingPunct="1"/>
            <a:r>
              <a:rPr lang="en-US" sz="1200" b="1" dirty="0">
                <a:latin typeface="Courier New" panose="02070309020205020404" pitchFamily="49" charset="0"/>
              </a:rPr>
              <a:t>~Employee() called for Robert Jones</a:t>
            </a:r>
          </a:p>
          <a:p>
            <a:pPr eaLnBrk="1" hangingPunct="1"/>
            <a:r>
              <a:rPr lang="en-US" sz="1200" b="1" dirty="0">
                <a:latin typeface="Courier New" panose="02070309020205020404" pitchFamily="49" charset="0"/>
              </a:rPr>
              <a:t>Number of employees after deletion is 0</a:t>
            </a:r>
          </a:p>
          <a:p>
            <a:pPr eaLnBrk="1" hangingPunct="1"/>
            <a:endParaRPr lang="en-US" sz="1200" b="1" dirty="0">
              <a:latin typeface="Courier New" panose="02070309020205020404" pitchFamily="49" charset="0"/>
            </a:endParaRPr>
          </a:p>
        </p:txBody>
      </p: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3581400" y="914400"/>
            <a:ext cx="2895600" cy="3124200"/>
            <a:chOff x="2256" y="576"/>
            <a:chExt cx="1824" cy="1968"/>
          </a:xfrm>
        </p:grpSpPr>
        <p:sp>
          <p:nvSpPr>
            <p:cNvPr id="34821" name="Line 24"/>
            <p:cNvSpPr>
              <a:spLocks noChangeShapeType="1"/>
            </p:cNvSpPr>
            <p:nvPr/>
          </p:nvSpPr>
          <p:spPr bwMode="auto">
            <a:xfrm flipH="1" flipV="1">
              <a:off x="2448" y="576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822" name="Line 25"/>
            <p:cNvSpPr>
              <a:spLocks noChangeShapeType="1"/>
            </p:cNvSpPr>
            <p:nvPr/>
          </p:nvSpPr>
          <p:spPr bwMode="auto">
            <a:xfrm flipH="1">
              <a:off x="2256" y="1104"/>
              <a:ext cx="1152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823" name="Text Box 23"/>
            <p:cNvSpPr txBox="1">
              <a:spLocks noChangeArrowheads="1"/>
            </p:cNvSpPr>
            <p:nvPr/>
          </p:nvSpPr>
          <p:spPr bwMode="auto">
            <a:xfrm>
              <a:off x="2352" y="912"/>
              <a:ext cx="1728" cy="19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b="1">
                  <a:latin typeface="Courier New" panose="02070309020205020404" pitchFamily="49" charset="0"/>
                </a:rPr>
                <a:t>count</a:t>
              </a:r>
              <a:r>
                <a:rPr lang="en-US" sz="1400" b="1"/>
                <a:t> back to zero.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556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1600" y="70961"/>
            <a:ext cx="8135956" cy="81178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alibri" pitchFamily="34" charset="0"/>
              </a:rPr>
              <a:t>Class in C++ - Example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2686050" y="2343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800350" y="2286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1951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737" y="1295400"/>
            <a:ext cx="7004525" cy="4807027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3279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5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44881"/>
          </a:xfrm>
        </p:spPr>
        <p:txBody>
          <a:bodyPr/>
          <a:lstStyle/>
          <a:p>
            <a:r>
              <a:rPr lang="en-US" b="1" dirty="0" err="1">
                <a:solidFill>
                  <a:srgbClr val="D20000"/>
                </a:solidFill>
              </a:rPr>
              <a:t>const</a:t>
            </a:r>
            <a:r>
              <a:rPr lang="en-US" b="1" dirty="0">
                <a:solidFill>
                  <a:srgbClr val="D20000"/>
                </a:solidFill>
              </a:rPr>
              <a:t> Objects</a:t>
            </a:r>
          </a:p>
        </p:txBody>
      </p:sp>
      <p:sp>
        <p:nvSpPr>
          <p:cNvPr id="8195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-36444" y="944881"/>
            <a:ext cx="9028044" cy="5638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b="1" dirty="0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object: Read-only objects</a:t>
            </a:r>
          </a:p>
          <a:p>
            <a:pPr lvl="1" algn="just">
              <a:spcBef>
                <a:spcPts val="2400"/>
              </a:spcBef>
            </a:pPr>
            <a:r>
              <a:rPr lang="en-US" sz="2600" dirty="0"/>
              <a:t>Object </a:t>
            </a:r>
            <a:r>
              <a:rPr lang="en-US" dirty="0"/>
              <a:t>data members can only be read</a:t>
            </a:r>
            <a:r>
              <a:rPr lang="en-US" sz="2600" dirty="0"/>
              <a:t>, NO write/update of data member allowed</a:t>
            </a:r>
          </a:p>
          <a:p>
            <a:pPr lvl="1" algn="just">
              <a:spcBef>
                <a:spcPts val="2400"/>
              </a:spcBef>
            </a:pPr>
            <a:r>
              <a:rPr lang="en-US" sz="2600" dirty="0"/>
              <a:t>Requires all member functions be </a:t>
            </a:r>
            <a:r>
              <a:rPr lang="en-US" sz="2600" b="1" dirty="0" err="1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600" dirty="0"/>
              <a:t> (except </a:t>
            </a:r>
            <a:r>
              <a:rPr lang="en-US" sz="2600" u="sng" dirty="0"/>
              <a:t>constructors</a:t>
            </a:r>
            <a:r>
              <a:rPr lang="en-US" sz="2600" dirty="0"/>
              <a:t> and </a:t>
            </a:r>
            <a:r>
              <a:rPr lang="en-US" sz="2600" u="sng" dirty="0"/>
              <a:t>destructors</a:t>
            </a:r>
            <a:r>
              <a:rPr lang="en-US" sz="2600" dirty="0"/>
              <a:t>)</a:t>
            </a:r>
          </a:p>
          <a:p>
            <a:pPr lvl="1" algn="just">
              <a:spcBef>
                <a:spcPts val="2400"/>
              </a:spcBef>
            </a:pPr>
            <a:r>
              <a:rPr lang="en-US" sz="2600" b="1" dirty="0" err="1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600" dirty="0"/>
              <a:t> object must be initialized (using constructors) at the time of object creation</a:t>
            </a:r>
          </a:p>
          <a:p>
            <a:pPr lvl="1" algn="just">
              <a:spcBef>
                <a:spcPts val="0"/>
              </a:spcBef>
              <a:spcAft>
                <a:spcPts val="1200"/>
              </a:spcAft>
            </a:pPr>
            <a:endParaRPr lang="en-US" sz="2600" b="1" dirty="0"/>
          </a:p>
          <a:p>
            <a:pPr lvl="1" algn="just">
              <a:spcBef>
                <a:spcPts val="0"/>
              </a:spcBef>
              <a:spcAft>
                <a:spcPts val="1200"/>
              </a:spcAft>
            </a:pP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78" y="5562600"/>
            <a:ext cx="8763000" cy="58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31388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5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44881"/>
          </a:xfrm>
        </p:spPr>
        <p:txBody>
          <a:bodyPr/>
          <a:lstStyle/>
          <a:p>
            <a:r>
              <a:rPr lang="en-US" b="1" dirty="0" err="1">
                <a:solidFill>
                  <a:srgbClr val="D20000"/>
                </a:solidFill>
              </a:rPr>
              <a:t>const</a:t>
            </a:r>
            <a:r>
              <a:rPr lang="en-US" b="1" dirty="0">
                <a:solidFill>
                  <a:srgbClr val="D20000"/>
                </a:solidFill>
              </a:rPr>
              <a:t> Objects</a:t>
            </a:r>
          </a:p>
        </p:txBody>
      </p:sp>
      <p:sp>
        <p:nvSpPr>
          <p:cNvPr id="8195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-36444" y="944881"/>
            <a:ext cx="9028044" cy="5638800"/>
          </a:xfrm>
        </p:spPr>
        <p:txBody>
          <a:bodyPr/>
          <a:lstStyle/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b="1" dirty="0" err="1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 property of an object goes into effect after the constructor finishes executing and ends before the class's destructor executes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3200" dirty="0"/>
              <a:t>So the constructor and destructor can modify the object.</a:t>
            </a:r>
          </a:p>
          <a:p>
            <a:pPr lvl="1" algn="just">
              <a:spcBef>
                <a:spcPts val="0"/>
              </a:spcBef>
              <a:spcAft>
                <a:spcPts val="1200"/>
              </a:spcAft>
            </a:pPr>
            <a:endParaRPr lang="en-US" sz="2600" b="1" dirty="0"/>
          </a:p>
          <a:p>
            <a:pPr lvl="1" algn="just">
              <a:spcBef>
                <a:spcPts val="0"/>
              </a:spcBef>
              <a:spcAft>
                <a:spcPts val="1200"/>
              </a:spcAft>
            </a:pP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6418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90600"/>
          </a:xfr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b="1" dirty="0" err="1">
                <a:solidFill>
                  <a:srgbClr val="B80000"/>
                </a:solidFill>
                <a:cs typeface="+mj-cs"/>
              </a:rPr>
              <a:t>const</a:t>
            </a:r>
            <a:r>
              <a:rPr lang="en-US" sz="4000" b="1" dirty="0">
                <a:solidFill>
                  <a:srgbClr val="B80000"/>
                </a:solidFill>
                <a:cs typeface="+mj-cs"/>
              </a:rPr>
              <a:t> Class Members</a:t>
            </a:r>
          </a:p>
        </p:txBody>
      </p:sp>
      <p:sp>
        <p:nvSpPr>
          <p:cNvPr id="11267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067800" cy="5638800"/>
          </a:xfr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As with member functions, data members can also be </a:t>
            </a:r>
            <a:r>
              <a:rPr lang="en-US" b="1" dirty="0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sz="2800" b="1" dirty="0">
              <a:solidFill>
                <a:srgbClr val="2F1BC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3000" b="1" dirty="0">
                <a:solidFill>
                  <a:srgbClr val="2F1BC7"/>
                </a:solidFill>
                <a:latin typeface="Courier New" charset="0"/>
              </a:rPr>
              <a:t>const</a:t>
            </a:r>
            <a:r>
              <a:rPr lang="en-US" sz="3000" dirty="0"/>
              <a:t> members and references must be initialized using member initializer</a:t>
            </a:r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3735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30797"/>
            <a:ext cx="8116956" cy="877253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itchFamily="34" charset="0"/>
              </a:rPr>
              <a:t>The </a:t>
            </a:r>
            <a:r>
              <a:rPr lang="en-US" b="1" dirty="0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b="1" dirty="0">
                <a:latin typeface="Calibri" pitchFamily="34" charset="0"/>
              </a:rPr>
              <a:t> Pointer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76200" y="1143000"/>
            <a:ext cx="8955156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just" eaLnBrk="0" hangingPunct="0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Char char="n"/>
            </a:pPr>
            <a:r>
              <a:rPr lang="en-US" sz="3000" b="1" dirty="0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3000" dirty="0">
                <a:latin typeface="Calibri" pitchFamily="34" charset="0"/>
              </a:rPr>
              <a:t> keyword is a special built-in pointer (constant pointer) that references the calling object. 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Char char="n"/>
            </a:pPr>
            <a:endParaRPr lang="en-US" sz="2800" dirty="0">
              <a:latin typeface="Calibri" pitchFamily="34" charset="0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Char char="n"/>
            </a:pPr>
            <a:r>
              <a:rPr lang="en-US" sz="3000" b="1" dirty="0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3000" dirty="0">
                <a:latin typeface="+mj-lt"/>
              </a:rPr>
              <a:t> pointer is passed as a hidden argument to all non-static member functions and is available as a local variable within the body of all non-static functions.</a:t>
            </a:r>
          </a:p>
          <a:p>
            <a:pPr marL="800100" lvl="2" indent="-342900" algn="just" eaLnBrk="0" hangingPunct="0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Char char="n"/>
            </a:pPr>
            <a:r>
              <a:rPr lang="en-US" sz="3000" dirty="0">
                <a:latin typeface="+mj-lt"/>
              </a:rPr>
              <a:t>Not part of the object itself (</a:t>
            </a:r>
            <a:r>
              <a:rPr lang="en-US" sz="3000" b="1" dirty="0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3000" dirty="0">
                <a:latin typeface="+mj-lt"/>
              </a:rPr>
              <a:t> pointer is not reflected with </a:t>
            </a:r>
            <a:r>
              <a:rPr lang="en-US" sz="3000" b="1" dirty="0" err="1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3000" b="1" dirty="0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(object)</a:t>
            </a:r>
            <a:r>
              <a:rPr lang="en-US" sz="3000" dirty="0">
                <a:latin typeface="+mj-lt"/>
              </a:rPr>
              <a:t>)</a:t>
            </a:r>
          </a:p>
          <a:p>
            <a:pPr eaLnBrk="0" hangingPunct="0">
              <a:spcBef>
                <a:spcPct val="20000"/>
              </a:spcBef>
              <a:buClr>
                <a:srgbClr val="00007D"/>
              </a:buClr>
              <a:buSzPct val="75000"/>
            </a:pPr>
            <a:endParaRPr lang="en-US" sz="2800" dirty="0">
              <a:latin typeface="Calibri" pitchFamily="34" charset="0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Char char="n"/>
            </a:pPr>
            <a:r>
              <a:rPr lang="en-US" sz="3000" dirty="0">
                <a:latin typeface="Calibri" pitchFamily="34" charset="0"/>
              </a:rPr>
              <a:t>Can be used to access instance variables within constructors and member functions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0231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>
          <a:xfrm>
            <a:off x="982731" y="38948"/>
            <a:ext cx="8153400" cy="829733"/>
          </a:xfr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B80000"/>
                </a:solidFill>
                <a:cs typeface="+mj-cs"/>
              </a:rPr>
              <a:t>Using the </a:t>
            </a:r>
            <a:r>
              <a:rPr lang="en-US" b="1" dirty="0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b="1" dirty="0">
                <a:solidFill>
                  <a:srgbClr val="B80000"/>
                </a:solidFill>
                <a:cs typeface="+mj-cs"/>
              </a:rPr>
              <a:t> Pointer</a:t>
            </a:r>
          </a:p>
        </p:txBody>
      </p:sp>
      <p:sp>
        <p:nvSpPr>
          <p:cNvPr id="1946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756" y="1095374"/>
            <a:ext cx="8951844" cy="5762625"/>
          </a:xfr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rgbClr val="B80000"/>
                </a:solidFill>
                <a:cs typeface="+mn-cs"/>
              </a:rPr>
              <a:t>Examples using </a:t>
            </a:r>
            <a:r>
              <a:rPr lang="en-US" b="1" dirty="0">
                <a:solidFill>
                  <a:srgbClr val="2F1BC7"/>
                </a:solidFill>
                <a:latin typeface="Courier New" charset="0"/>
                <a:cs typeface="+mn-cs"/>
              </a:rPr>
              <a:t>this</a:t>
            </a:r>
          </a:p>
          <a:p>
            <a:pPr lvl="1">
              <a:defRPr/>
            </a:pPr>
            <a:r>
              <a:rPr lang="en-US" dirty="0"/>
              <a:t>For a member function to access data member </a:t>
            </a:r>
            <a:r>
              <a:rPr lang="en-US" b="1" dirty="0">
                <a:solidFill>
                  <a:srgbClr val="2F1BC7"/>
                </a:solidFill>
                <a:latin typeface="Courier New" charset="0"/>
              </a:rPr>
              <a:t>x</a:t>
            </a:r>
            <a:r>
              <a:rPr lang="en-US" dirty="0"/>
              <a:t>, either</a:t>
            </a:r>
          </a:p>
          <a:p>
            <a:pPr lvl="4">
              <a:buFontTx/>
              <a:buNone/>
              <a:defRPr/>
            </a:pPr>
            <a:r>
              <a:rPr lang="en-US" sz="2400" b="1" dirty="0">
                <a:solidFill>
                  <a:srgbClr val="008000"/>
                </a:solidFill>
                <a:latin typeface="Courier New" charset="0"/>
              </a:rPr>
              <a:t>      </a:t>
            </a:r>
            <a:r>
              <a:rPr lang="en-US" sz="2400" b="1" dirty="0">
                <a:solidFill>
                  <a:srgbClr val="2F1BC7"/>
                </a:solidFill>
                <a:latin typeface="Courier New" charset="0"/>
              </a:rPr>
              <a:t>this-&gt;x;</a:t>
            </a:r>
          </a:p>
          <a:p>
            <a:pPr lvl="4">
              <a:buFontTx/>
              <a:buNone/>
              <a:defRPr/>
            </a:pPr>
            <a:r>
              <a:rPr lang="en-US" sz="2400" dirty="0"/>
              <a:t>                   or</a:t>
            </a:r>
          </a:p>
          <a:p>
            <a:pPr lvl="4">
              <a:buFontTx/>
              <a:buNone/>
              <a:defRPr/>
            </a:pPr>
            <a:r>
              <a:rPr lang="en-US" sz="2400" b="1" dirty="0">
                <a:solidFill>
                  <a:srgbClr val="008000"/>
                </a:solidFill>
                <a:latin typeface="Courier New" charset="0"/>
              </a:rPr>
              <a:t>      </a:t>
            </a:r>
            <a:r>
              <a:rPr lang="en-US" sz="2400" b="1" dirty="0">
                <a:solidFill>
                  <a:srgbClr val="2F1BC7"/>
                </a:solidFill>
                <a:latin typeface="Courier New" charset="0"/>
              </a:rPr>
              <a:t>(*this).x</a:t>
            </a:r>
          </a:p>
          <a:p>
            <a:pPr lvl="4">
              <a:buFontTx/>
              <a:buNone/>
              <a:defRPr/>
            </a:pPr>
            <a:endParaRPr lang="en-US" b="1" dirty="0">
              <a:solidFill>
                <a:srgbClr val="008000"/>
              </a:solidFill>
              <a:latin typeface="Courier New" charset="0"/>
            </a:endParaRPr>
          </a:p>
          <a:p>
            <a:pPr>
              <a:defRPr/>
            </a:pPr>
            <a:r>
              <a:rPr lang="en-US" b="1" dirty="0">
                <a:solidFill>
                  <a:srgbClr val="B80000"/>
                </a:solidFill>
                <a:cs typeface="+mn-cs"/>
              </a:rPr>
              <a:t>Cascaded member function calls:</a:t>
            </a:r>
          </a:p>
          <a:p>
            <a:pPr lvl="1">
              <a:defRPr/>
            </a:pPr>
            <a:r>
              <a:rPr lang="en-US" dirty="0"/>
              <a:t>Function returns a reference pointer to the same object </a:t>
            </a:r>
          </a:p>
          <a:p>
            <a:pPr lvl="4">
              <a:buFontTx/>
              <a:buNone/>
              <a:defRPr/>
            </a:pPr>
            <a:r>
              <a:rPr lang="en-US" b="1" dirty="0">
                <a:solidFill>
                  <a:srgbClr val="2F1BC7"/>
                </a:solidFill>
                <a:latin typeface="Courier New" charset="0"/>
              </a:rPr>
              <a:t>{ return *this; } </a:t>
            </a:r>
          </a:p>
          <a:p>
            <a:pPr lvl="1">
              <a:defRPr/>
            </a:pPr>
            <a:r>
              <a:rPr lang="en-US" dirty="0"/>
              <a:t>Other functions can operate on that pointer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5221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077200" cy="914399"/>
          </a:xfrm>
          <a:solidFill>
            <a:schemeClr val="bg1"/>
          </a:solidFill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rgbClr val="B80000"/>
                </a:solidFill>
                <a:cs typeface="+mj-cs"/>
              </a:rPr>
              <a:t>Using the this Pointer</a:t>
            </a:r>
          </a:p>
        </p:txBody>
      </p:sp>
      <p:sp>
        <p:nvSpPr>
          <p:cNvPr id="2150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4422" y="1066800"/>
            <a:ext cx="9067800" cy="5242561"/>
          </a:xfrm>
          <a:solidFill>
            <a:schemeClr val="bg1"/>
          </a:solidFill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b="1" dirty="0">
                <a:solidFill>
                  <a:srgbClr val="B80000"/>
                </a:solidFill>
                <a:cs typeface="+mn-cs"/>
              </a:rPr>
              <a:t>Example</a:t>
            </a:r>
            <a:r>
              <a:rPr lang="en-US" dirty="0">
                <a:solidFill>
                  <a:srgbClr val="B80000"/>
                </a:solidFill>
                <a:cs typeface="+mn-cs"/>
              </a:rPr>
              <a:t> </a:t>
            </a:r>
            <a:r>
              <a:rPr lang="en-US" dirty="0">
                <a:cs typeface="+mn-cs"/>
              </a:rPr>
              <a:t>of</a:t>
            </a:r>
            <a:r>
              <a:rPr lang="en-US" dirty="0">
                <a:solidFill>
                  <a:srgbClr val="B80000"/>
                </a:solidFill>
                <a:cs typeface="+mn-cs"/>
              </a:rPr>
              <a:t> </a:t>
            </a:r>
            <a:r>
              <a:rPr lang="en-US" b="1" dirty="0">
                <a:solidFill>
                  <a:srgbClr val="B80000"/>
                </a:solidFill>
                <a:cs typeface="+mn-cs"/>
              </a:rPr>
              <a:t>cascaded member function calls:</a:t>
            </a:r>
          </a:p>
          <a:p>
            <a:pPr lvl="1">
              <a:defRPr/>
            </a:pPr>
            <a:r>
              <a:rPr lang="en-US" dirty="0"/>
              <a:t>Member functions </a:t>
            </a:r>
            <a:r>
              <a:rPr lang="en-US" b="1" dirty="0" err="1">
                <a:solidFill>
                  <a:srgbClr val="2C14DE"/>
                </a:solidFill>
                <a:latin typeface="Courier New" charset="0"/>
              </a:rPr>
              <a:t>setHour</a:t>
            </a:r>
            <a:r>
              <a:rPr lang="en-US" dirty="0"/>
              <a:t>, </a:t>
            </a:r>
            <a:r>
              <a:rPr lang="en-US" b="1" dirty="0" err="1">
                <a:solidFill>
                  <a:srgbClr val="2C14DE"/>
                </a:solidFill>
                <a:latin typeface="Courier New" charset="0"/>
              </a:rPr>
              <a:t>setMinute</a:t>
            </a:r>
            <a:r>
              <a:rPr lang="en-US" dirty="0"/>
              <a:t>, and </a:t>
            </a:r>
            <a:r>
              <a:rPr lang="en-US" b="1" dirty="0" err="1">
                <a:solidFill>
                  <a:srgbClr val="2C14DE"/>
                </a:solidFill>
                <a:latin typeface="Courier New" charset="0"/>
              </a:rPr>
              <a:t>setSecond</a:t>
            </a:r>
            <a:r>
              <a:rPr lang="en-US" dirty="0">
                <a:solidFill>
                  <a:srgbClr val="2C14DE"/>
                </a:solidFill>
              </a:rPr>
              <a:t> </a:t>
            </a:r>
            <a:r>
              <a:rPr lang="en-US" dirty="0"/>
              <a:t>all return </a:t>
            </a:r>
            <a:r>
              <a:rPr lang="en-US" b="1" dirty="0">
                <a:latin typeface="Courier New" charset="0"/>
              </a:rPr>
              <a:t>*</a:t>
            </a:r>
            <a:r>
              <a:rPr lang="en-US" b="1" dirty="0">
                <a:solidFill>
                  <a:srgbClr val="2C14DE"/>
                </a:solidFill>
                <a:latin typeface="Courier New" charset="0"/>
              </a:rPr>
              <a:t>this</a:t>
            </a:r>
            <a:r>
              <a:rPr lang="en-US" dirty="0">
                <a:solidFill>
                  <a:srgbClr val="2C14DE"/>
                </a:solidFill>
              </a:rPr>
              <a:t> </a:t>
            </a:r>
            <a:r>
              <a:rPr lang="en-US" dirty="0"/>
              <a:t>(</a:t>
            </a:r>
            <a:r>
              <a:rPr lang="en-US" b="1" i="1" dirty="0"/>
              <a:t>reference to an object</a:t>
            </a:r>
            <a:r>
              <a:rPr lang="en-US" dirty="0"/>
              <a:t>)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For </a:t>
            </a:r>
            <a:r>
              <a:rPr lang="en-US" b="1" dirty="0">
                <a:solidFill>
                  <a:srgbClr val="2C14DE"/>
                </a:solidFill>
              </a:rPr>
              <a:t>object</a:t>
            </a:r>
            <a:r>
              <a:rPr lang="en-US" dirty="0">
                <a:solidFill>
                  <a:srgbClr val="2C14DE"/>
                </a:solidFill>
              </a:rPr>
              <a:t> </a:t>
            </a:r>
            <a:r>
              <a:rPr lang="en-US" b="1" dirty="0">
                <a:solidFill>
                  <a:srgbClr val="2F1BC7"/>
                </a:solidFill>
                <a:latin typeface="Courier New" charset="0"/>
              </a:rPr>
              <a:t>t</a:t>
            </a:r>
            <a:r>
              <a:rPr lang="en-US" dirty="0"/>
              <a:t>, consider:</a:t>
            </a:r>
          </a:p>
          <a:p>
            <a:pPr lvl="3">
              <a:buFontTx/>
              <a:buNone/>
              <a:defRPr/>
            </a:pPr>
            <a:r>
              <a:rPr lang="en-US" sz="2800" b="1" dirty="0" err="1">
                <a:solidFill>
                  <a:srgbClr val="2F1BC7"/>
                </a:solidFill>
                <a:latin typeface="Courier New" charset="0"/>
              </a:rPr>
              <a:t>t.setHour</a:t>
            </a:r>
            <a:r>
              <a:rPr lang="en-US" sz="2800" b="1" dirty="0">
                <a:solidFill>
                  <a:srgbClr val="2F1BC7"/>
                </a:solidFill>
                <a:latin typeface="Courier New" charset="0"/>
              </a:rPr>
              <a:t>(1).</a:t>
            </a:r>
            <a:r>
              <a:rPr lang="en-US" sz="2800" b="1" dirty="0" err="1">
                <a:solidFill>
                  <a:srgbClr val="2F1BC7"/>
                </a:solidFill>
                <a:latin typeface="Courier New" charset="0"/>
              </a:rPr>
              <a:t>setMinute</a:t>
            </a:r>
            <a:r>
              <a:rPr lang="en-US" sz="2800" b="1" dirty="0">
                <a:solidFill>
                  <a:srgbClr val="2F1BC7"/>
                </a:solidFill>
                <a:latin typeface="Courier New" charset="0"/>
              </a:rPr>
              <a:t>(2).</a:t>
            </a:r>
            <a:r>
              <a:rPr lang="en-US" sz="2800" b="1" dirty="0" err="1">
                <a:solidFill>
                  <a:srgbClr val="2F1BC7"/>
                </a:solidFill>
                <a:latin typeface="Courier New" charset="0"/>
              </a:rPr>
              <a:t>setSecond</a:t>
            </a:r>
            <a:r>
              <a:rPr lang="en-US" sz="2800" b="1" dirty="0">
                <a:solidFill>
                  <a:srgbClr val="2F1BC7"/>
                </a:solidFill>
                <a:latin typeface="Courier New" charset="0"/>
              </a:rPr>
              <a:t>(3);</a:t>
            </a:r>
          </a:p>
          <a:p>
            <a:pPr lvl="3">
              <a:buFontTx/>
              <a:buNone/>
              <a:defRPr/>
            </a:pPr>
            <a:endParaRPr lang="en-US" sz="2200" b="1" dirty="0">
              <a:latin typeface="Courier New" charset="0"/>
            </a:endParaRPr>
          </a:p>
          <a:p>
            <a:pPr lvl="1">
              <a:defRPr/>
            </a:pPr>
            <a:r>
              <a:rPr lang="en-US" dirty="0"/>
              <a:t>Executes </a:t>
            </a:r>
            <a:r>
              <a:rPr lang="en-US" b="1" dirty="0" err="1">
                <a:solidFill>
                  <a:srgbClr val="2C14DE"/>
                </a:solidFill>
                <a:latin typeface="Courier New" charset="0"/>
              </a:rPr>
              <a:t>t.setHour</a:t>
            </a:r>
            <a:r>
              <a:rPr lang="en-US" b="1" dirty="0">
                <a:solidFill>
                  <a:srgbClr val="2C14DE"/>
                </a:solidFill>
                <a:latin typeface="Courier New" charset="0"/>
              </a:rPr>
              <a:t>(1)</a:t>
            </a:r>
            <a:r>
              <a:rPr lang="en-US" dirty="0">
                <a:solidFill>
                  <a:srgbClr val="2C14DE"/>
                </a:solidFill>
              </a:rPr>
              <a:t>, </a:t>
            </a:r>
            <a:r>
              <a:rPr lang="en-US" dirty="0"/>
              <a:t>returns </a:t>
            </a:r>
            <a:r>
              <a:rPr lang="en-US" b="1" dirty="0">
                <a:solidFill>
                  <a:srgbClr val="2C14DE"/>
                </a:solidFill>
                <a:latin typeface="Courier New" charset="0"/>
              </a:rPr>
              <a:t>*this</a:t>
            </a:r>
            <a:r>
              <a:rPr lang="en-US" dirty="0">
                <a:solidFill>
                  <a:srgbClr val="2C14DE"/>
                </a:solidFill>
              </a:rPr>
              <a:t> </a:t>
            </a:r>
            <a:r>
              <a:rPr lang="en-US" dirty="0"/>
              <a:t>(reference to object) and the expression becomes</a:t>
            </a:r>
          </a:p>
          <a:p>
            <a:pPr lvl="3">
              <a:buFontTx/>
              <a:buNone/>
              <a:defRPr/>
            </a:pPr>
            <a:r>
              <a:rPr lang="en-US" sz="2800" b="1" dirty="0" err="1">
                <a:solidFill>
                  <a:srgbClr val="2F1BC7"/>
                </a:solidFill>
                <a:latin typeface="Courier New" charset="0"/>
              </a:rPr>
              <a:t>t.setMinute</a:t>
            </a:r>
            <a:r>
              <a:rPr lang="en-US" sz="2800" b="1" dirty="0">
                <a:solidFill>
                  <a:srgbClr val="2F1BC7"/>
                </a:solidFill>
                <a:latin typeface="Courier New" charset="0"/>
              </a:rPr>
              <a:t>(2).</a:t>
            </a:r>
            <a:r>
              <a:rPr lang="en-US" sz="2800" b="1" dirty="0" err="1">
                <a:solidFill>
                  <a:srgbClr val="2F1BC7"/>
                </a:solidFill>
                <a:latin typeface="Courier New" charset="0"/>
              </a:rPr>
              <a:t>setSecond</a:t>
            </a:r>
            <a:r>
              <a:rPr lang="en-US" sz="2800" b="1" dirty="0">
                <a:solidFill>
                  <a:srgbClr val="2F1BC7"/>
                </a:solidFill>
                <a:latin typeface="Courier New" charset="0"/>
              </a:rPr>
              <a:t>(3);</a:t>
            </a:r>
          </a:p>
          <a:p>
            <a:pPr lvl="3">
              <a:buFontTx/>
              <a:buNone/>
              <a:defRPr/>
            </a:pPr>
            <a:endParaRPr lang="en-US" sz="2200" b="1" dirty="0">
              <a:latin typeface="Courier New" charset="0"/>
            </a:endParaRPr>
          </a:p>
          <a:p>
            <a:pPr lvl="1">
              <a:defRPr/>
            </a:pPr>
            <a:r>
              <a:rPr lang="en-US" dirty="0"/>
              <a:t>Executes </a:t>
            </a:r>
            <a:r>
              <a:rPr lang="en-US" b="1" dirty="0" err="1">
                <a:solidFill>
                  <a:srgbClr val="2C14DE"/>
                </a:solidFill>
                <a:latin typeface="Courier New" charset="0"/>
              </a:rPr>
              <a:t>t.setMinute</a:t>
            </a:r>
            <a:r>
              <a:rPr lang="en-US" b="1" dirty="0">
                <a:solidFill>
                  <a:srgbClr val="2C14DE"/>
                </a:solidFill>
                <a:latin typeface="Courier New" charset="0"/>
              </a:rPr>
              <a:t>(2</a:t>
            </a:r>
            <a:r>
              <a:rPr lang="en-US" dirty="0"/>
              <a:t>, returns reference</a:t>
            </a:r>
            <a:r>
              <a:rPr lang="en-US" b="1" dirty="0"/>
              <a:t> </a:t>
            </a:r>
            <a:r>
              <a:rPr lang="en-US" dirty="0"/>
              <a:t>and becomes</a:t>
            </a:r>
          </a:p>
          <a:p>
            <a:pPr lvl="3">
              <a:buFontTx/>
              <a:buNone/>
              <a:defRPr/>
            </a:pPr>
            <a:r>
              <a:rPr lang="en-US" sz="2800" b="1" dirty="0" err="1">
                <a:solidFill>
                  <a:srgbClr val="2C14DE"/>
                </a:solidFill>
                <a:latin typeface="Courier New" charset="0"/>
              </a:rPr>
              <a:t>t.setSecond</a:t>
            </a:r>
            <a:r>
              <a:rPr lang="en-US" sz="2800" b="1" dirty="0">
                <a:solidFill>
                  <a:srgbClr val="2C14DE"/>
                </a:solidFill>
                <a:latin typeface="Courier New" charset="0"/>
              </a:rPr>
              <a:t>(3);</a:t>
            </a:r>
          </a:p>
          <a:p>
            <a:pPr lvl="3">
              <a:buFontTx/>
              <a:buNone/>
              <a:defRPr/>
            </a:pPr>
            <a:endParaRPr lang="en-US" sz="2600" b="1" dirty="0">
              <a:solidFill>
                <a:srgbClr val="2C14DE"/>
              </a:solidFill>
              <a:latin typeface="Courier New" charset="0"/>
            </a:endParaRPr>
          </a:p>
          <a:p>
            <a:pPr lvl="1">
              <a:defRPr/>
            </a:pPr>
            <a:r>
              <a:rPr lang="en-US" dirty="0"/>
              <a:t>Executes </a:t>
            </a:r>
            <a:r>
              <a:rPr lang="en-US" b="1" dirty="0" err="1">
                <a:solidFill>
                  <a:srgbClr val="2C14DE"/>
                </a:solidFill>
                <a:latin typeface="Courier New" charset="0"/>
              </a:rPr>
              <a:t>t.setSecond</a:t>
            </a:r>
            <a:r>
              <a:rPr lang="en-US" b="1" dirty="0">
                <a:solidFill>
                  <a:srgbClr val="2C14DE"/>
                </a:solidFill>
                <a:latin typeface="Courier New" charset="0"/>
              </a:rPr>
              <a:t>(3)</a:t>
            </a:r>
            <a:r>
              <a:rPr lang="en-US" dirty="0"/>
              <a:t>, returns reference and becomes</a:t>
            </a:r>
          </a:p>
          <a:p>
            <a:pPr lvl="3">
              <a:buFontTx/>
              <a:buNone/>
              <a:defRPr/>
            </a:pPr>
            <a:r>
              <a:rPr lang="en-US" sz="2800" b="1" dirty="0">
                <a:solidFill>
                  <a:srgbClr val="2F1BC7"/>
                </a:solidFill>
                <a:latin typeface="Courier New" charset="0"/>
              </a:rPr>
              <a:t>t;</a:t>
            </a:r>
            <a:r>
              <a:rPr lang="en-US" sz="2800" b="1" dirty="0">
                <a:latin typeface="Courier New" charset="0"/>
              </a:rPr>
              <a:t> </a:t>
            </a:r>
            <a:r>
              <a:rPr lang="en-US" sz="2800" dirty="0">
                <a:latin typeface="+mj-lt"/>
              </a:rPr>
              <a:t>(has no effect)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4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50" name="Group 4"/>
          <p:cNvGrpSpPr>
            <a:grpSpLocks/>
          </p:cNvGrpSpPr>
          <p:nvPr/>
        </p:nvGrpSpPr>
        <p:grpSpPr bwMode="auto">
          <a:xfrm>
            <a:off x="0" y="0"/>
            <a:ext cx="6705600" cy="214313"/>
            <a:chOff x="0" y="0"/>
            <a:chExt cx="3072" cy="374"/>
          </a:xfrm>
        </p:grpSpPr>
        <p:sp>
          <p:nvSpPr>
            <p:cNvPr id="53353" name="Rectangle 5"/>
            <p:cNvSpPr>
              <a:spLocks noChangeArrowheads="1"/>
            </p:cNvSpPr>
            <p:nvPr/>
          </p:nvSpPr>
          <p:spPr bwMode="auto">
            <a:xfrm>
              <a:off x="0" y="25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3354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1	</a:t>
              </a:r>
              <a:r>
                <a:rPr lang="en-US" sz="1200" b="1" dirty="0">
                  <a:solidFill>
                    <a:srgbClr val="33CC33"/>
                  </a:solidFill>
                  <a:latin typeface="Courier New" panose="02070309020205020404" pitchFamily="49" charset="0"/>
                </a:rPr>
                <a:t>// Fig. 7.7: fig07_07.cpp  </a:t>
              </a:r>
              <a:endParaRPr lang="en-US" sz="1200" b="1" dirty="0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53251" name="Group 7"/>
          <p:cNvGrpSpPr>
            <a:grpSpLocks/>
          </p:cNvGrpSpPr>
          <p:nvPr/>
        </p:nvGrpSpPr>
        <p:grpSpPr bwMode="auto">
          <a:xfrm>
            <a:off x="0" y="214313"/>
            <a:ext cx="6705600" cy="214312"/>
            <a:chOff x="0" y="374"/>
            <a:chExt cx="3072" cy="374"/>
          </a:xfrm>
        </p:grpSpPr>
        <p:sp>
          <p:nvSpPr>
            <p:cNvPr id="53351" name="Rectangle 8"/>
            <p:cNvSpPr>
              <a:spLocks noChangeArrowheads="1"/>
            </p:cNvSpPr>
            <p:nvPr/>
          </p:nvSpPr>
          <p:spPr bwMode="auto">
            <a:xfrm>
              <a:off x="0" y="399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3352" name="Rectangle 9"/>
            <p:cNvSpPr>
              <a:spLocks noChangeArrowheads="1"/>
            </p:cNvSpPr>
            <p:nvPr/>
          </p:nvSpPr>
          <p:spPr bwMode="auto">
            <a:xfrm>
              <a:off x="0" y="37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2	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Using the this pointer to refer to object members.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3252" name="Group 10"/>
          <p:cNvGrpSpPr>
            <a:grpSpLocks/>
          </p:cNvGrpSpPr>
          <p:nvPr/>
        </p:nvGrpSpPr>
        <p:grpSpPr bwMode="auto">
          <a:xfrm>
            <a:off x="0" y="428625"/>
            <a:ext cx="6705600" cy="214313"/>
            <a:chOff x="0" y="748"/>
            <a:chExt cx="3072" cy="374"/>
          </a:xfrm>
        </p:grpSpPr>
        <p:sp>
          <p:nvSpPr>
            <p:cNvPr id="53349" name="Rectangle 11"/>
            <p:cNvSpPr>
              <a:spLocks noChangeArrowheads="1"/>
            </p:cNvSpPr>
            <p:nvPr/>
          </p:nvSpPr>
          <p:spPr bwMode="auto">
            <a:xfrm>
              <a:off x="0" y="773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3350" name="Rectangle 12"/>
            <p:cNvSpPr>
              <a:spLocks noChangeArrowheads="1"/>
            </p:cNvSpPr>
            <p:nvPr/>
          </p:nvSpPr>
          <p:spPr bwMode="auto">
            <a:xfrm>
              <a:off x="0" y="74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3	</a:t>
              </a:r>
              <a:r>
                <a:rPr lang="en-US" sz="1200" b="1" dirty="0">
                  <a:solidFill>
                    <a:srgbClr val="275AFF"/>
                  </a:solidFill>
                  <a:latin typeface="Courier New" panose="02070309020205020404" pitchFamily="49" charset="0"/>
                </a:rPr>
                <a:t>#include</a:t>
              </a:r>
              <a:r>
                <a:rPr lang="en-US" sz="1200" b="1" dirty="0">
                  <a:latin typeface="Courier New" panose="02070309020205020404" pitchFamily="49" charset="0"/>
                </a:rPr>
                <a:t> &lt;</a:t>
              </a:r>
              <a:r>
                <a:rPr lang="en-US" sz="1200" b="1" dirty="0" err="1">
                  <a:latin typeface="Courier New" panose="02070309020205020404" pitchFamily="49" charset="0"/>
                </a:rPr>
                <a:t>iostream</a:t>
              </a:r>
              <a:r>
                <a:rPr lang="en-US" sz="1200" b="1" dirty="0">
                  <a:latin typeface="Courier New" panose="02070309020205020404" pitchFamily="49" charset="0"/>
                </a:rPr>
                <a:t>&gt;</a:t>
              </a:r>
            </a:p>
            <a:p>
              <a:pPr eaLnBrk="1" hangingPunct="1"/>
              <a:endParaRPr lang="en-US" sz="12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53253" name="Group 13"/>
          <p:cNvGrpSpPr>
            <a:grpSpLocks/>
          </p:cNvGrpSpPr>
          <p:nvPr/>
        </p:nvGrpSpPr>
        <p:grpSpPr bwMode="auto">
          <a:xfrm>
            <a:off x="0" y="642938"/>
            <a:ext cx="6705600" cy="214312"/>
            <a:chOff x="0" y="1122"/>
            <a:chExt cx="3072" cy="374"/>
          </a:xfrm>
        </p:grpSpPr>
        <p:sp>
          <p:nvSpPr>
            <p:cNvPr id="53347" name="Rectangle 14"/>
            <p:cNvSpPr>
              <a:spLocks noChangeArrowheads="1"/>
            </p:cNvSpPr>
            <p:nvPr/>
          </p:nvSpPr>
          <p:spPr bwMode="auto">
            <a:xfrm>
              <a:off x="0" y="1147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3348" name="Rectangle 15"/>
            <p:cNvSpPr>
              <a:spLocks noChangeArrowheads="1"/>
            </p:cNvSpPr>
            <p:nvPr/>
          </p:nvSpPr>
          <p:spPr bwMode="auto">
            <a:xfrm>
              <a:off x="0" y="112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4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3254" name="Group 16"/>
          <p:cNvGrpSpPr>
            <a:grpSpLocks/>
          </p:cNvGrpSpPr>
          <p:nvPr/>
        </p:nvGrpSpPr>
        <p:grpSpPr bwMode="auto">
          <a:xfrm>
            <a:off x="0" y="857250"/>
            <a:ext cx="6705600" cy="214313"/>
            <a:chOff x="0" y="1496"/>
            <a:chExt cx="3072" cy="374"/>
          </a:xfrm>
        </p:grpSpPr>
        <p:sp>
          <p:nvSpPr>
            <p:cNvPr id="53345" name="Rectangle 17"/>
            <p:cNvSpPr>
              <a:spLocks noChangeArrowheads="1"/>
            </p:cNvSpPr>
            <p:nvPr/>
          </p:nvSpPr>
          <p:spPr bwMode="auto">
            <a:xfrm>
              <a:off x="0" y="1521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3346" name="Rectangle 18"/>
            <p:cNvSpPr>
              <a:spLocks noChangeArrowheads="1"/>
            </p:cNvSpPr>
            <p:nvPr/>
          </p:nvSpPr>
          <p:spPr bwMode="auto">
            <a:xfrm>
              <a:off x="0" y="149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5	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using</a:t>
              </a:r>
              <a:r>
                <a:rPr lang="en-US" sz="1200" b="1">
                  <a:latin typeface="Courier New" panose="02070309020205020404" pitchFamily="49" charset="0"/>
                </a:rPr>
                <a:t> std::cout;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3255" name="Group 19"/>
          <p:cNvGrpSpPr>
            <a:grpSpLocks/>
          </p:cNvGrpSpPr>
          <p:nvPr/>
        </p:nvGrpSpPr>
        <p:grpSpPr bwMode="auto">
          <a:xfrm>
            <a:off x="0" y="1071563"/>
            <a:ext cx="6705600" cy="214312"/>
            <a:chOff x="0" y="1870"/>
            <a:chExt cx="3072" cy="374"/>
          </a:xfrm>
        </p:grpSpPr>
        <p:sp>
          <p:nvSpPr>
            <p:cNvPr id="53343" name="Rectangle 20"/>
            <p:cNvSpPr>
              <a:spLocks noChangeArrowheads="1"/>
            </p:cNvSpPr>
            <p:nvPr/>
          </p:nvSpPr>
          <p:spPr bwMode="auto">
            <a:xfrm>
              <a:off x="0" y="1895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3344" name="Rectangle 21"/>
            <p:cNvSpPr>
              <a:spLocks noChangeArrowheads="1"/>
            </p:cNvSpPr>
            <p:nvPr/>
          </p:nvSpPr>
          <p:spPr bwMode="auto">
            <a:xfrm>
              <a:off x="0" y="187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6	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using</a:t>
              </a:r>
              <a:r>
                <a:rPr lang="en-US" sz="1200" b="1">
                  <a:latin typeface="Courier New" panose="02070309020205020404" pitchFamily="49" charset="0"/>
                </a:rPr>
                <a:t> std::endl;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3256" name="Group 22"/>
          <p:cNvGrpSpPr>
            <a:grpSpLocks/>
          </p:cNvGrpSpPr>
          <p:nvPr/>
        </p:nvGrpSpPr>
        <p:grpSpPr bwMode="auto">
          <a:xfrm>
            <a:off x="0" y="1285875"/>
            <a:ext cx="6705600" cy="214313"/>
            <a:chOff x="0" y="2244"/>
            <a:chExt cx="3072" cy="374"/>
          </a:xfrm>
        </p:grpSpPr>
        <p:sp>
          <p:nvSpPr>
            <p:cNvPr id="53341" name="Rectangle 23"/>
            <p:cNvSpPr>
              <a:spLocks noChangeArrowheads="1"/>
            </p:cNvSpPr>
            <p:nvPr/>
          </p:nvSpPr>
          <p:spPr bwMode="auto">
            <a:xfrm>
              <a:off x="0" y="2269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3342" name="Rectangle 24"/>
            <p:cNvSpPr>
              <a:spLocks noChangeArrowheads="1"/>
            </p:cNvSpPr>
            <p:nvPr/>
          </p:nvSpPr>
          <p:spPr bwMode="auto">
            <a:xfrm>
              <a:off x="0" y="224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7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3257" name="Group 25"/>
          <p:cNvGrpSpPr>
            <a:grpSpLocks/>
          </p:cNvGrpSpPr>
          <p:nvPr/>
        </p:nvGrpSpPr>
        <p:grpSpPr bwMode="auto">
          <a:xfrm>
            <a:off x="0" y="1500188"/>
            <a:ext cx="6705600" cy="214312"/>
            <a:chOff x="0" y="2618"/>
            <a:chExt cx="3072" cy="374"/>
          </a:xfrm>
        </p:grpSpPr>
        <p:sp>
          <p:nvSpPr>
            <p:cNvPr id="53339" name="Rectangle 26"/>
            <p:cNvSpPr>
              <a:spLocks noChangeArrowheads="1"/>
            </p:cNvSpPr>
            <p:nvPr/>
          </p:nvSpPr>
          <p:spPr bwMode="auto">
            <a:xfrm>
              <a:off x="0" y="2643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3340" name="Rectangle 27"/>
            <p:cNvSpPr>
              <a:spLocks noChangeArrowheads="1"/>
            </p:cNvSpPr>
            <p:nvPr/>
          </p:nvSpPr>
          <p:spPr bwMode="auto">
            <a:xfrm>
              <a:off x="0" y="261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8	</a:t>
              </a:r>
              <a:r>
                <a:rPr lang="en-US" sz="1200" b="1" dirty="0">
                  <a:solidFill>
                    <a:srgbClr val="275AFF"/>
                  </a:solidFill>
                  <a:latin typeface="Courier New" panose="02070309020205020404" pitchFamily="49" charset="0"/>
                </a:rPr>
                <a:t>class</a:t>
              </a:r>
              <a:r>
                <a:rPr lang="en-US" sz="1200" b="1" dirty="0">
                  <a:latin typeface="Courier New" panose="02070309020205020404" pitchFamily="49" charset="0"/>
                </a:rPr>
                <a:t> Test {</a:t>
              </a:r>
            </a:p>
            <a:p>
              <a:pPr eaLnBrk="1" hangingPunct="1"/>
              <a:endParaRPr lang="en-US" sz="12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53258" name="Group 28"/>
          <p:cNvGrpSpPr>
            <a:grpSpLocks/>
          </p:cNvGrpSpPr>
          <p:nvPr/>
        </p:nvGrpSpPr>
        <p:grpSpPr bwMode="auto">
          <a:xfrm>
            <a:off x="0" y="1714500"/>
            <a:ext cx="6705600" cy="214313"/>
            <a:chOff x="0" y="2992"/>
            <a:chExt cx="3072" cy="374"/>
          </a:xfrm>
        </p:grpSpPr>
        <p:sp>
          <p:nvSpPr>
            <p:cNvPr id="53337" name="Rectangle 29"/>
            <p:cNvSpPr>
              <a:spLocks noChangeArrowheads="1"/>
            </p:cNvSpPr>
            <p:nvPr/>
          </p:nvSpPr>
          <p:spPr bwMode="auto">
            <a:xfrm>
              <a:off x="0" y="3017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3338" name="Rectangle 30"/>
            <p:cNvSpPr>
              <a:spLocks noChangeArrowheads="1"/>
            </p:cNvSpPr>
            <p:nvPr/>
          </p:nvSpPr>
          <p:spPr bwMode="auto">
            <a:xfrm>
              <a:off x="0" y="299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9	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public: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3259" name="Group 31"/>
          <p:cNvGrpSpPr>
            <a:grpSpLocks/>
          </p:cNvGrpSpPr>
          <p:nvPr/>
        </p:nvGrpSpPr>
        <p:grpSpPr bwMode="auto">
          <a:xfrm>
            <a:off x="0" y="1928813"/>
            <a:ext cx="6705600" cy="214312"/>
            <a:chOff x="0" y="3366"/>
            <a:chExt cx="3072" cy="374"/>
          </a:xfrm>
        </p:grpSpPr>
        <p:sp>
          <p:nvSpPr>
            <p:cNvPr id="53335" name="Rectangle 32"/>
            <p:cNvSpPr>
              <a:spLocks noChangeArrowheads="1"/>
            </p:cNvSpPr>
            <p:nvPr/>
          </p:nvSpPr>
          <p:spPr bwMode="auto">
            <a:xfrm>
              <a:off x="0" y="3391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3336" name="Rectangle 33"/>
            <p:cNvSpPr>
              <a:spLocks noChangeArrowheads="1"/>
            </p:cNvSpPr>
            <p:nvPr/>
          </p:nvSpPr>
          <p:spPr bwMode="auto">
            <a:xfrm>
              <a:off x="0" y="336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10	</a:t>
              </a:r>
              <a:r>
                <a:rPr lang="en-US" sz="1200" b="1" dirty="0">
                  <a:latin typeface="Courier New" panose="02070309020205020404" pitchFamily="49" charset="0"/>
                </a:rPr>
                <a:t>   Test( </a:t>
              </a:r>
              <a:r>
                <a:rPr lang="en-US" sz="1200" b="1" dirty="0" err="1">
                  <a:solidFill>
                    <a:srgbClr val="275AFF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sz="1200" b="1" dirty="0">
                  <a:latin typeface="Courier New" panose="02070309020205020404" pitchFamily="49" charset="0"/>
                </a:rPr>
                <a:t> = 0 );           </a:t>
              </a:r>
              <a:r>
                <a:rPr lang="en-US" sz="1200" b="1" dirty="0">
                  <a:solidFill>
                    <a:srgbClr val="33CC33"/>
                  </a:solidFill>
                  <a:latin typeface="Courier New" panose="02070309020205020404" pitchFamily="49" charset="0"/>
                </a:rPr>
                <a:t>  // default constructor</a:t>
              </a:r>
              <a:endParaRPr lang="en-US" sz="1200" b="1" dirty="0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53260" name="Group 34"/>
          <p:cNvGrpSpPr>
            <a:grpSpLocks/>
          </p:cNvGrpSpPr>
          <p:nvPr/>
        </p:nvGrpSpPr>
        <p:grpSpPr bwMode="auto">
          <a:xfrm>
            <a:off x="0" y="2143125"/>
            <a:ext cx="6705600" cy="214313"/>
            <a:chOff x="0" y="3740"/>
            <a:chExt cx="3072" cy="374"/>
          </a:xfrm>
        </p:grpSpPr>
        <p:sp>
          <p:nvSpPr>
            <p:cNvPr id="53333" name="Rectangle 35"/>
            <p:cNvSpPr>
              <a:spLocks noChangeArrowheads="1"/>
            </p:cNvSpPr>
            <p:nvPr/>
          </p:nvSpPr>
          <p:spPr bwMode="auto">
            <a:xfrm>
              <a:off x="0" y="3765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3334" name="Rectangle 36"/>
            <p:cNvSpPr>
              <a:spLocks noChangeArrowheads="1"/>
            </p:cNvSpPr>
            <p:nvPr/>
          </p:nvSpPr>
          <p:spPr bwMode="auto">
            <a:xfrm>
              <a:off x="0" y="374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11	</a:t>
              </a:r>
              <a:r>
                <a:rPr lang="en-US" sz="1200" b="1" dirty="0">
                  <a:latin typeface="Courier New" panose="02070309020205020404" pitchFamily="49" charset="0"/>
                </a:rPr>
                <a:t>   </a:t>
              </a:r>
              <a:r>
                <a:rPr lang="en-US" sz="1200" b="1" dirty="0">
                  <a:solidFill>
                    <a:srgbClr val="275AFF"/>
                  </a:solidFill>
                  <a:latin typeface="Courier New" panose="02070309020205020404" pitchFamily="49" charset="0"/>
                </a:rPr>
                <a:t>void</a:t>
              </a:r>
              <a:r>
                <a:rPr lang="en-US" sz="1200" b="1" dirty="0">
                  <a:latin typeface="Courier New" panose="02070309020205020404" pitchFamily="49" charset="0"/>
                </a:rPr>
                <a:t> print() </a:t>
              </a:r>
              <a:r>
                <a:rPr lang="en-US" sz="1200" b="1" dirty="0" err="1">
                  <a:solidFill>
                    <a:srgbClr val="275AFF"/>
                  </a:solidFill>
                  <a:latin typeface="Courier New" panose="02070309020205020404" pitchFamily="49" charset="0"/>
                </a:rPr>
                <a:t>const</a:t>
              </a:r>
              <a:r>
                <a:rPr lang="en-US" sz="1200" b="1" dirty="0">
                  <a:latin typeface="Courier New" panose="02070309020205020404" pitchFamily="49" charset="0"/>
                </a:rPr>
                <a:t>;</a:t>
              </a:r>
            </a:p>
            <a:p>
              <a:pPr eaLnBrk="1" hangingPunct="1"/>
              <a:endParaRPr lang="en-US" sz="12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53261" name="Group 37"/>
          <p:cNvGrpSpPr>
            <a:grpSpLocks/>
          </p:cNvGrpSpPr>
          <p:nvPr/>
        </p:nvGrpSpPr>
        <p:grpSpPr bwMode="auto">
          <a:xfrm>
            <a:off x="0" y="2357438"/>
            <a:ext cx="6705600" cy="214312"/>
            <a:chOff x="0" y="4114"/>
            <a:chExt cx="3072" cy="374"/>
          </a:xfrm>
        </p:grpSpPr>
        <p:sp>
          <p:nvSpPr>
            <p:cNvPr id="53331" name="Rectangle 38"/>
            <p:cNvSpPr>
              <a:spLocks noChangeArrowheads="1"/>
            </p:cNvSpPr>
            <p:nvPr/>
          </p:nvSpPr>
          <p:spPr bwMode="auto">
            <a:xfrm>
              <a:off x="0" y="4139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3332" name="Rectangle 39"/>
            <p:cNvSpPr>
              <a:spLocks noChangeArrowheads="1"/>
            </p:cNvSpPr>
            <p:nvPr/>
          </p:nvSpPr>
          <p:spPr bwMode="auto">
            <a:xfrm>
              <a:off x="0" y="411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12	</a:t>
              </a:r>
              <a:r>
                <a:rPr lang="en-US" sz="1200" b="1" dirty="0">
                  <a:solidFill>
                    <a:srgbClr val="275AFF"/>
                  </a:solidFill>
                  <a:latin typeface="Courier New" panose="02070309020205020404" pitchFamily="49" charset="0"/>
                </a:rPr>
                <a:t>private:</a:t>
              </a:r>
              <a:endParaRPr lang="en-US" sz="1200" b="1" dirty="0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53262" name="Group 40"/>
          <p:cNvGrpSpPr>
            <a:grpSpLocks/>
          </p:cNvGrpSpPr>
          <p:nvPr/>
        </p:nvGrpSpPr>
        <p:grpSpPr bwMode="auto">
          <a:xfrm>
            <a:off x="0" y="2571750"/>
            <a:ext cx="6705600" cy="214313"/>
            <a:chOff x="0" y="4488"/>
            <a:chExt cx="3072" cy="374"/>
          </a:xfrm>
        </p:grpSpPr>
        <p:sp>
          <p:nvSpPr>
            <p:cNvPr id="53329" name="Rectangle 41"/>
            <p:cNvSpPr>
              <a:spLocks noChangeArrowheads="1"/>
            </p:cNvSpPr>
            <p:nvPr/>
          </p:nvSpPr>
          <p:spPr bwMode="auto">
            <a:xfrm>
              <a:off x="0" y="4513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3330" name="Rectangle 42"/>
            <p:cNvSpPr>
              <a:spLocks noChangeArrowheads="1"/>
            </p:cNvSpPr>
            <p:nvPr/>
          </p:nvSpPr>
          <p:spPr bwMode="auto">
            <a:xfrm>
              <a:off x="0" y="448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13	</a:t>
              </a:r>
              <a:r>
                <a:rPr lang="en-US" sz="1200" b="1">
                  <a:latin typeface="Courier New" panose="02070309020205020404" pitchFamily="49" charset="0"/>
                </a:rPr>
                <a:t>   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sz="1200" b="1">
                  <a:latin typeface="Courier New" panose="02070309020205020404" pitchFamily="49" charset="0"/>
                </a:rPr>
                <a:t> x;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3263" name="Group 43"/>
          <p:cNvGrpSpPr>
            <a:grpSpLocks/>
          </p:cNvGrpSpPr>
          <p:nvPr/>
        </p:nvGrpSpPr>
        <p:grpSpPr bwMode="auto">
          <a:xfrm>
            <a:off x="0" y="2786063"/>
            <a:ext cx="6705600" cy="214312"/>
            <a:chOff x="0" y="4862"/>
            <a:chExt cx="3072" cy="374"/>
          </a:xfrm>
        </p:grpSpPr>
        <p:sp>
          <p:nvSpPr>
            <p:cNvPr id="53327" name="Rectangle 44"/>
            <p:cNvSpPr>
              <a:spLocks noChangeArrowheads="1"/>
            </p:cNvSpPr>
            <p:nvPr/>
          </p:nvSpPr>
          <p:spPr bwMode="auto">
            <a:xfrm>
              <a:off x="0" y="4887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3328" name="Rectangle 45"/>
            <p:cNvSpPr>
              <a:spLocks noChangeArrowheads="1"/>
            </p:cNvSpPr>
            <p:nvPr/>
          </p:nvSpPr>
          <p:spPr bwMode="auto">
            <a:xfrm>
              <a:off x="0" y="486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14	</a:t>
              </a:r>
              <a:r>
                <a:rPr lang="en-US" sz="1200" b="1">
                  <a:latin typeface="Courier New" panose="02070309020205020404" pitchFamily="49" charset="0"/>
                </a:rPr>
                <a:t>};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3264" name="Group 46"/>
          <p:cNvGrpSpPr>
            <a:grpSpLocks/>
          </p:cNvGrpSpPr>
          <p:nvPr/>
        </p:nvGrpSpPr>
        <p:grpSpPr bwMode="auto">
          <a:xfrm>
            <a:off x="0" y="3000375"/>
            <a:ext cx="6705600" cy="214313"/>
            <a:chOff x="0" y="5236"/>
            <a:chExt cx="3072" cy="374"/>
          </a:xfrm>
        </p:grpSpPr>
        <p:sp>
          <p:nvSpPr>
            <p:cNvPr id="53325" name="Rectangle 47"/>
            <p:cNvSpPr>
              <a:spLocks noChangeArrowheads="1"/>
            </p:cNvSpPr>
            <p:nvPr/>
          </p:nvSpPr>
          <p:spPr bwMode="auto">
            <a:xfrm>
              <a:off x="0" y="5261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3326" name="Rectangle 48"/>
            <p:cNvSpPr>
              <a:spLocks noChangeArrowheads="1"/>
            </p:cNvSpPr>
            <p:nvPr/>
          </p:nvSpPr>
          <p:spPr bwMode="auto">
            <a:xfrm>
              <a:off x="0" y="523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15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3265" name="Group 49"/>
          <p:cNvGrpSpPr>
            <a:grpSpLocks/>
          </p:cNvGrpSpPr>
          <p:nvPr/>
        </p:nvGrpSpPr>
        <p:grpSpPr bwMode="auto">
          <a:xfrm>
            <a:off x="0" y="3214688"/>
            <a:ext cx="6705600" cy="214312"/>
            <a:chOff x="0" y="5610"/>
            <a:chExt cx="3072" cy="374"/>
          </a:xfrm>
        </p:grpSpPr>
        <p:sp>
          <p:nvSpPr>
            <p:cNvPr id="53323" name="Rectangle 50"/>
            <p:cNvSpPr>
              <a:spLocks noChangeArrowheads="1"/>
            </p:cNvSpPr>
            <p:nvPr/>
          </p:nvSpPr>
          <p:spPr bwMode="auto">
            <a:xfrm>
              <a:off x="0" y="5635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3324" name="Rectangle 51"/>
            <p:cNvSpPr>
              <a:spLocks noChangeArrowheads="1"/>
            </p:cNvSpPr>
            <p:nvPr/>
          </p:nvSpPr>
          <p:spPr bwMode="auto">
            <a:xfrm>
              <a:off x="0" y="561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16	</a:t>
              </a:r>
              <a:r>
                <a:rPr lang="en-US" sz="1200" b="1" dirty="0">
                  <a:latin typeface="Courier New" panose="02070309020205020404" pitchFamily="49" charset="0"/>
                </a:rPr>
                <a:t>Test::Test( </a:t>
              </a:r>
              <a:r>
                <a:rPr lang="en-US" sz="1200" b="1" dirty="0" err="1">
                  <a:solidFill>
                    <a:srgbClr val="275AFF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sz="1200" b="1" dirty="0">
                  <a:latin typeface="Courier New" panose="02070309020205020404" pitchFamily="49" charset="0"/>
                </a:rPr>
                <a:t> a ) { x = a; }  </a:t>
              </a:r>
              <a:r>
                <a:rPr lang="en-US" sz="1200" b="1" dirty="0">
                  <a:solidFill>
                    <a:srgbClr val="33CC33"/>
                  </a:solidFill>
                  <a:latin typeface="Courier New" panose="02070309020205020404" pitchFamily="49" charset="0"/>
                </a:rPr>
                <a:t>// constructor</a:t>
              </a:r>
              <a:endParaRPr lang="en-US" sz="1200" b="1" dirty="0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53266" name="Group 52"/>
          <p:cNvGrpSpPr>
            <a:grpSpLocks/>
          </p:cNvGrpSpPr>
          <p:nvPr/>
        </p:nvGrpSpPr>
        <p:grpSpPr bwMode="auto">
          <a:xfrm>
            <a:off x="0" y="3429000"/>
            <a:ext cx="6705600" cy="214313"/>
            <a:chOff x="0" y="5984"/>
            <a:chExt cx="3072" cy="374"/>
          </a:xfrm>
        </p:grpSpPr>
        <p:sp>
          <p:nvSpPr>
            <p:cNvPr id="53321" name="Rectangle 53"/>
            <p:cNvSpPr>
              <a:spLocks noChangeArrowheads="1"/>
            </p:cNvSpPr>
            <p:nvPr/>
          </p:nvSpPr>
          <p:spPr bwMode="auto">
            <a:xfrm>
              <a:off x="0" y="6009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3322" name="Rectangle 54"/>
            <p:cNvSpPr>
              <a:spLocks noChangeArrowheads="1"/>
            </p:cNvSpPr>
            <p:nvPr/>
          </p:nvSpPr>
          <p:spPr bwMode="auto">
            <a:xfrm>
              <a:off x="0" y="598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17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3267" name="Group 55"/>
          <p:cNvGrpSpPr>
            <a:grpSpLocks/>
          </p:cNvGrpSpPr>
          <p:nvPr/>
        </p:nvGrpSpPr>
        <p:grpSpPr bwMode="auto">
          <a:xfrm>
            <a:off x="0" y="3643313"/>
            <a:ext cx="6705600" cy="214312"/>
            <a:chOff x="0" y="6358"/>
            <a:chExt cx="3072" cy="374"/>
          </a:xfrm>
        </p:grpSpPr>
        <p:sp>
          <p:nvSpPr>
            <p:cNvPr id="53319" name="Rectangle 56"/>
            <p:cNvSpPr>
              <a:spLocks noChangeArrowheads="1"/>
            </p:cNvSpPr>
            <p:nvPr/>
          </p:nvSpPr>
          <p:spPr bwMode="auto">
            <a:xfrm>
              <a:off x="0" y="6383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3320" name="Rectangle 57"/>
            <p:cNvSpPr>
              <a:spLocks noChangeArrowheads="1"/>
            </p:cNvSpPr>
            <p:nvPr/>
          </p:nvSpPr>
          <p:spPr bwMode="auto">
            <a:xfrm>
              <a:off x="0" y="635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18	</a:t>
              </a:r>
              <a:r>
                <a:rPr lang="en-US" sz="1200" b="1" dirty="0">
                  <a:solidFill>
                    <a:srgbClr val="275AFF"/>
                  </a:solidFill>
                  <a:latin typeface="Courier New" panose="02070309020205020404" pitchFamily="49" charset="0"/>
                </a:rPr>
                <a:t>void</a:t>
              </a:r>
              <a:r>
                <a:rPr lang="en-US" sz="1200" b="1" dirty="0">
                  <a:latin typeface="Courier New" panose="02070309020205020404" pitchFamily="49" charset="0"/>
                </a:rPr>
                <a:t> Test::print() </a:t>
              </a:r>
              <a:r>
                <a:rPr lang="en-US" sz="1200" b="1" dirty="0" err="1">
                  <a:solidFill>
                    <a:srgbClr val="275AFF"/>
                  </a:solidFill>
                  <a:latin typeface="Courier New" panose="02070309020205020404" pitchFamily="49" charset="0"/>
                </a:rPr>
                <a:t>const</a:t>
              </a:r>
              <a:r>
                <a:rPr lang="en-US" sz="1200" b="1" dirty="0">
                  <a:latin typeface="Courier New" panose="02070309020205020404" pitchFamily="49" charset="0"/>
                </a:rPr>
                <a:t>   </a:t>
              </a:r>
              <a:r>
                <a:rPr lang="en-US" sz="1200" b="1" dirty="0">
                  <a:solidFill>
                    <a:srgbClr val="33CC33"/>
                  </a:solidFill>
                  <a:latin typeface="Courier New" panose="02070309020205020404" pitchFamily="49" charset="0"/>
                </a:rPr>
                <a:t>// ( ) around *this required</a:t>
              </a:r>
              <a:endParaRPr lang="en-US" sz="1200" b="1" dirty="0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53268" name="Group 58"/>
          <p:cNvGrpSpPr>
            <a:grpSpLocks/>
          </p:cNvGrpSpPr>
          <p:nvPr/>
        </p:nvGrpSpPr>
        <p:grpSpPr bwMode="auto">
          <a:xfrm>
            <a:off x="0" y="3857625"/>
            <a:ext cx="6705600" cy="214313"/>
            <a:chOff x="0" y="6732"/>
            <a:chExt cx="3072" cy="374"/>
          </a:xfrm>
        </p:grpSpPr>
        <p:sp>
          <p:nvSpPr>
            <p:cNvPr id="53317" name="Rectangle 59"/>
            <p:cNvSpPr>
              <a:spLocks noChangeArrowheads="1"/>
            </p:cNvSpPr>
            <p:nvPr/>
          </p:nvSpPr>
          <p:spPr bwMode="auto">
            <a:xfrm>
              <a:off x="0" y="6757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3318" name="Rectangle 60"/>
            <p:cNvSpPr>
              <a:spLocks noChangeArrowheads="1"/>
            </p:cNvSpPr>
            <p:nvPr/>
          </p:nvSpPr>
          <p:spPr bwMode="auto">
            <a:xfrm>
              <a:off x="0" y="673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19	</a:t>
              </a:r>
              <a:r>
                <a:rPr lang="en-US" sz="1200" b="1">
                  <a:latin typeface="Courier New" panose="02070309020205020404" pitchFamily="49" charset="0"/>
                </a:rPr>
                <a:t>{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3269" name="Group 61"/>
          <p:cNvGrpSpPr>
            <a:grpSpLocks/>
          </p:cNvGrpSpPr>
          <p:nvPr/>
        </p:nvGrpSpPr>
        <p:grpSpPr bwMode="auto">
          <a:xfrm>
            <a:off x="0" y="4071938"/>
            <a:ext cx="6705600" cy="214312"/>
            <a:chOff x="0" y="7106"/>
            <a:chExt cx="3072" cy="374"/>
          </a:xfrm>
        </p:grpSpPr>
        <p:sp>
          <p:nvSpPr>
            <p:cNvPr id="53315" name="Rectangle 62"/>
            <p:cNvSpPr>
              <a:spLocks noChangeArrowheads="1"/>
            </p:cNvSpPr>
            <p:nvPr/>
          </p:nvSpPr>
          <p:spPr bwMode="auto">
            <a:xfrm>
              <a:off x="0" y="7131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3316" name="Rectangle 63"/>
            <p:cNvSpPr>
              <a:spLocks noChangeArrowheads="1"/>
            </p:cNvSpPr>
            <p:nvPr/>
          </p:nvSpPr>
          <p:spPr bwMode="auto">
            <a:xfrm>
              <a:off x="0" y="710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20	</a:t>
              </a:r>
              <a:r>
                <a:rPr lang="en-US" sz="1200" b="1" dirty="0">
                  <a:latin typeface="Courier New" panose="02070309020205020404" pitchFamily="49" charset="0"/>
                </a:rPr>
                <a:t>   </a:t>
              </a:r>
              <a:r>
                <a:rPr lang="en-US" sz="1200" b="1" dirty="0" err="1">
                  <a:latin typeface="Courier New" panose="02070309020205020404" pitchFamily="49" charset="0"/>
                </a:rPr>
                <a:t>cout</a:t>
              </a:r>
              <a:r>
                <a:rPr lang="en-US" sz="1200" b="1" dirty="0">
                  <a:latin typeface="Courier New" panose="02070309020205020404" pitchFamily="49" charset="0"/>
                </a:rPr>
                <a:t> &lt;&lt; "        x = " &lt;&lt; x</a:t>
              </a:r>
            </a:p>
            <a:p>
              <a:pPr eaLnBrk="1" hangingPunct="1"/>
              <a:endParaRPr lang="en-US" sz="12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53270" name="Group 64"/>
          <p:cNvGrpSpPr>
            <a:grpSpLocks/>
          </p:cNvGrpSpPr>
          <p:nvPr/>
        </p:nvGrpSpPr>
        <p:grpSpPr bwMode="auto">
          <a:xfrm>
            <a:off x="0" y="4286250"/>
            <a:ext cx="6705600" cy="214313"/>
            <a:chOff x="0" y="7480"/>
            <a:chExt cx="3072" cy="374"/>
          </a:xfrm>
        </p:grpSpPr>
        <p:sp>
          <p:nvSpPr>
            <p:cNvPr id="53313" name="Rectangle 65"/>
            <p:cNvSpPr>
              <a:spLocks noChangeArrowheads="1"/>
            </p:cNvSpPr>
            <p:nvPr/>
          </p:nvSpPr>
          <p:spPr bwMode="auto">
            <a:xfrm>
              <a:off x="0" y="7505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3314" name="Rectangle 66"/>
            <p:cNvSpPr>
              <a:spLocks noChangeArrowheads="1"/>
            </p:cNvSpPr>
            <p:nvPr/>
          </p:nvSpPr>
          <p:spPr bwMode="auto">
            <a:xfrm>
              <a:off x="0" y="748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21	</a:t>
              </a:r>
              <a:r>
                <a:rPr lang="en-US" sz="1200" b="1">
                  <a:latin typeface="Courier New" panose="02070309020205020404" pitchFamily="49" charset="0"/>
                </a:rPr>
                <a:t>        &lt;&lt; "\n  this-&gt;x = " &lt;&lt; this-&gt;x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3271" name="Group 67"/>
          <p:cNvGrpSpPr>
            <a:grpSpLocks/>
          </p:cNvGrpSpPr>
          <p:nvPr/>
        </p:nvGrpSpPr>
        <p:grpSpPr bwMode="auto">
          <a:xfrm>
            <a:off x="0" y="4500563"/>
            <a:ext cx="6705600" cy="214312"/>
            <a:chOff x="0" y="7854"/>
            <a:chExt cx="3072" cy="374"/>
          </a:xfrm>
        </p:grpSpPr>
        <p:sp>
          <p:nvSpPr>
            <p:cNvPr id="53311" name="Rectangle 68"/>
            <p:cNvSpPr>
              <a:spLocks noChangeArrowheads="1"/>
            </p:cNvSpPr>
            <p:nvPr/>
          </p:nvSpPr>
          <p:spPr bwMode="auto">
            <a:xfrm>
              <a:off x="0" y="7879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3312" name="Rectangle 69"/>
            <p:cNvSpPr>
              <a:spLocks noChangeArrowheads="1"/>
            </p:cNvSpPr>
            <p:nvPr/>
          </p:nvSpPr>
          <p:spPr bwMode="auto">
            <a:xfrm>
              <a:off x="0" y="785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22	</a:t>
              </a:r>
              <a:r>
                <a:rPr lang="en-US" sz="1200" b="1" dirty="0">
                  <a:latin typeface="Courier New" panose="02070309020205020404" pitchFamily="49" charset="0"/>
                </a:rPr>
                <a:t>        &lt;&lt; "\n(*this).x = " &lt;&lt; ( *this ).x &lt;&lt; </a:t>
              </a:r>
              <a:r>
                <a:rPr lang="en-US" sz="1200" b="1" dirty="0" err="1">
                  <a:latin typeface="Courier New" panose="02070309020205020404" pitchFamily="49" charset="0"/>
                </a:rPr>
                <a:t>endl</a:t>
              </a:r>
              <a:r>
                <a:rPr lang="en-US" sz="1200" b="1" dirty="0">
                  <a:latin typeface="Courier New" panose="02070309020205020404" pitchFamily="49" charset="0"/>
                </a:rPr>
                <a:t>;</a:t>
              </a:r>
            </a:p>
            <a:p>
              <a:pPr eaLnBrk="1" hangingPunct="1"/>
              <a:endParaRPr lang="en-US" sz="12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53272" name="Group 70"/>
          <p:cNvGrpSpPr>
            <a:grpSpLocks/>
          </p:cNvGrpSpPr>
          <p:nvPr/>
        </p:nvGrpSpPr>
        <p:grpSpPr bwMode="auto">
          <a:xfrm>
            <a:off x="0" y="4714875"/>
            <a:ext cx="6705600" cy="214313"/>
            <a:chOff x="0" y="8228"/>
            <a:chExt cx="3072" cy="374"/>
          </a:xfrm>
        </p:grpSpPr>
        <p:sp>
          <p:nvSpPr>
            <p:cNvPr id="53309" name="Rectangle 71"/>
            <p:cNvSpPr>
              <a:spLocks noChangeArrowheads="1"/>
            </p:cNvSpPr>
            <p:nvPr/>
          </p:nvSpPr>
          <p:spPr bwMode="auto">
            <a:xfrm>
              <a:off x="0" y="8253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3310" name="Rectangle 72"/>
            <p:cNvSpPr>
              <a:spLocks noChangeArrowheads="1"/>
            </p:cNvSpPr>
            <p:nvPr/>
          </p:nvSpPr>
          <p:spPr bwMode="auto">
            <a:xfrm>
              <a:off x="0" y="822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23	</a:t>
              </a:r>
              <a:r>
                <a:rPr lang="en-US" sz="1200" b="1">
                  <a:latin typeface="Courier New" panose="02070309020205020404" pitchFamily="49" charset="0"/>
                </a:rPr>
                <a:t>}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3273" name="Group 73"/>
          <p:cNvGrpSpPr>
            <a:grpSpLocks/>
          </p:cNvGrpSpPr>
          <p:nvPr/>
        </p:nvGrpSpPr>
        <p:grpSpPr bwMode="auto">
          <a:xfrm>
            <a:off x="0" y="4929188"/>
            <a:ext cx="6705600" cy="214312"/>
            <a:chOff x="0" y="8602"/>
            <a:chExt cx="3072" cy="374"/>
          </a:xfrm>
        </p:grpSpPr>
        <p:sp>
          <p:nvSpPr>
            <p:cNvPr id="53307" name="Rectangle 74"/>
            <p:cNvSpPr>
              <a:spLocks noChangeArrowheads="1"/>
            </p:cNvSpPr>
            <p:nvPr/>
          </p:nvSpPr>
          <p:spPr bwMode="auto">
            <a:xfrm>
              <a:off x="0" y="8627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3308" name="Rectangle 75"/>
            <p:cNvSpPr>
              <a:spLocks noChangeArrowheads="1"/>
            </p:cNvSpPr>
            <p:nvPr/>
          </p:nvSpPr>
          <p:spPr bwMode="auto">
            <a:xfrm>
              <a:off x="0" y="860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24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3274" name="Group 76"/>
          <p:cNvGrpSpPr>
            <a:grpSpLocks/>
          </p:cNvGrpSpPr>
          <p:nvPr/>
        </p:nvGrpSpPr>
        <p:grpSpPr bwMode="auto">
          <a:xfrm>
            <a:off x="0" y="5143500"/>
            <a:ext cx="6705600" cy="214313"/>
            <a:chOff x="0" y="8976"/>
            <a:chExt cx="3072" cy="374"/>
          </a:xfrm>
        </p:grpSpPr>
        <p:sp>
          <p:nvSpPr>
            <p:cNvPr id="53305" name="Rectangle 77"/>
            <p:cNvSpPr>
              <a:spLocks noChangeArrowheads="1"/>
            </p:cNvSpPr>
            <p:nvPr/>
          </p:nvSpPr>
          <p:spPr bwMode="auto">
            <a:xfrm>
              <a:off x="0" y="9001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3306" name="Rectangle 78"/>
            <p:cNvSpPr>
              <a:spLocks noChangeArrowheads="1"/>
            </p:cNvSpPr>
            <p:nvPr/>
          </p:nvSpPr>
          <p:spPr bwMode="auto">
            <a:xfrm>
              <a:off x="0" y="897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25	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sz="1200" b="1">
                  <a:latin typeface="Courier New" panose="02070309020205020404" pitchFamily="49" charset="0"/>
                </a:rPr>
                <a:t> main()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3275" name="Group 79"/>
          <p:cNvGrpSpPr>
            <a:grpSpLocks/>
          </p:cNvGrpSpPr>
          <p:nvPr/>
        </p:nvGrpSpPr>
        <p:grpSpPr bwMode="auto">
          <a:xfrm>
            <a:off x="0" y="5357813"/>
            <a:ext cx="6705600" cy="214312"/>
            <a:chOff x="0" y="9350"/>
            <a:chExt cx="3072" cy="374"/>
          </a:xfrm>
        </p:grpSpPr>
        <p:sp>
          <p:nvSpPr>
            <p:cNvPr id="53303" name="Rectangle 80"/>
            <p:cNvSpPr>
              <a:spLocks noChangeArrowheads="1"/>
            </p:cNvSpPr>
            <p:nvPr/>
          </p:nvSpPr>
          <p:spPr bwMode="auto">
            <a:xfrm>
              <a:off x="0" y="9375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3304" name="Rectangle 81"/>
            <p:cNvSpPr>
              <a:spLocks noChangeArrowheads="1"/>
            </p:cNvSpPr>
            <p:nvPr/>
          </p:nvSpPr>
          <p:spPr bwMode="auto">
            <a:xfrm>
              <a:off x="0" y="935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26	</a:t>
              </a:r>
              <a:r>
                <a:rPr lang="en-US" sz="1200" b="1">
                  <a:latin typeface="Courier New" panose="02070309020205020404" pitchFamily="49" charset="0"/>
                </a:rPr>
                <a:t>{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3276" name="Group 82"/>
          <p:cNvGrpSpPr>
            <a:grpSpLocks/>
          </p:cNvGrpSpPr>
          <p:nvPr/>
        </p:nvGrpSpPr>
        <p:grpSpPr bwMode="auto">
          <a:xfrm>
            <a:off x="0" y="5572125"/>
            <a:ext cx="6705600" cy="214313"/>
            <a:chOff x="0" y="9724"/>
            <a:chExt cx="3072" cy="374"/>
          </a:xfrm>
        </p:grpSpPr>
        <p:sp>
          <p:nvSpPr>
            <p:cNvPr id="53301" name="Rectangle 83"/>
            <p:cNvSpPr>
              <a:spLocks noChangeArrowheads="1"/>
            </p:cNvSpPr>
            <p:nvPr/>
          </p:nvSpPr>
          <p:spPr bwMode="auto">
            <a:xfrm>
              <a:off x="0" y="9749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3302" name="Rectangle 84"/>
            <p:cNvSpPr>
              <a:spLocks noChangeArrowheads="1"/>
            </p:cNvSpPr>
            <p:nvPr/>
          </p:nvSpPr>
          <p:spPr bwMode="auto">
            <a:xfrm>
              <a:off x="0" y="972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27	</a:t>
              </a:r>
              <a:r>
                <a:rPr lang="en-US" sz="1200" b="1">
                  <a:latin typeface="Courier New" panose="02070309020205020404" pitchFamily="49" charset="0"/>
                </a:rPr>
                <a:t>   Test testObject( 12 );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3277" name="Group 85"/>
          <p:cNvGrpSpPr>
            <a:grpSpLocks/>
          </p:cNvGrpSpPr>
          <p:nvPr/>
        </p:nvGrpSpPr>
        <p:grpSpPr bwMode="auto">
          <a:xfrm>
            <a:off x="0" y="5786438"/>
            <a:ext cx="6705600" cy="214312"/>
            <a:chOff x="0" y="10098"/>
            <a:chExt cx="3072" cy="374"/>
          </a:xfrm>
        </p:grpSpPr>
        <p:sp>
          <p:nvSpPr>
            <p:cNvPr id="53299" name="Rectangle 86"/>
            <p:cNvSpPr>
              <a:spLocks noChangeArrowheads="1"/>
            </p:cNvSpPr>
            <p:nvPr/>
          </p:nvSpPr>
          <p:spPr bwMode="auto">
            <a:xfrm>
              <a:off x="0" y="10123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3300" name="Rectangle 87"/>
            <p:cNvSpPr>
              <a:spLocks noChangeArrowheads="1"/>
            </p:cNvSpPr>
            <p:nvPr/>
          </p:nvSpPr>
          <p:spPr bwMode="auto">
            <a:xfrm>
              <a:off x="0" y="1009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28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3278" name="Group 88"/>
          <p:cNvGrpSpPr>
            <a:grpSpLocks/>
          </p:cNvGrpSpPr>
          <p:nvPr/>
        </p:nvGrpSpPr>
        <p:grpSpPr bwMode="auto">
          <a:xfrm>
            <a:off x="0" y="6000750"/>
            <a:ext cx="6705600" cy="214313"/>
            <a:chOff x="0" y="10472"/>
            <a:chExt cx="3072" cy="374"/>
          </a:xfrm>
        </p:grpSpPr>
        <p:sp>
          <p:nvSpPr>
            <p:cNvPr id="53297" name="Rectangle 89"/>
            <p:cNvSpPr>
              <a:spLocks noChangeArrowheads="1"/>
            </p:cNvSpPr>
            <p:nvPr/>
          </p:nvSpPr>
          <p:spPr bwMode="auto">
            <a:xfrm>
              <a:off x="0" y="10497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3298" name="Rectangle 90"/>
            <p:cNvSpPr>
              <a:spLocks noChangeArrowheads="1"/>
            </p:cNvSpPr>
            <p:nvPr/>
          </p:nvSpPr>
          <p:spPr bwMode="auto">
            <a:xfrm>
              <a:off x="0" y="1047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29	</a:t>
              </a:r>
              <a:r>
                <a:rPr lang="en-US" sz="1200" b="1">
                  <a:latin typeface="Courier New" panose="02070309020205020404" pitchFamily="49" charset="0"/>
                </a:rPr>
                <a:t>   testObject.print();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3279" name="Group 91"/>
          <p:cNvGrpSpPr>
            <a:grpSpLocks/>
          </p:cNvGrpSpPr>
          <p:nvPr/>
        </p:nvGrpSpPr>
        <p:grpSpPr bwMode="auto">
          <a:xfrm>
            <a:off x="0" y="6215063"/>
            <a:ext cx="6705600" cy="214312"/>
            <a:chOff x="0" y="10846"/>
            <a:chExt cx="3072" cy="374"/>
          </a:xfrm>
        </p:grpSpPr>
        <p:sp>
          <p:nvSpPr>
            <p:cNvPr id="53295" name="Rectangle 92"/>
            <p:cNvSpPr>
              <a:spLocks noChangeArrowheads="1"/>
            </p:cNvSpPr>
            <p:nvPr/>
          </p:nvSpPr>
          <p:spPr bwMode="auto">
            <a:xfrm>
              <a:off x="0" y="10871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3296" name="Rectangle 93"/>
            <p:cNvSpPr>
              <a:spLocks noChangeArrowheads="1"/>
            </p:cNvSpPr>
            <p:nvPr/>
          </p:nvSpPr>
          <p:spPr bwMode="auto">
            <a:xfrm>
              <a:off x="0" y="1084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30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3280" name="Group 94"/>
          <p:cNvGrpSpPr>
            <a:grpSpLocks/>
          </p:cNvGrpSpPr>
          <p:nvPr/>
        </p:nvGrpSpPr>
        <p:grpSpPr bwMode="auto">
          <a:xfrm>
            <a:off x="0" y="6429375"/>
            <a:ext cx="6705600" cy="214313"/>
            <a:chOff x="0" y="11220"/>
            <a:chExt cx="3072" cy="374"/>
          </a:xfrm>
        </p:grpSpPr>
        <p:sp>
          <p:nvSpPr>
            <p:cNvPr id="53293" name="Rectangle 95"/>
            <p:cNvSpPr>
              <a:spLocks noChangeArrowheads="1"/>
            </p:cNvSpPr>
            <p:nvPr/>
          </p:nvSpPr>
          <p:spPr bwMode="auto">
            <a:xfrm>
              <a:off x="0" y="11245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3294" name="Rectangle 96"/>
            <p:cNvSpPr>
              <a:spLocks noChangeArrowheads="1"/>
            </p:cNvSpPr>
            <p:nvPr/>
          </p:nvSpPr>
          <p:spPr bwMode="auto">
            <a:xfrm>
              <a:off x="0" y="1122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31	</a:t>
              </a:r>
              <a:r>
                <a:rPr lang="en-US" sz="1200" b="1">
                  <a:latin typeface="Courier New" panose="02070309020205020404" pitchFamily="49" charset="0"/>
                </a:rPr>
                <a:t>   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return</a:t>
              </a:r>
              <a:r>
                <a:rPr lang="en-US" sz="1200" b="1">
                  <a:latin typeface="Courier New" panose="02070309020205020404" pitchFamily="49" charset="0"/>
                </a:rPr>
                <a:t> 0;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3281" name="Group 97"/>
          <p:cNvGrpSpPr>
            <a:grpSpLocks/>
          </p:cNvGrpSpPr>
          <p:nvPr/>
        </p:nvGrpSpPr>
        <p:grpSpPr bwMode="auto">
          <a:xfrm>
            <a:off x="0" y="6643688"/>
            <a:ext cx="6705600" cy="214312"/>
            <a:chOff x="0" y="11594"/>
            <a:chExt cx="3072" cy="374"/>
          </a:xfrm>
        </p:grpSpPr>
        <p:sp>
          <p:nvSpPr>
            <p:cNvPr id="53291" name="Rectangle 98"/>
            <p:cNvSpPr>
              <a:spLocks noChangeArrowheads="1"/>
            </p:cNvSpPr>
            <p:nvPr/>
          </p:nvSpPr>
          <p:spPr bwMode="auto">
            <a:xfrm>
              <a:off x="0" y="11619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3292" name="Rectangle 99"/>
            <p:cNvSpPr>
              <a:spLocks noChangeArrowheads="1"/>
            </p:cNvSpPr>
            <p:nvPr/>
          </p:nvSpPr>
          <p:spPr bwMode="auto">
            <a:xfrm>
              <a:off x="0" y="1159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32	</a:t>
              </a:r>
              <a:r>
                <a:rPr lang="en-US" sz="1200" b="1">
                  <a:latin typeface="Courier New" panose="02070309020205020404" pitchFamily="49" charset="0"/>
                </a:rPr>
                <a:t>}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3357" name="Group 113"/>
          <p:cNvGrpSpPr>
            <a:grpSpLocks/>
          </p:cNvGrpSpPr>
          <p:nvPr/>
        </p:nvGrpSpPr>
        <p:grpSpPr bwMode="auto">
          <a:xfrm>
            <a:off x="2590800" y="2438400"/>
            <a:ext cx="2971800" cy="1676400"/>
            <a:chOff x="1632" y="1536"/>
            <a:chExt cx="1872" cy="1056"/>
          </a:xfrm>
        </p:grpSpPr>
        <p:sp>
          <p:nvSpPr>
            <p:cNvPr id="53289" name="Text Box 102"/>
            <p:cNvSpPr txBox="1">
              <a:spLocks noChangeArrowheads="1"/>
            </p:cNvSpPr>
            <p:nvPr/>
          </p:nvSpPr>
          <p:spPr bwMode="auto">
            <a:xfrm>
              <a:off x="2256" y="1536"/>
              <a:ext cx="1248" cy="155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/>
                <a:t>Printing </a:t>
              </a:r>
              <a:r>
                <a:rPr lang="en-US" sz="1600" b="1"/>
                <a:t>x</a:t>
              </a:r>
              <a:r>
                <a:rPr lang="en-US" sz="1600"/>
                <a:t> directly.</a:t>
              </a:r>
            </a:p>
          </p:txBody>
        </p:sp>
        <p:sp>
          <p:nvSpPr>
            <p:cNvPr id="53290" name="Line 103"/>
            <p:cNvSpPr>
              <a:spLocks noChangeShapeType="1"/>
            </p:cNvSpPr>
            <p:nvPr/>
          </p:nvSpPr>
          <p:spPr bwMode="auto">
            <a:xfrm flipH="1">
              <a:off x="1632" y="1680"/>
              <a:ext cx="624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3358" name="Group 111"/>
          <p:cNvGrpSpPr>
            <a:grpSpLocks/>
          </p:cNvGrpSpPr>
          <p:nvPr/>
        </p:nvGrpSpPr>
        <p:grpSpPr bwMode="auto">
          <a:xfrm>
            <a:off x="3505200" y="3632203"/>
            <a:ext cx="5257800" cy="668338"/>
            <a:chOff x="1344" y="2672"/>
            <a:chExt cx="3312" cy="421"/>
          </a:xfrm>
        </p:grpSpPr>
        <p:sp>
          <p:nvSpPr>
            <p:cNvPr id="53287" name="Line 105"/>
            <p:cNvSpPr>
              <a:spLocks noChangeShapeType="1"/>
            </p:cNvSpPr>
            <p:nvPr/>
          </p:nvSpPr>
          <p:spPr bwMode="auto">
            <a:xfrm flipH="1">
              <a:off x="1344" y="2812"/>
              <a:ext cx="1296" cy="2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t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3288" name="Text Box 104"/>
            <p:cNvSpPr txBox="1">
              <a:spLocks noChangeArrowheads="1"/>
            </p:cNvSpPr>
            <p:nvPr/>
          </p:nvSpPr>
          <p:spPr bwMode="auto">
            <a:xfrm>
              <a:off x="2640" y="2672"/>
              <a:ext cx="2016" cy="31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dirty="0"/>
                <a:t>Print </a:t>
              </a:r>
              <a:r>
                <a:rPr lang="en-US" sz="1600" b="1" dirty="0">
                  <a:latin typeface="Courier New" panose="02070309020205020404" pitchFamily="49" charset="0"/>
                </a:rPr>
                <a:t>x</a:t>
              </a:r>
              <a:r>
                <a:rPr lang="en-US" sz="1600" b="1" dirty="0"/>
                <a:t> </a:t>
              </a:r>
              <a:r>
                <a:rPr lang="en-US" sz="1600" dirty="0"/>
                <a:t>using the arrow </a:t>
              </a:r>
              <a:r>
                <a:rPr lang="en-US" sz="1600" b="1" dirty="0">
                  <a:latin typeface="Courier" charset="0"/>
                </a:rPr>
                <a:t>-&gt;</a:t>
              </a:r>
              <a:r>
                <a:rPr lang="en-US" sz="1600" dirty="0"/>
                <a:t> operator off the </a:t>
              </a:r>
              <a:r>
                <a:rPr lang="en-US" sz="1600" b="1" dirty="0">
                  <a:latin typeface="Courier New" panose="02070309020205020404" pitchFamily="49" charset="0"/>
                </a:rPr>
                <a:t>this</a:t>
              </a:r>
              <a:r>
                <a:rPr lang="en-US" sz="1600" b="1" dirty="0"/>
                <a:t> </a:t>
              </a:r>
              <a:r>
                <a:rPr lang="en-US" sz="1600" dirty="0"/>
                <a:t>pointer.</a:t>
              </a:r>
            </a:p>
          </p:txBody>
        </p:sp>
      </p:grpSp>
      <p:grpSp>
        <p:nvGrpSpPr>
          <p:cNvPr id="53359" name="Group 112"/>
          <p:cNvGrpSpPr>
            <a:grpSpLocks/>
          </p:cNvGrpSpPr>
          <p:nvPr/>
        </p:nvGrpSpPr>
        <p:grpSpPr bwMode="auto">
          <a:xfrm>
            <a:off x="2514600" y="4653353"/>
            <a:ext cx="6400800" cy="2039939"/>
            <a:chOff x="1056" y="2505"/>
            <a:chExt cx="4032" cy="1285"/>
          </a:xfrm>
        </p:grpSpPr>
        <p:sp>
          <p:nvSpPr>
            <p:cNvPr id="53285" name="Line 107"/>
            <p:cNvSpPr>
              <a:spLocks noChangeShapeType="1"/>
            </p:cNvSpPr>
            <p:nvPr/>
          </p:nvSpPr>
          <p:spPr bwMode="auto">
            <a:xfrm flipH="1" flipV="1">
              <a:off x="1056" y="2505"/>
              <a:ext cx="1344" cy="8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tIns="0" bIns="0" anchor="ctr">
              <a:spAutoFit/>
            </a:bodyPr>
            <a:lstStyle/>
            <a:p>
              <a:endParaRPr lang="en-US" sz="2000"/>
            </a:p>
          </p:txBody>
        </p:sp>
        <p:sp>
          <p:nvSpPr>
            <p:cNvPr id="53286" name="Text Box 106"/>
            <p:cNvSpPr txBox="1">
              <a:spLocks noChangeArrowheads="1"/>
            </p:cNvSpPr>
            <p:nvPr/>
          </p:nvSpPr>
          <p:spPr bwMode="auto">
            <a:xfrm>
              <a:off x="2208" y="3170"/>
              <a:ext cx="2880" cy="62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dirty="0"/>
                <a:t>Printing </a:t>
              </a:r>
              <a:r>
                <a:rPr lang="en-US" sz="1600" b="1" dirty="0">
                  <a:latin typeface="Courier New" panose="02070309020205020404" pitchFamily="49" charset="0"/>
                </a:rPr>
                <a:t>x</a:t>
              </a:r>
              <a:r>
                <a:rPr lang="en-US" sz="1600" dirty="0"/>
                <a:t> using the dot (</a:t>
              </a:r>
              <a:r>
                <a:rPr lang="en-US" sz="1600" b="1" dirty="0"/>
                <a:t>.</a:t>
              </a:r>
              <a:r>
                <a:rPr lang="en-US" sz="1600" dirty="0"/>
                <a:t>) operator. Parenthesis required because dot operator has higher precedence than </a:t>
              </a:r>
              <a:r>
                <a:rPr lang="en-US" sz="1600" b="1" dirty="0">
                  <a:latin typeface="Courier New" panose="02070309020205020404" pitchFamily="49" charset="0"/>
                </a:rPr>
                <a:t>*</a:t>
              </a:r>
              <a:r>
                <a:rPr lang="en-US" sz="1600" dirty="0"/>
                <a:t>. Without, interpreted incorrectly as </a:t>
              </a:r>
              <a:r>
                <a:rPr lang="en-US" sz="1600" b="1" dirty="0">
                  <a:latin typeface="Courier New" panose="02070309020205020404" pitchFamily="49" charset="0"/>
                </a:rPr>
                <a:t>*(</a:t>
              </a:r>
              <a:r>
                <a:rPr lang="en-US" sz="1600" b="1" dirty="0" err="1">
                  <a:latin typeface="Courier New" panose="02070309020205020404" pitchFamily="49" charset="0"/>
                </a:rPr>
                <a:t>this.x</a:t>
              </a:r>
              <a:r>
                <a:rPr lang="en-US" sz="1600" b="1" dirty="0">
                  <a:latin typeface="Courier New" panose="02070309020205020404" pitchFamily="49" charset="0"/>
                </a:rPr>
                <a:t>)</a:t>
              </a:r>
              <a:r>
                <a:rPr lang="en-US" sz="16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780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ChangeArrowheads="1"/>
          </p:cNvSpPr>
          <p:nvPr/>
        </p:nvSpPr>
        <p:spPr bwMode="auto">
          <a:xfrm>
            <a:off x="304800" y="914400"/>
            <a:ext cx="6629400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1400" b="1" dirty="0">
                <a:latin typeface="Courier New" panose="02070309020205020404" pitchFamily="49" charset="0"/>
              </a:rPr>
              <a:t> </a:t>
            </a:r>
          </a:p>
          <a:p>
            <a:pPr eaLnBrk="1" hangingPunct="1"/>
            <a:endParaRPr lang="en-US" sz="1400" b="1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sz="1400" b="1" dirty="0">
                <a:latin typeface="Courier New" panose="02070309020205020404" pitchFamily="49" charset="0"/>
              </a:rPr>
              <a:t>        x = 12</a:t>
            </a:r>
          </a:p>
          <a:p>
            <a:pPr eaLnBrk="1" hangingPunct="1"/>
            <a:r>
              <a:rPr lang="en-US" sz="1400" b="1" dirty="0">
                <a:latin typeface="Courier New" panose="02070309020205020404" pitchFamily="49" charset="0"/>
              </a:rPr>
              <a:t>  this-&gt;x = 12</a:t>
            </a:r>
          </a:p>
          <a:p>
            <a:pPr eaLnBrk="1" hangingPunct="1"/>
            <a:r>
              <a:rPr lang="en-US" sz="1400" b="1" dirty="0">
                <a:latin typeface="Courier New" panose="02070309020205020404" pitchFamily="49" charset="0"/>
              </a:rPr>
              <a:t>(*this).x = 12</a:t>
            </a:r>
          </a:p>
          <a:p>
            <a:pPr eaLnBrk="1" hangingPunct="1"/>
            <a:endParaRPr lang="en-US" sz="1400" b="1" dirty="0">
              <a:latin typeface="Courier New" panose="02070309020205020404" pitchFamily="49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905000" y="1752600"/>
            <a:ext cx="4114800" cy="1727201"/>
            <a:chOff x="960" y="384"/>
            <a:chExt cx="2592" cy="1088"/>
          </a:xfrm>
        </p:grpSpPr>
        <p:sp>
          <p:nvSpPr>
            <p:cNvPr id="54276" name="Text Box 4"/>
            <p:cNvSpPr txBox="1">
              <a:spLocks noChangeArrowheads="1"/>
            </p:cNvSpPr>
            <p:nvPr/>
          </p:nvSpPr>
          <p:spPr bwMode="auto">
            <a:xfrm>
              <a:off x="2160" y="1104"/>
              <a:ext cx="1392" cy="36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dirty="0"/>
                <a:t>All three methods have the same result.</a:t>
              </a:r>
            </a:p>
          </p:txBody>
        </p:sp>
        <p:sp>
          <p:nvSpPr>
            <p:cNvPr id="54277" name="Line 6"/>
            <p:cNvSpPr>
              <a:spLocks noChangeShapeType="1"/>
            </p:cNvSpPr>
            <p:nvPr/>
          </p:nvSpPr>
          <p:spPr bwMode="auto">
            <a:xfrm flipH="1" flipV="1">
              <a:off x="960" y="384"/>
              <a:ext cx="120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161481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98" name="Group 4"/>
          <p:cNvGrpSpPr>
            <a:grpSpLocks/>
          </p:cNvGrpSpPr>
          <p:nvPr/>
        </p:nvGrpSpPr>
        <p:grpSpPr bwMode="auto">
          <a:xfrm>
            <a:off x="0" y="0"/>
            <a:ext cx="6781800" cy="207963"/>
            <a:chOff x="0" y="0"/>
            <a:chExt cx="3072" cy="374"/>
          </a:xfrm>
        </p:grpSpPr>
        <p:sp>
          <p:nvSpPr>
            <p:cNvPr id="55400" name="Rectangle 5"/>
            <p:cNvSpPr>
              <a:spLocks noChangeArrowheads="1"/>
            </p:cNvSpPr>
            <p:nvPr/>
          </p:nvSpPr>
          <p:spPr bwMode="auto">
            <a:xfrm>
              <a:off x="0" y="21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5401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	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Fig. 7.8: time6.h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5299" name="Group 7"/>
          <p:cNvGrpSpPr>
            <a:grpSpLocks/>
          </p:cNvGrpSpPr>
          <p:nvPr/>
        </p:nvGrpSpPr>
        <p:grpSpPr bwMode="auto">
          <a:xfrm>
            <a:off x="0" y="206605"/>
            <a:ext cx="6781800" cy="207962"/>
            <a:chOff x="0" y="374"/>
            <a:chExt cx="3072" cy="374"/>
          </a:xfrm>
        </p:grpSpPr>
        <p:sp>
          <p:nvSpPr>
            <p:cNvPr id="55398" name="Rectangle 8"/>
            <p:cNvSpPr>
              <a:spLocks noChangeArrowheads="1"/>
            </p:cNvSpPr>
            <p:nvPr/>
          </p:nvSpPr>
          <p:spPr bwMode="auto">
            <a:xfrm>
              <a:off x="0" y="395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5399" name="Rectangle 9"/>
            <p:cNvSpPr>
              <a:spLocks noChangeArrowheads="1"/>
            </p:cNvSpPr>
            <p:nvPr/>
          </p:nvSpPr>
          <p:spPr bwMode="auto">
            <a:xfrm>
              <a:off x="0" y="37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2	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Cascading member function calls.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5300" name="Group 10"/>
          <p:cNvGrpSpPr>
            <a:grpSpLocks/>
          </p:cNvGrpSpPr>
          <p:nvPr/>
        </p:nvGrpSpPr>
        <p:grpSpPr bwMode="auto">
          <a:xfrm>
            <a:off x="0" y="414567"/>
            <a:ext cx="6781800" cy="206375"/>
            <a:chOff x="0" y="748"/>
            <a:chExt cx="3072" cy="374"/>
          </a:xfrm>
        </p:grpSpPr>
        <p:sp>
          <p:nvSpPr>
            <p:cNvPr id="55396" name="Rectangle 11"/>
            <p:cNvSpPr>
              <a:spLocks noChangeArrowheads="1"/>
            </p:cNvSpPr>
            <p:nvPr/>
          </p:nvSpPr>
          <p:spPr bwMode="auto">
            <a:xfrm>
              <a:off x="0" y="769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5397" name="Rectangle 12"/>
            <p:cNvSpPr>
              <a:spLocks noChangeArrowheads="1"/>
            </p:cNvSpPr>
            <p:nvPr/>
          </p:nvSpPr>
          <p:spPr bwMode="auto">
            <a:xfrm>
              <a:off x="0" y="74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3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5301" name="Group 13"/>
          <p:cNvGrpSpPr>
            <a:grpSpLocks/>
          </p:cNvGrpSpPr>
          <p:nvPr/>
        </p:nvGrpSpPr>
        <p:grpSpPr bwMode="auto">
          <a:xfrm>
            <a:off x="0" y="620942"/>
            <a:ext cx="6781800" cy="207963"/>
            <a:chOff x="0" y="1122"/>
            <a:chExt cx="3072" cy="374"/>
          </a:xfrm>
        </p:grpSpPr>
        <p:sp>
          <p:nvSpPr>
            <p:cNvPr id="55394" name="Rectangle 14"/>
            <p:cNvSpPr>
              <a:spLocks noChangeArrowheads="1"/>
            </p:cNvSpPr>
            <p:nvPr/>
          </p:nvSpPr>
          <p:spPr bwMode="auto">
            <a:xfrm>
              <a:off x="0" y="1143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5395" name="Rectangle 15"/>
            <p:cNvSpPr>
              <a:spLocks noChangeArrowheads="1"/>
            </p:cNvSpPr>
            <p:nvPr/>
          </p:nvSpPr>
          <p:spPr bwMode="auto">
            <a:xfrm>
              <a:off x="0" y="112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4	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Declaration of class Time.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5302" name="Group 16"/>
          <p:cNvGrpSpPr>
            <a:grpSpLocks/>
          </p:cNvGrpSpPr>
          <p:nvPr/>
        </p:nvGrpSpPr>
        <p:grpSpPr bwMode="auto">
          <a:xfrm>
            <a:off x="0" y="828905"/>
            <a:ext cx="6781800" cy="207962"/>
            <a:chOff x="0" y="1496"/>
            <a:chExt cx="3072" cy="374"/>
          </a:xfrm>
        </p:grpSpPr>
        <p:sp>
          <p:nvSpPr>
            <p:cNvPr id="55392" name="Rectangle 17"/>
            <p:cNvSpPr>
              <a:spLocks noChangeArrowheads="1"/>
            </p:cNvSpPr>
            <p:nvPr/>
          </p:nvSpPr>
          <p:spPr bwMode="auto">
            <a:xfrm>
              <a:off x="0" y="1517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5393" name="Rectangle 18"/>
            <p:cNvSpPr>
              <a:spLocks noChangeArrowheads="1"/>
            </p:cNvSpPr>
            <p:nvPr/>
          </p:nvSpPr>
          <p:spPr bwMode="auto">
            <a:xfrm>
              <a:off x="0" y="149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5	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Member functions defined in time6.cpp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5303" name="Group 19"/>
          <p:cNvGrpSpPr>
            <a:grpSpLocks/>
          </p:cNvGrpSpPr>
          <p:nvPr/>
        </p:nvGrpSpPr>
        <p:grpSpPr bwMode="auto">
          <a:xfrm>
            <a:off x="0" y="1036867"/>
            <a:ext cx="6781800" cy="207963"/>
            <a:chOff x="0" y="1870"/>
            <a:chExt cx="3072" cy="374"/>
          </a:xfrm>
        </p:grpSpPr>
        <p:sp>
          <p:nvSpPr>
            <p:cNvPr id="55390" name="Rectangle 20"/>
            <p:cNvSpPr>
              <a:spLocks noChangeArrowheads="1"/>
            </p:cNvSpPr>
            <p:nvPr/>
          </p:nvSpPr>
          <p:spPr bwMode="auto">
            <a:xfrm>
              <a:off x="0" y="1891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5391" name="Rectangle 21"/>
            <p:cNvSpPr>
              <a:spLocks noChangeArrowheads="1"/>
            </p:cNvSpPr>
            <p:nvPr/>
          </p:nvSpPr>
          <p:spPr bwMode="auto">
            <a:xfrm>
              <a:off x="0" y="187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6	</a:t>
              </a:r>
              <a:r>
                <a:rPr lang="en-US" sz="1200" b="1" dirty="0">
                  <a:solidFill>
                    <a:srgbClr val="275AFF"/>
                  </a:solidFill>
                  <a:latin typeface="Courier New" panose="02070309020205020404" pitchFamily="49" charset="0"/>
                </a:rPr>
                <a:t>#</a:t>
              </a:r>
              <a:r>
                <a:rPr lang="en-US" sz="1200" b="1" dirty="0" err="1">
                  <a:solidFill>
                    <a:srgbClr val="275AFF"/>
                  </a:solidFill>
                  <a:latin typeface="Courier New" panose="02070309020205020404" pitchFamily="49" charset="0"/>
                </a:rPr>
                <a:t>ifndef</a:t>
              </a:r>
              <a:r>
                <a:rPr lang="en-US" sz="1200" b="1" dirty="0">
                  <a:latin typeface="Courier New" panose="02070309020205020404" pitchFamily="49" charset="0"/>
                </a:rPr>
                <a:t> TIME6_H</a:t>
              </a:r>
            </a:p>
            <a:p>
              <a:pPr eaLnBrk="1" hangingPunct="1"/>
              <a:endParaRPr lang="en-US" sz="12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55304" name="Group 22"/>
          <p:cNvGrpSpPr>
            <a:grpSpLocks/>
          </p:cNvGrpSpPr>
          <p:nvPr/>
        </p:nvGrpSpPr>
        <p:grpSpPr bwMode="auto">
          <a:xfrm>
            <a:off x="0" y="1244830"/>
            <a:ext cx="6781800" cy="207962"/>
            <a:chOff x="0" y="2244"/>
            <a:chExt cx="3072" cy="374"/>
          </a:xfrm>
        </p:grpSpPr>
        <p:sp>
          <p:nvSpPr>
            <p:cNvPr id="55388" name="Rectangle 23"/>
            <p:cNvSpPr>
              <a:spLocks noChangeArrowheads="1"/>
            </p:cNvSpPr>
            <p:nvPr/>
          </p:nvSpPr>
          <p:spPr bwMode="auto">
            <a:xfrm>
              <a:off x="0" y="2265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5389" name="Rectangle 24"/>
            <p:cNvSpPr>
              <a:spLocks noChangeArrowheads="1"/>
            </p:cNvSpPr>
            <p:nvPr/>
          </p:nvSpPr>
          <p:spPr bwMode="auto">
            <a:xfrm>
              <a:off x="0" y="224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7	</a:t>
              </a:r>
              <a:r>
                <a:rPr lang="en-US" sz="1200" b="1" dirty="0">
                  <a:solidFill>
                    <a:srgbClr val="275AFF"/>
                  </a:solidFill>
                  <a:latin typeface="Courier New" panose="02070309020205020404" pitchFamily="49" charset="0"/>
                </a:rPr>
                <a:t>#define</a:t>
              </a:r>
              <a:r>
                <a:rPr lang="en-US" sz="1200" b="1" dirty="0">
                  <a:latin typeface="Courier New" panose="02070309020205020404" pitchFamily="49" charset="0"/>
                </a:rPr>
                <a:t> TIME6_H</a:t>
              </a:r>
            </a:p>
            <a:p>
              <a:pPr eaLnBrk="1" hangingPunct="1"/>
              <a:endParaRPr lang="en-US" sz="12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55305" name="Group 25"/>
          <p:cNvGrpSpPr>
            <a:grpSpLocks/>
          </p:cNvGrpSpPr>
          <p:nvPr/>
        </p:nvGrpSpPr>
        <p:grpSpPr bwMode="auto">
          <a:xfrm>
            <a:off x="0" y="1452792"/>
            <a:ext cx="6781800" cy="207963"/>
            <a:chOff x="0" y="2618"/>
            <a:chExt cx="3072" cy="374"/>
          </a:xfrm>
        </p:grpSpPr>
        <p:sp>
          <p:nvSpPr>
            <p:cNvPr id="55386" name="Rectangle 26"/>
            <p:cNvSpPr>
              <a:spLocks noChangeArrowheads="1"/>
            </p:cNvSpPr>
            <p:nvPr/>
          </p:nvSpPr>
          <p:spPr bwMode="auto">
            <a:xfrm>
              <a:off x="0" y="2639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5387" name="Rectangle 27"/>
            <p:cNvSpPr>
              <a:spLocks noChangeArrowheads="1"/>
            </p:cNvSpPr>
            <p:nvPr/>
          </p:nvSpPr>
          <p:spPr bwMode="auto">
            <a:xfrm>
              <a:off x="0" y="261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8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5306" name="Group 28"/>
          <p:cNvGrpSpPr>
            <a:grpSpLocks/>
          </p:cNvGrpSpPr>
          <p:nvPr/>
        </p:nvGrpSpPr>
        <p:grpSpPr bwMode="auto">
          <a:xfrm>
            <a:off x="0" y="1660755"/>
            <a:ext cx="6781800" cy="207962"/>
            <a:chOff x="0" y="2992"/>
            <a:chExt cx="3072" cy="374"/>
          </a:xfrm>
        </p:grpSpPr>
        <p:sp>
          <p:nvSpPr>
            <p:cNvPr id="55384" name="Rectangle 29"/>
            <p:cNvSpPr>
              <a:spLocks noChangeArrowheads="1"/>
            </p:cNvSpPr>
            <p:nvPr/>
          </p:nvSpPr>
          <p:spPr bwMode="auto">
            <a:xfrm>
              <a:off x="0" y="3013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5385" name="Rectangle 30"/>
            <p:cNvSpPr>
              <a:spLocks noChangeArrowheads="1"/>
            </p:cNvSpPr>
            <p:nvPr/>
          </p:nvSpPr>
          <p:spPr bwMode="auto">
            <a:xfrm>
              <a:off x="0" y="299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9	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class</a:t>
              </a:r>
              <a:r>
                <a:rPr lang="en-US" sz="1200" b="1">
                  <a:latin typeface="Courier New" panose="02070309020205020404" pitchFamily="49" charset="0"/>
                </a:rPr>
                <a:t> Time {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5307" name="Group 31"/>
          <p:cNvGrpSpPr>
            <a:grpSpLocks/>
          </p:cNvGrpSpPr>
          <p:nvPr/>
        </p:nvGrpSpPr>
        <p:grpSpPr bwMode="auto">
          <a:xfrm>
            <a:off x="0" y="1868717"/>
            <a:ext cx="6781800" cy="207963"/>
            <a:chOff x="0" y="3366"/>
            <a:chExt cx="3072" cy="374"/>
          </a:xfrm>
        </p:grpSpPr>
        <p:sp>
          <p:nvSpPr>
            <p:cNvPr id="55382" name="Rectangle 32"/>
            <p:cNvSpPr>
              <a:spLocks noChangeArrowheads="1"/>
            </p:cNvSpPr>
            <p:nvPr/>
          </p:nvSpPr>
          <p:spPr bwMode="auto">
            <a:xfrm>
              <a:off x="0" y="3387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5383" name="Rectangle 33"/>
            <p:cNvSpPr>
              <a:spLocks noChangeArrowheads="1"/>
            </p:cNvSpPr>
            <p:nvPr/>
          </p:nvSpPr>
          <p:spPr bwMode="auto">
            <a:xfrm>
              <a:off x="0" y="336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10	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public: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5308" name="Group 34"/>
          <p:cNvGrpSpPr>
            <a:grpSpLocks/>
          </p:cNvGrpSpPr>
          <p:nvPr/>
        </p:nvGrpSpPr>
        <p:grpSpPr bwMode="auto">
          <a:xfrm>
            <a:off x="0" y="2076680"/>
            <a:ext cx="6781800" cy="207962"/>
            <a:chOff x="0" y="3740"/>
            <a:chExt cx="3072" cy="374"/>
          </a:xfrm>
        </p:grpSpPr>
        <p:sp>
          <p:nvSpPr>
            <p:cNvPr id="55380" name="Rectangle 35"/>
            <p:cNvSpPr>
              <a:spLocks noChangeArrowheads="1"/>
            </p:cNvSpPr>
            <p:nvPr/>
          </p:nvSpPr>
          <p:spPr bwMode="auto">
            <a:xfrm>
              <a:off x="0" y="3761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5381" name="Rectangle 36"/>
            <p:cNvSpPr>
              <a:spLocks noChangeArrowheads="1"/>
            </p:cNvSpPr>
            <p:nvPr/>
          </p:nvSpPr>
          <p:spPr bwMode="auto">
            <a:xfrm>
              <a:off x="0" y="374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11	</a:t>
              </a:r>
              <a:r>
                <a:rPr lang="en-US" sz="1200" b="1" dirty="0">
                  <a:latin typeface="Courier New" panose="02070309020205020404" pitchFamily="49" charset="0"/>
                </a:rPr>
                <a:t>   Time( </a:t>
              </a:r>
              <a:r>
                <a:rPr lang="en-US" sz="1200" b="1" dirty="0" err="1">
                  <a:solidFill>
                    <a:srgbClr val="275AFF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sz="1200" b="1" dirty="0">
                  <a:latin typeface="Courier New" panose="02070309020205020404" pitchFamily="49" charset="0"/>
                </a:rPr>
                <a:t> = 0, </a:t>
              </a:r>
              <a:r>
                <a:rPr lang="en-US" sz="1200" b="1" dirty="0" err="1">
                  <a:solidFill>
                    <a:srgbClr val="275AFF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sz="1200" b="1" dirty="0">
                  <a:solidFill>
                    <a:srgbClr val="275AFF"/>
                  </a:solidFill>
                  <a:latin typeface="Courier New" panose="02070309020205020404" pitchFamily="49" charset="0"/>
                </a:rPr>
                <a:t> =</a:t>
              </a:r>
              <a:r>
                <a:rPr lang="en-US" sz="1200" b="1" dirty="0">
                  <a:latin typeface="Courier New" panose="02070309020205020404" pitchFamily="49" charset="0"/>
                </a:rPr>
                <a:t> 0, </a:t>
              </a:r>
              <a:r>
                <a:rPr lang="en-US" sz="1200" b="1" dirty="0" err="1">
                  <a:solidFill>
                    <a:srgbClr val="275AFF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sz="1200" b="1" dirty="0">
                  <a:latin typeface="Courier New" panose="02070309020205020404" pitchFamily="49" charset="0"/>
                </a:rPr>
                <a:t> = 0 ); </a:t>
              </a:r>
              <a:r>
                <a:rPr lang="en-US" sz="1200" b="1" dirty="0">
                  <a:solidFill>
                    <a:srgbClr val="33CC33"/>
                  </a:solidFill>
                  <a:latin typeface="Courier New" panose="02070309020205020404" pitchFamily="49" charset="0"/>
                </a:rPr>
                <a:t> // default constructor</a:t>
              </a:r>
              <a:endParaRPr lang="en-US" sz="1200" b="1" dirty="0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55309" name="Group 37"/>
          <p:cNvGrpSpPr>
            <a:grpSpLocks/>
          </p:cNvGrpSpPr>
          <p:nvPr/>
        </p:nvGrpSpPr>
        <p:grpSpPr bwMode="auto">
          <a:xfrm>
            <a:off x="0" y="2284642"/>
            <a:ext cx="6781800" cy="207963"/>
            <a:chOff x="0" y="4114"/>
            <a:chExt cx="3072" cy="374"/>
          </a:xfrm>
        </p:grpSpPr>
        <p:sp>
          <p:nvSpPr>
            <p:cNvPr id="55378" name="Rectangle 38"/>
            <p:cNvSpPr>
              <a:spLocks noChangeArrowheads="1"/>
            </p:cNvSpPr>
            <p:nvPr/>
          </p:nvSpPr>
          <p:spPr bwMode="auto">
            <a:xfrm>
              <a:off x="0" y="4135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5379" name="Rectangle 39"/>
            <p:cNvSpPr>
              <a:spLocks noChangeArrowheads="1"/>
            </p:cNvSpPr>
            <p:nvPr/>
          </p:nvSpPr>
          <p:spPr bwMode="auto">
            <a:xfrm>
              <a:off x="0" y="411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12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5310" name="Group 40"/>
          <p:cNvGrpSpPr>
            <a:grpSpLocks/>
          </p:cNvGrpSpPr>
          <p:nvPr/>
        </p:nvGrpSpPr>
        <p:grpSpPr bwMode="auto">
          <a:xfrm>
            <a:off x="0" y="2492605"/>
            <a:ext cx="6781800" cy="207962"/>
            <a:chOff x="0" y="4488"/>
            <a:chExt cx="3072" cy="374"/>
          </a:xfrm>
        </p:grpSpPr>
        <p:sp>
          <p:nvSpPr>
            <p:cNvPr id="55376" name="Rectangle 41"/>
            <p:cNvSpPr>
              <a:spLocks noChangeArrowheads="1"/>
            </p:cNvSpPr>
            <p:nvPr/>
          </p:nvSpPr>
          <p:spPr bwMode="auto">
            <a:xfrm>
              <a:off x="0" y="4509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5377" name="Rectangle 42"/>
            <p:cNvSpPr>
              <a:spLocks noChangeArrowheads="1"/>
            </p:cNvSpPr>
            <p:nvPr/>
          </p:nvSpPr>
          <p:spPr bwMode="auto">
            <a:xfrm>
              <a:off x="0" y="448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13	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   // set functions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5311" name="Group 43"/>
          <p:cNvGrpSpPr>
            <a:grpSpLocks/>
          </p:cNvGrpSpPr>
          <p:nvPr/>
        </p:nvGrpSpPr>
        <p:grpSpPr bwMode="auto">
          <a:xfrm>
            <a:off x="0" y="2700567"/>
            <a:ext cx="6781800" cy="207963"/>
            <a:chOff x="0" y="4862"/>
            <a:chExt cx="3072" cy="374"/>
          </a:xfrm>
        </p:grpSpPr>
        <p:sp>
          <p:nvSpPr>
            <p:cNvPr id="55374" name="Rectangle 44"/>
            <p:cNvSpPr>
              <a:spLocks noChangeArrowheads="1"/>
            </p:cNvSpPr>
            <p:nvPr/>
          </p:nvSpPr>
          <p:spPr bwMode="auto">
            <a:xfrm>
              <a:off x="0" y="4883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5375" name="Rectangle 45"/>
            <p:cNvSpPr>
              <a:spLocks noChangeArrowheads="1"/>
            </p:cNvSpPr>
            <p:nvPr/>
          </p:nvSpPr>
          <p:spPr bwMode="auto">
            <a:xfrm>
              <a:off x="0" y="486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14	</a:t>
              </a:r>
              <a:r>
                <a:rPr lang="en-US" sz="1200" b="1" dirty="0">
                  <a:latin typeface="Courier New" panose="02070309020205020404" pitchFamily="49" charset="0"/>
                </a:rPr>
                <a:t>   Time &amp;</a:t>
              </a:r>
              <a:r>
                <a:rPr lang="en-US" sz="1200" b="1" dirty="0" err="1">
                  <a:latin typeface="Courier New" panose="02070309020205020404" pitchFamily="49" charset="0"/>
                </a:rPr>
                <a:t>setTime</a:t>
              </a:r>
              <a:r>
                <a:rPr lang="en-US" sz="1200" b="1" dirty="0">
                  <a:latin typeface="Courier New" panose="02070309020205020404" pitchFamily="49" charset="0"/>
                </a:rPr>
                <a:t>( </a:t>
              </a:r>
              <a:r>
                <a:rPr lang="en-US" sz="1200" b="1" dirty="0" err="1">
                  <a:solidFill>
                    <a:srgbClr val="275AFF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sz="1200" b="1" dirty="0">
                  <a:latin typeface="Courier New" panose="02070309020205020404" pitchFamily="49" charset="0"/>
                </a:rPr>
                <a:t>, </a:t>
              </a:r>
              <a:r>
                <a:rPr lang="en-US" sz="1200" b="1" dirty="0" err="1">
                  <a:solidFill>
                    <a:srgbClr val="275AFF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sz="1200" b="1" dirty="0">
                  <a:latin typeface="Courier New" panose="02070309020205020404" pitchFamily="49" charset="0"/>
                </a:rPr>
                <a:t>, </a:t>
              </a:r>
              <a:r>
                <a:rPr lang="en-US" sz="1200" b="1" dirty="0" err="1">
                  <a:solidFill>
                    <a:srgbClr val="275AFF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sz="1200" b="1" dirty="0">
                  <a:latin typeface="Courier New" panose="02070309020205020404" pitchFamily="49" charset="0"/>
                </a:rPr>
                <a:t> ); </a:t>
              </a:r>
              <a:r>
                <a:rPr lang="en-US" sz="1200" b="1" dirty="0">
                  <a:solidFill>
                    <a:srgbClr val="33CC33"/>
                  </a:solidFill>
                  <a:latin typeface="Courier New" panose="02070309020205020404" pitchFamily="49" charset="0"/>
                </a:rPr>
                <a:t>// set hour, minute, second</a:t>
              </a:r>
              <a:endParaRPr lang="en-US" sz="1200" b="1" dirty="0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55312" name="Group 46"/>
          <p:cNvGrpSpPr>
            <a:grpSpLocks/>
          </p:cNvGrpSpPr>
          <p:nvPr/>
        </p:nvGrpSpPr>
        <p:grpSpPr bwMode="auto">
          <a:xfrm>
            <a:off x="0" y="2908530"/>
            <a:ext cx="6781800" cy="206375"/>
            <a:chOff x="0" y="5236"/>
            <a:chExt cx="3072" cy="374"/>
          </a:xfrm>
        </p:grpSpPr>
        <p:sp>
          <p:nvSpPr>
            <p:cNvPr id="55372" name="Rectangle 47"/>
            <p:cNvSpPr>
              <a:spLocks noChangeArrowheads="1"/>
            </p:cNvSpPr>
            <p:nvPr/>
          </p:nvSpPr>
          <p:spPr bwMode="auto">
            <a:xfrm>
              <a:off x="0" y="5257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5373" name="Rectangle 48"/>
            <p:cNvSpPr>
              <a:spLocks noChangeArrowheads="1"/>
            </p:cNvSpPr>
            <p:nvPr/>
          </p:nvSpPr>
          <p:spPr bwMode="auto">
            <a:xfrm>
              <a:off x="0" y="523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15	</a:t>
              </a:r>
              <a:r>
                <a:rPr lang="en-US" sz="1200" b="1" dirty="0">
                  <a:latin typeface="Courier New" panose="02070309020205020404" pitchFamily="49" charset="0"/>
                </a:rPr>
                <a:t>   Time &amp;</a:t>
              </a:r>
              <a:r>
                <a:rPr lang="en-US" sz="1200" b="1" dirty="0" err="1">
                  <a:latin typeface="Courier New" panose="02070309020205020404" pitchFamily="49" charset="0"/>
                </a:rPr>
                <a:t>setHour</a:t>
              </a:r>
              <a:r>
                <a:rPr lang="en-US" sz="1200" b="1" dirty="0">
                  <a:latin typeface="Courier New" panose="02070309020205020404" pitchFamily="49" charset="0"/>
                </a:rPr>
                <a:t>( </a:t>
              </a:r>
              <a:r>
                <a:rPr lang="en-US" sz="1200" b="1" dirty="0" err="1">
                  <a:solidFill>
                    <a:srgbClr val="275AFF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sz="1200" b="1" dirty="0">
                  <a:latin typeface="Courier New" panose="02070309020205020404" pitchFamily="49" charset="0"/>
                </a:rPr>
                <a:t> );   </a:t>
              </a:r>
              <a:r>
                <a:rPr lang="en-US" sz="1200" b="1" dirty="0">
                  <a:solidFill>
                    <a:srgbClr val="33CC33"/>
                  </a:solidFill>
                  <a:latin typeface="Courier New" panose="02070309020205020404" pitchFamily="49" charset="0"/>
                </a:rPr>
                <a:t> // set hour</a:t>
              </a:r>
              <a:endParaRPr lang="en-US" sz="1200" b="1" dirty="0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55313" name="Group 49"/>
          <p:cNvGrpSpPr>
            <a:grpSpLocks/>
          </p:cNvGrpSpPr>
          <p:nvPr/>
        </p:nvGrpSpPr>
        <p:grpSpPr bwMode="auto">
          <a:xfrm>
            <a:off x="0" y="3114905"/>
            <a:ext cx="6781800" cy="207962"/>
            <a:chOff x="0" y="5610"/>
            <a:chExt cx="3072" cy="374"/>
          </a:xfrm>
        </p:grpSpPr>
        <p:sp>
          <p:nvSpPr>
            <p:cNvPr id="55370" name="Rectangle 50"/>
            <p:cNvSpPr>
              <a:spLocks noChangeArrowheads="1"/>
            </p:cNvSpPr>
            <p:nvPr/>
          </p:nvSpPr>
          <p:spPr bwMode="auto">
            <a:xfrm>
              <a:off x="0" y="5631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5371" name="Rectangle 51"/>
            <p:cNvSpPr>
              <a:spLocks noChangeArrowheads="1"/>
            </p:cNvSpPr>
            <p:nvPr/>
          </p:nvSpPr>
          <p:spPr bwMode="auto">
            <a:xfrm>
              <a:off x="0" y="561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16	</a:t>
              </a:r>
              <a:r>
                <a:rPr lang="en-US" sz="1200" b="1" dirty="0">
                  <a:latin typeface="Courier New" panose="02070309020205020404" pitchFamily="49" charset="0"/>
                </a:rPr>
                <a:t>   Time &amp;</a:t>
              </a:r>
              <a:r>
                <a:rPr lang="en-US" sz="1200" b="1" dirty="0" err="1">
                  <a:latin typeface="Courier New" panose="02070309020205020404" pitchFamily="49" charset="0"/>
                </a:rPr>
                <a:t>setMinute</a:t>
              </a:r>
              <a:r>
                <a:rPr lang="en-US" sz="1200" b="1" dirty="0">
                  <a:latin typeface="Courier New" panose="02070309020205020404" pitchFamily="49" charset="0"/>
                </a:rPr>
                <a:t>( </a:t>
              </a:r>
              <a:r>
                <a:rPr lang="en-US" sz="1200" b="1" dirty="0" err="1">
                  <a:solidFill>
                    <a:srgbClr val="275AFF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sz="1200" b="1" dirty="0">
                  <a:latin typeface="Courier New" panose="02070309020205020404" pitchFamily="49" charset="0"/>
                </a:rPr>
                <a:t> ); </a:t>
              </a:r>
              <a:r>
                <a:rPr lang="en-US" sz="1200" b="1" dirty="0">
                  <a:solidFill>
                    <a:srgbClr val="33CC33"/>
                  </a:solidFill>
                  <a:latin typeface="Courier New" panose="02070309020205020404" pitchFamily="49" charset="0"/>
                </a:rPr>
                <a:t> // set minute</a:t>
              </a:r>
              <a:endParaRPr lang="en-US" sz="1200" b="1" dirty="0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55314" name="Group 52"/>
          <p:cNvGrpSpPr>
            <a:grpSpLocks/>
          </p:cNvGrpSpPr>
          <p:nvPr/>
        </p:nvGrpSpPr>
        <p:grpSpPr bwMode="auto">
          <a:xfrm>
            <a:off x="0" y="3322867"/>
            <a:ext cx="6781800" cy="207963"/>
            <a:chOff x="0" y="5984"/>
            <a:chExt cx="3072" cy="374"/>
          </a:xfrm>
        </p:grpSpPr>
        <p:sp>
          <p:nvSpPr>
            <p:cNvPr id="55368" name="Rectangle 53"/>
            <p:cNvSpPr>
              <a:spLocks noChangeArrowheads="1"/>
            </p:cNvSpPr>
            <p:nvPr/>
          </p:nvSpPr>
          <p:spPr bwMode="auto">
            <a:xfrm>
              <a:off x="0" y="6005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5369" name="Rectangle 54"/>
            <p:cNvSpPr>
              <a:spLocks noChangeArrowheads="1"/>
            </p:cNvSpPr>
            <p:nvPr/>
          </p:nvSpPr>
          <p:spPr bwMode="auto">
            <a:xfrm>
              <a:off x="0" y="598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17	</a:t>
              </a:r>
              <a:r>
                <a:rPr lang="en-US" sz="1200" b="1">
                  <a:latin typeface="Courier New" panose="02070309020205020404" pitchFamily="49" charset="0"/>
                </a:rPr>
                <a:t>   Time &amp;setSecond( 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sz="1200" b="1">
                  <a:latin typeface="Courier New" panose="02070309020205020404" pitchFamily="49" charset="0"/>
                </a:rPr>
                <a:t> );  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set second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5315" name="Group 55"/>
          <p:cNvGrpSpPr>
            <a:grpSpLocks/>
          </p:cNvGrpSpPr>
          <p:nvPr/>
        </p:nvGrpSpPr>
        <p:grpSpPr bwMode="auto">
          <a:xfrm>
            <a:off x="0" y="3530830"/>
            <a:ext cx="6781800" cy="207962"/>
            <a:chOff x="0" y="6358"/>
            <a:chExt cx="3072" cy="374"/>
          </a:xfrm>
        </p:grpSpPr>
        <p:sp>
          <p:nvSpPr>
            <p:cNvPr id="55366" name="Rectangle 56"/>
            <p:cNvSpPr>
              <a:spLocks noChangeArrowheads="1"/>
            </p:cNvSpPr>
            <p:nvPr/>
          </p:nvSpPr>
          <p:spPr bwMode="auto">
            <a:xfrm>
              <a:off x="0" y="6379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5367" name="Rectangle 57"/>
            <p:cNvSpPr>
              <a:spLocks noChangeArrowheads="1"/>
            </p:cNvSpPr>
            <p:nvPr/>
          </p:nvSpPr>
          <p:spPr bwMode="auto">
            <a:xfrm>
              <a:off x="0" y="635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18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5316" name="Group 58"/>
          <p:cNvGrpSpPr>
            <a:grpSpLocks/>
          </p:cNvGrpSpPr>
          <p:nvPr/>
        </p:nvGrpSpPr>
        <p:grpSpPr bwMode="auto">
          <a:xfrm>
            <a:off x="0" y="3738792"/>
            <a:ext cx="6781800" cy="207963"/>
            <a:chOff x="0" y="6732"/>
            <a:chExt cx="3072" cy="374"/>
          </a:xfrm>
        </p:grpSpPr>
        <p:sp>
          <p:nvSpPr>
            <p:cNvPr id="55364" name="Rectangle 59"/>
            <p:cNvSpPr>
              <a:spLocks noChangeArrowheads="1"/>
            </p:cNvSpPr>
            <p:nvPr/>
          </p:nvSpPr>
          <p:spPr bwMode="auto">
            <a:xfrm>
              <a:off x="0" y="6753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5365" name="Rectangle 60"/>
            <p:cNvSpPr>
              <a:spLocks noChangeArrowheads="1"/>
            </p:cNvSpPr>
            <p:nvPr/>
          </p:nvSpPr>
          <p:spPr bwMode="auto">
            <a:xfrm>
              <a:off x="0" y="673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19	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   // get functions (normally declared const)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5317" name="Group 61"/>
          <p:cNvGrpSpPr>
            <a:grpSpLocks/>
          </p:cNvGrpSpPr>
          <p:nvPr/>
        </p:nvGrpSpPr>
        <p:grpSpPr bwMode="auto">
          <a:xfrm>
            <a:off x="0" y="3946755"/>
            <a:ext cx="6781800" cy="207962"/>
            <a:chOff x="0" y="7106"/>
            <a:chExt cx="3072" cy="374"/>
          </a:xfrm>
        </p:grpSpPr>
        <p:sp>
          <p:nvSpPr>
            <p:cNvPr id="55362" name="Rectangle 62"/>
            <p:cNvSpPr>
              <a:spLocks noChangeArrowheads="1"/>
            </p:cNvSpPr>
            <p:nvPr/>
          </p:nvSpPr>
          <p:spPr bwMode="auto">
            <a:xfrm>
              <a:off x="0" y="7127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5363" name="Rectangle 63"/>
            <p:cNvSpPr>
              <a:spLocks noChangeArrowheads="1"/>
            </p:cNvSpPr>
            <p:nvPr/>
          </p:nvSpPr>
          <p:spPr bwMode="auto">
            <a:xfrm>
              <a:off x="0" y="710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20	</a:t>
              </a:r>
              <a:r>
                <a:rPr lang="en-US" sz="1200" b="1" dirty="0">
                  <a:latin typeface="Courier New" panose="02070309020205020404" pitchFamily="49" charset="0"/>
                </a:rPr>
                <a:t>   </a:t>
              </a:r>
              <a:r>
                <a:rPr lang="en-US" sz="1200" b="1" dirty="0" err="1">
                  <a:solidFill>
                    <a:srgbClr val="275AFF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sz="1200" b="1" dirty="0">
                  <a:latin typeface="Courier New" panose="02070309020205020404" pitchFamily="49" charset="0"/>
                </a:rPr>
                <a:t> </a:t>
              </a:r>
              <a:r>
                <a:rPr lang="en-US" sz="1200" b="1" dirty="0" err="1">
                  <a:latin typeface="Courier New" panose="02070309020205020404" pitchFamily="49" charset="0"/>
                </a:rPr>
                <a:t>getHour</a:t>
              </a:r>
              <a:r>
                <a:rPr lang="en-US" sz="1200" b="1" dirty="0">
                  <a:latin typeface="Courier New" panose="02070309020205020404" pitchFamily="49" charset="0"/>
                </a:rPr>
                <a:t>() </a:t>
              </a:r>
              <a:r>
                <a:rPr lang="en-US" sz="1200" b="1" dirty="0" err="1">
                  <a:solidFill>
                    <a:srgbClr val="275AFF"/>
                  </a:solidFill>
                  <a:latin typeface="Courier New" panose="02070309020205020404" pitchFamily="49" charset="0"/>
                </a:rPr>
                <a:t>const</a:t>
              </a:r>
              <a:r>
                <a:rPr lang="en-US" sz="1200" b="1" dirty="0">
                  <a:latin typeface="Courier New" panose="02070309020205020404" pitchFamily="49" charset="0"/>
                </a:rPr>
                <a:t>;    </a:t>
              </a:r>
              <a:r>
                <a:rPr lang="en-US" sz="1200" b="1" dirty="0">
                  <a:solidFill>
                    <a:srgbClr val="33CC33"/>
                  </a:solidFill>
                  <a:latin typeface="Courier New" panose="02070309020205020404" pitchFamily="49" charset="0"/>
                </a:rPr>
                <a:t> // return hour</a:t>
              </a:r>
              <a:endParaRPr lang="en-US" sz="1200" b="1" dirty="0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55318" name="Group 64"/>
          <p:cNvGrpSpPr>
            <a:grpSpLocks/>
          </p:cNvGrpSpPr>
          <p:nvPr/>
        </p:nvGrpSpPr>
        <p:grpSpPr bwMode="auto">
          <a:xfrm>
            <a:off x="0" y="4154717"/>
            <a:ext cx="6781800" cy="207963"/>
            <a:chOff x="0" y="7480"/>
            <a:chExt cx="3072" cy="374"/>
          </a:xfrm>
        </p:grpSpPr>
        <p:sp>
          <p:nvSpPr>
            <p:cNvPr id="55360" name="Rectangle 65"/>
            <p:cNvSpPr>
              <a:spLocks noChangeArrowheads="1"/>
            </p:cNvSpPr>
            <p:nvPr/>
          </p:nvSpPr>
          <p:spPr bwMode="auto">
            <a:xfrm>
              <a:off x="0" y="7501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5361" name="Rectangle 66"/>
            <p:cNvSpPr>
              <a:spLocks noChangeArrowheads="1"/>
            </p:cNvSpPr>
            <p:nvPr/>
          </p:nvSpPr>
          <p:spPr bwMode="auto">
            <a:xfrm>
              <a:off x="0" y="748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21	</a:t>
              </a:r>
              <a:r>
                <a:rPr lang="en-US" sz="1200" b="1" dirty="0">
                  <a:latin typeface="Courier New" panose="02070309020205020404" pitchFamily="49" charset="0"/>
                </a:rPr>
                <a:t>   </a:t>
              </a:r>
              <a:r>
                <a:rPr lang="en-US" sz="1200" b="1" dirty="0" err="1">
                  <a:solidFill>
                    <a:srgbClr val="275AFF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sz="1200" b="1" dirty="0">
                  <a:latin typeface="Courier New" panose="02070309020205020404" pitchFamily="49" charset="0"/>
                </a:rPr>
                <a:t> </a:t>
              </a:r>
              <a:r>
                <a:rPr lang="en-US" sz="1200" b="1" dirty="0" err="1">
                  <a:latin typeface="Courier New" panose="02070309020205020404" pitchFamily="49" charset="0"/>
                </a:rPr>
                <a:t>getMinute</a:t>
              </a:r>
              <a:r>
                <a:rPr lang="en-US" sz="1200" b="1" dirty="0">
                  <a:latin typeface="Courier New" panose="02070309020205020404" pitchFamily="49" charset="0"/>
                </a:rPr>
                <a:t>() </a:t>
              </a:r>
              <a:r>
                <a:rPr lang="en-US" sz="1200" b="1" dirty="0" err="1">
                  <a:solidFill>
                    <a:srgbClr val="275AFF"/>
                  </a:solidFill>
                  <a:latin typeface="Courier New" panose="02070309020205020404" pitchFamily="49" charset="0"/>
                </a:rPr>
                <a:t>const</a:t>
              </a:r>
              <a:r>
                <a:rPr lang="en-US" sz="1200" b="1" dirty="0">
                  <a:latin typeface="Courier New" panose="02070309020205020404" pitchFamily="49" charset="0"/>
                </a:rPr>
                <a:t>;  </a:t>
              </a:r>
              <a:r>
                <a:rPr lang="en-US" sz="1200" b="1" dirty="0">
                  <a:solidFill>
                    <a:srgbClr val="33CC33"/>
                  </a:solidFill>
                  <a:latin typeface="Courier New" panose="02070309020205020404" pitchFamily="49" charset="0"/>
                </a:rPr>
                <a:t> // return minute</a:t>
              </a:r>
              <a:endParaRPr lang="en-US" sz="1200" b="1" dirty="0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55319" name="Group 67"/>
          <p:cNvGrpSpPr>
            <a:grpSpLocks/>
          </p:cNvGrpSpPr>
          <p:nvPr/>
        </p:nvGrpSpPr>
        <p:grpSpPr bwMode="auto">
          <a:xfrm>
            <a:off x="0" y="4362680"/>
            <a:ext cx="6781800" cy="207962"/>
            <a:chOff x="0" y="7854"/>
            <a:chExt cx="3072" cy="374"/>
          </a:xfrm>
        </p:grpSpPr>
        <p:sp>
          <p:nvSpPr>
            <p:cNvPr id="55358" name="Rectangle 68"/>
            <p:cNvSpPr>
              <a:spLocks noChangeArrowheads="1"/>
            </p:cNvSpPr>
            <p:nvPr/>
          </p:nvSpPr>
          <p:spPr bwMode="auto">
            <a:xfrm>
              <a:off x="0" y="7875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5359" name="Rectangle 69"/>
            <p:cNvSpPr>
              <a:spLocks noChangeArrowheads="1"/>
            </p:cNvSpPr>
            <p:nvPr/>
          </p:nvSpPr>
          <p:spPr bwMode="auto">
            <a:xfrm>
              <a:off x="0" y="785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22	</a:t>
              </a:r>
              <a:r>
                <a:rPr lang="en-US" sz="1200" b="1">
                  <a:latin typeface="Courier New" panose="02070309020205020404" pitchFamily="49" charset="0"/>
                </a:rPr>
                <a:t>   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sz="1200" b="1">
                  <a:latin typeface="Courier New" panose="02070309020205020404" pitchFamily="49" charset="0"/>
                </a:rPr>
                <a:t> getSecond() 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const</a:t>
              </a:r>
              <a:r>
                <a:rPr lang="en-US" sz="1200" b="1">
                  <a:latin typeface="Courier New" panose="02070309020205020404" pitchFamily="49" charset="0"/>
                </a:rPr>
                <a:t>;   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return second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5320" name="Group 70"/>
          <p:cNvGrpSpPr>
            <a:grpSpLocks/>
          </p:cNvGrpSpPr>
          <p:nvPr/>
        </p:nvGrpSpPr>
        <p:grpSpPr bwMode="auto">
          <a:xfrm>
            <a:off x="0" y="4570642"/>
            <a:ext cx="6781800" cy="207963"/>
            <a:chOff x="0" y="8228"/>
            <a:chExt cx="3072" cy="374"/>
          </a:xfrm>
        </p:grpSpPr>
        <p:sp>
          <p:nvSpPr>
            <p:cNvPr id="55356" name="Rectangle 71"/>
            <p:cNvSpPr>
              <a:spLocks noChangeArrowheads="1"/>
            </p:cNvSpPr>
            <p:nvPr/>
          </p:nvSpPr>
          <p:spPr bwMode="auto">
            <a:xfrm>
              <a:off x="0" y="8249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5357" name="Rectangle 72"/>
            <p:cNvSpPr>
              <a:spLocks noChangeArrowheads="1"/>
            </p:cNvSpPr>
            <p:nvPr/>
          </p:nvSpPr>
          <p:spPr bwMode="auto">
            <a:xfrm>
              <a:off x="0" y="822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23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5321" name="Group 73"/>
          <p:cNvGrpSpPr>
            <a:grpSpLocks/>
          </p:cNvGrpSpPr>
          <p:nvPr/>
        </p:nvGrpSpPr>
        <p:grpSpPr bwMode="auto">
          <a:xfrm>
            <a:off x="0" y="4778605"/>
            <a:ext cx="6781800" cy="207962"/>
            <a:chOff x="0" y="8602"/>
            <a:chExt cx="3072" cy="374"/>
          </a:xfrm>
        </p:grpSpPr>
        <p:sp>
          <p:nvSpPr>
            <p:cNvPr id="55354" name="Rectangle 74"/>
            <p:cNvSpPr>
              <a:spLocks noChangeArrowheads="1"/>
            </p:cNvSpPr>
            <p:nvPr/>
          </p:nvSpPr>
          <p:spPr bwMode="auto">
            <a:xfrm>
              <a:off x="0" y="8623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5355" name="Rectangle 75"/>
            <p:cNvSpPr>
              <a:spLocks noChangeArrowheads="1"/>
            </p:cNvSpPr>
            <p:nvPr/>
          </p:nvSpPr>
          <p:spPr bwMode="auto">
            <a:xfrm>
              <a:off x="0" y="860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24	</a:t>
              </a:r>
              <a:r>
                <a:rPr lang="en-US" sz="1200" b="1" dirty="0">
                  <a:solidFill>
                    <a:srgbClr val="33CC33"/>
                  </a:solidFill>
                  <a:latin typeface="Courier New" panose="02070309020205020404" pitchFamily="49" charset="0"/>
                </a:rPr>
                <a:t>   // print functions (normally declared </a:t>
              </a:r>
              <a:r>
                <a:rPr lang="en-US" sz="1200" b="1" dirty="0" err="1">
                  <a:solidFill>
                    <a:srgbClr val="33CC33"/>
                  </a:solidFill>
                  <a:latin typeface="Courier New" panose="02070309020205020404" pitchFamily="49" charset="0"/>
                </a:rPr>
                <a:t>const</a:t>
              </a:r>
              <a:r>
                <a:rPr lang="en-US" sz="1200" b="1" dirty="0">
                  <a:solidFill>
                    <a:srgbClr val="33CC33"/>
                  </a:solidFill>
                  <a:latin typeface="Courier New" panose="02070309020205020404" pitchFamily="49" charset="0"/>
                </a:rPr>
                <a:t>)</a:t>
              </a:r>
              <a:endParaRPr lang="en-US" sz="1200" b="1" dirty="0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55322" name="Group 76"/>
          <p:cNvGrpSpPr>
            <a:grpSpLocks/>
          </p:cNvGrpSpPr>
          <p:nvPr/>
        </p:nvGrpSpPr>
        <p:grpSpPr bwMode="auto">
          <a:xfrm>
            <a:off x="0" y="4986567"/>
            <a:ext cx="6781800" cy="207963"/>
            <a:chOff x="0" y="8976"/>
            <a:chExt cx="3072" cy="374"/>
          </a:xfrm>
        </p:grpSpPr>
        <p:sp>
          <p:nvSpPr>
            <p:cNvPr id="55352" name="Rectangle 77"/>
            <p:cNvSpPr>
              <a:spLocks noChangeArrowheads="1"/>
            </p:cNvSpPr>
            <p:nvPr/>
          </p:nvSpPr>
          <p:spPr bwMode="auto">
            <a:xfrm>
              <a:off x="0" y="8997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5353" name="Rectangle 78"/>
            <p:cNvSpPr>
              <a:spLocks noChangeArrowheads="1"/>
            </p:cNvSpPr>
            <p:nvPr/>
          </p:nvSpPr>
          <p:spPr bwMode="auto">
            <a:xfrm>
              <a:off x="0" y="897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25	</a:t>
              </a:r>
              <a:r>
                <a:rPr lang="en-US" sz="1200" b="1">
                  <a:latin typeface="Courier New" panose="02070309020205020404" pitchFamily="49" charset="0"/>
                </a:rPr>
                <a:t>   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void</a:t>
              </a:r>
              <a:r>
                <a:rPr lang="en-US" sz="1200" b="1">
                  <a:latin typeface="Courier New" panose="02070309020205020404" pitchFamily="49" charset="0"/>
                </a:rPr>
                <a:t> printMilitary() 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const</a:t>
              </a:r>
              <a:r>
                <a:rPr lang="en-US" sz="1200" b="1">
                  <a:latin typeface="Courier New" panose="02070309020205020404" pitchFamily="49" charset="0"/>
                </a:rPr>
                <a:t>; 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 // print military time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5323" name="Group 79"/>
          <p:cNvGrpSpPr>
            <a:grpSpLocks/>
          </p:cNvGrpSpPr>
          <p:nvPr/>
        </p:nvGrpSpPr>
        <p:grpSpPr bwMode="auto">
          <a:xfrm>
            <a:off x="0" y="5194530"/>
            <a:ext cx="6781800" cy="207962"/>
            <a:chOff x="0" y="9350"/>
            <a:chExt cx="3072" cy="374"/>
          </a:xfrm>
        </p:grpSpPr>
        <p:sp>
          <p:nvSpPr>
            <p:cNvPr id="55350" name="Rectangle 80"/>
            <p:cNvSpPr>
              <a:spLocks noChangeArrowheads="1"/>
            </p:cNvSpPr>
            <p:nvPr/>
          </p:nvSpPr>
          <p:spPr bwMode="auto">
            <a:xfrm>
              <a:off x="0" y="9371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5351" name="Rectangle 81"/>
            <p:cNvSpPr>
              <a:spLocks noChangeArrowheads="1"/>
            </p:cNvSpPr>
            <p:nvPr/>
          </p:nvSpPr>
          <p:spPr bwMode="auto">
            <a:xfrm>
              <a:off x="0" y="935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26	</a:t>
              </a:r>
              <a:r>
                <a:rPr lang="en-US" sz="1200" b="1">
                  <a:latin typeface="Courier New" panose="02070309020205020404" pitchFamily="49" charset="0"/>
                </a:rPr>
                <a:t>   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void</a:t>
              </a:r>
              <a:r>
                <a:rPr lang="en-US" sz="1200" b="1">
                  <a:latin typeface="Courier New" panose="02070309020205020404" pitchFamily="49" charset="0"/>
                </a:rPr>
                <a:t> printStandard() 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const</a:t>
              </a:r>
              <a:r>
                <a:rPr lang="en-US" sz="1200" b="1">
                  <a:latin typeface="Courier New" panose="02070309020205020404" pitchFamily="49" charset="0"/>
                </a:rPr>
                <a:t>; 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 // print standard time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5324" name="Group 82"/>
          <p:cNvGrpSpPr>
            <a:grpSpLocks/>
          </p:cNvGrpSpPr>
          <p:nvPr/>
        </p:nvGrpSpPr>
        <p:grpSpPr bwMode="auto">
          <a:xfrm>
            <a:off x="0" y="5402492"/>
            <a:ext cx="6781800" cy="206375"/>
            <a:chOff x="0" y="9724"/>
            <a:chExt cx="3072" cy="374"/>
          </a:xfrm>
        </p:grpSpPr>
        <p:sp>
          <p:nvSpPr>
            <p:cNvPr id="55348" name="Rectangle 83"/>
            <p:cNvSpPr>
              <a:spLocks noChangeArrowheads="1"/>
            </p:cNvSpPr>
            <p:nvPr/>
          </p:nvSpPr>
          <p:spPr bwMode="auto">
            <a:xfrm>
              <a:off x="0" y="9745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5349" name="Rectangle 84"/>
            <p:cNvSpPr>
              <a:spLocks noChangeArrowheads="1"/>
            </p:cNvSpPr>
            <p:nvPr/>
          </p:nvSpPr>
          <p:spPr bwMode="auto">
            <a:xfrm>
              <a:off x="0" y="972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27	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private: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5325" name="Group 85"/>
          <p:cNvGrpSpPr>
            <a:grpSpLocks/>
          </p:cNvGrpSpPr>
          <p:nvPr/>
        </p:nvGrpSpPr>
        <p:grpSpPr bwMode="auto">
          <a:xfrm>
            <a:off x="0" y="5608867"/>
            <a:ext cx="6781800" cy="207963"/>
            <a:chOff x="0" y="10098"/>
            <a:chExt cx="3072" cy="374"/>
          </a:xfrm>
        </p:grpSpPr>
        <p:sp>
          <p:nvSpPr>
            <p:cNvPr id="55346" name="Rectangle 86"/>
            <p:cNvSpPr>
              <a:spLocks noChangeArrowheads="1"/>
            </p:cNvSpPr>
            <p:nvPr/>
          </p:nvSpPr>
          <p:spPr bwMode="auto">
            <a:xfrm>
              <a:off x="0" y="10119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5347" name="Rectangle 87"/>
            <p:cNvSpPr>
              <a:spLocks noChangeArrowheads="1"/>
            </p:cNvSpPr>
            <p:nvPr/>
          </p:nvSpPr>
          <p:spPr bwMode="auto">
            <a:xfrm>
              <a:off x="0" y="1009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28	</a:t>
              </a:r>
              <a:r>
                <a:rPr lang="en-US" sz="1200" b="1">
                  <a:latin typeface="Courier New" panose="02070309020205020404" pitchFamily="49" charset="0"/>
                </a:rPr>
                <a:t>   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sz="1200" b="1">
                  <a:latin typeface="Courier New" panose="02070309020205020404" pitchFamily="49" charset="0"/>
                </a:rPr>
                <a:t> hour;             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 // 0 - 23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5326" name="Group 88"/>
          <p:cNvGrpSpPr>
            <a:grpSpLocks/>
          </p:cNvGrpSpPr>
          <p:nvPr/>
        </p:nvGrpSpPr>
        <p:grpSpPr bwMode="auto">
          <a:xfrm>
            <a:off x="0" y="5816830"/>
            <a:ext cx="6781800" cy="207962"/>
            <a:chOff x="0" y="10472"/>
            <a:chExt cx="3072" cy="374"/>
          </a:xfrm>
        </p:grpSpPr>
        <p:sp>
          <p:nvSpPr>
            <p:cNvPr id="55344" name="Rectangle 89"/>
            <p:cNvSpPr>
              <a:spLocks noChangeArrowheads="1"/>
            </p:cNvSpPr>
            <p:nvPr/>
          </p:nvSpPr>
          <p:spPr bwMode="auto">
            <a:xfrm>
              <a:off x="0" y="10493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5345" name="Rectangle 90"/>
            <p:cNvSpPr>
              <a:spLocks noChangeArrowheads="1"/>
            </p:cNvSpPr>
            <p:nvPr/>
          </p:nvSpPr>
          <p:spPr bwMode="auto">
            <a:xfrm>
              <a:off x="0" y="1047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29	</a:t>
              </a:r>
              <a:r>
                <a:rPr lang="en-US" sz="1200" b="1">
                  <a:latin typeface="Courier New" panose="02070309020205020404" pitchFamily="49" charset="0"/>
                </a:rPr>
                <a:t>   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sz="1200" b="1">
                  <a:latin typeface="Courier New" panose="02070309020205020404" pitchFamily="49" charset="0"/>
                </a:rPr>
                <a:t> minute;            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0 - 59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5327" name="Group 91"/>
          <p:cNvGrpSpPr>
            <a:grpSpLocks/>
          </p:cNvGrpSpPr>
          <p:nvPr/>
        </p:nvGrpSpPr>
        <p:grpSpPr bwMode="auto">
          <a:xfrm>
            <a:off x="0" y="6024792"/>
            <a:ext cx="6781800" cy="207963"/>
            <a:chOff x="0" y="10846"/>
            <a:chExt cx="3072" cy="374"/>
          </a:xfrm>
        </p:grpSpPr>
        <p:sp>
          <p:nvSpPr>
            <p:cNvPr id="55342" name="Rectangle 92"/>
            <p:cNvSpPr>
              <a:spLocks noChangeArrowheads="1"/>
            </p:cNvSpPr>
            <p:nvPr/>
          </p:nvSpPr>
          <p:spPr bwMode="auto">
            <a:xfrm>
              <a:off x="0" y="10867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5343" name="Rectangle 93"/>
            <p:cNvSpPr>
              <a:spLocks noChangeArrowheads="1"/>
            </p:cNvSpPr>
            <p:nvPr/>
          </p:nvSpPr>
          <p:spPr bwMode="auto">
            <a:xfrm>
              <a:off x="0" y="1084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30	</a:t>
              </a:r>
              <a:r>
                <a:rPr lang="en-US" sz="1200" b="1">
                  <a:latin typeface="Courier New" panose="02070309020205020404" pitchFamily="49" charset="0"/>
                </a:rPr>
                <a:t>   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sz="1200" b="1">
                  <a:latin typeface="Courier New" panose="02070309020205020404" pitchFamily="49" charset="0"/>
                </a:rPr>
                <a:t> second;         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   // 0 - 59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5328" name="Group 94"/>
          <p:cNvGrpSpPr>
            <a:grpSpLocks/>
          </p:cNvGrpSpPr>
          <p:nvPr/>
        </p:nvGrpSpPr>
        <p:grpSpPr bwMode="auto">
          <a:xfrm>
            <a:off x="0" y="6232755"/>
            <a:ext cx="6781800" cy="207962"/>
            <a:chOff x="0" y="11220"/>
            <a:chExt cx="3072" cy="374"/>
          </a:xfrm>
        </p:grpSpPr>
        <p:sp>
          <p:nvSpPr>
            <p:cNvPr id="55340" name="Rectangle 95"/>
            <p:cNvSpPr>
              <a:spLocks noChangeArrowheads="1"/>
            </p:cNvSpPr>
            <p:nvPr/>
          </p:nvSpPr>
          <p:spPr bwMode="auto">
            <a:xfrm>
              <a:off x="0" y="11241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5341" name="Rectangle 96"/>
            <p:cNvSpPr>
              <a:spLocks noChangeArrowheads="1"/>
            </p:cNvSpPr>
            <p:nvPr/>
          </p:nvSpPr>
          <p:spPr bwMode="auto">
            <a:xfrm>
              <a:off x="0" y="1122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31	</a:t>
              </a:r>
              <a:r>
                <a:rPr lang="en-US" sz="1200" b="1">
                  <a:latin typeface="Courier New" panose="02070309020205020404" pitchFamily="49" charset="0"/>
                </a:rPr>
                <a:t>};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5329" name="Group 97"/>
          <p:cNvGrpSpPr>
            <a:grpSpLocks/>
          </p:cNvGrpSpPr>
          <p:nvPr/>
        </p:nvGrpSpPr>
        <p:grpSpPr bwMode="auto">
          <a:xfrm>
            <a:off x="0" y="6440717"/>
            <a:ext cx="6781800" cy="207963"/>
            <a:chOff x="0" y="11594"/>
            <a:chExt cx="3072" cy="374"/>
          </a:xfrm>
        </p:grpSpPr>
        <p:sp>
          <p:nvSpPr>
            <p:cNvPr id="55338" name="Rectangle 98"/>
            <p:cNvSpPr>
              <a:spLocks noChangeArrowheads="1"/>
            </p:cNvSpPr>
            <p:nvPr/>
          </p:nvSpPr>
          <p:spPr bwMode="auto">
            <a:xfrm>
              <a:off x="0" y="11615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5339" name="Rectangle 99"/>
            <p:cNvSpPr>
              <a:spLocks noChangeArrowheads="1"/>
            </p:cNvSpPr>
            <p:nvPr/>
          </p:nvSpPr>
          <p:spPr bwMode="auto">
            <a:xfrm>
              <a:off x="0" y="1159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32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5330" name="Group 100"/>
          <p:cNvGrpSpPr>
            <a:grpSpLocks/>
          </p:cNvGrpSpPr>
          <p:nvPr/>
        </p:nvGrpSpPr>
        <p:grpSpPr bwMode="auto">
          <a:xfrm>
            <a:off x="0" y="6650038"/>
            <a:ext cx="6781800" cy="207962"/>
            <a:chOff x="0" y="11968"/>
            <a:chExt cx="3072" cy="374"/>
          </a:xfrm>
        </p:grpSpPr>
        <p:sp>
          <p:nvSpPr>
            <p:cNvPr id="55334" name="Rectangle 101"/>
            <p:cNvSpPr>
              <a:spLocks noChangeArrowheads="1"/>
            </p:cNvSpPr>
            <p:nvPr/>
          </p:nvSpPr>
          <p:spPr bwMode="auto">
            <a:xfrm>
              <a:off x="0" y="11989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grpSp>
          <p:nvGrpSpPr>
            <p:cNvPr id="2" name="Group 102"/>
            <p:cNvGrpSpPr>
              <a:grpSpLocks/>
            </p:cNvGrpSpPr>
            <p:nvPr/>
          </p:nvGrpSpPr>
          <p:grpSpPr bwMode="auto">
            <a:xfrm>
              <a:off x="0" y="11968"/>
              <a:ext cx="3072" cy="374"/>
              <a:chOff x="0" y="11968"/>
              <a:chExt cx="3072" cy="374"/>
            </a:xfrm>
          </p:grpSpPr>
          <p:sp>
            <p:nvSpPr>
              <p:cNvPr id="55336" name="Rectangle 103"/>
              <p:cNvSpPr>
                <a:spLocks noChangeArrowheads="1"/>
              </p:cNvSpPr>
              <p:nvPr/>
            </p:nvSpPr>
            <p:spPr bwMode="auto">
              <a:xfrm>
                <a:off x="0" y="1196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33	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#endif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  <p:sp>
            <p:nvSpPr>
              <p:cNvPr id="55337" name="Rectangle 104"/>
              <p:cNvSpPr>
                <a:spLocks noChangeArrowheads="1"/>
              </p:cNvSpPr>
              <p:nvPr/>
            </p:nvSpPr>
            <p:spPr bwMode="auto">
              <a:xfrm>
                <a:off x="0" y="11989"/>
                <a:ext cx="3072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</p:grpSp>
      </p:grpSp>
      <p:grpSp>
        <p:nvGrpSpPr>
          <p:cNvPr id="55335" name="Group 109"/>
          <p:cNvGrpSpPr>
            <a:grpSpLocks/>
          </p:cNvGrpSpPr>
          <p:nvPr/>
        </p:nvGrpSpPr>
        <p:grpSpPr bwMode="auto">
          <a:xfrm>
            <a:off x="3506045" y="2852174"/>
            <a:ext cx="5408452" cy="1466852"/>
            <a:chOff x="1667" y="1815"/>
            <a:chExt cx="2856" cy="924"/>
          </a:xfrm>
        </p:grpSpPr>
        <p:sp>
          <p:nvSpPr>
            <p:cNvPr id="55332" name="Text Box 106"/>
            <p:cNvSpPr txBox="1">
              <a:spLocks noChangeArrowheads="1"/>
            </p:cNvSpPr>
            <p:nvPr/>
          </p:nvSpPr>
          <p:spPr bwMode="auto">
            <a:xfrm>
              <a:off x="2749" y="2119"/>
              <a:ext cx="1774" cy="62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t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dirty="0"/>
                <a:t>Notice the </a:t>
              </a:r>
              <a:r>
                <a:rPr lang="en-US" sz="1600" b="1" dirty="0">
                  <a:solidFill>
                    <a:srgbClr val="C00000"/>
                  </a:solidFill>
                  <a:latin typeface="Courier New" panose="02070309020205020404" pitchFamily="49" charset="0"/>
                </a:rPr>
                <a:t>Time &amp;</a:t>
              </a:r>
              <a:r>
                <a:rPr lang="en-US" sz="1600" b="1" dirty="0">
                  <a:solidFill>
                    <a:srgbClr val="C00000"/>
                  </a:solidFill>
                </a:rPr>
                <a:t> </a:t>
              </a:r>
              <a:r>
                <a:rPr lang="en-US" sz="1600" dirty="0"/>
                <a:t>- function returns a </a:t>
              </a:r>
              <a:r>
                <a:rPr lang="en-US" sz="1600" b="1" dirty="0">
                  <a:solidFill>
                    <a:srgbClr val="C00000"/>
                  </a:solidFill>
                </a:rPr>
                <a:t>reference to a </a:t>
              </a:r>
              <a:r>
                <a:rPr lang="en-US" sz="1600" b="1" dirty="0">
                  <a:solidFill>
                    <a:srgbClr val="C00000"/>
                  </a:solidFill>
                  <a:latin typeface="Courier New" panose="02070309020205020404" pitchFamily="49" charset="0"/>
                </a:rPr>
                <a:t>Time</a:t>
              </a:r>
              <a:r>
                <a:rPr lang="en-US" sz="1600" b="1" dirty="0">
                  <a:solidFill>
                    <a:srgbClr val="C00000"/>
                  </a:solidFill>
                </a:rPr>
                <a:t> object</a:t>
              </a:r>
              <a:r>
                <a:rPr lang="en-US" sz="1600" dirty="0"/>
                <a:t>. </a:t>
              </a:r>
            </a:p>
            <a:p>
              <a:pPr eaLnBrk="1" hangingPunct="1"/>
              <a:r>
                <a:rPr lang="en-US" sz="1600" dirty="0"/>
                <a:t>Specify object in function definition.</a:t>
              </a:r>
              <a:endParaRPr lang="en-US" sz="1600" b="1" dirty="0"/>
            </a:p>
          </p:txBody>
        </p:sp>
        <p:sp>
          <p:nvSpPr>
            <p:cNvPr id="55333" name="Line 108"/>
            <p:cNvSpPr>
              <a:spLocks noChangeShapeType="1"/>
            </p:cNvSpPr>
            <p:nvPr/>
          </p:nvSpPr>
          <p:spPr bwMode="auto">
            <a:xfrm flipH="1" flipV="1">
              <a:off x="1667" y="1815"/>
              <a:ext cx="1082" cy="5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tIns="0" bIns="0" anchor="ctr">
              <a:spAutoFit/>
            </a:bodyPr>
            <a:lstStyle/>
            <a:p>
              <a:endParaRPr 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162371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22" name="Group 4"/>
          <p:cNvGrpSpPr>
            <a:grpSpLocks/>
          </p:cNvGrpSpPr>
          <p:nvPr/>
        </p:nvGrpSpPr>
        <p:grpSpPr bwMode="auto">
          <a:xfrm>
            <a:off x="0" y="0"/>
            <a:ext cx="6781800" cy="220663"/>
            <a:chOff x="0" y="0"/>
            <a:chExt cx="3072" cy="374"/>
          </a:xfrm>
        </p:grpSpPr>
        <p:sp>
          <p:nvSpPr>
            <p:cNvPr id="56416" name="Rectangle 5"/>
            <p:cNvSpPr>
              <a:spLocks noChangeArrowheads="1"/>
            </p:cNvSpPr>
            <p:nvPr/>
          </p:nvSpPr>
          <p:spPr bwMode="auto">
            <a:xfrm>
              <a:off x="0" y="31"/>
              <a:ext cx="3072" cy="31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6417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34	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Fig. 7.8: time.cpp 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6323" name="Group 7"/>
          <p:cNvGrpSpPr>
            <a:grpSpLocks/>
          </p:cNvGrpSpPr>
          <p:nvPr/>
        </p:nvGrpSpPr>
        <p:grpSpPr bwMode="auto">
          <a:xfrm>
            <a:off x="0" y="220663"/>
            <a:ext cx="6781800" cy="220662"/>
            <a:chOff x="0" y="374"/>
            <a:chExt cx="3072" cy="374"/>
          </a:xfrm>
        </p:grpSpPr>
        <p:sp>
          <p:nvSpPr>
            <p:cNvPr id="56414" name="Rectangle 8"/>
            <p:cNvSpPr>
              <a:spLocks noChangeArrowheads="1"/>
            </p:cNvSpPr>
            <p:nvPr/>
          </p:nvSpPr>
          <p:spPr bwMode="auto">
            <a:xfrm>
              <a:off x="0" y="405"/>
              <a:ext cx="3072" cy="31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6415" name="Rectangle 9"/>
            <p:cNvSpPr>
              <a:spLocks noChangeArrowheads="1"/>
            </p:cNvSpPr>
            <p:nvPr/>
          </p:nvSpPr>
          <p:spPr bwMode="auto">
            <a:xfrm>
              <a:off x="0" y="37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35	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Member function definitions for Time class.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6324" name="Group 10"/>
          <p:cNvGrpSpPr>
            <a:grpSpLocks/>
          </p:cNvGrpSpPr>
          <p:nvPr/>
        </p:nvGrpSpPr>
        <p:grpSpPr bwMode="auto">
          <a:xfrm>
            <a:off x="0" y="441325"/>
            <a:ext cx="6781800" cy="222250"/>
            <a:chOff x="0" y="748"/>
            <a:chExt cx="3072" cy="374"/>
          </a:xfrm>
        </p:grpSpPr>
        <p:sp>
          <p:nvSpPr>
            <p:cNvPr id="56412" name="Rectangle 11"/>
            <p:cNvSpPr>
              <a:spLocks noChangeArrowheads="1"/>
            </p:cNvSpPr>
            <p:nvPr/>
          </p:nvSpPr>
          <p:spPr bwMode="auto">
            <a:xfrm>
              <a:off x="0" y="779"/>
              <a:ext cx="3072" cy="31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6413" name="Rectangle 12"/>
            <p:cNvSpPr>
              <a:spLocks noChangeArrowheads="1"/>
            </p:cNvSpPr>
            <p:nvPr/>
          </p:nvSpPr>
          <p:spPr bwMode="auto">
            <a:xfrm>
              <a:off x="0" y="74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36	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#include</a:t>
              </a:r>
              <a:r>
                <a:rPr lang="en-US" sz="1200" b="1">
                  <a:latin typeface="Courier New" panose="02070309020205020404" pitchFamily="49" charset="0"/>
                </a:rPr>
                <a:t> &lt;iostream&gt;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6325" name="Group 13"/>
          <p:cNvGrpSpPr>
            <a:grpSpLocks/>
          </p:cNvGrpSpPr>
          <p:nvPr/>
        </p:nvGrpSpPr>
        <p:grpSpPr bwMode="auto">
          <a:xfrm>
            <a:off x="0" y="663575"/>
            <a:ext cx="6781800" cy="220663"/>
            <a:chOff x="0" y="1122"/>
            <a:chExt cx="3072" cy="374"/>
          </a:xfrm>
        </p:grpSpPr>
        <p:sp>
          <p:nvSpPr>
            <p:cNvPr id="56410" name="Rectangle 14"/>
            <p:cNvSpPr>
              <a:spLocks noChangeArrowheads="1"/>
            </p:cNvSpPr>
            <p:nvPr/>
          </p:nvSpPr>
          <p:spPr bwMode="auto">
            <a:xfrm>
              <a:off x="0" y="1153"/>
              <a:ext cx="3072" cy="31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6411" name="Rectangle 15"/>
            <p:cNvSpPr>
              <a:spLocks noChangeArrowheads="1"/>
            </p:cNvSpPr>
            <p:nvPr/>
          </p:nvSpPr>
          <p:spPr bwMode="auto">
            <a:xfrm>
              <a:off x="0" y="112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37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6326" name="Group 16"/>
          <p:cNvGrpSpPr>
            <a:grpSpLocks/>
          </p:cNvGrpSpPr>
          <p:nvPr/>
        </p:nvGrpSpPr>
        <p:grpSpPr bwMode="auto">
          <a:xfrm>
            <a:off x="0" y="884238"/>
            <a:ext cx="6781800" cy="220662"/>
            <a:chOff x="0" y="1496"/>
            <a:chExt cx="3072" cy="374"/>
          </a:xfrm>
        </p:grpSpPr>
        <p:sp>
          <p:nvSpPr>
            <p:cNvPr id="56408" name="Rectangle 17"/>
            <p:cNvSpPr>
              <a:spLocks noChangeArrowheads="1"/>
            </p:cNvSpPr>
            <p:nvPr/>
          </p:nvSpPr>
          <p:spPr bwMode="auto">
            <a:xfrm>
              <a:off x="0" y="1527"/>
              <a:ext cx="3072" cy="31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6409" name="Rectangle 18"/>
            <p:cNvSpPr>
              <a:spLocks noChangeArrowheads="1"/>
            </p:cNvSpPr>
            <p:nvPr/>
          </p:nvSpPr>
          <p:spPr bwMode="auto">
            <a:xfrm>
              <a:off x="0" y="149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38	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using</a:t>
              </a:r>
              <a:r>
                <a:rPr lang="en-US" sz="1200" b="1">
                  <a:latin typeface="Courier New" panose="02070309020205020404" pitchFamily="49" charset="0"/>
                </a:rPr>
                <a:t> std::cout;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6327" name="Group 19"/>
          <p:cNvGrpSpPr>
            <a:grpSpLocks/>
          </p:cNvGrpSpPr>
          <p:nvPr/>
        </p:nvGrpSpPr>
        <p:grpSpPr bwMode="auto">
          <a:xfrm>
            <a:off x="0" y="1104900"/>
            <a:ext cx="6781800" cy="222250"/>
            <a:chOff x="0" y="1870"/>
            <a:chExt cx="3072" cy="374"/>
          </a:xfrm>
        </p:grpSpPr>
        <p:sp>
          <p:nvSpPr>
            <p:cNvPr id="56406" name="Rectangle 20"/>
            <p:cNvSpPr>
              <a:spLocks noChangeArrowheads="1"/>
            </p:cNvSpPr>
            <p:nvPr/>
          </p:nvSpPr>
          <p:spPr bwMode="auto">
            <a:xfrm>
              <a:off x="0" y="1901"/>
              <a:ext cx="3072" cy="31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6407" name="Rectangle 21"/>
            <p:cNvSpPr>
              <a:spLocks noChangeArrowheads="1"/>
            </p:cNvSpPr>
            <p:nvPr/>
          </p:nvSpPr>
          <p:spPr bwMode="auto">
            <a:xfrm>
              <a:off x="0" y="187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39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6328" name="Group 22"/>
          <p:cNvGrpSpPr>
            <a:grpSpLocks/>
          </p:cNvGrpSpPr>
          <p:nvPr/>
        </p:nvGrpSpPr>
        <p:grpSpPr bwMode="auto">
          <a:xfrm>
            <a:off x="0" y="1327150"/>
            <a:ext cx="6781800" cy="220663"/>
            <a:chOff x="0" y="2244"/>
            <a:chExt cx="3072" cy="374"/>
          </a:xfrm>
        </p:grpSpPr>
        <p:sp>
          <p:nvSpPr>
            <p:cNvPr id="56404" name="Rectangle 23"/>
            <p:cNvSpPr>
              <a:spLocks noChangeArrowheads="1"/>
            </p:cNvSpPr>
            <p:nvPr/>
          </p:nvSpPr>
          <p:spPr bwMode="auto">
            <a:xfrm>
              <a:off x="0" y="2275"/>
              <a:ext cx="3072" cy="31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6405" name="Rectangle 24"/>
            <p:cNvSpPr>
              <a:spLocks noChangeArrowheads="1"/>
            </p:cNvSpPr>
            <p:nvPr/>
          </p:nvSpPr>
          <p:spPr bwMode="auto">
            <a:xfrm>
              <a:off x="0" y="224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40	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#include</a:t>
              </a:r>
              <a:r>
                <a:rPr lang="en-US" sz="1200" b="1">
                  <a:latin typeface="Courier New" panose="02070309020205020404" pitchFamily="49" charset="0"/>
                </a:rPr>
                <a:t> "time6.h"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6329" name="Group 25"/>
          <p:cNvGrpSpPr>
            <a:grpSpLocks/>
          </p:cNvGrpSpPr>
          <p:nvPr/>
        </p:nvGrpSpPr>
        <p:grpSpPr bwMode="auto">
          <a:xfrm>
            <a:off x="0" y="1547813"/>
            <a:ext cx="6781800" cy="222250"/>
            <a:chOff x="0" y="2618"/>
            <a:chExt cx="3072" cy="374"/>
          </a:xfrm>
        </p:grpSpPr>
        <p:sp>
          <p:nvSpPr>
            <p:cNvPr id="56402" name="Rectangle 26"/>
            <p:cNvSpPr>
              <a:spLocks noChangeArrowheads="1"/>
            </p:cNvSpPr>
            <p:nvPr/>
          </p:nvSpPr>
          <p:spPr bwMode="auto">
            <a:xfrm>
              <a:off x="0" y="2649"/>
              <a:ext cx="3072" cy="31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6403" name="Rectangle 27"/>
            <p:cNvSpPr>
              <a:spLocks noChangeArrowheads="1"/>
            </p:cNvSpPr>
            <p:nvPr/>
          </p:nvSpPr>
          <p:spPr bwMode="auto">
            <a:xfrm>
              <a:off x="0" y="261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41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6330" name="Group 28"/>
          <p:cNvGrpSpPr>
            <a:grpSpLocks/>
          </p:cNvGrpSpPr>
          <p:nvPr/>
        </p:nvGrpSpPr>
        <p:grpSpPr bwMode="auto">
          <a:xfrm>
            <a:off x="0" y="1770063"/>
            <a:ext cx="6781800" cy="220662"/>
            <a:chOff x="0" y="2992"/>
            <a:chExt cx="3072" cy="374"/>
          </a:xfrm>
        </p:grpSpPr>
        <p:sp>
          <p:nvSpPr>
            <p:cNvPr id="56400" name="Rectangle 29"/>
            <p:cNvSpPr>
              <a:spLocks noChangeArrowheads="1"/>
            </p:cNvSpPr>
            <p:nvPr/>
          </p:nvSpPr>
          <p:spPr bwMode="auto">
            <a:xfrm>
              <a:off x="0" y="3023"/>
              <a:ext cx="3072" cy="31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6401" name="Rectangle 30"/>
            <p:cNvSpPr>
              <a:spLocks noChangeArrowheads="1"/>
            </p:cNvSpPr>
            <p:nvPr/>
          </p:nvSpPr>
          <p:spPr bwMode="auto">
            <a:xfrm>
              <a:off x="0" y="299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42	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Constructor function to initialize private data.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6331" name="Group 31"/>
          <p:cNvGrpSpPr>
            <a:grpSpLocks/>
          </p:cNvGrpSpPr>
          <p:nvPr/>
        </p:nvGrpSpPr>
        <p:grpSpPr bwMode="auto">
          <a:xfrm>
            <a:off x="0" y="1990725"/>
            <a:ext cx="6781800" cy="220663"/>
            <a:chOff x="0" y="3366"/>
            <a:chExt cx="3072" cy="374"/>
          </a:xfrm>
        </p:grpSpPr>
        <p:sp>
          <p:nvSpPr>
            <p:cNvPr id="56398" name="Rectangle 32"/>
            <p:cNvSpPr>
              <a:spLocks noChangeArrowheads="1"/>
            </p:cNvSpPr>
            <p:nvPr/>
          </p:nvSpPr>
          <p:spPr bwMode="auto">
            <a:xfrm>
              <a:off x="0" y="3397"/>
              <a:ext cx="3072" cy="31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6399" name="Rectangle 33"/>
            <p:cNvSpPr>
              <a:spLocks noChangeArrowheads="1"/>
            </p:cNvSpPr>
            <p:nvPr/>
          </p:nvSpPr>
          <p:spPr bwMode="auto">
            <a:xfrm>
              <a:off x="0" y="336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43	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Calls member function setTime to set variables.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6332" name="Group 34"/>
          <p:cNvGrpSpPr>
            <a:grpSpLocks/>
          </p:cNvGrpSpPr>
          <p:nvPr/>
        </p:nvGrpSpPr>
        <p:grpSpPr bwMode="auto">
          <a:xfrm>
            <a:off x="0" y="2211388"/>
            <a:ext cx="6781800" cy="222250"/>
            <a:chOff x="0" y="3740"/>
            <a:chExt cx="3072" cy="374"/>
          </a:xfrm>
        </p:grpSpPr>
        <p:sp>
          <p:nvSpPr>
            <p:cNvPr id="56396" name="Rectangle 35"/>
            <p:cNvSpPr>
              <a:spLocks noChangeArrowheads="1"/>
            </p:cNvSpPr>
            <p:nvPr/>
          </p:nvSpPr>
          <p:spPr bwMode="auto">
            <a:xfrm>
              <a:off x="0" y="3771"/>
              <a:ext cx="3072" cy="31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6397" name="Rectangle 36"/>
            <p:cNvSpPr>
              <a:spLocks noChangeArrowheads="1"/>
            </p:cNvSpPr>
            <p:nvPr/>
          </p:nvSpPr>
          <p:spPr bwMode="auto">
            <a:xfrm>
              <a:off x="0" y="374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44	</a:t>
              </a:r>
              <a:r>
                <a:rPr lang="en-US" sz="1200" b="1" dirty="0">
                  <a:solidFill>
                    <a:srgbClr val="33CC33"/>
                  </a:solidFill>
                  <a:latin typeface="Courier New" panose="02070309020205020404" pitchFamily="49" charset="0"/>
                </a:rPr>
                <a:t>// Default values are 0 (see class definition).</a:t>
              </a:r>
              <a:endParaRPr lang="en-US" sz="1200" b="1" dirty="0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56333" name="Group 37"/>
          <p:cNvGrpSpPr>
            <a:grpSpLocks/>
          </p:cNvGrpSpPr>
          <p:nvPr/>
        </p:nvGrpSpPr>
        <p:grpSpPr bwMode="auto">
          <a:xfrm>
            <a:off x="0" y="2433638"/>
            <a:ext cx="6781800" cy="220662"/>
            <a:chOff x="0" y="4114"/>
            <a:chExt cx="3072" cy="374"/>
          </a:xfrm>
        </p:grpSpPr>
        <p:sp>
          <p:nvSpPr>
            <p:cNvPr id="56394" name="Rectangle 38"/>
            <p:cNvSpPr>
              <a:spLocks noChangeArrowheads="1"/>
            </p:cNvSpPr>
            <p:nvPr/>
          </p:nvSpPr>
          <p:spPr bwMode="auto">
            <a:xfrm>
              <a:off x="0" y="4145"/>
              <a:ext cx="3072" cy="31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6395" name="Rectangle 39"/>
            <p:cNvSpPr>
              <a:spLocks noChangeArrowheads="1"/>
            </p:cNvSpPr>
            <p:nvPr/>
          </p:nvSpPr>
          <p:spPr bwMode="auto">
            <a:xfrm>
              <a:off x="0" y="411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45	</a:t>
              </a:r>
              <a:r>
                <a:rPr lang="en-US" sz="1200" b="1">
                  <a:latin typeface="Courier New" panose="02070309020205020404" pitchFamily="49" charset="0"/>
                </a:rPr>
                <a:t>Time::Time( 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sz="1200" b="1">
                  <a:latin typeface="Courier New" panose="02070309020205020404" pitchFamily="49" charset="0"/>
                </a:rPr>
                <a:t> hr, 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sz="1200" b="1">
                  <a:latin typeface="Courier New" panose="02070309020205020404" pitchFamily="49" charset="0"/>
                </a:rPr>
                <a:t> min, 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sz="1200" b="1">
                  <a:latin typeface="Courier New" panose="02070309020205020404" pitchFamily="49" charset="0"/>
                </a:rPr>
                <a:t> sec ) 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6334" name="Group 40"/>
          <p:cNvGrpSpPr>
            <a:grpSpLocks/>
          </p:cNvGrpSpPr>
          <p:nvPr/>
        </p:nvGrpSpPr>
        <p:grpSpPr bwMode="auto">
          <a:xfrm>
            <a:off x="0" y="2654300"/>
            <a:ext cx="6781800" cy="222250"/>
            <a:chOff x="0" y="4488"/>
            <a:chExt cx="3072" cy="374"/>
          </a:xfrm>
        </p:grpSpPr>
        <p:sp>
          <p:nvSpPr>
            <p:cNvPr id="56392" name="Rectangle 41"/>
            <p:cNvSpPr>
              <a:spLocks noChangeArrowheads="1"/>
            </p:cNvSpPr>
            <p:nvPr/>
          </p:nvSpPr>
          <p:spPr bwMode="auto">
            <a:xfrm>
              <a:off x="0" y="4519"/>
              <a:ext cx="3072" cy="31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6393" name="Rectangle 42"/>
            <p:cNvSpPr>
              <a:spLocks noChangeArrowheads="1"/>
            </p:cNvSpPr>
            <p:nvPr/>
          </p:nvSpPr>
          <p:spPr bwMode="auto">
            <a:xfrm>
              <a:off x="0" y="448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46	</a:t>
              </a:r>
              <a:r>
                <a:rPr lang="en-US" sz="1200" b="1">
                  <a:latin typeface="Courier New" panose="02070309020205020404" pitchFamily="49" charset="0"/>
                </a:rPr>
                <a:t>   { setTime( hr, min, sec ); }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6335" name="Group 43"/>
          <p:cNvGrpSpPr>
            <a:grpSpLocks/>
          </p:cNvGrpSpPr>
          <p:nvPr/>
        </p:nvGrpSpPr>
        <p:grpSpPr bwMode="auto">
          <a:xfrm>
            <a:off x="0" y="2876550"/>
            <a:ext cx="6781800" cy="220663"/>
            <a:chOff x="0" y="4862"/>
            <a:chExt cx="3072" cy="374"/>
          </a:xfrm>
        </p:grpSpPr>
        <p:sp>
          <p:nvSpPr>
            <p:cNvPr id="56390" name="Rectangle 44"/>
            <p:cNvSpPr>
              <a:spLocks noChangeArrowheads="1"/>
            </p:cNvSpPr>
            <p:nvPr/>
          </p:nvSpPr>
          <p:spPr bwMode="auto">
            <a:xfrm>
              <a:off x="0" y="4893"/>
              <a:ext cx="3072" cy="31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6391" name="Rectangle 45"/>
            <p:cNvSpPr>
              <a:spLocks noChangeArrowheads="1"/>
            </p:cNvSpPr>
            <p:nvPr/>
          </p:nvSpPr>
          <p:spPr bwMode="auto">
            <a:xfrm>
              <a:off x="0" y="486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47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6336" name="Group 46"/>
          <p:cNvGrpSpPr>
            <a:grpSpLocks/>
          </p:cNvGrpSpPr>
          <p:nvPr/>
        </p:nvGrpSpPr>
        <p:grpSpPr bwMode="auto">
          <a:xfrm>
            <a:off x="0" y="3097213"/>
            <a:ext cx="6781800" cy="220662"/>
            <a:chOff x="0" y="5236"/>
            <a:chExt cx="3072" cy="374"/>
          </a:xfrm>
        </p:grpSpPr>
        <p:sp>
          <p:nvSpPr>
            <p:cNvPr id="56388" name="Rectangle 47"/>
            <p:cNvSpPr>
              <a:spLocks noChangeArrowheads="1"/>
            </p:cNvSpPr>
            <p:nvPr/>
          </p:nvSpPr>
          <p:spPr bwMode="auto">
            <a:xfrm>
              <a:off x="0" y="5267"/>
              <a:ext cx="3072" cy="31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6389" name="Rectangle 48"/>
            <p:cNvSpPr>
              <a:spLocks noChangeArrowheads="1"/>
            </p:cNvSpPr>
            <p:nvPr/>
          </p:nvSpPr>
          <p:spPr bwMode="auto">
            <a:xfrm>
              <a:off x="0" y="523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48	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Set the values of hour, minute, and second.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6337" name="Group 49"/>
          <p:cNvGrpSpPr>
            <a:grpSpLocks/>
          </p:cNvGrpSpPr>
          <p:nvPr/>
        </p:nvGrpSpPr>
        <p:grpSpPr bwMode="auto">
          <a:xfrm>
            <a:off x="0" y="3317875"/>
            <a:ext cx="6781800" cy="222250"/>
            <a:chOff x="0" y="5610"/>
            <a:chExt cx="3072" cy="374"/>
          </a:xfrm>
        </p:grpSpPr>
        <p:sp>
          <p:nvSpPr>
            <p:cNvPr id="56386" name="Rectangle 50"/>
            <p:cNvSpPr>
              <a:spLocks noChangeArrowheads="1"/>
            </p:cNvSpPr>
            <p:nvPr/>
          </p:nvSpPr>
          <p:spPr bwMode="auto">
            <a:xfrm>
              <a:off x="0" y="5641"/>
              <a:ext cx="3072" cy="31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6387" name="Rectangle 51"/>
            <p:cNvSpPr>
              <a:spLocks noChangeArrowheads="1"/>
            </p:cNvSpPr>
            <p:nvPr/>
          </p:nvSpPr>
          <p:spPr bwMode="auto">
            <a:xfrm>
              <a:off x="0" y="561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49	</a:t>
              </a:r>
              <a:r>
                <a:rPr lang="en-US" sz="1200" b="1">
                  <a:latin typeface="Courier New" panose="02070309020205020404" pitchFamily="49" charset="0"/>
                </a:rPr>
                <a:t>Time &amp;Time::setTime( 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sz="1200" b="1">
                  <a:latin typeface="Courier New" panose="02070309020205020404" pitchFamily="49" charset="0"/>
                </a:rPr>
                <a:t> h, 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sz="1200" b="1">
                  <a:latin typeface="Courier New" panose="02070309020205020404" pitchFamily="49" charset="0"/>
                </a:rPr>
                <a:t> m, 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sz="1200" b="1">
                  <a:latin typeface="Courier New" panose="02070309020205020404" pitchFamily="49" charset="0"/>
                </a:rPr>
                <a:t> s )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6338" name="Group 52"/>
          <p:cNvGrpSpPr>
            <a:grpSpLocks/>
          </p:cNvGrpSpPr>
          <p:nvPr/>
        </p:nvGrpSpPr>
        <p:grpSpPr bwMode="auto">
          <a:xfrm>
            <a:off x="0" y="3540125"/>
            <a:ext cx="6781800" cy="220663"/>
            <a:chOff x="0" y="5984"/>
            <a:chExt cx="3072" cy="374"/>
          </a:xfrm>
        </p:grpSpPr>
        <p:sp>
          <p:nvSpPr>
            <p:cNvPr id="56384" name="Rectangle 53"/>
            <p:cNvSpPr>
              <a:spLocks noChangeArrowheads="1"/>
            </p:cNvSpPr>
            <p:nvPr/>
          </p:nvSpPr>
          <p:spPr bwMode="auto">
            <a:xfrm>
              <a:off x="0" y="6015"/>
              <a:ext cx="3072" cy="31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6385" name="Rectangle 54"/>
            <p:cNvSpPr>
              <a:spLocks noChangeArrowheads="1"/>
            </p:cNvSpPr>
            <p:nvPr/>
          </p:nvSpPr>
          <p:spPr bwMode="auto">
            <a:xfrm>
              <a:off x="0" y="598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50	</a:t>
              </a:r>
              <a:r>
                <a:rPr lang="en-US" sz="1200" b="1">
                  <a:latin typeface="Courier New" panose="02070309020205020404" pitchFamily="49" charset="0"/>
                </a:rPr>
                <a:t>{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6339" name="Group 55"/>
          <p:cNvGrpSpPr>
            <a:grpSpLocks/>
          </p:cNvGrpSpPr>
          <p:nvPr/>
        </p:nvGrpSpPr>
        <p:grpSpPr bwMode="auto">
          <a:xfrm>
            <a:off x="0" y="3760788"/>
            <a:ext cx="6781800" cy="220662"/>
            <a:chOff x="0" y="6358"/>
            <a:chExt cx="3072" cy="374"/>
          </a:xfrm>
        </p:grpSpPr>
        <p:sp>
          <p:nvSpPr>
            <p:cNvPr id="56382" name="Rectangle 56"/>
            <p:cNvSpPr>
              <a:spLocks noChangeArrowheads="1"/>
            </p:cNvSpPr>
            <p:nvPr/>
          </p:nvSpPr>
          <p:spPr bwMode="auto">
            <a:xfrm>
              <a:off x="0" y="6389"/>
              <a:ext cx="3072" cy="31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6383" name="Rectangle 57"/>
            <p:cNvSpPr>
              <a:spLocks noChangeArrowheads="1"/>
            </p:cNvSpPr>
            <p:nvPr/>
          </p:nvSpPr>
          <p:spPr bwMode="auto">
            <a:xfrm>
              <a:off x="0" y="635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51	</a:t>
              </a:r>
              <a:r>
                <a:rPr lang="en-US" sz="1200" b="1">
                  <a:latin typeface="Courier New" panose="02070309020205020404" pitchFamily="49" charset="0"/>
                </a:rPr>
                <a:t>   setHour( h );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6340" name="Group 58"/>
          <p:cNvGrpSpPr>
            <a:grpSpLocks/>
          </p:cNvGrpSpPr>
          <p:nvPr/>
        </p:nvGrpSpPr>
        <p:grpSpPr bwMode="auto">
          <a:xfrm>
            <a:off x="0" y="3981450"/>
            <a:ext cx="6781800" cy="222250"/>
            <a:chOff x="0" y="6732"/>
            <a:chExt cx="3072" cy="374"/>
          </a:xfrm>
        </p:grpSpPr>
        <p:sp>
          <p:nvSpPr>
            <p:cNvPr id="56380" name="Rectangle 59"/>
            <p:cNvSpPr>
              <a:spLocks noChangeArrowheads="1"/>
            </p:cNvSpPr>
            <p:nvPr/>
          </p:nvSpPr>
          <p:spPr bwMode="auto">
            <a:xfrm>
              <a:off x="0" y="6763"/>
              <a:ext cx="3072" cy="31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6381" name="Rectangle 60"/>
            <p:cNvSpPr>
              <a:spLocks noChangeArrowheads="1"/>
            </p:cNvSpPr>
            <p:nvPr/>
          </p:nvSpPr>
          <p:spPr bwMode="auto">
            <a:xfrm>
              <a:off x="0" y="673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52	</a:t>
              </a:r>
              <a:r>
                <a:rPr lang="en-US" sz="1200" b="1">
                  <a:latin typeface="Courier New" panose="02070309020205020404" pitchFamily="49" charset="0"/>
                </a:rPr>
                <a:t>   setMinute( m );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6341" name="Group 61"/>
          <p:cNvGrpSpPr>
            <a:grpSpLocks/>
          </p:cNvGrpSpPr>
          <p:nvPr/>
        </p:nvGrpSpPr>
        <p:grpSpPr bwMode="auto">
          <a:xfrm>
            <a:off x="0" y="4203700"/>
            <a:ext cx="6781800" cy="220663"/>
            <a:chOff x="0" y="7106"/>
            <a:chExt cx="3072" cy="374"/>
          </a:xfrm>
        </p:grpSpPr>
        <p:sp>
          <p:nvSpPr>
            <p:cNvPr id="56378" name="Rectangle 62"/>
            <p:cNvSpPr>
              <a:spLocks noChangeArrowheads="1"/>
            </p:cNvSpPr>
            <p:nvPr/>
          </p:nvSpPr>
          <p:spPr bwMode="auto">
            <a:xfrm>
              <a:off x="0" y="7137"/>
              <a:ext cx="3072" cy="31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6379" name="Rectangle 63"/>
            <p:cNvSpPr>
              <a:spLocks noChangeArrowheads="1"/>
            </p:cNvSpPr>
            <p:nvPr/>
          </p:nvSpPr>
          <p:spPr bwMode="auto">
            <a:xfrm>
              <a:off x="0" y="710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53	</a:t>
              </a:r>
              <a:r>
                <a:rPr lang="en-US" sz="1200" b="1">
                  <a:latin typeface="Courier New" panose="02070309020205020404" pitchFamily="49" charset="0"/>
                </a:rPr>
                <a:t>   setSecond( s ); 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6342" name="Group 64"/>
          <p:cNvGrpSpPr>
            <a:grpSpLocks/>
          </p:cNvGrpSpPr>
          <p:nvPr/>
        </p:nvGrpSpPr>
        <p:grpSpPr bwMode="auto">
          <a:xfrm>
            <a:off x="0" y="4424363"/>
            <a:ext cx="6781800" cy="222250"/>
            <a:chOff x="0" y="7480"/>
            <a:chExt cx="3072" cy="374"/>
          </a:xfrm>
        </p:grpSpPr>
        <p:sp>
          <p:nvSpPr>
            <p:cNvPr id="56376" name="Rectangle 65"/>
            <p:cNvSpPr>
              <a:spLocks noChangeArrowheads="1"/>
            </p:cNvSpPr>
            <p:nvPr/>
          </p:nvSpPr>
          <p:spPr bwMode="auto">
            <a:xfrm>
              <a:off x="0" y="7511"/>
              <a:ext cx="3072" cy="31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6377" name="Rectangle 66"/>
            <p:cNvSpPr>
              <a:spLocks noChangeArrowheads="1"/>
            </p:cNvSpPr>
            <p:nvPr/>
          </p:nvSpPr>
          <p:spPr bwMode="auto">
            <a:xfrm>
              <a:off x="0" y="748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54	</a:t>
              </a:r>
              <a:r>
                <a:rPr lang="en-US" sz="1200" b="1" dirty="0">
                  <a:latin typeface="Courier New" panose="02070309020205020404" pitchFamily="49" charset="0"/>
                </a:rPr>
                <a:t>   </a:t>
              </a:r>
              <a:r>
                <a:rPr lang="en-US" sz="1200" b="1" dirty="0">
                  <a:solidFill>
                    <a:srgbClr val="275AFF"/>
                  </a:solidFill>
                  <a:latin typeface="Courier New" panose="02070309020205020404" pitchFamily="49" charset="0"/>
                </a:rPr>
                <a:t>return</a:t>
              </a:r>
              <a:r>
                <a:rPr lang="en-US" sz="1200" b="1" dirty="0">
                  <a:latin typeface="Courier New" panose="02070309020205020404" pitchFamily="49" charset="0"/>
                </a:rPr>
                <a:t> *this;  </a:t>
              </a:r>
              <a:r>
                <a:rPr lang="en-US" sz="1200" b="1" dirty="0">
                  <a:solidFill>
                    <a:srgbClr val="33CC33"/>
                  </a:solidFill>
                  <a:latin typeface="Courier New" panose="02070309020205020404" pitchFamily="49" charset="0"/>
                </a:rPr>
                <a:t> // enables cascading</a:t>
              </a:r>
              <a:endParaRPr lang="en-US" sz="1200" b="1" dirty="0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56343" name="Group 67"/>
          <p:cNvGrpSpPr>
            <a:grpSpLocks/>
          </p:cNvGrpSpPr>
          <p:nvPr/>
        </p:nvGrpSpPr>
        <p:grpSpPr bwMode="auto">
          <a:xfrm>
            <a:off x="0" y="4646613"/>
            <a:ext cx="6781800" cy="220662"/>
            <a:chOff x="0" y="7854"/>
            <a:chExt cx="3072" cy="374"/>
          </a:xfrm>
        </p:grpSpPr>
        <p:sp>
          <p:nvSpPr>
            <p:cNvPr id="56374" name="Rectangle 68"/>
            <p:cNvSpPr>
              <a:spLocks noChangeArrowheads="1"/>
            </p:cNvSpPr>
            <p:nvPr/>
          </p:nvSpPr>
          <p:spPr bwMode="auto">
            <a:xfrm>
              <a:off x="0" y="7885"/>
              <a:ext cx="3072" cy="31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6375" name="Rectangle 69"/>
            <p:cNvSpPr>
              <a:spLocks noChangeArrowheads="1"/>
            </p:cNvSpPr>
            <p:nvPr/>
          </p:nvSpPr>
          <p:spPr bwMode="auto">
            <a:xfrm>
              <a:off x="0" y="785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55	</a:t>
              </a:r>
              <a:r>
                <a:rPr lang="en-US" sz="1200" b="1">
                  <a:latin typeface="Courier New" panose="02070309020205020404" pitchFamily="49" charset="0"/>
                </a:rPr>
                <a:t>}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6344" name="Group 70"/>
          <p:cNvGrpSpPr>
            <a:grpSpLocks/>
          </p:cNvGrpSpPr>
          <p:nvPr/>
        </p:nvGrpSpPr>
        <p:grpSpPr bwMode="auto">
          <a:xfrm>
            <a:off x="0" y="4867275"/>
            <a:ext cx="6781800" cy="220663"/>
            <a:chOff x="0" y="8228"/>
            <a:chExt cx="3072" cy="374"/>
          </a:xfrm>
        </p:grpSpPr>
        <p:sp>
          <p:nvSpPr>
            <p:cNvPr id="56372" name="Rectangle 71"/>
            <p:cNvSpPr>
              <a:spLocks noChangeArrowheads="1"/>
            </p:cNvSpPr>
            <p:nvPr/>
          </p:nvSpPr>
          <p:spPr bwMode="auto">
            <a:xfrm>
              <a:off x="0" y="8259"/>
              <a:ext cx="3072" cy="31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6373" name="Rectangle 72"/>
            <p:cNvSpPr>
              <a:spLocks noChangeArrowheads="1"/>
            </p:cNvSpPr>
            <p:nvPr/>
          </p:nvSpPr>
          <p:spPr bwMode="auto">
            <a:xfrm>
              <a:off x="0" y="822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56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6345" name="Group 73"/>
          <p:cNvGrpSpPr>
            <a:grpSpLocks/>
          </p:cNvGrpSpPr>
          <p:nvPr/>
        </p:nvGrpSpPr>
        <p:grpSpPr bwMode="auto">
          <a:xfrm>
            <a:off x="0" y="5087938"/>
            <a:ext cx="6781800" cy="222250"/>
            <a:chOff x="0" y="8602"/>
            <a:chExt cx="3072" cy="374"/>
          </a:xfrm>
        </p:grpSpPr>
        <p:sp>
          <p:nvSpPr>
            <p:cNvPr id="56370" name="Rectangle 74"/>
            <p:cNvSpPr>
              <a:spLocks noChangeArrowheads="1"/>
            </p:cNvSpPr>
            <p:nvPr/>
          </p:nvSpPr>
          <p:spPr bwMode="auto">
            <a:xfrm>
              <a:off x="0" y="8633"/>
              <a:ext cx="3072" cy="31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6371" name="Rectangle 75"/>
            <p:cNvSpPr>
              <a:spLocks noChangeArrowheads="1"/>
            </p:cNvSpPr>
            <p:nvPr/>
          </p:nvSpPr>
          <p:spPr bwMode="auto">
            <a:xfrm>
              <a:off x="0" y="860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57	</a:t>
              </a:r>
              <a:r>
                <a:rPr lang="en-US" sz="1200" b="1" dirty="0">
                  <a:solidFill>
                    <a:srgbClr val="33CC33"/>
                  </a:solidFill>
                  <a:latin typeface="Courier New" panose="02070309020205020404" pitchFamily="49" charset="0"/>
                </a:rPr>
                <a:t>// Set the hour value</a:t>
              </a:r>
              <a:endParaRPr lang="en-US" sz="1200" b="1" dirty="0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56346" name="Group 76"/>
          <p:cNvGrpSpPr>
            <a:grpSpLocks/>
          </p:cNvGrpSpPr>
          <p:nvPr/>
        </p:nvGrpSpPr>
        <p:grpSpPr bwMode="auto">
          <a:xfrm>
            <a:off x="0" y="5310188"/>
            <a:ext cx="6781800" cy="220662"/>
            <a:chOff x="0" y="8976"/>
            <a:chExt cx="3072" cy="374"/>
          </a:xfrm>
        </p:grpSpPr>
        <p:sp>
          <p:nvSpPr>
            <p:cNvPr id="56368" name="Rectangle 77"/>
            <p:cNvSpPr>
              <a:spLocks noChangeArrowheads="1"/>
            </p:cNvSpPr>
            <p:nvPr/>
          </p:nvSpPr>
          <p:spPr bwMode="auto">
            <a:xfrm>
              <a:off x="0" y="9007"/>
              <a:ext cx="3072" cy="31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6369" name="Rectangle 78"/>
            <p:cNvSpPr>
              <a:spLocks noChangeArrowheads="1"/>
            </p:cNvSpPr>
            <p:nvPr/>
          </p:nvSpPr>
          <p:spPr bwMode="auto">
            <a:xfrm>
              <a:off x="0" y="897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58	</a:t>
              </a:r>
              <a:r>
                <a:rPr lang="en-US" sz="1200" b="1">
                  <a:latin typeface="Courier New" panose="02070309020205020404" pitchFamily="49" charset="0"/>
                </a:rPr>
                <a:t>Time &amp;Time::setHour( 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sz="1200" b="1">
                  <a:latin typeface="Courier New" panose="02070309020205020404" pitchFamily="49" charset="0"/>
                </a:rPr>
                <a:t> h )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6347" name="Group 79"/>
          <p:cNvGrpSpPr>
            <a:grpSpLocks/>
          </p:cNvGrpSpPr>
          <p:nvPr/>
        </p:nvGrpSpPr>
        <p:grpSpPr bwMode="auto">
          <a:xfrm>
            <a:off x="0" y="5530850"/>
            <a:ext cx="6781800" cy="222250"/>
            <a:chOff x="0" y="9350"/>
            <a:chExt cx="3072" cy="374"/>
          </a:xfrm>
        </p:grpSpPr>
        <p:sp>
          <p:nvSpPr>
            <p:cNvPr id="56366" name="Rectangle 80"/>
            <p:cNvSpPr>
              <a:spLocks noChangeArrowheads="1"/>
            </p:cNvSpPr>
            <p:nvPr/>
          </p:nvSpPr>
          <p:spPr bwMode="auto">
            <a:xfrm>
              <a:off x="0" y="9381"/>
              <a:ext cx="3072" cy="31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6367" name="Rectangle 81"/>
            <p:cNvSpPr>
              <a:spLocks noChangeArrowheads="1"/>
            </p:cNvSpPr>
            <p:nvPr/>
          </p:nvSpPr>
          <p:spPr bwMode="auto">
            <a:xfrm>
              <a:off x="0" y="935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59	</a:t>
              </a:r>
              <a:r>
                <a:rPr lang="en-US" sz="1200" b="1">
                  <a:latin typeface="Courier New" panose="02070309020205020404" pitchFamily="49" charset="0"/>
                </a:rPr>
                <a:t>{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6348" name="Group 82"/>
          <p:cNvGrpSpPr>
            <a:grpSpLocks/>
          </p:cNvGrpSpPr>
          <p:nvPr/>
        </p:nvGrpSpPr>
        <p:grpSpPr bwMode="auto">
          <a:xfrm>
            <a:off x="0" y="5753100"/>
            <a:ext cx="6781800" cy="220663"/>
            <a:chOff x="0" y="9724"/>
            <a:chExt cx="3072" cy="374"/>
          </a:xfrm>
        </p:grpSpPr>
        <p:sp>
          <p:nvSpPr>
            <p:cNvPr id="56364" name="Rectangle 83"/>
            <p:cNvSpPr>
              <a:spLocks noChangeArrowheads="1"/>
            </p:cNvSpPr>
            <p:nvPr/>
          </p:nvSpPr>
          <p:spPr bwMode="auto">
            <a:xfrm>
              <a:off x="0" y="9755"/>
              <a:ext cx="3072" cy="31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6365" name="Rectangle 84"/>
            <p:cNvSpPr>
              <a:spLocks noChangeArrowheads="1"/>
            </p:cNvSpPr>
            <p:nvPr/>
          </p:nvSpPr>
          <p:spPr bwMode="auto">
            <a:xfrm>
              <a:off x="0" y="972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60	</a:t>
              </a:r>
              <a:r>
                <a:rPr lang="en-US" sz="1200" b="1">
                  <a:latin typeface="Courier New" panose="02070309020205020404" pitchFamily="49" charset="0"/>
                </a:rPr>
                <a:t>   hour = ( h &gt;= 0 &amp;&amp; h &lt; 24 ) ? h : 0;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6349" name="Group 85"/>
          <p:cNvGrpSpPr>
            <a:grpSpLocks/>
          </p:cNvGrpSpPr>
          <p:nvPr/>
        </p:nvGrpSpPr>
        <p:grpSpPr bwMode="auto">
          <a:xfrm>
            <a:off x="0" y="5973763"/>
            <a:ext cx="6781800" cy="220662"/>
            <a:chOff x="0" y="10098"/>
            <a:chExt cx="3072" cy="374"/>
          </a:xfrm>
        </p:grpSpPr>
        <p:sp>
          <p:nvSpPr>
            <p:cNvPr id="56362" name="Rectangle 86"/>
            <p:cNvSpPr>
              <a:spLocks noChangeArrowheads="1"/>
            </p:cNvSpPr>
            <p:nvPr/>
          </p:nvSpPr>
          <p:spPr bwMode="auto">
            <a:xfrm>
              <a:off x="0" y="10129"/>
              <a:ext cx="3072" cy="31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6363" name="Rectangle 87"/>
            <p:cNvSpPr>
              <a:spLocks noChangeArrowheads="1"/>
            </p:cNvSpPr>
            <p:nvPr/>
          </p:nvSpPr>
          <p:spPr bwMode="auto">
            <a:xfrm>
              <a:off x="0" y="1009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61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6350" name="Group 88"/>
          <p:cNvGrpSpPr>
            <a:grpSpLocks/>
          </p:cNvGrpSpPr>
          <p:nvPr/>
        </p:nvGrpSpPr>
        <p:grpSpPr bwMode="auto">
          <a:xfrm>
            <a:off x="0" y="6194425"/>
            <a:ext cx="6781800" cy="222250"/>
            <a:chOff x="0" y="10472"/>
            <a:chExt cx="3072" cy="374"/>
          </a:xfrm>
        </p:grpSpPr>
        <p:sp>
          <p:nvSpPr>
            <p:cNvPr id="56360" name="Rectangle 89"/>
            <p:cNvSpPr>
              <a:spLocks noChangeArrowheads="1"/>
            </p:cNvSpPr>
            <p:nvPr/>
          </p:nvSpPr>
          <p:spPr bwMode="auto">
            <a:xfrm>
              <a:off x="0" y="10503"/>
              <a:ext cx="3072" cy="31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6361" name="Rectangle 90"/>
            <p:cNvSpPr>
              <a:spLocks noChangeArrowheads="1"/>
            </p:cNvSpPr>
            <p:nvPr/>
          </p:nvSpPr>
          <p:spPr bwMode="auto">
            <a:xfrm>
              <a:off x="0" y="1047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62	</a:t>
              </a:r>
              <a:r>
                <a:rPr lang="en-US" sz="1200" b="1">
                  <a:latin typeface="Courier New" panose="02070309020205020404" pitchFamily="49" charset="0"/>
                </a:rPr>
                <a:t>   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return</a:t>
              </a:r>
              <a:r>
                <a:rPr lang="en-US" sz="1200" b="1">
                  <a:latin typeface="Courier New" panose="02070309020205020404" pitchFamily="49" charset="0"/>
                </a:rPr>
                <a:t> *this;   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enables cascading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6351" name="Group 91"/>
          <p:cNvGrpSpPr>
            <a:grpSpLocks/>
          </p:cNvGrpSpPr>
          <p:nvPr/>
        </p:nvGrpSpPr>
        <p:grpSpPr bwMode="auto">
          <a:xfrm>
            <a:off x="0" y="6416675"/>
            <a:ext cx="6781800" cy="220663"/>
            <a:chOff x="0" y="10846"/>
            <a:chExt cx="3072" cy="374"/>
          </a:xfrm>
        </p:grpSpPr>
        <p:sp>
          <p:nvSpPr>
            <p:cNvPr id="56358" name="Rectangle 92"/>
            <p:cNvSpPr>
              <a:spLocks noChangeArrowheads="1"/>
            </p:cNvSpPr>
            <p:nvPr/>
          </p:nvSpPr>
          <p:spPr bwMode="auto">
            <a:xfrm>
              <a:off x="0" y="10877"/>
              <a:ext cx="3072" cy="31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6359" name="Rectangle 93"/>
            <p:cNvSpPr>
              <a:spLocks noChangeArrowheads="1"/>
            </p:cNvSpPr>
            <p:nvPr/>
          </p:nvSpPr>
          <p:spPr bwMode="auto">
            <a:xfrm>
              <a:off x="0" y="1084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63	</a:t>
              </a:r>
              <a:r>
                <a:rPr lang="en-US" sz="1200" b="1">
                  <a:latin typeface="Courier New" panose="02070309020205020404" pitchFamily="49" charset="0"/>
                </a:rPr>
                <a:t>}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6352" name="Group 94"/>
          <p:cNvGrpSpPr>
            <a:grpSpLocks/>
          </p:cNvGrpSpPr>
          <p:nvPr/>
        </p:nvGrpSpPr>
        <p:grpSpPr bwMode="auto">
          <a:xfrm>
            <a:off x="0" y="6637338"/>
            <a:ext cx="6781800" cy="220662"/>
            <a:chOff x="0" y="11220"/>
            <a:chExt cx="3072" cy="374"/>
          </a:xfrm>
        </p:grpSpPr>
        <p:sp>
          <p:nvSpPr>
            <p:cNvPr id="56356" name="Rectangle 95"/>
            <p:cNvSpPr>
              <a:spLocks noChangeArrowheads="1"/>
            </p:cNvSpPr>
            <p:nvPr/>
          </p:nvSpPr>
          <p:spPr bwMode="auto">
            <a:xfrm>
              <a:off x="0" y="11251"/>
              <a:ext cx="3072" cy="31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6357" name="Rectangle 96"/>
            <p:cNvSpPr>
              <a:spLocks noChangeArrowheads="1"/>
            </p:cNvSpPr>
            <p:nvPr/>
          </p:nvSpPr>
          <p:spPr bwMode="auto">
            <a:xfrm>
              <a:off x="0" y="1122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64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6353" name="Group 103"/>
          <p:cNvGrpSpPr>
            <a:grpSpLocks/>
          </p:cNvGrpSpPr>
          <p:nvPr/>
        </p:nvGrpSpPr>
        <p:grpSpPr bwMode="auto">
          <a:xfrm>
            <a:off x="1828800" y="3176456"/>
            <a:ext cx="5934075" cy="1266825"/>
            <a:chOff x="342" y="288"/>
            <a:chExt cx="3738" cy="798"/>
          </a:xfrm>
        </p:grpSpPr>
        <p:sp>
          <p:nvSpPr>
            <p:cNvPr id="56354" name="Line 100"/>
            <p:cNvSpPr>
              <a:spLocks noChangeShapeType="1"/>
            </p:cNvSpPr>
            <p:nvPr/>
          </p:nvSpPr>
          <p:spPr bwMode="auto">
            <a:xfrm flipH="1">
              <a:off x="342" y="480"/>
              <a:ext cx="2778" cy="6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t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6355" name="Text Box 97"/>
            <p:cNvSpPr txBox="1">
              <a:spLocks noChangeArrowheads="1"/>
            </p:cNvSpPr>
            <p:nvPr/>
          </p:nvSpPr>
          <p:spPr bwMode="auto">
            <a:xfrm>
              <a:off x="2352" y="288"/>
              <a:ext cx="1728" cy="31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dirty="0"/>
                <a:t>Returning </a:t>
              </a:r>
              <a:r>
                <a:rPr lang="en-US" sz="1600" b="1" dirty="0">
                  <a:latin typeface="Courier New" panose="02070309020205020404" pitchFamily="49" charset="0"/>
                </a:rPr>
                <a:t>*this</a:t>
              </a:r>
              <a:r>
                <a:rPr lang="en-US" sz="1600" dirty="0"/>
                <a:t> enables cascading function calls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260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2699"/>
            <a:ext cx="9107556" cy="932181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Calibri" pitchFamily="34" charset="0"/>
              </a:rPr>
              <a:t>Class Data Members and Member Functions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143000"/>
            <a:ext cx="6781800" cy="56388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>
                <a:latin typeface="Calibri" pitchFamily="34" charset="0"/>
              </a:rPr>
              <a:t>The </a:t>
            </a:r>
            <a:r>
              <a:rPr lang="en-US" b="1" dirty="0">
                <a:solidFill>
                  <a:srgbClr val="2C14DE"/>
                </a:solidFill>
                <a:latin typeface="Calibri" pitchFamily="34" charset="0"/>
              </a:rPr>
              <a:t>data items </a:t>
            </a:r>
            <a:r>
              <a:rPr lang="en-US" dirty="0">
                <a:latin typeface="Calibri" pitchFamily="34" charset="0"/>
              </a:rPr>
              <a:t>within a class are called </a:t>
            </a:r>
            <a:r>
              <a:rPr lang="en-US" b="1" i="1" dirty="0">
                <a:solidFill>
                  <a:srgbClr val="C00000"/>
                </a:solidFill>
                <a:latin typeface="Calibri" pitchFamily="34" charset="0"/>
              </a:rPr>
              <a:t>data members </a:t>
            </a:r>
            <a:r>
              <a:rPr lang="en-US" dirty="0">
                <a:latin typeface="Calibri" pitchFamily="34" charset="0"/>
              </a:rPr>
              <a:t>or </a:t>
            </a:r>
            <a:r>
              <a:rPr lang="en-US" b="1" i="1" dirty="0">
                <a:solidFill>
                  <a:srgbClr val="C00000"/>
                </a:solidFill>
                <a:latin typeface="Calibri" pitchFamily="34" charset="0"/>
              </a:rPr>
              <a:t>data fields </a:t>
            </a:r>
            <a:r>
              <a:rPr lang="en-US" dirty="0">
                <a:latin typeface="Calibri" pitchFamily="34" charset="0"/>
              </a:rPr>
              <a:t>or </a:t>
            </a:r>
            <a:r>
              <a:rPr lang="en-US" b="1" i="1" dirty="0">
                <a:solidFill>
                  <a:srgbClr val="C00000"/>
                </a:solidFill>
                <a:latin typeface="Calibri" pitchFamily="34" charset="0"/>
              </a:rPr>
              <a:t>instance variables</a:t>
            </a:r>
          </a:p>
          <a:p>
            <a:endParaRPr lang="en-US" dirty="0">
              <a:latin typeface="Calibri" pitchFamily="34" charset="0"/>
            </a:endParaRPr>
          </a:p>
          <a:p>
            <a:endParaRPr lang="en-US" dirty="0">
              <a:solidFill>
                <a:srgbClr val="2C14DE"/>
              </a:solidFill>
              <a:latin typeface="Calibri" pitchFamily="34" charset="0"/>
            </a:endParaRPr>
          </a:p>
          <a:p>
            <a:pPr algn="just"/>
            <a:r>
              <a:rPr lang="en-US" b="1" i="1" dirty="0">
                <a:solidFill>
                  <a:srgbClr val="2C14DE"/>
                </a:solidFill>
                <a:latin typeface="Calibri" pitchFamily="34" charset="0"/>
              </a:rPr>
              <a:t>Member functions</a:t>
            </a:r>
            <a:r>
              <a:rPr lang="en-US" dirty="0">
                <a:solidFill>
                  <a:srgbClr val="2C14DE"/>
                </a:solidFill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are functions that are included within a class. Also known as </a:t>
            </a:r>
            <a:r>
              <a:rPr lang="en-US" b="1" i="1" dirty="0">
                <a:solidFill>
                  <a:srgbClr val="C00000"/>
                </a:solidFill>
                <a:latin typeface="Calibri" pitchFamily="34" charset="0"/>
              </a:rPr>
              <a:t>instance functions</a:t>
            </a:r>
            <a:r>
              <a:rPr lang="en-US" dirty="0">
                <a:latin typeface="Calibri" pitchFamily="34" charset="0"/>
              </a:rPr>
              <a:t>.</a:t>
            </a:r>
          </a:p>
          <a:p>
            <a:pPr algn="just"/>
            <a:endParaRPr lang="en-US" dirty="0">
              <a:latin typeface="Calibri" pitchFamily="34" charset="0"/>
            </a:endParaRPr>
          </a:p>
          <a:p>
            <a:pPr algn="just"/>
            <a:r>
              <a:rPr lang="en-US" dirty="0">
                <a:latin typeface="Calibri" pitchFamily="34" charset="0"/>
              </a:rPr>
              <a:t>Classes contain a special function called a </a:t>
            </a:r>
            <a:r>
              <a:rPr lang="en-US" b="1" i="1" dirty="0">
                <a:solidFill>
                  <a:srgbClr val="C00000"/>
                </a:solidFill>
                <a:latin typeface="Calibri" pitchFamily="34" charset="0"/>
              </a:rPr>
              <a:t>constructor</a:t>
            </a:r>
            <a:r>
              <a:rPr lang="en-US" dirty="0">
                <a:latin typeface="Calibri" pitchFamily="34" charset="0"/>
              </a:rPr>
              <a:t> that is called when an object is created.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256184"/>
            <a:ext cx="1853411" cy="3773016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72946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6" name="Group 3"/>
          <p:cNvGrpSpPr>
            <a:grpSpLocks/>
          </p:cNvGrpSpPr>
          <p:nvPr/>
        </p:nvGrpSpPr>
        <p:grpSpPr bwMode="auto">
          <a:xfrm>
            <a:off x="0" y="-23813"/>
            <a:ext cx="6781800" cy="6905626"/>
            <a:chOff x="0" y="-40"/>
            <a:chExt cx="3072" cy="11299"/>
          </a:xfrm>
        </p:grpSpPr>
        <p:grpSp>
          <p:nvGrpSpPr>
            <p:cNvPr id="57352" name="Group 4"/>
            <p:cNvGrpSpPr>
              <a:grpSpLocks/>
            </p:cNvGrpSpPr>
            <p:nvPr/>
          </p:nvGrpSpPr>
          <p:grpSpPr bwMode="auto">
            <a:xfrm>
              <a:off x="0" y="-40"/>
              <a:ext cx="3072" cy="453"/>
              <a:chOff x="0" y="-40"/>
              <a:chExt cx="3072" cy="453"/>
            </a:xfrm>
          </p:grpSpPr>
          <p:sp>
            <p:nvSpPr>
              <p:cNvPr id="57440" name="Rectangle 5"/>
              <p:cNvSpPr>
                <a:spLocks noChangeArrowheads="1"/>
              </p:cNvSpPr>
              <p:nvPr/>
            </p:nvSpPr>
            <p:spPr bwMode="auto">
              <a:xfrm>
                <a:off x="0" y="-40"/>
                <a:ext cx="3072" cy="45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57441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65	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// Set the minute value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57353" name="Group 7"/>
            <p:cNvGrpSpPr>
              <a:grpSpLocks/>
            </p:cNvGrpSpPr>
            <p:nvPr/>
          </p:nvGrpSpPr>
          <p:grpSpPr bwMode="auto">
            <a:xfrm>
              <a:off x="0" y="334"/>
              <a:ext cx="3072" cy="453"/>
              <a:chOff x="0" y="334"/>
              <a:chExt cx="3072" cy="453"/>
            </a:xfrm>
          </p:grpSpPr>
          <p:sp>
            <p:nvSpPr>
              <p:cNvPr id="57438" name="Rectangle 8"/>
              <p:cNvSpPr>
                <a:spLocks noChangeArrowheads="1"/>
              </p:cNvSpPr>
              <p:nvPr/>
            </p:nvSpPr>
            <p:spPr bwMode="auto">
              <a:xfrm>
                <a:off x="0" y="334"/>
                <a:ext cx="3072" cy="45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57439" name="Rectangle 9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66	</a:t>
                </a:r>
                <a:r>
                  <a:rPr lang="en-US" sz="1200" b="1">
                    <a:latin typeface="Courier New" panose="02070309020205020404" pitchFamily="49" charset="0"/>
                  </a:rPr>
                  <a:t>Time &amp;Time::setMinute(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int</a:t>
                </a:r>
                <a:r>
                  <a:rPr lang="en-US" sz="1200" b="1">
                    <a:latin typeface="Courier New" panose="02070309020205020404" pitchFamily="49" charset="0"/>
                  </a:rPr>
                  <a:t> m )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57354" name="Group 10"/>
            <p:cNvGrpSpPr>
              <a:grpSpLocks/>
            </p:cNvGrpSpPr>
            <p:nvPr/>
          </p:nvGrpSpPr>
          <p:grpSpPr bwMode="auto">
            <a:xfrm>
              <a:off x="0" y="708"/>
              <a:ext cx="3072" cy="453"/>
              <a:chOff x="0" y="708"/>
              <a:chExt cx="3072" cy="453"/>
            </a:xfrm>
          </p:grpSpPr>
          <p:sp>
            <p:nvSpPr>
              <p:cNvPr id="57436" name="Rectangle 11"/>
              <p:cNvSpPr>
                <a:spLocks noChangeArrowheads="1"/>
              </p:cNvSpPr>
              <p:nvPr/>
            </p:nvSpPr>
            <p:spPr bwMode="auto">
              <a:xfrm>
                <a:off x="0" y="708"/>
                <a:ext cx="3072" cy="45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57437" name="Rectangle 12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67	</a:t>
                </a:r>
                <a:r>
                  <a:rPr lang="en-US" sz="1200" b="1">
                    <a:latin typeface="Courier New" panose="02070309020205020404" pitchFamily="49" charset="0"/>
                  </a:rPr>
                  <a:t>{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57355" name="Group 13"/>
            <p:cNvGrpSpPr>
              <a:grpSpLocks/>
            </p:cNvGrpSpPr>
            <p:nvPr/>
          </p:nvGrpSpPr>
          <p:grpSpPr bwMode="auto">
            <a:xfrm>
              <a:off x="0" y="1082"/>
              <a:ext cx="3072" cy="453"/>
              <a:chOff x="0" y="1082"/>
              <a:chExt cx="3072" cy="453"/>
            </a:xfrm>
          </p:grpSpPr>
          <p:sp>
            <p:nvSpPr>
              <p:cNvPr id="57434" name="Rectangle 14"/>
              <p:cNvSpPr>
                <a:spLocks noChangeArrowheads="1"/>
              </p:cNvSpPr>
              <p:nvPr/>
            </p:nvSpPr>
            <p:spPr bwMode="auto">
              <a:xfrm>
                <a:off x="0" y="1082"/>
                <a:ext cx="3072" cy="45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57435" name="Rectangle 15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68	</a:t>
                </a:r>
                <a:r>
                  <a:rPr lang="en-US" sz="1200" b="1">
                    <a:latin typeface="Courier New" panose="02070309020205020404" pitchFamily="49" charset="0"/>
                  </a:rPr>
                  <a:t>   minute = ( m &gt;= 0 &amp;&amp; m &lt; 60 ) ? m : 0;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57356" name="Group 16"/>
            <p:cNvGrpSpPr>
              <a:grpSpLocks/>
            </p:cNvGrpSpPr>
            <p:nvPr/>
          </p:nvGrpSpPr>
          <p:grpSpPr bwMode="auto">
            <a:xfrm>
              <a:off x="0" y="1456"/>
              <a:ext cx="3072" cy="453"/>
              <a:chOff x="0" y="1456"/>
              <a:chExt cx="3072" cy="453"/>
            </a:xfrm>
          </p:grpSpPr>
          <p:sp>
            <p:nvSpPr>
              <p:cNvPr id="57432" name="Rectangle 17"/>
              <p:cNvSpPr>
                <a:spLocks noChangeArrowheads="1"/>
              </p:cNvSpPr>
              <p:nvPr/>
            </p:nvSpPr>
            <p:spPr bwMode="auto">
              <a:xfrm>
                <a:off x="0" y="1456"/>
                <a:ext cx="3072" cy="45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57433" name="Rectangle 18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69	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57357" name="Group 19"/>
            <p:cNvGrpSpPr>
              <a:grpSpLocks/>
            </p:cNvGrpSpPr>
            <p:nvPr/>
          </p:nvGrpSpPr>
          <p:grpSpPr bwMode="auto">
            <a:xfrm>
              <a:off x="0" y="1830"/>
              <a:ext cx="3072" cy="453"/>
              <a:chOff x="0" y="1830"/>
              <a:chExt cx="3072" cy="453"/>
            </a:xfrm>
          </p:grpSpPr>
          <p:sp>
            <p:nvSpPr>
              <p:cNvPr id="57430" name="Rectangle 20"/>
              <p:cNvSpPr>
                <a:spLocks noChangeArrowheads="1"/>
              </p:cNvSpPr>
              <p:nvPr/>
            </p:nvSpPr>
            <p:spPr bwMode="auto">
              <a:xfrm>
                <a:off x="0" y="1830"/>
                <a:ext cx="3072" cy="45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57431" name="Rectangle 21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70	</a:t>
                </a:r>
                <a:r>
                  <a:rPr lang="en-US" sz="1200" b="1">
                    <a:latin typeface="Courier New" panose="02070309020205020404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return</a:t>
                </a:r>
                <a:r>
                  <a:rPr lang="en-US" sz="1200" b="1">
                    <a:latin typeface="Courier New" panose="02070309020205020404" pitchFamily="49" charset="0"/>
                  </a:rPr>
                  <a:t> *this;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// enables cascading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57358" name="Group 22"/>
            <p:cNvGrpSpPr>
              <a:grpSpLocks/>
            </p:cNvGrpSpPr>
            <p:nvPr/>
          </p:nvGrpSpPr>
          <p:grpSpPr bwMode="auto">
            <a:xfrm>
              <a:off x="0" y="2204"/>
              <a:ext cx="3072" cy="453"/>
              <a:chOff x="0" y="2204"/>
              <a:chExt cx="3072" cy="453"/>
            </a:xfrm>
          </p:grpSpPr>
          <p:sp>
            <p:nvSpPr>
              <p:cNvPr id="57428" name="Rectangle 23"/>
              <p:cNvSpPr>
                <a:spLocks noChangeArrowheads="1"/>
              </p:cNvSpPr>
              <p:nvPr/>
            </p:nvSpPr>
            <p:spPr bwMode="auto">
              <a:xfrm>
                <a:off x="0" y="2204"/>
                <a:ext cx="3072" cy="45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57429" name="Rectangle 24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71	</a:t>
                </a:r>
                <a:r>
                  <a:rPr lang="en-US" sz="1200" b="1">
                    <a:latin typeface="Courier New" panose="02070309020205020404" pitchFamily="49" charset="0"/>
                  </a:rPr>
                  <a:t>}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57359" name="Group 25"/>
            <p:cNvGrpSpPr>
              <a:grpSpLocks/>
            </p:cNvGrpSpPr>
            <p:nvPr/>
          </p:nvGrpSpPr>
          <p:grpSpPr bwMode="auto">
            <a:xfrm>
              <a:off x="0" y="2578"/>
              <a:ext cx="3072" cy="453"/>
              <a:chOff x="0" y="2578"/>
              <a:chExt cx="3072" cy="453"/>
            </a:xfrm>
          </p:grpSpPr>
          <p:sp>
            <p:nvSpPr>
              <p:cNvPr id="57426" name="Rectangle 26"/>
              <p:cNvSpPr>
                <a:spLocks noChangeArrowheads="1"/>
              </p:cNvSpPr>
              <p:nvPr/>
            </p:nvSpPr>
            <p:spPr bwMode="auto">
              <a:xfrm>
                <a:off x="0" y="2578"/>
                <a:ext cx="3072" cy="45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57427" name="Rectangle 27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72	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57360" name="Group 28"/>
            <p:cNvGrpSpPr>
              <a:grpSpLocks/>
            </p:cNvGrpSpPr>
            <p:nvPr/>
          </p:nvGrpSpPr>
          <p:grpSpPr bwMode="auto">
            <a:xfrm>
              <a:off x="0" y="2952"/>
              <a:ext cx="3072" cy="453"/>
              <a:chOff x="0" y="2952"/>
              <a:chExt cx="3072" cy="453"/>
            </a:xfrm>
          </p:grpSpPr>
          <p:sp>
            <p:nvSpPr>
              <p:cNvPr id="57424" name="Rectangle 29"/>
              <p:cNvSpPr>
                <a:spLocks noChangeArrowheads="1"/>
              </p:cNvSpPr>
              <p:nvPr/>
            </p:nvSpPr>
            <p:spPr bwMode="auto">
              <a:xfrm>
                <a:off x="0" y="2952"/>
                <a:ext cx="3072" cy="45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57425" name="Rectangle 30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73	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// Set the second value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57361" name="Group 31"/>
            <p:cNvGrpSpPr>
              <a:grpSpLocks/>
            </p:cNvGrpSpPr>
            <p:nvPr/>
          </p:nvGrpSpPr>
          <p:grpSpPr bwMode="auto">
            <a:xfrm>
              <a:off x="0" y="3326"/>
              <a:ext cx="3072" cy="453"/>
              <a:chOff x="0" y="3326"/>
              <a:chExt cx="3072" cy="453"/>
            </a:xfrm>
          </p:grpSpPr>
          <p:sp>
            <p:nvSpPr>
              <p:cNvPr id="57422" name="Rectangle 32"/>
              <p:cNvSpPr>
                <a:spLocks noChangeArrowheads="1"/>
              </p:cNvSpPr>
              <p:nvPr/>
            </p:nvSpPr>
            <p:spPr bwMode="auto">
              <a:xfrm>
                <a:off x="0" y="3326"/>
                <a:ext cx="3072" cy="45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57423" name="Rectangle 33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74	</a:t>
                </a:r>
                <a:r>
                  <a:rPr lang="en-US" sz="1200" b="1">
                    <a:latin typeface="Courier New" panose="02070309020205020404" pitchFamily="49" charset="0"/>
                  </a:rPr>
                  <a:t>Time &amp;Time::setSecond(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int</a:t>
                </a:r>
                <a:r>
                  <a:rPr lang="en-US" sz="1200" b="1">
                    <a:latin typeface="Courier New" panose="02070309020205020404" pitchFamily="49" charset="0"/>
                  </a:rPr>
                  <a:t> s )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57362" name="Group 34"/>
            <p:cNvGrpSpPr>
              <a:grpSpLocks/>
            </p:cNvGrpSpPr>
            <p:nvPr/>
          </p:nvGrpSpPr>
          <p:grpSpPr bwMode="auto">
            <a:xfrm>
              <a:off x="0" y="3700"/>
              <a:ext cx="3072" cy="453"/>
              <a:chOff x="0" y="3700"/>
              <a:chExt cx="3072" cy="453"/>
            </a:xfrm>
          </p:grpSpPr>
          <p:sp>
            <p:nvSpPr>
              <p:cNvPr id="57420" name="Rectangle 35"/>
              <p:cNvSpPr>
                <a:spLocks noChangeArrowheads="1"/>
              </p:cNvSpPr>
              <p:nvPr/>
            </p:nvSpPr>
            <p:spPr bwMode="auto">
              <a:xfrm>
                <a:off x="0" y="3700"/>
                <a:ext cx="3072" cy="45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57421" name="Rectangle 36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75	</a:t>
                </a:r>
                <a:r>
                  <a:rPr lang="en-US" sz="1200" b="1">
                    <a:latin typeface="Courier New" panose="02070309020205020404" pitchFamily="49" charset="0"/>
                  </a:rPr>
                  <a:t>{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57363" name="Group 37"/>
            <p:cNvGrpSpPr>
              <a:grpSpLocks/>
            </p:cNvGrpSpPr>
            <p:nvPr/>
          </p:nvGrpSpPr>
          <p:grpSpPr bwMode="auto">
            <a:xfrm>
              <a:off x="0" y="4074"/>
              <a:ext cx="3072" cy="453"/>
              <a:chOff x="0" y="4074"/>
              <a:chExt cx="3072" cy="453"/>
            </a:xfrm>
          </p:grpSpPr>
          <p:sp>
            <p:nvSpPr>
              <p:cNvPr id="57418" name="Rectangle 38"/>
              <p:cNvSpPr>
                <a:spLocks noChangeArrowheads="1"/>
              </p:cNvSpPr>
              <p:nvPr/>
            </p:nvSpPr>
            <p:spPr bwMode="auto">
              <a:xfrm>
                <a:off x="0" y="4074"/>
                <a:ext cx="3072" cy="45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57419" name="Rectangle 39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76	</a:t>
                </a:r>
                <a:r>
                  <a:rPr lang="en-US" sz="1200" b="1">
                    <a:latin typeface="Courier New" panose="02070309020205020404" pitchFamily="49" charset="0"/>
                  </a:rPr>
                  <a:t>   second = ( s &gt;= 0 &amp;&amp; s &lt; 60 ) ? s : 0;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57364" name="Group 40"/>
            <p:cNvGrpSpPr>
              <a:grpSpLocks/>
            </p:cNvGrpSpPr>
            <p:nvPr/>
          </p:nvGrpSpPr>
          <p:grpSpPr bwMode="auto">
            <a:xfrm>
              <a:off x="0" y="4448"/>
              <a:ext cx="3072" cy="453"/>
              <a:chOff x="0" y="4448"/>
              <a:chExt cx="3072" cy="453"/>
            </a:xfrm>
          </p:grpSpPr>
          <p:sp>
            <p:nvSpPr>
              <p:cNvPr id="57416" name="Rectangle 41"/>
              <p:cNvSpPr>
                <a:spLocks noChangeArrowheads="1"/>
              </p:cNvSpPr>
              <p:nvPr/>
            </p:nvSpPr>
            <p:spPr bwMode="auto">
              <a:xfrm>
                <a:off x="0" y="4448"/>
                <a:ext cx="3072" cy="45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57417" name="Rectangle 42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77	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57365" name="Group 43"/>
            <p:cNvGrpSpPr>
              <a:grpSpLocks/>
            </p:cNvGrpSpPr>
            <p:nvPr/>
          </p:nvGrpSpPr>
          <p:grpSpPr bwMode="auto">
            <a:xfrm>
              <a:off x="0" y="4822"/>
              <a:ext cx="3072" cy="453"/>
              <a:chOff x="0" y="4822"/>
              <a:chExt cx="3072" cy="453"/>
            </a:xfrm>
          </p:grpSpPr>
          <p:sp>
            <p:nvSpPr>
              <p:cNvPr id="57414" name="Rectangle 44"/>
              <p:cNvSpPr>
                <a:spLocks noChangeArrowheads="1"/>
              </p:cNvSpPr>
              <p:nvPr/>
            </p:nvSpPr>
            <p:spPr bwMode="auto">
              <a:xfrm>
                <a:off x="0" y="4822"/>
                <a:ext cx="3072" cy="45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57415" name="Rectangle 45"/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78	</a:t>
                </a:r>
                <a:r>
                  <a:rPr lang="en-US" sz="1200" b="1">
                    <a:latin typeface="Courier New" panose="02070309020205020404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return</a:t>
                </a:r>
                <a:r>
                  <a:rPr lang="en-US" sz="1200" b="1">
                    <a:latin typeface="Courier New" panose="02070309020205020404" pitchFamily="49" charset="0"/>
                  </a:rPr>
                  <a:t> *this;  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 // enables cascading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57366" name="Group 46"/>
            <p:cNvGrpSpPr>
              <a:grpSpLocks/>
            </p:cNvGrpSpPr>
            <p:nvPr/>
          </p:nvGrpSpPr>
          <p:grpSpPr bwMode="auto">
            <a:xfrm>
              <a:off x="0" y="5196"/>
              <a:ext cx="3072" cy="453"/>
              <a:chOff x="0" y="5196"/>
              <a:chExt cx="3072" cy="453"/>
            </a:xfrm>
          </p:grpSpPr>
          <p:sp>
            <p:nvSpPr>
              <p:cNvPr id="57412" name="Rectangle 47"/>
              <p:cNvSpPr>
                <a:spLocks noChangeArrowheads="1"/>
              </p:cNvSpPr>
              <p:nvPr/>
            </p:nvSpPr>
            <p:spPr bwMode="auto">
              <a:xfrm>
                <a:off x="0" y="5196"/>
                <a:ext cx="3072" cy="45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57413" name="Rectangle 48"/>
              <p:cNvSpPr>
                <a:spLocks noChangeArrowheads="1"/>
              </p:cNvSpPr>
              <p:nvPr/>
            </p:nvSpPr>
            <p:spPr bwMode="auto"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79	</a:t>
                </a:r>
                <a:r>
                  <a:rPr lang="en-US" sz="1200" b="1">
                    <a:latin typeface="Courier New" panose="02070309020205020404" pitchFamily="49" charset="0"/>
                  </a:rPr>
                  <a:t>}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57367" name="Group 49"/>
            <p:cNvGrpSpPr>
              <a:grpSpLocks/>
            </p:cNvGrpSpPr>
            <p:nvPr/>
          </p:nvGrpSpPr>
          <p:grpSpPr bwMode="auto">
            <a:xfrm>
              <a:off x="0" y="5570"/>
              <a:ext cx="3072" cy="453"/>
              <a:chOff x="0" y="5570"/>
              <a:chExt cx="3072" cy="453"/>
            </a:xfrm>
          </p:grpSpPr>
          <p:sp>
            <p:nvSpPr>
              <p:cNvPr id="57410" name="Rectangle 50"/>
              <p:cNvSpPr>
                <a:spLocks noChangeArrowheads="1"/>
              </p:cNvSpPr>
              <p:nvPr/>
            </p:nvSpPr>
            <p:spPr bwMode="auto">
              <a:xfrm>
                <a:off x="0" y="5570"/>
                <a:ext cx="3072" cy="45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57411" name="Rectangle 51"/>
              <p:cNvSpPr>
                <a:spLocks noChangeArrowheads="1"/>
              </p:cNvSpPr>
              <p:nvPr/>
            </p:nvSpPr>
            <p:spPr bwMode="auto"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80	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57368" name="Group 52"/>
            <p:cNvGrpSpPr>
              <a:grpSpLocks/>
            </p:cNvGrpSpPr>
            <p:nvPr/>
          </p:nvGrpSpPr>
          <p:grpSpPr bwMode="auto">
            <a:xfrm>
              <a:off x="0" y="5944"/>
              <a:ext cx="3072" cy="453"/>
              <a:chOff x="0" y="5944"/>
              <a:chExt cx="3072" cy="453"/>
            </a:xfrm>
          </p:grpSpPr>
          <p:sp>
            <p:nvSpPr>
              <p:cNvPr id="57408" name="Rectangle 53"/>
              <p:cNvSpPr>
                <a:spLocks noChangeArrowheads="1"/>
              </p:cNvSpPr>
              <p:nvPr/>
            </p:nvSpPr>
            <p:spPr bwMode="auto">
              <a:xfrm>
                <a:off x="0" y="5944"/>
                <a:ext cx="3072" cy="45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57409" name="Rectangle 54"/>
              <p:cNvSpPr>
                <a:spLocks noChangeArrowheads="1"/>
              </p:cNvSpPr>
              <p:nvPr/>
            </p:nvSpPr>
            <p:spPr bwMode="auto"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81	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// Get the hour value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57369" name="Group 55"/>
            <p:cNvGrpSpPr>
              <a:grpSpLocks/>
            </p:cNvGrpSpPr>
            <p:nvPr/>
          </p:nvGrpSpPr>
          <p:grpSpPr bwMode="auto">
            <a:xfrm>
              <a:off x="0" y="6318"/>
              <a:ext cx="3072" cy="453"/>
              <a:chOff x="0" y="6318"/>
              <a:chExt cx="3072" cy="453"/>
            </a:xfrm>
          </p:grpSpPr>
          <p:sp>
            <p:nvSpPr>
              <p:cNvPr id="57406" name="Rectangle 56"/>
              <p:cNvSpPr>
                <a:spLocks noChangeArrowheads="1"/>
              </p:cNvSpPr>
              <p:nvPr/>
            </p:nvSpPr>
            <p:spPr bwMode="auto">
              <a:xfrm>
                <a:off x="0" y="6318"/>
                <a:ext cx="3072" cy="45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57407" name="Rectangle 57"/>
              <p:cNvSpPr>
                <a:spLocks noChangeArrowheads="1"/>
              </p:cNvSpPr>
              <p:nvPr/>
            </p:nvSpPr>
            <p:spPr bwMode="auto"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82	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int</a:t>
                </a:r>
                <a:r>
                  <a:rPr lang="en-US" sz="1200" b="1">
                    <a:latin typeface="Courier New" panose="02070309020205020404" pitchFamily="49" charset="0"/>
                  </a:rPr>
                  <a:t> Time::getHour()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const</a:t>
                </a:r>
                <a:r>
                  <a:rPr lang="en-US" sz="1200" b="1">
                    <a:latin typeface="Courier New" panose="02070309020205020404" pitchFamily="49" charset="0"/>
                  </a:rPr>
                  <a:t> {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return</a:t>
                </a:r>
                <a:r>
                  <a:rPr lang="en-US" sz="1200" b="1">
                    <a:latin typeface="Courier New" panose="02070309020205020404" pitchFamily="49" charset="0"/>
                  </a:rPr>
                  <a:t> hour; }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57370" name="Group 58"/>
            <p:cNvGrpSpPr>
              <a:grpSpLocks/>
            </p:cNvGrpSpPr>
            <p:nvPr/>
          </p:nvGrpSpPr>
          <p:grpSpPr bwMode="auto">
            <a:xfrm>
              <a:off x="0" y="6692"/>
              <a:ext cx="3072" cy="453"/>
              <a:chOff x="0" y="6692"/>
              <a:chExt cx="3072" cy="453"/>
            </a:xfrm>
          </p:grpSpPr>
          <p:sp>
            <p:nvSpPr>
              <p:cNvPr id="57404" name="Rectangle 59"/>
              <p:cNvSpPr>
                <a:spLocks noChangeArrowheads="1"/>
              </p:cNvSpPr>
              <p:nvPr/>
            </p:nvSpPr>
            <p:spPr bwMode="auto">
              <a:xfrm>
                <a:off x="0" y="6692"/>
                <a:ext cx="3072" cy="45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57405" name="Rectangle 60"/>
              <p:cNvSpPr>
                <a:spLocks noChangeArrowheads="1"/>
              </p:cNvSpPr>
              <p:nvPr/>
            </p:nvSpPr>
            <p:spPr bwMode="auto"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83	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57371" name="Group 61"/>
            <p:cNvGrpSpPr>
              <a:grpSpLocks/>
            </p:cNvGrpSpPr>
            <p:nvPr/>
          </p:nvGrpSpPr>
          <p:grpSpPr bwMode="auto">
            <a:xfrm>
              <a:off x="0" y="7066"/>
              <a:ext cx="3072" cy="453"/>
              <a:chOff x="0" y="7066"/>
              <a:chExt cx="3072" cy="453"/>
            </a:xfrm>
          </p:grpSpPr>
          <p:sp>
            <p:nvSpPr>
              <p:cNvPr id="57402" name="Rectangle 62"/>
              <p:cNvSpPr>
                <a:spLocks noChangeArrowheads="1"/>
              </p:cNvSpPr>
              <p:nvPr/>
            </p:nvSpPr>
            <p:spPr bwMode="auto">
              <a:xfrm>
                <a:off x="0" y="7066"/>
                <a:ext cx="3072" cy="45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57403" name="Rectangle 63"/>
              <p:cNvSpPr>
                <a:spLocks noChangeArrowheads="1"/>
              </p:cNvSpPr>
              <p:nvPr/>
            </p:nvSpPr>
            <p:spPr bwMode="auto"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84	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// Get the minute value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57372" name="Group 64"/>
            <p:cNvGrpSpPr>
              <a:grpSpLocks/>
            </p:cNvGrpSpPr>
            <p:nvPr/>
          </p:nvGrpSpPr>
          <p:grpSpPr bwMode="auto">
            <a:xfrm>
              <a:off x="0" y="7440"/>
              <a:ext cx="3072" cy="453"/>
              <a:chOff x="0" y="7440"/>
              <a:chExt cx="3072" cy="453"/>
            </a:xfrm>
          </p:grpSpPr>
          <p:sp>
            <p:nvSpPr>
              <p:cNvPr id="57400" name="Rectangle 65"/>
              <p:cNvSpPr>
                <a:spLocks noChangeArrowheads="1"/>
              </p:cNvSpPr>
              <p:nvPr/>
            </p:nvSpPr>
            <p:spPr bwMode="auto">
              <a:xfrm>
                <a:off x="0" y="7440"/>
                <a:ext cx="3072" cy="45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57401" name="Rectangle 66"/>
              <p:cNvSpPr>
                <a:spLocks noChangeArrowheads="1"/>
              </p:cNvSpPr>
              <p:nvPr/>
            </p:nvSpPr>
            <p:spPr bwMode="auto">
              <a:xfrm>
                <a:off x="0" y="748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85	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int</a:t>
                </a:r>
                <a:r>
                  <a:rPr lang="en-US" sz="1200" b="1">
                    <a:latin typeface="Courier New" panose="02070309020205020404" pitchFamily="49" charset="0"/>
                  </a:rPr>
                  <a:t> Time::getMinute()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const</a:t>
                </a:r>
                <a:r>
                  <a:rPr lang="en-US" sz="1200" b="1">
                    <a:latin typeface="Courier New" panose="02070309020205020404" pitchFamily="49" charset="0"/>
                  </a:rPr>
                  <a:t> {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return</a:t>
                </a:r>
                <a:r>
                  <a:rPr lang="en-US" sz="1200" b="1">
                    <a:latin typeface="Courier New" panose="02070309020205020404" pitchFamily="49" charset="0"/>
                  </a:rPr>
                  <a:t> minute; }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57373" name="Group 67"/>
            <p:cNvGrpSpPr>
              <a:grpSpLocks/>
            </p:cNvGrpSpPr>
            <p:nvPr/>
          </p:nvGrpSpPr>
          <p:grpSpPr bwMode="auto">
            <a:xfrm>
              <a:off x="0" y="7814"/>
              <a:ext cx="3072" cy="453"/>
              <a:chOff x="0" y="7814"/>
              <a:chExt cx="3072" cy="453"/>
            </a:xfrm>
          </p:grpSpPr>
          <p:sp>
            <p:nvSpPr>
              <p:cNvPr id="57398" name="Rectangle 68"/>
              <p:cNvSpPr>
                <a:spLocks noChangeArrowheads="1"/>
              </p:cNvSpPr>
              <p:nvPr/>
            </p:nvSpPr>
            <p:spPr bwMode="auto">
              <a:xfrm>
                <a:off x="0" y="7814"/>
                <a:ext cx="3072" cy="45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57399" name="Rectangle 69"/>
              <p:cNvSpPr>
                <a:spLocks noChangeArrowheads="1"/>
              </p:cNvSpPr>
              <p:nvPr/>
            </p:nvSpPr>
            <p:spPr bwMode="auto">
              <a:xfrm>
                <a:off x="0" y="785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86	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57374" name="Group 70"/>
            <p:cNvGrpSpPr>
              <a:grpSpLocks/>
            </p:cNvGrpSpPr>
            <p:nvPr/>
          </p:nvGrpSpPr>
          <p:grpSpPr bwMode="auto">
            <a:xfrm>
              <a:off x="0" y="8188"/>
              <a:ext cx="3072" cy="453"/>
              <a:chOff x="0" y="8188"/>
              <a:chExt cx="3072" cy="453"/>
            </a:xfrm>
          </p:grpSpPr>
          <p:sp>
            <p:nvSpPr>
              <p:cNvPr id="57396" name="Rectangle 71"/>
              <p:cNvSpPr>
                <a:spLocks noChangeArrowheads="1"/>
              </p:cNvSpPr>
              <p:nvPr/>
            </p:nvSpPr>
            <p:spPr bwMode="auto">
              <a:xfrm>
                <a:off x="0" y="8188"/>
                <a:ext cx="3072" cy="45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57397" name="Rectangle 72"/>
              <p:cNvSpPr>
                <a:spLocks noChangeArrowheads="1"/>
              </p:cNvSpPr>
              <p:nvPr/>
            </p:nvSpPr>
            <p:spPr bwMode="auto">
              <a:xfrm>
                <a:off x="0" y="822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87	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// Get the second value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57375" name="Group 73"/>
            <p:cNvGrpSpPr>
              <a:grpSpLocks/>
            </p:cNvGrpSpPr>
            <p:nvPr/>
          </p:nvGrpSpPr>
          <p:grpSpPr bwMode="auto">
            <a:xfrm>
              <a:off x="0" y="8562"/>
              <a:ext cx="3072" cy="453"/>
              <a:chOff x="0" y="8562"/>
              <a:chExt cx="3072" cy="453"/>
            </a:xfrm>
          </p:grpSpPr>
          <p:sp>
            <p:nvSpPr>
              <p:cNvPr id="57394" name="Rectangle 74"/>
              <p:cNvSpPr>
                <a:spLocks noChangeArrowheads="1"/>
              </p:cNvSpPr>
              <p:nvPr/>
            </p:nvSpPr>
            <p:spPr bwMode="auto">
              <a:xfrm>
                <a:off x="0" y="8562"/>
                <a:ext cx="3072" cy="45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57395" name="Rectangle 75"/>
              <p:cNvSpPr>
                <a:spLocks noChangeArrowheads="1"/>
              </p:cNvSpPr>
              <p:nvPr/>
            </p:nvSpPr>
            <p:spPr bwMode="auto">
              <a:xfrm>
                <a:off x="0" y="860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88	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int</a:t>
                </a:r>
                <a:r>
                  <a:rPr lang="en-US" sz="1200" b="1">
                    <a:latin typeface="Courier New" panose="02070309020205020404" pitchFamily="49" charset="0"/>
                  </a:rPr>
                  <a:t> Time::getSecond()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const</a:t>
                </a:r>
                <a:r>
                  <a:rPr lang="en-US" sz="1200" b="1">
                    <a:latin typeface="Courier New" panose="02070309020205020404" pitchFamily="49" charset="0"/>
                  </a:rPr>
                  <a:t> {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return</a:t>
                </a:r>
                <a:r>
                  <a:rPr lang="en-US" sz="1200" b="1">
                    <a:latin typeface="Courier New" panose="02070309020205020404" pitchFamily="49" charset="0"/>
                  </a:rPr>
                  <a:t> second; }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57376" name="Group 76"/>
            <p:cNvGrpSpPr>
              <a:grpSpLocks/>
            </p:cNvGrpSpPr>
            <p:nvPr/>
          </p:nvGrpSpPr>
          <p:grpSpPr bwMode="auto">
            <a:xfrm>
              <a:off x="0" y="8936"/>
              <a:ext cx="3072" cy="453"/>
              <a:chOff x="0" y="8936"/>
              <a:chExt cx="3072" cy="453"/>
            </a:xfrm>
          </p:grpSpPr>
          <p:sp>
            <p:nvSpPr>
              <p:cNvPr id="57392" name="Rectangle 77"/>
              <p:cNvSpPr>
                <a:spLocks noChangeArrowheads="1"/>
              </p:cNvSpPr>
              <p:nvPr/>
            </p:nvSpPr>
            <p:spPr bwMode="auto">
              <a:xfrm>
                <a:off x="0" y="8936"/>
                <a:ext cx="3072" cy="45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57393" name="Rectangle 78"/>
              <p:cNvSpPr>
                <a:spLocks noChangeArrowheads="1"/>
              </p:cNvSpPr>
              <p:nvPr/>
            </p:nvSpPr>
            <p:spPr bwMode="auto">
              <a:xfrm>
                <a:off x="0" y="897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89	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57377" name="Group 79"/>
            <p:cNvGrpSpPr>
              <a:grpSpLocks/>
            </p:cNvGrpSpPr>
            <p:nvPr/>
          </p:nvGrpSpPr>
          <p:grpSpPr bwMode="auto">
            <a:xfrm>
              <a:off x="0" y="9310"/>
              <a:ext cx="3072" cy="453"/>
              <a:chOff x="0" y="9310"/>
              <a:chExt cx="3072" cy="453"/>
            </a:xfrm>
          </p:grpSpPr>
          <p:sp>
            <p:nvSpPr>
              <p:cNvPr id="57390" name="Rectangle 80"/>
              <p:cNvSpPr>
                <a:spLocks noChangeArrowheads="1"/>
              </p:cNvSpPr>
              <p:nvPr/>
            </p:nvSpPr>
            <p:spPr bwMode="auto">
              <a:xfrm>
                <a:off x="0" y="9310"/>
                <a:ext cx="3072" cy="45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57391" name="Rectangle 81"/>
              <p:cNvSpPr>
                <a:spLocks noChangeArrowheads="1"/>
              </p:cNvSpPr>
              <p:nvPr/>
            </p:nvSpPr>
            <p:spPr bwMode="auto">
              <a:xfrm>
                <a:off x="0" y="935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90	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// Display military format time: HH:MM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57378" name="Group 82"/>
            <p:cNvGrpSpPr>
              <a:grpSpLocks/>
            </p:cNvGrpSpPr>
            <p:nvPr/>
          </p:nvGrpSpPr>
          <p:grpSpPr bwMode="auto">
            <a:xfrm>
              <a:off x="0" y="9684"/>
              <a:ext cx="3072" cy="453"/>
              <a:chOff x="0" y="9684"/>
              <a:chExt cx="3072" cy="453"/>
            </a:xfrm>
          </p:grpSpPr>
          <p:sp>
            <p:nvSpPr>
              <p:cNvPr id="57388" name="Rectangle 83"/>
              <p:cNvSpPr>
                <a:spLocks noChangeArrowheads="1"/>
              </p:cNvSpPr>
              <p:nvPr/>
            </p:nvSpPr>
            <p:spPr bwMode="auto">
              <a:xfrm>
                <a:off x="0" y="9684"/>
                <a:ext cx="3072" cy="45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57389" name="Rectangle 84"/>
              <p:cNvSpPr>
                <a:spLocks noChangeArrowheads="1"/>
              </p:cNvSpPr>
              <p:nvPr/>
            </p:nvSpPr>
            <p:spPr bwMode="auto">
              <a:xfrm>
                <a:off x="0" y="972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91	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void</a:t>
                </a:r>
                <a:r>
                  <a:rPr lang="en-US" sz="1200" b="1">
                    <a:latin typeface="Courier New" panose="02070309020205020404" pitchFamily="49" charset="0"/>
                  </a:rPr>
                  <a:t> Time::printMilitary()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const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57379" name="Group 85"/>
            <p:cNvGrpSpPr>
              <a:grpSpLocks/>
            </p:cNvGrpSpPr>
            <p:nvPr/>
          </p:nvGrpSpPr>
          <p:grpSpPr bwMode="auto">
            <a:xfrm>
              <a:off x="0" y="10058"/>
              <a:ext cx="3072" cy="453"/>
              <a:chOff x="0" y="10058"/>
              <a:chExt cx="3072" cy="453"/>
            </a:xfrm>
          </p:grpSpPr>
          <p:sp>
            <p:nvSpPr>
              <p:cNvPr id="57386" name="Rectangle 86"/>
              <p:cNvSpPr>
                <a:spLocks noChangeArrowheads="1"/>
              </p:cNvSpPr>
              <p:nvPr/>
            </p:nvSpPr>
            <p:spPr bwMode="auto">
              <a:xfrm>
                <a:off x="0" y="10058"/>
                <a:ext cx="3072" cy="45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57387" name="Rectangle 87"/>
              <p:cNvSpPr>
                <a:spLocks noChangeArrowheads="1"/>
              </p:cNvSpPr>
              <p:nvPr/>
            </p:nvSpPr>
            <p:spPr bwMode="auto">
              <a:xfrm>
                <a:off x="0" y="1009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92	</a:t>
                </a:r>
                <a:r>
                  <a:rPr lang="en-US" sz="1200" b="1">
                    <a:latin typeface="Courier New" panose="02070309020205020404" pitchFamily="49" charset="0"/>
                  </a:rPr>
                  <a:t>{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57380" name="Group 88"/>
            <p:cNvGrpSpPr>
              <a:grpSpLocks/>
            </p:cNvGrpSpPr>
            <p:nvPr/>
          </p:nvGrpSpPr>
          <p:grpSpPr bwMode="auto">
            <a:xfrm>
              <a:off x="0" y="10432"/>
              <a:ext cx="3072" cy="453"/>
              <a:chOff x="0" y="10432"/>
              <a:chExt cx="3072" cy="453"/>
            </a:xfrm>
          </p:grpSpPr>
          <p:sp>
            <p:nvSpPr>
              <p:cNvPr id="57384" name="Rectangle 89"/>
              <p:cNvSpPr>
                <a:spLocks noChangeArrowheads="1"/>
              </p:cNvSpPr>
              <p:nvPr/>
            </p:nvSpPr>
            <p:spPr bwMode="auto">
              <a:xfrm>
                <a:off x="0" y="10432"/>
                <a:ext cx="3072" cy="45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57385" name="Rectangle 90"/>
              <p:cNvSpPr>
                <a:spLocks noChangeArrowheads="1"/>
              </p:cNvSpPr>
              <p:nvPr/>
            </p:nvSpPr>
            <p:spPr bwMode="auto">
              <a:xfrm>
                <a:off x="0" y="1047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93	</a:t>
                </a:r>
                <a:r>
                  <a:rPr lang="en-US" sz="1200" b="1">
                    <a:latin typeface="Courier New" panose="02070309020205020404" pitchFamily="49" charset="0"/>
                  </a:rPr>
                  <a:t>   cout &lt;&lt; ( hour &lt; 10 ? "0" : "" ) &lt;&lt; hour &lt;&lt; ":"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57381" name="Group 91"/>
            <p:cNvGrpSpPr>
              <a:grpSpLocks/>
            </p:cNvGrpSpPr>
            <p:nvPr/>
          </p:nvGrpSpPr>
          <p:grpSpPr bwMode="auto">
            <a:xfrm>
              <a:off x="0" y="10806"/>
              <a:ext cx="3072" cy="453"/>
              <a:chOff x="0" y="10806"/>
              <a:chExt cx="3072" cy="453"/>
            </a:xfrm>
          </p:grpSpPr>
          <p:sp>
            <p:nvSpPr>
              <p:cNvPr id="57382" name="Rectangle 92"/>
              <p:cNvSpPr>
                <a:spLocks noChangeArrowheads="1"/>
              </p:cNvSpPr>
              <p:nvPr/>
            </p:nvSpPr>
            <p:spPr bwMode="auto">
              <a:xfrm>
                <a:off x="0" y="10806"/>
                <a:ext cx="3072" cy="45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57383" name="Rectangle 93"/>
              <p:cNvSpPr>
                <a:spLocks noChangeArrowheads="1"/>
              </p:cNvSpPr>
              <p:nvPr/>
            </p:nvSpPr>
            <p:spPr bwMode="auto">
              <a:xfrm>
                <a:off x="0" y="1084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94	</a:t>
                </a:r>
                <a:r>
                  <a:rPr lang="en-US" sz="1200" b="1">
                    <a:latin typeface="Courier New" panose="02070309020205020404" pitchFamily="49" charset="0"/>
                  </a:rPr>
                  <a:t>        &lt;&lt; ( minute &lt; 10 ? "0" : "" ) &lt;&lt; minute;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</p:grpSp>
      <p:grpSp>
        <p:nvGrpSpPr>
          <p:cNvPr id="57345" name="Group 102"/>
          <p:cNvGrpSpPr>
            <a:grpSpLocks/>
          </p:cNvGrpSpPr>
          <p:nvPr/>
        </p:nvGrpSpPr>
        <p:grpSpPr bwMode="auto">
          <a:xfrm>
            <a:off x="1828800" y="1395412"/>
            <a:ext cx="6248400" cy="1625600"/>
            <a:chOff x="1152" y="879"/>
            <a:chExt cx="3936" cy="1024"/>
          </a:xfrm>
        </p:grpSpPr>
        <p:grpSp>
          <p:nvGrpSpPr>
            <p:cNvPr id="57348" name="Group 98"/>
            <p:cNvGrpSpPr>
              <a:grpSpLocks/>
            </p:cNvGrpSpPr>
            <p:nvPr/>
          </p:nvGrpSpPr>
          <p:grpSpPr bwMode="auto">
            <a:xfrm>
              <a:off x="1152" y="1200"/>
              <a:ext cx="3936" cy="703"/>
              <a:chOff x="144" y="288"/>
              <a:chExt cx="3936" cy="703"/>
            </a:xfrm>
          </p:grpSpPr>
          <p:sp>
            <p:nvSpPr>
              <p:cNvPr id="57350" name="Line 99"/>
              <p:cNvSpPr>
                <a:spLocks noChangeShapeType="1"/>
              </p:cNvSpPr>
              <p:nvPr/>
            </p:nvSpPr>
            <p:spPr bwMode="auto">
              <a:xfrm flipH="1">
                <a:off x="144" y="480"/>
                <a:ext cx="2976" cy="5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7351" name="Text Box 100"/>
              <p:cNvSpPr txBox="1">
                <a:spLocks noChangeArrowheads="1"/>
              </p:cNvSpPr>
              <p:nvPr/>
            </p:nvSpPr>
            <p:spPr bwMode="auto">
              <a:xfrm>
                <a:off x="2352" y="288"/>
                <a:ext cx="1728" cy="330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400" dirty="0"/>
                  <a:t>Returning </a:t>
                </a:r>
                <a:r>
                  <a:rPr lang="en-US" sz="1400" b="1" dirty="0">
                    <a:latin typeface="Courier New" panose="02070309020205020404" pitchFamily="49" charset="0"/>
                  </a:rPr>
                  <a:t>*this</a:t>
                </a:r>
                <a:r>
                  <a:rPr lang="en-US" sz="1400" dirty="0"/>
                  <a:t> enables cascading function calls</a:t>
                </a:r>
              </a:p>
            </p:txBody>
          </p:sp>
        </p:grpSp>
        <p:sp>
          <p:nvSpPr>
            <p:cNvPr id="57349" name="Line 101"/>
            <p:cNvSpPr>
              <a:spLocks noChangeShapeType="1"/>
            </p:cNvSpPr>
            <p:nvPr/>
          </p:nvSpPr>
          <p:spPr bwMode="auto">
            <a:xfrm flipH="1" flipV="1">
              <a:off x="1152" y="879"/>
              <a:ext cx="2208" cy="5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469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70" name="Group 4"/>
          <p:cNvGrpSpPr>
            <a:grpSpLocks/>
          </p:cNvGrpSpPr>
          <p:nvPr/>
        </p:nvGrpSpPr>
        <p:grpSpPr bwMode="auto">
          <a:xfrm>
            <a:off x="0" y="0"/>
            <a:ext cx="6781800" cy="212725"/>
            <a:chOff x="0" y="0"/>
            <a:chExt cx="3072" cy="374"/>
          </a:xfrm>
        </p:grpSpPr>
        <p:sp>
          <p:nvSpPr>
            <p:cNvPr id="58475" name="Rectangle 5"/>
            <p:cNvSpPr>
              <a:spLocks noChangeArrowheads="1"/>
            </p:cNvSpPr>
            <p:nvPr/>
          </p:nvSpPr>
          <p:spPr bwMode="auto">
            <a:xfrm>
              <a:off x="0" y="26"/>
              <a:ext cx="3072" cy="32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8476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95	</a:t>
              </a:r>
              <a:r>
                <a:rPr lang="en-US" sz="1200" b="1">
                  <a:latin typeface="Courier New" panose="02070309020205020404" pitchFamily="49" charset="0"/>
                </a:rPr>
                <a:t>}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8371" name="Group 7"/>
          <p:cNvGrpSpPr>
            <a:grpSpLocks/>
          </p:cNvGrpSpPr>
          <p:nvPr/>
        </p:nvGrpSpPr>
        <p:grpSpPr bwMode="auto">
          <a:xfrm>
            <a:off x="0" y="212725"/>
            <a:ext cx="6781800" cy="214313"/>
            <a:chOff x="0" y="374"/>
            <a:chExt cx="3072" cy="374"/>
          </a:xfrm>
        </p:grpSpPr>
        <p:sp>
          <p:nvSpPr>
            <p:cNvPr id="58473" name="Rectangle 8"/>
            <p:cNvSpPr>
              <a:spLocks noChangeArrowheads="1"/>
            </p:cNvSpPr>
            <p:nvPr/>
          </p:nvSpPr>
          <p:spPr bwMode="auto">
            <a:xfrm>
              <a:off x="0" y="400"/>
              <a:ext cx="3072" cy="32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8474" name="Rectangle 9"/>
            <p:cNvSpPr>
              <a:spLocks noChangeArrowheads="1"/>
            </p:cNvSpPr>
            <p:nvPr/>
          </p:nvSpPr>
          <p:spPr bwMode="auto">
            <a:xfrm>
              <a:off x="0" y="37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96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8372" name="Group 10"/>
          <p:cNvGrpSpPr>
            <a:grpSpLocks/>
          </p:cNvGrpSpPr>
          <p:nvPr/>
        </p:nvGrpSpPr>
        <p:grpSpPr bwMode="auto">
          <a:xfrm>
            <a:off x="0" y="427038"/>
            <a:ext cx="6781800" cy="212725"/>
            <a:chOff x="0" y="748"/>
            <a:chExt cx="3072" cy="374"/>
          </a:xfrm>
        </p:grpSpPr>
        <p:sp>
          <p:nvSpPr>
            <p:cNvPr id="58471" name="Rectangle 11"/>
            <p:cNvSpPr>
              <a:spLocks noChangeArrowheads="1"/>
            </p:cNvSpPr>
            <p:nvPr/>
          </p:nvSpPr>
          <p:spPr bwMode="auto">
            <a:xfrm>
              <a:off x="0" y="774"/>
              <a:ext cx="3072" cy="32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8472" name="Rectangle 12"/>
            <p:cNvSpPr>
              <a:spLocks noChangeArrowheads="1"/>
            </p:cNvSpPr>
            <p:nvPr/>
          </p:nvSpPr>
          <p:spPr bwMode="auto">
            <a:xfrm>
              <a:off x="0" y="74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97	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Display standard format time: HH:MM:SS AM (or PM)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8373" name="Group 13"/>
          <p:cNvGrpSpPr>
            <a:grpSpLocks/>
          </p:cNvGrpSpPr>
          <p:nvPr/>
        </p:nvGrpSpPr>
        <p:grpSpPr bwMode="auto">
          <a:xfrm>
            <a:off x="0" y="639763"/>
            <a:ext cx="6781800" cy="214312"/>
            <a:chOff x="0" y="1122"/>
            <a:chExt cx="3072" cy="374"/>
          </a:xfrm>
        </p:grpSpPr>
        <p:sp>
          <p:nvSpPr>
            <p:cNvPr id="58469" name="Rectangle 14"/>
            <p:cNvSpPr>
              <a:spLocks noChangeArrowheads="1"/>
            </p:cNvSpPr>
            <p:nvPr/>
          </p:nvSpPr>
          <p:spPr bwMode="auto">
            <a:xfrm>
              <a:off x="0" y="1148"/>
              <a:ext cx="3072" cy="32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8470" name="Rectangle 15"/>
            <p:cNvSpPr>
              <a:spLocks noChangeArrowheads="1"/>
            </p:cNvSpPr>
            <p:nvPr/>
          </p:nvSpPr>
          <p:spPr bwMode="auto">
            <a:xfrm>
              <a:off x="0" y="112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98	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void</a:t>
              </a:r>
              <a:r>
                <a:rPr lang="en-US" sz="1200" b="1">
                  <a:latin typeface="Courier New" panose="02070309020205020404" pitchFamily="49" charset="0"/>
                </a:rPr>
                <a:t> Time::printStandard() 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const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8374" name="Group 16"/>
          <p:cNvGrpSpPr>
            <a:grpSpLocks/>
          </p:cNvGrpSpPr>
          <p:nvPr/>
        </p:nvGrpSpPr>
        <p:grpSpPr bwMode="auto">
          <a:xfrm>
            <a:off x="0" y="854075"/>
            <a:ext cx="6781800" cy="212725"/>
            <a:chOff x="0" y="1496"/>
            <a:chExt cx="3072" cy="374"/>
          </a:xfrm>
        </p:grpSpPr>
        <p:sp>
          <p:nvSpPr>
            <p:cNvPr id="58467" name="Rectangle 17"/>
            <p:cNvSpPr>
              <a:spLocks noChangeArrowheads="1"/>
            </p:cNvSpPr>
            <p:nvPr/>
          </p:nvSpPr>
          <p:spPr bwMode="auto">
            <a:xfrm>
              <a:off x="0" y="1522"/>
              <a:ext cx="3072" cy="32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8468" name="Rectangle 18"/>
            <p:cNvSpPr>
              <a:spLocks noChangeArrowheads="1"/>
            </p:cNvSpPr>
            <p:nvPr/>
          </p:nvSpPr>
          <p:spPr bwMode="auto">
            <a:xfrm>
              <a:off x="0" y="149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99	</a:t>
              </a:r>
              <a:r>
                <a:rPr lang="en-US" sz="1200" b="1">
                  <a:latin typeface="Courier New" panose="02070309020205020404" pitchFamily="49" charset="0"/>
                </a:rPr>
                <a:t>{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8375" name="Group 19"/>
          <p:cNvGrpSpPr>
            <a:grpSpLocks/>
          </p:cNvGrpSpPr>
          <p:nvPr/>
        </p:nvGrpSpPr>
        <p:grpSpPr bwMode="auto">
          <a:xfrm>
            <a:off x="0" y="1066800"/>
            <a:ext cx="6781800" cy="212725"/>
            <a:chOff x="0" y="1870"/>
            <a:chExt cx="3072" cy="374"/>
          </a:xfrm>
        </p:grpSpPr>
        <p:sp>
          <p:nvSpPr>
            <p:cNvPr id="58465" name="Rectangle 20"/>
            <p:cNvSpPr>
              <a:spLocks noChangeArrowheads="1"/>
            </p:cNvSpPr>
            <p:nvPr/>
          </p:nvSpPr>
          <p:spPr bwMode="auto">
            <a:xfrm>
              <a:off x="0" y="1896"/>
              <a:ext cx="3072" cy="32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8466" name="Rectangle 21"/>
            <p:cNvSpPr>
              <a:spLocks noChangeArrowheads="1"/>
            </p:cNvSpPr>
            <p:nvPr/>
          </p:nvSpPr>
          <p:spPr bwMode="auto">
            <a:xfrm>
              <a:off x="0" y="187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100	</a:t>
              </a:r>
              <a:r>
                <a:rPr lang="en-US" sz="1200" b="1">
                  <a:latin typeface="Courier New" panose="02070309020205020404" pitchFamily="49" charset="0"/>
                </a:rPr>
                <a:t>   cout &lt;&lt; ( ( hour == 0 || hour == 12 ) ? 12 : hour % 12 ) 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8376" name="Group 22"/>
          <p:cNvGrpSpPr>
            <a:grpSpLocks/>
          </p:cNvGrpSpPr>
          <p:nvPr/>
        </p:nvGrpSpPr>
        <p:grpSpPr bwMode="auto">
          <a:xfrm>
            <a:off x="0" y="1279525"/>
            <a:ext cx="6781800" cy="214313"/>
            <a:chOff x="0" y="2244"/>
            <a:chExt cx="3072" cy="374"/>
          </a:xfrm>
        </p:grpSpPr>
        <p:sp>
          <p:nvSpPr>
            <p:cNvPr id="58463" name="Rectangle 23"/>
            <p:cNvSpPr>
              <a:spLocks noChangeArrowheads="1"/>
            </p:cNvSpPr>
            <p:nvPr/>
          </p:nvSpPr>
          <p:spPr bwMode="auto">
            <a:xfrm>
              <a:off x="0" y="2270"/>
              <a:ext cx="3072" cy="32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8464" name="Rectangle 24"/>
            <p:cNvSpPr>
              <a:spLocks noChangeArrowheads="1"/>
            </p:cNvSpPr>
            <p:nvPr/>
          </p:nvSpPr>
          <p:spPr bwMode="auto">
            <a:xfrm>
              <a:off x="0" y="224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101	</a:t>
              </a:r>
              <a:r>
                <a:rPr lang="en-US" sz="1200" b="1">
                  <a:latin typeface="Courier New" panose="02070309020205020404" pitchFamily="49" charset="0"/>
                </a:rPr>
                <a:t>        &lt;&lt; ":" &lt;&lt; ( minute &lt; 10 ? "0" : "" ) &lt;&lt; minute 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8377" name="Group 25"/>
          <p:cNvGrpSpPr>
            <a:grpSpLocks/>
          </p:cNvGrpSpPr>
          <p:nvPr/>
        </p:nvGrpSpPr>
        <p:grpSpPr bwMode="auto">
          <a:xfrm>
            <a:off x="0" y="1493838"/>
            <a:ext cx="6781800" cy="212725"/>
            <a:chOff x="0" y="2618"/>
            <a:chExt cx="3072" cy="374"/>
          </a:xfrm>
        </p:grpSpPr>
        <p:sp>
          <p:nvSpPr>
            <p:cNvPr id="58461" name="Rectangle 26"/>
            <p:cNvSpPr>
              <a:spLocks noChangeArrowheads="1"/>
            </p:cNvSpPr>
            <p:nvPr/>
          </p:nvSpPr>
          <p:spPr bwMode="auto">
            <a:xfrm>
              <a:off x="0" y="2644"/>
              <a:ext cx="3072" cy="32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8462" name="Rectangle 27"/>
            <p:cNvSpPr>
              <a:spLocks noChangeArrowheads="1"/>
            </p:cNvSpPr>
            <p:nvPr/>
          </p:nvSpPr>
          <p:spPr bwMode="auto">
            <a:xfrm>
              <a:off x="0" y="261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102	</a:t>
              </a:r>
              <a:r>
                <a:rPr lang="en-US" sz="1200" b="1">
                  <a:latin typeface="Courier New" panose="02070309020205020404" pitchFamily="49" charset="0"/>
                </a:rPr>
                <a:t>        &lt;&lt; ":" &lt;&lt; ( second &lt; 10 ? "0" : "" ) &lt;&lt; second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8378" name="Group 28"/>
          <p:cNvGrpSpPr>
            <a:grpSpLocks/>
          </p:cNvGrpSpPr>
          <p:nvPr/>
        </p:nvGrpSpPr>
        <p:grpSpPr bwMode="auto">
          <a:xfrm>
            <a:off x="0" y="1706563"/>
            <a:ext cx="6781800" cy="212725"/>
            <a:chOff x="0" y="2992"/>
            <a:chExt cx="3072" cy="374"/>
          </a:xfrm>
        </p:grpSpPr>
        <p:sp>
          <p:nvSpPr>
            <p:cNvPr id="58459" name="Rectangle 29"/>
            <p:cNvSpPr>
              <a:spLocks noChangeArrowheads="1"/>
            </p:cNvSpPr>
            <p:nvPr/>
          </p:nvSpPr>
          <p:spPr bwMode="auto">
            <a:xfrm>
              <a:off x="0" y="3018"/>
              <a:ext cx="3072" cy="32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8460" name="Rectangle 30"/>
            <p:cNvSpPr>
              <a:spLocks noChangeArrowheads="1"/>
            </p:cNvSpPr>
            <p:nvPr/>
          </p:nvSpPr>
          <p:spPr bwMode="auto">
            <a:xfrm>
              <a:off x="0" y="299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103	</a:t>
              </a:r>
              <a:r>
                <a:rPr lang="en-US" sz="1200" b="1">
                  <a:latin typeface="Courier New" panose="02070309020205020404" pitchFamily="49" charset="0"/>
                </a:rPr>
                <a:t>        &lt;&lt; ( hour &lt; 12 ? " AM" : " PM" );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8379" name="Group 31"/>
          <p:cNvGrpSpPr>
            <a:grpSpLocks/>
          </p:cNvGrpSpPr>
          <p:nvPr/>
        </p:nvGrpSpPr>
        <p:grpSpPr bwMode="auto">
          <a:xfrm>
            <a:off x="0" y="1920875"/>
            <a:ext cx="6781800" cy="212725"/>
            <a:chOff x="0" y="3366"/>
            <a:chExt cx="3072" cy="374"/>
          </a:xfrm>
        </p:grpSpPr>
        <p:sp>
          <p:nvSpPr>
            <p:cNvPr id="58455" name="Rectangle 32"/>
            <p:cNvSpPr>
              <a:spLocks noChangeArrowheads="1"/>
            </p:cNvSpPr>
            <p:nvPr/>
          </p:nvSpPr>
          <p:spPr bwMode="auto">
            <a:xfrm>
              <a:off x="0" y="3392"/>
              <a:ext cx="3072" cy="32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grpSp>
          <p:nvGrpSpPr>
            <p:cNvPr id="58456" name="Group 33"/>
            <p:cNvGrpSpPr>
              <a:grpSpLocks/>
            </p:cNvGrpSpPr>
            <p:nvPr/>
          </p:nvGrpSpPr>
          <p:grpSpPr bwMode="auto">
            <a:xfrm>
              <a:off x="0" y="3366"/>
              <a:ext cx="3072" cy="374"/>
              <a:chOff x="0" y="3366"/>
              <a:chExt cx="3072" cy="374"/>
            </a:xfrm>
          </p:grpSpPr>
          <p:sp>
            <p:nvSpPr>
              <p:cNvPr id="58457" name="Rectangle 34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104	</a:t>
                </a:r>
                <a:r>
                  <a:rPr lang="en-US" sz="1200" b="1">
                    <a:latin typeface="Courier New" panose="02070309020205020404" pitchFamily="49" charset="0"/>
                  </a:rPr>
                  <a:t>}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  <p:sp>
            <p:nvSpPr>
              <p:cNvPr id="58458" name="Rectangle 35"/>
              <p:cNvSpPr>
                <a:spLocks noChangeArrowheads="1"/>
              </p:cNvSpPr>
              <p:nvPr/>
            </p:nvSpPr>
            <p:spPr bwMode="auto">
              <a:xfrm>
                <a:off x="0" y="3392"/>
                <a:ext cx="3072" cy="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</p:grpSp>
      </p:grpSp>
      <p:grpSp>
        <p:nvGrpSpPr>
          <p:cNvPr id="58380" name="Group 37"/>
          <p:cNvGrpSpPr>
            <a:grpSpLocks/>
          </p:cNvGrpSpPr>
          <p:nvPr/>
        </p:nvGrpSpPr>
        <p:grpSpPr bwMode="auto">
          <a:xfrm>
            <a:off x="0" y="2133600"/>
            <a:ext cx="6781800" cy="214313"/>
            <a:chOff x="0" y="0"/>
            <a:chExt cx="3072" cy="374"/>
          </a:xfrm>
        </p:grpSpPr>
        <p:sp>
          <p:nvSpPr>
            <p:cNvPr id="58453" name="Rectangle 38"/>
            <p:cNvSpPr>
              <a:spLocks noChangeArrowheads="1"/>
            </p:cNvSpPr>
            <p:nvPr/>
          </p:nvSpPr>
          <p:spPr bwMode="auto">
            <a:xfrm>
              <a:off x="0" y="26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8454" name="Rectangle 39"/>
            <p:cNvSpPr>
              <a:spLocks noChangeArrowheads="1"/>
            </p:cNvSpPr>
            <p:nvPr/>
          </p:nvSpPr>
          <p:spPr bwMode="auto">
            <a:xfrm>
              <a:off x="0" y="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105	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Fig. 7.8: fig07_08.cpp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8381" name="Group 40"/>
          <p:cNvGrpSpPr>
            <a:grpSpLocks/>
          </p:cNvGrpSpPr>
          <p:nvPr/>
        </p:nvGrpSpPr>
        <p:grpSpPr bwMode="auto">
          <a:xfrm>
            <a:off x="0" y="2347913"/>
            <a:ext cx="6781800" cy="214312"/>
            <a:chOff x="0" y="374"/>
            <a:chExt cx="3072" cy="374"/>
          </a:xfrm>
        </p:grpSpPr>
        <p:sp>
          <p:nvSpPr>
            <p:cNvPr id="58451" name="Rectangle 41"/>
            <p:cNvSpPr>
              <a:spLocks noChangeArrowheads="1"/>
            </p:cNvSpPr>
            <p:nvPr/>
          </p:nvSpPr>
          <p:spPr bwMode="auto">
            <a:xfrm>
              <a:off x="0" y="400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8452" name="Rectangle 42"/>
            <p:cNvSpPr>
              <a:spLocks noChangeArrowheads="1"/>
            </p:cNvSpPr>
            <p:nvPr/>
          </p:nvSpPr>
          <p:spPr bwMode="auto">
            <a:xfrm>
              <a:off x="0" y="37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106	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Cascading member function calls together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8382" name="Group 43"/>
          <p:cNvGrpSpPr>
            <a:grpSpLocks/>
          </p:cNvGrpSpPr>
          <p:nvPr/>
        </p:nvGrpSpPr>
        <p:grpSpPr bwMode="auto">
          <a:xfrm>
            <a:off x="0" y="2562225"/>
            <a:ext cx="6781800" cy="214313"/>
            <a:chOff x="0" y="748"/>
            <a:chExt cx="3072" cy="374"/>
          </a:xfrm>
        </p:grpSpPr>
        <p:sp>
          <p:nvSpPr>
            <p:cNvPr id="58449" name="Rectangle 44"/>
            <p:cNvSpPr>
              <a:spLocks noChangeArrowheads="1"/>
            </p:cNvSpPr>
            <p:nvPr/>
          </p:nvSpPr>
          <p:spPr bwMode="auto">
            <a:xfrm>
              <a:off x="0" y="774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8450" name="Rectangle 45"/>
            <p:cNvSpPr>
              <a:spLocks noChangeArrowheads="1"/>
            </p:cNvSpPr>
            <p:nvPr/>
          </p:nvSpPr>
          <p:spPr bwMode="auto">
            <a:xfrm>
              <a:off x="0" y="74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107	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with the this pointer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8383" name="Group 46"/>
          <p:cNvGrpSpPr>
            <a:grpSpLocks/>
          </p:cNvGrpSpPr>
          <p:nvPr/>
        </p:nvGrpSpPr>
        <p:grpSpPr bwMode="auto">
          <a:xfrm>
            <a:off x="0" y="2776538"/>
            <a:ext cx="6781800" cy="215900"/>
            <a:chOff x="0" y="1122"/>
            <a:chExt cx="3072" cy="374"/>
          </a:xfrm>
        </p:grpSpPr>
        <p:sp>
          <p:nvSpPr>
            <p:cNvPr id="58447" name="Rectangle 47"/>
            <p:cNvSpPr>
              <a:spLocks noChangeArrowheads="1"/>
            </p:cNvSpPr>
            <p:nvPr/>
          </p:nvSpPr>
          <p:spPr bwMode="auto">
            <a:xfrm>
              <a:off x="0" y="1148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8448" name="Rectangle 48"/>
            <p:cNvSpPr>
              <a:spLocks noChangeArrowheads="1"/>
            </p:cNvSpPr>
            <p:nvPr/>
          </p:nvSpPr>
          <p:spPr bwMode="auto">
            <a:xfrm>
              <a:off x="0" y="112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108	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#include</a:t>
              </a:r>
              <a:r>
                <a:rPr lang="en-US" sz="1200" b="1">
                  <a:latin typeface="Courier New" panose="02070309020205020404" pitchFamily="49" charset="0"/>
                </a:rPr>
                <a:t> &lt;iostream&gt;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8384" name="Group 49"/>
          <p:cNvGrpSpPr>
            <a:grpSpLocks/>
          </p:cNvGrpSpPr>
          <p:nvPr/>
        </p:nvGrpSpPr>
        <p:grpSpPr bwMode="auto">
          <a:xfrm>
            <a:off x="0" y="2992438"/>
            <a:ext cx="6781800" cy="214312"/>
            <a:chOff x="0" y="1496"/>
            <a:chExt cx="3072" cy="374"/>
          </a:xfrm>
        </p:grpSpPr>
        <p:sp>
          <p:nvSpPr>
            <p:cNvPr id="58445" name="Rectangle 50"/>
            <p:cNvSpPr>
              <a:spLocks noChangeArrowheads="1"/>
            </p:cNvSpPr>
            <p:nvPr/>
          </p:nvSpPr>
          <p:spPr bwMode="auto">
            <a:xfrm>
              <a:off x="0" y="1522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8446" name="Rectangle 51"/>
            <p:cNvSpPr>
              <a:spLocks noChangeArrowheads="1"/>
            </p:cNvSpPr>
            <p:nvPr/>
          </p:nvSpPr>
          <p:spPr bwMode="auto">
            <a:xfrm>
              <a:off x="0" y="149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109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8385" name="Group 52"/>
          <p:cNvGrpSpPr>
            <a:grpSpLocks/>
          </p:cNvGrpSpPr>
          <p:nvPr/>
        </p:nvGrpSpPr>
        <p:grpSpPr bwMode="auto">
          <a:xfrm>
            <a:off x="0" y="3206750"/>
            <a:ext cx="6781800" cy="214313"/>
            <a:chOff x="0" y="1870"/>
            <a:chExt cx="3072" cy="374"/>
          </a:xfrm>
        </p:grpSpPr>
        <p:sp>
          <p:nvSpPr>
            <p:cNvPr id="58443" name="Rectangle 53"/>
            <p:cNvSpPr>
              <a:spLocks noChangeArrowheads="1"/>
            </p:cNvSpPr>
            <p:nvPr/>
          </p:nvSpPr>
          <p:spPr bwMode="auto">
            <a:xfrm>
              <a:off x="0" y="1896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8444" name="Rectangle 54"/>
            <p:cNvSpPr>
              <a:spLocks noChangeArrowheads="1"/>
            </p:cNvSpPr>
            <p:nvPr/>
          </p:nvSpPr>
          <p:spPr bwMode="auto">
            <a:xfrm>
              <a:off x="0" y="187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110	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using</a:t>
              </a:r>
              <a:r>
                <a:rPr lang="en-US" sz="1200" b="1">
                  <a:latin typeface="Courier New" panose="02070309020205020404" pitchFamily="49" charset="0"/>
                </a:rPr>
                <a:t> std::cout;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8386" name="Group 55"/>
          <p:cNvGrpSpPr>
            <a:grpSpLocks/>
          </p:cNvGrpSpPr>
          <p:nvPr/>
        </p:nvGrpSpPr>
        <p:grpSpPr bwMode="auto">
          <a:xfrm>
            <a:off x="0" y="3421063"/>
            <a:ext cx="6781800" cy="215900"/>
            <a:chOff x="0" y="2244"/>
            <a:chExt cx="3072" cy="374"/>
          </a:xfrm>
        </p:grpSpPr>
        <p:sp>
          <p:nvSpPr>
            <p:cNvPr id="58441" name="Rectangle 56"/>
            <p:cNvSpPr>
              <a:spLocks noChangeArrowheads="1"/>
            </p:cNvSpPr>
            <p:nvPr/>
          </p:nvSpPr>
          <p:spPr bwMode="auto">
            <a:xfrm>
              <a:off x="0" y="2270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8442" name="Rectangle 57"/>
            <p:cNvSpPr>
              <a:spLocks noChangeArrowheads="1"/>
            </p:cNvSpPr>
            <p:nvPr/>
          </p:nvSpPr>
          <p:spPr bwMode="auto">
            <a:xfrm>
              <a:off x="0" y="224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111	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using</a:t>
              </a:r>
              <a:r>
                <a:rPr lang="en-US" sz="1200" b="1">
                  <a:latin typeface="Courier New" panose="02070309020205020404" pitchFamily="49" charset="0"/>
                </a:rPr>
                <a:t> std::endl;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8387" name="Group 58"/>
          <p:cNvGrpSpPr>
            <a:grpSpLocks/>
          </p:cNvGrpSpPr>
          <p:nvPr/>
        </p:nvGrpSpPr>
        <p:grpSpPr bwMode="auto">
          <a:xfrm>
            <a:off x="0" y="3636963"/>
            <a:ext cx="6781800" cy="214312"/>
            <a:chOff x="0" y="2618"/>
            <a:chExt cx="3072" cy="374"/>
          </a:xfrm>
        </p:grpSpPr>
        <p:sp>
          <p:nvSpPr>
            <p:cNvPr id="58439" name="Rectangle 59"/>
            <p:cNvSpPr>
              <a:spLocks noChangeArrowheads="1"/>
            </p:cNvSpPr>
            <p:nvPr/>
          </p:nvSpPr>
          <p:spPr bwMode="auto">
            <a:xfrm>
              <a:off x="0" y="2644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8440" name="Rectangle 60"/>
            <p:cNvSpPr>
              <a:spLocks noChangeArrowheads="1"/>
            </p:cNvSpPr>
            <p:nvPr/>
          </p:nvSpPr>
          <p:spPr bwMode="auto">
            <a:xfrm>
              <a:off x="0" y="261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112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8388" name="Group 61"/>
          <p:cNvGrpSpPr>
            <a:grpSpLocks/>
          </p:cNvGrpSpPr>
          <p:nvPr/>
        </p:nvGrpSpPr>
        <p:grpSpPr bwMode="auto">
          <a:xfrm>
            <a:off x="0" y="3851275"/>
            <a:ext cx="6781800" cy="214313"/>
            <a:chOff x="0" y="2992"/>
            <a:chExt cx="3072" cy="374"/>
          </a:xfrm>
        </p:grpSpPr>
        <p:sp>
          <p:nvSpPr>
            <p:cNvPr id="58437" name="Rectangle 62"/>
            <p:cNvSpPr>
              <a:spLocks noChangeArrowheads="1"/>
            </p:cNvSpPr>
            <p:nvPr/>
          </p:nvSpPr>
          <p:spPr bwMode="auto">
            <a:xfrm>
              <a:off x="0" y="3018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8438" name="Rectangle 63"/>
            <p:cNvSpPr>
              <a:spLocks noChangeArrowheads="1"/>
            </p:cNvSpPr>
            <p:nvPr/>
          </p:nvSpPr>
          <p:spPr bwMode="auto">
            <a:xfrm>
              <a:off x="0" y="299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113	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#include</a:t>
              </a:r>
              <a:r>
                <a:rPr lang="en-US" sz="1200" b="1">
                  <a:latin typeface="Courier New" panose="02070309020205020404" pitchFamily="49" charset="0"/>
                </a:rPr>
                <a:t> "time6.h"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8389" name="Group 64"/>
          <p:cNvGrpSpPr>
            <a:grpSpLocks/>
          </p:cNvGrpSpPr>
          <p:nvPr/>
        </p:nvGrpSpPr>
        <p:grpSpPr bwMode="auto">
          <a:xfrm>
            <a:off x="0" y="4065588"/>
            <a:ext cx="6781800" cy="215900"/>
            <a:chOff x="0" y="3366"/>
            <a:chExt cx="3072" cy="374"/>
          </a:xfrm>
        </p:grpSpPr>
        <p:sp>
          <p:nvSpPr>
            <p:cNvPr id="58435" name="Rectangle 65"/>
            <p:cNvSpPr>
              <a:spLocks noChangeArrowheads="1"/>
            </p:cNvSpPr>
            <p:nvPr/>
          </p:nvSpPr>
          <p:spPr bwMode="auto">
            <a:xfrm>
              <a:off x="0" y="3392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8436" name="Rectangle 66"/>
            <p:cNvSpPr>
              <a:spLocks noChangeArrowheads="1"/>
            </p:cNvSpPr>
            <p:nvPr/>
          </p:nvSpPr>
          <p:spPr bwMode="auto">
            <a:xfrm>
              <a:off x="0" y="336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114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8390" name="Group 67"/>
          <p:cNvGrpSpPr>
            <a:grpSpLocks/>
          </p:cNvGrpSpPr>
          <p:nvPr/>
        </p:nvGrpSpPr>
        <p:grpSpPr bwMode="auto">
          <a:xfrm>
            <a:off x="0" y="4281488"/>
            <a:ext cx="6781800" cy="214312"/>
            <a:chOff x="0" y="3740"/>
            <a:chExt cx="3072" cy="374"/>
          </a:xfrm>
        </p:grpSpPr>
        <p:sp>
          <p:nvSpPr>
            <p:cNvPr id="58433" name="Rectangle 68"/>
            <p:cNvSpPr>
              <a:spLocks noChangeArrowheads="1"/>
            </p:cNvSpPr>
            <p:nvPr/>
          </p:nvSpPr>
          <p:spPr bwMode="auto">
            <a:xfrm>
              <a:off x="0" y="3766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8434" name="Rectangle 69"/>
            <p:cNvSpPr>
              <a:spLocks noChangeArrowheads="1"/>
            </p:cNvSpPr>
            <p:nvPr/>
          </p:nvSpPr>
          <p:spPr bwMode="auto">
            <a:xfrm>
              <a:off x="0" y="374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115	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sz="1200" b="1">
                  <a:latin typeface="Courier New" panose="02070309020205020404" pitchFamily="49" charset="0"/>
                </a:rPr>
                <a:t> main()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8391" name="Group 70"/>
          <p:cNvGrpSpPr>
            <a:grpSpLocks/>
          </p:cNvGrpSpPr>
          <p:nvPr/>
        </p:nvGrpSpPr>
        <p:grpSpPr bwMode="auto">
          <a:xfrm>
            <a:off x="0" y="4495800"/>
            <a:ext cx="6781800" cy="214313"/>
            <a:chOff x="0" y="4114"/>
            <a:chExt cx="3072" cy="374"/>
          </a:xfrm>
        </p:grpSpPr>
        <p:sp>
          <p:nvSpPr>
            <p:cNvPr id="58431" name="Rectangle 71"/>
            <p:cNvSpPr>
              <a:spLocks noChangeArrowheads="1"/>
            </p:cNvSpPr>
            <p:nvPr/>
          </p:nvSpPr>
          <p:spPr bwMode="auto">
            <a:xfrm>
              <a:off x="0" y="4140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8432" name="Rectangle 72"/>
            <p:cNvSpPr>
              <a:spLocks noChangeArrowheads="1"/>
            </p:cNvSpPr>
            <p:nvPr/>
          </p:nvSpPr>
          <p:spPr bwMode="auto">
            <a:xfrm>
              <a:off x="0" y="411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116	</a:t>
              </a:r>
              <a:r>
                <a:rPr lang="en-US" sz="1200" b="1">
                  <a:latin typeface="Courier New" panose="02070309020205020404" pitchFamily="49" charset="0"/>
                </a:rPr>
                <a:t>{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8392" name="Group 73"/>
          <p:cNvGrpSpPr>
            <a:grpSpLocks/>
          </p:cNvGrpSpPr>
          <p:nvPr/>
        </p:nvGrpSpPr>
        <p:grpSpPr bwMode="auto">
          <a:xfrm>
            <a:off x="0" y="4710113"/>
            <a:ext cx="6781800" cy="215900"/>
            <a:chOff x="0" y="4488"/>
            <a:chExt cx="3072" cy="374"/>
          </a:xfrm>
        </p:grpSpPr>
        <p:sp>
          <p:nvSpPr>
            <p:cNvPr id="58429" name="Rectangle 74"/>
            <p:cNvSpPr>
              <a:spLocks noChangeArrowheads="1"/>
            </p:cNvSpPr>
            <p:nvPr/>
          </p:nvSpPr>
          <p:spPr bwMode="auto">
            <a:xfrm>
              <a:off x="0" y="4514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8430" name="Rectangle 75"/>
            <p:cNvSpPr>
              <a:spLocks noChangeArrowheads="1"/>
            </p:cNvSpPr>
            <p:nvPr/>
          </p:nvSpPr>
          <p:spPr bwMode="auto">
            <a:xfrm>
              <a:off x="0" y="448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117	</a:t>
              </a:r>
              <a:r>
                <a:rPr lang="en-US" sz="1200" b="1">
                  <a:latin typeface="Courier New" panose="02070309020205020404" pitchFamily="49" charset="0"/>
                </a:rPr>
                <a:t>   Time t;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8393" name="Group 76"/>
          <p:cNvGrpSpPr>
            <a:grpSpLocks/>
          </p:cNvGrpSpPr>
          <p:nvPr/>
        </p:nvGrpSpPr>
        <p:grpSpPr bwMode="auto">
          <a:xfrm>
            <a:off x="0" y="4926013"/>
            <a:ext cx="6781800" cy="214312"/>
            <a:chOff x="0" y="4862"/>
            <a:chExt cx="3072" cy="374"/>
          </a:xfrm>
        </p:grpSpPr>
        <p:sp>
          <p:nvSpPr>
            <p:cNvPr id="58427" name="Rectangle 77"/>
            <p:cNvSpPr>
              <a:spLocks noChangeArrowheads="1"/>
            </p:cNvSpPr>
            <p:nvPr/>
          </p:nvSpPr>
          <p:spPr bwMode="auto">
            <a:xfrm>
              <a:off x="0" y="4888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8428" name="Rectangle 78"/>
            <p:cNvSpPr>
              <a:spLocks noChangeArrowheads="1"/>
            </p:cNvSpPr>
            <p:nvPr/>
          </p:nvSpPr>
          <p:spPr bwMode="auto">
            <a:xfrm>
              <a:off x="0" y="486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118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8394" name="Group 79"/>
          <p:cNvGrpSpPr>
            <a:grpSpLocks/>
          </p:cNvGrpSpPr>
          <p:nvPr/>
        </p:nvGrpSpPr>
        <p:grpSpPr bwMode="auto">
          <a:xfrm>
            <a:off x="0" y="5140325"/>
            <a:ext cx="6781800" cy="214313"/>
            <a:chOff x="0" y="5236"/>
            <a:chExt cx="3072" cy="374"/>
          </a:xfrm>
        </p:grpSpPr>
        <p:sp>
          <p:nvSpPr>
            <p:cNvPr id="58425" name="Rectangle 80"/>
            <p:cNvSpPr>
              <a:spLocks noChangeArrowheads="1"/>
            </p:cNvSpPr>
            <p:nvPr/>
          </p:nvSpPr>
          <p:spPr bwMode="auto">
            <a:xfrm>
              <a:off x="0" y="5262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8426" name="Rectangle 81"/>
            <p:cNvSpPr>
              <a:spLocks noChangeArrowheads="1"/>
            </p:cNvSpPr>
            <p:nvPr/>
          </p:nvSpPr>
          <p:spPr bwMode="auto">
            <a:xfrm>
              <a:off x="0" y="523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119	</a:t>
              </a:r>
              <a:r>
                <a:rPr lang="en-US" sz="1200" b="1">
                  <a:latin typeface="Courier New" panose="02070309020205020404" pitchFamily="49" charset="0"/>
                </a:rPr>
                <a:t>   t.setHour( 18 ).setMinute( 30 ).setSecond( 22 );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8395" name="Group 82"/>
          <p:cNvGrpSpPr>
            <a:grpSpLocks/>
          </p:cNvGrpSpPr>
          <p:nvPr/>
        </p:nvGrpSpPr>
        <p:grpSpPr bwMode="auto">
          <a:xfrm>
            <a:off x="0" y="5354638"/>
            <a:ext cx="6781800" cy="215900"/>
            <a:chOff x="0" y="5610"/>
            <a:chExt cx="3072" cy="374"/>
          </a:xfrm>
        </p:grpSpPr>
        <p:sp>
          <p:nvSpPr>
            <p:cNvPr id="58423" name="Rectangle 83"/>
            <p:cNvSpPr>
              <a:spLocks noChangeArrowheads="1"/>
            </p:cNvSpPr>
            <p:nvPr/>
          </p:nvSpPr>
          <p:spPr bwMode="auto">
            <a:xfrm>
              <a:off x="0" y="5636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8424" name="Rectangle 84"/>
            <p:cNvSpPr>
              <a:spLocks noChangeArrowheads="1"/>
            </p:cNvSpPr>
            <p:nvPr/>
          </p:nvSpPr>
          <p:spPr bwMode="auto">
            <a:xfrm>
              <a:off x="0" y="561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120	</a:t>
              </a:r>
              <a:r>
                <a:rPr lang="en-US" sz="1200" b="1">
                  <a:latin typeface="Courier New" panose="02070309020205020404" pitchFamily="49" charset="0"/>
                </a:rPr>
                <a:t>   cout &lt;&lt; "Military time: ";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8396" name="Group 85"/>
          <p:cNvGrpSpPr>
            <a:grpSpLocks/>
          </p:cNvGrpSpPr>
          <p:nvPr/>
        </p:nvGrpSpPr>
        <p:grpSpPr bwMode="auto">
          <a:xfrm>
            <a:off x="0" y="5570538"/>
            <a:ext cx="6781800" cy="214312"/>
            <a:chOff x="0" y="5984"/>
            <a:chExt cx="3072" cy="374"/>
          </a:xfrm>
        </p:grpSpPr>
        <p:sp>
          <p:nvSpPr>
            <p:cNvPr id="58421" name="Rectangle 86"/>
            <p:cNvSpPr>
              <a:spLocks noChangeArrowheads="1"/>
            </p:cNvSpPr>
            <p:nvPr/>
          </p:nvSpPr>
          <p:spPr bwMode="auto">
            <a:xfrm>
              <a:off x="0" y="6010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8422" name="Rectangle 87"/>
            <p:cNvSpPr>
              <a:spLocks noChangeArrowheads="1"/>
            </p:cNvSpPr>
            <p:nvPr/>
          </p:nvSpPr>
          <p:spPr bwMode="auto">
            <a:xfrm>
              <a:off x="0" y="598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121	</a:t>
              </a:r>
              <a:r>
                <a:rPr lang="en-US" sz="1200" b="1">
                  <a:latin typeface="Courier New" panose="02070309020205020404" pitchFamily="49" charset="0"/>
                </a:rPr>
                <a:t>   t.printMilitary();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8397" name="Group 88"/>
          <p:cNvGrpSpPr>
            <a:grpSpLocks/>
          </p:cNvGrpSpPr>
          <p:nvPr/>
        </p:nvGrpSpPr>
        <p:grpSpPr bwMode="auto">
          <a:xfrm>
            <a:off x="0" y="5784850"/>
            <a:ext cx="6781800" cy="214313"/>
            <a:chOff x="0" y="6358"/>
            <a:chExt cx="3072" cy="374"/>
          </a:xfrm>
        </p:grpSpPr>
        <p:sp>
          <p:nvSpPr>
            <p:cNvPr id="58419" name="Rectangle 89"/>
            <p:cNvSpPr>
              <a:spLocks noChangeArrowheads="1"/>
            </p:cNvSpPr>
            <p:nvPr/>
          </p:nvSpPr>
          <p:spPr bwMode="auto">
            <a:xfrm>
              <a:off x="0" y="6384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8420" name="Rectangle 90"/>
            <p:cNvSpPr>
              <a:spLocks noChangeArrowheads="1"/>
            </p:cNvSpPr>
            <p:nvPr/>
          </p:nvSpPr>
          <p:spPr bwMode="auto">
            <a:xfrm>
              <a:off x="0" y="635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122	</a:t>
              </a:r>
              <a:r>
                <a:rPr lang="en-US" sz="1200" b="1">
                  <a:latin typeface="Courier New" panose="02070309020205020404" pitchFamily="49" charset="0"/>
                </a:rPr>
                <a:t>   cout &lt;&lt; "\nStandard time: ";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8398" name="Group 91"/>
          <p:cNvGrpSpPr>
            <a:grpSpLocks/>
          </p:cNvGrpSpPr>
          <p:nvPr/>
        </p:nvGrpSpPr>
        <p:grpSpPr bwMode="auto">
          <a:xfrm>
            <a:off x="0" y="5999163"/>
            <a:ext cx="6781800" cy="215900"/>
            <a:chOff x="0" y="6732"/>
            <a:chExt cx="3072" cy="374"/>
          </a:xfrm>
        </p:grpSpPr>
        <p:sp>
          <p:nvSpPr>
            <p:cNvPr id="58417" name="Rectangle 92"/>
            <p:cNvSpPr>
              <a:spLocks noChangeArrowheads="1"/>
            </p:cNvSpPr>
            <p:nvPr/>
          </p:nvSpPr>
          <p:spPr bwMode="auto">
            <a:xfrm>
              <a:off x="0" y="6758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8418" name="Rectangle 93"/>
            <p:cNvSpPr>
              <a:spLocks noChangeArrowheads="1"/>
            </p:cNvSpPr>
            <p:nvPr/>
          </p:nvSpPr>
          <p:spPr bwMode="auto">
            <a:xfrm>
              <a:off x="0" y="673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123	</a:t>
              </a:r>
              <a:r>
                <a:rPr lang="en-US" sz="1200" b="1">
                  <a:latin typeface="Courier New" panose="02070309020205020404" pitchFamily="49" charset="0"/>
                </a:rPr>
                <a:t>   t.printStandard();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8399" name="Group 94"/>
          <p:cNvGrpSpPr>
            <a:grpSpLocks/>
          </p:cNvGrpSpPr>
          <p:nvPr/>
        </p:nvGrpSpPr>
        <p:grpSpPr bwMode="auto">
          <a:xfrm>
            <a:off x="0" y="6215063"/>
            <a:ext cx="6781800" cy="214312"/>
            <a:chOff x="0" y="7106"/>
            <a:chExt cx="3072" cy="374"/>
          </a:xfrm>
        </p:grpSpPr>
        <p:sp>
          <p:nvSpPr>
            <p:cNvPr id="58415" name="Rectangle 95"/>
            <p:cNvSpPr>
              <a:spLocks noChangeArrowheads="1"/>
            </p:cNvSpPr>
            <p:nvPr/>
          </p:nvSpPr>
          <p:spPr bwMode="auto">
            <a:xfrm>
              <a:off x="0" y="7132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8416" name="Rectangle 96"/>
            <p:cNvSpPr>
              <a:spLocks noChangeArrowheads="1"/>
            </p:cNvSpPr>
            <p:nvPr/>
          </p:nvSpPr>
          <p:spPr bwMode="auto">
            <a:xfrm>
              <a:off x="0" y="710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124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8400" name="Group 97"/>
          <p:cNvGrpSpPr>
            <a:grpSpLocks/>
          </p:cNvGrpSpPr>
          <p:nvPr/>
        </p:nvGrpSpPr>
        <p:grpSpPr bwMode="auto">
          <a:xfrm>
            <a:off x="0" y="6429375"/>
            <a:ext cx="6781800" cy="214313"/>
            <a:chOff x="0" y="7480"/>
            <a:chExt cx="3072" cy="374"/>
          </a:xfrm>
        </p:grpSpPr>
        <p:sp>
          <p:nvSpPr>
            <p:cNvPr id="58413" name="Rectangle 98"/>
            <p:cNvSpPr>
              <a:spLocks noChangeArrowheads="1"/>
            </p:cNvSpPr>
            <p:nvPr/>
          </p:nvSpPr>
          <p:spPr bwMode="auto">
            <a:xfrm>
              <a:off x="0" y="7506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8414" name="Rectangle 99"/>
            <p:cNvSpPr>
              <a:spLocks noChangeArrowheads="1"/>
            </p:cNvSpPr>
            <p:nvPr/>
          </p:nvSpPr>
          <p:spPr bwMode="auto">
            <a:xfrm>
              <a:off x="0" y="748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125	</a:t>
              </a:r>
              <a:r>
                <a:rPr lang="en-US" sz="1200" b="1">
                  <a:latin typeface="Courier New" panose="02070309020205020404" pitchFamily="49" charset="0"/>
                </a:rPr>
                <a:t>   cout &lt;&lt; "\n\nNew standard time: ";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8401" name="Group 100"/>
          <p:cNvGrpSpPr>
            <a:grpSpLocks/>
          </p:cNvGrpSpPr>
          <p:nvPr/>
        </p:nvGrpSpPr>
        <p:grpSpPr bwMode="auto">
          <a:xfrm>
            <a:off x="0" y="6643688"/>
            <a:ext cx="6781800" cy="214312"/>
            <a:chOff x="0" y="7854"/>
            <a:chExt cx="3072" cy="374"/>
          </a:xfrm>
        </p:grpSpPr>
        <p:sp>
          <p:nvSpPr>
            <p:cNvPr id="58411" name="Rectangle 101"/>
            <p:cNvSpPr>
              <a:spLocks noChangeArrowheads="1"/>
            </p:cNvSpPr>
            <p:nvPr/>
          </p:nvSpPr>
          <p:spPr bwMode="auto">
            <a:xfrm>
              <a:off x="0" y="7880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8412" name="Rectangle 102"/>
            <p:cNvSpPr>
              <a:spLocks noChangeArrowheads="1"/>
            </p:cNvSpPr>
            <p:nvPr/>
          </p:nvSpPr>
          <p:spPr bwMode="auto">
            <a:xfrm>
              <a:off x="0" y="785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126	</a:t>
              </a:r>
              <a:r>
                <a:rPr lang="en-US" sz="1200" b="1">
                  <a:latin typeface="Courier New" panose="02070309020205020404" pitchFamily="49" charset="0"/>
                </a:rPr>
                <a:t>   t.setTime( 20, 20, 20 ).printStandard();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8480" name="Group 111"/>
          <p:cNvGrpSpPr>
            <a:grpSpLocks/>
          </p:cNvGrpSpPr>
          <p:nvPr/>
        </p:nvGrpSpPr>
        <p:grpSpPr bwMode="auto">
          <a:xfrm>
            <a:off x="2895600" y="2723032"/>
            <a:ext cx="5638800" cy="2420938"/>
            <a:chOff x="1776" y="2304"/>
            <a:chExt cx="3552" cy="1525"/>
          </a:xfrm>
        </p:grpSpPr>
        <p:sp>
          <p:nvSpPr>
            <p:cNvPr id="58409" name="Text Box 103"/>
            <p:cNvSpPr txBox="1">
              <a:spLocks noChangeArrowheads="1"/>
            </p:cNvSpPr>
            <p:nvPr/>
          </p:nvSpPr>
          <p:spPr bwMode="auto">
            <a:xfrm>
              <a:off x="3168" y="2304"/>
              <a:ext cx="2160" cy="155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/>
                <a:t>Notice cascading function calls.</a:t>
              </a:r>
              <a:endParaRPr lang="en-US" sz="1600" b="1"/>
            </a:p>
          </p:txBody>
        </p:sp>
        <p:sp>
          <p:nvSpPr>
            <p:cNvPr id="58410" name="Line 104"/>
            <p:cNvSpPr>
              <a:spLocks noChangeShapeType="1"/>
            </p:cNvSpPr>
            <p:nvPr/>
          </p:nvSpPr>
          <p:spPr bwMode="auto">
            <a:xfrm flipH="1">
              <a:off x="1776" y="2406"/>
              <a:ext cx="1392" cy="14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t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8481" name="Group 110"/>
          <p:cNvGrpSpPr>
            <a:grpSpLocks/>
          </p:cNvGrpSpPr>
          <p:nvPr/>
        </p:nvGrpSpPr>
        <p:grpSpPr bwMode="auto">
          <a:xfrm>
            <a:off x="3886200" y="5336367"/>
            <a:ext cx="5219700" cy="1331912"/>
            <a:chOff x="2328" y="2785"/>
            <a:chExt cx="3288" cy="839"/>
          </a:xfrm>
        </p:grpSpPr>
        <p:sp>
          <p:nvSpPr>
            <p:cNvPr id="58407" name="Text Box 107"/>
            <p:cNvSpPr txBox="1">
              <a:spLocks noChangeArrowheads="1"/>
            </p:cNvSpPr>
            <p:nvPr/>
          </p:nvSpPr>
          <p:spPr bwMode="auto">
            <a:xfrm>
              <a:off x="2544" y="2785"/>
              <a:ext cx="3072" cy="679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/>
                <a:t>Cascading function calls. </a:t>
              </a:r>
              <a:r>
                <a:rPr lang="en-US" sz="1400" b="1" dirty="0" err="1">
                  <a:latin typeface="Courier New" panose="02070309020205020404" pitchFamily="49" charset="0"/>
                </a:rPr>
                <a:t>printStandard</a:t>
              </a:r>
              <a:r>
                <a:rPr lang="en-US" sz="1400" dirty="0"/>
                <a:t> must be called after </a:t>
              </a:r>
              <a:r>
                <a:rPr lang="en-US" sz="1400" b="1" dirty="0" err="1">
                  <a:latin typeface="Courier New" panose="02070309020205020404" pitchFamily="49" charset="0"/>
                </a:rPr>
                <a:t>setTime</a:t>
              </a:r>
              <a:r>
                <a:rPr lang="en-US" sz="1400" dirty="0"/>
                <a:t> because </a:t>
              </a:r>
              <a:r>
                <a:rPr lang="en-US" sz="1400" b="1" dirty="0" err="1">
                  <a:latin typeface="Courier New" panose="02070309020205020404" pitchFamily="49" charset="0"/>
                </a:rPr>
                <a:t>printStandard</a:t>
              </a:r>
              <a:r>
                <a:rPr lang="en-US" sz="1400" dirty="0"/>
                <a:t> does not return a reference to an object.</a:t>
              </a:r>
            </a:p>
            <a:p>
              <a:pPr eaLnBrk="1" hangingPunct="1"/>
              <a:r>
                <a:rPr lang="en-US" sz="1400" b="1" dirty="0" err="1">
                  <a:latin typeface="Courier New" panose="02070309020205020404" pitchFamily="49" charset="0"/>
                </a:rPr>
                <a:t>t.printStandard</a:t>
              </a:r>
              <a:r>
                <a:rPr lang="en-US" sz="1400" b="1" dirty="0">
                  <a:latin typeface="Courier New" panose="02070309020205020404" pitchFamily="49" charset="0"/>
                </a:rPr>
                <a:t>().</a:t>
              </a:r>
              <a:r>
                <a:rPr lang="en-US" sz="1400" b="1" dirty="0" err="1">
                  <a:latin typeface="Courier New" panose="02070309020205020404" pitchFamily="49" charset="0"/>
                </a:rPr>
                <a:t>setTime</a:t>
              </a:r>
              <a:r>
                <a:rPr lang="en-US" sz="1400" b="1" dirty="0">
                  <a:latin typeface="Courier New" panose="02070309020205020404" pitchFamily="49" charset="0"/>
                </a:rPr>
                <a:t>();</a:t>
              </a:r>
              <a:r>
                <a:rPr lang="en-US" sz="1400" dirty="0">
                  <a:latin typeface="Courier New" panose="02070309020205020404" pitchFamily="49" charset="0"/>
                </a:rPr>
                <a:t> </a:t>
              </a:r>
              <a:r>
                <a:rPr lang="en-US" sz="1400" dirty="0"/>
                <a:t>would cause an error.</a:t>
              </a:r>
            </a:p>
          </p:txBody>
        </p:sp>
        <p:sp>
          <p:nvSpPr>
            <p:cNvPr id="58408" name="Line 108"/>
            <p:cNvSpPr>
              <a:spLocks noChangeShapeType="1"/>
            </p:cNvSpPr>
            <p:nvPr/>
          </p:nvSpPr>
          <p:spPr bwMode="auto">
            <a:xfrm flipH="1">
              <a:off x="2328" y="3461"/>
              <a:ext cx="1680" cy="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t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8482" name="Group 114"/>
          <p:cNvGrpSpPr>
            <a:grpSpLocks/>
          </p:cNvGrpSpPr>
          <p:nvPr/>
        </p:nvGrpSpPr>
        <p:grpSpPr bwMode="auto">
          <a:xfrm>
            <a:off x="3428652" y="427037"/>
            <a:ext cx="5392607" cy="646113"/>
            <a:chOff x="1856" y="269"/>
            <a:chExt cx="2725" cy="407"/>
          </a:xfrm>
        </p:grpSpPr>
        <p:sp>
          <p:nvSpPr>
            <p:cNvPr id="58405" name="Text Box 112"/>
            <p:cNvSpPr txBox="1">
              <a:spLocks noChangeArrowheads="1"/>
            </p:cNvSpPr>
            <p:nvPr/>
          </p:nvSpPr>
          <p:spPr bwMode="auto">
            <a:xfrm>
              <a:off x="3189" y="269"/>
              <a:ext cx="1392" cy="40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b="1" dirty="0" err="1">
                  <a:latin typeface="Courier New" panose="02070309020205020404" pitchFamily="49" charset="0"/>
                </a:rPr>
                <a:t>printStandard</a:t>
              </a:r>
              <a:r>
                <a:rPr lang="en-US" sz="1400" b="1" dirty="0"/>
                <a:t> </a:t>
              </a:r>
              <a:r>
                <a:rPr lang="en-US" sz="1400" dirty="0"/>
                <a:t>does not return a reference to an object.</a:t>
              </a:r>
              <a:endParaRPr lang="en-US" sz="1400" b="1" dirty="0"/>
            </a:p>
          </p:txBody>
        </p:sp>
        <p:sp>
          <p:nvSpPr>
            <p:cNvPr id="58406" name="Line 113"/>
            <p:cNvSpPr>
              <a:spLocks noChangeShapeType="1"/>
            </p:cNvSpPr>
            <p:nvPr/>
          </p:nvSpPr>
          <p:spPr bwMode="auto">
            <a:xfrm flipH="1">
              <a:off x="1856" y="412"/>
              <a:ext cx="1333" cy="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tIns="0" bIns="0"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492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94" name="Group 3"/>
          <p:cNvGrpSpPr>
            <a:grpSpLocks/>
          </p:cNvGrpSpPr>
          <p:nvPr/>
        </p:nvGrpSpPr>
        <p:grpSpPr bwMode="auto">
          <a:xfrm>
            <a:off x="152400" y="228600"/>
            <a:ext cx="6705600" cy="1524000"/>
            <a:chOff x="0" y="0"/>
            <a:chExt cx="3072" cy="1496"/>
          </a:xfrm>
        </p:grpSpPr>
        <p:grpSp>
          <p:nvGrpSpPr>
            <p:cNvPr id="59396" name="Group 4"/>
            <p:cNvGrpSpPr>
              <a:grpSpLocks/>
            </p:cNvGrpSpPr>
            <p:nvPr/>
          </p:nvGrpSpPr>
          <p:grpSpPr bwMode="auto">
            <a:xfrm>
              <a:off x="0" y="0"/>
              <a:ext cx="3072" cy="374"/>
              <a:chOff x="0" y="0"/>
              <a:chExt cx="3072" cy="374"/>
            </a:xfrm>
          </p:grpSpPr>
          <p:sp>
            <p:nvSpPr>
              <p:cNvPr id="59406" name="Rectangle 5"/>
              <p:cNvSpPr>
                <a:spLocks noChangeArrowheads="1"/>
              </p:cNvSpPr>
              <p:nvPr/>
            </p:nvSpPr>
            <p:spPr bwMode="auto">
              <a:xfrm>
                <a:off x="0" y="36"/>
                <a:ext cx="3072" cy="30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400"/>
              </a:p>
            </p:txBody>
          </p:sp>
          <p:sp>
            <p:nvSpPr>
              <p:cNvPr id="59407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4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127	</a:t>
                </a:r>
                <a:r>
                  <a:rPr lang="en-US" sz="1400" b="1">
                    <a:latin typeface="Courier New" panose="02070309020205020404" pitchFamily="49" charset="0"/>
                  </a:rPr>
                  <a:t>   cout &lt;&lt; endl;</a:t>
                </a:r>
              </a:p>
              <a:p>
                <a:pPr eaLnBrk="1" hangingPunct="1"/>
                <a:endParaRPr lang="en-US" sz="14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59397" name="Group 7"/>
            <p:cNvGrpSpPr>
              <a:grpSpLocks/>
            </p:cNvGrpSpPr>
            <p:nvPr/>
          </p:nvGrpSpPr>
          <p:grpSpPr bwMode="auto">
            <a:xfrm>
              <a:off x="0" y="374"/>
              <a:ext cx="3072" cy="374"/>
              <a:chOff x="0" y="374"/>
              <a:chExt cx="3072" cy="374"/>
            </a:xfrm>
          </p:grpSpPr>
          <p:sp>
            <p:nvSpPr>
              <p:cNvPr id="59404" name="Rectangle 8"/>
              <p:cNvSpPr>
                <a:spLocks noChangeArrowheads="1"/>
              </p:cNvSpPr>
              <p:nvPr/>
            </p:nvSpPr>
            <p:spPr bwMode="auto">
              <a:xfrm>
                <a:off x="0" y="410"/>
                <a:ext cx="3072" cy="30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400"/>
              </a:p>
            </p:txBody>
          </p:sp>
          <p:sp>
            <p:nvSpPr>
              <p:cNvPr id="59405" name="Rectangle 9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4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128	</a:t>
                </a:r>
                <a:endParaRPr lang="en-US" sz="14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4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59398" name="Group 10"/>
            <p:cNvGrpSpPr>
              <a:grpSpLocks/>
            </p:cNvGrpSpPr>
            <p:nvPr/>
          </p:nvGrpSpPr>
          <p:grpSpPr bwMode="auto">
            <a:xfrm>
              <a:off x="0" y="748"/>
              <a:ext cx="3072" cy="374"/>
              <a:chOff x="0" y="748"/>
              <a:chExt cx="3072" cy="374"/>
            </a:xfrm>
          </p:grpSpPr>
          <p:sp>
            <p:nvSpPr>
              <p:cNvPr id="59402" name="Rectangle 11"/>
              <p:cNvSpPr>
                <a:spLocks noChangeArrowheads="1"/>
              </p:cNvSpPr>
              <p:nvPr/>
            </p:nvSpPr>
            <p:spPr bwMode="auto">
              <a:xfrm>
                <a:off x="0" y="784"/>
                <a:ext cx="3072" cy="30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400"/>
              </a:p>
            </p:txBody>
          </p:sp>
          <p:sp>
            <p:nvSpPr>
              <p:cNvPr id="59403" name="Rectangle 12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4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129	</a:t>
                </a:r>
                <a:r>
                  <a:rPr lang="en-US" sz="1400" b="1">
                    <a:latin typeface="Courier New" panose="02070309020205020404" pitchFamily="49" charset="0"/>
                  </a:rPr>
                  <a:t>   </a:t>
                </a:r>
                <a:r>
                  <a:rPr lang="en-US" sz="14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return</a:t>
                </a:r>
                <a:r>
                  <a:rPr lang="en-US" sz="1400" b="1">
                    <a:latin typeface="Courier New" panose="02070309020205020404" pitchFamily="49" charset="0"/>
                  </a:rPr>
                  <a:t> 0;</a:t>
                </a:r>
              </a:p>
              <a:p>
                <a:pPr eaLnBrk="1" hangingPunct="1"/>
                <a:endParaRPr lang="en-US" sz="14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59399" name="Group 13"/>
            <p:cNvGrpSpPr>
              <a:grpSpLocks/>
            </p:cNvGrpSpPr>
            <p:nvPr/>
          </p:nvGrpSpPr>
          <p:grpSpPr bwMode="auto">
            <a:xfrm>
              <a:off x="0" y="1122"/>
              <a:ext cx="3072" cy="374"/>
              <a:chOff x="0" y="1122"/>
              <a:chExt cx="3072" cy="374"/>
            </a:xfrm>
          </p:grpSpPr>
          <p:sp>
            <p:nvSpPr>
              <p:cNvPr id="59400" name="Rectangle 14"/>
              <p:cNvSpPr>
                <a:spLocks noChangeArrowheads="1"/>
              </p:cNvSpPr>
              <p:nvPr/>
            </p:nvSpPr>
            <p:spPr bwMode="auto">
              <a:xfrm>
                <a:off x="0" y="1158"/>
                <a:ext cx="3072" cy="30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400"/>
              </a:p>
            </p:txBody>
          </p:sp>
          <p:sp>
            <p:nvSpPr>
              <p:cNvPr id="59401" name="Rectangle 15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4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130	</a:t>
                </a:r>
                <a:r>
                  <a:rPr lang="en-US" sz="1400" b="1">
                    <a:latin typeface="Courier New" panose="02070309020205020404" pitchFamily="49" charset="0"/>
                  </a:rPr>
                  <a:t>}</a:t>
                </a:r>
              </a:p>
              <a:p>
                <a:pPr eaLnBrk="1" hangingPunct="1"/>
                <a:endParaRPr lang="en-US" sz="1400" b="1">
                  <a:latin typeface="Courier New" panose="02070309020205020404" pitchFamily="49" charset="0"/>
                </a:endParaRPr>
              </a:p>
            </p:txBody>
          </p:sp>
        </p:grpSp>
      </p:grpSp>
      <p:sp>
        <p:nvSpPr>
          <p:cNvPr id="59395" name="Rectangle 16"/>
          <p:cNvSpPr>
            <a:spLocks noChangeArrowheads="1"/>
          </p:cNvSpPr>
          <p:nvPr/>
        </p:nvSpPr>
        <p:spPr bwMode="auto">
          <a:xfrm>
            <a:off x="152400" y="2057400"/>
            <a:ext cx="6629400" cy="1169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1400" b="1" dirty="0">
                <a:latin typeface="Courier New" panose="02070309020205020404" pitchFamily="49" charset="0"/>
              </a:rPr>
              <a:t>Military time: 18:30</a:t>
            </a:r>
          </a:p>
          <a:p>
            <a:pPr eaLnBrk="1" hangingPunct="1"/>
            <a:r>
              <a:rPr lang="en-US" sz="1400" b="1" dirty="0">
                <a:latin typeface="Courier New" panose="02070309020205020404" pitchFamily="49" charset="0"/>
              </a:rPr>
              <a:t>Standard time: 6:30:22 PM</a:t>
            </a:r>
          </a:p>
          <a:p>
            <a:pPr eaLnBrk="1" hangingPunct="1"/>
            <a:r>
              <a:rPr lang="en-US" sz="1400" b="1" dirty="0">
                <a:latin typeface="Courier New" panose="02070309020205020404" pitchFamily="49" charset="0"/>
              </a:rPr>
              <a:t> </a:t>
            </a:r>
          </a:p>
          <a:p>
            <a:pPr eaLnBrk="1" hangingPunct="1"/>
            <a:r>
              <a:rPr lang="en-US" sz="1400" b="1" dirty="0">
                <a:latin typeface="Courier New" panose="02070309020205020404" pitchFamily="49" charset="0"/>
              </a:rPr>
              <a:t>New standard time: 8:20:20 PM</a:t>
            </a:r>
          </a:p>
          <a:p>
            <a:pPr eaLnBrk="1" hangingPunct="1"/>
            <a:endParaRPr lang="en-US" sz="14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66055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"/>
          <p:cNvSpPr>
            <a:spLocks noGrp="1" noChangeArrowheads="1"/>
          </p:cNvSpPr>
          <p:nvPr>
            <p:ph type="title"/>
          </p:nvPr>
        </p:nvSpPr>
        <p:spPr>
          <a:solidFill>
            <a:schemeClr val="bg1"/>
          </a:solidFill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>
            <a:noAutofit/>
          </a:bodyPr>
          <a:lstStyle/>
          <a:p>
            <a:pPr>
              <a:defRPr/>
            </a:pPr>
            <a:r>
              <a:rPr lang="en-US" sz="3600" b="1" dirty="0">
                <a:solidFill>
                  <a:srgbClr val="B80000"/>
                </a:solidFill>
              </a:rPr>
              <a:t>Member Initializer List</a:t>
            </a:r>
            <a:endParaRPr lang="en-US" sz="2400" b="1" dirty="0">
              <a:solidFill>
                <a:srgbClr val="B80000"/>
              </a:solidFill>
              <a:cs typeface="+mj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8DB1D-3DA8-4C4A-A34E-3B1011B0D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used to initialize both </a:t>
            </a:r>
            <a:r>
              <a:rPr lang="en-US" b="1" dirty="0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and non-</a:t>
            </a:r>
            <a:r>
              <a:rPr lang="en-US" b="1" dirty="0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data members</a:t>
            </a:r>
          </a:p>
          <a:p>
            <a:r>
              <a:rPr lang="en-US" b="1" dirty="0">
                <a:solidFill>
                  <a:srgbClr val="2F1BC7"/>
                </a:solidFill>
                <a:latin typeface="Courier New" charset="0"/>
              </a:rPr>
              <a:t>const</a:t>
            </a:r>
            <a:r>
              <a:rPr lang="en-US" dirty="0"/>
              <a:t> members and references must be initialized using member initializer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5278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1248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"/>
          <p:cNvSpPr>
            <a:spLocks noGrp="1" noChangeArrowheads="1"/>
          </p:cNvSpPr>
          <p:nvPr>
            <p:ph type="title"/>
          </p:nvPr>
        </p:nvSpPr>
        <p:spPr>
          <a:xfrm>
            <a:off x="0" y="-8170"/>
            <a:ext cx="9144000" cy="922570"/>
          </a:xfrm>
          <a:solidFill>
            <a:schemeClr val="bg1"/>
          </a:solidFill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>
            <a:noAutofit/>
          </a:bodyPr>
          <a:lstStyle/>
          <a:p>
            <a:pPr>
              <a:defRPr/>
            </a:pPr>
            <a:r>
              <a:rPr lang="en-US" sz="3600" b="1" dirty="0">
                <a:solidFill>
                  <a:srgbClr val="B80000"/>
                </a:solidFill>
              </a:rPr>
              <a:t>Member Initializer List (Non-</a:t>
            </a:r>
            <a:r>
              <a:rPr lang="en-US" sz="3600" b="1" dirty="0" err="1">
                <a:solidFill>
                  <a:srgbClr val="B80000"/>
                </a:solidFill>
              </a:rPr>
              <a:t>const</a:t>
            </a:r>
            <a:r>
              <a:rPr lang="en-US" sz="3600" b="1" dirty="0">
                <a:solidFill>
                  <a:srgbClr val="B80000"/>
                </a:solidFill>
              </a:rPr>
              <a:t> Members)</a:t>
            </a:r>
            <a:endParaRPr lang="en-US" sz="2400" b="1" dirty="0">
              <a:solidFill>
                <a:srgbClr val="B80000"/>
              </a:solidFill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5278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98" y="1066800"/>
            <a:ext cx="9072140" cy="55854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50" y="2362200"/>
            <a:ext cx="8343900" cy="1619250"/>
          </a:xfrm>
          <a:prstGeom prst="rect">
            <a:avLst/>
          </a:prstGeom>
          <a:ln w="38100" cap="sq">
            <a:solidFill>
              <a:srgbClr val="2C14DE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51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"/>
          <p:cNvSpPr>
            <a:spLocks noGrp="1" noChangeArrowheads="1"/>
          </p:cNvSpPr>
          <p:nvPr>
            <p:ph type="title"/>
          </p:nvPr>
        </p:nvSpPr>
        <p:spPr>
          <a:xfrm>
            <a:off x="0" y="-8170"/>
            <a:ext cx="9144000" cy="922570"/>
          </a:xfrm>
          <a:solidFill>
            <a:schemeClr val="bg1"/>
          </a:solidFill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>
            <a:noAutofit/>
          </a:bodyPr>
          <a:lstStyle/>
          <a:p>
            <a:pPr>
              <a:defRPr/>
            </a:pPr>
            <a:r>
              <a:rPr lang="en-US" sz="4000" b="1" dirty="0">
                <a:solidFill>
                  <a:srgbClr val="B80000"/>
                </a:solidFill>
              </a:rPr>
              <a:t>Member Initializer List (non-static </a:t>
            </a:r>
            <a:r>
              <a:rPr lang="en-US" sz="4000" b="1" dirty="0" err="1">
                <a:solidFill>
                  <a:srgbClr val="B80000"/>
                </a:solidFill>
              </a:rPr>
              <a:t>const</a:t>
            </a:r>
            <a:r>
              <a:rPr lang="en-US" sz="4000" b="1" dirty="0">
                <a:solidFill>
                  <a:srgbClr val="B80000"/>
                </a:solidFill>
              </a:rPr>
              <a:t>)</a:t>
            </a:r>
            <a:endParaRPr lang="en-US" sz="2800" b="1" dirty="0">
              <a:solidFill>
                <a:srgbClr val="B80000"/>
              </a:solidFill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5278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19200"/>
            <a:ext cx="7467600" cy="420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87798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"/>
          <p:cNvSpPr>
            <a:spLocks noGrp="1" noChangeArrowheads="1"/>
          </p:cNvSpPr>
          <p:nvPr>
            <p:ph type="title"/>
          </p:nvPr>
        </p:nvSpPr>
        <p:spPr>
          <a:xfrm>
            <a:off x="0" y="-8170"/>
            <a:ext cx="9144000" cy="922570"/>
          </a:xfrm>
          <a:solidFill>
            <a:schemeClr val="bg1"/>
          </a:solidFill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>
            <a:noAutofit/>
          </a:bodyPr>
          <a:lstStyle/>
          <a:p>
            <a:pPr>
              <a:defRPr/>
            </a:pPr>
            <a:r>
              <a:rPr lang="en-US" sz="4000" b="1" dirty="0">
                <a:solidFill>
                  <a:srgbClr val="B80000"/>
                </a:solidFill>
              </a:rPr>
              <a:t>Member Initializer List (References)</a:t>
            </a:r>
            <a:endParaRPr lang="en-US" sz="2800" b="1" dirty="0">
              <a:solidFill>
                <a:srgbClr val="B80000"/>
              </a:solidFill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5278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19200"/>
            <a:ext cx="8308609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6409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"/>
          <p:cNvSpPr>
            <a:spLocks noGrp="1" noChangeArrowheads="1"/>
          </p:cNvSpPr>
          <p:nvPr>
            <p:ph type="title"/>
          </p:nvPr>
        </p:nvSpPr>
        <p:spPr>
          <a:xfrm>
            <a:off x="0" y="-8170"/>
            <a:ext cx="9144000" cy="617770"/>
          </a:xfrm>
          <a:solidFill>
            <a:schemeClr val="bg1"/>
          </a:solidFill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>
            <a:no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B80000"/>
                </a:solidFill>
              </a:rPr>
              <a:t>Member Initializer List (member object, no default constructor)</a:t>
            </a:r>
            <a:endParaRPr lang="en-US" sz="1600" b="1" dirty="0">
              <a:solidFill>
                <a:srgbClr val="B80000"/>
              </a:solidFill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5278" y="6096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67" y="655319"/>
            <a:ext cx="7426628" cy="621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08670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"/>
          <p:cNvSpPr>
            <a:spLocks noGrp="1" noChangeArrowheads="1"/>
          </p:cNvSpPr>
          <p:nvPr>
            <p:ph type="title"/>
          </p:nvPr>
        </p:nvSpPr>
        <p:spPr>
          <a:xfrm>
            <a:off x="-6485" y="4864"/>
            <a:ext cx="9144000" cy="1214336"/>
          </a:xfrm>
          <a:solidFill>
            <a:schemeClr val="bg1"/>
          </a:solidFill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>
            <a:noAutofit/>
          </a:bodyPr>
          <a:lstStyle/>
          <a:p>
            <a:pPr>
              <a:defRPr/>
            </a:pPr>
            <a:r>
              <a:rPr lang="en-US" sz="4000" b="1" dirty="0">
                <a:solidFill>
                  <a:srgbClr val="B80000"/>
                </a:solidFill>
              </a:rPr>
              <a:t>Member Initializer List </a:t>
            </a:r>
            <a:br>
              <a:rPr lang="en-US" sz="4000" b="1" dirty="0">
                <a:solidFill>
                  <a:srgbClr val="B80000"/>
                </a:solidFill>
              </a:rPr>
            </a:br>
            <a:r>
              <a:rPr lang="en-US" sz="4000" b="1" dirty="0">
                <a:solidFill>
                  <a:srgbClr val="C00000"/>
                </a:solidFill>
              </a:rPr>
              <a:t>(Parameter name same as data member)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" y="124676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24000"/>
            <a:ext cx="8532312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00858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195513" cy="914400"/>
          </a:xfrm>
          <a:ln/>
        </p:spPr>
        <p:txBody>
          <a:bodyPr>
            <a:normAutofit/>
          </a:bodyPr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b="1" dirty="0">
                <a:solidFill>
                  <a:srgbClr val="D20000"/>
                </a:solidFill>
              </a:rPr>
              <a:t>What is the Singleton Pattern?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698360"/>
            <a:ext cx="8915400" cy="4321440"/>
          </a:xfrm>
          <a:ln/>
        </p:spPr>
        <p:txBody>
          <a:bodyPr/>
          <a:lstStyle/>
          <a:p>
            <a:pPr algn="just"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US" dirty="0"/>
              <a:t>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software design pattern </a:t>
            </a:r>
            <a:r>
              <a:rPr lang="en-US" dirty="0"/>
              <a:t>is a </a:t>
            </a:r>
            <a:r>
              <a:rPr lang="en-US" i="1" dirty="0"/>
              <a:t>general, reusable solution to a commonly occurring problem </a:t>
            </a:r>
            <a:r>
              <a:rPr lang="en-US" dirty="0"/>
              <a:t>within a given context in software design. </a:t>
            </a:r>
            <a:endParaRPr lang="en-GB" dirty="0"/>
          </a:p>
          <a:p>
            <a:pPr algn="just"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endParaRPr lang="en-GB" dirty="0"/>
          </a:p>
          <a:p>
            <a:pPr algn="just"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dirty="0"/>
              <a:t>The </a:t>
            </a:r>
            <a:r>
              <a:rPr lang="en-GB" b="1" dirty="0">
                <a:solidFill>
                  <a:srgbClr val="D20000"/>
                </a:solidFill>
              </a:rPr>
              <a:t>Singleton pattern </a:t>
            </a:r>
            <a:r>
              <a:rPr lang="en-GB" dirty="0"/>
              <a:t>ensures that a class is only instantiated once and provides a global access point for this instance.</a:t>
            </a:r>
          </a:p>
        </p:txBody>
      </p:sp>
      <p:sp>
        <p:nvSpPr>
          <p:cNvPr id="4" name="Rectangle 3"/>
          <p:cNvSpPr/>
          <p:nvPr/>
        </p:nvSpPr>
        <p:spPr>
          <a:xfrm>
            <a:off x="62538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3970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19199</TotalTime>
  <Words>10179</Words>
  <Application>Microsoft Macintosh PowerPoint</Application>
  <PresentationFormat>On-screen Show (4:3)</PresentationFormat>
  <Paragraphs>1382</Paragraphs>
  <Slides>106</Slides>
  <Notes>76</Notes>
  <HiddenSlides>2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106</vt:i4>
      </vt:variant>
    </vt:vector>
  </HeadingPairs>
  <TitlesOfParts>
    <vt:vector size="120" baseType="lpstr">
      <vt:lpstr>Arial</vt:lpstr>
      <vt:lpstr>Arial Black</vt:lpstr>
      <vt:lpstr>AvantGarde</vt:lpstr>
      <vt:lpstr>Calibri</vt:lpstr>
      <vt:lpstr>Consolas</vt:lpstr>
      <vt:lpstr>Courier</vt:lpstr>
      <vt:lpstr>Courier New</vt:lpstr>
      <vt:lpstr>JCOHK L+ Gill Sans</vt:lpstr>
      <vt:lpstr>Monotype Sorts</vt:lpstr>
      <vt:lpstr>Tahoma</vt:lpstr>
      <vt:lpstr>Times New Roman</vt:lpstr>
      <vt:lpstr>Wingdings</vt:lpstr>
      <vt:lpstr>Office Theme</vt:lpstr>
      <vt:lpstr>Picture</vt:lpstr>
      <vt:lpstr>Introduction to Classes (CS 1004)</vt:lpstr>
      <vt:lpstr>Why Objects?</vt:lpstr>
      <vt:lpstr>PowerPoint Presentation</vt:lpstr>
      <vt:lpstr>PowerPoint Presentation</vt:lpstr>
      <vt:lpstr>What exactly is Object-oriented Programming?</vt:lpstr>
      <vt:lpstr>Classes</vt:lpstr>
      <vt:lpstr>Classes in OOP</vt:lpstr>
      <vt:lpstr>Class in C++ - Example</vt:lpstr>
      <vt:lpstr>Class Data Members and Member Functions</vt:lpstr>
      <vt:lpstr>Object Creation/Instantiation</vt:lpstr>
      <vt:lpstr>Object Member Access Operator</vt:lpstr>
      <vt:lpstr>A Simple Program – Object Creation</vt:lpstr>
      <vt:lpstr>Data Encapsulation</vt:lpstr>
      <vt:lpstr>Hidden from Whom?</vt:lpstr>
      <vt:lpstr>Access Modifiers/Specifier</vt:lpstr>
      <vt:lpstr>Member Access Specifiers</vt:lpstr>
      <vt:lpstr>Member Functions</vt:lpstr>
      <vt:lpstr>Inline/Out-of-Line Member Functions</vt:lpstr>
      <vt:lpstr>Member Functions Separating Declaration from Implementation</vt:lpstr>
      <vt:lpstr>PowerPoint Presentation</vt:lpstr>
      <vt:lpstr>PowerPoint Presentation</vt:lpstr>
      <vt:lpstr>Private Member Functions</vt:lpstr>
      <vt:lpstr>Private Member Function (out-of-line) </vt:lpstr>
      <vt:lpstr>A Simple Program – Accessing Member Function</vt:lpstr>
      <vt:lpstr>Practice problem </vt:lpstr>
      <vt:lpstr>const Member Functions</vt:lpstr>
      <vt:lpstr>Constant Functions</vt:lpstr>
      <vt:lpstr>Accessors and Mutators (Getters &amp; Setters)</vt:lpstr>
      <vt:lpstr>Interface vs. Implementation </vt:lpstr>
      <vt:lpstr>PowerPoint Presentation</vt:lpstr>
      <vt:lpstr>PowerPoint Presentation</vt:lpstr>
      <vt:lpstr>Constructors and Destructors</vt:lpstr>
      <vt:lpstr>Constructors</vt:lpstr>
      <vt:lpstr>Constructors’ Properties</vt:lpstr>
      <vt:lpstr>A Simple Program – Default Constructor</vt:lpstr>
      <vt:lpstr>Object Construction with Arguments</vt:lpstr>
      <vt:lpstr>A Simple Program – Constructor with Arguments</vt:lpstr>
      <vt:lpstr>What is Missing?</vt:lpstr>
      <vt:lpstr>Output of the Following Program?</vt:lpstr>
      <vt:lpstr>PowerPoint Presentation</vt:lpstr>
      <vt:lpstr>PowerPoint Presentation</vt:lpstr>
      <vt:lpstr>PowerPoint Presentation</vt:lpstr>
      <vt:lpstr>Using Destructors </vt:lpstr>
      <vt:lpstr>When Constructors and Destructors Are Called </vt:lpstr>
      <vt:lpstr>PowerPoint Presentation</vt:lpstr>
      <vt:lpstr>PowerPoint Presentation</vt:lpstr>
      <vt:lpstr>PowerPoint Presentation</vt:lpstr>
      <vt:lpstr>PowerPoint Presentation</vt:lpstr>
      <vt:lpstr>When do Constructors Get Called?</vt:lpstr>
      <vt:lpstr>What Constructors Do</vt:lpstr>
      <vt:lpstr>Constructing Arrays of Objects</vt:lpstr>
      <vt:lpstr>Arrays of Objects and Non-Default Constructors</vt:lpstr>
      <vt:lpstr>Default Member-wise Assignment</vt:lpstr>
      <vt:lpstr>PowerPoint Presentation</vt:lpstr>
      <vt:lpstr>PowerPoint Presentation</vt:lpstr>
      <vt:lpstr>Default copy constructor</vt:lpstr>
      <vt:lpstr>Copy Constructor for Class Date</vt:lpstr>
      <vt:lpstr>Uses of the Copy Constructor</vt:lpstr>
      <vt:lpstr>Copy Constructor:  Defining a New Object</vt:lpstr>
      <vt:lpstr>Copy Constructor:Passing Objects by Value</vt:lpstr>
      <vt:lpstr>User-defined Copy Constructor:  When is it Required?</vt:lpstr>
      <vt:lpstr>What’s Next?</vt:lpstr>
      <vt:lpstr>Pointers to Objects</vt:lpstr>
      <vt:lpstr>Pointers to Objects</vt:lpstr>
      <vt:lpstr>Reference to Objects</vt:lpstr>
      <vt:lpstr>Reference to Objects</vt:lpstr>
      <vt:lpstr>Reference and Pointers to Objects</vt:lpstr>
      <vt:lpstr>static Class Members</vt:lpstr>
      <vt:lpstr>static Class Variables</vt:lpstr>
      <vt:lpstr>Public static Class Variables</vt:lpstr>
      <vt:lpstr>Private static Class Variables</vt:lpstr>
      <vt:lpstr>static Class Functions</vt:lpstr>
      <vt:lpstr>Public static Class Functions</vt:lpstr>
      <vt:lpstr>Private static Class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const Objects</vt:lpstr>
      <vt:lpstr>const Objects</vt:lpstr>
      <vt:lpstr>const Class Members</vt:lpstr>
      <vt:lpstr>The this Pointer</vt:lpstr>
      <vt:lpstr>Using the this Pointer</vt:lpstr>
      <vt:lpstr>Using the this Pointer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Member Initializer List</vt:lpstr>
      <vt:lpstr>Member Initializer List (Non-const Members)</vt:lpstr>
      <vt:lpstr>Member Initializer List (non-static const)</vt:lpstr>
      <vt:lpstr>Member Initializer List (References)</vt:lpstr>
      <vt:lpstr>Member Initializer List (member object, no default constructor)</vt:lpstr>
      <vt:lpstr>Member Initializer List  (Parameter name same as data member)</vt:lpstr>
      <vt:lpstr>What is the Singleton Pattern?</vt:lpstr>
      <vt:lpstr>Why use the Singleton Pattern?</vt:lpstr>
      <vt:lpstr>Solution</vt:lpstr>
      <vt:lpstr>Examples of Singleton Patterns</vt:lpstr>
      <vt:lpstr>Design Solution</vt:lpstr>
      <vt:lpstr>Implementation</vt:lpstr>
      <vt:lpstr>Singleton Example (C++)</vt:lpstr>
      <vt:lpstr>Singleton Consequences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aleem</dc:creator>
  <cp:lastModifiedBy>Zainab Abaid</cp:lastModifiedBy>
  <cp:revision>554</cp:revision>
  <dcterms:created xsi:type="dcterms:W3CDTF">2012-08-28T12:59:58Z</dcterms:created>
  <dcterms:modified xsi:type="dcterms:W3CDTF">2022-04-04T05:05:35Z</dcterms:modified>
</cp:coreProperties>
</file>