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342" r:id="rId3"/>
    <p:sldId id="343" r:id="rId4"/>
    <p:sldId id="322" r:id="rId5"/>
    <p:sldId id="450" r:id="rId6"/>
    <p:sldId id="344" r:id="rId7"/>
    <p:sldId id="451" r:id="rId8"/>
    <p:sldId id="324" r:id="rId9"/>
    <p:sldId id="430" r:id="rId10"/>
    <p:sldId id="319" r:id="rId11"/>
    <p:sldId id="345" r:id="rId12"/>
    <p:sldId id="346" r:id="rId13"/>
    <p:sldId id="320" r:id="rId14"/>
    <p:sldId id="321" r:id="rId15"/>
    <p:sldId id="438" r:id="rId16"/>
    <p:sldId id="444" r:id="rId17"/>
    <p:sldId id="325" r:id="rId18"/>
    <p:sldId id="326" r:id="rId19"/>
    <p:sldId id="453" r:id="rId20"/>
    <p:sldId id="327" r:id="rId21"/>
    <p:sldId id="328" r:id="rId22"/>
    <p:sldId id="329" r:id="rId23"/>
    <p:sldId id="331" r:id="rId24"/>
    <p:sldId id="332" r:id="rId25"/>
    <p:sldId id="333" r:id="rId26"/>
    <p:sldId id="334" r:id="rId27"/>
    <p:sldId id="335" r:id="rId28"/>
    <p:sldId id="336" r:id="rId29"/>
    <p:sldId id="337" r:id="rId30"/>
    <p:sldId id="338" r:id="rId31"/>
    <p:sldId id="339" r:id="rId32"/>
    <p:sldId id="340" r:id="rId33"/>
    <p:sldId id="341" r:id="rId34"/>
    <p:sldId id="446" r:id="rId35"/>
    <p:sldId id="452" r:id="rId36"/>
    <p:sldId id="440" r:id="rId37"/>
    <p:sldId id="355" r:id="rId38"/>
    <p:sldId id="357" r:id="rId39"/>
    <p:sldId id="358" r:id="rId40"/>
    <p:sldId id="359" r:id="rId41"/>
    <p:sldId id="360" r:id="rId42"/>
    <p:sldId id="361" r:id="rId43"/>
    <p:sldId id="362" r:id="rId44"/>
    <p:sldId id="363" r:id="rId45"/>
    <p:sldId id="364" r:id="rId46"/>
    <p:sldId id="365" r:id="rId47"/>
    <p:sldId id="445" r:id="rId48"/>
    <p:sldId id="431" r:id="rId49"/>
    <p:sldId id="436" r:id="rId50"/>
    <p:sldId id="435" r:id="rId51"/>
    <p:sldId id="367" r:id="rId52"/>
    <p:sldId id="368" r:id="rId53"/>
    <p:sldId id="369" r:id="rId54"/>
    <p:sldId id="370" r:id="rId55"/>
    <p:sldId id="371" r:id="rId56"/>
    <p:sldId id="372" r:id="rId57"/>
    <p:sldId id="373" r:id="rId58"/>
    <p:sldId id="374" r:id="rId59"/>
    <p:sldId id="375" r:id="rId60"/>
    <p:sldId id="376" r:id="rId61"/>
    <p:sldId id="377" r:id="rId62"/>
    <p:sldId id="380" r:id="rId63"/>
    <p:sldId id="381" r:id="rId64"/>
    <p:sldId id="382" r:id="rId65"/>
    <p:sldId id="447" r:id="rId66"/>
    <p:sldId id="383" r:id="rId67"/>
    <p:sldId id="384" r:id="rId68"/>
    <p:sldId id="385" r:id="rId69"/>
    <p:sldId id="386" r:id="rId70"/>
    <p:sldId id="387" r:id="rId71"/>
    <p:sldId id="388" r:id="rId72"/>
    <p:sldId id="389" r:id="rId73"/>
    <p:sldId id="390" r:id="rId74"/>
    <p:sldId id="391" r:id="rId75"/>
    <p:sldId id="392" r:id="rId76"/>
    <p:sldId id="393" r:id="rId77"/>
    <p:sldId id="394" r:id="rId78"/>
    <p:sldId id="395" r:id="rId79"/>
    <p:sldId id="396" r:id="rId80"/>
    <p:sldId id="397" r:id="rId81"/>
    <p:sldId id="398" r:id="rId82"/>
    <p:sldId id="399" r:id="rId83"/>
    <p:sldId id="400" r:id="rId84"/>
    <p:sldId id="401" r:id="rId85"/>
    <p:sldId id="402" r:id="rId86"/>
    <p:sldId id="403" r:id="rId87"/>
    <p:sldId id="404" r:id="rId88"/>
    <p:sldId id="405" r:id="rId89"/>
    <p:sldId id="406" r:id="rId90"/>
    <p:sldId id="407" r:id="rId91"/>
    <p:sldId id="408" r:id="rId92"/>
    <p:sldId id="409" r:id="rId93"/>
    <p:sldId id="410" r:id="rId94"/>
    <p:sldId id="411" r:id="rId95"/>
    <p:sldId id="412" r:id="rId96"/>
    <p:sldId id="413" r:id="rId97"/>
    <p:sldId id="414" r:id="rId98"/>
    <p:sldId id="415" r:id="rId99"/>
    <p:sldId id="416" r:id="rId100"/>
    <p:sldId id="417" r:id="rId101"/>
    <p:sldId id="418" r:id="rId102"/>
    <p:sldId id="419" r:id="rId103"/>
    <p:sldId id="420" r:id="rId104"/>
    <p:sldId id="421" r:id="rId105"/>
    <p:sldId id="422" r:id="rId106"/>
    <p:sldId id="423"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14DE"/>
    <a:srgbClr val="008000"/>
    <a:srgbClr val="B80000"/>
    <a:srgbClr val="D20000"/>
    <a:srgbClr val="2F1BC7"/>
    <a:srgbClr val="27558D"/>
    <a:srgbClr val="39DFE7"/>
    <a:srgbClr val="160C5C"/>
    <a:srgbClr val="4F5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43" autoAdjust="0"/>
    <p:restoredTop sz="92241" autoAdjust="0"/>
  </p:normalViewPr>
  <p:slideViewPr>
    <p:cSldViewPr>
      <p:cViewPr varScale="1">
        <p:scale>
          <a:sx n="127" d="100"/>
          <a:sy n="127" d="100"/>
        </p:scale>
        <p:origin x="216" y="1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C0C88-7267-4399-A55D-D2971BA77B10}" type="datetimeFigureOut">
              <a:rPr lang="en-US" smtClean="0"/>
              <a:t>3/25/23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5FC15-40B4-45E5-86AE-2E64D22F0C38}" type="slidenum">
              <a:rPr lang="en-US" smtClean="0"/>
              <a:t>‹#›</a:t>
            </a:fld>
            <a:endParaRPr lang="en-US"/>
          </a:p>
        </p:txBody>
      </p:sp>
    </p:spTree>
    <p:extLst>
      <p:ext uri="{BB962C8B-B14F-4D97-AF65-F5344CB8AC3E}">
        <p14:creationId xmlns:p14="http://schemas.microsoft.com/office/powerpoint/2010/main" val="346536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geeksforgeeks.org/assignment-operator-overloading-in-c/"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Sequence_point"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isocpp.org/wiki/faq/operator-overloading#overload-dot" TargetMode="External"/><Relationship Id="rId4" Type="http://schemas.openxmlformats.org/officeDocument/2006/relationships/hyperlink" Target="http://www.stroustrup.com/bs_faq2.html#overload-do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85FC15-40B4-45E5-86AE-2E64D22F0C38}" type="slidenum">
              <a:rPr lang="en-US" smtClean="0"/>
              <a:t>1</a:t>
            </a:fld>
            <a:endParaRPr lang="en-US"/>
          </a:p>
        </p:txBody>
      </p:sp>
    </p:spTree>
    <p:extLst>
      <p:ext uri="{BB962C8B-B14F-4D97-AF65-F5344CB8AC3E}">
        <p14:creationId xmlns:p14="http://schemas.microsoft.com/office/powerpoint/2010/main" val="1058125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40</a:t>
            </a:fld>
            <a:endParaRPr lang="en-US"/>
          </a:p>
        </p:txBody>
      </p:sp>
    </p:spTree>
    <p:extLst>
      <p:ext uri="{BB962C8B-B14F-4D97-AF65-F5344CB8AC3E}">
        <p14:creationId xmlns:p14="http://schemas.microsoft.com/office/powerpoint/2010/main" val="2140444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aseline="0" dirty="0">
                <a:latin typeface="Arial" panose="020B0604020202020204" pitchFamily="34" charset="0"/>
              </a:rPr>
              <a:t>Inventory Item 2 = ++</a:t>
            </a:r>
            <a:r>
              <a:rPr lang="en-US" sz="1000" baseline="0" dirty="0" err="1">
                <a:latin typeface="Arial" panose="020B0604020202020204" pitchFamily="34" charset="0"/>
              </a:rPr>
              <a:t>someItem</a:t>
            </a:r>
            <a:r>
              <a:rPr lang="en-US" sz="1000" baseline="0" dirty="0">
                <a:latin typeface="Arial" panose="020B0604020202020204" pitchFamily="34" charset="0"/>
              </a:rPr>
              <a:t>; // Will not work as the overloaded function does not return anything</a:t>
            </a:r>
          </a:p>
        </p:txBody>
      </p:sp>
      <p:sp>
        <p:nvSpPr>
          <p:cNvPr id="4" name="Slide Number Placeholder 3"/>
          <p:cNvSpPr>
            <a:spLocks noGrp="1"/>
          </p:cNvSpPr>
          <p:nvPr>
            <p:ph type="sldNum" sz="quarter" idx="10"/>
          </p:nvPr>
        </p:nvSpPr>
        <p:spPr/>
        <p:txBody>
          <a:bodyPr/>
          <a:lstStyle/>
          <a:p>
            <a:fld id="{FE85FC15-40B4-45E5-86AE-2E64D22F0C38}" type="slidenum">
              <a:rPr lang="en-US" smtClean="0"/>
              <a:t>42</a:t>
            </a:fld>
            <a:endParaRPr lang="en-US"/>
          </a:p>
        </p:txBody>
      </p:sp>
    </p:spTree>
    <p:extLst>
      <p:ext uri="{BB962C8B-B14F-4D97-AF65-F5344CB8AC3E}">
        <p14:creationId xmlns:p14="http://schemas.microsoft.com/office/powerpoint/2010/main" val="418768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Item number: 56 sold 0 times                                                                                                                   </a:t>
            </a:r>
          </a:p>
          <a:p>
            <a:r>
              <a:rPr lang="en-US" sz="1100" b="0" i="0" kern="1200" dirty="0">
                <a:solidFill>
                  <a:schemeClr val="tx1"/>
                </a:solidFill>
                <a:effectLst/>
                <a:latin typeface="+mn-lt"/>
                <a:ea typeface="+mn-ea"/>
                <a:cs typeface="+mn-cs"/>
              </a:rPr>
              <a:t>Item number: 999 sold 12 times                                                                                                                 </a:t>
            </a:r>
          </a:p>
          <a:p>
            <a:r>
              <a:rPr lang="en-US" sz="1100" b="0" i="0" kern="1200" dirty="0">
                <a:solidFill>
                  <a:schemeClr val="tx1"/>
                </a:solidFill>
                <a:effectLst/>
                <a:latin typeface="+mn-lt"/>
                <a:ea typeface="+mn-ea"/>
                <a:cs typeface="+mn-cs"/>
              </a:rPr>
              <a:t>Item number: 999 sold 13 times</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44</a:t>
            </a:fld>
            <a:endParaRPr lang="en-US"/>
          </a:p>
        </p:txBody>
      </p:sp>
    </p:spTree>
    <p:extLst>
      <p:ext uri="{BB962C8B-B14F-4D97-AF65-F5344CB8AC3E}">
        <p14:creationId xmlns:p14="http://schemas.microsoft.com/office/powerpoint/2010/main" val="106988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Item number: 1 sold 13 times                                                                                         </a:t>
            </a:r>
          </a:p>
          <a:p>
            <a:r>
              <a:rPr lang="en-US" sz="1200" b="0" i="0" kern="1200" dirty="0">
                <a:solidFill>
                  <a:schemeClr val="tx1"/>
                </a:solidFill>
                <a:effectLst/>
                <a:latin typeface="+mn-lt"/>
                <a:ea typeface="+mn-ea"/>
                <a:cs typeface="+mn-cs"/>
              </a:rPr>
              <a:t>Item number: 2 sold 12 times                                                                                         </a:t>
            </a:r>
          </a:p>
          <a:p>
            <a:r>
              <a:rPr lang="en-US" sz="1200" b="0" i="0" kern="1200" dirty="0">
                <a:solidFill>
                  <a:schemeClr val="tx1"/>
                </a:solidFill>
                <a:effectLst/>
                <a:latin typeface="+mn-lt"/>
                <a:ea typeface="+mn-ea"/>
                <a:cs typeface="+mn-cs"/>
              </a:rPr>
              <a:t>Item number: 3 sold 12 times</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47</a:t>
            </a:fld>
            <a:endParaRPr lang="en-US"/>
          </a:p>
        </p:txBody>
      </p:sp>
    </p:spTree>
    <p:extLst>
      <p:ext uri="{BB962C8B-B14F-4D97-AF65-F5344CB8AC3E}">
        <p14:creationId xmlns:p14="http://schemas.microsoft.com/office/powerpoint/2010/main" val="2312186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48</a:t>
            </a:fld>
            <a:endParaRPr lang="en-US"/>
          </a:p>
        </p:txBody>
      </p:sp>
    </p:spTree>
    <p:extLst>
      <p:ext uri="{BB962C8B-B14F-4D97-AF65-F5344CB8AC3E}">
        <p14:creationId xmlns:p14="http://schemas.microsoft.com/office/powerpoint/2010/main" val="73561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Yes, if class contains pointers (dynamic allocations) to ensure</a:t>
            </a:r>
            <a:r>
              <a:rPr lang="en-US" sz="1000" baseline="0" dirty="0"/>
              <a:t> a Deep Copy</a:t>
            </a: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49</a:t>
            </a:fld>
            <a:endParaRPr lang="en-US"/>
          </a:p>
        </p:txBody>
      </p:sp>
    </p:spTree>
    <p:extLst>
      <p:ext uri="{BB962C8B-B14F-4D97-AF65-F5344CB8AC3E}">
        <p14:creationId xmlns:p14="http://schemas.microsoft.com/office/powerpoint/2010/main" val="3729235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Output =  10</a:t>
            </a:r>
          </a:p>
          <a:p>
            <a:r>
              <a:rPr lang="en-US" dirty="0">
                <a:hlinkClick r:id="rId3"/>
              </a:rPr>
              <a:t>https://www.geeksforgeeks.org/assignment-operator-overloading-in-c/</a:t>
            </a:r>
            <a:endParaRPr lang="en-US" dirty="0"/>
          </a:p>
          <a:p>
            <a:r>
              <a:rPr lang="en-US" b="1" dirty="0"/>
              <a:t>Explain this with a figure on board</a:t>
            </a:r>
          </a:p>
        </p:txBody>
      </p:sp>
      <p:sp>
        <p:nvSpPr>
          <p:cNvPr id="4" name="Slide Number Placeholder 3"/>
          <p:cNvSpPr>
            <a:spLocks noGrp="1"/>
          </p:cNvSpPr>
          <p:nvPr>
            <p:ph type="sldNum" sz="quarter" idx="10"/>
          </p:nvPr>
        </p:nvSpPr>
        <p:spPr/>
        <p:txBody>
          <a:bodyPr/>
          <a:lstStyle/>
          <a:p>
            <a:fld id="{FE85FC15-40B4-45E5-86AE-2E64D22F0C38}" type="slidenum">
              <a:rPr lang="en-US" smtClean="0"/>
              <a:t>50</a:t>
            </a:fld>
            <a:endParaRPr lang="en-US"/>
          </a:p>
        </p:txBody>
      </p:sp>
    </p:spTree>
    <p:extLst>
      <p:ext uri="{BB962C8B-B14F-4D97-AF65-F5344CB8AC3E}">
        <p14:creationId xmlns:p14="http://schemas.microsoft.com/office/powerpoint/2010/main" val="53417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62</a:t>
            </a:fld>
            <a:endParaRPr lang="en-US"/>
          </a:p>
        </p:txBody>
      </p:sp>
    </p:spTree>
    <p:extLst>
      <p:ext uri="{BB962C8B-B14F-4D97-AF65-F5344CB8AC3E}">
        <p14:creationId xmlns:p14="http://schemas.microsoft.com/office/powerpoint/2010/main" val="4285668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atin typeface="Arial" panose="020B0604020202020204" pitchFamily="34" charset="0"/>
              <a:ea typeface="ＭＳ Ｐゴシック" panose="020B0600070205080204" pitchFamily="34" charset="-128"/>
            </a:endParaRPr>
          </a:p>
        </p:txBody>
      </p:sp>
      <p:sp>
        <p:nvSpPr>
          <p:cNvPr id="501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fld id="{9AB6B84C-954D-4201-87EC-7E23263E5BBD}" type="slidenum">
              <a:rPr lang="en-US" sz="1200"/>
              <a:pPr eaLnBrk="1" hangingPunct="1"/>
              <a:t>76</a:t>
            </a:fld>
            <a:endParaRPr lang="en-US" sz="1200"/>
          </a:p>
        </p:txBody>
      </p:sp>
    </p:spTree>
    <p:extLst>
      <p:ext uri="{BB962C8B-B14F-4D97-AF65-F5344CB8AC3E}">
        <p14:creationId xmlns:p14="http://schemas.microsoft.com/office/powerpoint/2010/main" val="38346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Can be a </a:t>
            </a:r>
            <a:r>
              <a:rPr lang="en-US" b="1" dirty="0">
                <a:solidFill>
                  <a:srgbClr val="2C14DE"/>
                </a:solidFill>
                <a:latin typeface="Calibri" panose="020F0502020204030204" pitchFamily="34" charset="0"/>
              </a:rPr>
              <a:t>member function </a:t>
            </a:r>
            <a:r>
              <a:rPr lang="en-US" dirty="0">
                <a:latin typeface="Calibri" panose="020F0502020204030204" pitchFamily="34" charset="0"/>
              </a:rPr>
              <a:t>(</a:t>
            </a:r>
            <a:r>
              <a:rPr lang="en-US" b="1" dirty="0">
                <a:solidFill>
                  <a:srgbClr val="D20000"/>
                </a:solidFill>
                <a:latin typeface="Calibri" panose="020F0502020204030204" pitchFamily="34" charset="0"/>
              </a:rPr>
              <a:t>must be non-static</a:t>
            </a:r>
            <a:r>
              <a:rPr lang="en-US" dirty="0">
                <a:latin typeface="Calibri" panose="020F0502020204030204" pitchFamily="34" charset="0"/>
              </a:rPr>
              <a:t>): to be able to work on objects of the class</a:t>
            </a:r>
          </a:p>
          <a:p>
            <a:pPr fontAlgn="base"/>
            <a:r>
              <a:rPr lang="en-US" sz="1200" b="0" i="0" kern="1200" dirty="0">
                <a:solidFill>
                  <a:schemeClr val="tx1"/>
                </a:solidFill>
                <a:effectLst/>
                <a:latin typeface="+mn-lt"/>
                <a:ea typeface="+mn-ea"/>
                <a:cs typeface="+mn-cs"/>
              </a:rPr>
              <a:t>If you plan on implementing -&gt;, () or [] they are </a:t>
            </a:r>
            <a:r>
              <a:rPr lang="en-US" sz="1200" b="1" i="0" kern="1200" dirty="0">
                <a:solidFill>
                  <a:schemeClr val="tx1"/>
                </a:solidFill>
                <a:effectLst/>
                <a:latin typeface="+mn-lt"/>
                <a:ea typeface="+mn-ea"/>
                <a:cs typeface="+mn-cs"/>
              </a:rPr>
              <a:t>naturally member methods</a:t>
            </a:r>
            <a:r>
              <a:rPr lang="en-US" sz="1200" b="0" i="0" kern="1200" dirty="0">
                <a:solidFill>
                  <a:schemeClr val="tx1"/>
                </a:solidFill>
                <a:effectLst/>
                <a:latin typeface="+mn-lt"/>
                <a:ea typeface="+mn-ea"/>
                <a:cs typeface="+mn-cs"/>
              </a:rPr>
              <a:t>.</a:t>
            </a:r>
          </a:p>
          <a:p>
            <a:br>
              <a:rPr lang="en-US" dirty="0"/>
            </a:br>
            <a:r>
              <a:rPr lang="en-US" sz="1200" b="0" i="0" kern="1200" dirty="0">
                <a:solidFill>
                  <a:schemeClr val="tx1"/>
                </a:solidFill>
                <a:effectLst/>
                <a:latin typeface="+mn-lt"/>
                <a:ea typeface="+mn-ea"/>
                <a:cs typeface="+mn-cs"/>
              </a:rPr>
              <a:t>The binary operators </a:t>
            </a:r>
            <a:r>
              <a:rPr lang="en-US" dirty="0"/>
              <a:t>=</a:t>
            </a:r>
            <a:r>
              <a:rPr lang="en-US" sz="1200" b="0" i="0" kern="1200" dirty="0">
                <a:solidFill>
                  <a:schemeClr val="tx1"/>
                </a:solidFill>
                <a:effectLst/>
                <a:latin typeface="+mn-lt"/>
                <a:ea typeface="+mn-ea"/>
                <a:cs typeface="+mn-cs"/>
              </a:rPr>
              <a:t> (assignment), </a:t>
            </a:r>
            <a:r>
              <a:rPr lang="en-US" dirty="0"/>
              <a:t>[]</a:t>
            </a:r>
            <a:r>
              <a:rPr lang="en-US" sz="1200" b="0" i="0" kern="1200" dirty="0">
                <a:solidFill>
                  <a:schemeClr val="tx1"/>
                </a:solidFill>
                <a:effectLst/>
                <a:latin typeface="+mn-lt"/>
                <a:ea typeface="+mn-ea"/>
                <a:cs typeface="+mn-cs"/>
              </a:rPr>
              <a:t> (array subscription), </a:t>
            </a:r>
            <a:r>
              <a:rPr lang="en-US" dirty="0"/>
              <a:t>-&gt;</a:t>
            </a:r>
            <a:r>
              <a:rPr lang="en-US" sz="1200" b="0" i="0" kern="1200" dirty="0">
                <a:solidFill>
                  <a:schemeClr val="tx1"/>
                </a:solidFill>
                <a:effectLst/>
                <a:latin typeface="+mn-lt"/>
                <a:ea typeface="+mn-ea"/>
                <a:cs typeface="+mn-cs"/>
              </a:rPr>
              <a:t> (member access), as well as the n-</a:t>
            </a:r>
            <a:r>
              <a:rPr lang="en-US" sz="1200" b="0" i="0" kern="1200" dirty="0" err="1">
                <a:solidFill>
                  <a:schemeClr val="tx1"/>
                </a:solidFill>
                <a:effectLst/>
                <a:latin typeface="+mn-lt"/>
                <a:ea typeface="+mn-ea"/>
                <a:cs typeface="+mn-cs"/>
              </a:rPr>
              <a:t>ary</a:t>
            </a:r>
            <a:r>
              <a:rPr lang="en-US" sz="1200" b="0" i="0" kern="1200" dirty="0">
                <a:solidFill>
                  <a:schemeClr val="tx1"/>
                </a:solidFill>
                <a:effectLst/>
                <a:latin typeface="+mn-lt"/>
                <a:ea typeface="+mn-ea"/>
                <a:cs typeface="+mn-cs"/>
              </a:rPr>
              <a:t> </a:t>
            </a:r>
            <a:r>
              <a:rPr lang="en-US" dirty="0"/>
              <a:t>()</a:t>
            </a:r>
            <a:r>
              <a:rPr lang="en-US" sz="1200" b="0" i="0" kern="1200" dirty="0">
                <a:solidFill>
                  <a:schemeClr val="tx1"/>
                </a:solidFill>
                <a:effectLst/>
                <a:latin typeface="+mn-lt"/>
                <a:ea typeface="+mn-ea"/>
                <a:cs typeface="+mn-cs"/>
              </a:rPr>
              <a:t> (function call) operator, must always be implemented as </a:t>
            </a:r>
            <a:r>
              <a:rPr lang="en-US" sz="1200" b="1" i="1" kern="1200" dirty="0">
                <a:solidFill>
                  <a:schemeClr val="tx1"/>
                </a:solidFill>
                <a:effectLst/>
                <a:latin typeface="+mn-lt"/>
                <a:ea typeface="+mn-ea"/>
                <a:cs typeface="+mn-cs"/>
              </a:rPr>
              <a:t>member functions</a:t>
            </a:r>
            <a:r>
              <a:rPr lang="en-US" sz="1200" b="0" i="0" kern="1200" dirty="0">
                <a:solidFill>
                  <a:schemeClr val="tx1"/>
                </a:solidFill>
                <a:effectLst/>
                <a:latin typeface="+mn-lt"/>
                <a:ea typeface="+mn-ea"/>
                <a:cs typeface="+mn-cs"/>
              </a:rPr>
              <a:t>, because the syntax of the language requires them to.</a:t>
            </a:r>
            <a:endParaRPr lang="en-US"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11</a:t>
            </a:fld>
            <a:endParaRPr lang="en-US"/>
          </a:p>
        </p:txBody>
      </p:sp>
    </p:spTree>
    <p:extLst>
      <p:ext uri="{BB962C8B-B14F-4D97-AF65-F5344CB8AC3E}">
        <p14:creationId xmlns:p14="http://schemas.microsoft.com/office/powerpoint/2010/main" val="169364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at least one of the operands has to be of a user-defined type.</a:t>
            </a:r>
            <a:endParaRPr lang="en-US" sz="1100" dirty="0"/>
          </a:p>
        </p:txBody>
      </p:sp>
      <p:sp>
        <p:nvSpPr>
          <p:cNvPr id="4" name="Slide Number Placeholder 3"/>
          <p:cNvSpPr>
            <a:spLocks noGrp="1"/>
          </p:cNvSpPr>
          <p:nvPr>
            <p:ph type="sldNum" sz="quarter" idx="10"/>
          </p:nvPr>
        </p:nvSpPr>
        <p:spPr/>
        <p:txBody>
          <a:bodyPr/>
          <a:lstStyle/>
          <a:p>
            <a:fld id="{FE85FC15-40B4-45E5-86AE-2E64D22F0C38}" type="slidenum">
              <a:rPr lang="en-US" smtClean="0"/>
              <a:t>13</a:t>
            </a:fld>
            <a:endParaRPr lang="en-US"/>
          </a:p>
        </p:txBody>
      </p:sp>
    </p:spTree>
    <p:extLst>
      <p:ext uri="{BB962C8B-B14F-4D97-AF65-F5344CB8AC3E}">
        <p14:creationId xmlns:p14="http://schemas.microsoft.com/office/powerpoint/2010/main" val="2315118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comma operator (represented by the token, ) is a binary operator that evaluates its first operand and discards the result, it then evaluates the second operand and returns this value (and type). The comma operator has the lowest precedence of any C operator, and acts as a </a:t>
            </a:r>
            <a:r>
              <a:rPr lang="en-US" sz="1200" b="0" i="0" u="none" strike="noStrike" kern="1200" dirty="0">
                <a:solidFill>
                  <a:schemeClr val="tx1"/>
                </a:solidFill>
                <a:effectLst/>
                <a:latin typeface="+mn-lt"/>
                <a:ea typeface="+mn-ea"/>
                <a:cs typeface="+mn-cs"/>
                <a:hlinkClick r:id="rId3"/>
              </a:rPr>
              <a:t>sequence point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-&gt;* is an</a:t>
            </a:r>
            <a:r>
              <a:rPr lang="en-US" sz="1200" b="0" i="0" kern="1200" baseline="0" dirty="0">
                <a:solidFill>
                  <a:schemeClr val="tx1"/>
                </a:solidFill>
                <a:effectLst/>
                <a:latin typeface="+mn-lt"/>
                <a:ea typeface="+mn-ea"/>
                <a:cs typeface="+mn-cs"/>
              </a:rPr>
              <a:t> operator to operate on </a:t>
            </a:r>
            <a:r>
              <a:rPr lang="en-US" sz="1200" b="0" i="0" kern="1200" dirty="0">
                <a:solidFill>
                  <a:schemeClr val="tx1"/>
                </a:solidFill>
                <a:effectLst/>
                <a:latin typeface="+mn-lt"/>
                <a:ea typeface="+mn-ea"/>
                <a:cs typeface="+mn-cs"/>
              </a:rPr>
              <a:t>function pointers</a:t>
            </a:r>
          </a:p>
          <a:p>
            <a:endParaRPr lang="en-US" sz="1200" b="0" i="0" kern="1200" dirty="0">
              <a:solidFill>
                <a:schemeClr val="tx1"/>
              </a:solidFill>
              <a:effectLst/>
              <a:latin typeface="+mn-lt"/>
              <a:ea typeface="+mn-ea"/>
              <a:cs typeface="+mn-cs"/>
              <a:hlinkClick r:id="rId4"/>
            </a:endParaRPr>
          </a:p>
          <a:p>
            <a:r>
              <a:rPr lang="en-US" dirty="0">
                <a:hlinkClick r:id="rId5"/>
              </a:rPr>
              <a:t>https://isocpp.org/wiki/faq/operator-overloading#overload-dot</a:t>
            </a:r>
            <a:endParaRPr lang="en-US" dirty="0">
              <a:hlinkClick r:id="rId4"/>
            </a:endParaRPr>
          </a:p>
          <a:p>
            <a:r>
              <a:rPr lang="en-US" dirty="0">
                <a:hlinkClick r:id="rId4"/>
              </a:rPr>
              <a:t>http://www.stroustrup.com/bs_faq2.html#overload-dot</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is no fundamental reason to disallow overloading of ?:. I just didn't see the need to introduce the special case of overloading a ternary operator. Note that a function overloading </a:t>
            </a:r>
            <a:r>
              <a:rPr lang="en-US" sz="1200" b="0" i="1" kern="1200" dirty="0">
                <a:solidFill>
                  <a:schemeClr val="tx1"/>
                </a:solidFill>
                <a:effectLst/>
                <a:latin typeface="+mn-lt"/>
                <a:ea typeface="+mn-ea"/>
                <a:cs typeface="+mn-cs"/>
              </a:rPr>
              <a:t>expr1?expr2:expr3</a:t>
            </a:r>
            <a:r>
              <a:rPr lang="en-US" sz="1200" b="0" i="0" kern="1200" dirty="0">
                <a:solidFill>
                  <a:schemeClr val="tx1"/>
                </a:solidFill>
                <a:effectLst/>
                <a:latin typeface="+mn-lt"/>
                <a:ea typeface="+mn-ea"/>
                <a:cs typeface="+mn-cs"/>
              </a:rPr>
              <a:t> would not be able to guarantee that only one of </a:t>
            </a:r>
            <a:r>
              <a:rPr lang="en-US" sz="1200" b="0" i="1" kern="1200" dirty="0">
                <a:solidFill>
                  <a:schemeClr val="tx1"/>
                </a:solidFill>
                <a:effectLst/>
                <a:latin typeface="+mn-lt"/>
                <a:ea typeface="+mn-ea"/>
                <a:cs typeface="+mn-cs"/>
              </a:rPr>
              <a:t>expr2</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expr3</a:t>
            </a:r>
            <a:r>
              <a:rPr lang="en-US" sz="1200" b="0" i="0" kern="1200" dirty="0">
                <a:solidFill>
                  <a:schemeClr val="tx1"/>
                </a:solidFill>
                <a:effectLst/>
                <a:latin typeface="+mn-lt"/>
                <a:ea typeface="+mn-ea"/>
                <a:cs typeface="+mn-cs"/>
              </a:rPr>
              <a:t> was executed.</a:t>
            </a:r>
            <a:br>
              <a:rPr lang="en-US" dirty="0"/>
            </a:b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Sizeof</a:t>
            </a:r>
            <a:r>
              <a:rPr lang="en-US" sz="1200" b="0" i="0" kern="1200" dirty="0">
                <a:solidFill>
                  <a:schemeClr val="tx1"/>
                </a:solidFill>
                <a:effectLst/>
                <a:latin typeface="+mn-lt"/>
                <a:ea typeface="+mn-ea"/>
                <a:cs typeface="+mn-cs"/>
              </a:rPr>
              <a:t> cannot be overloaded because built-in operations, such as incrementing a pointer into an array implicitly depends on it. Consider:</a:t>
            </a:r>
          </a:p>
          <a:p>
            <a:br>
              <a:rPr lang="en-US" dirty="0"/>
            </a:br>
            <a:r>
              <a:rPr lang="en-US" sz="1200" b="0" i="0" kern="1200" dirty="0">
                <a:solidFill>
                  <a:schemeClr val="tx1"/>
                </a:solidFill>
                <a:effectLst/>
                <a:latin typeface="+mn-lt"/>
                <a:ea typeface="+mn-ea"/>
                <a:cs typeface="+mn-cs"/>
              </a:rPr>
              <a:t>Operator . (dot) could in principle be overloaded using the same technique as used for -&gt;. However, doing so can lead to questions about whether an operation is meant for the object overloading . or an object referred to by . For example:</a:t>
            </a:r>
          </a:p>
          <a:p>
            <a:br>
              <a:rPr lang="en-US" dirty="0"/>
            </a:br>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14</a:t>
            </a:fld>
            <a:endParaRPr lang="en-US"/>
          </a:p>
        </p:txBody>
      </p:sp>
    </p:spTree>
    <p:extLst>
      <p:ext uri="{BB962C8B-B14F-4D97-AF65-F5344CB8AC3E}">
        <p14:creationId xmlns:p14="http://schemas.microsoft.com/office/powerpoint/2010/main" val="2805704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rPr>
              <a:t>Can be a </a:t>
            </a:r>
            <a:r>
              <a:rPr lang="en-US" b="1" dirty="0">
                <a:solidFill>
                  <a:srgbClr val="2C14DE"/>
                </a:solidFill>
                <a:latin typeface="Calibri" panose="020F0502020204030204" pitchFamily="34" charset="0"/>
              </a:rPr>
              <a:t>member function </a:t>
            </a:r>
            <a:r>
              <a:rPr lang="en-US" dirty="0">
                <a:latin typeface="Calibri" panose="020F0502020204030204" pitchFamily="34" charset="0"/>
              </a:rPr>
              <a:t>(</a:t>
            </a:r>
            <a:r>
              <a:rPr lang="en-US" b="1" dirty="0">
                <a:solidFill>
                  <a:srgbClr val="D20000"/>
                </a:solidFill>
                <a:latin typeface="Calibri" panose="020F0502020204030204" pitchFamily="34" charset="0"/>
              </a:rPr>
              <a:t>must be non-static</a:t>
            </a:r>
            <a:r>
              <a:rPr lang="en-US" dirty="0">
                <a:latin typeface="Calibri" panose="020F0502020204030204" pitchFamily="34" charset="0"/>
              </a:rPr>
              <a:t>): to be able to work on objects of the class</a:t>
            </a:r>
          </a:p>
          <a:p>
            <a:pPr fontAlgn="base"/>
            <a:r>
              <a:rPr lang="en-US" sz="1200" b="0" i="0" kern="1200" dirty="0">
                <a:solidFill>
                  <a:schemeClr val="tx1"/>
                </a:solidFill>
                <a:effectLst/>
                <a:latin typeface="+mn-lt"/>
                <a:ea typeface="+mn-ea"/>
                <a:cs typeface="+mn-cs"/>
              </a:rPr>
              <a:t>If you plan on implementing -&gt;, () or [] they are </a:t>
            </a:r>
            <a:r>
              <a:rPr lang="en-US" sz="1200" b="1" i="0" kern="1200" dirty="0">
                <a:solidFill>
                  <a:schemeClr val="tx1"/>
                </a:solidFill>
                <a:effectLst/>
                <a:latin typeface="+mn-lt"/>
                <a:ea typeface="+mn-ea"/>
                <a:cs typeface="+mn-cs"/>
              </a:rPr>
              <a:t>naturally member methods</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unary operator </a:t>
            </a:r>
            <a:r>
              <a:rPr lang="en-US" dirty="0"/>
              <a:t>@</a:t>
            </a:r>
            <a:r>
              <a:rPr lang="en-US" sz="1200" b="0" i="0" kern="1200" dirty="0">
                <a:solidFill>
                  <a:schemeClr val="tx1"/>
                </a:solidFill>
                <a:effectLst/>
                <a:latin typeface="+mn-lt"/>
                <a:ea typeface="+mn-ea"/>
                <a:cs typeface="+mn-cs"/>
              </a:rPr>
              <a:t>, applied to an object x, is invoked either as </a:t>
            </a:r>
            <a:r>
              <a:rPr lang="en-US" dirty="0"/>
              <a:t>operator@(x)</a:t>
            </a:r>
            <a:r>
              <a:rPr lang="en-US" sz="1200" b="0" i="0" kern="1200" dirty="0">
                <a:solidFill>
                  <a:schemeClr val="tx1"/>
                </a:solidFill>
                <a:effectLst/>
                <a:latin typeface="+mn-lt"/>
                <a:ea typeface="+mn-ea"/>
                <a:cs typeface="+mn-cs"/>
              </a:rPr>
              <a:t> [non</a:t>
            </a:r>
            <a:r>
              <a:rPr lang="en-US" sz="1200" b="0" i="0" kern="1200" baseline="0" dirty="0">
                <a:solidFill>
                  <a:schemeClr val="tx1"/>
                </a:solidFill>
                <a:effectLst/>
                <a:latin typeface="+mn-lt"/>
                <a:ea typeface="+mn-ea"/>
                <a:cs typeface="+mn-cs"/>
              </a:rPr>
              <a:t> member implementation] </a:t>
            </a:r>
            <a:r>
              <a:rPr lang="en-US" sz="1200" b="0" i="0" kern="1200" dirty="0">
                <a:solidFill>
                  <a:schemeClr val="tx1"/>
                </a:solidFill>
                <a:effectLst/>
                <a:latin typeface="+mn-lt"/>
                <a:ea typeface="+mn-ea"/>
                <a:cs typeface="+mn-cs"/>
              </a:rPr>
              <a:t>or as </a:t>
            </a:r>
            <a:r>
              <a:rPr lang="en-US" dirty="0" err="1"/>
              <a:t>x.operator</a:t>
            </a:r>
            <a:r>
              <a:rPr lang="en-US" dirty="0"/>
              <a:t>@() [member implementation]</a:t>
            </a:r>
            <a:r>
              <a:rPr lang="en-US" sz="1200" b="0" i="0" kern="1200" dirty="0">
                <a:solidFill>
                  <a:schemeClr val="tx1"/>
                </a:solidFill>
                <a:effectLst/>
                <a:latin typeface="+mn-lt"/>
                <a:ea typeface="+mn-ea"/>
                <a:cs typeface="+mn-cs"/>
              </a:rPr>
              <a:t>. A binary infix operator </a:t>
            </a:r>
            <a:r>
              <a:rPr lang="en-US" dirty="0"/>
              <a:t>@</a:t>
            </a:r>
            <a:r>
              <a:rPr lang="en-US" sz="1200" b="0" i="0" kern="1200" dirty="0">
                <a:solidFill>
                  <a:schemeClr val="tx1"/>
                </a:solidFill>
                <a:effectLst/>
                <a:latin typeface="+mn-lt"/>
                <a:ea typeface="+mn-ea"/>
                <a:cs typeface="+mn-cs"/>
              </a:rPr>
              <a:t>, applied to the objects </a:t>
            </a:r>
            <a:r>
              <a:rPr lang="en-US" dirty="0"/>
              <a:t>x</a:t>
            </a:r>
            <a:r>
              <a:rPr lang="en-US" sz="1200" b="0" i="0" kern="1200" dirty="0">
                <a:solidFill>
                  <a:schemeClr val="tx1"/>
                </a:solidFill>
                <a:effectLst/>
                <a:latin typeface="+mn-lt"/>
                <a:ea typeface="+mn-ea"/>
                <a:cs typeface="+mn-cs"/>
              </a:rPr>
              <a:t> and </a:t>
            </a:r>
            <a:r>
              <a:rPr lang="en-US" dirty="0"/>
              <a:t>y</a:t>
            </a:r>
            <a:r>
              <a:rPr lang="en-US" sz="1200" b="0" i="0" kern="1200" dirty="0">
                <a:solidFill>
                  <a:schemeClr val="tx1"/>
                </a:solidFill>
                <a:effectLst/>
                <a:latin typeface="+mn-lt"/>
                <a:ea typeface="+mn-ea"/>
                <a:cs typeface="+mn-cs"/>
              </a:rPr>
              <a:t>, is called either as </a:t>
            </a:r>
            <a:r>
              <a:rPr lang="en-US" dirty="0"/>
              <a:t>operator@(</a:t>
            </a:r>
            <a:r>
              <a:rPr lang="en-US" dirty="0" err="1"/>
              <a:t>x,y</a:t>
            </a:r>
            <a:r>
              <a:rPr lang="en-US" dirty="0"/>
              <a:t>)</a:t>
            </a:r>
            <a:r>
              <a:rPr lang="en-US" sz="1200" b="0" i="0" kern="1200" dirty="0">
                <a:solidFill>
                  <a:schemeClr val="tx1"/>
                </a:solidFill>
                <a:effectLst/>
                <a:latin typeface="+mn-lt"/>
                <a:ea typeface="+mn-ea"/>
                <a:cs typeface="+mn-cs"/>
              </a:rPr>
              <a:t> [non-member implementation]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or as </a:t>
            </a:r>
            <a:r>
              <a:rPr lang="en-US" dirty="0" err="1"/>
              <a:t>x.operator</a:t>
            </a:r>
            <a:r>
              <a:rPr lang="en-US" dirty="0"/>
              <a:t>@(y)</a:t>
            </a:r>
            <a:r>
              <a:rPr lang="en-US" sz="1200" b="0" i="0" kern="1200" baseline="0" dirty="0">
                <a:solidFill>
                  <a:schemeClr val="tx1"/>
                </a:solidFill>
                <a:effectLst/>
                <a:latin typeface="+mn-lt"/>
                <a:ea typeface="+mn-ea"/>
                <a:cs typeface="+mn-cs"/>
              </a:rPr>
              <a:t> [member implementation]</a:t>
            </a:r>
            <a:br>
              <a:rPr lang="en-US" dirty="0"/>
            </a:br>
            <a:endParaRPr lang="en-US"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15</a:t>
            </a:fld>
            <a:endParaRPr lang="en-US"/>
          </a:p>
        </p:txBody>
      </p:sp>
    </p:spTree>
    <p:extLst>
      <p:ext uri="{BB962C8B-B14F-4D97-AF65-F5344CB8AC3E}">
        <p14:creationId xmlns:p14="http://schemas.microsoft.com/office/powerpoint/2010/main" val="1575542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22</a:t>
            </a:fld>
            <a:endParaRPr lang="en-US"/>
          </a:p>
        </p:txBody>
      </p:sp>
    </p:spTree>
    <p:extLst>
      <p:ext uri="{BB962C8B-B14F-4D97-AF65-F5344CB8AC3E}">
        <p14:creationId xmlns:p14="http://schemas.microsoft.com/office/powerpoint/2010/main" val="2154622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28</a:t>
            </a:fld>
            <a:endParaRPr lang="en-US"/>
          </a:p>
        </p:txBody>
      </p:sp>
    </p:spTree>
    <p:extLst>
      <p:ext uri="{BB962C8B-B14F-4D97-AF65-F5344CB8AC3E}">
        <p14:creationId xmlns:p14="http://schemas.microsoft.com/office/powerpoint/2010/main" val="3744380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u="sng" dirty="0"/>
              <a:t>Because: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050" b="1" kern="1200" dirty="0">
                <a:solidFill>
                  <a:srgbClr val="2C14DE"/>
                </a:solidFill>
                <a:latin typeface="+mn-lt"/>
                <a:ea typeface="+mn-ea"/>
                <a:cs typeface="Tahoma" panose="020B0604030504040204" pitchFamily="34" charset="0"/>
              </a:rPr>
              <a:t>sum = Secretary + </a:t>
            </a:r>
            <a:r>
              <a:rPr lang="en-US" sz="1050" b="1" kern="1200" dirty="0" err="1">
                <a:solidFill>
                  <a:srgbClr val="2C14DE"/>
                </a:solidFill>
                <a:latin typeface="+mn-lt"/>
                <a:ea typeface="+mn-ea"/>
                <a:cs typeface="Tahoma" panose="020B0604030504040204" pitchFamily="34" charset="0"/>
              </a:rPr>
              <a:t>num</a:t>
            </a:r>
            <a:r>
              <a:rPr lang="en-US" sz="1050" b="1" kern="1200" dirty="0">
                <a:solidFill>
                  <a:srgbClr val="2C14DE"/>
                </a:solidFill>
                <a:latin typeface="+mn-lt"/>
                <a:ea typeface="+mn-ea"/>
                <a:cs typeface="Tahoma" panose="020B0604030504040204" pitchFamily="34" charset="0"/>
              </a:rPr>
              <a:t>; </a:t>
            </a:r>
            <a:r>
              <a:rPr lang="en-US" sz="1050" b="1" kern="1200" dirty="0">
                <a:solidFill>
                  <a:srgbClr val="2C14DE"/>
                </a:solidFill>
                <a:latin typeface="+mn-lt"/>
                <a:ea typeface="+mn-ea"/>
                <a:cs typeface="Tahoma" panose="020B0604030504040204" pitchFamily="34" charset="0"/>
                <a:sym typeface="Wingdings" panose="05000000000000000000" pitchFamily="2" charset="2"/>
              </a:rPr>
              <a:t> Employee</a:t>
            </a:r>
            <a:r>
              <a:rPr lang="en-US" sz="1050" b="1" kern="1200" baseline="0" dirty="0">
                <a:solidFill>
                  <a:srgbClr val="2C14DE"/>
                </a:solidFill>
                <a:latin typeface="+mn-lt"/>
                <a:ea typeface="+mn-ea"/>
                <a:cs typeface="Tahoma" panose="020B0604030504040204" pitchFamily="34" charset="0"/>
                <a:sym typeface="Wingdings" panose="05000000000000000000" pitchFamily="2" charset="2"/>
              </a:rPr>
              <a:t> class is called (with object </a:t>
            </a:r>
            <a:r>
              <a:rPr lang="en-US" sz="1050" b="1" kern="1200" dirty="0">
                <a:solidFill>
                  <a:srgbClr val="2C14DE"/>
                </a:solidFill>
                <a:latin typeface="+mn-lt"/>
                <a:ea typeface="+mn-ea"/>
                <a:cs typeface="Tahoma" panose="020B0604030504040204" pitchFamily="34" charset="0"/>
              </a:rPr>
              <a:t>Secretary</a:t>
            </a:r>
            <a:r>
              <a:rPr lang="en-US" sz="1050" b="1" kern="1200" baseline="0" dirty="0">
                <a:solidFill>
                  <a:srgbClr val="2C14DE"/>
                </a:solidFill>
                <a:latin typeface="+mn-lt"/>
                <a:ea typeface="+mn-ea"/>
                <a:cs typeface="Tahoma" panose="020B0604030504040204" pitchFamily="34" charset="0"/>
                <a:sym typeface="Wingdings" panose="05000000000000000000" pitchFamily="2" charset="2"/>
              </a:rPr>
              <a:t>) and double is passed as argument</a:t>
            </a:r>
            <a:endParaRPr lang="en-US" sz="1050" b="1" kern="1200" dirty="0">
              <a:solidFill>
                <a:srgbClr val="2C14DE"/>
              </a:solidFill>
              <a:latin typeface="+mn-lt"/>
              <a:ea typeface="+mn-ea"/>
              <a:cs typeface="Tahoma" panose="020B060403050404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rgbClr val="B80000"/>
                </a:solidFill>
                <a:latin typeface="+mn-lt"/>
                <a:ea typeface="+mn-ea"/>
                <a:cs typeface="Tahoma" panose="020B0604030504040204" pitchFamily="34" charset="0"/>
              </a:rPr>
              <a:t>sum = </a:t>
            </a:r>
            <a:r>
              <a:rPr lang="en-US" sz="700" b="1" kern="1200" dirty="0" err="1">
                <a:solidFill>
                  <a:srgbClr val="B80000"/>
                </a:solidFill>
                <a:latin typeface="+mn-lt"/>
                <a:ea typeface="+mn-ea"/>
                <a:cs typeface="Tahoma" panose="020B0604030504040204" pitchFamily="34" charset="0"/>
              </a:rPr>
              <a:t>num</a:t>
            </a:r>
            <a:r>
              <a:rPr lang="en-US" sz="700" b="1" kern="1200" dirty="0">
                <a:solidFill>
                  <a:srgbClr val="B80000"/>
                </a:solidFill>
                <a:latin typeface="+mn-lt"/>
                <a:ea typeface="+mn-ea"/>
                <a:cs typeface="Tahoma" panose="020B0604030504040204" pitchFamily="34" charset="0"/>
              </a:rPr>
              <a:t> + Secretary; </a:t>
            </a:r>
            <a:r>
              <a:rPr lang="en-US" sz="700" b="1" kern="1200" dirty="0">
                <a:solidFill>
                  <a:srgbClr val="B80000"/>
                </a:solidFill>
                <a:latin typeface="+mn-lt"/>
                <a:ea typeface="+mn-ea"/>
                <a:cs typeface="Tahoma" panose="020B0604030504040204" pitchFamily="34" charset="0"/>
                <a:sym typeface="Wingdings" panose="05000000000000000000" pitchFamily="2" charset="2"/>
              </a:rPr>
              <a:t> </a:t>
            </a:r>
            <a:r>
              <a:rPr lang="en-US" sz="700" b="1" kern="1200" dirty="0" err="1">
                <a:solidFill>
                  <a:srgbClr val="B80000"/>
                </a:solidFill>
                <a:latin typeface="+mn-lt"/>
                <a:ea typeface="+mn-ea"/>
                <a:cs typeface="Tahoma" panose="020B0604030504040204" pitchFamily="34" charset="0"/>
                <a:sym typeface="Wingdings" panose="05000000000000000000" pitchFamily="2" charset="2"/>
              </a:rPr>
              <a:t>num</a:t>
            </a:r>
            <a:r>
              <a:rPr lang="en-US" sz="700" b="1" kern="1200" baseline="0" dirty="0">
                <a:solidFill>
                  <a:srgbClr val="B80000"/>
                </a:solidFill>
                <a:latin typeface="+mn-lt"/>
                <a:ea typeface="+mn-ea"/>
                <a:cs typeface="Tahoma" panose="020B0604030504040204" pitchFamily="34" charset="0"/>
                <a:sym typeface="Wingdings" panose="05000000000000000000" pitchFamily="2" charset="2"/>
              </a:rPr>
              <a:t> is double (we cannot call + overloaded operator with a double value) and pass class Employee object [This is how we defined class]</a:t>
            </a:r>
            <a:endParaRPr lang="en-US" sz="1050" b="1" kern="1200" dirty="0">
              <a:solidFill>
                <a:srgbClr val="2C14DE"/>
              </a:solidFill>
              <a:latin typeface="+mn-lt"/>
              <a:ea typeface="+mn-ea"/>
              <a:cs typeface="Tahoma" panose="020B0604030504040204" pitchFamily="34" charset="0"/>
            </a:endParaRPr>
          </a:p>
          <a:p>
            <a:endParaRPr lang="en-US" dirty="0"/>
          </a:p>
        </p:txBody>
      </p:sp>
      <p:sp>
        <p:nvSpPr>
          <p:cNvPr id="4" name="Slide Number Placeholder 3"/>
          <p:cNvSpPr>
            <a:spLocks noGrp="1"/>
          </p:cNvSpPr>
          <p:nvPr>
            <p:ph type="sldNum" sz="quarter" idx="10"/>
          </p:nvPr>
        </p:nvSpPr>
        <p:spPr/>
        <p:txBody>
          <a:bodyPr/>
          <a:lstStyle/>
          <a:p>
            <a:fld id="{FE85FC15-40B4-45E5-86AE-2E64D22F0C38}" type="slidenum">
              <a:rPr lang="en-US" smtClean="0"/>
              <a:t>29</a:t>
            </a:fld>
            <a:endParaRPr lang="en-US"/>
          </a:p>
        </p:txBody>
      </p:sp>
    </p:spTree>
    <p:extLst>
      <p:ext uri="{BB962C8B-B14F-4D97-AF65-F5344CB8AC3E}">
        <p14:creationId xmlns:p14="http://schemas.microsoft.com/office/powerpoint/2010/main" val="225997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85FC15-40B4-45E5-86AE-2E64D22F0C38}" type="slidenum">
              <a:rPr lang="en-US" smtClean="0"/>
              <a:t>36</a:t>
            </a:fld>
            <a:endParaRPr lang="en-US"/>
          </a:p>
        </p:txBody>
      </p:sp>
    </p:spTree>
    <p:extLst>
      <p:ext uri="{BB962C8B-B14F-4D97-AF65-F5344CB8AC3E}">
        <p14:creationId xmlns:p14="http://schemas.microsoft.com/office/powerpoint/2010/main" val="87401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B0192B-E1F2-4D51-9245-C9CE8F612D86}" type="datetimeFigureOut">
              <a:rPr lang="en-US" smtClean="0"/>
              <a:pPr/>
              <a:t>3/25/23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0192B-E1F2-4D51-9245-C9CE8F612D86}" type="datetimeFigureOut">
              <a:rPr lang="en-US" smtClean="0"/>
              <a:pPr/>
              <a:t>3/25/23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0192B-E1F2-4D51-9245-C9CE8F612D86}" type="datetimeFigureOut">
              <a:rPr lang="en-US" smtClean="0"/>
              <a:pPr/>
              <a:t>3/25/23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29733"/>
          </a:xfrm>
        </p:spPr>
        <p:txBody>
          <a:bodyPr/>
          <a:lstStyle/>
          <a:p>
            <a:r>
              <a:rPr lang="en-US" dirty="0"/>
              <a:t>Click to edit Master title style</a:t>
            </a:r>
          </a:p>
        </p:txBody>
      </p:sp>
      <p:sp>
        <p:nvSpPr>
          <p:cNvPr id="3" name="Content Placeholder 2"/>
          <p:cNvSpPr>
            <a:spLocks noGrp="1"/>
          </p:cNvSpPr>
          <p:nvPr>
            <p:ph idx="1"/>
          </p:nvPr>
        </p:nvSpPr>
        <p:spPr>
          <a:xfrm>
            <a:off x="0" y="1143000"/>
            <a:ext cx="91440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192B-E1F2-4D51-9245-C9CE8F612D86}" type="datetimeFigureOut">
              <a:rPr lang="en-US" smtClean="0"/>
              <a:pPr/>
              <a:t>3/25/23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0192B-E1F2-4D51-9245-C9CE8F612D86}" type="datetimeFigureOut">
              <a:rPr lang="en-US" smtClean="0"/>
              <a:pPr/>
              <a:t>3/25/23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0192B-E1F2-4D51-9245-C9CE8F612D86}" type="datetimeFigureOut">
              <a:rPr lang="en-US" smtClean="0"/>
              <a:pPr/>
              <a:t>3/25/23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0192B-E1F2-4D51-9245-C9CE8F612D86}" type="datetimeFigureOut">
              <a:rPr lang="en-US" smtClean="0"/>
              <a:pPr/>
              <a:t>3/25/23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0192B-E1F2-4D51-9245-C9CE8F612D86}" type="datetimeFigureOut">
              <a:rPr lang="en-US" smtClean="0"/>
              <a:pPr/>
              <a:t>3/25/23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3/25/23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192B-E1F2-4D51-9245-C9CE8F612D86}" type="datetimeFigureOut">
              <a:rPr lang="en-US" smtClean="0"/>
              <a:pPr/>
              <a:t>3/25/23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2CBD0-4E8A-462D-9424-859647FC3E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0192B-E1F2-4D51-9245-C9CE8F612D86}" type="datetimeFigureOut">
              <a:rPr lang="en-US" smtClean="0"/>
              <a:pPr/>
              <a:t>3/25/23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2CBD0-4E8A-462D-9424-859647FC3ED0}"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0799" y="44449"/>
            <a:ext cx="895349" cy="8953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hyperlink" Target="http://www.stroustrup.com/bs_faq2.html#overload-do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36" y="1882775"/>
            <a:ext cx="8991600" cy="1622425"/>
          </a:xfrm>
        </p:spPr>
        <p:txBody>
          <a:bodyPr>
            <a:normAutofit/>
          </a:bodyPr>
          <a:lstStyle/>
          <a:p>
            <a:r>
              <a:rPr lang="en-US" b="1" dirty="0">
                <a:solidFill>
                  <a:srgbClr val="160C5C"/>
                </a:solidFill>
              </a:rPr>
              <a:t>Operator Overloading</a:t>
            </a:r>
            <a:br>
              <a:rPr lang="en-US" dirty="0"/>
            </a:br>
            <a:r>
              <a:rPr lang="en-US" sz="2600" dirty="0"/>
              <a:t>(CS 1004)</a:t>
            </a:r>
          </a:p>
        </p:txBody>
      </p:sp>
      <p:sp>
        <p:nvSpPr>
          <p:cNvPr id="3" name="Subtitle 2"/>
          <p:cNvSpPr>
            <a:spLocks noGrp="1"/>
          </p:cNvSpPr>
          <p:nvPr>
            <p:ph type="subTitle" idx="1"/>
          </p:nvPr>
        </p:nvSpPr>
        <p:spPr>
          <a:xfrm>
            <a:off x="228600" y="3962400"/>
            <a:ext cx="8686800" cy="2743200"/>
          </a:xfrm>
        </p:spPr>
        <p:txBody>
          <a:bodyPr>
            <a:normAutofit lnSpcReduction="10000"/>
          </a:bodyPr>
          <a:lstStyle/>
          <a:p>
            <a:endParaRPr lang="en-US" sz="2600" dirty="0"/>
          </a:p>
          <a:p>
            <a:r>
              <a:rPr lang="en-US" sz="2600" dirty="0"/>
              <a:t>Zainab </a:t>
            </a:r>
            <a:r>
              <a:rPr lang="en-US" sz="2600" dirty="0" err="1"/>
              <a:t>Abaid</a:t>
            </a:r>
            <a:endParaRPr lang="en-US" sz="2600" dirty="0"/>
          </a:p>
          <a:p>
            <a:endParaRPr lang="en-US" sz="2600" dirty="0"/>
          </a:p>
          <a:p>
            <a:r>
              <a:rPr lang="en-US" sz="2600" dirty="0"/>
              <a:t>Department of Computer Science, </a:t>
            </a:r>
          </a:p>
          <a:p>
            <a:r>
              <a:rPr lang="en-US" sz="2800" dirty="0"/>
              <a:t>National University of Computer &amp; Emerging Sciences</a:t>
            </a:r>
            <a:r>
              <a:rPr lang="en-US" sz="2600" dirty="0"/>
              <a:t>, Islamabad Campus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0" y="0"/>
            <a:ext cx="8229600" cy="1066800"/>
          </a:xfrm>
        </p:spPr>
        <p:txBody>
          <a:bodyPr>
            <a:normAutofit/>
          </a:bodyPr>
          <a:lstStyle/>
          <a:p>
            <a:r>
              <a:rPr lang="en-US" sz="4800" b="1" dirty="0">
                <a:solidFill>
                  <a:srgbClr val="B80000"/>
                </a:solidFill>
              </a:rPr>
              <a:t>Operator Overloading</a:t>
            </a:r>
          </a:p>
        </p:txBody>
      </p:sp>
      <p:sp>
        <p:nvSpPr>
          <p:cNvPr id="8195" name="Content Placeholder 2"/>
          <p:cNvSpPr>
            <a:spLocks noGrp="1"/>
          </p:cNvSpPr>
          <p:nvPr>
            <p:ph idx="1"/>
          </p:nvPr>
        </p:nvSpPr>
        <p:spPr/>
        <p:txBody>
          <a:bodyPr/>
          <a:lstStyle/>
          <a:p>
            <a:r>
              <a:rPr lang="en-US" dirty="0">
                <a:latin typeface="+mj-lt"/>
                <a:cs typeface="Tahoma" panose="020B0604030504040204" pitchFamily="34" charset="0"/>
              </a:rPr>
              <a:t>Operators are really just functions</a:t>
            </a:r>
          </a:p>
          <a:p>
            <a:pPr lvl="1"/>
            <a:r>
              <a:rPr lang="en-US" dirty="0">
                <a:latin typeface="+mj-lt"/>
                <a:cs typeface="Tahoma" panose="020B0604030504040204" pitchFamily="34" charset="0"/>
              </a:rPr>
              <a:t>They have </a:t>
            </a:r>
            <a:r>
              <a:rPr lang="en-US" u="sng" dirty="0">
                <a:latin typeface="+mj-lt"/>
                <a:cs typeface="Tahoma" panose="020B0604030504040204" pitchFamily="34" charset="0"/>
              </a:rPr>
              <a:t>arguments</a:t>
            </a:r>
            <a:r>
              <a:rPr lang="en-US" dirty="0">
                <a:latin typeface="+mj-lt"/>
                <a:cs typeface="Tahoma" panose="020B0604030504040204" pitchFamily="34" charset="0"/>
              </a:rPr>
              <a:t>, they </a:t>
            </a:r>
            <a:r>
              <a:rPr lang="en-US" u="sng" dirty="0">
                <a:latin typeface="+mj-lt"/>
                <a:cs typeface="Tahoma" panose="020B0604030504040204" pitchFamily="34" charset="0"/>
              </a:rPr>
              <a:t>return values</a:t>
            </a:r>
          </a:p>
          <a:p>
            <a:pPr lvl="1"/>
            <a:r>
              <a:rPr lang="en-US" dirty="0">
                <a:latin typeface="+mj-lt"/>
                <a:cs typeface="Tahoma" panose="020B0604030504040204" pitchFamily="34" charset="0"/>
              </a:rPr>
              <a:t>The only difference is that their names take on a specific form:</a:t>
            </a:r>
          </a:p>
          <a:p>
            <a:pPr marL="457200" lvl="1" indent="0">
              <a:buNone/>
            </a:pPr>
            <a:r>
              <a:rPr lang="en-US" sz="2400" b="1" dirty="0">
                <a:latin typeface="Consolas" panose="020B0609020204030204" pitchFamily="49" charset="0"/>
                <a:cs typeface="Tahoma" panose="020B0604030504040204" pitchFamily="34" charset="0"/>
              </a:rPr>
              <a:t>   </a:t>
            </a:r>
            <a:r>
              <a:rPr lang="fr-FR" sz="2400" b="1" dirty="0">
                <a:latin typeface="Consolas" panose="020B0609020204030204" pitchFamily="49" charset="0"/>
                <a:cs typeface="Tahoma" panose="020B0604030504040204" pitchFamily="34" charset="0"/>
              </a:rPr>
              <a:t>O</a:t>
            </a:r>
            <a:r>
              <a:rPr lang="en-US" sz="2400" b="1" dirty="0" err="1">
                <a:latin typeface="Consolas" panose="020B0609020204030204" pitchFamily="49" charset="0"/>
                <a:cs typeface="Tahoma" panose="020B0604030504040204" pitchFamily="34" charset="0"/>
              </a:rPr>
              <a:t>perator</a:t>
            </a:r>
            <a:r>
              <a:rPr lang="en-US" sz="2400" b="1" dirty="0">
                <a:latin typeface="Consolas" panose="020B0609020204030204" pitchFamily="49" charset="0"/>
                <a:cs typeface="Tahoma" panose="020B0604030504040204" pitchFamily="34" charset="0"/>
              </a:rPr>
              <a:t>+, operator[ ]</a:t>
            </a:r>
          </a:p>
          <a:p>
            <a:pPr lvl="2"/>
            <a:endParaRPr lang="en-US" dirty="0">
              <a:latin typeface="Tahoma" panose="020B0604030504040204" pitchFamily="34" charset="0"/>
              <a:cs typeface="Tahoma" panose="020B0604030504040204" pitchFamily="34" charset="0"/>
            </a:endParaRPr>
          </a:p>
          <a:p>
            <a:r>
              <a:rPr lang="en-US" sz="3000" b="1" dirty="0">
                <a:cs typeface="Tahoma" panose="020B0604030504040204" pitchFamily="34" charset="0"/>
              </a:rPr>
              <a:t>Overloading provides concise notation:</a:t>
            </a:r>
          </a:p>
          <a:p>
            <a:pPr marL="0" indent="0">
              <a:buNone/>
            </a:pPr>
            <a:r>
              <a:rPr lang="en-US" sz="1800" b="1" dirty="0">
                <a:latin typeface="Tahoma" panose="020B0604030504040204" pitchFamily="34" charset="0"/>
                <a:cs typeface="Tahoma" panose="020B0604030504040204" pitchFamily="34" charset="0"/>
              </a:rPr>
              <a:t>    </a:t>
            </a:r>
            <a:r>
              <a:rPr lang="en-US" sz="1800" dirty="0">
                <a:solidFill>
                  <a:srgbClr val="008000"/>
                </a:solidFill>
                <a:latin typeface="Tahoma" panose="020B0604030504040204" pitchFamily="34" charset="0"/>
                <a:cs typeface="Tahoma" panose="020B0604030504040204" pitchFamily="34" charset="0"/>
              </a:rPr>
              <a:t>// without operator overloading</a:t>
            </a:r>
            <a:br>
              <a:rPr lang="en-US" sz="2400" b="1" dirty="0">
                <a:latin typeface="Tahoma" panose="020B0604030504040204" pitchFamily="34" charset="0"/>
                <a:cs typeface="Tahoma" panose="020B0604030504040204" pitchFamily="34" charset="0"/>
              </a:rPr>
            </a:br>
            <a:r>
              <a:rPr lang="en-US" sz="2400" b="1" dirty="0">
                <a:solidFill>
                  <a:srgbClr val="FF0000"/>
                </a:solidFill>
                <a:latin typeface="Consolas" panose="020B0609020204030204" pitchFamily="49" charset="0"/>
                <a:cs typeface="Tahoma" panose="020B0604030504040204" pitchFamily="34" charset="0"/>
              </a:rPr>
              <a:t>  </a:t>
            </a:r>
            <a:r>
              <a:rPr lang="en-US" sz="2400" b="1" dirty="0">
                <a:solidFill>
                  <a:srgbClr val="2C14DE"/>
                </a:solidFill>
                <a:latin typeface="Courier New" panose="02070309020205020404" pitchFamily="49" charset="0"/>
                <a:cs typeface="Courier New" panose="02070309020205020404" pitchFamily="49" charset="0"/>
              </a:rPr>
              <a:t>object2 = object1.add(object2); </a:t>
            </a:r>
          </a:p>
          <a:p>
            <a:pPr marL="0" indent="0">
              <a:buNone/>
            </a:pPr>
            <a:endParaRPr lang="en-US" sz="2400" b="1" dirty="0">
              <a:solidFill>
                <a:srgbClr val="2C14DE"/>
              </a:solidFill>
              <a:latin typeface="Consolas" panose="020B0609020204030204" pitchFamily="49" charset="0"/>
              <a:cs typeface="Tahoma" panose="020B0604030504040204" pitchFamily="34" charset="0"/>
            </a:endParaRPr>
          </a:p>
          <a:p>
            <a:pPr marL="0" indent="0">
              <a:buNone/>
            </a:pPr>
            <a:r>
              <a:rPr lang="en-US" sz="1800" b="1" dirty="0">
                <a:solidFill>
                  <a:srgbClr val="008000"/>
                </a:solidFill>
                <a:latin typeface="Tahoma" panose="020B0604030504040204" pitchFamily="34" charset="0"/>
                <a:cs typeface="Tahoma" panose="020B0604030504040204" pitchFamily="34" charset="0"/>
              </a:rPr>
              <a:t>    </a:t>
            </a:r>
            <a:r>
              <a:rPr lang="en-US" sz="1800" dirty="0">
                <a:solidFill>
                  <a:srgbClr val="008000"/>
                </a:solidFill>
                <a:latin typeface="Tahoma" panose="020B0604030504040204" pitchFamily="34" charset="0"/>
                <a:cs typeface="Tahoma" panose="020B0604030504040204" pitchFamily="34" charset="0"/>
              </a:rPr>
              <a:t>// with operator overloading</a:t>
            </a:r>
            <a:endParaRPr lang="en-US" sz="1800" dirty="0">
              <a:solidFill>
                <a:srgbClr val="2C14DE"/>
              </a:solidFill>
              <a:latin typeface="Consolas" panose="020B0609020204030204" pitchFamily="49" charset="0"/>
              <a:cs typeface="Tahoma" panose="020B0604030504040204" pitchFamily="34" charset="0"/>
            </a:endParaRPr>
          </a:p>
          <a:p>
            <a:pPr marL="0" indent="0">
              <a:buNone/>
            </a:pPr>
            <a:r>
              <a:rPr lang="en-US" sz="2400" b="1" dirty="0">
                <a:solidFill>
                  <a:srgbClr val="2C14DE"/>
                </a:solidFill>
                <a:latin typeface="Consolas" panose="020B0609020204030204" pitchFamily="49" charset="0"/>
                <a:cs typeface="Tahoma" panose="020B0604030504040204" pitchFamily="34" charset="0"/>
              </a:rPr>
              <a:t>  </a:t>
            </a:r>
            <a:r>
              <a:rPr lang="en-US" sz="2400" b="1" dirty="0">
                <a:solidFill>
                  <a:srgbClr val="2C14DE"/>
                </a:solidFill>
                <a:latin typeface="Courier New" panose="02070309020205020404" pitchFamily="49" charset="0"/>
                <a:cs typeface="Courier New" panose="02070309020205020404" pitchFamily="49" charset="0"/>
              </a:rPr>
              <a:t>object2 = object2 + object1; </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45356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90600" y="0"/>
            <a:ext cx="8153400" cy="1066800"/>
          </a:xfrm>
        </p:spPr>
        <p:txBody>
          <a:bodyPr/>
          <a:lstStyle/>
          <a:p>
            <a:r>
              <a:rPr lang="en-US" b="1" dirty="0">
                <a:solidFill>
                  <a:srgbClr val="D20000"/>
                </a:solidFill>
                <a:latin typeface="Tahoma" panose="020B0604030504040204" pitchFamily="34" charset="0"/>
                <a:cs typeface="Tahoma" panose="020B0604030504040204" pitchFamily="34" charset="0"/>
              </a:rPr>
              <a:t>String Library</a:t>
            </a:r>
          </a:p>
        </p:txBody>
      </p:sp>
      <p:sp>
        <p:nvSpPr>
          <p:cNvPr id="40963" name="Rectangle 3"/>
          <p:cNvSpPr>
            <a:spLocks noGrp="1" noChangeArrowheads="1"/>
          </p:cNvSpPr>
          <p:nvPr>
            <p:ph type="body" idx="1"/>
          </p:nvPr>
        </p:nvSpPr>
        <p:spPr>
          <a:xfrm>
            <a:off x="152400" y="1219200"/>
            <a:ext cx="8610600" cy="5486400"/>
          </a:xfrm>
        </p:spPr>
        <p:txBody>
          <a:bodyPr>
            <a:normAutofit lnSpcReduction="10000"/>
          </a:bodyPr>
          <a:lstStyle/>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String&amp; operator+(String &amp;</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String&amp; operator+(char *</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bool</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operator==(String &amp;</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bool</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operator==(char *</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char&amp; operator[] (</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int</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Index);</a:t>
            </a:r>
          </a:p>
          <a:p>
            <a:pPr>
              <a:lnSpc>
                <a:spcPct val="80000"/>
              </a:lnSpc>
              <a:spcBef>
                <a:spcPct val="0"/>
              </a:spcBef>
              <a:buFont typeface="Monotype Sorts" charset="2"/>
              <a:buNone/>
            </a:pPr>
            <a:endParaRPr lang="en-US" sz="23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bool</a:t>
            </a:r>
            <a:r>
              <a:rPr lang="en-US" sz="2300" b="1" dirty="0">
                <a:solidFill>
                  <a:srgbClr val="2C14DE"/>
                </a:solidFill>
                <a:latin typeface="Consolas" panose="020B0609020204030204" pitchFamily="49" charset="0"/>
                <a:ea typeface="Tahoma" panose="020B0604030504040204" pitchFamily="34" charset="0"/>
                <a:cs typeface="Courier New" panose="02070309020205020404" pitchFamily="49" charset="0"/>
              </a:rPr>
              <a:t> String::operator == ( char *</a:t>
            </a:r>
            <a:r>
              <a:rPr lang="en-US" sz="23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300" b="1" dirty="0">
                <a:solidFill>
                  <a:srgbClr val="2C14DE"/>
                </a:solidFill>
                <a:latin typeface="Consolas" panose="020B06090202040302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a:t>
            </a:r>
            <a:r>
              <a:rPr lang="en-US" sz="2300" b="1" dirty="0" err="1">
                <a:latin typeface="Consolas" panose="020B0609020204030204" pitchFamily="49" charset="0"/>
                <a:ea typeface="Tahoma" panose="020B0604030504040204" pitchFamily="34" charset="0"/>
                <a:cs typeface="Courier New" panose="02070309020205020404" pitchFamily="49" charset="0"/>
              </a:rPr>
              <a:t>bool</a:t>
            </a:r>
            <a:r>
              <a:rPr lang="en-US" sz="2300" b="1" dirty="0">
                <a:latin typeface="Consolas" panose="020B0609020204030204" pitchFamily="49" charset="0"/>
                <a:ea typeface="Tahoma" panose="020B0604030504040204" pitchFamily="34" charset="0"/>
                <a:cs typeface="Courier New" panose="02070309020205020404" pitchFamily="49" charset="0"/>
              </a:rPr>
              <a:t> </a:t>
            </a:r>
            <a:r>
              <a:rPr lang="en-US" sz="2300" b="1" dirty="0" err="1">
                <a:latin typeface="Consolas" panose="020B0609020204030204" pitchFamily="49" charset="0"/>
                <a:ea typeface="Tahoma" panose="020B0604030504040204" pitchFamily="34" charset="0"/>
                <a:cs typeface="Courier New" panose="02070309020205020404" pitchFamily="49" charset="0"/>
              </a:rPr>
              <a:t>val</a:t>
            </a: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a:t>
            </a:r>
            <a:r>
              <a:rPr lang="en-US" sz="2300" b="1" dirty="0" err="1">
                <a:latin typeface="Consolas" panose="020B0609020204030204" pitchFamily="49" charset="0"/>
                <a:ea typeface="Tahoma" panose="020B0604030504040204" pitchFamily="34" charset="0"/>
                <a:cs typeface="Courier New" panose="02070309020205020404" pitchFamily="49" charset="0"/>
              </a:rPr>
              <a:t>val</a:t>
            </a:r>
            <a:r>
              <a:rPr lang="en-US" sz="2300" b="1" dirty="0">
                <a:latin typeface="Consolas" panose="020B0609020204030204" pitchFamily="49" charset="0"/>
                <a:ea typeface="Tahoma" panose="020B0604030504040204" pitchFamily="34" charset="0"/>
                <a:cs typeface="Courier New" panose="02070309020205020404" pitchFamily="49" charset="0"/>
              </a:rPr>
              <a:t> = </a:t>
            </a:r>
            <a:r>
              <a:rPr lang="en-US" sz="2300" b="1" dirty="0" err="1">
                <a:latin typeface="Consolas" panose="020B0609020204030204" pitchFamily="49" charset="0"/>
                <a:ea typeface="Tahoma" panose="020B0604030504040204" pitchFamily="34" charset="0"/>
                <a:cs typeface="Courier New" panose="02070309020205020404" pitchFamily="49" charset="0"/>
              </a:rPr>
              <a:t>strcmp</a:t>
            </a:r>
            <a:r>
              <a:rPr lang="en-US" sz="2300" b="1" dirty="0">
                <a:latin typeface="Consolas" panose="020B0609020204030204" pitchFamily="49" charset="0"/>
                <a:ea typeface="Tahoma" panose="020B0604030504040204" pitchFamily="34" charset="0"/>
                <a:cs typeface="Courier New" panose="02070309020205020404" pitchFamily="49" charset="0"/>
              </a:rPr>
              <a:t>(</a:t>
            </a:r>
            <a:r>
              <a:rPr lang="en-US" sz="2300" b="1" dirty="0" err="1">
                <a:latin typeface="Consolas" panose="020B0609020204030204" pitchFamily="49" charset="0"/>
                <a:ea typeface="Tahoma" panose="020B0604030504040204" pitchFamily="34" charset="0"/>
                <a:cs typeface="Courier New" panose="02070309020205020404" pitchFamily="49" charset="0"/>
              </a:rPr>
              <a:t>text,str</a:t>
            </a: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if ( </a:t>
            </a:r>
            <a:r>
              <a:rPr lang="en-US" sz="2300" b="1" dirty="0" err="1">
                <a:latin typeface="Consolas" panose="020B0609020204030204" pitchFamily="49" charset="0"/>
                <a:ea typeface="Tahoma" panose="020B0604030504040204" pitchFamily="34" charset="0"/>
                <a:cs typeface="Courier New" panose="02070309020205020404" pitchFamily="49" charset="0"/>
              </a:rPr>
              <a:t>val</a:t>
            </a:r>
            <a:r>
              <a:rPr lang="en-US" sz="2300" b="1" dirty="0">
                <a:latin typeface="Consolas" panose="020B0609020204030204" pitchFamily="49" charset="0"/>
                <a:ea typeface="Tahoma" panose="020B0604030504040204" pitchFamily="34" charset="0"/>
                <a:cs typeface="Courier New" panose="02070309020205020404" pitchFamily="49" charset="0"/>
              </a:rPr>
              <a:t> == 0 )</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return true;</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else</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return false;</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1400" dirty="0">
              <a:latin typeface="Consolas" panose="020B0609020204030204" pitchFamily="49"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3784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90600" y="0"/>
            <a:ext cx="8153400" cy="1066800"/>
          </a:xfrm>
        </p:spPr>
        <p:txBody>
          <a:bodyPr/>
          <a:lstStyle/>
          <a:p>
            <a:r>
              <a:rPr lang="en-US" b="1" dirty="0">
                <a:solidFill>
                  <a:srgbClr val="D20000"/>
                </a:solidFill>
                <a:cs typeface="Tahoma" panose="020B0604030504040204" pitchFamily="34" charset="0"/>
              </a:rPr>
              <a:t>String Library</a:t>
            </a:r>
          </a:p>
        </p:txBody>
      </p:sp>
      <p:sp>
        <p:nvSpPr>
          <p:cNvPr id="41987" name="Rectangle 3"/>
          <p:cNvSpPr>
            <a:spLocks noGrp="1" noChangeArrowheads="1"/>
          </p:cNvSpPr>
          <p:nvPr>
            <p:ph type="body" idx="1"/>
          </p:nvPr>
        </p:nvSpPr>
        <p:spPr>
          <a:xfrm>
            <a:off x="228600" y="1295400"/>
            <a:ext cx="8763000" cy="4953000"/>
          </a:xfrm>
        </p:spPr>
        <p:txBody>
          <a:bodyPr/>
          <a:lstStyle/>
          <a:p>
            <a:pPr>
              <a:lnSpc>
                <a:spcPct val="80000"/>
              </a:lnSpc>
              <a:spcBef>
                <a:spcPct val="0"/>
              </a:spcBef>
              <a:buFont typeface="Monotype Sorts" charset="2"/>
              <a:buNone/>
            </a:pPr>
            <a:r>
              <a:rPr lang="en-US" sz="2300" b="1" dirty="0" err="1">
                <a:solidFill>
                  <a:srgbClr val="2C14DE"/>
                </a:solidFill>
                <a:latin typeface="Courier New" panose="02070309020205020404" pitchFamily="49" charset="0"/>
                <a:ea typeface="Tahoma" panose="020B0604030504040204" pitchFamily="34" charset="0"/>
                <a:cs typeface="Courier New" panose="02070309020205020404" pitchFamily="49" charset="0"/>
              </a:rPr>
              <a:t>bool</a:t>
            </a:r>
            <a:r>
              <a:rPr lang="en-US" sz="2300" b="1" dirty="0">
                <a:solidFill>
                  <a:srgbClr val="2C14DE"/>
                </a:solidFill>
                <a:latin typeface="Courier New" panose="02070309020205020404" pitchFamily="49" charset="0"/>
                <a:ea typeface="Tahoma" panose="020B0604030504040204" pitchFamily="34" charset="0"/>
                <a:cs typeface="Courier New" panose="02070309020205020404" pitchFamily="49" charset="0"/>
              </a:rPr>
              <a:t> String::operator == ( String &amp;par)</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a:t>
            </a:r>
            <a:r>
              <a:rPr lang="en-US" sz="2300" b="1" dirty="0" err="1">
                <a:latin typeface="Courier New" panose="02070309020205020404" pitchFamily="49" charset="0"/>
                <a:ea typeface="Tahoma" panose="020B0604030504040204" pitchFamily="34" charset="0"/>
                <a:cs typeface="Courier New" panose="02070309020205020404" pitchFamily="49" charset="0"/>
              </a:rPr>
              <a:t>bool</a:t>
            </a:r>
            <a:r>
              <a:rPr lang="en-US" sz="2300" b="1" dirty="0">
                <a:latin typeface="Courier New" panose="02070309020205020404" pitchFamily="49" charset="0"/>
                <a:ea typeface="Tahoma" panose="020B0604030504040204" pitchFamily="34" charset="0"/>
                <a:cs typeface="Courier New" panose="02070309020205020404" pitchFamily="49" charset="0"/>
              </a:rPr>
              <a:t> </a:t>
            </a:r>
            <a:r>
              <a:rPr lang="en-US" sz="2300" b="1" dirty="0" err="1">
                <a:latin typeface="Courier New" panose="02070309020205020404" pitchFamily="49" charset="0"/>
                <a:ea typeface="Tahoma" panose="020B0604030504040204" pitchFamily="34" charset="0"/>
                <a:cs typeface="Courier New" panose="02070309020205020404" pitchFamily="49" charset="0"/>
              </a:rPr>
              <a:t>val</a:t>
            </a: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a:t>
            </a:r>
            <a:r>
              <a:rPr lang="en-US" sz="2300" b="1" dirty="0" err="1">
                <a:latin typeface="Courier New" panose="02070309020205020404" pitchFamily="49" charset="0"/>
                <a:ea typeface="Tahoma" panose="020B0604030504040204" pitchFamily="34" charset="0"/>
                <a:cs typeface="Courier New" panose="02070309020205020404" pitchFamily="49" charset="0"/>
              </a:rPr>
              <a:t>val</a:t>
            </a:r>
            <a:r>
              <a:rPr lang="en-US" sz="2300" b="1" dirty="0">
                <a:latin typeface="Courier New" panose="02070309020205020404" pitchFamily="49" charset="0"/>
                <a:ea typeface="Tahoma" panose="020B0604030504040204" pitchFamily="34" charset="0"/>
                <a:cs typeface="Courier New" panose="02070309020205020404" pitchFamily="49" charset="0"/>
              </a:rPr>
              <a:t> = </a:t>
            </a:r>
            <a:r>
              <a:rPr lang="en-US" sz="2300" b="1" dirty="0" err="1">
                <a:latin typeface="Courier New" panose="02070309020205020404" pitchFamily="49" charset="0"/>
                <a:ea typeface="Tahoma" panose="020B0604030504040204" pitchFamily="34" charset="0"/>
                <a:cs typeface="Courier New" panose="02070309020205020404" pitchFamily="49" charset="0"/>
              </a:rPr>
              <a:t>strcmp</a:t>
            </a:r>
            <a:r>
              <a:rPr lang="en-US" sz="2300" b="1" dirty="0">
                <a:latin typeface="Courier New" panose="02070309020205020404" pitchFamily="49" charset="0"/>
                <a:ea typeface="Tahoma" panose="020B0604030504040204" pitchFamily="34" charset="0"/>
                <a:cs typeface="Courier New" panose="02070309020205020404" pitchFamily="49" charset="0"/>
              </a:rPr>
              <a:t>(</a:t>
            </a:r>
            <a:r>
              <a:rPr lang="en-US" sz="2300" b="1" dirty="0" err="1">
                <a:latin typeface="Courier New" panose="02070309020205020404" pitchFamily="49" charset="0"/>
                <a:ea typeface="Tahoma" panose="020B0604030504040204" pitchFamily="34" charset="0"/>
                <a:cs typeface="Courier New" panose="02070309020205020404" pitchFamily="49" charset="0"/>
              </a:rPr>
              <a:t>text,par.text</a:t>
            </a: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if ( </a:t>
            </a:r>
            <a:r>
              <a:rPr lang="en-US" sz="2300" b="1" dirty="0" err="1">
                <a:latin typeface="Courier New" panose="02070309020205020404" pitchFamily="49" charset="0"/>
                <a:ea typeface="Tahoma" panose="020B0604030504040204" pitchFamily="34" charset="0"/>
                <a:cs typeface="Courier New" panose="02070309020205020404" pitchFamily="49" charset="0"/>
              </a:rPr>
              <a:t>val</a:t>
            </a:r>
            <a:r>
              <a:rPr lang="en-US" sz="2300" b="1" dirty="0">
                <a:latin typeface="Courier New" panose="02070309020205020404" pitchFamily="49" charset="0"/>
                <a:ea typeface="Tahoma" panose="020B0604030504040204" pitchFamily="34" charset="0"/>
                <a:cs typeface="Courier New" panose="02070309020205020404" pitchFamily="49" charset="0"/>
              </a:rPr>
              <a:t> == 0 )</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return true;</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else</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return false;</a:t>
            </a:r>
          </a:p>
          <a:p>
            <a:pPr>
              <a:lnSpc>
                <a:spcPct val="80000"/>
              </a:lnSpc>
              <a:spcBef>
                <a:spcPct val="0"/>
              </a:spcBef>
              <a:buFont typeface="Monotype Sorts" charset="2"/>
              <a:buNone/>
            </a:pPr>
            <a:endParaRPr lang="en-US" sz="2300" b="1" dirty="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a:solidFill>
                  <a:srgbClr val="2C14DE"/>
                </a:solidFill>
                <a:latin typeface="Courier New" panose="02070309020205020404" pitchFamily="49" charset="0"/>
                <a:ea typeface="Tahoma" panose="020B0604030504040204" pitchFamily="34" charset="0"/>
                <a:cs typeface="Courier New" panose="02070309020205020404" pitchFamily="49" charset="0"/>
              </a:rPr>
              <a:t>void String::operator = (char *</a:t>
            </a:r>
            <a:r>
              <a:rPr lang="en-US" sz="2300" b="1" dirty="0" err="1">
                <a:solidFill>
                  <a:srgbClr val="2C14DE"/>
                </a:solidFill>
                <a:latin typeface="Courier New" panose="02070309020205020404" pitchFamily="49" charset="0"/>
                <a:ea typeface="Tahoma" panose="020B0604030504040204" pitchFamily="34" charset="0"/>
                <a:cs typeface="Courier New" panose="02070309020205020404" pitchFamily="49" charset="0"/>
              </a:rPr>
              <a:t>str</a:t>
            </a:r>
            <a:r>
              <a:rPr lang="en-US" sz="2300" b="1" dirty="0">
                <a:solidFill>
                  <a:srgbClr val="2C14DE"/>
                </a:solidFill>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text = new char[ </a:t>
            </a:r>
            <a:r>
              <a:rPr lang="en-US" sz="2300" b="1" dirty="0" err="1">
                <a:latin typeface="Courier New" panose="02070309020205020404" pitchFamily="49" charset="0"/>
                <a:ea typeface="Tahoma" panose="020B0604030504040204" pitchFamily="34" charset="0"/>
                <a:cs typeface="Courier New" panose="02070309020205020404" pitchFamily="49" charset="0"/>
              </a:rPr>
              <a:t>strlen</a:t>
            </a:r>
            <a:r>
              <a:rPr lang="en-US" sz="2300" b="1" dirty="0">
                <a:latin typeface="Courier New" panose="02070309020205020404" pitchFamily="49" charset="0"/>
                <a:ea typeface="Tahoma" panose="020B0604030504040204" pitchFamily="34" charset="0"/>
                <a:cs typeface="Courier New" panose="02070309020205020404" pitchFamily="49" charset="0"/>
              </a:rPr>
              <a:t>(</a:t>
            </a:r>
            <a:r>
              <a:rPr lang="en-US" sz="2300" b="1" dirty="0" err="1">
                <a:latin typeface="Courier New" panose="02070309020205020404" pitchFamily="49" charset="0"/>
                <a:ea typeface="Tahoma" panose="020B0604030504040204" pitchFamily="34" charset="0"/>
                <a:cs typeface="Courier New" panose="02070309020205020404" pitchFamily="49" charset="0"/>
              </a:rPr>
              <a:t>str</a:t>
            </a:r>
            <a:r>
              <a:rPr lang="en-US" sz="2300" b="1" dirty="0">
                <a:latin typeface="Courier New" panose="020703090202050204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a:t>
            </a:r>
            <a:r>
              <a:rPr lang="en-US" sz="2300" b="1" dirty="0" err="1">
                <a:latin typeface="Courier New" panose="02070309020205020404" pitchFamily="49" charset="0"/>
                <a:ea typeface="Tahoma" panose="020B0604030504040204" pitchFamily="34" charset="0"/>
                <a:cs typeface="Courier New" panose="02070309020205020404" pitchFamily="49" charset="0"/>
              </a:rPr>
              <a:t>strcpy</a:t>
            </a:r>
            <a:r>
              <a:rPr lang="en-US" sz="2300" b="1" dirty="0">
                <a:latin typeface="Courier New" panose="02070309020205020404" pitchFamily="49" charset="0"/>
                <a:ea typeface="Tahoma" panose="020B0604030504040204" pitchFamily="34" charset="0"/>
                <a:cs typeface="Courier New" panose="02070309020205020404" pitchFamily="49" charset="0"/>
              </a:rPr>
              <a:t>(</a:t>
            </a:r>
            <a:r>
              <a:rPr lang="en-US" sz="2300" b="1" dirty="0" err="1">
                <a:latin typeface="Courier New" panose="02070309020205020404" pitchFamily="49" charset="0"/>
                <a:ea typeface="Tahoma" panose="020B0604030504040204" pitchFamily="34" charset="0"/>
                <a:cs typeface="Courier New" panose="02070309020205020404" pitchFamily="49" charset="0"/>
              </a:rPr>
              <a:t>text,str</a:t>
            </a: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dirty="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dirty="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dirty="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1400" dirty="0">
              <a:latin typeface="Tahoma" panose="020B0604030504040204" pitchFamily="34"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04977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dirty="0">
                <a:solidFill>
                  <a:srgbClr val="D20000"/>
                </a:solidFill>
                <a:cs typeface="Tahoma" panose="020B0604030504040204" pitchFamily="34" charset="0"/>
              </a:rPr>
              <a:t>String</a:t>
            </a:r>
            <a:r>
              <a:rPr lang="en-US" dirty="0">
                <a:latin typeface="Tahoma" panose="020B0604030504040204" pitchFamily="34" charset="0"/>
                <a:cs typeface="Tahoma" panose="020B0604030504040204" pitchFamily="34" charset="0"/>
              </a:rPr>
              <a:t> </a:t>
            </a:r>
            <a:r>
              <a:rPr lang="en-US" b="1" dirty="0">
                <a:solidFill>
                  <a:srgbClr val="D20000"/>
                </a:solidFill>
                <a:cs typeface="Tahoma" panose="020B0604030504040204" pitchFamily="34" charset="0"/>
              </a:rPr>
              <a:t>Library</a:t>
            </a:r>
          </a:p>
        </p:txBody>
      </p:sp>
      <p:sp>
        <p:nvSpPr>
          <p:cNvPr id="43011" name="Rectangle 3"/>
          <p:cNvSpPr>
            <a:spLocks noGrp="1" noChangeArrowheads="1"/>
          </p:cNvSpPr>
          <p:nvPr>
            <p:ph idx="1"/>
          </p:nvPr>
        </p:nvSpPr>
        <p:spPr>
          <a:xfrm>
            <a:off x="228600" y="1295400"/>
            <a:ext cx="8610600" cy="4953000"/>
          </a:xfrm>
        </p:spPr>
        <p:txBody>
          <a:bodyPr>
            <a:normAutofit/>
          </a:bodyPr>
          <a:lstStyle/>
          <a:p>
            <a:pPr>
              <a:lnSpc>
                <a:spcPct val="80000"/>
              </a:lnSpc>
              <a:spcBef>
                <a:spcPct val="0"/>
              </a:spcBef>
              <a:buFont typeface="Monotype Sorts" charset="2"/>
              <a:buNone/>
            </a:pPr>
            <a:r>
              <a:rPr lang="en-US" sz="2600" b="1" dirty="0">
                <a:solidFill>
                  <a:srgbClr val="2C14DE"/>
                </a:solidFill>
                <a:latin typeface="Consolas" panose="020B0609020204030204" pitchFamily="49" charset="0"/>
                <a:ea typeface="Tahoma" panose="020B0604030504040204" pitchFamily="34" charset="0"/>
                <a:cs typeface="Courier New" panose="02070309020205020404" pitchFamily="49" charset="0"/>
              </a:rPr>
              <a:t>String&amp; String::operator + (String &amp;par)</a:t>
            </a: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	String </a:t>
            </a:r>
            <a:r>
              <a:rPr lang="en-US" sz="2600" b="1" dirty="0" err="1">
                <a:latin typeface="Consolas" panose="020B0609020204030204" pitchFamily="49" charset="0"/>
                <a:ea typeface="Tahoma" panose="020B0604030504040204" pitchFamily="34" charset="0"/>
                <a:cs typeface="Courier New" panose="02070309020205020404" pitchFamily="49" charset="0"/>
              </a:rPr>
              <a:t>iSt</a:t>
            </a:r>
            <a:r>
              <a:rPr lang="en-US" sz="2600" b="1" dirty="0">
                <a:latin typeface="Consolas" panose="020B0609020204030204" pitchFamily="49" charset="0"/>
                <a:ea typeface="Tahoma" panose="020B0604030504040204" pitchFamily="34" charset="0"/>
                <a:cs typeface="Courier New" panose="02070309020205020404" pitchFamily="49" charset="0"/>
              </a:rPr>
              <a:t> = "";</a:t>
            </a: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	</a:t>
            </a:r>
            <a:r>
              <a:rPr lang="en-US" sz="2600" b="1" dirty="0" err="1">
                <a:latin typeface="Consolas" panose="020B0609020204030204" pitchFamily="49" charset="0"/>
                <a:ea typeface="Tahoma" panose="020B0604030504040204" pitchFamily="34" charset="0"/>
                <a:cs typeface="Courier New" panose="02070309020205020404" pitchFamily="49" charset="0"/>
              </a:rPr>
              <a:t>int</a:t>
            </a:r>
            <a:r>
              <a:rPr lang="en-US" sz="2600" b="1" dirty="0">
                <a:latin typeface="Consolas" panose="020B0609020204030204" pitchFamily="49" charset="0"/>
                <a:ea typeface="Tahoma" panose="020B0604030504040204" pitchFamily="34" charset="0"/>
                <a:cs typeface="Courier New" panose="02070309020205020404" pitchFamily="49" charset="0"/>
              </a:rPr>
              <a:t> length = 0;</a:t>
            </a: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	length = </a:t>
            </a:r>
            <a:r>
              <a:rPr lang="en-US" sz="2600" b="1" dirty="0" err="1">
                <a:latin typeface="Consolas" panose="020B0609020204030204" pitchFamily="49" charset="0"/>
                <a:ea typeface="Tahoma" panose="020B0604030504040204" pitchFamily="34" charset="0"/>
                <a:cs typeface="Courier New" panose="02070309020205020404" pitchFamily="49" charset="0"/>
              </a:rPr>
              <a:t>strlen</a:t>
            </a:r>
            <a:r>
              <a:rPr lang="en-US" sz="2600" b="1" dirty="0">
                <a:latin typeface="Consolas" panose="020B0609020204030204" pitchFamily="49" charset="0"/>
                <a:ea typeface="Tahoma" panose="020B0604030504040204" pitchFamily="34" charset="0"/>
                <a:cs typeface="Courier New" panose="02070309020205020404" pitchFamily="49" charset="0"/>
              </a:rPr>
              <a:t>(text);</a:t>
            </a: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	length += </a:t>
            </a:r>
            <a:r>
              <a:rPr lang="en-US" sz="2600" b="1" dirty="0" err="1">
                <a:latin typeface="Consolas" panose="020B0609020204030204" pitchFamily="49" charset="0"/>
                <a:ea typeface="Tahoma" panose="020B0604030504040204" pitchFamily="34" charset="0"/>
                <a:cs typeface="Courier New" panose="02070309020205020404" pitchFamily="49" charset="0"/>
              </a:rPr>
              <a:t>strlen</a:t>
            </a:r>
            <a:r>
              <a:rPr lang="en-US" sz="2600" b="1" dirty="0">
                <a:latin typeface="Consolas" panose="020B0609020204030204" pitchFamily="49" charset="0"/>
                <a:ea typeface="Tahoma" panose="020B0604030504040204" pitchFamily="34" charset="0"/>
                <a:cs typeface="Courier New" panose="02070309020205020404" pitchFamily="49" charset="0"/>
              </a:rPr>
              <a:t>(</a:t>
            </a:r>
            <a:r>
              <a:rPr lang="en-US" sz="2600" b="1" dirty="0" err="1">
                <a:latin typeface="Consolas" panose="020B0609020204030204" pitchFamily="49" charset="0"/>
                <a:ea typeface="Tahoma" panose="020B0604030504040204" pitchFamily="34" charset="0"/>
                <a:cs typeface="Courier New" panose="02070309020205020404" pitchFamily="49" charset="0"/>
              </a:rPr>
              <a:t>par.text</a:t>
            </a:r>
            <a:r>
              <a:rPr lang="en-US" sz="26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	</a:t>
            </a:r>
            <a:r>
              <a:rPr lang="en-US" sz="2600" b="1" dirty="0" err="1">
                <a:latin typeface="Consolas" panose="020B0609020204030204" pitchFamily="49" charset="0"/>
                <a:ea typeface="Tahoma" panose="020B0604030504040204" pitchFamily="34" charset="0"/>
                <a:cs typeface="Courier New" panose="02070309020205020404" pitchFamily="49" charset="0"/>
              </a:rPr>
              <a:t>iSt.text</a:t>
            </a:r>
            <a:r>
              <a:rPr lang="en-US" sz="2600" b="1" dirty="0">
                <a:latin typeface="Consolas" panose="020B0609020204030204" pitchFamily="49" charset="0"/>
                <a:ea typeface="Tahoma" panose="020B0604030504040204" pitchFamily="34" charset="0"/>
                <a:cs typeface="Courier New" panose="02070309020205020404" pitchFamily="49" charset="0"/>
              </a:rPr>
              <a:t> = new char[length];</a:t>
            </a:r>
          </a:p>
          <a:p>
            <a:pPr>
              <a:lnSpc>
                <a:spcPct val="80000"/>
              </a:lnSpc>
              <a:spcBef>
                <a:spcPct val="0"/>
              </a:spcBef>
              <a:buFont typeface="Monotype Sorts" charset="2"/>
              <a:buNone/>
            </a:pPr>
            <a:endParaRPr lang="en-US" sz="26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	</a:t>
            </a:r>
            <a:r>
              <a:rPr lang="en-US" sz="2600" b="1" dirty="0" err="1">
                <a:latin typeface="Consolas" panose="020B0609020204030204" pitchFamily="49" charset="0"/>
                <a:ea typeface="Tahoma" panose="020B0604030504040204" pitchFamily="34" charset="0"/>
                <a:cs typeface="Courier New" panose="02070309020205020404" pitchFamily="49" charset="0"/>
              </a:rPr>
              <a:t>strcpy</a:t>
            </a:r>
            <a:r>
              <a:rPr lang="en-US" sz="2600" b="1" dirty="0">
                <a:latin typeface="Consolas" panose="020B0609020204030204" pitchFamily="49" charset="0"/>
                <a:ea typeface="Tahoma" panose="020B0604030504040204" pitchFamily="34" charset="0"/>
                <a:cs typeface="Courier New" panose="02070309020205020404" pitchFamily="49" charset="0"/>
              </a:rPr>
              <a:t>(</a:t>
            </a:r>
            <a:r>
              <a:rPr lang="en-US" sz="2600" b="1" dirty="0" err="1">
                <a:latin typeface="Consolas" panose="020B0609020204030204" pitchFamily="49" charset="0"/>
                <a:ea typeface="Tahoma" panose="020B0604030504040204" pitchFamily="34" charset="0"/>
                <a:cs typeface="Courier New" panose="02070309020205020404" pitchFamily="49" charset="0"/>
              </a:rPr>
              <a:t>iSt.text,text</a:t>
            </a:r>
            <a:r>
              <a:rPr lang="en-US" sz="26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	</a:t>
            </a:r>
            <a:r>
              <a:rPr lang="en-US" sz="2600" b="1" dirty="0" err="1">
                <a:latin typeface="Consolas" panose="020B0609020204030204" pitchFamily="49" charset="0"/>
                <a:ea typeface="Tahoma" panose="020B0604030504040204" pitchFamily="34" charset="0"/>
                <a:cs typeface="Courier New" panose="02070309020205020404" pitchFamily="49" charset="0"/>
              </a:rPr>
              <a:t>strcat</a:t>
            </a:r>
            <a:r>
              <a:rPr lang="en-US" sz="2600" b="1" dirty="0">
                <a:latin typeface="Consolas" panose="020B0609020204030204" pitchFamily="49" charset="0"/>
                <a:ea typeface="Tahoma" panose="020B0604030504040204" pitchFamily="34" charset="0"/>
                <a:cs typeface="Courier New" panose="02070309020205020404" pitchFamily="49" charset="0"/>
              </a:rPr>
              <a:t>(</a:t>
            </a:r>
            <a:r>
              <a:rPr lang="en-US" sz="2600" b="1" dirty="0" err="1">
                <a:latin typeface="Consolas" panose="020B0609020204030204" pitchFamily="49" charset="0"/>
                <a:ea typeface="Tahoma" panose="020B0604030504040204" pitchFamily="34" charset="0"/>
                <a:cs typeface="Courier New" panose="02070309020205020404" pitchFamily="49" charset="0"/>
              </a:rPr>
              <a:t>iSt.text,par.text</a:t>
            </a:r>
            <a:r>
              <a:rPr lang="en-US" sz="26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6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	return </a:t>
            </a:r>
            <a:r>
              <a:rPr lang="en-US" sz="2600" b="1" dirty="0" err="1">
                <a:latin typeface="Consolas" panose="020B0609020204030204" pitchFamily="49" charset="0"/>
                <a:ea typeface="Tahoma" panose="020B0604030504040204" pitchFamily="34" charset="0"/>
                <a:cs typeface="Courier New" panose="02070309020205020404" pitchFamily="49" charset="0"/>
              </a:rPr>
              <a:t>iSt</a:t>
            </a:r>
            <a:r>
              <a:rPr lang="en-US" sz="2600" b="1" dirty="0">
                <a:latin typeface="Consolas" panose="020B06090202040302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600" b="1" dirty="0">
                <a:latin typeface="Consolas" panose="020B0609020204030204" pitchFamily="49" charset="0"/>
                <a:ea typeface="Tahoma" panose="020B0604030504040204" pitchFamily="34"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247927"/>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90600" y="0"/>
            <a:ext cx="8153400" cy="1112519"/>
          </a:xfrm>
        </p:spPr>
        <p:txBody>
          <a:bodyPr>
            <a:normAutofit/>
          </a:bodyPr>
          <a:lstStyle/>
          <a:p>
            <a:r>
              <a:rPr lang="en-US" b="1" dirty="0">
                <a:solidFill>
                  <a:srgbClr val="D20000"/>
                </a:solidFill>
                <a:cs typeface="Tahoma" panose="020B0604030504040204" pitchFamily="34" charset="0"/>
              </a:rPr>
              <a:t>String Library</a:t>
            </a:r>
          </a:p>
        </p:txBody>
      </p:sp>
      <p:sp>
        <p:nvSpPr>
          <p:cNvPr id="44035" name="Rectangle 3"/>
          <p:cNvSpPr>
            <a:spLocks noGrp="1" noChangeArrowheads="1"/>
          </p:cNvSpPr>
          <p:nvPr>
            <p:ph type="body" idx="1"/>
          </p:nvPr>
        </p:nvSpPr>
        <p:spPr>
          <a:xfrm>
            <a:off x="228600" y="1295400"/>
            <a:ext cx="8610600" cy="4953000"/>
          </a:xfrm>
        </p:spPr>
        <p:txBody>
          <a:bodyPr/>
          <a:lstStyle/>
          <a:p>
            <a:pPr>
              <a:lnSpc>
                <a:spcPct val="80000"/>
              </a:lnSpc>
              <a:spcBef>
                <a:spcPct val="0"/>
              </a:spcBef>
              <a:buFont typeface="Monotype Sorts" charset="2"/>
              <a:buNone/>
            </a:pPr>
            <a:r>
              <a:rPr lang="en-US" sz="2300" b="1" dirty="0">
                <a:solidFill>
                  <a:srgbClr val="2C14DE"/>
                </a:solidFill>
                <a:latin typeface="Courier New" panose="02070309020205020404" pitchFamily="49" charset="0"/>
                <a:ea typeface="Tahoma" panose="020B0604030504040204" pitchFamily="34" charset="0"/>
                <a:cs typeface="Courier New" panose="02070309020205020404" pitchFamily="49" charset="0"/>
              </a:rPr>
              <a:t>String&amp; String::operator + (char *</a:t>
            </a:r>
            <a:r>
              <a:rPr lang="en-US" sz="2300" b="1" dirty="0" err="1">
                <a:solidFill>
                  <a:srgbClr val="2C14DE"/>
                </a:solidFill>
                <a:latin typeface="Courier New" panose="02070309020205020404" pitchFamily="49" charset="0"/>
                <a:ea typeface="Tahoma" panose="020B0604030504040204" pitchFamily="34" charset="0"/>
                <a:cs typeface="Courier New" panose="02070309020205020404" pitchFamily="49" charset="0"/>
              </a:rPr>
              <a:t>str</a:t>
            </a:r>
            <a:r>
              <a:rPr lang="en-US" sz="2300" b="1" dirty="0">
                <a:solidFill>
                  <a:srgbClr val="2C14DE"/>
                </a:solidFill>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String </a:t>
            </a:r>
            <a:r>
              <a:rPr lang="en-US" sz="2300" b="1" dirty="0" err="1">
                <a:latin typeface="Courier New" panose="02070309020205020404" pitchFamily="49" charset="0"/>
                <a:ea typeface="Tahoma" panose="020B0604030504040204" pitchFamily="34" charset="0"/>
                <a:cs typeface="Courier New" panose="02070309020205020404" pitchFamily="49" charset="0"/>
              </a:rPr>
              <a:t>iSt</a:t>
            </a:r>
            <a:r>
              <a:rPr lang="en-US" sz="2300" b="1" dirty="0">
                <a:latin typeface="Courier New" panose="02070309020205020404" pitchFamily="49" charset="0"/>
                <a:ea typeface="Tahoma" panose="020B0604030504040204" pitchFamily="34" charset="0"/>
                <a:cs typeface="Courier New" panose="02070309020205020404" pitchFamily="49" charset="0"/>
              </a:rPr>
              <a:t> = "";</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a:t>
            </a:r>
            <a:r>
              <a:rPr lang="en-US" sz="2300" b="1" dirty="0" err="1">
                <a:latin typeface="Courier New" panose="02070309020205020404" pitchFamily="49" charset="0"/>
                <a:ea typeface="Tahoma" panose="020B0604030504040204" pitchFamily="34" charset="0"/>
                <a:cs typeface="Courier New" panose="02070309020205020404" pitchFamily="49" charset="0"/>
              </a:rPr>
              <a:t>int</a:t>
            </a:r>
            <a:r>
              <a:rPr lang="en-US" sz="2300" b="1" dirty="0">
                <a:latin typeface="Courier New" panose="02070309020205020404" pitchFamily="49" charset="0"/>
                <a:ea typeface="Tahoma" panose="020B0604030504040204" pitchFamily="34" charset="0"/>
                <a:cs typeface="Courier New" panose="02070309020205020404" pitchFamily="49" charset="0"/>
              </a:rPr>
              <a:t> length = 0;</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length = </a:t>
            </a:r>
            <a:r>
              <a:rPr lang="en-US" sz="2300" b="1" dirty="0" err="1">
                <a:latin typeface="Courier New" panose="02070309020205020404" pitchFamily="49" charset="0"/>
                <a:ea typeface="Tahoma" panose="020B0604030504040204" pitchFamily="34" charset="0"/>
                <a:cs typeface="Courier New" panose="02070309020205020404" pitchFamily="49" charset="0"/>
              </a:rPr>
              <a:t>strlen</a:t>
            </a:r>
            <a:r>
              <a:rPr lang="en-US" sz="2300" b="1" dirty="0">
                <a:latin typeface="Courier New" panose="02070309020205020404" pitchFamily="49" charset="0"/>
                <a:ea typeface="Tahoma" panose="020B0604030504040204" pitchFamily="34" charset="0"/>
                <a:cs typeface="Courier New" panose="02070309020205020404" pitchFamily="49" charset="0"/>
              </a:rPr>
              <a:t>(text);</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length += </a:t>
            </a:r>
            <a:r>
              <a:rPr lang="en-US" sz="2300" b="1" dirty="0" err="1">
                <a:latin typeface="Courier New" panose="02070309020205020404" pitchFamily="49" charset="0"/>
                <a:ea typeface="Tahoma" panose="020B0604030504040204" pitchFamily="34" charset="0"/>
                <a:cs typeface="Courier New" panose="02070309020205020404" pitchFamily="49" charset="0"/>
              </a:rPr>
              <a:t>strlen</a:t>
            </a:r>
            <a:r>
              <a:rPr lang="en-US" sz="2300" b="1" dirty="0">
                <a:latin typeface="Courier New" panose="02070309020205020404" pitchFamily="49" charset="0"/>
                <a:ea typeface="Tahoma" panose="020B0604030504040204" pitchFamily="34" charset="0"/>
                <a:cs typeface="Courier New" panose="02070309020205020404" pitchFamily="49" charset="0"/>
              </a:rPr>
              <a:t>(</a:t>
            </a:r>
            <a:r>
              <a:rPr lang="en-US" sz="2300" b="1" dirty="0" err="1">
                <a:latin typeface="Courier New" panose="02070309020205020404" pitchFamily="49" charset="0"/>
                <a:ea typeface="Tahoma" panose="020B0604030504040204" pitchFamily="34" charset="0"/>
                <a:cs typeface="Courier New" panose="02070309020205020404" pitchFamily="49" charset="0"/>
              </a:rPr>
              <a:t>str</a:t>
            </a: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a:t>
            </a:r>
            <a:r>
              <a:rPr lang="en-US" sz="2300" b="1" dirty="0" err="1">
                <a:latin typeface="Courier New" panose="02070309020205020404" pitchFamily="49" charset="0"/>
                <a:ea typeface="Tahoma" panose="020B0604030504040204" pitchFamily="34" charset="0"/>
                <a:cs typeface="Courier New" panose="02070309020205020404" pitchFamily="49" charset="0"/>
              </a:rPr>
              <a:t>iSt.text</a:t>
            </a:r>
            <a:r>
              <a:rPr lang="en-US" sz="2300" b="1" dirty="0">
                <a:latin typeface="Courier New" panose="02070309020205020404" pitchFamily="49" charset="0"/>
                <a:ea typeface="Tahoma" panose="020B0604030504040204" pitchFamily="34" charset="0"/>
                <a:cs typeface="Courier New" panose="02070309020205020404" pitchFamily="49" charset="0"/>
              </a:rPr>
              <a:t> = new char[length];</a:t>
            </a:r>
          </a:p>
          <a:p>
            <a:pPr>
              <a:lnSpc>
                <a:spcPct val="80000"/>
              </a:lnSpc>
              <a:spcBef>
                <a:spcPct val="0"/>
              </a:spcBef>
              <a:buFont typeface="Monotype Sorts" charset="2"/>
              <a:buNone/>
            </a:pPr>
            <a:endParaRPr lang="en-US" sz="2300" b="1" dirty="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a:t>
            </a:r>
            <a:r>
              <a:rPr lang="en-US" sz="2300" b="1" dirty="0" err="1">
                <a:latin typeface="Courier New" panose="02070309020205020404" pitchFamily="49" charset="0"/>
                <a:ea typeface="Tahoma" panose="020B0604030504040204" pitchFamily="34" charset="0"/>
                <a:cs typeface="Courier New" panose="02070309020205020404" pitchFamily="49" charset="0"/>
              </a:rPr>
              <a:t>strcpy</a:t>
            </a:r>
            <a:r>
              <a:rPr lang="en-US" sz="2300" b="1" dirty="0">
                <a:latin typeface="Courier New" panose="02070309020205020404" pitchFamily="49" charset="0"/>
                <a:ea typeface="Tahoma" panose="020B0604030504040204" pitchFamily="34" charset="0"/>
                <a:cs typeface="Courier New" panose="02070309020205020404" pitchFamily="49" charset="0"/>
              </a:rPr>
              <a:t>(</a:t>
            </a:r>
            <a:r>
              <a:rPr lang="en-US" sz="2300" b="1" dirty="0" err="1">
                <a:latin typeface="Courier New" panose="02070309020205020404" pitchFamily="49" charset="0"/>
                <a:ea typeface="Tahoma" panose="020B0604030504040204" pitchFamily="34" charset="0"/>
                <a:cs typeface="Courier New" panose="02070309020205020404" pitchFamily="49" charset="0"/>
              </a:rPr>
              <a:t>iSt.text,text</a:t>
            </a: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a:t>
            </a:r>
            <a:r>
              <a:rPr lang="en-US" sz="2300" b="1" dirty="0" err="1">
                <a:latin typeface="Courier New" panose="02070309020205020404" pitchFamily="49" charset="0"/>
                <a:ea typeface="Tahoma" panose="020B0604030504040204" pitchFamily="34" charset="0"/>
                <a:cs typeface="Courier New" panose="02070309020205020404" pitchFamily="49" charset="0"/>
              </a:rPr>
              <a:t>strcat</a:t>
            </a:r>
            <a:r>
              <a:rPr lang="en-US" sz="2300" b="1" dirty="0">
                <a:latin typeface="Courier New" panose="02070309020205020404" pitchFamily="49" charset="0"/>
                <a:ea typeface="Tahoma" panose="020B0604030504040204" pitchFamily="34" charset="0"/>
                <a:cs typeface="Courier New" panose="02070309020205020404" pitchFamily="49" charset="0"/>
              </a:rPr>
              <a:t>(</a:t>
            </a:r>
            <a:r>
              <a:rPr lang="en-US" sz="2300" b="1" dirty="0" err="1">
                <a:latin typeface="Courier New" panose="02070309020205020404" pitchFamily="49" charset="0"/>
                <a:ea typeface="Tahoma" panose="020B0604030504040204" pitchFamily="34" charset="0"/>
                <a:cs typeface="Courier New" panose="02070309020205020404" pitchFamily="49" charset="0"/>
              </a:rPr>
              <a:t>iSt.text,str</a:t>
            </a: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a:latin typeface="Courier New" panose="020703090202050204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	return </a:t>
            </a:r>
            <a:r>
              <a:rPr lang="en-US" sz="2300" b="1" dirty="0" err="1">
                <a:latin typeface="Courier New" panose="02070309020205020404" pitchFamily="49" charset="0"/>
                <a:ea typeface="Tahoma" panose="020B0604030504040204" pitchFamily="34" charset="0"/>
                <a:cs typeface="Courier New" panose="02070309020205020404" pitchFamily="49" charset="0"/>
              </a:rPr>
              <a:t>iSt</a:t>
            </a:r>
            <a:r>
              <a:rPr lang="en-US" sz="2300" b="1" dirty="0">
                <a:latin typeface="Courier New" panose="020703090202050204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r>
              <a:rPr lang="en-US" sz="2300" b="1" dirty="0">
                <a:latin typeface="Courier New" panose="020703090202050204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dirty="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dirty="0">
              <a:latin typeface="Tahoma" panose="020B0604030504040204" pitchFamily="34"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1400" dirty="0">
              <a:latin typeface="Tahoma" panose="020B0604030504040204" pitchFamily="34"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1822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90600" y="0"/>
            <a:ext cx="8153400" cy="1066800"/>
          </a:xfrm>
        </p:spPr>
        <p:txBody>
          <a:bodyPr/>
          <a:lstStyle/>
          <a:p>
            <a:r>
              <a:rPr lang="en-US" b="1" dirty="0">
                <a:solidFill>
                  <a:srgbClr val="D20000"/>
                </a:solidFill>
                <a:cs typeface="Tahoma" panose="020B0604030504040204" pitchFamily="34" charset="0"/>
              </a:rPr>
              <a:t>String</a:t>
            </a:r>
            <a:r>
              <a:rPr lang="en-US" dirty="0">
                <a:latin typeface="Tahoma" panose="020B0604030504040204" pitchFamily="34" charset="0"/>
                <a:cs typeface="Tahoma" panose="020B0604030504040204" pitchFamily="34" charset="0"/>
              </a:rPr>
              <a:t> </a:t>
            </a:r>
            <a:r>
              <a:rPr lang="en-US" b="1" dirty="0">
                <a:solidFill>
                  <a:srgbClr val="D20000"/>
                </a:solidFill>
                <a:cs typeface="Tahoma" panose="020B0604030504040204" pitchFamily="34" charset="0"/>
              </a:rPr>
              <a:t>Library</a:t>
            </a:r>
          </a:p>
        </p:txBody>
      </p:sp>
      <p:sp>
        <p:nvSpPr>
          <p:cNvPr id="45059" name="Rectangle 3"/>
          <p:cNvSpPr>
            <a:spLocks noGrp="1" noChangeArrowheads="1"/>
          </p:cNvSpPr>
          <p:nvPr>
            <p:ph type="body" idx="1"/>
          </p:nvPr>
        </p:nvSpPr>
        <p:spPr>
          <a:xfrm>
            <a:off x="228600" y="1295400"/>
            <a:ext cx="8610600" cy="4953000"/>
          </a:xfrm>
        </p:spPr>
        <p:txBody>
          <a:bodyPr/>
          <a:lstStyle/>
          <a:p>
            <a:pPr>
              <a:lnSpc>
                <a:spcPct val="80000"/>
              </a:lnSpc>
              <a:spcBef>
                <a:spcPct val="0"/>
              </a:spcBef>
              <a:buFont typeface="Monotype Sorts" charset="2"/>
              <a:buNone/>
            </a:pPr>
            <a:r>
              <a:rPr lang="en-US" sz="23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ostream</a:t>
            </a:r>
            <a:r>
              <a:rPr lang="en-US" sz="2300" b="1" dirty="0">
                <a:solidFill>
                  <a:srgbClr val="2C14DE"/>
                </a:solidFill>
                <a:latin typeface="Consolas" panose="020B0609020204030204" pitchFamily="49" charset="0"/>
                <a:ea typeface="Tahoma" panose="020B0604030504040204" pitchFamily="34" charset="0"/>
                <a:cs typeface="Courier New" panose="02070309020205020404" pitchFamily="49" charset="0"/>
              </a:rPr>
              <a:t>&amp; operator&lt;&lt; (</a:t>
            </a:r>
            <a:r>
              <a:rPr lang="en-US" sz="23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ostream</a:t>
            </a:r>
            <a:r>
              <a:rPr lang="en-US" sz="2300" b="1" dirty="0">
                <a:solidFill>
                  <a:srgbClr val="2C14DE"/>
                </a:solidFill>
                <a:latin typeface="Consolas" panose="020B0609020204030204" pitchFamily="49" charset="0"/>
                <a:ea typeface="Tahoma" panose="020B0604030504040204" pitchFamily="34" charset="0"/>
                <a:cs typeface="Courier New" panose="02070309020205020404" pitchFamily="49" charset="0"/>
              </a:rPr>
              <a:t> &amp;out, String &amp;</a:t>
            </a:r>
            <a:r>
              <a:rPr lang="en-US" sz="23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300" b="1" dirty="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out &lt;&lt; </a:t>
            </a:r>
            <a:r>
              <a:rPr lang="en-US" sz="2300" b="1" dirty="0" err="1">
                <a:latin typeface="Consolas" panose="020B0609020204030204" pitchFamily="49" charset="0"/>
                <a:ea typeface="Tahoma" panose="020B0604030504040204" pitchFamily="34" charset="0"/>
                <a:cs typeface="Courier New" panose="02070309020205020404" pitchFamily="49" charset="0"/>
              </a:rPr>
              <a:t>str.text</a:t>
            </a: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return out;</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istream</a:t>
            </a:r>
            <a:r>
              <a:rPr lang="en-US" sz="2300" b="1" dirty="0">
                <a:solidFill>
                  <a:srgbClr val="2C14DE"/>
                </a:solidFill>
                <a:latin typeface="Consolas" panose="020B0609020204030204" pitchFamily="49" charset="0"/>
                <a:ea typeface="Tahoma" panose="020B0604030504040204" pitchFamily="34" charset="0"/>
                <a:cs typeface="Courier New" panose="02070309020205020404" pitchFamily="49" charset="0"/>
              </a:rPr>
              <a:t>&amp; operator&gt;&gt; (</a:t>
            </a:r>
            <a:r>
              <a:rPr lang="en-US" sz="23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istream</a:t>
            </a:r>
            <a:r>
              <a:rPr lang="en-US" sz="2300" b="1" dirty="0">
                <a:solidFill>
                  <a:srgbClr val="2C14DE"/>
                </a:solidFill>
                <a:latin typeface="Consolas" panose="020B0609020204030204" pitchFamily="49" charset="0"/>
                <a:ea typeface="Tahoma" panose="020B0604030504040204" pitchFamily="34" charset="0"/>
                <a:cs typeface="Courier New" panose="02070309020205020404" pitchFamily="49" charset="0"/>
              </a:rPr>
              <a:t> &amp;in, String &amp;</a:t>
            </a:r>
            <a:r>
              <a:rPr lang="en-US" sz="23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300" b="1" dirty="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char temp[200];</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in &gt;&gt; temp;</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text = new char[</a:t>
            </a:r>
            <a:r>
              <a:rPr lang="en-US" sz="2300" b="1" dirty="0" err="1">
                <a:latin typeface="Consolas" panose="020B0609020204030204" pitchFamily="49" charset="0"/>
                <a:ea typeface="Tahoma" panose="020B0604030504040204" pitchFamily="34" charset="0"/>
                <a:cs typeface="Courier New" panose="02070309020205020404" pitchFamily="49" charset="0"/>
              </a:rPr>
              <a:t>strlen</a:t>
            </a:r>
            <a:r>
              <a:rPr lang="en-US" sz="2300" b="1" dirty="0">
                <a:latin typeface="Consolas" panose="020B0609020204030204" pitchFamily="49" charset="0"/>
                <a:ea typeface="Tahoma" panose="020B0604030504040204" pitchFamily="34" charset="0"/>
                <a:cs typeface="Courier New" panose="02070309020205020404" pitchFamily="49" charset="0"/>
              </a:rPr>
              <a:t>(temp)];</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a:t>
            </a:r>
            <a:r>
              <a:rPr lang="en-US" sz="2300" b="1" dirty="0" err="1">
                <a:latin typeface="Consolas" panose="020B0609020204030204" pitchFamily="49" charset="0"/>
                <a:ea typeface="Tahoma" panose="020B0604030504040204" pitchFamily="34" charset="0"/>
                <a:cs typeface="Courier New" panose="02070309020205020404" pitchFamily="49" charset="0"/>
              </a:rPr>
              <a:t>strcpy</a:t>
            </a:r>
            <a:r>
              <a:rPr lang="en-US" sz="2300" b="1" dirty="0">
                <a:latin typeface="Consolas" panose="020B0609020204030204" pitchFamily="49" charset="0"/>
                <a:ea typeface="Tahoma" panose="020B0604030504040204" pitchFamily="34" charset="0"/>
                <a:cs typeface="Courier New" panose="02070309020205020404" pitchFamily="49" charset="0"/>
              </a:rPr>
              <a:t>(</a:t>
            </a:r>
            <a:r>
              <a:rPr lang="en-US" sz="2300" b="1" dirty="0" err="1">
                <a:latin typeface="Consolas" panose="020B0609020204030204" pitchFamily="49" charset="0"/>
                <a:ea typeface="Tahoma" panose="020B0604030504040204" pitchFamily="34" charset="0"/>
                <a:cs typeface="Courier New" panose="02070309020205020404" pitchFamily="49" charset="0"/>
              </a:rPr>
              <a:t>text,temp</a:t>
            </a: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	return in;</a:t>
            </a:r>
          </a:p>
          <a:p>
            <a:pPr>
              <a:lnSpc>
                <a:spcPct val="80000"/>
              </a:lnSpc>
              <a:spcBef>
                <a:spcPct val="0"/>
              </a:spcBef>
              <a:buFont typeface="Monotype Sorts" charset="2"/>
              <a:buNone/>
            </a:pPr>
            <a:r>
              <a:rPr lang="en-US" sz="23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300"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2300"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endParaRPr lang="en-US" sz="1400" dirty="0">
              <a:latin typeface="Consolas" panose="020B0609020204030204" pitchFamily="49"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03838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90600" y="0"/>
            <a:ext cx="8153400" cy="1066800"/>
          </a:xfrm>
        </p:spPr>
        <p:txBody>
          <a:bodyPr/>
          <a:lstStyle/>
          <a:p>
            <a:r>
              <a:rPr lang="en-US" b="1" dirty="0">
                <a:solidFill>
                  <a:srgbClr val="D20000"/>
                </a:solidFill>
                <a:cs typeface="Tahoma" panose="020B0604030504040204" pitchFamily="34" charset="0"/>
              </a:rPr>
              <a:t>String</a:t>
            </a:r>
            <a:r>
              <a:rPr lang="en-US" dirty="0">
                <a:latin typeface="Tahoma" panose="020B0604030504040204" pitchFamily="34" charset="0"/>
                <a:cs typeface="Tahoma" panose="020B0604030504040204" pitchFamily="34" charset="0"/>
              </a:rPr>
              <a:t> </a:t>
            </a:r>
            <a:r>
              <a:rPr lang="en-US" b="1" dirty="0">
                <a:solidFill>
                  <a:srgbClr val="D20000"/>
                </a:solidFill>
                <a:cs typeface="Tahoma" panose="020B0604030504040204" pitchFamily="34" charset="0"/>
              </a:rPr>
              <a:t>Library</a:t>
            </a:r>
          </a:p>
        </p:txBody>
      </p:sp>
      <p:sp>
        <p:nvSpPr>
          <p:cNvPr id="46083" name="Rectangle 3"/>
          <p:cNvSpPr>
            <a:spLocks noGrp="1" noChangeArrowheads="1"/>
          </p:cNvSpPr>
          <p:nvPr>
            <p:ph type="body" idx="1"/>
          </p:nvPr>
        </p:nvSpPr>
        <p:spPr>
          <a:xfrm>
            <a:off x="228600" y="1295400"/>
            <a:ext cx="8610600" cy="4953000"/>
          </a:xfrm>
        </p:spPr>
        <p:txBody>
          <a:bodyPr/>
          <a:lstStyle/>
          <a:p>
            <a:pPr>
              <a:lnSpc>
                <a:spcPct val="80000"/>
              </a:lnSpc>
              <a:spcBef>
                <a:spcPct val="0"/>
              </a:spcBef>
              <a:buFont typeface="Monotype Sorts" charset="2"/>
              <a:buNone/>
            </a:pPr>
            <a:r>
              <a:rPr lang="en-US" sz="2300" b="1" dirty="0">
                <a:solidFill>
                  <a:srgbClr val="2C14DE"/>
                </a:solidFill>
                <a:latin typeface="Consolas" panose="020B0609020204030204" pitchFamily="49" charset="0"/>
                <a:cs typeface="Tahoma" panose="020B0604030504040204" pitchFamily="34" charset="0"/>
              </a:rPr>
              <a:t>char&amp; String::[] (</a:t>
            </a:r>
            <a:r>
              <a:rPr lang="en-US" sz="2300" b="1" dirty="0" err="1">
                <a:solidFill>
                  <a:srgbClr val="2C14DE"/>
                </a:solidFill>
                <a:latin typeface="Consolas" panose="020B0609020204030204" pitchFamily="49" charset="0"/>
                <a:cs typeface="Tahoma" panose="020B0604030504040204" pitchFamily="34" charset="0"/>
              </a:rPr>
              <a:t>int</a:t>
            </a:r>
            <a:r>
              <a:rPr lang="en-US" sz="2300" b="1" dirty="0">
                <a:solidFill>
                  <a:srgbClr val="2C14DE"/>
                </a:solidFill>
                <a:latin typeface="Consolas" panose="020B0609020204030204" pitchFamily="49" charset="0"/>
                <a:cs typeface="Tahoma" panose="020B0604030504040204" pitchFamily="34" charset="0"/>
              </a:rPr>
              <a:t> Index)</a:t>
            </a:r>
          </a:p>
          <a:p>
            <a:pPr>
              <a:lnSpc>
                <a:spcPct val="80000"/>
              </a:lnSpc>
              <a:spcBef>
                <a:spcPct val="0"/>
              </a:spcBef>
              <a:buFont typeface="Monotype Sorts" charset="2"/>
              <a:buNone/>
            </a:pPr>
            <a:r>
              <a:rPr lang="en-US" sz="2300" b="1" dirty="0">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r>
              <a:rPr lang="en-US" sz="2300" b="1" dirty="0">
                <a:latin typeface="Consolas" panose="020B0609020204030204" pitchFamily="49" charset="0"/>
                <a:cs typeface="Tahoma" panose="020B0604030504040204" pitchFamily="34" charset="0"/>
              </a:rPr>
              <a:t>		return text[Index];</a:t>
            </a:r>
          </a:p>
          <a:p>
            <a:pPr>
              <a:lnSpc>
                <a:spcPct val="80000"/>
              </a:lnSpc>
              <a:spcBef>
                <a:spcPct val="0"/>
              </a:spcBef>
              <a:buFont typeface="Monotype Sorts" charset="2"/>
              <a:buNone/>
            </a:pPr>
            <a:r>
              <a:rPr lang="en-US" sz="2300" b="1" dirty="0">
                <a:latin typeface="Consolas" panose="020B0609020204030204" pitchFamily="49" charset="0"/>
                <a:cs typeface="Tahoma" panose="020B0604030504040204" pitchFamily="34" charset="0"/>
              </a:rPr>
              <a:t>	</a:t>
            </a:r>
          </a:p>
          <a:p>
            <a:pPr>
              <a:lnSpc>
                <a:spcPct val="80000"/>
              </a:lnSpc>
              <a:spcBef>
                <a:spcPct val="0"/>
              </a:spcBef>
              <a:buFont typeface="Monotype Sorts" charset="2"/>
              <a:buNone/>
            </a:pPr>
            <a:r>
              <a:rPr lang="en-US" sz="2300" b="1" dirty="0">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endParaRPr lang="en-US" sz="2300" b="1" dirty="0">
              <a:latin typeface="Consolas" panose="020B0609020204030204" pitchFamily="49" charset="0"/>
              <a:cs typeface="Tahoma" panose="020B0604030504040204" pitchFamily="34" charset="0"/>
            </a:endParaRPr>
          </a:p>
          <a:p>
            <a:pPr>
              <a:lnSpc>
                <a:spcPct val="80000"/>
              </a:lnSpc>
              <a:spcBef>
                <a:spcPct val="0"/>
              </a:spcBef>
              <a:buFont typeface="Monotype Sorts" charset="2"/>
              <a:buNone/>
            </a:pPr>
            <a:r>
              <a:rPr lang="en-US" sz="2300" b="1" dirty="0">
                <a:solidFill>
                  <a:srgbClr val="008000"/>
                </a:solidFill>
                <a:latin typeface="Consolas" panose="020B0609020204030204" pitchFamily="49" charset="0"/>
                <a:cs typeface="Tahoma" panose="020B0604030504040204" pitchFamily="34" charset="0"/>
              </a:rPr>
              <a:t>//String string1 = </a:t>
            </a:r>
            <a:r>
              <a:rPr lang="ja-JP" altLang="en-US" sz="2300" b="1" dirty="0">
                <a:solidFill>
                  <a:srgbClr val="008000"/>
                </a:solidFill>
                <a:latin typeface="Consolas" panose="020B0609020204030204" pitchFamily="49" charset="0"/>
                <a:cs typeface="Tahoma" panose="020B0604030504040204" pitchFamily="34" charset="0"/>
              </a:rPr>
              <a:t>“</a:t>
            </a:r>
            <a:r>
              <a:rPr lang="en-US" altLang="ja-JP" sz="2300" b="1" dirty="0">
                <a:solidFill>
                  <a:srgbClr val="008000"/>
                </a:solidFill>
                <a:latin typeface="Consolas" panose="020B0609020204030204" pitchFamily="49" charset="0"/>
                <a:ea typeface="Tahoma" panose="020B0604030504040204" pitchFamily="34" charset="0"/>
                <a:cs typeface="Courier New" panose="02070309020205020404" pitchFamily="49" charset="0"/>
              </a:rPr>
              <a:t>hello</a:t>
            </a:r>
            <a:r>
              <a:rPr lang="ja-JP" altLang="en-US" sz="2300" b="1" dirty="0">
                <a:solidFill>
                  <a:srgbClr val="008000"/>
                </a:solidFill>
                <a:latin typeface="Consolas" panose="020B0609020204030204" pitchFamily="49" charset="0"/>
                <a:cs typeface="Tahoma" panose="020B0604030504040204" pitchFamily="34" charset="0"/>
              </a:rPr>
              <a:t>”</a:t>
            </a:r>
            <a:r>
              <a:rPr lang="en-US" altLang="ja-JP" sz="2300" b="1" dirty="0">
                <a:solidFill>
                  <a:srgbClr val="008000"/>
                </a:solidFill>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r>
              <a:rPr lang="en-US" sz="2300" dirty="0">
                <a:solidFill>
                  <a:srgbClr val="008000"/>
                </a:solidFill>
                <a:latin typeface="Consolas" panose="020B0609020204030204" pitchFamily="49" charset="0"/>
                <a:cs typeface="Tahoma" panose="020B0604030504040204" pitchFamily="34" charset="0"/>
              </a:rPr>
              <a:t>// string1[0] = </a:t>
            </a:r>
            <a:r>
              <a:rPr lang="ja-JP" altLang="en-US" sz="2300" dirty="0">
                <a:solidFill>
                  <a:srgbClr val="008000"/>
                </a:solidFill>
                <a:latin typeface="Consolas" panose="020B0609020204030204" pitchFamily="49" charset="0"/>
                <a:cs typeface="Tahoma" panose="020B0604030504040204" pitchFamily="34" charset="0"/>
              </a:rPr>
              <a:t>‘</a:t>
            </a:r>
            <a:r>
              <a:rPr lang="en-US" altLang="ja-JP" sz="2300" dirty="0">
                <a:solidFill>
                  <a:srgbClr val="008000"/>
                </a:solidFill>
                <a:latin typeface="Consolas" panose="020B0609020204030204" pitchFamily="49" charset="0"/>
                <a:cs typeface="Tahoma" panose="020B0604030504040204" pitchFamily="34" charset="0"/>
              </a:rPr>
              <a:t>a</a:t>
            </a:r>
            <a:r>
              <a:rPr lang="ja-JP" altLang="en-US" sz="2300" dirty="0">
                <a:solidFill>
                  <a:srgbClr val="008000"/>
                </a:solidFill>
                <a:latin typeface="Consolas" panose="020B0609020204030204" pitchFamily="49" charset="0"/>
                <a:cs typeface="Tahoma" panose="020B0604030504040204" pitchFamily="34" charset="0"/>
              </a:rPr>
              <a:t>’</a:t>
            </a:r>
            <a:r>
              <a:rPr lang="en-US" altLang="ja-JP" sz="2300" dirty="0">
                <a:solidFill>
                  <a:srgbClr val="008000"/>
                </a:solidFill>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r>
              <a:rPr lang="en-US" sz="2300" dirty="0">
                <a:solidFill>
                  <a:srgbClr val="008000"/>
                </a:solidFill>
                <a:latin typeface="Consolas" panose="020B0609020204030204" pitchFamily="49" charset="0"/>
                <a:cs typeface="Tahoma" panose="020B0604030504040204" pitchFamily="34" charset="0"/>
              </a:rPr>
              <a:t>//string1.text[0] = </a:t>
            </a:r>
            <a:r>
              <a:rPr lang="ja-JP" altLang="en-US" sz="2300" dirty="0">
                <a:solidFill>
                  <a:srgbClr val="008000"/>
                </a:solidFill>
                <a:latin typeface="Consolas" panose="020B0609020204030204" pitchFamily="49" charset="0"/>
                <a:cs typeface="Tahoma" panose="020B0604030504040204" pitchFamily="34" charset="0"/>
              </a:rPr>
              <a:t>‘</a:t>
            </a:r>
            <a:r>
              <a:rPr lang="en-US" altLang="ja-JP" sz="2300" dirty="0">
                <a:solidFill>
                  <a:srgbClr val="008000"/>
                </a:solidFill>
                <a:latin typeface="Consolas" panose="020B0609020204030204" pitchFamily="49" charset="0"/>
                <a:cs typeface="Tahoma" panose="020B0604030504040204" pitchFamily="34" charset="0"/>
              </a:rPr>
              <a:t>a</a:t>
            </a:r>
            <a:r>
              <a:rPr lang="ja-JP" altLang="en-US" sz="2300" dirty="0">
                <a:solidFill>
                  <a:srgbClr val="008000"/>
                </a:solidFill>
                <a:latin typeface="Consolas" panose="020B0609020204030204" pitchFamily="49" charset="0"/>
                <a:cs typeface="Tahoma" panose="020B0604030504040204" pitchFamily="34" charset="0"/>
              </a:rPr>
              <a:t>’</a:t>
            </a:r>
            <a:r>
              <a:rPr lang="en-US" altLang="ja-JP" sz="2300" dirty="0">
                <a:solidFill>
                  <a:srgbClr val="008000"/>
                </a:solidFill>
                <a:latin typeface="Consolas" panose="020B0609020204030204" pitchFamily="49" charset="0"/>
                <a:cs typeface="Tahoma" panose="020B0604030504040204" pitchFamily="34" charset="0"/>
              </a:rPr>
              <a:t>;</a:t>
            </a:r>
          </a:p>
          <a:p>
            <a:pPr>
              <a:lnSpc>
                <a:spcPct val="80000"/>
              </a:lnSpc>
              <a:spcBef>
                <a:spcPct val="0"/>
              </a:spcBef>
              <a:buFont typeface="Monotype Sorts" charset="2"/>
              <a:buNone/>
            </a:pPr>
            <a:endParaRPr lang="en-US" sz="2300" dirty="0">
              <a:solidFill>
                <a:srgbClr val="008000"/>
              </a:solidFill>
              <a:latin typeface="Consolas" panose="020B0609020204030204" pitchFamily="49" charset="0"/>
              <a:cs typeface="Tahoma" panose="020B0604030504040204" pitchFamily="34" charset="0"/>
            </a:endParaRPr>
          </a:p>
          <a:p>
            <a:pPr>
              <a:lnSpc>
                <a:spcPct val="80000"/>
              </a:lnSpc>
              <a:spcBef>
                <a:spcPct val="0"/>
              </a:spcBef>
              <a:buFont typeface="Monotype Sorts" charset="2"/>
              <a:buNone/>
            </a:pPr>
            <a:r>
              <a:rPr lang="en-US" sz="2300" dirty="0">
                <a:solidFill>
                  <a:srgbClr val="008000"/>
                </a:solidFill>
                <a:latin typeface="Consolas" panose="020B0609020204030204" pitchFamily="49" charset="0"/>
                <a:cs typeface="Tahoma" panose="020B0604030504040204" pitchFamily="34" charset="0"/>
              </a:rPr>
              <a:t>// char c = string1[0];</a:t>
            </a:r>
          </a:p>
          <a:p>
            <a:pPr>
              <a:lnSpc>
                <a:spcPct val="80000"/>
              </a:lnSpc>
              <a:spcBef>
                <a:spcPct val="0"/>
              </a:spcBef>
              <a:buFont typeface="Monotype Sorts" charset="2"/>
              <a:buNone/>
            </a:pPr>
            <a:endParaRPr lang="en-US" sz="2300" dirty="0">
              <a:latin typeface="Consolas" panose="020B0609020204030204" pitchFamily="49" charset="0"/>
              <a:cs typeface="Tahoma" panose="020B0604030504040204" pitchFamily="34" charset="0"/>
            </a:endParaRPr>
          </a:p>
          <a:p>
            <a:pPr>
              <a:lnSpc>
                <a:spcPct val="80000"/>
              </a:lnSpc>
              <a:spcBef>
                <a:spcPct val="0"/>
              </a:spcBef>
              <a:buFont typeface="Monotype Sorts" charset="2"/>
              <a:buNone/>
            </a:pPr>
            <a:endParaRPr lang="en-US" sz="1400" dirty="0">
              <a:latin typeface="Consolas" panose="020B0609020204030204" pitchFamily="49" charset="0"/>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6830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90600" y="0"/>
            <a:ext cx="8153400" cy="1066800"/>
          </a:xfrm>
        </p:spPr>
        <p:txBody>
          <a:bodyPr/>
          <a:lstStyle/>
          <a:p>
            <a:r>
              <a:rPr lang="en-US" b="1" dirty="0">
                <a:solidFill>
                  <a:srgbClr val="D20000"/>
                </a:solidFill>
                <a:cs typeface="Tahoma" panose="020B0604030504040204" pitchFamily="34" charset="0"/>
              </a:rPr>
              <a:t>String</a:t>
            </a:r>
            <a:r>
              <a:rPr lang="en-US" dirty="0">
                <a:latin typeface="Tahoma" panose="020B0604030504040204" pitchFamily="34" charset="0"/>
                <a:cs typeface="Tahoma" panose="020B0604030504040204" pitchFamily="34" charset="0"/>
              </a:rPr>
              <a:t> </a:t>
            </a:r>
            <a:r>
              <a:rPr lang="en-US" b="1" dirty="0">
                <a:solidFill>
                  <a:srgbClr val="D20000"/>
                </a:solidFill>
                <a:cs typeface="Tahoma" panose="020B0604030504040204" pitchFamily="34" charset="0"/>
              </a:rPr>
              <a:t>Library</a:t>
            </a:r>
          </a:p>
        </p:txBody>
      </p:sp>
      <p:sp>
        <p:nvSpPr>
          <p:cNvPr id="47107" name="Rectangle 3"/>
          <p:cNvSpPr>
            <a:spLocks noGrp="1" noChangeArrowheads="1"/>
          </p:cNvSpPr>
          <p:nvPr>
            <p:ph type="body" idx="1"/>
          </p:nvPr>
        </p:nvSpPr>
        <p:spPr>
          <a:xfrm>
            <a:off x="152400" y="1295400"/>
            <a:ext cx="8534400" cy="4495800"/>
          </a:xfrm>
        </p:spPr>
        <p:txBody>
          <a:bodyPr>
            <a:noAutofit/>
          </a:bodyPr>
          <a:lstStyle/>
          <a:p>
            <a:pPr>
              <a:lnSpc>
                <a:spcPct val="80000"/>
              </a:lnSpc>
              <a:spcBef>
                <a:spcPct val="0"/>
              </a:spcBef>
              <a:buFont typeface="Monotype Sorts" charset="2"/>
              <a:buNone/>
            </a:pPr>
            <a:r>
              <a:rPr lang="en-US" sz="1900" b="1" dirty="0" err="1">
                <a:solidFill>
                  <a:srgbClr val="0070C0"/>
                </a:solidFill>
                <a:latin typeface="Consolas" panose="020B0609020204030204" pitchFamily="49" charset="0"/>
                <a:cs typeface="Courier New" panose="02070309020205020404" pitchFamily="49" charset="0"/>
              </a:rPr>
              <a:t>int</a:t>
            </a:r>
            <a:r>
              <a:rPr lang="en-US" sz="1900" b="1" dirty="0">
                <a:solidFill>
                  <a:srgbClr val="0070C0"/>
                </a:solidFill>
                <a:latin typeface="Consolas" panose="020B0609020204030204" pitchFamily="49" charset="0"/>
                <a:cs typeface="Courier New" panose="02070309020205020404" pitchFamily="49" charset="0"/>
              </a:rPr>
              <a:t> main ( )</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String string1 =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hello</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String string2 =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endParaRPr lang="en-US" sz="1900" b="1" dirty="0">
              <a:latin typeface="Consolas" panose="020B0609020204030204" pitchFamily="49" charset="0"/>
              <a:cs typeface="Courier New" panose="02070309020205020404" pitchFamily="49" charset="0"/>
            </a:endParaRP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string1 =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hello world</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a:t>
            </a:r>
            <a:r>
              <a:rPr lang="en-US" sz="1900" b="1" dirty="0" err="1">
                <a:latin typeface="Consolas" panose="020B0609020204030204" pitchFamily="49" charset="0"/>
                <a:cs typeface="Courier New" panose="02070309020205020404" pitchFamily="49" charset="0"/>
              </a:rPr>
              <a:t>cout</a:t>
            </a:r>
            <a:r>
              <a:rPr lang="en-US" sz="1900" b="1" dirty="0">
                <a:latin typeface="Consolas" panose="020B0609020204030204" pitchFamily="49" charset="0"/>
                <a:cs typeface="Courier New" panose="02070309020205020404" pitchFamily="49" charset="0"/>
              </a:rPr>
              <a:t> &lt;&lt;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Enter string 2 text</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 &lt;&lt; </a:t>
            </a:r>
            <a:r>
              <a:rPr lang="en-US" altLang="ja-JP" sz="1900" b="1" dirty="0" err="1">
                <a:latin typeface="Consolas" panose="020B0609020204030204" pitchFamily="49" charset="0"/>
                <a:cs typeface="Courier New" panose="02070309020205020404" pitchFamily="49" charset="0"/>
              </a:rPr>
              <a:t>endl</a:t>
            </a:r>
            <a:r>
              <a:rPr lang="en-US" altLang="ja-JP"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a:t>
            </a:r>
            <a:r>
              <a:rPr lang="en-US" sz="1900" b="1" dirty="0" err="1">
                <a:latin typeface="Consolas" panose="020B0609020204030204" pitchFamily="49" charset="0"/>
                <a:cs typeface="Courier New" panose="02070309020205020404" pitchFamily="49" charset="0"/>
              </a:rPr>
              <a:t>cin</a:t>
            </a:r>
            <a:r>
              <a:rPr lang="en-US" sz="1900" b="1" dirty="0">
                <a:latin typeface="Consolas" panose="020B0609020204030204" pitchFamily="49" charset="0"/>
                <a:cs typeface="Courier New" panose="02070309020205020404" pitchFamily="49" charset="0"/>
              </a:rPr>
              <a:t> &gt;&gt; string2;</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if ( string1 == string2 )</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a:t>
            </a:r>
            <a:r>
              <a:rPr lang="en-US" sz="1900" b="1" dirty="0" err="1">
                <a:latin typeface="Consolas" panose="020B0609020204030204" pitchFamily="49" charset="0"/>
                <a:cs typeface="Courier New" panose="02070309020205020404" pitchFamily="49" charset="0"/>
              </a:rPr>
              <a:t>cout</a:t>
            </a:r>
            <a:r>
              <a:rPr lang="en-US" sz="1900" b="1" dirty="0">
                <a:latin typeface="Consolas" panose="020B0609020204030204" pitchFamily="49" charset="0"/>
                <a:cs typeface="Courier New" panose="02070309020205020404" pitchFamily="49" charset="0"/>
              </a:rPr>
              <a:t> &lt;&lt;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Both strings are equal</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 &lt;&lt; </a:t>
            </a:r>
            <a:r>
              <a:rPr lang="en-US" altLang="ja-JP" sz="1900" b="1" dirty="0" err="1">
                <a:latin typeface="Consolas" panose="020B0609020204030204" pitchFamily="49" charset="0"/>
                <a:cs typeface="Courier New" panose="02070309020205020404" pitchFamily="49" charset="0"/>
              </a:rPr>
              <a:t>endl</a:t>
            </a:r>
            <a:r>
              <a:rPr lang="en-US" altLang="ja-JP"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endParaRPr lang="en-US" sz="1900" b="1" dirty="0">
              <a:latin typeface="Consolas" panose="020B0609020204030204" pitchFamily="49" charset="0"/>
              <a:cs typeface="Courier New" panose="02070309020205020404" pitchFamily="49" charset="0"/>
            </a:endParaRP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string2[0] =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a</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string2[1] =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b</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a:t>
            </a:r>
            <a:r>
              <a:rPr lang="en-US" sz="1900" b="1" dirty="0" err="1">
                <a:latin typeface="Consolas" panose="020B0609020204030204" pitchFamily="49" charset="0"/>
                <a:cs typeface="Courier New" panose="02070309020205020404" pitchFamily="49" charset="0"/>
              </a:rPr>
              <a:t>cout</a:t>
            </a:r>
            <a:r>
              <a:rPr lang="en-US" sz="1900" b="1" dirty="0">
                <a:latin typeface="Consolas" panose="020B0609020204030204" pitchFamily="49" charset="0"/>
                <a:cs typeface="Courier New" panose="02070309020205020404" pitchFamily="49" charset="0"/>
              </a:rPr>
              <a:t> &lt;&lt;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The second string is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 &lt;&lt; string2 &lt;&lt; </a:t>
            </a:r>
            <a:r>
              <a:rPr lang="en-US" altLang="ja-JP" sz="1900" b="1" dirty="0" err="1">
                <a:latin typeface="Consolas" panose="020B0609020204030204" pitchFamily="49" charset="0"/>
                <a:cs typeface="Courier New" panose="02070309020205020404" pitchFamily="49" charset="0"/>
              </a:rPr>
              <a:t>endl</a:t>
            </a:r>
            <a:r>
              <a:rPr lang="en-US" altLang="ja-JP"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		</a:t>
            </a:r>
            <a:r>
              <a:rPr lang="en-US" sz="1900" b="1" dirty="0" err="1">
                <a:latin typeface="Consolas" panose="020B0609020204030204" pitchFamily="49" charset="0"/>
                <a:cs typeface="Courier New" panose="02070309020205020404" pitchFamily="49" charset="0"/>
              </a:rPr>
              <a:t>cout</a:t>
            </a:r>
            <a:r>
              <a:rPr lang="en-US" sz="1900" b="1" dirty="0">
                <a:latin typeface="Consolas" panose="020B0609020204030204" pitchFamily="49" charset="0"/>
                <a:cs typeface="Courier New" panose="02070309020205020404" pitchFamily="49" charset="0"/>
              </a:rPr>
              <a:t>  &lt;&lt; the first character is </a:t>
            </a:r>
            <a:r>
              <a:rPr lang="ja-JP" altLang="en-US" sz="1900" b="1" dirty="0">
                <a:latin typeface="Consolas" panose="020B0609020204030204" pitchFamily="49" charset="0"/>
                <a:cs typeface="Courier New" panose="02070309020205020404" pitchFamily="49" charset="0"/>
              </a:rPr>
              <a:t>“</a:t>
            </a:r>
            <a:r>
              <a:rPr lang="en-US" altLang="ja-JP" sz="1900" b="1" dirty="0">
                <a:latin typeface="Consolas" panose="020B0609020204030204" pitchFamily="49" charset="0"/>
                <a:cs typeface="Courier New" panose="02070309020205020404" pitchFamily="49" charset="0"/>
              </a:rPr>
              <a:t>&lt;&lt; string1[0] &lt;&lt; </a:t>
            </a:r>
            <a:r>
              <a:rPr lang="en-US" altLang="ja-JP" sz="1900" b="1" dirty="0" err="1">
                <a:latin typeface="Consolas" panose="020B0609020204030204" pitchFamily="49" charset="0"/>
                <a:cs typeface="Courier New" panose="02070309020205020404" pitchFamily="49" charset="0"/>
              </a:rPr>
              <a:t>endl</a:t>
            </a:r>
            <a:r>
              <a:rPr lang="en-US" altLang="ja-JP"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r>
              <a:rPr lang="en-US" sz="1900" b="1" dirty="0">
                <a:latin typeface="Consolas" panose="020B0609020204030204" pitchFamily="49" charset="0"/>
                <a:cs typeface="Courier New" panose="02070309020205020404" pitchFamily="49" charset="0"/>
              </a:rPr>
              <a:t>}</a:t>
            </a:r>
          </a:p>
          <a:p>
            <a:pPr>
              <a:lnSpc>
                <a:spcPct val="80000"/>
              </a:lnSpc>
              <a:spcBef>
                <a:spcPct val="0"/>
              </a:spcBef>
              <a:buFont typeface="Monotype Sorts" charset="2"/>
              <a:buNone/>
            </a:pPr>
            <a:endParaRPr lang="en-US" sz="1900" b="1" dirty="0">
              <a:latin typeface="Consolas" panose="020B0609020204030204" pitchFamily="49" charset="0"/>
              <a:cs typeface="Courier New" panose="02070309020205020404" pitchFamily="49" charset="0"/>
            </a:endParaRPr>
          </a:p>
          <a:p>
            <a:pPr>
              <a:lnSpc>
                <a:spcPct val="80000"/>
              </a:lnSpc>
              <a:spcBef>
                <a:spcPct val="0"/>
              </a:spcBef>
              <a:buFont typeface="Monotype Sorts" charset="2"/>
              <a:buNone/>
            </a:pPr>
            <a:endParaRPr lang="en-US" sz="1900" b="1" dirty="0">
              <a:latin typeface="Consolas" panose="020B0609020204030204" pitchFamily="49" charset="0"/>
              <a:cs typeface="Courier New" panose="02070309020205020404" pitchFamily="49" charset="0"/>
            </a:endParaRPr>
          </a:p>
          <a:p>
            <a:pPr>
              <a:lnSpc>
                <a:spcPct val="80000"/>
              </a:lnSpc>
              <a:spcBef>
                <a:spcPct val="0"/>
              </a:spcBef>
              <a:buFont typeface="Monotype Sorts" charset="2"/>
              <a:buNone/>
            </a:pPr>
            <a:endParaRPr lang="en-US" sz="1900" b="1" dirty="0">
              <a:latin typeface="Consolas" panose="020B0609020204030204" pitchFamily="49"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10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1" y="0"/>
            <a:ext cx="8154154" cy="1112519"/>
          </a:xfrm>
        </p:spPr>
        <p:txBody>
          <a:bodyPr>
            <a:normAutofit/>
          </a:bodyPr>
          <a:lstStyle/>
          <a:p>
            <a:r>
              <a:rPr lang="en-US" b="1" dirty="0">
                <a:solidFill>
                  <a:srgbClr val="B80000"/>
                </a:solidFill>
                <a:latin typeface="Calibri" panose="020F0502020204030204" pitchFamily="34" charset="0"/>
              </a:rPr>
              <a:t>How to Overload an Operator?</a:t>
            </a:r>
          </a:p>
        </p:txBody>
      </p:sp>
      <p:sp>
        <p:nvSpPr>
          <p:cNvPr id="8195" name="Rectangle 3"/>
          <p:cNvSpPr>
            <a:spLocks noGrp="1" noChangeArrowheads="1"/>
          </p:cNvSpPr>
          <p:nvPr>
            <p:ph type="body" idx="4294967295"/>
          </p:nvPr>
        </p:nvSpPr>
        <p:spPr>
          <a:xfrm>
            <a:off x="76200" y="1219200"/>
            <a:ext cx="9031356" cy="5562600"/>
          </a:xfrm>
        </p:spPr>
        <p:txBody>
          <a:bodyPr>
            <a:noAutofit/>
          </a:bodyPr>
          <a:lstStyle/>
          <a:p>
            <a:pPr algn="just"/>
            <a:r>
              <a:rPr lang="en-US" sz="2800" b="1" i="1" dirty="0">
                <a:solidFill>
                  <a:srgbClr val="B80000"/>
                </a:solidFill>
                <a:latin typeface="+mj-lt"/>
              </a:rPr>
              <a:t>An operator can be overloaded by declaring a special member function in the class</a:t>
            </a:r>
          </a:p>
          <a:p>
            <a:endParaRPr lang="en-US" sz="2800" dirty="0">
              <a:latin typeface="+mj-lt"/>
            </a:endParaRPr>
          </a:p>
          <a:p>
            <a:pPr algn="just"/>
            <a:r>
              <a:rPr lang="en-US" sz="2800" dirty="0">
                <a:latin typeface="+mj-lt"/>
              </a:rPr>
              <a:t>Name of the member function is operator that is followed by operator symbol e.g., </a:t>
            </a:r>
            <a:r>
              <a:rPr lang="en-US" sz="2800" b="1" dirty="0">
                <a:latin typeface="+mj-lt"/>
              </a:rPr>
              <a:t>operator+</a:t>
            </a:r>
            <a:r>
              <a:rPr lang="en-US" sz="2800" dirty="0">
                <a:latin typeface="+mj-lt"/>
              </a:rPr>
              <a:t>, </a:t>
            </a:r>
            <a:r>
              <a:rPr lang="en-US" sz="2800" b="1" dirty="0">
                <a:latin typeface="+mj-lt"/>
              </a:rPr>
              <a:t>operator/, </a:t>
            </a:r>
            <a:r>
              <a:rPr lang="en-US" sz="2800" dirty="0">
                <a:latin typeface="+mj-lt"/>
              </a:rPr>
              <a:t>etc.</a:t>
            </a:r>
          </a:p>
          <a:p>
            <a:pPr algn="just"/>
            <a:endParaRPr lang="en-US" sz="2800" dirty="0">
              <a:latin typeface="+mj-lt"/>
            </a:endParaRPr>
          </a:p>
          <a:p>
            <a:r>
              <a:rPr lang="en-US" sz="2800" dirty="0">
                <a:latin typeface="+mj-lt"/>
              </a:rPr>
              <a:t>Can be an independent function (</a:t>
            </a:r>
            <a:r>
              <a:rPr lang="en-US" sz="2800" i="1" dirty="0">
                <a:latin typeface="+mj-lt"/>
              </a:rPr>
              <a:t>except for the following operators: </a:t>
            </a:r>
            <a:r>
              <a:rPr lang="en-US" sz="2800" b="1" i="1" dirty="0">
                <a:latin typeface="+mj-lt"/>
              </a:rPr>
              <a:t>( )</a:t>
            </a:r>
            <a:r>
              <a:rPr lang="en-US" sz="2800" i="1" dirty="0">
                <a:latin typeface="+mj-lt"/>
              </a:rPr>
              <a:t>, </a:t>
            </a:r>
            <a:r>
              <a:rPr lang="en-US" sz="2800" b="1" i="1" dirty="0">
                <a:latin typeface="+mj-lt"/>
              </a:rPr>
              <a:t>[ ]</a:t>
            </a:r>
            <a:r>
              <a:rPr lang="en-US" sz="2800" i="1" dirty="0">
                <a:latin typeface="+mj-lt"/>
              </a:rPr>
              <a:t>, </a:t>
            </a:r>
            <a:r>
              <a:rPr lang="en-US" sz="2800" b="1" i="1" dirty="0">
                <a:latin typeface="+mj-lt"/>
              </a:rPr>
              <a:t>-&gt;</a:t>
            </a:r>
            <a:r>
              <a:rPr lang="en-US" sz="2800" i="1" dirty="0">
                <a:latin typeface="+mj-lt"/>
              </a:rPr>
              <a:t> or </a:t>
            </a:r>
            <a:r>
              <a:rPr lang="en-US" sz="2800" b="1" i="1" dirty="0">
                <a:latin typeface="+mj-lt"/>
              </a:rPr>
              <a:t>any of the assignment operators</a:t>
            </a:r>
            <a:r>
              <a:rPr lang="en-US" sz="2800" dirty="0">
                <a:latin typeface="+mj-lt"/>
              </a:rPr>
              <a:t>)</a:t>
            </a:r>
          </a:p>
          <a:p>
            <a:endParaRPr lang="en-US" sz="2800" dirty="0">
              <a:latin typeface="+mj-lt"/>
            </a:endParaRPr>
          </a:p>
          <a:p>
            <a:pPr algn="just"/>
            <a:r>
              <a:rPr lang="en-US" sz="2800" dirty="0">
                <a:latin typeface="+mj-lt"/>
              </a:rPr>
              <a:t>Can be a class’s member function (</a:t>
            </a:r>
            <a:r>
              <a:rPr lang="en-US" sz="2800" b="1" dirty="0">
                <a:solidFill>
                  <a:srgbClr val="D20000"/>
                </a:solidFill>
                <a:latin typeface="+mj-lt"/>
              </a:rPr>
              <a:t>must be non-static</a:t>
            </a:r>
            <a:r>
              <a:rPr lang="en-US" sz="2800" dirty="0">
                <a:latin typeface="+mj-lt"/>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63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914400" y="44450"/>
            <a:ext cx="8193156" cy="1022350"/>
          </a:xfrm>
        </p:spPr>
        <p:txBody>
          <a:bodyPr>
            <a:normAutofit/>
          </a:bodyPr>
          <a:lstStyle/>
          <a:p>
            <a:r>
              <a:rPr lang="en-US" b="1" dirty="0">
                <a:solidFill>
                  <a:srgbClr val="B80000"/>
                </a:solidFill>
                <a:latin typeface="Calibri" panose="020F0502020204030204" pitchFamily="34" charset="0"/>
              </a:rPr>
              <a:t>Syntax to Overload an Operator </a:t>
            </a:r>
          </a:p>
        </p:txBody>
      </p:sp>
      <p:sp>
        <p:nvSpPr>
          <p:cNvPr id="9219" name="Rectangle 3"/>
          <p:cNvSpPr>
            <a:spLocks noGrp="1" noChangeArrowheads="1"/>
          </p:cNvSpPr>
          <p:nvPr>
            <p:ph type="body" idx="4294967295"/>
          </p:nvPr>
        </p:nvSpPr>
        <p:spPr>
          <a:xfrm>
            <a:off x="152400" y="1219200"/>
            <a:ext cx="8839200" cy="5486400"/>
          </a:xfrm>
        </p:spPr>
        <p:txBody>
          <a:bodyPr/>
          <a:lstStyle/>
          <a:p>
            <a:pPr>
              <a:lnSpc>
                <a:spcPct val="80000"/>
              </a:lnSpc>
              <a:buFont typeface="Wingdings" panose="05000000000000000000" pitchFamily="2" charset="2"/>
              <a:buNone/>
            </a:pPr>
            <a:r>
              <a:rPr lang="en-US" sz="2400" b="1" dirty="0" err="1">
                <a:solidFill>
                  <a:srgbClr val="008000"/>
                </a:solidFill>
                <a:latin typeface="Consolas" panose="020B0609020204030204" pitchFamily="49" charset="0"/>
              </a:rPr>
              <a:t>returnType</a:t>
            </a:r>
            <a:r>
              <a:rPr lang="en-US" sz="2400" b="1" dirty="0">
                <a:solidFill>
                  <a:srgbClr val="008000"/>
                </a:solidFill>
                <a:latin typeface="Consolas" panose="020B0609020204030204" pitchFamily="49" charset="0"/>
              </a:rPr>
              <a:t> operator </a:t>
            </a:r>
            <a:r>
              <a:rPr lang="en-US" sz="2400" b="1" dirty="0" err="1">
                <a:solidFill>
                  <a:srgbClr val="008000"/>
                </a:solidFill>
                <a:latin typeface="Consolas" panose="020B0609020204030204" pitchFamily="49" charset="0"/>
              </a:rPr>
              <a:t>opsymbol</a:t>
            </a:r>
            <a:r>
              <a:rPr lang="en-US" sz="2400" b="1" dirty="0">
                <a:solidFill>
                  <a:srgbClr val="008000"/>
                </a:solidFill>
                <a:latin typeface="Consolas" panose="020B0609020204030204" pitchFamily="49" charset="0"/>
              </a:rPr>
              <a:t>(</a:t>
            </a:r>
            <a:r>
              <a:rPr lang="en-US" sz="2400" b="1" i="1" dirty="0">
                <a:solidFill>
                  <a:srgbClr val="008000"/>
                </a:solidFill>
                <a:latin typeface="Consolas" panose="020B0609020204030204" pitchFamily="49" charset="0"/>
              </a:rPr>
              <a:t>parameters</a:t>
            </a:r>
            <a:r>
              <a:rPr lang="en-US" sz="2400" b="1" dirty="0">
                <a:solidFill>
                  <a:srgbClr val="008000"/>
                </a:solidFill>
                <a:latin typeface="Consolas" panose="020B0609020204030204" pitchFamily="49" charset="0"/>
              </a:rPr>
              <a:t>){  }</a:t>
            </a:r>
          </a:p>
          <a:p>
            <a:pPr>
              <a:lnSpc>
                <a:spcPct val="80000"/>
              </a:lnSpc>
              <a:buFont typeface="Wingdings" panose="05000000000000000000" pitchFamily="2" charset="2"/>
              <a:buNone/>
            </a:pPr>
            <a:r>
              <a:rPr lang="en-US" sz="2400" b="1" dirty="0">
                <a:latin typeface="Courier New" panose="02070309020205020404" pitchFamily="49" charset="0"/>
              </a:rPr>
              <a:t>    </a:t>
            </a:r>
            <a:r>
              <a:rPr lang="en-US" sz="2400" b="1" dirty="0">
                <a:latin typeface="Courier New" panose="02070309020205020404" pitchFamily="49" charset="0"/>
                <a:sym typeface="Symbol" panose="05050102010706020507" pitchFamily="18" charset="2"/>
              </a:rPr>
              <a:t>                		         </a:t>
            </a:r>
            <a:br>
              <a:rPr lang="en-US" sz="2400" b="1" dirty="0">
                <a:latin typeface="Courier New" panose="02070309020205020404" pitchFamily="49" charset="0"/>
                <a:sym typeface="Symbol" panose="05050102010706020507" pitchFamily="18" charset="2"/>
              </a:rPr>
            </a:br>
            <a:r>
              <a:rPr lang="en-US" sz="2000" i="1" dirty="0">
                <a:latin typeface="Times New Roman" panose="02020603050405020304" pitchFamily="18" charset="0"/>
                <a:sym typeface="Symbol" panose="05050102010706020507" pitchFamily="18" charset="2"/>
              </a:rPr>
              <a:t>any type             keyword           operator symbol                   function body</a:t>
            </a:r>
          </a:p>
          <a:p>
            <a:pPr>
              <a:lnSpc>
                <a:spcPct val="80000"/>
              </a:lnSpc>
            </a:pPr>
            <a:endParaRPr lang="en-US" sz="2800" i="1" dirty="0">
              <a:latin typeface="Times New Roman" panose="02020603050405020304" pitchFamily="18" charset="0"/>
              <a:sym typeface="Symbol" panose="05050102010706020507" pitchFamily="18" charset="2"/>
            </a:endParaRPr>
          </a:p>
          <a:p>
            <a:pPr>
              <a:lnSpc>
                <a:spcPct val="80000"/>
              </a:lnSpc>
            </a:pPr>
            <a:r>
              <a:rPr lang="en-US" sz="2400" b="1" i="1" dirty="0">
                <a:solidFill>
                  <a:srgbClr val="2C14DE"/>
                </a:solidFill>
                <a:latin typeface="Calibri" panose="020F0502020204030204" pitchFamily="34" charset="0"/>
                <a:sym typeface="Symbol" panose="05050102010706020507" pitchFamily="18" charset="2"/>
              </a:rPr>
              <a:t>return-type</a:t>
            </a:r>
            <a:r>
              <a:rPr lang="en-US" sz="2400" dirty="0">
                <a:latin typeface="Calibri" panose="020F0502020204030204" pitchFamily="34" charset="0"/>
                <a:sym typeface="Symbol" panose="05050102010706020507" pitchFamily="18" charset="2"/>
              </a:rPr>
              <a:t> may be whatever the operator returns</a:t>
            </a:r>
          </a:p>
          <a:p>
            <a:pPr>
              <a:lnSpc>
                <a:spcPct val="80000"/>
              </a:lnSpc>
            </a:pPr>
            <a:endParaRPr lang="en-US" sz="2400" dirty="0">
              <a:latin typeface="Calibri" panose="020F0502020204030204" pitchFamily="34" charset="0"/>
              <a:sym typeface="Symbol" panose="05050102010706020507" pitchFamily="18" charset="2"/>
            </a:endParaRPr>
          </a:p>
          <a:p>
            <a:pPr>
              <a:lnSpc>
                <a:spcPct val="80000"/>
              </a:lnSpc>
            </a:pPr>
            <a:r>
              <a:rPr lang="en-US" sz="2400" b="1" i="1" dirty="0">
                <a:solidFill>
                  <a:srgbClr val="2C14DE"/>
                </a:solidFill>
                <a:latin typeface="Calibri" panose="020F0502020204030204" pitchFamily="34" charset="0"/>
                <a:sym typeface="Symbol" panose="05050102010706020507" pitchFamily="18" charset="2"/>
              </a:rPr>
              <a:t>Operator</a:t>
            </a:r>
            <a:r>
              <a:rPr lang="en-US" sz="2400" i="1" dirty="0">
                <a:solidFill>
                  <a:srgbClr val="2C14DE"/>
                </a:solidFill>
                <a:latin typeface="Calibri" panose="020F0502020204030204" pitchFamily="34" charset="0"/>
                <a:sym typeface="Symbol" panose="05050102010706020507" pitchFamily="18" charset="2"/>
              </a:rPr>
              <a:t> </a:t>
            </a:r>
            <a:r>
              <a:rPr lang="en-US" sz="2400" b="1" i="1" dirty="0">
                <a:solidFill>
                  <a:srgbClr val="2C14DE"/>
                </a:solidFill>
                <a:latin typeface="Calibri" panose="020F0502020204030204" pitchFamily="34" charset="0"/>
                <a:sym typeface="Symbol" panose="05050102010706020507" pitchFamily="18" charset="2"/>
              </a:rPr>
              <a:t>symbol</a:t>
            </a:r>
            <a:r>
              <a:rPr lang="en-US" sz="2400" dirty="0">
                <a:solidFill>
                  <a:srgbClr val="2C14DE"/>
                </a:solidFill>
                <a:latin typeface="Calibri" panose="020F0502020204030204" pitchFamily="34" charset="0"/>
                <a:sym typeface="Symbol" panose="05050102010706020507" pitchFamily="18" charset="2"/>
              </a:rPr>
              <a:t> </a:t>
            </a:r>
            <a:r>
              <a:rPr lang="en-US" sz="2400" dirty="0">
                <a:latin typeface="Calibri" panose="020F0502020204030204" pitchFamily="34" charset="0"/>
                <a:sym typeface="Symbol" panose="05050102010706020507" pitchFamily="18" charset="2"/>
              </a:rPr>
              <a:t>may be any </a:t>
            </a:r>
            <a:r>
              <a:rPr lang="en-US" sz="2400" dirty="0" err="1">
                <a:latin typeface="Calibri" panose="020F0502020204030204" pitchFamily="34" charset="0"/>
                <a:sym typeface="Symbol" panose="05050102010706020507" pitchFamily="18" charset="2"/>
              </a:rPr>
              <a:t>overloadable</a:t>
            </a:r>
            <a:r>
              <a:rPr lang="en-US" sz="2400" dirty="0">
                <a:latin typeface="Calibri" panose="020F0502020204030204" pitchFamily="34" charset="0"/>
                <a:sym typeface="Symbol" panose="05050102010706020507" pitchFamily="18" charset="2"/>
              </a:rPr>
              <a:t> operator</a:t>
            </a:r>
          </a:p>
          <a:p>
            <a:pPr>
              <a:lnSpc>
                <a:spcPct val="80000"/>
              </a:lnSpc>
              <a:buFont typeface="Wingdings" panose="05000000000000000000" pitchFamily="2" charset="2"/>
              <a:buNone/>
            </a:pPr>
            <a:endParaRPr lang="en-US" sz="2400" i="1" dirty="0">
              <a:latin typeface="Calibri" panose="020F0502020204030204" pitchFamily="34" charset="0"/>
              <a:sym typeface="Symbol" panose="05050102010706020507" pitchFamily="18" charset="2"/>
            </a:endParaRPr>
          </a:p>
          <a:p>
            <a:pPr>
              <a:lnSpc>
                <a:spcPct val="80000"/>
              </a:lnSpc>
              <a:buFont typeface="Wingdings" panose="05000000000000000000" pitchFamily="2" charset="2"/>
              <a:buNone/>
            </a:pPr>
            <a:r>
              <a:rPr lang="en-US" sz="2400" b="1" i="1" u="sng" dirty="0">
                <a:latin typeface="Calibri" panose="020F0502020204030204" pitchFamily="34" charset="0"/>
                <a:sym typeface="Symbol" panose="05050102010706020507" pitchFamily="18" charset="2"/>
              </a:rPr>
              <a:t>Example:</a:t>
            </a:r>
          </a:p>
          <a:p>
            <a:pPr>
              <a:lnSpc>
                <a:spcPct val="80000"/>
              </a:lnSpc>
            </a:pPr>
            <a:endParaRPr lang="en-US" sz="2400" dirty="0">
              <a:latin typeface="Times New Roman" panose="02020603050405020304" pitchFamily="18" charset="0"/>
              <a:sym typeface="Symbol" panose="05050102010706020507" pitchFamily="18" charset="2"/>
            </a:endParaRPr>
          </a:p>
          <a:p>
            <a:pPr>
              <a:lnSpc>
                <a:spcPct val="80000"/>
              </a:lnSpc>
              <a:buFont typeface="Wingdings" panose="05000000000000000000" pitchFamily="2" charset="2"/>
              <a:buNone/>
            </a:pPr>
            <a:r>
              <a:rPr lang="en-US" sz="2400" b="1" dirty="0">
                <a:solidFill>
                  <a:srgbClr val="FF0000"/>
                </a:solidFill>
                <a:latin typeface="Courier New" panose="02070309020205020404" pitchFamily="49" charset="0"/>
              </a:rPr>
              <a:t>   </a:t>
            </a:r>
            <a:r>
              <a:rPr lang="en-US" sz="2400" b="1" dirty="0">
                <a:solidFill>
                  <a:srgbClr val="2C14DE"/>
                </a:solidFill>
                <a:latin typeface="Courier New" panose="02070309020205020404" pitchFamily="49" charset="0"/>
              </a:rPr>
              <a:t>void   operator+ (</a:t>
            </a:r>
            <a:r>
              <a:rPr lang="en-US" sz="2400" b="1" i="1" dirty="0">
                <a:solidFill>
                  <a:srgbClr val="2C14DE"/>
                </a:solidFill>
                <a:latin typeface="Courier New" panose="02070309020205020404" pitchFamily="49" charset="0"/>
              </a:rPr>
              <a:t>parameters</a:t>
            </a:r>
            <a:r>
              <a:rPr lang="en-US" sz="2400" b="1" dirty="0">
                <a:solidFill>
                  <a:srgbClr val="2C14DE"/>
                </a:solidFill>
                <a:latin typeface="Courier New" panose="02070309020205020404" pitchFamily="49" charset="0"/>
              </a:rPr>
              <a:t>){ }</a:t>
            </a:r>
          </a:p>
          <a:p>
            <a:pPr>
              <a:lnSpc>
                <a:spcPct val="80000"/>
              </a:lnSpc>
              <a:buFont typeface="Wingdings" panose="05000000000000000000" pitchFamily="2" charset="2"/>
              <a:buNone/>
            </a:pPr>
            <a:r>
              <a:rPr lang="en-US" sz="2400" b="1" dirty="0">
                <a:solidFill>
                  <a:srgbClr val="B80000"/>
                </a:solidFill>
                <a:latin typeface="Courier New" panose="02070309020205020404" pitchFamily="49" charset="0"/>
              </a:rPr>
              <a:t>    </a:t>
            </a:r>
            <a:r>
              <a:rPr lang="en-US" sz="2400" b="1" dirty="0">
                <a:solidFill>
                  <a:srgbClr val="B80000"/>
                </a:solidFill>
                <a:latin typeface="Courier New" panose="02070309020205020404" pitchFamily="49" charset="0"/>
                <a:sym typeface="Symbol" panose="05050102010706020507" pitchFamily="18" charset="2"/>
              </a:rPr>
              <a:t>            		         </a:t>
            </a:r>
            <a:br>
              <a:rPr lang="en-US" sz="2400" b="1" dirty="0">
                <a:solidFill>
                  <a:srgbClr val="FF0000"/>
                </a:solidFill>
                <a:latin typeface="Courier New" panose="02070309020205020404" pitchFamily="49" charset="0"/>
                <a:sym typeface="Symbol" panose="05050102010706020507" pitchFamily="18" charset="2"/>
              </a:rPr>
            </a:br>
            <a:r>
              <a:rPr lang="en-US" sz="2000" i="1" dirty="0">
                <a:solidFill>
                  <a:srgbClr val="B80000"/>
                </a:solidFill>
                <a:latin typeface="Times New Roman" panose="02020603050405020304" pitchFamily="18" charset="0"/>
                <a:sym typeface="Symbol" panose="05050102010706020507" pitchFamily="18" charset="2"/>
              </a:rPr>
              <a:t>any type             keyword    operator symbol           function body</a:t>
            </a:r>
            <a:endParaRPr lang="en-US" sz="2800" dirty="0">
              <a:solidFill>
                <a:srgbClr val="B80000"/>
              </a:solidFill>
              <a:latin typeface="Times New Roman" panose="02020603050405020304" pitchFamily="18" charset="0"/>
              <a:sym typeface="Symbol" panose="05050102010706020507" pitchFamily="18" charset="2"/>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86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0600" y="0"/>
            <a:ext cx="8153400" cy="1066800"/>
          </a:xfrm>
        </p:spPr>
        <p:txBody>
          <a:bodyPr>
            <a:normAutofit fontScale="90000"/>
          </a:bodyPr>
          <a:lstStyle/>
          <a:p>
            <a:r>
              <a:rPr lang="en-US" b="1" dirty="0">
                <a:solidFill>
                  <a:srgbClr val="B80000"/>
                </a:solidFill>
              </a:rPr>
              <a:t>Restriction on Operator Overloading</a:t>
            </a:r>
          </a:p>
        </p:txBody>
      </p:sp>
      <p:sp>
        <p:nvSpPr>
          <p:cNvPr id="3" name="Content Placeholder 2"/>
          <p:cNvSpPr>
            <a:spLocks noGrp="1"/>
          </p:cNvSpPr>
          <p:nvPr>
            <p:ph idx="1"/>
          </p:nvPr>
        </p:nvSpPr>
        <p:spPr>
          <a:xfrm>
            <a:off x="0" y="914400"/>
            <a:ext cx="9144000" cy="6019800"/>
          </a:xfrm>
        </p:spPr>
        <p:txBody>
          <a:bodyPr>
            <a:normAutofit lnSpcReduction="10000"/>
          </a:bodyPr>
          <a:lstStyle/>
          <a:p>
            <a:pPr>
              <a:spcAft>
                <a:spcPts val="600"/>
              </a:spcAft>
              <a:defRPr/>
            </a:pPr>
            <a:r>
              <a:rPr lang="en-US" dirty="0">
                <a:latin typeface="+mj-lt"/>
                <a:ea typeface="Tahoma" pitchFamily="34" charset="0"/>
                <a:cs typeface="Tahoma" pitchFamily="34" charset="0"/>
              </a:rPr>
              <a:t>With operator overloading </a:t>
            </a:r>
            <a:r>
              <a:rPr lang="en-US" b="1" u="sng" dirty="0">
                <a:latin typeface="+mj-lt"/>
                <a:ea typeface="Tahoma" pitchFamily="34" charset="0"/>
                <a:cs typeface="Tahoma" pitchFamily="34" charset="0"/>
              </a:rPr>
              <a:t>we cannot change</a:t>
            </a:r>
            <a:r>
              <a:rPr lang="en-US" b="1" dirty="0">
                <a:latin typeface="+mj-lt"/>
                <a:ea typeface="Tahoma" pitchFamily="34" charset="0"/>
                <a:cs typeface="Tahoma" pitchFamily="34" charset="0"/>
              </a:rPr>
              <a:t>:</a:t>
            </a:r>
          </a:p>
          <a:p>
            <a:pPr marL="914400" lvl="1" indent="-457200">
              <a:spcAft>
                <a:spcPts val="600"/>
              </a:spcAft>
              <a:buFont typeface="+mj-lt"/>
              <a:buAutoNum type="arabicPeriod"/>
              <a:defRPr/>
            </a:pPr>
            <a:r>
              <a:rPr lang="en-US" sz="2600" b="1" dirty="0">
                <a:solidFill>
                  <a:srgbClr val="C00000"/>
                </a:solidFill>
                <a:latin typeface="+mj-lt"/>
                <a:ea typeface="Tahoma" pitchFamily="34" charset="0"/>
                <a:cs typeface="Tahoma" pitchFamily="34" charset="0"/>
              </a:rPr>
              <a:t>How operators act on built-in data types:</a:t>
            </a:r>
          </a:p>
          <a:p>
            <a:pPr lvl="2">
              <a:spcAft>
                <a:spcPts val="600"/>
              </a:spcAft>
              <a:defRPr/>
            </a:pPr>
            <a:r>
              <a:rPr lang="en-US" sz="2600" dirty="0">
                <a:latin typeface="+mj-lt"/>
                <a:ea typeface="Tahoma" pitchFamily="34" charset="0"/>
                <a:cs typeface="Tahoma" pitchFamily="34" charset="0"/>
              </a:rPr>
              <a:t>i.e., cannot change integer addition</a:t>
            </a:r>
          </a:p>
          <a:p>
            <a:pPr marL="914400" lvl="1" indent="-457200">
              <a:spcAft>
                <a:spcPts val="600"/>
              </a:spcAft>
              <a:buFont typeface="+mj-lt"/>
              <a:buAutoNum type="arabicPeriod"/>
              <a:defRPr/>
            </a:pPr>
            <a:r>
              <a:rPr lang="en-US" sz="2600" b="1" dirty="0">
                <a:solidFill>
                  <a:srgbClr val="C00000"/>
                </a:solidFill>
                <a:latin typeface="+mj-lt"/>
                <a:ea typeface="Tahoma" pitchFamily="34" charset="0"/>
                <a:cs typeface="Tahoma" pitchFamily="34" charset="0"/>
              </a:rPr>
              <a:t>Precedence of operator (order of evaluation)</a:t>
            </a:r>
          </a:p>
          <a:p>
            <a:pPr lvl="2">
              <a:spcAft>
                <a:spcPts val="600"/>
              </a:spcAft>
              <a:defRPr/>
            </a:pPr>
            <a:r>
              <a:rPr lang="en-US" sz="2600" dirty="0">
                <a:latin typeface="+mj-lt"/>
                <a:ea typeface="Tahoma" pitchFamily="34" charset="0"/>
                <a:cs typeface="Tahoma" pitchFamily="34" charset="0"/>
              </a:rPr>
              <a:t>Use parentheses to force order-of-operations</a:t>
            </a:r>
          </a:p>
          <a:p>
            <a:pPr marL="914400" lvl="1" indent="-457200">
              <a:spcAft>
                <a:spcPts val="600"/>
              </a:spcAft>
              <a:buFont typeface="+mj-lt"/>
              <a:buAutoNum type="arabicPeriod"/>
              <a:defRPr/>
            </a:pPr>
            <a:r>
              <a:rPr lang="en-US" sz="2600" b="1" dirty="0">
                <a:solidFill>
                  <a:srgbClr val="C00000"/>
                </a:solidFill>
                <a:latin typeface="+mj-lt"/>
                <a:ea typeface="Tahoma" pitchFamily="34" charset="0"/>
                <a:cs typeface="Tahoma" pitchFamily="34" charset="0"/>
              </a:rPr>
              <a:t>Association rules </a:t>
            </a:r>
            <a:r>
              <a:rPr lang="en-US" sz="2600" dirty="0">
                <a:latin typeface="+mj-lt"/>
                <a:ea typeface="Tahoma" pitchFamily="34" charset="0"/>
                <a:cs typeface="Tahoma" pitchFamily="34" charset="0"/>
              </a:rPr>
              <a:t>(</a:t>
            </a:r>
            <a:r>
              <a:rPr lang="en-US" sz="2600" i="1" dirty="0">
                <a:latin typeface="+mj-lt"/>
                <a:ea typeface="Tahoma" pitchFamily="34" charset="0"/>
                <a:cs typeface="Tahoma" pitchFamily="34" charset="0"/>
              </a:rPr>
              <a:t>left-to-right</a:t>
            </a:r>
            <a:r>
              <a:rPr lang="en-US" sz="2600" dirty="0">
                <a:latin typeface="+mj-lt"/>
                <a:ea typeface="Tahoma" pitchFamily="34" charset="0"/>
                <a:cs typeface="Tahoma" pitchFamily="34" charset="0"/>
              </a:rPr>
              <a:t> or </a:t>
            </a:r>
            <a:r>
              <a:rPr lang="en-US" sz="2600" i="1" dirty="0">
                <a:latin typeface="+mj-lt"/>
                <a:ea typeface="Tahoma" pitchFamily="34" charset="0"/>
                <a:cs typeface="Tahoma" pitchFamily="34" charset="0"/>
              </a:rPr>
              <a:t>right-to-left</a:t>
            </a:r>
            <a:r>
              <a:rPr lang="en-US" sz="2600" dirty="0">
                <a:latin typeface="+mj-lt"/>
                <a:ea typeface="Tahoma" pitchFamily="34" charset="0"/>
                <a:cs typeface="Tahoma" pitchFamily="34" charset="0"/>
              </a:rPr>
              <a:t> evaluation)</a:t>
            </a:r>
          </a:p>
          <a:p>
            <a:pPr marL="914400" lvl="1" indent="-457200">
              <a:spcAft>
                <a:spcPts val="600"/>
              </a:spcAft>
              <a:buFont typeface="+mj-lt"/>
              <a:buAutoNum type="arabicPeriod"/>
              <a:defRPr/>
            </a:pPr>
            <a:r>
              <a:rPr lang="en-US" sz="2600" b="1" dirty="0">
                <a:solidFill>
                  <a:srgbClr val="C00000"/>
                </a:solidFill>
                <a:latin typeface="+mj-lt"/>
                <a:ea typeface="Tahoma" pitchFamily="34" charset="0"/>
                <a:cs typeface="Tahoma" pitchFamily="34" charset="0"/>
              </a:rPr>
              <a:t>Number of operands</a:t>
            </a:r>
          </a:p>
          <a:p>
            <a:pPr lvl="2">
              <a:spcAft>
                <a:spcPts val="600"/>
              </a:spcAft>
              <a:defRPr/>
            </a:pPr>
            <a:r>
              <a:rPr lang="en-US" sz="2600" dirty="0">
                <a:latin typeface="+mj-lt"/>
                <a:ea typeface="Tahoma" pitchFamily="34" charset="0"/>
                <a:cs typeface="Tahoma" pitchFamily="34" charset="0"/>
              </a:rPr>
              <a:t>i.e., &amp; is unary, only acts on one operand</a:t>
            </a:r>
          </a:p>
          <a:p>
            <a:pPr marL="971550" lvl="1" indent="-514350">
              <a:spcAft>
                <a:spcPts val="600"/>
              </a:spcAft>
              <a:buFont typeface="+mj-lt"/>
              <a:buAutoNum type="arabicPeriod"/>
              <a:defRPr/>
            </a:pPr>
            <a:r>
              <a:rPr lang="en-US" sz="2600" b="1" dirty="0">
                <a:solidFill>
                  <a:srgbClr val="C00000"/>
                </a:solidFill>
                <a:latin typeface="+mj-lt"/>
                <a:ea typeface="Tahoma" pitchFamily="34" charset="0"/>
                <a:cs typeface="Tahoma" pitchFamily="34" charset="0"/>
              </a:rPr>
              <a:t>Cannot create new operators</a:t>
            </a:r>
          </a:p>
          <a:p>
            <a:pPr marL="971550" lvl="1" indent="-514350">
              <a:spcAft>
                <a:spcPts val="600"/>
              </a:spcAft>
              <a:buFont typeface="+mj-lt"/>
              <a:buAutoNum type="arabicPeriod"/>
              <a:defRPr/>
            </a:pPr>
            <a:r>
              <a:rPr lang="en-US" sz="2600" b="1" dirty="0">
                <a:solidFill>
                  <a:srgbClr val="C00000"/>
                </a:solidFill>
                <a:latin typeface="+mj-lt"/>
                <a:ea typeface="Tahoma" pitchFamily="34" charset="0"/>
                <a:cs typeface="Tahoma" pitchFamily="34" charset="0"/>
              </a:rPr>
              <a:t>Operators must be overloaded explicitly:</a:t>
            </a:r>
          </a:p>
          <a:p>
            <a:pPr marL="457200" lvl="1" indent="0">
              <a:spcAft>
                <a:spcPts val="600"/>
              </a:spcAft>
              <a:buNone/>
              <a:defRPr/>
            </a:pPr>
            <a:r>
              <a:rPr lang="en-US" sz="2600" dirty="0">
                <a:solidFill>
                  <a:srgbClr val="2C14DE"/>
                </a:solidFill>
                <a:latin typeface="+mj-lt"/>
                <a:ea typeface="Tahoma" pitchFamily="34" charset="0"/>
                <a:cs typeface="Tahoma" pitchFamily="34" charset="0"/>
              </a:rPr>
              <a:t>	</a:t>
            </a:r>
            <a:r>
              <a:rPr lang="en-US" sz="2600" dirty="0">
                <a:latin typeface="+mj-lt"/>
                <a:ea typeface="Tahoma" pitchFamily="34" charset="0"/>
                <a:cs typeface="Tahoma" pitchFamily="34" charset="0"/>
              </a:rPr>
              <a:t> i.e., Overloading + ,  does not overload +=</a:t>
            </a:r>
          </a:p>
          <a:p>
            <a:pPr>
              <a:defRPr/>
            </a:pPr>
            <a:endParaRPr lang="en-US" sz="2400" dirty="0">
              <a:latin typeface="Tahoma" pitchFamily="34" charset="0"/>
              <a:ea typeface="Tahoma" pitchFamily="34" charset="0"/>
              <a:cs typeface="Tahoma" pitchFamily="34" charset="0"/>
            </a:endParaRPr>
          </a:p>
        </p:txBody>
      </p:sp>
      <p:sp>
        <p:nvSpPr>
          <p:cNvPr id="4" name="Rectangle 3"/>
          <p:cNvSpPr/>
          <p:nvPr/>
        </p:nvSpPr>
        <p:spPr>
          <a:xfrm>
            <a:off x="28575" y="9144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151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a:solidFill>
                  <a:srgbClr val="B80000"/>
                </a:solidFill>
              </a:rPr>
              <a:t>Restriction on Operator Overloading</a:t>
            </a:r>
          </a:p>
        </p:txBody>
      </p:sp>
      <p:graphicFrame>
        <p:nvGraphicFramePr>
          <p:cNvPr id="2050" name="Object 2"/>
          <p:cNvGraphicFramePr>
            <a:graphicFrameLocks noChangeAspect="1"/>
          </p:cNvGraphicFramePr>
          <p:nvPr/>
        </p:nvGraphicFramePr>
        <p:xfrm>
          <a:off x="419100" y="4722813"/>
          <a:ext cx="8077200" cy="993775"/>
        </p:xfrm>
        <a:graphic>
          <a:graphicData uri="http://schemas.openxmlformats.org/presentationml/2006/ole">
            <mc:AlternateContent xmlns:mc="http://schemas.openxmlformats.org/markup-compatibility/2006">
              <mc:Choice xmlns:v="urn:schemas-microsoft-com:vml" Requires="v">
                <p:oleObj name="Document" r:id="rId3" imgW="5420868" imgH="672084" progId="Word.Document.8">
                  <p:embed/>
                </p:oleObj>
              </mc:Choice>
              <mc:Fallback>
                <p:oleObj name="Document" r:id="rId3" imgW="5420868" imgH="672084" progId="Word.Document.8">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4722813"/>
                        <a:ext cx="80772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381000" y="1751013"/>
          <a:ext cx="9677400" cy="2287587"/>
        </p:xfrm>
        <a:graphic>
          <a:graphicData uri="http://schemas.openxmlformats.org/presentationml/2006/ole">
            <mc:AlternateContent xmlns:mc="http://schemas.openxmlformats.org/markup-compatibility/2006">
              <mc:Choice xmlns:v="urn:schemas-microsoft-com:vml" Requires="v">
                <p:oleObj name="Document" r:id="rId5" imgW="6654800" imgH="1663700" progId="Word.Document.8">
                  <p:embed/>
                </p:oleObj>
              </mc:Choice>
              <mc:Fallback>
                <p:oleObj name="Document" r:id="rId5" imgW="6654800" imgH="1663700" progId="Word.Document.8">
                  <p:embed/>
                  <p:pic>
                    <p:nvPicPr>
                      <p:cNvPr id="20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751013"/>
                        <a:ext cx="9677400" cy="228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85800" y="4353481"/>
            <a:ext cx="7391400" cy="369332"/>
          </a:xfrm>
          <a:prstGeom prst="rect">
            <a:avLst/>
          </a:prstGeom>
        </p:spPr>
        <p:txBody>
          <a:bodyPr wrap="square">
            <a:spAutoFit/>
          </a:bodyPr>
          <a:lstStyle/>
          <a:p>
            <a:r>
              <a:rPr lang="en-US" dirty="0">
                <a:hlinkClick r:id="rId7"/>
              </a:rPr>
              <a:t>http://www.stroustrup.com/bs_faq2.html#overload-dot</a:t>
            </a:r>
            <a:endParaRPr lang="en-US" dirty="0"/>
          </a:p>
        </p:txBody>
      </p:sp>
    </p:spTree>
    <p:extLst>
      <p:ext uri="{BB962C8B-B14F-4D97-AF65-F5344CB8AC3E}">
        <p14:creationId xmlns:p14="http://schemas.microsoft.com/office/powerpoint/2010/main" val="360094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90601" y="0"/>
            <a:ext cx="8154154" cy="1112519"/>
          </a:xfrm>
        </p:spPr>
        <p:txBody>
          <a:bodyPr>
            <a:normAutofit fontScale="90000"/>
          </a:bodyPr>
          <a:lstStyle/>
          <a:p>
            <a:r>
              <a:rPr lang="en-US" b="1" dirty="0">
                <a:solidFill>
                  <a:srgbClr val="B80000"/>
                </a:solidFill>
                <a:latin typeface="Calibri" panose="020F0502020204030204" pitchFamily="34" charset="0"/>
              </a:rPr>
              <a:t>Operator Overloading Function: Member or non-Member?</a:t>
            </a:r>
          </a:p>
        </p:txBody>
      </p:sp>
      <p:sp>
        <p:nvSpPr>
          <p:cNvPr id="8195" name="Rectangle 3"/>
          <p:cNvSpPr>
            <a:spLocks noGrp="1" noChangeArrowheads="1"/>
          </p:cNvSpPr>
          <p:nvPr>
            <p:ph type="body" idx="4294967295"/>
          </p:nvPr>
        </p:nvSpPr>
        <p:spPr>
          <a:xfrm>
            <a:off x="76200" y="1219200"/>
            <a:ext cx="9031356" cy="5562600"/>
          </a:xfrm>
        </p:spPr>
        <p:txBody>
          <a:bodyPr>
            <a:noAutofit/>
          </a:bodyPr>
          <a:lstStyle/>
          <a:p>
            <a:pPr algn="just" fontAlgn="base"/>
            <a:r>
              <a:rPr lang="en-US" sz="2400" b="1" dirty="0">
                <a:solidFill>
                  <a:srgbClr val="D20000"/>
                </a:solidFill>
              </a:rPr>
              <a:t>Member function</a:t>
            </a:r>
            <a:r>
              <a:rPr lang="en-US" sz="2400" b="1" dirty="0"/>
              <a:t>:</a:t>
            </a:r>
            <a:r>
              <a:rPr lang="en-US" sz="2400" dirty="0"/>
              <a:t> </a:t>
            </a:r>
          </a:p>
          <a:p>
            <a:pPr lvl="1" algn="just" fontAlgn="base"/>
            <a:r>
              <a:rPr lang="en-US" sz="2400" dirty="0"/>
              <a:t>If it is a </a:t>
            </a:r>
            <a:r>
              <a:rPr lang="en-US" sz="2400" b="1" i="1" dirty="0">
                <a:solidFill>
                  <a:srgbClr val="D20000"/>
                </a:solidFill>
              </a:rPr>
              <a:t>unary operator</a:t>
            </a:r>
            <a:r>
              <a:rPr lang="en-US" sz="2400" dirty="0"/>
              <a:t>, implement it as a member function.</a:t>
            </a:r>
          </a:p>
          <a:p>
            <a:pPr lvl="1" algn="just" fontAlgn="base"/>
            <a:r>
              <a:rPr lang="en-US" sz="2400" b="1" i="1" dirty="0">
                <a:solidFill>
                  <a:srgbClr val="C00000"/>
                </a:solidFill>
              </a:rPr>
              <a:t>Binary operator: </a:t>
            </a:r>
            <a:r>
              <a:rPr lang="en-US" sz="2400" dirty="0"/>
              <a:t>If the left operand is an object of the same class for which an operator is being overloaded, then the overloaded operator should be implemented by a member function.</a:t>
            </a:r>
          </a:p>
          <a:p>
            <a:pPr algn="just" fontAlgn="base"/>
            <a:r>
              <a:rPr lang="en-US" sz="2400" b="1" dirty="0">
                <a:solidFill>
                  <a:srgbClr val="D20000"/>
                </a:solidFill>
              </a:rPr>
              <a:t>Non-member function</a:t>
            </a:r>
            <a:r>
              <a:rPr lang="en-US" sz="2400" b="1" dirty="0"/>
              <a:t>:</a:t>
            </a:r>
            <a:r>
              <a:rPr lang="en-US" sz="2400" dirty="0"/>
              <a:t> </a:t>
            </a:r>
          </a:p>
          <a:p>
            <a:pPr lvl="1" algn="just" fontAlgn="base"/>
            <a:r>
              <a:rPr lang="en-US" sz="2400" b="1" i="1" dirty="0">
                <a:solidFill>
                  <a:srgbClr val="C00000"/>
                </a:solidFill>
              </a:rPr>
              <a:t>Binary operator: </a:t>
            </a:r>
            <a:r>
              <a:rPr lang="en-US" sz="2400" dirty="0"/>
              <a:t>If the left operand is an object of a different class (from the one for which the operator is being overloaded), then the overloaded operator may be implemented by a non-member function. </a:t>
            </a:r>
          </a:p>
          <a:p>
            <a:pPr lvl="1" algn="just" fontAlgn="base"/>
            <a:r>
              <a:rPr lang="en-US" sz="2400" dirty="0"/>
              <a:t>If a binary operator treats both operands equally (it leaves them unchanged), implement this operator as a non-member function.</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54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90600" y="0"/>
            <a:ext cx="8153400" cy="1112519"/>
          </a:xfrm>
        </p:spPr>
        <p:txBody>
          <a:bodyPr>
            <a:normAutofit/>
          </a:bodyPr>
          <a:lstStyle/>
          <a:p>
            <a:r>
              <a:rPr lang="en-US" sz="4800" b="1" dirty="0">
                <a:solidFill>
                  <a:srgbClr val="C00000"/>
                </a:solidFill>
              </a:rPr>
              <a:t>Invoking Object</a:t>
            </a:r>
          </a:p>
        </p:txBody>
      </p:sp>
      <p:sp>
        <p:nvSpPr>
          <p:cNvPr id="10243" name="Rectangle 3"/>
          <p:cNvSpPr>
            <a:spLocks noGrp="1" noChangeArrowheads="1"/>
          </p:cNvSpPr>
          <p:nvPr>
            <p:ph type="body" idx="1"/>
          </p:nvPr>
        </p:nvSpPr>
        <p:spPr>
          <a:xfrm>
            <a:off x="127000" y="1188719"/>
            <a:ext cx="8980556" cy="1508762"/>
          </a:xfrm>
        </p:spPr>
        <p:txBody>
          <a:bodyPr>
            <a:normAutofit/>
          </a:bodyPr>
          <a:lstStyle/>
          <a:p>
            <a:pPr algn="just"/>
            <a:r>
              <a:rPr lang="en-US" sz="2800" dirty="0">
                <a:latin typeface="+mj-lt"/>
                <a:cs typeface="Tahoma" panose="020B0604030504040204" pitchFamily="34" charset="0"/>
              </a:rPr>
              <a:t>If the operator is binary but there is only one explicit argument, the </a:t>
            </a:r>
            <a:r>
              <a:rPr lang="ja-JP" altLang="en-US" sz="2800" dirty="0">
                <a:latin typeface="+mj-lt"/>
                <a:cs typeface="Tahoma" panose="020B0604030504040204" pitchFamily="34" charset="0"/>
              </a:rPr>
              <a:t>‘</a:t>
            </a:r>
            <a:r>
              <a:rPr lang="en-US" altLang="ja-JP" sz="2800" b="1" i="1" dirty="0">
                <a:solidFill>
                  <a:srgbClr val="C00000"/>
                </a:solidFill>
                <a:latin typeface="+mj-lt"/>
                <a:cs typeface="Tahoma" panose="020B0604030504040204" pitchFamily="34" charset="0"/>
              </a:rPr>
              <a:t>invoking instance</a:t>
            </a:r>
            <a:r>
              <a:rPr lang="ja-JP" altLang="en-US" sz="2800" dirty="0">
                <a:latin typeface="+mj-lt"/>
                <a:cs typeface="Tahoma" panose="020B0604030504040204" pitchFamily="34" charset="0"/>
              </a:rPr>
              <a:t>’</a:t>
            </a:r>
            <a:r>
              <a:rPr lang="en-US" altLang="ja-JP" sz="2800" dirty="0">
                <a:latin typeface="+mj-lt"/>
                <a:cs typeface="Tahoma" panose="020B0604030504040204" pitchFamily="34" charset="0"/>
              </a:rPr>
              <a:t> is assumed to be the one on the </a:t>
            </a:r>
            <a:r>
              <a:rPr lang="en-US" altLang="ja-JP" sz="2800" b="1" i="1" dirty="0">
                <a:solidFill>
                  <a:srgbClr val="C00000"/>
                </a:solidFill>
                <a:latin typeface="+mj-lt"/>
                <a:cs typeface="Tahoma" panose="020B0604030504040204" pitchFamily="34" charset="0"/>
              </a:rPr>
              <a:t>left hand side </a:t>
            </a:r>
            <a:r>
              <a:rPr lang="en-US" altLang="ja-JP" sz="2800" dirty="0">
                <a:latin typeface="+mj-lt"/>
                <a:cs typeface="Tahoma" panose="020B0604030504040204" pitchFamily="34" charset="0"/>
              </a:rPr>
              <a:t>of the expression.</a:t>
            </a:r>
          </a:p>
          <a:p>
            <a:endParaRPr lang="en-US" dirty="0">
              <a:latin typeface="+mj-lt"/>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06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0600" y="0"/>
            <a:ext cx="8153400" cy="1066800"/>
          </a:xfrm>
        </p:spPr>
        <p:txBody>
          <a:bodyPr>
            <a:normAutofit fontScale="90000"/>
          </a:bodyPr>
          <a:lstStyle/>
          <a:p>
            <a:r>
              <a:rPr lang="en-US" b="1" dirty="0">
                <a:solidFill>
                  <a:srgbClr val="B80000"/>
                </a:solidFill>
              </a:rPr>
              <a:t>Operator Overloading For Member Functions</a:t>
            </a:r>
          </a:p>
        </p:txBody>
      </p:sp>
      <p:sp>
        <p:nvSpPr>
          <p:cNvPr id="13315" name="Content Placeholder 2"/>
          <p:cNvSpPr>
            <a:spLocks noGrp="1"/>
          </p:cNvSpPr>
          <p:nvPr>
            <p:ph idx="1"/>
          </p:nvPr>
        </p:nvSpPr>
        <p:spPr/>
        <p:txBody>
          <a:bodyPr>
            <a:normAutofit/>
          </a:bodyPr>
          <a:lstStyle/>
          <a:p>
            <a:pPr marL="0" indent="0">
              <a:buNone/>
            </a:pPr>
            <a:r>
              <a:rPr lang="en-US" sz="2800" b="1" dirty="0">
                <a:cs typeface="Tahoma" panose="020B0604030504040204" pitchFamily="34" charset="0"/>
              </a:rPr>
              <a:t>	a = b + c;</a:t>
            </a:r>
          </a:p>
          <a:p>
            <a:pPr marL="0" indent="0">
              <a:buNone/>
            </a:pPr>
            <a:r>
              <a:rPr lang="en-US" sz="2800" b="1" dirty="0">
                <a:solidFill>
                  <a:srgbClr val="B80000"/>
                </a:solidFill>
                <a:cs typeface="Tahoma" panose="020B0604030504040204" pitchFamily="34" charset="0"/>
              </a:rPr>
              <a:t>	</a:t>
            </a:r>
            <a:r>
              <a:rPr lang="en-US" sz="2800" b="1" dirty="0">
                <a:solidFill>
                  <a:srgbClr val="008000"/>
                </a:solidFill>
                <a:cs typeface="Tahoma" panose="020B0604030504040204" pitchFamily="34" charset="0"/>
              </a:rPr>
              <a:t>&lt;datatype of a&gt;</a:t>
            </a:r>
            <a:r>
              <a:rPr lang="en-US" sz="2800" b="1" dirty="0">
                <a:solidFill>
                  <a:srgbClr val="B80000"/>
                </a:solidFill>
                <a:cs typeface="Tahoma" panose="020B0604030504040204" pitchFamily="34" charset="0"/>
              </a:rPr>
              <a:t> </a:t>
            </a:r>
            <a:r>
              <a:rPr lang="en-US" sz="2800" b="1" dirty="0">
                <a:solidFill>
                  <a:srgbClr val="2C14DE"/>
                </a:solidFill>
                <a:cs typeface="Tahoma" panose="020B0604030504040204" pitchFamily="34" charset="0"/>
              </a:rPr>
              <a:t>operator+</a:t>
            </a:r>
            <a:r>
              <a:rPr lang="en-US" sz="2800" dirty="0">
                <a:cs typeface="Tahoma" panose="020B0604030504040204" pitchFamily="34" charset="0"/>
              </a:rPr>
              <a:t> </a:t>
            </a:r>
            <a:r>
              <a:rPr lang="en-US" sz="2800" b="1" dirty="0">
                <a:cs typeface="Tahoma" panose="020B0604030504040204" pitchFamily="34" charset="0"/>
              </a:rPr>
              <a:t>(&lt;</a:t>
            </a:r>
            <a:r>
              <a:rPr lang="en-US" sz="2800" b="1" dirty="0">
                <a:solidFill>
                  <a:srgbClr val="2C14DE"/>
                </a:solidFill>
                <a:cs typeface="Tahoma" panose="020B0604030504040204" pitchFamily="34" charset="0"/>
              </a:rPr>
              <a:t>datatype of c&gt;</a:t>
            </a:r>
            <a:r>
              <a:rPr lang="en-US" sz="2800" b="1" dirty="0">
                <a:cs typeface="Tahoma" panose="020B0604030504040204" pitchFamily="34" charset="0"/>
              </a:rPr>
              <a:t>) { … }</a:t>
            </a:r>
          </a:p>
        </p:txBody>
      </p:sp>
      <p:sp>
        <p:nvSpPr>
          <p:cNvPr id="4" name="Text Box 6"/>
          <p:cNvSpPr txBox="1">
            <a:spLocks noChangeArrowheads="1"/>
          </p:cNvSpPr>
          <p:nvPr/>
        </p:nvSpPr>
        <p:spPr bwMode="auto">
          <a:xfrm>
            <a:off x="609600" y="5178781"/>
            <a:ext cx="5638800" cy="86177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solidFill>
                  <a:srgbClr val="B80000"/>
                </a:solidFill>
              </a:rPr>
              <a:t>return parameter </a:t>
            </a:r>
          </a:p>
          <a:p>
            <a:pPr>
              <a:spcBef>
                <a:spcPct val="50000"/>
              </a:spcBef>
              <a:defRPr/>
            </a:pPr>
            <a:r>
              <a:rPr lang="en-US" sz="2000" b="1" dirty="0"/>
              <a:t>(can be </a:t>
            </a:r>
            <a:r>
              <a:rPr lang="en-US" sz="2000" b="1" dirty="0">
                <a:solidFill>
                  <a:schemeClr val="tx1"/>
                </a:solidFill>
              </a:rPr>
              <a:t>native data type or user defined data type</a:t>
            </a:r>
            <a:r>
              <a:rPr lang="en-US" sz="2000" b="1" dirty="0"/>
              <a:t>)</a:t>
            </a:r>
          </a:p>
        </p:txBody>
      </p:sp>
      <p:sp>
        <p:nvSpPr>
          <p:cNvPr id="13317" name="Line 8"/>
          <p:cNvSpPr>
            <a:spLocks noChangeShapeType="1"/>
          </p:cNvSpPr>
          <p:nvPr/>
        </p:nvSpPr>
        <p:spPr bwMode="auto">
          <a:xfrm>
            <a:off x="1600200" y="2057400"/>
            <a:ext cx="228600" cy="31477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Text Box 6"/>
          <p:cNvSpPr txBox="1">
            <a:spLocks noChangeArrowheads="1"/>
          </p:cNvSpPr>
          <p:nvPr/>
        </p:nvSpPr>
        <p:spPr bwMode="auto">
          <a:xfrm>
            <a:off x="4772025" y="2538094"/>
            <a:ext cx="4038600"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solidFill>
                  <a:srgbClr val="B80000"/>
                </a:solidFill>
              </a:rPr>
              <a:t>Second parameter </a:t>
            </a:r>
            <a:r>
              <a:rPr lang="en-US" sz="2000" b="1" dirty="0"/>
              <a:t>(can be </a:t>
            </a:r>
            <a:r>
              <a:rPr lang="en-US" sz="2000" b="1" dirty="0">
                <a:solidFill>
                  <a:schemeClr val="tx1"/>
                </a:solidFill>
              </a:rPr>
              <a:t>native data type or user defined data type</a:t>
            </a:r>
            <a:r>
              <a:rPr lang="en-US" sz="2000" b="1" dirty="0"/>
              <a:t>)</a:t>
            </a:r>
          </a:p>
        </p:txBody>
      </p:sp>
      <p:sp>
        <p:nvSpPr>
          <p:cNvPr id="13319" name="Line 8"/>
          <p:cNvSpPr>
            <a:spLocks noChangeShapeType="1"/>
          </p:cNvSpPr>
          <p:nvPr/>
        </p:nvSpPr>
        <p:spPr bwMode="auto">
          <a:xfrm>
            <a:off x="5105400" y="2133600"/>
            <a:ext cx="1219200" cy="4044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6"/>
          <p:cNvSpPr txBox="1">
            <a:spLocks noChangeArrowheads="1"/>
          </p:cNvSpPr>
          <p:nvPr/>
        </p:nvSpPr>
        <p:spPr bwMode="auto">
          <a:xfrm>
            <a:off x="3276600" y="3671253"/>
            <a:ext cx="4876800" cy="132343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t>Remember </a:t>
            </a:r>
            <a:r>
              <a:rPr lang="en-US" sz="2000" b="1" dirty="0">
                <a:solidFill>
                  <a:srgbClr val="2C14DE"/>
                </a:solidFill>
              </a:rPr>
              <a:t>operator+</a:t>
            </a:r>
            <a:r>
              <a:rPr lang="en-US" sz="2000" b="1" dirty="0"/>
              <a:t> is a </a:t>
            </a:r>
            <a:r>
              <a:rPr lang="en-US" sz="2000" b="1" dirty="0">
                <a:solidFill>
                  <a:schemeClr val="tx1"/>
                </a:solidFill>
              </a:rPr>
              <a:t>function, and it will be called with the help of any object, thus the first parameter is the calling object/invoking instance (in this case, b)</a:t>
            </a:r>
          </a:p>
        </p:txBody>
      </p:sp>
      <p:sp>
        <p:nvSpPr>
          <p:cNvPr id="13321" name="Line 8"/>
          <p:cNvSpPr>
            <a:spLocks noChangeShapeType="1"/>
          </p:cNvSpPr>
          <p:nvPr/>
        </p:nvSpPr>
        <p:spPr bwMode="auto">
          <a:xfrm>
            <a:off x="1676400" y="1558328"/>
            <a:ext cx="1981200" cy="21129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36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90600" y="0"/>
            <a:ext cx="8153400" cy="1112519"/>
          </a:xfrm>
        </p:spPr>
        <p:txBody>
          <a:bodyPr/>
          <a:lstStyle/>
          <a:p>
            <a:r>
              <a:rPr lang="en-US" b="1" dirty="0">
                <a:solidFill>
                  <a:srgbClr val="B80000"/>
                </a:solidFill>
              </a:rPr>
              <a:t>Operator Overloading Syntax</a:t>
            </a:r>
          </a:p>
        </p:txBody>
      </p:sp>
      <p:sp>
        <p:nvSpPr>
          <p:cNvPr id="14339" name="Content Placeholder 2"/>
          <p:cNvSpPr>
            <a:spLocks noGrp="1"/>
          </p:cNvSpPr>
          <p:nvPr>
            <p:ph idx="1"/>
          </p:nvPr>
        </p:nvSpPr>
        <p:spPr>
          <a:xfrm>
            <a:off x="152400" y="1219200"/>
            <a:ext cx="9144000" cy="5638800"/>
          </a:xfrm>
        </p:spPr>
        <p:txBody>
          <a:bodyPr>
            <a:normAutofit/>
          </a:bodyPr>
          <a:lstStyle/>
          <a:p>
            <a:pPr>
              <a:buFontTx/>
              <a:buNone/>
            </a:pP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operator+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   }</a:t>
            </a:r>
            <a:endParaRPr lang="en-US" sz="2800" b="1" dirty="0">
              <a:cs typeface="Tahoma" panose="020B0604030504040204" pitchFamily="34" charset="0"/>
            </a:endParaRPr>
          </a:p>
          <a:p>
            <a:pPr>
              <a:buFontTx/>
              <a:buNone/>
            </a:pPr>
            <a:r>
              <a:rPr lang="en-US" sz="2400" b="1" u="sng" dirty="0">
                <a:cs typeface="Tahoma" panose="020B0604030504040204" pitchFamily="34" charset="0"/>
              </a:rPr>
              <a:t>Example (1):</a:t>
            </a:r>
          </a:p>
          <a:p>
            <a:pPr>
              <a:buFontTx/>
              <a:buNone/>
            </a:pPr>
            <a:endParaRPr lang="en-US" sz="2000" b="1" u="sng" dirty="0">
              <a:latin typeface="Courier New" panose="020703090202050204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class </a:t>
            </a:r>
            <a:r>
              <a:rPr lang="en-US" sz="2400" b="1" dirty="0" err="1">
                <a:latin typeface="Consolas" panose="020B0609020204030204" pitchFamily="49" charset="0"/>
                <a:cs typeface="Courier New" panose="02070309020205020404" pitchFamily="49" charset="0"/>
              </a:rPr>
              <a:t>myClass</a:t>
            </a: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operator+ (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main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 b;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a:t>
            </a:r>
          </a:p>
          <a:p>
            <a:pPr lvl="1">
              <a:spcBef>
                <a:spcPct val="0"/>
              </a:spcBef>
              <a:buFontTx/>
              <a:buNone/>
            </a:pPr>
            <a:r>
              <a:rPr lang="en-US" sz="2400" b="1" dirty="0">
                <a:latin typeface="Consolas" panose="020B0609020204030204" pitchFamily="49" charset="0"/>
                <a:cs typeface="Courier New" panose="02070309020205020404" pitchFamily="49" charset="0"/>
              </a:rPr>
              <a:t>		a = object + b;</a:t>
            </a:r>
          </a:p>
          <a:p>
            <a:pPr lvl="1">
              <a:spcBef>
                <a:spcPct val="0"/>
              </a:spcBef>
              <a:buFontTx/>
              <a:buNone/>
            </a:pPr>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66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14400" y="0"/>
            <a:ext cx="8229600" cy="1036319"/>
          </a:xfrm>
        </p:spPr>
        <p:txBody>
          <a:bodyPr/>
          <a:lstStyle/>
          <a:p>
            <a:r>
              <a:rPr lang="en-US" b="1" dirty="0">
                <a:solidFill>
                  <a:srgbClr val="B80000"/>
                </a:solidFill>
              </a:rPr>
              <a:t>TASK</a:t>
            </a:r>
          </a:p>
        </p:txBody>
      </p:sp>
      <p:sp>
        <p:nvSpPr>
          <p:cNvPr id="15363" name="Content Placeholder 2"/>
          <p:cNvSpPr>
            <a:spLocks noGrp="1"/>
          </p:cNvSpPr>
          <p:nvPr>
            <p:ph idx="1"/>
          </p:nvPr>
        </p:nvSpPr>
        <p:spPr>
          <a:xfrm>
            <a:off x="85023" y="1195057"/>
            <a:ext cx="9144000" cy="5638800"/>
          </a:xfrm>
        </p:spPr>
        <p:txBody>
          <a:bodyPr>
            <a:normAutofit fontScale="55000" lnSpcReduction="20000"/>
          </a:bodyPr>
          <a:lstStyle/>
          <a:p>
            <a:pPr>
              <a:buFontTx/>
              <a:buNone/>
            </a:pP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operator+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a:t>
            </a:r>
            <a:endParaRPr lang="en-US" dirty="0">
              <a:latin typeface="+mj-lt"/>
              <a:cs typeface="Tahoma" panose="020B0604030504040204" pitchFamily="34" charset="0"/>
            </a:endParaRPr>
          </a:p>
          <a:p>
            <a:pPr>
              <a:buFontTx/>
              <a:buNone/>
            </a:pPr>
            <a:r>
              <a:rPr lang="en-US" sz="2400" b="1" u="sng" dirty="0">
                <a:latin typeface="+mj-lt"/>
                <a:cs typeface="Tahoma" panose="020B0604030504040204" pitchFamily="34" charset="0"/>
              </a:rPr>
              <a:t>Example (2):</a:t>
            </a:r>
          </a:p>
          <a:p>
            <a:pPr>
              <a:buFontTx/>
              <a:buNone/>
            </a:pPr>
            <a:endParaRPr lang="en-US" sz="2400" b="1" u="sng" dirty="0">
              <a:latin typeface="+mj-lt"/>
              <a:cs typeface="Tahoma" panose="020B0604030504040204" pitchFamily="34" charset="0"/>
            </a:endParaRPr>
          </a:p>
          <a:p>
            <a:pPr lvl="1">
              <a:spcBef>
                <a:spcPct val="0"/>
              </a:spcBef>
              <a:buFontTx/>
              <a:buNone/>
            </a:pPr>
            <a:r>
              <a:rPr lang="en-US" sz="2400" b="1" dirty="0">
                <a:latin typeface="Consolas" panose="020B0609020204030204" pitchFamily="49" charset="0"/>
                <a:cs typeface="Courier New" panose="02070309020205020404" pitchFamily="49" charset="0"/>
              </a:rPr>
              <a:t>class </a:t>
            </a:r>
            <a:r>
              <a:rPr lang="en-US" sz="2400" b="1" dirty="0" err="1">
                <a:latin typeface="Consolas" panose="020B0609020204030204" pitchFamily="49" charset="0"/>
                <a:cs typeface="Courier New" panose="02070309020205020404" pitchFamily="49" charset="0"/>
              </a:rPr>
              <a:t>myClass</a:t>
            </a: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int x;</a:t>
            </a:r>
          </a:p>
          <a:p>
            <a:pPr lvl="1">
              <a:spcBef>
                <a:spcPct val="0"/>
              </a:spcBef>
              <a:buFontTx/>
              <a:buNone/>
            </a:pPr>
            <a:r>
              <a:rPr lang="en-US" sz="2400" b="1" dirty="0">
                <a:latin typeface="Consolas" panose="020B0609020204030204" pitchFamily="49" charset="0"/>
                <a:cs typeface="Courier New" panose="02070309020205020404" pitchFamily="49" charset="0"/>
              </a:rPr>
              <a:t>		public:</a:t>
            </a:r>
          </a:p>
          <a:p>
            <a:pPr lvl="1">
              <a:spcBef>
                <a:spcPct val="0"/>
              </a:spcBef>
              <a:buFontTx/>
              <a:buNone/>
            </a:pPr>
            <a:r>
              <a:rPr lang="en-US" sz="2400" b="1" dirty="0">
                <a:latin typeface="Consolas" panose="020B0609020204030204" pitchFamily="49" charset="0"/>
                <a:cs typeface="Courier New" panose="02070309020205020404" pitchFamily="49" charset="0"/>
              </a:rPr>
              <a:t>		int operator+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a:t>
            </a:r>
            <a:r>
              <a:rPr lang="en-US" sz="2400" b="1" dirty="0">
                <a:solidFill>
                  <a:srgbClr val="00B050"/>
                </a:solidFill>
                <a:latin typeface="Consolas" panose="020B0609020204030204" pitchFamily="49" charset="0"/>
                <a:cs typeface="Courier New" panose="02070309020205020404" pitchFamily="49" charset="0"/>
              </a:rPr>
              <a:t>obj2</a:t>
            </a:r>
            <a:r>
              <a:rPr lang="en-US" sz="2400" b="1" dirty="0">
                <a:latin typeface="Consolas" panose="020B0609020204030204" pitchFamily="49" charset="0"/>
                <a:cs typeface="Courier New" panose="02070309020205020404" pitchFamily="49" charset="0"/>
              </a:rPr>
              <a:t>) //STATEMENT 1</a:t>
            </a: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return </a:t>
            </a:r>
            <a:r>
              <a:rPr lang="en-US" sz="2400" b="1" dirty="0">
                <a:solidFill>
                  <a:srgbClr val="FF0000"/>
                </a:solidFill>
                <a:latin typeface="Consolas" panose="020B0609020204030204" pitchFamily="49" charset="0"/>
                <a:cs typeface="Courier New" panose="02070309020205020404" pitchFamily="49" charset="0"/>
              </a:rPr>
              <a:t>this-&gt;x</a:t>
            </a:r>
            <a:r>
              <a:rPr lang="en-US" sz="2400" b="1" dirty="0">
                <a:latin typeface="Consolas" panose="020B0609020204030204" pitchFamily="49" charset="0"/>
                <a:cs typeface="Courier New" panose="02070309020205020404" pitchFamily="49" charset="0"/>
              </a:rPr>
              <a:t> + </a:t>
            </a:r>
            <a:r>
              <a:rPr lang="en-US" sz="2400" b="1" dirty="0">
                <a:solidFill>
                  <a:srgbClr val="00B050"/>
                </a:solidFill>
                <a:latin typeface="Consolas" panose="020B0609020204030204" pitchFamily="49" charset="0"/>
                <a:cs typeface="Courier New" panose="02070309020205020404" pitchFamily="49" charset="0"/>
              </a:rPr>
              <a:t>obj2.x</a:t>
            </a: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operator+ (int a) //STATEMENT 2</a:t>
            </a: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newobject</a:t>
            </a: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newobject.x</a:t>
            </a:r>
            <a:r>
              <a:rPr lang="en-US" sz="2400" b="1" dirty="0">
                <a:latin typeface="Consolas" panose="020B0609020204030204" pitchFamily="49" charset="0"/>
                <a:cs typeface="Courier New" panose="02070309020205020404" pitchFamily="49" charset="0"/>
              </a:rPr>
              <a:t> = x + a;</a:t>
            </a:r>
          </a:p>
          <a:p>
            <a:pPr lvl="1">
              <a:spcBef>
                <a:spcPct val="0"/>
              </a:spcBef>
              <a:buFontTx/>
              <a:buNone/>
            </a:pPr>
            <a:r>
              <a:rPr lang="en-US" sz="2400" b="1" dirty="0">
                <a:latin typeface="Consolas" panose="020B0609020204030204" pitchFamily="49" charset="0"/>
                <a:cs typeface="Courier New" panose="02070309020205020404" pitchFamily="49" charset="0"/>
              </a:rPr>
              <a:t>			return </a:t>
            </a:r>
            <a:r>
              <a:rPr lang="en-US" sz="2400" b="1" dirty="0" err="1">
                <a:latin typeface="Consolas" panose="020B0609020204030204" pitchFamily="49" charset="0"/>
                <a:cs typeface="Courier New" panose="02070309020205020404" pitchFamily="49" charset="0"/>
              </a:rPr>
              <a:t>newobject</a:t>
            </a: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operator+(</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object2) //STATEMENT 3</a:t>
            </a: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newobject</a:t>
            </a: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newobject.x</a:t>
            </a:r>
            <a:r>
              <a:rPr lang="en-US" sz="2400" b="1" dirty="0">
                <a:latin typeface="Consolas" panose="020B0609020204030204" pitchFamily="49" charset="0"/>
                <a:cs typeface="Courier New" panose="02070309020205020404" pitchFamily="49" charset="0"/>
              </a:rPr>
              <a:t> = x + object2.x; </a:t>
            </a:r>
          </a:p>
          <a:p>
            <a:pPr lvl="1">
              <a:spcBef>
                <a:spcPct val="0"/>
              </a:spcBef>
              <a:buFontTx/>
              <a:buNone/>
            </a:pPr>
            <a:r>
              <a:rPr lang="en-US" sz="2400" b="1" dirty="0">
                <a:latin typeface="Consolas" panose="020B0609020204030204" pitchFamily="49" charset="0"/>
                <a:cs typeface="Courier New" panose="02070309020205020404" pitchFamily="49" charset="0"/>
              </a:rPr>
              <a:t>			return </a:t>
            </a:r>
            <a:r>
              <a:rPr lang="en-US" sz="2400" b="1" dirty="0" err="1">
                <a:latin typeface="Consolas" panose="020B0609020204030204" pitchFamily="49" charset="0"/>
                <a:cs typeface="Courier New" panose="02070309020205020404" pitchFamily="49" charset="0"/>
              </a:rPr>
              <a:t>newobject</a:t>
            </a: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main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object1, object2;</a:t>
            </a:r>
          </a:p>
          <a:p>
            <a:pPr lvl="1">
              <a:spcBef>
                <a:spcPct val="0"/>
              </a:spcBef>
              <a:buFontTx/>
              <a:buNone/>
            </a:pPr>
            <a:r>
              <a:rPr lang="en-US" sz="2400" b="1" dirty="0">
                <a:latin typeface="Consolas" panose="020B0609020204030204" pitchFamily="49" charset="0"/>
                <a:cs typeface="Courier New" panose="02070309020205020404" pitchFamily="49" charset="0"/>
              </a:rPr>
              <a:t>		a = </a:t>
            </a:r>
            <a:r>
              <a:rPr lang="en-US" sz="2400" b="1" dirty="0">
                <a:solidFill>
                  <a:srgbClr val="FF0000"/>
                </a:solidFill>
                <a:latin typeface="Consolas" panose="020B0609020204030204" pitchFamily="49" charset="0"/>
                <a:cs typeface="Courier New" panose="02070309020205020404" pitchFamily="49" charset="0"/>
              </a:rPr>
              <a:t>object1</a:t>
            </a:r>
            <a:r>
              <a:rPr lang="en-US" sz="2400" b="1" dirty="0">
                <a:latin typeface="Consolas" panose="020B0609020204030204" pitchFamily="49" charset="0"/>
                <a:cs typeface="Courier New" panose="02070309020205020404" pitchFamily="49" charset="0"/>
              </a:rPr>
              <a:t> + </a:t>
            </a:r>
            <a:r>
              <a:rPr lang="en-US" sz="2400" b="1" dirty="0">
                <a:solidFill>
                  <a:srgbClr val="00B050"/>
                </a:solidFill>
                <a:latin typeface="Consolas" panose="020B0609020204030204" pitchFamily="49" charset="0"/>
                <a:cs typeface="Courier New" panose="02070309020205020404" pitchFamily="49" charset="0"/>
              </a:rPr>
              <a:t>object2</a:t>
            </a:r>
            <a:r>
              <a:rPr lang="en-US" sz="2400" b="1" dirty="0">
                <a:latin typeface="Consolas" panose="020B0609020204030204" pitchFamily="49" charset="0"/>
                <a:cs typeface="Courier New" panose="02070309020205020404" pitchFamily="49" charset="0"/>
              </a:rPr>
              <a:t>; //Statement 1 (you want to add x of both objects together)</a:t>
            </a:r>
          </a:p>
          <a:p>
            <a:pPr lvl="1">
              <a:spcBef>
                <a:spcPct val="0"/>
              </a:spcBef>
              <a:buFontTx/>
              <a:buNone/>
            </a:pPr>
            <a:r>
              <a:rPr lang="en-US" sz="2400" b="1" dirty="0">
                <a:latin typeface="Consolas" panose="020B0609020204030204" pitchFamily="49" charset="0"/>
                <a:cs typeface="Courier New" panose="02070309020205020404" pitchFamily="49" charset="0"/>
              </a:rPr>
              <a:t>object2 = object1 + a; //Statement 2</a:t>
            </a:r>
          </a:p>
          <a:p>
            <a:pPr lvl="1">
              <a:spcBef>
                <a:spcPct val="0"/>
              </a:spcBef>
              <a:buFontTx/>
              <a:buNone/>
            </a:pP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object3 = object1 + object2; //Statement 3</a:t>
            </a: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0357285-F66F-B82A-EFE2-32EBF2D8284F}"/>
              </a:ext>
            </a:extLst>
          </p:cNvPr>
          <p:cNvSpPr/>
          <p:nvPr/>
        </p:nvSpPr>
        <p:spPr>
          <a:xfrm>
            <a:off x="2438400" y="2438400"/>
            <a:ext cx="1066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CB38BA7-E886-7430-D90D-0B6A78843468}"/>
              </a:ext>
            </a:extLst>
          </p:cNvPr>
          <p:cNvSpPr/>
          <p:nvPr/>
        </p:nvSpPr>
        <p:spPr>
          <a:xfrm>
            <a:off x="381000" y="2438400"/>
            <a:ext cx="1066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CC7770-E040-7D34-E6B9-64E77E369502}"/>
              </a:ext>
            </a:extLst>
          </p:cNvPr>
          <p:cNvSpPr/>
          <p:nvPr/>
        </p:nvSpPr>
        <p:spPr>
          <a:xfrm>
            <a:off x="1918398" y="2749538"/>
            <a:ext cx="2653602" cy="146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CCE04A-8D87-9048-E5A4-B034041504F7}"/>
              </a:ext>
            </a:extLst>
          </p:cNvPr>
          <p:cNvSpPr/>
          <p:nvPr/>
        </p:nvSpPr>
        <p:spPr>
          <a:xfrm>
            <a:off x="685800" y="3092172"/>
            <a:ext cx="10668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6701467-EF2F-E5E6-CA50-3B2CA5FC0F20}"/>
              </a:ext>
            </a:extLst>
          </p:cNvPr>
          <p:cNvSpPr/>
          <p:nvPr/>
        </p:nvSpPr>
        <p:spPr>
          <a:xfrm>
            <a:off x="1871504" y="3352799"/>
            <a:ext cx="2090895" cy="609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BCA138-0A57-64F3-82AC-8939439BEF13}"/>
              </a:ext>
            </a:extLst>
          </p:cNvPr>
          <p:cNvSpPr/>
          <p:nvPr/>
        </p:nvSpPr>
        <p:spPr>
          <a:xfrm>
            <a:off x="685800" y="4052455"/>
            <a:ext cx="1066800" cy="138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928E9D9-FAEC-EA4C-BA2C-81A08E9D4E4A}"/>
              </a:ext>
            </a:extLst>
          </p:cNvPr>
          <p:cNvSpPr/>
          <p:nvPr/>
        </p:nvSpPr>
        <p:spPr>
          <a:xfrm>
            <a:off x="2711798" y="4055444"/>
            <a:ext cx="1326801" cy="146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3D4DF55-4C43-B685-7E75-68D396631941}"/>
              </a:ext>
            </a:extLst>
          </p:cNvPr>
          <p:cNvSpPr/>
          <p:nvPr/>
        </p:nvSpPr>
        <p:spPr>
          <a:xfrm>
            <a:off x="1947704" y="4294550"/>
            <a:ext cx="2776696" cy="609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4B0F7-3962-C277-6C49-982125F6A05F}"/>
              </a:ext>
            </a:extLst>
          </p:cNvPr>
          <p:cNvSpPr/>
          <p:nvPr/>
        </p:nvSpPr>
        <p:spPr>
          <a:xfrm>
            <a:off x="2802652" y="3092172"/>
            <a:ext cx="473948" cy="146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62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990600"/>
          </a:xfrm>
        </p:spPr>
        <p:txBody>
          <a:bodyPr>
            <a:normAutofit/>
          </a:bodyPr>
          <a:lstStyle/>
          <a:p>
            <a:r>
              <a:rPr lang="en-US" b="1" u="sng" dirty="0">
                <a:solidFill>
                  <a:srgbClr val="B80000"/>
                </a:solidFill>
              </a:rPr>
              <a:t>Operator Overloading – Part 1</a:t>
            </a:r>
          </a:p>
        </p:txBody>
      </p:sp>
    </p:spTree>
    <p:extLst>
      <p:ext uri="{BB962C8B-B14F-4D97-AF65-F5344CB8AC3E}">
        <p14:creationId xmlns:p14="http://schemas.microsoft.com/office/powerpoint/2010/main" val="522038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14400" y="0"/>
            <a:ext cx="8229600" cy="1036319"/>
          </a:xfrm>
        </p:spPr>
        <p:txBody>
          <a:bodyPr/>
          <a:lstStyle/>
          <a:p>
            <a:r>
              <a:rPr lang="en-US" b="1" dirty="0">
                <a:solidFill>
                  <a:srgbClr val="B80000"/>
                </a:solidFill>
              </a:rPr>
              <a:t>Operator Overloading Syntax</a:t>
            </a:r>
          </a:p>
        </p:txBody>
      </p:sp>
      <p:sp>
        <p:nvSpPr>
          <p:cNvPr id="15363" name="Content Placeholder 2"/>
          <p:cNvSpPr>
            <a:spLocks noGrp="1"/>
          </p:cNvSpPr>
          <p:nvPr>
            <p:ph idx="1"/>
          </p:nvPr>
        </p:nvSpPr>
        <p:spPr>
          <a:xfrm>
            <a:off x="85023" y="1195057"/>
            <a:ext cx="9144000" cy="5638800"/>
          </a:xfrm>
        </p:spPr>
        <p:txBody>
          <a:bodyPr>
            <a:normAutofit/>
          </a:bodyPr>
          <a:lstStyle/>
          <a:p>
            <a:pPr>
              <a:buFontTx/>
              <a:buNone/>
            </a:pP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operator+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a:t>
            </a:r>
            <a:endParaRPr lang="en-US" dirty="0">
              <a:latin typeface="+mj-lt"/>
              <a:cs typeface="Tahoma" panose="020B0604030504040204" pitchFamily="34" charset="0"/>
            </a:endParaRPr>
          </a:p>
          <a:p>
            <a:pPr>
              <a:buFontTx/>
              <a:buNone/>
            </a:pPr>
            <a:r>
              <a:rPr lang="en-US" sz="2400" b="1" u="sng" dirty="0">
                <a:latin typeface="+mj-lt"/>
                <a:cs typeface="Tahoma" panose="020B0604030504040204" pitchFamily="34" charset="0"/>
              </a:rPr>
              <a:t>Example (2):</a:t>
            </a:r>
          </a:p>
          <a:p>
            <a:pPr>
              <a:buFontTx/>
              <a:buNone/>
            </a:pPr>
            <a:endParaRPr lang="en-US" sz="2400" b="1" u="sng" dirty="0">
              <a:latin typeface="+mj-lt"/>
              <a:cs typeface="Tahoma" panose="020B0604030504040204" pitchFamily="34" charset="0"/>
            </a:endParaRPr>
          </a:p>
          <a:p>
            <a:pPr lvl="1">
              <a:spcBef>
                <a:spcPct val="0"/>
              </a:spcBef>
              <a:buFontTx/>
              <a:buNone/>
            </a:pPr>
            <a:r>
              <a:rPr lang="en-US" sz="2400" b="1" dirty="0">
                <a:latin typeface="Consolas" panose="020B0609020204030204" pitchFamily="49" charset="0"/>
                <a:cs typeface="Courier New" panose="02070309020205020404" pitchFamily="49" charset="0"/>
              </a:rPr>
              <a:t>class </a:t>
            </a:r>
            <a:r>
              <a:rPr lang="en-US" sz="2400" b="1" dirty="0" err="1">
                <a:latin typeface="Consolas" panose="020B0609020204030204" pitchFamily="49" charset="0"/>
                <a:cs typeface="Courier New" panose="02070309020205020404" pitchFamily="49" charset="0"/>
              </a:rPr>
              <a:t>myClass</a:t>
            </a: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operator+ (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&amp;a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main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object1, object2;</a:t>
            </a:r>
          </a:p>
          <a:p>
            <a:pPr lvl="1">
              <a:spcBef>
                <a:spcPct val="0"/>
              </a:spcBef>
              <a:buFontTx/>
              <a:buNone/>
            </a:pPr>
            <a:r>
              <a:rPr lang="en-US" sz="2400" b="1" dirty="0">
                <a:latin typeface="Consolas" panose="020B0609020204030204" pitchFamily="49" charset="0"/>
                <a:cs typeface="Courier New" panose="02070309020205020404" pitchFamily="49" charset="0"/>
              </a:rPr>
              <a:t>		a = object1 + object2;</a:t>
            </a:r>
          </a:p>
          <a:p>
            <a:pPr lvl="1">
              <a:spcBef>
                <a:spcPct val="0"/>
              </a:spcBef>
              <a:buFontTx/>
              <a:buNone/>
            </a:pPr>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864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90600" y="0"/>
            <a:ext cx="8153400" cy="1112519"/>
          </a:xfrm>
        </p:spPr>
        <p:txBody>
          <a:bodyPr/>
          <a:lstStyle/>
          <a:p>
            <a:r>
              <a:rPr lang="en-US" b="1" dirty="0">
                <a:solidFill>
                  <a:srgbClr val="B80000"/>
                </a:solidFill>
              </a:rPr>
              <a:t>Operator Overloading Syntax</a:t>
            </a:r>
          </a:p>
        </p:txBody>
      </p:sp>
      <p:sp>
        <p:nvSpPr>
          <p:cNvPr id="16387" name="Content Placeholder 2"/>
          <p:cNvSpPr>
            <a:spLocks noGrp="1"/>
          </p:cNvSpPr>
          <p:nvPr>
            <p:ph idx="1"/>
          </p:nvPr>
        </p:nvSpPr>
        <p:spPr/>
        <p:txBody>
          <a:bodyPr/>
          <a:lstStyle/>
          <a:p>
            <a:pPr>
              <a:buFontTx/>
              <a:buNone/>
            </a:pPr>
            <a:r>
              <a:rPr lang="en-US" sz="2800" b="1" dirty="0">
                <a:solidFill>
                  <a:srgbClr val="2C14DE"/>
                </a:solidFill>
                <a:latin typeface="Consolas" panose="020B0609020204030204" pitchFamily="49" charset="0"/>
                <a:cs typeface="Tahoma" panose="020B0604030504040204" pitchFamily="34" charset="0"/>
              </a:rPr>
              <a:t>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operator+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a:t>
            </a:r>
            <a:endParaRPr lang="en-US" dirty="0">
              <a:cs typeface="Tahoma" panose="020B0604030504040204" pitchFamily="34" charset="0"/>
            </a:endParaRPr>
          </a:p>
          <a:p>
            <a:pPr>
              <a:buFontTx/>
              <a:buNone/>
            </a:pPr>
            <a:r>
              <a:rPr lang="en-US" sz="2800" b="1" u="sng" dirty="0">
                <a:cs typeface="Tahoma" panose="020B0604030504040204" pitchFamily="34" charset="0"/>
              </a:rPr>
              <a:t>Example (3):</a:t>
            </a:r>
          </a:p>
          <a:p>
            <a:pPr>
              <a:buFontTx/>
              <a:buNone/>
            </a:pPr>
            <a:endParaRPr lang="en-US" sz="2800" b="1" u="sng" dirty="0">
              <a:cs typeface="Tahoma" panose="020B0604030504040204" pitchFamily="34" charset="0"/>
            </a:endParaRPr>
          </a:p>
          <a:p>
            <a:pPr lvl="1">
              <a:spcBef>
                <a:spcPct val="0"/>
              </a:spcBef>
              <a:buFontTx/>
              <a:buNone/>
            </a:pPr>
            <a:r>
              <a:rPr lang="en-US" sz="2400" b="1" dirty="0">
                <a:latin typeface="Consolas" panose="020B0609020204030204" pitchFamily="49" charset="0"/>
                <a:cs typeface="Courier New" panose="02070309020205020404" pitchFamily="49" charset="0"/>
              </a:rPr>
              <a:t>class </a:t>
            </a:r>
            <a:r>
              <a:rPr lang="en-US" sz="2400" b="1" dirty="0" err="1">
                <a:latin typeface="Consolas" panose="020B0609020204030204" pitchFamily="49" charset="0"/>
                <a:cs typeface="Courier New" panose="02070309020205020404" pitchFamily="49" charset="0"/>
              </a:rPr>
              <a:t>myClass</a:t>
            </a: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operator+ (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    }</a:t>
            </a: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main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 = 5;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object1, object2;</a:t>
            </a:r>
          </a:p>
          <a:p>
            <a:pPr lvl="1">
              <a:spcBef>
                <a:spcPct val="0"/>
              </a:spcBef>
              <a:buFontTx/>
              <a:buNone/>
            </a:pPr>
            <a:r>
              <a:rPr lang="en-US" sz="2400" b="1" dirty="0">
                <a:latin typeface="Consolas" panose="020B0609020204030204" pitchFamily="49" charset="0"/>
                <a:cs typeface="Courier New" panose="02070309020205020404" pitchFamily="49" charset="0"/>
              </a:rPr>
              <a:t>			object2 = object1 + a;</a:t>
            </a:r>
          </a:p>
          <a:p>
            <a:pPr lvl="1">
              <a:spcBef>
                <a:spcPct val="0"/>
              </a:spcBef>
              <a:buFontTx/>
              <a:buNone/>
            </a:pPr>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696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90600" y="0"/>
            <a:ext cx="8153400" cy="1143000"/>
          </a:xfrm>
        </p:spPr>
        <p:txBody>
          <a:bodyPr/>
          <a:lstStyle/>
          <a:p>
            <a:r>
              <a:rPr lang="en-US" b="1" dirty="0">
                <a:solidFill>
                  <a:srgbClr val="D20000"/>
                </a:solidFill>
              </a:rPr>
              <a:t>Operator Overloading Syntax</a:t>
            </a:r>
          </a:p>
        </p:txBody>
      </p:sp>
      <p:sp>
        <p:nvSpPr>
          <p:cNvPr id="17411" name="Content Placeholder 2"/>
          <p:cNvSpPr>
            <a:spLocks noGrp="1"/>
          </p:cNvSpPr>
          <p:nvPr>
            <p:ph idx="1"/>
          </p:nvPr>
        </p:nvSpPr>
        <p:spPr/>
        <p:txBody>
          <a:bodyPr>
            <a:normAutofit/>
          </a:bodyPr>
          <a:lstStyle/>
          <a:p>
            <a:pPr marL="0" indent="0">
              <a:buNone/>
            </a:pPr>
            <a:r>
              <a:rPr lang="en-US" sz="2800" b="1" dirty="0">
                <a:solidFill>
                  <a:srgbClr val="2C14DE"/>
                </a:solidFill>
                <a:latin typeface="Consolas" panose="020B0609020204030204" pitchFamily="49" charset="0"/>
                <a:cs typeface="Tahoma" panose="020B0604030504040204" pitchFamily="34" charset="0"/>
              </a:rPr>
              <a:t>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 operator+ (</a:t>
            </a:r>
            <a:r>
              <a:rPr lang="en-US" sz="2800" b="1" dirty="0" err="1">
                <a:solidFill>
                  <a:srgbClr val="2C14DE"/>
                </a:solidFill>
                <a:latin typeface="Consolas" panose="020B0609020204030204" pitchFamily="49" charset="0"/>
                <a:cs typeface="Tahoma" panose="020B0604030504040204" pitchFamily="34" charset="0"/>
              </a:rPr>
              <a:t>datatype</a:t>
            </a:r>
            <a:r>
              <a:rPr lang="en-US" sz="2800" b="1" dirty="0">
                <a:solidFill>
                  <a:srgbClr val="2C14DE"/>
                </a:solidFill>
                <a:latin typeface="Consolas" panose="020B0609020204030204" pitchFamily="49" charset="0"/>
                <a:cs typeface="Tahoma" panose="020B0604030504040204" pitchFamily="34" charset="0"/>
              </a:rPr>
              <a:t>)</a:t>
            </a:r>
            <a:endParaRPr lang="en-US" dirty="0">
              <a:latin typeface="Tahoma" panose="020B0604030504040204" pitchFamily="34" charset="0"/>
              <a:cs typeface="Tahoma" panose="020B0604030504040204" pitchFamily="34" charset="0"/>
            </a:endParaRPr>
          </a:p>
          <a:p>
            <a:pPr marL="0" indent="0">
              <a:buNone/>
            </a:pPr>
            <a:r>
              <a:rPr lang="en-US" sz="2000" b="1" u="sng" dirty="0">
                <a:latin typeface="Tahoma" panose="020B0604030504040204" pitchFamily="34" charset="0"/>
                <a:cs typeface="Tahoma" panose="020B0604030504040204" pitchFamily="34" charset="0"/>
              </a:rPr>
              <a:t>Example (4):</a:t>
            </a:r>
          </a:p>
          <a:p>
            <a:endParaRPr lang="en-US" sz="2400" b="1" u="sng" dirty="0">
              <a:latin typeface="Tahoma" panose="020B0604030504040204" pitchFamily="34" charset="0"/>
              <a:cs typeface="Tahoma" panose="020B0604030504040204" pitchFamily="34" charset="0"/>
            </a:endParaRPr>
          </a:p>
          <a:p>
            <a:pPr lvl="1">
              <a:spcBef>
                <a:spcPct val="0"/>
              </a:spcBef>
              <a:buFontTx/>
              <a:buNone/>
            </a:pPr>
            <a:r>
              <a:rPr lang="en-US" sz="2400" b="1" dirty="0">
                <a:latin typeface="Consolas" panose="020B0609020204030204" pitchFamily="49" charset="0"/>
                <a:cs typeface="Courier New" panose="02070309020205020404" pitchFamily="49" charset="0"/>
              </a:rPr>
              <a:t>class </a:t>
            </a:r>
            <a:r>
              <a:rPr lang="en-US" sz="2400" b="1" dirty="0" err="1">
                <a:latin typeface="Consolas" panose="020B0609020204030204" pitchFamily="49" charset="0"/>
                <a:cs typeface="Courier New" panose="02070309020205020404" pitchFamily="49" charset="0"/>
              </a:rPr>
              <a:t>myClass</a:t>
            </a: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a:latin typeface="Consolas" panose="020B0609020204030204" pitchFamily="49" charset="0"/>
                <a:cs typeface="Courier New" panose="02070309020205020404" pitchFamily="49" charset="0"/>
              </a:rPr>
              <a:t>{		   </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operator+ (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&amp;a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endParaRPr lang="en-US" sz="2400" b="1" dirty="0">
              <a:latin typeface="Consolas" panose="020B0609020204030204" pitchFamily="49" charset="0"/>
              <a:cs typeface="Courier New" panose="02070309020205020404" pitchFamily="49" charset="0"/>
            </a:endParaRPr>
          </a:p>
          <a:p>
            <a:pPr lvl="1">
              <a:spcBef>
                <a:spcPct val="0"/>
              </a:spcBef>
              <a:buFontTx/>
              <a:buNone/>
            </a:pP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main ( )</a:t>
            </a:r>
          </a:p>
          <a:p>
            <a:pPr lvl="1">
              <a:spcBef>
                <a:spcPct val="0"/>
              </a:spcBef>
              <a:buFontTx/>
              <a:buNone/>
            </a:pPr>
            <a:r>
              <a:rPr lang="en-US" sz="2400" b="1" dirty="0">
                <a:latin typeface="Consolas" panose="020B0609020204030204" pitchFamily="49" charset="0"/>
                <a:cs typeface="Courier New" panose="02070309020205020404" pitchFamily="49" charset="0"/>
              </a:rPr>
              <a:t>{</a:t>
            </a:r>
          </a:p>
          <a:p>
            <a:pPr lvl="1">
              <a:spcBef>
                <a:spcPct val="0"/>
              </a:spcBef>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myClass</a:t>
            </a:r>
            <a:r>
              <a:rPr lang="en-US" sz="2400" b="1" dirty="0">
                <a:latin typeface="Consolas" panose="020B0609020204030204" pitchFamily="49" charset="0"/>
                <a:cs typeface="Courier New" panose="02070309020205020404" pitchFamily="49" charset="0"/>
              </a:rPr>
              <a:t> object1, object2, object3;</a:t>
            </a:r>
          </a:p>
          <a:p>
            <a:pPr lvl="1">
              <a:spcBef>
                <a:spcPct val="0"/>
              </a:spcBef>
              <a:buFontTx/>
              <a:buNone/>
            </a:pPr>
            <a:r>
              <a:rPr lang="en-US" sz="2400" b="1" dirty="0">
                <a:latin typeface="Consolas" panose="020B0609020204030204" pitchFamily="49" charset="0"/>
                <a:cs typeface="Courier New" panose="02070309020205020404" pitchFamily="49" charset="0"/>
              </a:rPr>
              <a:t>		   object3 = object1 + object2;</a:t>
            </a:r>
          </a:p>
          <a:p>
            <a:pPr lvl="1">
              <a:spcBef>
                <a:spcPct val="0"/>
              </a:spcBef>
              <a:buFontTx/>
              <a:buNone/>
            </a:pPr>
            <a:r>
              <a:rPr lang="en-US" sz="2400"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587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0"/>
            <a:ext cx="8153400" cy="1066800"/>
          </a:xfrm>
        </p:spPr>
        <p:txBody>
          <a:bodyPr/>
          <a:lstStyle/>
          <a:p>
            <a:r>
              <a:rPr lang="en-US" b="1" dirty="0">
                <a:solidFill>
                  <a:srgbClr val="B80000"/>
                </a:solidFill>
              </a:rPr>
              <a:t>Extended Example</a:t>
            </a:r>
          </a:p>
        </p:txBody>
      </p:sp>
      <p:sp>
        <p:nvSpPr>
          <p:cNvPr id="19459" name="Rectangle 3"/>
          <p:cNvSpPr>
            <a:spLocks noGrp="1" noChangeArrowheads="1"/>
          </p:cNvSpPr>
          <p:nvPr>
            <p:ph type="body" idx="1"/>
          </p:nvPr>
        </p:nvSpPr>
        <p:spPr>
          <a:xfrm>
            <a:off x="154056" y="1219200"/>
            <a:ext cx="8839200" cy="5486400"/>
          </a:xfrm>
        </p:spPr>
        <p:txBody>
          <a:bodyPr>
            <a:normAutofit/>
          </a:bodyPr>
          <a:lstStyle/>
          <a:p>
            <a:pPr>
              <a:lnSpc>
                <a:spcPct val="80000"/>
              </a:lnSpc>
              <a:buFont typeface="Monotype Sorts" charset="2"/>
              <a:buNone/>
            </a:pPr>
            <a:r>
              <a:rPr lang="en-US" b="1" dirty="0">
                <a:solidFill>
                  <a:srgbClr val="C00000"/>
                </a:solidFill>
                <a:latin typeface="+mj-lt"/>
                <a:cs typeface="Courier New" panose="02070309020205020404" pitchFamily="49" charset="0"/>
              </a:rPr>
              <a:t>Employee class and objects</a:t>
            </a:r>
          </a:p>
          <a:p>
            <a:pPr>
              <a:lnSpc>
                <a:spcPct val="80000"/>
              </a:lnSpc>
              <a:buFont typeface="Monotype Sorts" charset="2"/>
              <a:buNone/>
            </a:pPr>
            <a:endParaRPr lang="en-US" sz="2000" b="1" dirty="0">
              <a:latin typeface="Courier New" panose="02070309020205020404" pitchFamily="49" charset="0"/>
              <a:cs typeface="Courier New" panose="02070309020205020404" pitchFamily="49" charset="0"/>
            </a:endParaRPr>
          </a:p>
          <a:p>
            <a:pPr>
              <a:lnSpc>
                <a:spcPct val="80000"/>
              </a:lnSpc>
              <a:buFont typeface="Monotype Sorts" charset="2"/>
              <a:buNone/>
            </a:pPr>
            <a:endParaRPr lang="en-US" sz="2400" b="1" dirty="0">
              <a:latin typeface="Consolas" panose="020B0609020204030204" pitchFamily="49" charset="0"/>
              <a:cs typeface="Courier New" panose="02070309020205020404" pitchFamily="49" charset="0"/>
            </a:endParaRPr>
          </a:p>
          <a:p>
            <a:pPr>
              <a:lnSpc>
                <a:spcPct val="80000"/>
              </a:lnSpc>
              <a:buFont typeface="Monotype Sorts" charset="2"/>
              <a:buNone/>
            </a:pPr>
            <a:r>
              <a:rPr lang="en-US" sz="2400" b="1" dirty="0">
                <a:latin typeface="Consolas" panose="020B0609020204030204" pitchFamily="49" charset="0"/>
                <a:cs typeface="Courier New" panose="02070309020205020404" pitchFamily="49" charset="0"/>
              </a:rPr>
              <a:t>class Employee</a:t>
            </a:r>
          </a:p>
          <a:p>
            <a:pPr>
              <a:lnSpc>
                <a:spcPct val="80000"/>
              </a:lnSpc>
              <a:buFont typeface="Monotype Sorts" charset="2"/>
              <a:buNone/>
            </a:pPr>
            <a:r>
              <a:rPr lang="en-US" sz="2400" b="1" dirty="0">
                <a:latin typeface="Consolas" panose="020B0609020204030204" pitchFamily="49" charset="0"/>
                <a:cs typeface="Courier New" panose="02070309020205020404" pitchFamily="49" charset="0"/>
              </a:rPr>
              <a:t>{</a:t>
            </a:r>
          </a:p>
          <a:p>
            <a:pPr lvl="1">
              <a:lnSpc>
                <a:spcPct val="80000"/>
              </a:lnSpc>
              <a:buFontTx/>
              <a:buNone/>
            </a:pPr>
            <a:r>
              <a:rPr lang="en-US" sz="2400" b="1" dirty="0">
                <a:solidFill>
                  <a:schemeClr val="tx1">
                    <a:lumMod val="50000"/>
                    <a:lumOff val="50000"/>
                  </a:schemeClr>
                </a:solidFill>
                <a:latin typeface="Consolas" panose="020B0609020204030204" pitchFamily="49" charset="0"/>
                <a:cs typeface="Courier New" panose="02070309020205020404" pitchFamily="49" charset="0"/>
              </a:rPr>
              <a:t>private:</a:t>
            </a:r>
          </a:p>
          <a:p>
            <a:pPr lvl="1">
              <a:lnSpc>
                <a:spcPct val="80000"/>
              </a:lnSpc>
              <a:buFontTx/>
              <a:buNone/>
            </a:pP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t>
            </a:r>
            <a:r>
              <a:rPr lang="en-US" sz="2400" b="1" dirty="0" err="1">
                <a:latin typeface="Consolas" panose="020B0609020204030204" pitchFamily="49" charset="0"/>
                <a:cs typeface="Courier New" panose="02070309020205020404" pitchFamily="49" charset="0"/>
              </a:rPr>
              <a:t>idNum</a:t>
            </a:r>
            <a:r>
              <a:rPr lang="en-US" sz="2400" b="1" dirty="0">
                <a:latin typeface="Consolas" panose="020B0609020204030204" pitchFamily="49" charset="0"/>
                <a:cs typeface="Courier New" panose="02070309020205020404" pitchFamily="49" charset="0"/>
              </a:rPr>
              <a:t>;</a:t>
            </a:r>
          </a:p>
          <a:p>
            <a:pPr lvl="1">
              <a:lnSpc>
                <a:spcPct val="80000"/>
              </a:lnSpc>
              <a:buFontTx/>
              <a:buNone/>
            </a:pPr>
            <a:r>
              <a:rPr lang="en-US" sz="2400" b="1" dirty="0">
                <a:latin typeface="Consolas" panose="020B0609020204030204" pitchFamily="49" charset="0"/>
                <a:cs typeface="Courier New" panose="02070309020205020404" pitchFamily="49" charset="0"/>
              </a:rPr>
              <a:t>	double salary;</a:t>
            </a:r>
          </a:p>
          <a:p>
            <a:pPr lvl="1">
              <a:lnSpc>
                <a:spcPct val="80000"/>
              </a:lnSpc>
              <a:buFontTx/>
              <a:buNone/>
            </a:pPr>
            <a:r>
              <a:rPr lang="en-US" sz="2400" b="1" dirty="0">
                <a:solidFill>
                  <a:schemeClr val="tx1">
                    <a:lumMod val="50000"/>
                    <a:lumOff val="50000"/>
                  </a:schemeClr>
                </a:solidFill>
                <a:latin typeface="Consolas" panose="020B0609020204030204" pitchFamily="49" charset="0"/>
                <a:cs typeface="Courier New" panose="02070309020205020404" pitchFamily="49" charset="0"/>
              </a:rPr>
              <a:t>public:</a:t>
            </a:r>
          </a:p>
          <a:p>
            <a:pPr lvl="1">
              <a:lnSpc>
                <a:spcPct val="80000"/>
              </a:lnSpc>
              <a:buFontTx/>
              <a:buNone/>
            </a:pPr>
            <a:r>
              <a:rPr lang="en-US" sz="2400" b="1" dirty="0">
                <a:latin typeface="Consolas" panose="020B0609020204030204" pitchFamily="49" charset="0"/>
                <a:cs typeface="Courier New" panose="02070309020205020404" pitchFamily="49" charset="0"/>
              </a:rPr>
              <a:t>	Employee(</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id, double salary);</a:t>
            </a:r>
          </a:p>
          <a:p>
            <a:pPr lvl="1">
              <a:lnSpc>
                <a:spcPct val="80000"/>
              </a:lnSpc>
              <a:buFontTx/>
              <a:buNone/>
            </a:pPr>
            <a:r>
              <a:rPr lang="en-US" sz="2400" b="1" dirty="0">
                <a:solidFill>
                  <a:srgbClr val="FF3300"/>
                </a:solidFill>
                <a:latin typeface="Consolas" panose="020B0609020204030204" pitchFamily="49" charset="0"/>
                <a:cs typeface="Courier New" panose="02070309020205020404" pitchFamily="49" charset="0"/>
              </a:rPr>
              <a:t>	</a:t>
            </a:r>
            <a:r>
              <a:rPr lang="en-US" sz="2400" b="1" dirty="0">
                <a:solidFill>
                  <a:srgbClr val="FF0000"/>
                </a:solidFill>
                <a:latin typeface="Consolas" panose="020B0609020204030204" pitchFamily="49" charset="0"/>
                <a:cs typeface="Courier New" panose="02070309020205020404" pitchFamily="49" charset="0"/>
              </a:rPr>
              <a:t>double </a:t>
            </a:r>
            <a:r>
              <a:rPr lang="en-US" sz="2400" b="1" dirty="0" err="1">
                <a:solidFill>
                  <a:srgbClr val="FF0000"/>
                </a:solidFill>
                <a:latin typeface="Consolas" panose="020B0609020204030204" pitchFamily="49" charset="0"/>
                <a:cs typeface="Courier New" panose="02070309020205020404" pitchFamily="49" charset="0"/>
              </a:rPr>
              <a:t>addTwo</a:t>
            </a:r>
            <a:r>
              <a:rPr lang="en-US" sz="2400" b="1" dirty="0">
                <a:solidFill>
                  <a:srgbClr val="FF0000"/>
                </a:solidFill>
                <a:latin typeface="Consolas" panose="020B0609020204030204" pitchFamily="49" charset="0"/>
                <a:cs typeface="Courier New" panose="02070309020205020404" pitchFamily="49" charset="0"/>
              </a:rPr>
              <a:t> (Employee&amp; </a:t>
            </a:r>
            <a:r>
              <a:rPr lang="en-US" sz="2400" b="1" dirty="0" err="1">
                <a:solidFill>
                  <a:srgbClr val="FF0000"/>
                </a:solidFill>
                <a:latin typeface="Consolas" panose="020B0609020204030204" pitchFamily="49" charset="0"/>
                <a:cs typeface="Courier New" panose="02070309020205020404" pitchFamily="49" charset="0"/>
              </a:rPr>
              <a:t>emp</a:t>
            </a:r>
            <a:r>
              <a:rPr lang="en-US" sz="2400" b="1" dirty="0">
                <a:solidFill>
                  <a:srgbClr val="FF0000"/>
                </a:solidFill>
                <a:latin typeface="Consolas" panose="020B0609020204030204" pitchFamily="49" charset="0"/>
                <a:cs typeface="Courier New" panose="02070309020205020404" pitchFamily="49" charset="0"/>
              </a:rPr>
              <a:t>);</a:t>
            </a:r>
          </a:p>
          <a:p>
            <a:pPr lvl="1">
              <a:lnSpc>
                <a:spcPct val="80000"/>
              </a:lnSpc>
              <a:buFontTx/>
              <a:buNone/>
            </a:pPr>
            <a:r>
              <a:rPr lang="en-US" sz="2400" b="1" dirty="0">
                <a:solidFill>
                  <a:srgbClr val="0070C0"/>
                </a:solidFill>
                <a:latin typeface="Consolas" panose="020B0609020204030204" pitchFamily="49" charset="0"/>
                <a:cs typeface="Courier New" panose="02070309020205020404" pitchFamily="49" charset="0"/>
              </a:rPr>
              <a:t>	</a:t>
            </a:r>
            <a:r>
              <a:rPr lang="en-US" sz="2400" b="1" dirty="0">
                <a:solidFill>
                  <a:srgbClr val="2C14DE"/>
                </a:solidFill>
                <a:latin typeface="Consolas" panose="020B0609020204030204" pitchFamily="49" charset="0"/>
                <a:cs typeface="Courier New" panose="02070309020205020404" pitchFamily="49" charset="0"/>
              </a:rPr>
              <a:t>double operator+ (Employee&amp; </a:t>
            </a:r>
            <a:r>
              <a:rPr lang="en-US" sz="2400" b="1" dirty="0" err="1">
                <a:solidFill>
                  <a:srgbClr val="2C14DE"/>
                </a:solidFill>
                <a:latin typeface="Consolas" panose="020B0609020204030204" pitchFamily="49" charset="0"/>
                <a:cs typeface="Courier New" panose="02070309020205020404" pitchFamily="49" charset="0"/>
              </a:rPr>
              <a:t>emp</a:t>
            </a:r>
            <a:r>
              <a:rPr lang="en-US" sz="2400" b="1" dirty="0">
                <a:solidFill>
                  <a:srgbClr val="2C14DE"/>
                </a:solidFill>
                <a:latin typeface="Consolas" panose="020B0609020204030204" pitchFamily="49" charset="0"/>
                <a:cs typeface="Courier New" panose="02070309020205020404" pitchFamily="49" charset="0"/>
              </a:rPr>
              <a:t>);</a:t>
            </a:r>
          </a:p>
          <a:p>
            <a:pPr lvl="1">
              <a:lnSpc>
                <a:spcPct val="80000"/>
              </a:lnSpc>
              <a:buFontTx/>
              <a:buNone/>
            </a:pPr>
            <a:r>
              <a:rPr lang="en-US" sz="2400" b="1" dirty="0">
                <a:latin typeface="Consolas" panose="020B0609020204030204" pitchFamily="49" charset="0"/>
                <a:cs typeface="Courier New" panose="02070309020205020404" pitchFamily="49" charset="0"/>
              </a:rPr>
              <a:t>	double </a:t>
            </a:r>
            <a:r>
              <a:rPr lang="en-US" sz="2400" b="1" dirty="0" err="1">
                <a:latin typeface="Consolas" panose="020B0609020204030204" pitchFamily="49" charset="0"/>
                <a:cs typeface="Courier New" panose="02070309020205020404" pitchFamily="49" charset="0"/>
              </a:rPr>
              <a:t>getSalary</a:t>
            </a:r>
            <a:r>
              <a:rPr lang="en-US" sz="2400" b="1" dirty="0">
                <a:latin typeface="Consolas" panose="020B0609020204030204" pitchFamily="49" charset="0"/>
                <a:cs typeface="Courier New" panose="02070309020205020404" pitchFamily="49" charset="0"/>
              </a:rPr>
              <a:t>() { return salary; }</a:t>
            </a:r>
          </a:p>
          <a:p>
            <a:pPr>
              <a:lnSpc>
                <a:spcPct val="80000"/>
              </a:lnSpc>
              <a:buFont typeface="Monotype Sorts" charset="2"/>
              <a:buNone/>
            </a:pPr>
            <a:r>
              <a:rPr lang="en-US" sz="2400" b="1" dirty="0">
                <a:latin typeface="Consolas" panose="020B0609020204030204" pitchFamily="49" charset="0"/>
                <a:cs typeface="Courier New" panose="02070309020205020404" pitchFamily="49" charset="0"/>
              </a:rPr>
              <a:t>};</a:t>
            </a:r>
          </a:p>
          <a:p>
            <a:pPr>
              <a:lnSpc>
                <a:spcPct val="80000"/>
              </a:lnSpc>
              <a:buFont typeface="Monotype Sorts" charset="2"/>
              <a:buNone/>
            </a:pPr>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212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9808"/>
            <a:ext cx="9144000" cy="1076608"/>
          </a:xfrm>
        </p:spPr>
        <p:txBody>
          <a:bodyPr>
            <a:noAutofit/>
          </a:bodyPr>
          <a:lstStyle/>
          <a:p>
            <a:r>
              <a:rPr lang="en-US" sz="3600" b="1" dirty="0">
                <a:solidFill>
                  <a:srgbClr val="B80000"/>
                </a:solidFill>
              </a:rPr>
              <a:t>Member functions </a:t>
            </a:r>
            <a:br>
              <a:rPr lang="en-US" sz="3600" b="1" dirty="0">
                <a:solidFill>
                  <a:srgbClr val="B80000"/>
                </a:solidFill>
              </a:rPr>
            </a:br>
            <a:r>
              <a:rPr lang="ja-JP" altLang="en-US" sz="3600" b="1">
                <a:solidFill>
                  <a:srgbClr val="B80000"/>
                </a:solidFill>
              </a:rPr>
              <a:t>‘</a:t>
            </a:r>
            <a:r>
              <a:rPr lang="en-US" altLang="ja-JP" sz="3600" b="1" dirty="0" err="1">
                <a:solidFill>
                  <a:srgbClr val="B80000"/>
                </a:solidFill>
              </a:rPr>
              <a:t>addTwo</a:t>
            </a:r>
            <a:r>
              <a:rPr lang="ja-JP" altLang="en-US" sz="3600" b="1" dirty="0">
                <a:solidFill>
                  <a:srgbClr val="B80000"/>
                </a:solidFill>
              </a:rPr>
              <a:t>’</a:t>
            </a:r>
            <a:r>
              <a:rPr lang="en-US" altLang="ja-JP" sz="3600" b="1" dirty="0">
                <a:solidFill>
                  <a:srgbClr val="B80000"/>
                </a:solidFill>
              </a:rPr>
              <a:t> and operator+</a:t>
            </a:r>
            <a:endParaRPr lang="en-US" sz="3600" b="1" dirty="0">
              <a:solidFill>
                <a:srgbClr val="B80000"/>
              </a:solidFill>
            </a:endParaRPr>
          </a:p>
        </p:txBody>
      </p:sp>
      <p:sp>
        <p:nvSpPr>
          <p:cNvPr id="20483" name="Text Box 3"/>
          <p:cNvSpPr txBox="1">
            <a:spLocks noChangeArrowheads="1"/>
          </p:cNvSpPr>
          <p:nvPr/>
        </p:nvSpPr>
        <p:spPr bwMode="auto">
          <a:xfrm>
            <a:off x="228600" y="1295400"/>
            <a:ext cx="861060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200" b="1" dirty="0">
                <a:solidFill>
                  <a:srgbClr val="008000"/>
                </a:solidFill>
                <a:latin typeface="Courier New" panose="02070309020205020404" pitchFamily="49" charset="0"/>
                <a:cs typeface="Courier New" panose="02070309020205020404" pitchFamily="49" charset="0"/>
              </a:rPr>
              <a:t>//function notation</a:t>
            </a:r>
          </a:p>
          <a:p>
            <a:pPr eaLnBrk="1" hangingPunct="1"/>
            <a:r>
              <a:rPr lang="en-US" sz="2200" b="1" dirty="0">
                <a:solidFill>
                  <a:srgbClr val="2C14DE"/>
                </a:solidFill>
                <a:latin typeface="Courier New" panose="02070309020205020404" pitchFamily="49" charset="0"/>
                <a:cs typeface="Courier New" panose="02070309020205020404" pitchFamily="49" charset="0"/>
              </a:rPr>
              <a:t>double Employee::</a:t>
            </a:r>
            <a:r>
              <a:rPr lang="en-US" sz="2200" b="1" dirty="0" err="1">
                <a:solidFill>
                  <a:srgbClr val="2C14DE"/>
                </a:solidFill>
                <a:latin typeface="Courier New" panose="02070309020205020404" pitchFamily="49" charset="0"/>
                <a:cs typeface="Courier New" panose="02070309020205020404" pitchFamily="49" charset="0"/>
              </a:rPr>
              <a:t>addTwo</a:t>
            </a:r>
            <a:r>
              <a:rPr lang="en-US" sz="2200" b="1" dirty="0">
                <a:solidFill>
                  <a:srgbClr val="2C14DE"/>
                </a:solidFill>
                <a:latin typeface="Courier New" panose="02070309020205020404" pitchFamily="49" charset="0"/>
                <a:cs typeface="Courier New" panose="02070309020205020404" pitchFamily="49" charset="0"/>
              </a:rPr>
              <a:t>(Employee&amp; </a:t>
            </a:r>
            <a:r>
              <a:rPr lang="en-US" sz="2200" b="1" dirty="0" err="1">
                <a:solidFill>
                  <a:srgbClr val="2C14DE"/>
                </a:solidFill>
                <a:latin typeface="Courier New" panose="02070309020205020404" pitchFamily="49" charset="0"/>
                <a:cs typeface="Courier New" panose="02070309020205020404" pitchFamily="49" charset="0"/>
              </a:rPr>
              <a:t>emp</a:t>
            </a:r>
            <a:r>
              <a:rPr lang="en-US" sz="2200" b="1" dirty="0">
                <a:solidFill>
                  <a:srgbClr val="2C14DE"/>
                </a:solidFill>
                <a:latin typeface="Courier New" panose="02070309020205020404" pitchFamily="49" charset="0"/>
                <a:cs typeface="Courier New" panose="02070309020205020404" pitchFamily="49" charset="0"/>
              </a:rPr>
              <a:t>)</a:t>
            </a:r>
          </a:p>
          <a:p>
            <a:pPr eaLnBrk="1" hangingPunct="1"/>
            <a:r>
              <a:rPr lang="en-US" sz="2200" b="1" dirty="0">
                <a:latin typeface="Courier New" panose="02070309020205020404" pitchFamily="49" charset="0"/>
                <a:cs typeface="Courier New" panose="02070309020205020404" pitchFamily="49" charset="0"/>
              </a:rPr>
              <a:t>{</a:t>
            </a:r>
          </a:p>
          <a:p>
            <a:pPr eaLnBrk="1" hangingPunct="1"/>
            <a:r>
              <a:rPr lang="en-US" sz="2200" b="1" dirty="0">
                <a:latin typeface="Courier New" panose="02070309020205020404" pitchFamily="49" charset="0"/>
                <a:cs typeface="Courier New" panose="02070309020205020404" pitchFamily="49" charset="0"/>
              </a:rPr>
              <a:t>   double total;</a:t>
            </a:r>
          </a:p>
          <a:p>
            <a:pPr eaLnBrk="1" hangingPunct="1"/>
            <a:r>
              <a:rPr lang="en-US" sz="2200" b="1" dirty="0">
                <a:latin typeface="Courier New" panose="02070309020205020404" pitchFamily="49" charset="0"/>
                <a:cs typeface="Courier New" panose="02070309020205020404" pitchFamily="49" charset="0"/>
              </a:rPr>
              <a:t>   total = this-&gt;salary + </a:t>
            </a:r>
            <a:r>
              <a:rPr lang="en-US" sz="2200" b="1" dirty="0" err="1">
                <a:latin typeface="Courier New" panose="02070309020205020404" pitchFamily="49" charset="0"/>
                <a:cs typeface="Courier New" panose="02070309020205020404" pitchFamily="49" charset="0"/>
              </a:rPr>
              <a:t>emp.getSalary</a:t>
            </a:r>
            <a:r>
              <a:rPr lang="en-US" sz="2200" b="1" dirty="0">
                <a:latin typeface="Courier New" panose="02070309020205020404" pitchFamily="49" charset="0"/>
                <a:cs typeface="Courier New" panose="02070309020205020404" pitchFamily="49" charset="0"/>
              </a:rPr>
              <a:t>();</a:t>
            </a:r>
          </a:p>
          <a:p>
            <a:pPr eaLnBrk="1" hangingPunct="1"/>
            <a:r>
              <a:rPr lang="en-US" sz="2200" b="1" dirty="0">
                <a:latin typeface="Courier New" panose="02070309020205020404" pitchFamily="49" charset="0"/>
                <a:cs typeface="Courier New" panose="02070309020205020404" pitchFamily="49" charset="0"/>
              </a:rPr>
              <a:t>   return total;</a:t>
            </a:r>
          </a:p>
          <a:p>
            <a:pPr eaLnBrk="1" hangingPunct="1"/>
            <a:r>
              <a:rPr lang="en-US" sz="2200" b="1" dirty="0">
                <a:latin typeface="Courier New" panose="02070309020205020404" pitchFamily="49" charset="0"/>
                <a:cs typeface="Courier New" panose="02070309020205020404" pitchFamily="49" charset="0"/>
              </a:rPr>
              <a:t>}</a:t>
            </a:r>
          </a:p>
          <a:p>
            <a:pPr eaLnBrk="1" hangingPunct="1"/>
            <a:endParaRPr lang="en-US" sz="2200" b="1" dirty="0">
              <a:latin typeface="Courier New" panose="02070309020205020404" pitchFamily="49" charset="0"/>
              <a:cs typeface="Courier New" panose="02070309020205020404" pitchFamily="49" charset="0"/>
            </a:endParaRPr>
          </a:p>
          <a:p>
            <a:pPr eaLnBrk="1" hangingPunct="1"/>
            <a:r>
              <a:rPr lang="en-US" sz="2200" b="1" dirty="0">
                <a:solidFill>
                  <a:srgbClr val="008000"/>
                </a:solidFill>
                <a:latin typeface="Courier New" panose="02070309020205020404" pitchFamily="49" charset="0"/>
                <a:cs typeface="Courier New" panose="02070309020205020404" pitchFamily="49" charset="0"/>
              </a:rPr>
              <a:t>//operator overloading notation</a:t>
            </a:r>
          </a:p>
          <a:p>
            <a:pPr eaLnBrk="1" hangingPunct="1"/>
            <a:r>
              <a:rPr lang="en-US" sz="2200" b="1" dirty="0">
                <a:solidFill>
                  <a:srgbClr val="2C14DE"/>
                </a:solidFill>
                <a:latin typeface="Courier New" panose="02070309020205020404" pitchFamily="49" charset="0"/>
                <a:cs typeface="Courier New" panose="02070309020205020404" pitchFamily="49" charset="0"/>
              </a:rPr>
              <a:t>double Employee::operator+(Employee&amp; </a:t>
            </a:r>
            <a:r>
              <a:rPr lang="en-US" sz="2200" b="1" dirty="0" err="1">
                <a:solidFill>
                  <a:srgbClr val="2C14DE"/>
                </a:solidFill>
                <a:latin typeface="Courier New" panose="02070309020205020404" pitchFamily="49" charset="0"/>
                <a:cs typeface="Courier New" panose="02070309020205020404" pitchFamily="49" charset="0"/>
              </a:rPr>
              <a:t>emp</a:t>
            </a:r>
            <a:r>
              <a:rPr lang="en-US" sz="2200" b="1" dirty="0">
                <a:solidFill>
                  <a:srgbClr val="2C14DE"/>
                </a:solidFill>
                <a:latin typeface="Courier New" panose="02070309020205020404" pitchFamily="49" charset="0"/>
                <a:cs typeface="Courier New" panose="02070309020205020404" pitchFamily="49" charset="0"/>
              </a:rPr>
              <a:t>)</a:t>
            </a:r>
          </a:p>
          <a:p>
            <a:pPr eaLnBrk="1" hangingPunct="1"/>
            <a:r>
              <a:rPr lang="en-US" sz="2200" b="1" dirty="0">
                <a:latin typeface="Courier New" panose="02070309020205020404" pitchFamily="49" charset="0"/>
                <a:cs typeface="Courier New" panose="02070309020205020404" pitchFamily="49" charset="0"/>
              </a:rPr>
              <a:t>{</a:t>
            </a:r>
          </a:p>
          <a:p>
            <a:pPr eaLnBrk="1" hangingPunct="1"/>
            <a:r>
              <a:rPr lang="en-US" sz="2200" b="1" dirty="0">
                <a:latin typeface="Courier New" panose="02070309020205020404" pitchFamily="49" charset="0"/>
                <a:cs typeface="Courier New" panose="02070309020205020404" pitchFamily="49" charset="0"/>
              </a:rPr>
              <a:t>   double total;</a:t>
            </a:r>
          </a:p>
          <a:p>
            <a:pPr eaLnBrk="1" hangingPunct="1"/>
            <a:r>
              <a:rPr lang="en-US" sz="2200" b="1" dirty="0">
                <a:latin typeface="Courier New" panose="02070309020205020404" pitchFamily="49" charset="0"/>
                <a:cs typeface="Courier New" panose="02070309020205020404" pitchFamily="49" charset="0"/>
              </a:rPr>
              <a:t>   total = this-&gt;salary + </a:t>
            </a:r>
            <a:r>
              <a:rPr lang="en-US" sz="2200" b="1" dirty="0" err="1">
                <a:latin typeface="Courier New" panose="02070309020205020404" pitchFamily="49" charset="0"/>
                <a:cs typeface="Courier New" panose="02070309020205020404" pitchFamily="49" charset="0"/>
              </a:rPr>
              <a:t>emp.getSalary</a:t>
            </a:r>
            <a:r>
              <a:rPr lang="en-US" sz="2200" b="1" dirty="0">
                <a:latin typeface="Courier New" panose="02070309020205020404" pitchFamily="49" charset="0"/>
                <a:cs typeface="Courier New" panose="02070309020205020404" pitchFamily="49" charset="0"/>
              </a:rPr>
              <a:t>();</a:t>
            </a:r>
          </a:p>
          <a:p>
            <a:pPr eaLnBrk="1" hangingPunct="1"/>
            <a:r>
              <a:rPr lang="en-US" sz="2200" b="1" dirty="0">
                <a:latin typeface="Courier New" panose="02070309020205020404" pitchFamily="49" charset="0"/>
                <a:cs typeface="Courier New" panose="02070309020205020404" pitchFamily="49" charset="0"/>
              </a:rPr>
              <a:t>   return total;</a:t>
            </a:r>
          </a:p>
          <a:p>
            <a:pPr eaLnBrk="1" hangingPunct="1"/>
            <a:r>
              <a:rPr lang="en-US" sz="2200" b="1" dirty="0">
                <a:latin typeface="Courier New" panose="020703090202050204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1452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0" y="-30482"/>
            <a:ext cx="8218053" cy="1097281"/>
          </a:xfrm>
        </p:spPr>
        <p:txBody>
          <a:bodyPr>
            <a:normAutofit fontScale="90000"/>
          </a:bodyPr>
          <a:lstStyle/>
          <a:p>
            <a:r>
              <a:rPr lang="en-US" b="1" dirty="0">
                <a:solidFill>
                  <a:srgbClr val="B80000"/>
                </a:solidFill>
              </a:rPr>
              <a:t>Member functions </a:t>
            </a:r>
            <a:br>
              <a:rPr lang="en-US" b="1" dirty="0">
                <a:solidFill>
                  <a:srgbClr val="B80000"/>
                </a:solidFill>
              </a:rPr>
            </a:br>
            <a:r>
              <a:rPr lang="ja-JP" altLang="en-US" b="1">
                <a:solidFill>
                  <a:srgbClr val="B80000"/>
                </a:solidFill>
              </a:rPr>
              <a:t>‘</a:t>
            </a:r>
            <a:r>
              <a:rPr lang="en-US" altLang="ja-JP" b="1" dirty="0" err="1">
                <a:solidFill>
                  <a:srgbClr val="B80000"/>
                </a:solidFill>
              </a:rPr>
              <a:t>addTwo</a:t>
            </a:r>
            <a:r>
              <a:rPr lang="ja-JP" altLang="en-US" b="1">
                <a:solidFill>
                  <a:srgbClr val="B80000"/>
                </a:solidFill>
              </a:rPr>
              <a:t>’</a:t>
            </a:r>
            <a:r>
              <a:rPr lang="en-US" altLang="ja-JP" b="1" dirty="0">
                <a:solidFill>
                  <a:srgbClr val="B80000"/>
                </a:solidFill>
              </a:rPr>
              <a:t> and operator+</a:t>
            </a:r>
            <a:endParaRPr lang="en-US" b="1" dirty="0">
              <a:solidFill>
                <a:srgbClr val="B80000"/>
              </a:solidFill>
            </a:endParaRPr>
          </a:p>
        </p:txBody>
      </p:sp>
      <p:sp>
        <p:nvSpPr>
          <p:cNvPr id="21507" name="Text Box 3"/>
          <p:cNvSpPr txBox="1">
            <a:spLocks noChangeArrowheads="1"/>
          </p:cNvSpPr>
          <p:nvPr/>
        </p:nvSpPr>
        <p:spPr bwMode="auto">
          <a:xfrm>
            <a:off x="154056" y="1219200"/>
            <a:ext cx="8913744"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200" b="1" dirty="0">
                <a:solidFill>
                  <a:srgbClr val="2C14DE"/>
                </a:solidFill>
                <a:latin typeface="Courier New" panose="02070309020205020404" pitchFamily="49" charset="0"/>
                <a:cs typeface="Courier New" panose="02070309020205020404" pitchFamily="49" charset="0"/>
              </a:rPr>
              <a:t>double sum;</a:t>
            </a:r>
          </a:p>
          <a:p>
            <a:pPr eaLnBrk="1" hangingPunct="1"/>
            <a:r>
              <a:rPr lang="en-US" sz="2200" b="1" dirty="0">
                <a:solidFill>
                  <a:srgbClr val="2C14DE"/>
                </a:solidFill>
                <a:latin typeface="Courier New" panose="02070309020205020404" pitchFamily="49" charset="0"/>
                <a:cs typeface="Courier New" panose="02070309020205020404" pitchFamily="49" charset="0"/>
              </a:rPr>
              <a:t>Employee Clerk (111, 10000), Driver (222, 6000);</a:t>
            </a:r>
          </a:p>
          <a:p>
            <a:pPr eaLnBrk="1" hangingPunct="1"/>
            <a:endParaRPr lang="en-US" sz="2200" b="1" dirty="0">
              <a:latin typeface="Courier New" panose="02070309020205020404" pitchFamily="49" charset="0"/>
              <a:cs typeface="Courier New" panose="02070309020205020404" pitchFamily="49" charset="0"/>
            </a:endParaRPr>
          </a:p>
          <a:p>
            <a:pPr eaLnBrk="1" hangingPunct="1"/>
            <a:endParaRPr lang="en-US" sz="2200" b="1" dirty="0">
              <a:latin typeface="Courier New" panose="02070309020205020404" pitchFamily="49" charset="0"/>
              <a:cs typeface="Courier New" panose="02070309020205020404" pitchFamily="49" charset="0"/>
            </a:endParaRPr>
          </a:p>
          <a:p>
            <a:pPr eaLnBrk="1" hangingPunct="1"/>
            <a:r>
              <a:rPr lang="en-US" sz="2200" b="1" dirty="0">
                <a:solidFill>
                  <a:srgbClr val="008000"/>
                </a:solidFill>
                <a:latin typeface="Courier New" panose="02070309020205020404" pitchFamily="49" charset="0"/>
                <a:cs typeface="Courier New" panose="02070309020205020404" pitchFamily="49" charset="0"/>
              </a:rPr>
              <a:t>// these three statements do the same thing</a:t>
            </a:r>
          </a:p>
          <a:p>
            <a:pPr eaLnBrk="1" hangingPunct="1"/>
            <a:r>
              <a:rPr lang="en-US" sz="2200" b="1" dirty="0">
                <a:solidFill>
                  <a:srgbClr val="2C14DE"/>
                </a:solidFill>
                <a:latin typeface="Courier New" panose="02070309020205020404" pitchFamily="49" charset="0"/>
                <a:cs typeface="Courier New" panose="02070309020205020404" pitchFamily="49" charset="0"/>
              </a:rPr>
              <a:t>sum = </a:t>
            </a:r>
            <a:r>
              <a:rPr lang="en-US" sz="2200" b="1" dirty="0" err="1">
                <a:solidFill>
                  <a:srgbClr val="2C14DE"/>
                </a:solidFill>
                <a:latin typeface="Courier New" panose="02070309020205020404" pitchFamily="49" charset="0"/>
                <a:cs typeface="Courier New" panose="02070309020205020404" pitchFamily="49" charset="0"/>
              </a:rPr>
              <a:t>Clerk.addTwo</a:t>
            </a:r>
            <a:r>
              <a:rPr lang="en-US" sz="2200" b="1" dirty="0">
                <a:solidFill>
                  <a:srgbClr val="2C14DE"/>
                </a:solidFill>
                <a:latin typeface="Courier New" panose="02070309020205020404" pitchFamily="49" charset="0"/>
                <a:cs typeface="Courier New" panose="02070309020205020404" pitchFamily="49" charset="0"/>
              </a:rPr>
              <a:t>(Driver);</a:t>
            </a:r>
          </a:p>
          <a:p>
            <a:pPr eaLnBrk="1" hangingPunct="1"/>
            <a:r>
              <a:rPr lang="en-US" sz="2200" b="1" dirty="0">
                <a:solidFill>
                  <a:srgbClr val="2C14DE"/>
                </a:solidFill>
                <a:latin typeface="Courier New" panose="02070309020205020404" pitchFamily="49" charset="0"/>
                <a:cs typeface="Courier New" panose="02070309020205020404" pitchFamily="49" charset="0"/>
              </a:rPr>
              <a:t>sum = </a:t>
            </a:r>
            <a:r>
              <a:rPr lang="en-US" sz="2200" b="1" dirty="0" err="1">
                <a:solidFill>
                  <a:srgbClr val="2C14DE"/>
                </a:solidFill>
                <a:latin typeface="Courier New" panose="02070309020205020404" pitchFamily="49" charset="0"/>
                <a:cs typeface="Courier New" panose="02070309020205020404" pitchFamily="49" charset="0"/>
              </a:rPr>
              <a:t>Clerk.operator</a:t>
            </a:r>
            <a:r>
              <a:rPr lang="en-US" sz="2200" b="1" dirty="0">
                <a:solidFill>
                  <a:srgbClr val="2C14DE"/>
                </a:solidFill>
                <a:latin typeface="Courier New" panose="02070309020205020404" pitchFamily="49" charset="0"/>
                <a:cs typeface="Courier New" panose="02070309020205020404" pitchFamily="49" charset="0"/>
              </a:rPr>
              <a:t>+(Driver);</a:t>
            </a:r>
          </a:p>
          <a:p>
            <a:pPr eaLnBrk="1" hangingPunct="1"/>
            <a:r>
              <a:rPr lang="en-US" sz="2200" b="1" dirty="0">
                <a:solidFill>
                  <a:srgbClr val="2C14DE"/>
                </a:solidFill>
                <a:latin typeface="Courier New" panose="02070309020205020404" pitchFamily="49" charset="0"/>
                <a:cs typeface="Courier New" panose="02070309020205020404" pitchFamily="49" charset="0"/>
              </a:rPr>
              <a:t>sum = Clerk + Driver;</a:t>
            </a:r>
          </a:p>
          <a:p>
            <a:pPr eaLnBrk="1" hangingPunct="1"/>
            <a:endParaRPr lang="en-US" sz="2000" b="1" dirty="0">
              <a:latin typeface="Courier New" panose="02070309020205020404" pitchFamily="49" charset="0"/>
            </a:endParaRPr>
          </a:p>
          <a:p>
            <a:pPr eaLnBrk="1" hangingPunct="1"/>
            <a:endParaRPr lang="en-US" sz="2000" b="1" dirty="0">
              <a:latin typeface="Courier New" panose="02070309020205020404" pitchFamily="49" charset="0"/>
            </a:endParaRPr>
          </a:p>
          <a:p>
            <a:pPr eaLnBrk="1" hangingPunct="1"/>
            <a:r>
              <a:rPr lang="en-US" sz="2000" b="1" dirty="0">
                <a:solidFill>
                  <a:srgbClr val="008000"/>
                </a:solidFill>
                <a:latin typeface="Courier New" panose="02070309020205020404" pitchFamily="49" charset="0"/>
              </a:rPr>
              <a:t>// the syntax for the last one is the most natural</a:t>
            </a:r>
          </a:p>
          <a:p>
            <a:pPr eaLnBrk="1" hangingPunct="1"/>
            <a:r>
              <a:rPr lang="en-US" sz="2000" b="1" dirty="0">
                <a:solidFill>
                  <a:srgbClr val="008000"/>
                </a:solidFill>
                <a:latin typeface="Courier New" panose="02070309020205020404" pitchFamily="49" charset="0"/>
              </a:rPr>
              <a:t>// and is easy to remember because it is consistent</a:t>
            </a:r>
          </a:p>
          <a:p>
            <a:pPr eaLnBrk="1" hangingPunct="1"/>
            <a:r>
              <a:rPr lang="en-US" sz="2000" b="1" dirty="0">
                <a:solidFill>
                  <a:srgbClr val="008000"/>
                </a:solidFill>
                <a:latin typeface="Courier New" panose="02070309020205020404" pitchFamily="49" charset="0"/>
              </a:rPr>
              <a:t>// with how the + operator works for everything else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6738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14400" y="0"/>
            <a:ext cx="8229600" cy="1066800"/>
          </a:xfrm>
        </p:spPr>
        <p:txBody>
          <a:bodyPr>
            <a:normAutofit/>
          </a:bodyPr>
          <a:lstStyle/>
          <a:p>
            <a:r>
              <a:rPr lang="en-US" sz="4800" b="1" dirty="0">
                <a:solidFill>
                  <a:srgbClr val="B80000"/>
                </a:solidFill>
              </a:rPr>
              <a:t>Multiple Operators</a:t>
            </a:r>
          </a:p>
        </p:txBody>
      </p:sp>
      <p:sp>
        <p:nvSpPr>
          <p:cNvPr id="22531" name="Rectangle 3"/>
          <p:cNvSpPr>
            <a:spLocks noGrp="1" noChangeArrowheads="1"/>
          </p:cNvSpPr>
          <p:nvPr>
            <p:ph type="body" idx="1"/>
          </p:nvPr>
        </p:nvSpPr>
        <p:spPr>
          <a:xfrm>
            <a:off x="63898" y="1219200"/>
            <a:ext cx="8927701" cy="5486400"/>
          </a:xfrm>
        </p:spPr>
        <p:txBody>
          <a:bodyPr>
            <a:normAutofit/>
          </a:bodyPr>
          <a:lstStyle/>
          <a:p>
            <a:r>
              <a:rPr lang="en-US" sz="3000" dirty="0"/>
              <a:t>Often, you may need to reference an operator more than once in an expression:</a:t>
            </a:r>
          </a:p>
          <a:p>
            <a:pPr marL="0" indent="0">
              <a:buNone/>
            </a:pPr>
            <a:r>
              <a:rPr lang="en-US" sz="2800" dirty="0">
                <a:latin typeface="+mj-lt"/>
              </a:rPr>
              <a:t>    Example:</a:t>
            </a:r>
          </a:p>
          <a:p>
            <a:pPr marL="457200" lvl="1" indent="0">
              <a:buNone/>
            </a:pPr>
            <a:r>
              <a:rPr lang="en-US" b="1" dirty="0">
                <a:solidFill>
                  <a:srgbClr val="008000"/>
                </a:solidFill>
                <a:latin typeface="+mj-lt"/>
              </a:rPr>
              <a:t>		</a:t>
            </a:r>
            <a:r>
              <a:rPr lang="en-US" b="1" dirty="0">
                <a:solidFill>
                  <a:srgbClr val="008000"/>
                </a:solidFill>
                <a:latin typeface="Consolas" panose="020B0609020204030204" pitchFamily="49" charset="0"/>
              </a:rPr>
              <a:t>	</a:t>
            </a:r>
            <a:r>
              <a:rPr lang="en-US" b="1" dirty="0">
                <a:solidFill>
                  <a:srgbClr val="2C14DE"/>
                </a:solidFill>
                <a:latin typeface="Courier New" panose="02070309020205020404" pitchFamily="49" charset="0"/>
                <a:cs typeface="Courier New" panose="02070309020205020404" pitchFamily="49" charset="0"/>
              </a:rPr>
              <a:t>total = a + b + c;</a:t>
            </a:r>
          </a:p>
          <a:p>
            <a:pPr lvl="1"/>
            <a:endParaRPr lang="en-US" dirty="0">
              <a:solidFill>
                <a:srgbClr val="2C14DE"/>
              </a:solidFill>
              <a:latin typeface="Courier New" panose="02070309020205020404" pitchFamily="49" charset="0"/>
              <a:cs typeface="Courier New" panose="02070309020205020404" pitchFamily="49" charset="0"/>
            </a:endParaRPr>
          </a:p>
          <a:p>
            <a:r>
              <a:rPr lang="en-US" sz="2800" b="1" dirty="0">
                <a:solidFill>
                  <a:srgbClr val="FF0000"/>
                </a:solidFill>
              </a:rPr>
              <a:t>But this can cause big problems when operator overloading is involved</a:t>
            </a:r>
          </a:p>
          <a:p>
            <a:endParaRPr lang="en-US" sz="2800" dirty="0">
              <a:latin typeface="Trebuchet MS" panose="020B060302020202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160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0"/>
            <a:ext cx="8193156" cy="1066800"/>
          </a:xfrm>
        </p:spPr>
        <p:txBody>
          <a:bodyPr/>
          <a:lstStyle/>
          <a:p>
            <a:r>
              <a:rPr lang="en-US" b="1" dirty="0">
                <a:solidFill>
                  <a:srgbClr val="B80000"/>
                </a:solidFill>
              </a:rPr>
              <a:t>Client Code for Class Employee</a:t>
            </a:r>
          </a:p>
        </p:txBody>
      </p:sp>
      <p:sp>
        <p:nvSpPr>
          <p:cNvPr id="23555" name="Text Box 3"/>
          <p:cNvSpPr txBox="1">
            <a:spLocks noChangeArrowheads="1"/>
          </p:cNvSpPr>
          <p:nvPr/>
        </p:nvSpPr>
        <p:spPr bwMode="auto">
          <a:xfrm>
            <a:off x="152400" y="1295400"/>
            <a:ext cx="89916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solidFill>
                  <a:srgbClr val="2C14DE"/>
                </a:solidFill>
                <a:latin typeface="Courier New" panose="02070309020205020404" pitchFamily="49" charset="0"/>
                <a:cs typeface="Courier New" panose="02070309020205020404" pitchFamily="49" charset="0"/>
              </a:rPr>
              <a:t>void main()</a:t>
            </a:r>
          </a:p>
          <a:p>
            <a:pPr eaLnBrk="1" hangingPunct="1"/>
            <a:r>
              <a:rPr lang="en-US" sz="2400" b="1" dirty="0">
                <a:solidFill>
                  <a:srgbClr val="2C14DE"/>
                </a:solidFill>
                <a:latin typeface="Courier New" panose="02070309020205020404" pitchFamily="49" charset="0"/>
                <a:cs typeface="Courier New" panose="02070309020205020404" pitchFamily="49" charset="0"/>
              </a:rPr>
              <a:t>{</a:t>
            </a:r>
          </a:p>
          <a:p>
            <a:pPr eaLnBrk="1" hangingPunct="1"/>
            <a:r>
              <a:rPr lang="en-US" sz="2400" b="1" dirty="0">
                <a:solidFill>
                  <a:srgbClr val="2C14DE"/>
                </a:solidFill>
                <a:latin typeface="Courier New" panose="02070309020205020404" pitchFamily="49" charset="0"/>
                <a:cs typeface="Courier New" panose="02070309020205020404" pitchFamily="49" charset="0"/>
              </a:rPr>
              <a:t>   Employee Clerk(115, 20000.00);</a:t>
            </a:r>
          </a:p>
          <a:p>
            <a:pPr eaLnBrk="1" hangingPunct="1"/>
            <a:r>
              <a:rPr lang="en-US" sz="2400" b="1" dirty="0">
                <a:solidFill>
                  <a:srgbClr val="2C14DE"/>
                </a:solidFill>
                <a:latin typeface="Courier New" panose="02070309020205020404" pitchFamily="49" charset="0"/>
                <a:cs typeface="Courier New" panose="02070309020205020404" pitchFamily="49" charset="0"/>
              </a:rPr>
              <a:t>   Employee Driver(256, 15500.55);</a:t>
            </a:r>
          </a:p>
          <a:p>
            <a:pPr eaLnBrk="1" hangingPunct="1"/>
            <a:r>
              <a:rPr lang="en-US" sz="2400" b="1" dirty="0">
                <a:solidFill>
                  <a:srgbClr val="2C14DE"/>
                </a:solidFill>
                <a:latin typeface="Courier New" panose="02070309020205020404" pitchFamily="49" charset="0"/>
                <a:cs typeface="Courier New" panose="02070309020205020404" pitchFamily="49" charset="0"/>
              </a:rPr>
              <a:t>   Employee Secretary(567, 34200.00);</a:t>
            </a:r>
          </a:p>
          <a:p>
            <a:pPr eaLnBrk="1" hangingPunct="1"/>
            <a:r>
              <a:rPr lang="en-US" sz="2400" b="1" dirty="0">
                <a:solidFill>
                  <a:srgbClr val="2C14DE"/>
                </a:solidFill>
                <a:latin typeface="Courier New" panose="02070309020205020404" pitchFamily="49" charset="0"/>
                <a:cs typeface="Courier New" panose="02070309020205020404" pitchFamily="49" charset="0"/>
              </a:rPr>
              <a:t>   double sum;</a:t>
            </a:r>
          </a:p>
          <a:p>
            <a:pPr eaLnBrk="1" hangingPunct="1"/>
            <a:r>
              <a:rPr lang="en-US" sz="2400" b="1" dirty="0">
                <a:solidFill>
                  <a:srgbClr val="2C14DE"/>
                </a:solidFill>
                <a:latin typeface="Courier New" panose="02070309020205020404" pitchFamily="49" charset="0"/>
                <a:cs typeface="Courier New" panose="02070309020205020404" pitchFamily="49" charset="0"/>
              </a:rPr>
              <a:t>  </a:t>
            </a:r>
          </a:p>
          <a:p>
            <a:pPr eaLnBrk="1" hangingPunct="1"/>
            <a:r>
              <a:rPr lang="en-US" sz="2400" b="1" dirty="0">
                <a:solidFill>
                  <a:srgbClr val="2C14DE"/>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sum = Clerk + Driver + Secretary;</a:t>
            </a:r>
          </a:p>
          <a:p>
            <a:pPr eaLnBrk="1" hangingPunct="1"/>
            <a:endParaRPr lang="en-US" sz="2400" b="1" dirty="0">
              <a:solidFill>
                <a:srgbClr val="2C14DE"/>
              </a:solidFill>
              <a:latin typeface="Courier New" panose="02070309020205020404" pitchFamily="49" charset="0"/>
              <a:cs typeface="Courier New" panose="02070309020205020404" pitchFamily="49" charset="0"/>
            </a:endParaRPr>
          </a:p>
          <a:p>
            <a:pPr eaLnBrk="1" hangingPunct="1"/>
            <a:r>
              <a:rPr lang="en-US" sz="2400" b="1" dirty="0">
                <a:solidFill>
                  <a:srgbClr val="2C14DE"/>
                </a:solidFill>
                <a:latin typeface="Courier New" panose="02070309020205020404" pitchFamily="49" charset="0"/>
                <a:cs typeface="Courier New" panose="02070309020205020404" pitchFamily="49" charset="0"/>
              </a:rPr>
              <a:t>   </a:t>
            </a:r>
            <a:r>
              <a:rPr lang="en-US" sz="2400" b="1" dirty="0" err="1">
                <a:solidFill>
                  <a:srgbClr val="2C14DE"/>
                </a:solidFill>
                <a:latin typeface="Courier New" panose="02070309020205020404" pitchFamily="49" charset="0"/>
                <a:cs typeface="Courier New" panose="02070309020205020404" pitchFamily="49" charset="0"/>
              </a:rPr>
              <a:t>cout</a:t>
            </a:r>
            <a:r>
              <a:rPr lang="en-US" sz="2400" b="1" dirty="0">
                <a:solidFill>
                  <a:srgbClr val="2C14DE"/>
                </a:solidFill>
                <a:latin typeface="Courier New" panose="02070309020205020404" pitchFamily="49" charset="0"/>
                <a:cs typeface="Courier New" panose="02070309020205020404" pitchFamily="49" charset="0"/>
              </a:rPr>
              <a:t> &lt;&lt; </a:t>
            </a:r>
            <a:r>
              <a:rPr lang="ja-JP" altLang="en-US" sz="2400" b="1" dirty="0">
                <a:solidFill>
                  <a:srgbClr val="2C14DE"/>
                </a:solidFill>
                <a:latin typeface="Courier New" panose="02070309020205020404" pitchFamily="49" charset="0"/>
                <a:cs typeface="Courier New" panose="02070309020205020404" pitchFamily="49" charset="0"/>
              </a:rPr>
              <a:t>“</a:t>
            </a:r>
            <a:r>
              <a:rPr lang="en-US" altLang="ja-JP" sz="2400" b="1" dirty="0">
                <a:solidFill>
                  <a:srgbClr val="2C14DE"/>
                </a:solidFill>
                <a:latin typeface="Courier New" panose="02070309020205020404" pitchFamily="49" charset="0"/>
                <a:cs typeface="Courier New" panose="02070309020205020404" pitchFamily="49" charset="0"/>
              </a:rPr>
              <a:t>Sum is </a:t>
            </a:r>
            <a:r>
              <a:rPr lang="ja-JP" altLang="en-US" sz="2400" b="1" dirty="0">
                <a:solidFill>
                  <a:srgbClr val="2C14DE"/>
                </a:solidFill>
                <a:latin typeface="Courier New" panose="02070309020205020404" pitchFamily="49" charset="0"/>
                <a:cs typeface="Courier New" panose="02070309020205020404" pitchFamily="49" charset="0"/>
              </a:rPr>
              <a:t>“</a:t>
            </a:r>
            <a:r>
              <a:rPr lang="en-US" altLang="ja-JP" sz="2400" b="1" dirty="0">
                <a:solidFill>
                  <a:srgbClr val="2C14DE"/>
                </a:solidFill>
                <a:latin typeface="Courier New" panose="02070309020205020404" pitchFamily="49" charset="0"/>
                <a:cs typeface="Courier New" panose="02070309020205020404" pitchFamily="49" charset="0"/>
              </a:rPr>
              <a:t> &lt;&lt; sum;</a:t>
            </a:r>
          </a:p>
          <a:p>
            <a:pPr eaLnBrk="1" hangingPunct="1"/>
            <a:r>
              <a:rPr lang="en-US" sz="2400" b="1" dirty="0">
                <a:solidFill>
                  <a:srgbClr val="2C14DE"/>
                </a:solidFill>
                <a:latin typeface="Courier New" panose="020703090202050204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313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0"/>
            <a:ext cx="8153400" cy="1066800"/>
          </a:xfrm>
        </p:spPr>
        <p:txBody>
          <a:bodyPr>
            <a:normAutofit/>
          </a:bodyPr>
          <a:lstStyle/>
          <a:p>
            <a:r>
              <a:rPr lang="en-US" sz="4800" b="1" dirty="0">
                <a:solidFill>
                  <a:srgbClr val="B80000"/>
                </a:solidFill>
              </a:rPr>
              <a:t>The Problem</a:t>
            </a:r>
          </a:p>
        </p:txBody>
      </p:sp>
      <p:sp>
        <p:nvSpPr>
          <p:cNvPr id="24579" name="Rectangle 3"/>
          <p:cNvSpPr>
            <a:spLocks noGrp="1" noChangeArrowheads="1"/>
          </p:cNvSpPr>
          <p:nvPr>
            <p:ph type="body" idx="1"/>
          </p:nvPr>
        </p:nvSpPr>
        <p:spPr>
          <a:xfrm>
            <a:off x="152400" y="1219200"/>
            <a:ext cx="8915400" cy="5562600"/>
          </a:xfrm>
        </p:spPr>
        <p:txBody>
          <a:bodyPr>
            <a:normAutofit/>
          </a:bodyPr>
          <a:lstStyle/>
          <a:p>
            <a:r>
              <a:rPr lang="en-US" sz="3000" b="1" dirty="0">
                <a:solidFill>
                  <a:srgbClr val="2C14DE"/>
                </a:solidFill>
                <a:latin typeface="+mj-lt"/>
                <a:cs typeface="Tahoma" panose="020B0604030504040204" pitchFamily="34" charset="0"/>
              </a:rPr>
              <a:t>Operator</a:t>
            </a:r>
            <a:r>
              <a:rPr lang="en-US" sz="3000" dirty="0">
                <a:solidFill>
                  <a:srgbClr val="2C14DE"/>
                </a:solidFill>
                <a:latin typeface="+mj-lt"/>
                <a:cs typeface="Tahoma" panose="020B0604030504040204" pitchFamily="34" charset="0"/>
              </a:rPr>
              <a:t> </a:t>
            </a:r>
            <a:r>
              <a:rPr lang="en-US" sz="3000" b="1" dirty="0">
                <a:solidFill>
                  <a:srgbClr val="2C14DE"/>
                </a:solidFill>
                <a:latin typeface="+mj-lt"/>
                <a:cs typeface="Tahoma" panose="020B0604030504040204" pitchFamily="34" charset="0"/>
              </a:rPr>
              <a:t>+</a:t>
            </a:r>
            <a:r>
              <a:rPr lang="en-US" sz="3000" dirty="0">
                <a:solidFill>
                  <a:srgbClr val="2C14DE"/>
                </a:solidFill>
                <a:latin typeface="+mj-lt"/>
                <a:cs typeface="Tahoma" panose="020B0604030504040204" pitchFamily="34" charset="0"/>
              </a:rPr>
              <a:t> </a:t>
            </a:r>
            <a:r>
              <a:rPr lang="en-US" sz="3000" dirty="0">
                <a:latin typeface="+mj-lt"/>
                <a:cs typeface="Tahoma" panose="020B0604030504040204" pitchFamily="34" charset="0"/>
              </a:rPr>
              <a:t>is </a:t>
            </a:r>
            <a:r>
              <a:rPr lang="en-US" sz="3000" u="sng" dirty="0">
                <a:latin typeface="+mj-lt"/>
                <a:cs typeface="Tahoma" panose="020B0604030504040204" pitchFamily="34" charset="0"/>
              </a:rPr>
              <a:t>left to right </a:t>
            </a:r>
            <a:r>
              <a:rPr lang="en-US" sz="3000" dirty="0">
                <a:latin typeface="+mj-lt"/>
                <a:cs typeface="Tahoma" panose="020B0604030504040204" pitchFamily="34" charset="0"/>
              </a:rPr>
              <a:t>associative, so Clerk and Driver are added.  The result is a double.</a:t>
            </a:r>
          </a:p>
          <a:p>
            <a:endParaRPr lang="en-US" sz="3000" dirty="0">
              <a:latin typeface="+mj-lt"/>
              <a:cs typeface="Tahoma" panose="020B0604030504040204" pitchFamily="34" charset="0"/>
            </a:endParaRPr>
          </a:p>
          <a:p>
            <a:r>
              <a:rPr lang="en-US" sz="3000" dirty="0">
                <a:latin typeface="+mj-lt"/>
                <a:cs typeface="Tahoma" panose="020B0604030504040204" pitchFamily="34" charset="0"/>
              </a:rPr>
              <a:t>Now the resulting double is on the left and an Employee is on the right (i.e., </a:t>
            </a:r>
            <a:r>
              <a:rPr lang="en-US" sz="3000" i="1" dirty="0">
                <a:latin typeface="+mj-lt"/>
                <a:cs typeface="Tahoma" panose="020B0604030504040204" pitchFamily="34" charset="0"/>
              </a:rPr>
              <a:t>Secretary</a:t>
            </a:r>
            <a:r>
              <a:rPr lang="en-US" sz="3000" dirty="0">
                <a:latin typeface="+mj-lt"/>
                <a:cs typeface="Tahoma" panose="020B0604030504040204" pitchFamily="34" charset="0"/>
              </a:rPr>
              <a:t>).</a:t>
            </a:r>
          </a:p>
          <a:p>
            <a:endParaRPr lang="en-US" sz="3000" dirty="0">
              <a:latin typeface="+mj-lt"/>
              <a:cs typeface="Tahoma" panose="020B0604030504040204" pitchFamily="34" charset="0"/>
            </a:endParaRPr>
          </a:p>
          <a:p>
            <a:r>
              <a:rPr lang="en-US" sz="3000" dirty="0">
                <a:latin typeface="+mj-lt"/>
                <a:cs typeface="Tahoma" panose="020B0604030504040204" pitchFamily="34" charset="0"/>
              </a:rPr>
              <a:t>BUT THE OPERATOR + is only defined for arguments of type Employee, </a:t>
            </a:r>
            <a:r>
              <a:rPr lang="en-US" sz="3000" b="1" dirty="0">
                <a:solidFill>
                  <a:srgbClr val="FF0000"/>
                </a:solidFill>
                <a:latin typeface="+mj-lt"/>
                <a:cs typeface="Tahoma" panose="020B0604030504040204" pitchFamily="34" charset="0"/>
              </a:rPr>
              <a:t>not for double.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264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0"/>
            <a:ext cx="8153400" cy="1066800"/>
          </a:xfrm>
        </p:spPr>
        <p:txBody>
          <a:bodyPr>
            <a:normAutofit/>
          </a:bodyPr>
          <a:lstStyle/>
          <a:p>
            <a:r>
              <a:rPr lang="en-US" sz="4800" b="1" dirty="0">
                <a:solidFill>
                  <a:srgbClr val="B80000"/>
                </a:solidFill>
              </a:rPr>
              <a:t>The Problem</a:t>
            </a:r>
          </a:p>
        </p:txBody>
      </p:sp>
      <p:sp>
        <p:nvSpPr>
          <p:cNvPr id="25603" name="Rectangle 3"/>
          <p:cNvSpPr>
            <a:spLocks noGrp="1" noChangeArrowheads="1"/>
          </p:cNvSpPr>
          <p:nvPr>
            <p:ph type="body" idx="1"/>
          </p:nvPr>
        </p:nvSpPr>
        <p:spPr>
          <a:xfrm>
            <a:off x="-57226" y="1112519"/>
            <a:ext cx="9218544" cy="5562600"/>
          </a:xfrm>
        </p:spPr>
        <p:txBody>
          <a:bodyPr>
            <a:normAutofit/>
          </a:bodyPr>
          <a:lstStyle/>
          <a:p>
            <a:pPr algn="just"/>
            <a:r>
              <a:rPr lang="en-US" sz="2800" dirty="0">
                <a:latin typeface="+mj-lt"/>
                <a:cs typeface="Tahoma" panose="020B0604030504040204" pitchFamily="34" charset="0"/>
              </a:rPr>
              <a:t>It would seem that all we have to do is write another version of the overloaded operator to work with the argument (double).</a:t>
            </a:r>
          </a:p>
          <a:p>
            <a:endParaRPr lang="en-US" sz="2800" dirty="0">
              <a:latin typeface="+mj-lt"/>
              <a:cs typeface="Tahoma" panose="020B0604030504040204" pitchFamily="34" charset="0"/>
            </a:endParaRPr>
          </a:p>
          <a:p>
            <a:r>
              <a:rPr lang="en-US" sz="2800" b="1" dirty="0">
                <a:latin typeface="+mj-lt"/>
                <a:cs typeface="Tahoma" panose="020B0604030504040204" pitchFamily="34" charset="0"/>
              </a:rPr>
              <a:t>But</a:t>
            </a:r>
          </a:p>
          <a:p>
            <a:pPr lvl="1"/>
            <a:r>
              <a:rPr lang="en-US" dirty="0">
                <a:latin typeface="+mj-lt"/>
                <a:cs typeface="Tahoma" panose="020B0604030504040204" pitchFamily="34" charset="0"/>
              </a:rPr>
              <a:t>although we could overload an operator to work like this:</a:t>
            </a:r>
          </a:p>
          <a:p>
            <a:pPr marL="457200" lvl="1" indent="0">
              <a:buNone/>
            </a:pPr>
            <a:r>
              <a:rPr lang="en-US" b="1" dirty="0">
                <a:solidFill>
                  <a:srgbClr val="2C14DE"/>
                </a:solidFill>
                <a:latin typeface="+mj-lt"/>
                <a:cs typeface="Tahoma" panose="020B0604030504040204" pitchFamily="34" charset="0"/>
              </a:rPr>
              <a:t>		</a:t>
            </a:r>
            <a:r>
              <a:rPr lang="en-US" b="1" dirty="0">
                <a:solidFill>
                  <a:srgbClr val="2C14DE"/>
                </a:solidFill>
                <a:latin typeface="Courier New" panose="02070309020205020404" pitchFamily="49" charset="0"/>
                <a:cs typeface="Courier New" panose="02070309020205020404" pitchFamily="49" charset="0"/>
              </a:rPr>
              <a:t>sum = Secretary + </a:t>
            </a:r>
            <a:r>
              <a:rPr lang="en-US" b="1" dirty="0" err="1">
                <a:solidFill>
                  <a:srgbClr val="2C14DE"/>
                </a:solidFill>
                <a:latin typeface="Courier New" panose="02070309020205020404" pitchFamily="49" charset="0"/>
                <a:cs typeface="Courier New" panose="02070309020205020404" pitchFamily="49" charset="0"/>
              </a:rPr>
              <a:t>num</a:t>
            </a:r>
            <a:r>
              <a:rPr lang="en-US" b="1" dirty="0">
                <a:solidFill>
                  <a:srgbClr val="2C14DE"/>
                </a:solidFill>
                <a:latin typeface="Courier New" panose="02070309020205020404" pitchFamily="49" charset="0"/>
                <a:cs typeface="Courier New" panose="02070309020205020404" pitchFamily="49" charset="0"/>
              </a:rPr>
              <a:t>;</a:t>
            </a:r>
          </a:p>
          <a:p>
            <a:pPr lvl="1"/>
            <a:endParaRPr lang="en-US" dirty="0">
              <a:latin typeface="+mj-lt"/>
              <a:cs typeface="Tahoma" panose="020B0604030504040204" pitchFamily="34" charset="0"/>
            </a:endParaRPr>
          </a:p>
          <a:p>
            <a:r>
              <a:rPr lang="en-US" sz="2800" dirty="0">
                <a:latin typeface="+mj-lt"/>
                <a:cs typeface="Tahoma" panose="020B0604030504040204" pitchFamily="34" charset="0"/>
              </a:rPr>
              <a:t>We cannot overload one like this (as a member function):</a:t>
            </a:r>
          </a:p>
          <a:p>
            <a:pPr marL="457200" lvl="1" indent="0">
              <a:buNone/>
            </a:pPr>
            <a:r>
              <a:rPr lang="en-US" dirty="0">
                <a:solidFill>
                  <a:srgbClr val="B80000"/>
                </a:solidFill>
                <a:latin typeface="+mj-lt"/>
                <a:cs typeface="Tahoma" panose="020B0604030504040204" pitchFamily="34" charset="0"/>
              </a:rPr>
              <a:t>		</a:t>
            </a:r>
            <a:r>
              <a:rPr lang="en-US" b="1" dirty="0">
                <a:solidFill>
                  <a:srgbClr val="2C14DE"/>
                </a:solidFill>
                <a:latin typeface="Courier New" panose="02070309020205020404" pitchFamily="49" charset="0"/>
                <a:cs typeface="Courier New" panose="02070309020205020404" pitchFamily="49" charset="0"/>
              </a:rPr>
              <a:t>sum = num + Secretary; </a:t>
            </a:r>
            <a:r>
              <a:rPr lang="en-US" u="sng" dirty="0">
                <a:solidFill>
                  <a:srgbClr val="008000"/>
                </a:solidFill>
                <a:latin typeface="+mj-lt"/>
                <a:cs typeface="Tahoma" panose="020B0604030504040204" pitchFamily="34" charset="0"/>
              </a:rPr>
              <a:t>// why not?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41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14400" y="26406"/>
            <a:ext cx="8197913" cy="1040394"/>
          </a:xfrm>
        </p:spPr>
        <p:txBody>
          <a:bodyPr>
            <a:normAutofit/>
          </a:bodyPr>
          <a:lstStyle/>
          <a:p>
            <a:r>
              <a:rPr lang="en-US" sz="4800" b="1" dirty="0">
                <a:solidFill>
                  <a:srgbClr val="B80000"/>
                </a:solidFill>
                <a:latin typeface="Calibri" panose="020F0502020204030204" pitchFamily="34" charset="0"/>
              </a:rPr>
              <a:t>Overloading</a:t>
            </a:r>
          </a:p>
        </p:txBody>
      </p:sp>
      <p:sp>
        <p:nvSpPr>
          <p:cNvPr id="6147" name="Rectangle 3"/>
          <p:cNvSpPr>
            <a:spLocks noGrp="1" noChangeArrowheads="1"/>
          </p:cNvSpPr>
          <p:nvPr>
            <p:ph type="body" idx="4294967295"/>
          </p:nvPr>
        </p:nvSpPr>
        <p:spPr>
          <a:xfrm>
            <a:off x="73093" y="1112519"/>
            <a:ext cx="9001125" cy="5669281"/>
          </a:xfrm>
        </p:spPr>
        <p:txBody>
          <a:bodyPr>
            <a:noAutofit/>
          </a:bodyPr>
          <a:lstStyle/>
          <a:p>
            <a:pPr algn="just">
              <a:lnSpc>
                <a:spcPct val="90000"/>
              </a:lnSpc>
            </a:pPr>
            <a:r>
              <a:rPr lang="en-US" sz="3000" dirty="0">
                <a:latin typeface="Calibri" panose="020F0502020204030204" pitchFamily="34" charset="0"/>
              </a:rPr>
              <a:t>We have seen this term before.. Where?</a:t>
            </a:r>
          </a:p>
          <a:p>
            <a:pPr algn="just">
              <a:lnSpc>
                <a:spcPct val="90000"/>
              </a:lnSpc>
            </a:pPr>
            <a:r>
              <a:rPr lang="en-US" sz="3000" b="1" i="1" dirty="0">
                <a:latin typeface="Calibri" panose="020F0502020204030204" pitchFamily="34" charset="0"/>
              </a:rPr>
              <a:t>Function overloading</a:t>
            </a:r>
          </a:p>
          <a:p>
            <a:pPr algn="just">
              <a:lnSpc>
                <a:spcPct val="90000"/>
              </a:lnSpc>
            </a:pPr>
            <a:r>
              <a:rPr lang="en-US" sz="3000" dirty="0">
                <a:latin typeface="Calibri" panose="020F0502020204030204" pitchFamily="34" charset="0"/>
              </a:rPr>
              <a:t>Defining additional meaning for functions</a:t>
            </a:r>
          </a:p>
          <a:p>
            <a:pPr algn="just"/>
            <a:r>
              <a:rPr lang="en-US" sz="3000" dirty="0">
                <a:cs typeface="Tahoma" panose="020B0604030504040204" pitchFamily="34" charset="0"/>
              </a:rPr>
              <a:t>An overloaded function is one which has the same name but several different forms.</a:t>
            </a:r>
            <a:endParaRPr lang="en-US" dirty="0">
              <a:cs typeface="Tahoma" panose="020B0604030504040204" pitchFamily="34" charset="0"/>
            </a:endParaRPr>
          </a:p>
          <a:p>
            <a:r>
              <a:rPr lang="en-US" sz="3000" b="1" dirty="0">
                <a:cs typeface="Tahoma" panose="020B0604030504040204" pitchFamily="34" charset="0"/>
              </a:rPr>
              <a:t>For example</a:t>
            </a:r>
            <a:r>
              <a:rPr lang="en-US" sz="3000" dirty="0">
                <a:cs typeface="Tahoma" panose="020B0604030504040204" pitchFamily="34" charset="0"/>
              </a:rPr>
              <a:t>: we can overload the constructor for the Date class:</a:t>
            </a:r>
          </a:p>
          <a:p>
            <a:pPr marL="457200" lvl="1" indent="0">
              <a:buNone/>
            </a:pPr>
            <a:r>
              <a:rPr lang="en-US" b="1" i="1" dirty="0">
                <a:solidFill>
                  <a:srgbClr val="2C14DE"/>
                </a:solidFill>
                <a:cs typeface="Tahoma" panose="020B0604030504040204" pitchFamily="34" charset="0"/>
              </a:rPr>
              <a:t>default</a:t>
            </a:r>
            <a:r>
              <a:rPr lang="en-US" dirty="0">
                <a:cs typeface="Tahoma" panose="020B0604030504040204" pitchFamily="34" charset="0"/>
              </a:rPr>
              <a:t>           </a:t>
            </a:r>
            <a:r>
              <a:rPr lang="en-US" b="1" dirty="0">
                <a:cs typeface="Tahoma" panose="020B0604030504040204" pitchFamily="34" charset="0"/>
              </a:rPr>
              <a:t>Date d;</a:t>
            </a:r>
          </a:p>
          <a:p>
            <a:pPr marL="457200" lvl="1" indent="0">
              <a:buNone/>
            </a:pPr>
            <a:r>
              <a:rPr lang="en-US" b="1" i="1" dirty="0">
                <a:solidFill>
                  <a:srgbClr val="2C14DE"/>
                </a:solidFill>
                <a:cs typeface="Tahoma" panose="020B0604030504040204" pitchFamily="34" charset="0"/>
              </a:rPr>
              <a:t>initializing</a:t>
            </a:r>
            <a:r>
              <a:rPr lang="en-US" b="1" i="1" dirty="0">
                <a:cs typeface="Tahoma" panose="020B0604030504040204" pitchFamily="34" charset="0"/>
              </a:rPr>
              <a:t> </a:t>
            </a:r>
            <a:r>
              <a:rPr lang="en-US" dirty="0">
                <a:cs typeface="Tahoma" panose="020B0604030504040204" pitchFamily="34" charset="0"/>
              </a:rPr>
              <a:t>    </a:t>
            </a:r>
            <a:r>
              <a:rPr lang="en-US" b="1" dirty="0">
                <a:cs typeface="Tahoma" panose="020B0604030504040204" pitchFamily="34" charset="0"/>
              </a:rPr>
              <a:t>Date d(9,22,20);</a:t>
            </a:r>
          </a:p>
          <a:p>
            <a:pPr marL="457200" lvl="1" indent="0">
              <a:buNone/>
            </a:pPr>
            <a:r>
              <a:rPr lang="en-US" b="1" i="1" dirty="0">
                <a:solidFill>
                  <a:srgbClr val="2C14DE"/>
                </a:solidFill>
                <a:cs typeface="Tahoma" panose="020B0604030504040204" pitchFamily="34" charset="0"/>
              </a:rPr>
              <a:t>copy</a:t>
            </a:r>
            <a:r>
              <a:rPr lang="en-US" dirty="0">
                <a:cs typeface="Tahoma" panose="020B0604030504040204" pitchFamily="34" charset="0"/>
              </a:rPr>
              <a:t>                </a:t>
            </a:r>
            <a:r>
              <a:rPr lang="en-US" b="1" dirty="0">
                <a:cs typeface="Tahoma" panose="020B0604030504040204" pitchFamily="34" charset="0"/>
              </a:rPr>
              <a:t>Date d1(d);</a:t>
            </a:r>
          </a:p>
          <a:p>
            <a:pPr marL="457200" lvl="1" indent="0">
              <a:buNone/>
            </a:pPr>
            <a:r>
              <a:rPr lang="en-US" b="1" i="1" dirty="0">
                <a:solidFill>
                  <a:srgbClr val="2C14DE"/>
                </a:solidFill>
                <a:cs typeface="Tahoma" panose="020B0604030504040204" pitchFamily="34" charset="0"/>
              </a:rPr>
              <a:t>other</a:t>
            </a:r>
            <a:r>
              <a:rPr lang="en-US" dirty="0">
                <a:cs typeface="Tahoma" panose="020B0604030504040204" pitchFamily="34" charset="0"/>
              </a:rPr>
              <a:t>               </a:t>
            </a:r>
            <a:r>
              <a:rPr lang="en-US" b="1" dirty="0">
                <a:cs typeface="Tahoma" panose="020B0604030504040204" pitchFamily="34" charset="0"/>
              </a:rPr>
              <a:t>Date d(</a:t>
            </a:r>
            <a:r>
              <a:rPr lang="ja-JP" altLang="en-US" b="1">
                <a:cs typeface="Tahoma" panose="020B0604030504040204" pitchFamily="34" charset="0"/>
              </a:rPr>
              <a:t>“</a:t>
            </a:r>
            <a:r>
              <a:rPr lang="en-US" altLang="ja-JP" b="1" dirty="0">
                <a:cs typeface="Tahoma" panose="020B0604030504040204" pitchFamily="34" charset="0"/>
              </a:rPr>
              <a:t>Sept</a:t>
            </a:r>
            <a:r>
              <a:rPr lang="ja-JP" altLang="en-US" b="1">
                <a:cs typeface="Tahoma" panose="020B0604030504040204" pitchFamily="34" charset="0"/>
              </a:rPr>
              <a:t>”</a:t>
            </a:r>
            <a:r>
              <a:rPr lang="en-US" altLang="ja-JP" b="1" dirty="0">
                <a:cs typeface="Tahoma" panose="020B0604030504040204" pitchFamily="34" charset="0"/>
              </a:rPr>
              <a:t>,22,2020);</a:t>
            </a:r>
            <a:endParaRPr lang="en-US" b="1" dirty="0">
              <a:cs typeface="Tahoma" panose="020B0604030504040204" pitchFamily="34" charset="0"/>
            </a:endParaRPr>
          </a:p>
          <a:p>
            <a:pPr algn="just">
              <a:lnSpc>
                <a:spcPct val="90000"/>
              </a:lnSpc>
            </a:pPr>
            <a:endParaRPr lang="en-US" sz="3000" dirty="0">
              <a:latin typeface="Calibri" panose="020F050202020403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230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0"/>
            <a:ext cx="8153400" cy="1066800"/>
          </a:xfrm>
        </p:spPr>
        <p:txBody>
          <a:bodyPr>
            <a:normAutofit/>
          </a:bodyPr>
          <a:lstStyle/>
          <a:p>
            <a:r>
              <a:rPr lang="en-US" sz="5400" b="1" dirty="0">
                <a:solidFill>
                  <a:srgbClr val="B80000"/>
                </a:solidFill>
              </a:rPr>
              <a:t>The Answer</a:t>
            </a:r>
          </a:p>
        </p:txBody>
      </p:sp>
      <p:sp>
        <p:nvSpPr>
          <p:cNvPr id="26627" name="Rectangle 3"/>
          <p:cNvSpPr>
            <a:spLocks noGrp="1" noChangeArrowheads="1"/>
          </p:cNvSpPr>
          <p:nvPr>
            <p:ph type="body" idx="1"/>
          </p:nvPr>
        </p:nvSpPr>
        <p:spPr>
          <a:xfrm>
            <a:off x="85252" y="1173934"/>
            <a:ext cx="8906347" cy="5607865"/>
          </a:xfrm>
        </p:spPr>
        <p:txBody>
          <a:bodyPr>
            <a:normAutofit/>
          </a:bodyPr>
          <a:lstStyle/>
          <a:p>
            <a:r>
              <a:rPr lang="en-US" sz="2800" dirty="0">
                <a:latin typeface="+mj-lt"/>
                <a:cs typeface="Tahoma" panose="020B0604030504040204" pitchFamily="34" charset="0"/>
              </a:rPr>
              <a:t>We cannot overload + for a double (a native type) as a member function.</a:t>
            </a:r>
          </a:p>
          <a:p>
            <a:endParaRPr lang="en-US" sz="2800" dirty="0">
              <a:latin typeface="+mj-lt"/>
              <a:cs typeface="Tahoma" panose="020B0604030504040204" pitchFamily="34" charset="0"/>
            </a:endParaRPr>
          </a:p>
          <a:p>
            <a:pPr algn="just"/>
            <a:r>
              <a:rPr lang="en-US" sz="2800" dirty="0">
                <a:latin typeface="+mj-lt"/>
                <a:cs typeface="Tahoma" panose="020B0604030504040204" pitchFamily="34" charset="0"/>
              </a:rPr>
              <a:t>The </a:t>
            </a:r>
            <a:r>
              <a:rPr lang="en-US" sz="2800" b="1" dirty="0">
                <a:solidFill>
                  <a:srgbClr val="B80000"/>
                </a:solidFill>
                <a:latin typeface="+mj-lt"/>
                <a:cs typeface="Tahoma" panose="020B0604030504040204" pitchFamily="34" charset="0"/>
              </a:rPr>
              <a:t>best solution </a:t>
            </a:r>
            <a:r>
              <a:rPr lang="en-US" sz="2800" dirty="0">
                <a:latin typeface="+mj-lt"/>
                <a:cs typeface="Tahoma" panose="020B0604030504040204" pitchFamily="34" charset="0"/>
              </a:rPr>
              <a:t>is to make sure that your operator+ function never returns a double (or any other native type).</a:t>
            </a:r>
          </a:p>
          <a:p>
            <a:endParaRPr lang="en-US" sz="2800" dirty="0">
              <a:latin typeface="+mj-lt"/>
              <a:cs typeface="Tahoma" panose="020B0604030504040204" pitchFamily="34" charset="0"/>
            </a:endParaRPr>
          </a:p>
          <a:p>
            <a:pPr algn="just"/>
            <a:r>
              <a:rPr lang="en-US" sz="2800" dirty="0">
                <a:latin typeface="+mj-lt"/>
                <a:cs typeface="Tahoma" panose="020B0604030504040204" pitchFamily="34" charset="0"/>
              </a:rPr>
              <a:t>An operator to add Employees should return an Employee (see next slide)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894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54156" y="41360"/>
            <a:ext cx="8153400" cy="1025440"/>
          </a:xfrm>
        </p:spPr>
        <p:txBody>
          <a:bodyPr>
            <a:normAutofit/>
          </a:bodyPr>
          <a:lstStyle/>
          <a:p>
            <a:r>
              <a:rPr lang="en-US" sz="4800" b="1" dirty="0">
                <a:solidFill>
                  <a:srgbClr val="B80000"/>
                </a:solidFill>
              </a:rPr>
              <a:t>Extended Example</a:t>
            </a:r>
          </a:p>
        </p:txBody>
      </p:sp>
      <p:sp>
        <p:nvSpPr>
          <p:cNvPr id="27651" name="Rectangle 3"/>
          <p:cNvSpPr>
            <a:spLocks noGrp="1" noChangeArrowheads="1"/>
          </p:cNvSpPr>
          <p:nvPr>
            <p:ph type="body" idx="1"/>
          </p:nvPr>
        </p:nvSpPr>
        <p:spPr>
          <a:xfrm>
            <a:off x="228600" y="1295400"/>
            <a:ext cx="8610600" cy="5486400"/>
          </a:xfrm>
        </p:spPr>
        <p:txBody>
          <a:bodyPr>
            <a:noAutofit/>
          </a:bodyPr>
          <a:lstStyle/>
          <a:p>
            <a:pPr>
              <a:lnSpc>
                <a:spcPct val="80000"/>
              </a:lnSpc>
              <a:buFont typeface="Monotype Sorts" charset="2"/>
              <a:buNone/>
            </a:pPr>
            <a:r>
              <a:rPr lang="en-US" sz="2800" b="1" u="sng" dirty="0">
                <a:latin typeface="+mj-lt"/>
                <a:cs typeface="Tahoma" panose="020B0604030504040204" pitchFamily="34" charset="0"/>
              </a:rPr>
              <a:t>Employee class and objects</a:t>
            </a:r>
          </a:p>
          <a:p>
            <a:pPr>
              <a:lnSpc>
                <a:spcPct val="80000"/>
              </a:lnSpc>
              <a:buFont typeface="Monotype Sorts" charset="2"/>
              <a:buNone/>
            </a:pPr>
            <a:endParaRPr lang="en-US" sz="2800" b="1" u="sng" dirty="0">
              <a:latin typeface="+mj-lt"/>
              <a:cs typeface="Tahoma" panose="020B0604030504040204" pitchFamily="34" charset="0"/>
            </a:endParaRPr>
          </a:p>
          <a:p>
            <a:pPr>
              <a:lnSpc>
                <a:spcPct val="80000"/>
              </a:lnSpc>
              <a:buFont typeface="Monotype Sorts" charset="2"/>
              <a:buNone/>
            </a:pPr>
            <a:r>
              <a:rPr lang="en-US" sz="2400" b="1" dirty="0">
                <a:solidFill>
                  <a:srgbClr val="2C14DE"/>
                </a:solidFill>
                <a:latin typeface="Consolas" panose="020B0609020204030204" pitchFamily="49" charset="0"/>
                <a:cs typeface="Tahoma" panose="020B0604030504040204" pitchFamily="34" charset="0"/>
              </a:rPr>
              <a:t>class</a:t>
            </a:r>
            <a:r>
              <a:rPr lang="en-US" sz="2400" b="1" dirty="0">
                <a:latin typeface="Consolas" panose="020B0609020204030204" pitchFamily="49" charset="0"/>
                <a:cs typeface="Tahoma" panose="020B0604030504040204" pitchFamily="34" charset="0"/>
              </a:rPr>
              <a:t> </a:t>
            </a:r>
            <a:r>
              <a:rPr lang="en-US" sz="2400" b="1" dirty="0">
                <a:solidFill>
                  <a:srgbClr val="B80000"/>
                </a:solidFill>
                <a:latin typeface="Consolas" panose="020B0609020204030204" pitchFamily="49" charset="0"/>
                <a:cs typeface="Tahoma" panose="020B0604030504040204" pitchFamily="34" charset="0"/>
              </a:rPr>
              <a:t>Employee</a:t>
            </a:r>
          </a:p>
          <a:p>
            <a:pPr>
              <a:lnSpc>
                <a:spcPct val="80000"/>
              </a:lnSpc>
              <a:buFont typeface="Monotype Sorts" charset="2"/>
              <a:buNone/>
            </a:pPr>
            <a:r>
              <a:rPr lang="en-US" sz="2400" b="1" dirty="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dirty="0">
                <a:solidFill>
                  <a:schemeClr val="tx1">
                    <a:lumMod val="50000"/>
                    <a:lumOff val="50000"/>
                  </a:schemeClr>
                </a:solidFill>
                <a:latin typeface="Consolas" panose="020B0609020204030204" pitchFamily="49" charset="0"/>
                <a:cs typeface="Tahoma" panose="020B0604030504040204" pitchFamily="34" charset="0"/>
              </a:rPr>
              <a:t>private:</a:t>
            </a:r>
          </a:p>
          <a:p>
            <a:pPr lvl="1">
              <a:lnSpc>
                <a:spcPct val="80000"/>
              </a:lnSpc>
              <a:buFontTx/>
              <a:buNone/>
            </a:pPr>
            <a:r>
              <a:rPr lang="en-US" sz="2400" dirty="0">
                <a:latin typeface="Consolas" panose="020B0609020204030204" pitchFamily="49" charset="0"/>
                <a:cs typeface="Tahoma" panose="020B0604030504040204" pitchFamily="34" charset="0"/>
              </a:rPr>
              <a:t>	</a:t>
            </a:r>
            <a:r>
              <a:rPr lang="en-US" sz="2400" dirty="0" err="1">
                <a:latin typeface="Consolas" panose="020B0609020204030204" pitchFamily="49" charset="0"/>
                <a:cs typeface="Tahoma" panose="020B0604030504040204" pitchFamily="34" charset="0"/>
              </a:rPr>
              <a:t>int</a:t>
            </a:r>
            <a:r>
              <a:rPr lang="en-US" sz="2400" dirty="0">
                <a:latin typeface="Consolas" panose="020B0609020204030204" pitchFamily="49" charset="0"/>
                <a:cs typeface="Tahoma" panose="020B0604030504040204" pitchFamily="34" charset="0"/>
              </a:rPr>
              <a:t> </a:t>
            </a:r>
            <a:r>
              <a:rPr lang="en-US" sz="2400" dirty="0" err="1">
                <a:latin typeface="Consolas" panose="020B0609020204030204" pitchFamily="49" charset="0"/>
                <a:cs typeface="Tahoma" panose="020B0604030504040204" pitchFamily="34" charset="0"/>
              </a:rPr>
              <a:t>idNum</a:t>
            </a:r>
            <a:r>
              <a:rPr lang="en-US" sz="2400" dirty="0">
                <a:latin typeface="Consolas" panose="020B0609020204030204" pitchFamily="49" charset="0"/>
                <a:cs typeface="Tahoma" panose="020B0604030504040204" pitchFamily="34" charset="0"/>
              </a:rPr>
              <a:t>;</a:t>
            </a:r>
          </a:p>
          <a:p>
            <a:pPr lvl="1">
              <a:lnSpc>
                <a:spcPct val="80000"/>
              </a:lnSpc>
              <a:buFontTx/>
              <a:buNone/>
            </a:pPr>
            <a:r>
              <a:rPr lang="en-US" sz="2400" dirty="0">
                <a:latin typeface="Consolas" panose="020B0609020204030204" pitchFamily="49" charset="0"/>
                <a:cs typeface="Tahoma" panose="020B0604030504040204" pitchFamily="34" charset="0"/>
              </a:rPr>
              <a:t>	double salary;</a:t>
            </a:r>
          </a:p>
          <a:p>
            <a:pPr lvl="1">
              <a:lnSpc>
                <a:spcPct val="80000"/>
              </a:lnSpc>
              <a:buFontTx/>
              <a:buNone/>
            </a:pPr>
            <a:r>
              <a:rPr lang="en-US" sz="2400" dirty="0">
                <a:solidFill>
                  <a:schemeClr val="tx1">
                    <a:lumMod val="50000"/>
                    <a:lumOff val="50000"/>
                  </a:schemeClr>
                </a:solidFill>
                <a:latin typeface="Consolas" panose="020B0609020204030204" pitchFamily="49" charset="0"/>
                <a:cs typeface="Tahoma" panose="020B0604030504040204" pitchFamily="34" charset="0"/>
              </a:rPr>
              <a:t>public</a:t>
            </a:r>
            <a:r>
              <a:rPr lang="en-US" sz="2400" dirty="0">
                <a:latin typeface="Consolas" panose="020B0609020204030204" pitchFamily="49" charset="0"/>
                <a:cs typeface="Tahoma" panose="020B0604030504040204" pitchFamily="34" charset="0"/>
              </a:rPr>
              <a:t>:</a:t>
            </a:r>
          </a:p>
          <a:p>
            <a:pPr lvl="1">
              <a:lnSpc>
                <a:spcPct val="80000"/>
              </a:lnSpc>
              <a:buFontTx/>
              <a:buNone/>
            </a:pPr>
            <a:r>
              <a:rPr lang="en-US" sz="2400" dirty="0">
                <a:latin typeface="Consolas" panose="020B0609020204030204" pitchFamily="49" charset="0"/>
                <a:cs typeface="Tahoma" panose="020B0604030504040204" pitchFamily="34" charset="0"/>
              </a:rPr>
              <a:t>	Employee(</a:t>
            </a:r>
            <a:r>
              <a:rPr lang="en-US" sz="2400" dirty="0" err="1">
                <a:latin typeface="Consolas" panose="020B0609020204030204" pitchFamily="49" charset="0"/>
                <a:cs typeface="Tahoma" panose="020B0604030504040204" pitchFamily="34" charset="0"/>
              </a:rPr>
              <a:t>int</a:t>
            </a:r>
            <a:r>
              <a:rPr lang="en-US" sz="2400" dirty="0">
                <a:latin typeface="Consolas" panose="020B0609020204030204" pitchFamily="49" charset="0"/>
                <a:cs typeface="Tahoma" panose="020B0604030504040204" pitchFamily="34" charset="0"/>
              </a:rPr>
              <a:t>  id, double salary);</a:t>
            </a:r>
          </a:p>
          <a:p>
            <a:pPr lvl="1">
              <a:lnSpc>
                <a:spcPct val="80000"/>
              </a:lnSpc>
              <a:buFontTx/>
              <a:buNone/>
            </a:pPr>
            <a:r>
              <a:rPr lang="en-US" sz="2400" dirty="0">
                <a:solidFill>
                  <a:srgbClr val="2C14DE"/>
                </a:solidFill>
                <a:latin typeface="Consolas" panose="020B0609020204030204" pitchFamily="49" charset="0"/>
                <a:cs typeface="Tahoma" panose="020B0604030504040204" pitchFamily="34" charset="0"/>
              </a:rPr>
              <a:t>	</a:t>
            </a:r>
            <a:r>
              <a:rPr lang="en-US" sz="2400" b="1" dirty="0">
                <a:solidFill>
                  <a:srgbClr val="2C14DE"/>
                </a:solidFill>
                <a:latin typeface="Consolas" panose="020B0609020204030204" pitchFamily="49" charset="0"/>
                <a:cs typeface="Tahoma" panose="020B0604030504040204" pitchFamily="34" charset="0"/>
              </a:rPr>
              <a:t>Employee operator+ (Employee&amp; </a:t>
            </a:r>
            <a:r>
              <a:rPr lang="en-US" sz="2400" b="1" dirty="0" err="1">
                <a:solidFill>
                  <a:srgbClr val="2C14DE"/>
                </a:solidFill>
                <a:latin typeface="Consolas" panose="020B0609020204030204" pitchFamily="49" charset="0"/>
                <a:cs typeface="Tahoma" panose="020B0604030504040204" pitchFamily="34" charset="0"/>
              </a:rPr>
              <a:t>emp</a:t>
            </a:r>
            <a:r>
              <a:rPr lang="en-US" sz="2400" b="1" dirty="0">
                <a:solidFill>
                  <a:srgbClr val="2C14DE"/>
                </a:solidFill>
                <a:latin typeface="Consolas" panose="020B0609020204030204" pitchFamily="49" charset="0"/>
                <a:cs typeface="Tahoma" panose="020B0604030504040204" pitchFamily="34" charset="0"/>
              </a:rPr>
              <a:t>);</a:t>
            </a:r>
          </a:p>
          <a:p>
            <a:pPr lvl="1">
              <a:lnSpc>
                <a:spcPct val="80000"/>
              </a:lnSpc>
              <a:buFontTx/>
              <a:buNone/>
            </a:pPr>
            <a:r>
              <a:rPr lang="en-US" sz="2400" dirty="0">
                <a:latin typeface="Consolas" panose="020B0609020204030204" pitchFamily="49" charset="0"/>
                <a:cs typeface="Tahoma" panose="020B0604030504040204" pitchFamily="34" charset="0"/>
              </a:rPr>
              <a:t>	double </a:t>
            </a:r>
            <a:r>
              <a:rPr lang="en-US" sz="2400" dirty="0" err="1">
                <a:latin typeface="Consolas" panose="020B0609020204030204" pitchFamily="49" charset="0"/>
                <a:cs typeface="Tahoma" panose="020B0604030504040204" pitchFamily="34" charset="0"/>
              </a:rPr>
              <a:t>getSalary</a:t>
            </a:r>
            <a:r>
              <a:rPr lang="en-US" sz="2400" dirty="0">
                <a:latin typeface="Consolas" panose="020B0609020204030204" pitchFamily="49" charset="0"/>
                <a:cs typeface="Tahoma" panose="020B0604030504040204" pitchFamily="34" charset="0"/>
              </a:rPr>
              <a:t>() { return salary; }</a:t>
            </a:r>
          </a:p>
          <a:p>
            <a:pPr>
              <a:lnSpc>
                <a:spcPct val="80000"/>
              </a:lnSpc>
              <a:buFont typeface="Monotype Sorts" charset="2"/>
              <a:buNone/>
            </a:pPr>
            <a:r>
              <a:rPr lang="en-US" sz="2400" b="1" dirty="0">
                <a:solidFill>
                  <a:srgbClr val="2C14DE"/>
                </a:solidFill>
                <a:latin typeface="Consolas" panose="020B0609020204030204" pitchFamily="49" charset="0"/>
                <a:cs typeface="Tahoma" panose="020B0604030504040204" pitchFamily="34" charset="0"/>
              </a:rPr>
              <a:t>}</a:t>
            </a:r>
            <a:endParaRPr lang="en-US" sz="2400" dirty="0">
              <a:solidFill>
                <a:srgbClr val="2C14DE"/>
              </a:solidFill>
              <a:latin typeface="Consolas" panose="020B0609020204030204" pitchFamily="49" charset="0"/>
              <a:cs typeface="Tahoma" panose="020B0604030504040204" pitchFamily="34" charset="0"/>
            </a:endParaRPr>
          </a:p>
          <a:p>
            <a:pPr>
              <a:lnSpc>
                <a:spcPct val="80000"/>
              </a:lnSpc>
              <a:buFont typeface="Monotype Sorts" charset="2"/>
              <a:buNone/>
            </a:pPr>
            <a:endParaRPr lang="en-US" sz="2400"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17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73429" y="0"/>
            <a:ext cx="8229600" cy="1143000"/>
          </a:xfrm>
        </p:spPr>
        <p:txBody>
          <a:bodyPr/>
          <a:lstStyle/>
          <a:p>
            <a:r>
              <a:rPr lang="en-US" b="1" dirty="0">
                <a:solidFill>
                  <a:srgbClr val="B80000"/>
                </a:solidFill>
              </a:rPr>
              <a:t>Solution Example</a:t>
            </a:r>
          </a:p>
        </p:txBody>
      </p:sp>
      <p:sp>
        <p:nvSpPr>
          <p:cNvPr id="28675" name="Text Box 3"/>
          <p:cNvSpPr txBox="1">
            <a:spLocks noChangeArrowheads="1"/>
          </p:cNvSpPr>
          <p:nvPr/>
        </p:nvSpPr>
        <p:spPr bwMode="auto">
          <a:xfrm>
            <a:off x="230256" y="1447800"/>
            <a:ext cx="8686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solidFill>
                  <a:srgbClr val="2C14DE"/>
                </a:solidFill>
                <a:latin typeface="Consolas" panose="020B0609020204030204" pitchFamily="49" charset="0"/>
              </a:rPr>
              <a:t>Employee Employee::operator+(Employee&amp; </a:t>
            </a:r>
            <a:r>
              <a:rPr lang="en-US" sz="2400" b="1" dirty="0" err="1">
                <a:solidFill>
                  <a:srgbClr val="2C14DE"/>
                </a:solidFill>
                <a:latin typeface="Consolas" panose="020B0609020204030204" pitchFamily="49" charset="0"/>
              </a:rPr>
              <a:t>emp</a:t>
            </a:r>
            <a:r>
              <a:rPr lang="en-US" sz="2400" b="1" dirty="0">
                <a:solidFill>
                  <a:srgbClr val="2C14DE"/>
                </a:solidFill>
                <a:latin typeface="Consolas" panose="020B0609020204030204" pitchFamily="49" charset="0"/>
              </a:rPr>
              <a:t>)</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total(999,0);  // dummy values</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total.salary</a:t>
            </a:r>
            <a:r>
              <a:rPr lang="en-US" sz="2400" b="1" dirty="0">
                <a:latin typeface="Consolas" panose="020B0609020204030204" pitchFamily="49" charset="0"/>
              </a:rPr>
              <a:t> = salary + </a:t>
            </a:r>
            <a:r>
              <a:rPr lang="en-US" sz="2400" b="1" dirty="0" err="1">
                <a:latin typeface="Consolas" panose="020B0609020204030204" pitchFamily="49" charset="0"/>
              </a:rPr>
              <a:t>emp.salary</a:t>
            </a:r>
            <a:r>
              <a:rPr lang="en-US" sz="2400" b="1" dirty="0">
                <a:latin typeface="Consolas" panose="020B0609020204030204" pitchFamily="49" charset="0"/>
              </a:rPr>
              <a:t>;</a:t>
            </a:r>
          </a:p>
          <a:p>
            <a:pPr eaLnBrk="1" hangingPunct="1"/>
            <a:r>
              <a:rPr lang="en-US" sz="2400" b="1" dirty="0">
                <a:latin typeface="Consolas" panose="020B0609020204030204" pitchFamily="49" charset="0"/>
              </a:rPr>
              <a:t>   return(total);</a:t>
            </a: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044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0"/>
            <a:ext cx="8193156" cy="1066800"/>
          </a:xfrm>
        </p:spPr>
        <p:txBody>
          <a:bodyPr/>
          <a:lstStyle/>
          <a:p>
            <a:r>
              <a:rPr lang="en-US" b="1" dirty="0">
                <a:solidFill>
                  <a:srgbClr val="B80000"/>
                </a:solidFill>
              </a:rPr>
              <a:t>Client Code for Class Employee</a:t>
            </a:r>
          </a:p>
        </p:txBody>
      </p:sp>
      <p:sp>
        <p:nvSpPr>
          <p:cNvPr id="29699" name="Text Box 3"/>
          <p:cNvSpPr txBox="1">
            <a:spLocks noChangeArrowheads="1"/>
          </p:cNvSpPr>
          <p:nvPr/>
        </p:nvSpPr>
        <p:spPr bwMode="auto">
          <a:xfrm>
            <a:off x="304800" y="1447800"/>
            <a:ext cx="8534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latin typeface="Consolas" panose="020B0609020204030204" pitchFamily="49" charset="0"/>
              </a:rPr>
              <a:t>void main()</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Clerk(115, 20000.00);</a:t>
            </a:r>
          </a:p>
          <a:p>
            <a:pPr eaLnBrk="1" hangingPunct="1"/>
            <a:r>
              <a:rPr lang="en-US" sz="2400" b="1" dirty="0">
                <a:latin typeface="Consolas" panose="020B0609020204030204" pitchFamily="49" charset="0"/>
              </a:rPr>
              <a:t>   Employee Driver(256, 15500.55);</a:t>
            </a:r>
          </a:p>
          <a:p>
            <a:pPr eaLnBrk="1" hangingPunct="1"/>
            <a:r>
              <a:rPr lang="en-US" sz="2400" b="1" dirty="0">
                <a:latin typeface="Consolas" panose="020B0609020204030204" pitchFamily="49" charset="0"/>
              </a:rPr>
              <a:t>   Employee Secretary(567, 34200.00);</a:t>
            </a:r>
          </a:p>
          <a:p>
            <a:pPr eaLnBrk="1" hangingPunct="1"/>
            <a:r>
              <a:rPr lang="en-US" sz="2400" b="1" dirty="0">
                <a:latin typeface="Consolas" panose="020B0609020204030204" pitchFamily="49" charset="0"/>
              </a:rPr>
              <a:t>   Employee sum(0, 0.0);</a:t>
            </a:r>
          </a:p>
          <a:p>
            <a:pPr eaLnBrk="1" hangingPunct="1"/>
            <a:r>
              <a:rPr lang="en-US" sz="2400" b="1" dirty="0">
                <a:latin typeface="Consolas" panose="020B0609020204030204" pitchFamily="49" charset="0"/>
              </a:rPr>
              <a:t>  </a:t>
            </a:r>
            <a:r>
              <a:rPr lang="en-US" sz="2400" b="1" dirty="0">
                <a:solidFill>
                  <a:srgbClr val="002060"/>
                </a:solidFill>
                <a:latin typeface="Consolas" panose="020B0609020204030204" pitchFamily="49" charset="0"/>
              </a:rPr>
              <a:t> </a:t>
            </a:r>
            <a:r>
              <a:rPr lang="en-US" sz="2400" b="1" dirty="0">
                <a:solidFill>
                  <a:srgbClr val="2C14DE"/>
                </a:solidFill>
                <a:latin typeface="Consolas" panose="020B0609020204030204" pitchFamily="49" charset="0"/>
              </a:rPr>
              <a:t>sum = Clerk + Driver + Secretary;</a:t>
            </a: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821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0"/>
            <a:ext cx="8305800" cy="1066800"/>
          </a:xfrm>
        </p:spPr>
        <p:txBody>
          <a:bodyPr>
            <a:normAutofit/>
          </a:bodyPr>
          <a:lstStyle/>
          <a:p>
            <a:r>
              <a:rPr lang="en-US" sz="5400" b="1" dirty="0">
                <a:solidFill>
                  <a:srgbClr val="B80000"/>
                </a:solidFill>
              </a:rPr>
              <a:t>The Answer (</a:t>
            </a:r>
            <a:r>
              <a:rPr lang="en-US" sz="5400" b="1" dirty="0" err="1">
                <a:solidFill>
                  <a:srgbClr val="B80000"/>
                </a:solidFill>
              </a:rPr>
              <a:t>double+object</a:t>
            </a:r>
            <a:r>
              <a:rPr lang="en-US" sz="5400" b="1" dirty="0">
                <a:solidFill>
                  <a:srgbClr val="B80000"/>
                </a:solidFill>
              </a:rPr>
              <a:t>)</a:t>
            </a:r>
          </a:p>
        </p:txBody>
      </p:sp>
      <p:sp>
        <p:nvSpPr>
          <p:cNvPr id="26627" name="Rectangle 3"/>
          <p:cNvSpPr>
            <a:spLocks noGrp="1" noChangeArrowheads="1"/>
          </p:cNvSpPr>
          <p:nvPr>
            <p:ph type="body" idx="1"/>
          </p:nvPr>
        </p:nvSpPr>
        <p:spPr>
          <a:xfrm>
            <a:off x="85252" y="1173934"/>
            <a:ext cx="8906347" cy="5607865"/>
          </a:xfrm>
        </p:spPr>
        <p:txBody>
          <a:bodyPr>
            <a:normAutofit lnSpcReduction="10000"/>
          </a:bodyPr>
          <a:lstStyle/>
          <a:p>
            <a:r>
              <a:rPr lang="en-US" sz="2800" dirty="0">
                <a:solidFill>
                  <a:schemeClr val="bg1">
                    <a:lumMod val="50000"/>
                  </a:schemeClr>
                </a:solidFill>
                <a:latin typeface="+mj-lt"/>
                <a:cs typeface="Tahoma" panose="020B0604030504040204" pitchFamily="34" charset="0"/>
              </a:rPr>
              <a:t>We cannot overload + for a double (a native type)</a:t>
            </a:r>
          </a:p>
          <a:p>
            <a:endParaRPr lang="en-US" sz="2800" dirty="0">
              <a:solidFill>
                <a:schemeClr val="bg1">
                  <a:lumMod val="50000"/>
                </a:schemeClr>
              </a:solidFill>
              <a:latin typeface="+mj-lt"/>
              <a:cs typeface="Tahoma" panose="020B0604030504040204" pitchFamily="34" charset="0"/>
            </a:endParaRPr>
          </a:p>
          <a:p>
            <a:pPr algn="just"/>
            <a:r>
              <a:rPr lang="en-US" sz="2800" dirty="0">
                <a:solidFill>
                  <a:schemeClr val="bg1">
                    <a:lumMod val="50000"/>
                  </a:schemeClr>
                </a:solidFill>
                <a:latin typeface="+mj-lt"/>
                <a:cs typeface="Tahoma" panose="020B0604030504040204" pitchFamily="34" charset="0"/>
              </a:rPr>
              <a:t>The </a:t>
            </a:r>
            <a:r>
              <a:rPr lang="en-US" sz="2800" b="1" dirty="0">
                <a:solidFill>
                  <a:schemeClr val="bg1">
                    <a:lumMod val="50000"/>
                  </a:schemeClr>
                </a:solidFill>
                <a:latin typeface="+mj-lt"/>
                <a:cs typeface="Tahoma" panose="020B0604030504040204" pitchFamily="34" charset="0"/>
              </a:rPr>
              <a:t>real solution </a:t>
            </a:r>
            <a:r>
              <a:rPr lang="en-US" sz="2800" dirty="0">
                <a:solidFill>
                  <a:schemeClr val="bg1">
                    <a:lumMod val="50000"/>
                  </a:schemeClr>
                </a:solidFill>
                <a:latin typeface="+mj-lt"/>
                <a:cs typeface="Tahoma" panose="020B0604030504040204" pitchFamily="34" charset="0"/>
              </a:rPr>
              <a:t>is to make sure that your operator+ function never returns a double (or any other native type).</a:t>
            </a:r>
          </a:p>
          <a:p>
            <a:endParaRPr lang="en-US" sz="2800" dirty="0">
              <a:solidFill>
                <a:schemeClr val="bg1">
                  <a:lumMod val="50000"/>
                </a:schemeClr>
              </a:solidFill>
              <a:latin typeface="+mj-lt"/>
              <a:cs typeface="Tahoma" panose="020B0604030504040204" pitchFamily="34" charset="0"/>
            </a:endParaRPr>
          </a:p>
          <a:p>
            <a:pPr algn="just"/>
            <a:r>
              <a:rPr lang="en-US" sz="2800" dirty="0">
                <a:solidFill>
                  <a:schemeClr val="bg1">
                    <a:lumMod val="50000"/>
                  </a:schemeClr>
                </a:solidFill>
                <a:latin typeface="+mj-lt"/>
                <a:cs typeface="Tahoma" panose="020B0604030504040204" pitchFamily="34" charset="0"/>
              </a:rPr>
              <a:t>An operator to add Employees should return an Employee (see next slide)</a:t>
            </a:r>
          </a:p>
          <a:p>
            <a:pPr algn="just"/>
            <a:endParaRPr lang="en-US" sz="2800" dirty="0">
              <a:latin typeface="+mj-lt"/>
              <a:cs typeface="Tahoma" panose="020B0604030504040204" pitchFamily="34" charset="0"/>
            </a:endParaRPr>
          </a:p>
          <a:p>
            <a:pPr algn="just"/>
            <a:r>
              <a:rPr lang="en-US" sz="2800" b="1" u="sng" dirty="0">
                <a:solidFill>
                  <a:srgbClr val="C00000"/>
                </a:solidFill>
                <a:latin typeface="+mj-lt"/>
                <a:cs typeface="Tahoma" panose="020B0604030504040204" pitchFamily="34" charset="0"/>
              </a:rPr>
              <a:t>Solution 2:</a:t>
            </a:r>
            <a:r>
              <a:rPr lang="en-US" sz="2800" b="1" dirty="0">
                <a:solidFill>
                  <a:srgbClr val="C00000"/>
                </a:solidFill>
                <a:latin typeface="+mj-lt"/>
                <a:cs typeface="Tahoma" panose="020B0604030504040204" pitchFamily="34" charset="0"/>
              </a:rPr>
              <a:t> make an additional non-member operator overloading function that takes a double and an Employee.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1387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0378-ECF0-AE46-A1DD-90BB5AAE0EA9}"/>
              </a:ext>
            </a:extLst>
          </p:cNvPr>
          <p:cNvSpPr>
            <a:spLocks noGrp="1"/>
          </p:cNvSpPr>
          <p:nvPr>
            <p:ph type="title"/>
          </p:nvPr>
        </p:nvSpPr>
        <p:spPr>
          <a:xfrm>
            <a:off x="990600" y="313267"/>
            <a:ext cx="8153400" cy="829733"/>
          </a:xfrm>
        </p:spPr>
        <p:txBody>
          <a:bodyPr/>
          <a:lstStyle/>
          <a:p>
            <a:r>
              <a:rPr lang="en-US" b="1" dirty="0">
                <a:solidFill>
                  <a:srgbClr val="B80000"/>
                </a:solidFill>
              </a:rPr>
              <a:t>The Answer (</a:t>
            </a:r>
            <a:r>
              <a:rPr lang="en-US" b="1" dirty="0" err="1">
                <a:solidFill>
                  <a:srgbClr val="B80000"/>
                </a:solidFill>
              </a:rPr>
              <a:t>double+object</a:t>
            </a:r>
            <a:r>
              <a:rPr lang="en-US" b="1" dirty="0">
                <a:solidFill>
                  <a:srgbClr val="B80000"/>
                </a:solidFill>
              </a:rPr>
              <a:t>)</a:t>
            </a:r>
            <a:endParaRPr lang="en-US" dirty="0"/>
          </a:p>
        </p:txBody>
      </p:sp>
      <p:sp>
        <p:nvSpPr>
          <p:cNvPr id="3" name="Content Placeholder 2">
            <a:extLst>
              <a:ext uri="{FF2B5EF4-FFF2-40B4-BE49-F238E27FC236}">
                <a16:creationId xmlns:a16="http://schemas.microsoft.com/office/drawing/2014/main" id="{C7D1BAFB-007A-FC41-B8DC-06EED2287DAD}"/>
              </a:ext>
            </a:extLst>
          </p:cNvPr>
          <p:cNvSpPr>
            <a:spLocks noGrp="1"/>
          </p:cNvSpPr>
          <p:nvPr>
            <p:ph idx="1"/>
          </p:nvPr>
        </p:nvSpPr>
        <p:spPr/>
        <p:txBody>
          <a:bodyPr/>
          <a:lstStyle/>
          <a:p>
            <a:pPr marL="0" indent="0">
              <a:buNone/>
            </a:pPr>
            <a:r>
              <a:rPr lang="en-US" sz="2800" b="1" dirty="0">
                <a:solidFill>
                  <a:srgbClr val="2C14DE"/>
                </a:solidFill>
                <a:latin typeface="Courier New" panose="02070309020205020404" pitchFamily="49" charset="0"/>
                <a:cs typeface="Courier New" panose="02070309020205020404" pitchFamily="49" charset="0"/>
              </a:rPr>
              <a:t>double operator+(double b, Employee emp)</a:t>
            </a:r>
          </a:p>
          <a:p>
            <a:pPr marL="0" indent="0">
              <a:buNone/>
            </a:pPr>
            <a:r>
              <a:rPr lang="en-US" sz="2800" b="1" dirty="0">
                <a:latin typeface="Courier New" panose="02070309020205020404" pitchFamily="49" charset="0"/>
                <a:cs typeface="Courier New" panose="02070309020205020404" pitchFamily="49" charset="0"/>
              </a:rPr>
              <a:t>{</a:t>
            </a:r>
          </a:p>
          <a:p>
            <a:pPr marL="0" indent="0">
              <a:buNone/>
            </a:pPr>
            <a:r>
              <a:rPr lang="en-US" sz="2800" b="1" dirty="0">
                <a:latin typeface="Courier New" panose="02070309020205020404" pitchFamily="49" charset="0"/>
                <a:cs typeface="Courier New" panose="02070309020205020404" pitchFamily="49" charset="0"/>
              </a:rPr>
              <a:t>   double total;</a:t>
            </a:r>
          </a:p>
          <a:p>
            <a:pPr marL="0" indent="0">
              <a:buNone/>
            </a:pPr>
            <a:r>
              <a:rPr lang="en-US" sz="2800" b="1" dirty="0">
                <a:latin typeface="Courier New" panose="02070309020205020404" pitchFamily="49" charset="0"/>
                <a:cs typeface="Courier New" panose="02070309020205020404" pitchFamily="49" charset="0"/>
              </a:rPr>
              <a:t>   total = </a:t>
            </a:r>
            <a:r>
              <a:rPr lang="en-US" sz="2800" b="1" dirty="0" err="1">
                <a:latin typeface="Courier New" panose="02070309020205020404" pitchFamily="49" charset="0"/>
                <a:cs typeface="Courier New" panose="02070309020205020404" pitchFamily="49" charset="0"/>
              </a:rPr>
              <a:t>emp.salary</a:t>
            </a:r>
            <a:r>
              <a:rPr lang="en-US" sz="2800" b="1" dirty="0">
                <a:latin typeface="Courier New" panose="02070309020205020404" pitchFamily="49" charset="0"/>
                <a:cs typeface="Courier New" panose="02070309020205020404" pitchFamily="49" charset="0"/>
              </a:rPr>
              <a:t> + b;</a:t>
            </a:r>
          </a:p>
          <a:p>
            <a:pPr marL="0" indent="0">
              <a:buNone/>
            </a:pPr>
            <a:r>
              <a:rPr lang="en-US" sz="2800" b="1" dirty="0">
                <a:latin typeface="Courier New" panose="02070309020205020404" pitchFamily="49" charset="0"/>
                <a:cs typeface="Courier New" panose="02070309020205020404" pitchFamily="49" charset="0"/>
              </a:rPr>
              <a:t>   return total;</a:t>
            </a:r>
          </a:p>
          <a:p>
            <a:pPr marL="0" indent="0">
              <a:buNone/>
            </a:pPr>
            <a:r>
              <a:rPr lang="en-US" sz="2800" b="1"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951937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6063"/>
            <a:ext cx="8305800" cy="1052253"/>
          </a:xfrm>
        </p:spPr>
        <p:txBody>
          <a:bodyPr>
            <a:noAutofit/>
          </a:bodyPr>
          <a:lstStyle/>
          <a:p>
            <a:r>
              <a:rPr lang="en-US" sz="3200" b="1" u="sng" dirty="0">
                <a:solidFill>
                  <a:srgbClr val="B80000"/>
                </a:solidFill>
              </a:rPr>
              <a:t>Another Example of a Non-member Operator Overloading Function</a:t>
            </a:r>
          </a:p>
        </p:txBody>
      </p:sp>
      <p:pic>
        <p:nvPicPr>
          <p:cNvPr id="2" name="Picture 1"/>
          <p:cNvPicPr>
            <a:picLocks noChangeAspect="1"/>
          </p:cNvPicPr>
          <p:nvPr/>
        </p:nvPicPr>
        <p:blipFill>
          <a:blip r:embed="rId3"/>
          <a:stretch>
            <a:fillRect/>
          </a:stretch>
        </p:blipFill>
        <p:spPr>
          <a:xfrm>
            <a:off x="381000" y="997615"/>
            <a:ext cx="4114800" cy="5595678"/>
          </a:xfrm>
          <a:prstGeom prst="rect">
            <a:avLst/>
          </a:prstGeom>
        </p:spPr>
      </p:pic>
    </p:spTree>
    <p:extLst>
      <p:ext uri="{BB962C8B-B14F-4D97-AF65-F5344CB8AC3E}">
        <p14:creationId xmlns:p14="http://schemas.microsoft.com/office/powerpoint/2010/main" val="1302271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90600" y="0"/>
            <a:ext cx="8153400" cy="1066800"/>
          </a:xfrm>
        </p:spPr>
        <p:txBody>
          <a:bodyPr>
            <a:normAutofit fontScale="90000"/>
          </a:bodyPr>
          <a:lstStyle/>
          <a:p>
            <a:r>
              <a:rPr lang="en-US" b="1" dirty="0">
                <a:solidFill>
                  <a:srgbClr val="C00000"/>
                </a:solidFill>
              </a:rPr>
              <a:t>Overloading other binary operators</a:t>
            </a:r>
          </a:p>
        </p:txBody>
      </p:sp>
      <p:sp>
        <p:nvSpPr>
          <p:cNvPr id="9219" name="Rectangle 3"/>
          <p:cNvSpPr>
            <a:spLocks noGrp="1" noChangeArrowheads="1"/>
          </p:cNvSpPr>
          <p:nvPr>
            <p:ph type="body" idx="1"/>
          </p:nvPr>
        </p:nvSpPr>
        <p:spPr>
          <a:xfrm>
            <a:off x="152400" y="1219200"/>
            <a:ext cx="8839200" cy="5486400"/>
          </a:xfrm>
        </p:spPr>
        <p:txBody>
          <a:bodyPr>
            <a:normAutofit lnSpcReduction="10000"/>
          </a:bodyPr>
          <a:lstStyle/>
          <a:p>
            <a:r>
              <a:rPr lang="en-US" sz="2800" dirty="0">
                <a:cs typeface="Courier New" panose="02070309020205020404" pitchFamily="49" charset="0"/>
              </a:rPr>
              <a:t>Just as we overloaded the + operator, we can overload </a:t>
            </a:r>
            <a:r>
              <a:rPr lang="en-US" dirty="0">
                <a:solidFill>
                  <a:srgbClr val="2C14DE"/>
                </a:solidFill>
                <a:cs typeface="Courier New" panose="02070309020205020404" pitchFamily="49" charset="0"/>
              </a:rPr>
              <a:t>-</a:t>
            </a:r>
            <a:r>
              <a:rPr lang="en-US" sz="2800" dirty="0">
                <a:cs typeface="Courier New" panose="02070309020205020404" pitchFamily="49" charset="0"/>
              </a:rPr>
              <a:t>, </a:t>
            </a:r>
            <a:r>
              <a:rPr lang="en-US" dirty="0">
                <a:solidFill>
                  <a:srgbClr val="2C14DE"/>
                </a:solidFill>
                <a:cs typeface="Courier New" panose="02070309020205020404" pitchFamily="49" charset="0"/>
              </a:rPr>
              <a:t>*</a:t>
            </a:r>
            <a:r>
              <a:rPr lang="en-US" sz="2800" dirty="0">
                <a:cs typeface="Courier New" panose="02070309020205020404" pitchFamily="49" charset="0"/>
              </a:rPr>
              <a:t>, </a:t>
            </a:r>
            <a:r>
              <a:rPr lang="en-US" dirty="0">
                <a:solidFill>
                  <a:srgbClr val="2C14DE"/>
                </a:solidFill>
                <a:cs typeface="Courier New" panose="02070309020205020404" pitchFamily="49" charset="0"/>
              </a:rPr>
              <a:t>/</a:t>
            </a:r>
            <a:r>
              <a:rPr lang="en-US" sz="2800" dirty="0">
                <a:cs typeface="Courier New" panose="02070309020205020404" pitchFamily="49" charset="0"/>
              </a:rPr>
              <a:t>, </a:t>
            </a:r>
            <a:r>
              <a:rPr lang="en-US" sz="3600" dirty="0">
                <a:solidFill>
                  <a:srgbClr val="2C14DE"/>
                </a:solidFill>
                <a:cs typeface="Courier New" panose="02070309020205020404" pitchFamily="49" charset="0"/>
              </a:rPr>
              <a:t>&gt;</a:t>
            </a:r>
            <a:r>
              <a:rPr lang="en-US" sz="2800" dirty="0">
                <a:cs typeface="Courier New" panose="02070309020205020404" pitchFamily="49" charset="0"/>
              </a:rPr>
              <a:t> and </a:t>
            </a:r>
            <a:r>
              <a:rPr lang="en-US" sz="3600" dirty="0">
                <a:solidFill>
                  <a:srgbClr val="2C14DE"/>
                </a:solidFill>
                <a:cs typeface="Courier New" panose="02070309020205020404" pitchFamily="49" charset="0"/>
              </a:rPr>
              <a:t>&lt;</a:t>
            </a:r>
          </a:p>
          <a:p>
            <a:r>
              <a:rPr lang="en-US" sz="2800" dirty="0">
                <a:cs typeface="Courier New" panose="02070309020205020404" pitchFamily="49" charset="0"/>
              </a:rPr>
              <a:t>Example: Overloading the </a:t>
            </a:r>
            <a:r>
              <a:rPr lang="en-US" b="1" dirty="0">
                <a:solidFill>
                  <a:srgbClr val="2C14DE"/>
                </a:solidFill>
                <a:cs typeface="Courier New" panose="02070309020205020404" pitchFamily="49" charset="0"/>
              </a:rPr>
              <a:t>&gt;</a:t>
            </a:r>
            <a:r>
              <a:rPr lang="en-US" sz="2800" dirty="0">
                <a:cs typeface="Courier New" panose="02070309020205020404" pitchFamily="49" charset="0"/>
              </a:rPr>
              <a:t> operator:</a:t>
            </a:r>
          </a:p>
          <a:p>
            <a:pPr>
              <a:buFontTx/>
              <a:buNone/>
            </a:pPr>
            <a:endParaRPr lang="en-US" sz="2800" b="1" dirty="0">
              <a:solidFill>
                <a:srgbClr val="2C14DE"/>
              </a:solidFill>
              <a:latin typeface="Consolas" panose="020B0609020204030204" pitchFamily="49" charset="0"/>
              <a:cs typeface="Courier New" panose="02070309020205020404" pitchFamily="49" charset="0"/>
            </a:endParaRPr>
          </a:p>
          <a:p>
            <a:pPr>
              <a:buFontTx/>
              <a:buNone/>
            </a:pPr>
            <a:r>
              <a:rPr lang="en-US" sz="2800" b="1" dirty="0">
                <a:solidFill>
                  <a:srgbClr val="2C14DE"/>
                </a:solidFill>
                <a:latin typeface="Consolas" panose="020B0609020204030204" pitchFamily="49" charset="0"/>
                <a:cs typeface="Courier New" panose="02070309020205020404" pitchFamily="49" charset="0"/>
              </a:rPr>
              <a:t>bool Employee::operator&gt;(Employee&amp; e)</a:t>
            </a:r>
          </a:p>
          <a:p>
            <a:pPr>
              <a:buFontTx/>
              <a:buNone/>
            </a:pPr>
            <a:r>
              <a:rPr lang="en-US" sz="2800" b="1" dirty="0">
                <a:latin typeface="Consolas" panose="020B0609020204030204" pitchFamily="49" charset="0"/>
                <a:cs typeface="Courier New" panose="02070309020205020404" pitchFamily="49" charset="0"/>
              </a:rPr>
              <a:t>{</a:t>
            </a:r>
          </a:p>
          <a:p>
            <a:pPr>
              <a:buFontTx/>
              <a:buNone/>
            </a:pPr>
            <a:r>
              <a:rPr lang="en-US" sz="2800" b="1" dirty="0">
                <a:latin typeface="Consolas" panose="020B0609020204030204" pitchFamily="49" charset="0"/>
                <a:cs typeface="Courier New" panose="02070309020205020404" pitchFamily="49" charset="0"/>
              </a:rPr>
              <a:t>		return(seniority &gt; </a:t>
            </a:r>
            <a:r>
              <a:rPr lang="en-US" sz="2800" b="1" dirty="0" err="1">
                <a:latin typeface="Consolas" panose="020B0609020204030204" pitchFamily="49" charset="0"/>
                <a:cs typeface="Courier New" panose="02070309020205020404" pitchFamily="49" charset="0"/>
              </a:rPr>
              <a:t>e.seniority</a:t>
            </a:r>
            <a:r>
              <a:rPr lang="en-US" sz="2800" b="1" dirty="0">
                <a:latin typeface="Consolas" panose="020B0609020204030204" pitchFamily="49" charset="0"/>
                <a:cs typeface="Courier New" panose="02070309020205020404" pitchFamily="49" charset="0"/>
              </a:rPr>
              <a:t>);</a:t>
            </a:r>
          </a:p>
          <a:p>
            <a:pPr>
              <a:buFontTx/>
              <a:buNone/>
            </a:pPr>
            <a:r>
              <a:rPr lang="en-US" sz="2800" b="1" dirty="0">
                <a:latin typeface="Consolas" panose="020B0609020204030204" pitchFamily="49" charset="0"/>
                <a:cs typeface="Courier New" panose="02070309020205020404" pitchFamily="49" charset="0"/>
              </a:rPr>
              <a:t>}</a:t>
            </a:r>
          </a:p>
          <a:p>
            <a:endParaRPr lang="en-US" sz="2000" b="1" dirty="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a:p>
            <a:pPr>
              <a:buFontTx/>
              <a:buNone/>
            </a:pPr>
            <a:r>
              <a:rPr lang="en-US" sz="2400" b="1" dirty="0">
                <a:latin typeface="+mj-lt"/>
                <a:cs typeface="Courier New" panose="02070309020205020404" pitchFamily="49" charset="0"/>
              </a:rPr>
              <a:t>called from the program like this:</a:t>
            </a:r>
            <a:endParaRPr lang="en-US" sz="2400" b="1" dirty="0">
              <a:latin typeface="Consolas" panose="020B0609020204030204" pitchFamily="49" charset="0"/>
              <a:cs typeface="Courier New" panose="02070309020205020404" pitchFamily="49" charset="0"/>
            </a:endParaRPr>
          </a:p>
          <a:p>
            <a:pPr>
              <a:buFontTx/>
              <a:buNone/>
            </a:pPr>
            <a:r>
              <a:rPr lang="en-US" sz="2400" b="1" dirty="0">
                <a:solidFill>
                  <a:srgbClr val="2C14DE"/>
                </a:solidFill>
                <a:latin typeface="Consolas" panose="020B0609020204030204" pitchFamily="49" charset="0"/>
                <a:cs typeface="Courier New" panose="02070309020205020404" pitchFamily="49" charset="0"/>
              </a:rPr>
              <a:t>    if (emp1 &gt; emp2)</a:t>
            </a:r>
            <a:r>
              <a:rPr lang="en-US" sz="2400" b="1" dirty="0">
                <a:solidFill>
                  <a:srgbClr val="2C14DE"/>
                </a:solidFill>
                <a:latin typeface="+mj-lt"/>
                <a:cs typeface="Courier New" panose="02070309020205020404" pitchFamily="49"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C344BEB4-39E2-C740-A75E-4D435DAAA017}"/>
              </a:ext>
            </a:extLst>
          </p:cNvPr>
          <p:cNvCxnSpPr>
            <a:cxnSpLocks/>
          </p:cNvCxnSpPr>
          <p:nvPr/>
        </p:nvCxnSpPr>
        <p:spPr>
          <a:xfrm flipH="1" flipV="1">
            <a:off x="838200" y="3505200"/>
            <a:ext cx="609600" cy="2743200"/>
          </a:xfrm>
          <a:prstGeom prst="straightConnector1">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13E17085-3677-1E49-9C69-6C174525B4A3}"/>
              </a:ext>
            </a:extLst>
          </p:cNvPr>
          <p:cNvCxnSpPr/>
          <p:nvPr/>
        </p:nvCxnSpPr>
        <p:spPr>
          <a:xfrm flipV="1">
            <a:off x="3581400" y="3581400"/>
            <a:ext cx="1905000" cy="27432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18254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54156" y="0"/>
            <a:ext cx="8153400" cy="1036319"/>
          </a:xfrm>
        </p:spPr>
        <p:txBody>
          <a:bodyPr/>
          <a:lstStyle/>
          <a:p>
            <a:r>
              <a:rPr lang="en-US" b="1" dirty="0">
                <a:solidFill>
                  <a:srgbClr val="C00000"/>
                </a:solidFill>
              </a:rPr>
              <a:t>Operator Overloading Syntax</a:t>
            </a:r>
          </a:p>
        </p:txBody>
      </p:sp>
      <p:sp>
        <p:nvSpPr>
          <p:cNvPr id="11267" name="Content Placeholder 2"/>
          <p:cNvSpPr>
            <a:spLocks noGrp="1"/>
          </p:cNvSpPr>
          <p:nvPr>
            <p:ph idx="1"/>
          </p:nvPr>
        </p:nvSpPr>
        <p:spPr/>
        <p:txBody>
          <a:bodyPr/>
          <a:lstStyle/>
          <a:p>
            <a:r>
              <a:rPr lang="en-US" sz="3000" b="1" dirty="0">
                <a:cs typeface="Tahoma" panose="020B0604030504040204" pitchFamily="34" charset="0"/>
              </a:rPr>
              <a:t>Although,</a:t>
            </a:r>
            <a:r>
              <a:rPr lang="en-US" sz="3000" dirty="0">
                <a:cs typeface="Tahoma" panose="020B0604030504040204" pitchFamily="34" charset="0"/>
              </a:rPr>
              <a:t> the </a:t>
            </a:r>
            <a:r>
              <a:rPr lang="en-US" sz="3000" b="1" dirty="0">
                <a:solidFill>
                  <a:srgbClr val="C00000"/>
                </a:solidFill>
                <a:cs typeface="Tahoma" panose="020B0604030504040204" pitchFamily="34" charset="0"/>
              </a:rPr>
              <a:t>syntax of defining prototype is</a:t>
            </a:r>
            <a:r>
              <a:rPr lang="en-US" sz="3000" dirty="0">
                <a:cs typeface="Tahoma" panose="020B0604030504040204" pitchFamily="34" charset="0"/>
              </a:rPr>
              <a:t>:</a:t>
            </a:r>
          </a:p>
          <a:p>
            <a:pPr marL="457200" lvl="1" indent="0">
              <a:buNone/>
            </a:pPr>
            <a:r>
              <a:rPr lang="en-US" sz="2400" b="1" dirty="0" err="1">
                <a:solidFill>
                  <a:srgbClr val="2C14DE"/>
                </a:solidFill>
                <a:latin typeface="Courier New" panose="02070309020205020404" pitchFamily="49" charset="0"/>
                <a:cs typeface="Courier New" panose="02070309020205020404" pitchFamily="49" charset="0"/>
              </a:rPr>
              <a:t>datatype</a:t>
            </a:r>
            <a:r>
              <a:rPr lang="en-US" sz="2400" b="1" dirty="0">
                <a:solidFill>
                  <a:srgbClr val="2C14DE"/>
                </a:solidFill>
                <a:latin typeface="Courier New" panose="02070309020205020404" pitchFamily="49" charset="0"/>
                <a:cs typeface="Courier New" panose="02070309020205020404" pitchFamily="49" charset="0"/>
              </a:rPr>
              <a:t> operator+ (</a:t>
            </a:r>
            <a:r>
              <a:rPr lang="en-US" sz="2400" b="1" dirty="0" err="1">
                <a:solidFill>
                  <a:srgbClr val="2C14DE"/>
                </a:solidFill>
                <a:latin typeface="Courier New" panose="02070309020205020404" pitchFamily="49" charset="0"/>
                <a:cs typeface="Courier New" panose="02070309020205020404" pitchFamily="49" charset="0"/>
              </a:rPr>
              <a:t>datatype</a:t>
            </a:r>
            <a:r>
              <a:rPr lang="en-US" sz="2400" b="1" dirty="0">
                <a:solidFill>
                  <a:srgbClr val="2C14DE"/>
                </a:solidFill>
                <a:latin typeface="Courier New" panose="02070309020205020404" pitchFamily="49" charset="0"/>
                <a:cs typeface="Courier New" panose="02070309020205020404" pitchFamily="49" charset="0"/>
              </a:rPr>
              <a:t>)</a:t>
            </a:r>
          </a:p>
          <a:p>
            <a:pPr lvl="1"/>
            <a:endParaRPr lang="en-US" dirty="0">
              <a:cs typeface="Tahoma" panose="020B0604030504040204" pitchFamily="34" charset="0"/>
            </a:endParaRPr>
          </a:p>
          <a:p>
            <a:r>
              <a:rPr lang="en-US" sz="3000" b="1" dirty="0">
                <a:cs typeface="Tahoma" panose="020B0604030504040204" pitchFamily="34" charset="0"/>
              </a:rPr>
              <a:t>However</a:t>
            </a:r>
            <a:r>
              <a:rPr lang="en-US" sz="3000" dirty="0">
                <a:cs typeface="Tahoma" panose="020B0604030504040204" pitchFamily="34" charset="0"/>
              </a:rPr>
              <a:t>, for </a:t>
            </a:r>
            <a:r>
              <a:rPr lang="en-US" sz="3000" b="1" dirty="0">
                <a:solidFill>
                  <a:srgbClr val="B80000"/>
                </a:solidFill>
                <a:cs typeface="Tahoma" panose="020B0604030504040204" pitchFamily="34" charset="0"/>
              </a:rPr>
              <a:t>some operators</a:t>
            </a:r>
            <a:r>
              <a:rPr lang="en-US" sz="3000" dirty="0">
                <a:cs typeface="Tahoma" panose="020B0604030504040204" pitchFamily="34" charset="0"/>
              </a:rPr>
              <a:t>, there is </a:t>
            </a:r>
            <a:r>
              <a:rPr lang="en-US" sz="3000" b="1" u="sng" dirty="0">
                <a:solidFill>
                  <a:srgbClr val="B80000"/>
                </a:solidFill>
                <a:cs typeface="Tahoma" panose="020B0604030504040204" pitchFamily="34" charset="0"/>
              </a:rPr>
              <a:t>a small change </a:t>
            </a:r>
            <a:r>
              <a:rPr lang="en-US" sz="3000" dirty="0">
                <a:cs typeface="Tahoma" panose="020B0604030504040204" pitchFamily="34" charset="0"/>
              </a:rPr>
              <a:t>in the above </a:t>
            </a:r>
            <a:r>
              <a:rPr lang="en-US" sz="3000" b="1" u="sng" dirty="0">
                <a:solidFill>
                  <a:srgbClr val="B80000"/>
                </a:solidFill>
                <a:cs typeface="Tahoma" panose="020B0604030504040204" pitchFamily="34" charset="0"/>
              </a:rPr>
              <a:t>syntax</a:t>
            </a:r>
            <a:r>
              <a:rPr lang="en-US" sz="3000" b="1" dirty="0">
                <a:cs typeface="Tahoma" panose="020B0604030504040204" pitchFamily="34" charset="0"/>
              </a:rPr>
              <a:t>:</a:t>
            </a:r>
          </a:p>
          <a:p>
            <a:pPr marL="457200" lvl="1" indent="0">
              <a:buNone/>
            </a:pPr>
            <a:r>
              <a:rPr lang="en-US" dirty="0">
                <a:cs typeface="Tahoma" panose="020B0604030504040204" pitchFamily="34" charset="0"/>
              </a:rPr>
              <a:t>	</a:t>
            </a:r>
            <a:r>
              <a:rPr lang="en-US" b="1" dirty="0">
                <a:solidFill>
                  <a:srgbClr val="2C14DE"/>
                </a:solidFill>
                <a:cs typeface="Tahoma" panose="020B0604030504040204" pitchFamily="34" charset="0"/>
              </a:rPr>
              <a:t>++</a:t>
            </a:r>
            <a:r>
              <a:rPr lang="en-US" dirty="0">
                <a:cs typeface="Tahoma" panose="020B0604030504040204" pitchFamily="34" charset="0"/>
              </a:rPr>
              <a:t>, </a:t>
            </a:r>
            <a:r>
              <a:rPr lang="en-US" b="1" dirty="0">
                <a:solidFill>
                  <a:srgbClr val="2C14DE"/>
                </a:solidFill>
                <a:cs typeface="Tahoma" panose="020B0604030504040204" pitchFamily="34" charset="0"/>
              </a:rPr>
              <a:t>--</a:t>
            </a:r>
            <a:r>
              <a:rPr lang="en-US" dirty="0">
                <a:cs typeface="Tahoma" panose="020B0604030504040204" pitchFamily="34" charset="0"/>
              </a:rPr>
              <a:t> operators</a:t>
            </a:r>
          </a:p>
          <a:p>
            <a:pPr marL="457200" lvl="1" indent="0">
              <a:buNone/>
            </a:pPr>
            <a:r>
              <a:rPr lang="en-US" dirty="0">
                <a:cs typeface="Tahoma" panose="020B0604030504040204" pitchFamily="34" charset="0"/>
              </a:rPr>
              <a:t>	</a:t>
            </a:r>
            <a:r>
              <a:rPr lang="en-US" b="1" dirty="0">
                <a:solidFill>
                  <a:srgbClr val="2C14DE"/>
                </a:solidFill>
                <a:cs typeface="Tahoma" panose="020B0604030504040204" pitchFamily="34" charset="0"/>
              </a:rPr>
              <a:t>&gt;&gt;</a:t>
            </a:r>
            <a:r>
              <a:rPr lang="en-US" dirty="0">
                <a:cs typeface="Tahoma" panose="020B0604030504040204" pitchFamily="34" charset="0"/>
              </a:rPr>
              <a:t>, </a:t>
            </a:r>
            <a:r>
              <a:rPr lang="en-US" b="1" dirty="0">
                <a:solidFill>
                  <a:srgbClr val="2C14DE"/>
                </a:solidFill>
                <a:cs typeface="Tahoma" panose="020B0604030504040204" pitchFamily="34" charset="0"/>
              </a:rPr>
              <a:t>&lt;&lt;</a:t>
            </a:r>
            <a:r>
              <a:rPr lang="en-US" dirty="0">
                <a:solidFill>
                  <a:srgbClr val="2C14DE"/>
                </a:solidFill>
                <a:cs typeface="Tahoma" panose="020B0604030504040204" pitchFamily="34" charset="0"/>
              </a:rPr>
              <a:t> </a:t>
            </a:r>
            <a:r>
              <a:rPr lang="en-US" dirty="0">
                <a:cs typeface="Tahoma" panose="020B0604030504040204" pitchFamily="34" charset="0"/>
              </a:rPr>
              <a:t>operators</a:t>
            </a:r>
          </a:p>
          <a:p>
            <a:pPr marL="457200" lvl="1" indent="0">
              <a:buNone/>
            </a:pPr>
            <a:r>
              <a:rPr lang="en-US" dirty="0">
                <a:cs typeface="Tahoma" panose="020B0604030504040204" pitchFamily="34" charset="0"/>
              </a:rPr>
              <a:t>	</a:t>
            </a:r>
            <a:r>
              <a:rPr lang="en-US" b="1" dirty="0">
                <a:solidFill>
                  <a:srgbClr val="2C14DE"/>
                </a:solidFill>
                <a:cs typeface="Tahoma" panose="020B0604030504040204" pitchFamily="34" charset="0"/>
              </a:rPr>
              <a:t>&amp;</a:t>
            </a:r>
            <a:r>
              <a:rPr lang="en-US" dirty="0">
                <a:solidFill>
                  <a:srgbClr val="2C14DE"/>
                </a:solidFill>
                <a:cs typeface="Tahoma" panose="020B0604030504040204" pitchFamily="34" charset="0"/>
              </a:rPr>
              <a:t> </a:t>
            </a:r>
            <a:r>
              <a:rPr lang="en-US" dirty="0">
                <a:cs typeface="Tahoma" panose="020B0604030504040204" pitchFamily="34" charset="0"/>
              </a:rPr>
              <a:t>and </a:t>
            </a:r>
            <a:r>
              <a:rPr lang="en-US" b="1" dirty="0">
                <a:solidFill>
                  <a:srgbClr val="2C14DE"/>
                </a:solidFill>
                <a:cs typeface="Tahoma" panose="020B0604030504040204" pitchFamily="34" charset="0"/>
              </a:rPr>
              <a:t>[ ]</a:t>
            </a:r>
            <a:r>
              <a:rPr lang="en-US" dirty="0">
                <a:solidFill>
                  <a:srgbClr val="2C14DE"/>
                </a:solidFill>
                <a:cs typeface="Tahoma" panose="020B0604030504040204" pitchFamily="34" charset="0"/>
              </a:rPr>
              <a:t> </a:t>
            </a:r>
            <a:r>
              <a:rPr lang="en-US" dirty="0">
                <a:cs typeface="Tahoma" panose="020B0604030504040204" pitchFamily="34" charset="0"/>
              </a:rPr>
              <a:t>operators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851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0"/>
            <a:ext cx="8153400" cy="1036319"/>
          </a:xfrm>
        </p:spPr>
        <p:txBody>
          <a:bodyPr/>
          <a:lstStyle/>
          <a:p>
            <a:r>
              <a:rPr lang="en-US" b="1" dirty="0">
                <a:solidFill>
                  <a:srgbClr val="B80000"/>
                </a:solidFill>
              </a:rPr>
              <a:t>Overloading ++ and --</a:t>
            </a:r>
          </a:p>
        </p:txBody>
      </p:sp>
      <p:sp>
        <p:nvSpPr>
          <p:cNvPr id="12291" name="Rectangle 3"/>
          <p:cNvSpPr>
            <a:spLocks noGrp="1" noChangeArrowheads="1"/>
          </p:cNvSpPr>
          <p:nvPr>
            <p:ph type="body" idx="1"/>
          </p:nvPr>
        </p:nvSpPr>
        <p:spPr/>
        <p:txBody>
          <a:bodyPr/>
          <a:lstStyle/>
          <a:p>
            <a:r>
              <a:rPr lang="en-US" sz="3000" b="1" dirty="0">
                <a:latin typeface="+mj-lt"/>
              </a:rPr>
              <a:t>Operator</a:t>
            </a:r>
            <a:r>
              <a:rPr lang="en-US" sz="3000" dirty="0">
                <a:latin typeface="+mj-lt"/>
              </a:rPr>
              <a:t> </a:t>
            </a:r>
            <a:r>
              <a:rPr lang="en-US" sz="3000" b="1" dirty="0">
                <a:solidFill>
                  <a:srgbClr val="B80000"/>
                </a:solidFill>
                <a:latin typeface="+mj-lt"/>
              </a:rPr>
              <a:t>++</a:t>
            </a:r>
            <a:r>
              <a:rPr lang="en-US" sz="3000" dirty="0">
                <a:solidFill>
                  <a:srgbClr val="B80000"/>
                </a:solidFill>
                <a:latin typeface="+mj-lt"/>
              </a:rPr>
              <a:t> </a:t>
            </a:r>
            <a:r>
              <a:rPr lang="en-US" sz="3000" dirty="0">
                <a:latin typeface="+mj-lt"/>
              </a:rPr>
              <a:t>and </a:t>
            </a:r>
            <a:r>
              <a:rPr lang="en-US" sz="3000" b="1" dirty="0">
                <a:solidFill>
                  <a:srgbClr val="B80000"/>
                </a:solidFill>
                <a:latin typeface="+mj-lt"/>
              </a:rPr>
              <a:t>--</a:t>
            </a:r>
            <a:r>
              <a:rPr lang="en-US" sz="3000" dirty="0">
                <a:solidFill>
                  <a:srgbClr val="B80000"/>
                </a:solidFill>
                <a:latin typeface="+mj-lt"/>
              </a:rPr>
              <a:t> </a:t>
            </a:r>
            <a:r>
              <a:rPr lang="en-US" sz="3000" dirty="0">
                <a:latin typeface="+mj-lt"/>
              </a:rPr>
              <a:t>are </a:t>
            </a:r>
            <a:r>
              <a:rPr lang="en-US" sz="3000" b="1" dirty="0">
                <a:solidFill>
                  <a:srgbClr val="B80000"/>
                </a:solidFill>
                <a:latin typeface="+mj-lt"/>
              </a:rPr>
              <a:t>different</a:t>
            </a:r>
            <a:r>
              <a:rPr lang="en-US" sz="3000" dirty="0">
                <a:solidFill>
                  <a:srgbClr val="B80000"/>
                </a:solidFill>
                <a:latin typeface="+mj-lt"/>
              </a:rPr>
              <a:t> </a:t>
            </a:r>
            <a:r>
              <a:rPr lang="en-US" sz="3000" dirty="0">
                <a:latin typeface="+mj-lt"/>
              </a:rPr>
              <a:t>to </a:t>
            </a:r>
            <a:r>
              <a:rPr lang="en-US" sz="3000" b="1" dirty="0">
                <a:solidFill>
                  <a:srgbClr val="B80000"/>
                </a:solidFill>
                <a:latin typeface="+mj-lt"/>
              </a:rPr>
              <a:t>other operators of C++</a:t>
            </a:r>
          </a:p>
          <a:p>
            <a:endParaRPr lang="en-US" sz="3000" dirty="0">
              <a:latin typeface="+mj-lt"/>
            </a:endParaRPr>
          </a:p>
          <a:p>
            <a:r>
              <a:rPr lang="en-US" sz="3000" b="1" dirty="0">
                <a:latin typeface="+mj-lt"/>
              </a:rPr>
              <a:t>We can call them: </a:t>
            </a:r>
          </a:p>
          <a:p>
            <a:pPr lvl="1"/>
            <a:r>
              <a:rPr lang="en-US" dirty="0">
                <a:latin typeface="+mj-lt"/>
              </a:rPr>
              <a:t>either in the form of </a:t>
            </a:r>
            <a:r>
              <a:rPr lang="en-US" b="1" u="sng" dirty="0">
                <a:solidFill>
                  <a:srgbClr val="008000"/>
                </a:solidFill>
                <a:latin typeface="+mj-lt"/>
              </a:rPr>
              <a:t>prefix</a:t>
            </a:r>
            <a:r>
              <a:rPr lang="en-US" dirty="0">
                <a:solidFill>
                  <a:srgbClr val="008000"/>
                </a:solidFill>
                <a:latin typeface="+mj-lt"/>
              </a:rPr>
              <a:t> </a:t>
            </a:r>
            <a:r>
              <a:rPr lang="en-US" dirty="0">
                <a:latin typeface="+mj-lt"/>
              </a:rPr>
              <a:t>(</a:t>
            </a:r>
            <a:r>
              <a:rPr lang="en-US" b="1" dirty="0">
                <a:latin typeface="+mj-lt"/>
              </a:rPr>
              <a:t>++</a:t>
            </a:r>
            <a:r>
              <a:rPr lang="en-US" b="1" dirty="0" err="1">
                <a:latin typeface="+mj-lt"/>
              </a:rPr>
              <a:t>i</a:t>
            </a:r>
            <a:r>
              <a:rPr lang="en-US" dirty="0">
                <a:latin typeface="+mj-lt"/>
              </a:rPr>
              <a:t>) </a:t>
            </a:r>
            <a:r>
              <a:rPr lang="en-US" b="1" dirty="0">
                <a:solidFill>
                  <a:srgbClr val="2C14DE"/>
                </a:solidFill>
                <a:latin typeface="+mj-lt"/>
              </a:rPr>
              <a:t>before an object</a:t>
            </a:r>
          </a:p>
          <a:p>
            <a:pPr lvl="1"/>
            <a:r>
              <a:rPr lang="en-US" dirty="0">
                <a:latin typeface="+mj-lt"/>
              </a:rPr>
              <a:t>or in the form of </a:t>
            </a:r>
            <a:r>
              <a:rPr lang="en-US" b="1" u="sng" dirty="0">
                <a:solidFill>
                  <a:srgbClr val="008000"/>
                </a:solidFill>
                <a:latin typeface="+mj-lt"/>
              </a:rPr>
              <a:t>postfix</a:t>
            </a:r>
            <a:r>
              <a:rPr lang="en-US" dirty="0">
                <a:solidFill>
                  <a:srgbClr val="008000"/>
                </a:solidFill>
                <a:latin typeface="+mj-lt"/>
              </a:rPr>
              <a:t> </a:t>
            </a:r>
            <a:r>
              <a:rPr lang="en-US" dirty="0">
                <a:latin typeface="+mj-lt"/>
              </a:rPr>
              <a:t>(</a:t>
            </a:r>
            <a:r>
              <a:rPr lang="en-US" b="1" dirty="0" err="1">
                <a:latin typeface="+mj-lt"/>
              </a:rPr>
              <a:t>i</a:t>
            </a:r>
            <a:r>
              <a:rPr lang="en-US" b="1" dirty="0">
                <a:latin typeface="+mj-lt"/>
              </a:rPr>
              <a:t>++</a:t>
            </a:r>
            <a:r>
              <a:rPr lang="en-US" dirty="0">
                <a:latin typeface="+mj-lt"/>
              </a:rPr>
              <a:t>) </a:t>
            </a:r>
            <a:r>
              <a:rPr lang="en-US" b="1" dirty="0">
                <a:solidFill>
                  <a:srgbClr val="2C14DE"/>
                </a:solidFill>
                <a:latin typeface="+mj-lt"/>
              </a:rPr>
              <a:t>after an object</a:t>
            </a:r>
          </a:p>
          <a:p>
            <a:pPr lvl="1"/>
            <a:r>
              <a:rPr lang="en-US" dirty="0">
                <a:latin typeface="+mj-lt"/>
              </a:rPr>
              <a:t>But in both cases, the calling object will be </a:t>
            </a:r>
            <a:r>
              <a:rPr lang="en-US" b="1" dirty="0" err="1">
                <a:latin typeface="+mj-lt"/>
              </a:rPr>
              <a:t>i</a:t>
            </a:r>
            <a:endParaRPr lang="en-US" b="1" u="sng" dirty="0">
              <a:latin typeface="+mj-lt"/>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30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14400" y="9807"/>
            <a:ext cx="8193156" cy="1102711"/>
          </a:xfrm>
        </p:spPr>
        <p:txBody>
          <a:bodyPr>
            <a:normAutofit/>
          </a:bodyPr>
          <a:lstStyle/>
          <a:p>
            <a:r>
              <a:rPr lang="en-US" sz="4800" b="1" dirty="0">
                <a:solidFill>
                  <a:srgbClr val="B80000"/>
                </a:solidFill>
              </a:rPr>
              <a:t>Function Overloading</a:t>
            </a:r>
          </a:p>
        </p:txBody>
      </p:sp>
      <p:sp>
        <p:nvSpPr>
          <p:cNvPr id="10243" name="Rectangle 3"/>
          <p:cNvSpPr>
            <a:spLocks noGrp="1" noChangeArrowheads="1"/>
          </p:cNvSpPr>
          <p:nvPr>
            <p:ph type="body" idx="1"/>
          </p:nvPr>
        </p:nvSpPr>
        <p:spPr>
          <a:xfrm>
            <a:off x="118450" y="1219200"/>
            <a:ext cx="8989106" cy="5486400"/>
          </a:xfrm>
        </p:spPr>
        <p:txBody>
          <a:bodyPr/>
          <a:lstStyle/>
          <a:p>
            <a:pPr algn="just">
              <a:lnSpc>
                <a:spcPct val="90000"/>
              </a:lnSpc>
            </a:pPr>
            <a:r>
              <a:rPr lang="en-US" dirty="0">
                <a:latin typeface="Calibri" panose="020F0502020204030204" pitchFamily="34" charset="0"/>
              </a:rPr>
              <a:t>Example:</a:t>
            </a:r>
          </a:p>
          <a:p>
            <a:pPr marL="0" indent="0" algn="ctr">
              <a:lnSpc>
                <a:spcPct val="90000"/>
              </a:lnSpc>
              <a:buNone/>
            </a:pPr>
            <a:r>
              <a:rPr lang="en-US" b="1" dirty="0">
                <a:solidFill>
                  <a:srgbClr val="0070C0"/>
                </a:solidFill>
                <a:latin typeface="Courier" pitchFamily="2" charset="0"/>
              </a:rPr>
              <a:t>add(int, int) </a:t>
            </a:r>
          </a:p>
          <a:p>
            <a:pPr marL="0" indent="0" algn="ctr">
              <a:lnSpc>
                <a:spcPct val="90000"/>
              </a:lnSpc>
              <a:buNone/>
            </a:pPr>
            <a:r>
              <a:rPr lang="en-US" dirty="0">
                <a:latin typeface="Calibri" panose="020F0502020204030204" pitchFamily="34" charset="0"/>
              </a:rPr>
              <a:t>vs. </a:t>
            </a:r>
          </a:p>
          <a:p>
            <a:pPr marL="0" indent="0" algn="ctr">
              <a:lnSpc>
                <a:spcPct val="90000"/>
              </a:lnSpc>
              <a:buNone/>
            </a:pPr>
            <a:r>
              <a:rPr lang="en-US" b="1" dirty="0">
                <a:solidFill>
                  <a:srgbClr val="0070C0"/>
                </a:solidFill>
                <a:latin typeface="Courier" pitchFamily="2" charset="0"/>
              </a:rPr>
              <a:t>add (int, string) </a:t>
            </a:r>
            <a:endParaRPr lang="en-US" sz="2800" b="1" dirty="0">
              <a:solidFill>
                <a:srgbClr val="0070C0"/>
              </a:solidFill>
              <a:latin typeface="Courier" pitchFamily="2" charset="0"/>
            </a:endParaRPr>
          </a:p>
          <a:p>
            <a:pPr algn="just">
              <a:lnSpc>
                <a:spcPct val="90000"/>
              </a:lnSpc>
            </a:pPr>
            <a:endParaRPr lang="en-US" dirty="0">
              <a:latin typeface="Calibri" panose="020F0502020204030204" pitchFamily="34" charset="0"/>
            </a:endParaRPr>
          </a:p>
          <a:p>
            <a:pPr algn="just">
              <a:lnSpc>
                <a:spcPct val="90000"/>
              </a:lnSpc>
            </a:pPr>
            <a:r>
              <a:rPr lang="en-US" dirty="0">
                <a:latin typeface="Calibri" panose="020F0502020204030204" pitchFamily="34" charset="0"/>
              </a:rPr>
              <a:t>Compiler decides automatically which version to call depending on arguments.</a:t>
            </a:r>
          </a:p>
          <a:p>
            <a:pPr algn="just"/>
            <a:endParaRPr lang="en-US" b="1" dirty="0">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382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p:cNvSpPr>
          <p:nvPr>
            <p:ph type="title"/>
          </p:nvPr>
        </p:nvSpPr>
        <p:spPr>
          <a:xfrm>
            <a:off x="990600" y="0"/>
            <a:ext cx="8153400" cy="1066800"/>
          </a:xfrm>
        </p:spPr>
        <p:txBody>
          <a:bodyPr>
            <a:normAutofit/>
          </a:bodyPr>
          <a:lstStyle/>
          <a:p>
            <a:r>
              <a:rPr lang="fr-FR" sz="4800" b="1" dirty="0">
                <a:solidFill>
                  <a:srgbClr val="B80000"/>
                </a:solidFill>
              </a:rPr>
              <a:t>i++ and ++i ?</a:t>
            </a:r>
          </a:p>
        </p:txBody>
      </p:sp>
      <p:sp>
        <p:nvSpPr>
          <p:cNvPr id="13315" name="Espace réservé du contenu 2"/>
          <p:cNvSpPr>
            <a:spLocks noGrp="1"/>
          </p:cNvSpPr>
          <p:nvPr>
            <p:ph idx="1"/>
          </p:nvPr>
        </p:nvSpPr>
        <p:spPr/>
        <p:txBody>
          <a:bodyPr/>
          <a:lstStyle/>
          <a:p>
            <a:pPr algn="just"/>
            <a:r>
              <a:rPr lang="en-US" sz="3000" b="1" dirty="0">
                <a:solidFill>
                  <a:srgbClr val="B80000"/>
                </a:solidFill>
              </a:rPr>
              <a:t>Prefix</a:t>
            </a:r>
            <a:r>
              <a:rPr lang="en-US" sz="3000" dirty="0">
                <a:solidFill>
                  <a:srgbClr val="B80000"/>
                </a:solidFill>
              </a:rPr>
              <a:t> </a:t>
            </a:r>
            <a:r>
              <a:rPr lang="en-US" sz="3000" b="1" dirty="0">
                <a:solidFill>
                  <a:srgbClr val="2C14DE"/>
                </a:solidFill>
              </a:rPr>
              <a:t>makes the change</a:t>
            </a:r>
            <a:r>
              <a:rPr lang="en-US" sz="3000" dirty="0"/>
              <a:t>, and then it </a:t>
            </a:r>
            <a:r>
              <a:rPr lang="en-US" sz="3000" b="1" dirty="0">
                <a:solidFill>
                  <a:srgbClr val="2C14DE"/>
                </a:solidFill>
              </a:rPr>
              <a:t>processes the variable</a:t>
            </a:r>
            <a:r>
              <a:rPr lang="en-US" sz="3000" b="1" dirty="0"/>
              <a:t> </a:t>
            </a:r>
            <a:endParaRPr lang="en-US" sz="3000" dirty="0"/>
          </a:p>
          <a:p>
            <a:pPr algn="just"/>
            <a:r>
              <a:rPr lang="en-US" sz="3000" b="1" dirty="0">
                <a:solidFill>
                  <a:srgbClr val="B80000"/>
                </a:solidFill>
              </a:rPr>
              <a:t>Postfix</a:t>
            </a:r>
            <a:r>
              <a:rPr lang="en-US" sz="3000" dirty="0">
                <a:solidFill>
                  <a:srgbClr val="B80000"/>
                </a:solidFill>
              </a:rPr>
              <a:t> </a:t>
            </a:r>
            <a:r>
              <a:rPr lang="en-US" sz="3000" b="1" dirty="0">
                <a:solidFill>
                  <a:srgbClr val="2C14DE"/>
                </a:solidFill>
              </a:rPr>
              <a:t>processes the variable</a:t>
            </a:r>
            <a:r>
              <a:rPr lang="en-US" sz="3000" dirty="0"/>
              <a:t>, then it </a:t>
            </a:r>
            <a:r>
              <a:rPr lang="en-US" sz="3000" b="1" dirty="0">
                <a:solidFill>
                  <a:srgbClr val="2C14DE"/>
                </a:solidFill>
              </a:rPr>
              <a:t>makes the change</a:t>
            </a:r>
            <a:r>
              <a:rPr lang="en-US" sz="3000" b="1" dirty="0"/>
              <a:t>.</a:t>
            </a:r>
          </a:p>
          <a:p>
            <a:endParaRPr lang="fr-FR" dirty="0"/>
          </a:p>
        </p:txBody>
      </p:sp>
      <p:sp>
        <p:nvSpPr>
          <p:cNvPr id="4" name="Rectangle 3"/>
          <p:cNvSpPr>
            <a:spLocks noChangeArrowheads="1"/>
          </p:cNvSpPr>
          <p:nvPr/>
        </p:nvSpPr>
        <p:spPr bwMode="auto">
          <a:xfrm>
            <a:off x="228600" y="3878530"/>
            <a:ext cx="388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fr-FR" b="1" dirty="0">
                <a:latin typeface="Courier New" panose="02070309020205020404" pitchFamily="49" charset="0"/>
                <a:cs typeface="Courier New" panose="02070309020205020404" pitchFamily="49" charset="0"/>
              </a:rPr>
              <a:t> </a:t>
            </a:r>
            <a:r>
              <a:rPr lang="fr-FR" b="1" dirty="0">
                <a:latin typeface="Consolas" panose="020B0609020204030204" pitchFamily="49" charset="0"/>
                <a:cs typeface="Courier New" panose="02070309020205020404" pitchFamily="49" charset="0"/>
              </a:rPr>
              <a:t>i = 1;</a:t>
            </a:r>
          </a:p>
          <a:p>
            <a:pPr eaLnBrk="1" hangingPunct="1"/>
            <a:r>
              <a:rPr lang="fr-FR" b="1" dirty="0">
                <a:latin typeface="Consolas" panose="020B0609020204030204" pitchFamily="49" charset="0"/>
                <a:cs typeface="Courier New" panose="02070309020205020404" pitchFamily="49" charset="0"/>
              </a:rPr>
              <a:t> j = ++i;</a:t>
            </a:r>
          </a:p>
          <a:p>
            <a:pPr eaLnBrk="1" hangingPunct="1"/>
            <a:r>
              <a:rPr lang="nl-NL" b="1" dirty="0">
                <a:latin typeface="Consolas" panose="020B0609020204030204" pitchFamily="49" charset="0"/>
                <a:cs typeface="Courier New" panose="02070309020205020404" pitchFamily="49" charset="0"/>
              </a:rPr>
              <a:t> (i is 2, j is 2)</a:t>
            </a:r>
            <a:endParaRPr lang="fr-FR" b="1" dirty="0">
              <a:latin typeface="Consolas" panose="020B0609020204030204" pitchFamily="49" charset="0"/>
              <a:cs typeface="Courier New" panose="02070309020205020404" pitchFamily="49" charset="0"/>
            </a:endParaRPr>
          </a:p>
        </p:txBody>
      </p:sp>
      <p:sp>
        <p:nvSpPr>
          <p:cNvPr id="5" name="Rectangle 4"/>
          <p:cNvSpPr>
            <a:spLocks noChangeArrowheads="1"/>
          </p:cNvSpPr>
          <p:nvPr/>
        </p:nvSpPr>
        <p:spPr bwMode="auto">
          <a:xfrm>
            <a:off x="4800600" y="3878530"/>
            <a:ext cx="403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fr-FR" b="1" dirty="0">
                <a:latin typeface="Courier New" panose="02070309020205020404" pitchFamily="49" charset="0"/>
                <a:cs typeface="Courier New" panose="02070309020205020404" pitchFamily="49" charset="0"/>
              </a:rPr>
              <a:t> </a:t>
            </a:r>
            <a:r>
              <a:rPr lang="fr-FR" b="1" dirty="0">
                <a:latin typeface="Consolas" panose="020B0609020204030204" pitchFamily="49" charset="0"/>
                <a:cs typeface="Courier New" panose="02070309020205020404" pitchFamily="49" charset="0"/>
              </a:rPr>
              <a:t>i = 1;</a:t>
            </a:r>
          </a:p>
          <a:p>
            <a:pPr eaLnBrk="1" hangingPunct="1"/>
            <a:r>
              <a:rPr lang="fr-FR" b="1" dirty="0">
                <a:latin typeface="Consolas" panose="020B0609020204030204" pitchFamily="49" charset="0"/>
                <a:cs typeface="Courier New" panose="02070309020205020404" pitchFamily="49" charset="0"/>
              </a:rPr>
              <a:t> j = i++;</a:t>
            </a:r>
          </a:p>
          <a:p>
            <a:pPr eaLnBrk="1" hangingPunct="1"/>
            <a:r>
              <a:rPr lang="nl-NL" b="1" dirty="0">
                <a:latin typeface="Consolas" panose="020B0609020204030204" pitchFamily="49" charset="0"/>
                <a:cs typeface="Courier New" panose="02070309020205020404" pitchFamily="49" charset="0"/>
              </a:rPr>
              <a:t> (i is 2, j is 1)</a:t>
            </a:r>
            <a:endParaRPr lang="fr-FR" b="1" dirty="0">
              <a:latin typeface="Consolas" panose="020B0609020204030204" pitchFamily="49" charset="0"/>
              <a:cs typeface="Courier New" panose="02070309020205020404" pitchFamily="49" charset="0"/>
            </a:endParaRPr>
          </a:p>
        </p:txBody>
      </p:sp>
      <p:sp>
        <p:nvSpPr>
          <p:cNvPr id="6" name="Rectangle 5"/>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4424464" y="3276600"/>
            <a:ext cx="22698" cy="3048000"/>
          </a:xfrm>
          <a:prstGeom prst="line">
            <a:avLst/>
          </a:prstGeom>
          <a:ln w="1143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936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0"/>
            <a:ext cx="8202964" cy="1066800"/>
          </a:xfrm>
        </p:spPr>
        <p:txBody>
          <a:bodyPr>
            <a:normAutofit/>
          </a:bodyPr>
          <a:lstStyle/>
          <a:p>
            <a:r>
              <a:rPr lang="en-US" sz="4800" b="1" dirty="0">
                <a:solidFill>
                  <a:srgbClr val="B80000"/>
                </a:solidFill>
              </a:rPr>
              <a:t>Overloaded ++</a:t>
            </a:r>
          </a:p>
        </p:txBody>
      </p:sp>
      <p:sp>
        <p:nvSpPr>
          <p:cNvPr id="14339" name="Text Box 3"/>
          <p:cNvSpPr txBox="1">
            <a:spLocks noChangeArrowheads="1"/>
          </p:cNvSpPr>
          <p:nvPr/>
        </p:nvSpPr>
        <p:spPr bwMode="auto">
          <a:xfrm>
            <a:off x="304800" y="1295400"/>
            <a:ext cx="8534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Inventory</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private:</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stockNum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public:</a:t>
            </a:r>
          </a:p>
          <a:p>
            <a:pPr eaLnBrk="1" hangingPunct="1"/>
            <a:r>
              <a:rPr lang="en-US" sz="2000" b="1" dirty="0">
                <a:latin typeface="Consolas" panose="020B0609020204030204" pitchFamily="49" charset="0"/>
              </a:rPr>
              <a:t>      Inventory(int </a:t>
            </a:r>
            <a:r>
              <a:rPr lang="en-US" sz="2000" b="1" dirty="0" err="1">
                <a:latin typeface="Consolas" panose="020B0609020204030204" pitchFamily="49" charset="0"/>
              </a:rPr>
              <a:t>stknum</a:t>
            </a:r>
            <a:r>
              <a:rPr lang="en-US" sz="2000" b="1" dirty="0">
                <a:latin typeface="Consolas" panose="020B0609020204030204" pitchFamily="49" charset="0"/>
              </a:rPr>
              <a:t>, int sold)</a:t>
            </a:r>
          </a:p>
          <a:p>
            <a:pPr eaLnBrk="1" hangingPunct="1"/>
            <a:r>
              <a:rPr lang="en-US" sz="2000" b="1" dirty="0">
                <a:latin typeface="Consolas" panose="020B0609020204030204" pitchFamily="49" charset="0"/>
              </a:rPr>
              <a:t>	{</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stockNum</a:t>
            </a:r>
            <a:r>
              <a:rPr lang="en-US" sz="2000" b="1" dirty="0">
                <a:latin typeface="Consolas" panose="020B0609020204030204" pitchFamily="49" charset="0"/>
              </a:rPr>
              <a:t> = </a:t>
            </a:r>
            <a:r>
              <a:rPr lang="en-US" sz="2000" b="1" dirty="0" err="1">
                <a:latin typeface="Consolas" panose="020B0609020204030204" pitchFamily="49" charset="0"/>
              </a:rPr>
              <a:t>stknum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 sold; </a:t>
            </a:r>
          </a:p>
          <a:p>
            <a:pPr eaLnBrk="1" hangingPunct="1"/>
            <a:r>
              <a:rPr lang="en-US" sz="2000" b="1" dirty="0">
                <a:latin typeface="Consolas" panose="020B0609020204030204" pitchFamily="49" charset="0"/>
              </a:rPr>
              <a:t>	}</a:t>
            </a:r>
          </a:p>
          <a:p>
            <a:pPr eaLnBrk="1" hangingPunct="1"/>
            <a:r>
              <a:rPr lang="en-US" sz="2000" b="1" dirty="0">
                <a:solidFill>
                  <a:srgbClr val="2C14DE"/>
                </a:solidFill>
                <a:latin typeface="Consolas" panose="020B0609020204030204" pitchFamily="49" charset="0"/>
              </a:rPr>
              <a:t>	void operator++();</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void Inventory::operator++()</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362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914400" y="0"/>
            <a:ext cx="8229600" cy="1143000"/>
          </a:xfrm>
        </p:spPr>
        <p:txBody>
          <a:bodyPr>
            <a:normAutofit/>
          </a:bodyPr>
          <a:lstStyle/>
          <a:p>
            <a:r>
              <a:rPr lang="en-US" sz="4800" b="1" dirty="0">
                <a:solidFill>
                  <a:srgbClr val="B80000"/>
                </a:solidFill>
              </a:rPr>
              <a:t>Use of the operator ++</a:t>
            </a:r>
          </a:p>
        </p:txBody>
      </p:sp>
      <p:sp>
        <p:nvSpPr>
          <p:cNvPr id="15363" name="Text Box 3"/>
          <p:cNvSpPr txBox="1">
            <a:spLocks noChangeArrowheads="1"/>
          </p:cNvSpPr>
          <p:nvPr/>
        </p:nvSpPr>
        <p:spPr bwMode="auto">
          <a:xfrm>
            <a:off x="381000" y="1676400"/>
            <a:ext cx="8382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 )</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a:t>
            </a:r>
            <a:r>
              <a:rPr lang="en-US" sz="2000" b="1" dirty="0" err="1">
                <a:latin typeface="Consolas" panose="020B0609020204030204" pitchFamily="49" charset="0"/>
              </a:rPr>
              <a:t>someItem</a:t>
            </a:r>
            <a:r>
              <a:rPr lang="en-US" sz="2000" b="1" dirty="0">
                <a:latin typeface="Consolas" panose="020B0609020204030204" pitchFamily="49" charset="0"/>
              </a:rPr>
              <a:t>(789, 84);</a:t>
            </a:r>
          </a:p>
          <a:p>
            <a:pPr eaLnBrk="1" hangingPunct="1"/>
            <a:r>
              <a:rPr lang="en-US" sz="2000" b="1" dirty="0">
                <a:latin typeface="Consolas" panose="020B0609020204030204" pitchFamily="49" charset="0"/>
              </a:rPr>
              <a:t>	// the </a:t>
            </a:r>
            <a:r>
              <a:rPr lang="en-US" sz="2000" b="1" dirty="0" err="1">
                <a:latin typeface="Consolas" panose="020B0609020204030204" pitchFamily="49" charset="0"/>
              </a:rPr>
              <a:t>stockNum</a:t>
            </a:r>
            <a:r>
              <a:rPr lang="en-US" sz="2000" b="1" dirty="0">
                <a:latin typeface="Consolas" panose="020B0609020204030204" pitchFamily="49" charset="0"/>
              </a:rPr>
              <a:t> is 789</a:t>
            </a:r>
          </a:p>
          <a:p>
            <a:pPr eaLnBrk="1" hangingPunct="1"/>
            <a:r>
              <a:rPr lang="en-US" sz="2000" b="1" dirty="0">
                <a:latin typeface="Consolas" panose="020B0609020204030204" pitchFamily="49" charset="0"/>
              </a:rPr>
              <a:t>	// the </a:t>
            </a:r>
            <a:r>
              <a:rPr lang="en-US" sz="2000" b="1" dirty="0" err="1">
                <a:latin typeface="Consolas" panose="020B0609020204030204" pitchFamily="49" charset="0"/>
              </a:rPr>
              <a:t>numSold</a:t>
            </a:r>
            <a:r>
              <a:rPr lang="en-US" sz="2000" b="1" dirty="0">
                <a:latin typeface="Consolas" panose="020B0609020204030204" pitchFamily="49" charset="0"/>
              </a:rPr>
              <a:t> is 84</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a:t>
            </a:r>
            <a:r>
              <a:rPr lang="en-US" sz="2000" b="1" dirty="0" err="1">
                <a:latin typeface="Consolas" panose="020B0609020204030204" pitchFamily="49" charset="0"/>
              </a:rPr>
              <a:t>someItem</a:t>
            </a:r>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a:t>
            </a:r>
          </a:p>
          <a:p>
            <a:pPr eaLnBrk="1" hangingPunct="1"/>
            <a:r>
              <a:rPr lang="en-US" sz="2000" b="1" dirty="0">
                <a:latin typeface="Consolas" panose="020B0609020204030204" pitchFamily="49" charset="0"/>
              </a:rPr>
              <a:t>	Inventory Item2 = ++</a:t>
            </a:r>
            <a:r>
              <a:rPr lang="en-US" sz="2000" b="1" dirty="0" err="1">
                <a:latin typeface="Consolas" panose="020B0609020204030204" pitchFamily="49" charset="0"/>
              </a:rPr>
              <a:t>someItem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i="1" dirty="0">
                <a:solidFill>
                  <a:srgbClr val="FF0000"/>
                </a:solidFill>
                <a:latin typeface="Consolas" panose="020B0609020204030204" pitchFamily="49" charset="0"/>
              </a:rPr>
              <a:t>//will this instruction work</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4" name="Rectangle 3"/>
          <p:cNvSpPr/>
          <p:nvPr/>
        </p:nvSpPr>
        <p:spPr>
          <a:xfrm>
            <a:off x="914400" y="4156531"/>
            <a:ext cx="4953000" cy="1066800"/>
          </a:xfrm>
          <a:prstGeom prst="rect">
            <a:avLst/>
          </a:prstGeom>
          <a:solidFill>
            <a:schemeClr val="lt1">
              <a:alpha val="0"/>
            </a:schemeClr>
          </a:solidFill>
          <a:ln w="47625">
            <a:solidFill>
              <a:srgbClr val="FF33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dirty="0"/>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118E0D0-EC40-9C48-99C0-545D495E9EE2}"/>
              </a:ext>
            </a:extLst>
          </p:cNvPr>
          <p:cNvSpPr txBox="1"/>
          <p:nvPr/>
        </p:nvSpPr>
        <p:spPr>
          <a:xfrm>
            <a:off x="952500" y="6016049"/>
            <a:ext cx="7429500" cy="4616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400" b="1" dirty="0"/>
              <a:t>No, as the overloaded function does not return anything.</a:t>
            </a:r>
          </a:p>
        </p:txBody>
      </p:sp>
    </p:spTree>
    <p:extLst>
      <p:ext uri="{BB962C8B-B14F-4D97-AF65-F5344CB8AC3E}">
        <p14:creationId xmlns:p14="http://schemas.microsoft.com/office/powerpoint/2010/main" val="211854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0756" y="0"/>
            <a:ext cx="8686800" cy="1066800"/>
          </a:xfrm>
        </p:spPr>
        <p:txBody>
          <a:bodyPr>
            <a:normAutofit/>
          </a:bodyPr>
          <a:lstStyle/>
          <a:p>
            <a:r>
              <a:rPr lang="en-US" b="1">
                <a:solidFill>
                  <a:srgbClr val="B80000"/>
                </a:solidFill>
              </a:rPr>
              <a:t>Overloaded ++</a:t>
            </a:r>
          </a:p>
        </p:txBody>
      </p:sp>
      <p:sp>
        <p:nvSpPr>
          <p:cNvPr id="16387" name="Text Box 3"/>
          <p:cNvSpPr txBox="1">
            <a:spLocks noChangeArrowheads="1"/>
          </p:cNvSpPr>
          <p:nvPr/>
        </p:nvSpPr>
        <p:spPr bwMode="auto">
          <a:xfrm>
            <a:off x="228600" y="1197114"/>
            <a:ext cx="8534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latin typeface="Consolas" panose="020B0609020204030204" pitchFamily="49" charset="0"/>
              </a:rPr>
              <a:t>class Inventory</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private:</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stockNum</a:t>
            </a:r>
            <a:r>
              <a:rPr lang="en-US" sz="2000" b="1" dirty="0">
                <a:latin typeface="Consolas" panose="020B0609020204030204" pitchFamily="49" charset="0"/>
              </a:rPr>
              <a:t>;</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public:</a:t>
            </a:r>
          </a:p>
          <a:p>
            <a:pPr eaLnBrk="1" hangingPunct="1"/>
            <a:r>
              <a:rPr lang="en-US" sz="2000" b="1" dirty="0">
                <a:latin typeface="Consolas" panose="020B0609020204030204" pitchFamily="49" charset="0"/>
              </a:rPr>
              <a:t>      Inventory(</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stknum</a:t>
            </a:r>
            <a:r>
              <a:rPr lang="en-US" sz="2000" b="1" dirty="0">
                <a:latin typeface="Consolas" panose="020B0609020204030204" pitchFamily="49" charset="0"/>
              </a:rPr>
              <a:t>, </a:t>
            </a:r>
            <a:r>
              <a:rPr lang="en-US" sz="2000" b="1" dirty="0" err="1">
                <a:latin typeface="Consolas" panose="020B0609020204030204" pitchFamily="49" charset="0"/>
              </a:rPr>
              <a:t>int</a:t>
            </a:r>
            <a:r>
              <a:rPr lang="en-US" sz="2000" b="1" dirty="0">
                <a:latin typeface="Consolas" panose="020B0609020204030204" pitchFamily="49" charset="0"/>
              </a:rPr>
              <a:t> sold);</a:t>
            </a:r>
          </a:p>
          <a:p>
            <a:pPr eaLnBrk="1" hangingPunct="1"/>
            <a:r>
              <a:rPr lang="en-US" sz="2000" b="1" dirty="0">
                <a:latin typeface="Consolas" panose="020B0609020204030204" pitchFamily="49" charset="0"/>
              </a:rPr>
              <a:t>	</a:t>
            </a:r>
            <a:r>
              <a:rPr lang="en-US" sz="2000" b="1" dirty="0">
                <a:solidFill>
                  <a:srgbClr val="2C14DE"/>
                </a:solidFill>
                <a:latin typeface="Consolas" panose="020B0609020204030204" pitchFamily="49" charset="0"/>
              </a:rPr>
              <a:t>Inventory&amp; operator++();</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Inventory&amp; Inventory::operator++()</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return(*object);</a:t>
            </a:r>
          </a:p>
          <a:p>
            <a:pPr eaLnBrk="1" hangingPunct="1"/>
            <a:r>
              <a:rPr lang="en-US" sz="20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5915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70" y="32426"/>
            <a:ext cx="7772400" cy="6769510"/>
          </a:xfrm>
          <a:prstGeom prst="rect">
            <a:avLst/>
          </a:prstGeom>
        </p:spPr>
      </p:pic>
      <p:sp>
        <p:nvSpPr>
          <p:cNvPr id="17410" name="Rectangle 2"/>
          <p:cNvSpPr>
            <a:spLocks noGrp="1" noChangeArrowheads="1"/>
          </p:cNvSpPr>
          <p:nvPr>
            <p:ph type="title"/>
          </p:nvPr>
        </p:nvSpPr>
        <p:spPr>
          <a:xfrm>
            <a:off x="5486400" y="304800"/>
            <a:ext cx="3393541" cy="1219200"/>
          </a:xfrm>
        </p:spPr>
        <p:txBody>
          <a:bodyPr>
            <a:noAutofit/>
          </a:bodyPr>
          <a:lstStyle/>
          <a:p>
            <a:r>
              <a:rPr lang="en-US" sz="3200" b="1" u="sng" dirty="0">
                <a:solidFill>
                  <a:srgbClr val="B80000"/>
                </a:solidFill>
              </a:rPr>
              <a:t>Using ++ </a:t>
            </a:r>
            <a:br>
              <a:rPr lang="en-US" sz="3200" b="1" u="sng" dirty="0">
                <a:solidFill>
                  <a:srgbClr val="B80000"/>
                </a:solidFill>
              </a:rPr>
            </a:br>
            <a:r>
              <a:rPr lang="en-US" sz="3200" b="1" u="sng" dirty="0">
                <a:solidFill>
                  <a:srgbClr val="B80000"/>
                </a:solidFill>
              </a:rPr>
              <a:t>(Prefix Notation)</a:t>
            </a:r>
          </a:p>
        </p:txBody>
      </p:sp>
    </p:spTree>
    <p:extLst>
      <p:ext uri="{BB962C8B-B14F-4D97-AF65-F5344CB8AC3E}">
        <p14:creationId xmlns:p14="http://schemas.microsoft.com/office/powerpoint/2010/main" val="1994782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54156" y="0"/>
            <a:ext cx="8153400" cy="1066800"/>
          </a:xfrm>
        </p:spPr>
        <p:txBody>
          <a:bodyPr>
            <a:normAutofit/>
          </a:bodyPr>
          <a:lstStyle/>
          <a:p>
            <a:r>
              <a:rPr lang="en-US" sz="4800" b="1" dirty="0">
                <a:solidFill>
                  <a:srgbClr val="B80000"/>
                </a:solidFill>
              </a:rPr>
              <a:t>Problem</a:t>
            </a:r>
          </a:p>
        </p:txBody>
      </p:sp>
      <p:sp>
        <p:nvSpPr>
          <p:cNvPr id="18435" name="Rectangle 3"/>
          <p:cNvSpPr>
            <a:spLocks noGrp="1" noChangeArrowheads="1"/>
          </p:cNvSpPr>
          <p:nvPr>
            <p:ph type="body" idx="1"/>
          </p:nvPr>
        </p:nvSpPr>
        <p:spPr>
          <a:xfrm>
            <a:off x="54844" y="1219200"/>
            <a:ext cx="9012955" cy="5562600"/>
          </a:xfrm>
        </p:spPr>
        <p:txBody>
          <a:bodyPr>
            <a:normAutofit/>
          </a:bodyPr>
          <a:lstStyle/>
          <a:p>
            <a:pPr algn="just"/>
            <a:r>
              <a:rPr lang="en-US" sz="2800" dirty="0">
                <a:cs typeface="Tahoma" panose="020B0604030504040204" pitchFamily="34" charset="0"/>
              </a:rPr>
              <a:t>The definition of the prefix operator is easy enough.  It increments the value before any other operation.</a:t>
            </a:r>
          </a:p>
          <a:p>
            <a:endParaRPr lang="en-US" dirty="0">
              <a:cs typeface="Tahoma" panose="020B0604030504040204" pitchFamily="34" charset="0"/>
            </a:endParaRPr>
          </a:p>
          <a:p>
            <a:pPr algn="just"/>
            <a:r>
              <a:rPr lang="en-US" sz="2800" dirty="0">
                <a:cs typeface="Tahoma" panose="020B0604030504040204" pitchFamily="34" charset="0"/>
              </a:rPr>
              <a:t>But, </a:t>
            </a:r>
            <a:r>
              <a:rPr lang="en-US" sz="2800" b="1" dirty="0">
                <a:solidFill>
                  <a:srgbClr val="C00000"/>
                </a:solidFill>
                <a:cs typeface="Tahoma" panose="020B0604030504040204" pitchFamily="34" charset="0"/>
              </a:rPr>
              <a:t>how will C++ be able to tell the difference between a prefix ++ operator and a postfix ++ operator?</a:t>
            </a:r>
          </a:p>
          <a:p>
            <a:endParaRPr lang="en-US" dirty="0">
              <a:cs typeface="Tahoma" panose="020B0604030504040204" pitchFamily="34" charset="0"/>
            </a:endParaRPr>
          </a:p>
          <a:p>
            <a:pPr algn="just"/>
            <a:r>
              <a:rPr lang="en-US" sz="2800" dirty="0">
                <a:cs typeface="Tahoma" panose="020B0604030504040204" pitchFamily="34" charset="0"/>
              </a:rPr>
              <a:t>Answer: overloaded postfix operators take a dummy argument </a:t>
            </a:r>
            <a:r>
              <a:rPr lang="en-US" sz="2800" i="1" dirty="0">
                <a:cs typeface="Tahoma" panose="020B0604030504040204" pitchFamily="34" charset="0"/>
              </a:rPr>
              <a:t>(just for differentiation between </a:t>
            </a:r>
            <a:r>
              <a:rPr lang="en-US" sz="2800" i="1" u="sng" dirty="0">
                <a:cs typeface="Tahoma" panose="020B0604030504040204" pitchFamily="34" charset="0"/>
              </a:rPr>
              <a:t>postfix</a:t>
            </a:r>
            <a:r>
              <a:rPr lang="en-US" sz="2800" i="1" dirty="0">
                <a:cs typeface="Tahoma" panose="020B0604030504040204" pitchFamily="34" charset="0"/>
              </a:rPr>
              <a:t> and </a:t>
            </a:r>
            <a:r>
              <a:rPr lang="en-US" sz="2800" i="1" u="sng" dirty="0">
                <a:cs typeface="Tahoma" panose="020B0604030504040204" pitchFamily="34" charset="0"/>
              </a:rPr>
              <a:t>prefix</a:t>
            </a:r>
            <a:r>
              <a:rPr lang="en-US" sz="2800" i="1" dirty="0">
                <a:cs typeface="Tahoma" panose="020B0604030504040204"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122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09873" y="38100"/>
            <a:ext cx="8229600" cy="1028700"/>
          </a:xfrm>
        </p:spPr>
        <p:txBody>
          <a:bodyPr>
            <a:normAutofit/>
          </a:bodyPr>
          <a:lstStyle/>
          <a:p>
            <a:r>
              <a:rPr lang="en-US" sz="4800" b="1" dirty="0">
                <a:solidFill>
                  <a:srgbClr val="B80000"/>
                </a:solidFill>
              </a:rPr>
              <a:t>Postfix operator</a:t>
            </a:r>
          </a:p>
        </p:txBody>
      </p:sp>
      <p:sp>
        <p:nvSpPr>
          <p:cNvPr id="19459" name="Text Box 3"/>
          <p:cNvSpPr txBox="1">
            <a:spLocks noChangeArrowheads="1"/>
          </p:cNvSpPr>
          <p:nvPr/>
        </p:nvSpPr>
        <p:spPr bwMode="auto">
          <a:xfrm>
            <a:off x="49484" y="1367122"/>
            <a:ext cx="895667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a:solidFill>
                  <a:srgbClr val="2C14DE"/>
                </a:solidFill>
                <a:latin typeface="Consolas" panose="020B0609020204030204" pitchFamily="49" charset="0"/>
              </a:rPr>
              <a:t>Inventory&amp; Inventory::operator++()  </a:t>
            </a:r>
            <a:r>
              <a:rPr lang="en-US" sz="2000" b="1" u="sng" dirty="0">
                <a:solidFill>
                  <a:srgbClr val="008000"/>
                </a:solidFill>
                <a:latin typeface="Consolas" panose="020B0609020204030204" pitchFamily="49" charset="0"/>
              </a:rPr>
              <a:t>// prefix version</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a:t>
            </a:r>
          </a:p>
          <a:p>
            <a:pPr eaLnBrk="1" hangingPunct="1"/>
            <a:r>
              <a:rPr lang="en-US" sz="2000" b="1" dirty="0">
                <a:latin typeface="Consolas" panose="020B0609020204030204" pitchFamily="49" charset="0"/>
              </a:rPr>
              <a:t>   return(*object);</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r>
              <a:rPr lang="en-US" sz="2000" b="1" dirty="0">
                <a:solidFill>
                  <a:srgbClr val="2C14DE"/>
                </a:solidFill>
                <a:latin typeface="Consolas" panose="020B0609020204030204" pitchFamily="49" charset="0"/>
              </a:rPr>
              <a:t>Inventory&amp; Inventory::operator++(</a:t>
            </a:r>
            <a:r>
              <a:rPr lang="en-US" sz="2000" b="1" dirty="0" err="1">
                <a:solidFill>
                  <a:srgbClr val="2C14DE"/>
                </a:solidFill>
                <a:latin typeface="Consolas" panose="020B0609020204030204" pitchFamily="49" charset="0"/>
              </a:rPr>
              <a:t>int</a:t>
            </a:r>
            <a:r>
              <a:rPr lang="en-US" sz="2000" b="1" dirty="0">
                <a:solidFill>
                  <a:srgbClr val="2C14DE"/>
                </a:solidFill>
                <a:latin typeface="Consolas" panose="020B0609020204030204" pitchFamily="49" charset="0"/>
              </a:rPr>
              <a:t>)  </a:t>
            </a:r>
            <a:r>
              <a:rPr lang="en-US" sz="2000" b="1" u="sng" dirty="0">
                <a:solidFill>
                  <a:srgbClr val="008000"/>
                </a:solidFill>
                <a:latin typeface="Consolas" panose="020B0609020204030204" pitchFamily="49" charset="0"/>
              </a:rPr>
              <a:t>// postfix version</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Inventory *object = new Inventory(0,0);</a:t>
            </a:r>
          </a:p>
          <a:p>
            <a:pPr eaLnBrk="1" hangingPunct="1"/>
            <a:r>
              <a:rPr lang="en-US" sz="2000" b="1" dirty="0">
                <a:latin typeface="Consolas" panose="020B0609020204030204" pitchFamily="49" charset="0"/>
              </a:rPr>
              <a:t>   object-&gt;</a:t>
            </a:r>
            <a:r>
              <a:rPr lang="en-US" sz="2000" b="1" dirty="0" err="1">
                <a:latin typeface="Consolas" panose="020B0609020204030204" pitchFamily="49" charset="0"/>
              </a:rPr>
              <a:t>numSold</a:t>
            </a:r>
            <a:r>
              <a:rPr lang="en-US" sz="2000" b="1" dirty="0">
                <a:latin typeface="Consolas" panose="020B0609020204030204" pitchFamily="49" charset="0"/>
              </a:rPr>
              <a:t> =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a:t>
            </a:r>
            <a:r>
              <a:rPr lang="en-US" sz="2000" b="1" dirty="0" err="1">
                <a:latin typeface="Consolas" panose="020B0609020204030204" pitchFamily="49" charset="0"/>
              </a:rPr>
              <a:t>numSold</a:t>
            </a:r>
            <a:r>
              <a:rPr lang="en-US" sz="2000" b="1" dirty="0">
                <a:latin typeface="Consolas" panose="020B0609020204030204" pitchFamily="49" charset="0"/>
              </a:rPr>
              <a:t>++;    </a:t>
            </a:r>
          </a:p>
          <a:p>
            <a:pPr eaLnBrk="1" hangingPunct="1"/>
            <a:r>
              <a:rPr lang="en-US" sz="2000" b="1" dirty="0">
                <a:latin typeface="Consolas" panose="020B0609020204030204" pitchFamily="49" charset="0"/>
              </a:rPr>
              <a:t>   return(*object);</a:t>
            </a:r>
          </a:p>
          <a:p>
            <a:pPr eaLnBrk="1" hangingPunct="1"/>
            <a:r>
              <a:rPr lang="en-US" sz="2000" b="1" dirty="0">
                <a:latin typeface="Consolas" panose="020B0609020204030204" pitchFamily="49" charset="0"/>
              </a:rPr>
              <a:t>}</a:t>
            </a:r>
          </a:p>
        </p:txBody>
      </p:sp>
      <p:sp>
        <p:nvSpPr>
          <p:cNvPr id="19462" name="Text Box 6"/>
          <p:cNvSpPr txBox="1">
            <a:spLocks noChangeArrowheads="1"/>
          </p:cNvSpPr>
          <p:nvPr/>
        </p:nvSpPr>
        <p:spPr bwMode="auto">
          <a:xfrm>
            <a:off x="5257800" y="6164719"/>
            <a:ext cx="327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b="1" u="sng" dirty="0">
                <a:solidFill>
                  <a:srgbClr val="D20000"/>
                </a:solidFill>
              </a:rPr>
              <a:t>dummy argument</a:t>
            </a:r>
          </a:p>
        </p:txBody>
      </p:sp>
      <p:sp>
        <p:nvSpPr>
          <p:cNvPr id="7" name="Rectangle 6"/>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5204298" y="4727643"/>
            <a:ext cx="1848255" cy="1527242"/>
          </a:xfrm>
          <a:custGeom>
            <a:avLst/>
            <a:gdLst>
              <a:gd name="connsiteX0" fmla="*/ 1848255 w 1848255"/>
              <a:gd name="connsiteY0" fmla="*/ 1527242 h 1527242"/>
              <a:gd name="connsiteX1" fmla="*/ 1381328 w 1848255"/>
              <a:gd name="connsiteY1" fmla="*/ 437744 h 1527242"/>
              <a:gd name="connsiteX2" fmla="*/ 0 w 1848255"/>
              <a:gd name="connsiteY2" fmla="*/ 0 h 1527242"/>
            </a:gdLst>
            <a:ahLst/>
            <a:cxnLst>
              <a:cxn ang="0">
                <a:pos x="connsiteX0" y="connsiteY0"/>
              </a:cxn>
              <a:cxn ang="0">
                <a:pos x="connsiteX1" y="connsiteY1"/>
              </a:cxn>
              <a:cxn ang="0">
                <a:pos x="connsiteX2" y="connsiteY2"/>
              </a:cxn>
            </a:cxnLst>
            <a:rect l="l" t="t" r="r" b="b"/>
            <a:pathLst>
              <a:path w="1848255" h="1527242">
                <a:moveTo>
                  <a:pt x="1848255" y="1527242"/>
                </a:moveTo>
                <a:cubicBezTo>
                  <a:pt x="1768812" y="1109763"/>
                  <a:pt x="1689370" y="692284"/>
                  <a:pt x="1381328" y="437744"/>
                </a:cubicBezTo>
                <a:cubicBezTo>
                  <a:pt x="1073286" y="183204"/>
                  <a:pt x="536643" y="91602"/>
                  <a:pt x="0" y="0"/>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96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38100"/>
            <a:ext cx="7592320" cy="6819900"/>
          </a:xfrm>
          <a:prstGeom prst="rect">
            <a:avLst/>
          </a:prstGeom>
        </p:spPr>
      </p:pic>
      <p:pic>
        <p:nvPicPr>
          <p:cNvPr id="5" name="Picture 4"/>
          <p:cNvPicPr>
            <a:picLocks noChangeAspect="1"/>
          </p:cNvPicPr>
          <p:nvPr/>
        </p:nvPicPr>
        <p:blipFill>
          <a:blip r:embed="rId4"/>
          <a:stretch>
            <a:fillRect/>
          </a:stretch>
        </p:blipFill>
        <p:spPr>
          <a:xfrm>
            <a:off x="6172200" y="4495800"/>
            <a:ext cx="2676525" cy="2085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482" name="Rectangle 2"/>
          <p:cNvSpPr>
            <a:spLocks noGrp="1" noChangeArrowheads="1"/>
          </p:cNvSpPr>
          <p:nvPr>
            <p:ph type="title"/>
          </p:nvPr>
        </p:nvSpPr>
        <p:spPr>
          <a:xfrm>
            <a:off x="5257800" y="152400"/>
            <a:ext cx="3748982" cy="838200"/>
          </a:xfrm>
        </p:spPr>
        <p:txBody>
          <a:bodyPr>
            <a:normAutofit/>
          </a:bodyPr>
          <a:lstStyle/>
          <a:p>
            <a:r>
              <a:rPr lang="en-US" sz="3200" b="1" u="sng" dirty="0">
                <a:solidFill>
                  <a:srgbClr val="B80000"/>
                </a:solidFill>
              </a:rPr>
              <a:t>Postfix and Prefix ++</a:t>
            </a:r>
          </a:p>
        </p:txBody>
      </p:sp>
    </p:spTree>
    <p:extLst>
      <p:ext uri="{BB962C8B-B14F-4D97-AF65-F5344CB8AC3E}">
        <p14:creationId xmlns:p14="http://schemas.microsoft.com/office/powerpoint/2010/main" val="6669043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a:solidFill>
                  <a:srgbClr val="D20000"/>
                </a:solidFill>
              </a:rPr>
              <a:t>Operator =, operator &amp;</a:t>
            </a: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4894" y="1219200"/>
            <a:ext cx="8955156" cy="5201424"/>
          </a:xfrm>
          <a:prstGeom prst="rect">
            <a:avLst/>
          </a:prstGeom>
        </p:spPr>
        <p:txBody>
          <a:bodyPr wrap="square">
            <a:spAutoFit/>
          </a:bodyPr>
          <a:lstStyle/>
          <a:p>
            <a:pPr marL="269875" indent="-269875" algn="just">
              <a:buFont typeface="Arial" panose="020B0604020202020204" pitchFamily="34" charset="0"/>
              <a:buChar char="•"/>
            </a:pPr>
            <a:r>
              <a:rPr lang="en-US" sz="3200" b="1" dirty="0">
                <a:solidFill>
                  <a:srgbClr val="2C14DE"/>
                </a:solidFill>
              </a:rPr>
              <a:t>Operator</a:t>
            </a:r>
            <a:r>
              <a:rPr lang="en-US" sz="3200" dirty="0">
                <a:solidFill>
                  <a:srgbClr val="2C14DE"/>
                </a:solidFill>
              </a:rPr>
              <a:t> </a:t>
            </a:r>
            <a:r>
              <a:rPr lang="en-US" sz="3200" b="1" dirty="0">
                <a:solidFill>
                  <a:srgbClr val="2C14DE"/>
                </a:solidFill>
              </a:rPr>
              <a:t>=</a:t>
            </a:r>
            <a:r>
              <a:rPr lang="en-US" sz="3200" dirty="0">
                <a:solidFill>
                  <a:srgbClr val="D20000"/>
                </a:solidFill>
              </a:rPr>
              <a:t> </a:t>
            </a:r>
            <a:r>
              <a:rPr lang="en-US" sz="3200" dirty="0"/>
              <a:t>and </a:t>
            </a:r>
            <a:r>
              <a:rPr lang="en-US" sz="3200" b="1" dirty="0">
                <a:solidFill>
                  <a:srgbClr val="2C14DE"/>
                </a:solidFill>
              </a:rPr>
              <a:t>Operator</a:t>
            </a:r>
            <a:r>
              <a:rPr lang="en-US" sz="3200" dirty="0"/>
              <a:t> </a:t>
            </a:r>
            <a:r>
              <a:rPr lang="en-US" sz="3200" b="1" dirty="0">
                <a:solidFill>
                  <a:srgbClr val="2C14DE"/>
                </a:solidFill>
              </a:rPr>
              <a:t>&amp;</a:t>
            </a:r>
            <a:r>
              <a:rPr lang="en-US" sz="3200" dirty="0"/>
              <a:t> are overloaded implicitly for every class, so they can be used for each class object. </a:t>
            </a:r>
          </a:p>
          <a:p>
            <a:pPr marL="269875" indent="-269875">
              <a:buFont typeface="Arial" panose="020B0604020202020204" pitchFamily="34" charset="0"/>
              <a:buChar char="•"/>
            </a:pPr>
            <a:endParaRPr lang="en-US" sz="2800" dirty="0"/>
          </a:p>
          <a:p>
            <a:pPr marL="269875" indent="-269875">
              <a:buFont typeface="Arial" panose="020B0604020202020204" pitchFamily="34" charset="0"/>
              <a:buChar char="•"/>
            </a:pPr>
            <a:endParaRPr lang="en-US" sz="2800" dirty="0"/>
          </a:p>
          <a:p>
            <a:pPr marL="269875" indent="-269875" algn="just">
              <a:buFont typeface="Arial" panose="020B0604020202020204" pitchFamily="34" charset="0"/>
              <a:buChar char="•"/>
            </a:pPr>
            <a:r>
              <a:rPr lang="en-US" sz="3200" b="1" dirty="0">
                <a:solidFill>
                  <a:srgbClr val="2C14DE"/>
                </a:solidFill>
              </a:rPr>
              <a:t>Operator =</a:t>
            </a:r>
            <a:r>
              <a:rPr lang="en-US" sz="3200" b="1" dirty="0">
                <a:solidFill>
                  <a:srgbClr val="D20000"/>
                </a:solidFill>
              </a:rPr>
              <a:t> </a:t>
            </a:r>
            <a:r>
              <a:rPr lang="en-US" sz="3200" dirty="0"/>
              <a:t>performs member-wise copy of the data members. </a:t>
            </a:r>
          </a:p>
          <a:p>
            <a:pPr marL="269875" indent="-269875">
              <a:buFont typeface="Arial" panose="020B0604020202020204" pitchFamily="34" charset="0"/>
              <a:buChar char="•"/>
            </a:pPr>
            <a:endParaRPr lang="en-US" sz="2800" dirty="0"/>
          </a:p>
          <a:p>
            <a:pPr marL="269875" indent="-269875">
              <a:buFont typeface="Arial" panose="020B0604020202020204" pitchFamily="34" charset="0"/>
              <a:buChar char="•"/>
            </a:pPr>
            <a:endParaRPr lang="en-US" sz="2800" dirty="0"/>
          </a:p>
          <a:p>
            <a:pPr marL="269875" indent="-269875" algn="just">
              <a:buFont typeface="Arial" panose="020B0604020202020204" pitchFamily="34" charset="0"/>
              <a:buChar char="•"/>
            </a:pPr>
            <a:r>
              <a:rPr lang="en-US" sz="3000" b="1" dirty="0">
                <a:solidFill>
                  <a:srgbClr val="2C14DE"/>
                </a:solidFill>
              </a:rPr>
              <a:t>Operator &amp; </a:t>
            </a:r>
            <a:r>
              <a:rPr lang="en-US" sz="3000" dirty="0"/>
              <a:t>returns the address of the object in memory.</a:t>
            </a:r>
          </a:p>
        </p:txBody>
      </p:sp>
    </p:spTree>
    <p:extLst>
      <p:ext uri="{BB962C8B-B14F-4D97-AF65-F5344CB8AC3E}">
        <p14:creationId xmlns:p14="http://schemas.microsoft.com/office/powerpoint/2010/main" val="3445444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39756" y="0"/>
            <a:ext cx="9104244" cy="1066800"/>
          </a:xfrm>
          <a:solidFill>
            <a:schemeClr val="bg1"/>
          </a:solidFill>
        </p:spPr>
        <p:txBody>
          <a:bodyPr>
            <a:noAutofit/>
          </a:bodyPr>
          <a:lstStyle/>
          <a:p>
            <a:r>
              <a:rPr lang="en-US" b="1" dirty="0">
                <a:solidFill>
                  <a:srgbClr val="D20000"/>
                </a:solidFill>
              </a:rPr>
              <a:t>Assignment Operator =</a:t>
            </a: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9756" y="1140228"/>
            <a:ext cx="8951844" cy="4647426"/>
          </a:xfrm>
          <a:prstGeom prst="rect">
            <a:avLst/>
          </a:prstGeom>
        </p:spPr>
        <p:txBody>
          <a:bodyPr wrap="square">
            <a:spAutoFit/>
          </a:bodyPr>
          <a:lstStyle/>
          <a:p>
            <a:pPr marL="269875" indent="-269875" algn="just">
              <a:buFont typeface="Arial" panose="020B0604020202020204" pitchFamily="34" charset="0"/>
              <a:buChar char="•"/>
            </a:pPr>
            <a:r>
              <a:rPr lang="en-US" sz="3000" b="1" dirty="0">
                <a:solidFill>
                  <a:srgbClr val="C00000"/>
                </a:solidFill>
              </a:rPr>
              <a:t>Operator</a:t>
            </a:r>
            <a:r>
              <a:rPr lang="en-US" sz="3000" dirty="0"/>
              <a:t> </a:t>
            </a:r>
            <a:r>
              <a:rPr lang="en-US" sz="3000" b="1" dirty="0">
                <a:solidFill>
                  <a:srgbClr val="D20000"/>
                </a:solidFill>
              </a:rPr>
              <a:t>=</a:t>
            </a:r>
            <a:r>
              <a:rPr lang="en-US" sz="3000" dirty="0">
                <a:solidFill>
                  <a:srgbClr val="D20000"/>
                </a:solidFill>
              </a:rPr>
              <a:t> </a:t>
            </a:r>
            <a:r>
              <a:rPr lang="en-US" sz="3000" dirty="0"/>
              <a:t>is </a:t>
            </a:r>
            <a:r>
              <a:rPr lang="en-US" sz="3000" u="sng" dirty="0"/>
              <a:t>overloaded implicitly </a:t>
            </a:r>
            <a:r>
              <a:rPr lang="en-US" sz="3000" dirty="0"/>
              <a:t>for every class, so it can be used for all class objects. </a:t>
            </a:r>
          </a:p>
          <a:p>
            <a:pPr algn="just"/>
            <a:endParaRPr lang="en-US" sz="3000" dirty="0"/>
          </a:p>
          <a:p>
            <a:pPr marL="269875" indent="-269875" algn="just">
              <a:buFont typeface="Arial" panose="020B0604020202020204" pitchFamily="34" charset="0"/>
              <a:buChar char="•"/>
            </a:pPr>
            <a:r>
              <a:rPr lang="en-US" sz="3000" dirty="0"/>
              <a:t>Operator = performs member-wise copy of the data members. </a:t>
            </a:r>
          </a:p>
          <a:p>
            <a:pPr marL="269875" indent="-269875" algn="just">
              <a:buFont typeface="Arial" panose="020B0604020202020204" pitchFamily="34" charset="0"/>
              <a:buChar char="•"/>
            </a:pPr>
            <a:endParaRPr lang="en-US" sz="3000" dirty="0"/>
          </a:p>
          <a:p>
            <a:pPr marL="269875" indent="-269875" algn="just">
              <a:buFont typeface="Arial" panose="020B0604020202020204" pitchFamily="34" charset="0"/>
              <a:buChar char="•"/>
            </a:pPr>
            <a:r>
              <a:rPr lang="en-US" sz="3000" dirty="0"/>
              <a:t>However, there is a problem with implicitly overloaded operator…(see next slide)</a:t>
            </a:r>
            <a:endParaRPr lang="en-US" sz="3000" i="1" dirty="0"/>
          </a:p>
          <a:p>
            <a:pPr marL="269875" indent="-269875">
              <a:buFont typeface="Arial" panose="020B0604020202020204" pitchFamily="34" charset="0"/>
              <a:buChar char="•"/>
            </a:pPr>
            <a:endParaRPr lang="en-US" sz="2800" dirty="0"/>
          </a:p>
          <a:p>
            <a:pPr marL="269875" indent="-269875">
              <a:buFont typeface="Arial" panose="020B0604020202020204" pitchFamily="34" charset="0"/>
              <a:buChar char="•"/>
            </a:pPr>
            <a:endParaRPr lang="en-US" sz="2800" dirty="0"/>
          </a:p>
        </p:txBody>
      </p:sp>
    </p:spTree>
    <p:extLst>
      <p:ext uri="{BB962C8B-B14F-4D97-AF65-F5344CB8AC3E}">
        <p14:creationId xmlns:p14="http://schemas.microsoft.com/office/powerpoint/2010/main" val="297265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14400" y="26406"/>
            <a:ext cx="8197913" cy="1040394"/>
          </a:xfrm>
        </p:spPr>
        <p:txBody>
          <a:bodyPr>
            <a:normAutofit/>
          </a:bodyPr>
          <a:lstStyle/>
          <a:p>
            <a:r>
              <a:rPr lang="en-US" sz="4800" b="1" dirty="0">
                <a:solidFill>
                  <a:srgbClr val="B80000"/>
                </a:solidFill>
                <a:latin typeface="Calibri" panose="020F0502020204030204" pitchFamily="34" charset="0"/>
              </a:rPr>
              <a:t>Operator Overloading</a:t>
            </a:r>
          </a:p>
        </p:txBody>
      </p:sp>
      <p:sp>
        <p:nvSpPr>
          <p:cNvPr id="6147" name="Rectangle 3"/>
          <p:cNvSpPr>
            <a:spLocks noGrp="1" noChangeArrowheads="1"/>
          </p:cNvSpPr>
          <p:nvPr>
            <p:ph type="body" idx="4294967295"/>
          </p:nvPr>
        </p:nvSpPr>
        <p:spPr>
          <a:xfrm>
            <a:off x="73093" y="1112519"/>
            <a:ext cx="9001125" cy="5669281"/>
          </a:xfrm>
        </p:spPr>
        <p:txBody>
          <a:bodyPr>
            <a:noAutofit/>
          </a:bodyPr>
          <a:lstStyle/>
          <a:p>
            <a:pPr algn="just">
              <a:lnSpc>
                <a:spcPct val="90000"/>
              </a:lnSpc>
            </a:pPr>
            <a:r>
              <a:rPr lang="en-US" sz="3000" dirty="0">
                <a:latin typeface="Calibri" panose="020F0502020204030204" pitchFamily="34" charset="0"/>
              </a:rPr>
              <a:t>The method of </a:t>
            </a:r>
            <a:r>
              <a:rPr lang="en-US" sz="3000" b="1" i="1" dirty="0">
                <a:solidFill>
                  <a:srgbClr val="C00000"/>
                </a:solidFill>
                <a:latin typeface="Calibri" panose="020F0502020204030204" pitchFamily="34" charset="0"/>
              </a:rPr>
              <a:t>defining additional meanings for operators </a:t>
            </a:r>
            <a:r>
              <a:rPr lang="en-US" sz="3000" dirty="0">
                <a:latin typeface="Calibri" panose="020F0502020204030204" pitchFamily="34" charset="0"/>
              </a:rPr>
              <a:t>is known as operator overloading</a:t>
            </a:r>
          </a:p>
          <a:p>
            <a:pPr algn="just">
              <a:lnSpc>
                <a:spcPct val="90000"/>
              </a:lnSpc>
            </a:pPr>
            <a:endParaRPr lang="en-US" sz="3000" dirty="0">
              <a:latin typeface="Calibri" panose="020F0502020204030204" pitchFamily="34" charset="0"/>
            </a:endParaRPr>
          </a:p>
          <a:p>
            <a:pPr algn="just">
              <a:lnSpc>
                <a:spcPct val="90000"/>
              </a:lnSpc>
            </a:pPr>
            <a:r>
              <a:rPr lang="en-US" sz="3000" dirty="0">
                <a:latin typeface="Calibri" panose="020F0502020204030204" pitchFamily="34" charset="0"/>
              </a:rPr>
              <a:t>Enables an operator to perform different operations depending upon the type of operands</a:t>
            </a:r>
          </a:p>
          <a:p>
            <a:pPr algn="just">
              <a:lnSpc>
                <a:spcPct val="90000"/>
              </a:lnSpc>
            </a:pPr>
            <a:endParaRPr lang="en-US" sz="3000" dirty="0">
              <a:latin typeface="Calibri" panose="020F0502020204030204" pitchFamily="34" charset="0"/>
            </a:endParaRPr>
          </a:p>
          <a:p>
            <a:pPr algn="just">
              <a:lnSpc>
                <a:spcPct val="90000"/>
              </a:lnSpc>
            </a:pPr>
            <a:r>
              <a:rPr lang="en-US" sz="3000" dirty="0">
                <a:latin typeface="Calibri" panose="020F0502020204030204" pitchFamily="34" charset="0"/>
              </a:rPr>
              <a:t>Basic operators i.e. +, -, *, / normally work with basic types i.e. double, float, </a:t>
            </a:r>
            <a:r>
              <a:rPr lang="en-US" sz="3000" dirty="0" err="1">
                <a:latin typeface="Calibri" panose="020F0502020204030204" pitchFamily="34" charset="0"/>
              </a:rPr>
              <a:t>int</a:t>
            </a:r>
            <a:r>
              <a:rPr lang="en-US" sz="3000" dirty="0">
                <a:latin typeface="Calibri" panose="020F0502020204030204" pitchFamily="34" charset="0"/>
              </a:rPr>
              <a:t>, long.  (defined in C++)</a:t>
            </a:r>
          </a:p>
          <a:p>
            <a:pPr marL="0" indent="0" algn="just">
              <a:lnSpc>
                <a:spcPct val="90000"/>
              </a:lnSpc>
              <a:buNone/>
            </a:pPr>
            <a:endParaRPr lang="en-US" sz="3000" dirty="0">
              <a:latin typeface="Calibri" panose="020F0502020204030204" pitchFamily="34" charset="0"/>
            </a:endParaRPr>
          </a:p>
          <a:p>
            <a:pPr algn="just">
              <a:lnSpc>
                <a:spcPct val="90000"/>
              </a:lnSpc>
            </a:pPr>
            <a:r>
              <a:rPr lang="en-US" sz="3000" dirty="0">
                <a:latin typeface="Calibri" panose="020F0502020204030204" pitchFamily="34" charset="0"/>
              </a:rPr>
              <a:t>So, </a:t>
            </a:r>
            <a:r>
              <a:rPr lang="en-US" sz="3000" b="1" i="1" dirty="0">
                <a:latin typeface="Calibri" panose="020F0502020204030204" pitchFamily="34" charset="0"/>
              </a:rPr>
              <a:t>how can these operators be applied to user-defined data types?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510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095415" y="76200"/>
            <a:ext cx="8078856" cy="685800"/>
          </a:xfrm>
          <a:solidFill>
            <a:schemeClr val="bg1"/>
          </a:solidFill>
        </p:spPr>
        <p:txBody>
          <a:bodyPr>
            <a:noAutofit/>
          </a:bodyPr>
          <a:lstStyle/>
          <a:p>
            <a:r>
              <a:rPr lang="en-US" sz="3200" b="1" dirty="0">
                <a:solidFill>
                  <a:srgbClr val="B80000"/>
                </a:solidFill>
              </a:rPr>
              <a:t>Using Implicitly Overloaded </a:t>
            </a:r>
            <a:br>
              <a:rPr lang="en-US" sz="3200" b="1" dirty="0">
                <a:solidFill>
                  <a:srgbClr val="B80000"/>
                </a:solidFill>
              </a:rPr>
            </a:br>
            <a:r>
              <a:rPr lang="en-US" sz="3200" b="1" dirty="0">
                <a:solidFill>
                  <a:srgbClr val="B80000"/>
                </a:solidFill>
              </a:rPr>
              <a:t>Assignment Operator</a:t>
            </a:r>
          </a:p>
        </p:txBody>
      </p:sp>
      <p:sp>
        <p:nvSpPr>
          <p:cNvPr id="4" name="Rectangle 3"/>
          <p:cNvSpPr/>
          <p:nvPr/>
        </p:nvSpPr>
        <p:spPr>
          <a:xfrm>
            <a:off x="0" y="93427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228600" y="1225378"/>
            <a:ext cx="6863150" cy="5434503"/>
          </a:xfrm>
          <a:prstGeom prst="rect">
            <a:avLst/>
          </a:prstGeom>
        </p:spPr>
      </p:pic>
    </p:spTree>
    <p:extLst>
      <p:ext uri="{BB962C8B-B14F-4D97-AF65-F5344CB8AC3E}">
        <p14:creationId xmlns:p14="http://schemas.microsoft.com/office/powerpoint/2010/main" val="4272923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09643" y="3469"/>
            <a:ext cx="8229600" cy="1143000"/>
          </a:xfrm>
        </p:spPr>
        <p:txBody>
          <a:bodyPr/>
          <a:lstStyle/>
          <a:p>
            <a:r>
              <a:rPr lang="en-US" b="1" dirty="0">
                <a:solidFill>
                  <a:srgbClr val="B80000"/>
                </a:solidFill>
              </a:rPr>
              <a:t>Assignment Operator (=)</a:t>
            </a:r>
          </a:p>
        </p:txBody>
      </p:sp>
      <p:sp>
        <p:nvSpPr>
          <p:cNvPr id="3" name="Rectangle 3"/>
          <p:cNvSpPr txBox="1">
            <a:spLocks noChangeArrowheads="1"/>
          </p:cNvSpPr>
          <p:nvPr/>
        </p:nvSpPr>
        <p:spPr>
          <a:xfrm>
            <a:off x="230256" y="1175044"/>
            <a:ext cx="8686800"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Employee ( ) {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ea typeface="Tahoma" panose="020B0604030504040204" pitchFamily="34" charset="0"/>
                <a:cs typeface="Tahoma" panose="020B0604030504040204" pitchFamily="34" charset="0"/>
              </a:rPr>
              <a:t>	  void </a:t>
            </a:r>
            <a:r>
              <a:rPr lang="en-US" sz="2000" b="1" kern="0" dirty="0" err="1">
                <a:latin typeface="Consolas" panose="020B0609020204030204" pitchFamily="49" charset="0"/>
                <a:ea typeface="Tahoma" panose="020B0604030504040204" pitchFamily="34" charset="0"/>
                <a:cs typeface="Tahoma" panose="020B0604030504040204" pitchFamily="34" charset="0"/>
              </a:rPr>
              <a:t>setValues</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ea typeface="Tahoma" panose="020B0604030504040204" pitchFamily="34" charset="0"/>
                <a:cs typeface="Tahoma" panose="020B0604030504040204" pitchFamily="34" charset="0"/>
              </a:rPr>
              <a:t>	  </a:t>
            </a: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void operator= (double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void Employee::</a:t>
            </a:r>
            <a:r>
              <a:rPr lang="en-US" sz="2000" b="1" kern="0" dirty="0" err="1">
                <a:latin typeface="Consolas" panose="020B0609020204030204" pitchFamily="49" charset="0"/>
                <a:ea typeface="Tahoma" panose="020B0604030504040204" pitchFamily="34" charset="0"/>
                <a:cs typeface="Tahoma" panose="020B0604030504040204" pitchFamily="34" charset="0"/>
              </a:rPr>
              <a:t>setValues</a:t>
            </a:r>
            <a:r>
              <a:rPr lang="en-US" sz="2000" b="1" kern="0" dirty="0">
                <a:latin typeface="Consolas" panose="020B0609020204030204" pitchFamily="49" charset="0"/>
                <a:ea typeface="Tahoma" panose="020B0604030504040204" pitchFamily="34" charset="0"/>
                <a:cs typeface="Tahoma" panose="020B0604030504040204" pitchFamily="34" charset="0"/>
              </a:rPr>
              <a:t> ( </a:t>
            </a:r>
            <a:r>
              <a:rPr lang="en-US" sz="2000" b="1" kern="0" dirty="0" err="1">
                <a:latin typeface="Consolas" panose="020B0609020204030204" pitchFamily="49" charset="0"/>
                <a:ea typeface="Tahoma" panose="020B0604030504040204" pitchFamily="34" charset="0"/>
                <a:cs typeface="Tahoma" panose="020B0604030504040204" pitchFamily="34" charset="0"/>
              </a:rPr>
              <a:t>int</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a:t>
            </a:r>
            <a:r>
              <a:rPr lang="en-US" sz="2000" b="1" kern="0" dirty="0">
                <a:latin typeface="Consolas" panose="020B0609020204030204" pitchFamily="49" charset="0"/>
                <a:ea typeface="Tahoma" panose="020B0604030504040204" pitchFamily="34" charset="0"/>
                <a:cs typeface="Tahoma" panose="020B0604030504040204" pitchFamily="34" charset="0"/>
              </a:rPr>
              <a:t> , double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salary =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r>
              <a:rPr lang="en-US" sz="2000" b="1" kern="0" dirty="0" err="1">
                <a:latin typeface="Consolas" panose="020B0609020204030204" pitchFamily="49" charset="0"/>
                <a:ea typeface="Tahoma" panose="020B0604030504040204" pitchFamily="34" charset="0"/>
                <a:cs typeface="Tahoma" panose="020B0604030504040204" pitchFamily="34" charset="0"/>
              </a:rPr>
              <a:t>idNum</a:t>
            </a:r>
            <a:r>
              <a:rPr lang="en-US" sz="2000" b="1" kern="0" dirty="0">
                <a:latin typeface="Consolas" panose="020B0609020204030204" pitchFamily="49" charset="0"/>
                <a:ea typeface="Tahoma" panose="020B0604030504040204" pitchFamily="34" charset="0"/>
                <a:cs typeface="Tahoma" panose="020B0604030504040204" pitchFamily="34" charset="0"/>
              </a:rPr>
              <a:t>  = </a:t>
            </a:r>
            <a:r>
              <a:rPr lang="en-US" sz="2000" b="1" kern="0" dirty="0" err="1">
                <a:latin typeface="Consolas" panose="020B0609020204030204" pitchFamily="49" charset="0"/>
                <a:ea typeface="Tahoma" panose="020B0604030504040204" pitchFamily="34" charset="0"/>
                <a:cs typeface="Tahoma" panose="020B0604030504040204" pitchFamily="34" charset="0"/>
              </a:rPr>
              <a:t>idN</a:t>
            </a:r>
            <a:r>
              <a:rPr lang="en-US" sz="2000" b="1" kern="0" dirty="0">
                <a:latin typeface="Consolas" panose="020B0609020204030204" pitchFamily="49" charset="0"/>
                <a:ea typeface="Tahoma" panose="020B0604030504040204" pitchFamily="34" charset="0"/>
                <a:cs typeface="Tahoma" panose="020B0604030504040204"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ea typeface="Tahoma" panose="020B0604030504040204" pitchFamily="34" charset="0"/>
              <a:cs typeface="Tahoma" panose="020B0604030504040204" pitchFamily="34" charset="0"/>
            </a:endParaRPr>
          </a:p>
          <a:p>
            <a:pPr marL="342900" indent="-342900" eaLnBrk="0" hangingPunct="0">
              <a:lnSpc>
                <a:spcPct val="80000"/>
              </a:lnSpc>
              <a:spcBef>
                <a:spcPct val="20000"/>
              </a:spcBef>
              <a:buFont typeface="Monotype Sorts" pitchFamily="2" charset="2"/>
              <a:buNone/>
              <a:defRPr/>
            </a:pP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void Employee::operator = (double </a:t>
            </a:r>
            <a:r>
              <a:rPr lang="en-US" sz="2000" b="1" kern="0" dirty="0" err="1">
                <a:solidFill>
                  <a:srgbClr val="2C14DE"/>
                </a:solidFill>
                <a:latin typeface="Consolas" panose="020B0609020204030204" pitchFamily="49" charset="0"/>
                <a:ea typeface="Tahoma" panose="020B0604030504040204" pitchFamily="34" charset="0"/>
                <a:cs typeface="Tahoma" panose="020B0604030504040204" pitchFamily="34" charset="0"/>
              </a:rPr>
              <a:t>sal</a:t>
            </a:r>
            <a:r>
              <a:rPr lang="en-US" sz="2000" b="1" kern="0" dirty="0">
                <a:solidFill>
                  <a:srgbClr val="2C14DE"/>
                </a:solidFill>
                <a:latin typeface="Consolas" panose="020B0609020204030204" pitchFamily="49" charset="0"/>
                <a:ea typeface="Tahoma" panose="020B0604030504040204" pitchFamily="34" charset="0"/>
                <a:cs typeface="Tahoma" panose="020B0604030504040204" pitchFamily="34"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ea typeface="Tahoma" panose="020B0604030504040204" pitchFamily="34" charset="0"/>
                <a:cs typeface="Tahoma" panose="020B0604030504040204" pitchFamily="34" charset="0"/>
              </a:rPr>
              <a:t>{ 		salary = </a:t>
            </a:r>
            <a:r>
              <a:rPr lang="en-US" sz="2000" b="1" kern="0" dirty="0" err="1">
                <a:latin typeface="Consolas" panose="020B0609020204030204" pitchFamily="49" charset="0"/>
                <a:ea typeface="Tahoma" panose="020B0604030504040204" pitchFamily="34" charset="0"/>
                <a:cs typeface="Tahoma" panose="020B0604030504040204" pitchFamily="34" charset="0"/>
              </a:rPr>
              <a:t>sal</a:t>
            </a:r>
            <a:r>
              <a:rPr lang="en-US" sz="2000" b="1" kern="0" dirty="0">
                <a:latin typeface="Consolas" panose="020B0609020204030204" pitchFamily="49" charset="0"/>
                <a:ea typeface="Tahoma" panose="020B0604030504040204" pitchFamily="34" charset="0"/>
                <a:cs typeface="Tahoma" panose="020B0604030504040204" pitchFamily="34"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736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27980" y="21125"/>
            <a:ext cx="8229600" cy="1143000"/>
          </a:xfrm>
        </p:spPr>
        <p:txBody>
          <a:bodyPr/>
          <a:lstStyle/>
          <a:p>
            <a:r>
              <a:rPr lang="en-US" b="1" dirty="0">
                <a:solidFill>
                  <a:srgbClr val="B80000"/>
                </a:solidFill>
              </a:rPr>
              <a:t>Assignment Operator (=)</a:t>
            </a:r>
          </a:p>
        </p:txBody>
      </p:sp>
      <p:sp>
        <p:nvSpPr>
          <p:cNvPr id="22531" name="Text Box 3"/>
          <p:cNvSpPr txBox="1">
            <a:spLocks noChangeArrowheads="1"/>
          </p:cNvSpPr>
          <p:nvPr/>
        </p:nvSpPr>
        <p:spPr bwMode="auto">
          <a:xfrm>
            <a:off x="152400" y="1219200"/>
            <a:ext cx="8839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a:t>
            </a:r>
          </a:p>
          <a:p>
            <a:pPr eaLnBrk="1" hangingPunct="1"/>
            <a:r>
              <a:rPr lang="en-US" sz="2400" b="1" dirty="0">
                <a:latin typeface="Consolas" panose="020B0609020204030204" pitchFamily="49" charset="0"/>
              </a:rPr>
              <a:t>	emp1.setValues(10,33.5);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Employee emp2;</a:t>
            </a:r>
          </a:p>
          <a:p>
            <a:pPr eaLnBrk="1" hangingPunct="1"/>
            <a:r>
              <a:rPr lang="en-US" sz="2400" b="1" dirty="0">
                <a:solidFill>
                  <a:srgbClr val="2C14DE"/>
                </a:solidFill>
                <a:latin typeface="Consolas" panose="020B0609020204030204" pitchFamily="49" charset="0"/>
              </a:rPr>
              <a:t>	emp2 = 44.6; </a:t>
            </a:r>
            <a:r>
              <a:rPr lang="en-US" sz="2400" b="1" i="1" dirty="0">
                <a:solidFill>
                  <a:srgbClr val="D20000"/>
                </a:solidFill>
                <a:latin typeface="Consolas" panose="020B0609020204030204" pitchFamily="49" charset="0"/>
              </a:rPr>
              <a:t>// emp2 is calling object</a:t>
            </a:r>
          </a:p>
          <a:p>
            <a:pPr eaLnBrk="1" hangingPunct="1"/>
            <a:endParaRPr lang="en-US" sz="2400" b="1" i="1" dirty="0">
              <a:solidFill>
                <a:srgbClr val="FF0000"/>
              </a:solidFill>
              <a:latin typeface="Consolas" panose="020B0609020204030204" pitchFamily="49" charset="0"/>
            </a:endParaRP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501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877956" y="0"/>
            <a:ext cx="8229600" cy="1143000"/>
          </a:xfrm>
        </p:spPr>
        <p:txBody>
          <a:bodyPr/>
          <a:lstStyle/>
          <a:p>
            <a:r>
              <a:rPr lang="en-US" b="1" dirty="0">
                <a:solidFill>
                  <a:srgbClr val="B80000"/>
                </a:solidFill>
              </a:rPr>
              <a:t>Assignment Operator (=)</a:t>
            </a:r>
          </a:p>
        </p:txBody>
      </p:sp>
      <p:sp>
        <p:nvSpPr>
          <p:cNvPr id="3" name="Rectangle 3"/>
          <p:cNvSpPr txBox="1">
            <a:spLocks noChangeArrowheads="1"/>
          </p:cNvSpPr>
          <p:nvPr/>
        </p:nvSpPr>
        <p:spPr>
          <a:xfrm>
            <a:off x="154056" y="1295400"/>
            <a:ext cx="8837544"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Employee ( ) {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void </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cs typeface="Tahoma" pitchFamily="34" charset="0"/>
              </a:rPr>
              <a:t>	  </a:t>
            </a:r>
            <a:r>
              <a:rPr lang="en-US" sz="2000" b="1" kern="0" dirty="0">
                <a:solidFill>
                  <a:srgbClr val="2C14DE"/>
                </a:solidFill>
                <a:latin typeface="Consolas" panose="020B0609020204030204" pitchFamily="49" charset="0"/>
                <a:cs typeface="Tahoma" pitchFamily="34" charset="0"/>
              </a:rPr>
              <a:t>void operator= (Employee &amp;</a:t>
            </a:r>
            <a:r>
              <a:rPr lang="en-US" sz="2000" b="1" kern="0" dirty="0" err="1">
                <a:solidFill>
                  <a:srgbClr val="2C14DE"/>
                </a:solidFill>
                <a:latin typeface="Consolas" panose="020B0609020204030204" pitchFamily="49" charset="0"/>
                <a:cs typeface="Tahoma" pitchFamily="34" charset="0"/>
              </a:rPr>
              <a:t>emp</a:t>
            </a:r>
            <a:r>
              <a:rPr lang="en-US" sz="2000" b="1" kern="0" dirty="0">
                <a:solidFill>
                  <a:srgbClr val="2C14DE"/>
                </a:solidFill>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void Employee::</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 double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salary =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solidFill>
                  <a:srgbClr val="2C14DE"/>
                </a:solidFill>
                <a:latin typeface="Consolas" panose="020B0609020204030204" pitchFamily="49" charset="0"/>
                <a:cs typeface="ＭＳ Ｐゴシック" charset="0"/>
              </a:rPr>
              <a:t>void Employee::operator = (Employee &amp;</a:t>
            </a:r>
            <a:r>
              <a:rPr lang="en-US" sz="2000" b="1" kern="0" dirty="0" err="1">
                <a:solidFill>
                  <a:srgbClr val="2C14DE"/>
                </a:solidFill>
                <a:latin typeface="Consolas" panose="020B0609020204030204" pitchFamily="49" charset="0"/>
                <a:cs typeface="ＭＳ Ｐゴシック" charset="0"/>
              </a:rPr>
              <a:t>emp</a:t>
            </a:r>
            <a:r>
              <a:rPr lang="en-US" sz="2000" b="1" kern="0" dirty="0">
                <a:solidFill>
                  <a:srgbClr val="2C14DE"/>
                </a:solidFill>
                <a:latin typeface="Consolas" panose="020B0609020204030204" pitchFamily="49" charset="0"/>
                <a:cs typeface="ＭＳ Ｐゴシック"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salary = </a:t>
            </a:r>
            <a:r>
              <a:rPr lang="en-US" sz="2000" b="1" kern="0" dirty="0" err="1">
                <a:latin typeface="Consolas" panose="020B0609020204030204" pitchFamily="49" charset="0"/>
                <a:cs typeface="ＭＳ Ｐゴシック" charset="0"/>
              </a:rPr>
              <a:t>emp.salary</a:t>
            </a:r>
            <a:r>
              <a:rPr lang="en-US" sz="2000" b="1" kern="0" dirty="0">
                <a:latin typeface="Consolas" panose="020B0609020204030204" pitchFamily="49" charset="0"/>
                <a:cs typeface="ＭＳ Ｐゴシック"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1498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77956" y="-17882"/>
            <a:ext cx="8229600" cy="1143000"/>
          </a:xfrm>
        </p:spPr>
        <p:txBody>
          <a:bodyPr/>
          <a:lstStyle/>
          <a:p>
            <a:r>
              <a:rPr lang="en-US" b="1" dirty="0">
                <a:solidFill>
                  <a:srgbClr val="B80000"/>
                </a:solidFill>
              </a:rPr>
              <a:t>Assignment Operator (=)</a:t>
            </a:r>
          </a:p>
        </p:txBody>
      </p:sp>
      <p:sp>
        <p:nvSpPr>
          <p:cNvPr id="24579" name="Text Box 3"/>
          <p:cNvSpPr txBox="1">
            <a:spLocks noChangeArrowheads="1"/>
          </p:cNvSpPr>
          <p:nvPr/>
        </p:nvSpPr>
        <p:spPr bwMode="auto">
          <a:xfrm>
            <a:off x="228600" y="1371600"/>
            <a:ext cx="8382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a:t>
            </a:r>
          </a:p>
          <a:p>
            <a:pPr eaLnBrk="1" hangingPunct="1"/>
            <a:r>
              <a:rPr lang="en-US" sz="2400" b="1" dirty="0">
                <a:latin typeface="Consolas" panose="020B0609020204030204" pitchFamily="49" charset="0"/>
              </a:rPr>
              <a:t>	emp1.setValues(10,33.5);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Employee emp2;</a:t>
            </a:r>
          </a:p>
          <a:p>
            <a:pPr eaLnBrk="1" hangingPunct="1"/>
            <a:r>
              <a:rPr lang="en-US" sz="2400" b="1" dirty="0">
                <a:latin typeface="Consolas" panose="020B0609020204030204" pitchFamily="49" charset="0"/>
              </a:rPr>
              <a:t>	emp2 = emp1; </a:t>
            </a:r>
            <a:r>
              <a:rPr lang="en-US" sz="2400" b="1" i="1" dirty="0">
                <a:solidFill>
                  <a:srgbClr val="FF0000"/>
                </a:solidFill>
                <a:latin typeface="Consolas" panose="020B0609020204030204" pitchFamily="49" charset="0"/>
              </a:rPr>
              <a:t>// emp2 is calling object</a:t>
            </a: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a:p>
            <a:pPr eaLnBrk="1" hangingPunct="1"/>
            <a:endParaRPr lang="en-US" sz="24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550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877956" y="-53341"/>
            <a:ext cx="8229600" cy="1143000"/>
          </a:xfrm>
        </p:spPr>
        <p:txBody>
          <a:bodyPr/>
          <a:lstStyle/>
          <a:p>
            <a:r>
              <a:rPr lang="en-US" b="1" dirty="0">
                <a:solidFill>
                  <a:srgbClr val="B80000"/>
                </a:solidFill>
              </a:rPr>
              <a:t>Comparison Operator (==)</a:t>
            </a:r>
          </a:p>
        </p:txBody>
      </p:sp>
      <p:sp>
        <p:nvSpPr>
          <p:cNvPr id="3" name="Rectangle 3"/>
          <p:cNvSpPr txBox="1">
            <a:spLocks noChangeArrowheads="1"/>
          </p:cNvSpPr>
          <p:nvPr/>
        </p:nvSpPr>
        <p:spPr>
          <a:xfrm>
            <a:off x="152400" y="1295400"/>
            <a:ext cx="8915400" cy="54864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Employee</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private:</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double salary;</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public:</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Employee ( ) {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0, salary  = 0.0; }</a:t>
            </a:r>
          </a:p>
          <a:p>
            <a:pPr marL="742950" lvl="1" indent="-285750" eaLnBrk="0" hangingPunct="0">
              <a:lnSpc>
                <a:spcPct val="80000"/>
              </a:lnSpc>
              <a:spcBef>
                <a:spcPct val="20000"/>
              </a:spcBef>
              <a:defRPr/>
            </a:pPr>
            <a:r>
              <a:rPr lang="en-US" sz="2000" b="1" kern="0" dirty="0">
                <a:latin typeface="Consolas" panose="020B0609020204030204" pitchFamily="49" charset="0"/>
                <a:cs typeface="Tahoma" pitchFamily="34" charset="0"/>
              </a:rPr>
              <a:t>	  void </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b);</a:t>
            </a:r>
          </a:p>
          <a:p>
            <a:pPr marL="742950" lvl="1" indent="-285750" eaLnBrk="0" hangingPunct="0">
              <a:lnSpc>
                <a:spcPct val="80000"/>
              </a:lnSpc>
              <a:spcBef>
                <a:spcPct val="20000"/>
              </a:spcBef>
              <a:defRPr/>
            </a:pPr>
            <a:r>
              <a:rPr lang="en-US" sz="2000" b="1" kern="0" dirty="0">
                <a:solidFill>
                  <a:srgbClr val="FF3300"/>
                </a:solidFill>
                <a:latin typeface="Consolas" panose="020B0609020204030204" pitchFamily="49" charset="0"/>
                <a:cs typeface="Tahoma" pitchFamily="34" charset="0"/>
              </a:rPr>
              <a:t>	</a:t>
            </a:r>
            <a:r>
              <a:rPr lang="en-US" sz="2000" b="1" kern="0" dirty="0">
                <a:solidFill>
                  <a:srgbClr val="2C14DE"/>
                </a:solidFill>
                <a:latin typeface="Consolas" panose="020B0609020204030204" pitchFamily="49" charset="0"/>
                <a:cs typeface="Tahoma" pitchFamily="34" charset="0"/>
              </a:rPr>
              <a:t>  </a:t>
            </a:r>
            <a:r>
              <a:rPr lang="en-US" sz="2000" b="1" kern="0" dirty="0" err="1">
                <a:solidFill>
                  <a:srgbClr val="2C14DE"/>
                </a:solidFill>
                <a:latin typeface="Consolas" panose="020B0609020204030204" pitchFamily="49" charset="0"/>
                <a:cs typeface="Tahoma" pitchFamily="34" charset="0"/>
              </a:rPr>
              <a:t>bool</a:t>
            </a:r>
            <a:r>
              <a:rPr lang="en-US" sz="2000" b="1" kern="0" dirty="0">
                <a:solidFill>
                  <a:srgbClr val="2C14DE"/>
                </a:solidFill>
                <a:latin typeface="Consolas" panose="020B0609020204030204" pitchFamily="49" charset="0"/>
                <a:cs typeface="Tahoma" pitchFamily="34" charset="0"/>
              </a:rPr>
              <a:t> operator== (Employee &amp;</a:t>
            </a:r>
            <a:r>
              <a:rPr lang="en-US" sz="2000" b="1" kern="0" dirty="0" err="1">
                <a:solidFill>
                  <a:srgbClr val="2C14DE"/>
                </a:solidFill>
                <a:latin typeface="Consolas" panose="020B0609020204030204" pitchFamily="49" charset="0"/>
                <a:cs typeface="Tahoma" pitchFamily="34" charset="0"/>
              </a:rPr>
              <a:t>emp</a:t>
            </a:r>
            <a:r>
              <a:rPr lang="en-US" sz="2000" b="1" kern="0" dirty="0">
                <a:solidFill>
                  <a:srgbClr val="2C14DE"/>
                </a:solidFill>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void Employee::</a:t>
            </a:r>
            <a:r>
              <a:rPr lang="en-US" sz="2000" b="1" kern="0" dirty="0" err="1">
                <a:latin typeface="Consolas" panose="020B0609020204030204" pitchFamily="49" charset="0"/>
                <a:cs typeface="Tahoma" pitchFamily="34" charset="0"/>
              </a:rPr>
              <a:t>setValues</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int</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 double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salary = </a:t>
            </a:r>
            <a:r>
              <a:rPr lang="en-US" sz="2000" b="1" kern="0" dirty="0" err="1">
                <a:latin typeface="Consolas" panose="020B0609020204030204" pitchFamily="49" charset="0"/>
                <a:cs typeface="Tahoma" pitchFamily="34" charset="0"/>
              </a:rPr>
              <a:t>sal</a:t>
            </a:r>
            <a:r>
              <a:rPr lang="en-US" sz="2000" b="1" kern="0" dirty="0">
                <a:latin typeface="Consolas" panose="020B0609020204030204" pitchFamily="49" charset="0"/>
                <a:cs typeface="Tahoma" pitchFamily="34" charset="0"/>
              </a:rPr>
              <a:t>; 	</a:t>
            </a:r>
            <a:r>
              <a:rPr lang="en-US" sz="2000" b="1" kern="0" dirty="0" err="1">
                <a:latin typeface="Consolas" panose="020B0609020204030204" pitchFamily="49" charset="0"/>
                <a:cs typeface="Tahoma" pitchFamily="34" charset="0"/>
              </a:rPr>
              <a:t>idNum</a:t>
            </a:r>
            <a:r>
              <a:rPr lang="en-US" sz="2000" b="1" kern="0" dirty="0">
                <a:latin typeface="Consolas" panose="020B0609020204030204" pitchFamily="49" charset="0"/>
                <a:cs typeface="Tahoma" pitchFamily="34" charset="0"/>
              </a:rPr>
              <a:t>  = </a:t>
            </a:r>
            <a:r>
              <a:rPr lang="en-US" sz="2000" b="1" kern="0" dirty="0" err="1">
                <a:latin typeface="Consolas" panose="020B0609020204030204" pitchFamily="49" charset="0"/>
                <a:cs typeface="Tahoma" pitchFamily="34" charset="0"/>
              </a:rPr>
              <a:t>idN</a:t>
            </a:r>
            <a:r>
              <a:rPr lang="en-US" sz="2000" b="1" kern="0" dirty="0">
                <a:latin typeface="Consolas" panose="020B0609020204030204" pitchFamily="49" charset="0"/>
                <a:cs typeface="Tahoma" pitchFamily="34" charset="0"/>
              </a:rPr>
              <a:t>; 	}</a:t>
            </a: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b="1"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err="1">
                <a:solidFill>
                  <a:srgbClr val="2C14DE"/>
                </a:solidFill>
                <a:latin typeface="Consolas" panose="020B0609020204030204" pitchFamily="49" charset="0"/>
                <a:cs typeface="ＭＳ Ｐゴシック" charset="0"/>
              </a:rPr>
              <a:t>bool</a:t>
            </a:r>
            <a:r>
              <a:rPr lang="en-US" sz="2000" b="1" kern="0" dirty="0">
                <a:solidFill>
                  <a:srgbClr val="2C14DE"/>
                </a:solidFill>
                <a:latin typeface="Consolas" panose="020B0609020204030204" pitchFamily="49" charset="0"/>
                <a:cs typeface="ＭＳ Ｐゴシック" charset="0"/>
              </a:rPr>
              <a:t> Employee::operator == (Employee &amp;</a:t>
            </a:r>
            <a:r>
              <a:rPr lang="en-US" sz="2000" b="1" kern="0" dirty="0" err="1">
                <a:solidFill>
                  <a:srgbClr val="2C14DE"/>
                </a:solidFill>
                <a:latin typeface="Consolas" panose="020B0609020204030204" pitchFamily="49" charset="0"/>
                <a:cs typeface="ＭＳ Ｐゴシック" charset="0"/>
              </a:rPr>
              <a:t>emp</a:t>
            </a:r>
            <a:r>
              <a:rPr lang="en-US" sz="2000" b="1" kern="0" dirty="0">
                <a:solidFill>
                  <a:srgbClr val="2C14DE"/>
                </a:solidFill>
                <a:latin typeface="Consolas" panose="020B0609020204030204" pitchFamily="49" charset="0"/>
                <a:cs typeface="ＭＳ Ｐゴシック" charset="0"/>
              </a:rPr>
              <a: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return (salary == </a:t>
            </a:r>
            <a:r>
              <a:rPr lang="en-US" sz="2000" b="1" kern="0" dirty="0" err="1">
                <a:latin typeface="Consolas" panose="020B0609020204030204" pitchFamily="49" charset="0"/>
                <a:cs typeface="ＭＳ Ｐゴシック" charset="0"/>
              </a:rPr>
              <a:t>emp.salary</a:t>
            </a:r>
            <a:r>
              <a:rPr lang="en-US" sz="2000" b="1" kern="0" dirty="0">
                <a:latin typeface="Consolas" panose="020B0609020204030204" pitchFamily="49" charset="0"/>
                <a:cs typeface="ＭＳ Ｐゴシック"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351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73429" y="0"/>
            <a:ext cx="8229600" cy="1143000"/>
          </a:xfrm>
        </p:spPr>
        <p:txBody>
          <a:bodyPr/>
          <a:lstStyle/>
          <a:p>
            <a:r>
              <a:rPr lang="en-US" b="1" dirty="0">
                <a:solidFill>
                  <a:srgbClr val="B80000"/>
                </a:solidFill>
              </a:rPr>
              <a:t>Comparison Operator (==)</a:t>
            </a:r>
          </a:p>
        </p:txBody>
      </p:sp>
      <p:sp>
        <p:nvSpPr>
          <p:cNvPr id="26627" name="Text Box 3"/>
          <p:cNvSpPr txBox="1">
            <a:spLocks noChangeArrowheads="1"/>
          </p:cNvSpPr>
          <p:nvPr/>
        </p:nvSpPr>
        <p:spPr bwMode="auto">
          <a:xfrm>
            <a:off x="152400" y="1225550"/>
            <a:ext cx="8382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000" b="1" dirty="0" err="1">
                <a:latin typeface="Consolas" panose="020B0609020204030204" pitchFamily="49" charset="0"/>
              </a:rPr>
              <a:t>int</a:t>
            </a:r>
            <a:r>
              <a:rPr lang="en-US" sz="2000" b="1" dirty="0">
                <a:latin typeface="Consolas" panose="020B0609020204030204" pitchFamily="49" charset="0"/>
              </a:rPr>
              <a:t> main ( )</a:t>
            </a:r>
          </a:p>
          <a:p>
            <a:pPr eaLnBrk="1" hangingPunct="1"/>
            <a:r>
              <a:rPr lang="en-US" sz="2000" b="1" dirty="0">
                <a:latin typeface="Consolas" panose="020B0609020204030204" pitchFamily="49" charset="0"/>
              </a:rPr>
              <a:t>{</a:t>
            </a:r>
          </a:p>
          <a:p>
            <a:pPr eaLnBrk="1" hangingPunct="1"/>
            <a:r>
              <a:rPr lang="en-US" sz="2000" b="1" dirty="0">
                <a:latin typeface="Consolas" panose="020B0609020204030204" pitchFamily="49" charset="0"/>
              </a:rPr>
              <a:t>	Employee emp1;</a:t>
            </a:r>
          </a:p>
          <a:p>
            <a:pPr eaLnBrk="1" hangingPunct="1"/>
            <a:r>
              <a:rPr lang="en-US" sz="2000" b="1" dirty="0">
                <a:latin typeface="Consolas" panose="020B0609020204030204" pitchFamily="49" charset="0"/>
              </a:rPr>
              <a:t>	emp1.setValues(10,33.5);</a:t>
            </a:r>
          </a:p>
          <a:p>
            <a:pPr eaLnBrk="1" hangingPunct="1"/>
            <a:endParaRPr lang="en-US" sz="2000" b="1" dirty="0">
              <a:latin typeface="Consolas" panose="020B0609020204030204" pitchFamily="49" charset="0"/>
            </a:endParaRPr>
          </a:p>
          <a:p>
            <a:pPr eaLnBrk="1" hangingPunct="1"/>
            <a:r>
              <a:rPr lang="en-US" sz="2000" b="1" dirty="0">
                <a:latin typeface="Consolas" panose="020B0609020204030204" pitchFamily="49" charset="0"/>
              </a:rPr>
              <a:t>	Employee emp2;</a:t>
            </a:r>
          </a:p>
          <a:p>
            <a:pPr eaLnBrk="1" hangingPunct="1"/>
            <a:r>
              <a:rPr lang="en-US" sz="2000" b="1" dirty="0">
                <a:latin typeface="Consolas" panose="020B0609020204030204" pitchFamily="49" charset="0"/>
              </a:rPr>
              <a:t>	emp2.setValues(10,33.1);</a:t>
            </a:r>
          </a:p>
          <a:p>
            <a:pPr eaLnBrk="1" hangingPunct="1"/>
            <a:r>
              <a:rPr lang="en-US" sz="2000" b="1" dirty="0">
                <a:latin typeface="Consolas" panose="020B0609020204030204" pitchFamily="49" charset="0"/>
              </a:rPr>
              <a:t>	</a:t>
            </a:r>
          </a:p>
          <a:p>
            <a:pPr eaLnBrk="1" hangingPunct="1"/>
            <a:r>
              <a:rPr lang="en-US" sz="2000" b="1" dirty="0">
                <a:solidFill>
                  <a:srgbClr val="002060"/>
                </a:solidFill>
                <a:latin typeface="Consolas" panose="020B0609020204030204" pitchFamily="49" charset="0"/>
              </a:rPr>
              <a:t>	</a:t>
            </a:r>
            <a:r>
              <a:rPr lang="en-US" sz="2000" b="1" dirty="0">
                <a:solidFill>
                  <a:srgbClr val="2C14DE"/>
                </a:solidFill>
                <a:latin typeface="Consolas" panose="020B0609020204030204" pitchFamily="49" charset="0"/>
              </a:rPr>
              <a:t>if ( emp2 == emp1 )</a:t>
            </a:r>
          </a:p>
          <a:p>
            <a:pPr eaLnBrk="1" hangingPunct="1"/>
            <a:r>
              <a:rPr lang="en-US" sz="2000" b="1" dirty="0">
                <a:solidFill>
                  <a:srgbClr val="2C14DE"/>
                </a:solidFill>
                <a:latin typeface="Consolas" panose="020B0609020204030204" pitchFamily="49" charset="0"/>
              </a:rPr>
              <a:t>          </a:t>
            </a:r>
            <a:r>
              <a:rPr lang="en-US" sz="2000" b="1" dirty="0" err="1">
                <a:solidFill>
                  <a:srgbClr val="2C14DE"/>
                </a:solidFill>
                <a:latin typeface="Consolas" panose="020B0609020204030204" pitchFamily="49" charset="0"/>
              </a:rPr>
              <a:t>cout</a:t>
            </a:r>
            <a:r>
              <a:rPr lang="en-US" sz="2000" b="1" dirty="0">
                <a:solidFill>
                  <a:srgbClr val="2C14DE"/>
                </a:solidFill>
                <a:latin typeface="Consolas" panose="020B0609020204030204" pitchFamily="49" charset="0"/>
              </a:rPr>
              <a:t> &lt;&lt;</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Both objects have equal value</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a:t>
            </a:r>
          </a:p>
          <a:p>
            <a:pPr eaLnBrk="1" hangingPunct="1"/>
            <a:r>
              <a:rPr lang="en-US" sz="2000" b="1" dirty="0">
                <a:solidFill>
                  <a:srgbClr val="2C14DE"/>
                </a:solidFill>
                <a:latin typeface="Consolas" panose="020B0609020204030204" pitchFamily="49" charset="0"/>
              </a:rPr>
              <a:t>	else</a:t>
            </a:r>
          </a:p>
          <a:p>
            <a:pPr eaLnBrk="1" hangingPunct="1"/>
            <a:r>
              <a:rPr lang="en-US" sz="2000" b="1" dirty="0">
                <a:solidFill>
                  <a:srgbClr val="2C14DE"/>
                </a:solidFill>
                <a:latin typeface="Consolas" panose="020B0609020204030204" pitchFamily="49" charset="0"/>
              </a:rPr>
              <a:t>	    </a:t>
            </a:r>
            <a:r>
              <a:rPr lang="en-US" sz="2000" b="1" dirty="0" err="1">
                <a:solidFill>
                  <a:srgbClr val="2C14DE"/>
                </a:solidFill>
                <a:latin typeface="Consolas" panose="020B0609020204030204" pitchFamily="49" charset="0"/>
              </a:rPr>
              <a:t>cout</a:t>
            </a:r>
            <a:r>
              <a:rPr lang="en-US" sz="2000" b="1" dirty="0">
                <a:solidFill>
                  <a:srgbClr val="2C14DE"/>
                </a:solidFill>
                <a:latin typeface="Consolas" panose="020B0609020204030204" pitchFamily="49" charset="0"/>
              </a:rPr>
              <a:t> &lt;&lt;</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objects do not have equal value</a:t>
            </a:r>
            <a:r>
              <a:rPr lang="ja-JP" altLang="en-US" sz="2000" b="1" dirty="0">
                <a:solidFill>
                  <a:srgbClr val="2C14DE"/>
                </a:solidFill>
                <a:latin typeface="Consolas" panose="020B0609020204030204" pitchFamily="49" charset="0"/>
              </a:rPr>
              <a:t>”</a:t>
            </a:r>
            <a:r>
              <a:rPr lang="en-US" altLang="ja-JP" sz="2000" b="1" dirty="0">
                <a:solidFill>
                  <a:srgbClr val="2C14DE"/>
                </a:solidFill>
                <a:latin typeface="Consolas" panose="020B0609020204030204" pitchFamily="49" charset="0"/>
              </a:rPr>
              <a:t>;</a:t>
            </a:r>
          </a:p>
          <a:p>
            <a:pPr eaLnBrk="1" hangingPunct="1"/>
            <a:r>
              <a:rPr lang="en-US" sz="2000" b="1" dirty="0">
                <a:latin typeface="Consolas" panose="020B0609020204030204" pitchFamily="49" charset="0"/>
              </a:rPr>
              <a:t>	</a:t>
            </a:r>
          </a:p>
          <a:p>
            <a:pPr eaLnBrk="1" hangingPunct="1"/>
            <a:r>
              <a:rPr lang="en-US" sz="2000" b="1" dirty="0">
                <a:latin typeface="Consolas" panose="020B0609020204030204" pitchFamily="49" charset="0"/>
              </a:rPr>
              <a:t>}</a:t>
            </a: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206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54156" y="-3772"/>
            <a:ext cx="8153400" cy="1070572"/>
          </a:xfrm>
        </p:spPr>
        <p:txBody>
          <a:bodyPr/>
          <a:lstStyle/>
          <a:p>
            <a:r>
              <a:rPr lang="en-US" b="1" dirty="0">
                <a:solidFill>
                  <a:srgbClr val="B80000"/>
                </a:solidFill>
              </a:rPr>
              <a:t>Subscript operator [ ]</a:t>
            </a:r>
          </a:p>
        </p:txBody>
      </p:sp>
      <p:sp>
        <p:nvSpPr>
          <p:cNvPr id="27651" name="Rectangle 3"/>
          <p:cNvSpPr>
            <a:spLocks noGrp="1" noChangeArrowheads="1"/>
          </p:cNvSpPr>
          <p:nvPr>
            <p:ph type="body" idx="1"/>
          </p:nvPr>
        </p:nvSpPr>
        <p:spPr>
          <a:xfrm>
            <a:off x="152400" y="1219200"/>
            <a:ext cx="8839200" cy="5562600"/>
          </a:xfrm>
        </p:spPr>
        <p:txBody>
          <a:bodyPr/>
          <a:lstStyle/>
          <a:p>
            <a:pPr algn="just"/>
            <a:r>
              <a:rPr lang="en-US" sz="3000" dirty="0">
                <a:cs typeface="Tahoma" panose="020B0604030504040204" pitchFamily="34" charset="0"/>
              </a:rPr>
              <a:t>With the help of </a:t>
            </a:r>
            <a:r>
              <a:rPr lang="en-US" sz="3000" b="1" dirty="0">
                <a:solidFill>
                  <a:srgbClr val="B80000"/>
                </a:solidFill>
                <a:cs typeface="Tahoma" panose="020B0604030504040204" pitchFamily="34" charset="0"/>
              </a:rPr>
              <a:t>[ ] operator</a:t>
            </a:r>
            <a:r>
              <a:rPr lang="en-US" sz="3000" dirty="0">
                <a:cs typeface="Tahoma" panose="020B0604030504040204" pitchFamily="34" charset="0"/>
              </a:rPr>
              <a:t>, we can </a:t>
            </a:r>
            <a:r>
              <a:rPr lang="en-US" sz="3000" b="1" dirty="0">
                <a:solidFill>
                  <a:srgbClr val="2C14DE"/>
                </a:solidFill>
                <a:cs typeface="Tahoma" panose="020B0604030504040204" pitchFamily="34" charset="0"/>
              </a:rPr>
              <a:t>define array style syntax</a:t>
            </a:r>
            <a:r>
              <a:rPr lang="en-US" sz="3000" b="1" dirty="0">
                <a:cs typeface="Tahoma" panose="020B0604030504040204" pitchFamily="34" charset="0"/>
              </a:rPr>
              <a:t> </a:t>
            </a:r>
            <a:r>
              <a:rPr lang="en-US" sz="3000" dirty="0">
                <a:cs typeface="Tahoma" panose="020B0604030504040204" pitchFamily="34" charset="0"/>
              </a:rPr>
              <a:t>for </a:t>
            </a:r>
            <a:r>
              <a:rPr lang="en-US" sz="3000" b="1" dirty="0">
                <a:solidFill>
                  <a:srgbClr val="2C14DE"/>
                </a:solidFill>
                <a:cs typeface="Tahoma" panose="020B0604030504040204" pitchFamily="34" charset="0"/>
              </a:rPr>
              <a:t>accessing</a:t>
            </a:r>
            <a:r>
              <a:rPr lang="en-US" sz="3000" dirty="0">
                <a:solidFill>
                  <a:srgbClr val="2C14DE"/>
                </a:solidFill>
                <a:cs typeface="Tahoma" panose="020B0604030504040204" pitchFamily="34" charset="0"/>
              </a:rPr>
              <a:t> </a:t>
            </a:r>
            <a:r>
              <a:rPr lang="en-US" sz="3000" dirty="0">
                <a:cs typeface="Tahoma" panose="020B0604030504040204" pitchFamily="34" charset="0"/>
              </a:rPr>
              <a:t>or </a:t>
            </a:r>
            <a:r>
              <a:rPr lang="en-US" sz="3000" b="1" u="sng" dirty="0">
                <a:cs typeface="Tahoma" panose="020B0604030504040204" pitchFamily="34" charset="0"/>
              </a:rPr>
              <a:t>assigning individual elements</a:t>
            </a:r>
            <a:r>
              <a:rPr lang="en-US" sz="3000" dirty="0">
                <a:cs typeface="Tahoma" panose="020B0604030504040204" pitchFamily="34" charset="0"/>
              </a:rPr>
              <a:t> of </a:t>
            </a:r>
            <a:r>
              <a:rPr lang="en-US" sz="3000" b="1" u="sng" dirty="0">
                <a:cs typeface="Tahoma" panose="020B0604030504040204" pitchFamily="34" charset="0"/>
              </a:rPr>
              <a:t>classes</a:t>
            </a:r>
          </a:p>
          <a:p>
            <a:pPr lvl="2">
              <a:buFontTx/>
              <a:buNone/>
            </a:pPr>
            <a:endParaRPr lang="en-US" dirty="0">
              <a:cs typeface="Tahoma" panose="020B0604030504040204" pitchFamily="34" charset="0"/>
            </a:endParaRPr>
          </a:p>
          <a:p>
            <a:pPr lvl="2">
              <a:buFontTx/>
              <a:buNone/>
            </a:pPr>
            <a:r>
              <a:rPr lang="en-US" b="1" dirty="0">
                <a:latin typeface="Courier New" panose="02070309020205020404" pitchFamily="49" charset="0"/>
                <a:cs typeface="Courier New" panose="02070309020205020404" pitchFamily="49" charset="0"/>
              </a:rPr>
              <a:t>Student </a:t>
            </a:r>
            <a:r>
              <a:rPr lang="en-US" b="1" dirty="0" err="1">
                <a:latin typeface="Courier New" panose="02070309020205020404" pitchFamily="49" charset="0"/>
                <a:cs typeface="Courier New" panose="02070309020205020404" pitchFamily="49" charset="0"/>
              </a:rPr>
              <a:t>semesterGPA</a:t>
            </a:r>
            <a:r>
              <a:rPr lang="en-US" b="1" dirty="0">
                <a:latin typeface="Courier New" panose="02070309020205020404" pitchFamily="49" charset="0"/>
                <a:cs typeface="Courier New" panose="02070309020205020404" pitchFamily="49" charset="0"/>
              </a:rPr>
              <a:t>;</a:t>
            </a:r>
          </a:p>
          <a:p>
            <a:pPr lvl="2">
              <a:buFontTx/>
              <a:buNone/>
            </a:pPr>
            <a:r>
              <a:rPr lang="en-US" b="1" dirty="0" err="1">
                <a:latin typeface="Courier New" panose="02070309020205020404" pitchFamily="49" charset="0"/>
                <a:cs typeface="Courier New" panose="02070309020205020404" pitchFamily="49" charset="0"/>
              </a:rPr>
              <a:t>semesterGPA</a:t>
            </a:r>
            <a:r>
              <a:rPr lang="en-US" b="1" dirty="0">
                <a:latin typeface="Courier New" panose="02070309020205020404" pitchFamily="49" charset="0"/>
                <a:cs typeface="Courier New" panose="02070309020205020404" pitchFamily="49" charset="0"/>
              </a:rPr>
              <a:t>[0] = 3.5;</a:t>
            </a:r>
          </a:p>
          <a:p>
            <a:pPr lvl="2">
              <a:buFontTx/>
              <a:buNone/>
            </a:pPr>
            <a:r>
              <a:rPr lang="en-US" b="1" dirty="0" err="1">
                <a:latin typeface="Courier New" panose="02070309020205020404" pitchFamily="49" charset="0"/>
                <a:cs typeface="Courier New" panose="02070309020205020404" pitchFamily="49" charset="0"/>
              </a:rPr>
              <a:t>semesterGPA</a:t>
            </a:r>
            <a:r>
              <a:rPr lang="en-US" b="1" dirty="0">
                <a:latin typeface="Courier New" panose="02070309020205020404" pitchFamily="49" charset="0"/>
                <a:cs typeface="Courier New" panose="02070309020205020404" pitchFamily="49" charset="0"/>
              </a:rPr>
              <a:t>[1] = 3.3;</a:t>
            </a:r>
            <a:endParaRPr lang="en-US" sz="3200" b="1" dirty="0">
              <a:latin typeface="Courier New" panose="02070309020205020404" pitchFamily="49"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637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90600" y="0"/>
            <a:ext cx="8153400" cy="1066800"/>
          </a:xfrm>
        </p:spPr>
        <p:txBody>
          <a:bodyPr/>
          <a:lstStyle/>
          <a:p>
            <a:r>
              <a:rPr lang="en-US" b="1" dirty="0">
                <a:solidFill>
                  <a:srgbClr val="C00000"/>
                </a:solidFill>
              </a:rPr>
              <a:t>Subscript operator[ ]</a:t>
            </a:r>
          </a:p>
        </p:txBody>
      </p:sp>
      <p:sp>
        <p:nvSpPr>
          <p:cNvPr id="6" name="Rectangle 3"/>
          <p:cNvSpPr txBox="1">
            <a:spLocks noChangeArrowheads="1"/>
          </p:cNvSpPr>
          <p:nvPr/>
        </p:nvSpPr>
        <p:spPr>
          <a:xfrm>
            <a:off x="228600" y="1219200"/>
            <a:ext cx="8878956" cy="56388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class Student</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  </a:t>
            </a:r>
            <a:r>
              <a:rPr lang="en-US" sz="2000" kern="0" dirty="0">
                <a:latin typeface="Consolas" panose="020B0609020204030204" pitchFamily="49" charset="0"/>
                <a:cs typeface="Tahoma" pitchFamily="34" charset="0"/>
              </a:rPr>
              <a:t> </a:t>
            </a:r>
            <a:r>
              <a:rPr lang="en-US" sz="2000" b="1" kern="0" dirty="0">
                <a:solidFill>
                  <a:schemeClr val="tx1">
                    <a:lumMod val="50000"/>
                    <a:lumOff val="50000"/>
                  </a:schemeClr>
                </a:solidFill>
                <a:latin typeface="Consolas" panose="020B0609020204030204" pitchFamily="49" charset="0"/>
                <a:cs typeface="Tahoma" pitchFamily="34" charset="0"/>
              </a:rPr>
              <a:t>private:</a:t>
            </a: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double </a:t>
            </a:r>
            <a:r>
              <a:rPr lang="en-US" sz="2000" kern="0" dirty="0" err="1">
                <a:latin typeface="Consolas" panose="020B0609020204030204" pitchFamily="49" charset="0"/>
                <a:cs typeface="Tahoma" pitchFamily="34" charset="0"/>
              </a:rPr>
              <a:t>gpa</a:t>
            </a:r>
            <a:r>
              <a:rPr lang="en-US" sz="2000" kern="0" dirty="0">
                <a:latin typeface="Consolas" panose="020B0609020204030204" pitchFamily="49" charset="0"/>
                <a:cs typeface="Tahoma" pitchFamily="34" charset="0"/>
              </a:rPr>
              <a:t>[8];</a:t>
            </a:r>
          </a:p>
          <a:p>
            <a:pPr marL="342900" lvl="1" indent="-342900" eaLnBrk="0" hangingPunct="0">
              <a:lnSpc>
                <a:spcPct val="80000"/>
              </a:lnSpc>
              <a:spcBef>
                <a:spcPct val="20000"/>
              </a:spcBef>
              <a:defRPr/>
            </a:pPr>
            <a:r>
              <a:rPr lang="en-US" sz="2000" kern="0" dirty="0">
                <a:latin typeface="Consolas" panose="020B0609020204030204" pitchFamily="49" charset="0"/>
                <a:cs typeface="Tahoma" pitchFamily="34" charset="0"/>
              </a:rPr>
              <a:t> 	  </a:t>
            </a:r>
            <a:r>
              <a:rPr lang="en-US" sz="2000" b="1" kern="0" dirty="0">
                <a:solidFill>
                  <a:schemeClr val="tx1">
                    <a:lumMod val="50000"/>
                    <a:lumOff val="50000"/>
                  </a:schemeClr>
                </a:solidFill>
                <a:latin typeface="Consolas" panose="020B0609020204030204" pitchFamily="49" charset="0"/>
                <a:cs typeface="Tahoma" pitchFamily="34" charset="0"/>
              </a:rPr>
              <a:t>public:</a:t>
            </a: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Student () </a:t>
            </a: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[0]=3.5;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[1]=3.2;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[2]=4;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[3]=3.3; </a:t>
            </a:r>
          </a:p>
          <a:p>
            <a:pPr marL="742950" lvl="1" indent="-285750" eaLnBrk="0" hangingPunct="0">
              <a:lnSpc>
                <a:spcPct val="80000"/>
              </a:lnSpc>
              <a:spcBef>
                <a:spcPct val="20000"/>
              </a:spcBef>
              <a:defRPr/>
            </a:pPr>
            <a:r>
              <a:rPr lang="en-US" kern="0" dirty="0">
                <a:latin typeface="Consolas" panose="020B0609020204030204" pitchFamily="49" charset="0"/>
                <a:cs typeface="Tahoma" pitchFamily="34" charset="0"/>
              </a:rPr>
              <a:t>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[4]=3.8;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[5]=3.6;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[6]=3.5;  </a:t>
            </a:r>
            <a:r>
              <a:rPr lang="en-US" kern="0" dirty="0" err="1">
                <a:latin typeface="Consolas" panose="020B0609020204030204" pitchFamily="49" charset="0"/>
                <a:cs typeface="Tahoma" pitchFamily="34" charset="0"/>
              </a:rPr>
              <a:t>gpa</a:t>
            </a:r>
            <a:r>
              <a:rPr lang="en-US" kern="0" dirty="0">
                <a:latin typeface="Consolas" panose="020B0609020204030204" pitchFamily="49" charset="0"/>
                <a:cs typeface="Tahoma" pitchFamily="34" charset="0"/>
              </a:rPr>
              <a:t>[7]=3.8;</a:t>
            </a:r>
            <a:endParaRPr lang="en-US" sz="2800" kern="0" dirty="0">
              <a:latin typeface="Consolas" panose="020B0609020204030204" pitchFamily="49" charset="0"/>
              <a:cs typeface="Tahoma" pitchFamily="34" charset="0"/>
            </a:endParaRPr>
          </a:p>
          <a:p>
            <a:pPr marL="742950" lvl="1" indent="-285750" eaLnBrk="0" hangingPunct="0">
              <a:lnSpc>
                <a:spcPct val="80000"/>
              </a:lnSpc>
              <a:spcBef>
                <a:spcPct val="20000"/>
              </a:spcBef>
              <a:defRPr/>
            </a:pPr>
            <a:r>
              <a:rPr lang="en-US" sz="2000" kern="0" dirty="0">
                <a:latin typeface="Consolas" panose="020B0609020204030204" pitchFamily="49" charset="0"/>
                <a:cs typeface="Tahoma" pitchFamily="34" charset="0"/>
              </a:rPr>
              <a:t>   }</a:t>
            </a:r>
          </a:p>
          <a:p>
            <a:pPr marL="742950" lvl="1" indent="-285750" eaLnBrk="0" hangingPunct="0">
              <a:lnSpc>
                <a:spcPct val="80000"/>
              </a:lnSpc>
              <a:spcBef>
                <a:spcPct val="20000"/>
              </a:spcBef>
              <a:defRPr/>
            </a:pPr>
            <a:r>
              <a:rPr lang="en-US" sz="2000" kern="0" dirty="0">
                <a:solidFill>
                  <a:srgbClr val="B80000"/>
                </a:solidFill>
                <a:latin typeface="Consolas" panose="020B0609020204030204" pitchFamily="49" charset="0"/>
                <a:cs typeface="Tahoma" pitchFamily="34" charset="0"/>
              </a:rPr>
              <a:t>	 </a:t>
            </a:r>
            <a:r>
              <a:rPr lang="en-US" sz="2000" b="1" kern="0" dirty="0">
                <a:solidFill>
                  <a:srgbClr val="B80000"/>
                </a:solidFill>
                <a:latin typeface="Consolas" panose="020B0609020204030204" pitchFamily="49" charset="0"/>
                <a:cs typeface="Tahoma" pitchFamily="34" charset="0"/>
              </a:rPr>
              <a:t>double&amp; </a:t>
            </a:r>
            <a:r>
              <a:rPr lang="en-US" sz="2000" b="1" kern="0" dirty="0" err="1">
                <a:solidFill>
                  <a:srgbClr val="B80000"/>
                </a:solidFill>
                <a:latin typeface="Consolas" panose="020B0609020204030204" pitchFamily="49" charset="0"/>
                <a:cs typeface="Tahoma" pitchFamily="34" charset="0"/>
              </a:rPr>
              <a:t>opeator</a:t>
            </a:r>
            <a:r>
              <a:rPr lang="en-US" sz="2000" b="1" kern="0" dirty="0">
                <a:solidFill>
                  <a:srgbClr val="B80000"/>
                </a:solidFill>
                <a:latin typeface="Consolas" panose="020B0609020204030204" pitchFamily="49" charset="0"/>
                <a:cs typeface="Tahoma" pitchFamily="34" charset="0"/>
              </a:rPr>
              <a:t>[] (</a:t>
            </a:r>
            <a:r>
              <a:rPr lang="en-US" sz="2000" b="1" kern="0" dirty="0" err="1">
                <a:solidFill>
                  <a:srgbClr val="B80000"/>
                </a:solidFill>
                <a:latin typeface="Consolas" panose="020B0609020204030204" pitchFamily="49" charset="0"/>
                <a:cs typeface="Tahoma" pitchFamily="34" charset="0"/>
              </a:rPr>
              <a:t>int</a:t>
            </a:r>
            <a:r>
              <a:rPr lang="en-US" sz="2000" b="1" kern="0" dirty="0">
                <a:solidFill>
                  <a:srgbClr val="B80000"/>
                </a:solidFill>
                <a:latin typeface="Consolas" panose="020B0609020204030204" pitchFamily="49" charset="0"/>
                <a:cs typeface="Tahoma" pitchFamily="34" charset="0"/>
              </a:rPr>
              <a:t> Index);</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Tahoma" pitchFamily="34" charset="0"/>
              </a:rPr>
              <a:t>}</a:t>
            </a:r>
          </a:p>
          <a:p>
            <a:pPr marL="342900" indent="-342900" eaLnBrk="0" hangingPunct="0">
              <a:lnSpc>
                <a:spcPct val="80000"/>
              </a:lnSpc>
              <a:spcBef>
                <a:spcPct val="20000"/>
              </a:spcBef>
              <a:buFont typeface="Monotype Sorts" pitchFamily="2" charset="2"/>
              <a:buNone/>
              <a:defRPr/>
            </a:pPr>
            <a:endParaRPr lang="en-US" sz="2000"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endParaRPr lang="en-US" sz="2000" kern="0" dirty="0">
              <a:latin typeface="Consolas" panose="020B0609020204030204" pitchFamily="49" charset="0"/>
              <a:cs typeface="Tahoma" pitchFamily="34" charset="0"/>
            </a:endParaRPr>
          </a:p>
          <a:p>
            <a:pPr marL="342900" indent="-342900" eaLnBrk="0" hangingPunct="0">
              <a:lnSpc>
                <a:spcPct val="80000"/>
              </a:lnSpc>
              <a:spcBef>
                <a:spcPct val="20000"/>
              </a:spcBef>
              <a:buFont typeface="Monotype Sorts" pitchFamily="2" charset="2"/>
              <a:buNone/>
              <a:defRPr/>
            </a:pPr>
            <a:r>
              <a:rPr lang="en-US" sz="2000" b="1" kern="0" dirty="0">
                <a:solidFill>
                  <a:srgbClr val="2C14DE"/>
                </a:solidFill>
                <a:latin typeface="Consolas" panose="020B0609020204030204" pitchFamily="49" charset="0"/>
                <a:cs typeface="ＭＳ Ｐゴシック" charset="0"/>
              </a:rPr>
              <a:t>double&amp; Student::operator [ ] (</a:t>
            </a:r>
            <a:r>
              <a:rPr lang="en-US" sz="2000" b="1" kern="0" dirty="0" err="1">
                <a:solidFill>
                  <a:srgbClr val="2C14DE"/>
                </a:solidFill>
                <a:latin typeface="Consolas" panose="020B0609020204030204" pitchFamily="49" charset="0"/>
                <a:cs typeface="ＭＳ Ｐゴシック" charset="0"/>
              </a:rPr>
              <a:t>int</a:t>
            </a:r>
            <a:r>
              <a:rPr lang="en-US" sz="2000" b="1" kern="0" dirty="0">
                <a:solidFill>
                  <a:srgbClr val="2C14DE"/>
                </a:solidFill>
                <a:latin typeface="Consolas" panose="020B0609020204030204" pitchFamily="49" charset="0"/>
                <a:cs typeface="ＭＳ Ｐゴシック" charset="0"/>
              </a:rPr>
              <a:t> Index)</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		return </a:t>
            </a:r>
            <a:r>
              <a:rPr lang="en-US" sz="2000" b="1" kern="0" dirty="0" err="1">
                <a:latin typeface="Consolas" panose="020B0609020204030204" pitchFamily="49" charset="0"/>
                <a:cs typeface="ＭＳ Ｐゴシック" charset="0"/>
              </a:rPr>
              <a:t>gpa</a:t>
            </a:r>
            <a:r>
              <a:rPr lang="en-US" sz="2000" b="1" kern="0" dirty="0">
                <a:latin typeface="Consolas" panose="020B0609020204030204" pitchFamily="49" charset="0"/>
                <a:cs typeface="ＭＳ Ｐゴシック" charset="0"/>
              </a:rPr>
              <a:t>[Index];        </a:t>
            </a:r>
          </a:p>
          <a:p>
            <a:pPr marL="342900" indent="-342900" eaLnBrk="0" hangingPunct="0">
              <a:lnSpc>
                <a:spcPct val="80000"/>
              </a:lnSpc>
              <a:spcBef>
                <a:spcPct val="20000"/>
              </a:spcBef>
              <a:buFont typeface="Monotype Sorts" pitchFamily="2" charset="2"/>
              <a:buNone/>
              <a:defRPr/>
            </a:pPr>
            <a:r>
              <a:rPr lang="en-US" sz="2000" b="1" kern="0" dirty="0">
                <a:latin typeface="Consolas" panose="020B0609020204030204" pitchFamily="49" charset="0"/>
                <a:cs typeface="ＭＳ Ｐゴシック"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3013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77956" y="-40341"/>
            <a:ext cx="8229600" cy="1143000"/>
          </a:xfrm>
        </p:spPr>
        <p:txBody>
          <a:bodyPr/>
          <a:lstStyle/>
          <a:p>
            <a:r>
              <a:rPr lang="en-US" b="1" dirty="0">
                <a:solidFill>
                  <a:srgbClr val="B80000"/>
                </a:solidFill>
              </a:rPr>
              <a:t>Subscript operator[ ]</a:t>
            </a:r>
          </a:p>
        </p:txBody>
      </p:sp>
      <p:sp>
        <p:nvSpPr>
          <p:cNvPr id="29699" name="Text Box 3"/>
          <p:cNvSpPr txBox="1">
            <a:spLocks noChangeArrowheads="1"/>
          </p:cNvSpPr>
          <p:nvPr/>
        </p:nvSpPr>
        <p:spPr bwMode="auto">
          <a:xfrm>
            <a:off x="228600" y="1371600"/>
            <a:ext cx="83820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Student </a:t>
            </a:r>
            <a:r>
              <a:rPr lang="en-US" sz="2400" b="1" dirty="0" err="1">
                <a:latin typeface="Consolas" panose="020B0609020204030204" pitchFamily="49" charset="0"/>
              </a:rPr>
              <a:t>semesterGPA</a:t>
            </a:r>
            <a:r>
              <a:rPr lang="en-US" sz="2400" b="1" dirty="0">
                <a:latin typeface="Consolas" panose="020B0609020204030204" pitchFamily="49" charset="0"/>
              </a:rPr>
              <a:t>;</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semesterGPA</a:t>
            </a:r>
            <a:r>
              <a:rPr lang="en-US" sz="2400" b="1" dirty="0">
                <a:latin typeface="Consolas" panose="020B0609020204030204" pitchFamily="49" charset="0"/>
              </a:rPr>
              <a:t>[0] = 3.7;</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double </a:t>
            </a:r>
            <a:r>
              <a:rPr lang="en-US" sz="2400" b="1" dirty="0" err="1">
                <a:latin typeface="Consolas" panose="020B0609020204030204" pitchFamily="49" charset="0"/>
              </a:rPr>
              <a:t>gpa</a:t>
            </a:r>
            <a:r>
              <a:rPr lang="en-US" sz="2400" b="1" dirty="0">
                <a:latin typeface="Consolas" panose="020B0609020204030204" pitchFamily="49" charset="0"/>
              </a:rPr>
              <a:t> = </a:t>
            </a:r>
            <a:r>
              <a:rPr lang="en-US" sz="2400" b="1" dirty="0" err="1">
                <a:latin typeface="Consolas" panose="020B0609020204030204" pitchFamily="49" charset="0"/>
              </a:rPr>
              <a:t>semesterGPA</a:t>
            </a:r>
            <a:r>
              <a:rPr lang="en-US" sz="2400" b="1" dirty="0">
                <a:latin typeface="Consolas" panose="020B0609020204030204" pitchFamily="49" charset="0"/>
              </a:rPr>
              <a:t>[4];</a:t>
            </a:r>
          </a:p>
          <a:p>
            <a:pPr eaLnBrk="1" hangingPunct="1"/>
            <a:r>
              <a:rPr lang="en-US" sz="2400" b="1" dirty="0">
                <a:latin typeface="Consolas" panose="020B0609020204030204" pitchFamily="49" charset="0"/>
              </a:rPr>
              <a:t>		</a:t>
            </a:r>
          </a:p>
          <a:p>
            <a:pPr eaLnBrk="1" hangingPunct="1"/>
            <a:r>
              <a:rPr lang="en-US" sz="2400" b="1" dirty="0">
                <a:latin typeface="Consolas" panose="020B0609020204030204" pitchFamily="49" charset="0"/>
              </a:rPr>
              <a:t>}</a:t>
            </a:r>
          </a:p>
          <a:p>
            <a:pPr eaLnBrk="1" hangingPunct="1"/>
            <a:endParaRPr lang="en-US" sz="18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76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24062" y="69850"/>
            <a:ext cx="8113644" cy="1042669"/>
          </a:xfrm>
        </p:spPr>
        <p:txBody>
          <a:bodyPr>
            <a:normAutofit/>
          </a:bodyPr>
          <a:lstStyle/>
          <a:p>
            <a:r>
              <a:rPr lang="en-US" b="1" dirty="0">
                <a:solidFill>
                  <a:srgbClr val="B80000"/>
                </a:solidFill>
                <a:latin typeface="Calibri" panose="020F0502020204030204" pitchFamily="34" charset="0"/>
              </a:rPr>
              <a:t>Operator Overloading Motivation</a:t>
            </a:r>
          </a:p>
        </p:txBody>
      </p:sp>
      <p:sp>
        <p:nvSpPr>
          <p:cNvPr id="7171" name="Rectangle 3"/>
          <p:cNvSpPr>
            <a:spLocks noGrp="1" noChangeArrowheads="1"/>
          </p:cNvSpPr>
          <p:nvPr>
            <p:ph type="body" idx="4294967295"/>
          </p:nvPr>
        </p:nvSpPr>
        <p:spPr>
          <a:xfrm>
            <a:off x="17122" y="1118555"/>
            <a:ext cx="9090434" cy="5739445"/>
          </a:xfrm>
        </p:spPr>
        <p:txBody>
          <a:bodyPr>
            <a:noAutofit/>
          </a:bodyPr>
          <a:lstStyle/>
          <a:p>
            <a:r>
              <a:rPr lang="en-US" sz="2000" dirty="0">
                <a:latin typeface="Calibri" panose="020F0502020204030204" pitchFamily="34" charset="0"/>
              </a:rPr>
              <a:t>Example:</a:t>
            </a:r>
          </a:p>
          <a:p>
            <a:pPr marL="0" indent="0">
              <a:buNone/>
            </a:pPr>
            <a:r>
              <a:rPr lang="en-US" sz="2000" dirty="0">
                <a:latin typeface="Calibri" panose="020F0502020204030204" pitchFamily="34" charset="0"/>
              </a:rPr>
              <a:t>	</a:t>
            </a:r>
            <a:r>
              <a:rPr lang="en-US" sz="2000" b="1" dirty="0">
                <a:solidFill>
                  <a:srgbClr val="0070C0"/>
                </a:solidFill>
                <a:latin typeface="Courier" pitchFamily="2" charset="0"/>
              </a:rPr>
              <a:t>class Student</a:t>
            </a:r>
          </a:p>
          <a:p>
            <a:pPr marL="0" indent="0">
              <a:buNone/>
            </a:pPr>
            <a:r>
              <a:rPr lang="en-US" sz="2000" b="1" dirty="0">
                <a:solidFill>
                  <a:srgbClr val="0070C0"/>
                </a:solidFill>
                <a:latin typeface="Courier" pitchFamily="2" charset="0"/>
              </a:rPr>
              <a:t>	{</a:t>
            </a:r>
          </a:p>
          <a:p>
            <a:pPr marL="0" indent="0">
              <a:buNone/>
            </a:pPr>
            <a:r>
              <a:rPr lang="en-US" sz="2000" b="1" dirty="0">
                <a:solidFill>
                  <a:srgbClr val="0070C0"/>
                </a:solidFill>
                <a:latin typeface="Courier" pitchFamily="2" charset="0"/>
              </a:rPr>
              <a:t>		…</a:t>
            </a:r>
          </a:p>
          <a:p>
            <a:pPr marL="0" indent="0">
              <a:buNone/>
            </a:pPr>
            <a:r>
              <a:rPr lang="en-US" sz="2000" b="1" dirty="0">
                <a:solidFill>
                  <a:srgbClr val="0070C0"/>
                </a:solidFill>
                <a:latin typeface="Courier" pitchFamily="2" charset="0"/>
              </a:rPr>
              <a:t>		string </a:t>
            </a:r>
            <a:r>
              <a:rPr lang="en-US" sz="2000" b="1" dirty="0" err="1">
                <a:solidFill>
                  <a:srgbClr val="0070C0"/>
                </a:solidFill>
                <a:latin typeface="Courier" pitchFamily="2" charset="0"/>
              </a:rPr>
              <a:t>rollno</a:t>
            </a:r>
            <a:r>
              <a:rPr lang="en-US" sz="2000" b="1" dirty="0">
                <a:solidFill>
                  <a:srgbClr val="0070C0"/>
                </a:solidFill>
                <a:latin typeface="Courier" pitchFamily="2" charset="0"/>
              </a:rPr>
              <a:t>;</a:t>
            </a:r>
          </a:p>
          <a:p>
            <a:pPr marL="0" indent="0">
              <a:buNone/>
            </a:pPr>
            <a:r>
              <a:rPr lang="en-US" sz="2000" b="1" dirty="0">
                <a:solidFill>
                  <a:srgbClr val="0070C0"/>
                </a:solidFill>
                <a:latin typeface="Courier" pitchFamily="2" charset="0"/>
              </a:rPr>
              <a:t>		int marks;</a:t>
            </a:r>
          </a:p>
          <a:p>
            <a:pPr marL="0" indent="0">
              <a:buNone/>
            </a:pPr>
            <a:r>
              <a:rPr lang="en-US" sz="2000" b="1" dirty="0">
                <a:solidFill>
                  <a:srgbClr val="0070C0"/>
                </a:solidFill>
                <a:latin typeface="Courier" pitchFamily="2" charset="0"/>
              </a:rPr>
              <a:t>		…</a:t>
            </a:r>
          </a:p>
          <a:p>
            <a:pPr marL="0" indent="0">
              <a:buNone/>
            </a:pPr>
            <a:r>
              <a:rPr lang="en-US" sz="2000" b="1" dirty="0">
                <a:solidFill>
                  <a:srgbClr val="0070C0"/>
                </a:solidFill>
                <a:latin typeface="Courier" pitchFamily="2" charset="0"/>
              </a:rPr>
              <a:t>	};</a:t>
            </a:r>
          </a:p>
          <a:p>
            <a:r>
              <a:rPr lang="en-US" sz="2000" dirty="0">
                <a:latin typeface="Calibri" panose="020F0502020204030204" pitchFamily="34" charset="0"/>
              </a:rPr>
              <a:t>Find average course mark of the top 3 students, s1, s2, and s3.</a:t>
            </a:r>
          </a:p>
          <a:p>
            <a:pPr marL="0" indent="0" algn="ctr">
              <a:buNone/>
            </a:pPr>
            <a:r>
              <a:rPr lang="en-US" sz="2000" b="1" dirty="0">
                <a:solidFill>
                  <a:srgbClr val="0070C0"/>
                </a:solidFill>
                <a:latin typeface="Courier" pitchFamily="2" charset="0"/>
              </a:rPr>
              <a:t>double total  =  s1 + s2 + s3;</a:t>
            </a:r>
          </a:p>
          <a:p>
            <a:r>
              <a:rPr lang="en-US" sz="2000" dirty="0">
                <a:latin typeface="Calibri" panose="020F0502020204030204" pitchFamily="34" charset="0"/>
              </a:rPr>
              <a:t>Can we add multiple objects of class Student together using the + operator?</a:t>
            </a:r>
          </a:p>
          <a:p>
            <a:r>
              <a:rPr lang="en-US" sz="2000" dirty="0">
                <a:latin typeface="Calibri" panose="020F0502020204030204" pitchFamily="34" charset="0"/>
              </a:rPr>
              <a:t>What is the solution? </a:t>
            </a:r>
          </a:p>
          <a:p>
            <a:r>
              <a:rPr lang="en-US" sz="2000" dirty="0">
                <a:latin typeface="Calibri" panose="020F0502020204030204" pitchFamily="34" charset="0"/>
              </a:rPr>
              <a:t>Usually we write a function, e.g. </a:t>
            </a:r>
            <a:r>
              <a:rPr lang="en-US" sz="2000" b="1" dirty="0">
                <a:solidFill>
                  <a:srgbClr val="0070C0"/>
                </a:solidFill>
                <a:latin typeface="Courier" pitchFamily="2" charset="0"/>
              </a:rPr>
              <a:t>add(Student, Student) </a:t>
            </a:r>
          </a:p>
          <a:p>
            <a:r>
              <a:rPr lang="en-US" sz="2000" dirty="0">
                <a:latin typeface="Calibri" panose="020F0502020204030204" pitchFamily="34" charset="0"/>
              </a:rPr>
              <a:t>But being able to use a built-in operator is more intuitive and elegant.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9615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54741" y="0"/>
            <a:ext cx="8153400" cy="1066800"/>
          </a:xfrm>
        </p:spPr>
        <p:txBody>
          <a:bodyPr/>
          <a:lstStyle/>
          <a:p>
            <a:r>
              <a:rPr lang="en-US" b="1" dirty="0">
                <a:solidFill>
                  <a:srgbClr val="B80000"/>
                </a:solidFill>
              </a:rPr>
              <a:t>Subscript operator[ ]</a:t>
            </a:r>
          </a:p>
        </p:txBody>
      </p:sp>
      <p:sp>
        <p:nvSpPr>
          <p:cNvPr id="30723" name="Rectangle 3"/>
          <p:cNvSpPr>
            <a:spLocks noGrp="1" noChangeArrowheads="1"/>
          </p:cNvSpPr>
          <p:nvPr>
            <p:ph type="body" idx="1"/>
          </p:nvPr>
        </p:nvSpPr>
        <p:spPr>
          <a:xfrm>
            <a:off x="76200" y="1219200"/>
            <a:ext cx="8915400" cy="5486400"/>
          </a:xfrm>
        </p:spPr>
        <p:txBody>
          <a:bodyPr>
            <a:normAutofit/>
          </a:bodyPr>
          <a:lstStyle/>
          <a:p>
            <a:pPr algn="just"/>
            <a:r>
              <a:rPr lang="en-US" sz="2800" b="1" dirty="0">
                <a:latin typeface="+mj-lt"/>
                <a:cs typeface="Tahoma" panose="020B0604030504040204" pitchFamily="34" charset="0"/>
              </a:rPr>
              <a:t>How the statement executes?</a:t>
            </a:r>
          </a:p>
          <a:p>
            <a:pPr marL="457200" lvl="1" indent="0" algn="just">
              <a:buNone/>
            </a:pPr>
            <a:r>
              <a:rPr lang="en-US" b="1" dirty="0" err="1">
                <a:solidFill>
                  <a:srgbClr val="2C14DE"/>
                </a:solidFill>
                <a:latin typeface="+mj-lt"/>
                <a:cs typeface="Tahoma" panose="020B0604030504040204" pitchFamily="34" charset="0"/>
              </a:rPr>
              <a:t>semesterGPA</a:t>
            </a:r>
            <a:r>
              <a:rPr lang="en-US" b="1" dirty="0">
                <a:solidFill>
                  <a:srgbClr val="2C14DE"/>
                </a:solidFill>
                <a:latin typeface="+mj-lt"/>
                <a:cs typeface="Tahoma" panose="020B0604030504040204" pitchFamily="34" charset="0"/>
              </a:rPr>
              <a:t>[0]=3.7;</a:t>
            </a:r>
          </a:p>
          <a:p>
            <a:pPr lvl="1" algn="just"/>
            <a:endParaRPr lang="en-US" dirty="0">
              <a:latin typeface="+mj-lt"/>
              <a:cs typeface="Tahoma" panose="020B0604030504040204" pitchFamily="34" charset="0"/>
            </a:endParaRPr>
          </a:p>
          <a:p>
            <a:pPr algn="just"/>
            <a:r>
              <a:rPr lang="en-US" sz="2800" dirty="0">
                <a:latin typeface="+mj-lt"/>
                <a:cs typeface="Tahoma" panose="020B0604030504040204" pitchFamily="34" charset="0"/>
              </a:rPr>
              <a:t>The </a:t>
            </a:r>
            <a:r>
              <a:rPr lang="en-US" sz="2800" b="1" dirty="0">
                <a:solidFill>
                  <a:srgbClr val="2C14DE"/>
                </a:solidFill>
                <a:latin typeface="+mj-lt"/>
                <a:cs typeface="Tahoma" panose="020B0604030504040204" pitchFamily="34" charset="0"/>
              </a:rPr>
              <a:t>[ ] </a:t>
            </a:r>
            <a:r>
              <a:rPr lang="en-US" sz="2800" dirty="0">
                <a:latin typeface="+mj-lt"/>
                <a:cs typeface="Tahoma" panose="020B0604030504040204" pitchFamily="34" charset="0"/>
              </a:rPr>
              <a:t>has </a:t>
            </a:r>
            <a:r>
              <a:rPr lang="en-US" sz="2800" b="1" dirty="0">
                <a:solidFill>
                  <a:srgbClr val="2C14DE"/>
                </a:solidFill>
                <a:latin typeface="+mj-lt"/>
                <a:cs typeface="Tahoma" panose="020B0604030504040204" pitchFamily="34" charset="0"/>
              </a:rPr>
              <a:t>higher priority </a:t>
            </a:r>
            <a:r>
              <a:rPr lang="en-US" sz="2800" dirty="0">
                <a:latin typeface="+mj-lt"/>
                <a:cs typeface="Tahoma" panose="020B0604030504040204" pitchFamily="34" charset="0"/>
              </a:rPr>
              <a:t>than the </a:t>
            </a:r>
            <a:r>
              <a:rPr lang="en-US" sz="2800" b="1" dirty="0">
                <a:solidFill>
                  <a:srgbClr val="2C14DE"/>
                </a:solidFill>
                <a:latin typeface="+mj-lt"/>
                <a:cs typeface="Tahoma" panose="020B0604030504040204" pitchFamily="34" charset="0"/>
              </a:rPr>
              <a:t>assignment operator</a:t>
            </a:r>
            <a:r>
              <a:rPr lang="en-US" sz="2800" dirty="0">
                <a:latin typeface="+mj-lt"/>
                <a:cs typeface="Tahoma" panose="020B0604030504040204" pitchFamily="34" charset="0"/>
              </a:rPr>
              <a:t>, therefore </a:t>
            </a:r>
            <a:r>
              <a:rPr lang="en-US" sz="2800" b="1" dirty="0" err="1">
                <a:solidFill>
                  <a:srgbClr val="2C14DE"/>
                </a:solidFill>
                <a:latin typeface="+mj-lt"/>
                <a:cs typeface="Tahoma" panose="020B0604030504040204" pitchFamily="34" charset="0"/>
              </a:rPr>
              <a:t>semesterGPA</a:t>
            </a:r>
            <a:r>
              <a:rPr lang="en-US" sz="2800" b="1" dirty="0">
                <a:solidFill>
                  <a:srgbClr val="2C14DE"/>
                </a:solidFill>
                <a:latin typeface="+mj-lt"/>
                <a:cs typeface="Tahoma" panose="020B0604030504040204" pitchFamily="34" charset="0"/>
              </a:rPr>
              <a:t>[0]</a:t>
            </a:r>
            <a:r>
              <a:rPr lang="en-US" sz="2800" dirty="0">
                <a:solidFill>
                  <a:srgbClr val="2C14DE"/>
                </a:solidFill>
                <a:latin typeface="+mj-lt"/>
                <a:cs typeface="Tahoma" panose="020B0604030504040204" pitchFamily="34" charset="0"/>
              </a:rPr>
              <a:t> </a:t>
            </a:r>
            <a:r>
              <a:rPr lang="en-US" sz="2800" dirty="0">
                <a:latin typeface="+mj-lt"/>
                <a:cs typeface="Tahoma" panose="020B0604030504040204" pitchFamily="34" charset="0"/>
              </a:rPr>
              <a:t>is </a:t>
            </a:r>
            <a:r>
              <a:rPr lang="en-US" sz="2800" b="1" dirty="0">
                <a:latin typeface="+mj-lt"/>
                <a:cs typeface="Tahoma" panose="020B0604030504040204" pitchFamily="34" charset="0"/>
              </a:rPr>
              <a:t>processed first</a:t>
            </a:r>
            <a:r>
              <a:rPr lang="en-US" sz="2800" dirty="0">
                <a:latin typeface="+mj-lt"/>
                <a:cs typeface="Tahoma" panose="020B0604030504040204" pitchFamily="34" charset="0"/>
              </a:rPr>
              <a:t>. </a:t>
            </a:r>
          </a:p>
          <a:p>
            <a:pPr algn="just"/>
            <a:endParaRPr lang="en-US" sz="2800" dirty="0">
              <a:latin typeface="+mj-lt"/>
              <a:cs typeface="Tahoma" panose="020B0604030504040204" pitchFamily="34" charset="0"/>
            </a:endParaRPr>
          </a:p>
          <a:p>
            <a:pPr algn="just"/>
            <a:r>
              <a:rPr lang="en-US" sz="2800" b="1" dirty="0" err="1">
                <a:solidFill>
                  <a:srgbClr val="2C14DE"/>
                </a:solidFill>
                <a:latin typeface="+mj-lt"/>
                <a:cs typeface="Tahoma" panose="020B0604030504040204" pitchFamily="34" charset="0"/>
              </a:rPr>
              <a:t>semesterGPA</a:t>
            </a:r>
            <a:r>
              <a:rPr lang="en-US" sz="2800" b="1" dirty="0">
                <a:solidFill>
                  <a:srgbClr val="2C14DE"/>
                </a:solidFill>
                <a:latin typeface="+mj-lt"/>
                <a:cs typeface="Tahoma" panose="020B0604030504040204" pitchFamily="34" charset="0"/>
              </a:rPr>
              <a:t>[0] </a:t>
            </a:r>
            <a:r>
              <a:rPr lang="en-US" sz="2800" dirty="0">
                <a:latin typeface="+mj-lt"/>
                <a:cs typeface="Tahoma" panose="020B0604030504040204" pitchFamily="34" charset="0"/>
              </a:rPr>
              <a:t>calls </a:t>
            </a:r>
            <a:r>
              <a:rPr lang="en-US" sz="2800" b="1" dirty="0">
                <a:solidFill>
                  <a:srgbClr val="2C14DE"/>
                </a:solidFill>
                <a:latin typeface="+mj-lt"/>
                <a:cs typeface="Tahoma" panose="020B0604030504040204" pitchFamily="34" charset="0"/>
              </a:rPr>
              <a:t>operator [ ]</a:t>
            </a:r>
            <a:r>
              <a:rPr lang="en-US" sz="2800" dirty="0">
                <a:latin typeface="+mj-lt"/>
                <a:cs typeface="Tahoma" panose="020B0604030504040204" pitchFamily="34" charset="0"/>
              </a:rPr>
              <a:t>, which then </a:t>
            </a:r>
            <a:r>
              <a:rPr lang="en-US" sz="2800" b="1" dirty="0">
                <a:latin typeface="+mj-lt"/>
                <a:cs typeface="Tahoma" panose="020B0604030504040204" pitchFamily="34" charset="0"/>
              </a:rPr>
              <a:t>returns</a:t>
            </a:r>
            <a:r>
              <a:rPr lang="en-US" sz="2800" dirty="0">
                <a:latin typeface="+mj-lt"/>
                <a:cs typeface="Tahoma" panose="020B0604030504040204" pitchFamily="34" charset="0"/>
              </a:rPr>
              <a:t> a </a:t>
            </a:r>
            <a:r>
              <a:rPr lang="en-US" sz="2800" b="1" dirty="0">
                <a:latin typeface="+mj-lt"/>
                <a:cs typeface="Tahoma" panose="020B0604030504040204" pitchFamily="34" charset="0"/>
              </a:rPr>
              <a:t>reference</a:t>
            </a:r>
            <a:r>
              <a:rPr lang="en-US" sz="2800" dirty="0">
                <a:latin typeface="+mj-lt"/>
                <a:cs typeface="Tahoma" panose="020B0604030504040204" pitchFamily="34" charset="0"/>
              </a:rPr>
              <a:t> of </a:t>
            </a:r>
            <a:r>
              <a:rPr lang="en-US" sz="2800" b="1" dirty="0" err="1">
                <a:solidFill>
                  <a:srgbClr val="2C14DE"/>
                </a:solidFill>
                <a:latin typeface="+mj-lt"/>
                <a:cs typeface="Tahoma" panose="020B0604030504040204" pitchFamily="34" charset="0"/>
              </a:rPr>
              <a:t>semesterGPA.gpa</a:t>
            </a:r>
            <a:r>
              <a:rPr lang="en-US" sz="2800" b="1" dirty="0">
                <a:solidFill>
                  <a:srgbClr val="2C14DE"/>
                </a:solidFill>
                <a:latin typeface="+mj-lt"/>
                <a:cs typeface="Tahoma" panose="020B0604030504040204" pitchFamily="34" charset="0"/>
              </a:rPr>
              <a:t>[0]</a:t>
            </a:r>
            <a:r>
              <a:rPr lang="en-US" sz="2800" dirty="0">
                <a:latin typeface="+mj-lt"/>
                <a:cs typeface="Tahoma" panose="020B0604030504040204" pitchFamily="34" charset="0"/>
              </a:rPr>
              <a:t>.</a:t>
            </a:r>
          </a:p>
          <a:p>
            <a:endParaRPr lang="en-US" dirty="0">
              <a:solidFill>
                <a:srgbClr val="FF3300"/>
              </a:solidFill>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7829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0600" y="0"/>
            <a:ext cx="8153400" cy="1066800"/>
          </a:xfrm>
        </p:spPr>
        <p:txBody>
          <a:bodyPr/>
          <a:lstStyle/>
          <a:p>
            <a:r>
              <a:rPr lang="en-US" b="1" dirty="0">
                <a:solidFill>
                  <a:srgbClr val="B80000"/>
                </a:solidFill>
              </a:rPr>
              <a:t>Subscript operator[ ]</a:t>
            </a:r>
          </a:p>
        </p:txBody>
      </p:sp>
      <p:sp>
        <p:nvSpPr>
          <p:cNvPr id="39939" name="Rectangle 3"/>
          <p:cNvSpPr>
            <a:spLocks noGrp="1" noChangeArrowheads="1"/>
          </p:cNvSpPr>
          <p:nvPr>
            <p:ph type="body" idx="1"/>
          </p:nvPr>
        </p:nvSpPr>
        <p:spPr>
          <a:xfrm>
            <a:off x="30472" y="1196135"/>
            <a:ext cx="9036424" cy="4876800"/>
          </a:xfrm>
        </p:spPr>
        <p:txBody>
          <a:bodyPr/>
          <a:lstStyle/>
          <a:p>
            <a:pPr algn="just">
              <a:defRPr/>
            </a:pPr>
            <a:r>
              <a:rPr lang="en-US" sz="2800" dirty="0">
                <a:cs typeface="Tahoma" pitchFamily="34" charset="0"/>
              </a:rPr>
              <a:t>The </a:t>
            </a:r>
            <a:r>
              <a:rPr lang="en-US" sz="2800" b="1" dirty="0">
                <a:solidFill>
                  <a:srgbClr val="B80000"/>
                </a:solidFill>
                <a:cs typeface="Tahoma" pitchFamily="34" charset="0"/>
              </a:rPr>
              <a:t>return value </a:t>
            </a:r>
            <a:r>
              <a:rPr lang="en-US" sz="2800" dirty="0">
                <a:cs typeface="Tahoma" pitchFamily="34" charset="0"/>
              </a:rPr>
              <a:t>is a </a:t>
            </a:r>
            <a:r>
              <a:rPr lang="en-US" sz="2800" b="1" dirty="0">
                <a:solidFill>
                  <a:srgbClr val="2C14DE"/>
                </a:solidFill>
                <a:cs typeface="Tahoma" pitchFamily="34" charset="0"/>
              </a:rPr>
              <a:t>reference</a:t>
            </a:r>
            <a:r>
              <a:rPr lang="en-US" sz="2800" dirty="0">
                <a:solidFill>
                  <a:srgbClr val="2C14DE"/>
                </a:solidFill>
                <a:cs typeface="Tahoma" pitchFamily="34" charset="0"/>
              </a:rPr>
              <a:t> </a:t>
            </a:r>
            <a:r>
              <a:rPr lang="en-US" sz="2800" dirty="0">
                <a:cs typeface="Tahoma" pitchFamily="34" charset="0"/>
              </a:rPr>
              <a:t>to </a:t>
            </a:r>
            <a:r>
              <a:rPr lang="en-US" sz="2800" b="1" dirty="0">
                <a:solidFill>
                  <a:srgbClr val="2C14DE"/>
                </a:solidFill>
                <a:cs typeface="Tahoma" pitchFamily="34" charset="0"/>
              </a:rPr>
              <a:t>semesterGPA.gpa[0]</a:t>
            </a:r>
            <a:r>
              <a:rPr lang="en-US" sz="2800" dirty="0">
                <a:cs typeface="Tahoma" pitchFamily="34" charset="0"/>
              </a:rPr>
              <a:t>,  and the </a:t>
            </a:r>
            <a:r>
              <a:rPr lang="en-US" sz="2800" b="1" dirty="0">
                <a:cs typeface="Tahoma" pitchFamily="34" charset="0"/>
              </a:rPr>
              <a:t>statement</a:t>
            </a:r>
            <a:r>
              <a:rPr lang="en-US" sz="2800" dirty="0">
                <a:cs typeface="Tahoma" pitchFamily="34" charset="0"/>
              </a:rPr>
              <a:t> </a:t>
            </a:r>
            <a:r>
              <a:rPr lang="en-US" sz="2800" dirty="0" err="1">
                <a:solidFill>
                  <a:srgbClr val="2C14DE"/>
                </a:solidFill>
                <a:effectLst>
                  <a:outerShdw blurRad="38100" dist="38100" dir="2700000" algn="tl">
                    <a:srgbClr val="000000">
                      <a:alpha val="43137"/>
                    </a:srgbClr>
                  </a:outerShdw>
                </a:effectLst>
                <a:cs typeface="Tahoma" pitchFamily="34" charset="0"/>
              </a:rPr>
              <a:t>semesterGPA</a:t>
            </a:r>
            <a:r>
              <a:rPr lang="en-US" sz="2800" dirty="0">
                <a:solidFill>
                  <a:srgbClr val="2C14DE"/>
                </a:solidFill>
                <a:effectLst>
                  <a:outerShdw blurRad="38100" dist="38100" dir="2700000" algn="tl">
                    <a:srgbClr val="000000">
                      <a:alpha val="43137"/>
                    </a:srgbClr>
                  </a:outerShdw>
                </a:effectLst>
                <a:cs typeface="Tahoma" pitchFamily="34" charset="0"/>
              </a:rPr>
              <a:t>[0] = 3.7 </a:t>
            </a:r>
            <a:r>
              <a:rPr lang="en-US" sz="2800" dirty="0">
                <a:cs typeface="Tahoma" pitchFamily="34" charset="0"/>
              </a:rPr>
              <a:t>is actually </a:t>
            </a:r>
            <a:r>
              <a:rPr lang="en-US" sz="2800" b="1" dirty="0">
                <a:solidFill>
                  <a:srgbClr val="2C14DE"/>
                </a:solidFill>
                <a:cs typeface="Tahoma" pitchFamily="34" charset="0"/>
              </a:rPr>
              <a:t>integer assignment</a:t>
            </a:r>
            <a:r>
              <a:rPr lang="en-US" sz="2800" dirty="0">
                <a:cs typeface="Tahoma" pitchFamily="34" charset="0"/>
              </a:rPr>
              <a:t>.</a:t>
            </a:r>
          </a:p>
          <a:p>
            <a:pPr>
              <a:defRPr/>
            </a:pPr>
            <a:endParaRPr lang="en-US" dirty="0">
              <a:solidFill>
                <a:srgbClr val="FF3300"/>
              </a:solidFill>
              <a:cs typeface="Tahoma" pitchFamily="34" charset="0"/>
            </a:endParaRPr>
          </a:p>
          <a:p>
            <a:pPr>
              <a:defRPr/>
            </a:pPr>
            <a:endParaRPr lang="en-US" dirty="0">
              <a:solidFill>
                <a:srgbClr val="FF3300"/>
              </a:solidFill>
              <a:cs typeface="Tahoma" pitchFamily="34" charset="0"/>
            </a:endParaRPr>
          </a:p>
        </p:txBody>
      </p:sp>
      <p:sp>
        <p:nvSpPr>
          <p:cNvPr id="31748" name="Text Box 3"/>
          <p:cNvSpPr txBox="1">
            <a:spLocks noChangeArrowheads="1"/>
          </p:cNvSpPr>
          <p:nvPr/>
        </p:nvSpPr>
        <p:spPr bwMode="auto">
          <a:xfrm>
            <a:off x="357684" y="3092245"/>
            <a:ext cx="838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Student </a:t>
            </a:r>
            <a:r>
              <a:rPr lang="en-US" sz="2400" b="1" dirty="0" err="1">
                <a:latin typeface="Consolas" panose="020B0609020204030204" pitchFamily="49" charset="0"/>
              </a:rPr>
              <a:t>semesterGPA</a:t>
            </a:r>
            <a:r>
              <a:rPr lang="en-US" sz="2400" b="1" dirty="0">
                <a:latin typeface="Consolas" panose="020B0609020204030204" pitchFamily="49" charset="0"/>
              </a:rPr>
              <a:t>;</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semesterGPA</a:t>
            </a:r>
            <a:r>
              <a:rPr lang="en-US" sz="2400" b="1" dirty="0">
                <a:latin typeface="Consolas" panose="020B0609020204030204" pitchFamily="49" charset="0"/>
              </a:rPr>
              <a:t>[0] = 3.7;</a:t>
            </a:r>
          </a:p>
          <a:p>
            <a:pPr eaLnBrk="1" hangingPunct="1"/>
            <a:r>
              <a:rPr lang="en-US" sz="2400" b="1" dirty="0">
                <a:solidFill>
                  <a:srgbClr val="FF0000"/>
                </a:solidFill>
                <a:latin typeface="Consolas" panose="020B0609020204030204" pitchFamily="49" charset="0"/>
              </a:rPr>
              <a:t>	// the above statement is processed like as</a:t>
            </a:r>
          </a:p>
          <a:p>
            <a:pPr eaLnBrk="1" hangingPunct="1"/>
            <a:r>
              <a:rPr lang="en-US" sz="2400" b="1" dirty="0">
                <a:solidFill>
                  <a:srgbClr val="FF0000"/>
                </a:solidFill>
                <a:latin typeface="Consolas" panose="020B0609020204030204" pitchFamily="49" charset="0"/>
              </a:rPr>
              <a:t>	</a:t>
            </a:r>
            <a:r>
              <a:rPr lang="en-US" sz="2400" b="1" dirty="0" err="1">
                <a:solidFill>
                  <a:srgbClr val="FF0000"/>
                </a:solidFill>
                <a:latin typeface="Consolas" panose="020B0609020204030204" pitchFamily="49" charset="0"/>
              </a:rPr>
              <a:t>semesterGPA.gpa</a:t>
            </a:r>
            <a:r>
              <a:rPr lang="en-US" sz="2400" b="1" dirty="0">
                <a:solidFill>
                  <a:srgbClr val="FF0000"/>
                </a:solidFill>
                <a:latin typeface="Consolas" panose="020B0609020204030204" pitchFamily="49" charset="0"/>
              </a:rPr>
              <a:t>[0] = 3.7</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0421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9756" y="0"/>
            <a:ext cx="9067800" cy="1036319"/>
          </a:xfrm>
          <a:solidFill>
            <a:schemeClr val="bg1"/>
          </a:solidFill>
        </p:spPr>
        <p:txBody>
          <a:bodyPr>
            <a:noAutofit/>
          </a:bodyPr>
          <a:lstStyle/>
          <a:p>
            <a:r>
              <a:rPr lang="en-US" sz="3600" b="1" dirty="0">
                <a:solidFill>
                  <a:srgbClr val="C00000"/>
                </a:solidFill>
              </a:rPr>
              <a:t>Calling an overloaded operator from native data types</a:t>
            </a:r>
          </a:p>
        </p:txBody>
      </p:sp>
      <p:sp>
        <p:nvSpPr>
          <p:cNvPr id="3075" name="Content Placeholder 2"/>
          <p:cNvSpPr>
            <a:spLocks noGrp="1"/>
          </p:cNvSpPr>
          <p:nvPr>
            <p:ph idx="1"/>
          </p:nvPr>
        </p:nvSpPr>
        <p:spPr/>
        <p:txBody>
          <a:bodyPr/>
          <a:lstStyle/>
          <a:p>
            <a:pPr algn="just"/>
            <a:r>
              <a:rPr lang="en-US" sz="2800" dirty="0">
                <a:latin typeface="+mj-lt"/>
                <a:cs typeface="Tahoma" panose="020B0604030504040204" pitchFamily="34" charset="0"/>
              </a:rPr>
              <a:t>In </a:t>
            </a:r>
            <a:r>
              <a:rPr lang="en-US" sz="2800" b="1" dirty="0">
                <a:solidFill>
                  <a:srgbClr val="C00000"/>
                </a:solidFill>
                <a:latin typeface="+mj-lt"/>
                <a:cs typeface="Tahoma" panose="020B0604030504040204" pitchFamily="34" charset="0"/>
              </a:rPr>
              <a:t>previous lectures</a:t>
            </a:r>
            <a:r>
              <a:rPr lang="en-US" sz="2800" dirty="0">
                <a:latin typeface="+mj-lt"/>
                <a:cs typeface="Tahoma" panose="020B0604030504040204" pitchFamily="34" charset="0"/>
              </a:rPr>
              <a:t>, we were </a:t>
            </a:r>
            <a:r>
              <a:rPr lang="en-US" sz="2800" b="1" dirty="0">
                <a:solidFill>
                  <a:srgbClr val="2C14DE"/>
                </a:solidFill>
                <a:latin typeface="+mj-lt"/>
                <a:cs typeface="Tahoma" panose="020B0604030504040204" pitchFamily="34" charset="0"/>
              </a:rPr>
              <a:t>calling an overloaded operator</a:t>
            </a:r>
            <a:r>
              <a:rPr lang="en-US" sz="2800" dirty="0">
                <a:latin typeface="+mj-lt"/>
                <a:cs typeface="Tahoma" panose="020B0604030504040204" pitchFamily="34" charset="0"/>
              </a:rPr>
              <a:t> of a </a:t>
            </a:r>
            <a:r>
              <a:rPr lang="en-US" sz="2800" b="1" dirty="0">
                <a:solidFill>
                  <a:srgbClr val="2C14DE"/>
                </a:solidFill>
                <a:latin typeface="+mj-lt"/>
                <a:cs typeface="Tahoma" panose="020B0604030504040204" pitchFamily="34" charset="0"/>
              </a:rPr>
              <a:t>class only with the help of its object (instance)</a:t>
            </a:r>
          </a:p>
          <a:p>
            <a:endParaRPr lang="en-US" dirty="0">
              <a:latin typeface="Tahoma" panose="020B0604030504040204" pitchFamily="34" charset="0"/>
              <a:cs typeface="Tahoma" panose="020B0604030504040204" pitchFamily="34" charset="0"/>
            </a:endParaRPr>
          </a:p>
          <a:p>
            <a:pPr lvl="1">
              <a:buFontTx/>
              <a:buNone/>
            </a:pPr>
            <a:r>
              <a:rPr lang="en-US" b="1" dirty="0">
                <a:latin typeface="Consolas" panose="020B0609020204030204" pitchFamily="49" charset="0"/>
                <a:cs typeface="Tahoma" panose="020B0604030504040204" pitchFamily="34" charset="0"/>
              </a:rPr>
              <a:t>Point</a:t>
            </a:r>
            <a:r>
              <a:rPr lang="en-US" dirty="0">
                <a:latin typeface="Consolas" panose="020B0609020204030204" pitchFamily="49" charset="0"/>
                <a:cs typeface="Tahoma" panose="020B0604030504040204" pitchFamily="34" charset="0"/>
              </a:rPr>
              <a:t> </a:t>
            </a:r>
            <a:r>
              <a:rPr lang="en-US" b="1" dirty="0">
                <a:latin typeface="Consolas" panose="020B0609020204030204" pitchFamily="49" charset="0"/>
                <a:cs typeface="Tahoma" panose="020B0604030504040204" pitchFamily="34" charset="0"/>
              </a:rPr>
              <a:t>a</a:t>
            </a:r>
            <a:r>
              <a:rPr lang="en-US" dirty="0">
                <a:latin typeface="Consolas" panose="020B0609020204030204" pitchFamily="49" charset="0"/>
                <a:cs typeface="Tahoma" panose="020B0604030504040204" pitchFamily="34" charset="0"/>
              </a:rPr>
              <a:t>, </a:t>
            </a:r>
            <a:r>
              <a:rPr lang="en-US" b="1" dirty="0">
                <a:latin typeface="Consolas" panose="020B0609020204030204" pitchFamily="49" charset="0"/>
                <a:cs typeface="Tahoma" panose="020B0604030504040204" pitchFamily="34" charset="0"/>
              </a:rPr>
              <a:t>b</a:t>
            </a:r>
            <a:r>
              <a:rPr lang="en-US" dirty="0">
                <a:latin typeface="Consolas" panose="020B0609020204030204" pitchFamily="49" charset="0"/>
                <a:cs typeface="Tahoma" panose="020B0604030504040204" pitchFamily="34" charset="0"/>
              </a:rPr>
              <a:t>, </a:t>
            </a:r>
            <a:r>
              <a:rPr lang="en-US" b="1" dirty="0">
                <a:latin typeface="Consolas" panose="020B0609020204030204" pitchFamily="49" charset="0"/>
                <a:cs typeface="Tahoma" panose="020B0604030504040204" pitchFamily="34" charset="0"/>
              </a:rPr>
              <a:t>c</a:t>
            </a:r>
            <a:r>
              <a:rPr lang="en-US" dirty="0">
                <a:latin typeface="Consolas" panose="020B0609020204030204" pitchFamily="49" charset="0"/>
                <a:cs typeface="Tahoma" panose="020B0604030504040204" pitchFamily="34" charset="0"/>
              </a:rPr>
              <a:t>;</a:t>
            </a:r>
          </a:p>
          <a:p>
            <a:pPr lvl="1">
              <a:buNone/>
            </a:pPr>
            <a:r>
              <a:rPr lang="en-US" dirty="0">
                <a:latin typeface="Consolas" panose="020B0609020204030204" pitchFamily="49" charset="0"/>
                <a:cs typeface="Tahoma" panose="020B0604030504040204" pitchFamily="34" charset="0"/>
              </a:rPr>
              <a:t>// where </a:t>
            </a:r>
            <a:r>
              <a:rPr lang="en-US" b="1" dirty="0">
                <a:solidFill>
                  <a:srgbClr val="2C14DE"/>
                </a:solidFill>
                <a:latin typeface="Consolas" panose="020B0609020204030204" pitchFamily="49" charset="0"/>
                <a:cs typeface="Tahoma" panose="020B0604030504040204" pitchFamily="34" charset="0"/>
              </a:rPr>
              <a:t>+ is overloaded </a:t>
            </a:r>
            <a:r>
              <a:rPr lang="en-US" dirty="0">
                <a:latin typeface="Consolas" panose="020B0609020204030204" pitchFamily="49" charset="0"/>
                <a:cs typeface="Tahoma" panose="020B0604030504040204" pitchFamily="34" charset="0"/>
              </a:rPr>
              <a:t>in </a:t>
            </a:r>
            <a:r>
              <a:rPr lang="en-US" b="1" dirty="0">
                <a:latin typeface="Consolas" panose="020B0609020204030204" pitchFamily="49" charset="0"/>
                <a:cs typeface="Tahoma" panose="020B0604030504040204" pitchFamily="34" charset="0"/>
              </a:rPr>
              <a:t>Point class</a:t>
            </a:r>
            <a:endParaRPr lang="en-US" dirty="0">
              <a:latin typeface="Consolas" panose="020B0609020204030204" pitchFamily="49" charset="0"/>
              <a:cs typeface="Tahoma" panose="020B0604030504040204" pitchFamily="34" charset="0"/>
            </a:endParaRPr>
          </a:p>
          <a:p>
            <a:pPr lvl="1">
              <a:buFontTx/>
              <a:buNone/>
            </a:pPr>
            <a:r>
              <a:rPr lang="en-US" b="1" dirty="0">
                <a:latin typeface="Consolas" panose="020B0609020204030204" pitchFamily="49" charset="0"/>
                <a:cs typeface="Tahoma" panose="020B0604030504040204" pitchFamily="34" charset="0"/>
              </a:rPr>
              <a:t>a</a:t>
            </a:r>
            <a:r>
              <a:rPr lang="en-US" dirty="0">
                <a:latin typeface="Consolas" panose="020B0609020204030204" pitchFamily="49" charset="0"/>
                <a:cs typeface="Tahoma" panose="020B0604030504040204" pitchFamily="34" charset="0"/>
              </a:rPr>
              <a:t> = </a:t>
            </a:r>
            <a:r>
              <a:rPr lang="en-US" b="1" dirty="0">
                <a:latin typeface="Consolas" panose="020B0609020204030204" pitchFamily="49" charset="0"/>
                <a:cs typeface="Tahoma" panose="020B0604030504040204" pitchFamily="34" charset="0"/>
              </a:rPr>
              <a:t>b</a:t>
            </a:r>
            <a:r>
              <a:rPr lang="en-US" dirty="0">
                <a:latin typeface="Consolas" panose="020B0609020204030204" pitchFamily="49" charset="0"/>
                <a:cs typeface="Tahoma" panose="020B0604030504040204" pitchFamily="34" charset="0"/>
              </a:rPr>
              <a:t> + </a:t>
            </a:r>
            <a:r>
              <a:rPr lang="en-US" b="1" dirty="0">
                <a:latin typeface="Consolas" panose="020B0609020204030204" pitchFamily="49" charset="0"/>
                <a:cs typeface="Tahoma" panose="020B0604030504040204" pitchFamily="34" charset="0"/>
              </a:rPr>
              <a:t>c</a:t>
            </a:r>
            <a:r>
              <a:rPr lang="en-US" dirty="0">
                <a:latin typeface="Consolas" panose="020B0609020204030204" pitchFamily="49" charset="0"/>
                <a:cs typeface="Tahoma" panose="020B0604030504040204" pitchFamily="34" charset="0"/>
              </a:rPr>
              <a:t>; </a:t>
            </a:r>
          </a:p>
          <a:p>
            <a:endParaRPr lang="en-US" dirty="0">
              <a:latin typeface="Trebuchet MS" panose="020B0603020202020204" pitchFamily="34" charset="0"/>
            </a:endParaRPr>
          </a:p>
          <a:p>
            <a:endParaRPr lang="en-US" dirty="0">
              <a:latin typeface="Trebuchet MS" panose="020B0603020202020204" pitchFamily="34" charset="0"/>
            </a:endParaRPr>
          </a:p>
          <a:p>
            <a:endParaRPr lang="en-US" dirty="0">
              <a:latin typeface="Trebuchet MS" panose="020B060302020202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104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9756" y="0"/>
            <a:ext cx="9104244" cy="1036319"/>
          </a:xfrm>
          <a:solidFill>
            <a:schemeClr val="bg1"/>
          </a:solidFill>
        </p:spPr>
        <p:txBody>
          <a:bodyPr>
            <a:noAutofit/>
          </a:bodyPr>
          <a:lstStyle/>
          <a:p>
            <a:r>
              <a:rPr lang="en-US" sz="3600" b="1" dirty="0">
                <a:solidFill>
                  <a:srgbClr val="C00000"/>
                </a:solidFill>
              </a:rPr>
              <a:t>Calling an overloaded operator from native data types</a:t>
            </a:r>
          </a:p>
        </p:txBody>
      </p:sp>
      <p:sp>
        <p:nvSpPr>
          <p:cNvPr id="4099" name="Content Placeholder 2"/>
          <p:cNvSpPr>
            <a:spLocks noGrp="1"/>
          </p:cNvSpPr>
          <p:nvPr>
            <p:ph idx="1"/>
          </p:nvPr>
        </p:nvSpPr>
        <p:spPr>
          <a:xfrm>
            <a:off x="0" y="1056688"/>
            <a:ext cx="9144000" cy="5801311"/>
          </a:xfrm>
        </p:spPr>
        <p:txBody>
          <a:bodyPr>
            <a:normAutofit/>
          </a:bodyPr>
          <a:lstStyle/>
          <a:p>
            <a:r>
              <a:rPr lang="en-US" sz="2800" dirty="0">
                <a:cs typeface="Tahoma" panose="020B0604030504040204" pitchFamily="34" charset="0"/>
              </a:rPr>
              <a:t>But, </a:t>
            </a:r>
            <a:r>
              <a:rPr lang="en-US" sz="2800" b="1" dirty="0">
                <a:solidFill>
                  <a:srgbClr val="008000"/>
                </a:solidFill>
                <a:cs typeface="Tahoma" panose="020B0604030504040204" pitchFamily="34" charset="0"/>
              </a:rPr>
              <a:t>can we call an overloaded operator of a class from the variables of native data types?</a:t>
            </a:r>
          </a:p>
          <a:p>
            <a:pPr lvl="1">
              <a:buFontTx/>
              <a:buNone/>
            </a:pPr>
            <a:r>
              <a:rPr lang="en-US" dirty="0">
                <a:cs typeface="Tahoma" panose="020B0604030504040204" pitchFamily="34" charset="0"/>
              </a:rPr>
              <a:t>	</a:t>
            </a:r>
            <a:r>
              <a:rPr lang="en-US" sz="2400" b="1" dirty="0" err="1">
                <a:latin typeface="Consolas" panose="020B0609020204030204" pitchFamily="49" charset="0"/>
                <a:cs typeface="Courier New" panose="02070309020205020404" pitchFamily="49" charset="0"/>
              </a:rPr>
              <a:t>int</a:t>
            </a:r>
            <a:r>
              <a:rPr lang="en-US" sz="2400" b="1" dirty="0">
                <a:latin typeface="Consolas" panose="020B0609020204030204" pitchFamily="49" charset="0"/>
                <a:cs typeface="Courier New" panose="02070309020205020404" pitchFamily="49" charset="0"/>
              </a:rPr>
              <a:t> </a:t>
            </a:r>
            <a:r>
              <a:rPr lang="en-US" sz="2400" b="1" dirty="0">
                <a:solidFill>
                  <a:srgbClr val="2C14DE"/>
                </a:solidFill>
                <a:latin typeface="Consolas" panose="020B0609020204030204" pitchFamily="49" charset="0"/>
                <a:cs typeface="Courier New" panose="02070309020205020404" pitchFamily="49" charset="0"/>
              </a:rPr>
              <a:t>variable</a:t>
            </a:r>
            <a:r>
              <a:rPr lang="en-US" sz="2400" b="1" dirty="0">
                <a:latin typeface="Consolas" panose="020B0609020204030204" pitchFamily="49" charset="0"/>
                <a:cs typeface="Courier New" panose="02070309020205020404" pitchFamily="49" charset="0"/>
              </a:rPr>
              <a:t>;</a:t>
            </a:r>
          </a:p>
          <a:p>
            <a:pPr lvl="1">
              <a:buFontTx/>
              <a:buNone/>
            </a:pPr>
            <a:r>
              <a:rPr lang="en-US" sz="2400" b="1" dirty="0">
                <a:latin typeface="Consolas" panose="020B0609020204030204" pitchFamily="49" charset="0"/>
                <a:cs typeface="Courier New" panose="02070309020205020404" pitchFamily="49" charset="0"/>
              </a:rPr>
              <a:t>	Point </a:t>
            </a:r>
            <a:r>
              <a:rPr lang="en-US" sz="2400" b="1" dirty="0">
                <a:solidFill>
                  <a:srgbClr val="D20000"/>
                </a:solidFill>
                <a:latin typeface="Consolas" panose="020B0609020204030204" pitchFamily="49" charset="0"/>
                <a:cs typeface="Courier New" panose="02070309020205020404" pitchFamily="49" charset="0"/>
              </a:rPr>
              <a:t>object</a:t>
            </a:r>
            <a:r>
              <a:rPr lang="en-US" sz="2400" b="1" dirty="0">
                <a:latin typeface="Consolas" panose="020B0609020204030204" pitchFamily="49" charset="0"/>
                <a:cs typeface="Courier New" panose="02070309020205020404" pitchFamily="49" charset="0"/>
              </a:rPr>
              <a:t>;</a:t>
            </a:r>
          </a:p>
          <a:p>
            <a:pPr lvl="1">
              <a:buFontTx/>
              <a:buNone/>
            </a:pPr>
            <a:r>
              <a:rPr lang="en-US" sz="2400" b="1" dirty="0">
                <a:latin typeface="Consolas" panose="020B0609020204030204" pitchFamily="49" charset="0"/>
                <a:cs typeface="Courier New" panose="02070309020205020404" pitchFamily="49" charset="0"/>
              </a:rPr>
              <a:t>	</a:t>
            </a:r>
            <a:r>
              <a:rPr lang="en-US" sz="2400" b="1" dirty="0">
                <a:solidFill>
                  <a:srgbClr val="2C14DE"/>
                </a:solidFill>
                <a:latin typeface="Consolas" panose="020B0609020204030204" pitchFamily="49" charset="0"/>
                <a:cs typeface="Courier New" panose="02070309020205020404" pitchFamily="49" charset="0"/>
              </a:rPr>
              <a:t>variable</a:t>
            </a:r>
            <a:r>
              <a:rPr lang="en-US" sz="2400" b="1" dirty="0">
                <a:latin typeface="Consolas" panose="020B0609020204030204" pitchFamily="49" charset="0"/>
                <a:cs typeface="Courier New" panose="02070309020205020404" pitchFamily="49" charset="0"/>
              </a:rPr>
              <a:t> = </a:t>
            </a:r>
            <a:r>
              <a:rPr lang="en-US" sz="2400" b="1" dirty="0">
                <a:solidFill>
                  <a:srgbClr val="2C14DE"/>
                </a:solidFill>
                <a:latin typeface="Consolas" panose="020B0609020204030204" pitchFamily="49" charset="0"/>
                <a:cs typeface="Courier New" panose="02070309020205020404" pitchFamily="49" charset="0"/>
              </a:rPr>
              <a:t>variable</a:t>
            </a:r>
            <a:r>
              <a:rPr lang="en-US" sz="2400" b="1" dirty="0">
                <a:latin typeface="Consolas" panose="020B0609020204030204" pitchFamily="49" charset="0"/>
                <a:cs typeface="Courier New" panose="02070309020205020404" pitchFamily="49" charset="0"/>
              </a:rPr>
              <a:t> + </a:t>
            </a:r>
            <a:r>
              <a:rPr lang="en-US" sz="2400" b="1" dirty="0">
                <a:solidFill>
                  <a:srgbClr val="D20000"/>
                </a:solidFill>
                <a:latin typeface="Consolas" panose="020B0609020204030204" pitchFamily="49" charset="0"/>
                <a:cs typeface="Courier New" panose="02070309020205020404" pitchFamily="49" charset="0"/>
              </a:rPr>
              <a:t>object</a:t>
            </a:r>
            <a:r>
              <a:rPr lang="en-US" sz="2400" b="1" dirty="0">
                <a:latin typeface="Consolas" panose="020B0609020204030204" pitchFamily="49" charset="0"/>
                <a:cs typeface="Courier New" panose="02070309020205020404" pitchFamily="49" charset="0"/>
              </a:rPr>
              <a:t>; </a:t>
            </a:r>
          </a:p>
          <a:p>
            <a:pPr lvl="1">
              <a:buFontTx/>
              <a:buNone/>
            </a:pPr>
            <a:endParaRPr lang="en-US" dirty="0">
              <a:cs typeface="Tahoma" panose="020B0604030504040204" pitchFamily="34" charset="0"/>
            </a:endParaRPr>
          </a:p>
          <a:p>
            <a:pPr algn="just"/>
            <a:r>
              <a:rPr lang="en-US" sz="2800" dirty="0">
                <a:cs typeface="Tahoma" panose="020B0604030504040204" pitchFamily="34" charset="0"/>
              </a:rPr>
              <a:t>In above example, </a:t>
            </a:r>
            <a:r>
              <a:rPr lang="en-US" sz="2800" b="1" dirty="0">
                <a:solidFill>
                  <a:srgbClr val="2C14DE"/>
                </a:solidFill>
                <a:cs typeface="Tahoma" panose="020B0604030504040204" pitchFamily="34" charset="0"/>
              </a:rPr>
              <a:t>it </a:t>
            </a:r>
            <a:r>
              <a:rPr lang="en-US" sz="2800" b="1" u="sng" dirty="0">
                <a:solidFill>
                  <a:srgbClr val="2C14DE"/>
                </a:solidFill>
                <a:cs typeface="Tahoma" panose="020B0604030504040204" pitchFamily="34" charset="0"/>
              </a:rPr>
              <a:t>seems that we need to overload</a:t>
            </a:r>
            <a:r>
              <a:rPr lang="en-US" sz="2800" u="sng" dirty="0">
                <a:solidFill>
                  <a:srgbClr val="2C14DE"/>
                </a:solidFill>
                <a:cs typeface="Tahoma" panose="020B0604030504040204" pitchFamily="34" charset="0"/>
              </a:rPr>
              <a:t> </a:t>
            </a:r>
            <a:r>
              <a:rPr lang="en-US" sz="2800" b="1" dirty="0">
                <a:solidFill>
                  <a:srgbClr val="B80000"/>
                </a:solidFill>
                <a:cs typeface="Tahoma" panose="020B0604030504040204" pitchFamily="34" charset="0"/>
              </a:rPr>
              <a:t>+</a:t>
            </a:r>
            <a:r>
              <a:rPr lang="en-US" sz="2800" dirty="0">
                <a:solidFill>
                  <a:srgbClr val="B80000"/>
                </a:solidFill>
                <a:cs typeface="Tahoma" panose="020B0604030504040204" pitchFamily="34" charset="0"/>
              </a:rPr>
              <a:t> </a:t>
            </a:r>
            <a:r>
              <a:rPr lang="en-US" sz="2800" b="1" dirty="0">
                <a:solidFill>
                  <a:srgbClr val="B80000"/>
                </a:solidFill>
                <a:cs typeface="Tahoma" panose="020B0604030504040204" pitchFamily="34" charset="0"/>
              </a:rPr>
              <a:t>operator</a:t>
            </a:r>
            <a:r>
              <a:rPr lang="en-US" sz="2800" dirty="0">
                <a:solidFill>
                  <a:srgbClr val="B80000"/>
                </a:solidFill>
                <a:cs typeface="Tahoma" panose="020B0604030504040204" pitchFamily="34" charset="0"/>
              </a:rPr>
              <a:t> </a:t>
            </a:r>
            <a:r>
              <a:rPr lang="en-US" sz="2800" dirty="0">
                <a:cs typeface="Tahoma" panose="020B0604030504040204" pitchFamily="34" charset="0"/>
              </a:rPr>
              <a:t>for </a:t>
            </a:r>
            <a:r>
              <a:rPr lang="en-US" sz="2800" b="1" dirty="0" err="1">
                <a:solidFill>
                  <a:srgbClr val="2C14DE"/>
                </a:solidFill>
                <a:cs typeface="Tahoma" panose="020B0604030504040204" pitchFamily="34" charset="0"/>
              </a:rPr>
              <a:t>int</a:t>
            </a:r>
            <a:r>
              <a:rPr lang="en-US" sz="2800" b="1" dirty="0">
                <a:solidFill>
                  <a:srgbClr val="2C14DE"/>
                </a:solidFill>
                <a:cs typeface="Tahoma" panose="020B0604030504040204" pitchFamily="34" charset="0"/>
              </a:rPr>
              <a:t> </a:t>
            </a:r>
            <a:r>
              <a:rPr lang="en-US" sz="2800" b="1" dirty="0">
                <a:cs typeface="Tahoma" panose="020B0604030504040204" pitchFamily="34" charset="0"/>
              </a:rPr>
              <a:t>(native-data type)</a:t>
            </a:r>
            <a:r>
              <a:rPr lang="en-US" sz="2800" dirty="0">
                <a:cs typeface="Tahoma" panose="020B0604030504040204" pitchFamily="34" charset="0"/>
              </a:rPr>
              <a:t>. </a:t>
            </a:r>
          </a:p>
          <a:p>
            <a:pPr algn="just"/>
            <a:endParaRPr lang="en-US" dirty="0">
              <a:cs typeface="Tahoma" panose="020B0604030504040204" pitchFamily="34" charset="0"/>
            </a:endParaRPr>
          </a:p>
          <a:p>
            <a:pPr algn="just"/>
            <a:r>
              <a:rPr lang="en-US" sz="2800" b="1" u="sng" dirty="0">
                <a:solidFill>
                  <a:srgbClr val="FF0000"/>
                </a:solidFill>
                <a:cs typeface="Tahoma" panose="020B0604030504040204" pitchFamily="34" charset="0"/>
              </a:rPr>
              <a:t>But in operator overloading we can't change the functionality of </a:t>
            </a:r>
            <a:r>
              <a:rPr lang="en-US" sz="2800" b="1" u="sng" dirty="0" err="1">
                <a:solidFill>
                  <a:srgbClr val="FF0000"/>
                </a:solidFill>
                <a:cs typeface="Tahoma" panose="020B0604030504040204" pitchFamily="34" charset="0"/>
              </a:rPr>
              <a:t>int</a:t>
            </a:r>
            <a:r>
              <a:rPr lang="en-US" sz="2800" b="1" u="sng" dirty="0">
                <a:solidFill>
                  <a:srgbClr val="FF0000"/>
                </a:solidFill>
                <a:cs typeface="Tahoma" panose="020B0604030504040204" pitchFamily="34" charset="0"/>
              </a:rPr>
              <a:t> data type</a:t>
            </a:r>
          </a:p>
          <a:p>
            <a:pPr>
              <a:buFontTx/>
              <a:buNone/>
            </a:pPr>
            <a:endParaRPr lang="en-US" dirty="0">
              <a:cs typeface="Tahoma" panose="020B0604030504040204" pitchFamily="34" charset="0"/>
            </a:endParaRPr>
          </a:p>
          <a:p>
            <a:endParaRPr lang="en-US" dirty="0">
              <a:cs typeface="Tahoma" panose="020B0604030504040204" pitchFamily="34" charset="0"/>
            </a:endParaRPr>
          </a:p>
          <a:p>
            <a:endParaRPr lang="en-US" dirty="0"/>
          </a:p>
          <a:p>
            <a:endParaRPr lang="en-US" dirty="0"/>
          </a:p>
          <a:p>
            <a:endParaRPr lang="en-US" dirty="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407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1036319"/>
          </a:xfrm>
          <a:solidFill>
            <a:schemeClr val="bg1"/>
          </a:solidFill>
        </p:spPr>
        <p:txBody>
          <a:bodyPr>
            <a:normAutofit fontScale="90000"/>
          </a:bodyPr>
          <a:lstStyle/>
          <a:p>
            <a:r>
              <a:rPr lang="en-US" b="1" dirty="0">
                <a:solidFill>
                  <a:srgbClr val="B80000"/>
                </a:solidFill>
              </a:rPr>
              <a:t>Calling an overloaded operator from native data types</a:t>
            </a:r>
          </a:p>
        </p:txBody>
      </p:sp>
      <p:sp>
        <p:nvSpPr>
          <p:cNvPr id="5123" name="Content Placeholder 2"/>
          <p:cNvSpPr>
            <a:spLocks noGrp="1"/>
          </p:cNvSpPr>
          <p:nvPr>
            <p:ph idx="1"/>
          </p:nvPr>
        </p:nvSpPr>
        <p:spPr>
          <a:xfrm>
            <a:off x="0" y="1143000"/>
            <a:ext cx="9107556" cy="5638800"/>
          </a:xfrm>
        </p:spPr>
        <p:txBody>
          <a:bodyPr/>
          <a:lstStyle/>
          <a:p>
            <a:pPr algn="just"/>
            <a:r>
              <a:rPr lang="en-US" sz="3000" b="1" u="sng" dirty="0">
                <a:solidFill>
                  <a:srgbClr val="B80000"/>
                </a:solidFill>
                <a:cs typeface="Tahoma" panose="020B0604030504040204" pitchFamily="34" charset="0"/>
              </a:rPr>
              <a:t>Friend functions </a:t>
            </a:r>
            <a:r>
              <a:rPr lang="en-US" sz="3000" dirty="0">
                <a:cs typeface="Tahoma" panose="020B0604030504040204" pitchFamily="34" charset="0"/>
              </a:rPr>
              <a:t>can </a:t>
            </a:r>
            <a:r>
              <a:rPr lang="en-US" sz="3000" b="1" dirty="0">
                <a:solidFill>
                  <a:srgbClr val="008000"/>
                </a:solidFill>
                <a:cs typeface="Tahoma" panose="020B0604030504040204" pitchFamily="34" charset="0"/>
              </a:rPr>
              <a:t>help us </a:t>
            </a:r>
            <a:r>
              <a:rPr lang="en-US" sz="3000" dirty="0">
                <a:cs typeface="Tahoma" panose="020B0604030504040204" pitchFamily="34" charset="0"/>
              </a:rPr>
              <a:t>in </a:t>
            </a:r>
            <a:r>
              <a:rPr lang="en-US" sz="3000" b="1" dirty="0">
                <a:solidFill>
                  <a:srgbClr val="008000"/>
                </a:solidFill>
                <a:cs typeface="Tahoma" panose="020B0604030504040204" pitchFamily="34" charset="0"/>
              </a:rPr>
              <a:t>solving this problem.</a:t>
            </a:r>
          </a:p>
          <a:p>
            <a:endParaRPr lang="en-US" dirty="0">
              <a:cs typeface="Tahoma" panose="020B0604030504040204" pitchFamily="34" charset="0"/>
            </a:endParaRPr>
          </a:p>
          <a:p>
            <a:r>
              <a:rPr lang="en-US" sz="3000" b="1" dirty="0">
                <a:solidFill>
                  <a:srgbClr val="B80000"/>
                </a:solidFill>
                <a:cs typeface="Tahoma" panose="020B0604030504040204" pitchFamily="34" charset="0"/>
              </a:rPr>
              <a:t>Friend Function: </a:t>
            </a:r>
            <a:r>
              <a:rPr lang="en-US" sz="3000" b="1" i="1" dirty="0">
                <a:solidFill>
                  <a:srgbClr val="2C14DE"/>
                </a:solidFill>
                <a:cs typeface="Tahoma" panose="020B0604030504040204" pitchFamily="34" charset="0"/>
              </a:rPr>
              <a:t>A Friend function does not need an object of a class for its calling</a:t>
            </a:r>
            <a:r>
              <a:rPr lang="en-US" sz="3000" dirty="0">
                <a:cs typeface="Tahoma" panose="020B0604030504040204" pitchFamily="34" charset="0"/>
              </a:rPr>
              <a:t>.</a:t>
            </a:r>
          </a:p>
          <a:p>
            <a:endParaRPr lang="en-US" dirty="0">
              <a:cs typeface="Tahoma" panose="020B0604030504040204" pitchFamily="34" charset="0"/>
            </a:endParaRPr>
          </a:p>
          <a:p>
            <a:pPr algn="just"/>
            <a:r>
              <a:rPr lang="en-US" sz="3000" dirty="0">
                <a:cs typeface="Tahoma" panose="020B0604030504040204" pitchFamily="34" charset="0"/>
              </a:rPr>
              <a:t>Thus, </a:t>
            </a:r>
            <a:r>
              <a:rPr lang="en-US" sz="3000" b="1" dirty="0">
                <a:cs typeface="Tahoma" panose="020B0604030504040204" pitchFamily="34" charset="0"/>
              </a:rPr>
              <a:t>with a simple trick </a:t>
            </a:r>
            <a:r>
              <a:rPr lang="en-US" sz="3000" dirty="0">
                <a:cs typeface="Tahoma" panose="020B0604030504040204" pitchFamily="34" charset="0"/>
              </a:rPr>
              <a:t>we can </a:t>
            </a:r>
            <a:r>
              <a:rPr lang="en-US" sz="3000" b="1" dirty="0">
                <a:solidFill>
                  <a:srgbClr val="2C14DE"/>
                </a:solidFill>
                <a:cs typeface="Tahoma" panose="020B0604030504040204" pitchFamily="34" charset="0"/>
              </a:rPr>
              <a:t>set parameter1 </a:t>
            </a:r>
            <a:r>
              <a:rPr lang="en-US" sz="3000" dirty="0">
                <a:cs typeface="Tahoma" panose="020B0604030504040204" pitchFamily="34" charset="0"/>
              </a:rPr>
              <a:t>of an </a:t>
            </a:r>
            <a:r>
              <a:rPr lang="en-US" sz="3000" b="1" dirty="0">
                <a:solidFill>
                  <a:srgbClr val="2C14DE"/>
                </a:solidFill>
                <a:cs typeface="Tahoma" panose="020B0604030504040204" pitchFamily="34" charset="0"/>
              </a:rPr>
              <a:t>overloaded object</a:t>
            </a:r>
            <a:r>
              <a:rPr lang="en-US" sz="3000" dirty="0">
                <a:cs typeface="Tahoma" panose="020B0604030504040204" pitchFamily="34" charset="0"/>
              </a:rPr>
              <a:t> to </a:t>
            </a:r>
            <a:r>
              <a:rPr lang="en-US" sz="3000" b="1" dirty="0">
                <a:solidFill>
                  <a:srgbClr val="2C14DE"/>
                </a:solidFill>
                <a:cs typeface="Tahoma" panose="020B0604030504040204" pitchFamily="34" charset="0"/>
              </a:rPr>
              <a:t>native data type </a:t>
            </a:r>
            <a:r>
              <a:rPr lang="en-US" sz="3000" dirty="0">
                <a:cs typeface="Tahoma" panose="020B0604030504040204" pitchFamily="34" charset="0"/>
              </a:rPr>
              <a:t>and </a:t>
            </a:r>
            <a:r>
              <a:rPr lang="en-US" sz="3000" b="1" dirty="0">
                <a:solidFill>
                  <a:srgbClr val="2C14DE"/>
                </a:solidFill>
                <a:cs typeface="Tahoma" panose="020B0604030504040204" pitchFamily="34" charset="0"/>
              </a:rPr>
              <a:t>parameter2</a:t>
            </a:r>
            <a:r>
              <a:rPr lang="en-US" sz="3000" dirty="0">
                <a:cs typeface="Tahoma" panose="020B0604030504040204" pitchFamily="34" charset="0"/>
              </a:rPr>
              <a:t> to </a:t>
            </a:r>
            <a:r>
              <a:rPr lang="en-US" sz="3000" b="1" dirty="0">
                <a:solidFill>
                  <a:srgbClr val="2C14DE"/>
                </a:solidFill>
                <a:cs typeface="Tahoma" panose="020B0604030504040204" pitchFamily="34" charset="0"/>
              </a:rPr>
              <a:t>class object</a:t>
            </a:r>
            <a:r>
              <a:rPr lang="en-US" sz="3000" dirty="0">
                <a:cs typeface="Tahoma" panose="020B0604030504040204" pitchFamily="34" charset="0"/>
              </a:rPr>
              <a:t>.</a:t>
            </a:r>
          </a:p>
          <a:p>
            <a:endParaRPr lang="en-US" dirty="0"/>
          </a:p>
          <a:p>
            <a:endParaRPr lang="en-US" dirty="0"/>
          </a:p>
          <a:p>
            <a:endParaRPr lang="en-US" dirty="0"/>
          </a:p>
          <a:p>
            <a:endParaRPr lang="en-US" dirty="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2499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9144000" cy="1036319"/>
          </a:xfrm>
          <a:solidFill>
            <a:schemeClr val="bg1"/>
          </a:solidFill>
        </p:spPr>
        <p:txBody>
          <a:bodyPr>
            <a:normAutofit/>
          </a:bodyPr>
          <a:lstStyle/>
          <a:p>
            <a:r>
              <a:rPr lang="en-US" sz="4800" b="1" dirty="0">
                <a:solidFill>
                  <a:srgbClr val="B80000"/>
                </a:solidFill>
              </a:rPr>
              <a:t>Friend Functions</a:t>
            </a:r>
          </a:p>
        </p:txBody>
      </p:sp>
      <p:sp>
        <p:nvSpPr>
          <p:cNvPr id="5123" name="Content Placeholder 2"/>
          <p:cNvSpPr>
            <a:spLocks noGrp="1"/>
          </p:cNvSpPr>
          <p:nvPr>
            <p:ph idx="1"/>
          </p:nvPr>
        </p:nvSpPr>
        <p:spPr>
          <a:xfrm>
            <a:off x="0" y="1143000"/>
            <a:ext cx="9107556" cy="5638800"/>
          </a:xfrm>
        </p:spPr>
        <p:txBody>
          <a:bodyPr>
            <a:normAutofit/>
          </a:bodyPr>
          <a:lstStyle/>
          <a:p>
            <a:pPr algn="just"/>
            <a:r>
              <a:rPr lang="en-US" sz="3000" b="1" u="sng" dirty="0">
                <a:solidFill>
                  <a:srgbClr val="B80000"/>
                </a:solidFill>
                <a:cs typeface="Tahoma" panose="020B0604030504040204" pitchFamily="34" charset="0"/>
              </a:rPr>
              <a:t>Friend functions: </a:t>
            </a:r>
            <a:r>
              <a:rPr lang="en-US" sz="2800" dirty="0"/>
              <a:t>can be </a:t>
            </a:r>
            <a:r>
              <a:rPr lang="en-US" sz="2800" b="1" dirty="0">
                <a:solidFill>
                  <a:srgbClr val="2C14DE"/>
                </a:solidFill>
              </a:rPr>
              <a:t>given special grant to access private</a:t>
            </a:r>
            <a:r>
              <a:rPr lang="en-US" sz="2800" b="1" dirty="0"/>
              <a:t> </a:t>
            </a:r>
            <a:r>
              <a:rPr lang="en-US" sz="2800" dirty="0"/>
              <a:t>and </a:t>
            </a:r>
            <a:r>
              <a:rPr lang="en-US" sz="2800" b="1" dirty="0">
                <a:solidFill>
                  <a:srgbClr val="2C14DE"/>
                </a:solidFill>
              </a:rPr>
              <a:t>protected</a:t>
            </a:r>
            <a:r>
              <a:rPr lang="en-US" sz="2800" dirty="0">
                <a:solidFill>
                  <a:srgbClr val="2C14DE"/>
                </a:solidFill>
              </a:rPr>
              <a:t> </a:t>
            </a:r>
            <a:r>
              <a:rPr lang="en-US" sz="2800" b="1" dirty="0"/>
              <a:t>members</a:t>
            </a:r>
            <a:r>
              <a:rPr lang="en-US" sz="2800" dirty="0"/>
              <a:t>. A </a:t>
            </a:r>
            <a:r>
              <a:rPr lang="en-US" sz="2800" b="1" dirty="0"/>
              <a:t>friend function can be</a:t>
            </a:r>
            <a:r>
              <a:rPr lang="en-US" sz="2800" dirty="0"/>
              <a:t>:</a:t>
            </a:r>
            <a:br>
              <a:rPr lang="en-US" sz="2800" dirty="0"/>
            </a:br>
            <a:r>
              <a:rPr lang="en-US" sz="2800" dirty="0"/>
              <a:t>a) </a:t>
            </a:r>
            <a:r>
              <a:rPr lang="en-US" sz="2800" b="1" u="sng" dirty="0">
                <a:solidFill>
                  <a:srgbClr val="008000"/>
                </a:solidFill>
              </a:rPr>
              <a:t>method of another class</a:t>
            </a:r>
          </a:p>
          <a:p>
            <a:pPr marL="0" indent="0" algn="just">
              <a:buNone/>
            </a:pPr>
            <a:r>
              <a:rPr lang="en-US" sz="2800" dirty="0"/>
              <a:t>    b) </a:t>
            </a:r>
            <a:r>
              <a:rPr lang="en-US" sz="2800" b="1" u="sng" dirty="0">
                <a:solidFill>
                  <a:srgbClr val="008000"/>
                </a:solidFill>
              </a:rPr>
              <a:t>global function</a:t>
            </a:r>
            <a:endParaRPr lang="en-US" b="1" u="sng" dirty="0">
              <a:solidFill>
                <a:srgbClr val="008000"/>
              </a:solidFill>
            </a:endParaRPr>
          </a:p>
          <a:p>
            <a:endParaRPr lang="en-US" dirty="0"/>
          </a:p>
          <a:p>
            <a:pPr fontAlgn="base"/>
            <a:r>
              <a:rPr lang="en-US" sz="3000" b="1" dirty="0">
                <a:solidFill>
                  <a:srgbClr val="D20000"/>
                </a:solidFill>
              </a:rPr>
              <a:t>Friends</a:t>
            </a:r>
            <a:r>
              <a:rPr lang="en-US" sz="3000" dirty="0">
                <a:solidFill>
                  <a:srgbClr val="D20000"/>
                </a:solidFill>
              </a:rPr>
              <a:t> </a:t>
            </a:r>
            <a:r>
              <a:rPr lang="en-US" sz="3000" dirty="0"/>
              <a:t>should be </a:t>
            </a:r>
            <a:r>
              <a:rPr lang="en-US" sz="3000" b="1" dirty="0"/>
              <a:t>used only </a:t>
            </a:r>
            <a:r>
              <a:rPr lang="en-US" sz="3000" b="1" dirty="0">
                <a:solidFill>
                  <a:srgbClr val="2C14DE"/>
                </a:solidFill>
              </a:rPr>
              <a:t>for </a:t>
            </a:r>
            <a:r>
              <a:rPr lang="en-US" sz="3000" b="1" u="sng" dirty="0">
                <a:solidFill>
                  <a:srgbClr val="2C14DE"/>
                </a:solidFill>
              </a:rPr>
              <a:t>limited purpose</a:t>
            </a:r>
            <a:r>
              <a:rPr lang="en-US" sz="3000" dirty="0"/>
              <a:t>, too many </a:t>
            </a:r>
            <a:r>
              <a:rPr lang="en-US" sz="3000" b="1" dirty="0"/>
              <a:t>functions declared as friends </a:t>
            </a:r>
            <a:r>
              <a:rPr lang="en-US" sz="3000" dirty="0"/>
              <a:t>with protected or private data access, </a:t>
            </a:r>
            <a:r>
              <a:rPr lang="en-US" sz="3000" b="1" dirty="0">
                <a:solidFill>
                  <a:srgbClr val="2C14DE"/>
                </a:solidFill>
              </a:rPr>
              <a:t>lessens the value of encapsulation</a:t>
            </a:r>
            <a:endParaRPr lang="en-US" dirty="0"/>
          </a:p>
          <a:p>
            <a:endParaRPr lang="en-US" dirty="0"/>
          </a:p>
          <a:p>
            <a:endParaRPr lang="en-US" dirty="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5893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0" y="0"/>
            <a:ext cx="9144000" cy="1066800"/>
          </a:xfrm>
          <a:solidFill>
            <a:schemeClr val="bg1"/>
          </a:solidFill>
        </p:spPr>
        <p:txBody>
          <a:bodyPr>
            <a:noAutofit/>
          </a:bodyPr>
          <a:lstStyle/>
          <a:p>
            <a:r>
              <a:rPr lang="en-US" sz="3600" b="1" dirty="0">
                <a:solidFill>
                  <a:srgbClr val="B80000"/>
                </a:solidFill>
              </a:rPr>
              <a:t>Calling an overloaded operator from native data types</a:t>
            </a:r>
          </a:p>
        </p:txBody>
      </p:sp>
      <p:sp>
        <p:nvSpPr>
          <p:cNvPr id="6147" name="Content Placeholder 2"/>
          <p:cNvSpPr>
            <a:spLocks noGrp="1"/>
          </p:cNvSpPr>
          <p:nvPr>
            <p:ph idx="1"/>
          </p:nvPr>
        </p:nvSpPr>
        <p:spPr/>
        <p:txBody>
          <a:bodyPr/>
          <a:lstStyle/>
          <a:p>
            <a:pPr algn="just"/>
            <a:r>
              <a:rPr lang="en-US" sz="2800" b="1" dirty="0">
                <a:latin typeface="+mj-lt"/>
                <a:cs typeface="Tahoma" panose="020B0604030504040204" pitchFamily="34" charset="0"/>
              </a:rPr>
              <a:t>For friend function the syntax is changed</a:t>
            </a:r>
            <a:r>
              <a:rPr lang="en-US" sz="2800" dirty="0">
                <a:latin typeface="+mj-lt"/>
                <a:cs typeface="Tahoma" panose="020B0604030504040204" pitchFamily="34" charset="0"/>
              </a:rPr>
              <a:t>, the </a:t>
            </a:r>
            <a:r>
              <a:rPr lang="en-US" sz="2800" b="1" dirty="0">
                <a:solidFill>
                  <a:srgbClr val="B80000"/>
                </a:solidFill>
                <a:latin typeface="+mj-lt"/>
                <a:cs typeface="Tahoma" panose="020B0604030504040204" pitchFamily="34" charset="0"/>
              </a:rPr>
              <a:t>first operand </a:t>
            </a:r>
            <a:r>
              <a:rPr lang="en-US" sz="2800" dirty="0">
                <a:latin typeface="+mj-lt"/>
                <a:cs typeface="Tahoma" panose="020B0604030504040204" pitchFamily="34" charset="0"/>
              </a:rPr>
              <a:t>is moved from </a:t>
            </a:r>
            <a:r>
              <a:rPr lang="en-US" sz="2800" b="1" dirty="0">
                <a:solidFill>
                  <a:srgbClr val="2C14DE"/>
                </a:solidFill>
                <a:latin typeface="+mj-lt"/>
                <a:cs typeface="Tahoma" panose="020B0604030504040204" pitchFamily="34" charset="0"/>
              </a:rPr>
              <a:t>calling object </a:t>
            </a:r>
            <a:r>
              <a:rPr lang="en-US" sz="2800" dirty="0">
                <a:latin typeface="+mj-lt"/>
                <a:cs typeface="Tahoma" panose="020B0604030504040204" pitchFamily="34" charset="0"/>
              </a:rPr>
              <a:t>to </a:t>
            </a:r>
            <a:r>
              <a:rPr lang="en-US" sz="2800" b="1" dirty="0">
                <a:solidFill>
                  <a:srgbClr val="2C14DE"/>
                </a:solidFill>
                <a:latin typeface="+mj-lt"/>
                <a:cs typeface="Tahoma" panose="020B0604030504040204" pitchFamily="34" charset="0"/>
              </a:rPr>
              <a:t>first parameter of function</a:t>
            </a:r>
            <a:r>
              <a:rPr lang="en-US" sz="2800" dirty="0">
                <a:latin typeface="+mj-lt"/>
                <a:cs typeface="Tahoma" panose="020B0604030504040204" pitchFamily="34" charset="0"/>
              </a:rPr>
              <a:t>.</a:t>
            </a:r>
          </a:p>
          <a:p>
            <a:pPr marL="0" indent="0">
              <a:buNone/>
            </a:pPr>
            <a:r>
              <a:rPr lang="en-US" sz="2400" b="1" dirty="0">
                <a:solidFill>
                  <a:schemeClr val="accent6">
                    <a:lumMod val="75000"/>
                  </a:schemeClr>
                </a:solidFill>
                <a:latin typeface="Consolas" panose="020B0609020204030204" pitchFamily="49" charset="0"/>
                <a:cs typeface="Courier New" panose="02070309020205020404" pitchFamily="49" charset="0"/>
              </a:rPr>
              <a:t>  </a:t>
            </a:r>
            <a:r>
              <a:rPr lang="en-US" sz="2400" b="1" dirty="0">
                <a:solidFill>
                  <a:srgbClr val="FF0000"/>
                </a:solidFill>
                <a:latin typeface="Consolas" panose="020B0609020204030204" pitchFamily="49" charset="0"/>
                <a:cs typeface="Courier New" panose="02070309020205020404" pitchFamily="49" charset="0"/>
              </a:rPr>
              <a:t>friend </a:t>
            </a:r>
            <a:r>
              <a:rPr lang="en-US" sz="2400" b="1" dirty="0" err="1">
                <a:solidFill>
                  <a:srgbClr val="FF0000"/>
                </a:solidFill>
                <a:latin typeface="Consolas" panose="020B0609020204030204" pitchFamily="49" charset="0"/>
                <a:cs typeface="Courier New" panose="02070309020205020404" pitchFamily="49" charset="0"/>
              </a:rPr>
              <a:t>datatype</a:t>
            </a:r>
            <a:r>
              <a:rPr lang="en-US" sz="2400" b="1" dirty="0">
                <a:solidFill>
                  <a:srgbClr val="FF0000"/>
                </a:solidFill>
                <a:latin typeface="Consolas" panose="020B0609020204030204" pitchFamily="49" charset="0"/>
                <a:cs typeface="Courier New" panose="02070309020205020404" pitchFamily="49" charset="0"/>
              </a:rPr>
              <a:t> operator+ (</a:t>
            </a:r>
            <a:r>
              <a:rPr lang="en-US" sz="2400" b="1" dirty="0" err="1">
                <a:solidFill>
                  <a:srgbClr val="FF0000"/>
                </a:solidFill>
                <a:latin typeface="Consolas" panose="020B0609020204030204" pitchFamily="49" charset="0"/>
                <a:cs typeface="Courier New" panose="02070309020205020404" pitchFamily="49" charset="0"/>
              </a:rPr>
              <a:t>datatype</a:t>
            </a:r>
            <a:r>
              <a:rPr lang="en-US" sz="2400" b="1" dirty="0">
                <a:solidFill>
                  <a:srgbClr val="FF0000"/>
                </a:solidFill>
                <a:latin typeface="Consolas" panose="020B0609020204030204" pitchFamily="49" charset="0"/>
                <a:cs typeface="Courier New" panose="02070309020205020404" pitchFamily="49" charset="0"/>
              </a:rPr>
              <a:t>, </a:t>
            </a:r>
            <a:r>
              <a:rPr lang="en-US" sz="2400" b="1" dirty="0" err="1">
                <a:solidFill>
                  <a:srgbClr val="FF0000"/>
                </a:solidFill>
                <a:latin typeface="Consolas" panose="020B0609020204030204" pitchFamily="49" charset="0"/>
                <a:cs typeface="Courier New" panose="02070309020205020404" pitchFamily="49" charset="0"/>
              </a:rPr>
              <a:t>datatype</a:t>
            </a:r>
            <a:r>
              <a:rPr lang="en-US" sz="2400" b="1" dirty="0">
                <a:solidFill>
                  <a:srgbClr val="FF0000"/>
                </a:solidFill>
                <a:latin typeface="Consolas" panose="020B0609020204030204" pitchFamily="49" charset="0"/>
                <a:cs typeface="Courier New" panose="02070309020205020404" pitchFamily="49" charset="0"/>
              </a:rPr>
              <a:t>)</a:t>
            </a:r>
          </a:p>
        </p:txBody>
      </p:sp>
      <p:sp>
        <p:nvSpPr>
          <p:cNvPr id="6" name="Text Box 6"/>
          <p:cNvSpPr txBox="1">
            <a:spLocks noChangeArrowheads="1"/>
          </p:cNvSpPr>
          <p:nvPr/>
        </p:nvSpPr>
        <p:spPr bwMode="auto">
          <a:xfrm>
            <a:off x="152400" y="5400133"/>
            <a:ext cx="4114800"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t>return parameter (can be </a:t>
            </a:r>
            <a:r>
              <a:rPr lang="en-US" sz="2000" b="1" dirty="0">
                <a:solidFill>
                  <a:srgbClr val="2C14DE"/>
                </a:solidFill>
              </a:rPr>
              <a:t>native data type</a:t>
            </a:r>
            <a:r>
              <a:rPr lang="en-US" sz="2000" b="1" dirty="0"/>
              <a:t> or </a:t>
            </a:r>
            <a:r>
              <a:rPr lang="en-US" sz="2000" b="1" dirty="0">
                <a:solidFill>
                  <a:srgbClr val="2C14DE"/>
                </a:solidFill>
              </a:rPr>
              <a:t>user defined data ty</a:t>
            </a:r>
            <a:r>
              <a:rPr lang="en-US" sz="2000" b="1" dirty="0"/>
              <a:t>pe)</a:t>
            </a:r>
          </a:p>
        </p:txBody>
      </p:sp>
      <p:sp>
        <p:nvSpPr>
          <p:cNvPr id="19460" name="Line 8"/>
          <p:cNvSpPr>
            <a:spLocks noChangeShapeType="1"/>
          </p:cNvSpPr>
          <p:nvPr/>
        </p:nvSpPr>
        <p:spPr bwMode="auto">
          <a:xfrm flipH="1">
            <a:off x="990600" y="2895600"/>
            <a:ext cx="1143000" cy="250453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Text Box 6"/>
          <p:cNvSpPr txBox="1">
            <a:spLocks noChangeArrowheads="1"/>
          </p:cNvSpPr>
          <p:nvPr/>
        </p:nvSpPr>
        <p:spPr bwMode="auto">
          <a:xfrm>
            <a:off x="4876800" y="4712382"/>
            <a:ext cx="4075946"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t>Second parameter (can be </a:t>
            </a:r>
            <a:r>
              <a:rPr lang="en-US" sz="2000" b="1" dirty="0">
                <a:solidFill>
                  <a:srgbClr val="2C14DE"/>
                </a:solidFill>
              </a:rPr>
              <a:t>native data type</a:t>
            </a:r>
            <a:r>
              <a:rPr lang="en-US" sz="2000" b="1" dirty="0"/>
              <a:t> or </a:t>
            </a:r>
            <a:r>
              <a:rPr lang="en-US" sz="2000" b="1" dirty="0">
                <a:solidFill>
                  <a:srgbClr val="2C14DE"/>
                </a:solidFill>
              </a:rPr>
              <a:t>user defined data type</a:t>
            </a:r>
            <a:r>
              <a:rPr lang="en-US" sz="2000" b="1" dirty="0"/>
              <a:t>)</a:t>
            </a:r>
          </a:p>
        </p:txBody>
      </p:sp>
      <p:sp>
        <p:nvSpPr>
          <p:cNvPr id="10" name="Text Box 6"/>
          <p:cNvSpPr txBox="1">
            <a:spLocks noChangeArrowheads="1"/>
          </p:cNvSpPr>
          <p:nvPr/>
        </p:nvSpPr>
        <p:spPr bwMode="auto">
          <a:xfrm>
            <a:off x="2362200" y="3657058"/>
            <a:ext cx="3962400" cy="7080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en-US" sz="2000" b="1" dirty="0"/>
              <a:t>First parameter (can be </a:t>
            </a:r>
            <a:r>
              <a:rPr lang="en-US" sz="2000" b="1" u="sng" dirty="0">
                <a:solidFill>
                  <a:srgbClr val="2C14DE"/>
                </a:solidFill>
              </a:rPr>
              <a:t>native data </a:t>
            </a:r>
            <a:r>
              <a:rPr lang="en-US" sz="2000" b="1" dirty="0"/>
              <a:t>type or user </a:t>
            </a:r>
            <a:r>
              <a:rPr lang="en-US" sz="2000" b="1" dirty="0">
                <a:solidFill>
                  <a:srgbClr val="2C14DE"/>
                </a:solidFill>
              </a:rPr>
              <a:t>defined data type</a:t>
            </a:r>
            <a:r>
              <a:rPr lang="en-US" sz="2000" b="1" dirty="0"/>
              <a:t>)</a:t>
            </a:r>
          </a:p>
        </p:txBody>
      </p:sp>
      <p:sp>
        <p:nvSpPr>
          <p:cNvPr id="19464" name="Line 8"/>
          <p:cNvSpPr>
            <a:spLocks noChangeShapeType="1"/>
          </p:cNvSpPr>
          <p:nvPr/>
        </p:nvSpPr>
        <p:spPr bwMode="auto">
          <a:xfrm flipH="1">
            <a:off x="7315200" y="2895600"/>
            <a:ext cx="0" cy="178630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Rectangle 10"/>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2" name="Line 8"/>
          <p:cNvSpPr>
            <a:spLocks noChangeShapeType="1"/>
          </p:cNvSpPr>
          <p:nvPr/>
        </p:nvSpPr>
        <p:spPr bwMode="auto">
          <a:xfrm flipH="1">
            <a:off x="4343400" y="2895600"/>
            <a:ext cx="1143000" cy="76145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214016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460" grpId="0" animBg="1"/>
      <p:bldP spid="8" grpId="0" animBg="1"/>
      <p:bldP spid="10" grpId="0" animBg="1"/>
      <p:bldP spid="19464" grpId="0" animBg="1"/>
      <p:bldP spid="1946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0"/>
            <a:ext cx="8153400" cy="1036319"/>
          </a:xfrm>
        </p:spPr>
        <p:txBody>
          <a:bodyPr/>
          <a:lstStyle/>
          <a:p>
            <a:r>
              <a:rPr lang="en-US" b="1" dirty="0">
                <a:solidFill>
                  <a:srgbClr val="C00000"/>
                </a:solidFill>
              </a:rPr>
              <a:t>Example</a:t>
            </a:r>
          </a:p>
        </p:txBody>
      </p:sp>
      <p:sp>
        <p:nvSpPr>
          <p:cNvPr id="7171" name="Rectangle 3"/>
          <p:cNvSpPr>
            <a:spLocks noGrp="1" noChangeArrowheads="1"/>
          </p:cNvSpPr>
          <p:nvPr>
            <p:ph idx="1"/>
          </p:nvPr>
        </p:nvSpPr>
        <p:spPr>
          <a:xfrm>
            <a:off x="57863" y="1219200"/>
            <a:ext cx="9144000" cy="5638800"/>
          </a:xfrm>
        </p:spPr>
        <p:txBody>
          <a:bodyPr>
            <a:normAutofit/>
          </a:bodyPr>
          <a:lstStyle/>
          <a:p>
            <a:pPr>
              <a:lnSpc>
                <a:spcPct val="80000"/>
              </a:lnSpc>
              <a:buFont typeface="Monotype Sorts" charset="2"/>
              <a:buNone/>
            </a:pPr>
            <a:r>
              <a:rPr lang="en-US" sz="2400" b="1" dirty="0">
                <a:latin typeface="Consolas" panose="020B0609020204030204" pitchFamily="49" charset="0"/>
                <a:cs typeface="Tahoma" panose="020B0604030504040204" pitchFamily="34" charset="0"/>
              </a:rPr>
              <a:t>class Point</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a:t>
            </a:r>
            <a:r>
              <a:rPr lang="en-US" sz="2400" b="1" dirty="0">
                <a:solidFill>
                  <a:schemeClr val="tx1">
                    <a:lumMod val="50000"/>
                    <a:lumOff val="50000"/>
                  </a:schemeClr>
                </a:solidFill>
                <a:latin typeface="Consolas" panose="020B0609020204030204" pitchFamily="49" charset="0"/>
                <a:cs typeface="Tahoma" panose="020B0604030504040204" pitchFamily="34" charset="0"/>
              </a:rPr>
              <a:t>private:</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float </a:t>
            </a:r>
            <a:r>
              <a:rPr lang="en-US" sz="2400" b="1" dirty="0" err="1">
                <a:latin typeface="Consolas" panose="020B0609020204030204" pitchFamily="49" charset="0"/>
                <a:cs typeface="Tahoma" panose="020B0604030504040204" pitchFamily="34" charset="0"/>
              </a:rPr>
              <a:t>m_dX</a:t>
            </a:r>
            <a:r>
              <a:rPr lang="en-US" sz="2400" b="1" dirty="0">
                <a:latin typeface="Consolas" panose="020B0609020204030204" pitchFamily="49" charset="0"/>
                <a:cs typeface="Tahoma" panose="020B0604030504040204" pitchFamily="34" charset="0"/>
              </a:rPr>
              <a:t>, </a:t>
            </a:r>
            <a:r>
              <a:rPr lang="en-US" sz="2400" b="1" dirty="0" err="1">
                <a:latin typeface="Consolas" panose="020B0609020204030204" pitchFamily="49" charset="0"/>
                <a:cs typeface="Tahoma" panose="020B0604030504040204" pitchFamily="34" charset="0"/>
              </a:rPr>
              <a:t>m_dY</a:t>
            </a:r>
            <a:r>
              <a:rPr lang="en-US" sz="2400" b="1" dirty="0">
                <a:latin typeface="Consolas" panose="020B0609020204030204" pitchFamily="49" charset="0"/>
                <a:cs typeface="Tahoma" panose="020B0604030504040204" pitchFamily="34" charset="0"/>
              </a:rPr>
              <a:t>, </a:t>
            </a:r>
            <a:r>
              <a:rPr lang="en-US" sz="2400" b="1" dirty="0" err="1">
                <a:latin typeface="Consolas" panose="020B0609020204030204" pitchFamily="49" charset="0"/>
                <a:cs typeface="Tahoma" panose="020B0604030504040204" pitchFamily="34" charset="0"/>
              </a:rPr>
              <a:t>m_dZ</a:t>
            </a:r>
            <a:r>
              <a:rPr lang="en-US" sz="2400" b="1" dirty="0">
                <a:latin typeface="Consolas" panose="020B0609020204030204" pitchFamily="49" charset="0"/>
                <a:cs typeface="Tahoma" panose="020B0604030504040204" pitchFamily="34" charset="0"/>
              </a:rPr>
              <a:t>; </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a:t>
            </a:r>
            <a:r>
              <a:rPr lang="en-US" sz="2400" b="1" dirty="0">
                <a:solidFill>
                  <a:schemeClr val="tx1">
                    <a:lumMod val="50000"/>
                    <a:lumOff val="50000"/>
                  </a:schemeClr>
                </a:solidFill>
                <a:latin typeface="Consolas" panose="020B0609020204030204" pitchFamily="49" charset="0"/>
                <a:cs typeface="Tahoma" panose="020B0604030504040204" pitchFamily="34" charset="0"/>
              </a:rPr>
              <a:t>public:</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Point(float </a:t>
            </a:r>
            <a:r>
              <a:rPr lang="en-US" sz="2400" b="1" dirty="0" err="1">
                <a:latin typeface="Consolas" panose="020B0609020204030204" pitchFamily="49" charset="0"/>
                <a:cs typeface="Tahoma" panose="020B0604030504040204" pitchFamily="34" charset="0"/>
              </a:rPr>
              <a:t>dX</a:t>
            </a:r>
            <a:r>
              <a:rPr lang="en-US" sz="2400" b="1" dirty="0">
                <a:latin typeface="Consolas" panose="020B0609020204030204" pitchFamily="49" charset="0"/>
                <a:cs typeface="Tahoma" panose="020B0604030504040204" pitchFamily="34" charset="0"/>
              </a:rPr>
              <a:t>, float </a:t>
            </a:r>
            <a:r>
              <a:rPr lang="en-US" sz="2400" b="1" dirty="0" err="1">
                <a:latin typeface="Consolas" panose="020B0609020204030204" pitchFamily="49" charset="0"/>
                <a:cs typeface="Tahoma" panose="020B0604030504040204" pitchFamily="34" charset="0"/>
              </a:rPr>
              <a:t>dY</a:t>
            </a:r>
            <a:r>
              <a:rPr lang="en-US" sz="2400" b="1" dirty="0">
                <a:latin typeface="Consolas" panose="020B0609020204030204" pitchFamily="49" charset="0"/>
                <a:cs typeface="Tahoma" panose="020B0604030504040204" pitchFamily="34" charset="0"/>
              </a:rPr>
              <a:t>, float </a:t>
            </a:r>
            <a:r>
              <a:rPr lang="en-US" sz="2400" b="1" dirty="0" err="1">
                <a:latin typeface="Consolas" panose="020B0609020204030204" pitchFamily="49" charset="0"/>
                <a:cs typeface="Tahoma" panose="020B0604030504040204" pitchFamily="34" charset="0"/>
              </a:rPr>
              <a:t>dZ</a:t>
            </a:r>
            <a:r>
              <a:rPr lang="en-US" sz="2400" b="1" dirty="0">
                <a:latin typeface="Consolas" panose="020B0609020204030204" pitchFamily="49" charset="0"/>
                <a:cs typeface="Tahoma" panose="020B0604030504040204" pitchFamily="34" charset="0"/>
              </a:rPr>
              <a:t>)</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  </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a:t>
            </a:r>
            <a:r>
              <a:rPr lang="en-US" sz="2400" b="1" dirty="0" err="1">
                <a:latin typeface="Consolas" panose="020B0609020204030204" pitchFamily="49" charset="0"/>
                <a:cs typeface="Tahoma" panose="020B0604030504040204" pitchFamily="34" charset="0"/>
              </a:rPr>
              <a:t>m_dX</a:t>
            </a:r>
            <a:r>
              <a:rPr lang="en-US" sz="2400" b="1" dirty="0">
                <a:latin typeface="Consolas" panose="020B0609020204030204" pitchFamily="49" charset="0"/>
                <a:cs typeface="Tahoma" panose="020B0604030504040204" pitchFamily="34" charset="0"/>
              </a:rPr>
              <a:t> = </a:t>
            </a:r>
            <a:r>
              <a:rPr lang="en-US" sz="2400" b="1" dirty="0" err="1">
                <a:latin typeface="Consolas" panose="020B0609020204030204" pitchFamily="49" charset="0"/>
                <a:cs typeface="Tahoma" panose="020B0604030504040204" pitchFamily="34" charset="0"/>
              </a:rPr>
              <a:t>dX</a:t>
            </a:r>
            <a:r>
              <a:rPr lang="en-US" sz="2400" b="1" dirty="0">
                <a:latin typeface="Consolas" panose="020B0609020204030204" pitchFamily="49" charset="0"/>
                <a:cs typeface="Tahoma" panose="020B0604030504040204" pitchFamily="34" charset="0"/>
              </a:rPr>
              <a:t>;</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a:t>
            </a:r>
            <a:r>
              <a:rPr lang="en-US" sz="2400" b="1" dirty="0" err="1">
                <a:latin typeface="Consolas" panose="020B0609020204030204" pitchFamily="49" charset="0"/>
                <a:cs typeface="Tahoma" panose="020B0604030504040204" pitchFamily="34" charset="0"/>
              </a:rPr>
              <a:t>m_dY</a:t>
            </a:r>
            <a:r>
              <a:rPr lang="en-US" sz="2400" b="1" dirty="0">
                <a:latin typeface="Consolas" panose="020B0609020204030204" pitchFamily="49" charset="0"/>
                <a:cs typeface="Tahoma" panose="020B0604030504040204" pitchFamily="34" charset="0"/>
              </a:rPr>
              <a:t> = </a:t>
            </a:r>
            <a:r>
              <a:rPr lang="en-US" sz="2400" b="1" dirty="0" err="1">
                <a:latin typeface="Consolas" panose="020B0609020204030204" pitchFamily="49" charset="0"/>
                <a:cs typeface="Tahoma" panose="020B0604030504040204" pitchFamily="34" charset="0"/>
              </a:rPr>
              <a:t>dY</a:t>
            </a:r>
            <a:r>
              <a:rPr lang="en-US" sz="2400" b="1" dirty="0">
                <a:latin typeface="Consolas" panose="020B0609020204030204" pitchFamily="49" charset="0"/>
                <a:cs typeface="Tahoma" panose="020B0604030504040204" pitchFamily="34" charset="0"/>
              </a:rPr>
              <a:t>; </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a:t>
            </a:r>
            <a:r>
              <a:rPr lang="en-US" sz="2400" b="1" dirty="0" err="1">
                <a:latin typeface="Consolas" panose="020B0609020204030204" pitchFamily="49" charset="0"/>
                <a:cs typeface="Tahoma" panose="020B0604030504040204" pitchFamily="34" charset="0"/>
              </a:rPr>
              <a:t>m_dZ</a:t>
            </a:r>
            <a:r>
              <a:rPr lang="en-US" sz="2400" b="1" dirty="0">
                <a:latin typeface="Consolas" panose="020B0609020204030204" pitchFamily="49" charset="0"/>
                <a:cs typeface="Tahoma" panose="020B0604030504040204" pitchFamily="34" charset="0"/>
              </a:rPr>
              <a:t> = </a:t>
            </a:r>
            <a:r>
              <a:rPr lang="en-US" sz="2400" b="1" dirty="0" err="1">
                <a:latin typeface="Consolas" panose="020B0609020204030204" pitchFamily="49" charset="0"/>
                <a:cs typeface="Tahoma" panose="020B0604030504040204" pitchFamily="34" charset="0"/>
              </a:rPr>
              <a:t>dZ</a:t>
            </a:r>
            <a:r>
              <a:rPr lang="en-US" sz="2400" b="1" dirty="0">
                <a:latin typeface="Consolas" panose="020B0609020204030204" pitchFamily="49" charset="0"/>
                <a:cs typeface="Tahoma" panose="020B0604030504040204" pitchFamily="34" charset="0"/>
              </a:rPr>
              <a:t>;    </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 </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    	</a:t>
            </a:r>
            <a:r>
              <a:rPr lang="en-US" sz="2400" b="1" dirty="0">
                <a:solidFill>
                  <a:srgbClr val="FF0000"/>
                </a:solidFill>
                <a:latin typeface="Consolas" panose="020B0609020204030204" pitchFamily="49" charset="0"/>
                <a:cs typeface="Tahoma" panose="020B0604030504040204" pitchFamily="34" charset="0"/>
              </a:rPr>
              <a:t>friend float operator+ (float var1, Point &amp;p);</a:t>
            </a:r>
            <a:r>
              <a:rPr lang="en-US" sz="2400" b="1" dirty="0">
                <a:solidFill>
                  <a:srgbClr val="2C14DE"/>
                </a:solidFill>
                <a:latin typeface="Consolas" panose="020B0609020204030204" pitchFamily="49" charset="0"/>
                <a:cs typeface="Tahoma" panose="020B0604030504040204" pitchFamily="34" charset="0"/>
              </a:rPr>
              <a:t> </a:t>
            </a:r>
          </a:p>
          <a:p>
            <a:pPr>
              <a:lnSpc>
                <a:spcPct val="80000"/>
              </a:lnSpc>
              <a:buFont typeface="Monotype Sorts" charset="2"/>
              <a:buNone/>
            </a:pPr>
            <a:r>
              <a:rPr lang="en-US" sz="2400" b="1" dirty="0">
                <a:latin typeface="Consolas" panose="020B0609020204030204" pitchFamily="49" charset="0"/>
                <a:cs typeface="Tahoma" panose="020B0604030504040204" pitchFamily="34" charset="0"/>
              </a:rPr>
              <a:t>};</a:t>
            </a:r>
          </a:p>
          <a:p>
            <a:pPr>
              <a:lnSpc>
                <a:spcPct val="80000"/>
              </a:lnSpc>
              <a:buFont typeface="Monotype Sorts" charset="2"/>
              <a:buNone/>
            </a:pPr>
            <a:endParaRPr lang="en-US" sz="1200" b="1"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8950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90600" y="0"/>
            <a:ext cx="8153400" cy="1066800"/>
          </a:xfrm>
        </p:spPr>
        <p:txBody>
          <a:bodyPr/>
          <a:lstStyle/>
          <a:p>
            <a:r>
              <a:rPr lang="en-US" b="1" dirty="0">
                <a:solidFill>
                  <a:srgbClr val="B80000"/>
                </a:solidFill>
              </a:rPr>
              <a:t>Example</a:t>
            </a:r>
          </a:p>
        </p:txBody>
      </p:sp>
      <p:sp>
        <p:nvSpPr>
          <p:cNvPr id="8195" name="Text Box 3"/>
          <p:cNvSpPr txBox="1">
            <a:spLocks noChangeArrowheads="1"/>
          </p:cNvSpPr>
          <p:nvPr/>
        </p:nvSpPr>
        <p:spPr bwMode="auto">
          <a:xfrm>
            <a:off x="152400" y="1219200"/>
            <a:ext cx="8458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a:solidFill>
                  <a:srgbClr val="2C14DE"/>
                </a:solidFill>
                <a:latin typeface="Consolas" panose="020B0609020204030204" pitchFamily="49" charset="0"/>
              </a:rPr>
              <a:t>float operator+(float var1, Point &amp;p)</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return ( var1 + </a:t>
            </a:r>
            <a:r>
              <a:rPr lang="en-US" sz="2400" b="1" dirty="0" err="1">
                <a:latin typeface="Consolas" panose="020B0609020204030204" pitchFamily="49" charset="0"/>
              </a:rPr>
              <a:t>p.m_dX</a:t>
            </a:r>
            <a:r>
              <a:rPr lang="en-US" sz="2400" b="1" dirty="0">
                <a:latin typeface="Consolas" panose="020B0609020204030204" pitchFamily="49" charset="0"/>
              </a:rPr>
              <a:t>);</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(void)</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float variable = 5.6;</a:t>
            </a:r>
          </a:p>
          <a:p>
            <a:pPr eaLnBrk="1" hangingPunct="1"/>
            <a:r>
              <a:rPr lang="en-US" sz="2400" b="1" dirty="0">
                <a:latin typeface="Consolas" panose="020B0609020204030204" pitchFamily="49" charset="0"/>
              </a:rPr>
              <a:t>	Point </a:t>
            </a:r>
            <a:r>
              <a:rPr lang="en-US" sz="2400" b="1" dirty="0" err="1">
                <a:latin typeface="Consolas" panose="020B0609020204030204" pitchFamily="49" charset="0"/>
              </a:rPr>
              <a:t>cPoint</a:t>
            </a:r>
            <a:r>
              <a:rPr lang="en-US" sz="2400" b="1" dirty="0">
                <a:latin typeface="Consolas" panose="020B0609020204030204" pitchFamily="49" charset="0"/>
              </a:rPr>
              <a:t> ( 2, 9.8, 3.3 );</a:t>
            </a:r>
          </a:p>
          <a:p>
            <a:pPr eaLnBrk="1" hangingPunct="1"/>
            <a:r>
              <a:rPr lang="en-US" sz="2400" b="1" dirty="0">
                <a:latin typeface="Consolas" panose="020B0609020204030204" pitchFamily="49" charset="0"/>
              </a:rPr>
              <a:t>	float </a:t>
            </a:r>
            <a:r>
              <a:rPr lang="en-US" sz="2400" b="1" dirty="0" err="1">
                <a:latin typeface="Consolas" panose="020B0609020204030204" pitchFamily="49" charset="0"/>
              </a:rPr>
              <a:t>returnVar</a:t>
            </a:r>
            <a:r>
              <a:rPr lang="en-US" sz="2400" b="1" dirty="0">
                <a:latin typeface="Consolas" panose="020B0609020204030204" pitchFamily="49" charset="0"/>
              </a:rPr>
              <a:t>;</a:t>
            </a:r>
          </a:p>
          <a:p>
            <a:pPr eaLnBrk="1" hangingPunct="1"/>
            <a:r>
              <a:rPr lang="en-US" sz="2400" b="1" dirty="0">
                <a:latin typeface="Consolas" panose="020B0609020204030204" pitchFamily="49" charset="0"/>
              </a:rPr>
              <a:t>	</a:t>
            </a:r>
            <a:r>
              <a:rPr lang="en-US" sz="2400" b="1" dirty="0" err="1">
                <a:solidFill>
                  <a:srgbClr val="2C14DE"/>
                </a:solidFill>
                <a:latin typeface="Consolas" panose="020B0609020204030204" pitchFamily="49" charset="0"/>
              </a:rPr>
              <a:t>returnVar</a:t>
            </a:r>
            <a:r>
              <a:rPr lang="en-US" sz="2400" b="1" dirty="0">
                <a:solidFill>
                  <a:srgbClr val="2C14DE"/>
                </a:solidFill>
                <a:latin typeface="Consolas" panose="020B0609020204030204" pitchFamily="49" charset="0"/>
              </a:rPr>
              <a:t> = variable + </a:t>
            </a:r>
            <a:r>
              <a:rPr lang="en-US" sz="2400" b="1" dirty="0" err="1">
                <a:solidFill>
                  <a:srgbClr val="2C14DE"/>
                </a:solidFill>
                <a:latin typeface="Consolas" panose="020B0609020204030204" pitchFamily="49" charset="0"/>
              </a:rPr>
              <a:t>cPoint</a:t>
            </a:r>
            <a:r>
              <a:rPr lang="en-US" sz="2400" b="1" dirty="0">
                <a:solidFill>
                  <a:srgbClr val="2C14DE"/>
                </a:solidFill>
                <a:latin typeface="Consolas" panose="020B0609020204030204" pitchFamily="49" charset="0"/>
              </a:rPr>
              <a:t>; </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cout</a:t>
            </a:r>
            <a:r>
              <a:rPr lang="en-US" sz="2400" b="1" dirty="0">
                <a:latin typeface="Consolas" panose="020B0609020204030204" pitchFamily="49" charset="0"/>
              </a:rPr>
              <a:t> &lt;&lt; </a:t>
            </a:r>
            <a:r>
              <a:rPr lang="en-US" sz="2400" b="1" dirty="0" err="1">
                <a:latin typeface="Consolas" panose="020B0609020204030204" pitchFamily="49" charset="0"/>
              </a:rPr>
              <a:t>returnVar</a:t>
            </a:r>
            <a:r>
              <a:rPr lang="en-US" sz="2400" b="1" dirty="0">
                <a:latin typeface="Consolas" panose="020B0609020204030204" pitchFamily="49" charset="0"/>
              </a:rPr>
              <a:t>; // 7.6 </a:t>
            </a:r>
          </a:p>
          <a:p>
            <a:pPr eaLnBrk="1" hangingPunct="1"/>
            <a:r>
              <a:rPr lang="en-US" sz="2400" b="1" dirty="0">
                <a:latin typeface="Consolas" panose="020B0609020204030204" pitchFamily="49" charset="0"/>
              </a:rPr>
              <a:t>	return 0;</a:t>
            </a:r>
          </a:p>
          <a:p>
            <a:pPr eaLnBrk="1" hangingPunct="1"/>
            <a:r>
              <a:rPr lang="en-US" sz="2400" b="1" dirty="0">
                <a:latin typeface="Consolas" panose="020B06090202040302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51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0"/>
            <a:ext cx="9144000" cy="1066800"/>
          </a:xfrm>
          <a:solidFill>
            <a:schemeClr val="bg1"/>
          </a:solidFill>
        </p:spPr>
        <p:txBody>
          <a:bodyPr>
            <a:normAutofit fontScale="90000"/>
          </a:bodyPr>
          <a:lstStyle/>
          <a:p>
            <a:r>
              <a:rPr lang="en-US" b="1" dirty="0">
                <a:solidFill>
                  <a:srgbClr val="B80000"/>
                </a:solidFill>
              </a:rPr>
              <a:t>Overloading </a:t>
            </a:r>
            <a:r>
              <a:rPr lang="en-US" b="1" dirty="0" err="1">
                <a:solidFill>
                  <a:srgbClr val="B80000"/>
                </a:solidFill>
              </a:rPr>
              <a:t>iostream</a:t>
            </a:r>
            <a:r>
              <a:rPr lang="en-US" b="1" dirty="0">
                <a:solidFill>
                  <a:srgbClr val="B80000"/>
                </a:solidFill>
              </a:rPr>
              <a:t> operators &gt;&gt; and &lt;&lt;</a:t>
            </a:r>
          </a:p>
        </p:txBody>
      </p:sp>
      <p:sp>
        <p:nvSpPr>
          <p:cNvPr id="9219" name="Content Placeholder 2"/>
          <p:cNvSpPr>
            <a:spLocks noGrp="1"/>
          </p:cNvSpPr>
          <p:nvPr>
            <p:ph idx="1"/>
          </p:nvPr>
        </p:nvSpPr>
        <p:spPr>
          <a:xfrm>
            <a:off x="39756" y="1143000"/>
            <a:ext cx="9104244" cy="5638800"/>
          </a:xfrm>
        </p:spPr>
        <p:txBody>
          <a:bodyPr/>
          <a:lstStyle/>
          <a:p>
            <a:pPr algn="just"/>
            <a:r>
              <a:rPr lang="en-US" sz="3000" dirty="0">
                <a:cs typeface="Tahoma" panose="020B0604030504040204" pitchFamily="34" charset="0"/>
              </a:rPr>
              <a:t>We can </a:t>
            </a:r>
            <a:r>
              <a:rPr lang="en-US" sz="3000" b="1" dirty="0">
                <a:solidFill>
                  <a:srgbClr val="B80000"/>
                </a:solidFill>
                <a:cs typeface="Tahoma" panose="020B0604030504040204" pitchFamily="34" charset="0"/>
              </a:rPr>
              <a:t>use </a:t>
            </a:r>
            <a:r>
              <a:rPr lang="en-US" sz="3000" b="1" u="sng" dirty="0">
                <a:solidFill>
                  <a:srgbClr val="B80000"/>
                </a:solidFill>
                <a:cs typeface="Tahoma" panose="020B0604030504040204" pitchFamily="34" charset="0"/>
              </a:rPr>
              <a:t>friend function </a:t>
            </a:r>
            <a:r>
              <a:rPr lang="en-US" sz="3000" dirty="0">
                <a:cs typeface="Tahoma" panose="020B0604030504040204" pitchFamily="34" charset="0"/>
              </a:rPr>
              <a:t>for </a:t>
            </a:r>
            <a:r>
              <a:rPr lang="en-US" sz="3000" b="1" dirty="0">
                <a:solidFill>
                  <a:srgbClr val="B80000"/>
                </a:solidFill>
                <a:cs typeface="Tahoma" panose="020B0604030504040204" pitchFamily="34" charset="0"/>
              </a:rPr>
              <a:t>overloading </a:t>
            </a:r>
            <a:r>
              <a:rPr lang="en-US" sz="3000" b="1" dirty="0" err="1">
                <a:solidFill>
                  <a:srgbClr val="B80000"/>
                </a:solidFill>
                <a:cs typeface="Tahoma" panose="020B0604030504040204" pitchFamily="34" charset="0"/>
              </a:rPr>
              <a:t>iostream</a:t>
            </a:r>
            <a:r>
              <a:rPr lang="en-US" sz="3000" b="1" dirty="0">
                <a:solidFill>
                  <a:srgbClr val="B80000"/>
                </a:solidFill>
                <a:cs typeface="Tahoma" panose="020B0604030504040204" pitchFamily="34" charset="0"/>
              </a:rPr>
              <a:t> operators</a:t>
            </a:r>
            <a:r>
              <a:rPr lang="en-US" sz="3000" dirty="0">
                <a:cs typeface="Tahoma" panose="020B0604030504040204" pitchFamily="34" charset="0"/>
              </a:rPr>
              <a:t> ( </a:t>
            </a:r>
            <a:r>
              <a:rPr lang="en-US" sz="3000" b="1" dirty="0">
                <a:solidFill>
                  <a:srgbClr val="2C14DE"/>
                </a:solidFill>
                <a:cs typeface="Tahoma" panose="020B0604030504040204" pitchFamily="34" charset="0"/>
              </a:rPr>
              <a:t>&gt;&gt;</a:t>
            </a:r>
            <a:r>
              <a:rPr lang="en-US" sz="3000" dirty="0">
                <a:cs typeface="Tahoma" panose="020B0604030504040204" pitchFamily="34" charset="0"/>
              </a:rPr>
              <a:t> or </a:t>
            </a:r>
            <a:r>
              <a:rPr lang="en-US" sz="3000" b="1" dirty="0">
                <a:solidFill>
                  <a:srgbClr val="2C14DE"/>
                </a:solidFill>
                <a:cs typeface="Tahoma" panose="020B0604030504040204" pitchFamily="34" charset="0"/>
              </a:rPr>
              <a:t>&lt;&lt;</a:t>
            </a:r>
            <a:r>
              <a:rPr lang="en-US" sz="3000" dirty="0">
                <a:cs typeface="Tahoma" panose="020B0604030504040204" pitchFamily="34" charset="0"/>
              </a:rPr>
              <a:t>).</a:t>
            </a:r>
          </a:p>
          <a:p>
            <a:endParaRPr lang="en-US" dirty="0">
              <a:cs typeface="Tahoma" panose="020B0604030504040204" pitchFamily="34" charset="0"/>
            </a:endParaRPr>
          </a:p>
          <a:p>
            <a:pPr algn="just"/>
            <a:r>
              <a:rPr lang="en-US" sz="3000" dirty="0">
                <a:cs typeface="Tahoma" panose="020B0604030504040204" pitchFamily="34" charset="0"/>
              </a:rPr>
              <a:t>Usually </a:t>
            </a:r>
            <a:r>
              <a:rPr lang="en-US" sz="3000" b="1" dirty="0" err="1">
                <a:solidFill>
                  <a:srgbClr val="D20000"/>
                </a:solidFill>
                <a:cs typeface="Tahoma" panose="020B0604030504040204" pitchFamily="34" charset="0"/>
              </a:rPr>
              <a:t>iostream</a:t>
            </a:r>
            <a:r>
              <a:rPr lang="en-US" sz="3000" b="1" dirty="0">
                <a:solidFill>
                  <a:srgbClr val="D20000"/>
                </a:solidFill>
                <a:cs typeface="Tahoma" panose="020B0604030504040204" pitchFamily="34" charset="0"/>
              </a:rPr>
              <a:t> operators</a:t>
            </a:r>
            <a:r>
              <a:rPr lang="en-US" sz="3000" dirty="0">
                <a:solidFill>
                  <a:srgbClr val="D20000"/>
                </a:solidFill>
                <a:cs typeface="Tahoma" panose="020B0604030504040204" pitchFamily="34" charset="0"/>
              </a:rPr>
              <a:t> </a:t>
            </a:r>
            <a:r>
              <a:rPr lang="en-US" sz="3000" dirty="0">
                <a:cs typeface="Tahoma" panose="020B0604030504040204" pitchFamily="34" charset="0"/>
              </a:rPr>
              <a:t>( </a:t>
            </a:r>
            <a:r>
              <a:rPr lang="en-US" sz="3000" b="1" dirty="0">
                <a:solidFill>
                  <a:srgbClr val="D20000"/>
                </a:solidFill>
                <a:cs typeface="Tahoma" panose="020B0604030504040204" pitchFamily="34" charset="0"/>
              </a:rPr>
              <a:t>&gt;&gt;</a:t>
            </a:r>
            <a:r>
              <a:rPr lang="en-US" sz="3000" dirty="0">
                <a:solidFill>
                  <a:srgbClr val="D20000"/>
                </a:solidFill>
                <a:cs typeface="Tahoma" panose="020B0604030504040204" pitchFamily="34" charset="0"/>
              </a:rPr>
              <a:t> </a:t>
            </a:r>
            <a:r>
              <a:rPr lang="en-US" sz="3000" dirty="0">
                <a:cs typeface="Tahoma" panose="020B0604030504040204" pitchFamily="34" charset="0"/>
              </a:rPr>
              <a:t>or </a:t>
            </a:r>
            <a:r>
              <a:rPr lang="en-US" sz="3000" b="1" dirty="0">
                <a:solidFill>
                  <a:srgbClr val="D20000"/>
                </a:solidFill>
                <a:cs typeface="Tahoma" panose="020B0604030504040204" pitchFamily="34" charset="0"/>
              </a:rPr>
              <a:t>&lt;&lt;</a:t>
            </a:r>
            <a:r>
              <a:rPr lang="en-US" sz="3000" dirty="0">
                <a:solidFill>
                  <a:srgbClr val="D20000"/>
                </a:solidFill>
                <a:cs typeface="Tahoma" panose="020B0604030504040204" pitchFamily="34" charset="0"/>
              </a:rPr>
              <a:t> </a:t>
            </a:r>
            <a:r>
              <a:rPr lang="en-US" sz="3000" dirty="0">
                <a:cs typeface="Tahoma" panose="020B0604030504040204" pitchFamily="34" charset="0"/>
              </a:rPr>
              <a:t>) are </a:t>
            </a:r>
            <a:r>
              <a:rPr lang="en-US" sz="3000" b="1" dirty="0">
                <a:solidFill>
                  <a:srgbClr val="2C14DE"/>
                </a:solidFill>
                <a:cs typeface="Tahoma" panose="020B0604030504040204" pitchFamily="34" charset="0"/>
              </a:rPr>
              <a:t>not called </a:t>
            </a:r>
            <a:r>
              <a:rPr lang="en-US" sz="3000" dirty="0">
                <a:cs typeface="Tahoma" panose="020B0604030504040204" pitchFamily="34" charset="0"/>
              </a:rPr>
              <a:t>from an </a:t>
            </a:r>
            <a:r>
              <a:rPr lang="en-US" sz="3000" b="1" dirty="0">
                <a:solidFill>
                  <a:srgbClr val="2C14DE"/>
                </a:solidFill>
                <a:cs typeface="Tahoma" panose="020B0604030504040204" pitchFamily="34" charset="0"/>
              </a:rPr>
              <a:t>object of the class</a:t>
            </a:r>
          </a:p>
          <a:p>
            <a:pPr lvl="2">
              <a:buFontTx/>
              <a:buNone/>
            </a:pPr>
            <a:r>
              <a:rPr lang="en-US" sz="2800" b="1" dirty="0">
                <a:cs typeface="Tahoma" panose="020B0604030504040204" pitchFamily="34" charset="0"/>
              </a:rPr>
              <a:t>Point p; </a:t>
            </a:r>
          </a:p>
          <a:p>
            <a:pPr lvl="2">
              <a:buFontTx/>
              <a:buNone/>
            </a:pPr>
            <a:r>
              <a:rPr lang="en-US" sz="2800" b="1" dirty="0" err="1">
                <a:cs typeface="Tahoma" panose="020B0604030504040204" pitchFamily="34" charset="0"/>
              </a:rPr>
              <a:t>cin</a:t>
            </a:r>
            <a:r>
              <a:rPr lang="en-US" sz="2800" b="1" dirty="0">
                <a:cs typeface="Tahoma" panose="020B0604030504040204" pitchFamily="34" charset="0"/>
              </a:rPr>
              <a:t>   &gt;&gt; p;</a:t>
            </a:r>
          </a:p>
          <a:p>
            <a:pPr lvl="2">
              <a:buFontTx/>
              <a:buNone/>
            </a:pPr>
            <a:r>
              <a:rPr lang="en-US" sz="2800" b="1" dirty="0" err="1">
                <a:cs typeface="Tahoma" panose="020B0604030504040204" pitchFamily="34" charset="0"/>
              </a:rPr>
              <a:t>cout</a:t>
            </a:r>
            <a:r>
              <a:rPr lang="en-US" sz="2800" b="1" dirty="0">
                <a:cs typeface="Tahoma" panose="020B0604030504040204" pitchFamily="34" charset="0"/>
              </a:rPr>
              <a:t> &lt;&lt; p;</a:t>
            </a:r>
          </a:p>
          <a:p>
            <a:pPr marL="0" indent="0">
              <a:buNone/>
            </a:pPr>
            <a:r>
              <a:rPr lang="en-US" dirty="0">
                <a:cs typeface="Tahoma" panose="020B0604030504040204" pitchFamily="34" charset="0"/>
              </a:rPr>
              <a:t>	</a:t>
            </a:r>
          </a:p>
          <a:p>
            <a:pPr marL="0" indent="0">
              <a:buNone/>
            </a:pPr>
            <a:r>
              <a:rPr lang="en-US" dirty="0">
                <a:cs typeface="Tahoma" panose="020B0604030504040204" pitchFamily="34" charset="0"/>
              </a:rPr>
              <a:t>	where </a:t>
            </a:r>
            <a:r>
              <a:rPr lang="en-US" b="1" i="1" dirty="0" err="1">
                <a:solidFill>
                  <a:srgbClr val="2C14DE"/>
                </a:solidFill>
                <a:cs typeface="Tahoma" panose="020B0604030504040204" pitchFamily="34" charset="0"/>
              </a:rPr>
              <a:t>cin</a:t>
            </a:r>
            <a:r>
              <a:rPr lang="en-US" dirty="0">
                <a:solidFill>
                  <a:srgbClr val="2C14DE"/>
                </a:solidFill>
                <a:cs typeface="Tahoma" panose="020B0604030504040204" pitchFamily="34" charset="0"/>
              </a:rPr>
              <a:t> </a:t>
            </a:r>
            <a:r>
              <a:rPr lang="en-US" dirty="0">
                <a:cs typeface="Tahoma" panose="020B0604030504040204" pitchFamily="34" charset="0"/>
              </a:rPr>
              <a:t>and </a:t>
            </a:r>
            <a:r>
              <a:rPr lang="en-US" b="1" i="1" dirty="0" err="1">
                <a:solidFill>
                  <a:srgbClr val="2C14DE"/>
                </a:solidFill>
                <a:cs typeface="Tahoma" panose="020B0604030504040204" pitchFamily="34" charset="0"/>
              </a:rPr>
              <a:t>cout</a:t>
            </a:r>
            <a:r>
              <a:rPr lang="en-US" dirty="0">
                <a:solidFill>
                  <a:srgbClr val="2C14DE"/>
                </a:solidFill>
                <a:cs typeface="Tahoma" panose="020B0604030504040204" pitchFamily="34" charset="0"/>
              </a:rPr>
              <a:t> </a:t>
            </a:r>
            <a:r>
              <a:rPr lang="en-US" dirty="0">
                <a:cs typeface="Tahoma" panose="020B0604030504040204" pitchFamily="34" charset="0"/>
              </a:rPr>
              <a:t>are object of </a:t>
            </a:r>
            <a:r>
              <a:rPr lang="en-US" b="1" dirty="0" err="1">
                <a:solidFill>
                  <a:srgbClr val="2C14DE"/>
                </a:solidFill>
                <a:cs typeface="Tahoma" panose="020B0604030504040204" pitchFamily="34" charset="0"/>
              </a:rPr>
              <a:t>iostream</a:t>
            </a:r>
            <a:r>
              <a:rPr lang="en-US" dirty="0">
                <a:solidFill>
                  <a:srgbClr val="2C14DE"/>
                </a:solidFill>
                <a:cs typeface="Tahoma" panose="020B0604030504040204" pitchFamily="34" charset="0"/>
              </a:rPr>
              <a:t> </a:t>
            </a:r>
            <a:r>
              <a:rPr lang="en-US" dirty="0">
                <a:cs typeface="Tahoma" panose="020B0604030504040204" pitchFamily="34" charset="0"/>
              </a:rPr>
              <a:t>class</a:t>
            </a:r>
          </a:p>
          <a:p>
            <a:endParaRPr lang="en-US" dirty="0">
              <a:cs typeface="Tahoma" panose="020B0604030504040204" pitchFamily="34" charset="0"/>
            </a:endParaRPr>
          </a:p>
          <a:p>
            <a:endParaRPr lang="en-US" dirty="0">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754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24062" y="69850"/>
            <a:ext cx="8113644" cy="1042669"/>
          </a:xfrm>
        </p:spPr>
        <p:txBody>
          <a:bodyPr>
            <a:normAutofit/>
          </a:bodyPr>
          <a:lstStyle/>
          <a:p>
            <a:r>
              <a:rPr lang="en-US" b="1" dirty="0">
                <a:solidFill>
                  <a:srgbClr val="B80000"/>
                </a:solidFill>
                <a:latin typeface="Calibri" panose="020F0502020204030204" pitchFamily="34" charset="0"/>
              </a:rPr>
              <a:t>Operator Overloading Motivation</a:t>
            </a:r>
          </a:p>
        </p:txBody>
      </p:sp>
      <p:sp>
        <p:nvSpPr>
          <p:cNvPr id="7171" name="Rectangle 3"/>
          <p:cNvSpPr>
            <a:spLocks noGrp="1" noChangeArrowheads="1"/>
          </p:cNvSpPr>
          <p:nvPr>
            <p:ph type="body" idx="4294967295"/>
          </p:nvPr>
        </p:nvSpPr>
        <p:spPr>
          <a:xfrm>
            <a:off x="17122" y="1118555"/>
            <a:ext cx="9090434" cy="5739445"/>
          </a:xfrm>
        </p:spPr>
        <p:txBody>
          <a:bodyPr/>
          <a:lstStyle/>
          <a:p>
            <a:r>
              <a:rPr lang="en-US" sz="2800" b="1" dirty="0">
                <a:latin typeface="Calibri" panose="020F0502020204030204" pitchFamily="34" charset="0"/>
              </a:rPr>
              <a:t>Solution: O</a:t>
            </a:r>
            <a:r>
              <a:rPr lang="en-US" sz="2800" b="1" noProof="1">
                <a:latin typeface="Calibri" panose="020F0502020204030204" pitchFamily="34" charset="0"/>
              </a:rPr>
              <a:t>perator overloading:</a:t>
            </a:r>
            <a:endParaRPr lang="en-US" sz="2800" b="1" dirty="0">
              <a:latin typeface="Calibri" panose="020F0502020204030204" pitchFamily="34" charset="0"/>
            </a:endParaRPr>
          </a:p>
          <a:p>
            <a:pPr lvl="1" algn="just"/>
            <a:r>
              <a:rPr lang="en-US" dirty="0">
                <a:latin typeface="Calibri" panose="020F0502020204030204" pitchFamily="34" charset="0"/>
              </a:rPr>
              <a:t> Enabling C++’s operators to work with class objects</a:t>
            </a:r>
          </a:p>
          <a:p>
            <a:pPr lvl="1" algn="just"/>
            <a:r>
              <a:rPr lang="en-US" dirty="0">
                <a:latin typeface="Calibri" panose="020F0502020204030204" pitchFamily="34" charset="0"/>
              </a:rPr>
              <a:t> Using traditional operators with user-defined objects</a:t>
            </a:r>
          </a:p>
          <a:p>
            <a:pPr lvl="1" algn="just"/>
            <a:r>
              <a:rPr lang="en-US" dirty="0">
                <a:latin typeface="Calibri" panose="020F0502020204030204" pitchFamily="34" charset="0"/>
              </a:rPr>
              <a:t> R</a:t>
            </a:r>
            <a:r>
              <a:rPr lang="en-US" noProof="1">
                <a:latin typeface="Calibri" panose="020F0502020204030204" pitchFamily="34" charset="0"/>
              </a:rPr>
              <a:t>equires great care</a:t>
            </a:r>
            <a:r>
              <a:rPr lang="en-US" dirty="0">
                <a:latin typeface="Calibri" panose="020F0502020204030204" pitchFamily="34" charset="0"/>
              </a:rPr>
              <a:t>; </a:t>
            </a:r>
            <a:r>
              <a:rPr lang="en-US" noProof="1">
                <a:latin typeface="Calibri" panose="020F0502020204030204" pitchFamily="34" charset="0"/>
              </a:rPr>
              <a:t>when overloading </a:t>
            </a:r>
            <a:r>
              <a:rPr lang="en-US" dirty="0">
                <a:latin typeface="Calibri" panose="020F0502020204030204" pitchFamily="34" charset="0"/>
              </a:rPr>
              <a:t>is </a:t>
            </a:r>
            <a:r>
              <a:rPr lang="en-US" noProof="1">
                <a:latin typeface="Calibri" panose="020F0502020204030204" pitchFamily="34" charset="0"/>
              </a:rPr>
              <a:t>misused,  program difficult to understand</a:t>
            </a:r>
            <a:endParaRPr lang="en-US" dirty="0">
              <a:latin typeface="Calibri" panose="020F0502020204030204" pitchFamily="34" charset="0"/>
            </a:endParaRPr>
          </a:p>
          <a:p>
            <a:pPr lvl="1"/>
            <a:endParaRPr lang="en-US" dirty="0">
              <a:latin typeface="Calibri" panose="020F0502020204030204" pitchFamily="34" charset="0"/>
            </a:endParaRPr>
          </a:p>
          <a:p>
            <a:pPr lvl="1"/>
            <a:r>
              <a:rPr lang="en-US" dirty="0">
                <a:latin typeface="Calibri" panose="020F0502020204030204" pitchFamily="34" charset="0"/>
              </a:rPr>
              <a:t> Examples of </a:t>
            </a:r>
            <a:r>
              <a:rPr lang="en-US" b="1" dirty="0">
                <a:latin typeface="Calibri" panose="020F0502020204030204" pitchFamily="34" charset="0"/>
              </a:rPr>
              <a:t>already overloaded operators</a:t>
            </a:r>
            <a:r>
              <a:rPr lang="en-US" dirty="0">
                <a:latin typeface="Calibri" panose="020F0502020204030204" pitchFamily="34" charset="0"/>
              </a:rPr>
              <a:t>:</a:t>
            </a:r>
          </a:p>
          <a:p>
            <a:pPr lvl="2" algn="just"/>
            <a:r>
              <a:rPr lang="en-US" sz="2800" dirty="0">
                <a:latin typeface="Calibri" panose="020F0502020204030204" pitchFamily="34" charset="0"/>
              </a:rPr>
              <a:t> Operator </a:t>
            </a:r>
            <a:r>
              <a:rPr lang="en-US" sz="2800" b="1" dirty="0">
                <a:solidFill>
                  <a:srgbClr val="2C14DE"/>
                </a:solidFill>
                <a:latin typeface="Calibri" panose="020F0502020204030204" pitchFamily="34" charset="0"/>
              </a:rPr>
              <a:t>&lt;&lt;</a:t>
            </a:r>
            <a:r>
              <a:rPr lang="en-US" sz="2800" dirty="0">
                <a:solidFill>
                  <a:srgbClr val="B80000"/>
                </a:solidFill>
                <a:latin typeface="Calibri" panose="020F0502020204030204" pitchFamily="34" charset="0"/>
              </a:rPr>
              <a:t> </a:t>
            </a:r>
            <a:r>
              <a:rPr lang="en-US" sz="2800" dirty="0">
                <a:latin typeface="Calibri" panose="020F0502020204030204" pitchFamily="34" charset="0"/>
              </a:rPr>
              <a:t>is both the </a:t>
            </a:r>
            <a:r>
              <a:rPr lang="en-US" sz="2800" b="1" dirty="0">
                <a:solidFill>
                  <a:srgbClr val="C00000"/>
                </a:solidFill>
                <a:latin typeface="Calibri" panose="020F0502020204030204" pitchFamily="34" charset="0"/>
              </a:rPr>
              <a:t>stream-insertion</a:t>
            </a:r>
            <a:r>
              <a:rPr lang="en-US" sz="2800" dirty="0">
                <a:latin typeface="Calibri" panose="020F0502020204030204" pitchFamily="34" charset="0"/>
              </a:rPr>
              <a:t> </a:t>
            </a:r>
            <a:r>
              <a:rPr lang="en-US" sz="2800" dirty="0">
                <a:solidFill>
                  <a:srgbClr val="C00000"/>
                </a:solidFill>
                <a:latin typeface="Calibri" panose="020F0502020204030204" pitchFamily="34" charset="0"/>
              </a:rPr>
              <a:t>operator</a:t>
            </a:r>
            <a:r>
              <a:rPr lang="en-US" sz="2800" dirty="0">
                <a:latin typeface="Calibri" panose="020F0502020204030204" pitchFamily="34" charset="0"/>
              </a:rPr>
              <a:t> and the </a:t>
            </a:r>
            <a:r>
              <a:rPr lang="en-US" sz="2800" b="1" dirty="0">
                <a:solidFill>
                  <a:srgbClr val="C00000"/>
                </a:solidFill>
                <a:latin typeface="Calibri" panose="020F0502020204030204" pitchFamily="34" charset="0"/>
              </a:rPr>
              <a:t>bitwise left-shift operator</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2819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14400" y="0"/>
            <a:ext cx="8229600" cy="1066800"/>
          </a:xfrm>
        </p:spPr>
        <p:txBody>
          <a:bodyPr>
            <a:normAutofit/>
          </a:bodyPr>
          <a:lstStyle/>
          <a:p>
            <a:r>
              <a:rPr lang="en-US" sz="3600" b="1" dirty="0">
                <a:solidFill>
                  <a:srgbClr val="B80000"/>
                </a:solidFill>
              </a:rPr>
              <a:t>Overloading </a:t>
            </a:r>
            <a:r>
              <a:rPr lang="en-US" sz="3600" b="1" dirty="0" err="1">
                <a:solidFill>
                  <a:srgbClr val="B80000"/>
                </a:solidFill>
              </a:rPr>
              <a:t>iostream</a:t>
            </a:r>
            <a:r>
              <a:rPr lang="en-US" sz="3600" b="1" dirty="0">
                <a:solidFill>
                  <a:srgbClr val="B80000"/>
                </a:solidFill>
              </a:rPr>
              <a:t> operators &gt;&gt; and &lt;&lt;</a:t>
            </a:r>
          </a:p>
        </p:txBody>
      </p:sp>
      <p:sp>
        <p:nvSpPr>
          <p:cNvPr id="10243" name="Content Placeholder 2"/>
          <p:cNvSpPr>
            <a:spLocks noGrp="1"/>
          </p:cNvSpPr>
          <p:nvPr>
            <p:ph idx="1"/>
          </p:nvPr>
        </p:nvSpPr>
        <p:spPr>
          <a:xfrm>
            <a:off x="76200" y="1143000"/>
            <a:ext cx="9067800" cy="5638800"/>
          </a:xfrm>
        </p:spPr>
        <p:txBody>
          <a:bodyPr>
            <a:normAutofit/>
          </a:bodyPr>
          <a:lstStyle/>
          <a:p>
            <a:pPr algn="just"/>
            <a:r>
              <a:rPr lang="en-US" dirty="0">
                <a:cs typeface="Tahoma" panose="020B0604030504040204" pitchFamily="34" charset="0"/>
              </a:rPr>
              <a:t>We can define the </a:t>
            </a:r>
            <a:r>
              <a:rPr lang="en-US" b="1" dirty="0">
                <a:cs typeface="Tahoma" panose="020B0604030504040204" pitchFamily="34" charset="0"/>
              </a:rPr>
              <a:t>prototype </a:t>
            </a:r>
            <a:r>
              <a:rPr lang="en-US" dirty="0">
                <a:cs typeface="Tahoma" panose="020B0604030504040204" pitchFamily="34" charset="0"/>
              </a:rPr>
              <a:t>of </a:t>
            </a:r>
            <a:r>
              <a:rPr lang="en-US" b="1" dirty="0" err="1">
                <a:solidFill>
                  <a:srgbClr val="2C14DE"/>
                </a:solidFill>
                <a:cs typeface="Tahoma" panose="020B0604030504040204" pitchFamily="34" charset="0"/>
              </a:rPr>
              <a:t>iostream</a:t>
            </a:r>
            <a:r>
              <a:rPr lang="en-US" b="1" dirty="0">
                <a:solidFill>
                  <a:srgbClr val="2C14DE"/>
                </a:solidFill>
                <a:cs typeface="Tahoma" panose="020B0604030504040204" pitchFamily="34" charset="0"/>
              </a:rPr>
              <a:t> operators </a:t>
            </a:r>
            <a:r>
              <a:rPr lang="en-US" dirty="0">
                <a:cs typeface="Tahoma" panose="020B0604030504040204" pitchFamily="34" charset="0"/>
              </a:rPr>
              <a:t>( </a:t>
            </a:r>
            <a:r>
              <a:rPr lang="en-US" b="1" dirty="0">
                <a:solidFill>
                  <a:srgbClr val="2C14DE"/>
                </a:solidFill>
                <a:cs typeface="Tahoma" panose="020B0604030504040204" pitchFamily="34" charset="0"/>
              </a:rPr>
              <a:t>&gt;&gt;</a:t>
            </a:r>
            <a:r>
              <a:rPr lang="en-US" dirty="0">
                <a:solidFill>
                  <a:srgbClr val="2C14DE"/>
                </a:solidFill>
                <a:cs typeface="Tahoma" panose="020B0604030504040204" pitchFamily="34" charset="0"/>
              </a:rPr>
              <a:t> </a:t>
            </a:r>
            <a:r>
              <a:rPr lang="en-US" dirty="0">
                <a:cs typeface="Tahoma" panose="020B0604030504040204" pitchFamily="34" charset="0"/>
              </a:rPr>
              <a:t>and </a:t>
            </a:r>
            <a:r>
              <a:rPr lang="en-US" b="1" dirty="0">
                <a:solidFill>
                  <a:srgbClr val="2C14DE"/>
                </a:solidFill>
                <a:cs typeface="Tahoma" panose="020B0604030504040204" pitchFamily="34" charset="0"/>
              </a:rPr>
              <a:t>&lt;&lt;</a:t>
            </a:r>
            <a:r>
              <a:rPr lang="en-US" dirty="0">
                <a:solidFill>
                  <a:srgbClr val="2C14DE"/>
                </a:solidFill>
                <a:cs typeface="Tahoma" panose="020B0604030504040204" pitchFamily="34" charset="0"/>
              </a:rPr>
              <a:t> </a:t>
            </a:r>
            <a:r>
              <a:rPr lang="en-US" dirty="0">
                <a:cs typeface="Tahoma" panose="020B0604030504040204" pitchFamily="34" charset="0"/>
              </a:rPr>
              <a:t>) with the help of </a:t>
            </a:r>
            <a:r>
              <a:rPr lang="en-US" b="1" dirty="0">
                <a:solidFill>
                  <a:srgbClr val="B80000"/>
                </a:solidFill>
                <a:cs typeface="Tahoma" panose="020B0604030504040204" pitchFamily="34" charset="0"/>
              </a:rPr>
              <a:t>Friend function</a:t>
            </a:r>
            <a:r>
              <a:rPr lang="en-US" dirty="0">
                <a:cs typeface="Tahoma" panose="020B0604030504040204" pitchFamily="34" charset="0"/>
              </a:rPr>
              <a:t>, and </a:t>
            </a:r>
            <a:r>
              <a:rPr lang="en-US" b="1" dirty="0">
                <a:cs typeface="Tahoma" panose="020B0604030504040204" pitchFamily="34" charset="0"/>
              </a:rPr>
              <a:t>then</a:t>
            </a:r>
            <a:r>
              <a:rPr lang="en-US" dirty="0">
                <a:cs typeface="Tahoma" panose="020B0604030504040204" pitchFamily="34" charset="0"/>
              </a:rPr>
              <a:t> </a:t>
            </a:r>
            <a:r>
              <a:rPr lang="en-US" b="1" u="sng" dirty="0">
                <a:solidFill>
                  <a:srgbClr val="008000"/>
                </a:solidFill>
                <a:cs typeface="Tahoma" panose="020B0604030504040204" pitchFamily="34" charset="0"/>
              </a:rPr>
              <a:t>we do not need any object of a class for their calling</a:t>
            </a:r>
            <a:r>
              <a:rPr lang="en-US" u="sng" dirty="0">
                <a:cs typeface="Tahoma" panose="020B0604030504040204" pitchFamily="34" charset="0"/>
              </a:rPr>
              <a:t>.</a:t>
            </a:r>
          </a:p>
          <a:p>
            <a:endParaRPr lang="en-US" sz="2800" dirty="0"/>
          </a:p>
          <a:p>
            <a:endParaRPr lang="en-US" sz="2800" dirty="0"/>
          </a:p>
          <a:p>
            <a:endParaRPr lang="en-US" sz="2800" dirty="0"/>
          </a:p>
          <a:p>
            <a:endParaRPr lang="en-US" sz="2800" dirty="0"/>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2763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0" y="0"/>
            <a:ext cx="8153400" cy="1066800"/>
          </a:xfrm>
        </p:spPr>
        <p:txBody>
          <a:bodyPr/>
          <a:lstStyle/>
          <a:p>
            <a:r>
              <a:rPr lang="en-US" b="1" dirty="0">
                <a:solidFill>
                  <a:srgbClr val="B80000"/>
                </a:solidFill>
              </a:rPr>
              <a:t>Example</a:t>
            </a:r>
          </a:p>
        </p:txBody>
      </p:sp>
      <p:sp>
        <p:nvSpPr>
          <p:cNvPr id="11267" name="Rectangle 3"/>
          <p:cNvSpPr>
            <a:spLocks noGrp="1" noChangeArrowheads="1"/>
          </p:cNvSpPr>
          <p:nvPr>
            <p:ph idx="1"/>
          </p:nvPr>
        </p:nvSpPr>
        <p:spPr>
          <a:xfrm>
            <a:off x="76200" y="1190625"/>
            <a:ext cx="9067800" cy="5638800"/>
          </a:xfrm>
        </p:spPr>
        <p:txBody>
          <a:bodyPr>
            <a:noAutofit/>
          </a:bodyPr>
          <a:lstStyle/>
          <a:p>
            <a:pPr>
              <a:lnSpc>
                <a:spcPct val="80000"/>
              </a:lnSpc>
              <a:buFont typeface="Monotype Sorts" charset="2"/>
              <a:buNone/>
            </a:pPr>
            <a:r>
              <a:rPr lang="en-US" sz="2000" b="1" dirty="0">
                <a:latin typeface="Consolas" panose="020B0609020204030204" pitchFamily="49" charset="0"/>
                <a:cs typeface="Tahoma" panose="020B0604030504040204" pitchFamily="34" charset="0"/>
              </a:rPr>
              <a:t>class Point</a:t>
            </a:r>
          </a:p>
          <a:p>
            <a:pPr>
              <a:lnSpc>
                <a:spcPct val="80000"/>
              </a:lnSpc>
              <a:buFont typeface="Monotype Sorts" charset="2"/>
              <a:buNone/>
            </a:pPr>
            <a:r>
              <a:rPr lang="en-US" sz="2000" b="1" dirty="0">
                <a:latin typeface="Consolas" panose="020B0609020204030204" pitchFamily="49" charset="0"/>
                <a:cs typeface="Tahoma" panose="020B0604030504040204" pitchFamily="34" charset="0"/>
              </a:rPr>
              <a:t>{</a:t>
            </a:r>
          </a:p>
          <a:p>
            <a:pPr>
              <a:lnSpc>
                <a:spcPct val="80000"/>
              </a:lnSpc>
              <a:buFont typeface="Monotype Sorts" charset="2"/>
              <a:buNone/>
            </a:pPr>
            <a:r>
              <a:rPr lang="en-US" sz="2000" dirty="0">
                <a:latin typeface="Consolas" panose="020B0609020204030204" pitchFamily="49" charset="0"/>
                <a:cs typeface="Tahoma" panose="020B0604030504040204" pitchFamily="34" charset="0"/>
              </a:rPr>
              <a:t>	</a:t>
            </a:r>
            <a:r>
              <a:rPr lang="en-US" sz="2000" b="1" dirty="0">
                <a:solidFill>
                  <a:schemeClr val="tx1">
                    <a:lumMod val="50000"/>
                    <a:lumOff val="50000"/>
                  </a:schemeClr>
                </a:solidFill>
                <a:latin typeface="Consolas" panose="020B0609020204030204" pitchFamily="49" charset="0"/>
                <a:cs typeface="Tahoma" panose="020B0604030504040204" pitchFamily="34" charset="0"/>
              </a:rPr>
              <a:t>private</a:t>
            </a:r>
            <a:r>
              <a:rPr lang="en-US" sz="2000" b="1" dirty="0">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a:latin typeface="Consolas" panose="020B0609020204030204" pitchFamily="49" charset="0"/>
                <a:cs typeface="Tahoma" panose="020B0604030504040204" pitchFamily="34" charset="0"/>
              </a:rPr>
              <a:t>   	float </a:t>
            </a:r>
            <a:r>
              <a:rPr lang="en-US" sz="2000" b="1" dirty="0" err="1">
                <a:latin typeface="Consolas" panose="020B0609020204030204" pitchFamily="49" charset="0"/>
                <a:cs typeface="Tahoma" panose="020B0604030504040204" pitchFamily="34" charset="0"/>
              </a:rPr>
              <a:t>m_dX</a:t>
            </a:r>
            <a:r>
              <a:rPr lang="en-US" sz="2000" b="1" dirty="0">
                <a:latin typeface="Consolas" panose="020B0609020204030204" pitchFamily="49" charset="0"/>
                <a:cs typeface="Tahoma" panose="020B0604030504040204" pitchFamily="34" charset="0"/>
              </a:rPr>
              <a:t>, </a:t>
            </a:r>
            <a:r>
              <a:rPr lang="en-US" sz="2000" b="1" dirty="0" err="1">
                <a:latin typeface="Consolas" panose="020B0609020204030204" pitchFamily="49" charset="0"/>
                <a:cs typeface="Tahoma" panose="020B0604030504040204" pitchFamily="34" charset="0"/>
              </a:rPr>
              <a:t>m_dY</a:t>
            </a:r>
            <a:r>
              <a:rPr lang="en-US" sz="2000" b="1" dirty="0">
                <a:latin typeface="Consolas" panose="020B0609020204030204" pitchFamily="49" charset="0"/>
                <a:cs typeface="Tahoma" panose="020B0604030504040204" pitchFamily="34" charset="0"/>
              </a:rPr>
              <a:t>, </a:t>
            </a:r>
            <a:r>
              <a:rPr lang="en-US" sz="2000" b="1" dirty="0" err="1">
                <a:latin typeface="Consolas" panose="020B0609020204030204" pitchFamily="49" charset="0"/>
                <a:cs typeface="Tahoma" panose="020B0604030504040204" pitchFamily="34" charset="0"/>
              </a:rPr>
              <a:t>m_dZ</a:t>
            </a:r>
            <a:r>
              <a:rPr lang="en-US" sz="2000" b="1" dirty="0">
                <a:latin typeface="Consolas" panose="020B0609020204030204" pitchFamily="49" charset="0"/>
                <a:cs typeface="Tahoma" panose="020B0604030504040204" pitchFamily="34" charset="0"/>
              </a:rPr>
              <a:t>; </a:t>
            </a:r>
          </a:p>
          <a:p>
            <a:pPr>
              <a:lnSpc>
                <a:spcPct val="80000"/>
              </a:lnSpc>
              <a:buFont typeface="Monotype Sorts" charset="2"/>
              <a:buNone/>
            </a:pPr>
            <a:r>
              <a:rPr lang="en-US" sz="2000" b="1" dirty="0">
                <a:solidFill>
                  <a:schemeClr val="tx1">
                    <a:lumMod val="50000"/>
                    <a:lumOff val="50000"/>
                  </a:schemeClr>
                </a:solidFill>
                <a:latin typeface="Consolas" panose="020B0609020204030204" pitchFamily="49" charset="0"/>
                <a:cs typeface="Tahoma" panose="020B0604030504040204" pitchFamily="34" charset="0"/>
              </a:rPr>
              <a:t>	public:</a:t>
            </a:r>
          </a:p>
          <a:p>
            <a:pPr>
              <a:lnSpc>
                <a:spcPct val="80000"/>
              </a:lnSpc>
              <a:buFont typeface="Monotype Sorts" charset="2"/>
              <a:buNone/>
            </a:pPr>
            <a:r>
              <a:rPr lang="en-US" sz="2000" b="1" dirty="0">
                <a:latin typeface="Consolas" panose="020B0609020204030204" pitchFamily="49" charset="0"/>
                <a:cs typeface="Tahoma" panose="020B0604030504040204" pitchFamily="34" charset="0"/>
              </a:rPr>
              <a:t>   	Point(float </a:t>
            </a:r>
            <a:r>
              <a:rPr lang="en-US" sz="2000" b="1" dirty="0" err="1">
                <a:latin typeface="Consolas" panose="020B0609020204030204" pitchFamily="49" charset="0"/>
                <a:cs typeface="Tahoma" panose="020B0604030504040204" pitchFamily="34" charset="0"/>
              </a:rPr>
              <a:t>dX</a:t>
            </a:r>
            <a:r>
              <a:rPr lang="en-US" sz="2000" b="1" dirty="0">
                <a:latin typeface="Consolas" panose="020B0609020204030204" pitchFamily="49" charset="0"/>
                <a:cs typeface="Tahoma" panose="020B0604030504040204" pitchFamily="34" charset="0"/>
              </a:rPr>
              <a:t>, float </a:t>
            </a:r>
            <a:r>
              <a:rPr lang="en-US" sz="2000" b="1" dirty="0" err="1">
                <a:latin typeface="Consolas" panose="020B0609020204030204" pitchFamily="49" charset="0"/>
                <a:cs typeface="Tahoma" panose="020B0604030504040204" pitchFamily="34" charset="0"/>
              </a:rPr>
              <a:t>dY</a:t>
            </a:r>
            <a:r>
              <a:rPr lang="en-US" sz="2000" b="1" dirty="0">
                <a:latin typeface="Consolas" panose="020B0609020204030204" pitchFamily="49" charset="0"/>
                <a:cs typeface="Tahoma" panose="020B0604030504040204" pitchFamily="34" charset="0"/>
              </a:rPr>
              <a:t>, float </a:t>
            </a:r>
            <a:r>
              <a:rPr lang="en-US" sz="2000" b="1" dirty="0" err="1">
                <a:latin typeface="Consolas" panose="020B0609020204030204" pitchFamily="49" charset="0"/>
                <a:cs typeface="Tahoma" panose="020B0604030504040204" pitchFamily="34" charset="0"/>
              </a:rPr>
              <a:t>dZ</a:t>
            </a:r>
            <a:r>
              <a:rPr lang="en-US" sz="2000" b="1" dirty="0">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a:latin typeface="Consolas" panose="020B0609020204030204" pitchFamily="49" charset="0"/>
                <a:cs typeface="Tahoma" panose="020B0604030504040204" pitchFamily="34" charset="0"/>
              </a:rPr>
              <a:t>		{  </a:t>
            </a:r>
          </a:p>
          <a:p>
            <a:pPr>
              <a:lnSpc>
                <a:spcPct val="80000"/>
              </a:lnSpc>
              <a:buFont typeface="Monotype Sorts" charset="2"/>
              <a:buNone/>
            </a:pPr>
            <a:r>
              <a:rPr lang="en-US" sz="2000" b="1" dirty="0">
                <a:latin typeface="Consolas" panose="020B0609020204030204" pitchFamily="49" charset="0"/>
                <a:cs typeface="Tahoma" panose="020B0604030504040204" pitchFamily="34" charset="0"/>
              </a:rPr>
              <a:t>			</a:t>
            </a:r>
            <a:r>
              <a:rPr lang="en-US" sz="2000" b="1" dirty="0" err="1">
                <a:latin typeface="Consolas" panose="020B0609020204030204" pitchFamily="49" charset="0"/>
                <a:cs typeface="Tahoma" panose="020B0604030504040204" pitchFamily="34" charset="0"/>
              </a:rPr>
              <a:t>m_dX</a:t>
            </a:r>
            <a:r>
              <a:rPr lang="en-US" sz="2000" b="1" dirty="0">
                <a:latin typeface="Consolas" panose="020B0609020204030204" pitchFamily="49" charset="0"/>
                <a:cs typeface="Tahoma" panose="020B0604030504040204" pitchFamily="34" charset="0"/>
              </a:rPr>
              <a:t> = </a:t>
            </a:r>
            <a:r>
              <a:rPr lang="en-US" sz="2000" b="1" dirty="0" err="1">
                <a:latin typeface="Consolas" panose="020B0609020204030204" pitchFamily="49" charset="0"/>
                <a:cs typeface="Tahoma" panose="020B0604030504040204" pitchFamily="34" charset="0"/>
              </a:rPr>
              <a:t>dX</a:t>
            </a:r>
            <a:r>
              <a:rPr lang="en-US" sz="2000" b="1" dirty="0">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a:latin typeface="Consolas" panose="020B0609020204030204" pitchFamily="49" charset="0"/>
                <a:cs typeface="Tahoma" panose="020B0604030504040204" pitchFamily="34" charset="0"/>
              </a:rPr>
              <a:t>         	</a:t>
            </a:r>
            <a:r>
              <a:rPr lang="en-US" sz="2000" b="1" dirty="0" err="1">
                <a:latin typeface="Consolas" panose="020B0609020204030204" pitchFamily="49" charset="0"/>
                <a:cs typeface="Tahoma" panose="020B0604030504040204" pitchFamily="34" charset="0"/>
              </a:rPr>
              <a:t>m_dY</a:t>
            </a:r>
            <a:r>
              <a:rPr lang="en-US" sz="2000" b="1" dirty="0">
                <a:latin typeface="Consolas" panose="020B0609020204030204" pitchFamily="49" charset="0"/>
                <a:cs typeface="Tahoma" panose="020B0604030504040204" pitchFamily="34" charset="0"/>
              </a:rPr>
              <a:t> = </a:t>
            </a:r>
            <a:r>
              <a:rPr lang="en-US" sz="2000" b="1" dirty="0" err="1">
                <a:latin typeface="Consolas" panose="020B0609020204030204" pitchFamily="49" charset="0"/>
                <a:cs typeface="Tahoma" panose="020B0604030504040204" pitchFamily="34" charset="0"/>
              </a:rPr>
              <a:t>dY</a:t>
            </a:r>
            <a:r>
              <a:rPr lang="en-US" sz="2000" b="1" dirty="0">
                <a:latin typeface="Consolas" panose="020B0609020204030204" pitchFamily="49" charset="0"/>
                <a:cs typeface="Tahoma" panose="020B0604030504040204" pitchFamily="34" charset="0"/>
              </a:rPr>
              <a:t>; </a:t>
            </a:r>
          </a:p>
          <a:p>
            <a:pPr>
              <a:lnSpc>
                <a:spcPct val="80000"/>
              </a:lnSpc>
              <a:buFont typeface="Monotype Sorts" charset="2"/>
              <a:buNone/>
            </a:pPr>
            <a:r>
              <a:rPr lang="en-US" sz="2000" b="1" dirty="0">
                <a:latin typeface="Consolas" panose="020B0609020204030204" pitchFamily="49" charset="0"/>
                <a:cs typeface="Tahoma" panose="020B0604030504040204" pitchFamily="34" charset="0"/>
              </a:rPr>
              <a:t>			</a:t>
            </a:r>
            <a:r>
              <a:rPr lang="en-US" sz="2000" b="1" dirty="0" err="1">
                <a:latin typeface="Consolas" panose="020B0609020204030204" pitchFamily="49" charset="0"/>
                <a:cs typeface="Tahoma" panose="020B0604030504040204" pitchFamily="34" charset="0"/>
              </a:rPr>
              <a:t>m_dZ</a:t>
            </a:r>
            <a:r>
              <a:rPr lang="en-US" sz="2000" b="1" dirty="0">
                <a:latin typeface="Consolas" panose="020B0609020204030204" pitchFamily="49" charset="0"/>
                <a:cs typeface="Tahoma" panose="020B0604030504040204" pitchFamily="34" charset="0"/>
              </a:rPr>
              <a:t> = </a:t>
            </a:r>
            <a:r>
              <a:rPr lang="en-US" sz="2000" b="1" dirty="0" err="1">
                <a:latin typeface="Consolas" panose="020B0609020204030204" pitchFamily="49" charset="0"/>
                <a:cs typeface="Tahoma" panose="020B0604030504040204" pitchFamily="34" charset="0"/>
              </a:rPr>
              <a:t>dZ</a:t>
            </a:r>
            <a:r>
              <a:rPr lang="en-US" sz="2000" b="1" dirty="0">
                <a:latin typeface="Consolas" panose="020B0609020204030204" pitchFamily="49" charset="0"/>
                <a:cs typeface="Tahoma" panose="020B0604030504040204" pitchFamily="34" charset="0"/>
              </a:rPr>
              <a:t>;    </a:t>
            </a:r>
          </a:p>
          <a:p>
            <a:pPr>
              <a:lnSpc>
                <a:spcPct val="80000"/>
              </a:lnSpc>
              <a:buFont typeface="Monotype Sorts" charset="2"/>
              <a:buNone/>
            </a:pPr>
            <a:r>
              <a:rPr lang="en-US" sz="2000" dirty="0">
                <a:latin typeface="Consolas" panose="020B0609020204030204" pitchFamily="49" charset="0"/>
                <a:cs typeface="Tahoma" panose="020B0604030504040204" pitchFamily="34" charset="0"/>
              </a:rPr>
              <a:t>       } </a:t>
            </a:r>
            <a:endParaRPr lang="en-US" sz="2000" b="1" dirty="0">
              <a:solidFill>
                <a:srgbClr val="2C14DE"/>
              </a:solidFill>
              <a:latin typeface="Consolas" panose="020B0609020204030204" pitchFamily="49" charset="0"/>
              <a:cs typeface="Tahoma" panose="020B0604030504040204" pitchFamily="34" charset="0"/>
            </a:endParaRPr>
          </a:p>
          <a:p>
            <a:pPr>
              <a:lnSpc>
                <a:spcPct val="80000"/>
              </a:lnSpc>
              <a:buFont typeface="Monotype Sorts" charset="2"/>
              <a:buNone/>
            </a:pPr>
            <a:r>
              <a:rPr lang="en-US" sz="2000" b="1" dirty="0">
                <a:solidFill>
                  <a:srgbClr val="2C14DE"/>
                </a:solidFill>
                <a:latin typeface="Consolas" panose="020B0609020204030204" pitchFamily="49" charset="0"/>
                <a:cs typeface="Tahoma" panose="020B0604030504040204" pitchFamily="34" charset="0"/>
              </a:rPr>
              <a:t>     friend </a:t>
            </a:r>
            <a:r>
              <a:rPr lang="en-US" sz="2000" b="1" dirty="0" err="1">
                <a:solidFill>
                  <a:srgbClr val="2C14DE"/>
                </a:solidFill>
                <a:latin typeface="Consolas" panose="020B0609020204030204" pitchFamily="49" charset="0"/>
                <a:cs typeface="Tahoma" panose="020B0604030504040204" pitchFamily="34" charset="0"/>
              </a:rPr>
              <a:t>ostream</a:t>
            </a:r>
            <a:r>
              <a:rPr lang="en-US" sz="2000" b="1" dirty="0">
                <a:solidFill>
                  <a:srgbClr val="2C14DE"/>
                </a:solidFill>
                <a:latin typeface="Consolas" panose="020B0609020204030204" pitchFamily="49" charset="0"/>
                <a:cs typeface="Tahoma" panose="020B0604030504040204" pitchFamily="34" charset="0"/>
              </a:rPr>
              <a:t>&amp; operator&lt;&lt; (</a:t>
            </a:r>
            <a:r>
              <a:rPr lang="en-US" sz="2000" b="1" dirty="0" err="1">
                <a:solidFill>
                  <a:srgbClr val="2C14DE"/>
                </a:solidFill>
                <a:latin typeface="Consolas" panose="020B0609020204030204" pitchFamily="49" charset="0"/>
                <a:cs typeface="Tahoma" panose="020B0604030504040204" pitchFamily="34" charset="0"/>
              </a:rPr>
              <a:t>ostream</a:t>
            </a:r>
            <a:r>
              <a:rPr lang="en-US" sz="2000" b="1" dirty="0">
                <a:solidFill>
                  <a:srgbClr val="2C14DE"/>
                </a:solidFill>
                <a:latin typeface="Consolas" panose="020B0609020204030204" pitchFamily="49" charset="0"/>
                <a:cs typeface="Tahoma" panose="020B0604030504040204" pitchFamily="34" charset="0"/>
              </a:rPr>
              <a:t> &amp;out, Point &amp;</a:t>
            </a:r>
            <a:r>
              <a:rPr lang="en-US" sz="2000" b="1" dirty="0" err="1">
                <a:solidFill>
                  <a:srgbClr val="2C14DE"/>
                </a:solidFill>
                <a:latin typeface="Consolas" panose="020B0609020204030204" pitchFamily="49" charset="0"/>
                <a:cs typeface="Tahoma" panose="020B0604030504040204" pitchFamily="34" charset="0"/>
              </a:rPr>
              <a:t>cPoint</a:t>
            </a:r>
            <a:r>
              <a:rPr lang="en-US" sz="2000" b="1" dirty="0">
                <a:solidFill>
                  <a:srgbClr val="2C14DE"/>
                </a:solidFill>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a:solidFill>
                  <a:srgbClr val="2C14DE"/>
                </a:solidFill>
                <a:latin typeface="Consolas" panose="020B0609020204030204" pitchFamily="49" charset="0"/>
                <a:cs typeface="Tahoma" panose="020B0604030504040204" pitchFamily="34" charset="0"/>
              </a:rPr>
              <a:t>     friend </a:t>
            </a:r>
            <a:r>
              <a:rPr lang="en-US" sz="2000" b="1" dirty="0" err="1">
                <a:solidFill>
                  <a:srgbClr val="2C14DE"/>
                </a:solidFill>
                <a:latin typeface="Consolas" panose="020B0609020204030204" pitchFamily="49" charset="0"/>
                <a:cs typeface="Tahoma" panose="020B0604030504040204" pitchFamily="34" charset="0"/>
              </a:rPr>
              <a:t>istream</a:t>
            </a:r>
            <a:r>
              <a:rPr lang="en-US" sz="2000" b="1" dirty="0">
                <a:solidFill>
                  <a:srgbClr val="2C14DE"/>
                </a:solidFill>
                <a:latin typeface="Consolas" panose="020B0609020204030204" pitchFamily="49" charset="0"/>
                <a:cs typeface="Tahoma" panose="020B0604030504040204" pitchFamily="34" charset="0"/>
              </a:rPr>
              <a:t>&amp; operator&gt;&gt; (</a:t>
            </a:r>
            <a:r>
              <a:rPr lang="en-US" sz="2000" b="1" dirty="0" err="1">
                <a:solidFill>
                  <a:srgbClr val="2C14DE"/>
                </a:solidFill>
                <a:latin typeface="Consolas" panose="020B0609020204030204" pitchFamily="49" charset="0"/>
                <a:cs typeface="Tahoma" panose="020B0604030504040204" pitchFamily="34" charset="0"/>
              </a:rPr>
              <a:t>istream</a:t>
            </a:r>
            <a:r>
              <a:rPr lang="en-US" sz="2000" b="1" dirty="0">
                <a:solidFill>
                  <a:srgbClr val="2C14DE"/>
                </a:solidFill>
                <a:latin typeface="Consolas" panose="020B0609020204030204" pitchFamily="49" charset="0"/>
                <a:cs typeface="Tahoma" panose="020B0604030504040204" pitchFamily="34" charset="0"/>
              </a:rPr>
              <a:t> &amp;in, Point &amp;</a:t>
            </a:r>
            <a:r>
              <a:rPr lang="en-US" sz="2000" b="1" dirty="0" err="1">
                <a:solidFill>
                  <a:srgbClr val="2C14DE"/>
                </a:solidFill>
                <a:latin typeface="Consolas" panose="020B0609020204030204" pitchFamily="49" charset="0"/>
                <a:cs typeface="Tahoma" panose="020B0604030504040204" pitchFamily="34" charset="0"/>
              </a:rPr>
              <a:t>cPoint</a:t>
            </a:r>
            <a:r>
              <a:rPr lang="en-US" sz="2000" b="1" dirty="0">
                <a:solidFill>
                  <a:srgbClr val="2C14DE"/>
                </a:solidFill>
                <a:latin typeface="Consolas" panose="020B0609020204030204" pitchFamily="49" charset="0"/>
                <a:cs typeface="Tahoma" panose="020B0604030504040204" pitchFamily="34" charset="0"/>
              </a:rPr>
              <a:t>);</a:t>
            </a:r>
          </a:p>
          <a:p>
            <a:pPr>
              <a:lnSpc>
                <a:spcPct val="80000"/>
              </a:lnSpc>
              <a:buFont typeface="Monotype Sorts" charset="2"/>
              <a:buNone/>
            </a:pPr>
            <a:r>
              <a:rPr lang="en-US" sz="2000" b="1" dirty="0">
                <a:latin typeface="Consolas" panose="020B0609020204030204" pitchFamily="49" charset="0"/>
                <a:cs typeface="Tahoma" panose="020B0604030504040204" pitchFamily="34" charset="0"/>
              </a:rPr>
              <a:t>};</a:t>
            </a:r>
          </a:p>
          <a:p>
            <a:pPr>
              <a:lnSpc>
                <a:spcPct val="80000"/>
              </a:lnSpc>
              <a:buFont typeface="Monotype Sorts" charset="2"/>
              <a:buNone/>
            </a:pPr>
            <a:endParaRPr lang="en-US" sz="1200" dirty="0">
              <a:latin typeface="Consolas" panose="020B06090202040302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4067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0"/>
            <a:ext cx="8153400" cy="1036319"/>
          </a:xfrm>
        </p:spPr>
        <p:txBody>
          <a:bodyPr/>
          <a:lstStyle/>
          <a:p>
            <a:r>
              <a:rPr lang="en-US" b="1" dirty="0">
                <a:solidFill>
                  <a:srgbClr val="C00000"/>
                </a:solidFill>
              </a:rPr>
              <a:t>Example</a:t>
            </a:r>
          </a:p>
        </p:txBody>
      </p:sp>
      <p:sp>
        <p:nvSpPr>
          <p:cNvPr id="12292" name="Text Box 3"/>
          <p:cNvSpPr txBox="1">
            <a:spLocks noChangeArrowheads="1"/>
          </p:cNvSpPr>
          <p:nvPr/>
        </p:nvSpPr>
        <p:spPr bwMode="auto">
          <a:xfrm>
            <a:off x="152400" y="1254264"/>
            <a:ext cx="91440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solidFill>
                  <a:srgbClr val="C00000"/>
                </a:solidFill>
                <a:latin typeface="Consolas" panose="020B0609020204030204" pitchFamily="49" charset="0"/>
              </a:rPr>
              <a:t>ostream</a:t>
            </a:r>
            <a:r>
              <a:rPr lang="en-US" sz="2400" b="1" dirty="0">
                <a:solidFill>
                  <a:srgbClr val="C00000"/>
                </a:solidFill>
                <a:latin typeface="Consolas" panose="020B0609020204030204" pitchFamily="49" charset="0"/>
              </a:rPr>
              <a:t>&amp; operator&lt;&lt; (</a:t>
            </a:r>
            <a:r>
              <a:rPr lang="en-US" sz="2400" b="1" dirty="0" err="1">
                <a:solidFill>
                  <a:srgbClr val="C00000"/>
                </a:solidFill>
                <a:latin typeface="Consolas" panose="020B0609020204030204" pitchFamily="49" charset="0"/>
              </a:rPr>
              <a:t>ostream</a:t>
            </a:r>
            <a:r>
              <a:rPr lang="en-US" sz="2400" b="1" dirty="0">
                <a:solidFill>
                  <a:srgbClr val="C00000"/>
                </a:solidFill>
                <a:latin typeface="Consolas" panose="020B0609020204030204" pitchFamily="49" charset="0"/>
              </a:rPr>
              <a:t> &amp;out, Point &amp;</a:t>
            </a:r>
            <a:r>
              <a:rPr lang="en-US" sz="2400" b="1" dirty="0" err="1">
                <a:solidFill>
                  <a:srgbClr val="C00000"/>
                </a:solidFill>
                <a:latin typeface="Consolas" panose="020B0609020204030204" pitchFamily="49" charset="0"/>
              </a:rPr>
              <a:t>cPoint</a:t>
            </a:r>
            <a:r>
              <a:rPr lang="en-US" sz="2400" b="1" dirty="0">
                <a:solidFill>
                  <a:srgbClr val="C0000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out &lt;&lt; "(" &lt;&lt; </a:t>
            </a:r>
            <a:r>
              <a:rPr lang="en-US" sz="2400" b="1" dirty="0" err="1">
                <a:solidFill>
                  <a:srgbClr val="002060"/>
                </a:solidFill>
                <a:latin typeface="Consolas" panose="020B0609020204030204" pitchFamily="49" charset="0"/>
              </a:rPr>
              <a:t>cPoint.m_dX</a:t>
            </a:r>
            <a:r>
              <a:rPr lang="en-US" sz="2400" b="1" dirty="0">
                <a:solidFill>
                  <a:srgbClr val="002060"/>
                </a:solidFill>
                <a:latin typeface="Consolas" panose="020B0609020204030204" pitchFamily="49" charset="0"/>
              </a:rPr>
              <a:t> &lt;&lt; ", " &lt;&lt;</a:t>
            </a:r>
          </a:p>
          <a:p>
            <a:pPr eaLnBrk="1" hangingPunct="1"/>
            <a:r>
              <a:rPr lang="en-US" sz="2400" b="1" dirty="0">
                <a:solidFill>
                  <a:srgbClr val="002060"/>
                </a:solidFill>
                <a:latin typeface="Consolas" panose="020B0609020204030204" pitchFamily="49" charset="0"/>
              </a:rPr>
              <a:t>    </a:t>
            </a:r>
            <a:r>
              <a:rPr lang="en-US" sz="2400" b="1" dirty="0" err="1">
                <a:solidFill>
                  <a:srgbClr val="002060"/>
                </a:solidFill>
                <a:latin typeface="Consolas" panose="020B0609020204030204" pitchFamily="49" charset="0"/>
              </a:rPr>
              <a:t>cPoint.m_dY</a:t>
            </a:r>
            <a:r>
              <a:rPr lang="en-US" sz="2400" b="1" dirty="0">
                <a:solidFill>
                  <a:srgbClr val="002060"/>
                </a:solidFill>
                <a:latin typeface="Consolas" panose="020B0609020204030204" pitchFamily="49" charset="0"/>
              </a:rPr>
              <a:t> &lt;&lt; ", " &lt;&lt; </a:t>
            </a:r>
            <a:r>
              <a:rPr lang="en-US" sz="2400" b="1" dirty="0" err="1">
                <a:solidFill>
                  <a:srgbClr val="002060"/>
                </a:solidFill>
                <a:latin typeface="Consolas" panose="020B0609020204030204" pitchFamily="49" charset="0"/>
              </a:rPr>
              <a:t>cPoint.m_dZ</a:t>
            </a:r>
            <a:r>
              <a:rPr lang="en-US" sz="2400" b="1" dirty="0">
                <a:solidFill>
                  <a:srgbClr val="002060"/>
                </a:solidFill>
                <a:latin typeface="Consolas" panose="020B0609020204030204" pitchFamily="49" charset="0"/>
              </a:rPr>
              <a:t> &lt;&lt;")";</a:t>
            </a:r>
          </a:p>
          <a:p>
            <a:pPr eaLnBrk="1" hangingPunct="1"/>
            <a:r>
              <a:rPr lang="en-US" sz="2400" b="1" dirty="0">
                <a:solidFill>
                  <a:srgbClr val="002060"/>
                </a:solidFill>
                <a:latin typeface="Consolas" panose="020B0609020204030204" pitchFamily="49" charset="0"/>
              </a:rPr>
              <a:t>    return out;</a:t>
            </a:r>
          </a:p>
          <a:p>
            <a:pPr eaLnBrk="1" hangingPunct="1"/>
            <a:r>
              <a:rPr lang="en-US" sz="2400" b="1" dirty="0">
                <a:solidFill>
                  <a:srgbClr val="002060"/>
                </a:solidFill>
                <a:latin typeface="Consolas" panose="020B0609020204030204" pitchFamily="49" charset="0"/>
              </a:rPr>
              <a:t>} </a:t>
            </a:r>
          </a:p>
          <a:p>
            <a:pPr eaLnBrk="1" hangingPunct="1"/>
            <a:endParaRPr lang="en-US" sz="2400" b="1" dirty="0">
              <a:solidFill>
                <a:srgbClr val="002060"/>
              </a:solidFill>
              <a:latin typeface="Consolas" panose="020B0609020204030204" pitchFamily="49" charset="0"/>
            </a:endParaRPr>
          </a:p>
          <a:p>
            <a:pPr eaLnBrk="1" hangingPunct="1"/>
            <a:endParaRPr lang="en-US" sz="2400" b="1" dirty="0">
              <a:solidFill>
                <a:srgbClr val="002060"/>
              </a:solidFill>
              <a:latin typeface="Consolas" panose="020B0609020204030204" pitchFamily="49" charset="0"/>
            </a:endParaRPr>
          </a:p>
          <a:p>
            <a:pPr eaLnBrk="1" hangingPunct="1"/>
            <a:r>
              <a:rPr lang="en-US" sz="2400" b="1" dirty="0" err="1">
                <a:solidFill>
                  <a:srgbClr val="C00000"/>
                </a:solidFill>
                <a:latin typeface="Consolas" panose="020B0609020204030204" pitchFamily="49" charset="0"/>
              </a:rPr>
              <a:t>istream</a:t>
            </a:r>
            <a:r>
              <a:rPr lang="en-US" sz="2400" b="1" dirty="0">
                <a:solidFill>
                  <a:srgbClr val="C00000"/>
                </a:solidFill>
                <a:latin typeface="Consolas" panose="020B0609020204030204" pitchFamily="49" charset="0"/>
              </a:rPr>
              <a:t>&amp; operator&gt;&gt; (</a:t>
            </a:r>
            <a:r>
              <a:rPr lang="en-US" sz="2400" b="1" dirty="0" err="1">
                <a:solidFill>
                  <a:srgbClr val="C00000"/>
                </a:solidFill>
                <a:latin typeface="Consolas" panose="020B0609020204030204" pitchFamily="49" charset="0"/>
              </a:rPr>
              <a:t>istream</a:t>
            </a:r>
            <a:r>
              <a:rPr lang="en-US" sz="2400" b="1" dirty="0">
                <a:solidFill>
                  <a:srgbClr val="C00000"/>
                </a:solidFill>
                <a:latin typeface="Consolas" panose="020B0609020204030204" pitchFamily="49" charset="0"/>
              </a:rPr>
              <a:t> &amp;in, Point &amp;</a:t>
            </a:r>
            <a:r>
              <a:rPr lang="en-US" sz="2400" b="1" dirty="0" err="1">
                <a:solidFill>
                  <a:srgbClr val="C00000"/>
                </a:solidFill>
                <a:latin typeface="Consolas" panose="020B0609020204030204" pitchFamily="49" charset="0"/>
              </a:rPr>
              <a:t>cPoint</a:t>
            </a:r>
            <a:r>
              <a:rPr lang="en-US" sz="2400" b="1" dirty="0">
                <a:solidFill>
                  <a:srgbClr val="C0000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in &gt;&gt; </a:t>
            </a:r>
            <a:r>
              <a:rPr lang="en-US" sz="2400" b="1" dirty="0" err="1">
                <a:solidFill>
                  <a:srgbClr val="002060"/>
                </a:solidFill>
                <a:latin typeface="Consolas" panose="020B0609020204030204" pitchFamily="49" charset="0"/>
              </a:rPr>
              <a:t>cPoint.m_dX</a:t>
            </a:r>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in &gt;&gt; </a:t>
            </a:r>
            <a:r>
              <a:rPr lang="en-US" sz="2400" b="1" dirty="0" err="1">
                <a:solidFill>
                  <a:srgbClr val="002060"/>
                </a:solidFill>
                <a:latin typeface="Consolas" panose="020B0609020204030204" pitchFamily="49" charset="0"/>
              </a:rPr>
              <a:t>cPoint.m_dY</a:t>
            </a:r>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in &gt;&gt; </a:t>
            </a:r>
            <a:r>
              <a:rPr lang="en-US" sz="2400" b="1" dirty="0" err="1">
                <a:solidFill>
                  <a:srgbClr val="002060"/>
                </a:solidFill>
                <a:latin typeface="Consolas" panose="020B0609020204030204" pitchFamily="49" charset="0"/>
              </a:rPr>
              <a:t>cPoint.m_dZ</a:t>
            </a:r>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return in;</a:t>
            </a:r>
          </a:p>
          <a:p>
            <a:pPr eaLnBrk="1" hangingPunct="1"/>
            <a:r>
              <a:rPr lang="en-US" sz="2400" b="1" dirty="0">
                <a:solidFill>
                  <a:srgbClr val="002060"/>
                </a:solidFill>
                <a:latin typeface="Consolas" panose="020B0609020204030204" pitchFamily="49" charset="0"/>
              </a:rPr>
              <a:t>}</a:t>
            </a:r>
            <a:endParaRPr lang="en-US" sz="2000"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5775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0"/>
            <a:ext cx="8153400" cy="1066800"/>
          </a:xfrm>
        </p:spPr>
        <p:txBody>
          <a:bodyPr>
            <a:normAutofit/>
          </a:bodyPr>
          <a:lstStyle/>
          <a:p>
            <a:r>
              <a:rPr lang="en-US" sz="4800" b="1" dirty="0">
                <a:solidFill>
                  <a:srgbClr val="C00000"/>
                </a:solidFill>
              </a:rPr>
              <a:t>Example</a:t>
            </a:r>
          </a:p>
        </p:txBody>
      </p:sp>
      <p:sp>
        <p:nvSpPr>
          <p:cNvPr id="13316" name="Text Box 3"/>
          <p:cNvSpPr txBox="1">
            <a:spLocks noChangeArrowheads="1"/>
          </p:cNvSpPr>
          <p:nvPr/>
        </p:nvSpPr>
        <p:spPr bwMode="auto">
          <a:xfrm>
            <a:off x="228600" y="1295400"/>
            <a:ext cx="8763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solidFill>
                  <a:srgbClr val="002060"/>
                </a:solidFill>
                <a:latin typeface="Consolas" panose="020B0609020204030204" pitchFamily="49" charset="0"/>
              </a:rPr>
              <a:t>int</a:t>
            </a:r>
            <a:r>
              <a:rPr lang="en-US" sz="2400" b="1" dirty="0">
                <a:solidFill>
                  <a:srgbClr val="002060"/>
                </a:solidFill>
                <a:latin typeface="Consolas" panose="020B0609020204030204" pitchFamily="49" charset="0"/>
              </a:rPr>
              <a:t> main (void)</a:t>
            </a:r>
          </a:p>
          <a:p>
            <a:pPr eaLnBrk="1" hangingPunct="1"/>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a:t>
            </a:r>
            <a:r>
              <a:rPr lang="en-US" sz="2400" b="1" dirty="0" err="1">
                <a:solidFill>
                  <a:srgbClr val="002060"/>
                </a:solidFill>
                <a:latin typeface="Consolas" panose="020B0609020204030204" pitchFamily="49" charset="0"/>
              </a:rPr>
              <a:t>cout</a:t>
            </a:r>
            <a:r>
              <a:rPr lang="en-US" sz="2400" b="1" dirty="0">
                <a:solidFill>
                  <a:srgbClr val="002060"/>
                </a:solidFill>
                <a:latin typeface="Consolas" panose="020B0609020204030204" pitchFamily="49" charset="0"/>
              </a:rPr>
              <a:t> &lt;&lt; "Enter a point: " &lt;&lt; </a:t>
            </a:r>
            <a:r>
              <a:rPr lang="en-US" sz="2400" b="1" dirty="0" err="1">
                <a:solidFill>
                  <a:srgbClr val="002060"/>
                </a:solidFill>
                <a:latin typeface="Consolas" panose="020B0609020204030204" pitchFamily="49" charset="0"/>
              </a:rPr>
              <a:t>endl</a:t>
            </a:r>
            <a:r>
              <a:rPr lang="en-US" sz="2400" b="1" dirty="0">
                <a:solidFill>
                  <a:srgbClr val="002060"/>
                </a:solidFill>
                <a:latin typeface="Consolas" panose="020B0609020204030204" pitchFamily="49" charset="0"/>
              </a:rPr>
              <a:t>; </a:t>
            </a:r>
          </a:p>
          <a:p>
            <a:pPr eaLnBrk="1" hangingPunct="1"/>
            <a:r>
              <a:rPr lang="en-US" sz="2400" b="1" dirty="0">
                <a:solidFill>
                  <a:srgbClr val="002060"/>
                </a:solidFill>
                <a:latin typeface="Consolas" panose="020B0609020204030204" pitchFamily="49" charset="0"/>
              </a:rPr>
              <a:t>    Point </a:t>
            </a:r>
            <a:r>
              <a:rPr lang="en-US" sz="2400" b="1" dirty="0" err="1">
                <a:solidFill>
                  <a:srgbClr val="002060"/>
                </a:solidFill>
                <a:latin typeface="Consolas" panose="020B0609020204030204" pitchFamily="49" charset="0"/>
              </a:rPr>
              <a:t>cPoint</a:t>
            </a:r>
            <a:r>
              <a:rPr lang="en-US" sz="2400" b="1" dirty="0">
                <a:solidFill>
                  <a:srgbClr val="002060"/>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a:t>
            </a:r>
            <a:r>
              <a:rPr lang="en-US" sz="2400" b="1" dirty="0" err="1">
                <a:solidFill>
                  <a:srgbClr val="2C14DE"/>
                </a:solidFill>
                <a:latin typeface="Consolas" panose="020B0609020204030204" pitchFamily="49" charset="0"/>
              </a:rPr>
              <a:t>cin</a:t>
            </a:r>
            <a:r>
              <a:rPr lang="en-US" sz="2400" b="1" dirty="0">
                <a:solidFill>
                  <a:srgbClr val="2C14DE"/>
                </a:solidFill>
                <a:latin typeface="Consolas" panose="020B0609020204030204" pitchFamily="49" charset="0"/>
              </a:rPr>
              <a:t> &gt;&gt; </a:t>
            </a:r>
            <a:r>
              <a:rPr lang="en-US" sz="2400" b="1" dirty="0" err="1">
                <a:solidFill>
                  <a:srgbClr val="2C14DE"/>
                </a:solidFill>
                <a:latin typeface="Consolas" panose="020B0609020204030204" pitchFamily="49" charset="0"/>
              </a:rPr>
              <a:t>cPoint</a:t>
            </a:r>
            <a:r>
              <a:rPr lang="en-US" sz="2400" b="1" dirty="0">
                <a:solidFill>
                  <a:srgbClr val="2C14DE"/>
                </a:solidFill>
                <a:latin typeface="Consolas" panose="020B0609020204030204" pitchFamily="49" charset="0"/>
              </a:rPr>
              <a:t>;</a:t>
            </a:r>
          </a:p>
          <a:p>
            <a:pPr eaLnBrk="1" hangingPunct="1"/>
            <a:r>
              <a:rPr lang="en-US" sz="2400" b="1" dirty="0">
                <a:solidFill>
                  <a:srgbClr val="002060"/>
                </a:solidFill>
                <a:latin typeface="Consolas" panose="020B0609020204030204" pitchFamily="49" charset="0"/>
              </a:rPr>
              <a:t> </a:t>
            </a:r>
          </a:p>
          <a:p>
            <a:pPr eaLnBrk="1" hangingPunct="1"/>
            <a:r>
              <a:rPr lang="en-US" sz="2400" b="1" dirty="0">
                <a:solidFill>
                  <a:srgbClr val="002060"/>
                </a:solidFill>
                <a:latin typeface="Consolas" panose="020B0609020204030204" pitchFamily="49" charset="0"/>
              </a:rPr>
              <a:t>    </a:t>
            </a:r>
            <a:r>
              <a:rPr lang="en-US" sz="2400" b="1" dirty="0" err="1">
                <a:solidFill>
                  <a:srgbClr val="2C14DE"/>
                </a:solidFill>
                <a:latin typeface="Consolas" panose="020B0609020204030204" pitchFamily="49" charset="0"/>
              </a:rPr>
              <a:t>cout</a:t>
            </a:r>
            <a:r>
              <a:rPr lang="en-US" sz="2400" b="1" dirty="0">
                <a:solidFill>
                  <a:srgbClr val="002060"/>
                </a:solidFill>
                <a:latin typeface="Consolas" panose="020B0609020204030204" pitchFamily="49" charset="0"/>
              </a:rPr>
              <a:t> &lt;&lt; "You entered: " &lt;&lt; </a:t>
            </a:r>
            <a:r>
              <a:rPr lang="en-US" sz="2400" b="1" dirty="0" err="1">
                <a:solidFill>
                  <a:srgbClr val="2C14DE"/>
                </a:solidFill>
                <a:latin typeface="Consolas" panose="020B0609020204030204" pitchFamily="49" charset="0"/>
              </a:rPr>
              <a:t>cPoint</a:t>
            </a:r>
            <a:r>
              <a:rPr lang="en-US" sz="2400" b="1" dirty="0">
                <a:solidFill>
                  <a:srgbClr val="2C14DE"/>
                </a:solidFill>
                <a:latin typeface="Consolas" panose="020B0609020204030204" pitchFamily="49" charset="0"/>
              </a:rPr>
              <a:t> </a:t>
            </a:r>
            <a:r>
              <a:rPr lang="en-US" sz="2400" b="1" dirty="0">
                <a:solidFill>
                  <a:srgbClr val="002060"/>
                </a:solidFill>
                <a:latin typeface="Consolas" panose="020B0609020204030204" pitchFamily="49" charset="0"/>
              </a:rPr>
              <a:t>&lt;&lt; </a:t>
            </a:r>
            <a:r>
              <a:rPr lang="en-US" sz="2400" b="1" dirty="0" err="1">
                <a:solidFill>
                  <a:srgbClr val="002060"/>
                </a:solidFill>
                <a:latin typeface="Consolas" panose="020B0609020204030204" pitchFamily="49" charset="0"/>
              </a:rPr>
              <a:t>endl</a:t>
            </a:r>
            <a:r>
              <a:rPr lang="en-US" sz="2400" b="1" dirty="0">
                <a:solidFill>
                  <a:srgbClr val="002060"/>
                </a:solidFill>
                <a:latin typeface="Consolas" panose="020B0609020204030204" pitchFamily="49" charset="0"/>
              </a:rPr>
              <a:t>;</a:t>
            </a:r>
          </a:p>
          <a:p>
            <a:pPr eaLnBrk="1" hangingPunct="1"/>
            <a:endParaRPr lang="en-US" sz="2400" b="1" dirty="0">
              <a:solidFill>
                <a:srgbClr val="002060"/>
              </a:solidFill>
              <a:latin typeface="Consolas" panose="020B0609020204030204" pitchFamily="49" charset="0"/>
            </a:endParaRPr>
          </a:p>
          <a:p>
            <a:pPr eaLnBrk="1" hangingPunct="1"/>
            <a:r>
              <a:rPr lang="en-US" sz="2400" b="1" dirty="0">
                <a:solidFill>
                  <a:srgbClr val="002060"/>
                </a:solidFill>
                <a:latin typeface="Consolas" panose="020B0609020204030204" pitchFamily="49" charset="0"/>
              </a:rPr>
              <a:t>}</a:t>
            </a:r>
            <a:endParaRPr lang="en-US" sz="2000"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605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90600" y="0"/>
            <a:ext cx="8153400" cy="1036319"/>
          </a:xfrm>
        </p:spPr>
        <p:txBody>
          <a:bodyPr>
            <a:normAutofit fontScale="90000"/>
          </a:bodyPr>
          <a:lstStyle/>
          <a:p>
            <a:r>
              <a:rPr lang="en-US" b="1" dirty="0">
                <a:solidFill>
                  <a:srgbClr val="C00000"/>
                </a:solidFill>
              </a:rPr>
              <a:t>Overloading </a:t>
            </a:r>
            <a:r>
              <a:rPr lang="en-US" b="1" dirty="0" err="1">
                <a:solidFill>
                  <a:srgbClr val="C00000"/>
                </a:solidFill>
              </a:rPr>
              <a:t>iostream</a:t>
            </a:r>
            <a:r>
              <a:rPr lang="en-US" b="1" dirty="0">
                <a:solidFill>
                  <a:srgbClr val="C00000"/>
                </a:solidFill>
              </a:rPr>
              <a:t> operators &gt;&gt; and &lt;&lt;</a:t>
            </a:r>
          </a:p>
        </p:txBody>
      </p:sp>
      <p:sp>
        <p:nvSpPr>
          <p:cNvPr id="14339" name="Content Placeholder 2"/>
          <p:cNvSpPr>
            <a:spLocks noGrp="1"/>
          </p:cNvSpPr>
          <p:nvPr>
            <p:ph idx="1"/>
          </p:nvPr>
        </p:nvSpPr>
        <p:spPr>
          <a:xfrm>
            <a:off x="47301" y="1219200"/>
            <a:ext cx="9144000" cy="5715000"/>
          </a:xfrm>
        </p:spPr>
        <p:txBody>
          <a:bodyPr/>
          <a:lstStyle/>
          <a:p>
            <a:r>
              <a:rPr lang="en-US" sz="2800" b="1" dirty="0">
                <a:cs typeface="Tahoma" panose="020B0604030504040204" pitchFamily="34" charset="0"/>
              </a:rPr>
              <a:t>But, </a:t>
            </a:r>
            <a:r>
              <a:rPr lang="en-US" sz="2800" b="1" dirty="0">
                <a:solidFill>
                  <a:srgbClr val="B80000"/>
                </a:solidFill>
                <a:cs typeface="Tahoma" panose="020B0604030504040204" pitchFamily="34" charset="0"/>
              </a:rPr>
              <a:t>what</a:t>
            </a:r>
            <a:r>
              <a:rPr lang="en-US" sz="2800" b="1" dirty="0">
                <a:cs typeface="Tahoma" panose="020B0604030504040204" pitchFamily="34" charset="0"/>
              </a:rPr>
              <a:t> is the </a:t>
            </a:r>
            <a:r>
              <a:rPr lang="en-US" sz="2800" b="1" dirty="0">
                <a:solidFill>
                  <a:srgbClr val="B80000"/>
                </a:solidFill>
                <a:cs typeface="Tahoma" panose="020B0604030504040204" pitchFamily="34" charset="0"/>
              </a:rPr>
              <a:t>advantage of returning references of </a:t>
            </a:r>
            <a:r>
              <a:rPr lang="en-US" sz="2800" b="1" dirty="0" err="1">
                <a:solidFill>
                  <a:srgbClr val="B80000"/>
                </a:solidFill>
                <a:cs typeface="Tahoma" panose="020B0604030504040204" pitchFamily="34" charset="0"/>
              </a:rPr>
              <a:t>iostream</a:t>
            </a:r>
            <a:r>
              <a:rPr lang="en-US" sz="2800" b="1" dirty="0">
                <a:solidFill>
                  <a:srgbClr val="B80000"/>
                </a:solidFill>
                <a:cs typeface="Tahoma" panose="020B0604030504040204" pitchFamily="34" charset="0"/>
              </a:rPr>
              <a:t> objects</a:t>
            </a:r>
            <a:endParaRPr lang="en-US" sz="1800" b="1" dirty="0">
              <a:solidFill>
                <a:srgbClr val="2C14DE"/>
              </a:solidFill>
              <a:cs typeface="Tahoma" panose="020B0604030504040204" pitchFamily="34" charset="0"/>
            </a:endParaRPr>
          </a:p>
          <a:p>
            <a:pPr>
              <a:lnSpc>
                <a:spcPct val="80000"/>
              </a:lnSpc>
              <a:buFont typeface="Monotype Sorts" charset="2"/>
              <a:buNone/>
            </a:pPr>
            <a:r>
              <a:rPr lang="en-US" sz="2200" b="1" dirty="0">
                <a:solidFill>
                  <a:srgbClr val="2C14DE"/>
                </a:solidFill>
                <a:cs typeface="Tahoma" panose="020B0604030504040204" pitchFamily="34" charset="0"/>
              </a:rPr>
              <a:t>		</a:t>
            </a:r>
            <a:r>
              <a:rPr lang="en-US" sz="2400" b="1" dirty="0">
                <a:solidFill>
                  <a:srgbClr val="2C14DE"/>
                </a:solidFill>
                <a:cs typeface="Tahoma" panose="020B0604030504040204" pitchFamily="34" charset="0"/>
              </a:rPr>
              <a:t>friend </a:t>
            </a:r>
            <a:r>
              <a:rPr lang="en-US" sz="2400" b="1" dirty="0" err="1">
                <a:solidFill>
                  <a:srgbClr val="2C14DE"/>
                </a:solidFill>
                <a:cs typeface="Tahoma" panose="020B0604030504040204" pitchFamily="34" charset="0"/>
              </a:rPr>
              <a:t>ostream</a:t>
            </a:r>
            <a:r>
              <a:rPr lang="en-US" sz="2400" b="1" dirty="0">
                <a:solidFill>
                  <a:srgbClr val="2C14DE"/>
                </a:solidFill>
                <a:cs typeface="Tahoma" panose="020B0604030504040204" pitchFamily="34" charset="0"/>
              </a:rPr>
              <a:t>&amp; operator&lt;&lt; (</a:t>
            </a:r>
            <a:r>
              <a:rPr lang="en-US" sz="2400" b="1" dirty="0" err="1">
                <a:solidFill>
                  <a:srgbClr val="2C14DE"/>
                </a:solidFill>
                <a:cs typeface="Tahoma" panose="020B0604030504040204" pitchFamily="34" charset="0"/>
              </a:rPr>
              <a:t>ostream</a:t>
            </a:r>
            <a:r>
              <a:rPr lang="en-US" sz="2400" b="1" dirty="0">
                <a:solidFill>
                  <a:srgbClr val="2C14DE"/>
                </a:solidFill>
                <a:cs typeface="Tahoma" panose="020B0604030504040204" pitchFamily="34" charset="0"/>
              </a:rPr>
              <a:t> &amp;out, Point &amp;</a:t>
            </a:r>
            <a:r>
              <a:rPr lang="en-US" sz="2400" b="1" dirty="0" err="1">
                <a:solidFill>
                  <a:srgbClr val="2C14DE"/>
                </a:solidFill>
                <a:cs typeface="Tahoma" panose="020B0604030504040204" pitchFamily="34" charset="0"/>
              </a:rPr>
              <a:t>cPoint</a:t>
            </a:r>
            <a:r>
              <a:rPr lang="en-US" sz="2400" b="1" dirty="0">
                <a:solidFill>
                  <a:srgbClr val="2C14DE"/>
                </a:solidFill>
                <a:cs typeface="Tahoma" panose="020B0604030504040204" pitchFamily="34" charset="0"/>
              </a:rPr>
              <a:t>);</a:t>
            </a:r>
          </a:p>
          <a:p>
            <a:pPr>
              <a:lnSpc>
                <a:spcPct val="80000"/>
              </a:lnSpc>
              <a:buFont typeface="Monotype Sorts" charset="2"/>
              <a:buNone/>
            </a:pPr>
            <a:r>
              <a:rPr lang="en-US" sz="2400" b="1" dirty="0">
                <a:solidFill>
                  <a:srgbClr val="2C14DE"/>
                </a:solidFill>
                <a:cs typeface="Tahoma" panose="020B0604030504040204" pitchFamily="34" charset="0"/>
              </a:rPr>
              <a:t>     		friend </a:t>
            </a:r>
            <a:r>
              <a:rPr lang="en-US" sz="2400" b="1" dirty="0" err="1">
                <a:solidFill>
                  <a:srgbClr val="2C14DE"/>
                </a:solidFill>
                <a:cs typeface="Tahoma" panose="020B0604030504040204" pitchFamily="34" charset="0"/>
              </a:rPr>
              <a:t>istream</a:t>
            </a:r>
            <a:r>
              <a:rPr lang="en-US" sz="2400" b="1" dirty="0">
                <a:solidFill>
                  <a:srgbClr val="2C14DE"/>
                </a:solidFill>
                <a:cs typeface="Tahoma" panose="020B0604030504040204" pitchFamily="34" charset="0"/>
              </a:rPr>
              <a:t>&amp; operator&gt;&gt; (</a:t>
            </a:r>
            <a:r>
              <a:rPr lang="en-US" sz="2400" b="1" dirty="0" err="1">
                <a:solidFill>
                  <a:srgbClr val="2C14DE"/>
                </a:solidFill>
                <a:cs typeface="Tahoma" panose="020B0604030504040204" pitchFamily="34" charset="0"/>
              </a:rPr>
              <a:t>istream</a:t>
            </a:r>
            <a:r>
              <a:rPr lang="en-US" sz="2400" b="1" dirty="0">
                <a:solidFill>
                  <a:srgbClr val="2C14DE"/>
                </a:solidFill>
                <a:cs typeface="Tahoma" panose="020B0604030504040204" pitchFamily="34" charset="0"/>
              </a:rPr>
              <a:t> &amp;in, Point &amp;</a:t>
            </a:r>
            <a:r>
              <a:rPr lang="en-US" sz="2400" b="1" dirty="0" err="1">
                <a:solidFill>
                  <a:srgbClr val="2C14DE"/>
                </a:solidFill>
                <a:cs typeface="Tahoma" panose="020B0604030504040204" pitchFamily="34" charset="0"/>
              </a:rPr>
              <a:t>cPoint</a:t>
            </a:r>
            <a:r>
              <a:rPr lang="en-US" sz="2400" b="1" dirty="0">
                <a:solidFill>
                  <a:srgbClr val="2C14DE"/>
                </a:solidFill>
                <a:cs typeface="Tahoma" panose="020B0604030504040204" pitchFamily="34" charset="0"/>
              </a:rPr>
              <a:t>);</a:t>
            </a:r>
          </a:p>
          <a:p>
            <a:pPr>
              <a:lnSpc>
                <a:spcPct val="80000"/>
              </a:lnSpc>
              <a:buFont typeface="Monotype Sorts" charset="2"/>
              <a:buNone/>
            </a:pPr>
            <a:endParaRPr lang="en-US" sz="1600" dirty="0"/>
          </a:p>
          <a:p>
            <a:r>
              <a:rPr lang="en-US" sz="2800" b="1" dirty="0">
                <a:cs typeface="Tahoma" panose="020B0604030504040204" pitchFamily="34" charset="0"/>
              </a:rPr>
              <a:t>In order to understand above, let take a look on the </a:t>
            </a:r>
            <a:r>
              <a:rPr lang="en-US" sz="2800" b="1" dirty="0">
                <a:solidFill>
                  <a:srgbClr val="B80000"/>
                </a:solidFill>
                <a:cs typeface="Tahoma" panose="020B0604030504040204" pitchFamily="34" charset="0"/>
              </a:rPr>
              <a:t>first</a:t>
            </a:r>
            <a:r>
              <a:rPr lang="en-US" sz="2800" b="1" dirty="0">
                <a:cs typeface="Tahoma" panose="020B0604030504040204" pitchFamily="34" charset="0"/>
              </a:rPr>
              <a:t> and </a:t>
            </a:r>
            <a:r>
              <a:rPr lang="en-US" sz="2800" b="1" dirty="0">
                <a:solidFill>
                  <a:srgbClr val="B80000"/>
                </a:solidFill>
                <a:cs typeface="Tahoma" panose="020B0604030504040204" pitchFamily="34" charset="0"/>
              </a:rPr>
              <a:t>second</a:t>
            </a:r>
            <a:r>
              <a:rPr lang="en-US" sz="2800" b="1" dirty="0">
                <a:cs typeface="Tahoma" panose="020B0604030504040204" pitchFamily="34" charset="0"/>
              </a:rPr>
              <a:t> </a:t>
            </a:r>
            <a:r>
              <a:rPr lang="en-US" sz="2800" b="1" dirty="0">
                <a:solidFill>
                  <a:srgbClr val="B80000"/>
                </a:solidFill>
                <a:cs typeface="Tahoma" panose="020B0604030504040204" pitchFamily="34" charset="0"/>
              </a:rPr>
              <a:t>parameters</a:t>
            </a:r>
            <a:r>
              <a:rPr lang="en-US" sz="2800" b="1" dirty="0">
                <a:cs typeface="Tahoma" panose="020B0604030504040204" pitchFamily="34" charset="0"/>
              </a:rPr>
              <a:t> in case of </a:t>
            </a:r>
            <a:r>
              <a:rPr lang="en-US" sz="2800" b="1" dirty="0">
                <a:solidFill>
                  <a:srgbClr val="B80000"/>
                </a:solidFill>
                <a:cs typeface="Tahoma" panose="020B0604030504040204" pitchFamily="34" charset="0"/>
              </a:rPr>
              <a:t>&gt;&gt;</a:t>
            </a:r>
            <a:r>
              <a:rPr lang="en-US" sz="2800" b="1" dirty="0">
                <a:cs typeface="Tahoma" panose="020B0604030504040204" pitchFamily="34" charset="0"/>
              </a:rPr>
              <a:t> and </a:t>
            </a:r>
            <a:r>
              <a:rPr lang="en-US" sz="2800" b="1" dirty="0">
                <a:solidFill>
                  <a:srgbClr val="B80000"/>
                </a:solidFill>
                <a:cs typeface="Tahoma" panose="020B0604030504040204" pitchFamily="34" charset="0"/>
              </a:rPr>
              <a:t>&lt;&lt; </a:t>
            </a:r>
          </a:p>
          <a:p>
            <a:pPr lvl="1">
              <a:buFontTx/>
              <a:buNone/>
            </a:pPr>
            <a:r>
              <a:rPr lang="en-US" sz="2400" b="1" dirty="0">
                <a:latin typeface="Courier New" panose="02070309020205020404" pitchFamily="49" charset="0"/>
                <a:cs typeface="Courier New" panose="02070309020205020404" pitchFamily="49" charset="0"/>
              </a:rPr>
              <a:t>Point </a:t>
            </a:r>
            <a:r>
              <a:rPr lang="en-US" sz="2400" b="1" dirty="0" err="1">
                <a:latin typeface="Courier New" panose="02070309020205020404" pitchFamily="49" charset="0"/>
                <a:cs typeface="Courier New" panose="02070309020205020404" pitchFamily="49" charset="0"/>
              </a:rPr>
              <a:t>cPoint</a:t>
            </a:r>
            <a:r>
              <a:rPr lang="en-US" sz="2400" b="1" dirty="0">
                <a:latin typeface="Courier New" panose="02070309020205020404" pitchFamily="49" charset="0"/>
                <a:cs typeface="Courier New" panose="02070309020205020404" pitchFamily="49" charset="0"/>
              </a:rPr>
              <a:t>;</a:t>
            </a:r>
          </a:p>
          <a:p>
            <a:pPr lvl="1">
              <a:buFontTx/>
              <a:buNone/>
            </a:pPr>
            <a:r>
              <a:rPr lang="en-US" sz="2400" b="1" dirty="0" err="1">
                <a:latin typeface="Courier New" panose="02070309020205020404" pitchFamily="49" charset="0"/>
                <a:cs typeface="Courier New" panose="02070309020205020404" pitchFamily="49" charset="0"/>
              </a:rPr>
              <a:t>cin</a:t>
            </a:r>
            <a:r>
              <a:rPr lang="en-US" sz="2400" b="1" dirty="0">
                <a:latin typeface="Courier New" panose="02070309020205020404" pitchFamily="49" charset="0"/>
                <a:cs typeface="Courier New" panose="02070309020205020404" pitchFamily="49" charset="0"/>
              </a:rPr>
              <a:t> &gt;&gt; </a:t>
            </a:r>
            <a:r>
              <a:rPr lang="en-US" sz="2400" b="1" dirty="0" err="1">
                <a:latin typeface="Courier New" panose="02070309020205020404" pitchFamily="49" charset="0"/>
                <a:cs typeface="Courier New" panose="02070309020205020404" pitchFamily="49" charset="0"/>
              </a:rPr>
              <a:t>cPoint</a:t>
            </a:r>
            <a:r>
              <a:rPr lang="en-US" sz="2400" b="1" dirty="0">
                <a:latin typeface="Courier New" panose="02070309020205020404" pitchFamily="49" charset="0"/>
                <a:cs typeface="Courier New" panose="02070309020205020404" pitchFamily="49" charset="0"/>
              </a:rPr>
              <a:t>; </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a:t>
            </a: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cin</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is first parameter and </a:t>
            </a:r>
          </a:p>
          <a:p>
            <a:pPr lvl="1">
              <a:buFontTx/>
              <a:buNone/>
            </a:pP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 </a:t>
            </a:r>
            <a:r>
              <a:rPr lang="en-US" sz="2000" b="1" dirty="0" err="1">
                <a:solidFill>
                  <a:schemeClr val="tx1">
                    <a:lumMod val="50000"/>
                    <a:lumOff val="50000"/>
                  </a:schemeClr>
                </a:solidFill>
                <a:latin typeface="Courier New" panose="02070309020205020404" pitchFamily="49" charset="0"/>
                <a:cs typeface="Courier New" panose="02070309020205020404" pitchFamily="49" charset="0"/>
              </a:rPr>
              <a:t>cPoint</a:t>
            </a:r>
            <a:r>
              <a:rPr lang="en-US" sz="2000" b="1" dirty="0">
                <a:solidFill>
                  <a:schemeClr val="tx1">
                    <a:lumMod val="50000"/>
                    <a:lumOff val="50000"/>
                  </a:schemeClr>
                </a:solidFill>
                <a:latin typeface="Courier New" panose="02070309020205020404" pitchFamily="49" charset="0"/>
                <a:cs typeface="Courier New" panose="02070309020205020404" pitchFamily="49" charset="0"/>
              </a:rPr>
              <a:t> is second parameter</a:t>
            </a:r>
          </a:p>
          <a:p>
            <a:pPr lvl="1">
              <a:buFontTx/>
              <a:buNone/>
            </a:pPr>
            <a:endParaRPr lang="en-US" sz="2000" dirty="0">
              <a:cs typeface="Tahoma" panose="020B0604030504040204" pitchFamily="34" charset="0"/>
            </a:endParaRPr>
          </a:p>
          <a:p>
            <a:r>
              <a:rPr lang="en-US" sz="2800" b="1" dirty="0">
                <a:solidFill>
                  <a:srgbClr val="2C14DE"/>
                </a:solidFill>
                <a:cs typeface="Tahoma" panose="020B0604030504040204" pitchFamily="34" charset="0"/>
              </a:rPr>
              <a:t>Is</a:t>
            </a:r>
            <a:r>
              <a:rPr lang="en-US" sz="2800" b="1" dirty="0">
                <a:cs typeface="Tahoma" panose="020B0604030504040204" pitchFamily="34" charset="0"/>
              </a:rPr>
              <a:t> above statement (</a:t>
            </a:r>
            <a:r>
              <a:rPr lang="en-US" sz="2800" b="1" dirty="0" err="1">
                <a:solidFill>
                  <a:srgbClr val="2C14DE"/>
                </a:solidFill>
                <a:cs typeface="Tahoma" panose="020B0604030504040204" pitchFamily="34" charset="0"/>
              </a:rPr>
              <a:t>cin</a:t>
            </a:r>
            <a:r>
              <a:rPr lang="en-US" sz="2800" b="1" dirty="0">
                <a:solidFill>
                  <a:srgbClr val="2C14DE"/>
                </a:solidFill>
                <a:cs typeface="Tahoma" panose="020B0604030504040204" pitchFamily="34" charset="0"/>
              </a:rPr>
              <a:t> &gt;&gt; </a:t>
            </a:r>
            <a:r>
              <a:rPr lang="en-US" sz="2800" b="1" dirty="0" err="1">
                <a:solidFill>
                  <a:srgbClr val="2C14DE"/>
                </a:solidFill>
                <a:cs typeface="Tahoma" panose="020B0604030504040204" pitchFamily="34" charset="0"/>
              </a:rPr>
              <a:t>cPoint</a:t>
            </a:r>
            <a:r>
              <a:rPr lang="en-US" sz="2800" b="1" dirty="0">
                <a:cs typeface="Tahoma" panose="020B0604030504040204" pitchFamily="34" charset="0"/>
              </a:rPr>
              <a:t>) </a:t>
            </a:r>
            <a:r>
              <a:rPr lang="en-US" sz="2800" b="1" dirty="0">
                <a:solidFill>
                  <a:srgbClr val="2C14DE"/>
                </a:solidFill>
                <a:cs typeface="Tahoma" panose="020B0604030504040204" pitchFamily="34" charset="0"/>
              </a:rPr>
              <a:t>returning anything</a:t>
            </a:r>
            <a:r>
              <a:rPr lang="en-US" sz="2800" b="1" dirty="0">
                <a:cs typeface="Tahoma" panose="020B0604030504040204" pitchFamily="34" charset="0"/>
              </a:rPr>
              <a:t>? </a:t>
            </a:r>
            <a:endParaRPr lang="en-US" sz="2400" b="1" dirty="0">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7195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0"/>
            <a:ext cx="8305800" cy="1036319"/>
          </a:xfrm>
        </p:spPr>
        <p:txBody>
          <a:bodyPr>
            <a:normAutofit fontScale="90000"/>
          </a:bodyPr>
          <a:lstStyle/>
          <a:p>
            <a:r>
              <a:rPr lang="en-US" b="1" dirty="0">
                <a:solidFill>
                  <a:srgbClr val="B80000"/>
                </a:solidFill>
              </a:rPr>
              <a:t>Overloading </a:t>
            </a:r>
            <a:r>
              <a:rPr lang="en-US" b="1" dirty="0" err="1">
                <a:solidFill>
                  <a:srgbClr val="B80000"/>
                </a:solidFill>
              </a:rPr>
              <a:t>iostream</a:t>
            </a:r>
            <a:r>
              <a:rPr lang="en-US" b="1" dirty="0">
                <a:solidFill>
                  <a:srgbClr val="B80000"/>
                </a:solidFill>
              </a:rPr>
              <a:t> operators &gt;&gt; and &lt;&lt;</a:t>
            </a:r>
          </a:p>
        </p:txBody>
      </p:sp>
      <p:sp>
        <p:nvSpPr>
          <p:cNvPr id="15363" name="Content Placeholder 2"/>
          <p:cNvSpPr>
            <a:spLocks noGrp="1"/>
          </p:cNvSpPr>
          <p:nvPr>
            <p:ph idx="1"/>
          </p:nvPr>
        </p:nvSpPr>
        <p:spPr>
          <a:xfrm>
            <a:off x="0" y="1143000"/>
            <a:ext cx="9144000" cy="5562600"/>
          </a:xfrm>
        </p:spPr>
        <p:txBody>
          <a:bodyPr>
            <a:normAutofit fontScale="92500"/>
          </a:bodyPr>
          <a:lstStyle/>
          <a:p>
            <a:r>
              <a:rPr lang="en-US" b="1" dirty="0">
                <a:solidFill>
                  <a:srgbClr val="B80000"/>
                </a:solidFill>
                <a:cs typeface="Courier New" panose="02070309020205020404" pitchFamily="49" charset="0"/>
              </a:rPr>
              <a:t>Is</a:t>
            </a:r>
            <a:r>
              <a:rPr lang="en-US" dirty="0">
                <a:solidFill>
                  <a:srgbClr val="B80000"/>
                </a:solidFill>
                <a:cs typeface="Courier New" panose="02070309020205020404" pitchFamily="49" charset="0"/>
              </a:rPr>
              <a:t> </a:t>
            </a:r>
            <a:r>
              <a:rPr lang="en-US" dirty="0">
                <a:cs typeface="Courier New" panose="02070309020205020404" pitchFamily="49" charset="0"/>
              </a:rPr>
              <a:t>above </a:t>
            </a:r>
            <a:r>
              <a:rPr lang="en-US" b="1" dirty="0">
                <a:solidFill>
                  <a:srgbClr val="B80000"/>
                </a:solidFill>
                <a:cs typeface="Courier New" panose="02070309020205020404" pitchFamily="49" charset="0"/>
              </a:rPr>
              <a:t>statement</a:t>
            </a:r>
            <a:r>
              <a:rPr lang="en-US" dirty="0">
                <a:solidFill>
                  <a:srgbClr val="B80000"/>
                </a:solidFill>
                <a:cs typeface="Courier New" panose="02070309020205020404" pitchFamily="49" charset="0"/>
              </a:rPr>
              <a:t> </a:t>
            </a:r>
            <a:r>
              <a:rPr lang="en-US" dirty="0">
                <a:cs typeface="Courier New" panose="02070309020205020404" pitchFamily="49" charset="0"/>
              </a:rPr>
              <a:t>(</a:t>
            </a:r>
            <a:r>
              <a:rPr lang="en-US" b="1" dirty="0" err="1">
                <a:solidFill>
                  <a:srgbClr val="B80000"/>
                </a:solidFill>
                <a:cs typeface="Courier New" panose="02070309020205020404" pitchFamily="49" charset="0"/>
              </a:rPr>
              <a:t>cin</a:t>
            </a:r>
            <a:r>
              <a:rPr lang="en-US" b="1" dirty="0">
                <a:solidFill>
                  <a:srgbClr val="B80000"/>
                </a:solidFill>
                <a:cs typeface="Courier New" panose="02070309020205020404" pitchFamily="49" charset="0"/>
              </a:rPr>
              <a:t> &gt;&gt; </a:t>
            </a:r>
            <a:r>
              <a:rPr lang="en-US" b="1" dirty="0" err="1">
                <a:solidFill>
                  <a:srgbClr val="B80000"/>
                </a:solidFill>
                <a:cs typeface="Courier New" panose="02070309020205020404" pitchFamily="49" charset="0"/>
              </a:rPr>
              <a:t>cPoint</a:t>
            </a:r>
            <a:r>
              <a:rPr lang="en-US" dirty="0">
                <a:cs typeface="Courier New" panose="02070309020205020404" pitchFamily="49" charset="0"/>
              </a:rPr>
              <a:t>) </a:t>
            </a:r>
            <a:r>
              <a:rPr lang="en-US" b="1" dirty="0">
                <a:solidFill>
                  <a:srgbClr val="B80000"/>
                </a:solidFill>
                <a:cs typeface="Courier New" panose="02070309020205020404" pitchFamily="49" charset="0"/>
              </a:rPr>
              <a:t>returning anything</a:t>
            </a:r>
            <a:r>
              <a:rPr lang="en-US" dirty="0">
                <a:cs typeface="Courier New" panose="02070309020205020404" pitchFamily="49" charset="0"/>
              </a:rPr>
              <a:t>? </a:t>
            </a:r>
          </a:p>
          <a:p>
            <a:endParaRPr lang="en-US" dirty="0">
              <a:cs typeface="Courier New" panose="02070309020205020404" pitchFamily="49" charset="0"/>
            </a:endParaRPr>
          </a:p>
          <a:p>
            <a:r>
              <a:rPr lang="en-US" dirty="0">
                <a:cs typeface="Courier New" panose="02070309020205020404" pitchFamily="49" charset="0"/>
              </a:rPr>
              <a:t>It is </a:t>
            </a:r>
            <a:r>
              <a:rPr lang="en-US" b="1" dirty="0">
                <a:solidFill>
                  <a:srgbClr val="2C14DE"/>
                </a:solidFill>
                <a:cs typeface="Courier New" panose="02070309020205020404" pitchFamily="49" charset="0"/>
              </a:rPr>
              <a:t>returning</a:t>
            </a:r>
            <a:r>
              <a:rPr lang="en-US" dirty="0">
                <a:solidFill>
                  <a:srgbClr val="2C14DE"/>
                </a:solidFill>
                <a:cs typeface="Courier New" panose="02070309020205020404" pitchFamily="49" charset="0"/>
              </a:rPr>
              <a:t> </a:t>
            </a:r>
            <a:r>
              <a:rPr lang="en-US" b="1" dirty="0">
                <a:solidFill>
                  <a:srgbClr val="2C14DE"/>
                </a:solidFill>
                <a:cs typeface="Courier New" panose="02070309020205020404" pitchFamily="49" charset="0"/>
              </a:rPr>
              <a:t>reference </a:t>
            </a:r>
            <a:r>
              <a:rPr lang="en-US" b="1" dirty="0">
                <a:cs typeface="Courier New" panose="02070309020205020404" pitchFamily="49" charset="0"/>
              </a:rPr>
              <a:t>of </a:t>
            </a:r>
            <a:r>
              <a:rPr lang="en-US" b="1" dirty="0" err="1">
                <a:solidFill>
                  <a:srgbClr val="2C14DE"/>
                </a:solidFill>
                <a:cs typeface="Courier New" panose="02070309020205020404" pitchFamily="49" charset="0"/>
              </a:rPr>
              <a:t>iostream</a:t>
            </a:r>
            <a:r>
              <a:rPr lang="en-US" b="1" dirty="0">
                <a:solidFill>
                  <a:srgbClr val="2C14DE"/>
                </a:solidFill>
                <a:cs typeface="Courier New" panose="02070309020205020404" pitchFamily="49" charset="0"/>
              </a:rPr>
              <a:t> object</a:t>
            </a:r>
            <a:r>
              <a:rPr lang="en-US" dirty="0">
                <a:cs typeface="Courier New" panose="02070309020205020404" pitchFamily="49" charset="0"/>
              </a:rPr>
              <a:t>, thus in above </a:t>
            </a:r>
            <a:r>
              <a:rPr lang="en-US" b="1" dirty="0">
                <a:solidFill>
                  <a:srgbClr val="2C14DE"/>
                </a:solidFill>
                <a:cs typeface="Courier New" panose="02070309020205020404" pitchFamily="49" charset="0"/>
              </a:rPr>
              <a:t>statement</a:t>
            </a:r>
            <a:r>
              <a:rPr lang="en-US" dirty="0">
                <a:solidFill>
                  <a:srgbClr val="2C14DE"/>
                </a:solidFill>
                <a:cs typeface="Courier New" panose="02070309020205020404" pitchFamily="49" charset="0"/>
              </a:rPr>
              <a:t> </a:t>
            </a:r>
            <a:r>
              <a:rPr lang="en-US" dirty="0">
                <a:cs typeface="Courier New" panose="02070309020205020404" pitchFamily="49" charset="0"/>
              </a:rPr>
              <a:t>the </a:t>
            </a:r>
            <a:r>
              <a:rPr lang="en-US" b="1" dirty="0" err="1">
                <a:cs typeface="Courier New" panose="02070309020205020404" pitchFamily="49" charset="0"/>
              </a:rPr>
              <a:t>cin</a:t>
            </a:r>
            <a:r>
              <a:rPr lang="en-US" dirty="0">
                <a:cs typeface="Courier New" panose="02070309020205020404" pitchFamily="49" charset="0"/>
              </a:rPr>
              <a:t> reference is returned that can be further used for </a:t>
            </a:r>
          </a:p>
          <a:p>
            <a:pPr lvl="1">
              <a:buFontTx/>
              <a:buNone/>
            </a:pPr>
            <a:r>
              <a:rPr lang="en-US" b="1" dirty="0">
                <a:cs typeface="Courier New" panose="02070309020205020404" pitchFamily="49" charset="0"/>
              </a:rPr>
              <a:t>Point cPoint1, cPoint2;</a:t>
            </a:r>
          </a:p>
          <a:p>
            <a:pPr lvl="1">
              <a:buFontTx/>
              <a:buNone/>
            </a:pPr>
            <a:r>
              <a:rPr lang="en-US" b="1" dirty="0" err="1">
                <a:cs typeface="Courier New" panose="02070309020205020404" pitchFamily="49" charset="0"/>
              </a:rPr>
              <a:t>cin</a:t>
            </a:r>
            <a:r>
              <a:rPr lang="en-US" b="1" dirty="0">
                <a:cs typeface="Courier New" panose="02070309020205020404" pitchFamily="49" charset="0"/>
              </a:rPr>
              <a:t> &gt;&gt; cPoint1 &gt;&gt; cPoint2;</a:t>
            </a:r>
          </a:p>
          <a:p>
            <a:pPr lvl="1">
              <a:buFontTx/>
              <a:buNone/>
            </a:pPr>
            <a:endParaRPr lang="en-US" sz="3200" dirty="0">
              <a:cs typeface="Courier New" panose="02070309020205020404" pitchFamily="49" charset="0"/>
            </a:endParaRPr>
          </a:p>
          <a:p>
            <a:r>
              <a:rPr lang="en-US" dirty="0">
                <a:cs typeface="Courier New" panose="02070309020205020404" pitchFamily="49" charset="0"/>
              </a:rPr>
              <a:t>In above statement (</a:t>
            </a:r>
            <a:r>
              <a:rPr lang="en-US" b="1" dirty="0" err="1">
                <a:solidFill>
                  <a:srgbClr val="2C14DE"/>
                </a:solidFill>
                <a:cs typeface="Courier New" panose="02070309020205020404" pitchFamily="49" charset="0"/>
              </a:rPr>
              <a:t>cin</a:t>
            </a:r>
            <a:r>
              <a:rPr lang="en-US" b="1" dirty="0">
                <a:solidFill>
                  <a:srgbClr val="2C14DE"/>
                </a:solidFill>
                <a:cs typeface="Courier New" panose="02070309020205020404" pitchFamily="49" charset="0"/>
              </a:rPr>
              <a:t> &gt;&gt; cPoint1</a:t>
            </a:r>
            <a:r>
              <a:rPr lang="en-US" dirty="0">
                <a:cs typeface="Courier New" panose="02070309020205020404" pitchFamily="49" charset="0"/>
              </a:rPr>
              <a:t>) </a:t>
            </a:r>
            <a:r>
              <a:rPr lang="en-US" b="1" dirty="0">
                <a:cs typeface="Courier New" panose="02070309020205020404" pitchFamily="49" charset="0"/>
              </a:rPr>
              <a:t>returns a reference </a:t>
            </a:r>
            <a:r>
              <a:rPr lang="en-US" dirty="0">
                <a:cs typeface="Courier New" panose="02070309020205020404" pitchFamily="49" charset="0"/>
              </a:rPr>
              <a:t>of </a:t>
            </a:r>
            <a:r>
              <a:rPr lang="en-US" b="1" dirty="0" err="1">
                <a:solidFill>
                  <a:srgbClr val="2C14DE"/>
                </a:solidFill>
                <a:cs typeface="Courier New" panose="02070309020205020404" pitchFamily="49" charset="0"/>
              </a:rPr>
              <a:t>cin</a:t>
            </a:r>
            <a:r>
              <a:rPr lang="en-US" dirty="0">
                <a:solidFill>
                  <a:srgbClr val="2C14DE"/>
                </a:solidFill>
                <a:cs typeface="Courier New" panose="02070309020205020404" pitchFamily="49" charset="0"/>
              </a:rPr>
              <a:t> </a:t>
            </a:r>
            <a:r>
              <a:rPr lang="en-US" dirty="0">
                <a:cs typeface="Courier New" panose="02070309020205020404" pitchFamily="49" charset="0"/>
              </a:rPr>
              <a:t>which is </a:t>
            </a:r>
            <a:r>
              <a:rPr lang="en-US" b="1" dirty="0">
                <a:solidFill>
                  <a:srgbClr val="008000"/>
                </a:solidFill>
                <a:cs typeface="Courier New" panose="02070309020205020404" pitchFamily="49" charset="0"/>
              </a:rPr>
              <a:t>further used for </a:t>
            </a:r>
            <a:r>
              <a:rPr lang="en-US" dirty="0">
                <a:cs typeface="Courier New" panose="02070309020205020404" pitchFamily="49" charset="0"/>
              </a:rPr>
              <a:t>( </a:t>
            </a:r>
            <a:r>
              <a:rPr lang="en-US" b="1" dirty="0" err="1">
                <a:solidFill>
                  <a:srgbClr val="2C14DE"/>
                </a:solidFill>
                <a:cs typeface="Courier New" panose="02070309020205020404" pitchFamily="49" charset="0"/>
              </a:rPr>
              <a:t>cin</a:t>
            </a:r>
            <a:r>
              <a:rPr lang="en-US" b="1" dirty="0">
                <a:solidFill>
                  <a:srgbClr val="2C14DE"/>
                </a:solidFill>
                <a:cs typeface="Courier New" panose="02070309020205020404" pitchFamily="49" charset="0"/>
              </a:rPr>
              <a:t> &gt;&gt; cPoint2</a:t>
            </a:r>
            <a:r>
              <a:rPr lang="en-US" dirty="0">
                <a:cs typeface="Courier New" panose="02070309020205020404" pitchFamily="49" charset="0"/>
              </a:rPr>
              <a:t>) </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31260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90600" y="0"/>
            <a:ext cx="8153400" cy="1066800"/>
          </a:xfrm>
        </p:spPr>
        <p:txBody>
          <a:bodyPr>
            <a:normAutofit/>
          </a:bodyPr>
          <a:lstStyle/>
          <a:p>
            <a:r>
              <a:rPr lang="en-US" sz="4800" b="1" dirty="0">
                <a:solidFill>
                  <a:srgbClr val="B80000"/>
                </a:solidFill>
              </a:rPr>
              <a:t>Data Conversion	</a:t>
            </a:r>
          </a:p>
        </p:txBody>
      </p:sp>
      <p:sp>
        <p:nvSpPr>
          <p:cNvPr id="16387" name="Rectangle 3"/>
          <p:cNvSpPr>
            <a:spLocks noGrp="1" noChangeArrowheads="1"/>
          </p:cNvSpPr>
          <p:nvPr>
            <p:ph idx="1"/>
          </p:nvPr>
        </p:nvSpPr>
        <p:spPr>
          <a:xfrm>
            <a:off x="39756" y="1219200"/>
            <a:ext cx="9104244" cy="5562600"/>
          </a:xfrm>
        </p:spPr>
        <p:txBody>
          <a:bodyPr>
            <a:normAutofit/>
          </a:bodyPr>
          <a:lstStyle/>
          <a:p>
            <a:r>
              <a:rPr lang="en-US" sz="2800" b="1" dirty="0">
                <a:cs typeface="Tahoma" panose="020B0604030504040204" pitchFamily="34" charset="0"/>
              </a:rPr>
              <a:t>Conversion</a:t>
            </a:r>
            <a:r>
              <a:rPr lang="en-US" sz="2800" dirty="0">
                <a:cs typeface="Tahoma" panose="020B0604030504040204" pitchFamily="34" charset="0"/>
              </a:rPr>
              <a:t> between </a:t>
            </a:r>
            <a:r>
              <a:rPr lang="en-US" sz="2800" b="1" dirty="0">
                <a:solidFill>
                  <a:srgbClr val="2C14DE"/>
                </a:solidFill>
                <a:cs typeface="Tahoma" panose="020B0604030504040204" pitchFamily="34" charset="0"/>
              </a:rPr>
              <a:t>basic types</a:t>
            </a:r>
          </a:p>
          <a:p>
            <a:r>
              <a:rPr lang="en-US" sz="2800" b="1" dirty="0">
                <a:cs typeface="Tahoma" panose="020B0604030504040204" pitchFamily="34" charset="0"/>
              </a:rPr>
              <a:t>Conversion</a:t>
            </a:r>
            <a:r>
              <a:rPr lang="en-US" sz="2800" dirty="0">
                <a:cs typeface="Tahoma" panose="020B0604030504040204" pitchFamily="34" charset="0"/>
              </a:rPr>
              <a:t> between </a:t>
            </a:r>
            <a:r>
              <a:rPr lang="en-US" sz="2800" b="1" dirty="0">
                <a:solidFill>
                  <a:srgbClr val="2C14DE"/>
                </a:solidFill>
                <a:cs typeface="Tahoma" panose="020B0604030504040204" pitchFamily="34" charset="0"/>
              </a:rPr>
              <a:t>Objects</a:t>
            </a:r>
            <a:r>
              <a:rPr lang="en-US" sz="2800" dirty="0">
                <a:solidFill>
                  <a:srgbClr val="2C14DE"/>
                </a:solidFill>
                <a:cs typeface="Tahoma" panose="020B0604030504040204" pitchFamily="34" charset="0"/>
              </a:rPr>
              <a:t> </a:t>
            </a:r>
            <a:r>
              <a:rPr lang="en-US" sz="2800" dirty="0">
                <a:cs typeface="Tahoma" panose="020B0604030504040204" pitchFamily="34" charset="0"/>
              </a:rPr>
              <a:t>and </a:t>
            </a:r>
            <a:r>
              <a:rPr lang="en-US" sz="2800" b="1" dirty="0">
                <a:solidFill>
                  <a:srgbClr val="2C14DE"/>
                </a:solidFill>
                <a:cs typeface="Tahoma" panose="020B0604030504040204" pitchFamily="34" charset="0"/>
              </a:rPr>
              <a:t>basic types</a:t>
            </a:r>
          </a:p>
          <a:p>
            <a:r>
              <a:rPr lang="en-US" sz="2800" b="1" dirty="0">
                <a:cs typeface="Tahoma" panose="020B0604030504040204" pitchFamily="34" charset="0"/>
              </a:rPr>
              <a:t>Conversion</a:t>
            </a:r>
            <a:r>
              <a:rPr lang="en-US" sz="2800" dirty="0">
                <a:cs typeface="Tahoma" panose="020B0604030504040204" pitchFamily="34" charset="0"/>
              </a:rPr>
              <a:t> between </a:t>
            </a:r>
            <a:r>
              <a:rPr lang="en-US" sz="2800" b="1" dirty="0">
                <a:solidFill>
                  <a:srgbClr val="2C14DE"/>
                </a:solidFill>
                <a:cs typeface="Tahoma" panose="020B0604030504040204" pitchFamily="34" charset="0"/>
              </a:rPr>
              <a:t>Objects</a:t>
            </a:r>
            <a:r>
              <a:rPr lang="en-US" sz="2800" dirty="0">
                <a:solidFill>
                  <a:srgbClr val="2C14DE"/>
                </a:solidFill>
                <a:cs typeface="Tahoma" panose="020B0604030504040204" pitchFamily="34" charset="0"/>
              </a:rPr>
              <a:t> </a:t>
            </a:r>
            <a:r>
              <a:rPr lang="en-US" sz="2800" dirty="0">
                <a:cs typeface="Tahoma" panose="020B0604030504040204" pitchFamily="34" charset="0"/>
              </a:rPr>
              <a:t>of </a:t>
            </a:r>
            <a:r>
              <a:rPr lang="en-US" sz="2800" b="1" dirty="0">
                <a:solidFill>
                  <a:srgbClr val="2C14DE"/>
                </a:solidFill>
                <a:cs typeface="Tahoma" panose="020B0604030504040204" pitchFamily="34" charset="0"/>
              </a:rPr>
              <a:t>different classes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64383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0"/>
            <a:ext cx="8229600" cy="1066800"/>
          </a:xfrm>
        </p:spPr>
        <p:txBody>
          <a:bodyPr/>
          <a:lstStyle/>
          <a:p>
            <a:r>
              <a:rPr lang="en-US" b="1" dirty="0">
                <a:solidFill>
                  <a:srgbClr val="B80000"/>
                </a:solidFill>
              </a:rPr>
              <a:t>Conversion b/w Basic Types</a:t>
            </a:r>
          </a:p>
        </p:txBody>
      </p:sp>
      <p:sp>
        <p:nvSpPr>
          <p:cNvPr id="547843" name="Rectangle 3"/>
          <p:cNvSpPr>
            <a:spLocks noGrp="1" noChangeArrowheads="1"/>
          </p:cNvSpPr>
          <p:nvPr>
            <p:ph idx="1"/>
          </p:nvPr>
        </p:nvSpPr>
        <p:spPr>
          <a:xfrm>
            <a:off x="0" y="1143000"/>
            <a:ext cx="8915400" cy="5638800"/>
          </a:xfrm>
        </p:spPr>
        <p:txBody>
          <a:bodyPr>
            <a:normAutofit/>
          </a:bodyPr>
          <a:lstStyle/>
          <a:p>
            <a:pPr>
              <a:defRPr/>
            </a:pPr>
            <a:r>
              <a:rPr lang="en-US" dirty="0">
                <a:cs typeface="Tahoma" pitchFamily="34" charset="0"/>
              </a:rPr>
              <a:t>When we use </a:t>
            </a:r>
            <a:r>
              <a:rPr lang="en-US" b="1" dirty="0">
                <a:solidFill>
                  <a:srgbClr val="B80000"/>
                </a:solidFill>
                <a:cs typeface="Tahoma" pitchFamily="34" charset="0"/>
              </a:rPr>
              <a:t>two different Types</a:t>
            </a:r>
            <a:r>
              <a:rPr lang="en-US" dirty="0">
                <a:cs typeface="Tahoma" pitchFamily="34" charset="0"/>
              </a:rPr>
              <a:t>:</a:t>
            </a:r>
          </a:p>
          <a:p>
            <a:pPr marL="0" indent="0">
              <a:buNone/>
              <a:defRPr/>
            </a:pPr>
            <a:r>
              <a:rPr lang="en-US" altLang="ja-JP" sz="2800" dirty="0">
                <a:cs typeface="Tahoma" pitchFamily="34" charset="0"/>
              </a:rPr>
              <a:t>     </a:t>
            </a:r>
            <a:r>
              <a:rPr lang="en-US" altLang="ja-JP" sz="2400" b="1" dirty="0" err="1">
                <a:solidFill>
                  <a:srgbClr val="2C14DE"/>
                </a:solidFill>
                <a:latin typeface="Consolas" panose="020B0609020204030204" pitchFamily="49" charset="0"/>
                <a:cs typeface="Tahoma" pitchFamily="34" charset="0"/>
              </a:rPr>
              <a:t>intvar</a:t>
            </a:r>
            <a:r>
              <a:rPr lang="en-US" altLang="ja-JP" sz="2400" b="1" dirty="0">
                <a:solidFill>
                  <a:srgbClr val="2C14DE"/>
                </a:solidFill>
                <a:latin typeface="Consolas" panose="020B0609020204030204" pitchFamily="49" charset="0"/>
                <a:cs typeface="Tahoma" pitchFamily="34" charset="0"/>
              </a:rPr>
              <a:t>=</a:t>
            </a:r>
            <a:r>
              <a:rPr lang="en-US" altLang="ja-JP" sz="2400" b="1" dirty="0" err="1">
                <a:solidFill>
                  <a:srgbClr val="2C14DE"/>
                </a:solidFill>
                <a:latin typeface="Consolas" panose="020B0609020204030204" pitchFamily="49" charset="0"/>
                <a:cs typeface="Tahoma" pitchFamily="34" charset="0"/>
              </a:rPr>
              <a:t>floatvar</a:t>
            </a:r>
            <a:r>
              <a:rPr lang="en-US" altLang="ja-JP" sz="2400" b="1" dirty="0">
                <a:latin typeface="Consolas" panose="020B0609020204030204" pitchFamily="49" charset="0"/>
                <a:cs typeface="Tahoma" pitchFamily="34" charset="0"/>
              </a:rPr>
              <a:t>;</a:t>
            </a:r>
            <a:r>
              <a:rPr lang="en-US" altLang="ja-JP" sz="2400" dirty="0">
                <a:latin typeface="Consolas" panose="020B0609020204030204" pitchFamily="49" charset="0"/>
                <a:cs typeface="Tahoma" pitchFamily="34" charset="0"/>
              </a:rPr>
              <a:t> </a:t>
            </a:r>
            <a:r>
              <a:rPr lang="en-US" altLang="ja-JP" sz="2800" dirty="0">
                <a:solidFill>
                  <a:srgbClr val="FF0000"/>
                </a:solidFill>
                <a:cs typeface="Tahoma" pitchFamily="34" charset="0"/>
              </a:rPr>
              <a:t>//</a:t>
            </a:r>
            <a:r>
              <a:rPr lang="en-US" altLang="ja-JP" sz="2800" dirty="0">
                <a:solidFill>
                  <a:srgbClr val="FF0000"/>
                </a:solidFill>
                <a:effectLst>
                  <a:outerShdw blurRad="38100" dist="38100" dir="2700000" algn="tl">
                    <a:srgbClr val="C0C0C0"/>
                  </a:outerShdw>
                </a:effectLst>
                <a:cs typeface="Tahoma" pitchFamily="34" charset="0"/>
              </a:rPr>
              <a:t>the compiler calls a special routine 			      // </a:t>
            </a:r>
            <a:r>
              <a:rPr lang="en-US" altLang="ja-JP" sz="2800" dirty="0">
                <a:solidFill>
                  <a:srgbClr val="FF0000"/>
                </a:solidFill>
                <a:cs typeface="Tahoma" pitchFamily="34" charset="0"/>
              </a:rPr>
              <a:t>that converts this value from 				      // floating point format to integer 				      // format.</a:t>
            </a:r>
          </a:p>
          <a:p>
            <a:pPr>
              <a:defRPr/>
            </a:pPr>
            <a:endParaRPr lang="en-US" sz="2800" dirty="0">
              <a:cs typeface="Tahoma" pitchFamily="34" charset="0"/>
            </a:endParaRPr>
          </a:p>
          <a:p>
            <a:pPr algn="just">
              <a:defRPr/>
            </a:pPr>
            <a:r>
              <a:rPr lang="en-US" sz="2800" dirty="0">
                <a:cs typeface="Tahoma" pitchFamily="34" charset="0"/>
              </a:rPr>
              <a:t>There are </a:t>
            </a:r>
            <a:r>
              <a:rPr lang="en-US" sz="2800" b="1" dirty="0">
                <a:solidFill>
                  <a:srgbClr val="2C14DE"/>
                </a:solidFill>
                <a:cs typeface="Tahoma" pitchFamily="34" charset="0"/>
              </a:rPr>
              <a:t>many such conversion routine</a:t>
            </a:r>
            <a:r>
              <a:rPr lang="en-US" sz="2800" b="1" dirty="0">
                <a:cs typeface="Tahoma" pitchFamily="34" charset="0"/>
              </a:rPr>
              <a:t> </a:t>
            </a:r>
            <a:r>
              <a:rPr lang="en-US" sz="2800" dirty="0">
                <a:cs typeface="Tahoma" pitchFamily="34" charset="0"/>
              </a:rPr>
              <a:t>built in C++ compiler and </a:t>
            </a:r>
            <a:r>
              <a:rPr lang="en-US" sz="2800" b="1" dirty="0">
                <a:solidFill>
                  <a:srgbClr val="2C14DE"/>
                </a:solidFill>
                <a:cs typeface="Tahoma" pitchFamily="34" charset="0"/>
              </a:rPr>
              <a:t>called upon </a:t>
            </a:r>
            <a:r>
              <a:rPr lang="en-US" sz="2800" dirty="0">
                <a:cs typeface="Tahoma" pitchFamily="34" charset="0"/>
              </a:rPr>
              <a:t>when </a:t>
            </a:r>
            <a:r>
              <a:rPr lang="en-US" sz="2800" b="1" dirty="0">
                <a:solidFill>
                  <a:srgbClr val="2C14DE"/>
                </a:solidFill>
                <a:cs typeface="Tahoma" pitchFamily="34" charset="0"/>
              </a:rPr>
              <a:t>any such conversion </a:t>
            </a:r>
            <a:r>
              <a:rPr lang="en-US" sz="2800" dirty="0">
                <a:cs typeface="Tahoma" pitchFamily="34" charset="0"/>
              </a:rPr>
              <a:t>is </a:t>
            </a:r>
            <a:r>
              <a:rPr lang="en-US" sz="2800" b="1" dirty="0">
                <a:solidFill>
                  <a:srgbClr val="2C14DE"/>
                </a:solidFill>
                <a:cs typeface="Tahoma" pitchFamily="34" charset="0"/>
              </a:rPr>
              <a:t>required</a:t>
            </a:r>
            <a:r>
              <a:rPr lang="en-US" sz="2800" dirty="0">
                <a:cs typeface="Tahoma"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5890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0"/>
            <a:ext cx="8153400" cy="1066800"/>
          </a:xfrm>
        </p:spPr>
        <p:txBody>
          <a:bodyPr/>
          <a:lstStyle/>
          <a:p>
            <a:r>
              <a:rPr lang="en-US" b="1" dirty="0">
                <a:solidFill>
                  <a:srgbClr val="B80000"/>
                </a:solidFill>
              </a:rPr>
              <a:t>Explicit Conversion</a:t>
            </a:r>
          </a:p>
        </p:txBody>
      </p:sp>
      <p:sp>
        <p:nvSpPr>
          <p:cNvPr id="548867" name="Rectangle 3"/>
          <p:cNvSpPr>
            <a:spLocks noGrp="1" noChangeArrowheads="1"/>
          </p:cNvSpPr>
          <p:nvPr>
            <p:ph idx="1"/>
          </p:nvPr>
        </p:nvSpPr>
        <p:spPr/>
        <p:txBody>
          <a:bodyPr/>
          <a:lstStyle/>
          <a:p>
            <a:pPr>
              <a:defRPr/>
            </a:pPr>
            <a:r>
              <a:rPr lang="en-US" b="1" dirty="0">
                <a:solidFill>
                  <a:srgbClr val="B80000"/>
                </a:solidFill>
                <a:ea typeface="Tahoma" pitchFamily="34" charset="0"/>
                <a:cs typeface="Tahoma" pitchFamily="34" charset="0"/>
              </a:rPr>
              <a:t>if we want to force compiler to convert data from one native type to other</a:t>
            </a:r>
            <a:r>
              <a:rPr lang="en-US" dirty="0">
                <a:ea typeface="Tahoma" pitchFamily="34" charset="0"/>
                <a:cs typeface="Tahoma" pitchFamily="34" charset="0"/>
              </a:rPr>
              <a:t>, we can use </a:t>
            </a:r>
            <a:r>
              <a:rPr lang="en-US" b="1" dirty="0">
                <a:solidFill>
                  <a:srgbClr val="2C14DE"/>
                </a:solidFill>
                <a:ea typeface="Tahoma" pitchFamily="34" charset="0"/>
                <a:cs typeface="Tahoma" pitchFamily="34" charset="0"/>
              </a:rPr>
              <a:t>explicit casting, </a:t>
            </a:r>
            <a:r>
              <a:rPr lang="en-US" dirty="0">
                <a:ea typeface="Tahoma" pitchFamily="34" charset="0"/>
                <a:cs typeface="Tahoma" pitchFamily="34" charset="0"/>
              </a:rPr>
              <a:t>	</a:t>
            </a:r>
            <a:r>
              <a:rPr lang="en-US" sz="2400" b="1" dirty="0" err="1">
                <a:solidFill>
                  <a:srgbClr val="008000"/>
                </a:solidFill>
                <a:latin typeface="Courier New" panose="02070309020205020404" pitchFamily="49" charset="0"/>
                <a:ea typeface="Tahoma" pitchFamily="34" charset="0"/>
                <a:cs typeface="Courier New" panose="02070309020205020404" pitchFamily="49" charset="0"/>
              </a:rPr>
              <a:t>intvar</a:t>
            </a:r>
            <a:r>
              <a:rPr lang="en-US" sz="2400" b="1" dirty="0">
                <a:solidFill>
                  <a:srgbClr val="008000"/>
                </a:solidFill>
                <a:latin typeface="Courier New" panose="02070309020205020404" pitchFamily="49" charset="0"/>
                <a:ea typeface="Tahoma" pitchFamily="34" charset="0"/>
                <a:cs typeface="Courier New" panose="02070309020205020404" pitchFamily="49" charset="0"/>
              </a:rPr>
              <a:t>=</a:t>
            </a:r>
            <a:r>
              <a:rPr lang="en-US" sz="2400" b="1" dirty="0" err="1">
                <a:solidFill>
                  <a:srgbClr val="008000"/>
                </a:solidFill>
                <a:latin typeface="Courier New" panose="02070309020205020404" pitchFamily="49" charset="0"/>
                <a:ea typeface="Tahoma" pitchFamily="34" charset="0"/>
                <a:cs typeface="Courier New" panose="02070309020205020404" pitchFamily="49" charset="0"/>
              </a:rPr>
              <a:t>int</a:t>
            </a:r>
            <a:r>
              <a:rPr lang="en-US" sz="2400" b="1" dirty="0">
                <a:solidFill>
                  <a:srgbClr val="008000"/>
                </a:solidFill>
                <a:latin typeface="Courier New" panose="02070309020205020404" pitchFamily="49" charset="0"/>
                <a:ea typeface="Tahoma" pitchFamily="34" charset="0"/>
                <a:cs typeface="Courier New" panose="02070309020205020404" pitchFamily="49" charset="0"/>
              </a:rPr>
              <a:t>(</a:t>
            </a:r>
            <a:r>
              <a:rPr lang="en-US" sz="2400" b="1" dirty="0" err="1">
                <a:solidFill>
                  <a:srgbClr val="008000"/>
                </a:solidFill>
                <a:latin typeface="Courier New" panose="02070309020205020404" pitchFamily="49" charset="0"/>
                <a:ea typeface="Tahoma" pitchFamily="34" charset="0"/>
                <a:cs typeface="Courier New" panose="02070309020205020404" pitchFamily="49" charset="0"/>
              </a:rPr>
              <a:t>floatvar</a:t>
            </a:r>
            <a:r>
              <a:rPr lang="en-US" sz="2400" b="1" dirty="0">
                <a:solidFill>
                  <a:srgbClr val="008000"/>
                </a:solidFill>
                <a:latin typeface="Courier New" panose="02070309020205020404" pitchFamily="49" charset="0"/>
                <a:ea typeface="Tahoma" pitchFamily="34" charset="0"/>
                <a:cs typeface="Courier New" panose="02070309020205020404" pitchFamily="49" charset="0"/>
              </a:rPr>
              <a:t>)</a:t>
            </a:r>
          </a:p>
          <a:p>
            <a:pPr>
              <a:defRPr/>
            </a:pPr>
            <a:endParaRPr lang="en-US" dirty="0">
              <a:ea typeface="Tahoma" pitchFamily="34" charset="0"/>
              <a:cs typeface="Tahoma" pitchFamily="34" charset="0"/>
            </a:endParaRPr>
          </a:p>
          <a:p>
            <a:pPr>
              <a:defRPr/>
            </a:pPr>
            <a:r>
              <a:rPr lang="en-US" sz="2800" dirty="0">
                <a:ea typeface="Tahoma" pitchFamily="34" charset="0"/>
                <a:cs typeface="Tahoma" pitchFamily="34" charset="0"/>
              </a:rPr>
              <a:t>it is </a:t>
            </a:r>
            <a:r>
              <a:rPr lang="en-US" sz="2800" b="1" dirty="0">
                <a:solidFill>
                  <a:srgbClr val="2C14DE"/>
                </a:solidFill>
                <a:ea typeface="Tahoma" pitchFamily="34" charset="0"/>
                <a:cs typeface="Tahoma" pitchFamily="34" charset="0"/>
              </a:rPr>
              <a:t>obvious</a:t>
            </a:r>
            <a:r>
              <a:rPr lang="en-US" sz="2800" dirty="0">
                <a:ea typeface="Tahoma" pitchFamily="34" charset="0"/>
                <a:cs typeface="Tahoma" pitchFamily="34" charset="0"/>
              </a:rPr>
              <a:t> that </a:t>
            </a:r>
            <a:r>
              <a:rPr lang="en-US" sz="2800" b="1" dirty="0">
                <a:solidFill>
                  <a:srgbClr val="2C14DE"/>
                </a:solidFill>
                <a:ea typeface="Tahoma" pitchFamily="34" charset="0"/>
                <a:cs typeface="Tahoma" pitchFamily="34" charset="0"/>
              </a:rPr>
              <a:t>int( ) conversion function </a:t>
            </a:r>
            <a:r>
              <a:rPr lang="en-US" sz="2800" dirty="0">
                <a:ea typeface="Tahoma" pitchFamily="34" charset="0"/>
                <a:cs typeface="Tahoma" pitchFamily="34" charset="0"/>
              </a:rPr>
              <a:t>will convert from </a:t>
            </a:r>
            <a:r>
              <a:rPr lang="en-US" sz="2800" b="1" dirty="0">
                <a:solidFill>
                  <a:srgbClr val="2C14DE"/>
                </a:solidFill>
                <a:ea typeface="Tahoma" pitchFamily="34" charset="0"/>
                <a:cs typeface="Tahoma" pitchFamily="34" charset="0"/>
              </a:rPr>
              <a:t>float to int</a:t>
            </a:r>
            <a:r>
              <a:rPr lang="en-US" sz="2800" dirty="0">
                <a:ea typeface="Tahoma" pitchFamily="34" charset="0"/>
                <a:cs typeface="Tahoma" pitchFamily="34" charset="0"/>
              </a:rPr>
              <a:t>.</a:t>
            </a:r>
          </a:p>
          <a:p>
            <a:pPr>
              <a:defRPr/>
            </a:pPr>
            <a:endParaRPr lang="en-US" sz="2800" dirty="0">
              <a:ea typeface="Tahoma" pitchFamily="34" charset="0"/>
              <a:cs typeface="Tahoma" pitchFamily="34" charset="0"/>
            </a:endParaRPr>
          </a:p>
          <a:p>
            <a:pPr>
              <a:defRPr/>
            </a:pPr>
            <a:r>
              <a:rPr lang="en-US" sz="2800" dirty="0">
                <a:ea typeface="Tahoma" pitchFamily="34" charset="0"/>
                <a:cs typeface="Tahoma" pitchFamily="34" charset="0"/>
              </a:rPr>
              <a:t>This </a:t>
            </a:r>
            <a:r>
              <a:rPr lang="en-US" sz="2800" b="1" u="sng" dirty="0">
                <a:solidFill>
                  <a:srgbClr val="2C14DE"/>
                </a:solidFill>
                <a:ea typeface="Tahoma" pitchFamily="34" charset="0"/>
                <a:cs typeface="Tahoma" pitchFamily="34" charset="0"/>
              </a:rPr>
              <a:t>explicit conversion uses same built-in routines</a:t>
            </a:r>
            <a:r>
              <a:rPr lang="en-US" sz="2800" dirty="0">
                <a:ea typeface="Tahoma" pitchFamily="34" charset="0"/>
                <a:cs typeface="Tahoma"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2749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90600" y="0"/>
            <a:ext cx="8153400" cy="1036319"/>
          </a:xfrm>
        </p:spPr>
        <p:txBody>
          <a:bodyPr>
            <a:noAutofit/>
          </a:bodyPr>
          <a:lstStyle/>
          <a:p>
            <a:r>
              <a:rPr lang="en-US" sz="3200" b="1" dirty="0">
                <a:solidFill>
                  <a:srgbClr val="B80000"/>
                </a:solidFill>
              </a:rPr>
              <a:t>Conversion Between Objects and Basic Types</a:t>
            </a:r>
          </a:p>
        </p:txBody>
      </p:sp>
      <p:sp>
        <p:nvSpPr>
          <p:cNvPr id="549891" name="Rectangle 3"/>
          <p:cNvSpPr>
            <a:spLocks noGrp="1" noChangeArrowheads="1"/>
          </p:cNvSpPr>
          <p:nvPr>
            <p:ph idx="1"/>
          </p:nvPr>
        </p:nvSpPr>
        <p:spPr/>
        <p:txBody>
          <a:bodyPr/>
          <a:lstStyle/>
          <a:p>
            <a:pPr>
              <a:defRPr/>
            </a:pPr>
            <a:r>
              <a:rPr lang="en-US" sz="3000" dirty="0">
                <a:ea typeface="Tahoma" pitchFamily="34" charset="0"/>
                <a:cs typeface="Tahoma" pitchFamily="34" charset="0"/>
              </a:rPr>
              <a:t>To convert from a </a:t>
            </a:r>
            <a:r>
              <a:rPr lang="en-US" sz="3000" b="1" dirty="0">
                <a:solidFill>
                  <a:srgbClr val="2C14DE"/>
                </a:solidFill>
                <a:ea typeface="Tahoma" pitchFamily="34" charset="0"/>
                <a:cs typeface="Tahoma" pitchFamily="34" charset="0"/>
              </a:rPr>
              <a:t>basic type </a:t>
            </a:r>
            <a:r>
              <a:rPr lang="en-US" sz="3000" dirty="0">
                <a:ea typeface="Tahoma" pitchFamily="34" charset="0"/>
                <a:cs typeface="Tahoma" pitchFamily="34" charset="0"/>
              </a:rPr>
              <a:t>( i.e., </a:t>
            </a:r>
            <a:r>
              <a:rPr lang="en-US" sz="3000" b="1" i="1" dirty="0">
                <a:ea typeface="Tahoma" pitchFamily="34" charset="0"/>
                <a:cs typeface="Tahoma" pitchFamily="34" charset="0"/>
              </a:rPr>
              <a:t>float</a:t>
            </a:r>
            <a:r>
              <a:rPr lang="en-US" sz="3000" dirty="0">
                <a:ea typeface="Tahoma" pitchFamily="34" charset="0"/>
                <a:cs typeface="Tahoma" pitchFamily="34" charset="0"/>
              </a:rPr>
              <a:t>) to </a:t>
            </a:r>
            <a:r>
              <a:rPr lang="en-US" sz="3000" b="1" dirty="0">
                <a:solidFill>
                  <a:srgbClr val="2C14DE"/>
                </a:solidFill>
                <a:ea typeface="Tahoma" pitchFamily="34" charset="0"/>
                <a:cs typeface="Tahoma" pitchFamily="34" charset="0"/>
              </a:rPr>
              <a:t>object types</a:t>
            </a:r>
            <a:r>
              <a:rPr lang="en-US" sz="3000" dirty="0">
                <a:ea typeface="Tahoma" pitchFamily="34" charset="0"/>
                <a:cs typeface="Tahoma" pitchFamily="34" charset="0"/>
              </a:rPr>
              <a:t> (i.e., </a:t>
            </a:r>
            <a:r>
              <a:rPr lang="en-US" sz="3000" b="1" i="1" dirty="0">
                <a:ea typeface="Tahoma" pitchFamily="34" charset="0"/>
                <a:cs typeface="Tahoma" pitchFamily="34" charset="0"/>
              </a:rPr>
              <a:t>Distance</a:t>
            </a:r>
            <a:r>
              <a:rPr lang="en-US" sz="3000" dirty="0">
                <a:ea typeface="Tahoma" pitchFamily="34" charset="0"/>
                <a:cs typeface="Tahoma" pitchFamily="34" charset="0"/>
              </a:rPr>
              <a:t>), </a:t>
            </a:r>
            <a:r>
              <a:rPr lang="en-US" sz="3000" b="1" dirty="0">
                <a:solidFill>
                  <a:srgbClr val="D20000"/>
                </a:solidFill>
                <a:ea typeface="Tahoma" pitchFamily="34" charset="0"/>
                <a:cs typeface="Tahoma" pitchFamily="34" charset="0"/>
              </a:rPr>
              <a:t>we use a constructor with one argument</a:t>
            </a:r>
            <a:r>
              <a:rPr lang="en-US" sz="3000" dirty="0">
                <a:ea typeface="Tahoma" pitchFamily="34" charset="0"/>
                <a:cs typeface="Tahoma" pitchFamily="34" charset="0"/>
              </a:rPr>
              <a:t>.</a:t>
            </a:r>
          </a:p>
          <a:p>
            <a:pPr>
              <a:buFont typeface="Monotype Sorts" pitchFamily="2" charset="2"/>
              <a:buNone/>
              <a:defRPr/>
            </a:pPr>
            <a:r>
              <a:rPr lang="en-US" i="1" dirty="0">
                <a:solidFill>
                  <a:srgbClr val="2C14DE"/>
                </a:solidFill>
                <a:ea typeface="Tahoma" pitchFamily="34" charset="0"/>
                <a:cs typeface="Tahoma" pitchFamily="34" charset="0"/>
              </a:rPr>
              <a:t>		</a:t>
            </a:r>
            <a:r>
              <a:rPr lang="en-US" sz="2400" b="1" dirty="0">
                <a:solidFill>
                  <a:srgbClr val="2C14DE"/>
                </a:solidFill>
                <a:latin typeface="Consolas" panose="020B0609020204030204" pitchFamily="49" charset="0"/>
                <a:ea typeface="Tahoma" pitchFamily="34" charset="0"/>
                <a:cs typeface="Tahoma" pitchFamily="34" charset="0"/>
              </a:rPr>
              <a:t>Distance(float meters){ }</a:t>
            </a:r>
          </a:p>
          <a:p>
            <a:pPr>
              <a:defRPr/>
            </a:pPr>
            <a:endParaRPr lang="en-US" dirty="0">
              <a:ea typeface="Tahoma" pitchFamily="34" charset="0"/>
              <a:cs typeface="Tahoma" pitchFamily="34" charset="0"/>
            </a:endParaRPr>
          </a:p>
          <a:p>
            <a:pPr algn="just">
              <a:defRPr/>
            </a:pPr>
            <a:r>
              <a:rPr lang="en-US" sz="3000" dirty="0">
                <a:ea typeface="Tahoma" pitchFamily="34" charset="0"/>
                <a:cs typeface="Tahoma" pitchFamily="34" charset="0"/>
              </a:rPr>
              <a:t>This </a:t>
            </a:r>
            <a:r>
              <a:rPr lang="en-US" sz="3000" b="1" dirty="0">
                <a:solidFill>
                  <a:srgbClr val="2C14DE"/>
                </a:solidFill>
                <a:ea typeface="Tahoma" pitchFamily="34" charset="0"/>
                <a:cs typeface="Tahoma" pitchFamily="34" charset="0"/>
              </a:rPr>
              <a:t>function</a:t>
            </a:r>
            <a:r>
              <a:rPr lang="en-US" sz="3000" dirty="0">
                <a:solidFill>
                  <a:srgbClr val="2C14DE"/>
                </a:solidFill>
                <a:ea typeface="Tahoma" pitchFamily="34" charset="0"/>
                <a:cs typeface="Tahoma" pitchFamily="34" charset="0"/>
              </a:rPr>
              <a:t> </a:t>
            </a:r>
            <a:r>
              <a:rPr lang="en-US" sz="3000" dirty="0">
                <a:ea typeface="Tahoma" pitchFamily="34" charset="0"/>
                <a:cs typeface="Tahoma" pitchFamily="34" charset="0"/>
              </a:rPr>
              <a:t>is </a:t>
            </a:r>
            <a:r>
              <a:rPr lang="en-US" sz="3000" b="1" dirty="0">
                <a:solidFill>
                  <a:srgbClr val="2C14DE"/>
                </a:solidFill>
                <a:ea typeface="Tahoma" pitchFamily="34" charset="0"/>
                <a:cs typeface="Tahoma" pitchFamily="34" charset="0"/>
              </a:rPr>
              <a:t>called</a:t>
            </a:r>
            <a:r>
              <a:rPr lang="en-US" sz="3000" dirty="0">
                <a:ea typeface="Tahoma" pitchFamily="34" charset="0"/>
                <a:cs typeface="Tahoma" pitchFamily="34" charset="0"/>
              </a:rPr>
              <a:t> when an </a:t>
            </a:r>
            <a:r>
              <a:rPr lang="en-US" sz="3000" b="1" dirty="0">
                <a:solidFill>
                  <a:srgbClr val="2C14DE"/>
                </a:solidFill>
                <a:ea typeface="Tahoma" pitchFamily="34" charset="0"/>
                <a:cs typeface="Tahoma" pitchFamily="34" charset="0"/>
              </a:rPr>
              <a:t>object of type Distance</a:t>
            </a:r>
            <a:r>
              <a:rPr lang="en-US" sz="3000" dirty="0">
                <a:ea typeface="Tahoma" pitchFamily="34" charset="0"/>
                <a:cs typeface="Tahoma" pitchFamily="34" charset="0"/>
              </a:rPr>
              <a:t> is </a:t>
            </a:r>
            <a:r>
              <a:rPr lang="en-US" sz="3000" b="1" dirty="0">
                <a:solidFill>
                  <a:srgbClr val="2C14DE"/>
                </a:solidFill>
                <a:ea typeface="Tahoma" pitchFamily="34" charset="0"/>
                <a:cs typeface="Tahoma" pitchFamily="34" charset="0"/>
              </a:rPr>
              <a:t>created</a:t>
            </a:r>
            <a:r>
              <a:rPr lang="en-US" sz="3000" dirty="0">
                <a:solidFill>
                  <a:srgbClr val="2C14DE"/>
                </a:solidFill>
                <a:ea typeface="Tahoma" pitchFamily="34" charset="0"/>
                <a:cs typeface="Tahoma" pitchFamily="34" charset="0"/>
              </a:rPr>
              <a:t> </a:t>
            </a:r>
            <a:r>
              <a:rPr lang="en-US" sz="3000" dirty="0">
                <a:ea typeface="Tahoma" pitchFamily="34" charset="0"/>
                <a:cs typeface="Tahoma" pitchFamily="34" charset="0"/>
              </a:rPr>
              <a:t>with a </a:t>
            </a:r>
            <a:r>
              <a:rPr lang="en-US" sz="3000" b="1" dirty="0">
                <a:solidFill>
                  <a:srgbClr val="2C14DE"/>
                </a:solidFill>
                <a:ea typeface="Tahoma" pitchFamily="34" charset="0"/>
                <a:cs typeface="Tahoma" pitchFamily="34" charset="0"/>
              </a:rPr>
              <a:t>single argument</a:t>
            </a:r>
            <a:r>
              <a:rPr lang="en-US" sz="3000" dirty="0">
                <a:ea typeface="Tahoma" pitchFamily="34" charset="0"/>
                <a:cs typeface="Tahoma" pitchFamily="34" charset="0"/>
              </a:rPr>
              <a:t>. </a:t>
            </a:r>
          </a:p>
          <a:p>
            <a:pPr>
              <a:defRPr/>
            </a:pPr>
            <a:endParaRPr lang="en-US" dirty="0">
              <a:ea typeface="Tahoma" pitchFamily="34" charset="0"/>
              <a:cs typeface="Tahoma" pitchFamily="34" charset="0"/>
            </a:endParaRPr>
          </a:p>
          <a:p>
            <a:pPr>
              <a:defRPr/>
            </a:pPr>
            <a:r>
              <a:rPr lang="en-US" sz="3000" dirty="0">
                <a:ea typeface="Tahoma" pitchFamily="34" charset="0"/>
                <a:cs typeface="Tahoma" pitchFamily="34" charset="0"/>
              </a:rPr>
              <a:t>This </a:t>
            </a:r>
            <a:r>
              <a:rPr lang="en-US" sz="3000" b="1" dirty="0">
                <a:solidFill>
                  <a:srgbClr val="008000"/>
                </a:solidFill>
                <a:ea typeface="Tahoma" pitchFamily="34" charset="0"/>
                <a:cs typeface="Tahoma" pitchFamily="34" charset="0"/>
              </a:rPr>
              <a:t>conversion allows a floating value to be assigned to a Distance type object. </a:t>
            </a:r>
            <a:endParaRPr lang="en-US" sz="3000" b="1" i="1" dirty="0">
              <a:solidFill>
                <a:srgbClr val="008000"/>
              </a:solidFill>
              <a:ea typeface="Tahoma" pitchFamily="34" charset="0"/>
              <a:cs typeface="Tahoma"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46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0"/>
            <a:ext cx="8153400" cy="1066800"/>
          </a:xfrm>
        </p:spPr>
        <p:txBody>
          <a:bodyPr/>
          <a:lstStyle/>
          <a:p>
            <a:r>
              <a:rPr lang="en-US" b="1" dirty="0">
                <a:solidFill>
                  <a:srgbClr val="B80000"/>
                </a:solidFill>
              </a:rPr>
              <a:t>Operator Overloading</a:t>
            </a:r>
          </a:p>
        </p:txBody>
      </p:sp>
      <p:sp>
        <p:nvSpPr>
          <p:cNvPr id="12291" name="Rectangle 3"/>
          <p:cNvSpPr>
            <a:spLocks noGrp="1" noChangeArrowheads="1"/>
          </p:cNvSpPr>
          <p:nvPr>
            <p:ph type="body" idx="1"/>
          </p:nvPr>
        </p:nvSpPr>
        <p:spPr>
          <a:xfrm>
            <a:off x="73706" y="1219200"/>
            <a:ext cx="8994094" cy="5562600"/>
          </a:xfrm>
        </p:spPr>
        <p:txBody>
          <a:bodyPr/>
          <a:lstStyle/>
          <a:p>
            <a:pPr algn="just">
              <a:lnSpc>
                <a:spcPct val="90000"/>
              </a:lnSpc>
            </a:pPr>
            <a:r>
              <a:rPr lang="en-US" sz="3000" dirty="0">
                <a:cs typeface="Tahoma" panose="020B0604030504040204" pitchFamily="34" charset="0"/>
              </a:rPr>
              <a:t>The operator</a:t>
            </a:r>
            <a:r>
              <a:rPr lang="en-US" sz="3000" dirty="0">
                <a:solidFill>
                  <a:srgbClr val="B80000"/>
                </a:solidFill>
                <a:cs typeface="Tahoma" panose="020B0604030504040204" pitchFamily="34" charset="0"/>
              </a:rPr>
              <a:t> </a:t>
            </a:r>
            <a:r>
              <a:rPr lang="ja-JP" altLang="en-US" sz="3000" dirty="0">
                <a:cs typeface="Tahoma" panose="020B0604030504040204" pitchFamily="34" charset="0"/>
              </a:rPr>
              <a:t>“</a:t>
            </a:r>
            <a:r>
              <a:rPr lang="en-US" altLang="ja-JP" sz="3000" b="1" dirty="0">
                <a:solidFill>
                  <a:srgbClr val="2C14DE"/>
                </a:solidFill>
                <a:cs typeface="Tahoma" panose="020B0604030504040204" pitchFamily="34" charset="0"/>
              </a:rPr>
              <a:t>+</a:t>
            </a:r>
            <a:r>
              <a:rPr lang="ja-JP" altLang="en-US" sz="3000" dirty="0">
                <a:cs typeface="Tahoma" panose="020B0604030504040204" pitchFamily="34" charset="0"/>
              </a:rPr>
              <a:t>”</a:t>
            </a:r>
            <a:r>
              <a:rPr lang="en-US" altLang="ja-JP" sz="3000" dirty="0">
                <a:cs typeface="Tahoma" panose="020B0604030504040204" pitchFamily="34" charset="0"/>
              </a:rPr>
              <a:t>  also has different semantics depending on the type of its arguments</a:t>
            </a:r>
            <a:r>
              <a:rPr lang="en-AU" altLang="ja-JP" sz="3000" dirty="0">
                <a:cs typeface="Tahoma" panose="020B0604030504040204" pitchFamily="34" charset="0"/>
              </a:rPr>
              <a:t>.</a:t>
            </a:r>
            <a:endParaRPr lang="en-US" altLang="ja-JP" sz="3000" dirty="0">
              <a:cs typeface="Tahoma" panose="020B0604030504040204" pitchFamily="34" charset="0"/>
            </a:endParaRPr>
          </a:p>
          <a:p>
            <a:pPr>
              <a:lnSpc>
                <a:spcPct val="90000"/>
              </a:lnSpc>
            </a:pPr>
            <a:endParaRPr lang="en-US" dirty="0">
              <a:cs typeface="Tahoma" panose="020B0604030504040204" pitchFamily="34" charset="0"/>
            </a:endParaRPr>
          </a:p>
          <a:p>
            <a:pPr>
              <a:lnSpc>
                <a:spcPct val="90000"/>
              </a:lnSpc>
            </a:pPr>
            <a:r>
              <a:rPr lang="en-US" b="1" u="sng" dirty="0">
                <a:cs typeface="Tahoma" panose="020B0604030504040204" pitchFamily="34" charset="0"/>
              </a:rPr>
              <a:t>Example</a:t>
            </a:r>
          </a:p>
          <a:p>
            <a:pPr>
              <a:lnSpc>
                <a:spcPct val="90000"/>
              </a:lnSpc>
              <a:buFont typeface="Monotype Sorts" charset="2"/>
              <a:buNone/>
            </a:pPr>
            <a:r>
              <a:rPr lang="en-US" dirty="0">
                <a:cs typeface="Tahoma" panose="020B0604030504040204" pitchFamily="34" charset="0"/>
              </a:rPr>
              <a:t>	</a:t>
            </a:r>
            <a:r>
              <a:rPr lang="en-US" sz="2800" b="1" dirty="0" err="1">
                <a:solidFill>
                  <a:srgbClr val="C00000"/>
                </a:solidFill>
                <a:latin typeface="Consolas" panose="020B0609020204030204" pitchFamily="49" charset="0"/>
                <a:cs typeface="Tahoma" panose="020B0604030504040204" pitchFamily="34" charset="0"/>
              </a:rPr>
              <a:t>int</a:t>
            </a:r>
            <a:r>
              <a:rPr lang="en-US" sz="2800" b="1" dirty="0">
                <a:solidFill>
                  <a:srgbClr val="C00000"/>
                </a:solidFill>
                <a:latin typeface="Consolas" panose="020B0609020204030204" pitchFamily="49" charset="0"/>
                <a:cs typeface="Tahoma" panose="020B0604030504040204" pitchFamily="34" charset="0"/>
              </a:rPr>
              <a:t> </a:t>
            </a:r>
            <a:r>
              <a:rPr lang="en-US" sz="2800" b="1" dirty="0" err="1">
                <a:solidFill>
                  <a:srgbClr val="C00000"/>
                </a:solidFill>
                <a:latin typeface="Consolas" panose="020B0609020204030204" pitchFamily="49" charset="0"/>
                <a:cs typeface="Tahoma" panose="020B0604030504040204" pitchFamily="34" charset="0"/>
              </a:rPr>
              <a:t>i</a:t>
            </a:r>
            <a:r>
              <a:rPr lang="en-US" sz="2800" b="1" dirty="0">
                <a:latin typeface="Consolas" panose="020B0609020204030204" pitchFamily="49" charset="0"/>
                <a:cs typeface="Tahoma" panose="020B0604030504040204" pitchFamily="34" charset="0"/>
              </a:rPr>
              <a:t>, </a:t>
            </a:r>
            <a:r>
              <a:rPr lang="en-US" sz="2800" b="1" dirty="0">
                <a:solidFill>
                  <a:srgbClr val="C00000"/>
                </a:solidFill>
                <a:latin typeface="Consolas" panose="020B0609020204030204" pitchFamily="49" charset="0"/>
                <a:cs typeface="Tahoma" panose="020B0604030504040204" pitchFamily="34" charset="0"/>
              </a:rPr>
              <a:t>j</a:t>
            </a:r>
            <a:r>
              <a:rPr lang="en-US" sz="2800" b="1" dirty="0">
                <a:latin typeface="Consolas" panose="020B0609020204030204" pitchFamily="49" charset="0"/>
                <a:cs typeface="Tahoma" panose="020B0604030504040204" pitchFamily="34" charset="0"/>
              </a:rPr>
              <a:t>;</a:t>
            </a:r>
          </a:p>
          <a:p>
            <a:pPr>
              <a:lnSpc>
                <a:spcPct val="90000"/>
              </a:lnSpc>
              <a:buFont typeface="Monotype Sorts" charset="2"/>
              <a:buNone/>
            </a:pPr>
            <a:r>
              <a:rPr lang="en-US" sz="2800" b="1" dirty="0">
                <a:latin typeface="Consolas" panose="020B0609020204030204" pitchFamily="49" charset="0"/>
                <a:cs typeface="Tahoma" panose="020B0604030504040204" pitchFamily="34" charset="0"/>
              </a:rPr>
              <a:t>	</a:t>
            </a:r>
            <a:r>
              <a:rPr lang="en-US" sz="2800" b="1" dirty="0">
                <a:solidFill>
                  <a:srgbClr val="2C14DE"/>
                </a:solidFill>
                <a:latin typeface="Consolas" panose="020B0609020204030204" pitchFamily="49" charset="0"/>
                <a:cs typeface="Tahoma" panose="020B0604030504040204" pitchFamily="34" charset="0"/>
              </a:rPr>
              <a:t>double d</a:t>
            </a:r>
            <a:r>
              <a:rPr lang="en-US" sz="2800" b="1" dirty="0">
                <a:latin typeface="Consolas" panose="020B0609020204030204" pitchFamily="49" charset="0"/>
                <a:cs typeface="Tahoma" panose="020B0604030504040204" pitchFamily="34" charset="0"/>
              </a:rPr>
              <a:t>,</a:t>
            </a:r>
            <a:r>
              <a:rPr lang="en-US" sz="2800" b="1" dirty="0">
                <a:solidFill>
                  <a:srgbClr val="2C14DE"/>
                </a:solidFill>
                <a:latin typeface="Consolas" panose="020B0609020204030204" pitchFamily="49" charset="0"/>
                <a:cs typeface="Tahoma" panose="020B0604030504040204" pitchFamily="34" charset="0"/>
              </a:rPr>
              <a:t> e</a:t>
            </a:r>
            <a:r>
              <a:rPr lang="en-US" sz="2800" b="1" dirty="0">
                <a:latin typeface="Consolas" panose="020B0609020204030204" pitchFamily="49" charset="0"/>
                <a:cs typeface="Tahoma" panose="020B0604030504040204" pitchFamily="34" charset="0"/>
              </a:rPr>
              <a:t>;</a:t>
            </a:r>
            <a:r>
              <a:rPr lang="en-US" sz="2800" b="1" dirty="0">
                <a:solidFill>
                  <a:srgbClr val="2C14DE"/>
                </a:solidFill>
                <a:latin typeface="Consolas" panose="020B0609020204030204" pitchFamily="49" charset="0"/>
                <a:cs typeface="Tahoma" panose="020B0604030504040204" pitchFamily="34" charset="0"/>
              </a:rPr>
              <a:t> </a:t>
            </a:r>
          </a:p>
          <a:p>
            <a:pPr>
              <a:lnSpc>
                <a:spcPct val="90000"/>
              </a:lnSpc>
              <a:buFont typeface="Monotype Sorts" charset="2"/>
              <a:buNone/>
            </a:pPr>
            <a:r>
              <a:rPr lang="en-US" sz="2800" b="1" dirty="0">
                <a:solidFill>
                  <a:srgbClr val="2C14DE"/>
                </a:solidFill>
                <a:latin typeface="Consolas" panose="020B0609020204030204" pitchFamily="49" charset="0"/>
                <a:cs typeface="Tahoma" panose="020B0604030504040204" pitchFamily="34" charset="0"/>
              </a:rPr>
              <a:t>	</a:t>
            </a:r>
            <a:r>
              <a:rPr lang="en-US" sz="2800" b="1" dirty="0" err="1">
                <a:solidFill>
                  <a:srgbClr val="D20000"/>
                </a:solidFill>
                <a:latin typeface="Consolas" panose="020B0609020204030204" pitchFamily="49" charset="0"/>
                <a:cs typeface="Tahoma" panose="020B0604030504040204" pitchFamily="34" charset="0"/>
              </a:rPr>
              <a:t>i</a:t>
            </a:r>
            <a:r>
              <a:rPr lang="en-US" sz="2800" b="1" dirty="0">
                <a:solidFill>
                  <a:srgbClr val="2C14DE"/>
                </a:solidFill>
                <a:latin typeface="Consolas" panose="020B0609020204030204" pitchFamily="49" charset="0"/>
                <a:cs typeface="Tahoma" panose="020B0604030504040204" pitchFamily="34" charset="0"/>
              </a:rPr>
              <a:t> </a:t>
            </a:r>
            <a:r>
              <a:rPr lang="en-US" sz="2800" b="1" dirty="0">
                <a:latin typeface="Consolas" panose="020B0609020204030204" pitchFamily="49" charset="0"/>
                <a:cs typeface="Tahoma" panose="020B0604030504040204" pitchFamily="34" charset="0"/>
              </a:rPr>
              <a:t>+ </a:t>
            </a:r>
            <a:r>
              <a:rPr lang="en-US" sz="2800" b="1" dirty="0">
                <a:solidFill>
                  <a:srgbClr val="D20000"/>
                </a:solidFill>
                <a:latin typeface="Consolas" panose="020B0609020204030204" pitchFamily="49" charset="0"/>
                <a:cs typeface="Tahoma" panose="020B0604030504040204" pitchFamily="34" charset="0"/>
              </a:rPr>
              <a:t>j</a:t>
            </a:r>
            <a:r>
              <a:rPr lang="en-US" sz="2800" b="1" dirty="0">
                <a:latin typeface="Consolas" panose="020B0609020204030204" pitchFamily="49" charset="0"/>
                <a:cs typeface="Tahoma" panose="020B0604030504040204" pitchFamily="34" charset="0"/>
              </a:rPr>
              <a:t>;   </a:t>
            </a:r>
            <a:r>
              <a:rPr lang="en-US" sz="2800" b="1" dirty="0">
                <a:solidFill>
                  <a:srgbClr val="008000"/>
                </a:solidFill>
                <a:latin typeface="Consolas" panose="020B0609020204030204" pitchFamily="49" charset="0"/>
                <a:cs typeface="Tahoma" panose="020B0604030504040204" pitchFamily="34" charset="0"/>
              </a:rPr>
              <a:t>/</a:t>
            </a:r>
            <a:r>
              <a:rPr lang="en-US" sz="2800" dirty="0">
                <a:solidFill>
                  <a:srgbClr val="008000"/>
                </a:solidFill>
                <a:latin typeface="Consolas" panose="020B0609020204030204" pitchFamily="49" charset="0"/>
                <a:cs typeface="Tahoma" panose="020B0604030504040204" pitchFamily="34" charset="0"/>
              </a:rPr>
              <a:t>/add </a:t>
            </a:r>
            <a:r>
              <a:rPr lang="en-US" sz="2800" b="1" dirty="0">
                <a:solidFill>
                  <a:srgbClr val="008000"/>
                </a:solidFill>
                <a:latin typeface="Consolas" panose="020B0609020204030204" pitchFamily="49" charset="0"/>
                <a:cs typeface="Tahoma" panose="020B0604030504040204" pitchFamily="34" charset="0"/>
              </a:rPr>
              <a:t>two</a:t>
            </a:r>
            <a:r>
              <a:rPr lang="en-US" sz="2800" dirty="0">
                <a:solidFill>
                  <a:srgbClr val="008000"/>
                </a:solidFill>
                <a:latin typeface="Consolas" panose="020B0609020204030204" pitchFamily="49" charset="0"/>
                <a:cs typeface="Tahoma" panose="020B0604030504040204" pitchFamily="34" charset="0"/>
              </a:rPr>
              <a:t> </a:t>
            </a:r>
            <a:r>
              <a:rPr lang="en-US" sz="2800" b="1" dirty="0" err="1">
                <a:solidFill>
                  <a:srgbClr val="008000"/>
                </a:solidFill>
                <a:latin typeface="Consolas" panose="020B0609020204030204" pitchFamily="49" charset="0"/>
                <a:cs typeface="Tahoma" panose="020B0604030504040204" pitchFamily="34" charset="0"/>
              </a:rPr>
              <a:t>int</a:t>
            </a:r>
            <a:r>
              <a:rPr lang="en-US" sz="2800" b="1" dirty="0">
                <a:solidFill>
                  <a:srgbClr val="008000"/>
                </a:solidFill>
                <a:latin typeface="Consolas" panose="020B0609020204030204" pitchFamily="49" charset="0"/>
                <a:cs typeface="Tahoma" panose="020B0604030504040204" pitchFamily="34" charset="0"/>
              </a:rPr>
              <a:t> </a:t>
            </a:r>
          </a:p>
          <a:p>
            <a:pPr>
              <a:lnSpc>
                <a:spcPct val="90000"/>
              </a:lnSpc>
              <a:buFont typeface="Monotype Sorts" charset="2"/>
              <a:buNone/>
            </a:pPr>
            <a:r>
              <a:rPr lang="en-US" sz="2800" dirty="0">
                <a:latin typeface="Consolas" panose="020B0609020204030204" pitchFamily="49" charset="0"/>
                <a:cs typeface="Tahoma" panose="020B0604030504040204" pitchFamily="34" charset="0"/>
              </a:rPr>
              <a:t>	</a:t>
            </a:r>
            <a:r>
              <a:rPr lang="en-US" sz="2800" b="1" dirty="0" err="1">
                <a:solidFill>
                  <a:srgbClr val="D20000"/>
                </a:solidFill>
                <a:latin typeface="Consolas" panose="020B0609020204030204" pitchFamily="49" charset="0"/>
                <a:cs typeface="Tahoma" panose="020B0604030504040204" pitchFamily="34" charset="0"/>
              </a:rPr>
              <a:t>i</a:t>
            </a:r>
            <a:r>
              <a:rPr lang="en-US" sz="2800" b="1" dirty="0">
                <a:solidFill>
                  <a:srgbClr val="2C14DE"/>
                </a:solidFill>
                <a:latin typeface="Consolas" panose="020B0609020204030204" pitchFamily="49" charset="0"/>
                <a:cs typeface="Tahoma" panose="020B0604030504040204" pitchFamily="34" charset="0"/>
              </a:rPr>
              <a:t> </a:t>
            </a:r>
            <a:r>
              <a:rPr lang="en-US" sz="2800" b="1" dirty="0">
                <a:latin typeface="Consolas" panose="020B0609020204030204" pitchFamily="49" charset="0"/>
                <a:cs typeface="Tahoma" panose="020B0604030504040204" pitchFamily="34" charset="0"/>
              </a:rPr>
              <a:t>+ </a:t>
            </a:r>
            <a:r>
              <a:rPr lang="en-US" sz="2800" b="1" dirty="0">
                <a:solidFill>
                  <a:srgbClr val="2C14DE"/>
                </a:solidFill>
                <a:latin typeface="Consolas" panose="020B0609020204030204" pitchFamily="49" charset="0"/>
                <a:cs typeface="Tahoma" panose="020B0604030504040204" pitchFamily="34" charset="0"/>
              </a:rPr>
              <a:t>d</a:t>
            </a:r>
            <a:r>
              <a:rPr lang="en-US" sz="2800" b="1" dirty="0">
                <a:latin typeface="Consolas" panose="020B0609020204030204" pitchFamily="49" charset="0"/>
                <a:cs typeface="Tahoma" panose="020B0604030504040204" pitchFamily="34" charset="0"/>
              </a:rPr>
              <a:t>;   </a:t>
            </a:r>
            <a:r>
              <a:rPr lang="en-US" sz="2800" dirty="0">
                <a:solidFill>
                  <a:srgbClr val="008000"/>
                </a:solidFill>
                <a:latin typeface="Consolas" panose="020B0609020204030204" pitchFamily="49" charset="0"/>
                <a:cs typeface="Tahoma" panose="020B0604030504040204" pitchFamily="34" charset="0"/>
              </a:rPr>
              <a:t>//add an </a:t>
            </a:r>
            <a:r>
              <a:rPr lang="en-US" sz="2800" b="1" dirty="0" err="1">
                <a:solidFill>
                  <a:srgbClr val="008000"/>
                </a:solidFill>
                <a:latin typeface="Consolas" panose="020B0609020204030204" pitchFamily="49" charset="0"/>
                <a:cs typeface="Tahoma" panose="020B0604030504040204" pitchFamily="34" charset="0"/>
              </a:rPr>
              <a:t>int</a:t>
            </a:r>
            <a:r>
              <a:rPr lang="en-US" sz="2800" b="1" dirty="0">
                <a:solidFill>
                  <a:srgbClr val="008000"/>
                </a:solidFill>
                <a:latin typeface="Consolas" panose="020B0609020204030204" pitchFamily="49" charset="0"/>
                <a:cs typeface="Tahoma" panose="020B0604030504040204" pitchFamily="34" charset="0"/>
              </a:rPr>
              <a:t> </a:t>
            </a:r>
            <a:r>
              <a:rPr lang="en-US" sz="2800" dirty="0">
                <a:solidFill>
                  <a:srgbClr val="008000"/>
                </a:solidFill>
                <a:latin typeface="Consolas" panose="020B0609020204030204" pitchFamily="49" charset="0"/>
                <a:cs typeface="Tahoma" panose="020B0604030504040204" pitchFamily="34" charset="0"/>
              </a:rPr>
              <a:t>and a </a:t>
            </a:r>
            <a:r>
              <a:rPr lang="en-US" sz="2800" b="1" dirty="0">
                <a:solidFill>
                  <a:srgbClr val="008000"/>
                </a:solidFill>
                <a:latin typeface="Consolas" panose="020B0609020204030204" pitchFamily="49" charset="0"/>
                <a:cs typeface="Tahoma" panose="020B0604030504040204" pitchFamily="34" charset="0"/>
              </a:rPr>
              <a:t>double</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0778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a:buFont typeface="Monotype Sorts" charset="2"/>
              <a:buNone/>
              <a:defRPr/>
            </a:pPr>
            <a:r>
              <a:rPr lang="en-US" sz="2800" b="1" dirty="0">
                <a:solidFill>
                  <a:srgbClr val="002060"/>
                </a:solidFill>
                <a:latin typeface="Consolas" panose="020B0609020204030204" pitchFamily="49" charset="0"/>
                <a:cs typeface="Courier New" panose="02070309020205020404" pitchFamily="49" charset="0"/>
              </a:rPr>
              <a:t>  Distance dist1=2.35; // constructor</a:t>
            </a:r>
          </a:p>
          <a:p>
            <a:pPr>
              <a:buFont typeface="Monotype Sorts" charset="2"/>
              <a:buNone/>
              <a:defRPr/>
            </a:pPr>
            <a:endParaRPr lang="en-US" i="1" dirty="0">
              <a:latin typeface="Tahoma" pitchFamily="34" charset="0"/>
              <a:cs typeface="Tahoma" pitchFamily="34" charset="0"/>
            </a:endParaRPr>
          </a:p>
          <a:p>
            <a:pPr>
              <a:defRPr/>
            </a:pPr>
            <a:r>
              <a:rPr lang="en-US" sz="3000" dirty="0">
                <a:latin typeface="+mj-lt"/>
                <a:cs typeface="Tahoma" pitchFamily="34" charset="0"/>
              </a:rPr>
              <a:t>Above, </a:t>
            </a:r>
            <a:r>
              <a:rPr lang="en-US" sz="3000" b="1" dirty="0">
                <a:solidFill>
                  <a:srgbClr val="2C14DE"/>
                </a:solidFill>
                <a:latin typeface="+mj-lt"/>
                <a:cs typeface="Tahoma" pitchFamily="34" charset="0"/>
              </a:rPr>
              <a:t>one argument constructor </a:t>
            </a:r>
            <a:r>
              <a:rPr lang="en-US" sz="3000" dirty="0">
                <a:latin typeface="+mj-lt"/>
                <a:cs typeface="Tahoma" pitchFamily="34" charset="0"/>
              </a:rPr>
              <a:t>will be </a:t>
            </a:r>
            <a:r>
              <a:rPr lang="en-US" sz="3000" b="1" dirty="0">
                <a:solidFill>
                  <a:srgbClr val="2C14DE"/>
                </a:solidFill>
                <a:latin typeface="+mj-lt"/>
                <a:cs typeface="Tahoma" pitchFamily="34" charset="0"/>
              </a:rPr>
              <a:t>called</a:t>
            </a:r>
            <a:r>
              <a:rPr lang="en-US" sz="3000" dirty="0">
                <a:latin typeface="+mj-lt"/>
                <a:cs typeface="Tahoma" pitchFamily="34" charset="0"/>
              </a:rPr>
              <a:t>.</a:t>
            </a:r>
          </a:p>
          <a:p>
            <a:pPr>
              <a:defRPr/>
            </a:pPr>
            <a:endParaRPr lang="en-US" sz="3000" dirty="0">
              <a:latin typeface="Tahoma" pitchFamily="34" charset="0"/>
              <a:cs typeface="Tahoma" pitchFamily="34" charset="0"/>
            </a:endParaRPr>
          </a:p>
          <a:p>
            <a:pPr algn="just">
              <a:defRPr/>
            </a:pPr>
            <a:r>
              <a:rPr lang="en-US" sz="3000" b="1" dirty="0">
                <a:latin typeface="+mj-lt"/>
                <a:cs typeface="Tahoma" pitchFamily="34" charset="0"/>
              </a:rPr>
              <a:t>Same conversion </a:t>
            </a:r>
            <a:r>
              <a:rPr lang="en-US" sz="3000" dirty="0">
                <a:latin typeface="+mj-lt"/>
                <a:cs typeface="Tahoma" pitchFamily="34" charset="0"/>
              </a:rPr>
              <a:t>can be </a:t>
            </a:r>
            <a:r>
              <a:rPr lang="en-US" sz="3000" b="1" dirty="0">
                <a:latin typeface="+mj-lt"/>
                <a:cs typeface="Tahoma" pitchFamily="34" charset="0"/>
              </a:rPr>
              <a:t>achieved</a:t>
            </a:r>
            <a:r>
              <a:rPr lang="en-US" sz="3000" dirty="0">
                <a:latin typeface="+mj-lt"/>
                <a:cs typeface="Tahoma" pitchFamily="34" charset="0"/>
              </a:rPr>
              <a:t> by </a:t>
            </a:r>
            <a:r>
              <a:rPr lang="en-US" sz="3000" b="1" dirty="0">
                <a:latin typeface="+mj-lt"/>
                <a:cs typeface="Tahoma" pitchFamily="34" charset="0"/>
              </a:rPr>
              <a:t>providing</a:t>
            </a:r>
            <a:r>
              <a:rPr lang="en-US" sz="3000" b="1" dirty="0">
                <a:solidFill>
                  <a:srgbClr val="D20000"/>
                </a:solidFill>
                <a:latin typeface="+mj-lt"/>
                <a:cs typeface="Tahoma" pitchFamily="34" charset="0"/>
              </a:rPr>
              <a:t> overloaded </a:t>
            </a:r>
            <a:r>
              <a:rPr lang="ja-JP" altLang="en-US" sz="3000" b="1" dirty="0">
                <a:solidFill>
                  <a:srgbClr val="D20000"/>
                </a:solidFill>
                <a:latin typeface="+mj-lt"/>
                <a:cs typeface="Tahoma" pitchFamily="34" charset="0"/>
              </a:rPr>
              <a:t>‘</a:t>
            </a:r>
            <a:r>
              <a:rPr lang="en-US" altLang="ja-JP" sz="3000" b="1" dirty="0">
                <a:solidFill>
                  <a:srgbClr val="D20000"/>
                </a:solidFill>
                <a:latin typeface="+mj-lt"/>
                <a:cs typeface="Tahoma" pitchFamily="34" charset="0"/>
              </a:rPr>
              <a:t>=</a:t>
            </a:r>
            <a:r>
              <a:rPr lang="ja-JP" altLang="en-US" sz="3000" b="1" dirty="0">
                <a:solidFill>
                  <a:srgbClr val="D20000"/>
                </a:solidFill>
                <a:latin typeface="+mj-lt"/>
                <a:cs typeface="Tahoma" pitchFamily="34" charset="0"/>
              </a:rPr>
              <a:t>‘</a:t>
            </a:r>
            <a:r>
              <a:rPr lang="en-US" altLang="ja-JP" sz="3000" b="1" dirty="0">
                <a:solidFill>
                  <a:srgbClr val="D20000"/>
                </a:solidFill>
                <a:latin typeface="+mj-lt"/>
                <a:cs typeface="Tahoma" pitchFamily="34" charset="0"/>
              </a:rPr>
              <a:t> operator</a:t>
            </a:r>
            <a:r>
              <a:rPr lang="en-US" altLang="ja-JP" sz="3000" dirty="0">
                <a:latin typeface="+mj-lt"/>
                <a:cs typeface="Tahoma" pitchFamily="34" charset="0"/>
              </a:rPr>
              <a:t> which takes a </a:t>
            </a:r>
            <a:r>
              <a:rPr lang="en-US" altLang="ja-JP" sz="3000" b="1" dirty="0">
                <a:solidFill>
                  <a:srgbClr val="2C14DE"/>
                </a:solidFill>
                <a:latin typeface="+mj-lt"/>
                <a:cs typeface="Tahoma" pitchFamily="34" charset="0"/>
              </a:rPr>
              <a:t>float value as argument</a:t>
            </a:r>
            <a:r>
              <a:rPr lang="en-US" altLang="ja-JP" sz="3000" dirty="0">
                <a:latin typeface="+mj-lt"/>
                <a:cs typeface="Tahoma" pitchFamily="34" charset="0"/>
              </a:rPr>
              <a:t>.</a:t>
            </a:r>
            <a:endParaRPr lang="en-US" sz="3000" dirty="0">
              <a:latin typeface="+mj-lt"/>
              <a:cs typeface="Tahoma" pitchFamily="34" charset="0"/>
            </a:endParaRPr>
          </a:p>
        </p:txBody>
      </p:sp>
    </p:spTree>
    <p:extLst>
      <p:ext uri="{BB962C8B-B14F-4D97-AF65-F5344CB8AC3E}">
        <p14:creationId xmlns:p14="http://schemas.microsoft.com/office/powerpoint/2010/main" val="42455885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36049" y="5281"/>
            <a:ext cx="8153400" cy="1107238"/>
          </a:xfrm>
        </p:spPr>
        <p:txBody>
          <a:bodyPr/>
          <a:lstStyle/>
          <a:p>
            <a:r>
              <a:rPr lang="en-US" b="1" dirty="0">
                <a:solidFill>
                  <a:srgbClr val="D20000"/>
                </a:solidFill>
              </a:rPr>
              <a:t>From User Defined to Basic</a:t>
            </a:r>
          </a:p>
        </p:txBody>
      </p:sp>
      <p:sp>
        <p:nvSpPr>
          <p:cNvPr id="21507" name="Rectangle 3"/>
          <p:cNvSpPr>
            <a:spLocks noGrp="1" noChangeArrowheads="1"/>
          </p:cNvSpPr>
          <p:nvPr>
            <p:ph idx="1"/>
          </p:nvPr>
        </p:nvSpPr>
        <p:spPr>
          <a:xfrm>
            <a:off x="0" y="1219200"/>
            <a:ext cx="9144000" cy="5562600"/>
          </a:xfrm>
        </p:spPr>
        <p:txBody>
          <a:bodyPr/>
          <a:lstStyle/>
          <a:p>
            <a:pPr algn="just"/>
            <a:r>
              <a:rPr lang="en-US" sz="3000" dirty="0">
                <a:latin typeface="+mj-lt"/>
                <a:cs typeface="Tahoma" panose="020B0604030504040204" pitchFamily="34" charset="0"/>
              </a:rPr>
              <a:t>What if </a:t>
            </a:r>
            <a:r>
              <a:rPr lang="en-US" sz="3000" b="1" dirty="0">
                <a:latin typeface="+mj-lt"/>
                <a:cs typeface="Tahoma" panose="020B0604030504040204" pitchFamily="34" charset="0"/>
              </a:rPr>
              <a:t>want to </a:t>
            </a:r>
            <a:r>
              <a:rPr lang="en-US" sz="3000" b="1" dirty="0">
                <a:solidFill>
                  <a:srgbClr val="2C14DE"/>
                </a:solidFill>
                <a:latin typeface="+mj-lt"/>
                <a:cs typeface="Tahoma" panose="020B0604030504040204" pitchFamily="34" charset="0"/>
              </a:rPr>
              <a:t>go</a:t>
            </a:r>
            <a:r>
              <a:rPr lang="en-US" sz="3000" b="1" dirty="0">
                <a:latin typeface="+mj-lt"/>
                <a:cs typeface="Tahoma" panose="020B0604030504040204" pitchFamily="34" charset="0"/>
              </a:rPr>
              <a:t> from </a:t>
            </a:r>
            <a:r>
              <a:rPr lang="en-US" sz="3000" b="1" dirty="0">
                <a:solidFill>
                  <a:srgbClr val="2C14DE"/>
                </a:solidFill>
                <a:latin typeface="+mj-lt"/>
                <a:cs typeface="Tahoma" panose="020B0604030504040204" pitchFamily="34" charset="0"/>
              </a:rPr>
              <a:t>user-defined types(Distance)</a:t>
            </a:r>
            <a:r>
              <a:rPr lang="en-US" sz="3000" b="1" dirty="0">
                <a:latin typeface="+mj-lt"/>
                <a:cs typeface="Tahoma" panose="020B0604030504040204" pitchFamily="34" charset="0"/>
              </a:rPr>
              <a:t> </a:t>
            </a:r>
            <a:r>
              <a:rPr lang="en-US" sz="3000" dirty="0">
                <a:latin typeface="+mj-lt"/>
                <a:cs typeface="Tahoma" panose="020B0604030504040204" pitchFamily="34" charset="0"/>
              </a:rPr>
              <a:t>to </a:t>
            </a:r>
            <a:r>
              <a:rPr lang="en-US" sz="3000" b="1" dirty="0">
                <a:solidFill>
                  <a:srgbClr val="2C14DE"/>
                </a:solidFill>
                <a:latin typeface="+mj-lt"/>
                <a:cs typeface="Tahoma" panose="020B0604030504040204" pitchFamily="34" charset="0"/>
              </a:rPr>
              <a:t>native type(float)?</a:t>
            </a:r>
          </a:p>
          <a:p>
            <a:endParaRPr lang="en-US" sz="3000" dirty="0">
              <a:latin typeface="+mj-lt"/>
              <a:cs typeface="Tahoma" panose="020B0604030504040204" pitchFamily="34" charset="0"/>
            </a:endParaRPr>
          </a:p>
          <a:p>
            <a:r>
              <a:rPr lang="en-US" sz="3000" dirty="0">
                <a:latin typeface="+mj-lt"/>
                <a:cs typeface="Tahoma" panose="020B0604030504040204" pitchFamily="34" charset="0"/>
              </a:rPr>
              <a:t>The trick here is to </a:t>
            </a:r>
            <a:r>
              <a:rPr lang="en-US" sz="3000" b="1" dirty="0">
                <a:solidFill>
                  <a:srgbClr val="D20000"/>
                </a:solidFill>
                <a:latin typeface="+mj-lt"/>
                <a:cs typeface="Tahoma" panose="020B0604030504040204" pitchFamily="34" charset="0"/>
              </a:rPr>
              <a:t>overload the cast operator</a:t>
            </a:r>
            <a:r>
              <a:rPr lang="en-US" sz="3000" dirty="0">
                <a:latin typeface="+mj-lt"/>
                <a:cs typeface="Tahoma" panose="020B0604030504040204" pitchFamily="34" charset="0"/>
              </a:rPr>
              <a:t>, </a:t>
            </a:r>
            <a:r>
              <a:rPr lang="en-US" sz="3000" b="1" dirty="0">
                <a:latin typeface="+mj-lt"/>
                <a:cs typeface="Tahoma" panose="020B0604030504040204" pitchFamily="34" charset="0"/>
              </a:rPr>
              <a:t>creating something called </a:t>
            </a:r>
            <a:r>
              <a:rPr lang="en-US" sz="3000" dirty="0">
                <a:latin typeface="+mj-lt"/>
                <a:cs typeface="Tahoma" panose="020B0604030504040204" pitchFamily="34" charset="0"/>
              </a:rPr>
              <a:t>a </a:t>
            </a:r>
            <a:r>
              <a:rPr lang="ja-JP" altLang="en-US" sz="3000" dirty="0">
                <a:latin typeface="+mj-lt"/>
                <a:cs typeface="Tahoma" panose="020B0604030504040204" pitchFamily="34" charset="0"/>
              </a:rPr>
              <a:t>“</a:t>
            </a:r>
            <a:r>
              <a:rPr lang="en-US" altLang="ja-JP" sz="3000" b="1" dirty="0">
                <a:solidFill>
                  <a:srgbClr val="D20000"/>
                </a:solidFill>
                <a:latin typeface="+mj-lt"/>
                <a:cs typeface="Tahoma" panose="020B0604030504040204" pitchFamily="34" charset="0"/>
              </a:rPr>
              <a:t>Conversion function</a:t>
            </a:r>
            <a:r>
              <a:rPr lang="ja-JP" altLang="en-US" sz="3000" dirty="0">
                <a:latin typeface="+mj-lt"/>
                <a:cs typeface="Tahoma" panose="020B0604030504040204" pitchFamily="34" charset="0"/>
              </a:rPr>
              <a:t>”</a:t>
            </a:r>
            <a:r>
              <a:rPr lang="en-US" altLang="ja-JP" sz="3000" dirty="0">
                <a:latin typeface="+mj-lt"/>
                <a:cs typeface="Tahoma" panose="020B0604030504040204" pitchFamily="34" charset="0"/>
              </a:rPr>
              <a:t>.</a:t>
            </a:r>
          </a:p>
          <a:p>
            <a:pPr lvl="2">
              <a:buFontTx/>
              <a:buNone/>
            </a:pPr>
            <a:endParaRPr lang="en-US" b="1" dirty="0">
              <a:latin typeface="Courier New" panose="02070309020205020404" pitchFamily="49" charset="0"/>
              <a:cs typeface="Courier New" panose="02070309020205020404" pitchFamily="49" charset="0"/>
            </a:endParaRPr>
          </a:p>
          <a:p>
            <a:pPr lvl="2">
              <a:buFontTx/>
              <a:buNone/>
            </a:pPr>
            <a:r>
              <a:rPr lang="en-US" b="1" dirty="0">
                <a:latin typeface="Consolas" panose="020B0609020204030204" pitchFamily="49" charset="0"/>
                <a:cs typeface="Courier New" panose="02070309020205020404" pitchFamily="49" charset="0"/>
              </a:rPr>
              <a:t>operator float() {</a:t>
            </a:r>
          </a:p>
          <a:p>
            <a:pPr lvl="2">
              <a:buFontTx/>
              <a:buNone/>
            </a:pPr>
            <a:r>
              <a:rPr lang="en-US" b="1" dirty="0">
                <a:latin typeface="Consolas" panose="020B0609020204030204" pitchFamily="49" charset="0"/>
                <a:cs typeface="Courier New" panose="02070309020205020404" pitchFamily="49" charset="0"/>
              </a:rPr>
              <a:t>  return </a:t>
            </a:r>
            <a:r>
              <a:rPr lang="en-US" b="1" dirty="0" err="1">
                <a:latin typeface="Consolas" panose="020B0609020204030204" pitchFamily="49" charset="0"/>
                <a:cs typeface="Courier New" panose="02070309020205020404" pitchFamily="49" charset="0"/>
              </a:rPr>
              <a:t>floating_rep</a:t>
            </a:r>
            <a:r>
              <a:rPr lang="en-US" b="1" dirty="0">
                <a:latin typeface="Consolas" panose="020B0609020204030204" pitchFamily="49" charset="0"/>
                <a:cs typeface="Courier New" panose="02070309020205020404" pitchFamily="49" charset="0"/>
              </a:rPr>
              <a:t>;</a:t>
            </a:r>
          </a:p>
          <a:p>
            <a:pPr lvl="2">
              <a:buFontTx/>
              <a:buNone/>
            </a:pPr>
            <a:r>
              <a:rPr lang="en-US" b="1" dirty="0">
                <a:latin typeface="Consolas" panose="020B0609020204030204" pitchFamily="49" charset="0"/>
                <a:cs typeface="Courier New" panose="02070309020205020404" pitchFamily="49"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032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90600" y="0"/>
            <a:ext cx="8153400" cy="1036319"/>
          </a:xfrm>
        </p:spPr>
        <p:txBody>
          <a:bodyPr/>
          <a:lstStyle/>
          <a:p>
            <a:r>
              <a:rPr lang="en-US" b="1" dirty="0">
                <a:solidFill>
                  <a:srgbClr val="D20000"/>
                </a:solidFill>
              </a:rPr>
              <a:t>From User Defined to Basic</a:t>
            </a:r>
          </a:p>
        </p:txBody>
      </p:sp>
      <p:sp>
        <p:nvSpPr>
          <p:cNvPr id="22531" name="Rectangle 3"/>
          <p:cNvSpPr>
            <a:spLocks noGrp="1" noChangeArrowheads="1"/>
          </p:cNvSpPr>
          <p:nvPr>
            <p:ph idx="1"/>
          </p:nvPr>
        </p:nvSpPr>
        <p:spPr>
          <a:xfrm>
            <a:off x="-36444" y="1136662"/>
            <a:ext cx="9144000" cy="5638800"/>
          </a:xfrm>
        </p:spPr>
        <p:txBody>
          <a:bodyPr/>
          <a:lstStyle/>
          <a:p>
            <a:pPr algn="just"/>
            <a:r>
              <a:rPr lang="en-US" sz="3000" dirty="0">
                <a:cs typeface="Tahoma" panose="020B0604030504040204" pitchFamily="34" charset="0"/>
              </a:rPr>
              <a:t>This </a:t>
            </a:r>
            <a:r>
              <a:rPr lang="en-US" sz="3000" b="1" dirty="0">
                <a:solidFill>
                  <a:srgbClr val="2C14DE"/>
                </a:solidFill>
                <a:cs typeface="Tahoma" panose="020B0604030504040204" pitchFamily="34" charset="0"/>
              </a:rPr>
              <a:t>operator takes the value </a:t>
            </a:r>
            <a:r>
              <a:rPr lang="en-US" sz="3000" dirty="0">
                <a:cs typeface="Tahoma" panose="020B0604030504040204" pitchFamily="34" charset="0"/>
              </a:rPr>
              <a:t>of the </a:t>
            </a:r>
            <a:r>
              <a:rPr lang="en-US" sz="3000" b="1" u="sng" dirty="0">
                <a:cs typeface="Tahoma" panose="020B0604030504040204" pitchFamily="34" charset="0"/>
              </a:rPr>
              <a:t>distance object </a:t>
            </a:r>
            <a:r>
              <a:rPr lang="en-US" sz="3000" dirty="0">
                <a:cs typeface="Tahoma" panose="020B0604030504040204" pitchFamily="34" charset="0"/>
              </a:rPr>
              <a:t>of which it is a </a:t>
            </a:r>
            <a:r>
              <a:rPr lang="en-US" sz="3000" b="1" u="sng" dirty="0">
                <a:cs typeface="Tahoma" panose="020B0604030504040204" pitchFamily="34" charset="0"/>
              </a:rPr>
              <a:t>member</a:t>
            </a:r>
            <a:r>
              <a:rPr lang="en-US" sz="3000" dirty="0">
                <a:cs typeface="Tahoma" panose="020B0604030504040204" pitchFamily="34" charset="0"/>
              </a:rPr>
              <a:t>, </a:t>
            </a:r>
            <a:r>
              <a:rPr lang="en-US" sz="3000" b="1" dirty="0">
                <a:solidFill>
                  <a:srgbClr val="2C14DE"/>
                </a:solidFill>
                <a:cs typeface="Tahoma" panose="020B0604030504040204" pitchFamily="34" charset="0"/>
              </a:rPr>
              <a:t>converts</a:t>
            </a:r>
            <a:r>
              <a:rPr lang="en-US" sz="3000" dirty="0">
                <a:solidFill>
                  <a:srgbClr val="2C14DE"/>
                </a:solidFill>
                <a:cs typeface="Tahoma" panose="020B0604030504040204" pitchFamily="34" charset="0"/>
              </a:rPr>
              <a:t> </a:t>
            </a:r>
            <a:r>
              <a:rPr lang="en-US" sz="3000" dirty="0">
                <a:cs typeface="Tahoma" panose="020B0604030504040204" pitchFamily="34" charset="0"/>
              </a:rPr>
              <a:t>this </a:t>
            </a:r>
            <a:r>
              <a:rPr lang="en-US" sz="3000" b="1" dirty="0">
                <a:solidFill>
                  <a:srgbClr val="2C14DE"/>
                </a:solidFill>
                <a:cs typeface="Tahoma" panose="020B0604030504040204" pitchFamily="34" charset="0"/>
              </a:rPr>
              <a:t>value to a float value</a:t>
            </a:r>
            <a:r>
              <a:rPr lang="en-US" sz="3000" dirty="0">
                <a:cs typeface="Tahoma" panose="020B0604030504040204" pitchFamily="34" charset="0"/>
              </a:rPr>
              <a:t> and </a:t>
            </a:r>
            <a:r>
              <a:rPr lang="en-US" sz="3000" b="1" dirty="0">
                <a:solidFill>
                  <a:srgbClr val="2C14DE"/>
                </a:solidFill>
                <a:cs typeface="Tahoma" panose="020B0604030504040204" pitchFamily="34" charset="0"/>
              </a:rPr>
              <a:t>returns this value</a:t>
            </a:r>
            <a:r>
              <a:rPr lang="en-US" sz="3000" dirty="0">
                <a:cs typeface="Tahoma" panose="020B0604030504040204" pitchFamily="34" charset="0"/>
              </a:rPr>
              <a:t>.</a:t>
            </a:r>
          </a:p>
          <a:p>
            <a:endParaRPr lang="en-US" dirty="0">
              <a:cs typeface="Tahoma" panose="020B0604030504040204" pitchFamily="34" charset="0"/>
            </a:endParaRPr>
          </a:p>
          <a:p>
            <a:r>
              <a:rPr lang="en-US" sz="3000" b="1" dirty="0">
                <a:cs typeface="Tahoma" panose="020B0604030504040204" pitchFamily="34" charset="0"/>
              </a:rPr>
              <a:t>This </a:t>
            </a:r>
            <a:r>
              <a:rPr lang="en-US" sz="3000" b="1" dirty="0">
                <a:solidFill>
                  <a:srgbClr val="2C14DE"/>
                </a:solidFill>
                <a:cs typeface="Tahoma" panose="020B0604030504040204" pitchFamily="34" charset="0"/>
              </a:rPr>
              <a:t>operator</a:t>
            </a:r>
            <a:r>
              <a:rPr lang="en-US" sz="3000" b="1" dirty="0">
                <a:cs typeface="Tahoma" panose="020B0604030504040204" pitchFamily="34" charset="0"/>
              </a:rPr>
              <a:t> can be </a:t>
            </a:r>
            <a:r>
              <a:rPr lang="en-US" sz="3000" b="1" dirty="0">
                <a:solidFill>
                  <a:srgbClr val="2C14DE"/>
                </a:solidFill>
                <a:cs typeface="Tahoma" panose="020B0604030504040204" pitchFamily="34" charset="0"/>
              </a:rPr>
              <a:t>called like this</a:t>
            </a:r>
            <a:r>
              <a:rPr lang="en-US" sz="3000" b="1" dirty="0">
                <a:cs typeface="Tahoma" panose="020B0604030504040204" pitchFamily="34" charset="0"/>
              </a:rPr>
              <a:t>:</a:t>
            </a:r>
          </a:p>
          <a:p>
            <a:pPr lvl="4">
              <a:buFontTx/>
              <a:buNone/>
            </a:pPr>
            <a:r>
              <a:rPr lang="en-US" sz="2400" b="1" dirty="0">
                <a:latin typeface="Consolas" panose="020B0609020204030204" pitchFamily="49" charset="0"/>
                <a:cs typeface="Courier New" panose="02070309020205020404" pitchFamily="49" charset="0"/>
              </a:rPr>
              <a:t>float </a:t>
            </a:r>
            <a:r>
              <a:rPr lang="en-US" sz="2400" b="1" dirty="0" err="1">
                <a:latin typeface="Consolas" panose="020B0609020204030204" pitchFamily="49" charset="0"/>
                <a:cs typeface="Courier New" panose="02070309020205020404" pitchFamily="49" charset="0"/>
              </a:rPr>
              <a:t>floatmtrs</a:t>
            </a:r>
            <a:r>
              <a:rPr lang="en-US" sz="2400" b="1" dirty="0">
                <a:latin typeface="Consolas" panose="020B0609020204030204" pitchFamily="49" charset="0"/>
                <a:cs typeface="Courier New" panose="02070309020205020404" pitchFamily="49" charset="0"/>
              </a:rPr>
              <a:t> = float(dist2);</a:t>
            </a:r>
          </a:p>
          <a:p>
            <a:pPr lvl="4">
              <a:buFontTx/>
              <a:buNone/>
            </a:pPr>
            <a:r>
              <a:rPr lang="en-US" sz="2400" b="1" dirty="0">
                <a:latin typeface="Consolas" panose="020B0609020204030204" pitchFamily="49" charset="0"/>
                <a:cs typeface="Courier New" panose="02070309020205020404" pitchFamily="49" charset="0"/>
              </a:rPr>
              <a:t>float </a:t>
            </a:r>
            <a:r>
              <a:rPr lang="en-US" sz="2400" b="1" dirty="0" err="1">
                <a:latin typeface="Consolas" panose="020B0609020204030204" pitchFamily="49" charset="0"/>
                <a:cs typeface="Courier New" panose="02070309020205020404" pitchFamily="49" charset="0"/>
              </a:rPr>
              <a:t>floatmtrs</a:t>
            </a:r>
            <a:r>
              <a:rPr lang="en-US" sz="2400" b="1" dirty="0">
                <a:latin typeface="Consolas" panose="020B0609020204030204" pitchFamily="49" charset="0"/>
                <a:cs typeface="Courier New" panose="02070309020205020404" pitchFamily="49" charset="0"/>
              </a:rPr>
              <a:t> = dist2;</a:t>
            </a:r>
          </a:p>
          <a:p>
            <a:pPr lvl="4">
              <a:buFontTx/>
              <a:buNone/>
            </a:pPr>
            <a:endParaRPr lang="en-US" sz="2800" i="1" dirty="0">
              <a:cs typeface="Tahoma" panose="020B0604030504040204" pitchFamily="34" charset="0"/>
            </a:endParaRPr>
          </a:p>
          <a:p>
            <a:pPr marL="0" indent="0">
              <a:buNone/>
            </a:pPr>
            <a:r>
              <a:rPr lang="en-US" sz="2800" b="1" i="1" dirty="0">
                <a:cs typeface="Tahoma" panose="020B0604030504040204" pitchFamily="34" charset="0"/>
              </a:rPr>
              <a:t>   both statements have exactly same effects.</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053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90600" y="0"/>
            <a:ext cx="8153400" cy="1066800"/>
          </a:xfrm>
        </p:spPr>
        <p:txBody>
          <a:bodyPr/>
          <a:lstStyle/>
          <a:p>
            <a:r>
              <a:rPr lang="en-US" b="1" dirty="0">
                <a:solidFill>
                  <a:srgbClr val="D20000"/>
                </a:solidFill>
              </a:rPr>
              <a:t>From User Defined to Basic</a:t>
            </a:r>
          </a:p>
        </p:txBody>
      </p:sp>
      <p:sp>
        <p:nvSpPr>
          <p:cNvPr id="3" name="Rectangle 3"/>
          <p:cNvSpPr txBox="1">
            <a:spLocks noChangeArrowheads="1"/>
          </p:cNvSpPr>
          <p:nvPr/>
        </p:nvSpPr>
        <p:spPr>
          <a:xfrm>
            <a:off x="268356" y="1371600"/>
            <a:ext cx="8610600" cy="5029200"/>
          </a:xfrm>
          <a:prstGeom prst="rect">
            <a:avLst/>
          </a:prstGeom>
        </p:spPr>
        <p:txBody>
          <a:bodyPr/>
          <a:lstStyle/>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class Employee</a:t>
            </a: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  </a:t>
            </a:r>
            <a:r>
              <a:rPr lang="en-US" sz="2400" b="1" kern="0" dirty="0">
                <a:solidFill>
                  <a:schemeClr val="tx1">
                    <a:lumMod val="50000"/>
                    <a:lumOff val="50000"/>
                  </a:schemeClr>
                </a:solidFill>
                <a:latin typeface="Consolas" panose="020B0609020204030204" pitchFamily="49" charset="0"/>
                <a:cs typeface="Courier New" panose="02070309020205020404" pitchFamily="49" charset="0"/>
              </a:rPr>
              <a:t>private:</a:t>
            </a:r>
          </a:p>
          <a:p>
            <a:pPr marL="742950" lvl="1" indent="-285750" eaLnBrk="0" hangingPunct="0">
              <a:lnSpc>
                <a:spcPct val="80000"/>
              </a:lnSpc>
              <a:spcBef>
                <a:spcPct val="20000"/>
              </a:spcBef>
              <a:defRPr/>
            </a:pPr>
            <a:r>
              <a:rPr lang="en-US" sz="2400" b="1" kern="0" dirty="0">
                <a:latin typeface="Consolas" panose="020B0609020204030204" pitchFamily="49" charset="0"/>
                <a:cs typeface="Courier New" panose="02070309020205020404" pitchFamily="49" charset="0"/>
              </a:rPr>
              <a:t>		float salary;</a:t>
            </a:r>
          </a:p>
          <a:p>
            <a:pPr marL="742950" lvl="1" indent="-285750" eaLnBrk="0" hangingPunct="0">
              <a:lnSpc>
                <a:spcPct val="80000"/>
              </a:lnSpc>
              <a:spcBef>
                <a:spcPct val="20000"/>
              </a:spcBef>
              <a:defRPr/>
            </a:pPr>
            <a:r>
              <a:rPr lang="en-US" sz="2400" b="1" kern="0" dirty="0">
                <a:solidFill>
                  <a:schemeClr val="tx1">
                    <a:lumMod val="50000"/>
                    <a:lumOff val="50000"/>
                  </a:schemeClr>
                </a:solidFill>
                <a:latin typeface="Consolas" panose="020B0609020204030204" pitchFamily="49" charset="0"/>
                <a:cs typeface="Courier New" panose="02070309020205020404" pitchFamily="49" charset="0"/>
              </a:rPr>
              <a:t> public:</a:t>
            </a:r>
          </a:p>
          <a:p>
            <a:pPr marL="742950" lvl="1" indent="-285750" eaLnBrk="0" hangingPunct="0">
              <a:lnSpc>
                <a:spcPct val="80000"/>
              </a:lnSpc>
              <a:spcBef>
                <a:spcPct val="20000"/>
              </a:spcBef>
              <a:defRPr/>
            </a:pPr>
            <a:r>
              <a:rPr lang="en-US" sz="2400" b="1" kern="0" dirty="0">
                <a:latin typeface="Consolas" panose="020B0609020204030204" pitchFamily="49" charset="0"/>
                <a:cs typeface="Courier New" panose="02070309020205020404" pitchFamily="49" charset="0"/>
              </a:rPr>
              <a:t>	  Employee ( float </a:t>
            </a:r>
            <a:r>
              <a:rPr lang="en-US" sz="2400" b="1" kern="0" dirty="0" err="1">
                <a:latin typeface="Consolas" panose="020B0609020204030204" pitchFamily="49" charset="0"/>
                <a:cs typeface="Courier New" panose="02070309020205020404" pitchFamily="49" charset="0"/>
              </a:rPr>
              <a:t>sal</a:t>
            </a:r>
            <a:r>
              <a:rPr lang="en-US" sz="2400" b="1" kern="0" dirty="0">
                <a:latin typeface="Consolas" panose="020B0609020204030204" pitchFamily="49" charset="0"/>
                <a:cs typeface="Courier New" panose="02070309020205020404" pitchFamily="49" charset="0"/>
              </a:rPr>
              <a:t> ) { salary = </a:t>
            </a:r>
            <a:r>
              <a:rPr lang="en-US" sz="2400" b="1" kern="0" dirty="0" err="1">
                <a:latin typeface="Consolas" panose="020B0609020204030204" pitchFamily="49" charset="0"/>
                <a:cs typeface="Courier New" panose="02070309020205020404" pitchFamily="49" charset="0"/>
              </a:rPr>
              <a:t>sal</a:t>
            </a:r>
            <a:r>
              <a:rPr lang="en-US" sz="2400" b="1" kern="0" dirty="0">
                <a:latin typeface="Consolas" panose="020B0609020204030204" pitchFamily="49" charset="0"/>
                <a:cs typeface="Courier New" panose="02070309020205020404" pitchFamily="49" charset="0"/>
              </a:rPr>
              <a:t>; }</a:t>
            </a:r>
          </a:p>
          <a:p>
            <a:pPr marL="742950" lvl="1" indent="-285750" eaLnBrk="0" hangingPunct="0">
              <a:lnSpc>
                <a:spcPct val="80000"/>
              </a:lnSpc>
              <a:spcBef>
                <a:spcPct val="20000"/>
              </a:spcBef>
              <a:defRPr/>
            </a:pPr>
            <a:r>
              <a:rPr lang="en-US" sz="2400" b="1" kern="0" dirty="0">
                <a:latin typeface="Consolas" panose="020B0609020204030204" pitchFamily="49" charset="0"/>
                <a:cs typeface="Courier New" panose="02070309020205020404" pitchFamily="49" charset="0"/>
              </a:rPr>
              <a:t>	  operator float();</a:t>
            </a: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a:t>
            </a:r>
          </a:p>
          <a:p>
            <a:pPr marL="342900" indent="-342900" eaLnBrk="0" hangingPunct="0">
              <a:lnSpc>
                <a:spcPct val="80000"/>
              </a:lnSpc>
              <a:spcBef>
                <a:spcPct val="20000"/>
              </a:spcBef>
              <a:buFont typeface="Monotype Sorts" pitchFamily="2" charset="2"/>
              <a:buNone/>
              <a:defRPr/>
            </a:pPr>
            <a:endParaRPr lang="en-US" sz="2400" b="1" kern="0" dirty="0">
              <a:latin typeface="Consolas" panose="020B0609020204030204" pitchFamily="49" charset="0"/>
              <a:cs typeface="Courier New" panose="02070309020205020404" pitchFamily="49" charset="0"/>
            </a:endParaRP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Employee::operator float(  )</a:t>
            </a: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	</a:t>
            </a: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		return salary;</a:t>
            </a:r>
          </a:p>
          <a:p>
            <a:pPr marL="342900" indent="-342900" eaLnBrk="0" hangingPunct="0">
              <a:lnSpc>
                <a:spcPct val="80000"/>
              </a:lnSpc>
              <a:spcBef>
                <a:spcPct val="20000"/>
              </a:spcBef>
              <a:buFont typeface="Monotype Sorts" pitchFamily="2" charset="2"/>
              <a:buNone/>
              <a:defRPr/>
            </a:pPr>
            <a:r>
              <a:rPr lang="en-US" sz="2400" b="1" kern="0" dirty="0">
                <a:latin typeface="Consolas" panose="020B0609020204030204" pitchFamily="49" charset="0"/>
                <a:cs typeface="Courier New" panose="02070309020205020404" pitchFamily="49" charset="0"/>
              </a:rPr>
              <a:t>}</a:t>
            </a:r>
          </a:p>
          <a:p>
            <a:pPr marL="342900" indent="-342900" eaLnBrk="0" hangingPunct="0">
              <a:lnSpc>
                <a:spcPct val="80000"/>
              </a:lnSpc>
              <a:spcBef>
                <a:spcPct val="20000"/>
              </a:spcBef>
              <a:buFont typeface="Monotype Sorts" pitchFamily="2" charset="2"/>
              <a:buNone/>
              <a:defRPr/>
            </a:pPr>
            <a:endParaRPr lang="en-US" sz="2400" b="1" kern="0" dirty="0">
              <a:latin typeface="Consolas" panose="020B0609020204030204" pitchFamily="49" charset="0"/>
              <a:cs typeface="Courier New" panose="020703090202050204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428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990600" y="0"/>
            <a:ext cx="8153400" cy="1112519"/>
          </a:xfrm>
        </p:spPr>
        <p:txBody>
          <a:bodyPr/>
          <a:lstStyle/>
          <a:p>
            <a:r>
              <a:rPr lang="en-US" b="1" dirty="0">
                <a:solidFill>
                  <a:srgbClr val="D20000"/>
                </a:solidFill>
              </a:rPr>
              <a:t>From User Defined to Basic</a:t>
            </a:r>
          </a:p>
        </p:txBody>
      </p:sp>
      <p:sp>
        <p:nvSpPr>
          <p:cNvPr id="24580" name="Text Box 3"/>
          <p:cNvSpPr txBox="1">
            <a:spLocks noChangeArrowheads="1"/>
          </p:cNvSpPr>
          <p:nvPr/>
        </p:nvSpPr>
        <p:spPr bwMode="auto">
          <a:xfrm>
            <a:off x="228600" y="1447800"/>
            <a:ext cx="8382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2400" b="1" dirty="0" err="1">
                <a:latin typeface="Consolas" panose="020B0609020204030204" pitchFamily="49" charset="0"/>
              </a:rPr>
              <a:t>int</a:t>
            </a:r>
            <a:r>
              <a:rPr lang="en-US" sz="2400" b="1" dirty="0">
                <a:latin typeface="Consolas" panose="020B0609020204030204" pitchFamily="49" charset="0"/>
              </a:rPr>
              <a:t> main ( )</a:t>
            </a:r>
          </a:p>
          <a:p>
            <a:pPr eaLnBrk="1" hangingPunct="1"/>
            <a:r>
              <a:rPr lang="en-US" sz="2400" b="1" dirty="0">
                <a:latin typeface="Consolas" panose="020B0609020204030204" pitchFamily="49" charset="0"/>
              </a:rPr>
              <a:t>{</a:t>
            </a:r>
          </a:p>
          <a:p>
            <a:pPr eaLnBrk="1" hangingPunct="1"/>
            <a:r>
              <a:rPr lang="en-US" sz="2400" b="1" dirty="0">
                <a:latin typeface="Consolas" panose="020B0609020204030204" pitchFamily="49" charset="0"/>
              </a:rPr>
              <a:t>	Employee emp1(33.5);</a:t>
            </a:r>
          </a:p>
          <a:p>
            <a:pPr eaLnBrk="1" hangingPunct="1"/>
            <a:endParaRPr lang="en-US" sz="2400" b="1" dirty="0">
              <a:latin typeface="Consolas" panose="020B0609020204030204" pitchFamily="49" charset="0"/>
            </a:endParaRPr>
          </a:p>
          <a:p>
            <a:pPr eaLnBrk="1" hangingPunct="1"/>
            <a:r>
              <a:rPr lang="en-US" sz="2400" b="1" dirty="0">
                <a:latin typeface="Consolas" panose="020B0609020204030204" pitchFamily="49" charset="0"/>
              </a:rPr>
              <a:t>	float value = float(emp1);</a:t>
            </a:r>
          </a:p>
          <a:p>
            <a:pPr eaLnBrk="1" hangingPunct="1"/>
            <a:r>
              <a:rPr lang="en-US" sz="2400" b="1" dirty="0">
                <a:latin typeface="Consolas" panose="020B0609020204030204" pitchFamily="49" charset="0"/>
              </a:rPr>
              <a:t>	</a:t>
            </a:r>
            <a:r>
              <a:rPr lang="en-US" sz="2400" b="1" dirty="0" err="1">
                <a:latin typeface="Consolas" panose="020B0609020204030204" pitchFamily="49" charset="0"/>
              </a:rPr>
              <a:t>cout</a:t>
            </a:r>
            <a:r>
              <a:rPr lang="en-US" sz="2400" b="1" dirty="0">
                <a:latin typeface="Consolas" panose="020B0609020204030204" pitchFamily="49" charset="0"/>
              </a:rPr>
              <a:t> &lt;&lt; value; // 33.5	</a:t>
            </a:r>
          </a:p>
          <a:p>
            <a:pPr eaLnBrk="1" hangingPunct="1"/>
            <a:r>
              <a:rPr lang="en-US" sz="2400" b="1" dirty="0">
                <a:latin typeface="Consolas" panose="020B0609020204030204" pitchFamily="49" charset="0"/>
              </a:rPr>
              <a:t>}</a:t>
            </a:r>
          </a:p>
          <a:p>
            <a:pPr eaLnBrk="1" hangingPunct="1"/>
            <a:endParaRPr lang="en-US" sz="24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a:p>
            <a:pPr eaLnBrk="1" hangingPunct="1"/>
            <a:endParaRPr lang="en-US" sz="2000" b="1" dirty="0">
              <a:latin typeface="Consolas" panose="020B0609020204030204" pitchFamily="49" charset="0"/>
            </a:endParaRPr>
          </a:p>
        </p:txBody>
      </p:sp>
      <p:sp>
        <p:nvSpPr>
          <p:cNvPr id="5" name="Rectangle 4"/>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58162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036319"/>
          </a:xfrm>
          <a:solidFill>
            <a:schemeClr val="bg1"/>
          </a:solidFill>
        </p:spPr>
        <p:txBody>
          <a:bodyPr>
            <a:noAutofit/>
          </a:bodyPr>
          <a:lstStyle/>
          <a:p>
            <a:r>
              <a:rPr lang="en-US" sz="3200" b="1" dirty="0">
                <a:solidFill>
                  <a:srgbClr val="D20000"/>
                </a:solidFill>
              </a:rPr>
              <a:t>Conversion between Objects of Different Classes</a:t>
            </a:r>
          </a:p>
        </p:txBody>
      </p:sp>
      <p:sp>
        <p:nvSpPr>
          <p:cNvPr id="25603" name="Rectangle 3"/>
          <p:cNvSpPr>
            <a:spLocks noGrp="1" noChangeArrowheads="1"/>
          </p:cNvSpPr>
          <p:nvPr>
            <p:ph idx="1"/>
          </p:nvPr>
        </p:nvSpPr>
        <p:spPr>
          <a:xfrm>
            <a:off x="0" y="1143000"/>
            <a:ext cx="8991600" cy="5638800"/>
          </a:xfrm>
        </p:spPr>
        <p:txBody>
          <a:bodyPr>
            <a:normAutofit/>
          </a:bodyPr>
          <a:lstStyle/>
          <a:p>
            <a:pPr algn="just"/>
            <a:r>
              <a:rPr lang="en-US" sz="3000" dirty="0">
                <a:latin typeface="+mj-lt"/>
                <a:cs typeface="Tahoma" panose="020B0604030504040204" pitchFamily="34" charset="0"/>
              </a:rPr>
              <a:t>Both </a:t>
            </a:r>
            <a:r>
              <a:rPr lang="en-US" sz="3000" b="1" dirty="0">
                <a:solidFill>
                  <a:srgbClr val="2C14DE"/>
                </a:solidFill>
                <a:latin typeface="+mj-lt"/>
                <a:cs typeface="Tahoma" panose="020B0604030504040204" pitchFamily="34" charset="0"/>
              </a:rPr>
              <a:t>methods shown before </a:t>
            </a:r>
            <a:r>
              <a:rPr lang="en-US" sz="3000" dirty="0">
                <a:latin typeface="+mj-lt"/>
                <a:cs typeface="Tahoma" panose="020B0604030504040204" pitchFamily="34" charset="0"/>
              </a:rPr>
              <a:t>can be applied to </a:t>
            </a:r>
            <a:r>
              <a:rPr lang="en-US" sz="3000" b="1" dirty="0">
                <a:solidFill>
                  <a:srgbClr val="2C14DE"/>
                </a:solidFill>
                <a:latin typeface="+mj-lt"/>
                <a:cs typeface="Tahoma" panose="020B0604030504040204" pitchFamily="34" charset="0"/>
              </a:rPr>
              <a:t>conversion between objects </a:t>
            </a:r>
            <a:r>
              <a:rPr lang="en-US" sz="3000" dirty="0">
                <a:latin typeface="+mj-lt"/>
                <a:cs typeface="Tahoma" panose="020B0604030504040204" pitchFamily="34" charset="0"/>
              </a:rPr>
              <a:t>of </a:t>
            </a:r>
            <a:r>
              <a:rPr lang="en-US" sz="3000" b="1" dirty="0">
                <a:latin typeface="+mj-lt"/>
                <a:cs typeface="Tahoma" panose="020B0604030504040204" pitchFamily="34" charset="0"/>
              </a:rPr>
              <a:t>different types </a:t>
            </a:r>
            <a:r>
              <a:rPr lang="en-US" sz="3000" dirty="0">
                <a:latin typeface="+mj-lt"/>
                <a:cs typeface="Tahoma" panose="020B0604030504040204" pitchFamily="34" charset="0"/>
              </a:rPr>
              <a:t>(i.e., </a:t>
            </a:r>
            <a:r>
              <a:rPr lang="en-US" sz="3000" b="1" i="1" dirty="0">
                <a:solidFill>
                  <a:srgbClr val="008000"/>
                </a:solidFill>
                <a:latin typeface="+mj-lt"/>
                <a:cs typeface="Tahoma" panose="020B0604030504040204" pitchFamily="34" charset="0"/>
              </a:rPr>
              <a:t>one argument constructor and conversion function</a:t>
            </a:r>
            <a:r>
              <a:rPr lang="en-US" sz="3000" dirty="0">
                <a:latin typeface="+mj-lt"/>
                <a:cs typeface="Tahoma" panose="020B0604030504040204" pitchFamily="34" charset="0"/>
              </a:rPr>
              <a:t>).</a:t>
            </a:r>
          </a:p>
          <a:p>
            <a:endParaRPr lang="en-US" sz="2800" dirty="0">
              <a:latin typeface="+mj-lt"/>
              <a:cs typeface="Tahoma" panose="020B0604030504040204" pitchFamily="34" charset="0"/>
            </a:endParaRPr>
          </a:p>
          <a:p>
            <a:endParaRPr lang="en-US" sz="2800" dirty="0">
              <a:latin typeface="+mj-lt"/>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0910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0"/>
            <a:ext cx="8153400" cy="1066800"/>
          </a:xfrm>
        </p:spPr>
        <p:txBody>
          <a:bodyPr/>
          <a:lstStyle/>
          <a:p>
            <a:r>
              <a:rPr lang="en-US" b="1" dirty="0">
                <a:solidFill>
                  <a:srgbClr val="D20000"/>
                </a:solidFill>
              </a:rPr>
              <a:t>Example</a:t>
            </a:r>
          </a:p>
        </p:txBody>
      </p:sp>
      <p:sp>
        <p:nvSpPr>
          <p:cNvPr id="26627" name="Rectangle 3"/>
          <p:cNvSpPr>
            <a:spLocks noGrp="1" noChangeArrowheads="1"/>
          </p:cNvSpPr>
          <p:nvPr>
            <p:ph idx="1"/>
          </p:nvPr>
        </p:nvSpPr>
        <p:spPr/>
        <p:txBody>
          <a:bodyPr/>
          <a:lstStyle/>
          <a:p>
            <a:pPr algn="just"/>
            <a:r>
              <a:rPr lang="en-US" sz="3000" dirty="0">
                <a:latin typeface="+mj-lt"/>
                <a:cs typeface="Tahoma" panose="020B0604030504040204" pitchFamily="34" charset="0"/>
              </a:rPr>
              <a:t>There are </a:t>
            </a:r>
            <a:r>
              <a:rPr lang="en-US" sz="3000" b="1" dirty="0">
                <a:solidFill>
                  <a:srgbClr val="D20000"/>
                </a:solidFill>
                <a:latin typeface="+mj-lt"/>
                <a:cs typeface="Tahoma" panose="020B0604030504040204" pitchFamily="34" charset="0"/>
              </a:rPr>
              <a:t>two classes</a:t>
            </a:r>
            <a:r>
              <a:rPr lang="en-US" sz="3000" dirty="0">
                <a:latin typeface="+mj-lt"/>
                <a:cs typeface="Tahoma" panose="020B0604030504040204" pitchFamily="34" charset="0"/>
              </a:rPr>
              <a:t>, </a:t>
            </a:r>
            <a:r>
              <a:rPr lang="en-US" sz="3000" b="1" dirty="0">
                <a:solidFill>
                  <a:srgbClr val="2C14DE"/>
                </a:solidFill>
                <a:latin typeface="+mj-lt"/>
                <a:cs typeface="Tahoma" panose="020B0604030504040204" pitchFamily="34" charset="0"/>
              </a:rPr>
              <a:t>Polar</a:t>
            </a:r>
            <a:r>
              <a:rPr lang="en-US" sz="3000" dirty="0">
                <a:solidFill>
                  <a:srgbClr val="2C14DE"/>
                </a:solidFill>
                <a:latin typeface="+mj-lt"/>
                <a:cs typeface="Tahoma" panose="020B0604030504040204" pitchFamily="34" charset="0"/>
              </a:rPr>
              <a:t> </a:t>
            </a:r>
            <a:r>
              <a:rPr lang="en-US" sz="3000" dirty="0">
                <a:latin typeface="+mj-lt"/>
                <a:cs typeface="Tahoma" panose="020B0604030504040204" pitchFamily="34" charset="0"/>
              </a:rPr>
              <a:t>and </a:t>
            </a:r>
            <a:r>
              <a:rPr lang="en-US" sz="3000" b="1" dirty="0">
                <a:solidFill>
                  <a:srgbClr val="2C14DE"/>
                </a:solidFill>
                <a:latin typeface="+mj-lt"/>
                <a:cs typeface="Tahoma" panose="020B0604030504040204" pitchFamily="34" charset="0"/>
              </a:rPr>
              <a:t>Rec</a:t>
            </a:r>
            <a:r>
              <a:rPr lang="en-US" sz="3000" dirty="0">
                <a:latin typeface="+mj-lt"/>
                <a:cs typeface="Tahoma" panose="020B0604030504040204" pitchFamily="34" charset="0"/>
              </a:rPr>
              <a:t>.</a:t>
            </a:r>
          </a:p>
          <a:p>
            <a:pPr algn="just"/>
            <a:endParaRPr lang="en-US" sz="3000" dirty="0">
              <a:latin typeface="+mj-lt"/>
              <a:cs typeface="Tahoma" panose="020B0604030504040204" pitchFamily="34" charset="0"/>
            </a:endParaRPr>
          </a:p>
          <a:p>
            <a:pPr algn="just"/>
            <a:r>
              <a:rPr lang="en-US" sz="3000" dirty="0">
                <a:latin typeface="+mj-lt"/>
                <a:cs typeface="Tahoma" panose="020B0604030504040204" pitchFamily="34" charset="0"/>
              </a:rPr>
              <a:t>We </a:t>
            </a:r>
            <a:r>
              <a:rPr lang="en-US" sz="3000" b="1" dirty="0">
                <a:solidFill>
                  <a:srgbClr val="2C14DE"/>
                </a:solidFill>
                <a:latin typeface="+mj-lt"/>
                <a:cs typeface="Tahoma" panose="020B0604030504040204" pitchFamily="34" charset="0"/>
              </a:rPr>
              <a:t>want</a:t>
            </a:r>
            <a:r>
              <a:rPr lang="en-US" sz="3000" dirty="0">
                <a:solidFill>
                  <a:srgbClr val="2C14DE"/>
                </a:solidFill>
                <a:latin typeface="+mj-lt"/>
                <a:cs typeface="Tahoma" panose="020B0604030504040204" pitchFamily="34" charset="0"/>
              </a:rPr>
              <a:t> </a:t>
            </a:r>
            <a:r>
              <a:rPr lang="en-US" sz="3000" dirty="0">
                <a:latin typeface="+mj-lt"/>
                <a:cs typeface="Tahoma" panose="020B0604030504040204" pitchFamily="34" charset="0"/>
              </a:rPr>
              <a:t>to be able </a:t>
            </a:r>
            <a:r>
              <a:rPr lang="en-US" sz="3000" b="1" dirty="0">
                <a:solidFill>
                  <a:srgbClr val="2C14DE"/>
                </a:solidFill>
                <a:latin typeface="+mj-lt"/>
                <a:cs typeface="Tahoma" panose="020B0604030504040204" pitchFamily="34" charset="0"/>
              </a:rPr>
              <a:t>to convert an object </a:t>
            </a:r>
            <a:r>
              <a:rPr lang="en-US" sz="3000" dirty="0">
                <a:latin typeface="+mj-lt"/>
                <a:cs typeface="Tahoma" panose="020B0604030504040204" pitchFamily="34" charset="0"/>
              </a:rPr>
              <a:t>of </a:t>
            </a:r>
            <a:r>
              <a:rPr lang="en-US" sz="3000" b="1" dirty="0">
                <a:latin typeface="+mj-lt"/>
                <a:cs typeface="Tahoma" panose="020B0604030504040204" pitchFamily="34" charset="0"/>
              </a:rPr>
              <a:t>type</a:t>
            </a:r>
            <a:r>
              <a:rPr lang="en-US" sz="3000" dirty="0">
                <a:latin typeface="+mj-lt"/>
                <a:cs typeface="Tahoma" panose="020B0604030504040204" pitchFamily="34" charset="0"/>
              </a:rPr>
              <a:t> </a:t>
            </a:r>
            <a:r>
              <a:rPr lang="en-US" sz="3000" b="1" dirty="0">
                <a:solidFill>
                  <a:srgbClr val="D20000"/>
                </a:solidFill>
                <a:latin typeface="+mj-lt"/>
                <a:cs typeface="Tahoma" panose="020B0604030504040204" pitchFamily="34" charset="0"/>
              </a:rPr>
              <a:t>Polar</a:t>
            </a:r>
            <a:r>
              <a:rPr lang="en-US" sz="3000" dirty="0">
                <a:solidFill>
                  <a:srgbClr val="D20000"/>
                </a:solidFill>
                <a:latin typeface="+mj-lt"/>
                <a:cs typeface="Tahoma" panose="020B0604030504040204" pitchFamily="34" charset="0"/>
              </a:rPr>
              <a:t> </a:t>
            </a:r>
            <a:r>
              <a:rPr lang="en-US" sz="3000" dirty="0">
                <a:latin typeface="+mj-lt"/>
                <a:cs typeface="Tahoma" panose="020B0604030504040204" pitchFamily="34" charset="0"/>
              </a:rPr>
              <a:t>to </a:t>
            </a:r>
            <a:r>
              <a:rPr lang="en-US" sz="3000" b="1" dirty="0">
                <a:latin typeface="+mj-lt"/>
                <a:cs typeface="Tahoma" panose="020B0604030504040204" pitchFamily="34" charset="0"/>
              </a:rPr>
              <a:t>an object of type </a:t>
            </a:r>
            <a:r>
              <a:rPr lang="en-US" sz="3000" b="1" dirty="0">
                <a:solidFill>
                  <a:srgbClr val="D20000"/>
                </a:solidFill>
                <a:latin typeface="+mj-lt"/>
                <a:cs typeface="Tahoma" panose="020B0604030504040204" pitchFamily="34" charset="0"/>
              </a:rPr>
              <a:t>Rec</a:t>
            </a:r>
            <a:r>
              <a:rPr lang="en-US" sz="3000" dirty="0">
                <a:latin typeface="+mj-lt"/>
                <a:cs typeface="Tahoma" panose="020B0604030504040204" pitchFamily="34" charset="0"/>
              </a:rPr>
              <a:t>.</a:t>
            </a:r>
          </a:p>
          <a:p>
            <a:pPr marL="0" indent="0">
              <a:buNone/>
            </a:pPr>
            <a:r>
              <a:rPr lang="en-US" dirty="0">
                <a:latin typeface="+mj-lt"/>
                <a:cs typeface="Tahoma" panose="020B0604030504040204" pitchFamily="34" charset="0"/>
              </a:rPr>
              <a:t>	i.e.,	</a:t>
            </a:r>
            <a:r>
              <a:rPr lang="en-US" b="1" dirty="0">
                <a:latin typeface="Consolas" panose="020B0609020204030204" pitchFamily="49" charset="0"/>
                <a:cs typeface="Tahoma" panose="020B0604030504040204" pitchFamily="34" charset="0"/>
              </a:rPr>
              <a:t>rec=pol;</a:t>
            </a:r>
          </a:p>
          <a:p>
            <a:pPr marL="0" indent="0">
              <a:buNone/>
            </a:pPr>
            <a:r>
              <a:rPr lang="en-US" sz="3000" i="1" dirty="0">
                <a:latin typeface="+mj-lt"/>
                <a:cs typeface="Tahoma" panose="020B0604030504040204" pitchFamily="34" charset="0"/>
              </a:rPr>
              <a:t> 	</a:t>
            </a:r>
          </a:p>
          <a:p>
            <a:pPr marL="0" indent="0">
              <a:buNone/>
            </a:pPr>
            <a:r>
              <a:rPr lang="en-US" sz="3000" i="1" dirty="0">
                <a:latin typeface="+mj-lt"/>
                <a:cs typeface="Tahoma" panose="020B0604030504040204" pitchFamily="34" charset="0"/>
              </a:rPr>
              <a:t>	provide one argument constructor in class Rec.</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646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normAutofit/>
          </a:bodyPr>
          <a:lstStyle/>
          <a:p>
            <a:pPr>
              <a:buFont typeface="Monotype Sorts" charset="2"/>
              <a:buNone/>
            </a:pPr>
            <a:r>
              <a:rPr lang="en-US" sz="2400" b="1" dirty="0">
                <a:latin typeface="Consolas" panose="020B0609020204030204" pitchFamily="49" charset="0"/>
                <a:cs typeface="Courier New" panose="02070309020205020404" pitchFamily="49" charset="0"/>
              </a:rPr>
              <a:t>Rec(Polar p){</a:t>
            </a:r>
          </a:p>
          <a:p>
            <a:pPr>
              <a:buFont typeface="Monotype Sorts" charset="2"/>
              <a:buNone/>
            </a:pPr>
            <a:r>
              <a:rPr lang="en-US" sz="2400" dirty="0">
                <a:latin typeface="Consolas" panose="020B0609020204030204" pitchFamily="49" charset="0"/>
                <a:cs typeface="Courier New" panose="02070309020205020404" pitchFamily="49" charset="0"/>
              </a:rPr>
              <a:t>   </a:t>
            </a:r>
            <a:r>
              <a:rPr lang="en-US" sz="2400" b="1" dirty="0">
                <a:latin typeface="Consolas" panose="020B0609020204030204" pitchFamily="49" charset="0"/>
                <a:cs typeface="Courier New" panose="02070309020205020404" pitchFamily="49" charset="0"/>
              </a:rPr>
              <a:t>//</a:t>
            </a:r>
            <a:r>
              <a:rPr lang="en-US" sz="2400" b="1" dirty="0" err="1">
                <a:latin typeface="Consolas" panose="020B0609020204030204" pitchFamily="49" charset="0"/>
                <a:cs typeface="Courier New" panose="02070309020205020404" pitchFamily="49" charset="0"/>
              </a:rPr>
              <a:t>procees</a:t>
            </a:r>
            <a:r>
              <a:rPr lang="en-US" sz="2400" b="1" dirty="0">
                <a:latin typeface="Consolas" panose="020B0609020204030204" pitchFamily="49" charset="0"/>
                <a:cs typeface="Courier New" panose="02070309020205020404" pitchFamily="49" charset="0"/>
              </a:rPr>
              <a:t> p</a:t>
            </a:r>
            <a:r>
              <a:rPr lang="ja-JP" altLang="en-US" sz="2400" b="1" dirty="0">
                <a:latin typeface="Consolas" panose="020B0609020204030204" pitchFamily="49" charset="0"/>
                <a:cs typeface="Courier New" panose="02070309020205020404" pitchFamily="49" charset="0"/>
              </a:rPr>
              <a:t>’</a:t>
            </a:r>
            <a:r>
              <a:rPr lang="en-US" altLang="ja-JP" sz="2400" b="1" dirty="0">
                <a:latin typeface="Consolas" panose="020B0609020204030204" pitchFamily="49" charset="0"/>
                <a:cs typeface="Courier New" panose="02070309020205020404" pitchFamily="49" charset="0"/>
              </a:rPr>
              <a:t>s data and convert(assign)   	</a:t>
            </a:r>
          </a:p>
          <a:p>
            <a:pPr>
              <a:buFont typeface="Monotype Sorts" charset="2"/>
              <a:buNone/>
            </a:pPr>
            <a:r>
              <a:rPr lang="en-US" altLang="ja-JP" sz="2400" b="1" dirty="0">
                <a:latin typeface="Consolas" panose="020B0609020204030204" pitchFamily="49" charset="0"/>
                <a:cs typeface="Courier New" panose="02070309020205020404" pitchFamily="49" charset="0"/>
              </a:rPr>
              <a:t>   //it into object Rec.</a:t>
            </a:r>
          </a:p>
          <a:p>
            <a:pPr>
              <a:buFont typeface="Monotype Sorts" charset="2"/>
              <a:buNone/>
            </a:pPr>
            <a:r>
              <a:rPr lang="en-US" sz="2400" b="1" dirty="0">
                <a:latin typeface="Consolas" panose="020B0609020204030204" pitchFamily="49" charset="0"/>
                <a:cs typeface="Courier New" panose="02070309020205020404" pitchFamily="49" charset="0"/>
              </a:rPr>
              <a:t>}</a:t>
            </a:r>
          </a:p>
          <a:p>
            <a:pPr marL="0" indent="0">
              <a:buNone/>
            </a:pPr>
            <a:endParaRPr lang="en-US" sz="2800" dirty="0">
              <a:latin typeface="Consolas" panose="020B0609020204030204" pitchFamily="49" charset="0"/>
              <a:cs typeface="Courier New" panose="02070309020205020404" pitchFamily="49" charset="0"/>
            </a:endParaRPr>
          </a:p>
          <a:p>
            <a:pPr marL="0" indent="0">
              <a:buNone/>
            </a:pPr>
            <a:r>
              <a:rPr lang="en-US" sz="2800" b="1" dirty="0">
                <a:solidFill>
                  <a:srgbClr val="D20000"/>
                </a:solidFill>
                <a:latin typeface="Consolas" panose="020B0609020204030204" pitchFamily="49" charset="0"/>
                <a:cs typeface="Courier New" panose="02070309020205020404" pitchFamily="49" charset="0"/>
              </a:rPr>
              <a:t>  rec=pol;</a:t>
            </a:r>
          </a:p>
          <a:p>
            <a:pPr marL="0" indent="0">
              <a:buNone/>
            </a:pPr>
            <a:r>
              <a:rPr lang="en-US" sz="2400" dirty="0">
                <a:latin typeface="Courier New" panose="02070309020205020404" pitchFamily="49" charset="0"/>
                <a:cs typeface="Courier New" panose="02070309020205020404" pitchFamily="49" charset="0"/>
              </a:rPr>
              <a:t> /*</a:t>
            </a:r>
            <a:r>
              <a:rPr lang="en-US" sz="2400" b="1" dirty="0">
                <a:solidFill>
                  <a:srgbClr val="2C14DE"/>
                </a:solidFill>
                <a:latin typeface="Courier New" panose="02070309020205020404" pitchFamily="49" charset="0"/>
                <a:cs typeface="Courier New" panose="02070309020205020404" pitchFamily="49" charset="0"/>
              </a:rPr>
              <a:t>one argument constructor </a:t>
            </a:r>
            <a:r>
              <a:rPr lang="en-US" sz="2400" dirty="0">
                <a:latin typeface="Courier New" panose="02070309020205020404" pitchFamily="49" charset="0"/>
                <a:cs typeface="Courier New" panose="02070309020205020404" pitchFamily="49" charset="0"/>
              </a:rPr>
              <a:t>will be </a:t>
            </a:r>
            <a:r>
              <a:rPr lang="en-US" sz="2400" b="1" dirty="0">
                <a:solidFill>
                  <a:srgbClr val="2C14DE"/>
                </a:solidFill>
                <a:latin typeface="Courier New" panose="02070309020205020404" pitchFamily="49" charset="0"/>
                <a:cs typeface="Courier New" panose="02070309020205020404" pitchFamily="49" charset="0"/>
              </a:rPr>
              <a:t>called</a:t>
            </a:r>
            <a:r>
              <a:rPr lang="en-US" sz="2400" dirty="0">
                <a:latin typeface="Courier New" panose="02070309020205020404" pitchFamily="49" charset="0"/>
                <a:cs typeface="Courier New" panose="02070309020205020404" pitchFamily="49" charset="0"/>
              </a:rPr>
              <a:t> to </a:t>
            </a:r>
            <a:r>
              <a:rPr lang="en-US" sz="2400" b="1" dirty="0">
                <a:latin typeface="Courier New" panose="02070309020205020404" pitchFamily="49" charset="0"/>
                <a:cs typeface="Courier New" panose="02070309020205020404" pitchFamily="49" charset="0"/>
              </a:rPr>
              <a:t>perform the conversion*</a:t>
            </a:r>
            <a:r>
              <a:rPr lang="en-US" sz="2400" dirty="0">
                <a:latin typeface="Courier New" panose="02070309020205020404" pitchFamily="49" charset="0"/>
                <a:cs typeface="Courier New" panose="02070309020205020404" pitchFamily="49" charset="0"/>
              </a:rPr>
              <a:t>/</a:t>
            </a:r>
            <a:endParaRPr lang="en-US" sz="2400" i="1" dirty="0">
              <a:latin typeface="Courier New" panose="02070309020205020404" pitchFamily="49" charset="0"/>
              <a:cs typeface="Courier New" panose="02070309020205020404" pitchFamily="49" charset="0"/>
            </a:endParaRPr>
          </a:p>
        </p:txBody>
      </p:sp>
      <p:sp>
        <p:nvSpPr>
          <p:cNvPr id="4" name="Rectangle 3"/>
          <p:cNvSpPr/>
          <p:nvPr/>
        </p:nvSpPr>
        <p:spPr>
          <a:xfrm>
            <a:off x="38100" y="9906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110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756" y="0"/>
            <a:ext cx="9104244" cy="1066800"/>
          </a:xfrm>
          <a:solidFill>
            <a:schemeClr val="bg1"/>
          </a:solidFill>
        </p:spPr>
        <p:txBody>
          <a:bodyPr>
            <a:noAutofit/>
          </a:bodyPr>
          <a:lstStyle/>
          <a:p>
            <a:r>
              <a:rPr lang="en-US" sz="3200" b="1" dirty="0">
                <a:solidFill>
                  <a:srgbClr val="D20000"/>
                </a:solidFill>
              </a:rPr>
              <a:t>Pitfalls of Operator Overloading and Conversion</a:t>
            </a:r>
          </a:p>
        </p:txBody>
      </p:sp>
      <p:sp>
        <p:nvSpPr>
          <p:cNvPr id="561155" name="Rectangle 3"/>
          <p:cNvSpPr>
            <a:spLocks noGrp="1" noChangeArrowheads="1"/>
          </p:cNvSpPr>
          <p:nvPr>
            <p:ph idx="1"/>
          </p:nvPr>
        </p:nvSpPr>
        <p:spPr/>
        <p:txBody>
          <a:bodyPr/>
          <a:lstStyle/>
          <a:p>
            <a:pPr>
              <a:defRPr/>
            </a:pPr>
            <a:r>
              <a:rPr lang="en-US" sz="3000" dirty="0">
                <a:latin typeface="+mj-lt"/>
                <a:cs typeface="Tahoma" pitchFamily="34" charset="0"/>
              </a:rPr>
              <a:t>With the help of operator overloading </a:t>
            </a:r>
            <a:r>
              <a:rPr lang="en-US" sz="3000" dirty="0">
                <a:effectLst>
                  <a:outerShdw blurRad="38100" dist="38100" dir="2700000" algn="tl">
                    <a:srgbClr val="C0C0C0"/>
                  </a:outerShdw>
                </a:effectLst>
                <a:latin typeface="+mj-lt"/>
                <a:cs typeface="Tahoma" pitchFamily="34" charset="0"/>
              </a:rPr>
              <a:t>we can </a:t>
            </a:r>
            <a:r>
              <a:rPr lang="en-US" sz="3000" dirty="0">
                <a:latin typeface="+mj-lt"/>
                <a:cs typeface="Tahoma" pitchFamily="34" charset="0"/>
              </a:rPr>
              <a:t>create entirely new language.</a:t>
            </a:r>
          </a:p>
          <a:p>
            <a:pPr>
              <a:defRPr/>
            </a:pPr>
            <a:endParaRPr lang="en-US" dirty="0">
              <a:latin typeface="+mj-lt"/>
              <a:cs typeface="Tahoma" pitchFamily="34" charset="0"/>
            </a:endParaRPr>
          </a:p>
          <a:p>
            <a:pPr>
              <a:defRPr/>
            </a:pPr>
            <a:r>
              <a:rPr lang="en-US" sz="3000" dirty="0">
                <a:latin typeface="+mj-lt"/>
                <a:cs typeface="Tahoma" pitchFamily="34" charset="0"/>
              </a:rPr>
              <a:t>For example for a = b + c we can implement a new methodology on user-defined types.</a:t>
            </a:r>
          </a:p>
          <a:p>
            <a:pPr>
              <a:defRPr/>
            </a:pPr>
            <a:endParaRPr lang="en-US" dirty="0">
              <a:latin typeface="+mj-lt"/>
              <a:cs typeface="Tahoma" pitchFamily="34" charset="0"/>
            </a:endParaRPr>
          </a:p>
          <a:p>
            <a:pPr algn="just">
              <a:defRPr/>
            </a:pPr>
            <a:r>
              <a:rPr lang="en-US" sz="3000" dirty="0">
                <a:latin typeface="+mj-lt"/>
                <a:cs typeface="Tahoma" pitchFamily="34" charset="0"/>
              </a:rPr>
              <a:t>But care should be taken as doing something different than native data types could make your code hard to read and understand</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6381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90600" y="0"/>
            <a:ext cx="8153400" cy="1066800"/>
          </a:xfrm>
        </p:spPr>
        <p:txBody>
          <a:bodyPr/>
          <a:lstStyle/>
          <a:p>
            <a:r>
              <a:rPr lang="en-US" b="1" dirty="0">
                <a:solidFill>
                  <a:srgbClr val="D20000"/>
                </a:solidFill>
              </a:rPr>
              <a:t>Use Similar Meanings</a:t>
            </a:r>
          </a:p>
        </p:txBody>
      </p:sp>
      <p:sp>
        <p:nvSpPr>
          <p:cNvPr id="29699" name="Rectangle 3"/>
          <p:cNvSpPr>
            <a:spLocks noGrp="1" noChangeArrowheads="1"/>
          </p:cNvSpPr>
          <p:nvPr>
            <p:ph idx="1"/>
          </p:nvPr>
        </p:nvSpPr>
        <p:spPr/>
        <p:txBody>
          <a:bodyPr/>
          <a:lstStyle/>
          <a:p>
            <a:r>
              <a:rPr lang="en-US" sz="3000" b="1" dirty="0">
                <a:solidFill>
                  <a:srgbClr val="2C14DE"/>
                </a:solidFill>
                <a:cs typeface="Tahoma" panose="020B0604030504040204" pitchFamily="34" charset="0"/>
              </a:rPr>
              <a:t>Implement</a:t>
            </a:r>
            <a:r>
              <a:rPr lang="en-US" sz="3000" dirty="0">
                <a:solidFill>
                  <a:srgbClr val="2C14DE"/>
                </a:solidFill>
                <a:cs typeface="Tahoma" panose="020B0604030504040204" pitchFamily="34" charset="0"/>
              </a:rPr>
              <a:t> </a:t>
            </a:r>
            <a:r>
              <a:rPr lang="en-US" sz="3000" dirty="0">
                <a:cs typeface="Tahoma" panose="020B0604030504040204" pitchFamily="34" charset="0"/>
              </a:rPr>
              <a:t>the </a:t>
            </a:r>
            <a:r>
              <a:rPr lang="en-US" sz="3000" b="1" dirty="0">
                <a:solidFill>
                  <a:srgbClr val="2C14DE"/>
                </a:solidFill>
                <a:cs typeface="Tahoma" panose="020B0604030504040204" pitchFamily="34" charset="0"/>
              </a:rPr>
              <a:t>operation</a:t>
            </a:r>
            <a:r>
              <a:rPr lang="en-US" sz="3000" b="1" dirty="0">
                <a:cs typeface="Tahoma" panose="020B0604030504040204" pitchFamily="34" charset="0"/>
              </a:rPr>
              <a:t> of </a:t>
            </a:r>
            <a:r>
              <a:rPr lang="en-US" sz="3000" b="1" dirty="0">
                <a:solidFill>
                  <a:srgbClr val="2C14DE"/>
                </a:solidFill>
                <a:cs typeface="Tahoma" panose="020B0604030504040204" pitchFamily="34" charset="0"/>
              </a:rPr>
              <a:t>overloaded operator similar</a:t>
            </a:r>
            <a:r>
              <a:rPr lang="en-US" sz="3000" dirty="0">
                <a:solidFill>
                  <a:srgbClr val="2C14DE"/>
                </a:solidFill>
                <a:cs typeface="Tahoma" panose="020B0604030504040204" pitchFamily="34" charset="0"/>
              </a:rPr>
              <a:t> </a:t>
            </a:r>
            <a:r>
              <a:rPr lang="en-US" sz="3000" dirty="0">
                <a:cs typeface="Tahoma" panose="020B0604030504040204" pitchFamily="34" charset="0"/>
              </a:rPr>
              <a:t>to </a:t>
            </a:r>
            <a:r>
              <a:rPr lang="en-US" sz="3000" b="1" dirty="0">
                <a:solidFill>
                  <a:srgbClr val="2C14DE"/>
                </a:solidFill>
                <a:cs typeface="Tahoma" panose="020B0604030504040204" pitchFamily="34" charset="0"/>
              </a:rPr>
              <a:t>native data types</a:t>
            </a:r>
            <a:r>
              <a:rPr lang="en-US" sz="3000" dirty="0">
                <a:solidFill>
                  <a:srgbClr val="2C14DE"/>
                </a:solidFill>
                <a:cs typeface="Tahoma" panose="020B0604030504040204" pitchFamily="34" charset="0"/>
              </a:rPr>
              <a:t>.</a:t>
            </a:r>
          </a:p>
          <a:p>
            <a:endParaRPr lang="en-US" sz="3000" dirty="0">
              <a:cs typeface="Tahoma" panose="020B0604030504040204" pitchFamily="34" charset="0"/>
            </a:endParaRPr>
          </a:p>
          <a:p>
            <a:r>
              <a:rPr lang="en-US" sz="3000" dirty="0">
                <a:cs typeface="Tahoma" panose="020B0604030504040204" pitchFamily="34" charset="0"/>
              </a:rPr>
              <a:t>For example, </a:t>
            </a:r>
            <a:r>
              <a:rPr lang="en-US" sz="3000" b="1" i="1" dirty="0">
                <a:solidFill>
                  <a:srgbClr val="D20000"/>
                </a:solidFill>
                <a:cs typeface="Tahoma" panose="020B0604030504040204" pitchFamily="34" charset="0"/>
              </a:rPr>
              <a:t>adding two strings </a:t>
            </a:r>
            <a:r>
              <a:rPr lang="en-US" sz="3000" b="1" i="1" dirty="0">
                <a:cs typeface="Tahoma" panose="020B0604030504040204" pitchFamily="34" charset="0"/>
              </a:rPr>
              <a:t>makes sense as we take adding as </a:t>
            </a:r>
            <a:r>
              <a:rPr lang="ja-JP" altLang="en-US" sz="3000" b="1" i="1" dirty="0">
                <a:cs typeface="Tahoma" panose="020B0604030504040204" pitchFamily="34" charset="0"/>
              </a:rPr>
              <a:t>“</a:t>
            </a:r>
            <a:r>
              <a:rPr lang="en-US" altLang="ja-JP" sz="3000" b="1" i="1" dirty="0">
                <a:solidFill>
                  <a:srgbClr val="2C14DE"/>
                </a:solidFill>
                <a:cs typeface="Tahoma" panose="020B0604030504040204" pitchFamily="34" charset="0"/>
              </a:rPr>
              <a:t>concatenation</a:t>
            </a:r>
            <a:r>
              <a:rPr lang="ja-JP" altLang="en-US" sz="3000" b="1" i="1" dirty="0">
                <a:solidFill>
                  <a:srgbClr val="2C14DE"/>
                </a:solidFill>
                <a:cs typeface="Tahoma" panose="020B0604030504040204" pitchFamily="34" charset="0"/>
              </a:rPr>
              <a:t>”</a:t>
            </a:r>
            <a:r>
              <a:rPr lang="en-US" altLang="ja-JP" sz="3000" b="1" i="1" dirty="0">
                <a:solidFill>
                  <a:srgbClr val="2C14DE"/>
                </a:solidFill>
                <a:cs typeface="Tahoma" panose="020B0604030504040204" pitchFamily="34" charset="0"/>
              </a:rPr>
              <a:t> of two strin</a:t>
            </a:r>
            <a:r>
              <a:rPr lang="en-US" altLang="ja-JP" sz="3000" b="1" dirty="0">
                <a:solidFill>
                  <a:srgbClr val="2C14DE"/>
                </a:solidFill>
                <a:cs typeface="Tahoma" panose="020B0604030504040204" pitchFamily="34" charset="0"/>
              </a:rPr>
              <a:t>gs</a:t>
            </a:r>
          </a:p>
          <a:p>
            <a:endParaRPr lang="en-US" altLang="ja-JP" sz="3000" b="1" dirty="0">
              <a:solidFill>
                <a:srgbClr val="2C14DE"/>
              </a:solidFill>
              <a:cs typeface="Tahoma" panose="020B0604030504040204" pitchFamily="34" charset="0"/>
            </a:endParaRPr>
          </a:p>
          <a:p>
            <a:r>
              <a:rPr lang="en-US" sz="3000" dirty="0">
                <a:cs typeface="Tahoma" panose="020B0604030504040204" pitchFamily="34" charset="0"/>
              </a:rPr>
              <a:t>but </a:t>
            </a:r>
            <a:r>
              <a:rPr lang="en-US" sz="3000" b="1" dirty="0">
                <a:solidFill>
                  <a:srgbClr val="D20000"/>
                </a:solidFill>
                <a:cs typeface="Tahoma" panose="020B0604030504040204" pitchFamily="34" charset="0"/>
              </a:rPr>
              <a:t>adding two </a:t>
            </a:r>
            <a:r>
              <a:rPr lang="ja-JP" altLang="en-US" sz="3000" b="1" dirty="0">
                <a:solidFill>
                  <a:srgbClr val="D20000"/>
                </a:solidFill>
                <a:cs typeface="Tahoma" panose="020B0604030504040204" pitchFamily="34" charset="0"/>
              </a:rPr>
              <a:t>“</a:t>
            </a:r>
            <a:r>
              <a:rPr lang="en-US" altLang="ja-JP" sz="3000" b="1" dirty="0">
                <a:solidFill>
                  <a:srgbClr val="D20000"/>
                </a:solidFill>
                <a:cs typeface="Tahoma" panose="020B0604030504040204" pitchFamily="34" charset="0"/>
              </a:rPr>
              <a:t>Employees</a:t>
            </a:r>
            <a:r>
              <a:rPr lang="ja-JP" altLang="en-US" sz="3000" b="1" dirty="0">
                <a:solidFill>
                  <a:srgbClr val="D20000"/>
                </a:solidFill>
                <a:cs typeface="Tahoma" panose="020B0604030504040204" pitchFamily="34" charset="0"/>
              </a:rPr>
              <a:t>”</a:t>
            </a:r>
            <a:r>
              <a:rPr lang="en-US" altLang="ja-JP" sz="3000" b="1" dirty="0">
                <a:solidFill>
                  <a:srgbClr val="D20000"/>
                </a:solidFill>
                <a:cs typeface="Tahoma" panose="020B0604030504040204" pitchFamily="34" charset="0"/>
              </a:rPr>
              <a:t> </a:t>
            </a:r>
            <a:r>
              <a:rPr lang="en-US" altLang="ja-JP" sz="3000" dirty="0">
                <a:cs typeface="Tahoma" panose="020B0604030504040204" pitchFamily="34" charset="0"/>
              </a:rPr>
              <a:t>having </a:t>
            </a:r>
            <a:r>
              <a:rPr lang="en-US" altLang="ja-JP" sz="3000" b="1" i="1" dirty="0">
                <a:solidFill>
                  <a:srgbClr val="2C14DE"/>
                </a:solidFill>
                <a:cs typeface="Tahoma" panose="020B0604030504040204" pitchFamily="34" charset="0"/>
              </a:rPr>
              <a:t>personal data in them </a:t>
            </a:r>
            <a:r>
              <a:rPr lang="en-US" altLang="ja-JP" sz="3000" b="1" i="1" dirty="0" err="1">
                <a:solidFill>
                  <a:srgbClr val="2C14DE"/>
                </a:solidFill>
                <a:cs typeface="Tahoma" panose="020B0604030504040204" pitchFamily="34" charset="0"/>
              </a:rPr>
              <a:t>doesn</a:t>
            </a:r>
            <a:r>
              <a:rPr lang="ja-JP" altLang="en-US" sz="3000" b="1" i="1" dirty="0">
                <a:solidFill>
                  <a:srgbClr val="2C14DE"/>
                </a:solidFill>
                <a:cs typeface="Tahoma" panose="020B0604030504040204" pitchFamily="34" charset="0"/>
              </a:rPr>
              <a:t>’</a:t>
            </a:r>
            <a:r>
              <a:rPr lang="en-US" altLang="ja-JP" sz="3000" b="1" i="1" dirty="0">
                <a:solidFill>
                  <a:srgbClr val="2C14DE"/>
                </a:solidFill>
                <a:cs typeface="Tahoma" panose="020B0604030504040204" pitchFamily="34" charset="0"/>
              </a:rPr>
              <a:t>t make much sense</a:t>
            </a:r>
            <a:r>
              <a:rPr lang="en-US" altLang="ja-JP" sz="3000" dirty="0">
                <a:cs typeface="Tahoma" panose="020B0604030504040204" pitchFamily="34" charset="0"/>
              </a:rPr>
              <a:t>. </a:t>
            </a:r>
          </a:p>
          <a:p>
            <a:endParaRPr lang="en-US" dirty="0">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89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24062" y="69850"/>
            <a:ext cx="8113644" cy="1042669"/>
          </a:xfrm>
        </p:spPr>
        <p:txBody>
          <a:bodyPr>
            <a:normAutofit/>
          </a:bodyPr>
          <a:lstStyle/>
          <a:p>
            <a:r>
              <a:rPr lang="en-US" b="1" dirty="0">
                <a:solidFill>
                  <a:srgbClr val="B80000"/>
                </a:solidFill>
                <a:latin typeface="Calibri" panose="020F0502020204030204" pitchFamily="34" charset="0"/>
              </a:rPr>
              <a:t>Operator Overloading</a:t>
            </a:r>
          </a:p>
        </p:txBody>
      </p:sp>
      <p:sp>
        <p:nvSpPr>
          <p:cNvPr id="7171" name="Rectangle 3"/>
          <p:cNvSpPr>
            <a:spLocks noGrp="1" noChangeArrowheads="1"/>
          </p:cNvSpPr>
          <p:nvPr>
            <p:ph type="body" idx="4294967295"/>
          </p:nvPr>
        </p:nvSpPr>
        <p:spPr>
          <a:xfrm>
            <a:off x="17122" y="1118555"/>
            <a:ext cx="9090434" cy="5739445"/>
          </a:xfrm>
        </p:spPr>
        <p:txBody>
          <a:bodyPr/>
          <a:lstStyle/>
          <a:p>
            <a:r>
              <a:rPr lang="en-US" sz="2800" b="1" u="sng" dirty="0">
                <a:solidFill>
                  <a:srgbClr val="2C14DE"/>
                </a:solidFill>
                <a:latin typeface="Calibri" panose="020F0502020204030204" pitchFamily="34" charset="0"/>
              </a:rPr>
              <a:t>Example (already overloaded operator):</a:t>
            </a:r>
            <a:endParaRPr lang="en-US" sz="2800" b="1" dirty="0">
              <a:solidFill>
                <a:srgbClr val="2C14DE"/>
              </a:solidFill>
              <a:latin typeface="Calibri" panose="020F050202020403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s://ptgmedia.pearsoncmg.com/images/chap3_0672326973/elementLinks/03fig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062" y="1676400"/>
            <a:ext cx="7609618"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5325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90600" y="0"/>
            <a:ext cx="8153400" cy="1066800"/>
          </a:xfrm>
        </p:spPr>
        <p:txBody>
          <a:bodyPr>
            <a:normAutofit/>
          </a:bodyPr>
          <a:lstStyle/>
          <a:p>
            <a:r>
              <a:rPr lang="en-US" sz="4800" b="1" dirty="0">
                <a:solidFill>
                  <a:srgbClr val="D20000"/>
                </a:solidFill>
              </a:rPr>
              <a:t>Show Restraint </a:t>
            </a:r>
          </a:p>
        </p:txBody>
      </p:sp>
      <p:sp>
        <p:nvSpPr>
          <p:cNvPr id="30723" name="Rectangle 3"/>
          <p:cNvSpPr>
            <a:spLocks noGrp="1" noChangeArrowheads="1"/>
          </p:cNvSpPr>
          <p:nvPr>
            <p:ph idx="1"/>
          </p:nvPr>
        </p:nvSpPr>
        <p:spPr/>
        <p:txBody>
          <a:bodyPr>
            <a:normAutofit/>
          </a:bodyPr>
          <a:lstStyle/>
          <a:p>
            <a:pPr algn="just"/>
            <a:r>
              <a:rPr lang="en-US" sz="2800" dirty="0">
                <a:cs typeface="Tahoma" panose="020B0604030504040204" pitchFamily="34" charset="0"/>
              </a:rPr>
              <a:t>Make sure that </a:t>
            </a:r>
            <a:r>
              <a:rPr lang="en-US" sz="2800" b="1" dirty="0">
                <a:solidFill>
                  <a:srgbClr val="D20000"/>
                </a:solidFill>
                <a:cs typeface="Tahoma" panose="020B0604030504040204" pitchFamily="34" charset="0"/>
              </a:rPr>
              <a:t>user of your class </a:t>
            </a:r>
            <a:r>
              <a:rPr lang="en-US" sz="2800" dirty="0">
                <a:cs typeface="Tahoma" panose="020B0604030504040204" pitchFamily="34" charset="0"/>
              </a:rPr>
              <a:t>will </a:t>
            </a:r>
            <a:r>
              <a:rPr lang="en-US" sz="2800" b="1" dirty="0">
                <a:solidFill>
                  <a:srgbClr val="2C14DE"/>
                </a:solidFill>
                <a:cs typeface="Tahoma" panose="020B0604030504040204" pitchFamily="34" charset="0"/>
              </a:rPr>
              <a:t>easily know the purpose</a:t>
            </a:r>
            <a:r>
              <a:rPr lang="en-US" sz="2800" dirty="0">
                <a:cs typeface="Tahoma" panose="020B0604030504040204" pitchFamily="34" charset="0"/>
              </a:rPr>
              <a:t> of </a:t>
            </a:r>
            <a:r>
              <a:rPr lang="en-US" sz="2800" b="1" dirty="0">
                <a:solidFill>
                  <a:srgbClr val="2C14DE"/>
                </a:solidFill>
                <a:cs typeface="Tahoma" panose="020B0604030504040204" pitchFamily="34" charset="0"/>
              </a:rPr>
              <a:t>overloading an operator</a:t>
            </a:r>
            <a:r>
              <a:rPr lang="en-US" sz="2800" dirty="0">
                <a:cs typeface="Tahoma" panose="020B0604030504040204" pitchFamily="34" charset="0"/>
              </a:rPr>
              <a:t>.</a:t>
            </a:r>
          </a:p>
          <a:p>
            <a:pPr algn="just"/>
            <a:endParaRPr lang="en-US" sz="2800" dirty="0">
              <a:cs typeface="Tahoma" panose="020B0604030504040204" pitchFamily="34" charset="0"/>
            </a:endParaRPr>
          </a:p>
          <a:p>
            <a:pPr algn="just"/>
            <a:r>
              <a:rPr lang="en-US" sz="2800" b="1" dirty="0">
                <a:cs typeface="Tahoma" panose="020B0604030504040204" pitchFamily="34" charset="0"/>
              </a:rPr>
              <a:t>Sometime</a:t>
            </a:r>
            <a:r>
              <a:rPr lang="en-US" sz="2800" dirty="0">
                <a:cs typeface="Tahoma" panose="020B0604030504040204" pitchFamily="34" charset="0"/>
              </a:rPr>
              <a:t> </a:t>
            </a:r>
            <a:r>
              <a:rPr lang="en-US" sz="2800" b="1" dirty="0">
                <a:cs typeface="Tahoma" panose="020B0604030504040204" pitchFamily="34" charset="0"/>
              </a:rPr>
              <a:t>it make more sense </a:t>
            </a:r>
            <a:r>
              <a:rPr lang="en-US" sz="2800" dirty="0">
                <a:cs typeface="Tahoma" panose="020B0604030504040204" pitchFamily="34" charset="0"/>
              </a:rPr>
              <a:t>to </a:t>
            </a:r>
            <a:r>
              <a:rPr lang="en-US" sz="2800" b="1" dirty="0">
                <a:solidFill>
                  <a:srgbClr val="D20000"/>
                </a:solidFill>
                <a:cs typeface="Tahoma" panose="020B0604030504040204" pitchFamily="34" charset="0"/>
              </a:rPr>
              <a:t>use functions</a:t>
            </a:r>
            <a:r>
              <a:rPr lang="en-US" sz="2800" dirty="0">
                <a:cs typeface="Tahoma" panose="020B0604030504040204" pitchFamily="34" charset="0"/>
              </a:rPr>
              <a:t>, as </a:t>
            </a:r>
            <a:r>
              <a:rPr lang="en-US" sz="2800" b="1" dirty="0">
                <a:cs typeface="Tahoma" panose="020B0604030504040204" pitchFamily="34" charset="0"/>
              </a:rPr>
              <a:t>their</a:t>
            </a:r>
            <a:r>
              <a:rPr lang="en-US" sz="2800" b="1" dirty="0">
                <a:solidFill>
                  <a:srgbClr val="2C14DE"/>
                </a:solidFill>
                <a:cs typeface="Tahoma" panose="020B0604030504040204" pitchFamily="34" charset="0"/>
              </a:rPr>
              <a:t> names </a:t>
            </a:r>
            <a:r>
              <a:rPr lang="en-US" sz="2800" b="1" dirty="0">
                <a:cs typeface="Tahoma" panose="020B0604030504040204" pitchFamily="34" charset="0"/>
              </a:rPr>
              <a:t>may</a:t>
            </a:r>
            <a:r>
              <a:rPr lang="en-US" sz="2800" b="1" dirty="0">
                <a:solidFill>
                  <a:srgbClr val="2C14DE"/>
                </a:solidFill>
                <a:cs typeface="Tahoma" panose="020B0604030504040204" pitchFamily="34" charset="0"/>
              </a:rPr>
              <a:t> suggest what they are to perform</a:t>
            </a:r>
            <a:r>
              <a:rPr lang="en-US" sz="2800" dirty="0">
                <a:cs typeface="Tahoma" panose="020B0604030504040204" pitchFamily="34" charset="0"/>
              </a:rPr>
              <a:t>.</a:t>
            </a:r>
          </a:p>
          <a:p>
            <a:pPr algn="just"/>
            <a:endParaRPr lang="en-US" sz="2800" dirty="0">
              <a:cs typeface="Tahoma" panose="020B0604030504040204" pitchFamily="34" charset="0"/>
            </a:endParaRPr>
          </a:p>
          <a:p>
            <a:pPr algn="just"/>
            <a:r>
              <a:rPr lang="en-US" sz="2800" b="1" dirty="0">
                <a:cs typeface="Tahoma" panose="020B0604030504040204" pitchFamily="34" charset="0"/>
              </a:rPr>
              <a:t>Use </a:t>
            </a:r>
            <a:r>
              <a:rPr lang="en-US" sz="2800" b="1" dirty="0">
                <a:solidFill>
                  <a:srgbClr val="2C14DE"/>
                </a:solidFill>
                <a:cs typeface="Tahoma" panose="020B0604030504040204" pitchFamily="34" charset="0"/>
              </a:rPr>
              <a:t>overloaded operator sparingly </a:t>
            </a:r>
            <a:r>
              <a:rPr lang="en-US" sz="2800" dirty="0">
                <a:cs typeface="Tahoma" panose="020B0604030504040204" pitchFamily="34" charset="0"/>
              </a:rPr>
              <a:t>and </a:t>
            </a:r>
            <a:r>
              <a:rPr lang="en-US" sz="2800" b="1" dirty="0">
                <a:solidFill>
                  <a:srgbClr val="008000"/>
                </a:solidFill>
                <a:cs typeface="Tahoma" panose="020B0604030504040204" pitchFamily="34" charset="0"/>
              </a:rPr>
              <a:t>only when the usage is obvious</a:t>
            </a:r>
            <a:r>
              <a:rPr lang="en-US" sz="2800" b="1" dirty="0">
                <a:cs typeface="Tahoma" panose="020B0604030504040204" pitchFamily="34" charset="0"/>
              </a:rPr>
              <a:t>.</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990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90600" y="0"/>
            <a:ext cx="8153400" cy="1066800"/>
          </a:xfrm>
        </p:spPr>
        <p:txBody>
          <a:bodyPr/>
          <a:lstStyle/>
          <a:p>
            <a:r>
              <a:rPr lang="en-US" dirty="0">
                <a:solidFill>
                  <a:srgbClr val="D20000"/>
                </a:solidFill>
              </a:rPr>
              <a:t>  Case Study: A </a:t>
            </a:r>
            <a:r>
              <a:rPr lang="en-US" dirty="0">
                <a:solidFill>
                  <a:srgbClr val="D20000"/>
                </a:solidFill>
                <a:latin typeface="Courier New" panose="02070309020205020404" pitchFamily="49" charset="0"/>
              </a:rPr>
              <a:t>Date</a:t>
            </a:r>
            <a:r>
              <a:rPr lang="en-US" dirty="0">
                <a:solidFill>
                  <a:srgbClr val="D20000"/>
                </a:solidFill>
              </a:rPr>
              <a:t> Class</a:t>
            </a:r>
          </a:p>
        </p:txBody>
      </p:sp>
      <p:sp>
        <p:nvSpPr>
          <p:cNvPr id="31747" name="Rectangle 3"/>
          <p:cNvSpPr>
            <a:spLocks noGrp="1" noChangeArrowheads="1"/>
          </p:cNvSpPr>
          <p:nvPr>
            <p:ph idx="1"/>
          </p:nvPr>
        </p:nvSpPr>
        <p:spPr/>
        <p:txBody>
          <a:bodyPr/>
          <a:lstStyle/>
          <a:p>
            <a:pPr>
              <a:lnSpc>
                <a:spcPct val="150000"/>
              </a:lnSpc>
            </a:pPr>
            <a:r>
              <a:rPr lang="en-US" dirty="0"/>
              <a:t>The </a:t>
            </a:r>
            <a:r>
              <a:rPr lang="en-US" b="1" dirty="0"/>
              <a:t>following example </a:t>
            </a:r>
            <a:r>
              <a:rPr lang="en-US" dirty="0"/>
              <a:t>creates a </a:t>
            </a:r>
            <a:r>
              <a:rPr lang="en-US" b="1" dirty="0">
                <a:solidFill>
                  <a:srgbClr val="D20000"/>
                </a:solidFill>
              </a:rPr>
              <a:t>Date</a:t>
            </a:r>
            <a:r>
              <a:rPr lang="en-US" dirty="0">
                <a:solidFill>
                  <a:srgbClr val="D20000"/>
                </a:solidFill>
              </a:rPr>
              <a:t> </a:t>
            </a:r>
            <a:r>
              <a:rPr lang="en-US" dirty="0"/>
              <a:t>class with</a:t>
            </a:r>
          </a:p>
          <a:p>
            <a:pPr lvl="1">
              <a:lnSpc>
                <a:spcPct val="150000"/>
              </a:lnSpc>
            </a:pPr>
            <a:r>
              <a:rPr lang="en-US" dirty="0"/>
              <a:t>An </a:t>
            </a:r>
            <a:r>
              <a:rPr lang="en-US" b="1" dirty="0">
                <a:solidFill>
                  <a:srgbClr val="2C14DE"/>
                </a:solidFill>
              </a:rPr>
              <a:t>overloaded increment operator </a:t>
            </a:r>
            <a:r>
              <a:rPr lang="en-US" dirty="0"/>
              <a:t>to </a:t>
            </a:r>
            <a:r>
              <a:rPr lang="en-US" b="1" dirty="0"/>
              <a:t>change the day, month and year</a:t>
            </a:r>
          </a:p>
          <a:p>
            <a:pPr lvl="1">
              <a:lnSpc>
                <a:spcPct val="150000"/>
              </a:lnSpc>
            </a:pPr>
            <a:r>
              <a:rPr lang="en-US" dirty="0"/>
              <a:t>An </a:t>
            </a:r>
            <a:r>
              <a:rPr lang="en-US" b="1" dirty="0">
                <a:solidFill>
                  <a:srgbClr val="2C14DE"/>
                </a:solidFill>
              </a:rPr>
              <a:t>overloaded += operator</a:t>
            </a:r>
          </a:p>
          <a:p>
            <a:pPr lvl="1">
              <a:lnSpc>
                <a:spcPct val="150000"/>
              </a:lnSpc>
            </a:pPr>
            <a:r>
              <a:rPr lang="en-US" dirty="0"/>
              <a:t>A </a:t>
            </a:r>
            <a:r>
              <a:rPr lang="en-US" b="1" dirty="0">
                <a:solidFill>
                  <a:srgbClr val="2C14DE"/>
                </a:solidFill>
              </a:rPr>
              <a:t>function</a:t>
            </a:r>
            <a:r>
              <a:rPr lang="en-US" dirty="0"/>
              <a:t> to </a:t>
            </a:r>
            <a:r>
              <a:rPr lang="en-US" b="1" dirty="0">
                <a:solidFill>
                  <a:srgbClr val="2C14DE"/>
                </a:solidFill>
              </a:rPr>
              <a:t>test for leap years</a:t>
            </a:r>
          </a:p>
          <a:p>
            <a:pPr lvl="1">
              <a:lnSpc>
                <a:spcPct val="150000"/>
              </a:lnSpc>
            </a:pPr>
            <a:r>
              <a:rPr lang="en-US" dirty="0"/>
              <a:t>A </a:t>
            </a:r>
            <a:r>
              <a:rPr lang="en-US" b="1" dirty="0">
                <a:solidFill>
                  <a:srgbClr val="2C14DE"/>
                </a:solidFill>
              </a:rPr>
              <a:t>function</a:t>
            </a:r>
            <a:r>
              <a:rPr lang="en-US" dirty="0">
                <a:solidFill>
                  <a:srgbClr val="2C14DE"/>
                </a:solidFill>
              </a:rPr>
              <a:t> </a:t>
            </a:r>
            <a:r>
              <a:rPr lang="en-US" dirty="0"/>
              <a:t>to </a:t>
            </a:r>
            <a:r>
              <a:rPr lang="en-US" b="1" dirty="0">
                <a:solidFill>
                  <a:srgbClr val="2C14DE"/>
                </a:solidFill>
              </a:rPr>
              <a:t>determine if a day is last day of a month</a:t>
            </a: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19243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
          <p:cNvGrpSpPr>
            <a:grpSpLocks/>
          </p:cNvGrpSpPr>
          <p:nvPr/>
        </p:nvGrpSpPr>
        <p:grpSpPr bwMode="auto">
          <a:xfrm>
            <a:off x="0" y="0"/>
            <a:ext cx="6781800" cy="6858000"/>
            <a:chOff x="0" y="0"/>
            <a:chExt cx="3072" cy="11220"/>
          </a:xfrm>
        </p:grpSpPr>
        <p:grpSp>
          <p:nvGrpSpPr>
            <p:cNvPr id="32773" name="Group 4"/>
            <p:cNvGrpSpPr>
              <a:grpSpLocks/>
            </p:cNvGrpSpPr>
            <p:nvPr/>
          </p:nvGrpSpPr>
          <p:grpSpPr bwMode="auto">
            <a:xfrm>
              <a:off x="0" y="0"/>
              <a:ext cx="3072" cy="374"/>
              <a:chOff x="0" y="0"/>
              <a:chExt cx="3072" cy="374"/>
            </a:xfrm>
          </p:grpSpPr>
          <p:sp>
            <p:nvSpPr>
              <p:cNvPr id="32861"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62"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	</a:t>
                </a:r>
                <a:r>
                  <a:rPr lang="en-US" sz="1200" b="1">
                    <a:solidFill>
                      <a:srgbClr val="33CC33"/>
                    </a:solidFill>
                    <a:latin typeface="Courier New" panose="02070309020205020404" pitchFamily="49" charset="0"/>
                    <a:cs typeface="Courier New" panose="02070309020205020404" pitchFamily="49" charset="0"/>
                  </a:rPr>
                  <a:t>// Fig. 8.6: date1.h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74" name="Group 7"/>
            <p:cNvGrpSpPr>
              <a:grpSpLocks/>
            </p:cNvGrpSpPr>
            <p:nvPr/>
          </p:nvGrpSpPr>
          <p:grpSpPr bwMode="auto">
            <a:xfrm>
              <a:off x="0" y="374"/>
              <a:ext cx="3072" cy="374"/>
              <a:chOff x="0" y="374"/>
              <a:chExt cx="3072" cy="374"/>
            </a:xfrm>
          </p:grpSpPr>
          <p:sp>
            <p:nvSpPr>
              <p:cNvPr id="32859"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60"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	</a:t>
                </a:r>
                <a:r>
                  <a:rPr lang="en-US" sz="1200" b="1">
                    <a:solidFill>
                      <a:srgbClr val="33CC33"/>
                    </a:solidFill>
                    <a:latin typeface="Courier New" panose="02070309020205020404" pitchFamily="49" charset="0"/>
                    <a:cs typeface="Courier New" panose="02070309020205020404" pitchFamily="49" charset="0"/>
                  </a:rPr>
                  <a:t>// Definition of class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75" name="Group 10"/>
            <p:cNvGrpSpPr>
              <a:grpSpLocks/>
            </p:cNvGrpSpPr>
            <p:nvPr/>
          </p:nvGrpSpPr>
          <p:grpSpPr bwMode="auto">
            <a:xfrm>
              <a:off x="0" y="748"/>
              <a:ext cx="3072" cy="374"/>
              <a:chOff x="0" y="748"/>
              <a:chExt cx="3072" cy="374"/>
            </a:xfrm>
          </p:grpSpPr>
          <p:sp>
            <p:nvSpPr>
              <p:cNvPr id="32857"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8"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76" name="Group 13"/>
            <p:cNvGrpSpPr>
              <a:grpSpLocks/>
            </p:cNvGrpSpPr>
            <p:nvPr/>
          </p:nvGrpSpPr>
          <p:grpSpPr bwMode="auto">
            <a:xfrm>
              <a:off x="0" y="1122"/>
              <a:ext cx="3072" cy="374"/>
              <a:chOff x="0" y="1122"/>
              <a:chExt cx="3072" cy="374"/>
            </a:xfrm>
          </p:grpSpPr>
          <p:sp>
            <p:nvSpPr>
              <p:cNvPr id="32855"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6"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	</a:t>
                </a:r>
                <a:endParaRPr lang="en-US" sz="1200" b="1">
                  <a:latin typeface="Courier New" panose="02070309020205020404" pitchFamily="49" charset="0"/>
                </a:endParaRPr>
              </a:p>
            </p:txBody>
          </p:sp>
        </p:grpSp>
        <p:grpSp>
          <p:nvGrpSpPr>
            <p:cNvPr id="32777" name="Group 16"/>
            <p:cNvGrpSpPr>
              <a:grpSpLocks/>
            </p:cNvGrpSpPr>
            <p:nvPr/>
          </p:nvGrpSpPr>
          <p:grpSpPr bwMode="auto">
            <a:xfrm>
              <a:off x="0" y="1496"/>
              <a:ext cx="3072" cy="374"/>
              <a:chOff x="0" y="1496"/>
              <a:chExt cx="3072" cy="374"/>
            </a:xfrm>
          </p:grpSpPr>
          <p:sp>
            <p:nvSpPr>
              <p:cNvPr id="32853"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4"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&lt;iostream&gt;</a:t>
                </a:r>
              </a:p>
              <a:p>
                <a:endParaRPr lang="en-US" sz="1200" b="1">
                  <a:latin typeface="Courier New" panose="02070309020205020404" pitchFamily="49" charset="0"/>
                </a:endParaRPr>
              </a:p>
            </p:txBody>
          </p:sp>
        </p:grpSp>
        <p:grpSp>
          <p:nvGrpSpPr>
            <p:cNvPr id="32778" name="Group 19"/>
            <p:cNvGrpSpPr>
              <a:grpSpLocks/>
            </p:cNvGrpSpPr>
            <p:nvPr/>
          </p:nvGrpSpPr>
          <p:grpSpPr bwMode="auto">
            <a:xfrm>
              <a:off x="0" y="1870"/>
              <a:ext cx="3072" cy="374"/>
              <a:chOff x="0" y="1870"/>
              <a:chExt cx="3072" cy="374"/>
            </a:xfrm>
          </p:grpSpPr>
          <p:sp>
            <p:nvSpPr>
              <p:cNvPr id="32851"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2"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79" name="Group 22"/>
            <p:cNvGrpSpPr>
              <a:grpSpLocks/>
            </p:cNvGrpSpPr>
            <p:nvPr/>
          </p:nvGrpSpPr>
          <p:grpSpPr bwMode="auto">
            <a:xfrm>
              <a:off x="0" y="2244"/>
              <a:ext cx="3072" cy="374"/>
              <a:chOff x="0" y="2244"/>
              <a:chExt cx="3072" cy="374"/>
            </a:xfrm>
          </p:grpSpPr>
          <p:sp>
            <p:nvSpPr>
              <p:cNvPr id="32849"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50"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	</a:t>
                </a:r>
                <a:endParaRPr lang="en-US" sz="1200" b="1">
                  <a:latin typeface="Courier New" panose="02070309020205020404" pitchFamily="49" charset="0"/>
                </a:endParaRPr>
              </a:p>
            </p:txBody>
          </p:sp>
        </p:grpSp>
        <p:grpSp>
          <p:nvGrpSpPr>
            <p:cNvPr id="32780" name="Group 25"/>
            <p:cNvGrpSpPr>
              <a:grpSpLocks/>
            </p:cNvGrpSpPr>
            <p:nvPr/>
          </p:nvGrpSpPr>
          <p:grpSpPr bwMode="auto">
            <a:xfrm>
              <a:off x="0" y="2618"/>
              <a:ext cx="3072" cy="374"/>
              <a:chOff x="0" y="2618"/>
              <a:chExt cx="3072" cy="374"/>
            </a:xfrm>
          </p:grpSpPr>
          <p:sp>
            <p:nvSpPr>
              <p:cNvPr id="32847"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8"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1" name="Group 28"/>
            <p:cNvGrpSpPr>
              <a:grpSpLocks/>
            </p:cNvGrpSpPr>
            <p:nvPr/>
          </p:nvGrpSpPr>
          <p:grpSpPr bwMode="auto">
            <a:xfrm>
              <a:off x="0" y="2992"/>
              <a:ext cx="3072" cy="374"/>
              <a:chOff x="0" y="2992"/>
              <a:chExt cx="3072" cy="374"/>
            </a:xfrm>
          </p:grpSpPr>
          <p:sp>
            <p:nvSpPr>
              <p:cNvPr id="32845"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6"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	</a:t>
                </a:r>
                <a:r>
                  <a:rPr lang="en-US" sz="1200" b="1">
                    <a:solidFill>
                      <a:srgbClr val="275AFF"/>
                    </a:solidFill>
                    <a:latin typeface="Courier New" panose="02070309020205020404" pitchFamily="49" charset="0"/>
                    <a:cs typeface="Courier New" panose="02070309020205020404" pitchFamily="49" charset="0"/>
                  </a:rPr>
                  <a:t>class</a:t>
                </a:r>
                <a:r>
                  <a:rPr lang="en-US" sz="1200" b="1">
                    <a:solidFill>
                      <a:srgbClr val="000000"/>
                    </a:solidFill>
                    <a:latin typeface="Courier New" panose="02070309020205020404" pitchFamily="49" charset="0"/>
                    <a:cs typeface="Courier New" panose="02070309020205020404" pitchFamily="49" charset="0"/>
                  </a:rPr>
                  <a:t> Date {</a:t>
                </a:r>
              </a:p>
              <a:p>
                <a:endParaRPr lang="en-US" sz="1200" b="1">
                  <a:latin typeface="Courier New" panose="02070309020205020404" pitchFamily="49" charset="0"/>
                </a:endParaRPr>
              </a:p>
            </p:txBody>
          </p:sp>
        </p:grpSp>
        <p:grpSp>
          <p:nvGrpSpPr>
            <p:cNvPr id="32782" name="Group 31"/>
            <p:cNvGrpSpPr>
              <a:grpSpLocks/>
            </p:cNvGrpSpPr>
            <p:nvPr/>
          </p:nvGrpSpPr>
          <p:grpSpPr bwMode="auto">
            <a:xfrm>
              <a:off x="0" y="3366"/>
              <a:ext cx="3072" cy="374"/>
              <a:chOff x="0" y="3366"/>
              <a:chExt cx="3072" cy="374"/>
            </a:xfrm>
          </p:grpSpPr>
          <p:sp>
            <p:nvSpPr>
              <p:cNvPr id="32843"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4"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friend</a:t>
                </a:r>
                <a:r>
                  <a:rPr lang="en-US" sz="1200" b="1">
                    <a:solidFill>
                      <a:srgbClr val="000000"/>
                    </a:solidFill>
                    <a:latin typeface="Courier New" panose="02070309020205020404" pitchFamily="49" charset="0"/>
                    <a:cs typeface="Courier New" panose="02070309020205020404" pitchFamily="49" charset="0"/>
                  </a:rPr>
                  <a:t> ostream &amp;operator&lt;&lt;( ostream &amp;, Date &amp; );</a:t>
                </a:r>
              </a:p>
              <a:p>
                <a:endParaRPr lang="en-US" sz="1200" b="1">
                  <a:latin typeface="Courier New" panose="02070309020205020404" pitchFamily="49" charset="0"/>
                </a:endParaRPr>
              </a:p>
            </p:txBody>
          </p:sp>
        </p:grpSp>
        <p:grpSp>
          <p:nvGrpSpPr>
            <p:cNvPr id="32783" name="Group 34"/>
            <p:cNvGrpSpPr>
              <a:grpSpLocks/>
            </p:cNvGrpSpPr>
            <p:nvPr/>
          </p:nvGrpSpPr>
          <p:grpSpPr bwMode="auto">
            <a:xfrm>
              <a:off x="0" y="3740"/>
              <a:ext cx="3072" cy="374"/>
              <a:chOff x="0" y="3740"/>
              <a:chExt cx="3072" cy="374"/>
            </a:xfrm>
          </p:grpSpPr>
          <p:sp>
            <p:nvSpPr>
              <p:cNvPr id="32841"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2"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4" name="Group 37"/>
            <p:cNvGrpSpPr>
              <a:grpSpLocks/>
            </p:cNvGrpSpPr>
            <p:nvPr/>
          </p:nvGrpSpPr>
          <p:grpSpPr bwMode="auto">
            <a:xfrm>
              <a:off x="0" y="4114"/>
              <a:ext cx="3072" cy="374"/>
              <a:chOff x="0" y="4114"/>
              <a:chExt cx="3072" cy="374"/>
            </a:xfrm>
          </p:grpSpPr>
          <p:sp>
            <p:nvSpPr>
              <p:cNvPr id="32839"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40"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	</a:t>
                </a:r>
                <a:r>
                  <a:rPr lang="en-US" sz="1200" b="1">
                    <a:solidFill>
                      <a:srgbClr val="275AFF"/>
                    </a:solidFill>
                    <a:latin typeface="Courier New" panose="02070309020205020404" pitchFamily="49" charset="0"/>
                    <a:cs typeface="Courier New" panose="02070309020205020404" pitchFamily="49" charset="0"/>
                  </a:rPr>
                  <a:t>public:</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5" name="Group 40"/>
            <p:cNvGrpSpPr>
              <a:grpSpLocks/>
            </p:cNvGrpSpPr>
            <p:nvPr/>
          </p:nvGrpSpPr>
          <p:grpSpPr bwMode="auto">
            <a:xfrm>
              <a:off x="0" y="4488"/>
              <a:ext cx="3072" cy="374"/>
              <a:chOff x="0" y="4488"/>
              <a:chExt cx="3072" cy="374"/>
            </a:xfrm>
          </p:grpSpPr>
          <p:sp>
            <p:nvSpPr>
              <p:cNvPr id="32837"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8"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	</a:t>
                </a:r>
                <a:r>
                  <a:rPr lang="en-US" sz="1200" b="1">
                    <a:solidFill>
                      <a:srgbClr val="000000"/>
                    </a:solidFill>
                    <a:latin typeface="Courier New" panose="02070309020205020404" pitchFamily="49" charset="0"/>
                    <a:cs typeface="Courier New" panose="02070309020205020404" pitchFamily="49" charset="0"/>
                  </a:rPr>
                  <a:t>   Date(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 = 1,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 = 1,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 = 1900 ); </a:t>
                </a:r>
                <a:r>
                  <a:rPr lang="en-US" sz="1200" b="1">
                    <a:solidFill>
                      <a:srgbClr val="33CC33"/>
                    </a:solidFill>
                    <a:latin typeface="Courier New" panose="02070309020205020404" pitchFamily="49" charset="0"/>
                    <a:cs typeface="Courier New" panose="02070309020205020404" pitchFamily="49" charset="0"/>
                  </a:rPr>
                  <a:t>// constructor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6" name="Group 43"/>
            <p:cNvGrpSpPr>
              <a:grpSpLocks/>
            </p:cNvGrpSpPr>
            <p:nvPr/>
          </p:nvGrpSpPr>
          <p:grpSpPr bwMode="auto">
            <a:xfrm>
              <a:off x="0" y="4862"/>
              <a:ext cx="3072" cy="374"/>
              <a:chOff x="0" y="4862"/>
              <a:chExt cx="3072" cy="374"/>
            </a:xfrm>
          </p:grpSpPr>
          <p:sp>
            <p:nvSpPr>
              <p:cNvPr id="32835"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6"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void</a:t>
                </a:r>
                <a:r>
                  <a:rPr lang="en-US" sz="1200" b="1">
                    <a:solidFill>
                      <a:srgbClr val="000000"/>
                    </a:solidFill>
                    <a:latin typeface="Courier New" panose="02070309020205020404" pitchFamily="49" charset="0"/>
                    <a:cs typeface="Courier New" panose="02070309020205020404" pitchFamily="49" charset="0"/>
                  </a:rPr>
                  <a:t> setDate(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set the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7" name="Group 46"/>
            <p:cNvGrpSpPr>
              <a:grpSpLocks/>
            </p:cNvGrpSpPr>
            <p:nvPr/>
          </p:nvGrpSpPr>
          <p:grpSpPr bwMode="auto">
            <a:xfrm>
              <a:off x="0" y="5236"/>
              <a:ext cx="3072" cy="374"/>
              <a:chOff x="0" y="5236"/>
              <a:chExt cx="3072" cy="374"/>
            </a:xfrm>
          </p:grpSpPr>
          <p:sp>
            <p:nvSpPr>
              <p:cNvPr id="32833"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4"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	</a:t>
                </a:r>
                <a:r>
                  <a:rPr lang="en-US" sz="1200" b="1">
                    <a:solidFill>
                      <a:srgbClr val="000000"/>
                    </a:solidFill>
                    <a:latin typeface="Courier New" panose="02070309020205020404" pitchFamily="49" charset="0"/>
                    <a:cs typeface="Courier New" panose="02070309020205020404" pitchFamily="49" charset="0"/>
                  </a:rPr>
                  <a:t>   Date &amp;operator++();            </a:t>
                </a:r>
                <a:r>
                  <a:rPr lang="en-US" sz="1200" b="1">
                    <a:solidFill>
                      <a:srgbClr val="33CC33"/>
                    </a:solidFill>
                    <a:latin typeface="Courier New" panose="02070309020205020404" pitchFamily="49" charset="0"/>
                    <a:cs typeface="Courier New" panose="02070309020205020404" pitchFamily="49" charset="0"/>
                  </a:rPr>
                  <a:t>// preincrement operator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8" name="Group 49"/>
            <p:cNvGrpSpPr>
              <a:grpSpLocks/>
            </p:cNvGrpSpPr>
            <p:nvPr/>
          </p:nvGrpSpPr>
          <p:grpSpPr bwMode="auto">
            <a:xfrm>
              <a:off x="0" y="5610"/>
              <a:ext cx="3072" cy="374"/>
              <a:chOff x="0" y="5610"/>
              <a:chExt cx="3072" cy="374"/>
            </a:xfrm>
          </p:grpSpPr>
          <p:sp>
            <p:nvSpPr>
              <p:cNvPr id="32831"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2"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	</a:t>
                </a:r>
                <a:r>
                  <a:rPr lang="en-US" sz="1200" b="1">
                    <a:solidFill>
                      <a:srgbClr val="000000"/>
                    </a:solidFill>
                    <a:latin typeface="Courier New" panose="02070309020205020404" pitchFamily="49" charset="0"/>
                    <a:cs typeface="Courier New" panose="02070309020205020404" pitchFamily="49" charset="0"/>
                  </a:rPr>
                  <a:t>   Date operator++(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 postincrement operator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89" name="Group 52"/>
            <p:cNvGrpSpPr>
              <a:grpSpLocks/>
            </p:cNvGrpSpPr>
            <p:nvPr/>
          </p:nvGrpSpPr>
          <p:grpSpPr bwMode="auto">
            <a:xfrm>
              <a:off x="0" y="5984"/>
              <a:ext cx="3072" cy="374"/>
              <a:chOff x="0" y="5984"/>
              <a:chExt cx="3072" cy="374"/>
            </a:xfrm>
          </p:grpSpPr>
          <p:sp>
            <p:nvSpPr>
              <p:cNvPr id="32829"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30"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17	</a:t>
                </a:r>
                <a:r>
                  <a:rPr lang="en-US" sz="1200" b="1">
                    <a:solidFill>
                      <a:srgbClr val="000000"/>
                    </a:solidFill>
                    <a:latin typeface="Courier New" panose="02070309020205020404" pitchFamily="49" charset="0"/>
                    <a:cs typeface="Courier New" panose="02070309020205020404" pitchFamily="49" charset="0"/>
                  </a:rPr>
                  <a:t>   Date &amp;operator+=(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add days, modify object</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0" name="Group 55"/>
            <p:cNvGrpSpPr>
              <a:grpSpLocks/>
            </p:cNvGrpSpPr>
            <p:nvPr/>
          </p:nvGrpSpPr>
          <p:grpSpPr bwMode="auto">
            <a:xfrm>
              <a:off x="0" y="6358"/>
              <a:ext cx="3072" cy="374"/>
              <a:chOff x="0" y="6358"/>
              <a:chExt cx="3072" cy="374"/>
            </a:xfrm>
          </p:grpSpPr>
          <p:sp>
            <p:nvSpPr>
              <p:cNvPr id="32827"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8"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18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bool</a:t>
                </a:r>
                <a:r>
                  <a:rPr lang="en-US" sz="1200" b="1">
                    <a:solidFill>
                      <a:srgbClr val="000000"/>
                    </a:solidFill>
                    <a:latin typeface="Courier New" panose="02070309020205020404" pitchFamily="49" charset="0"/>
                    <a:cs typeface="Courier New" panose="02070309020205020404" pitchFamily="49" charset="0"/>
                  </a:rPr>
                  <a:t> leapYear(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is this a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1" name="Group 58"/>
            <p:cNvGrpSpPr>
              <a:grpSpLocks/>
            </p:cNvGrpSpPr>
            <p:nvPr/>
          </p:nvGrpSpPr>
          <p:grpSpPr bwMode="auto">
            <a:xfrm>
              <a:off x="0" y="6732"/>
              <a:ext cx="3072" cy="374"/>
              <a:chOff x="0" y="6732"/>
              <a:chExt cx="3072" cy="374"/>
            </a:xfrm>
          </p:grpSpPr>
          <p:sp>
            <p:nvSpPr>
              <p:cNvPr id="32825"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6"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19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bool</a:t>
                </a:r>
                <a:r>
                  <a:rPr lang="en-US" sz="1200" b="1">
                    <a:solidFill>
                      <a:srgbClr val="000000"/>
                    </a:solidFill>
                    <a:latin typeface="Courier New" panose="02070309020205020404" pitchFamily="49" charset="0"/>
                    <a:cs typeface="Courier New" panose="02070309020205020404" pitchFamily="49" charset="0"/>
                  </a:rPr>
                  <a:t> endOfMonth(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33CC33"/>
                    </a:solidFill>
                    <a:latin typeface="Courier New" panose="02070309020205020404" pitchFamily="49" charset="0"/>
                    <a:cs typeface="Courier New" panose="02070309020205020404" pitchFamily="49" charset="0"/>
                  </a:rPr>
                  <a:t>// is this end of month?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2" name="Group 61"/>
            <p:cNvGrpSpPr>
              <a:grpSpLocks/>
            </p:cNvGrpSpPr>
            <p:nvPr/>
          </p:nvGrpSpPr>
          <p:grpSpPr bwMode="auto">
            <a:xfrm>
              <a:off x="0" y="7106"/>
              <a:ext cx="3072" cy="374"/>
              <a:chOff x="0" y="7106"/>
              <a:chExt cx="3072" cy="374"/>
            </a:xfrm>
          </p:grpSpPr>
          <p:sp>
            <p:nvSpPr>
              <p:cNvPr id="32823"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4"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3" name="Group 64"/>
            <p:cNvGrpSpPr>
              <a:grpSpLocks/>
            </p:cNvGrpSpPr>
            <p:nvPr/>
          </p:nvGrpSpPr>
          <p:grpSpPr bwMode="auto">
            <a:xfrm>
              <a:off x="0" y="7480"/>
              <a:ext cx="3072" cy="374"/>
              <a:chOff x="0" y="7480"/>
              <a:chExt cx="3072" cy="374"/>
            </a:xfrm>
          </p:grpSpPr>
          <p:sp>
            <p:nvSpPr>
              <p:cNvPr id="32821"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2"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21	</a:t>
                </a:r>
                <a:r>
                  <a:rPr lang="en-US" sz="1200" b="1">
                    <a:solidFill>
                      <a:srgbClr val="275AFF"/>
                    </a:solidFill>
                    <a:latin typeface="Courier New" panose="02070309020205020404" pitchFamily="49" charset="0"/>
                    <a:cs typeface="Courier New" panose="02070309020205020404" pitchFamily="49" charset="0"/>
                  </a:rPr>
                  <a:t>private: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4" name="Group 67"/>
            <p:cNvGrpSpPr>
              <a:grpSpLocks/>
            </p:cNvGrpSpPr>
            <p:nvPr/>
          </p:nvGrpSpPr>
          <p:grpSpPr bwMode="auto">
            <a:xfrm>
              <a:off x="0" y="7854"/>
              <a:ext cx="3072" cy="374"/>
              <a:chOff x="0" y="7854"/>
              <a:chExt cx="3072" cy="374"/>
            </a:xfrm>
          </p:grpSpPr>
          <p:sp>
            <p:nvSpPr>
              <p:cNvPr id="32819"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20"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22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month;</a:t>
                </a:r>
              </a:p>
              <a:p>
                <a:endParaRPr lang="en-US" sz="1200" b="1">
                  <a:latin typeface="Courier New" panose="02070309020205020404" pitchFamily="49" charset="0"/>
                </a:endParaRPr>
              </a:p>
            </p:txBody>
          </p:sp>
        </p:grpSp>
        <p:grpSp>
          <p:nvGrpSpPr>
            <p:cNvPr id="32795" name="Group 70"/>
            <p:cNvGrpSpPr>
              <a:grpSpLocks/>
            </p:cNvGrpSpPr>
            <p:nvPr/>
          </p:nvGrpSpPr>
          <p:grpSpPr bwMode="auto">
            <a:xfrm>
              <a:off x="0" y="8228"/>
              <a:ext cx="3072" cy="374"/>
              <a:chOff x="0" y="8228"/>
              <a:chExt cx="3072" cy="374"/>
            </a:xfrm>
          </p:grpSpPr>
          <p:sp>
            <p:nvSpPr>
              <p:cNvPr id="32817"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8"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23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day;</a:t>
                </a:r>
              </a:p>
              <a:p>
                <a:endParaRPr lang="en-US" sz="1200" b="1">
                  <a:latin typeface="Courier New" panose="02070309020205020404" pitchFamily="49" charset="0"/>
                </a:endParaRPr>
              </a:p>
            </p:txBody>
          </p:sp>
        </p:grpSp>
        <p:grpSp>
          <p:nvGrpSpPr>
            <p:cNvPr id="32796" name="Group 73"/>
            <p:cNvGrpSpPr>
              <a:grpSpLocks/>
            </p:cNvGrpSpPr>
            <p:nvPr/>
          </p:nvGrpSpPr>
          <p:grpSpPr bwMode="auto">
            <a:xfrm>
              <a:off x="0" y="8602"/>
              <a:ext cx="3072" cy="374"/>
              <a:chOff x="0" y="8602"/>
              <a:chExt cx="3072" cy="374"/>
            </a:xfrm>
          </p:grpSpPr>
          <p:sp>
            <p:nvSpPr>
              <p:cNvPr id="32815"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6"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24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year;</a:t>
                </a:r>
              </a:p>
              <a:p>
                <a:endParaRPr lang="en-US" sz="1200" b="1">
                  <a:latin typeface="Courier New" panose="02070309020205020404" pitchFamily="49" charset="0"/>
                </a:endParaRPr>
              </a:p>
            </p:txBody>
          </p:sp>
        </p:grpSp>
        <p:grpSp>
          <p:nvGrpSpPr>
            <p:cNvPr id="32797" name="Group 76"/>
            <p:cNvGrpSpPr>
              <a:grpSpLocks/>
            </p:cNvGrpSpPr>
            <p:nvPr/>
          </p:nvGrpSpPr>
          <p:grpSpPr bwMode="auto">
            <a:xfrm>
              <a:off x="0" y="8976"/>
              <a:ext cx="3072" cy="374"/>
              <a:chOff x="0" y="8976"/>
              <a:chExt cx="3072" cy="374"/>
            </a:xfrm>
          </p:grpSpPr>
          <p:sp>
            <p:nvSpPr>
              <p:cNvPr id="32813"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4"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25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8" name="Group 79"/>
            <p:cNvGrpSpPr>
              <a:grpSpLocks/>
            </p:cNvGrpSpPr>
            <p:nvPr/>
          </p:nvGrpSpPr>
          <p:grpSpPr bwMode="auto">
            <a:xfrm>
              <a:off x="0" y="9350"/>
              <a:ext cx="3072" cy="374"/>
              <a:chOff x="0" y="9350"/>
              <a:chExt cx="3072" cy="374"/>
            </a:xfrm>
          </p:grpSpPr>
          <p:sp>
            <p:nvSpPr>
              <p:cNvPr id="32811"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2"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26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static int</a:t>
                </a:r>
                <a:r>
                  <a:rPr lang="en-US" sz="1200" b="1">
                    <a:solidFill>
                      <a:srgbClr val="000000"/>
                    </a:solidFill>
                    <a:latin typeface="Courier New" panose="02070309020205020404" pitchFamily="49" charset="0"/>
                    <a:cs typeface="Courier New" panose="02070309020205020404" pitchFamily="49" charset="0"/>
                  </a:rPr>
                  <a:t> days[];       </a:t>
                </a:r>
                <a:r>
                  <a:rPr lang="en-US" sz="1200" b="1">
                    <a:solidFill>
                      <a:srgbClr val="33CC33"/>
                    </a:solidFill>
                    <a:latin typeface="Courier New" panose="02070309020205020404" pitchFamily="49" charset="0"/>
                    <a:cs typeface="Courier New" panose="02070309020205020404" pitchFamily="49" charset="0"/>
                  </a:rPr>
                  <a:t>// array of days per month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799" name="Group 82"/>
            <p:cNvGrpSpPr>
              <a:grpSpLocks/>
            </p:cNvGrpSpPr>
            <p:nvPr/>
          </p:nvGrpSpPr>
          <p:grpSpPr bwMode="auto">
            <a:xfrm>
              <a:off x="0" y="9724"/>
              <a:ext cx="3072" cy="374"/>
              <a:chOff x="0" y="9724"/>
              <a:chExt cx="3072" cy="374"/>
            </a:xfrm>
          </p:grpSpPr>
          <p:sp>
            <p:nvSpPr>
              <p:cNvPr id="32809"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10"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27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void</a:t>
                </a:r>
                <a:r>
                  <a:rPr lang="en-US" sz="1200" b="1">
                    <a:solidFill>
                      <a:srgbClr val="000000"/>
                    </a:solidFill>
                    <a:latin typeface="Courier New" panose="02070309020205020404" pitchFamily="49" charset="0"/>
                    <a:cs typeface="Courier New" panose="02070309020205020404" pitchFamily="49" charset="0"/>
                  </a:rPr>
                  <a:t> helpIncrement();          </a:t>
                </a:r>
                <a:r>
                  <a:rPr lang="en-US" sz="1200" b="1">
                    <a:solidFill>
                      <a:srgbClr val="33CC33"/>
                    </a:solidFill>
                    <a:latin typeface="Courier New" panose="02070309020205020404" pitchFamily="49" charset="0"/>
                    <a:cs typeface="Courier New" panose="02070309020205020404" pitchFamily="49" charset="0"/>
                  </a:rPr>
                  <a:t>// utility function</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800" name="Group 85"/>
            <p:cNvGrpSpPr>
              <a:grpSpLocks/>
            </p:cNvGrpSpPr>
            <p:nvPr/>
          </p:nvGrpSpPr>
          <p:grpSpPr bwMode="auto">
            <a:xfrm>
              <a:off x="0" y="10098"/>
              <a:ext cx="3072" cy="374"/>
              <a:chOff x="0" y="10098"/>
              <a:chExt cx="3072" cy="374"/>
            </a:xfrm>
          </p:grpSpPr>
          <p:sp>
            <p:nvSpPr>
              <p:cNvPr id="32807"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08"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2801" name="Group 88"/>
            <p:cNvGrpSpPr>
              <a:grpSpLocks/>
            </p:cNvGrpSpPr>
            <p:nvPr/>
          </p:nvGrpSpPr>
          <p:grpSpPr bwMode="auto">
            <a:xfrm>
              <a:off x="0" y="10472"/>
              <a:ext cx="3072" cy="374"/>
              <a:chOff x="0" y="10472"/>
              <a:chExt cx="3072" cy="374"/>
            </a:xfrm>
          </p:grpSpPr>
          <p:sp>
            <p:nvSpPr>
              <p:cNvPr id="32805"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06"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29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2802" name="Group 91"/>
            <p:cNvGrpSpPr>
              <a:grpSpLocks/>
            </p:cNvGrpSpPr>
            <p:nvPr/>
          </p:nvGrpSpPr>
          <p:grpSpPr bwMode="auto">
            <a:xfrm>
              <a:off x="0" y="10846"/>
              <a:ext cx="3072" cy="374"/>
              <a:chOff x="0" y="10846"/>
              <a:chExt cx="3072" cy="374"/>
            </a:xfrm>
          </p:grpSpPr>
          <p:sp>
            <p:nvSpPr>
              <p:cNvPr id="32803"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2804"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spTree>
    <p:extLst>
      <p:ext uri="{BB962C8B-B14F-4D97-AF65-F5344CB8AC3E}">
        <p14:creationId xmlns:p14="http://schemas.microsoft.com/office/powerpoint/2010/main" val="27827319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3"/>
          <p:cNvGrpSpPr>
            <a:grpSpLocks/>
          </p:cNvGrpSpPr>
          <p:nvPr/>
        </p:nvGrpSpPr>
        <p:grpSpPr bwMode="auto">
          <a:xfrm>
            <a:off x="0" y="0"/>
            <a:ext cx="6781800" cy="6858000"/>
            <a:chOff x="0" y="0"/>
            <a:chExt cx="3072" cy="12342"/>
          </a:xfrm>
        </p:grpSpPr>
        <p:grpSp>
          <p:nvGrpSpPr>
            <p:cNvPr id="33797" name="Group 4"/>
            <p:cNvGrpSpPr>
              <a:grpSpLocks/>
            </p:cNvGrpSpPr>
            <p:nvPr/>
          </p:nvGrpSpPr>
          <p:grpSpPr bwMode="auto">
            <a:xfrm>
              <a:off x="0" y="0"/>
              <a:ext cx="3072" cy="374"/>
              <a:chOff x="0" y="0"/>
              <a:chExt cx="3072" cy="374"/>
            </a:xfrm>
          </p:grpSpPr>
          <p:sp>
            <p:nvSpPr>
              <p:cNvPr id="33894"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95"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31	</a:t>
                </a:r>
                <a:r>
                  <a:rPr lang="en-US" sz="1200" b="1">
                    <a:solidFill>
                      <a:srgbClr val="33CC33"/>
                    </a:solidFill>
                    <a:latin typeface="Courier New" panose="02070309020205020404" pitchFamily="49" charset="0"/>
                    <a:cs typeface="Courier New" panose="02070309020205020404" pitchFamily="49" charset="0"/>
                  </a:rPr>
                  <a:t>// Fig. 8.6: date1.cpp</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798" name="Group 7"/>
            <p:cNvGrpSpPr>
              <a:grpSpLocks/>
            </p:cNvGrpSpPr>
            <p:nvPr/>
          </p:nvGrpSpPr>
          <p:grpSpPr bwMode="auto">
            <a:xfrm>
              <a:off x="0" y="374"/>
              <a:ext cx="3072" cy="374"/>
              <a:chOff x="0" y="374"/>
              <a:chExt cx="3072" cy="374"/>
            </a:xfrm>
          </p:grpSpPr>
          <p:sp>
            <p:nvSpPr>
              <p:cNvPr id="33892"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93"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32	</a:t>
                </a:r>
                <a:r>
                  <a:rPr lang="en-US" sz="1200" b="1">
                    <a:solidFill>
                      <a:srgbClr val="33CC33"/>
                    </a:solidFill>
                    <a:latin typeface="Courier New" panose="02070309020205020404" pitchFamily="49" charset="0"/>
                    <a:cs typeface="Courier New" panose="02070309020205020404" pitchFamily="49" charset="0"/>
                  </a:rPr>
                  <a:t>// Member function definitions for Date class</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799" name="Group 10"/>
            <p:cNvGrpSpPr>
              <a:grpSpLocks/>
            </p:cNvGrpSpPr>
            <p:nvPr/>
          </p:nvGrpSpPr>
          <p:grpSpPr bwMode="auto">
            <a:xfrm>
              <a:off x="0" y="748"/>
              <a:ext cx="3072" cy="374"/>
              <a:chOff x="0" y="748"/>
              <a:chExt cx="3072" cy="374"/>
            </a:xfrm>
          </p:grpSpPr>
          <p:sp>
            <p:nvSpPr>
              <p:cNvPr id="33890"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91"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33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&lt;iostream&gt;</a:t>
                </a:r>
              </a:p>
              <a:p>
                <a:endParaRPr lang="en-US" sz="1200" b="1">
                  <a:latin typeface="Courier New" panose="02070309020205020404" pitchFamily="49" charset="0"/>
                </a:endParaRPr>
              </a:p>
            </p:txBody>
          </p:sp>
        </p:grpSp>
        <p:grpSp>
          <p:nvGrpSpPr>
            <p:cNvPr id="33800" name="Group 13"/>
            <p:cNvGrpSpPr>
              <a:grpSpLocks/>
            </p:cNvGrpSpPr>
            <p:nvPr/>
          </p:nvGrpSpPr>
          <p:grpSpPr bwMode="auto">
            <a:xfrm>
              <a:off x="0" y="1122"/>
              <a:ext cx="3072" cy="374"/>
              <a:chOff x="0" y="1122"/>
              <a:chExt cx="3072" cy="374"/>
            </a:xfrm>
          </p:grpSpPr>
          <p:sp>
            <p:nvSpPr>
              <p:cNvPr id="33888"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9"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34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"date1.h"</a:t>
                </a:r>
              </a:p>
              <a:p>
                <a:endParaRPr lang="en-US" sz="1200" b="1">
                  <a:latin typeface="Courier New" panose="02070309020205020404" pitchFamily="49" charset="0"/>
                </a:endParaRPr>
              </a:p>
            </p:txBody>
          </p:sp>
        </p:grpSp>
        <p:grpSp>
          <p:nvGrpSpPr>
            <p:cNvPr id="33801" name="Group 16"/>
            <p:cNvGrpSpPr>
              <a:grpSpLocks/>
            </p:cNvGrpSpPr>
            <p:nvPr/>
          </p:nvGrpSpPr>
          <p:grpSpPr bwMode="auto">
            <a:xfrm>
              <a:off x="0" y="1496"/>
              <a:ext cx="3072" cy="374"/>
              <a:chOff x="0" y="1496"/>
              <a:chExt cx="3072" cy="374"/>
            </a:xfrm>
          </p:grpSpPr>
          <p:sp>
            <p:nvSpPr>
              <p:cNvPr id="33886"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7"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35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2" name="Group 19"/>
            <p:cNvGrpSpPr>
              <a:grpSpLocks/>
            </p:cNvGrpSpPr>
            <p:nvPr/>
          </p:nvGrpSpPr>
          <p:grpSpPr bwMode="auto">
            <a:xfrm>
              <a:off x="0" y="1870"/>
              <a:ext cx="3072" cy="374"/>
              <a:chOff x="0" y="1870"/>
              <a:chExt cx="3072" cy="374"/>
            </a:xfrm>
          </p:grpSpPr>
          <p:sp>
            <p:nvSpPr>
              <p:cNvPr id="33884"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5"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36	</a:t>
                </a:r>
                <a:r>
                  <a:rPr lang="en-US" sz="1200" b="1">
                    <a:solidFill>
                      <a:srgbClr val="33CC33"/>
                    </a:solidFill>
                    <a:latin typeface="Courier New" panose="02070309020205020404" pitchFamily="49" charset="0"/>
                    <a:cs typeface="Courier New" panose="02070309020205020404" pitchFamily="49" charset="0"/>
                  </a:rPr>
                  <a:t>// Initialize static member at file scope;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3" name="Group 22"/>
            <p:cNvGrpSpPr>
              <a:grpSpLocks/>
            </p:cNvGrpSpPr>
            <p:nvPr/>
          </p:nvGrpSpPr>
          <p:grpSpPr bwMode="auto">
            <a:xfrm>
              <a:off x="0" y="2244"/>
              <a:ext cx="3072" cy="374"/>
              <a:chOff x="0" y="2244"/>
              <a:chExt cx="3072" cy="374"/>
            </a:xfrm>
          </p:grpSpPr>
          <p:sp>
            <p:nvSpPr>
              <p:cNvPr id="33882"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3"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37	</a:t>
                </a:r>
                <a:r>
                  <a:rPr lang="en-US" sz="1200" b="1">
                    <a:solidFill>
                      <a:srgbClr val="33CC33"/>
                    </a:solidFill>
                    <a:latin typeface="Courier New" panose="02070309020205020404" pitchFamily="49" charset="0"/>
                    <a:cs typeface="Courier New" panose="02070309020205020404" pitchFamily="49" charset="0"/>
                  </a:rPr>
                  <a:t>// one class-wide copy.</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4" name="Group 25"/>
            <p:cNvGrpSpPr>
              <a:grpSpLocks/>
            </p:cNvGrpSpPr>
            <p:nvPr/>
          </p:nvGrpSpPr>
          <p:grpSpPr bwMode="auto">
            <a:xfrm>
              <a:off x="0" y="2618"/>
              <a:ext cx="3072" cy="374"/>
              <a:chOff x="0" y="2618"/>
              <a:chExt cx="3072" cy="374"/>
            </a:xfrm>
          </p:grpSpPr>
          <p:sp>
            <p:nvSpPr>
              <p:cNvPr id="33880"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81"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38	</a:t>
                </a:r>
                <a:r>
                  <a:rPr lang="en-US" sz="1200" b="1">
                    <a:solidFill>
                      <a:srgbClr val="275AFF"/>
                    </a:solidFill>
                    <a:latin typeface="Courier New" panose="02070309020205020404" pitchFamily="49" charset="0"/>
                    <a:cs typeface="Courier New" panose="02070309020205020404" pitchFamily="49" charset="0"/>
                  </a:rPr>
                  <a:t> int</a:t>
                </a:r>
                <a:r>
                  <a:rPr lang="en-US" sz="1200" b="1">
                    <a:solidFill>
                      <a:srgbClr val="000000"/>
                    </a:solidFill>
                    <a:latin typeface="Courier New" panose="02070309020205020404" pitchFamily="49" charset="0"/>
                    <a:cs typeface="Courier New" panose="02070309020205020404" pitchFamily="49" charset="0"/>
                  </a:rPr>
                  <a:t> Date::days[] = { 0, 31, 28, 31, 30, 31, 30,</a:t>
                </a:r>
              </a:p>
              <a:p>
                <a:endParaRPr lang="en-US" sz="1200" b="1">
                  <a:latin typeface="Courier New" panose="02070309020205020404" pitchFamily="49" charset="0"/>
                </a:endParaRPr>
              </a:p>
            </p:txBody>
          </p:sp>
        </p:grpSp>
        <p:grpSp>
          <p:nvGrpSpPr>
            <p:cNvPr id="33805" name="Group 28"/>
            <p:cNvGrpSpPr>
              <a:grpSpLocks/>
            </p:cNvGrpSpPr>
            <p:nvPr/>
          </p:nvGrpSpPr>
          <p:grpSpPr bwMode="auto">
            <a:xfrm>
              <a:off x="0" y="2992"/>
              <a:ext cx="3072" cy="374"/>
              <a:chOff x="0" y="2992"/>
              <a:chExt cx="3072" cy="374"/>
            </a:xfrm>
          </p:grpSpPr>
          <p:sp>
            <p:nvSpPr>
              <p:cNvPr id="33878"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9"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39	</a:t>
                </a:r>
                <a:r>
                  <a:rPr lang="en-US" sz="1200" b="1">
                    <a:solidFill>
                      <a:srgbClr val="000000"/>
                    </a:solidFill>
                    <a:latin typeface="Courier New" panose="02070309020205020404" pitchFamily="49" charset="0"/>
                    <a:cs typeface="Courier New" panose="02070309020205020404" pitchFamily="49" charset="0"/>
                  </a:rPr>
                  <a:t>                           31, 31, 30, 31, 30, 31 };</a:t>
                </a:r>
              </a:p>
              <a:p>
                <a:endParaRPr lang="en-US" sz="1200" b="1">
                  <a:latin typeface="Courier New" panose="02070309020205020404" pitchFamily="49" charset="0"/>
                </a:endParaRPr>
              </a:p>
            </p:txBody>
          </p:sp>
        </p:grpSp>
        <p:grpSp>
          <p:nvGrpSpPr>
            <p:cNvPr id="33806" name="Group 31"/>
            <p:cNvGrpSpPr>
              <a:grpSpLocks/>
            </p:cNvGrpSpPr>
            <p:nvPr/>
          </p:nvGrpSpPr>
          <p:grpSpPr bwMode="auto">
            <a:xfrm>
              <a:off x="0" y="3366"/>
              <a:ext cx="3072" cy="374"/>
              <a:chOff x="0" y="3366"/>
              <a:chExt cx="3072" cy="374"/>
            </a:xfrm>
          </p:grpSpPr>
          <p:sp>
            <p:nvSpPr>
              <p:cNvPr id="33876"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7"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7" name="Group 34"/>
            <p:cNvGrpSpPr>
              <a:grpSpLocks/>
            </p:cNvGrpSpPr>
            <p:nvPr/>
          </p:nvGrpSpPr>
          <p:grpSpPr bwMode="auto">
            <a:xfrm>
              <a:off x="0" y="3740"/>
              <a:ext cx="3072" cy="374"/>
              <a:chOff x="0" y="3740"/>
              <a:chExt cx="3072" cy="374"/>
            </a:xfrm>
          </p:grpSpPr>
          <p:sp>
            <p:nvSpPr>
              <p:cNvPr id="33874"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5"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41	</a:t>
                </a:r>
                <a:r>
                  <a:rPr lang="en-US" sz="1200" b="1">
                    <a:solidFill>
                      <a:srgbClr val="33CC33"/>
                    </a:solidFill>
                    <a:latin typeface="Courier New" panose="02070309020205020404" pitchFamily="49" charset="0"/>
                    <a:cs typeface="Courier New" panose="02070309020205020404" pitchFamily="49" charset="0"/>
                  </a:rPr>
                  <a:t>// Date constructor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08" name="Group 37"/>
            <p:cNvGrpSpPr>
              <a:grpSpLocks/>
            </p:cNvGrpSpPr>
            <p:nvPr/>
          </p:nvGrpSpPr>
          <p:grpSpPr bwMode="auto">
            <a:xfrm>
              <a:off x="0" y="4114"/>
              <a:ext cx="3072" cy="374"/>
              <a:chOff x="0" y="4114"/>
              <a:chExt cx="3072" cy="374"/>
            </a:xfrm>
          </p:grpSpPr>
          <p:sp>
            <p:nvSpPr>
              <p:cNvPr id="33872"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3"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42	</a:t>
                </a:r>
                <a:r>
                  <a:rPr lang="en-US" sz="1200" b="1">
                    <a:solidFill>
                      <a:srgbClr val="000000"/>
                    </a:solidFill>
                    <a:latin typeface="Courier New" panose="02070309020205020404" pitchFamily="49" charset="0"/>
                    <a:cs typeface="Courier New" panose="02070309020205020404" pitchFamily="49" charset="0"/>
                  </a:rPr>
                  <a:t>Date::Date(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 ) { setDate( m, d, y ); }</a:t>
                </a:r>
              </a:p>
              <a:p>
                <a:endParaRPr lang="en-US" sz="1200" b="1">
                  <a:latin typeface="Courier New" panose="02070309020205020404" pitchFamily="49" charset="0"/>
                </a:endParaRPr>
              </a:p>
            </p:txBody>
          </p:sp>
        </p:grpSp>
        <p:grpSp>
          <p:nvGrpSpPr>
            <p:cNvPr id="33809" name="Group 40"/>
            <p:cNvGrpSpPr>
              <a:grpSpLocks/>
            </p:cNvGrpSpPr>
            <p:nvPr/>
          </p:nvGrpSpPr>
          <p:grpSpPr bwMode="auto">
            <a:xfrm>
              <a:off x="0" y="4488"/>
              <a:ext cx="3072" cy="374"/>
              <a:chOff x="0" y="4488"/>
              <a:chExt cx="3072" cy="374"/>
            </a:xfrm>
          </p:grpSpPr>
          <p:sp>
            <p:nvSpPr>
              <p:cNvPr id="33870"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71"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43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10" name="Group 43"/>
            <p:cNvGrpSpPr>
              <a:grpSpLocks/>
            </p:cNvGrpSpPr>
            <p:nvPr/>
          </p:nvGrpSpPr>
          <p:grpSpPr bwMode="auto">
            <a:xfrm>
              <a:off x="0" y="4862"/>
              <a:ext cx="3072" cy="374"/>
              <a:chOff x="0" y="4862"/>
              <a:chExt cx="3072" cy="374"/>
            </a:xfrm>
          </p:grpSpPr>
          <p:sp>
            <p:nvSpPr>
              <p:cNvPr id="33868"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9"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44	</a:t>
                </a:r>
                <a:r>
                  <a:rPr lang="en-US" sz="1200" b="1">
                    <a:solidFill>
                      <a:srgbClr val="33CC33"/>
                    </a:solidFill>
                    <a:latin typeface="Courier New" panose="02070309020205020404" pitchFamily="49" charset="0"/>
                    <a:cs typeface="Courier New" panose="02070309020205020404" pitchFamily="49" charset="0"/>
                  </a:rPr>
                  <a:t>// Set the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11" name="Group 46"/>
            <p:cNvGrpSpPr>
              <a:grpSpLocks/>
            </p:cNvGrpSpPr>
            <p:nvPr/>
          </p:nvGrpSpPr>
          <p:grpSpPr bwMode="auto">
            <a:xfrm>
              <a:off x="0" y="5236"/>
              <a:ext cx="3072" cy="374"/>
              <a:chOff x="0" y="5236"/>
              <a:chExt cx="3072" cy="374"/>
            </a:xfrm>
          </p:grpSpPr>
          <p:sp>
            <p:nvSpPr>
              <p:cNvPr id="33866"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7"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45	</a:t>
                </a:r>
                <a:r>
                  <a:rPr lang="en-US" sz="1200" b="1">
                    <a:solidFill>
                      <a:srgbClr val="275AFF"/>
                    </a:solidFill>
                    <a:latin typeface="Courier New" panose="02070309020205020404" pitchFamily="49" charset="0"/>
                    <a:cs typeface="Courier New" panose="02070309020205020404" pitchFamily="49" charset="0"/>
                  </a:rPr>
                  <a:t>void</a:t>
                </a:r>
                <a:r>
                  <a:rPr lang="en-US" sz="1200" b="1">
                    <a:solidFill>
                      <a:srgbClr val="000000"/>
                    </a:solidFill>
                    <a:latin typeface="Courier New" panose="02070309020205020404" pitchFamily="49" charset="0"/>
                    <a:cs typeface="Courier New" panose="02070309020205020404" pitchFamily="49" charset="0"/>
                  </a:rPr>
                  <a:t> Date::setDate(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mm,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dd,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yy )</a:t>
                </a:r>
              </a:p>
              <a:p>
                <a:endParaRPr lang="en-US" sz="1200" b="1">
                  <a:latin typeface="Courier New" panose="02070309020205020404" pitchFamily="49" charset="0"/>
                </a:endParaRPr>
              </a:p>
            </p:txBody>
          </p:sp>
        </p:grpSp>
        <p:grpSp>
          <p:nvGrpSpPr>
            <p:cNvPr id="33812" name="Group 49"/>
            <p:cNvGrpSpPr>
              <a:grpSpLocks/>
            </p:cNvGrpSpPr>
            <p:nvPr/>
          </p:nvGrpSpPr>
          <p:grpSpPr bwMode="auto">
            <a:xfrm>
              <a:off x="0" y="5610"/>
              <a:ext cx="3072" cy="374"/>
              <a:chOff x="0" y="5610"/>
              <a:chExt cx="3072" cy="374"/>
            </a:xfrm>
          </p:grpSpPr>
          <p:sp>
            <p:nvSpPr>
              <p:cNvPr id="33864"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5"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46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3813" name="Group 52"/>
            <p:cNvGrpSpPr>
              <a:grpSpLocks/>
            </p:cNvGrpSpPr>
            <p:nvPr/>
          </p:nvGrpSpPr>
          <p:grpSpPr bwMode="auto">
            <a:xfrm>
              <a:off x="0" y="5984"/>
              <a:ext cx="3072" cy="374"/>
              <a:chOff x="0" y="5984"/>
              <a:chExt cx="3072" cy="374"/>
            </a:xfrm>
          </p:grpSpPr>
          <p:sp>
            <p:nvSpPr>
              <p:cNvPr id="33862"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3"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47	</a:t>
                </a:r>
                <a:r>
                  <a:rPr lang="en-US" sz="1200" b="1">
                    <a:solidFill>
                      <a:srgbClr val="000000"/>
                    </a:solidFill>
                    <a:latin typeface="Courier New" panose="02070309020205020404" pitchFamily="49" charset="0"/>
                    <a:cs typeface="Courier New" panose="02070309020205020404" pitchFamily="49" charset="0"/>
                  </a:rPr>
                  <a:t>   month = ( mm &gt;= 1 &amp;&amp; mm &lt;= 12 ) ? mm : 1;</a:t>
                </a:r>
              </a:p>
              <a:p>
                <a:endParaRPr lang="en-US" sz="1200" b="1">
                  <a:latin typeface="Courier New" panose="02070309020205020404" pitchFamily="49" charset="0"/>
                </a:endParaRPr>
              </a:p>
            </p:txBody>
          </p:sp>
        </p:grpSp>
        <p:grpSp>
          <p:nvGrpSpPr>
            <p:cNvPr id="33814" name="Group 55"/>
            <p:cNvGrpSpPr>
              <a:grpSpLocks/>
            </p:cNvGrpSpPr>
            <p:nvPr/>
          </p:nvGrpSpPr>
          <p:grpSpPr bwMode="auto">
            <a:xfrm>
              <a:off x="0" y="6358"/>
              <a:ext cx="3072" cy="374"/>
              <a:chOff x="0" y="6358"/>
              <a:chExt cx="3072" cy="374"/>
            </a:xfrm>
          </p:grpSpPr>
          <p:sp>
            <p:nvSpPr>
              <p:cNvPr id="33860"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61"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48	</a:t>
                </a:r>
                <a:r>
                  <a:rPr lang="en-US" sz="1200" b="1">
                    <a:solidFill>
                      <a:srgbClr val="000000"/>
                    </a:solidFill>
                    <a:latin typeface="Courier New" panose="02070309020205020404" pitchFamily="49" charset="0"/>
                    <a:cs typeface="Courier New" panose="02070309020205020404" pitchFamily="49" charset="0"/>
                  </a:rPr>
                  <a:t>   year = ( yy &gt;= 1900 &amp;&amp; yy &lt;= 2100 ) ? yy : 1900;</a:t>
                </a:r>
              </a:p>
              <a:p>
                <a:endParaRPr lang="en-US" sz="1200" b="1">
                  <a:latin typeface="Courier New" panose="02070309020205020404" pitchFamily="49" charset="0"/>
                </a:endParaRPr>
              </a:p>
            </p:txBody>
          </p:sp>
        </p:grpSp>
        <p:grpSp>
          <p:nvGrpSpPr>
            <p:cNvPr id="33815" name="Group 58"/>
            <p:cNvGrpSpPr>
              <a:grpSpLocks/>
            </p:cNvGrpSpPr>
            <p:nvPr/>
          </p:nvGrpSpPr>
          <p:grpSpPr bwMode="auto">
            <a:xfrm>
              <a:off x="0" y="6732"/>
              <a:ext cx="3072" cy="374"/>
              <a:chOff x="0" y="6732"/>
              <a:chExt cx="3072" cy="374"/>
            </a:xfrm>
          </p:grpSpPr>
          <p:sp>
            <p:nvSpPr>
              <p:cNvPr id="33858"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9"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49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16" name="Group 61"/>
            <p:cNvGrpSpPr>
              <a:grpSpLocks/>
            </p:cNvGrpSpPr>
            <p:nvPr/>
          </p:nvGrpSpPr>
          <p:grpSpPr bwMode="auto">
            <a:xfrm>
              <a:off x="0" y="7106"/>
              <a:ext cx="3072" cy="374"/>
              <a:chOff x="0" y="7106"/>
              <a:chExt cx="3072" cy="374"/>
            </a:xfrm>
          </p:grpSpPr>
          <p:sp>
            <p:nvSpPr>
              <p:cNvPr id="33856"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7"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50	</a:t>
                </a:r>
                <a:r>
                  <a:rPr lang="en-US" sz="1200" b="1">
                    <a:solidFill>
                      <a:srgbClr val="33CC33"/>
                    </a:solidFill>
                    <a:latin typeface="Courier New" panose="02070309020205020404" pitchFamily="49" charset="0"/>
                    <a:cs typeface="Courier New" panose="02070309020205020404" pitchFamily="49" charset="0"/>
                  </a:rPr>
                  <a:t>   // test for a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17" name="Group 64"/>
            <p:cNvGrpSpPr>
              <a:grpSpLocks/>
            </p:cNvGrpSpPr>
            <p:nvPr/>
          </p:nvGrpSpPr>
          <p:grpSpPr bwMode="auto">
            <a:xfrm>
              <a:off x="0" y="7480"/>
              <a:ext cx="3072" cy="374"/>
              <a:chOff x="0" y="7480"/>
              <a:chExt cx="3072" cy="374"/>
            </a:xfrm>
          </p:grpSpPr>
          <p:sp>
            <p:nvSpPr>
              <p:cNvPr id="33854"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5"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month == 2 &amp;&amp; leapYear( year ) )</a:t>
                </a:r>
              </a:p>
              <a:p>
                <a:endParaRPr lang="en-US" sz="1200" b="1">
                  <a:latin typeface="Courier New" panose="02070309020205020404" pitchFamily="49" charset="0"/>
                </a:endParaRPr>
              </a:p>
            </p:txBody>
          </p:sp>
        </p:grpSp>
        <p:grpSp>
          <p:nvGrpSpPr>
            <p:cNvPr id="33818" name="Group 67"/>
            <p:cNvGrpSpPr>
              <a:grpSpLocks/>
            </p:cNvGrpSpPr>
            <p:nvPr/>
          </p:nvGrpSpPr>
          <p:grpSpPr bwMode="auto">
            <a:xfrm>
              <a:off x="0" y="7854"/>
              <a:ext cx="3072" cy="374"/>
              <a:chOff x="0" y="7854"/>
              <a:chExt cx="3072" cy="374"/>
            </a:xfrm>
          </p:grpSpPr>
          <p:sp>
            <p:nvSpPr>
              <p:cNvPr id="33852"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3"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52	</a:t>
                </a:r>
                <a:r>
                  <a:rPr lang="en-US" sz="1200" b="1">
                    <a:solidFill>
                      <a:srgbClr val="000000"/>
                    </a:solidFill>
                    <a:latin typeface="Courier New" panose="02070309020205020404" pitchFamily="49" charset="0"/>
                    <a:cs typeface="Courier New" panose="02070309020205020404" pitchFamily="49" charset="0"/>
                  </a:rPr>
                  <a:t>      day = ( dd &gt;= 1 &amp;&amp; dd &lt;= 29 ) ? dd : 1;</a:t>
                </a:r>
              </a:p>
              <a:p>
                <a:endParaRPr lang="en-US" sz="1200" b="1">
                  <a:latin typeface="Courier New" panose="02070309020205020404" pitchFamily="49" charset="0"/>
                </a:endParaRPr>
              </a:p>
            </p:txBody>
          </p:sp>
        </p:grpSp>
        <p:grpSp>
          <p:nvGrpSpPr>
            <p:cNvPr id="33819" name="Group 70"/>
            <p:cNvGrpSpPr>
              <a:grpSpLocks/>
            </p:cNvGrpSpPr>
            <p:nvPr/>
          </p:nvGrpSpPr>
          <p:grpSpPr bwMode="auto">
            <a:xfrm>
              <a:off x="0" y="8228"/>
              <a:ext cx="3072" cy="374"/>
              <a:chOff x="0" y="8228"/>
              <a:chExt cx="3072" cy="374"/>
            </a:xfrm>
          </p:grpSpPr>
          <p:sp>
            <p:nvSpPr>
              <p:cNvPr id="33850"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51"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53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20" name="Group 73"/>
            <p:cNvGrpSpPr>
              <a:grpSpLocks/>
            </p:cNvGrpSpPr>
            <p:nvPr/>
          </p:nvGrpSpPr>
          <p:grpSpPr bwMode="auto">
            <a:xfrm>
              <a:off x="0" y="8602"/>
              <a:ext cx="3072" cy="374"/>
              <a:chOff x="0" y="8602"/>
              <a:chExt cx="3072" cy="374"/>
            </a:xfrm>
          </p:grpSpPr>
          <p:sp>
            <p:nvSpPr>
              <p:cNvPr id="33848"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9"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54	</a:t>
                </a:r>
                <a:r>
                  <a:rPr lang="en-US" sz="1200" b="1">
                    <a:solidFill>
                      <a:srgbClr val="000000"/>
                    </a:solidFill>
                    <a:latin typeface="Courier New" panose="02070309020205020404" pitchFamily="49" charset="0"/>
                    <a:cs typeface="Courier New" panose="02070309020205020404" pitchFamily="49" charset="0"/>
                  </a:rPr>
                  <a:t>      day = ( dd &gt;= 1 &amp;&amp; dd &lt;= days[ month ] ) ? dd : 1;</a:t>
                </a:r>
              </a:p>
              <a:p>
                <a:endParaRPr lang="en-US" sz="1200" b="1">
                  <a:latin typeface="Courier New" panose="02070309020205020404" pitchFamily="49" charset="0"/>
                </a:endParaRPr>
              </a:p>
            </p:txBody>
          </p:sp>
        </p:grpSp>
        <p:grpSp>
          <p:nvGrpSpPr>
            <p:cNvPr id="33821" name="Group 76"/>
            <p:cNvGrpSpPr>
              <a:grpSpLocks/>
            </p:cNvGrpSpPr>
            <p:nvPr/>
          </p:nvGrpSpPr>
          <p:grpSpPr bwMode="auto">
            <a:xfrm>
              <a:off x="0" y="8976"/>
              <a:ext cx="3072" cy="374"/>
              <a:chOff x="0" y="8976"/>
              <a:chExt cx="3072" cy="374"/>
            </a:xfrm>
          </p:grpSpPr>
          <p:sp>
            <p:nvSpPr>
              <p:cNvPr id="33846"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7"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55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3822" name="Group 79"/>
            <p:cNvGrpSpPr>
              <a:grpSpLocks/>
            </p:cNvGrpSpPr>
            <p:nvPr/>
          </p:nvGrpSpPr>
          <p:grpSpPr bwMode="auto">
            <a:xfrm>
              <a:off x="0" y="9350"/>
              <a:ext cx="3072" cy="374"/>
              <a:chOff x="0" y="9350"/>
              <a:chExt cx="3072" cy="374"/>
            </a:xfrm>
          </p:grpSpPr>
          <p:sp>
            <p:nvSpPr>
              <p:cNvPr id="33844"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5"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23" name="Group 82"/>
            <p:cNvGrpSpPr>
              <a:grpSpLocks/>
            </p:cNvGrpSpPr>
            <p:nvPr/>
          </p:nvGrpSpPr>
          <p:grpSpPr bwMode="auto">
            <a:xfrm>
              <a:off x="0" y="9724"/>
              <a:ext cx="3072" cy="374"/>
              <a:chOff x="0" y="9724"/>
              <a:chExt cx="3072" cy="374"/>
            </a:xfrm>
          </p:grpSpPr>
          <p:sp>
            <p:nvSpPr>
              <p:cNvPr id="33842"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3"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57	</a:t>
                </a:r>
                <a:r>
                  <a:rPr lang="en-US" sz="1200" b="1">
                    <a:solidFill>
                      <a:srgbClr val="33CC33"/>
                    </a:solidFill>
                    <a:latin typeface="Courier New" panose="02070309020205020404" pitchFamily="49" charset="0"/>
                    <a:cs typeface="Courier New" panose="02070309020205020404" pitchFamily="49" charset="0"/>
                  </a:rPr>
                  <a:t>// Preincrement operator overloaded as a member function.</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24" name="Group 85"/>
            <p:cNvGrpSpPr>
              <a:grpSpLocks/>
            </p:cNvGrpSpPr>
            <p:nvPr/>
          </p:nvGrpSpPr>
          <p:grpSpPr bwMode="auto">
            <a:xfrm>
              <a:off x="0" y="10098"/>
              <a:ext cx="3072" cy="374"/>
              <a:chOff x="0" y="10098"/>
              <a:chExt cx="3072" cy="374"/>
            </a:xfrm>
          </p:grpSpPr>
          <p:sp>
            <p:nvSpPr>
              <p:cNvPr id="33840"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41"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58	</a:t>
                </a:r>
                <a:r>
                  <a:rPr lang="en-US" sz="1200" b="1">
                    <a:solidFill>
                      <a:srgbClr val="000000"/>
                    </a:solidFill>
                    <a:latin typeface="Courier New" panose="02070309020205020404" pitchFamily="49" charset="0"/>
                    <a:cs typeface="Courier New" panose="02070309020205020404" pitchFamily="49" charset="0"/>
                  </a:rPr>
                  <a:t>Date &amp;Date::operator++()</a:t>
                </a:r>
              </a:p>
              <a:p>
                <a:endParaRPr lang="en-US" sz="1200" b="1">
                  <a:latin typeface="Courier New" panose="02070309020205020404" pitchFamily="49" charset="0"/>
                </a:endParaRPr>
              </a:p>
            </p:txBody>
          </p:sp>
        </p:grpSp>
        <p:grpSp>
          <p:nvGrpSpPr>
            <p:cNvPr id="33825" name="Group 88"/>
            <p:cNvGrpSpPr>
              <a:grpSpLocks/>
            </p:cNvGrpSpPr>
            <p:nvPr/>
          </p:nvGrpSpPr>
          <p:grpSpPr bwMode="auto">
            <a:xfrm>
              <a:off x="0" y="10472"/>
              <a:ext cx="3072" cy="374"/>
              <a:chOff x="0" y="10472"/>
              <a:chExt cx="3072" cy="374"/>
            </a:xfrm>
          </p:grpSpPr>
          <p:sp>
            <p:nvSpPr>
              <p:cNvPr id="33838"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9"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59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3826" name="Group 91"/>
            <p:cNvGrpSpPr>
              <a:grpSpLocks/>
            </p:cNvGrpSpPr>
            <p:nvPr/>
          </p:nvGrpSpPr>
          <p:grpSpPr bwMode="auto">
            <a:xfrm>
              <a:off x="0" y="10846"/>
              <a:ext cx="3072" cy="374"/>
              <a:chOff x="0" y="10846"/>
              <a:chExt cx="3072" cy="374"/>
            </a:xfrm>
          </p:grpSpPr>
          <p:sp>
            <p:nvSpPr>
              <p:cNvPr id="33836"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7"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60	</a:t>
                </a:r>
                <a:r>
                  <a:rPr lang="en-US" sz="1200" b="1">
                    <a:solidFill>
                      <a:srgbClr val="000000"/>
                    </a:solidFill>
                    <a:latin typeface="Courier New" panose="02070309020205020404" pitchFamily="49" charset="0"/>
                    <a:cs typeface="Courier New" panose="02070309020205020404" pitchFamily="49" charset="0"/>
                  </a:rPr>
                  <a:t>   helpIncrement();</a:t>
                </a:r>
              </a:p>
              <a:p>
                <a:endParaRPr lang="en-US" sz="1200" b="1">
                  <a:latin typeface="Courier New" panose="02070309020205020404" pitchFamily="49" charset="0"/>
                </a:endParaRPr>
              </a:p>
            </p:txBody>
          </p:sp>
        </p:grpSp>
        <p:grpSp>
          <p:nvGrpSpPr>
            <p:cNvPr id="33827" name="Group 94"/>
            <p:cNvGrpSpPr>
              <a:grpSpLocks/>
            </p:cNvGrpSpPr>
            <p:nvPr/>
          </p:nvGrpSpPr>
          <p:grpSpPr bwMode="auto">
            <a:xfrm>
              <a:off x="0" y="11220"/>
              <a:ext cx="3072" cy="374"/>
              <a:chOff x="0" y="11220"/>
              <a:chExt cx="3072" cy="374"/>
            </a:xfrm>
          </p:grpSpPr>
          <p:sp>
            <p:nvSpPr>
              <p:cNvPr id="33834" name="Rectangle 95"/>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5" name="Rectangle 96"/>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this</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33CC33"/>
                    </a:solidFill>
                    <a:latin typeface="Courier New" panose="02070309020205020404" pitchFamily="49" charset="0"/>
                    <a:cs typeface="Courier New" panose="02070309020205020404" pitchFamily="49" charset="0"/>
                  </a:rPr>
                  <a:t>// reference return to create an lvalue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3828" name="Group 97"/>
            <p:cNvGrpSpPr>
              <a:grpSpLocks/>
            </p:cNvGrpSpPr>
            <p:nvPr/>
          </p:nvGrpSpPr>
          <p:grpSpPr bwMode="auto">
            <a:xfrm>
              <a:off x="0" y="11594"/>
              <a:ext cx="3072" cy="374"/>
              <a:chOff x="0" y="11594"/>
              <a:chExt cx="3072" cy="374"/>
            </a:xfrm>
          </p:grpSpPr>
          <p:sp>
            <p:nvSpPr>
              <p:cNvPr id="33832" name="Rectangle 98"/>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3" name="Rectangle 99"/>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62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3829" name="Group 100"/>
            <p:cNvGrpSpPr>
              <a:grpSpLocks/>
            </p:cNvGrpSpPr>
            <p:nvPr/>
          </p:nvGrpSpPr>
          <p:grpSpPr bwMode="auto">
            <a:xfrm>
              <a:off x="0" y="11968"/>
              <a:ext cx="3072" cy="374"/>
              <a:chOff x="0" y="11968"/>
              <a:chExt cx="3072" cy="374"/>
            </a:xfrm>
          </p:grpSpPr>
          <p:sp>
            <p:nvSpPr>
              <p:cNvPr id="33830" name="Rectangle 101"/>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3831" name="Rectangle 102"/>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63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spTree>
    <p:extLst>
      <p:ext uri="{BB962C8B-B14F-4D97-AF65-F5344CB8AC3E}">
        <p14:creationId xmlns:p14="http://schemas.microsoft.com/office/powerpoint/2010/main" val="12044481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3"/>
          <p:cNvGrpSpPr>
            <a:grpSpLocks/>
          </p:cNvGrpSpPr>
          <p:nvPr/>
        </p:nvGrpSpPr>
        <p:grpSpPr bwMode="auto">
          <a:xfrm>
            <a:off x="0" y="0"/>
            <a:ext cx="6781800" cy="6858000"/>
            <a:chOff x="0" y="0"/>
            <a:chExt cx="3072" cy="12716"/>
          </a:xfrm>
        </p:grpSpPr>
        <p:grpSp>
          <p:nvGrpSpPr>
            <p:cNvPr id="34824" name="Group 4"/>
            <p:cNvGrpSpPr>
              <a:grpSpLocks/>
            </p:cNvGrpSpPr>
            <p:nvPr/>
          </p:nvGrpSpPr>
          <p:grpSpPr bwMode="auto">
            <a:xfrm>
              <a:off x="0" y="0"/>
              <a:ext cx="3072" cy="374"/>
              <a:chOff x="0" y="0"/>
              <a:chExt cx="3072" cy="374"/>
            </a:xfrm>
          </p:grpSpPr>
          <p:sp>
            <p:nvSpPr>
              <p:cNvPr id="34924"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25"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64	</a:t>
                </a:r>
                <a:r>
                  <a:rPr lang="en-US" sz="1200" b="1">
                    <a:solidFill>
                      <a:srgbClr val="33CC33"/>
                    </a:solidFill>
                    <a:latin typeface="Courier New" panose="02070309020205020404" pitchFamily="49" charset="0"/>
                    <a:cs typeface="Courier New" panose="02070309020205020404" pitchFamily="49" charset="0"/>
                  </a:rPr>
                  <a:t>// Postincrement operator overloaded as a member function.</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2" name="Group 7"/>
            <p:cNvGrpSpPr>
              <a:grpSpLocks/>
            </p:cNvGrpSpPr>
            <p:nvPr/>
          </p:nvGrpSpPr>
          <p:grpSpPr bwMode="auto">
            <a:xfrm>
              <a:off x="0" y="374"/>
              <a:ext cx="3072" cy="374"/>
              <a:chOff x="0" y="374"/>
              <a:chExt cx="3072" cy="374"/>
            </a:xfrm>
          </p:grpSpPr>
          <p:sp>
            <p:nvSpPr>
              <p:cNvPr id="34922"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23"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65	</a:t>
                </a:r>
                <a:r>
                  <a:rPr lang="en-US" sz="1200" b="1">
                    <a:solidFill>
                      <a:srgbClr val="33CC33"/>
                    </a:solidFill>
                    <a:latin typeface="Courier New" panose="02070309020205020404" pitchFamily="49" charset="0"/>
                    <a:cs typeface="Courier New" panose="02070309020205020404" pitchFamily="49" charset="0"/>
                  </a:rPr>
                  <a:t>// Note that the dummy integer parameter does not have a</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26" name="Group 10"/>
            <p:cNvGrpSpPr>
              <a:grpSpLocks/>
            </p:cNvGrpSpPr>
            <p:nvPr/>
          </p:nvGrpSpPr>
          <p:grpSpPr bwMode="auto">
            <a:xfrm>
              <a:off x="0" y="748"/>
              <a:ext cx="3072" cy="374"/>
              <a:chOff x="0" y="748"/>
              <a:chExt cx="3072" cy="374"/>
            </a:xfrm>
          </p:grpSpPr>
          <p:sp>
            <p:nvSpPr>
              <p:cNvPr id="34920"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21"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66	</a:t>
                </a:r>
                <a:r>
                  <a:rPr lang="en-US" sz="1200" b="1">
                    <a:solidFill>
                      <a:srgbClr val="33CC33"/>
                    </a:solidFill>
                    <a:latin typeface="Courier New" panose="02070309020205020404" pitchFamily="49" charset="0"/>
                    <a:cs typeface="Courier New" panose="02070309020205020404" pitchFamily="49" charset="0"/>
                  </a:rPr>
                  <a:t>// parameter name.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27" name="Group 13"/>
            <p:cNvGrpSpPr>
              <a:grpSpLocks/>
            </p:cNvGrpSpPr>
            <p:nvPr/>
          </p:nvGrpSpPr>
          <p:grpSpPr bwMode="auto">
            <a:xfrm>
              <a:off x="0" y="1122"/>
              <a:ext cx="3072" cy="374"/>
              <a:chOff x="0" y="1122"/>
              <a:chExt cx="3072" cy="374"/>
            </a:xfrm>
          </p:grpSpPr>
          <p:sp>
            <p:nvSpPr>
              <p:cNvPr id="34918"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9"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67	</a:t>
                </a:r>
                <a:r>
                  <a:rPr lang="en-US" sz="1200" b="1">
                    <a:solidFill>
                      <a:srgbClr val="000000"/>
                    </a:solidFill>
                    <a:latin typeface="Courier New" panose="02070309020205020404" pitchFamily="49" charset="0"/>
                    <a:cs typeface="Courier New" panose="02070309020205020404" pitchFamily="49" charset="0"/>
                  </a:rPr>
                  <a:t>Date Date::operator++(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endParaRPr>
              </a:p>
            </p:txBody>
          </p:sp>
        </p:grpSp>
        <p:grpSp>
          <p:nvGrpSpPr>
            <p:cNvPr id="34828" name="Group 16"/>
            <p:cNvGrpSpPr>
              <a:grpSpLocks/>
            </p:cNvGrpSpPr>
            <p:nvPr/>
          </p:nvGrpSpPr>
          <p:grpSpPr bwMode="auto">
            <a:xfrm>
              <a:off x="0" y="1496"/>
              <a:ext cx="3072" cy="374"/>
              <a:chOff x="0" y="1496"/>
              <a:chExt cx="3072" cy="374"/>
            </a:xfrm>
          </p:grpSpPr>
          <p:sp>
            <p:nvSpPr>
              <p:cNvPr id="34916"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7"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29" name="Group 19"/>
            <p:cNvGrpSpPr>
              <a:grpSpLocks/>
            </p:cNvGrpSpPr>
            <p:nvPr/>
          </p:nvGrpSpPr>
          <p:grpSpPr bwMode="auto">
            <a:xfrm>
              <a:off x="0" y="1870"/>
              <a:ext cx="3072" cy="374"/>
              <a:chOff x="0" y="1870"/>
              <a:chExt cx="3072" cy="374"/>
            </a:xfrm>
          </p:grpSpPr>
          <p:sp>
            <p:nvSpPr>
              <p:cNvPr id="34914"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5"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69	</a:t>
                </a:r>
                <a:r>
                  <a:rPr lang="en-US" sz="1200" b="1">
                    <a:solidFill>
                      <a:srgbClr val="000000"/>
                    </a:solidFill>
                    <a:latin typeface="Courier New" panose="02070309020205020404" pitchFamily="49" charset="0"/>
                    <a:cs typeface="Courier New" panose="02070309020205020404" pitchFamily="49" charset="0"/>
                  </a:rPr>
                  <a:t>   Date temp = *</a:t>
                </a:r>
                <a:r>
                  <a:rPr lang="en-US" sz="1200" b="1">
                    <a:solidFill>
                      <a:srgbClr val="275AFF"/>
                    </a:solidFill>
                    <a:latin typeface="Courier New" panose="02070309020205020404" pitchFamily="49" charset="0"/>
                    <a:cs typeface="Courier New" panose="02070309020205020404" pitchFamily="49" charset="0"/>
                  </a:rPr>
                  <a:t>this</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30" name="Group 22"/>
            <p:cNvGrpSpPr>
              <a:grpSpLocks/>
            </p:cNvGrpSpPr>
            <p:nvPr/>
          </p:nvGrpSpPr>
          <p:grpSpPr bwMode="auto">
            <a:xfrm>
              <a:off x="0" y="2244"/>
              <a:ext cx="3072" cy="374"/>
              <a:chOff x="0" y="2244"/>
              <a:chExt cx="3072" cy="374"/>
            </a:xfrm>
          </p:grpSpPr>
          <p:sp>
            <p:nvSpPr>
              <p:cNvPr id="34912"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3"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70	</a:t>
                </a:r>
                <a:r>
                  <a:rPr lang="en-US" sz="1200" b="1">
                    <a:solidFill>
                      <a:srgbClr val="000000"/>
                    </a:solidFill>
                    <a:latin typeface="Courier New" panose="02070309020205020404" pitchFamily="49" charset="0"/>
                    <a:cs typeface="Courier New" panose="02070309020205020404" pitchFamily="49" charset="0"/>
                  </a:rPr>
                  <a:t>   helpIncrement();</a:t>
                </a:r>
              </a:p>
              <a:p>
                <a:endParaRPr lang="en-US" sz="1200" b="1">
                  <a:latin typeface="Courier New" panose="02070309020205020404" pitchFamily="49" charset="0"/>
                </a:endParaRPr>
              </a:p>
            </p:txBody>
          </p:sp>
        </p:grpSp>
        <p:grpSp>
          <p:nvGrpSpPr>
            <p:cNvPr id="34831" name="Group 25"/>
            <p:cNvGrpSpPr>
              <a:grpSpLocks/>
            </p:cNvGrpSpPr>
            <p:nvPr/>
          </p:nvGrpSpPr>
          <p:grpSpPr bwMode="auto">
            <a:xfrm>
              <a:off x="0" y="2618"/>
              <a:ext cx="3072" cy="374"/>
              <a:chOff x="0" y="2618"/>
              <a:chExt cx="3072" cy="374"/>
            </a:xfrm>
          </p:grpSpPr>
          <p:sp>
            <p:nvSpPr>
              <p:cNvPr id="34910"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11"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2" name="Group 28"/>
            <p:cNvGrpSpPr>
              <a:grpSpLocks/>
            </p:cNvGrpSpPr>
            <p:nvPr/>
          </p:nvGrpSpPr>
          <p:grpSpPr bwMode="auto">
            <a:xfrm>
              <a:off x="0" y="2992"/>
              <a:ext cx="3072" cy="374"/>
              <a:chOff x="0" y="2992"/>
              <a:chExt cx="3072" cy="374"/>
            </a:xfrm>
          </p:grpSpPr>
          <p:sp>
            <p:nvSpPr>
              <p:cNvPr id="34908"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9"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72	</a:t>
                </a:r>
                <a:r>
                  <a:rPr lang="en-US" sz="1200" b="1">
                    <a:solidFill>
                      <a:srgbClr val="33CC33"/>
                    </a:solidFill>
                    <a:latin typeface="Courier New" panose="02070309020205020404" pitchFamily="49" charset="0"/>
                    <a:cs typeface="Courier New" panose="02070309020205020404" pitchFamily="49" charset="0"/>
                  </a:rPr>
                  <a:t>   // return non-incremented, saved, temporary object</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3" name="Group 31"/>
            <p:cNvGrpSpPr>
              <a:grpSpLocks/>
            </p:cNvGrpSpPr>
            <p:nvPr/>
          </p:nvGrpSpPr>
          <p:grpSpPr bwMode="auto">
            <a:xfrm>
              <a:off x="0" y="3366"/>
              <a:ext cx="3072" cy="374"/>
              <a:chOff x="0" y="3366"/>
              <a:chExt cx="3072" cy="374"/>
            </a:xfrm>
          </p:grpSpPr>
          <p:sp>
            <p:nvSpPr>
              <p:cNvPr id="34906"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7"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73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temp;  </a:t>
                </a:r>
                <a:r>
                  <a:rPr lang="en-US" sz="1200" b="1">
                    <a:solidFill>
                      <a:srgbClr val="33CC33"/>
                    </a:solidFill>
                    <a:latin typeface="Courier New" panose="02070309020205020404" pitchFamily="49" charset="0"/>
                    <a:cs typeface="Courier New" panose="02070309020205020404" pitchFamily="49" charset="0"/>
                  </a:rPr>
                  <a:t> // value return; not a reference return</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4" name="Group 34"/>
            <p:cNvGrpSpPr>
              <a:grpSpLocks/>
            </p:cNvGrpSpPr>
            <p:nvPr/>
          </p:nvGrpSpPr>
          <p:grpSpPr bwMode="auto">
            <a:xfrm>
              <a:off x="0" y="3740"/>
              <a:ext cx="3072" cy="374"/>
              <a:chOff x="0" y="3740"/>
              <a:chExt cx="3072" cy="374"/>
            </a:xfrm>
          </p:grpSpPr>
          <p:sp>
            <p:nvSpPr>
              <p:cNvPr id="34904"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5"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74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35" name="Group 37"/>
            <p:cNvGrpSpPr>
              <a:grpSpLocks/>
            </p:cNvGrpSpPr>
            <p:nvPr/>
          </p:nvGrpSpPr>
          <p:grpSpPr bwMode="auto">
            <a:xfrm>
              <a:off x="0" y="4114"/>
              <a:ext cx="3072" cy="374"/>
              <a:chOff x="0" y="4114"/>
              <a:chExt cx="3072" cy="374"/>
            </a:xfrm>
          </p:grpSpPr>
          <p:sp>
            <p:nvSpPr>
              <p:cNvPr id="34902"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3"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75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6" name="Group 40"/>
            <p:cNvGrpSpPr>
              <a:grpSpLocks/>
            </p:cNvGrpSpPr>
            <p:nvPr/>
          </p:nvGrpSpPr>
          <p:grpSpPr bwMode="auto">
            <a:xfrm>
              <a:off x="0" y="4488"/>
              <a:ext cx="3072" cy="374"/>
              <a:chOff x="0" y="4488"/>
              <a:chExt cx="3072" cy="374"/>
            </a:xfrm>
          </p:grpSpPr>
          <p:sp>
            <p:nvSpPr>
              <p:cNvPr id="34900"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901"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76	</a:t>
                </a:r>
                <a:r>
                  <a:rPr lang="en-US" sz="1200" b="1">
                    <a:solidFill>
                      <a:srgbClr val="33CC33"/>
                    </a:solidFill>
                    <a:latin typeface="Courier New" panose="02070309020205020404" pitchFamily="49" charset="0"/>
                    <a:cs typeface="Courier New" panose="02070309020205020404" pitchFamily="49" charset="0"/>
                  </a:rPr>
                  <a:t>// Add a specific number of days to a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37" name="Group 43"/>
            <p:cNvGrpSpPr>
              <a:grpSpLocks/>
            </p:cNvGrpSpPr>
            <p:nvPr/>
          </p:nvGrpSpPr>
          <p:grpSpPr bwMode="auto">
            <a:xfrm>
              <a:off x="0" y="4862"/>
              <a:ext cx="3072" cy="374"/>
              <a:chOff x="0" y="4862"/>
              <a:chExt cx="3072" cy="374"/>
            </a:xfrm>
          </p:grpSpPr>
          <p:sp>
            <p:nvSpPr>
              <p:cNvPr id="34898"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9"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77	</a:t>
                </a:r>
                <a:r>
                  <a:rPr lang="en-US" sz="1200" b="1">
                    <a:solidFill>
                      <a:srgbClr val="000000"/>
                    </a:solidFill>
                    <a:latin typeface="Courier New" panose="02070309020205020404" pitchFamily="49" charset="0"/>
                    <a:cs typeface="Courier New" panose="02070309020205020404" pitchFamily="49" charset="0"/>
                  </a:rPr>
                  <a:t>Date &amp;Date::operator+=(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additionalDays )</a:t>
                </a:r>
              </a:p>
              <a:p>
                <a:endParaRPr lang="en-US" sz="1200" b="1">
                  <a:latin typeface="Courier New" panose="02070309020205020404" pitchFamily="49" charset="0"/>
                </a:endParaRPr>
              </a:p>
            </p:txBody>
          </p:sp>
        </p:grpSp>
        <p:grpSp>
          <p:nvGrpSpPr>
            <p:cNvPr id="34838" name="Group 46"/>
            <p:cNvGrpSpPr>
              <a:grpSpLocks/>
            </p:cNvGrpSpPr>
            <p:nvPr/>
          </p:nvGrpSpPr>
          <p:grpSpPr bwMode="auto">
            <a:xfrm>
              <a:off x="0" y="5236"/>
              <a:ext cx="3072" cy="374"/>
              <a:chOff x="0" y="5236"/>
              <a:chExt cx="3072" cy="374"/>
            </a:xfrm>
          </p:grpSpPr>
          <p:sp>
            <p:nvSpPr>
              <p:cNvPr id="34896"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7"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39" name="Group 49"/>
            <p:cNvGrpSpPr>
              <a:grpSpLocks/>
            </p:cNvGrpSpPr>
            <p:nvPr/>
          </p:nvGrpSpPr>
          <p:grpSpPr bwMode="auto">
            <a:xfrm>
              <a:off x="0" y="5610"/>
              <a:ext cx="3072" cy="374"/>
              <a:chOff x="0" y="5610"/>
              <a:chExt cx="3072" cy="374"/>
            </a:xfrm>
          </p:grpSpPr>
          <p:sp>
            <p:nvSpPr>
              <p:cNvPr id="34894"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5"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79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for</a:t>
                </a:r>
                <a:r>
                  <a:rPr lang="en-US" sz="1200" b="1">
                    <a:solidFill>
                      <a:srgbClr val="000000"/>
                    </a:solidFill>
                    <a:latin typeface="Courier New" panose="02070309020205020404" pitchFamily="49" charset="0"/>
                    <a:cs typeface="Courier New" panose="02070309020205020404" pitchFamily="49" charset="0"/>
                  </a:rPr>
                  <a:t> (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i = 0; i &lt; additionalDays; i++ )</a:t>
                </a:r>
              </a:p>
              <a:p>
                <a:endParaRPr lang="en-US" sz="1200" b="1">
                  <a:latin typeface="Courier New" panose="02070309020205020404" pitchFamily="49" charset="0"/>
                </a:endParaRPr>
              </a:p>
            </p:txBody>
          </p:sp>
        </p:grpSp>
        <p:grpSp>
          <p:nvGrpSpPr>
            <p:cNvPr id="34840" name="Group 52"/>
            <p:cNvGrpSpPr>
              <a:grpSpLocks/>
            </p:cNvGrpSpPr>
            <p:nvPr/>
          </p:nvGrpSpPr>
          <p:grpSpPr bwMode="auto">
            <a:xfrm>
              <a:off x="0" y="5984"/>
              <a:ext cx="3072" cy="374"/>
              <a:chOff x="0" y="5984"/>
              <a:chExt cx="3072" cy="374"/>
            </a:xfrm>
          </p:grpSpPr>
          <p:sp>
            <p:nvSpPr>
              <p:cNvPr id="34892"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3"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80	</a:t>
                </a:r>
                <a:r>
                  <a:rPr lang="en-US" sz="1200" b="1">
                    <a:solidFill>
                      <a:srgbClr val="000000"/>
                    </a:solidFill>
                    <a:latin typeface="Courier New" panose="02070309020205020404" pitchFamily="49" charset="0"/>
                    <a:cs typeface="Courier New" panose="02070309020205020404" pitchFamily="49" charset="0"/>
                  </a:rPr>
                  <a:t>      helpIncrement();</a:t>
                </a:r>
              </a:p>
              <a:p>
                <a:endParaRPr lang="en-US" sz="1200" b="1">
                  <a:latin typeface="Courier New" panose="02070309020205020404" pitchFamily="49" charset="0"/>
                </a:endParaRPr>
              </a:p>
            </p:txBody>
          </p:sp>
        </p:grpSp>
        <p:grpSp>
          <p:nvGrpSpPr>
            <p:cNvPr id="34841" name="Group 55"/>
            <p:cNvGrpSpPr>
              <a:grpSpLocks/>
            </p:cNvGrpSpPr>
            <p:nvPr/>
          </p:nvGrpSpPr>
          <p:grpSpPr bwMode="auto">
            <a:xfrm>
              <a:off x="0" y="6358"/>
              <a:ext cx="3072" cy="374"/>
              <a:chOff x="0" y="6358"/>
              <a:chExt cx="3072" cy="374"/>
            </a:xfrm>
          </p:grpSpPr>
          <p:sp>
            <p:nvSpPr>
              <p:cNvPr id="34890"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91"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2" name="Group 58"/>
            <p:cNvGrpSpPr>
              <a:grpSpLocks/>
            </p:cNvGrpSpPr>
            <p:nvPr/>
          </p:nvGrpSpPr>
          <p:grpSpPr bwMode="auto">
            <a:xfrm>
              <a:off x="0" y="6732"/>
              <a:ext cx="3072" cy="374"/>
              <a:chOff x="0" y="6732"/>
              <a:chExt cx="3072" cy="374"/>
            </a:xfrm>
          </p:grpSpPr>
          <p:sp>
            <p:nvSpPr>
              <p:cNvPr id="34888"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9"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82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this</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33CC33"/>
                    </a:solidFill>
                    <a:latin typeface="Courier New" panose="02070309020205020404" pitchFamily="49" charset="0"/>
                    <a:cs typeface="Courier New" panose="02070309020205020404" pitchFamily="49" charset="0"/>
                  </a:rPr>
                  <a:t>// enables cascading</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3" name="Group 61"/>
            <p:cNvGrpSpPr>
              <a:grpSpLocks/>
            </p:cNvGrpSpPr>
            <p:nvPr/>
          </p:nvGrpSpPr>
          <p:grpSpPr bwMode="auto">
            <a:xfrm>
              <a:off x="0" y="7106"/>
              <a:ext cx="3072" cy="374"/>
              <a:chOff x="0" y="7106"/>
              <a:chExt cx="3072" cy="374"/>
            </a:xfrm>
          </p:grpSpPr>
          <p:sp>
            <p:nvSpPr>
              <p:cNvPr id="34886"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7"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83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44" name="Group 64"/>
            <p:cNvGrpSpPr>
              <a:grpSpLocks/>
            </p:cNvGrpSpPr>
            <p:nvPr/>
          </p:nvGrpSpPr>
          <p:grpSpPr bwMode="auto">
            <a:xfrm>
              <a:off x="0" y="7480"/>
              <a:ext cx="3072" cy="374"/>
              <a:chOff x="0" y="7480"/>
              <a:chExt cx="3072" cy="374"/>
            </a:xfrm>
          </p:grpSpPr>
          <p:sp>
            <p:nvSpPr>
              <p:cNvPr id="34884"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5"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84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5" name="Group 67"/>
            <p:cNvGrpSpPr>
              <a:grpSpLocks/>
            </p:cNvGrpSpPr>
            <p:nvPr/>
          </p:nvGrpSpPr>
          <p:grpSpPr bwMode="auto">
            <a:xfrm>
              <a:off x="0" y="7854"/>
              <a:ext cx="3072" cy="374"/>
              <a:chOff x="0" y="7854"/>
              <a:chExt cx="3072" cy="374"/>
            </a:xfrm>
          </p:grpSpPr>
          <p:sp>
            <p:nvSpPr>
              <p:cNvPr id="34882"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3"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85	</a:t>
                </a:r>
                <a:r>
                  <a:rPr lang="en-US" sz="1200" b="1">
                    <a:solidFill>
                      <a:srgbClr val="33CC33"/>
                    </a:solidFill>
                    <a:latin typeface="Courier New" panose="02070309020205020404" pitchFamily="49" charset="0"/>
                    <a:cs typeface="Courier New" panose="02070309020205020404" pitchFamily="49" charset="0"/>
                  </a:rPr>
                  <a:t>// If the year is a leap year, return true;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6" name="Group 70"/>
            <p:cNvGrpSpPr>
              <a:grpSpLocks/>
            </p:cNvGrpSpPr>
            <p:nvPr/>
          </p:nvGrpSpPr>
          <p:grpSpPr bwMode="auto">
            <a:xfrm>
              <a:off x="0" y="8228"/>
              <a:ext cx="3072" cy="374"/>
              <a:chOff x="0" y="8228"/>
              <a:chExt cx="3072" cy="374"/>
            </a:xfrm>
          </p:grpSpPr>
          <p:sp>
            <p:nvSpPr>
              <p:cNvPr id="34880"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81"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86	</a:t>
                </a:r>
                <a:r>
                  <a:rPr lang="en-US" sz="1200" b="1">
                    <a:solidFill>
                      <a:srgbClr val="33CC33"/>
                    </a:solidFill>
                    <a:latin typeface="Courier New" panose="02070309020205020404" pitchFamily="49" charset="0"/>
                    <a:cs typeface="Courier New" panose="02070309020205020404" pitchFamily="49" charset="0"/>
                  </a:rPr>
                  <a:t>// otherwise, return false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47" name="Group 73"/>
            <p:cNvGrpSpPr>
              <a:grpSpLocks/>
            </p:cNvGrpSpPr>
            <p:nvPr/>
          </p:nvGrpSpPr>
          <p:grpSpPr bwMode="auto">
            <a:xfrm>
              <a:off x="0" y="8602"/>
              <a:ext cx="3072" cy="374"/>
              <a:chOff x="0" y="8602"/>
              <a:chExt cx="3072" cy="374"/>
            </a:xfrm>
          </p:grpSpPr>
          <p:sp>
            <p:nvSpPr>
              <p:cNvPr id="34878"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9"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87	</a:t>
                </a:r>
                <a:r>
                  <a:rPr lang="en-US" sz="1200" b="1">
                    <a:solidFill>
                      <a:srgbClr val="275AFF"/>
                    </a:solidFill>
                    <a:latin typeface="Courier New" panose="02070309020205020404" pitchFamily="49" charset="0"/>
                    <a:cs typeface="Courier New" panose="02070309020205020404" pitchFamily="49" charset="0"/>
                  </a:rPr>
                  <a:t>bool</a:t>
                </a:r>
                <a:r>
                  <a:rPr lang="en-US" sz="1200" b="1">
                    <a:solidFill>
                      <a:srgbClr val="000000"/>
                    </a:solidFill>
                    <a:latin typeface="Courier New" panose="02070309020205020404" pitchFamily="49" charset="0"/>
                    <a:cs typeface="Courier New" panose="02070309020205020404" pitchFamily="49" charset="0"/>
                  </a:rPr>
                  <a:t> Date::leapYear(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y )</a:t>
                </a:r>
              </a:p>
              <a:p>
                <a:endParaRPr lang="en-US" sz="1200" b="1">
                  <a:latin typeface="Courier New" panose="02070309020205020404" pitchFamily="49" charset="0"/>
                </a:endParaRPr>
              </a:p>
            </p:txBody>
          </p:sp>
        </p:grpSp>
        <p:grpSp>
          <p:nvGrpSpPr>
            <p:cNvPr id="34848" name="Group 76"/>
            <p:cNvGrpSpPr>
              <a:grpSpLocks/>
            </p:cNvGrpSpPr>
            <p:nvPr/>
          </p:nvGrpSpPr>
          <p:grpSpPr bwMode="auto">
            <a:xfrm>
              <a:off x="0" y="8976"/>
              <a:ext cx="3072" cy="374"/>
              <a:chOff x="0" y="8976"/>
              <a:chExt cx="3072" cy="374"/>
            </a:xfrm>
          </p:grpSpPr>
          <p:sp>
            <p:nvSpPr>
              <p:cNvPr id="34876"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7"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49" name="Group 79"/>
            <p:cNvGrpSpPr>
              <a:grpSpLocks/>
            </p:cNvGrpSpPr>
            <p:nvPr/>
          </p:nvGrpSpPr>
          <p:grpSpPr bwMode="auto">
            <a:xfrm>
              <a:off x="0" y="9350"/>
              <a:ext cx="3072" cy="374"/>
              <a:chOff x="0" y="9350"/>
              <a:chExt cx="3072" cy="374"/>
            </a:xfrm>
          </p:grpSpPr>
          <p:sp>
            <p:nvSpPr>
              <p:cNvPr id="34874"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5"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89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y % 400 == 0 || ( y % 100 != 0 &amp;&amp; y % 4 == 0 ) )</a:t>
                </a:r>
              </a:p>
              <a:p>
                <a:endParaRPr lang="en-US" sz="1200" b="1">
                  <a:latin typeface="Courier New" panose="02070309020205020404" pitchFamily="49" charset="0"/>
                </a:endParaRPr>
              </a:p>
            </p:txBody>
          </p:sp>
        </p:grpSp>
        <p:grpSp>
          <p:nvGrpSpPr>
            <p:cNvPr id="34850" name="Group 82"/>
            <p:cNvGrpSpPr>
              <a:grpSpLocks/>
            </p:cNvGrpSpPr>
            <p:nvPr/>
          </p:nvGrpSpPr>
          <p:grpSpPr bwMode="auto">
            <a:xfrm>
              <a:off x="0" y="9724"/>
              <a:ext cx="3072" cy="374"/>
              <a:chOff x="0" y="9724"/>
              <a:chExt cx="3072" cy="374"/>
            </a:xfrm>
          </p:grpSpPr>
          <p:sp>
            <p:nvSpPr>
              <p:cNvPr id="34872"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3"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90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true;   </a:t>
                </a:r>
                <a:r>
                  <a:rPr lang="en-US" sz="1200" b="1">
                    <a:solidFill>
                      <a:srgbClr val="33CC33"/>
                    </a:solidFill>
                    <a:latin typeface="Courier New" panose="02070309020205020404" pitchFamily="49" charset="0"/>
                    <a:cs typeface="Courier New" panose="02070309020205020404" pitchFamily="49" charset="0"/>
                  </a:rPr>
                  <a:t>// a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1" name="Group 85"/>
            <p:cNvGrpSpPr>
              <a:grpSpLocks/>
            </p:cNvGrpSpPr>
            <p:nvPr/>
          </p:nvGrpSpPr>
          <p:grpSpPr bwMode="auto">
            <a:xfrm>
              <a:off x="0" y="10098"/>
              <a:ext cx="3072" cy="374"/>
              <a:chOff x="0" y="10098"/>
              <a:chExt cx="3072" cy="374"/>
            </a:xfrm>
          </p:grpSpPr>
          <p:sp>
            <p:nvSpPr>
              <p:cNvPr id="34870"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71"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2" name="Group 88"/>
            <p:cNvGrpSpPr>
              <a:grpSpLocks/>
            </p:cNvGrpSpPr>
            <p:nvPr/>
          </p:nvGrpSpPr>
          <p:grpSpPr bwMode="auto">
            <a:xfrm>
              <a:off x="0" y="10472"/>
              <a:ext cx="3072" cy="374"/>
              <a:chOff x="0" y="10472"/>
              <a:chExt cx="3072" cy="374"/>
            </a:xfrm>
          </p:grpSpPr>
          <p:sp>
            <p:nvSpPr>
              <p:cNvPr id="34868"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9"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92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false;  </a:t>
                </a:r>
                <a:r>
                  <a:rPr lang="en-US" sz="1200" b="1">
                    <a:solidFill>
                      <a:srgbClr val="33CC33"/>
                    </a:solidFill>
                    <a:latin typeface="Courier New" panose="02070309020205020404" pitchFamily="49" charset="0"/>
                    <a:cs typeface="Courier New" panose="02070309020205020404" pitchFamily="49" charset="0"/>
                  </a:rPr>
                  <a:t>// not a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3" name="Group 91"/>
            <p:cNvGrpSpPr>
              <a:grpSpLocks/>
            </p:cNvGrpSpPr>
            <p:nvPr/>
          </p:nvGrpSpPr>
          <p:grpSpPr bwMode="auto">
            <a:xfrm>
              <a:off x="0" y="10846"/>
              <a:ext cx="3072" cy="374"/>
              <a:chOff x="0" y="10846"/>
              <a:chExt cx="3072" cy="374"/>
            </a:xfrm>
          </p:grpSpPr>
          <p:sp>
            <p:nvSpPr>
              <p:cNvPr id="34866"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7"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93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4854" name="Group 94"/>
            <p:cNvGrpSpPr>
              <a:grpSpLocks/>
            </p:cNvGrpSpPr>
            <p:nvPr/>
          </p:nvGrpSpPr>
          <p:grpSpPr bwMode="auto">
            <a:xfrm>
              <a:off x="0" y="11220"/>
              <a:ext cx="3072" cy="374"/>
              <a:chOff x="0" y="11220"/>
              <a:chExt cx="3072" cy="374"/>
            </a:xfrm>
          </p:grpSpPr>
          <p:sp>
            <p:nvSpPr>
              <p:cNvPr id="34864" name="Rectangle 95"/>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5" name="Rectangle 96"/>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94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5" name="Group 97"/>
            <p:cNvGrpSpPr>
              <a:grpSpLocks/>
            </p:cNvGrpSpPr>
            <p:nvPr/>
          </p:nvGrpSpPr>
          <p:grpSpPr bwMode="auto">
            <a:xfrm>
              <a:off x="0" y="11594"/>
              <a:ext cx="3072" cy="374"/>
              <a:chOff x="0" y="11594"/>
              <a:chExt cx="3072" cy="374"/>
            </a:xfrm>
          </p:grpSpPr>
          <p:sp>
            <p:nvSpPr>
              <p:cNvPr id="34862" name="Rectangle 98"/>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3" name="Rectangle 99"/>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95	</a:t>
                </a:r>
                <a:r>
                  <a:rPr lang="en-US" sz="1200" b="1">
                    <a:solidFill>
                      <a:srgbClr val="33CC33"/>
                    </a:solidFill>
                    <a:latin typeface="Courier New" panose="02070309020205020404" pitchFamily="49" charset="0"/>
                    <a:cs typeface="Courier New" panose="02070309020205020404" pitchFamily="49" charset="0"/>
                  </a:rPr>
                  <a:t>// Determine if the day is the end of the month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4856" name="Group 100"/>
            <p:cNvGrpSpPr>
              <a:grpSpLocks/>
            </p:cNvGrpSpPr>
            <p:nvPr/>
          </p:nvGrpSpPr>
          <p:grpSpPr bwMode="auto">
            <a:xfrm>
              <a:off x="0" y="11968"/>
              <a:ext cx="3072" cy="374"/>
              <a:chOff x="0" y="11968"/>
              <a:chExt cx="3072" cy="374"/>
            </a:xfrm>
          </p:grpSpPr>
          <p:sp>
            <p:nvSpPr>
              <p:cNvPr id="34860" name="Rectangle 101"/>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61" name="Rectangle 102"/>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96	</a:t>
                </a:r>
                <a:r>
                  <a:rPr lang="en-US" sz="1200" b="1">
                    <a:solidFill>
                      <a:srgbClr val="275AFF"/>
                    </a:solidFill>
                    <a:latin typeface="Courier New" panose="02070309020205020404" pitchFamily="49" charset="0"/>
                    <a:cs typeface="Courier New" panose="02070309020205020404" pitchFamily="49" charset="0"/>
                  </a:rPr>
                  <a:t>bool</a:t>
                </a:r>
                <a:r>
                  <a:rPr lang="en-US" sz="1200" b="1">
                    <a:solidFill>
                      <a:srgbClr val="000000"/>
                    </a:solidFill>
                    <a:latin typeface="Courier New" panose="02070309020205020404" pitchFamily="49" charset="0"/>
                    <a:cs typeface="Courier New" panose="02070309020205020404" pitchFamily="49" charset="0"/>
                  </a:rPr>
                  <a:t> Date::endOfMonth(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d )</a:t>
                </a:r>
              </a:p>
              <a:p>
                <a:endParaRPr lang="en-US" sz="1200" b="1">
                  <a:latin typeface="Courier New" panose="02070309020205020404" pitchFamily="49" charset="0"/>
                </a:endParaRPr>
              </a:p>
            </p:txBody>
          </p:sp>
        </p:grpSp>
        <p:grpSp>
          <p:nvGrpSpPr>
            <p:cNvPr id="34857" name="Group 103"/>
            <p:cNvGrpSpPr>
              <a:grpSpLocks/>
            </p:cNvGrpSpPr>
            <p:nvPr/>
          </p:nvGrpSpPr>
          <p:grpSpPr bwMode="auto">
            <a:xfrm>
              <a:off x="0" y="12342"/>
              <a:ext cx="3072" cy="374"/>
              <a:chOff x="0" y="12342"/>
              <a:chExt cx="3072" cy="374"/>
            </a:xfrm>
          </p:grpSpPr>
          <p:sp>
            <p:nvSpPr>
              <p:cNvPr id="34858" name="Rectangle 104"/>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4859" name="Rectangle 105"/>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97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grpSp>
        <p:nvGrpSpPr>
          <p:cNvPr id="34825" name="Group 106"/>
          <p:cNvGrpSpPr>
            <a:grpSpLocks/>
          </p:cNvGrpSpPr>
          <p:nvPr/>
        </p:nvGrpSpPr>
        <p:grpSpPr bwMode="auto">
          <a:xfrm>
            <a:off x="2971150" y="720538"/>
            <a:ext cx="4191649" cy="590550"/>
            <a:chOff x="1610" y="576"/>
            <a:chExt cx="2278" cy="372"/>
          </a:xfrm>
        </p:grpSpPr>
        <p:sp>
          <p:nvSpPr>
            <p:cNvPr id="34822" name="Line 107"/>
            <p:cNvSpPr>
              <a:spLocks noChangeShapeType="1"/>
            </p:cNvSpPr>
            <p:nvPr/>
          </p:nvSpPr>
          <p:spPr bwMode="auto">
            <a:xfrm flipH="1" flipV="1">
              <a:off x="1610" y="630"/>
              <a:ext cx="982" cy="1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34823" name="Text Box 108"/>
            <p:cNvSpPr txBox="1">
              <a:spLocks noChangeArrowheads="1"/>
            </p:cNvSpPr>
            <p:nvPr/>
          </p:nvSpPr>
          <p:spPr bwMode="auto">
            <a:xfrm>
              <a:off x="2496" y="576"/>
              <a:ext cx="1392" cy="372"/>
            </a:xfrm>
            <a:prstGeom prst="rect">
              <a:avLst/>
            </a:prstGeom>
            <a:solidFill>
              <a:srgbClr val="99CCFF"/>
            </a:solidFill>
            <a:ln w="9525">
              <a:solidFill>
                <a:schemeClr val="tx1"/>
              </a:solidFill>
              <a:miter lim="800000"/>
              <a:headEnd/>
              <a:tailEnd/>
            </a:ln>
          </p:spPr>
          <p:txBody>
            <a:bodyP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sz="1600" dirty="0" err="1">
                  <a:solidFill>
                    <a:srgbClr val="000000"/>
                  </a:solidFill>
                </a:rPr>
                <a:t>postincrement</a:t>
              </a:r>
              <a:r>
                <a:rPr lang="en-US" sz="1600" dirty="0">
                  <a:solidFill>
                    <a:srgbClr val="000000"/>
                  </a:solidFill>
                </a:rPr>
                <a:t> operator has a dummy </a:t>
              </a:r>
              <a:r>
                <a:rPr lang="en-US" sz="1600" b="1" dirty="0" err="1">
                  <a:solidFill>
                    <a:srgbClr val="000000"/>
                  </a:solidFill>
                  <a:latin typeface="Courier New" panose="02070309020205020404" pitchFamily="49" charset="0"/>
                </a:rPr>
                <a:t>int</a:t>
              </a:r>
              <a:r>
                <a:rPr lang="en-US" sz="1600" dirty="0">
                  <a:solidFill>
                    <a:srgbClr val="000000"/>
                  </a:solidFill>
                </a:rPr>
                <a:t> value.</a:t>
              </a:r>
            </a:p>
          </p:txBody>
        </p:sp>
      </p:grpSp>
    </p:spTree>
    <p:extLst>
      <p:ext uri="{BB962C8B-B14F-4D97-AF65-F5344CB8AC3E}">
        <p14:creationId xmlns:p14="http://schemas.microsoft.com/office/powerpoint/2010/main" val="2112547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825"/>
                                        </p:tgtEl>
                                        <p:attrNameLst>
                                          <p:attrName>style.visibility</p:attrName>
                                        </p:attrNameLst>
                                      </p:cBhvr>
                                      <p:to>
                                        <p:strVal val="visible"/>
                                      </p:to>
                                    </p:set>
                                  </p:childTnLst>
                                  <p:subTnLst>
                                    <p:set>
                                      <p:cBhvr override="childStyle">
                                        <p:cTn dur="1" fill="hold" display="0" masterRel="nextClick" afterEffect="1"/>
                                        <p:tgtEl>
                                          <p:spTgt spid="348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3"/>
          <p:cNvGrpSpPr>
            <a:grpSpLocks/>
          </p:cNvGrpSpPr>
          <p:nvPr/>
        </p:nvGrpSpPr>
        <p:grpSpPr bwMode="auto">
          <a:xfrm>
            <a:off x="0" y="0"/>
            <a:ext cx="6781800" cy="6858000"/>
            <a:chOff x="0" y="0"/>
            <a:chExt cx="3072" cy="13090"/>
          </a:xfrm>
        </p:grpSpPr>
        <p:grpSp>
          <p:nvGrpSpPr>
            <p:cNvPr id="35845" name="Group 4"/>
            <p:cNvGrpSpPr>
              <a:grpSpLocks/>
            </p:cNvGrpSpPr>
            <p:nvPr/>
          </p:nvGrpSpPr>
          <p:grpSpPr bwMode="auto">
            <a:xfrm>
              <a:off x="0" y="0"/>
              <a:ext cx="3072" cy="374"/>
              <a:chOff x="0" y="0"/>
              <a:chExt cx="3072" cy="374"/>
            </a:xfrm>
          </p:grpSpPr>
          <p:sp>
            <p:nvSpPr>
              <p:cNvPr id="35948"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9"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98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month == 2 &amp;&amp; leapYear( year ) )</a:t>
                </a:r>
              </a:p>
              <a:p>
                <a:endParaRPr lang="en-US" sz="1200" b="1">
                  <a:latin typeface="Courier New" panose="02070309020205020404" pitchFamily="49" charset="0"/>
                </a:endParaRPr>
              </a:p>
            </p:txBody>
          </p:sp>
        </p:grpSp>
        <p:grpSp>
          <p:nvGrpSpPr>
            <p:cNvPr id="35846" name="Group 7"/>
            <p:cNvGrpSpPr>
              <a:grpSpLocks/>
            </p:cNvGrpSpPr>
            <p:nvPr/>
          </p:nvGrpSpPr>
          <p:grpSpPr bwMode="auto">
            <a:xfrm>
              <a:off x="0" y="374"/>
              <a:ext cx="3072" cy="374"/>
              <a:chOff x="0" y="374"/>
              <a:chExt cx="3072" cy="374"/>
            </a:xfrm>
          </p:grpSpPr>
          <p:sp>
            <p:nvSpPr>
              <p:cNvPr id="35946"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7"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99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d == 29; </a:t>
                </a:r>
                <a:r>
                  <a:rPr lang="en-US" sz="1200" b="1">
                    <a:solidFill>
                      <a:srgbClr val="33CC33"/>
                    </a:solidFill>
                    <a:latin typeface="Courier New" panose="02070309020205020404" pitchFamily="49" charset="0"/>
                    <a:cs typeface="Courier New" panose="02070309020205020404" pitchFamily="49" charset="0"/>
                  </a:rPr>
                  <a:t>// last day of Feb. in leap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47" name="Group 10"/>
            <p:cNvGrpSpPr>
              <a:grpSpLocks/>
            </p:cNvGrpSpPr>
            <p:nvPr/>
          </p:nvGrpSpPr>
          <p:grpSpPr bwMode="auto">
            <a:xfrm>
              <a:off x="0" y="748"/>
              <a:ext cx="3072" cy="374"/>
              <a:chOff x="0" y="748"/>
              <a:chExt cx="3072" cy="374"/>
            </a:xfrm>
          </p:grpSpPr>
          <p:sp>
            <p:nvSpPr>
              <p:cNvPr id="35944"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5"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100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48" name="Group 13"/>
            <p:cNvGrpSpPr>
              <a:grpSpLocks/>
            </p:cNvGrpSpPr>
            <p:nvPr/>
          </p:nvGrpSpPr>
          <p:grpSpPr bwMode="auto">
            <a:xfrm>
              <a:off x="0" y="1122"/>
              <a:ext cx="3072" cy="374"/>
              <a:chOff x="0" y="1122"/>
              <a:chExt cx="3072" cy="374"/>
            </a:xfrm>
          </p:grpSpPr>
          <p:sp>
            <p:nvSpPr>
              <p:cNvPr id="35942"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3"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d == days[ month ];</a:t>
                </a:r>
              </a:p>
              <a:p>
                <a:endParaRPr lang="en-US" sz="1200" b="1">
                  <a:latin typeface="Courier New" panose="02070309020205020404" pitchFamily="49" charset="0"/>
                </a:endParaRPr>
              </a:p>
            </p:txBody>
          </p:sp>
        </p:grpSp>
        <p:grpSp>
          <p:nvGrpSpPr>
            <p:cNvPr id="35849" name="Group 16"/>
            <p:cNvGrpSpPr>
              <a:grpSpLocks/>
            </p:cNvGrpSpPr>
            <p:nvPr/>
          </p:nvGrpSpPr>
          <p:grpSpPr bwMode="auto">
            <a:xfrm>
              <a:off x="0" y="1496"/>
              <a:ext cx="3072" cy="374"/>
              <a:chOff x="0" y="1496"/>
              <a:chExt cx="3072" cy="374"/>
            </a:xfrm>
          </p:grpSpPr>
          <p:sp>
            <p:nvSpPr>
              <p:cNvPr id="35940"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41"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102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5850" name="Group 19"/>
            <p:cNvGrpSpPr>
              <a:grpSpLocks/>
            </p:cNvGrpSpPr>
            <p:nvPr/>
          </p:nvGrpSpPr>
          <p:grpSpPr bwMode="auto">
            <a:xfrm>
              <a:off x="0" y="1870"/>
              <a:ext cx="3072" cy="374"/>
              <a:chOff x="0" y="1870"/>
              <a:chExt cx="3072" cy="374"/>
            </a:xfrm>
          </p:grpSpPr>
          <p:sp>
            <p:nvSpPr>
              <p:cNvPr id="35938"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9"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103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51" name="Group 22"/>
            <p:cNvGrpSpPr>
              <a:grpSpLocks/>
            </p:cNvGrpSpPr>
            <p:nvPr/>
          </p:nvGrpSpPr>
          <p:grpSpPr bwMode="auto">
            <a:xfrm>
              <a:off x="0" y="2244"/>
              <a:ext cx="3072" cy="374"/>
              <a:chOff x="0" y="2244"/>
              <a:chExt cx="3072" cy="374"/>
            </a:xfrm>
          </p:grpSpPr>
          <p:sp>
            <p:nvSpPr>
              <p:cNvPr id="35936"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7"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104	</a:t>
                </a:r>
                <a:r>
                  <a:rPr lang="en-US" sz="1200" b="1">
                    <a:solidFill>
                      <a:srgbClr val="33CC33"/>
                    </a:solidFill>
                    <a:latin typeface="Courier New" panose="02070309020205020404" pitchFamily="49" charset="0"/>
                    <a:cs typeface="Courier New" panose="02070309020205020404" pitchFamily="49" charset="0"/>
                  </a:rPr>
                  <a:t>// Function to help increment the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52" name="Group 25"/>
            <p:cNvGrpSpPr>
              <a:grpSpLocks/>
            </p:cNvGrpSpPr>
            <p:nvPr/>
          </p:nvGrpSpPr>
          <p:grpSpPr bwMode="auto">
            <a:xfrm>
              <a:off x="0" y="2618"/>
              <a:ext cx="3072" cy="374"/>
              <a:chOff x="0" y="2618"/>
              <a:chExt cx="3072" cy="374"/>
            </a:xfrm>
          </p:grpSpPr>
          <p:sp>
            <p:nvSpPr>
              <p:cNvPr id="35934"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5"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105	</a:t>
                </a:r>
                <a:r>
                  <a:rPr lang="en-US" sz="1200" b="1">
                    <a:solidFill>
                      <a:srgbClr val="275AFF"/>
                    </a:solidFill>
                    <a:latin typeface="Courier New" panose="02070309020205020404" pitchFamily="49" charset="0"/>
                    <a:cs typeface="Courier New" panose="02070309020205020404" pitchFamily="49" charset="0"/>
                  </a:rPr>
                  <a:t>void</a:t>
                </a:r>
                <a:r>
                  <a:rPr lang="en-US" sz="1200" b="1">
                    <a:solidFill>
                      <a:srgbClr val="000000"/>
                    </a:solidFill>
                    <a:latin typeface="Courier New" panose="02070309020205020404" pitchFamily="49" charset="0"/>
                    <a:cs typeface="Courier New" panose="02070309020205020404" pitchFamily="49" charset="0"/>
                  </a:rPr>
                  <a:t> Date::helpIncrement()</a:t>
                </a:r>
              </a:p>
              <a:p>
                <a:endParaRPr lang="en-US" sz="1200" b="1">
                  <a:latin typeface="Courier New" panose="02070309020205020404" pitchFamily="49" charset="0"/>
                </a:endParaRPr>
              </a:p>
            </p:txBody>
          </p:sp>
        </p:grpSp>
        <p:grpSp>
          <p:nvGrpSpPr>
            <p:cNvPr id="35853" name="Group 28"/>
            <p:cNvGrpSpPr>
              <a:grpSpLocks/>
            </p:cNvGrpSpPr>
            <p:nvPr/>
          </p:nvGrpSpPr>
          <p:grpSpPr bwMode="auto">
            <a:xfrm>
              <a:off x="0" y="2992"/>
              <a:ext cx="3072" cy="374"/>
              <a:chOff x="0" y="2992"/>
              <a:chExt cx="3072" cy="374"/>
            </a:xfrm>
          </p:grpSpPr>
          <p:sp>
            <p:nvSpPr>
              <p:cNvPr id="35932"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3"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106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5854" name="Group 31"/>
            <p:cNvGrpSpPr>
              <a:grpSpLocks/>
            </p:cNvGrpSpPr>
            <p:nvPr/>
          </p:nvGrpSpPr>
          <p:grpSpPr bwMode="auto">
            <a:xfrm>
              <a:off x="0" y="3366"/>
              <a:ext cx="3072" cy="374"/>
              <a:chOff x="0" y="3366"/>
              <a:chExt cx="3072" cy="374"/>
            </a:xfrm>
          </p:grpSpPr>
          <p:sp>
            <p:nvSpPr>
              <p:cNvPr id="35930"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31"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107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endOfMonth( day ) &amp;&amp; month == 12 ) { </a:t>
                </a:r>
                <a:r>
                  <a:rPr lang="en-US" sz="1200" b="1">
                    <a:solidFill>
                      <a:srgbClr val="33CC33"/>
                    </a:solidFill>
                    <a:latin typeface="Courier New" panose="02070309020205020404" pitchFamily="49" charset="0"/>
                    <a:cs typeface="Courier New" panose="02070309020205020404" pitchFamily="49" charset="0"/>
                  </a:rPr>
                  <a:t> // end year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55" name="Group 34"/>
            <p:cNvGrpSpPr>
              <a:grpSpLocks/>
            </p:cNvGrpSpPr>
            <p:nvPr/>
          </p:nvGrpSpPr>
          <p:grpSpPr bwMode="auto">
            <a:xfrm>
              <a:off x="0" y="3740"/>
              <a:ext cx="3072" cy="374"/>
              <a:chOff x="0" y="3740"/>
              <a:chExt cx="3072" cy="374"/>
            </a:xfrm>
          </p:grpSpPr>
          <p:sp>
            <p:nvSpPr>
              <p:cNvPr id="35928"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9"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108	</a:t>
                </a:r>
                <a:r>
                  <a:rPr lang="en-US" sz="1200" b="1">
                    <a:solidFill>
                      <a:srgbClr val="000000"/>
                    </a:solidFill>
                    <a:latin typeface="Courier New" panose="02070309020205020404" pitchFamily="49" charset="0"/>
                    <a:cs typeface="Courier New" panose="02070309020205020404" pitchFamily="49" charset="0"/>
                  </a:rPr>
                  <a:t>      day = 1;</a:t>
                </a:r>
              </a:p>
              <a:p>
                <a:endParaRPr lang="en-US" sz="1200" b="1">
                  <a:latin typeface="Courier New" panose="02070309020205020404" pitchFamily="49" charset="0"/>
                </a:endParaRPr>
              </a:p>
            </p:txBody>
          </p:sp>
        </p:grpSp>
        <p:grpSp>
          <p:nvGrpSpPr>
            <p:cNvPr id="35856" name="Group 37"/>
            <p:cNvGrpSpPr>
              <a:grpSpLocks/>
            </p:cNvGrpSpPr>
            <p:nvPr/>
          </p:nvGrpSpPr>
          <p:grpSpPr bwMode="auto">
            <a:xfrm>
              <a:off x="0" y="4114"/>
              <a:ext cx="3072" cy="374"/>
              <a:chOff x="0" y="4114"/>
              <a:chExt cx="3072" cy="374"/>
            </a:xfrm>
          </p:grpSpPr>
          <p:sp>
            <p:nvSpPr>
              <p:cNvPr id="35926"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7"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109	</a:t>
                </a:r>
                <a:r>
                  <a:rPr lang="en-US" sz="1200" b="1">
                    <a:solidFill>
                      <a:srgbClr val="000000"/>
                    </a:solidFill>
                    <a:latin typeface="Courier New" panose="02070309020205020404" pitchFamily="49" charset="0"/>
                    <a:cs typeface="Courier New" panose="02070309020205020404" pitchFamily="49" charset="0"/>
                  </a:rPr>
                  <a:t>      month = 1;</a:t>
                </a:r>
              </a:p>
              <a:p>
                <a:endParaRPr lang="en-US" sz="1200" b="1">
                  <a:latin typeface="Courier New" panose="02070309020205020404" pitchFamily="49" charset="0"/>
                </a:endParaRPr>
              </a:p>
            </p:txBody>
          </p:sp>
        </p:grpSp>
        <p:grpSp>
          <p:nvGrpSpPr>
            <p:cNvPr id="35857" name="Group 40"/>
            <p:cNvGrpSpPr>
              <a:grpSpLocks/>
            </p:cNvGrpSpPr>
            <p:nvPr/>
          </p:nvGrpSpPr>
          <p:grpSpPr bwMode="auto">
            <a:xfrm>
              <a:off x="0" y="4488"/>
              <a:ext cx="3072" cy="374"/>
              <a:chOff x="0" y="4488"/>
              <a:chExt cx="3072" cy="374"/>
            </a:xfrm>
          </p:grpSpPr>
          <p:sp>
            <p:nvSpPr>
              <p:cNvPr id="35924"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5"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110	</a:t>
                </a:r>
                <a:r>
                  <a:rPr lang="en-US" sz="1200" b="1">
                    <a:solidFill>
                      <a:srgbClr val="000000"/>
                    </a:solidFill>
                    <a:latin typeface="Courier New" panose="02070309020205020404" pitchFamily="49" charset="0"/>
                    <a:cs typeface="Courier New" panose="02070309020205020404" pitchFamily="49" charset="0"/>
                  </a:rPr>
                  <a:t>      ++year;</a:t>
                </a:r>
              </a:p>
              <a:p>
                <a:endParaRPr lang="en-US" sz="1200" b="1">
                  <a:latin typeface="Courier New" panose="02070309020205020404" pitchFamily="49" charset="0"/>
                </a:endParaRPr>
              </a:p>
            </p:txBody>
          </p:sp>
        </p:grpSp>
        <p:grpSp>
          <p:nvGrpSpPr>
            <p:cNvPr id="35858" name="Group 43"/>
            <p:cNvGrpSpPr>
              <a:grpSpLocks/>
            </p:cNvGrpSpPr>
            <p:nvPr/>
          </p:nvGrpSpPr>
          <p:grpSpPr bwMode="auto">
            <a:xfrm>
              <a:off x="0" y="4862"/>
              <a:ext cx="3072" cy="374"/>
              <a:chOff x="0" y="4862"/>
              <a:chExt cx="3072" cy="374"/>
            </a:xfrm>
          </p:grpSpPr>
          <p:sp>
            <p:nvSpPr>
              <p:cNvPr id="35922"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3"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111	</a:t>
                </a:r>
                <a:r>
                  <a:rPr lang="en-US" sz="1200" b="1">
                    <a:solidFill>
                      <a:srgbClr val="000000"/>
                    </a:solidFill>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endParaRPr>
              </a:p>
            </p:txBody>
          </p:sp>
        </p:grpSp>
        <p:grpSp>
          <p:nvGrpSpPr>
            <p:cNvPr id="35859" name="Group 46"/>
            <p:cNvGrpSpPr>
              <a:grpSpLocks/>
            </p:cNvGrpSpPr>
            <p:nvPr/>
          </p:nvGrpSpPr>
          <p:grpSpPr bwMode="auto">
            <a:xfrm>
              <a:off x="0" y="5236"/>
              <a:ext cx="3072" cy="374"/>
              <a:chOff x="0" y="5236"/>
              <a:chExt cx="3072" cy="374"/>
            </a:xfrm>
          </p:grpSpPr>
          <p:sp>
            <p:nvSpPr>
              <p:cNvPr id="35920"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21"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112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if</a:t>
                </a:r>
                <a:r>
                  <a:rPr lang="en-US" sz="1200" b="1">
                    <a:solidFill>
                      <a:srgbClr val="000000"/>
                    </a:solidFill>
                    <a:latin typeface="Courier New" panose="02070309020205020404" pitchFamily="49" charset="0"/>
                    <a:cs typeface="Courier New" panose="02070309020205020404" pitchFamily="49" charset="0"/>
                  </a:rPr>
                  <a:t> ( endOfMonth( day ) ) {          </a:t>
                </a:r>
                <a:r>
                  <a:rPr lang="en-US" sz="1200" b="1">
                    <a:solidFill>
                      <a:srgbClr val="33CC33"/>
                    </a:solidFill>
                    <a:latin typeface="Courier New" panose="02070309020205020404" pitchFamily="49" charset="0"/>
                    <a:cs typeface="Courier New" panose="02070309020205020404" pitchFamily="49" charset="0"/>
                  </a:rPr>
                  <a:t>  // end month</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60" name="Group 49"/>
            <p:cNvGrpSpPr>
              <a:grpSpLocks/>
            </p:cNvGrpSpPr>
            <p:nvPr/>
          </p:nvGrpSpPr>
          <p:grpSpPr bwMode="auto">
            <a:xfrm>
              <a:off x="0" y="5610"/>
              <a:ext cx="3072" cy="374"/>
              <a:chOff x="0" y="5610"/>
              <a:chExt cx="3072" cy="374"/>
            </a:xfrm>
          </p:grpSpPr>
          <p:sp>
            <p:nvSpPr>
              <p:cNvPr id="35918"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9"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113	</a:t>
                </a:r>
                <a:r>
                  <a:rPr lang="en-US" sz="1200" b="1">
                    <a:solidFill>
                      <a:srgbClr val="000000"/>
                    </a:solidFill>
                    <a:latin typeface="Courier New" panose="02070309020205020404" pitchFamily="49" charset="0"/>
                    <a:cs typeface="Courier New" panose="02070309020205020404" pitchFamily="49" charset="0"/>
                  </a:rPr>
                  <a:t>      day = 1;</a:t>
                </a:r>
              </a:p>
              <a:p>
                <a:endParaRPr lang="en-US" sz="1200" b="1">
                  <a:latin typeface="Courier New" panose="02070309020205020404" pitchFamily="49" charset="0"/>
                </a:endParaRPr>
              </a:p>
            </p:txBody>
          </p:sp>
        </p:grpSp>
        <p:grpSp>
          <p:nvGrpSpPr>
            <p:cNvPr id="35861" name="Group 52"/>
            <p:cNvGrpSpPr>
              <a:grpSpLocks/>
            </p:cNvGrpSpPr>
            <p:nvPr/>
          </p:nvGrpSpPr>
          <p:grpSpPr bwMode="auto">
            <a:xfrm>
              <a:off x="0" y="5984"/>
              <a:ext cx="3072" cy="374"/>
              <a:chOff x="0" y="5984"/>
              <a:chExt cx="3072" cy="374"/>
            </a:xfrm>
          </p:grpSpPr>
          <p:sp>
            <p:nvSpPr>
              <p:cNvPr id="35916"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7"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114	</a:t>
                </a:r>
                <a:r>
                  <a:rPr lang="en-US" sz="1200" b="1">
                    <a:solidFill>
                      <a:srgbClr val="000000"/>
                    </a:solidFill>
                    <a:latin typeface="Courier New" panose="02070309020205020404" pitchFamily="49" charset="0"/>
                    <a:cs typeface="Courier New" panose="02070309020205020404" pitchFamily="49" charset="0"/>
                  </a:rPr>
                  <a:t>      ++month;</a:t>
                </a:r>
              </a:p>
              <a:p>
                <a:endParaRPr lang="en-US" sz="1200" b="1">
                  <a:latin typeface="Courier New" panose="02070309020205020404" pitchFamily="49" charset="0"/>
                </a:endParaRPr>
              </a:p>
            </p:txBody>
          </p:sp>
        </p:grpSp>
        <p:grpSp>
          <p:nvGrpSpPr>
            <p:cNvPr id="35862" name="Group 55"/>
            <p:cNvGrpSpPr>
              <a:grpSpLocks/>
            </p:cNvGrpSpPr>
            <p:nvPr/>
          </p:nvGrpSpPr>
          <p:grpSpPr bwMode="auto">
            <a:xfrm>
              <a:off x="0" y="6358"/>
              <a:ext cx="3072" cy="374"/>
              <a:chOff x="0" y="6358"/>
              <a:chExt cx="3072" cy="374"/>
            </a:xfrm>
          </p:grpSpPr>
          <p:sp>
            <p:nvSpPr>
              <p:cNvPr id="35914"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5"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115	</a:t>
                </a:r>
                <a:r>
                  <a:rPr lang="en-US" sz="1200" b="1">
                    <a:solidFill>
                      <a:srgbClr val="000000"/>
                    </a:solidFill>
                    <a:latin typeface="Courier New" panose="02070309020205020404" pitchFamily="49" charset="0"/>
                    <a:cs typeface="Courier New" panose="02070309020205020404" pitchFamily="49" charset="0"/>
                  </a:rPr>
                  <a:t>   }</a:t>
                </a:r>
              </a:p>
              <a:p>
                <a:endParaRPr lang="en-US" sz="1200" b="1">
                  <a:latin typeface="Courier New" panose="02070309020205020404" pitchFamily="49" charset="0"/>
                </a:endParaRPr>
              </a:p>
            </p:txBody>
          </p:sp>
        </p:grpSp>
        <p:grpSp>
          <p:nvGrpSpPr>
            <p:cNvPr id="35863" name="Group 58"/>
            <p:cNvGrpSpPr>
              <a:grpSpLocks/>
            </p:cNvGrpSpPr>
            <p:nvPr/>
          </p:nvGrpSpPr>
          <p:grpSpPr bwMode="auto">
            <a:xfrm>
              <a:off x="0" y="6732"/>
              <a:ext cx="3072" cy="374"/>
              <a:chOff x="0" y="6732"/>
              <a:chExt cx="3072" cy="374"/>
            </a:xfrm>
          </p:grpSpPr>
          <p:sp>
            <p:nvSpPr>
              <p:cNvPr id="35912"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3"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116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else</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33CC33"/>
                    </a:solidFill>
                    <a:latin typeface="Courier New" panose="02070309020205020404" pitchFamily="49" charset="0"/>
                    <a:cs typeface="Courier New" panose="02070309020205020404" pitchFamily="49" charset="0"/>
                  </a:rPr>
                  <a:t> // not end of month or year; increment day</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64" name="Group 61"/>
            <p:cNvGrpSpPr>
              <a:grpSpLocks/>
            </p:cNvGrpSpPr>
            <p:nvPr/>
          </p:nvGrpSpPr>
          <p:grpSpPr bwMode="auto">
            <a:xfrm>
              <a:off x="0" y="7106"/>
              <a:ext cx="3072" cy="374"/>
              <a:chOff x="0" y="7106"/>
              <a:chExt cx="3072" cy="374"/>
            </a:xfrm>
          </p:grpSpPr>
          <p:sp>
            <p:nvSpPr>
              <p:cNvPr id="35910"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11"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117	</a:t>
                </a:r>
                <a:r>
                  <a:rPr lang="en-US" sz="1200" b="1">
                    <a:solidFill>
                      <a:srgbClr val="000000"/>
                    </a:solidFill>
                    <a:latin typeface="Courier New" panose="02070309020205020404" pitchFamily="49" charset="0"/>
                    <a:cs typeface="Courier New" panose="02070309020205020404" pitchFamily="49" charset="0"/>
                  </a:rPr>
                  <a:t>      ++day;</a:t>
                </a:r>
              </a:p>
              <a:p>
                <a:endParaRPr lang="en-US" sz="1200" b="1">
                  <a:latin typeface="Courier New" panose="02070309020205020404" pitchFamily="49" charset="0"/>
                </a:endParaRPr>
              </a:p>
            </p:txBody>
          </p:sp>
        </p:grpSp>
        <p:grpSp>
          <p:nvGrpSpPr>
            <p:cNvPr id="35865" name="Group 64"/>
            <p:cNvGrpSpPr>
              <a:grpSpLocks/>
            </p:cNvGrpSpPr>
            <p:nvPr/>
          </p:nvGrpSpPr>
          <p:grpSpPr bwMode="auto">
            <a:xfrm>
              <a:off x="0" y="7480"/>
              <a:ext cx="3072" cy="374"/>
              <a:chOff x="0" y="7480"/>
              <a:chExt cx="3072" cy="374"/>
            </a:xfrm>
          </p:grpSpPr>
          <p:sp>
            <p:nvSpPr>
              <p:cNvPr id="35908"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9"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5866" name="Group 67"/>
            <p:cNvGrpSpPr>
              <a:grpSpLocks/>
            </p:cNvGrpSpPr>
            <p:nvPr/>
          </p:nvGrpSpPr>
          <p:grpSpPr bwMode="auto">
            <a:xfrm>
              <a:off x="0" y="7854"/>
              <a:ext cx="3072" cy="374"/>
              <a:chOff x="0" y="7854"/>
              <a:chExt cx="3072" cy="374"/>
            </a:xfrm>
          </p:grpSpPr>
          <p:sp>
            <p:nvSpPr>
              <p:cNvPr id="35906"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7"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119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67" name="Group 70"/>
            <p:cNvGrpSpPr>
              <a:grpSpLocks/>
            </p:cNvGrpSpPr>
            <p:nvPr/>
          </p:nvGrpSpPr>
          <p:grpSpPr bwMode="auto">
            <a:xfrm>
              <a:off x="0" y="8228"/>
              <a:ext cx="3072" cy="374"/>
              <a:chOff x="0" y="8228"/>
              <a:chExt cx="3072" cy="374"/>
            </a:xfrm>
          </p:grpSpPr>
          <p:sp>
            <p:nvSpPr>
              <p:cNvPr id="35904"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5"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120	</a:t>
                </a:r>
                <a:r>
                  <a:rPr lang="en-US" sz="1200" b="1">
                    <a:solidFill>
                      <a:srgbClr val="33CC33"/>
                    </a:solidFill>
                    <a:latin typeface="Courier New" panose="02070309020205020404" pitchFamily="49" charset="0"/>
                    <a:cs typeface="Courier New" panose="02070309020205020404" pitchFamily="49" charset="0"/>
                  </a:rPr>
                  <a:t>// Overloaded output operator</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68" name="Group 73"/>
            <p:cNvGrpSpPr>
              <a:grpSpLocks/>
            </p:cNvGrpSpPr>
            <p:nvPr/>
          </p:nvGrpSpPr>
          <p:grpSpPr bwMode="auto">
            <a:xfrm>
              <a:off x="0" y="8602"/>
              <a:ext cx="3072" cy="374"/>
              <a:chOff x="0" y="8602"/>
              <a:chExt cx="3072" cy="374"/>
            </a:xfrm>
          </p:grpSpPr>
          <p:sp>
            <p:nvSpPr>
              <p:cNvPr id="35902"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3"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121	</a:t>
                </a:r>
                <a:r>
                  <a:rPr lang="en-US" sz="1200" b="1">
                    <a:solidFill>
                      <a:srgbClr val="000000"/>
                    </a:solidFill>
                    <a:latin typeface="Courier New" panose="02070309020205020404" pitchFamily="49" charset="0"/>
                    <a:cs typeface="Courier New" panose="02070309020205020404" pitchFamily="49" charset="0"/>
                  </a:rPr>
                  <a:t>ostream &amp;operator&lt;&lt;( ostream &amp;output, Date &amp;d )</a:t>
                </a:r>
              </a:p>
              <a:p>
                <a:endParaRPr lang="en-US" sz="1200" b="1">
                  <a:latin typeface="Courier New" panose="02070309020205020404" pitchFamily="49" charset="0"/>
                </a:endParaRPr>
              </a:p>
            </p:txBody>
          </p:sp>
        </p:grpSp>
        <p:grpSp>
          <p:nvGrpSpPr>
            <p:cNvPr id="35869" name="Group 76"/>
            <p:cNvGrpSpPr>
              <a:grpSpLocks/>
            </p:cNvGrpSpPr>
            <p:nvPr/>
          </p:nvGrpSpPr>
          <p:grpSpPr bwMode="auto">
            <a:xfrm>
              <a:off x="0" y="8976"/>
              <a:ext cx="3072" cy="374"/>
              <a:chOff x="0" y="8976"/>
              <a:chExt cx="3072" cy="374"/>
            </a:xfrm>
          </p:grpSpPr>
          <p:sp>
            <p:nvSpPr>
              <p:cNvPr id="35900"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901"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122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5870" name="Group 79"/>
            <p:cNvGrpSpPr>
              <a:grpSpLocks/>
            </p:cNvGrpSpPr>
            <p:nvPr/>
          </p:nvGrpSpPr>
          <p:grpSpPr bwMode="auto">
            <a:xfrm>
              <a:off x="0" y="9350"/>
              <a:ext cx="3072" cy="374"/>
              <a:chOff x="0" y="9350"/>
              <a:chExt cx="3072" cy="374"/>
            </a:xfrm>
          </p:grpSpPr>
          <p:sp>
            <p:nvSpPr>
              <p:cNvPr id="35898"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9"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123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char</a:t>
                </a:r>
                <a:r>
                  <a:rPr lang="en-US" sz="1200" b="1">
                    <a:solidFill>
                      <a:srgbClr val="000000"/>
                    </a:solidFill>
                    <a:latin typeface="Courier New" panose="02070309020205020404" pitchFamily="49" charset="0"/>
                    <a:cs typeface="Courier New" panose="02070309020205020404" pitchFamily="49" charset="0"/>
                  </a:rPr>
                  <a:t> *monthName[ 13 ] = { "", "January",</a:t>
                </a:r>
              </a:p>
              <a:p>
                <a:endParaRPr lang="en-US" sz="1200" b="1">
                  <a:latin typeface="Courier New" panose="02070309020205020404" pitchFamily="49" charset="0"/>
                </a:endParaRPr>
              </a:p>
            </p:txBody>
          </p:sp>
        </p:grpSp>
        <p:grpSp>
          <p:nvGrpSpPr>
            <p:cNvPr id="35871" name="Group 82"/>
            <p:cNvGrpSpPr>
              <a:grpSpLocks/>
            </p:cNvGrpSpPr>
            <p:nvPr/>
          </p:nvGrpSpPr>
          <p:grpSpPr bwMode="auto">
            <a:xfrm>
              <a:off x="0" y="9724"/>
              <a:ext cx="3072" cy="374"/>
              <a:chOff x="0" y="9724"/>
              <a:chExt cx="3072" cy="374"/>
            </a:xfrm>
          </p:grpSpPr>
          <p:sp>
            <p:nvSpPr>
              <p:cNvPr id="35896"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7"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124	</a:t>
                </a:r>
                <a:r>
                  <a:rPr lang="en-US" sz="1200" b="1">
                    <a:solidFill>
                      <a:srgbClr val="000000"/>
                    </a:solidFill>
                    <a:latin typeface="Courier New" panose="02070309020205020404" pitchFamily="49" charset="0"/>
                    <a:cs typeface="Courier New" panose="02070309020205020404" pitchFamily="49" charset="0"/>
                  </a:rPr>
                  <a:t>      "February", "March", "April", "May", "June",</a:t>
                </a:r>
              </a:p>
              <a:p>
                <a:endParaRPr lang="en-US" sz="1200" b="1">
                  <a:latin typeface="Courier New" panose="02070309020205020404" pitchFamily="49" charset="0"/>
                </a:endParaRPr>
              </a:p>
            </p:txBody>
          </p:sp>
        </p:grpSp>
        <p:grpSp>
          <p:nvGrpSpPr>
            <p:cNvPr id="35872" name="Group 85"/>
            <p:cNvGrpSpPr>
              <a:grpSpLocks/>
            </p:cNvGrpSpPr>
            <p:nvPr/>
          </p:nvGrpSpPr>
          <p:grpSpPr bwMode="auto">
            <a:xfrm>
              <a:off x="0" y="10098"/>
              <a:ext cx="3072" cy="374"/>
              <a:chOff x="0" y="10098"/>
              <a:chExt cx="3072" cy="374"/>
            </a:xfrm>
          </p:grpSpPr>
          <p:sp>
            <p:nvSpPr>
              <p:cNvPr id="35894"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5"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125	</a:t>
                </a:r>
                <a:r>
                  <a:rPr lang="en-US" sz="1200" b="1">
                    <a:solidFill>
                      <a:srgbClr val="000000"/>
                    </a:solidFill>
                    <a:latin typeface="Courier New" panose="02070309020205020404" pitchFamily="49" charset="0"/>
                    <a:cs typeface="Courier New" panose="02070309020205020404" pitchFamily="49" charset="0"/>
                  </a:rPr>
                  <a:t>      "July", "August", "September", "October",</a:t>
                </a:r>
              </a:p>
              <a:p>
                <a:endParaRPr lang="en-US" sz="1200" b="1">
                  <a:latin typeface="Courier New" panose="02070309020205020404" pitchFamily="49" charset="0"/>
                </a:endParaRPr>
              </a:p>
            </p:txBody>
          </p:sp>
        </p:grpSp>
        <p:grpSp>
          <p:nvGrpSpPr>
            <p:cNvPr id="35873" name="Group 88"/>
            <p:cNvGrpSpPr>
              <a:grpSpLocks/>
            </p:cNvGrpSpPr>
            <p:nvPr/>
          </p:nvGrpSpPr>
          <p:grpSpPr bwMode="auto">
            <a:xfrm>
              <a:off x="0" y="10472"/>
              <a:ext cx="3072" cy="374"/>
              <a:chOff x="0" y="10472"/>
              <a:chExt cx="3072" cy="374"/>
            </a:xfrm>
          </p:grpSpPr>
          <p:sp>
            <p:nvSpPr>
              <p:cNvPr id="35892"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3"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126	</a:t>
                </a:r>
                <a:r>
                  <a:rPr lang="en-US" sz="1200" b="1">
                    <a:solidFill>
                      <a:srgbClr val="000000"/>
                    </a:solidFill>
                    <a:latin typeface="Courier New" panose="02070309020205020404" pitchFamily="49" charset="0"/>
                    <a:cs typeface="Courier New" panose="02070309020205020404" pitchFamily="49" charset="0"/>
                  </a:rPr>
                  <a:t>      "November", "December" };</a:t>
                </a:r>
              </a:p>
              <a:p>
                <a:endParaRPr lang="en-US" sz="1200" b="1">
                  <a:latin typeface="Courier New" panose="02070309020205020404" pitchFamily="49" charset="0"/>
                </a:endParaRPr>
              </a:p>
            </p:txBody>
          </p:sp>
        </p:grpSp>
        <p:grpSp>
          <p:nvGrpSpPr>
            <p:cNvPr id="35874" name="Group 91"/>
            <p:cNvGrpSpPr>
              <a:grpSpLocks/>
            </p:cNvGrpSpPr>
            <p:nvPr/>
          </p:nvGrpSpPr>
          <p:grpSpPr bwMode="auto">
            <a:xfrm>
              <a:off x="0" y="10846"/>
              <a:ext cx="3072" cy="374"/>
              <a:chOff x="0" y="10846"/>
              <a:chExt cx="3072" cy="374"/>
            </a:xfrm>
          </p:grpSpPr>
          <p:sp>
            <p:nvSpPr>
              <p:cNvPr id="35890"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91"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127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75" name="Group 94"/>
            <p:cNvGrpSpPr>
              <a:grpSpLocks/>
            </p:cNvGrpSpPr>
            <p:nvPr/>
          </p:nvGrpSpPr>
          <p:grpSpPr bwMode="auto">
            <a:xfrm>
              <a:off x="0" y="11220"/>
              <a:ext cx="3072" cy="374"/>
              <a:chOff x="0" y="11220"/>
              <a:chExt cx="3072" cy="374"/>
            </a:xfrm>
          </p:grpSpPr>
          <p:sp>
            <p:nvSpPr>
              <p:cNvPr id="35888" name="Rectangle 95"/>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9" name="Rectangle 96"/>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128	</a:t>
                </a:r>
                <a:r>
                  <a:rPr lang="en-US" sz="1200" b="1">
                    <a:solidFill>
                      <a:srgbClr val="000000"/>
                    </a:solidFill>
                    <a:latin typeface="Courier New" panose="02070309020205020404" pitchFamily="49" charset="0"/>
                    <a:cs typeface="Courier New" panose="02070309020205020404" pitchFamily="49" charset="0"/>
                  </a:rPr>
                  <a:t>   output &lt;&lt; monthName[ d.month ] &lt;&lt; ' '</a:t>
                </a:r>
              </a:p>
              <a:p>
                <a:endParaRPr lang="en-US" sz="1200" b="1">
                  <a:latin typeface="Courier New" panose="02070309020205020404" pitchFamily="49" charset="0"/>
                </a:endParaRPr>
              </a:p>
            </p:txBody>
          </p:sp>
        </p:grpSp>
        <p:grpSp>
          <p:nvGrpSpPr>
            <p:cNvPr id="35876" name="Group 97"/>
            <p:cNvGrpSpPr>
              <a:grpSpLocks/>
            </p:cNvGrpSpPr>
            <p:nvPr/>
          </p:nvGrpSpPr>
          <p:grpSpPr bwMode="auto">
            <a:xfrm>
              <a:off x="0" y="11594"/>
              <a:ext cx="3072" cy="374"/>
              <a:chOff x="0" y="11594"/>
              <a:chExt cx="3072" cy="374"/>
            </a:xfrm>
          </p:grpSpPr>
          <p:sp>
            <p:nvSpPr>
              <p:cNvPr id="35886" name="Rectangle 98"/>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7" name="Rectangle 99"/>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129	</a:t>
                </a:r>
                <a:r>
                  <a:rPr lang="en-US" sz="1200" b="1">
                    <a:solidFill>
                      <a:srgbClr val="000000"/>
                    </a:solidFill>
                    <a:latin typeface="Courier New" panose="02070309020205020404" pitchFamily="49" charset="0"/>
                    <a:cs typeface="Courier New" panose="02070309020205020404" pitchFamily="49" charset="0"/>
                  </a:rPr>
                  <a:t>          &lt;&lt; d.day &lt;&lt; ", " &lt;&lt; d.year;</a:t>
                </a:r>
              </a:p>
              <a:p>
                <a:endParaRPr lang="en-US" sz="1200" b="1">
                  <a:latin typeface="Courier New" panose="02070309020205020404" pitchFamily="49" charset="0"/>
                </a:endParaRPr>
              </a:p>
            </p:txBody>
          </p:sp>
        </p:grpSp>
        <p:grpSp>
          <p:nvGrpSpPr>
            <p:cNvPr id="35877" name="Group 100"/>
            <p:cNvGrpSpPr>
              <a:grpSpLocks/>
            </p:cNvGrpSpPr>
            <p:nvPr/>
          </p:nvGrpSpPr>
          <p:grpSpPr bwMode="auto">
            <a:xfrm>
              <a:off x="0" y="11968"/>
              <a:ext cx="3072" cy="374"/>
              <a:chOff x="0" y="11968"/>
              <a:chExt cx="3072" cy="374"/>
            </a:xfrm>
          </p:grpSpPr>
          <p:sp>
            <p:nvSpPr>
              <p:cNvPr id="35884" name="Rectangle 101"/>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5" name="Rectangle 102"/>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78" name="Group 103"/>
            <p:cNvGrpSpPr>
              <a:grpSpLocks/>
            </p:cNvGrpSpPr>
            <p:nvPr/>
          </p:nvGrpSpPr>
          <p:grpSpPr bwMode="auto">
            <a:xfrm>
              <a:off x="0" y="12342"/>
              <a:ext cx="3072" cy="374"/>
              <a:chOff x="0" y="12342"/>
              <a:chExt cx="3072" cy="374"/>
            </a:xfrm>
          </p:grpSpPr>
          <p:sp>
            <p:nvSpPr>
              <p:cNvPr id="35882" name="Rectangle 104"/>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3" name="Rectangle 105"/>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131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output;   </a:t>
                </a:r>
                <a:r>
                  <a:rPr lang="en-US" sz="1200" b="1">
                    <a:solidFill>
                      <a:srgbClr val="33CC33"/>
                    </a:solidFill>
                    <a:latin typeface="Courier New" panose="02070309020205020404" pitchFamily="49" charset="0"/>
                    <a:cs typeface="Courier New" panose="02070309020205020404" pitchFamily="49" charset="0"/>
                  </a:rPr>
                  <a:t>// enables cascading</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5879" name="Group 106"/>
            <p:cNvGrpSpPr>
              <a:grpSpLocks/>
            </p:cNvGrpSpPr>
            <p:nvPr/>
          </p:nvGrpSpPr>
          <p:grpSpPr bwMode="auto">
            <a:xfrm>
              <a:off x="0" y="12716"/>
              <a:ext cx="3072" cy="374"/>
              <a:chOff x="0" y="12716"/>
              <a:chExt cx="3072" cy="374"/>
            </a:xfrm>
          </p:grpSpPr>
          <p:sp>
            <p:nvSpPr>
              <p:cNvPr id="35880" name="Rectangle 107"/>
              <p:cNvSpPr>
                <a:spLocks noChangeArrowheads="1"/>
              </p:cNvSpPr>
              <p:nvPr/>
            </p:nvSpPr>
            <p:spPr bwMode="auto">
              <a:xfrm>
                <a:off x="0" y="1271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5881" name="Rectangle 108"/>
              <p:cNvSpPr>
                <a:spLocks noChangeArrowheads="1"/>
              </p:cNvSpPr>
              <p:nvPr/>
            </p:nvSpPr>
            <p:spPr bwMode="auto">
              <a:xfrm>
                <a:off x="0" y="1271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132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spTree>
    <p:extLst>
      <p:ext uri="{BB962C8B-B14F-4D97-AF65-F5344CB8AC3E}">
        <p14:creationId xmlns:p14="http://schemas.microsoft.com/office/powerpoint/2010/main" val="20860187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3"/>
          <p:cNvGrpSpPr>
            <a:grpSpLocks/>
          </p:cNvGrpSpPr>
          <p:nvPr/>
        </p:nvGrpSpPr>
        <p:grpSpPr bwMode="auto">
          <a:xfrm>
            <a:off x="0" y="0"/>
            <a:ext cx="6781800" cy="6858000"/>
            <a:chOff x="0" y="0"/>
            <a:chExt cx="3072" cy="13464"/>
          </a:xfrm>
        </p:grpSpPr>
        <p:grpSp>
          <p:nvGrpSpPr>
            <p:cNvPr id="36869" name="Group 4"/>
            <p:cNvGrpSpPr>
              <a:grpSpLocks/>
            </p:cNvGrpSpPr>
            <p:nvPr/>
          </p:nvGrpSpPr>
          <p:grpSpPr bwMode="auto">
            <a:xfrm>
              <a:off x="0" y="0"/>
              <a:ext cx="3072" cy="374"/>
              <a:chOff x="0" y="0"/>
              <a:chExt cx="3072" cy="374"/>
            </a:xfrm>
          </p:grpSpPr>
          <p:sp>
            <p:nvSpPr>
              <p:cNvPr id="36975" name="Rectangle 5"/>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76" name="Rectangle 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133	</a:t>
                </a:r>
                <a:r>
                  <a:rPr lang="en-US" sz="1200" b="1">
                    <a:solidFill>
                      <a:srgbClr val="33CC33"/>
                    </a:solidFill>
                    <a:latin typeface="Courier New" panose="02070309020205020404" pitchFamily="49" charset="0"/>
                    <a:cs typeface="Courier New" panose="02070309020205020404" pitchFamily="49" charset="0"/>
                  </a:rPr>
                  <a:t>// Fig. 8.6: fig08_06.cpp</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0" name="Group 7"/>
            <p:cNvGrpSpPr>
              <a:grpSpLocks/>
            </p:cNvGrpSpPr>
            <p:nvPr/>
          </p:nvGrpSpPr>
          <p:grpSpPr bwMode="auto">
            <a:xfrm>
              <a:off x="0" y="374"/>
              <a:ext cx="3072" cy="374"/>
              <a:chOff x="0" y="374"/>
              <a:chExt cx="3072" cy="374"/>
            </a:xfrm>
          </p:grpSpPr>
          <p:sp>
            <p:nvSpPr>
              <p:cNvPr id="36973" name="Rectangle 8"/>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74" name="Rectangle 9"/>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134	</a:t>
                </a:r>
                <a:r>
                  <a:rPr lang="en-US" sz="1200" b="1">
                    <a:solidFill>
                      <a:srgbClr val="33CC33"/>
                    </a:solidFill>
                    <a:latin typeface="Courier New" panose="02070309020205020404" pitchFamily="49" charset="0"/>
                    <a:cs typeface="Courier New" panose="02070309020205020404" pitchFamily="49" charset="0"/>
                  </a:rPr>
                  <a:t>// Driver for class Date</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1" name="Group 10"/>
            <p:cNvGrpSpPr>
              <a:grpSpLocks/>
            </p:cNvGrpSpPr>
            <p:nvPr/>
          </p:nvGrpSpPr>
          <p:grpSpPr bwMode="auto">
            <a:xfrm>
              <a:off x="0" y="748"/>
              <a:ext cx="3072" cy="374"/>
              <a:chOff x="0" y="748"/>
              <a:chExt cx="3072" cy="374"/>
            </a:xfrm>
          </p:grpSpPr>
          <p:sp>
            <p:nvSpPr>
              <p:cNvPr id="36971" name="Rectangle 11"/>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72" name="Rectangle 1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135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&lt;iostream&gt;</a:t>
                </a:r>
              </a:p>
              <a:p>
                <a:endParaRPr lang="en-US" sz="1200" b="1">
                  <a:latin typeface="Courier New" panose="02070309020205020404" pitchFamily="49" charset="0"/>
                </a:endParaRPr>
              </a:p>
            </p:txBody>
          </p:sp>
        </p:grpSp>
        <p:grpSp>
          <p:nvGrpSpPr>
            <p:cNvPr id="36872" name="Group 13"/>
            <p:cNvGrpSpPr>
              <a:grpSpLocks/>
            </p:cNvGrpSpPr>
            <p:nvPr/>
          </p:nvGrpSpPr>
          <p:grpSpPr bwMode="auto">
            <a:xfrm>
              <a:off x="0" y="1122"/>
              <a:ext cx="3072" cy="374"/>
              <a:chOff x="0" y="1122"/>
              <a:chExt cx="3072" cy="374"/>
            </a:xfrm>
          </p:grpSpPr>
          <p:sp>
            <p:nvSpPr>
              <p:cNvPr id="36969" name="Rectangle 14"/>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70" name="Rectangle 15"/>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3" name="Group 16"/>
            <p:cNvGrpSpPr>
              <a:grpSpLocks/>
            </p:cNvGrpSpPr>
            <p:nvPr/>
          </p:nvGrpSpPr>
          <p:grpSpPr bwMode="auto">
            <a:xfrm>
              <a:off x="0" y="1496"/>
              <a:ext cx="3072" cy="374"/>
              <a:chOff x="0" y="1496"/>
              <a:chExt cx="3072" cy="374"/>
            </a:xfrm>
          </p:grpSpPr>
          <p:sp>
            <p:nvSpPr>
              <p:cNvPr id="36967" name="Rectangle 17"/>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8" name="Rectangle 1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137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4" name="Group 19"/>
            <p:cNvGrpSpPr>
              <a:grpSpLocks/>
            </p:cNvGrpSpPr>
            <p:nvPr/>
          </p:nvGrpSpPr>
          <p:grpSpPr bwMode="auto">
            <a:xfrm>
              <a:off x="0" y="1870"/>
              <a:ext cx="3072" cy="374"/>
              <a:chOff x="0" y="1870"/>
              <a:chExt cx="3072" cy="374"/>
            </a:xfrm>
          </p:grpSpPr>
          <p:sp>
            <p:nvSpPr>
              <p:cNvPr id="36965" name="Rectangle 20"/>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6" name="Rectangle 21"/>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138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5" name="Group 22"/>
            <p:cNvGrpSpPr>
              <a:grpSpLocks/>
            </p:cNvGrpSpPr>
            <p:nvPr/>
          </p:nvGrpSpPr>
          <p:grpSpPr bwMode="auto">
            <a:xfrm>
              <a:off x="0" y="2244"/>
              <a:ext cx="3072" cy="374"/>
              <a:chOff x="0" y="2244"/>
              <a:chExt cx="3072" cy="374"/>
            </a:xfrm>
          </p:grpSpPr>
          <p:sp>
            <p:nvSpPr>
              <p:cNvPr id="36963" name="Rectangle 23"/>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4" name="Rectangle 2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139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6" name="Group 25"/>
            <p:cNvGrpSpPr>
              <a:grpSpLocks/>
            </p:cNvGrpSpPr>
            <p:nvPr/>
          </p:nvGrpSpPr>
          <p:grpSpPr bwMode="auto">
            <a:xfrm>
              <a:off x="0" y="2618"/>
              <a:ext cx="3072" cy="374"/>
              <a:chOff x="0" y="2618"/>
              <a:chExt cx="3072" cy="374"/>
            </a:xfrm>
          </p:grpSpPr>
          <p:sp>
            <p:nvSpPr>
              <p:cNvPr id="36961" name="Rectangle 26"/>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2" name="Rectangle 27"/>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140	</a:t>
                </a:r>
                <a:r>
                  <a:rPr lang="en-US" sz="1200" b="1">
                    <a:solidFill>
                      <a:srgbClr val="275AFF"/>
                    </a:solidFill>
                    <a:latin typeface="Courier New" panose="02070309020205020404" pitchFamily="49" charset="0"/>
                    <a:cs typeface="Courier New" panose="02070309020205020404" pitchFamily="49" charset="0"/>
                  </a:rPr>
                  <a:t>#include</a:t>
                </a:r>
                <a:r>
                  <a:rPr lang="en-US" sz="1200" b="1">
                    <a:solidFill>
                      <a:srgbClr val="000000"/>
                    </a:solidFill>
                    <a:latin typeface="Courier New" panose="02070309020205020404" pitchFamily="49" charset="0"/>
                    <a:cs typeface="Courier New" panose="02070309020205020404" pitchFamily="49" charset="0"/>
                  </a:rPr>
                  <a:t> "date1.h"</a:t>
                </a:r>
              </a:p>
              <a:p>
                <a:endParaRPr lang="en-US" sz="1200" b="1">
                  <a:latin typeface="Courier New" panose="02070309020205020404" pitchFamily="49" charset="0"/>
                </a:endParaRPr>
              </a:p>
            </p:txBody>
          </p:sp>
        </p:grpSp>
        <p:grpSp>
          <p:nvGrpSpPr>
            <p:cNvPr id="36877" name="Group 28"/>
            <p:cNvGrpSpPr>
              <a:grpSpLocks/>
            </p:cNvGrpSpPr>
            <p:nvPr/>
          </p:nvGrpSpPr>
          <p:grpSpPr bwMode="auto">
            <a:xfrm>
              <a:off x="0" y="2992"/>
              <a:ext cx="3072" cy="374"/>
              <a:chOff x="0" y="2992"/>
              <a:chExt cx="3072" cy="374"/>
            </a:xfrm>
          </p:grpSpPr>
          <p:sp>
            <p:nvSpPr>
              <p:cNvPr id="36959" name="Rectangle 29"/>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60" name="Rectangle 3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78" name="Group 31"/>
            <p:cNvGrpSpPr>
              <a:grpSpLocks/>
            </p:cNvGrpSpPr>
            <p:nvPr/>
          </p:nvGrpSpPr>
          <p:grpSpPr bwMode="auto">
            <a:xfrm>
              <a:off x="0" y="3366"/>
              <a:ext cx="3072" cy="374"/>
              <a:chOff x="0" y="3366"/>
              <a:chExt cx="3072" cy="374"/>
            </a:xfrm>
          </p:grpSpPr>
          <p:sp>
            <p:nvSpPr>
              <p:cNvPr id="36957" name="Rectangle 32"/>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8" name="Rectangle 33"/>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142	</a:t>
                </a:r>
                <a:r>
                  <a:rPr lang="en-US" sz="1200" b="1">
                    <a:solidFill>
                      <a:srgbClr val="275AFF"/>
                    </a:solidFill>
                    <a:latin typeface="Courier New" panose="02070309020205020404" pitchFamily="49" charset="0"/>
                    <a:cs typeface="Courier New" panose="02070309020205020404" pitchFamily="49" charset="0"/>
                  </a:rPr>
                  <a:t>int</a:t>
                </a:r>
                <a:r>
                  <a:rPr lang="en-US" sz="1200" b="1">
                    <a:solidFill>
                      <a:srgbClr val="000000"/>
                    </a:solidFill>
                    <a:latin typeface="Courier New" panose="02070309020205020404" pitchFamily="49" charset="0"/>
                    <a:cs typeface="Courier New" panose="02070309020205020404" pitchFamily="49" charset="0"/>
                  </a:rPr>
                  <a:t> main()</a:t>
                </a:r>
              </a:p>
              <a:p>
                <a:endParaRPr lang="en-US" sz="1200" b="1">
                  <a:latin typeface="Courier New" panose="02070309020205020404" pitchFamily="49" charset="0"/>
                </a:endParaRPr>
              </a:p>
            </p:txBody>
          </p:sp>
        </p:grpSp>
        <p:grpSp>
          <p:nvGrpSpPr>
            <p:cNvPr id="36879" name="Group 34"/>
            <p:cNvGrpSpPr>
              <a:grpSpLocks/>
            </p:cNvGrpSpPr>
            <p:nvPr/>
          </p:nvGrpSpPr>
          <p:grpSpPr bwMode="auto">
            <a:xfrm>
              <a:off x="0" y="3740"/>
              <a:ext cx="3072" cy="374"/>
              <a:chOff x="0" y="3740"/>
              <a:chExt cx="3072" cy="374"/>
            </a:xfrm>
          </p:grpSpPr>
          <p:sp>
            <p:nvSpPr>
              <p:cNvPr id="36955" name="Rectangle 35"/>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6" name="Rectangle 3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143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nvGrpSpPr>
            <p:cNvPr id="36880" name="Group 37"/>
            <p:cNvGrpSpPr>
              <a:grpSpLocks/>
            </p:cNvGrpSpPr>
            <p:nvPr/>
          </p:nvGrpSpPr>
          <p:grpSpPr bwMode="auto">
            <a:xfrm>
              <a:off x="0" y="4114"/>
              <a:ext cx="3072" cy="374"/>
              <a:chOff x="0" y="4114"/>
              <a:chExt cx="3072" cy="374"/>
            </a:xfrm>
          </p:grpSpPr>
          <p:sp>
            <p:nvSpPr>
              <p:cNvPr id="36953" name="Rectangle 38"/>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4" name="Rectangle 39"/>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144	</a:t>
                </a:r>
                <a:r>
                  <a:rPr lang="en-US" sz="1200" b="1">
                    <a:solidFill>
                      <a:srgbClr val="000000"/>
                    </a:solidFill>
                    <a:latin typeface="Courier New" panose="02070309020205020404" pitchFamily="49" charset="0"/>
                    <a:cs typeface="Courier New" panose="02070309020205020404" pitchFamily="49" charset="0"/>
                  </a:rPr>
                  <a:t>   Date d1, d2( 12, 27, 1992 ), d3( 0, 99, 8045 );</a:t>
                </a:r>
              </a:p>
              <a:p>
                <a:endParaRPr lang="en-US" sz="1200" b="1">
                  <a:latin typeface="Courier New" panose="02070309020205020404" pitchFamily="49" charset="0"/>
                </a:endParaRPr>
              </a:p>
            </p:txBody>
          </p:sp>
        </p:grpSp>
        <p:grpSp>
          <p:nvGrpSpPr>
            <p:cNvPr id="36881" name="Group 40"/>
            <p:cNvGrpSpPr>
              <a:grpSpLocks/>
            </p:cNvGrpSpPr>
            <p:nvPr/>
          </p:nvGrpSpPr>
          <p:grpSpPr bwMode="auto">
            <a:xfrm>
              <a:off x="0" y="4488"/>
              <a:ext cx="3072" cy="374"/>
              <a:chOff x="0" y="4488"/>
              <a:chExt cx="3072" cy="374"/>
            </a:xfrm>
          </p:grpSpPr>
          <p:sp>
            <p:nvSpPr>
              <p:cNvPr id="36951" name="Rectangle 41"/>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2" name="Rectangle 4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145	</a:t>
                </a:r>
                <a:r>
                  <a:rPr lang="en-US" sz="1200" b="1">
                    <a:solidFill>
                      <a:srgbClr val="000000"/>
                    </a:solidFill>
                    <a:latin typeface="Courier New" panose="02070309020205020404" pitchFamily="49" charset="0"/>
                    <a:cs typeface="Courier New" panose="02070309020205020404" pitchFamily="49" charset="0"/>
                  </a:rPr>
                  <a:t>   cout &lt;&lt; "d1 is " &lt;&lt; d1</a:t>
                </a:r>
              </a:p>
              <a:p>
                <a:endParaRPr lang="en-US" sz="1200" b="1">
                  <a:latin typeface="Courier New" panose="02070309020205020404" pitchFamily="49" charset="0"/>
                </a:endParaRPr>
              </a:p>
            </p:txBody>
          </p:sp>
        </p:grpSp>
        <p:grpSp>
          <p:nvGrpSpPr>
            <p:cNvPr id="36882" name="Group 43"/>
            <p:cNvGrpSpPr>
              <a:grpSpLocks/>
            </p:cNvGrpSpPr>
            <p:nvPr/>
          </p:nvGrpSpPr>
          <p:grpSpPr bwMode="auto">
            <a:xfrm>
              <a:off x="0" y="4862"/>
              <a:ext cx="3072" cy="374"/>
              <a:chOff x="0" y="4862"/>
              <a:chExt cx="3072" cy="374"/>
            </a:xfrm>
          </p:grpSpPr>
          <p:sp>
            <p:nvSpPr>
              <p:cNvPr id="36949" name="Rectangle 44"/>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50" name="Rectangle 45"/>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146	</a:t>
                </a:r>
                <a:r>
                  <a:rPr lang="en-US" sz="1200" b="1">
                    <a:solidFill>
                      <a:srgbClr val="000000"/>
                    </a:solidFill>
                    <a:latin typeface="Courier New" panose="02070309020205020404" pitchFamily="49" charset="0"/>
                    <a:cs typeface="Courier New" panose="02070309020205020404" pitchFamily="49" charset="0"/>
                  </a:rPr>
                  <a:t>        &lt;&lt; "\nd2 is " &lt;&lt; d2</a:t>
                </a:r>
              </a:p>
              <a:p>
                <a:endParaRPr lang="en-US" sz="1200" b="1">
                  <a:latin typeface="Courier New" panose="02070309020205020404" pitchFamily="49" charset="0"/>
                </a:endParaRPr>
              </a:p>
            </p:txBody>
          </p:sp>
        </p:grpSp>
        <p:grpSp>
          <p:nvGrpSpPr>
            <p:cNvPr id="36883" name="Group 46"/>
            <p:cNvGrpSpPr>
              <a:grpSpLocks/>
            </p:cNvGrpSpPr>
            <p:nvPr/>
          </p:nvGrpSpPr>
          <p:grpSpPr bwMode="auto">
            <a:xfrm>
              <a:off x="0" y="5236"/>
              <a:ext cx="3072" cy="374"/>
              <a:chOff x="0" y="5236"/>
              <a:chExt cx="3072" cy="374"/>
            </a:xfrm>
          </p:grpSpPr>
          <p:sp>
            <p:nvSpPr>
              <p:cNvPr id="36947" name="Rectangle 47"/>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8" name="Rectangle 4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147	</a:t>
                </a:r>
                <a:r>
                  <a:rPr lang="en-US" sz="1200" b="1">
                    <a:solidFill>
                      <a:srgbClr val="000000"/>
                    </a:solidFill>
                    <a:latin typeface="Courier New" panose="02070309020205020404" pitchFamily="49" charset="0"/>
                    <a:cs typeface="Courier New" panose="02070309020205020404" pitchFamily="49" charset="0"/>
                  </a:rPr>
                  <a:t>        &lt;&lt; "\nd3 is " &lt;&lt; d3 &lt;&lt; "\n\n";</a:t>
                </a:r>
              </a:p>
              <a:p>
                <a:endParaRPr lang="en-US" sz="1200" b="1">
                  <a:latin typeface="Courier New" panose="02070309020205020404" pitchFamily="49" charset="0"/>
                </a:endParaRPr>
              </a:p>
            </p:txBody>
          </p:sp>
        </p:grpSp>
        <p:grpSp>
          <p:nvGrpSpPr>
            <p:cNvPr id="36884" name="Group 49"/>
            <p:cNvGrpSpPr>
              <a:grpSpLocks/>
            </p:cNvGrpSpPr>
            <p:nvPr/>
          </p:nvGrpSpPr>
          <p:grpSpPr bwMode="auto">
            <a:xfrm>
              <a:off x="0" y="5610"/>
              <a:ext cx="3072" cy="374"/>
              <a:chOff x="0" y="5610"/>
              <a:chExt cx="3072" cy="374"/>
            </a:xfrm>
          </p:grpSpPr>
          <p:sp>
            <p:nvSpPr>
              <p:cNvPr id="36945" name="Rectangle 50"/>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6" name="Rectangle 51"/>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148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85" name="Group 52"/>
            <p:cNvGrpSpPr>
              <a:grpSpLocks/>
            </p:cNvGrpSpPr>
            <p:nvPr/>
          </p:nvGrpSpPr>
          <p:grpSpPr bwMode="auto">
            <a:xfrm>
              <a:off x="0" y="5984"/>
              <a:ext cx="3072" cy="374"/>
              <a:chOff x="0" y="5984"/>
              <a:chExt cx="3072" cy="374"/>
            </a:xfrm>
          </p:grpSpPr>
          <p:sp>
            <p:nvSpPr>
              <p:cNvPr id="36943" name="Rectangle 53"/>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4"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149	</a:t>
                </a:r>
                <a:r>
                  <a:rPr lang="en-US" sz="1200" b="1">
                    <a:solidFill>
                      <a:srgbClr val="000000"/>
                    </a:solidFill>
                    <a:latin typeface="Courier New" panose="02070309020205020404" pitchFamily="49" charset="0"/>
                    <a:cs typeface="Courier New" panose="02070309020205020404" pitchFamily="49" charset="0"/>
                  </a:rPr>
                  <a:t>   cout &lt;&lt; "d2 += 7 is " &lt;&lt; ( d2 += 7 ) &lt;&lt; "\n\n";</a:t>
                </a:r>
              </a:p>
              <a:p>
                <a:endParaRPr lang="en-US" sz="1200" b="1">
                  <a:latin typeface="Courier New" panose="02070309020205020404" pitchFamily="49" charset="0"/>
                </a:endParaRPr>
              </a:p>
            </p:txBody>
          </p:sp>
        </p:grpSp>
        <p:grpSp>
          <p:nvGrpSpPr>
            <p:cNvPr id="36886" name="Group 55"/>
            <p:cNvGrpSpPr>
              <a:grpSpLocks/>
            </p:cNvGrpSpPr>
            <p:nvPr/>
          </p:nvGrpSpPr>
          <p:grpSpPr bwMode="auto">
            <a:xfrm>
              <a:off x="0" y="6358"/>
              <a:ext cx="3072" cy="374"/>
              <a:chOff x="0" y="6358"/>
              <a:chExt cx="3072" cy="374"/>
            </a:xfrm>
          </p:grpSpPr>
          <p:sp>
            <p:nvSpPr>
              <p:cNvPr id="36941" name="Rectangle 56"/>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2" name="Rectangle 57"/>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150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87" name="Group 58"/>
            <p:cNvGrpSpPr>
              <a:grpSpLocks/>
            </p:cNvGrpSpPr>
            <p:nvPr/>
          </p:nvGrpSpPr>
          <p:grpSpPr bwMode="auto">
            <a:xfrm>
              <a:off x="0" y="6732"/>
              <a:ext cx="3072" cy="374"/>
              <a:chOff x="0" y="6732"/>
              <a:chExt cx="3072" cy="374"/>
            </a:xfrm>
          </p:grpSpPr>
          <p:sp>
            <p:nvSpPr>
              <p:cNvPr id="36939" name="Rectangle 59"/>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40" name="Rectangle 6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151	</a:t>
                </a:r>
                <a:r>
                  <a:rPr lang="en-US" sz="1200" b="1">
                    <a:solidFill>
                      <a:srgbClr val="000000"/>
                    </a:solidFill>
                    <a:latin typeface="Courier New" panose="02070309020205020404" pitchFamily="49" charset="0"/>
                    <a:cs typeface="Courier New" panose="02070309020205020404" pitchFamily="49" charset="0"/>
                  </a:rPr>
                  <a:t>   d3.setDate( 2, 28, 1992 );</a:t>
                </a:r>
              </a:p>
              <a:p>
                <a:endParaRPr lang="en-US" sz="1200" b="1">
                  <a:latin typeface="Courier New" panose="02070309020205020404" pitchFamily="49" charset="0"/>
                </a:endParaRPr>
              </a:p>
            </p:txBody>
          </p:sp>
        </p:grpSp>
        <p:grpSp>
          <p:nvGrpSpPr>
            <p:cNvPr id="36888" name="Group 61"/>
            <p:cNvGrpSpPr>
              <a:grpSpLocks/>
            </p:cNvGrpSpPr>
            <p:nvPr/>
          </p:nvGrpSpPr>
          <p:grpSpPr bwMode="auto">
            <a:xfrm>
              <a:off x="0" y="7106"/>
              <a:ext cx="3072" cy="374"/>
              <a:chOff x="0" y="7106"/>
              <a:chExt cx="3072" cy="374"/>
            </a:xfrm>
          </p:grpSpPr>
          <p:sp>
            <p:nvSpPr>
              <p:cNvPr id="36937" name="Rectangle 62"/>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8" name="Rectangle 63"/>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152	</a:t>
                </a:r>
                <a:r>
                  <a:rPr lang="en-US" sz="1200" b="1">
                    <a:solidFill>
                      <a:srgbClr val="000000"/>
                    </a:solidFill>
                    <a:latin typeface="Courier New" panose="02070309020205020404" pitchFamily="49" charset="0"/>
                    <a:cs typeface="Courier New" panose="02070309020205020404" pitchFamily="49" charset="0"/>
                  </a:rPr>
                  <a:t>   cout &lt;&lt; "  d3 is " &lt;&lt; d3;</a:t>
                </a:r>
              </a:p>
              <a:p>
                <a:endParaRPr lang="en-US" sz="1200" b="1">
                  <a:latin typeface="Courier New" panose="02070309020205020404" pitchFamily="49" charset="0"/>
                </a:endParaRPr>
              </a:p>
            </p:txBody>
          </p:sp>
        </p:grpSp>
        <p:grpSp>
          <p:nvGrpSpPr>
            <p:cNvPr id="36889" name="Group 64"/>
            <p:cNvGrpSpPr>
              <a:grpSpLocks/>
            </p:cNvGrpSpPr>
            <p:nvPr/>
          </p:nvGrpSpPr>
          <p:grpSpPr bwMode="auto">
            <a:xfrm>
              <a:off x="0" y="7480"/>
              <a:ext cx="3072" cy="374"/>
              <a:chOff x="0" y="7480"/>
              <a:chExt cx="3072" cy="374"/>
            </a:xfrm>
          </p:grpSpPr>
          <p:sp>
            <p:nvSpPr>
              <p:cNvPr id="36935" name="Rectangle 65"/>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6" name="Rectangle 6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153	</a:t>
                </a:r>
                <a:r>
                  <a:rPr lang="en-US" sz="1200" b="1">
                    <a:solidFill>
                      <a:srgbClr val="000000"/>
                    </a:solidFill>
                    <a:latin typeface="Courier New" panose="02070309020205020404" pitchFamily="49" charset="0"/>
                    <a:cs typeface="Courier New" panose="02070309020205020404" pitchFamily="49" charset="0"/>
                  </a:rPr>
                  <a:t>   cout &lt;&lt; "\n++d3 is " &lt;&lt; ++d3 &lt;&lt; "\n\n";</a:t>
                </a:r>
              </a:p>
              <a:p>
                <a:endParaRPr lang="en-US" sz="1200" b="1">
                  <a:latin typeface="Courier New" panose="02070309020205020404" pitchFamily="49" charset="0"/>
                </a:endParaRPr>
              </a:p>
            </p:txBody>
          </p:sp>
        </p:grpSp>
        <p:grpSp>
          <p:nvGrpSpPr>
            <p:cNvPr id="36890" name="Group 67"/>
            <p:cNvGrpSpPr>
              <a:grpSpLocks/>
            </p:cNvGrpSpPr>
            <p:nvPr/>
          </p:nvGrpSpPr>
          <p:grpSpPr bwMode="auto">
            <a:xfrm>
              <a:off x="0" y="7854"/>
              <a:ext cx="3072" cy="374"/>
              <a:chOff x="0" y="7854"/>
              <a:chExt cx="3072" cy="374"/>
            </a:xfrm>
          </p:grpSpPr>
          <p:sp>
            <p:nvSpPr>
              <p:cNvPr id="36933" name="Rectangle 68"/>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4" name="Rectangle 69"/>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154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91" name="Group 70"/>
            <p:cNvGrpSpPr>
              <a:grpSpLocks/>
            </p:cNvGrpSpPr>
            <p:nvPr/>
          </p:nvGrpSpPr>
          <p:grpSpPr bwMode="auto">
            <a:xfrm>
              <a:off x="0" y="8228"/>
              <a:ext cx="3072" cy="374"/>
              <a:chOff x="0" y="8228"/>
              <a:chExt cx="3072" cy="374"/>
            </a:xfrm>
          </p:grpSpPr>
          <p:sp>
            <p:nvSpPr>
              <p:cNvPr id="36931" name="Rectangle 71"/>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2" name="Rectangle 7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155	</a:t>
                </a:r>
                <a:r>
                  <a:rPr lang="en-US" sz="1200" b="1">
                    <a:solidFill>
                      <a:srgbClr val="000000"/>
                    </a:solidFill>
                    <a:latin typeface="Courier New" panose="02070309020205020404" pitchFamily="49" charset="0"/>
                    <a:cs typeface="Courier New" panose="02070309020205020404" pitchFamily="49" charset="0"/>
                  </a:rPr>
                  <a:t>   Date d4( 3, 18, 1969 );</a:t>
                </a:r>
              </a:p>
              <a:p>
                <a:endParaRPr lang="en-US" sz="1200" b="1">
                  <a:latin typeface="Courier New" panose="02070309020205020404" pitchFamily="49" charset="0"/>
                </a:endParaRPr>
              </a:p>
            </p:txBody>
          </p:sp>
        </p:grpSp>
        <p:grpSp>
          <p:nvGrpSpPr>
            <p:cNvPr id="36892" name="Group 73"/>
            <p:cNvGrpSpPr>
              <a:grpSpLocks/>
            </p:cNvGrpSpPr>
            <p:nvPr/>
          </p:nvGrpSpPr>
          <p:grpSpPr bwMode="auto">
            <a:xfrm>
              <a:off x="0" y="8602"/>
              <a:ext cx="3072" cy="374"/>
              <a:chOff x="0" y="8602"/>
              <a:chExt cx="3072" cy="374"/>
            </a:xfrm>
          </p:grpSpPr>
          <p:sp>
            <p:nvSpPr>
              <p:cNvPr id="36929" name="Rectangle 74"/>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30" name="Rectangle 75"/>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93" name="Group 76"/>
            <p:cNvGrpSpPr>
              <a:grpSpLocks/>
            </p:cNvGrpSpPr>
            <p:nvPr/>
          </p:nvGrpSpPr>
          <p:grpSpPr bwMode="auto">
            <a:xfrm>
              <a:off x="0" y="8976"/>
              <a:ext cx="3072" cy="374"/>
              <a:chOff x="0" y="8976"/>
              <a:chExt cx="3072" cy="374"/>
            </a:xfrm>
          </p:grpSpPr>
          <p:sp>
            <p:nvSpPr>
              <p:cNvPr id="36927" name="Rectangle 77"/>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8" name="Rectangle 7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157	</a:t>
                </a:r>
                <a:r>
                  <a:rPr lang="en-US" sz="1200" b="1">
                    <a:solidFill>
                      <a:srgbClr val="000000"/>
                    </a:solidFill>
                    <a:latin typeface="Courier New" panose="02070309020205020404" pitchFamily="49" charset="0"/>
                    <a:cs typeface="Courier New" panose="02070309020205020404" pitchFamily="49" charset="0"/>
                  </a:rPr>
                  <a:t>   cout &lt;&lt; "Testing the preincrement operator:\n"</a:t>
                </a:r>
              </a:p>
              <a:p>
                <a:endParaRPr lang="en-US" sz="1200" b="1">
                  <a:latin typeface="Courier New" panose="02070309020205020404" pitchFamily="49" charset="0"/>
                </a:endParaRPr>
              </a:p>
            </p:txBody>
          </p:sp>
        </p:grpSp>
        <p:grpSp>
          <p:nvGrpSpPr>
            <p:cNvPr id="36894" name="Group 79"/>
            <p:cNvGrpSpPr>
              <a:grpSpLocks/>
            </p:cNvGrpSpPr>
            <p:nvPr/>
          </p:nvGrpSpPr>
          <p:grpSpPr bwMode="auto">
            <a:xfrm>
              <a:off x="0" y="9350"/>
              <a:ext cx="3072" cy="374"/>
              <a:chOff x="0" y="9350"/>
              <a:chExt cx="3072" cy="374"/>
            </a:xfrm>
          </p:grpSpPr>
          <p:sp>
            <p:nvSpPr>
              <p:cNvPr id="36925" name="Rectangle 80"/>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6" name="Rectangle 81"/>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158	</a:t>
                </a:r>
                <a:r>
                  <a:rPr lang="en-US" sz="1200" b="1">
                    <a:solidFill>
                      <a:srgbClr val="000000"/>
                    </a:solidFill>
                    <a:latin typeface="Courier New" panose="02070309020205020404" pitchFamily="49" charset="0"/>
                    <a:cs typeface="Courier New" panose="02070309020205020404" pitchFamily="49" charset="0"/>
                  </a:rPr>
                  <a:t>        &lt;&lt; "  d4 is " &lt;&lt; d4 &lt;&lt; '\n';</a:t>
                </a:r>
              </a:p>
              <a:p>
                <a:endParaRPr lang="en-US" sz="1200" b="1">
                  <a:latin typeface="Courier New" panose="02070309020205020404" pitchFamily="49" charset="0"/>
                </a:endParaRPr>
              </a:p>
            </p:txBody>
          </p:sp>
        </p:grpSp>
        <p:grpSp>
          <p:nvGrpSpPr>
            <p:cNvPr id="36895" name="Group 82"/>
            <p:cNvGrpSpPr>
              <a:grpSpLocks/>
            </p:cNvGrpSpPr>
            <p:nvPr/>
          </p:nvGrpSpPr>
          <p:grpSpPr bwMode="auto">
            <a:xfrm>
              <a:off x="0" y="9724"/>
              <a:ext cx="3072" cy="374"/>
              <a:chOff x="0" y="9724"/>
              <a:chExt cx="3072" cy="374"/>
            </a:xfrm>
          </p:grpSpPr>
          <p:sp>
            <p:nvSpPr>
              <p:cNvPr id="36923" name="Rectangle 83"/>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4" name="Rectangle 8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159	</a:t>
                </a:r>
                <a:r>
                  <a:rPr lang="en-US" sz="1200" b="1">
                    <a:solidFill>
                      <a:srgbClr val="000000"/>
                    </a:solidFill>
                    <a:latin typeface="Courier New" panose="02070309020205020404" pitchFamily="49" charset="0"/>
                    <a:cs typeface="Courier New" panose="02070309020205020404" pitchFamily="49" charset="0"/>
                  </a:rPr>
                  <a:t>   cout &lt;&lt; "++d4 is " &lt;&lt; ++d4 &lt;&lt; '\n';</a:t>
                </a:r>
              </a:p>
              <a:p>
                <a:endParaRPr lang="en-US" sz="1200" b="1">
                  <a:latin typeface="Courier New" panose="02070309020205020404" pitchFamily="49" charset="0"/>
                </a:endParaRPr>
              </a:p>
            </p:txBody>
          </p:sp>
        </p:grpSp>
        <p:grpSp>
          <p:nvGrpSpPr>
            <p:cNvPr id="36896" name="Group 85"/>
            <p:cNvGrpSpPr>
              <a:grpSpLocks/>
            </p:cNvGrpSpPr>
            <p:nvPr/>
          </p:nvGrpSpPr>
          <p:grpSpPr bwMode="auto">
            <a:xfrm>
              <a:off x="0" y="10098"/>
              <a:ext cx="3072" cy="374"/>
              <a:chOff x="0" y="10098"/>
              <a:chExt cx="3072" cy="374"/>
            </a:xfrm>
          </p:grpSpPr>
          <p:sp>
            <p:nvSpPr>
              <p:cNvPr id="36921" name="Rectangle 86"/>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2" name="Rectangle 87"/>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160	</a:t>
                </a:r>
                <a:r>
                  <a:rPr lang="en-US" sz="1200" b="1">
                    <a:solidFill>
                      <a:srgbClr val="000000"/>
                    </a:solidFill>
                    <a:latin typeface="Courier New" panose="02070309020205020404" pitchFamily="49" charset="0"/>
                    <a:cs typeface="Courier New" panose="02070309020205020404" pitchFamily="49" charset="0"/>
                  </a:rPr>
                  <a:t>   cout &lt;&lt; "  d4 is " &lt;&lt; d4 &lt;&lt; "\n\n";</a:t>
                </a:r>
              </a:p>
              <a:p>
                <a:endParaRPr lang="en-US" sz="1200" b="1">
                  <a:latin typeface="Courier New" panose="02070309020205020404" pitchFamily="49" charset="0"/>
                </a:endParaRPr>
              </a:p>
            </p:txBody>
          </p:sp>
        </p:grpSp>
        <p:grpSp>
          <p:nvGrpSpPr>
            <p:cNvPr id="36897" name="Group 88"/>
            <p:cNvGrpSpPr>
              <a:grpSpLocks/>
            </p:cNvGrpSpPr>
            <p:nvPr/>
          </p:nvGrpSpPr>
          <p:grpSpPr bwMode="auto">
            <a:xfrm>
              <a:off x="0" y="10472"/>
              <a:ext cx="3072" cy="374"/>
              <a:chOff x="0" y="10472"/>
              <a:chExt cx="3072" cy="374"/>
            </a:xfrm>
          </p:grpSpPr>
          <p:sp>
            <p:nvSpPr>
              <p:cNvPr id="36919" name="Rectangle 89"/>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20" name="Rectangle 90"/>
              <p:cNvSpPr>
                <a:spLocks noChangeArrowheads="1"/>
              </p:cNvSpPr>
              <p:nvPr/>
            </p:nvSpPr>
            <p:spPr bwMode="auto">
              <a:xfrm>
                <a:off x="0" y="1047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161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898" name="Group 91"/>
            <p:cNvGrpSpPr>
              <a:grpSpLocks/>
            </p:cNvGrpSpPr>
            <p:nvPr/>
          </p:nvGrpSpPr>
          <p:grpSpPr bwMode="auto">
            <a:xfrm>
              <a:off x="0" y="10846"/>
              <a:ext cx="3072" cy="374"/>
              <a:chOff x="0" y="10846"/>
              <a:chExt cx="3072" cy="374"/>
            </a:xfrm>
          </p:grpSpPr>
          <p:sp>
            <p:nvSpPr>
              <p:cNvPr id="36917" name="Rectangle 92"/>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8" name="Rectangle 93"/>
              <p:cNvSpPr>
                <a:spLocks noChangeArrowheads="1"/>
              </p:cNvSpPr>
              <p:nvPr/>
            </p:nvSpPr>
            <p:spPr bwMode="auto">
              <a:xfrm>
                <a:off x="0" y="1084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162	</a:t>
                </a:r>
                <a:r>
                  <a:rPr lang="en-US" sz="1200" b="1">
                    <a:solidFill>
                      <a:srgbClr val="000000"/>
                    </a:solidFill>
                    <a:latin typeface="Courier New" panose="02070309020205020404" pitchFamily="49" charset="0"/>
                    <a:cs typeface="Courier New" panose="02070309020205020404" pitchFamily="49" charset="0"/>
                  </a:rPr>
                  <a:t>   cout &lt;&lt; "Testing the postincrement operator:\n"</a:t>
                </a:r>
              </a:p>
              <a:p>
                <a:endParaRPr lang="en-US" sz="1200" b="1">
                  <a:latin typeface="Courier New" panose="02070309020205020404" pitchFamily="49" charset="0"/>
                </a:endParaRPr>
              </a:p>
            </p:txBody>
          </p:sp>
        </p:grpSp>
        <p:grpSp>
          <p:nvGrpSpPr>
            <p:cNvPr id="36899" name="Group 94"/>
            <p:cNvGrpSpPr>
              <a:grpSpLocks/>
            </p:cNvGrpSpPr>
            <p:nvPr/>
          </p:nvGrpSpPr>
          <p:grpSpPr bwMode="auto">
            <a:xfrm>
              <a:off x="0" y="11220"/>
              <a:ext cx="3072" cy="374"/>
              <a:chOff x="0" y="11220"/>
              <a:chExt cx="3072" cy="374"/>
            </a:xfrm>
          </p:grpSpPr>
          <p:sp>
            <p:nvSpPr>
              <p:cNvPr id="36915" name="Rectangle 95"/>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6" name="Rectangle 96"/>
              <p:cNvSpPr>
                <a:spLocks noChangeArrowheads="1"/>
              </p:cNvSpPr>
              <p:nvPr/>
            </p:nvSpPr>
            <p:spPr bwMode="auto">
              <a:xfrm>
                <a:off x="0" y="1122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163	</a:t>
                </a:r>
                <a:r>
                  <a:rPr lang="en-US" sz="1200" b="1">
                    <a:solidFill>
                      <a:srgbClr val="000000"/>
                    </a:solidFill>
                    <a:latin typeface="Courier New" panose="02070309020205020404" pitchFamily="49" charset="0"/>
                    <a:cs typeface="Courier New" panose="02070309020205020404" pitchFamily="49" charset="0"/>
                  </a:rPr>
                  <a:t>        &lt;&lt; "  d4 is " &lt;&lt; d4 &lt;&lt; '\n';</a:t>
                </a:r>
              </a:p>
              <a:p>
                <a:endParaRPr lang="en-US" sz="1200" b="1">
                  <a:latin typeface="Courier New" panose="02070309020205020404" pitchFamily="49" charset="0"/>
                </a:endParaRPr>
              </a:p>
            </p:txBody>
          </p:sp>
        </p:grpSp>
        <p:grpSp>
          <p:nvGrpSpPr>
            <p:cNvPr id="36900" name="Group 97"/>
            <p:cNvGrpSpPr>
              <a:grpSpLocks/>
            </p:cNvGrpSpPr>
            <p:nvPr/>
          </p:nvGrpSpPr>
          <p:grpSpPr bwMode="auto">
            <a:xfrm>
              <a:off x="0" y="11594"/>
              <a:ext cx="3072" cy="374"/>
              <a:chOff x="0" y="11594"/>
              <a:chExt cx="3072" cy="374"/>
            </a:xfrm>
          </p:grpSpPr>
          <p:sp>
            <p:nvSpPr>
              <p:cNvPr id="36913" name="Rectangle 98"/>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4" name="Rectangle 99"/>
              <p:cNvSpPr>
                <a:spLocks noChangeArrowheads="1"/>
              </p:cNvSpPr>
              <p:nvPr/>
            </p:nvSpPr>
            <p:spPr bwMode="auto">
              <a:xfrm>
                <a:off x="0" y="1159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164	</a:t>
                </a:r>
                <a:r>
                  <a:rPr lang="en-US" sz="1200" b="1">
                    <a:solidFill>
                      <a:srgbClr val="000000"/>
                    </a:solidFill>
                    <a:latin typeface="Courier New" panose="02070309020205020404" pitchFamily="49" charset="0"/>
                    <a:cs typeface="Courier New" panose="02070309020205020404" pitchFamily="49" charset="0"/>
                  </a:rPr>
                  <a:t>   cout &lt;&lt; "d4++ is " &lt;&lt; d4++ &lt;&lt; '\n';</a:t>
                </a:r>
              </a:p>
              <a:p>
                <a:endParaRPr lang="en-US" sz="1200" b="1">
                  <a:latin typeface="Courier New" panose="02070309020205020404" pitchFamily="49" charset="0"/>
                </a:endParaRPr>
              </a:p>
            </p:txBody>
          </p:sp>
        </p:grpSp>
        <p:grpSp>
          <p:nvGrpSpPr>
            <p:cNvPr id="36901" name="Group 100"/>
            <p:cNvGrpSpPr>
              <a:grpSpLocks/>
            </p:cNvGrpSpPr>
            <p:nvPr/>
          </p:nvGrpSpPr>
          <p:grpSpPr bwMode="auto">
            <a:xfrm>
              <a:off x="0" y="11968"/>
              <a:ext cx="3072" cy="374"/>
              <a:chOff x="0" y="11968"/>
              <a:chExt cx="3072" cy="374"/>
            </a:xfrm>
          </p:grpSpPr>
          <p:sp>
            <p:nvSpPr>
              <p:cNvPr id="36911" name="Rectangle 101"/>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2" name="Rectangle 102"/>
              <p:cNvSpPr>
                <a:spLocks noChangeArrowheads="1"/>
              </p:cNvSpPr>
              <p:nvPr/>
            </p:nvSpPr>
            <p:spPr bwMode="auto">
              <a:xfrm>
                <a:off x="0" y="1196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165	</a:t>
                </a:r>
                <a:r>
                  <a:rPr lang="en-US" sz="1200" b="1">
                    <a:solidFill>
                      <a:srgbClr val="000000"/>
                    </a:solidFill>
                    <a:latin typeface="Courier New" panose="02070309020205020404" pitchFamily="49" charset="0"/>
                    <a:cs typeface="Courier New" panose="02070309020205020404" pitchFamily="49" charset="0"/>
                  </a:rPr>
                  <a:t>   cout &lt;&lt; "  d4 is " &lt;&lt; d4 &lt;&lt; endl;</a:t>
                </a:r>
              </a:p>
              <a:p>
                <a:endParaRPr lang="en-US" sz="1200" b="1">
                  <a:latin typeface="Courier New" panose="02070309020205020404" pitchFamily="49" charset="0"/>
                </a:endParaRPr>
              </a:p>
            </p:txBody>
          </p:sp>
        </p:grpSp>
        <p:grpSp>
          <p:nvGrpSpPr>
            <p:cNvPr id="36902" name="Group 103"/>
            <p:cNvGrpSpPr>
              <a:grpSpLocks/>
            </p:cNvGrpSpPr>
            <p:nvPr/>
          </p:nvGrpSpPr>
          <p:grpSpPr bwMode="auto">
            <a:xfrm>
              <a:off x="0" y="12342"/>
              <a:ext cx="3072" cy="374"/>
              <a:chOff x="0" y="12342"/>
              <a:chExt cx="3072" cy="374"/>
            </a:xfrm>
          </p:grpSpPr>
          <p:sp>
            <p:nvSpPr>
              <p:cNvPr id="36909" name="Rectangle 104"/>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10" name="Rectangle 105"/>
              <p:cNvSpPr>
                <a:spLocks noChangeArrowheads="1"/>
              </p:cNvSpPr>
              <p:nvPr/>
            </p:nvSpPr>
            <p:spPr bwMode="auto">
              <a:xfrm>
                <a:off x="0" y="1234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166	</a:t>
                </a:r>
                <a:endParaRPr lang="en-US" sz="1200" b="1">
                  <a:solidFill>
                    <a:srgbClr val="000000"/>
                  </a:solidFill>
                  <a:latin typeface="Courier New" panose="02070309020205020404" pitchFamily="49" charset="0"/>
                  <a:cs typeface="Courier New" panose="02070309020205020404" pitchFamily="49" charset="0"/>
                </a:endParaRPr>
              </a:p>
              <a:p>
                <a:endParaRPr lang="en-US" sz="1200" b="1">
                  <a:latin typeface="Courier New" panose="02070309020205020404" pitchFamily="49" charset="0"/>
                </a:endParaRPr>
              </a:p>
            </p:txBody>
          </p:sp>
        </p:grpSp>
        <p:grpSp>
          <p:nvGrpSpPr>
            <p:cNvPr id="36903" name="Group 106"/>
            <p:cNvGrpSpPr>
              <a:grpSpLocks/>
            </p:cNvGrpSpPr>
            <p:nvPr/>
          </p:nvGrpSpPr>
          <p:grpSpPr bwMode="auto">
            <a:xfrm>
              <a:off x="0" y="12716"/>
              <a:ext cx="3072" cy="374"/>
              <a:chOff x="0" y="12716"/>
              <a:chExt cx="3072" cy="374"/>
            </a:xfrm>
          </p:grpSpPr>
          <p:sp>
            <p:nvSpPr>
              <p:cNvPr id="36907" name="Rectangle 107"/>
              <p:cNvSpPr>
                <a:spLocks noChangeArrowheads="1"/>
              </p:cNvSpPr>
              <p:nvPr/>
            </p:nvSpPr>
            <p:spPr bwMode="auto">
              <a:xfrm>
                <a:off x="0" y="1271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08" name="Rectangle 108"/>
              <p:cNvSpPr>
                <a:spLocks noChangeArrowheads="1"/>
              </p:cNvSpPr>
              <p:nvPr/>
            </p:nvSpPr>
            <p:spPr bwMode="auto">
              <a:xfrm>
                <a:off x="0" y="1271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167	</a:t>
                </a:r>
                <a:r>
                  <a:rPr lang="en-US" sz="1200" b="1">
                    <a:solidFill>
                      <a:srgbClr val="000000"/>
                    </a:solidFill>
                    <a:latin typeface="Courier New" panose="02070309020205020404" pitchFamily="49" charset="0"/>
                    <a:cs typeface="Courier New" panose="02070309020205020404" pitchFamily="49" charset="0"/>
                  </a:rPr>
                  <a:t>   </a:t>
                </a:r>
                <a:r>
                  <a:rPr lang="en-US" sz="1200" b="1">
                    <a:solidFill>
                      <a:srgbClr val="275AFF"/>
                    </a:solidFill>
                    <a:latin typeface="Courier New" panose="02070309020205020404" pitchFamily="49" charset="0"/>
                    <a:cs typeface="Courier New" panose="02070309020205020404" pitchFamily="49" charset="0"/>
                  </a:rPr>
                  <a:t>return</a:t>
                </a:r>
                <a:r>
                  <a:rPr lang="en-US" sz="1200" b="1">
                    <a:solidFill>
                      <a:srgbClr val="000000"/>
                    </a:solidFill>
                    <a:latin typeface="Courier New" panose="02070309020205020404" pitchFamily="49" charset="0"/>
                    <a:cs typeface="Courier New" panose="02070309020205020404" pitchFamily="49" charset="0"/>
                  </a:rPr>
                  <a:t> 0;</a:t>
                </a:r>
              </a:p>
              <a:p>
                <a:endParaRPr lang="en-US" sz="1200" b="1">
                  <a:latin typeface="Courier New" panose="02070309020205020404" pitchFamily="49" charset="0"/>
                </a:endParaRPr>
              </a:p>
            </p:txBody>
          </p:sp>
        </p:grpSp>
        <p:grpSp>
          <p:nvGrpSpPr>
            <p:cNvPr id="36904" name="Group 109"/>
            <p:cNvGrpSpPr>
              <a:grpSpLocks/>
            </p:cNvGrpSpPr>
            <p:nvPr/>
          </p:nvGrpSpPr>
          <p:grpSpPr bwMode="auto">
            <a:xfrm>
              <a:off x="0" y="13090"/>
              <a:ext cx="3072" cy="374"/>
              <a:chOff x="0" y="13090"/>
              <a:chExt cx="3072" cy="374"/>
            </a:xfrm>
          </p:grpSpPr>
          <p:sp>
            <p:nvSpPr>
              <p:cNvPr id="36905" name="Rectangle 110"/>
              <p:cNvSpPr>
                <a:spLocks noChangeArrowheads="1"/>
              </p:cNvSpPr>
              <p:nvPr/>
            </p:nvSpPr>
            <p:spPr bwMode="auto">
              <a:xfrm>
                <a:off x="0" y="1309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ＭＳ Ｐゴシック" panose="020B0600070205080204" pitchFamily="34" charset="-128"/>
                  </a:defRPr>
                </a:lvl9pPr>
              </a:lstStyle>
              <a:p>
                <a:pPr eaLnBrk="1" hangingPunct="1"/>
                <a:endParaRPr lang="fr-FR"/>
              </a:p>
            </p:txBody>
          </p:sp>
          <p:sp>
            <p:nvSpPr>
              <p:cNvPr id="36906" name="Rectangle 111"/>
              <p:cNvSpPr>
                <a:spLocks noChangeArrowheads="1"/>
              </p:cNvSpPr>
              <p:nvPr/>
            </p:nvSpPr>
            <p:spPr bwMode="auto">
              <a:xfrm>
                <a:off x="0" y="1309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139700" algn="r"/>
                    <a:tab pos="2921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4D8DFF"/>
                    </a:solidFill>
                    <a:latin typeface="Courier New" panose="02070309020205020404" pitchFamily="49" charset="0"/>
                  </a:rPr>
                  <a:t>	168	</a:t>
                </a:r>
                <a:r>
                  <a:rPr lang="en-US" sz="1200" b="1">
                    <a:solidFill>
                      <a:srgbClr val="000000"/>
                    </a:solidFill>
                    <a:latin typeface="Courier New" panose="02070309020205020404" pitchFamily="49" charset="0"/>
                    <a:cs typeface="Courier New" panose="02070309020205020404" pitchFamily="49" charset="0"/>
                  </a:rPr>
                  <a:t>}</a:t>
                </a:r>
              </a:p>
              <a:p>
                <a:endParaRPr lang="en-US" sz="1200" b="1">
                  <a:latin typeface="Courier New" panose="02070309020205020404" pitchFamily="49" charset="0"/>
                </a:endParaRPr>
              </a:p>
            </p:txBody>
          </p:sp>
        </p:grpSp>
      </p:grpSp>
    </p:spTree>
    <p:extLst>
      <p:ext uri="{BB962C8B-B14F-4D97-AF65-F5344CB8AC3E}">
        <p14:creationId xmlns:p14="http://schemas.microsoft.com/office/powerpoint/2010/main" val="6869675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381000" y="1219200"/>
            <a:ext cx="6781800" cy="3560763"/>
          </a:xfrm>
          <a:prstGeom prst="rect">
            <a:avLst/>
          </a:prstGeom>
          <a:solidFill>
            <a:schemeClr val="accent1">
              <a:lumMod val="20000"/>
              <a:lumOff val="80000"/>
            </a:schemeClr>
          </a:solidFill>
          <a:ln>
            <a:noFill/>
          </a:ln>
        </p:spPr>
        <p:txBody>
          <a:bodyPr>
            <a:spAutoFit/>
          </a:bodyPr>
          <a:lstStyle>
            <a:lvl1pPr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3pPr>
            <a:lvl4pPr marL="1600200" indent="-22860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4pPr>
            <a:lvl5pPr marL="2057400" indent="-228600" eaLnBrk="0" hangingPunct="0">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Arial" panose="020B0604020202020204" pitchFamily="34" charset="0"/>
                <a:ea typeface="ＭＳ Ｐゴシック" panose="020B0600070205080204" pitchFamily="34" charset="-128"/>
              </a:defRPr>
            </a:lvl9pPr>
          </a:lstStyle>
          <a:p>
            <a:pPr eaLnBrk="1" hangingPunct="1"/>
            <a:r>
              <a:rPr lang="en-US" sz="1200" b="1">
                <a:solidFill>
                  <a:srgbClr val="000000"/>
                </a:solidFill>
                <a:latin typeface="Courier New" panose="02070309020205020404" pitchFamily="49" charset="0"/>
                <a:cs typeface="Courier New" panose="02070309020205020404" pitchFamily="49" charset="0"/>
              </a:rPr>
              <a:t>d1 is January 1, 1900</a:t>
            </a:r>
          </a:p>
          <a:p>
            <a:r>
              <a:rPr lang="en-US" sz="1200" b="1">
                <a:solidFill>
                  <a:srgbClr val="000000"/>
                </a:solidFill>
                <a:latin typeface="Courier New" panose="02070309020205020404" pitchFamily="49" charset="0"/>
                <a:cs typeface="Courier New" panose="02070309020205020404" pitchFamily="49" charset="0"/>
              </a:rPr>
              <a:t>d2 is December 27, 1992</a:t>
            </a:r>
          </a:p>
          <a:p>
            <a:r>
              <a:rPr lang="en-US" sz="1200" b="1">
                <a:solidFill>
                  <a:srgbClr val="000000"/>
                </a:solidFill>
                <a:latin typeface="Courier New" panose="02070309020205020404" pitchFamily="49" charset="0"/>
                <a:cs typeface="Courier New" panose="02070309020205020404" pitchFamily="49" charset="0"/>
              </a:rPr>
              <a:t>d3 is January 1, 1900</a:t>
            </a:r>
          </a:p>
          <a:p>
            <a:r>
              <a:rPr lang="en-US" sz="1200" b="1">
                <a:solidFill>
                  <a:srgbClr val="000000"/>
                </a:solidFill>
                <a:latin typeface="Courier New" panose="02070309020205020404" pitchFamily="49" charset="0"/>
                <a:cs typeface="Courier New" panose="02070309020205020404" pitchFamily="49" charset="0"/>
              </a:rPr>
              <a:t> </a:t>
            </a:r>
          </a:p>
          <a:p>
            <a:r>
              <a:rPr lang="en-US" sz="1200" b="1">
                <a:solidFill>
                  <a:srgbClr val="000000"/>
                </a:solidFill>
                <a:latin typeface="Courier New" panose="02070309020205020404" pitchFamily="49" charset="0"/>
                <a:cs typeface="Courier New" panose="02070309020205020404" pitchFamily="49" charset="0"/>
              </a:rPr>
              <a:t>d2 += 7 is January 3, 1993</a:t>
            </a:r>
          </a:p>
          <a:p>
            <a:r>
              <a:rPr lang="en-US" sz="1200" b="1">
                <a:solidFill>
                  <a:srgbClr val="000000"/>
                </a:solidFill>
                <a:latin typeface="Courier New" panose="02070309020205020404" pitchFamily="49" charset="0"/>
                <a:cs typeface="Courier New" panose="02070309020205020404" pitchFamily="49" charset="0"/>
              </a:rPr>
              <a:t> </a:t>
            </a:r>
          </a:p>
          <a:p>
            <a:r>
              <a:rPr lang="en-US" sz="1200" b="1">
                <a:solidFill>
                  <a:srgbClr val="000000"/>
                </a:solidFill>
                <a:latin typeface="Courier New" panose="02070309020205020404" pitchFamily="49" charset="0"/>
                <a:cs typeface="Courier New" panose="02070309020205020404" pitchFamily="49" charset="0"/>
              </a:rPr>
              <a:t>  d3 is February 28, 1992</a:t>
            </a:r>
          </a:p>
          <a:p>
            <a:r>
              <a:rPr lang="en-US" sz="1200" b="1">
                <a:solidFill>
                  <a:srgbClr val="000000"/>
                </a:solidFill>
                <a:latin typeface="Courier New" panose="02070309020205020404" pitchFamily="49" charset="0"/>
                <a:cs typeface="Courier New" panose="02070309020205020404" pitchFamily="49" charset="0"/>
              </a:rPr>
              <a:t>++d3 is February 29, 1992</a:t>
            </a:r>
          </a:p>
          <a:p>
            <a:r>
              <a:rPr lang="en-US" sz="1200" b="1">
                <a:solidFill>
                  <a:srgbClr val="000000"/>
                </a:solidFill>
                <a:latin typeface="Courier New" panose="02070309020205020404" pitchFamily="49" charset="0"/>
                <a:cs typeface="Courier New" panose="02070309020205020404" pitchFamily="49" charset="0"/>
              </a:rPr>
              <a:t> </a:t>
            </a:r>
          </a:p>
          <a:p>
            <a:r>
              <a:rPr lang="en-US" sz="1200" b="1">
                <a:solidFill>
                  <a:srgbClr val="000000"/>
                </a:solidFill>
                <a:latin typeface="Courier New" panose="02070309020205020404" pitchFamily="49" charset="0"/>
                <a:cs typeface="Courier New" panose="02070309020205020404" pitchFamily="49" charset="0"/>
              </a:rPr>
              <a:t>Testing the preincrement operator:</a:t>
            </a:r>
          </a:p>
          <a:p>
            <a:r>
              <a:rPr lang="en-US" sz="1200" b="1">
                <a:solidFill>
                  <a:srgbClr val="000000"/>
                </a:solidFill>
                <a:latin typeface="Courier New" panose="02070309020205020404" pitchFamily="49" charset="0"/>
                <a:cs typeface="Courier New" panose="02070309020205020404" pitchFamily="49" charset="0"/>
              </a:rPr>
              <a:t>  d4 is March 18, 1969</a:t>
            </a:r>
          </a:p>
          <a:p>
            <a:r>
              <a:rPr lang="en-US" sz="1200" b="1">
                <a:solidFill>
                  <a:srgbClr val="000000"/>
                </a:solidFill>
                <a:latin typeface="Courier New" panose="02070309020205020404" pitchFamily="49" charset="0"/>
                <a:cs typeface="Courier New" panose="02070309020205020404" pitchFamily="49" charset="0"/>
              </a:rPr>
              <a:t>++d4 is March 19, 1969</a:t>
            </a:r>
          </a:p>
          <a:p>
            <a:r>
              <a:rPr lang="en-US" sz="1200" b="1">
                <a:solidFill>
                  <a:srgbClr val="000000"/>
                </a:solidFill>
                <a:latin typeface="Courier New" panose="02070309020205020404" pitchFamily="49" charset="0"/>
                <a:cs typeface="Courier New" panose="02070309020205020404" pitchFamily="49" charset="0"/>
              </a:rPr>
              <a:t>  d4 is March 19, 1969</a:t>
            </a:r>
          </a:p>
          <a:p>
            <a:r>
              <a:rPr lang="en-US" sz="1200" b="1">
                <a:solidFill>
                  <a:srgbClr val="000000"/>
                </a:solidFill>
                <a:latin typeface="Courier New" panose="02070309020205020404" pitchFamily="49" charset="0"/>
                <a:cs typeface="Courier New" panose="02070309020205020404" pitchFamily="49" charset="0"/>
              </a:rPr>
              <a:t> </a:t>
            </a:r>
          </a:p>
          <a:p>
            <a:r>
              <a:rPr lang="en-US" sz="1200" b="1">
                <a:solidFill>
                  <a:srgbClr val="000000"/>
                </a:solidFill>
                <a:latin typeface="Courier New" panose="02070309020205020404" pitchFamily="49" charset="0"/>
                <a:cs typeface="Courier New" panose="02070309020205020404" pitchFamily="49" charset="0"/>
              </a:rPr>
              <a:t>Testing the postincrement operator:</a:t>
            </a:r>
          </a:p>
          <a:p>
            <a:r>
              <a:rPr lang="en-US" sz="1200" b="1">
                <a:solidFill>
                  <a:srgbClr val="000000"/>
                </a:solidFill>
                <a:latin typeface="Courier New" panose="02070309020205020404" pitchFamily="49" charset="0"/>
                <a:cs typeface="Courier New" panose="02070309020205020404" pitchFamily="49" charset="0"/>
              </a:rPr>
              <a:t>  d4 is March 19, 1969</a:t>
            </a:r>
          </a:p>
          <a:p>
            <a:r>
              <a:rPr lang="en-US" sz="1200" b="1">
                <a:solidFill>
                  <a:srgbClr val="000000"/>
                </a:solidFill>
                <a:latin typeface="Courier New" panose="02070309020205020404" pitchFamily="49" charset="0"/>
                <a:cs typeface="Courier New" panose="02070309020205020404" pitchFamily="49" charset="0"/>
              </a:rPr>
              <a:t>d4++ is March 19, 1969</a:t>
            </a:r>
          </a:p>
          <a:p>
            <a:r>
              <a:rPr lang="en-US" sz="1200" b="1">
                <a:solidFill>
                  <a:srgbClr val="000000"/>
                </a:solidFill>
                <a:latin typeface="Courier New" panose="02070309020205020404" pitchFamily="49" charset="0"/>
                <a:cs typeface="Courier New" panose="02070309020205020404" pitchFamily="49" charset="0"/>
              </a:rPr>
              <a:t>  d4 is March 20, 1969</a:t>
            </a:r>
          </a:p>
          <a:p>
            <a:endParaRPr lang="en-US" sz="1200" b="1">
              <a:latin typeface="Courier New" panose="02070309020205020404" pitchFamily="49" charset="0"/>
            </a:endParaRPr>
          </a:p>
        </p:txBody>
      </p:sp>
    </p:spTree>
    <p:extLst>
      <p:ext uri="{BB962C8B-B14F-4D97-AF65-F5344CB8AC3E}">
        <p14:creationId xmlns:p14="http://schemas.microsoft.com/office/powerpoint/2010/main" val="23336456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990600" y="0"/>
            <a:ext cx="8153400" cy="1066800"/>
          </a:xfrm>
        </p:spPr>
        <p:txBody>
          <a:bodyPr/>
          <a:lstStyle/>
          <a:p>
            <a:r>
              <a:rPr lang="en-US" b="1" dirty="0">
                <a:solidFill>
                  <a:srgbClr val="D20000"/>
                </a:solidFill>
                <a:cs typeface="Tahoma" panose="020B0604030504040204" pitchFamily="34" charset="0"/>
              </a:rPr>
              <a:t>String Library</a:t>
            </a:r>
          </a:p>
        </p:txBody>
      </p:sp>
      <p:sp>
        <p:nvSpPr>
          <p:cNvPr id="38915" name="Content Placeholder 2"/>
          <p:cNvSpPr>
            <a:spLocks noGrp="1"/>
          </p:cNvSpPr>
          <p:nvPr>
            <p:ph idx="1"/>
          </p:nvPr>
        </p:nvSpPr>
        <p:spPr/>
        <p:txBody>
          <a:bodyPr/>
          <a:lstStyle/>
          <a:p>
            <a:r>
              <a:rPr lang="en-US" dirty="0">
                <a:latin typeface="+mj-lt"/>
                <a:cs typeface="Tahoma" panose="020B0604030504040204" pitchFamily="34" charset="0"/>
              </a:rPr>
              <a:t>We will use </a:t>
            </a:r>
            <a:r>
              <a:rPr lang="en-US" b="1" dirty="0">
                <a:latin typeface="+mj-lt"/>
                <a:cs typeface="Tahoma" panose="020B0604030504040204" pitchFamily="34" charset="0"/>
              </a:rPr>
              <a:t>operator overloading to build String library</a:t>
            </a:r>
          </a:p>
          <a:p>
            <a:endParaRPr lang="en-US" b="1" dirty="0">
              <a:latin typeface="+mj-lt"/>
              <a:cs typeface="Tahoma" panose="020B0604030504040204" pitchFamily="34" charset="0"/>
            </a:endParaRPr>
          </a:p>
          <a:p>
            <a:r>
              <a:rPr lang="en-US" b="1" dirty="0">
                <a:solidFill>
                  <a:srgbClr val="D20000"/>
                </a:solidFill>
                <a:latin typeface="+mj-lt"/>
                <a:cs typeface="Tahoma" panose="020B0604030504040204" pitchFamily="34" charset="0"/>
              </a:rPr>
              <a:t>Overloaded Operators</a:t>
            </a:r>
          </a:p>
          <a:p>
            <a:pPr marL="457200" lvl="1" indent="0">
              <a:buNone/>
            </a:pPr>
            <a:r>
              <a:rPr lang="en-US" b="1" dirty="0">
                <a:solidFill>
                  <a:srgbClr val="D20000"/>
                </a:solidFill>
                <a:latin typeface="+mj-lt"/>
                <a:cs typeface="Tahoma" panose="020B0604030504040204" pitchFamily="34" charset="0"/>
              </a:rPr>
              <a:t>=</a:t>
            </a:r>
            <a:r>
              <a:rPr lang="en-US" dirty="0">
                <a:latin typeface="+mj-lt"/>
                <a:cs typeface="Tahoma" panose="020B0604030504040204" pitchFamily="34" charset="0"/>
              </a:rPr>
              <a:t> (for </a:t>
            </a:r>
            <a:r>
              <a:rPr lang="en-US" dirty="0">
                <a:solidFill>
                  <a:srgbClr val="2C14DE"/>
                </a:solidFill>
                <a:latin typeface="+mj-lt"/>
                <a:cs typeface="Tahoma" panose="020B0604030504040204" pitchFamily="34" charset="0"/>
              </a:rPr>
              <a:t>text assignment</a:t>
            </a:r>
            <a:r>
              <a:rPr lang="en-US" dirty="0">
                <a:latin typeface="+mj-lt"/>
                <a:cs typeface="Tahoma" panose="020B0604030504040204" pitchFamily="34" charset="0"/>
              </a:rPr>
              <a:t>)</a:t>
            </a:r>
          </a:p>
          <a:p>
            <a:pPr marL="457200" lvl="1" indent="0">
              <a:buNone/>
            </a:pPr>
            <a:r>
              <a:rPr lang="en-US" b="1" dirty="0">
                <a:solidFill>
                  <a:srgbClr val="D20000"/>
                </a:solidFill>
                <a:latin typeface="+mj-lt"/>
                <a:cs typeface="Tahoma" panose="020B0604030504040204" pitchFamily="34" charset="0"/>
              </a:rPr>
              <a:t>==</a:t>
            </a:r>
            <a:r>
              <a:rPr lang="en-US" dirty="0">
                <a:latin typeface="+mj-lt"/>
                <a:cs typeface="Tahoma" panose="020B0604030504040204" pitchFamily="34" charset="0"/>
              </a:rPr>
              <a:t> (for </a:t>
            </a:r>
            <a:r>
              <a:rPr lang="en-US" dirty="0">
                <a:solidFill>
                  <a:srgbClr val="2C14DE"/>
                </a:solidFill>
                <a:latin typeface="+mj-lt"/>
                <a:cs typeface="Tahoma" panose="020B0604030504040204" pitchFamily="34" charset="0"/>
              </a:rPr>
              <a:t>comparison between two strings</a:t>
            </a:r>
            <a:r>
              <a:rPr lang="en-US" dirty="0">
                <a:latin typeface="+mj-lt"/>
                <a:cs typeface="Tahoma" panose="020B0604030504040204" pitchFamily="34" charset="0"/>
              </a:rPr>
              <a:t>)</a:t>
            </a:r>
          </a:p>
          <a:p>
            <a:pPr marL="457200" lvl="1" indent="0">
              <a:buNone/>
            </a:pPr>
            <a:r>
              <a:rPr lang="en-US" b="1" dirty="0" err="1">
                <a:solidFill>
                  <a:srgbClr val="D20000"/>
                </a:solidFill>
                <a:latin typeface="+mj-lt"/>
                <a:cs typeface="Tahoma" panose="020B0604030504040204" pitchFamily="34" charset="0"/>
              </a:rPr>
              <a:t>ostream</a:t>
            </a:r>
            <a:r>
              <a:rPr lang="en-US" dirty="0">
                <a:solidFill>
                  <a:srgbClr val="D20000"/>
                </a:solidFill>
                <a:latin typeface="+mj-lt"/>
                <a:cs typeface="Tahoma" panose="020B0604030504040204" pitchFamily="34" charset="0"/>
              </a:rPr>
              <a:t> </a:t>
            </a:r>
            <a:r>
              <a:rPr lang="en-US" dirty="0">
                <a:latin typeface="+mj-lt"/>
                <a:cs typeface="Tahoma" panose="020B0604030504040204" pitchFamily="34" charset="0"/>
              </a:rPr>
              <a:t>and </a:t>
            </a:r>
            <a:r>
              <a:rPr lang="en-US" b="1" dirty="0" err="1">
                <a:solidFill>
                  <a:srgbClr val="D20000"/>
                </a:solidFill>
                <a:latin typeface="+mj-lt"/>
                <a:cs typeface="Tahoma" panose="020B0604030504040204" pitchFamily="34" charset="0"/>
              </a:rPr>
              <a:t>istream</a:t>
            </a:r>
            <a:r>
              <a:rPr lang="en-US" dirty="0">
                <a:solidFill>
                  <a:srgbClr val="D20000"/>
                </a:solidFill>
                <a:latin typeface="+mj-lt"/>
                <a:cs typeface="Tahoma" panose="020B0604030504040204" pitchFamily="34" charset="0"/>
              </a:rPr>
              <a:t> </a:t>
            </a:r>
            <a:r>
              <a:rPr lang="en-US" dirty="0">
                <a:latin typeface="+mj-lt"/>
                <a:cs typeface="Tahoma" panose="020B0604030504040204" pitchFamily="34" charset="0"/>
              </a:rPr>
              <a:t>(for </a:t>
            </a:r>
            <a:r>
              <a:rPr lang="en-US" dirty="0" err="1">
                <a:solidFill>
                  <a:srgbClr val="2C14DE"/>
                </a:solidFill>
                <a:latin typeface="+mj-lt"/>
                <a:cs typeface="Tahoma" panose="020B0604030504040204" pitchFamily="34" charset="0"/>
              </a:rPr>
              <a:t>cin</a:t>
            </a:r>
            <a:r>
              <a:rPr lang="en-US" dirty="0">
                <a:solidFill>
                  <a:srgbClr val="2C14DE"/>
                </a:solidFill>
                <a:latin typeface="+mj-lt"/>
                <a:cs typeface="Tahoma" panose="020B0604030504040204" pitchFamily="34" charset="0"/>
              </a:rPr>
              <a:t> </a:t>
            </a:r>
            <a:r>
              <a:rPr lang="en-US" dirty="0">
                <a:latin typeface="+mj-lt"/>
                <a:cs typeface="Tahoma" panose="020B0604030504040204" pitchFamily="34" charset="0"/>
              </a:rPr>
              <a:t>and </a:t>
            </a:r>
            <a:r>
              <a:rPr lang="en-US" dirty="0" err="1">
                <a:solidFill>
                  <a:srgbClr val="2C14DE"/>
                </a:solidFill>
                <a:latin typeface="+mj-lt"/>
                <a:cs typeface="Tahoma" panose="020B0604030504040204" pitchFamily="34" charset="0"/>
              </a:rPr>
              <a:t>cout</a:t>
            </a:r>
            <a:r>
              <a:rPr lang="en-US" dirty="0">
                <a:latin typeface="+mj-lt"/>
                <a:cs typeface="Tahoma" panose="020B0604030504040204" pitchFamily="34" charset="0"/>
              </a:rPr>
              <a:t>)</a:t>
            </a:r>
          </a:p>
          <a:p>
            <a:pPr marL="457200" lvl="1" indent="0">
              <a:buNone/>
            </a:pPr>
            <a:r>
              <a:rPr lang="en-US" b="1" dirty="0">
                <a:solidFill>
                  <a:srgbClr val="D20000"/>
                </a:solidFill>
                <a:latin typeface="+mj-lt"/>
                <a:cs typeface="Tahoma" panose="020B0604030504040204" pitchFamily="34" charset="0"/>
              </a:rPr>
              <a:t>+</a:t>
            </a:r>
            <a:r>
              <a:rPr lang="en-US" dirty="0">
                <a:latin typeface="+mj-lt"/>
                <a:cs typeface="Tahoma" panose="020B0604030504040204" pitchFamily="34" charset="0"/>
              </a:rPr>
              <a:t> (for </a:t>
            </a:r>
            <a:r>
              <a:rPr lang="en-US" dirty="0">
                <a:solidFill>
                  <a:srgbClr val="2C14DE"/>
                </a:solidFill>
                <a:latin typeface="+mj-lt"/>
                <a:cs typeface="Tahoma" panose="020B0604030504040204" pitchFamily="34" charset="0"/>
              </a:rPr>
              <a:t>adding two strings</a:t>
            </a:r>
            <a:r>
              <a:rPr lang="en-US" dirty="0">
                <a:latin typeface="+mj-lt"/>
                <a:cs typeface="Tahoma" panose="020B0604030504040204" pitchFamily="34" charset="0"/>
              </a:rPr>
              <a:t>)</a:t>
            </a:r>
          </a:p>
          <a:p>
            <a:pPr marL="457200" lvl="1" indent="0">
              <a:buNone/>
            </a:pPr>
            <a:r>
              <a:rPr lang="en-US" b="1" dirty="0">
                <a:solidFill>
                  <a:srgbClr val="D20000"/>
                </a:solidFill>
                <a:latin typeface="+mj-lt"/>
                <a:cs typeface="Tahoma" panose="020B0604030504040204" pitchFamily="34" charset="0"/>
              </a:rPr>
              <a:t>[ ]</a:t>
            </a:r>
            <a:r>
              <a:rPr lang="en-US" dirty="0">
                <a:latin typeface="+mj-lt"/>
                <a:cs typeface="Tahoma" panose="020B0604030504040204" pitchFamily="34" charset="0"/>
              </a:rPr>
              <a:t> (for </a:t>
            </a:r>
            <a:r>
              <a:rPr lang="en-US" dirty="0">
                <a:solidFill>
                  <a:srgbClr val="2C14DE"/>
                </a:solidFill>
                <a:latin typeface="+mj-lt"/>
                <a:cs typeface="Tahoma" panose="020B0604030504040204" pitchFamily="34" charset="0"/>
              </a:rPr>
              <a:t>retrieving </a:t>
            </a:r>
            <a:r>
              <a:rPr lang="en-US" dirty="0">
                <a:latin typeface="+mj-lt"/>
                <a:cs typeface="Tahoma" panose="020B0604030504040204" pitchFamily="34" charset="0"/>
              </a:rPr>
              <a:t>or </a:t>
            </a:r>
            <a:r>
              <a:rPr lang="en-US" dirty="0">
                <a:solidFill>
                  <a:srgbClr val="2C14DE"/>
                </a:solidFill>
                <a:latin typeface="+mj-lt"/>
                <a:cs typeface="Tahoma" panose="020B0604030504040204" pitchFamily="34" charset="0"/>
              </a:rPr>
              <a:t>changing single character </a:t>
            </a:r>
            <a:r>
              <a:rPr lang="en-US" dirty="0">
                <a:latin typeface="+mj-lt"/>
                <a:cs typeface="Tahoma" panose="020B0604030504040204" pitchFamily="34" charset="0"/>
              </a:rPr>
              <a:t>in string) </a:t>
            </a:r>
          </a:p>
          <a:p>
            <a:endParaRPr lang="en-US" dirty="0">
              <a:latin typeface="+mj-lt"/>
              <a:cs typeface="Tahoma" panose="020B0604030504040204" pitchFamily="34" charset="0"/>
            </a:endParaRPr>
          </a:p>
          <a:p>
            <a:endParaRPr lang="en-US" dirty="0">
              <a:latin typeface="+mj-lt"/>
              <a:cs typeface="Tahoma" panose="020B0604030504040204" pitchFamily="34" charset="0"/>
            </a:endParaRPr>
          </a:p>
          <a:p>
            <a:endParaRPr lang="en-US" dirty="0">
              <a:latin typeface="+mj-lt"/>
              <a:cs typeface="Tahoma" panose="020B0604030504040204" pitchFamily="34"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6123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90600" y="0"/>
            <a:ext cx="8153400" cy="1112519"/>
          </a:xfrm>
        </p:spPr>
        <p:txBody>
          <a:bodyPr/>
          <a:lstStyle/>
          <a:p>
            <a:r>
              <a:rPr lang="en-US" b="1" dirty="0">
                <a:solidFill>
                  <a:srgbClr val="D20000"/>
                </a:solidFill>
                <a:cs typeface="Tahoma" panose="020B0604030504040204" pitchFamily="34" charset="0"/>
              </a:rPr>
              <a:t>String Library</a:t>
            </a:r>
          </a:p>
        </p:txBody>
      </p:sp>
      <p:sp>
        <p:nvSpPr>
          <p:cNvPr id="39939" name="Rectangle 3"/>
          <p:cNvSpPr>
            <a:spLocks noGrp="1" noChangeArrowheads="1"/>
          </p:cNvSpPr>
          <p:nvPr>
            <p:ph type="body" idx="1"/>
          </p:nvPr>
        </p:nvSpPr>
        <p:spPr>
          <a:xfrm>
            <a:off x="39756" y="1219200"/>
            <a:ext cx="8878956" cy="5410200"/>
          </a:xfrm>
        </p:spPr>
        <p:txBody>
          <a:bodyPr>
            <a:noAutofit/>
          </a:bodyPr>
          <a:lstStyle/>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class String</a:t>
            </a: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	</a:t>
            </a:r>
            <a:r>
              <a:rPr lang="en-US" sz="2400" b="1" dirty="0">
                <a:solidFill>
                  <a:srgbClr val="0070C0"/>
                </a:solidFill>
                <a:latin typeface="Consolas" panose="020B0609020204030204" pitchFamily="49" charset="0"/>
                <a:ea typeface="Tahoma" panose="020B0604030504040204" pitchFamily="34" charset="0"/>
                <a:cs typeface="Courier New" panose="02070309020205020404" pitchFamily="49" charset="0"/>
              </a:rPr>
              <a:t>private:</a:t>
            </a: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		char *text;</a:t>
            </a: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	</a:t>
            </a:r>
            <a:r>
              <a:rPr lang="en-US" sz="2400" b="1" dirty="0">
                <a:solidFill>
                  <a:srgbClr val="0070C0"/>
                </a:solidFill>
                <a:latin typeface="Consolas" panose="020B0609020204030204" pitchFamily="49" charset="0"/>
                <a:ea typeface="Tahoma" panose="020B0604030504040204" pitchFamily="34" charset="0"/>
                <a:cs typeface="Courier New" panose="02070309020205020404" pitchFamily="49" charset="0"/>
              </a:rPr>
              <a:t>public:</a:t>
            </a: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	String(char *</a:t>
            </a:r>
            <a:r>
              <a:rPr lang="en-US" sz="2400" b="1" dirty="0" err="1">
                <a:latin typeface="Consolas" panose="020B0609020204030204" pitchFamily="49" charset="0"/>
                <a:ea typeface="Tahoma" panose="020B0604030504040204" pitchFamily="34" charset="0"/>
                <a:cs typeface="Courier New" panose="02070309020205020404" pitchFamily="49" charset="0"/>
              </a:rPr>
              <a:t>str</a:t>
            </a:r>
            <a:r>
              <a:rPr lang="en-US" sz="24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	{		</a:t>
            </a: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		text = new char[ </a:t>
            </a:r>
            <a:r>
              <a:rPr lang="en-US" sz="2400" b="1" dirty="0" err="1">
                <a:latin typeface="Consolas" panose="020B0609020204030204" pitchFamily="49" charset="0"/>
                <a:ea typeface="Tahoma" panose="020B0604030504040204" pitchFamily="34" charset="0"/>
                <a:cs typeface="Courier New" panose="02070309020205020404" pitchFamily="49" charset="0"/>
              </a:rPr>
              <a:t>strlen</a:t>
            </a:r>
            <a:r>
              <a:rPr lang="en-US" sz="2400" b="1" dirty="0">
                <a:latin typeface="Consolas" panose="020B0609020204030204" pitchFamily="49" charset="0"/>
                <a:ea typeface="Tahoma" panose="020B0604030504040204" pitchFamily="34" charset="0"/>
                <a:cs typeface="Courier New" panose="02070309020205020404" pitchFamily="49" charset="0"/>
              </a:rPr>
              <a:t>(</a:t>
            </a:r>
            <a:r>
              <a:rPr lang="en-US" sz="2400" b="1" dirty="0" err="1">
                <a:latin typeface="Consolas" panose="020B0609020204030204" pitchFamily="49" charset="0"/>
                <a:ea typeface="Tahoma" panose="020B0604030504040204" pitchFamily="34" charset="0"/>
                <a:cs typeface="Courier New" panose="02070309020205020404" pitchFamily="49" charset="0"/>
              </a:rPr>
              <a:t>str</a:t>
            </a:r>
            <a:r>
              <a:rPr lang="en-US" sz="24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		</a:t>
            </a:r>
            <a:r>
              <a:rPr lang="en-US" sz="2400" b="1" dirty="0" err="1">
                <a:latin typeface="Consolas" panose="020B0609020204030204" pitchFamily="49" charset="0"/>
                <a:ea typeface="Tahoma" panose="020B0604030504040204" pitchFamily="34" charset="0"/>
                <a:cs typeface="Courier New" panose="02070309020205020404" pitchFamily="49" charset="0"/>
              </a:rPr>
              <a:t>strcpy</a:t>
            </a:r>
            <a:r>
              <a:rPr lang="en-US" sz="2400" b="1" dirty="0">
                <a:latin typeface="Consolas" panose="020B0609020204030204" pitchFamily="49" charset="0"/>
                <a:ea typeface="Tahoma" panose="020B0604030504040204" pitchFamily="34" charset="0"/>
                <a:cs typeface="Courier New" panose="02070309020205020404" pitchFamily="49" charset="0"/>
              </a:rPr>
              <a:t>(</a:t>
            </a:r>
            <a:r>
              <a:rPr lang="en-US" sz="2400" b="1" dirty="0" err="1">
                <a:latin typeface="Consolas" panose="020B0609020204030204" pitchFamily="49" charset="0"/>
                <a:ea typeface="Tahoma" panose="020B0604030504040204" pitchFamily="34" charset="0"/>
                <a:cs typeface="Courier New" panose="02070309020205020404" pitchFamily="49" charset="0"/>
              </a:rPr>
              <a:t>text,str</a:t>
            </a:r>
            <a:r>
              <a:rPr lang="en-US" sz="24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	}</a:t>
            </a:r>
          </a:p>
          <a:p>
            <a:pPr>
              <a:lnSpc>
                <a:spcPct val="80000"/>
              </a:lnSpc>
              <a:spcBef>
                <a:spcPct val="0"/>
              </a:spcBef>
              <a:buFont typeface="Monotype Sorts" charset="2"/>
              <a:buNone/>
            </a:pPr>
            <a:endParaRPr lang="en-US" sz="24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200" b="1" dirty="0">
                <a:latin typeface="Consolas" panose="020B0609020204030204" pitchFamily="49" charset="0"/>
                <a:ea typeface="Tahoma" panose="020B0604030504040204" pitchFamily="34" charset="0"/>
                <a:cs typeface="Courier New" panose="02070309020205020404" pitchFamily="49" charset="0"/>
              </a:rPr>
              <a:t>	</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friend </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ostream</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&amp; operator&lt;&lt;(</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ostream</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&amp;,String &amp;</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friend </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istream</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&amp; operator&gt;&gt;(</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istream</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 &amp;,String &amp;</a:t>
            </a:r>
            <a:r>
              <a:rPr lang="en-US" sz="2200" b="1" dirty="0" err="1">
                <a:solidFill>
                  <a:srgbClr val="2C14DE"/>
                </a:solidFill>
                <a:latin typeface="Consolas" panose="020B0609020204030204" pitchFamily="49" charset="0"/>
                <a:ea typeface="Tahoma" panose="020B0604030504040204" pitchFamily="34" charset="0"/>
                <a:cs typeface="Courier New" panose="02070309020205020404" pitchFamily="49" charset="0"/>
              </a:rPr>
              <a:t>str</a:t>
            </a:r>
            <a:r>
              <a:rPr lang="en-US" sz="2200" b="1" dirty="0">
                <a:solidFill>
                  <a:srgbClr val="2C14DE"/>
                </a:solidFill>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r>
              <a:rPr lang="en-US" sz="2200" b="1" dirty="0">
                <a:latin typeface="Consolas" panose="020B0609020204030204" pitchFamily="49" charset="0"/>
                <a:ea typeface="Tahoma" panose="020B0604030504040204" pitchFamily="34" charset="0"/>
                <a:cs typeface="Courier New" panose="02070309020205020404" pitchFamily="49" charset="0"/>
              </a:rPr>
              <a:t>	void operator= (char *</a:t>
            </a:r>
            <a:r>
              <a:rPr lang="en-US" sz="2200" b="1" dirty="0" err="1">
                <a:latin typeface="Consolas" panose="020B0609020204030204" pitchFamily="49" charset="0"/>
                <a:ea typeface="Tahoma" panose="020B0604030504040204" pitchFamily="34" charset="0"/>
                <a:cs typeface="Courier New" panose="02070309020205020404" pitchFamily="49" charset="0"/>
              </a:rPr>
              <a:t>str</a:t>
            </a:r>
            <a:r>
              <a:rPr lang="en-US" sz="22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2400" b="1" dirty="0">
              <a:latin typeface="Consolas" panose="020B0609020204030204" pitchFamily="49" charset="0"/>
              <a:ea typeface="Tahoma" panose="020B0604030504040204" pitchFamily="34" charset="0"/>
              <a:cs typeface="Courier New" panose="02070309020205020404" pitchFamily="49" charset="0"/>
            </a:endParaRPr>
          </a:p>
          <a:p>
            <a:pPr>
              <a:lnSpc>
                <a:spcPct val="80000"/>
              </a:lnSpc>
              <a:spcBef>
                <a:spcPct val="0"/>
              </a:spcBef>
              <a:buFont typeface="Monotype Sorts" charset="2"/>
              <a:buNone/>
            </a:pPr>
            <a:r>
              <a:rPr lang="en-US" sz="2400" b="1" dirty="0">
                <a:latin typeface="Consolas" panose="020B0609020204030204" pitchFamily="49" charset="0"/>
                <a:ea typeface="Tahoma" panose="020B0604030504040204" pitchFamily="34" charset="0"/>
                <a:cs typeface="Courier New" panose="02070309020205020404" pitchFamily="49" charset="0"/>
              </a:rPr>
              <a:t>};</a:t>
            </a:r>
          </a:p>
          <a:p>
            <a:pPr>
              <a:lnSpc>
                <a:spcPct val="80000"/>
              </a:lnSpc>
              <a:spcBef>
                <a:spcPct val="0"/>
              </a:spcBef>
              <a:buFont typeface="Monotype Sorts" charset="2"/>
              <a:buNone/>
            </a:pPr>
            <a:endParaRPr lang="en-US" sz="1600" b="1" dirty="0">
              <a:latin typeface="Consolas" panose="020B0609020204030204" pitchFamily="49" charset="0"/>
              <a:ea typeface="Tahoma" panose="020B0604030504040204" pitchFamily="34" charset="0"/>
              <a:cs typeface="Courier New" panose="02070309020205020404" pitchFamily="49" charset="0"/>
            </a:endParaRPr>
          </a:p>
        </p:txBody>
      </p:sp>
      <p:sp>
        <p:nvSpPr>
          <p:cNvPr id="4" name="Rectangle 3"/>
          <p:cNvSpPr/>
          <p:nvPr/>
        </p:nvSpPr>
        <p:spPr>
          <a:xfrm>
            <a:off x="39756" y="106680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538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59639</TotalTime>
  <Words>8405</Words>
  <Application>Microsoft Macintosh PowerPoint</Application>
  <PresentationFormat>On-screen Show (4:3)</PresentationFormat>
  <Paragraphs>1254</Paragraphs>
  <Slides>106</Slides>
  <Notes>18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106</vt:i4>
      </vt:variant>
    </vt:vector>
  </HeadingPairs>
  <TitlesOfParts>
    <vt:vector size="118" baseType="lpstr">
      <vt:lpstr>Arial</vt:lpstr>
      <vt:lpstr>Calibri</vt:lpstr>
      <vt:lpstr>Consolas</vt:lpstr>
      <vt:lpstr>Courier</vt:lpstr>
      <vt:lpstr>Courier New</vt:lpstr>
      <vt:lpstr>Monotype Sorts</vt:lpstr>
      <vt:lpstr>Tahoma</vt:lpstr>
      <vt:lpstr>Times New Roman</vt:lpstr>
      <vt:lpstr>Trebuchet MS</vt:lpstr>
      <vt:lpstr>Wingdings</vt:lpstr>
      <vt:lpstr>Office Theme</vt:lpstr>
      <vt:lpstr>Document</vt:lpstr>
      <vt:lpstr>Operator Overloading (CS 1004)</vt:lpstr>
      <vt:lpstr>Operator Overloading – Part 1</vt:lpstr>
      <vt:lpstr>Overloading</vt:lpstr>
      <vt:lpstr>Function Overloading</vt:lpstr>
      <vt:lpstr>Operator Overloading</vt:lpstr>
      <vt:lpstr>Operator Overloading Motivation</vt:lpstr>
      <vt:lpstr>Operator Overloading Motivation</vt:lpstr>
      <vt:lpstr>Operator Overloading</vt:lpstr>
      <vt:lpstr>Operator Overloading</vt:lpstr>
      <vt:lpstr>Operator Overloading</vt:lpstr>
      <vt:lpstr>How to Overload an Operator?</vt:lpstr>
      <vt:lpstr>Syntax to Overload an Operator </vt:lpstr>
      <vt:lpstr>Restriction on Operator Overloading</vt:lpstr>
      <vt:lpstr>Restriction on Operator Overloading</vt:lpstr>
      <vt:lpstr>Operator Overloading Function: Member or non-Member?</vt:lpstr>
      <vt:lpstr>Invoking Object</vt:lpstr>
      <vt:lpstr>Operator Overloading For Member Functions</vt:lpstr>
      <vt:lpstr>Operator Overloading Syntax</vt:lpstr>
      <vt:lpstr>TASK</vt:lpstr>
      <vt:lpstr>Operator Overloading Syntax</vt:lpstr>
      <vt:lpstr>Operator Overloading Syntax</vt:lpstr>
      <vt:lpstr>Operator Overloading Syntax</vt:lpstr>
      <vt:lpstr>Extended Example</vt:lpstr>
      <vt:lpstr>Member functions  ‘addTwo’ and operator+</vt:lpstr>
      <vt:lpstr>Member functions  ‘addTwo’ and operator+</vt:lpstr>
      <vt:lpstr>Multiple Operators</vt:lpstr>
      <vt:lpstr>Client Code for Class Employee</vt:lpstr>
      <vt:lpstr>The Problem</vt:lpstr>
      <vt:lpstr>The Problem</vt:lpstr>
      <vt:lpstr>The Answer</vt:lpstr>
      <vt:lpstr>Extended Example</vt:lpstr>
      <vt:lpstr>Solution Example</vt:lpstr>
      <vt:lpstr>Client Code for Class Employee</vt:lpstr>
      <vt:lpstr>The Answer (double+object)</vt:lpstr>
      <vt:lpstr>The Answer (double+object)</vt:lpstr>
      <vt:lpstr>Another Example of a Non-member Operator Overloading Function</vt:lpstr>
      <vt:lpstr>Overloading other binary operators</vt:lpstr>
      <vt:lpstr>Operator Overloading Syntax</vt:lpstr>
      <vt:lpstr>Overloading ++ and --</vt:lpstr>
      <vt:lpstr>i++ and ++i ?</vt:lpstr>
      <vt:lpstr>Overloaded ++</vt:lpstr>
      <vt:lpstr>Use of the operator ++</vt:lpstr>
      <vt:lpstr>Overloaded ++</vt:lpstr>
      <vt:lpstr>Using ++  (Prefix Notation)</vt:lpstr>
      <vt:lpstr>Problem</vt:lpstr>
      <vt:lpstr>Postfix operator</vt:lpstr>
      <vt:lpstr>Postfix and Prefix ++</vt:lpstr>
      <vt:lpstr>Operator =, operator &amp;</vt:lpstr>
      <vt:lpstr>Assignment Operator =</vt:lpstr>
      <vt:lpstr>Using Implicitly Overloaded  Assignment Operator</vt:lpstr>
      <vt:lpstr>Assignment Operator (=)</vt:lpstr>
      <vt:lpstr>Assignment Operator (=)</vt:lpstr>
      <vt:lpstr>Assignment Operator (=)</vt:lpstr>
      <vt:lpstr>Assignment Operator (=)</vt:lpstr>
      <vt:lpstr>Comparison Operator (==)</vt:lpstr>
      <vt:lpstr>Comparison Operator (==)</vt:lpstr>
      <vt:lpstr>Subscript operator [ ]</vt:lpstr>
      <vt:lpstr>Subscript operator[ ]</vt:lpstr>
      <vt:lpstr>Subscript operator[ ]</vt:lpstr>
      <vt:lpstr>Subscript operator[ ]</vt:lpstr>
      <vt:lpstr>Subscript operator[ ]</vt:lpstr>
      <vt:lpstr>Calling an overloaded operator from native data types</vt:lpstr>
      <vt:lpstr>Calling an overloaded operator from native data types</vt:lpstr>
      <vt:lpstr>Calling an overloaded operator from native data types</vt:lpstr>
      <vt:lpstr>Friend Functions</vt:lpstr>
      <vt:lpstr>Calling an overloaded operator from native data types</vt:lpstr>
      <vt:lpstr>Example</vt:lpstr>
      <vt:lpstr>Example</vt:lpstr>
      <vt:lpstr>Overloading iostream operators &gt;&gt; and &lt;&lt;</vt:lpstr>
      <vt:lpstr>Overloading iostream operators &gt;&gt; and &lt;&lt;</vt:lpstr>
      <vt:lpstr>Example</vt:lpstr>
      <vt:lpstr>Example</vt:lpstr>
      <vt:lpstr>Example</vt:lpstr>
      <vt:lpstr>Overloading iostream operators &gt;&gt; and &lt;&lt;</vt:lpstr>
      <vt:lpstr>Overloading iostream operators &gt;&gt; and &lt;&lt;</vt:lpstr>
      <vt:lpstr>Data Conversion </vt:lpstr>
      <vt:lpstr>Conversion b/w Basic Types</vt:lpstr>
      <vt:lpstr>Explicit Conversion</vt:lpstr>
      <vt:lpstr>Conversion Between Objects and Basic Types</vt:lpstr>
      <vt:lpstr>PowerPoint Presentation</vt:lpstr>
      <vt:lpstr>From User Defined to Basic</vt:lpstr>
      <vt:lpstr>From User Defined to Basic</vt:lpstr>
      <vt:lpstr>From User Defined to Basic</vt:lpstr>
      <vt:lpstr>From User Defined to Basic</vt:lpstr>
      <vt:lpstr>Conversion between Objects of Different Classes</vt:lpstr>
      <vt:lpstr>Example</vt:lpstr>
      <vt:lpstr>PowerPoint Presentation</vt:lpstr>
      <vt:lpstr>Pitfalls of Operator Overloading and Conversion</vt:lpstr>
      <vt:lpstr>Use Similar Meanings</vt:lpstr>
      <vt:lpstr>Show Restraint </vt:lpstr>
      <vt:lpstr>  Case Study: A Date Class</vt:lpstr>
      <vt:lpstr>PowerPoint Presentation</vt:lpstr>
      <vt:lpstr>PowerPoint Presentation</vt:lpstr>
      <vt:lpstr>PowerPoint Presentation</vt:lpstr>
      <vt:lpstr>PowerPoint Presentation</vt:lpstr>
      <vt:lpstr>PowerPoint Presentation</vt:lpstr>
      <vt:lpstr>PowerPoint Presentation</vt:lpstr>
      <vt:lpstr>String Library</vt:lpstr>
      <vt:lpstr>String Library</vt:lpstr>
      <vt:lpstr>String Library</vt:lpstr>
      <vt:lpstr>String Library</vt:lpstr>
      <vt:lpstr>String Library</vt:lpstr>
      <vt:lpstr>String Library</vt:lpstr>
      <vt:lpstr>String Library</vt:lpstr>
      <vt:lpstr>String Library</vt:lpstr>
      <vt:lpstr>String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aleem</dc:creator>
  <cp:lastModifiedBy>Zainab Abaid</cp:lastModifiedBy>
  <cp:revision>577</cp:revision>
  <dcterms:created xsi:type="dcterms:W3CDTF">2012-08-28T12:59:58Z</dcterms:created>
  <dcterms:modified xsi:type="dcterms:W3CDTF">2023-03-27T03:23:24Z</dcterms:modified>
</cp:coreProperties>
</file>