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4"/>
  </p:notesMasterIdLst>
  <p:sldIdLst>
    <p:sldId id="256" r:id="rId2"/>
    <p:sldId id="257" r:id="rId3"/>
    <p:sldId id="258" r:id="rId4"/>
    <p:sldId id="259" r:id="rId5"/>
    <p:sldId id="260" r:id="rId6"/>
    <p:sldId id="261" r:id="rId7"/>
    <p:sldId id="262" r:id="rId8"/>
    <p:sldId id="263" r:id="rId9"/>
    <p:sldId id="264" r:id="rId10"/>
    <p:sldId id="265" r:id="rId11"/>
    <p:sldId id="266" r:id="rId12"/>
    <p:sldId id="317"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Lst>
  <p:sldSz cx="10058400" cy="7772400"/>
  <p:notesSz cx="10058400" cy="7772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661"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ilal Hassan" userId="5372b428-f96d-400a-ab0b-8ec409fc9e52" providerId="ADAL" clId="{A9135DE6-2AF9-44C1-8FF7-8C318FA0E80A}"/>
    <pc:docChg chg="modSld">
      <pc:chgData name="Bilal Hassan" userId="5372b428-f96d-400a-ab0b-8ec409fc9e52" providerId="ADAL" clId="{A9135DE6-2AF9-44C1-8FF7-8C318FA0E80A}" dt="2024-03-30T04:15:49.739" v="0" actId="1076"/>
      <pc:docMkLst>
        <pc:docMk/>
      </pc:docMkLst>
      <pc:sldChg chg="modSp mod">
        <pc:chgData name="Bilal Hassan" userId="5372b428-f96d-400a-ab0b-8ec409fc9e52" providerId="ADAL" clId="{A9135DE6-2AF9-44C1-8FF7-8C318FA0E80A}" dt="2024-03-30T04:15:49.739" v="0" actId="1076"/>
        <pc:sldMkLst>
          <pc:docMk/>
          <pc:sldMk cId="0" sldId="270"/>
        </pc:sldMkLst>
        <pc:picChg chg="mod">
          <ac:chgData name="Bilal Hassan" userId="5372b428-f96d-400a-ab0b-8ec409fc9e52" providerId="ADAL" clId="{A9135DE6-2AF9-44C1-8FF7-8C318FA0E80A}" dt="2024-03-30T04:15:49.739" v="0" actId="1076"/>
          <ac:picMkLst>
            <pc:docMk/>
            <pc:sldMk cId="0" sldId="270"/>
            <ac:picMk id="4"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59275" cy="3889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697538" y="0"/>
            <a:ext cx="4359275" cy="388938"/>
          </a:xfrm>
          <a:prstGeom prst="rect">
            <a:avLst/>
          </a:prstGeom>
        </p:spPr>
        <p:txBody>
          <a:bodyPr vert="horz" lIns="91440" tIns="45720" rIns="91440" bIns="45720" rtlCol="0"/>
          <a:lstStyle>
            <a:lvl1pPr algn="r">
              <a:defRPr sz="1200"/>
            </a:lvl1pPr>
          </a:lstStyle>
          <a:p>
            <a:fld id="{210A5337-7458-4E85-BDA0-D558EA4AA7FD}" type="datetimeFigureOut">
              <a:rPr lang="en-US" smtClean="0"/>
              <a:t>3/30/2024</a:t>
            </a:fld>
            <a:endParaRPr lang="en-US"/>
          </a:p>
        </p:txBody>
      </p:sp>
      <p:sp>
        <p:nvSpPr>
          <p:cNvPr id="4" name="Slide Image Placeholder 3"/>
          <p:cNvSpPr>
            <a:spLocks noGrp="1" noRot="1" noChangeAspect="1"/>
          </p:cNvSpPr>
          <p:nvPr>
            <p:ph type="sldImg" idx="2"/>
          </p:nvPr>
        </p:nvSpPr>
        <p:spPr>
          <a:xfrm>
            <a:off x="3332163" y="971550"/>
            <a:ext cx="3394075" cy="26225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006475" y="3740150"/>
            <a:ext cx="8045450" cy="30607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7383463"/>
            <a:ext cx="4359275" cy="3889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697538" y="7383463"/>
            <a:ext cx="4359275" cy="388937"/>
          </a:xfrm>
          <a:prstGeom prst="rect">
            <a:avLst/>
          </a:prstGeom>
        </p:spPr>
        <p:txBody>
          <a:bodyPr vert="horz" lIns="91440" tIns="45720" rIns="91440" bIns="45720" rtlCol="0" anchor="b"/>
          <a:lstStyle>
            <a:lvl1pPr algn="r">
              <a:defRPr sz="1200"/>
            </a:lvl1pPr>
          </a:lstStyle>
          <a:p>
            <a:fld id="{762F26B9-55C5-4480-81F0-C0063652482A}" type="slidenum">
              <a:rPr lang="en-US" smtClean="0"/>
              <a:t>‹#›</a:t>
            </a:fld>
            <a:endParaRPr lang="en-US"/>
          </a:p>
        </p:txBody>
      </p:sp>
    </p:spTree>
    <p:extLst>
      <p:ext uri="{BB962C8B-B14F-4D97-AF65-F5344CB8AC3E}">
        <p14:creationId xmlns:p14="http://schemas.microsoft.com/office/powerpoint/2010/main" val="1385134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Interruptible Process (also known as "Interruptible Sleep" or "Interruptible State"):</a:t>
            </a:r>
            <a:endParaRPr lang="en-US" sz="1200" b="0" i="0" kern="1200" dirty="0">
              <a:solidFill>
                <a:schemeClr val="tx1"/>
              </a:solidFill>
              <a:effectLst/>
              <a:latin typeface="+mn-lt"/>
              <a:ea typeface="+mn-ea"/>
              <a:cs typeface="+mn-cs"/>
            </a:endParaRPr>
          </a:p>
          <a:p>
            <a:pPr lvl="1"/>
            <a:r>
              <a:rPr lang="en-US" sz="1200" b="0" i="0" kern="1200" dirty="0">
                <a:solidFill>
                  <a:schemeClr val="tx1"/>
                </a:solidFill>
                <a:effectLst/>
                <a:latin typeface="+mn-lt"/>
                <a:ea typeface="+mn-ea"/>
                <a:cs typeface="+mn-cs"/>
              </a:rPr>
              <a:t>An interruptible process is a process that is capable of being interrupted by signals.</a:t>
            </a:r>
          </a:p>
          <a:p>
            <a:pPr lvl="1"/>
            <a:r>
              <a:rPr lang="en-US" sz="1200" b="0" i="0" kern="1200" dirty="0">
                <a:solidFill>
                  <a:schemeClr val="tx1"/>
                </a:solidFill>
                <a:effectLst/>
                <a:latin typeface="+mn-lt"/>
                <a:ea typeface="+mn-ea"/>
                <a:cs typeface="+mn-cs"/>
              </a:rPr>
              <a:t>When a process is in an interruptible state, it is typically waiting for some event to occur, such as I/O operations, and is receptive to signals from the kernel or other processes.</a:t>
            </a:r>
          </a:p>
          <a:p>
            <a:pPr lvl="1"/>
            <a:r>
              <a:rPr lang="en-US" sz="1200" b="0" i="0" kern="1200" dirty="0">
                <a:solidFill>
                  <a:schemeClr val="tx1"/>
                </a:solidFill>
                <a:effectLst/>
                <a:latin typeface="+mn-lt"/>
                <a:ea typeface="+mn-ea"/>
                <a:cs typeface="+mn-cs"/>
              </a:rPr>
              <a:t>The process can be paused or terminated by an external signal, and it can respond to signals like SIGINT (interrupt signal) or SIGTERM (terminate signal).</a:t>
            </a:r>
          </a:p>
          <a:p>
            <a:pPr lvl="1"/>
            <a:r>
              <a:rPr lang="en-US" sz="1200" b="0" i="0" kern="1200" dirty="0">
                <a:solidFill>
                  <a:schemeClr val="tx1"/>
                </a:solidFill>
                <a:effectLst/>
                <a:latin typeface="+mn-lt"/>
                <a:ea typeface="+mn-ea"/>
                <a:cs typeface="+mn-cs"/>
              </a:rPr>
              <a:t>Commonly, interruptible processes are in states such as "TASK_INTERRUPTIBLE" in the Linux kernel scheduling.</a:t>
            </a:r>
          </a:p>
          <a:p>
            <a:r>
              <a:rPr lang="en-US" sz="1200" b="1" i="0" kern="1200" dirty="0">
                <a:solidFill>
                  <a:schemeClr val="tx1"/>
                </a:solidFill>
                <a:effectLst/>
                <a:latin typeface="+mn-lt"/>
                <a:ea typeface="+mn-ea"/>
                <a:cs typeface="+mn-cs"/>
              </a:rPr>
              <a:t>Uninterruptible Process (also known as "Uninterruptible Sleep" or "Uninterruptible State"):</a:t>
            </a:r>
            <a:endParaRPr lang="en-US" sz="1200" b="0" i="0" kern="1200" dirty="0">
              <a:solidFill>
                <a:schemeClr val="tx1"/>
              </a:solidFill>
              <a:effectLst/>
              <a:latin typeface="+mn-lt"/>
              <a:ea typeface="+mn-ea"/>
              <a:cs typeface="+mn-cs"/>
            </a:endParaRPr>
          </a:p>
          <a:p>
            <a:pPr lvl="1"/>
            <a:r>
              <a:rPr lang="en-US" sz="1200" b="0" i="0" kern="1200" dirty="0">
                <a:solidFill>
                  <a:schemeClr val="tx1"/>
                </a:solidFill>
                <a:effectLst/>
                <a:latin typeface="+mn-lt"/>
                <a:ea typeface="+mn-ea"/>
                <a:cs typeface="+mn-cs"/>
              </a:rPr>
              <a:t>An uninterruptible process is a process that is not receptive to most signals, including those that could lead to termination.</a:t>
            </a:r>
          </a:p>
          <a:p>
            <a:pPr lvl="1"/>
            <a:r>
              <a:rPr lang="en-US" sz="1200" b="0" i="0" kern="1200" dirty="0">
                <a:solidFill>
                  <a:schemeClr val="tx1"/>
                </a:solidFill>
                <a:effectLst/>
                <a:latin typeface="+mn-lt"/>
                <a:ea typeface="+mn-ea"/>
                <a:cs typeface="+mn-cs"/>
              </a:rPr>
              <a:t>These processes are typically in a critical section of code where they are waiting for a specific event, such as waiting for disk I/O to complete.</a:t>
            </a:r>
          </a:p>
          <a:p>
            <a:endParaRPr lang="en-US" dirty="0"/>
          </a:p>
        </p:txBody>
      </p:sp>
      <p:sp>
        <p:nvSpPr>
          <p:cNvPr id="4" name="Slide Number Placeholder 3"/>
          <p:cNvSpPr>
            <a:spLocks noGrp="1"/>
          </p:cNvSpPr>
          <p:nvPr>
            <p:ph type="sldNum" sz="quarter" idx="10"/>
          </p:nvPr>
        </p:nvSpPr>
        <p:spPr/>
        <p:txBody>
          <a:bodyPr/>
          <a:lstStyle/>
          <a:p>
            <a:fld id="{762F26B9-55C5-4480-81F0-C0063652482A}" type="slidenum">
              <a:rPr lang="en-US" smtClean="0"/>
              <a:t>30</a:t>
            </a:fld>
            <a:endParaRPr lang="en-US"/>
          </a:p>
        </p:txBody>
      </p:sp>
    </p:spTree>
    <p:extLst>
      <p:ext uri="{BB962C8B-B14F-4D97-AF65-F5344CB8AC3E}">
        <p14:creationId xmlns:p14="http://schemas.microsoft.com/office/powerpoint/2010/main" val="3703444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When a thread returns from its entry function (the function specified when creating the thread), it is as if there was an implicit call to </a:t>
            </a:r>
            <a:r>
              <a:rPr lang="en-US" dirty="0" err="1"/>
              <a:t>pthread_exit</a:t>
            </a:r>
            <a:r>
              <a:rPr lang="en-US" dirty="0"/>
              <a:t>()</a:t>
            </a:r>
            <a:r>
              <a:rPr lang="en-US" sz="1200" b="0" i="0" kern="1200" dirty="0">
                <a:solidFill>
                  <a:schemeClr val="tx1"/>
                </a:solidFill>
                <a:effectLst/>
                <a:latin typeface="+mn-lt"/>
                <a:ea typeface="+mn-ea"/>
                <a:cs typeface="+mn-cs"/>
              </a:rPr>
              <a:t> using the return value of the thread function as the exit status. This means that returning from the thread function is equivalent to calling </a:t>
            </a:r>
            <a:r>
              <a:rPr lang="en-US" dirty="0" err="1"/>
              <a:t>pthread_exit</a:t>
            </a:r>
            <a:r>
              <a:rPr lang="en-US" dirty="0"/>
              <a:t>()</a:t>
            </a:r>
            <a:r>
              <a:rPr lang="en-US" sz="1200" b="0" i="0" kern="1200" dirty="0">
                <a:solidFill>
                  <a:schemeClr val="tx1"/>
                </a:solidFill>
                <a:effectLst/>
                <a:latin typeface="+mn-lt"/>
                <a:ea typeface="+mn-ea"/>
                <a:cs typeface="+mn-cs"/>
              </a:rPr>
              <a:t> with the return value of the function.</a:t>
            </a:r>
          </a:p>
          <a:p>
            <a:r>
              <a:rPr lang="en-US" sz="1200" b="1" i="0" kern="1200" dirty="0">
                <a:solidFill>
                  <a:schemeClr val="tx1"/>
                </a:solidFill>
                <a:effectLst/>
                <a:latin typeface="+mn-lt"/>
                <a:ea typeface="+mn-ea"/>
                <a:cs typeface="+mn-cs"/>
              </a:rPr>
              <a:t>Behavior of the thread executing main() differs:</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thread executing the main() function is treated somewhat differently from other threads. When the main() function returns, it's as if there was an implicit call to exit() using the return value of main() as the exit status. This is how the entire process is typically terminated. Other threads may continue to execute unless explicitly terminated or unless they complete their work.</a:t>
            </a:r>
          </a:p>
          <a:p>
            <a:endParaRPr lang="en-US" dirty="0"/>
          </a:p>
        </p:txBody>
      </p:sp>
      <p:sp>
        <p:nvSpPr>
          <p:cNvPr id="4" name="Slide Number Placeholder 3"/>
          <p:cNvSpPr>
            <a:spLocks noGrp="1"/>
          </p:cNvSpPr>
          <p:nvPr>
            <p:ph type="sldNum" sz="quarter" idx="10"/>
          </p:nvPr>
        </p:nvSpPr>
        <p:spPr/>
        <p:txBody>
          <a:bodyPr/>
          <a:lstStyle/>
          <a:p>
            <a:fld id="{762F26B9-55C5-4480-81F0-C0063652482A}" type="slidenum">
              <a:rPr lang="en-US" smtClean="0"/>
              <a:t>44</a:t>
            </a:fld>
            <a:endParaRPr lang="en-US"/>
          </a:p>
        </p:txBody>
      </p:sp>
    </p:spTree>
    <p:extLst>
      <p:ext uri="{BB962C8B-B14F-4D97-AF65-F5344CB8AC3E}">
        <p14:creationId xmlns:p14="http://schemas.microsoft.com/office/powerpoint/2010/main" val="18619398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Reasons for the issue:</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this code snippet, you are passing a pointer to the t variable as the argument to the </a:t>
            </a:r>
            <a:r>
              <a:rPr lang="en-US" sz="1200" b="0" i="0" kern="1200" dirty="0" err="1">
                <a:solidFill>
                  <a:schemeClr val="tx1"/>
                </a:solidFill>
                <a:effectLst/>
                <a:latin typeface="+mn-lt"/>
                <a:ea typeface="+mn-ea"/>
                <a:cs typeface="+mn-cs"/>
              </a:rPr>
              <a:t>PrintHello</a:t>
            </a:r>
            <a:r>
              <a:rPr lang="en-US" sz="1200" b="0" i="0" kern="1200" dirty="0">
                <a:solidFill>
                  <a:schemeClr val="tx1"/>
                </a:solidFill>
                <a:effectLst/>
                <a:latin typeface="+mn-lt"/>
                <a:ea typeface="+mn-ea"/>
                <a:cs typeface="+mn-cs"/>
              </a:rPr>
              <a:t> function for each thread. This may seem intuitive at first, but it's incorrect for a couple of reasons: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Reasons for the correction:</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this corrected code snippet, you are creating an array of pointers to </a:t>
            </a:r>
            <a:r>
              <a:rPr lang="en-US" sz="1200" b="0" i="0" kern="1200" dirty="0" err="1">
                <a:solidFill>
                  <a:schemeClr val="tx1"/>
                </a:solidFill>
                <a:effectLst/>
                <a:latin typeface="+mn-lt"/>
                <a:ea typeface="+mn-ea"/>
                <a:cs typeface="+mn-cs"/>
              </a:rPr>
              <a:t>int</a:t>
            </a:r>
            <a:r>
              <a:rPr lang="en-US" sz="1200" b="0" i="0" kern="1200" dirty="0">
                <a:solidFill>
                  <a:schemeClr val="tx1"/>
                </a:solidFill>
                <a:effectLst/>
                <a:latin typeface="+mn-lt"/>
                <a:ea typeface="+mn-ea"/>
                <a:cs typeface="+mn-cs"/>
              </a:rPr>
              <a:t> called </a:t>
            </a:r>
            <a:r>
              <a:rPr lang="en-US" sz="1200" b="0" i="0" kern="1200" dirty="0" err="1">
                <a:solidFill>
                  <a:schemeClr val="tx1"/>
                </a:solidFill>
                <a:effectLst/>
                <a:latin typeface="+mn-lt"/>
                <a:ea typeface="+mn-ea"/>
                <a:cs typeface="+mn-cs"/>
              </a:rPr>
              <a:t>tids</a:t>
            </a:r>
            <a:r>
              <a:rPr lang="en-US" sz="1200" b="0" i="0" kern="1200" dirty="0">
                <a:solidFill>
                  <a:schemeClr val="tx1"/>
                </a:solidFill>
                <a:effectLst/>
                <a:latin typeface="+mn-lt"/>
                <a:ea typeface="+mn-ea"/>
                <a:cs typeface="+mn-cs"/>
              </a:rPr>
              <a:t>. Each element in this array is a dynamically allocated integer, and you correctly set its value to t. Here's why this is the right approach:</a:t>
            </a:r>
          </a:p>
          <a:p>
            <a:endParaRPr lang="en-US" dirty="0"/>
          </a:p>
        </p:txBody>
      </p:sp>
      <p:sp>
        <p:nvSpPr>
          <p:cNvPr id="4" name="Slide Number Placeholder 3"/>
          <p:cNvSpPr>
            <a:spLocks noGrp="1"/>
          </p:cNvSpPr>
          <p:nvPr>
            <p:ph type="sldNum" sz="quarter" idx="10"/>
          </p:nvPr>
        </p:nvSpPr>
        <p:spPr/>
        <p:txBody>
          <a:bodyPr/>
          <a:lstStyle/>
          <a:p>
            <a:fld id="{762F26B9-55C5-4480-81F0-C0063652482A}" type="slidenum">
              <a:rPr lang="en-US" smtClean="0"/>
              <a:t>48</a:t>
            </a:fld>
            <a:endParaRPr lang="en-US"/>
          </a:p>
        </p:txBody>
      </p:sp>
    </p:spTree>
    <p:extLst>
      <p:ext uri="{BB962C8B-B14F-4D97-AF65-F5344CB8AC3E}">
        <p14:creationId xmlns:p14="http://schemas.microsoft.com/office/powerpoint/2010/main" val="8876410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It's essential to join or detach threads to avoid leaving zombie threads in your multithreaded application. If you don't join or detach threads, they may accumulate and potentially lead to resource exhaustion or memory leaks.</a:t>
            </a:r>
            <a:endParaRPr lang="en-US" dirty="0"/>
          </a:p>
        </p:txBody>
      </p:sp>
      <p:sp>
        <p:nvSpPr>
          <p:cNvPr id="4" name="Slide Number Placeholder 3"/>
          <p:cNvSpPr>
            <a:spLocks noGrp="1"/>
          </p:cNvSpPr>
          <p:nvPr>
            <p:ph type="sldNum" sz="quarter" idx="10"/>
          </p:nvPr>
        </p:nvSpPr>
        <p:spPr/>
        <p:txBody>
          <a:bodyPr/>
          <a:lstStyle/>
          <a:p>
            <a:fld id="{762F26B9-55C5-4480-81F0-C0063652482A}" type="slidenum">
              <a:rPr lang="en-US" smtClean="0"/>
              <a:t>56</a:t>
            </a:fld>
            <a:endParaRPr lang="en-US"/>
          </a:p>
        </p:txBody>
      </p:sp>
    </p:spTree>
    <p:extLst>
      <p:ext uri="{BB962C8B-B14F-4D97-AF65-F5344CB8AC3E}">
        <p14:creationId xmlns:p14="http://schemas.microsoft.com/office/powerpoint/2010/main" val="1050959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ctrTitle"/>
          </p:nvPr>
        </p:nvSpPr>
        <p:spPr>
          <a:xfrm>
            <a:off x="859082" y="807240"/>
            <a:ext cx="8340235" cy="452119"/>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508760" y="4352544"/>
            <a:ext cx="7040880" cy="19431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400" b="0" i="0">
                <a:solidFill>
                  <a:schemeClr val="tx1"/>
                </a:solidFill>
                <a:latin typeface="Tahoma"/>
                <a:cs typeface="Tahoma"/>
              </a:defRPr>
            </a:lvl1pPr>
          </a:lstStyle>
          <a:p>
            <a:pPr marL="12700">
              <a:lnSpc>
                <a:spcPct val="100000"/>
              </a:lnSpc>
              <a:spcBef>
                <a:spcPts val="105"/>
              </a:spcBef>
            </a:pPr>
            <a:r>
              <a:rPr spc="-15" dirty="0"/>
              <a:t>4-Threads</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6" name="Holder 6"/>
          <p:cNvSpPr>
            <a:spLocks noGrp="1"/>
          </p:cNvSpPr>
          <p:nvPr>
            <p:ph type="sldNum" sz="quarter" idx="7"/>
          </p:nvPr>
        </p:nvSpPr>
        <p:spPr/>
        <p:txBody>
          <a:bodyPr lIns="0" tIns="0" rIns="0" bIns="0"/>
          <a:lstStyle>
            <a:lvl1pPr>
              <a:defRPr sz="1400" b="0" i="0">
                <a:solidFill>
                  <a:schemeClr val="tx1"/>
                </a:solidFill>
                <a:latin typeface="Tahoma"/>
                <a:cs typeface="Tahoma"/>
              </a:defRPr>
            </a:lvl1pPr>
          </a:lstStyle>
          <a:p>
            <a:pPr marL="38100">
              <a:lnSpc>
                <a:spcPct val="100000"/>
              </a:lnSpc>
              <a:spcBef>
                <a:spcPts val="105"/>
              </a:spcBef>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rgbClr val="0070BF"/>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sz="1200" b="0" i="0">
                <a:solidFill>
                  <a:schemeClr val="tx1"/>
                </a:solidFill>
                <a:latin typeface="Consolas"/>
                <a:cs typeface="Consolas"/>
              </a:defRPr>
            </a:lvl1pPr>
          </a:lstStyle>
          <a:p>
            <a:endParaRPr/>
          </a:p>
        </p:txBody>
      </p:sp>
      <p:sp>
        <p:nvSpPr>
          <p:cNvPr id="4" name="Holder 4"/>
          <p:cNvSpPr>
            <a:spLocks noGrp="1"/>
          </p:cNvSpPr>
          <p:nvPr>
            <p:ph type="ftr" sz="quarter" idx="5"/>
          </p:nvPr>
        </p:nvSpPr>
        <p:spPr/>
        <p:txBody>
          <a:bodyPr lIns="0" tIns="0" rIns="0" bIns="0"/>
          <a:lstStyle>
            <a:lvl1pPr>
              <a:defRPr sz="1400" b="0" i="0">
                <a:solidFill>
                  <a:schemeClr val="tx1"/>
                </a:solidFill>
                <a:latin typeface="Tahoma"/>
                <a:cs typeface="Tahoma"/>
              </a:defRPr>
            </a:lvl1pPr>
          </a:lstStyle>
          <a:p>
            <a:pPr marL="12700">
              <a:lnSpc>
                <a:spcPct val="100000"/>
              </a:lnSpc>
              <a:spcBef>
                <a:spcPts val="105"/>
              </a:spcBef>
            </a:pPr>
            <a:r>
              <a:rPr spc="-15" dirty="0"/>
              <a:t>4-Threads</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6" name="Holder 6"/>
          <p:cNvSpPr>
            <a:spLocks noGrp="1"/>
          </p:cNvSpPr>
          <p:nvPr>
            <p:ph type="sldNum" sz="quarter" idx="7"/>
          </p:nvPr>
        </p:nvSpPr>
        <p:spPr/>
        <p:txBody>
          <a:bodyPr lIns="0" tIns="0" rIns="0" bIns="0"/>
          <a:lstStyle>
            <a:lvl1pPr>
              <a:defRPr sz="1400" b="0" i="0">
                <a:solidFill>
                  <a:schemeClr val="tx1"/>
                </a:solidFill>
                <a:latin typeface="Tahoma"/>
                <a:cs typeface="Tahoma"/>
              </a:defRPr>
            </a:lvl1pPr>
          </a:lstStyle>
          <a:p>
            <a:pPr marL="38100">
              <a:lnSpc>
                <a:spcPct val="100000"/>
              </a:lnSpc>
              <a:spcBef>
                <a:spcPts val="105"/>
              </a:spcBef>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rgbClr val="0070BF"/>
                </a:solidFill>
                <a:latin typeface="Tahoma"/>
                <a:cs typeface="Tahoma"/>
              </a:defRPr>
            </a:lvl1pPr>
          </a:lstStyle>
          <a:p>
            <a:endParaRPr/>
          </a:p>
        </p:txBody>
      </p:sp>
      <p:sp>
        <p:nvSpPr>
          <p:cNvPr id="3" name="Holder 3"/>
          <p:cNvSpPr>
            <a:spLocks noGrp="1"/>
          </p:cNvSpPr>
          <p:nvPr>
            <p:ph sz="half" idx="2"/>
          </p:nvPr>
        </p:nvSpPr>
        <p:spPr>
          <a:xfrm>
            <a:off x="660918" y="2298395"/>
            <a:ext cx="4060825" cy="4121785"/>
          </a:xfrm>
          <a:prstGeom prst="rect">
            <a:avLst/>
          </a:prstGeom>
        </p:spPr>
        <p:txBody>
          <a:bodyPr wrap="square" lIns="0" tIns="0" rIns="0" bIns="0">
            <a:spAutoFit/>
          </a:bodyPr>
          <a:lstStyle>
            <a:lvl1pPr>
              <a:defRPr sz="1400" b="0" i="0">
                <a:solidFill>
                  <a:schemeClr val="tx1"/>
                </a:solidFill>
                <a:latin typeface="Consolas"/>
                <a:cs typeface="Consolas"/>
              </a:defRPr>
            </a:lvl1pPr>
          </a:lstStyle>
          <a:p>
            <a:endParaRPr/>
          </a:p>
        </p:txBody>
      </p:sp>
      <p:sp>
        <p:nvSpPr>
          <p:cNvPr id="4" name="Holder 4"/>
          <p:cNvSpPr>
            <a:spLocks noGrp="1"/>
          </p:cNvSpPr>
          <p:nvPr>
            <p:ph sz="half" idx="3"/>
          </p:nvPr>
        </p:nvSpPr>
        <p:spPr>
          <a:xfrm>
            <a:off x="5228327" y="1490522"/>
            <a:ext cx="4158615" cy="4890135"/>
          </a:xfrm>
          <a:prstGeom prst="rect">
            <a:avLst/>
          </a:prstGeom>
        </p:spPr>
        <p:txBody>
          <a:bodyPr wrap="square" lIns="0" tIns="0" rIns="0" bIns="0">
            <a:spAutoFit/>
          </a:bodyPr>
          <a:lstStyle>
            <a:lvl1pPr>
              <a:defRPr sz="1400" b="0" i="0">
                <a:solidFill>
                  <a:schemeClr val="tx1"/>
                </a:solidFill>
                <a:latin typeface="Consolas"/>
                <a:cs typeface="Consolas"/>
              </a:defRPr>
            </a:lvl1pPr>
          </a:lstStyle>
          <a:p>
            <a:endParaRPr/>
          </a:p>
        </p:txBody>
      </p:sp>
      <p:sp>
        <p:nvSpPr>
          <p:cNvPr id="5" name="Holder 5"/>
          <p:cNvSpPr>
            <a:spLocks noGrp="1"/>
          </p:cNvSpPr>
          <p:nvPr>
            <p:ph type="ftr" sz="quarter" idx="5"/>
          </p:nvPr>
        </p:nvSpPr>
        <p:spPr/>
        <p:txBody>
          <a:bodyPr lIns="0" tIns="0" rIns="0" bIns="0"/>
          <a:lstStyle>
            <a:lvl1pPr>
              <a:defRPr sz="1400" b="0" i="0">
                <a:solidFill>
                  <a:schemeClr val="tx1"/>
                </a:solidFill>
                <a:latin typeface="Tahoma"/>
                <a:cs typeface="Tahoma"/>
              </a:defRPr>
            </a:lvl1pPr>
          </a:lstStyle>
          <a:p>
            <a:pPr marL="12700">
              <a:lnSpc>
                <a:spcPct val="100000"/>
              </a:lnSpc>
              <a:spcBef>
                <a:spcPts val="105"/>
              </a:spcBef>
            </a:pPr>
            <a:r>
              <a:rPr spc="-15" dirty="0"/>
              <a:t>4-Threads</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7" name="Holder 7"/>
          <p:cNvSpPr>
            <a:spLocks noGrp="1"/>
          </p:cNvSpPr>
          <p:nvPr>
            <p:ph type="sldNum" sz="quarter" idx="7"/>
          </p:nvPr>
        </p:nvSpPr>
        <p:spPr/>
        <p:txBody>
          <a:bodyPr lIns="0" tIns="0" rIns="0" bIns="0"/>
          <a:lstStyle>
            <a:lvl1pPr>
              <a:defRPr sz="1400" b="0" i="0">
                <a:solidFill>
                  <a:schemeClr val="tx1"/>
                </a:solidFill>
                <a:latin typeface="Tahoma"/>
                <a:cs typeface="Tahoma"/>
              </a:defRPr>
            </a:lvl1pPr>
          </a:lstStyle>
          <a:p>
            <a:pPr marL="38100">
              <a:lnSpc>
                <a:spcPct val="100000"/>
              </a:lnSpc>
              <a:spcBef>
                <a:spcPts val="105"/>
              </a:spcBef>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rgbClr val="0070BF"/>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defRPr sz="1400" b="0" i="0">
                <a:solidFill>
                  <a:schemeClr val="tx1"/>
                </a:solidFill>
                <a:latin typeface="Tahoma"/>
                <a:cs typeface="Tahoma"/>
              </a:defRPr>
            </a:lvl1pPr>
          </a:lstStyle>
          <a:p>
            <a:pPr marL="12700">
              <a:lnSpc>
                <a:spcPct val="100000"/>
              </a:lnSpc>
              <a:spcBef>
                <a:spcPts val="105"/>
              </a:spcBef>
            </a:pPr>
            <a:r>
              <a:rPr spc="-15" dirty="0"/>
              <a:t>4-Threads</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5" name="Holder 5"/>
          <p:cNvSpPr>
            <a:spLocks noGrp="1"/>
          </p:cNvSpPr>
          <p:nvPr>
            <p:ph type="sldNum" sz="quarter" idx="7"/>
          </p:nvPr>
        </p:nvSpPr>
        <p:spPr/>
        <p:txBody>
          <a:bodyPr lIns="0" tIns="0" rIns="0" bIns="0"/>
          <a:lstStyle>
            <a:lvl1pPr>
              <a:defRPr sz="1400" b="0" i="0">
                <a:solidFill>
                  <a:schemeClr val="tx1"/>
                </a:solidFill>
                <a:latin typeface="Tahoma"/>
                <a:cs typeface="Tahoma"/>
              </a:defRPr>
            </a:lvl1pPr>
          </a:lstStyle>
          <a:p>
            <a:pPr marL="38100">
              <a:lnSpc>
                <a:spcPct val="100000"/>
              </a:lnSpc>
              <a:spcBef>
                <a:spcPts val="105"/>
              </a:spcBef>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400" b="0" i="0">
                <a:solidFill>
                  <a:schemeClr val="tx1"/>
                </a:solidFill>
                <a:latin typeface="Tahoma"/>
                <a:cs typeface="Tahoma"/>
              </a:defRPr>
            </a:lvl1pPr>
          </a:lstStyle>
          <a:p>
            <a:pPr marL="12700">
              <a:lnSpc>
                <a:spcPct val="100000"/>
              </a:lnSpc>
              <a:spcBef>
                <a:spcPts val="105"/>
              </a:spcBef>
            </a:pPr>
            <a:r>
              <a:rPr spc="-15" dirty="0"/>
              <a:t>4-Threads</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4" name="Holder 4"/>
          <p:cNvSpPr>
            <a:spLocks noGrp="1"/>
          </p:cNvSpPr>
          <p:nvPr>
            <p:ph type="sldNum" sz="quarter" idx="7"/>
          </p:nvPr>
        </p:nvSpPr>
        <p:spPr/>
        <p:txBody>
          <a:bodyPr lIns="0" tIns="0" rIns="0" bIns="0"/>
          <a:lstStyle>
            <a:lvl1pPr>
              <a:defRPr sz="1400" b="0" i="0">
                <a:solidFill>
                  <a:schemeClr val="tx1"/>
                </a:solidFill>
                <a:latin typeface="Tahoma"/>
                <a:cs typeface="Tahoma"/>
              </a:defRPr>
            </a:lvl1pPr>
          </a:lstStyle>
          <a:p>
            <a:pPr marL="38100">
              <a:lnSpc>
                <a:spcPct val="100000"/>
              </a:lnSpc>
              <a:spcBef>
                <a:spcPts val="105"/>
              </a:spcBef>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08660" y="1504187"/>
            <a:ext cx="8642985" cy="12700"/>
          </a:xfrm>
          <a:custGeom>
            <a:avLst/>
            <a:gdLst/>
            <a:ahLst/>
            <a:cxnLst/>
            <a:rect l="l" t="t" r="r" b="b"/>
            <a:pathLst>
              <a:path w="8642985" h="12700">
                <a:moveTo>
                  <a:pt x="8642604" y="12191"/>
                </a:moveTo>
                <a:lnTo>
                  <a:pt x="0" y="12191"/>
                </a:lnTo>
                <a:lnTo>
                  <a:pt x="0" y="0"/>
                </a:lnTo>
                <a:lnTo>
                  <a:pt x="8642604" y="0"/>
                </a:lnTo>
                <a:lnTo>
                  <a:pt x="8642604" y="12191"/>
                </a:lnTo>
                <a:close/>
              </a:path>
            </a:pathLst>
          </a:custGeom>
          <a:solidFill>
            <a:srgbClr val="000000"/>
          </a:solidFill>
        </p:spPr>
        <p:txBody>
          <a:bodyPr wrap="square" lIns="0" tIns="0" rIns="0" bIns="0" rtlCol="0"/>
          <a:lstStyle/>
          <a:p>
            <a:endParaRPr/>
          </a:p>
        </p:txBody>
      </p:sp>
      <p:sp>
        <p:nvSpPr>
          <p:cNvPr id="2" name="Holder 2"/>
          <p:cNvSpPr>
            <a:spLocks noGrp="1"/>
          </p:cNvSpPr>
          <p:nvPr>
            <p:ph type="title"/>
          </p:nvPr>
        </p:nvSpPr>
        <p:spPr>
          <a:xfrm>
            <a:off x="859082" y="807240"/>
            <a:ext cx="8340235" cy="452119"/>
          </a:xfrm>
          <a:prstGeom prst="rect">
            <a:avLst/>
          </a:prstGeom>
        </p:spPr>
        <p:txBody>
          <a:bodyPr wrap="square" lIns="0" tIns="0" rIns="0" bIns="0">
            <a:spAutoFit/>
          </a:bodyPr>
          <a:lstStyle>
            <a:lvl1pPr>
              <a:defRPr sz="2800" b="0" i="0">
                <a:solidFill>
                  <a:srgbClr val="0070BF"/>
                </a:solidFill>
                <a:latin typeface="Tahoma"/>
                <a:cs typeface="Tahoma"/>
              </a:defRPr>
            </a:lvl1pPr>
          </a:lstStyle>
          <a:p>
            <a:endParaRPr/>
          </a:p>
        </p:txBody>
      </p:sp>
      <p:sp>
        <p:nvSpPr>
          <p:cNvPr id="3" name="Holder 3"/>
          <p:cNvSpPr>
            <a:spLocks noGrp="1"/>
          </p:cNvSpPr>
          <p:nvPr>
            <p:ph type="body" idx="1"/>
          </p:nvPr>
        </p:nvSpPr>
        <p:spPr>
          <a:xfrm>
            <a:off x="860513" y="1569234"/>
            <a:ext cx="8027670" cy="5363845"/>
          </a:xfrm>
          <a:prstGeom prst="rect">
            <a:avLst/>
          </a:prstGeom>
        </p:spPr>
        <p:txBody>
          <a:bodyPr wrap="square" lIns="0" tIns="0" rIns="0" bIns="0">
            <a:spAutoFit/>
          </a:bodyPr>
          <a:lstStyle>
            <a:lvl1pPr>
              <a:defRPr sz="1200" b="0" i="0">
                <a:solidFill>
                  <a:schemeClr val="tx1"/>
                </a:solidFill>
                <a:latin typeface="Consolas"/>
                <a:cs typeface="Consolas"/>
              </a:defRPr>
            </a:lvl1pPr>
          </a:lstStyle>
          <a:p>
            <a:endParaRPr/>
          </a:p>
        </p:txBody>
      </p:sp>
      <p:sp>
        <p:nvSpPr>
          <p:cNvPr id="4" name="Holder 4"/>
          <p:cNvSpPr>
            <a:spLocks noGrp="1"/>
          </p:cNvSpPr>
          <p:nvPr>
            <p:ph type="ftr" sz="quarter" idx="5"/>
          </p:nvPr>
        </p:nvSpPr>
        <p:spPr>
          <a:xfrm>
            <a:off x="4627930" y="6871149"/>
            <a:ext cx="807720" cy="240665"/>
          </a:xfrm>
          <a:prstGeom prst="rect">
            <a:avLst/>
          </a:prstGeom>
        </p:spPr>
        <p:txBody>
          <a:bodyPr wrap="square" lIns="0" tIns="0" rIns="0" bIns="0">
            <a:spAutoFit/>
          </a:bodyPr>
          <a:lstStyle>
            <a:lvl1pPr>
              <a:defRPr sz="1400" b="0" i="0">
                <a:solidFill>
                  <a:schemeClr val="tx1"/>
                </a:solidFill>
                <a:latin typeface="Tahoma"/>
                <a:cs typeface="Tahoma"/>
              </a:defRPr>
            </a:lvl1pPr>
          </a:lstStyle>
          <a:p>
            <a:pPr marL="12700">
              <a:lnSpc>
                <a:spcPct val="100000"/>
              </a:lnSpc>
              <a:spcBef>
                <a:spcPts val="105"/>
              </a:spcBef>
            </a:pPr>
            <a:r>
              <a:rPr spc="-15" dirty="0"/>
              <a:t>4-Threads</a:t>
            </a:r>
          </a:p>
        </p:txBody>
      </p:sp>
      <p:sp>
        <p:nvSpPr>
          <p:cNvPr id="5" name="Holder 5"/>
          <p:cNvSpPr>
            <a:spLocks noGrp="1"/>
          </p:cNvSpPr>
          <p:nvPr>
            <p:ph type="dt" sz="half" idx="6"/>
          </p:nvPr>
        </p:nvSpPr>
        <p:spPr>
          <a:xfrm>
            <a:off x="502920" y="7228332"/>
            <a:ext cx="2313432" cy="3886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6" name="Holder 6"/>
          <p:cNvSpPr>
            <a:spLocks noGrp="1"/>
          </p:cNvSpPr>
          <p:nvPr>
            <p:ph type="sldNum" sz="quarter" idx="7"/>
          </p:nvPr>
        </p:nvSpPr>
        <p:spPr>
          <a:xfrm>
            <a:off x="8997829" y="6871149"/>
            <a:ext cx="273684" cy="240665"/>
          </a:xfrm>
          <a:prstGeom prst="rect">
            <a:avLst/>
          </a:prstGeom>
        </p:spPr>
        <p:txBody>
          <a:bodyPr wrap="square" lIns="0" tIns="0" rIns="0" bIns="0">
            <a:spAutoFit/>
          </a:bodyPr>
          <a:lstStyle>
            <a:lvl1pPr>
              <a:defRPr sz="1400" b="0" i="0">
                <a:solidFill>
                  <a:schemeClr val="tx1"/>
                </a:solidFill>
                <a:latin typeface="Tahoma"/>
                <a:cs typeface="Tahoma"/>
              </a:defRPr>
            </a:lvl1pPr>
          </a:lstStyle>
          <a:p>
            <a:pPr marL="38100">
              <a:lnSpc>
                <a:spcPct val="100000"/>
              </a:lnSpc>
              <a:spcBef>
                <a:spcPts val="105"/>
              </a:spcBef>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1.xml"/><Relationship Id="rId4" Type="http://schemas.openxmlformats.org/officeDocument/2006/relationships/image" Target="../media/image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 Id="rId4" Type="http://schemas.openxmlformats.org/officeDocument/2006/relationships/image" Target="../media/image19.jpg"/></Relationships>
</file>

<file path=ppt/slides/_rels/slide25.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2.xml"/><Relationship Id="rId4" Type="http://schemas.openxmlformats.org/officeDocument/2006/relationships/image" Target="../media/image22.jpg"/></Relationships>
</file>

<file path=ppt/slides/_rels/slide26.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81812" y="3951732"/>
            <a:ext cx="8642985" cy="13970"/>
          </a:xfrm>
          <a:custGeom>
            <a:avLst/>
            <a:gdLst/>
            <a:ahLst/>
            <a:cxnLst/>
            <a:rect l="l" t="t" r="r" b="b"/>
            <a:pathLst>
              <a:path w="8642985" h="13970">
                <a:moveTo>
                  <a:pt x="8642604" y="13716"/>
                </a:moveTo>
                <a:lnTo>
                  <a:pt x="0" y="13716"/>
                </a:lnTo>
                <a:lnTo>
                  <a:pt x="0" y="0"/>
                </a:lnTo>
                <a:lnTo>
                  <a:pt x="8642604" y="0"/>
                </a:lnTo>
                <a:lnTo>
                  <a:pt x="8642604" y="13716"/>
                </a:lnTo>
                <a:close/>
              </a:path>
            </a:pathLst>
          </a:custGeom>
          <a:solidFill>
            <a:srgbClr val="000000"/>
          </a:solidFill>
        </p:spPr>
        <p:txBody>
          <a:bodyPr wrap="square" lIns="0" tIns="0" rIns="0" bIns="0" rtlCol="0"/>
          <a:lstStyle/>
          <a:p>
            <a:endParaRPr/>
          </a:p>
        </p:txBody>
      </p:sp>
      <p:sp>
        <p:nvSpPr>
          <p:cNvPr id="3" name="object 3"/>
          <p:cNvSpPr txBox="1"/>
          <p:nvPr/>
        </p:nvSpPr>
        <p:spPr>
          <a:xfrm>
            <a:off x="3536674" y="2809842"/>
            <a:ext cx="2982595" cy="452120"/>
          </a:xfrm>
          <a:prstGeom prst="rect">
            <a:avLst/>
          </a:prstGeom>
        </p:spPr>
        <p:txBody>
          <a:bodyPr vert="horz" wrap="square" lIns="0" tIns="12065" rIns="0" bIns="0" rtlCol="0">
            <a:spAutoFit/>
          </a:bodyPr>
          <a:lstStyle/>
          <a:p>
            <a:pPr marL="12700">
              <a:lnSpc>
                <a:spcPct val="100000"/>
              </a:lnSpc>
              <a:spcBef>
                <a:spcPts val="95"/>
              </a:spcBef>
            </a:pPr>
            <a:r>
              <a:rPr sz="2800" spc="-5" dirty="0">
                <a:solidFill>
                  <a:srgbClr val="0070BF"/>
                </a:solidFill>
                <a:latin typeface="Tahoma"/>
                <a:cs typeface="Tahoma"/>
              </a:rPr>
              <a:t>Operating</a:t>
            </a:r>
            <a:r>
              <a:rPr sz="2800" spc="-20" dirty="0">
                <a:solidFill>
                  <a:srgbClr val="0070BF"/>
                </a:solidFill>
                <a:latin typeface="Tahoma"/>
                <a:cs typeface="Tahoma"/>
              </a:rPr>
              <a:t> </a:t>
            </a:r>
            <a:r>
              <a:rPr sz="2800" spc="-5" dirty="0">
                <a:solidFill>
                  <a:srgbClr val="0070BF"/>
                </a:solidFill>
                <a:latin typeface="Tahoma"/>
                <a:cs typeface="Tahoma"/>
              </a:rPr>
              <a:t>Systems</a:t>
            </a:r>
            <a:endParaRPr sz="2800">
              <a:latin typeface="Tahoma"/>
              <a:cs typeface="Tahoma"/>
            </a:endParaRPr>
          </a:p>
        </p:txBody>
      </p:sp>
      <p:sp>
        <p:nvSpPr>
          <p:cNvPr id="5" name="object 5"/>
          <p:cNvSpPr txBox="1"/>
          <p:nvPr/>
        </p:nvSpPr>
        <p:spPr>
          <a:xfrm>
            <a:off x="4624882" y="6733913"/>
            <a:ext cx="807720" cy="240665"/>
          </a:xfrm>
          <a:prstGeom prst="rect">
            <a:avLst/>
          </a:prstGeom>
        </p:spPr>
        <p:txBody>
          <a:bodyPr vert="horz" wrap="square" lIns="0" tIns="13335" rIns="0" bIns="0" rtlCol="0">
            <a:spAutoFit/>
          </a:bodyPr>
          <a:lstStyle/>
          <a:p>
            <a:pPr marL="12700">
              <a:lnSpc>
                <a:spcPct val="100000"/>
              </a:lnSpc>
              <a:spcBef>
                <a:spcPts val="105"/>
              </a:spcBef>
            </a:pPr>
            <a:r>
              <a:rPr sz="1400" spc="-15" dirty="0">
                <a:latin typeface="Tahoma"/>
                <a:cs typeface="Tahoma"/>
              </a:rPr>
              <a:t>4-Threads</a:t>
            </a:r>
            <a:endParaRPr sz="1400">
              <a:latin typeface="Tahoma"/>
              <a:cs typeface="Tahoma"/>
            </a:endParaRPr>
          </a:p>
        </p:txBody>
      </p:sp>
      <p:sp>
        <p:nvSpPr>
          <p:cNvPr id="6" name="object 6"/>
          <p:cNvSpPr txBox="1"/>
          <p:nvPr/>
        </p:nvSpPr>
        <p:spPr>
          <a:xfrm>
            <a:off x="8941726" y="6733913"/>
            <a:ext cx="123189" cy="240665"/>
          </a:xfrm>
          <a:prstGeom prst="rect">
            <a:avLst/>
          </a:prstGeom>
        </p:spPr>
        <p:txBody>
          <a:bodyPr vert="horz" wrap="square" lIns="0" tIns="13335" rIns="0" bIns="0" rtlCol="0">
            <a:spAutoFit/>
          </a:bodyPr>
          <a:lstStyle/>
          <a:p>
            <a:pPr marL="12700">
              <a:lnSpc>
                <a:spcPct val="100000"/>
              </a:lnSpc>
              <a:spcBef>
                <a:spcPts val="105"/>
              </a:spcBef>
            </a:pPr>
            <a:r>
              <a:rPr sz="1400" dirty="0">
                <a:latin typeface="Tahoma"/>
                <a:cs typeface="Tahoma"/>
              </a:rPr>
              <a:t>1</a:t>
            </a:r>
            <a:endParaRPr sz="1400">
              <a:latin typeface="Tahoma"/>
              <a:cs typeface="Tahoma"/>
            </a:endParaRPr>
          </a:p>
        </p:txBody>
      </p:sp>
      <p:sp>
        <p:nvSpPr>
          <p:cNvPr id="4" name="object 4"/>
          <p:cNvSpPr txBox="1"/>
          <p:nvPr/>
        </p:nvSpPr>
        <p:spPr>
          <a:xfrm>
            <a:off x="2980374" y="4205785"/>
            <a:ext cx="4159250" cy="345440"/>
          </a:xfrm>
          <a:prstGeom prst="rect">
            <a:avLst/>
          </a:prstGeom>
        </p:spPr>
        <p:txBody>
          <a:bodyPr vert="horz" wrap="square" lIns="0" tIns="12700" rIns="0" bIns="0" rtlCol="0">
            <a:spAutoFit/>
          </a:bodyPr>
          <a:lstStyle/>
          <a:p>
            <a:pPr marL="12700">
              <a:lnSpc>
                <a:spcPct val="100000"/>
              </a:lnSpc>
              <a:spcBef>
                <a:spcPts val="100"/>
              </a:spcBef>
            </a:pPr>
            <a:r>
              <a:rPr sz="2100" b="1" spc="-10" dirty="0">
                <a:latin typeface="Tahoma"/>
                <a:cs typeface="Tahoma"/>
              </a:rPr>
              <a:t>4.</a:t>
            </a:r>
            <a:r>
              <a:rPr sz="2100" b="1" spc="10" dirty="0">
                <a:latin typeface="Tahoma"/>
                <a:cs typeface="Tahoma"/>
              </a:rPr>
              <a:t> </a:t>
            </a:r>
            <a:r>
              <a:rPr sz="2100" b="1" spc="-5" dirty="0">
                <a:latin typeface="Tahoma"/>
                <a:cs typeface="Tahoma"/>
              </a:rPr>
              <a:t>Multithreaded</a:t>
            </a:r>
            <a:r>
              <a:rPr sz="2100" b="1" spc="20" dirty="0">
                <a:latin typeface="Tahoma"/>
                <a:cs typeface="Tahoma"/>
              </a:rPr>
              <a:t> </a:t>
            </a:r>
            <a:r>
              <a:rPr sz="2100" b="1" spc="-5" dirty="0">
                <a:latin typeface="Tahoma"/>
                <a:cs typeface="Tahoma"/>
              </a:rPr>
              <a:t>Programming</a:t>
            </a:r>
            <a:endParaRPr sz="2100">
              <a:latin typeface="Tahoma"/>
              <a:cs typeface="Tahom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708660" y="1504187"/>
            <a:ext cx="8642985" cy="2528570"/>
            <a:chOff x="708660" y="1504187"/>
            <a:chExt cx="8642985" cy="2528570"/>
          </a:xfrm>
        </p:grpSpPr>
        <p:sp>
          <p:nvSpPr>
            <p:cNvPr id="3" name="object 3"/>
            <p:cNvSpPr/>
            <p:nvPr/>
          </p:nvSpPr>
          <p:spPr>
            <a:xfrm>
              <a:off x="708660" y="1504187"/>
              <a:ext cx="8642985" cy="12700"/>
            </a:xfrm>
            <a:custGeom>
              <a:avLst/>
              <a:gdLst/>
              <a:ahLst/>
              <a:cxnLst/>
              <a:rect l="l" t="t" r="r" b="b"/>
              <a:pathLst>
                <a:path w="8642985" h="12700">
                  <a:moveTo>
                    <a:pt x="8642604" y="12191"/>
                  </a:moveTo>
                  <a:lnTo>
                    <a:pt x="0" y="12191"/>
                  </a:lnTo>
                  <a:lnTo>
                    <a:pt x="0" y="0"/>
                  </a:lnTo>
                  <a:lnTo>
                    <a:pt x="8642604" y="0"/>
                  </a:lnTo>
                  <a:lnTo>
                    <a:pt x="8642604" y="12191"/>
                  </a:lnTo>
                  <a:close/>
                </a:path>
              </a:pathLst>
            </a:custGeom>
            <a:solidFill>
              <a:srgbClr val="000000"/>
            </a:solidFill>
          </p:spPr>
          <p:txBody>
            <a:bodyPr wrap="square" lIns="0" tIns="0" rIns="0" bIns="0" rtlCol="0"/>
            <a:lstStyle/>
            <a:p>
              <a:endParaRPr/>
            </a:p>
          </p:txBody>
        </p:sp>
        <p:pic>
          <p:nvPicPr>
            <p:cNvPr id="4" name="object 4"/>
            <p:cNvPicPr/>
            <p:nvPr/>
          </p:nvPicPr>
          <p:blipFill>
            <a:blip r:embed="rId2" cstate="print"/>
            <a:stretch>
              <a:fillRect/>
            </a:stretch>
          </p:blipFill>
          <p:spPr>
            <a:xfrm>
              <a:off x="1147572" y="1554479"/>
              <a:ext cx="7763255" cy="2478023"/>
            </a:xfrm>
            <a:prstGeom prst="rect">
              <a:avLst/>
            </a:prstGeom>
          </p:spPr>
        </p:pic>
      </p:grpSp>
      <p:sp>
        <p:nvSpPr>
          <p:cNvPr id="5" name="object 5"/>
          <p:cNvSpPr txBox="1"/>
          <p:nvPr/>
        </p:nvSpPr>
        <p:spPr>
          <a:xfrm>
            <a:off x="859082" y="807240"/>
            <a:ext cx="7037705" cy="452120"/>
          </a:xfrm>
          <a:prstGeom prst="rect">
            <a:avLst/>
          </a:prstGeom>
        </p:spPr>
        <p:txBody>
          <a:bodyPr vert="horz" wrap="square" lIns="0" tIns="12065" rIns="0" bIns="0" rtlCol="0">
            <a:spAutoFit/>
          </a:bodyPr>
          <a:lstStyle/>
          <a:p>
            <a:pPr marL="12700">
              <a:lnSpc>
                <a:spcPct val="100000"/>
              </a:lnSpc>
              <a:spcBef>
                <a:spcPts val="95"/>
              </a:spcBef>
            </a:pPr>
            <a:r>
              <a:rPr sz="2800" spc="-5" dirty="0">
                <a:solidFill>
                  <a:srgbClr val="0070BF"/>
                </a:solidFill>
                <a:latin typeface="Tahoma"/>
                <a:cs typeface="Tahoma"/>
              </a:rPr>
              <a:t>Multithreaded</a:t>
            </a:r>
            <a:r>
              <a:rPr sz="2800" spc="40" dirty="0">
                <a:solidFill>
                  <a:srgbClr val="0070BF"/>
                </a:solidFill>
                <a:latin typeface="Tahoma"/>
                <a:cs typeface="Tahoma"/>
              </a:rPr>
              <a:t> </a:t>
            </a:r>
            <a:r>
              <a:rPr sz="2800" spc="-5" dirty="0">
                <a:solidFill>
                  <a:srgbClr val="0070BF"/>
                </a:solidFill>
                <a:latin typeface="Tahoma"/>
                <a:cs typeface="Tahoma"/>
              </a:rPr>
              <a:t>Server</a:t>
            </a:r>
            <a:r>
              <a:rPr sz="2800" spc="15" dirty="0">
                <a:solidFill>
                  <a:srgbClr val="0070BF"/>
                </a:solidFill>
                <a:latin typeface="Tahoma"/>
                <a:cs typeface="Tahoma"/>
              </a:rPr>
              <a:t> </a:t>
            </a:r>
            <a:r>
              <a:rPr sz="2800" spc="-5" dirty="0">
                <a:solidFill>
                  <a:srgbClr val="0070BF"/>
                </a:solidFill>
                <a:latin typeface="Tahoma"/>
                <a:cs typeface="Tahoma"/>
              </a:rPr>
              <a:t>Architecture</a:t>
            </a:r>
            <a:r>
              <a:rPr sz="2800" spc="-30" dirty="0">
                <a:solidFill>
                  <a:srgbClr val="0070BF"/>
                </a:solidFill>
                <a:latin typeface="Tahoma"/>
                <a:cs typeface="Tahoma"/>
              </a:rPr>
              <a:t> </a:t>
            </a:r>
            <a:r>
              <a:rPr sz="2800" spc="-5" dirty="0">
                <a:solidFill>
                  <a:srgbClr val="0070BF"/>
                </a:solidFill>
                <a:latin typeface="Tahoma"/>
                <a:cs typeface="Tahoma"/>
              </a:rPr>
              <a:t>–</a:t>
            </a:r>
            <a:r>
              <a:rPr sz="2800" dirty="0">
                <a:solidFill>
                  <a:srgbClr val="0070BF"/>
                </a:solidFill>
                <a:latin typeface="Tahoma"/>
                <a:cs typeface="Tahoma"/>
              </a:rPr>
              <a:t> </a:t>
            </a:r>
            <a:r>
              <a:rPr sz="2800" spc="-5" dirty="0">
                <a:solidFill>
                  <a:srgbClr val="0070BF"/>
                </a:solidFill>
                <a:latin typeface="Tahoma"/>
                <a:cs typeface="Tahoma"/>
              </a:rPr>
              <a:t>Example</a:t>
            </a:r>
            <a:endParaRPr sz="2800" dirty="0">
              <a:latin typeface="Tahoma"/>
              <a:cs typeface="Tahoma"/>
            </a:endParaRPr>
          </a:p>
        </p:txBody>
      </p:sp>
      <p:sp>
        <p:nvSpPr>
          <p:cNvPr id="6" name="object 6"/>
          <p:cNvSpPr txBox="1"/>
          <p:nvPr/>
        </p:nvSpPr>
        <p:spPr>
          <a:xfrm>
            <a:off x="4640630" y="6883849"/>
            <a:ext cx="782320" cy="215265"/>
          </a:xfrm>
          <a:prstGeom prst="rect">
            <a:avLst/>
          </a:prstGeom>
        </p:spPr>
        <p:txBody>
          <a:bodyPr vert="horz" wrap="square" lIns="0" tIns="635" rIns="0" bIns="0" rtlCol="0">
            <a:spAutoFit/>
          </a:bodyPr>
          <a:lstStyle/>
          <a:p>
            <a:pPr>
              <a:lnSpc>
                <a:spcPct val="100000"/>
              </a:lnSpc>
              <a:spcBef>
                <a:spcPts val="5"/>
              </a:spcBef>
            </a:pPr>
            <a:r>
              <a:rPr sz="1400" spc="5" dirty="0">
                <a:latin typeface="Tahoma"/>
                <a:cs typeface="Tahoma"/>
              </a:rPr>
              <a:t>4</a:t>
            </a:r>
            <a:r>
              <a:rPr sz="1400" spc="-90" dirty="0">
                <a:latin typeface="Tahoma"/>
                <a:cs typeface="Tahoma"/>
              </a:rPr>
              <a:t>-</a:t>
            </a:r>
            <a:r>
              <a:rPr sz="1400" spc="-10" dirty="0">
                <a:latin typeface="Tahoma"/>
                <a:cs typeface="Tahoma"/>
              </a:rPr>
              <a:t>T</a:t>
            </a:r>
            <a:r>
              <a:rPr sz="1400" spc="-15" dirty="0">
                <a:latin typeface="Tahoma"/>
                <a:cs typeface="Tahoma"/>
              </a:rPr>
              <a:t>hr</a:t>
            </a:r>
            <a:r>
              <a:rPr sz="1400" spc="5" dirty="0">
                <a:latin typeface="Tahoma"/>
                <a:cs typeface="Tahoma"/>
              </a:rPr>
              <a:t>e</a:t>
            </a:r>
            <a:r>
              <a:rPr sz="1400" spc="-10" dirty="0">
                <a:latin typeface="Tahoma"/>
                <a:cs typeface="Tahoma"/>
              </a:rPr>
              <a:t>a</a:t>
            </a:r>
            <a:r>
              <a:rPr sz="1400" spc="10" dirty="0">
                <a:latin typeface="Tahoma"/>
                <a:cs typeface="Tahoma"/>
              </a:rPr>
              <a:t>d</a:t>
            </a:r>
            <a:r>
              <a:rPr sz="1400" dirty="0">
                <a:latin typeface="Tahoma"/>
                <a:cs typeface="Tahoma"/>
              </a:rPr>
              <a:t>s</a:t>
            </a:r>
            <a:endParaRPr sz="1400">
              <a:latin typeface="Tahoma"/>
              <a:cs typeface="Tahoma"/>
            </a:endParaRPr>
          </a:p>
        </p:txBody>
      </p:sp>
      <p:sp>
        <p:nvSpPr>
          <p:cNvPr id="7" name="object 7"/>
          <p:cNvSpPr txBox="1"/>
          <p:nvPr/>
        </p:nvSpPr>
        <p:spPr>
          <a:xfrm>
            <a:off x="9023229" y="6871236"/>
            <a:ext cx="220979" cy="239395"/>
          </a:xfrm>
          <a:prstGeom prst="rect">
            <a:avLst/>
          </a:prstGeom>
        </p:spPr>
        <p:txBody>
          <a:bodyPr vert="horz" wrap="square" lIns="0" tIns="13335" rIns="0" bIns="0" rtlCol="0">
            <a:spAutoFit/>
          </a:bodyPr>
          <a:lstStyle/>
          <a:p>
            <a:pPr marL="12700">
              <a:lnSpc>
                <a:spcPct val="100000"/>
              </a:lnSpc>
              <a:spcBef>
                <a:spcPts val="105"/>
              </a:spcBef>
            </a:pPr>
            <a:r>
              <a:rPr sz="1400" spc="5" dirty="0">
                <a:latin typeface="Tahoma"/>
                <a:cs typeface="Tahoma"/>
              </a:rPr>
              <a:t>1</a:t>
            </a:r>
            <a:r>
              <a:rPr sz="1400" dirty="0">
                <a:latin typeface="Tahoma"/>
                <a:cs typeface="Tahoma"/>
              </a:rPr>
              <a:t>0</a:t>
            </a:r>
            <a:endParaRPr sz="1400">
              <a:latin typeface="Tahoma"/>
              <a:cs typeface="Tahoma"/>
            </a:endParaRPr>
          </a:p>
        </p:txBody>
      </p:sp>
      <p:pic>
        <p:nvPicPr>
          <p:cNvPr id="8" name="object 8"/>
          <p:cNvPicPr/>
          <p:nvPr/>
        </p:nvPicPr>
        <p:blipFill>
          <a:blip r:embed="rId3" cstate="print"/>
          <a:stretch>
            <a:fillRect/>
          </a:stretch>
        </p:blipFill>
        <p:spPr>
          <a:xfrm>
            <a:off x="925068" y="4462272"/>
            <a:ext cx="8206739" cy="821435"/>
          </a:xfrm>
          <a:prstGeom prst="rect">
            <a:avLst/>
          </a:prstGeom>
        </p:spPr>
      </p:pic>
      <p:pic>
        <p:nvPicPr>
          <p:cNvPr id="9" name="object 9"/>
          <p:cNvPicPr/>
          <p:nvPr/>
        </p:nvPicPr>
        <p:blipFill>
          <a:blip r:embed="rId4" cstate="print"/>
          <a:stretch>
            <a:fillRect/>
          </a:stretch>
        </p:blipFill>
        <p:spPr>
          <a:xfrm>
            <a:off x="2442972" y="5434584"/>
            <a:ext cx="5408675" cy="1679448"/>
          </a:xfrm>
          <a:prstGeom prst="rect">
            <a:avLst/>
          </a:prstGeom>
        </p:spPr>
      </p:pic>
      <p:sp>
        <p:nvSpPr>
          <p:cNvPr id="10" name="object 10"/>
          <p:cNvSpPr txBox="1"/>
          <p:nvPr/>
        </p:nvSpPr>
        <p:spPr>
          <a:xfrm>
            <a:off x="1986763" y="4060975"/>
            <a:ext cx="6318250" cy="345440"/>
          </a:xfrm>
          <a:prstGeom prst="rect">
            <a:avLst/>
          </a:prstGeom>
        </p:spPr>
        <p:txBody>
          <a:bodyPr vert="horz" wrap="square" lIns="0" tIns="12700" rIns="0" bIns="0" rtlCol="0">
            <a:spAutoFit/>
          </a:bodyPr>
          <a:lstStyle/>
          <a:p>
            <a:pPr marL="12700">
              <a:lnSpc>
                <a:spcPct val="100000"/>
              </a:lnSpc>
              <a:spcBef>
                <a:spcPts val="100"/>
              </a:spcBef>
            </a:pPr>
            <a:r>
              <a:rPr sz="2100" b="1" spc="-5" dirty="0">
                <a:solidFill>
                  <a:srgbClr val="0070BF"/>
                </a:solidFill>
                <a:latin typeface="Tahoma"/>
                <a:cs typeface="Tahoma"/>
              </a:rPr>
              <a:t>Parallel</a:t>
            </a:r>
            <a:r>
              <a:rPr sz="2100" b="1" spc="10" dirty="0">
                <a:solidFill>
                  <a:srgbClr val="0070BF"/>
                </a:solidFill>
                <a:latin typeface="Tahoma"/>
                <a:cs typeface="Tahoma"/>
              </a:rPr>
              <a:t> </a:t>
            </a:r>
            <a:r>
              <a:rPr sz="2100" b="1" spc="-5" dirty="0">
                <a:solidFill>
                  <a:srgbClr val="0070BF"/>
                </a:solidFill>
                <a:latin typeface="Tahoma"/>
                <a:cs typeface="Tahoma"/>
              </a:rPr>
              <a:t>execution</a:t>
            </a:r>
            <a:r>
              <a:rPr sz="2100" b="1" spc="15" dirty="0">
                <a:solidFill>
                  <a:srgbClr val="0070BF"/>
                </a:solidFill>
                <a:latin typeface="Tahoma"/>
                <a:cs typeface="Tahoma"/>
              </a:rPr>
              <a:t> </a:t>
            </a:r>
            <a:r>
              <a:rPr sz="2100" b="1" dirty="0">
                <a:solidFill>
                  <a:srgbClr val="0070BF"/>
                </a:solidFill>
                <a:latin typeface="Tahoma"/>
                <a:cs typeface="Tahoma"/>
              </a:rPr>
              <a:t>on</a:t>
            </a:r>
            <a:r>
              <a:rPr sz="2100" b="1" spc="15" dirty="0">
                <a:solidFill>
                  <a:srgbClr val="0070BF"/>
                </a:solidFill>
                <a:latin typeface="Tahoma"/>
                <a:cs typeface="Tahoma"/>
              </a:rPr>
              <a:t> </a:t>
            </a:r>
            <a:r>
              <a:rPr sz="2100" b="1" spc="-5" dirty="0">
                <a:solidFill>
                  <a:srgbClr val="0070BF"/>
                </a:solidFill>
                <a:latin typeface="Tahoma"/>
                <a:cs typeface="Tahoma"/>
              </a:rPr>
              <a:t>single</a:t>
            </a:r>
            <a:r>
              <a:rPr sz="2100" b="1" spc="30" dirty="0">
                <a:solidFill>
                  <a:srgbClr val="0070BF"/>
                </a:solidFill>
                <a:latin typeface="Tahoma"/>
                <a:cs typeface="Tahoma"/>
              </a:rPr>
              <a:t> </a:t>
            </a:r>
            <a:r>
              <a:rPr sz="2100" b="1" spc="-10" dirty="0">
                <a:solidFill>
                  <a:srgbClr val="0070BF"/>
                </a:solidFill>
                <a:latin typeface="Tahoma"/>
                <a:cs typeface="Tahoma"/>
              </a:rPr>
              <a:t>core</a:t>
            </a:r>
            <a:r>
              <a:rPr sz="2100" b="1" spc="10" dirty="0">
                <a:solidFill>
                  <a:srgbClr val="0070BF"/>
                </a:solidFill>
                <a:latin typeface="Tahoma"/>
                <a:cs typeface="Tahoma"/>
              </a:rPr>
              <a:t> </a:t>
            </a:r>
            <a:r>
              <a:rPr sz="2100" b="1" spc="-5" dirty="0">
                <a:solidFill>
                  <a:srgbClr val="0070BF"/>
                </a:solidFill>
                <a:latin typeface="Tahoma"/>
                <a:cs typeface="Tahoma"/>
              </a:rPr>
              <a:t>and</a:t>
            </a:r>
            <a:r>
              <a:rPr sz="2100" b="1" spc="40" dirty="0">
                <a:solidFill>
                  <a:srgbClr val="0070BF"/>
                </a:solidFill>
                <a:latin typeface="Tahoma"/>
                <a:cs typeface="Tahoma"/>
              </a:rPr>
              <a:t> </a:t>
            </a:r>
            <a:r>
              <a:rPr sz="2100" b="1" spc="-5" dirty="0">
                <a:solidFill>
                  <a:srgbClr val="0070BF"/>
                </a:solidFill>
                <a:latin typeface="Tahoma"/>
                <a:cs typeface="Tahoma"/>
              </a:rPr>
              <a:t>multicore</a:t>
            </a:r>
            <a:endParaRPr sz="2100">
              <a:latin typeface="Tahoma"/>
              <a:cs typeface="Tahom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9082" y="807240"/>
            <a:ext cx="5230495" cy="452120"/>
          </a:xfrm>
          <a:prstGeom prst="rect">
            <a:avLst/>
          </a:prstGeom>
        </p:spPr>
        <p:txBody>
          <a:bodyPr vert="horz" wrap="square" lIns="0" tIns="12065" rIns="0" bIns="0" rtlCol="0">
            <a:spAutoFit/>
          </a:bodyPr>
          <a:lstStyle/>
          <a:p>
            <a:pPr marL="12700">
              <a:lnSpc>
                <a:spcPct val="100000"/>
              </a:lnSpc>
              <a:spcBef>
                <a:spcPts val="95"/>
              </a:spcBef>
            </a:pPr>
            <a:r>
              <a:rPr spc="-5" dirty="0"/>
              <a:t>Effect</a:t>
            </a:r>
            <a:r>
              <a:rPr spc="-45" dirty="0"/>
              <a:t> </a:t>
            </a:r>
            <a:r>
              <a:rPr spc="5" dirty="0"/>
              <a:t>of</a:t>
            </a:r>
            <a:r>
              <a:rPr spc="-20" dirty="0"/>
              <a:t> </a:t>
            </a:r>
            <a:r>
              <a:rPr spc="-5" dirty="0"/>
              <a:t>Suspension/Termination</a:t>
            </a:r>
          </a:p>
        </p:txBody>
      </p:sp>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15" dirty="0"/>
              <a:t>4-Threads</a:t>
            </a:r>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11</a:t>
            </a:fld>
            <a:endParaRPr dirty="0"/>
          </a:p>
        </p:txBody>
      </p:sp>
      <p:sp>
        <p:nvSpPr>
          <p:cNvPr id="3" name="object 3"/>
          <p:cNvSpPr txBox="1"/>
          <p:nvPr/>
        </p:nvSpPr>
        <p:spPr>
          <a:xfrm>
            <a:off x="860584" y="1613410"/>
            <a:ext cx="8236584" cy="1433830"/>
          </a:xfrm>
          <a:prstGeom prst="rect">
            <a:avLst/>
          </a:prstGeom>
        </p:spPr>
        <p:txBody>
          <a:bodyPr vert="horz" wrap="square" lIns="0" tIns="12700" rIns="0" bIns="0" rtlCol="0">
            <a:spAutoFit/>
          </a:bodyPr>
          <a:lstStyle/>
          <a:p>
            <a:pPr marL="354965" marR="791845" indent="-342900">
              <a:lnSpc>
                <a:spcPct val="100000"/>
              </a:lnSpc>
              <a:spcBef>
                <a:spcPts val="100"/>
              </a:spcBef>
              <a:buClr>
                <a:srgbClr val="000000"/>
              </a:buClr>
              <a:buChar char="•"/>
              <a:tabLst>
                <a:tab pos="354965" algn="l"/>
                <a:tab pos="355600" algn="l"/>
              </a:tabLst>
            </a:pPr>
            <a:r>
              <a:rPr sz="2100" spc="-5" dirty="0">
                <a:solidFill>
                  <a:srgbClr val="0070BF"/>
                </a:solidFill>
                <a:latin typeface="Tahoma"/>
                <a:cs typeface="Tahoma"/>
              </a:rPr>
              <a:t>Suspending</a:t>
            </a:r>
            <a:r>
              <a:rPr sz="2100" spc="10" dirty="0">
                <a:solidFill>
                  <a:srgbClr val="0070BF"/>
                </a:solidFill>
                <a:latin typeface="Tahoma"/>
                <a:cs typeface="Tahoma"/>
              </a:rPr>
              <a:t> </a:t>
            </a:r>
            <a:r>
              <a:rPr sz="2100" dirty="0">
                <a:solidFill>
                  <a:srgbClr val="0070BF"/>
                </a:solidFill>
                <a:latin typeface="Tahoma"/>
                <a:cs typeface="Tahoma"/>
              </a:rPr>
              <a:t>a</a:t>
            </a:r>
            <a:r>
              <a:rPr sz="2100" spc="10" dirty="0">
                <a:solidFill>
                  <a:srgbClr val="0070BF"/>
                </a:solidFill>
                <a:latin typeface="Tahoma"/>
                <a:cs typeface="Tahoma"/>
              </a:rPr>
              <a:t> </a:t>
            </a:r>
            <a:r>
              <a:rPr sz="2100" spc="-5" dirty="0">
                <a:solidFill>
                  <a:srgbClr val="0070BF"/>
                </a:solidFill>
                <a:latin typeface="Tahoma"/>
                <a:cs typeface="Tahoma"/>
              </a:rPr>
              <a:t>process</a:t>
            </a:r>
            <a:r>
              <a:rPr sz="2100" spc="5" dirty="0">
                <a:solidFill>
                  <a:srgbClr val="0070BF"/>
                </a:solidFill>
                <a:latin typeface="Tahoma"/>
                <a:cs typeface="Tahoma"/>
              </a:rPr>
              <a:t> </a:t>
            </a:r>
            <a:r>
              <a:rPr sz="2100" spc="-5" dirty="0">
                <a:solidFill>
                  <a:srgbClr val="0070BF"/>
                </a:solidFill>
                <a:latin typeface="Tahoma"/>
                <a:cs typeface="Tahoma"/>
              </a:rPr>
              <a:t>involves</a:t>
            </a:r>
            <a:r>
              <a:rPr sz="2100" spc="5" dirty="0">
                <a:solidFill>
                  <a:srgbClr val="0070BF"/>
                </a:solidFill>
                <a:latin typeface="Tahoma"/>
                <a:cs typeface="Tahoma"/>
              </a:rPr>
              <a:t> </a:t>
            </a:r>
            <a:r>
              <a:rPr sz="2100" dirty="0">
                <a:solidFill>
                  <a:srgbClr val="0070BF"/>
                </a:solidFill>
                <a:latin typeface="Tahoma"/>
                <a:cs typeface="Tahoma"/>
              </a:rPr>
              <a:t>suspending</a:t>
            </a:r>
            <a:r>
              <a:rPr sz="2100" spc="-10" dirty="0">
                <a:solidFill>
                  <a:srgbClr val="0070BF"/>
                </a:solidFill>
                <a:latin typeface="Tahoma"/>
                <a:cs typeface="Tahoma"/>
              </a:rPr>
              <a:t> </a:t>
            </a:r>
            <a:r>
              <a:rPr sz="2100" spc="-5" dirty="0">
                <a:solidFill>
                  <a:srgbClr val="0070BF"/>
                </a:solidFill>
                <a:latin typeface="Tahoma"/>
                <a:cs typeface="Tahoma"/>
              </a:rPr>
              <a:t>all</a:t>
            </a:r>
            <a:r>
              <a:rPr sz="2100" dirty="0">
                <a:solidFill>
                  <a:srgbClr val="0070BF"/>
                </a:solidFill>
                <a:latin typeface="Tahoma"/>
                <a:cs typeface="Tahoma"/>
              </a:rPr>
              <a:t> </a:t>
            </a:r>
            <a:r>
              <a:rPr sz="2100" spc="-5" dirty="0">
                <a:solidFill>
                  <a:srgbClr val="0070BF"/>
                </a:solidFill>
                <a:latin typeface="Tahoma"/>
                <a:cs typeface="Tahoma"/>
              </a:rPr>
              <a:t>threads</a:t>
            </a:r>
            <a:r>
              <a:rPr sz="2100" spc="15" dirty="0">
                <a:solidFill>
                  <a:srgbClr val="0070BF"/>
                </a:solidFill>
                <a:latin typeface="Tahoma"/>
                <a:cs typeface="Tahoma"/>
              </a:rPr>
              <a:t> </a:t>
            </a:r>
            <a:r>
              <a:rPr sz="2100" spc="-5" dirty="0">
                <a:latin typeface="Tahoma"/>
                <a:cs typeface="Tahoma"/>
              </a:rPr>
              <a:t>of </a:t>
            </a:r>
            <a:r>
              <a:rPr sz="2100" spc="5" dirty="0">
                <a:latin typeface="Tahoma"/>
                <a:cs typeface="Tahoma"/>
              </a:rPr>
              <a:t>the </a:t>
            </a:r>
            <a:r>
              <a:rPr sz="2100" spc="-640" dirty="0">
                <a:latin typeface="Tahoma"/>
                <a:cs typeface="Tahoma"/>
              </a:rPr>
              <a:t> </a:t>
            </a:r>
            <a:r>
              <a:rPr sz="2100" spc="-5" dirty="0">
                <a:latin typeface="Tahoma"/>
                <a:cs typeface="Tahoma"/>
              </a:rPr>
              <a:t>process</a:t>
            </a:r>
            <a:r>
              <a:rPr sz="2100" spc="15" dirty="0">
                <a:latin typeface="Tahoma"/>
                <a:cs typeface="Tahoma"/>
              </a:rPr>
              <a:t> </a:t>
            </a:r>
            <a:r>
              <a:rPr sz="2100" spc="-5" dirty="0">
                <a:latin typeface="Tahoma"/>
                <a:cs typeface="Tahoma"/>
              </a:rPr>
              <a:t>since</a:t>
            </a:r>
            <a:r>
              <a:rPr sz="2100" dirty="0">
                <a:latin typeface="Tahoma"/>
                <a:cs typeface="Tahoma"/>
              </a:rPr>
              <a:t> </a:t>
            </a:r>
            <a:r>
              <a:rPr sz="2100" spc="-5" dirty="0">
                <a:latin typeface="Tahoma"/>
                <a:cs typeface="Tahoma"/>
              </a:rPr>
              <a:t>all threads</a:t>
            </a:r>
            <a:r>
              <a:rPr sz="2100" dirty="0">
                <a:latin typeface="Tahoma"/>
                <a:cs typeface="Tahoma"/>
              </a:rPr>
              <a:t> </a:t>
            </a:r>
            <a:r>
              <a:rPr sz="2100" spc="-5" dirty="0">
                <a:latin typeface="Tahoma"/>
                <a:cs typeface="Tahoma"/>
              </a:rPr>
              <a:t>share</a:t>
            </a:r>
            <a:r>
              <a:rPr sz="2100" dirty="0">
                <a:latin typeface="Tahoma"/>
                <a:cs typeface="Tahoma"/>
              </a:rPr>
              <a:t> </a:t>
            </a:r>
            <a:r>
              <a:rPr sz="2100" spc="5" dirty="0">
                <a:latin typeface="Tahoma"/>
                <a:cs typeface="Tahoma"/>
              </a:rPr>
              <a:t>the</a:t>
            </a:r>
            <a:r>
              <a:rPr sz="2100" dirty="0">
                <a:latin typeface="Tahoma"/>
                <a:cs typeface="Tahoma"/>
              </a:rPr>
              <a:t> </a:t>
            </a:r>
            <a:r>
              <a:rPr sz="2100" spc="-5" dirty="0">
                <a:latin typeface="Tahoma"/>
                <a:cs typeface="Tahoma"/>
              </a:rPr>
              <a:t>same</a:t>
            </a:r>
            <a:r>
              <a:rPr sz="2100" dirty="0">
                <a:latin typeface="Tahoma"/>
                <a:cs typeface="Tahoma"/>
              </a:rPr>
              <a:t> </a:t>
            </a:r>
            <a:r>
              <a:rPr sz="2100" spc="-5" dirty="0">
                <a:latin typeface="Tahoma"/>
                <a:cs typeface="Tahoma"/>
              </a:rPr>
              <a:t>address</a:t>
            </a:r>
            <a:r>
              <a:rPr sz="2100" dirty="0">
                <a:latin typeface="Tahoma"/>
                <a:cs typeface="Tahoma"/>
              </a:rPr>
              <a:t> space</a:t>
            </a:r>
          </a:p>
          <a:p>
            <a:pPr>
              <a:lnSpc>
                <a:spcPct val="100000"/>
              </a:lnSpc>
              <a:spcBef>
                <a:spcPts val="25"/>
              </a:spcBef>
              <a:buFont typeface="Tahoma"/>
              <a:buChar char="•"/>
            </a:pPr>
            <a:endParaRPr sz="2900" dirty="0">
              <a:latin typeface="Tahoma"/>
              <a:cs typeface="Tahoma"/>
            </a:endParaRPr>
          </a:p>
          <a:p>
            <a:pPr marL="356235" indent="-344170">
              <a:lnSpc>
                <a:spcPct val="100000"/>
              </a:lnSpc>
              <a:buChar char="•"/>
              <a:tabLst>
                <a:tab pos="356235" algn="l"/>
                <a:tab pos="356870" algn="l"/>
              </a:tabLst>
            </a:pPr>
            <a:r>
              <a:rPr sz="2100" spc="-5" dirty="0">
                <a:latin typeface="Tahoma"/>
                <a:cs typeface="Tahoma"/>
              </a:rPr>
              <a:t>Termination</a:t>
            </a:r>
            <a:r>
              <a:rPr sz="2100" spc="-25" dirty="0">
                <a:latin typeface="Tahoma"/>
                <a:cs typeface="Tahoma"/>
              </a:rPr>
              <a:t> </a:t>
            </a:r>
            <a:r>
              <a:rPr sz="2100" spc="-5" dirty="0">
                <a:latin typeface="Tahoma"/>
                <a:cs typeface="Tahoma"/>
              </a:rPr>
              <a:t>of</a:t>
            </a:r>
            <a:r>
              <a:rPr sz="2100" dirty="0">
                <a:latin typeface="Tahoma"/>
                <a:cs typeface="Tahoma"/>
              </a:rPr>
              <a:t> a</a:t>
            </a:r>
            <a:r>
              <a:rPr sz="2100" spc="5" dirty="0">
                <a:latin typeface="Tahoma"/>
                <a:cs typeface="Tahoma"/>
              </a:rPr>
              <a:t> </a:t>
            </a:r>
            <a:r>
              <a:rPr sz="2100" spc="-5" dirty="0">
                <a:latin typeface="Tahoma"/>
                <a:cs typeface="Tahoma"/>
              </a:rPr>
              <a:t>process,</a:t>
            </a:r>
            <a:r>
              <a:rPr sz="2100" spc="15" dirty="0">
                <a:latin typeface="Tahoma"/>
                <a:cs typeface="Tahoma"/>
              </a:rPr>
              <a:t> </a:t>
            </a:r>
            <a:r>
              <a:rPr sz="2100" dirty="0">
                <a:latin typeface="Tahoma"/>
                <a:cs typeface="Tahoma"/>
              </a:rPr>
              <a:t>terminates</a:t>
            </a:r>
            <a:r>
              <a:rPr sz="2100" spc="-15" dirty="0">
                <a:latin typeface="Tahoma"/>
                <a:cs typeface="Tahoma"/>
              </a:rPr>
              <a:t> </a:t>
            </a:r>
            <a:r>
              <a:rPr sz="2100" spc="-5" dirty="0">
                <a:latin typeface="Tahoma"/>
                <a:cs typeface="Tahoma"/>
              </a:rPr>
              <a:t>all threads</a:t>
            </a:r>
            <a:r>
              <a:rPr sz="2100" spc="5" dirty="0">
                <a:latin typeface="Tahoma"/>
                <a:cs typeface="Tahoma"/>
              </a:rPr>
              <a:t> </a:t>
            </a:r>
            <a:r>
              <a:rPr sz="2100" dirty="0">
                <a:latin typeface="Tahoma"/>
                <a:cs typeface="Tahoma"/>
              </a:rPr>
              <a:t>within</a:t>
            </a:r>
            <a:r>
              <a:rPr sz="2100" spc="-20" dirty="0">
                <a:latin typeface="Tahoma"/>
                <a:cs typeface="Tahoma"/>
              </a:rPr>
              <a:t> </a:t>
            </a:r>
            <a:r>
              <a:rPr sz="2100" spc="5" dirty="0">
                <a:latin typeface="Tahoma"/>
                <a:cs typeface="Tahoma"/>
              </a:rPr>
              <a:t>the</a:t>
            </a:r>
            <a:r>
              <a:rPr sz="2100" dirty="0">
                <a:latin typeface="Tahoma"/>
                <a:cs typeface="Tahoma"/>
              </a:rPr>
              <a:t> </a:t>
            </a:r>
            <a:r>
              <a:rPr sz="2100" spc="-5" dirty="0">
                <a:latin typeface="Tahoma"/>
                <a:cs typeface="Tahoma"/>
              </a:rPr>
              <a:t>process</a:t>
            </a:r>
            <a:endParaRPr sz="2100" dirty="0">
              <a:latin typeface="Tahoma"/>
              <a:cs typeface="Tahom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9082" y="807240"/>
            <a:ext cx="8340235" cy="861774"/>
          </a:xfrm>
        </p:spPr>
        <p:txBody>
          <a:bodyPr/>
          <a:lstStyle/>
          <a:p>
            <a:r>
              <a:rPr lang="en-US" spc="-5" dirty="0"/>
              <a:t>Types Of Threads</a:t>
            </a:r>
            <a:br>
              <a:rPr lang="en-US" dirty="0"/>
            </a:br>
            <a:endParaRPr lang="en-US" dirty="0"/>
          </a:p>
        </p:txBody>
      </p:sp>
      <p:sp>
        <p:nvSpPr>
          <p:cNvPr id="4" name="object 3"/>
          <p:cNvSpPr txBox="1"/>
          <p:nvPr/>
        </p:nvSpPr>
        <p:spPr>
          <a:xfrm>
            <a:off x="860584" y="1613410"/>
            <a:ext cx="8236584" cy="671979"/>
          </a:xfrm>
          <a:prstGeom prst="rect">
            <a:avLst/>
          </a:prstGeom>
        </p:spPr>
        <p:txBody>
          <a:bodyPr vert="horz" wrap="square" lIns="0" tIns="12700" rIns="0" bIns="0" rtlCol="0">
            <a:spAutoFit/>
          </a:bodyPr>
          <a:lstStyle/>
          <a:p>
            <a:pPr marL="354965" marR="791845" indent="-342900">
              <a:lnSpc>
                <a:spcPct val="100000"/>
              </a:lnSpc>
              <a:spcBef>
                <a:spcPts val="100"/>
              </a:spcBef>
              <a:buClr>
                <a:srgbClr val="000000"/>
              </a:buClr>
              <a:buChar char="•"/>
              <a:tabLst>
                <a:tab pos="354965" algn="l"/>
                <a:tab pos="355600" algn="l"/>
              </a:tabLst>
            </a:pPr>
            <a:r>
              <a:rPr lang="en-US" sz="2100" spc="-5" dirty="0">
                <a:solidFill>
                  <a:srgbClr val="0070BF"/>
                </a:solidFill>
                <a:latin typeface="Tahoma"/>
                <a:cs typeface="Tahoma"/>
              </a:rPr>
              <a:t>User Level Threads</a:t>
            </a:r>
          </a:p>
          <a:p>
            <a:pPr marL="354965" marR="791845" indent="-342900">
              <a:lnSpc>
                <a:spcPct val="100000"/>
              </a:lnSpc>
              <a:spcBef>
                <a:spcPts val="100"/>
              </a:spcBef>
              <a:buClr>
                <a:srgbClr val="000000"/>
              </a:buClr>
              <a:buChar char="•"/>
              <a:tabLst>
                <a:tab pos="354965" algn="l"/>
                <a:tab pos="355600" algn="l"/>
              </a:tabLst>
            </a:pPr>
            <a:r>
              <a:rPr lang="en-US" sz="2100" spc="-5" dirty="0">
                <a:solidFill>
                  <a:srgbClr val="0070BF"/>
                </a:solidFill>
                <a:latin typeface="Tahoma"/>
                <a:cs typeface="Tahoma"/>
              </a:rPr>
              <a:t>Kernel Level Threads</a:t>
            </a:r>
            <a:endParaRPr sz="2100" dirty="0">
              <a:latin typeface="Tahoma"/>
              <a:cs typeface="Tahoma"/>
            </a:endParaRPr>
          </a:p>
        </p:txBody>
      </p:sp>
    </p:spTree>
    <p:extLst>
      <p:ext uri="{BB962C8B-B14F-4D97-AF65-F5344CB8AC3E}">
        <p14:creationId xmlns:p14="http://schemas.microsoft.com/office/powerpoint/2010/main" val="3991900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9082" y="807240"/>
            <a:ext cx="5829935" cy="452120"/>
          </a:xfrm>
          <a:prstGeom prst="rect">
            <a:avLst/>
          </a:prstGeom>
        </p:spPr>
        <p:txBody>
          <a:bodyPr vert="horz" wrap="square" lIns="0" tIns="12065" rIns="0" bIns="0" rtlCol="0">
            <a:spAutoFit/>
          </a:bodyPr>
          <a:lstStyle/>
          <a:p>
            <a:pPr marL="12700">
              <a:lnSpc>
                <a:spcPct val="100000"/>
              </a:lnSpc>
              <a:spcBef>
                <a:spcPts val="95"/>
              </a:spcBef>
            </a:pPr>
            <a:r>
              <a:rPr spc="-5" dirty="0"/>
              <a:t>Implementing</a:t>
            </a:r>
            <a:r>
              <a:rPr spc="5" dirty="0"/>
              <a:t> </a:t>
            </a:r>
            <a:r>
              <a:rPr spc="-5" dirty="0"/>
              <a:t>Threads</a:t>
            </a:r>
            <a:r>
              <a:rPr spc="25" dirty="0"/>
              <a:t> </a:t>
            </a:r>
            <a:r>
              <a:rPr spc="-15" dirty="0"/>
              <a:t>in</a:t>
            </a:r>
            <a:r>
              <a:rPr spc="20" dirty="0"/>
              <a:t> </a:t>
            </a:r>
            <a:r>
              <a:rPr spc="-5" dirty="0"/>
              <a:t>User</a:t>
            </a:r>
            <a:r>
              <a:rPr spc="15" dirty="0"/>
              <a:t> </a:t>
            </a:r>
            <a:r>
              <a:rPr spc="-10" dirty="0"/>
              <a:t>Space</a:t>
            </a:r>
          </a:p>
        </p:txBody>
      </p:sp>
      <p:sp>
        <p:nvSpPr>
          <p:cNvPr id="3" name="object 3"/>
          <p:cNvSpPr txBox="1"/>
          <p:nvPr/>
        </p:nvSpPr>
        <p:spPr>
          <a:xfrm>
            <a:off x="860584" y="1453443"/>
            <a:ext cx="6377305" cy="4979670"/>
          </a:xfrm>
          <a:prstGeom prst="rect">
            <a:avLst/>
          </a:prstGeom>
        </p:spPr>
        <p:txBody>
          <a:bodyPr vert="horz" wrap="square" lIns="0" tIns="172720" rIns="0" bIns="0" rtlCol="0">
            <a:spAutoFit/>
          </a:bodyPr>
          <a:lstStyle/>
          <a:p>
            <a:pPr marL="356235" indent="-344170">
              <a:lnSpc>
                <a:spcPct val="100000"/>
              </a:lnSpc>
              <a:spcBef>
                <a:spcPts val="1360"/>
              </a:spcBef>
              <a:buChar char="•"/>
              <a:tabLst>
                <a:tab pos="356235" algn="l"/>
                <a:tab pos="356870" algn="l"/>
              </a:tabLst>
            </a:pPr>
            <a:r>
              <a:rPr sz="2100" spc="-5" dirty="0">
                <a:latin typeface="Tahoma"/>
                <a:cs typeface="Tahoma"/>
              </a:rPr>
              <a:t>The kernel</a:t>
            </a:r>
            <a:r>
              <a:rPr sz="2100" spc="-10" dirty="0">
                <a:latin typeface="Tahoma"/>
                <a:cs typeface="Tahoma"/>
              </a:rPr>
              <a:t> </a:t>
            </a:r>
            <a:r>
              <a:rPr sz="2100" dirty="0">
                <a:latin typeface="Tahoma"/>
                <a:cs typeface="Tahoma"/>
              </a:rPr>
              <a:t>is </a:t>
            </a:r>
            <a:r>
              <a:rPr sz="2100" spc="-5" dirty="0">
                <a:latin typeface="Tahoma"/>
                <a:cs typeface="Tahoma"/>
              </a:rPr>
              <a:t>not</a:t>
            </a:r>
            <a:r>
              <a:rPr sz="2100" dirty="0">
                <a:latin typeface="Tahoma"/>
                <a:cs typeface="Tahoma"/>
              </a:rPr>
              <a:t> </a:t>
            </a:r>
            <a:r>
              <a:rPr sz="2100" spc="-5" dirty="0">
                <a:latin typeface="Tahoma"/>
                <a:cs typeface="Tahoma"/>
              </a:rPr>
              <a:t>aware</a:t>
            </a:r>
            <a:r>
              <a:rPr sz="2100" dirty="0">
                <a:latin typeface="Tahoma"/>
                <a:cs typeface="Tahoma"/>
              </a:rPr>
              <a:t> </a:t>
            </a:r>
            <a:r>
              <a:rPr sz="2100" spc="-5" dirty="0">
                <a:latin typeface="Tahoma"/>
                <a:cs typeface="Tahoma"/>
              </a:rPr>
              <a:t>of</a:t>
            </a:r>
            <a:r>
              <a:rPr sz="2100" spc="-10" dirty="0">
                <a:latin typeface="Tahoma"/>
                <a:cs typeface="Tahoma"/>
              </a:rPr>
              <a:t> </a:t>
            </a:r>
            <a:r>
              <a:rPr sz="2100" spc="5" dirty="0">
                <a:latin typeface="Tahoma"/>
                <a:cs typeface="Tahoma"/>
              </a:rPr>
              <a:t>the</a:t>
            </a:r>
            <a:r>
              <a:rPr sz="2100" spc="-20" dirty="0">
                <a:latin typeface="Tahoma"/>
                <a:cs typeface="Tahoma"/>
              </a:rPr>
              <a:t> </a:t>
            </a:r>
            <a:r>
              <a:rPr sz="2100" dirty="0">
                <a:latin typeface="Tahoma"/>
                <a:cs typeface="Tahoma"/>
              </a:rPr>
              <a:t>existence</a:t>
            </a:r>
            <a:r>
              <a:rPr sz="2100" spc="-25" dirty="0">
                <a:latin typeface="Tahoma"/>
                <a:cs typeface="Tahoma"/>
              </a:rPr>
              <a:t> </a:t>
            </a:r>
            <a:r>
              <a:rPr sz="2100" spc="-5" dirty="0">
                <a:latin typeface="Tahoma"/>
                <a:cs typeface="Tahoma"/>
              </a:rPr>
              <a:t>of </a:t>
            </a:r>
            <a:r>
              <a:rPr sz="2100" dirty="0">
                <a:latin typeface="Tahoma"/>
                <a:cs typeface="Tahoma"/>
              </a:rPr>
              <a:t>threads</a:t>
            </a:r>
            <a:endParaRPr sz="2100">
              <a:latin typeface="Tahoma"/>
              <a:cs typeface="Tahoma"/>
            </a:endParaRPr>
          </a:p>
          <a:p>
            <a:pPr marL="377825" marR="2227580" indent="-342900">
              <a:lnSpc>
                <a:spcPct val="100000"/>
              </a:lnSpc>
              <a:spcBef>
                <a:spcPts val="1260"/>
              </a:spcBef>
              <a:buClr>
                <a:srgbClr val="000000"/>
              </a:buClr>
              <a:buChar char="•"/>
              <a:tabLst>
                <a:tab pos="377825" algn="l"/>
                <a:tab pos="378460" algn="l"/>
              </a:tabLst>
            </a:pPr>
            <a:r>
              <a:rPr sz="2100" dirty="0">
                <a:solidFill>
                  <a:srgbClr val="0070BF"/>
                </a:solidFill>
                <a:latin typeface="Tahoma"/>
                <a:cs typeface="Tahoma"/>
              </a:rPr>
              <a:t>Run-time </a:t>
            </a:r>
            <a:r>
              <a:rPr sz="2100" spc="-5" dirty="0">
                <a:solidFill>
                  <a:srgbClr val="0070BF"/>
                </a:solidFill>
                <a:latin typeface="Tahoma"/>
                <a:cs typeface="Tahoma"/>
              </a:rPr>
              <a:t>system </a:t>
            </a:r>
            <a:r>
              <a:rPr sz="2100" spc="-5" dirty="0">
                <a:latin typeface="Tahoma"/>
                <a:cs typeface="Tahoma"/>
              </a:rPr>
              <a:t>(thread-library </a:t>
            </a:r>
            <a:r>
              <a:rPr sz="2100" spc="-645" dirty="0">
                <a:latin typeface="Tahoma"/>
                <a:cs typeface="Tahoma"/>
              </a:rPr>
              <a:t> </a:t>
            </a:r>
            <a:r>
              <a:rPr sz="2100" dirty="0">
                <a:latin typeface="Tahoma"/>
                <a:cs typeface="Tahoma"/>
              </a:rPr>
              <a:t>in</a:t>
            </a:r>
            <a:r>
              <a:rPr sz="2100" spc="-10" dirty="0">
                <a:latin typeface="Tahoma"/>
                <a:cs typeface="Tahoma"/>
              </a:rPr>
              <a:t> </a:t>
            </a:r>
            <a:r>
              <a:rPr sz="2100" dirty="0">
                <a:latin typeface="Tahoma"/>
                <a:cs typeface="Tahoma"/>
              </a:rPr>
              <a:t>execution)</a:t>
            </a:r>
            <a:endParaRPr sz="2100">
              <a:latin typeface="Tahoma"/>
              <a:cs typeface="Tahoma"/>
            </a:endParaRPr>
          </a:p>
          <a:p>
            <a:pPr marL="779145" marR="2463165" lvl="1" indent="-287020">
              <a:lnSpc>
                <a:spcPct val="100000"/>
              </a:lnSpc>
              <a:spcBef>
                <a:spcPts val="459"/>
              </a:spcBef>
              <a:buChar char="–"/>
              <a:tabLst>
                <a:tab pos="779145" algn="l"/>
                <a:tab pos="779780" algn="l"/>
              </a:tabLst>
            </a:pPr>
            <a:r>
              <a:rPr sz="1900" spc="-10" dirty="0">
                <a:latin typeface="Tahoma"/>
                <a:cs typeface="Tahoma"/>
              </a:rPr>
              <a:t>Responsible</a:t>
            </a:r>
            <a:r>
              <a:rPr sz="1900" spc="35" dirty="0">
                <a:latin typeface="Tahoma"/>
                <a:cs typeface="Tahoma"/>
              </a:rPr>
              <a:t> </a:t>
            </a:r>
            <a:r>
              <a:rPr sz="1900" spc="-5" dirty="0">
                <a:latin typeface="Tahoma"/>
                <a:cs typeface="Tahoma"/>
              </a:rPr>
              <a:t>for</a:t>
            </a:r>
            <a:r>
              <a:rPr sz="1900" spc="25" dirty="0">
                <a:latin typeface="Tahoma"/>
                <a:cs typeface="Tahoma"/>
              </a:rPr>
              <a:t> </a:t>
            </a:r>
            <a:r>
              <a:rPr sz="1900" spc="-10" dirty="0">
                <a:solidFill>
                  <a:srgbClr val="0070BF"/>
                </a:solidFill>
                <a:latin typeface="Tahoma"/>
                <a:cs typeface="Tahoma"/>
              </a:rPr>
              <a:t>bookkeeping</a:t>
            </a:r>
            <a:r>
              <a:rPr sz="1900" spc="-10" dirty="0">
                <a:latin typeface="Tahoma"/>
                <a:cs typeface="Tahoma"/>
              </a:rPr>
              <a:t>, </a:t>
            </a:r>
            <a:r>
              <a:rPr sz="1900" spc="-580" dirty="0">
                <a:latin typeface="Tahoma"/>
                <a:cs typeface="Tahoma"/>
              </a:rPr>
              <a:t> </a:t>
            </a:r>
            <a:r>
              <a:rPr sz="1900" spc="-10" dirty="0">
                <a:solidFill>
                  <a:srgbClr val="0070BF"/>
                </a:solidFill>
                <a:latin typeface="Tahoma"/>
                <a:cs typeface="Tahoma"/>
              </a:rPr>
              <a:t>scheduling</a:t>
            </a:r>
            <a:r>
              <a:rPr sz="1900" spc="50" dirty="0">
                <a:solidFill>
                  <a:srgbClr val="0070BF"/>
                </a:solidFill>
                <a:latin typeface="Tahoma"/>
                <a:cs typeface="Tahoma"/>
              </a:rPr>
              <a:t> </a:t>
            </a:r>
            <a:r>
              <a:rPr sz="1900" spc="-10" dirty="0">
                <a:latin typeface="Tahoma"/>
                <a:cs typeface="Tahoma"/>
              </a:rPr>
              <a:t>of</a:t>
            </a:r>
            <a:r>
              <a:rPr sz="1900" spc="15" dirty="0">
                <a:latin typeface="Tahoma"/>
                <a:cs typeface="Tahoma"/>
              </a:rPr>
              <a:t> </a:t>
            </a:r>
            <a:r>
              <a:rPr sz="1900" spc="-10" dirty="0">
                <a:latin typeface="Tahoma"/>
                <a:cs typeface="Tahoma"/>
              </a:rPr>
              <a:t>threads</a:t>
            </a:r>
            <a:endParaRPr sz="1900">
              <a:latin typeface="Tahoma"/>
              <a:cs typeface="Tahoma"/>
            </a:endParaRPr>
          </a:p>
          <a:p>
            <a:pPr marL="379095" indent="-344805">
              <a:lnSpc>
                <a:spcPct val="100000"/>
              </a:lnSpc>
              <a:spcBef>
                <a:spcPts val="500"/>
              </a:spcBef>
              <a:buChar char="•"/>
              <a:tabLst>
                <a:tab pos="379095" algn="l"/>
                <a:tab pos="379730" algn="l"/>
              </a:tabLst>
            </a:pPr>
            <a:r>
              <a:rPr sz="2100" spc="-5" dirty="0">
                <a:latin typeface="Tahoma"/>
                <a:cs typeface="Tahoma"/>
              </a:rPr>
              <a:t>Allows</a:t>
            </a:r>
            <a:r>
              <a:rPr sz="2100" spc="-20" dirty="0">
                <a:latin typeface="Tahoma"/>
                <a:cs typeface="Tahoma"/>
              </a:rPr>
              <a:t> </a:t>
            </a:r>
            <a:r>
              <a:rPr sz="2100" spc="-5" dirty="0">
                <a:latin typeface="Tahoma"/>
                <a:cs typeface="Tahoma"/>
              </a:rPr>
              <a:t>for</a:t>
            </a:r>
            <a:r>
              <a:rPr sz="2100" spc="-25" dirty="0">
                <a:latin typeface="Tahoma"/>
                <a:cs typeface="Tahoma"/>
              </a:rPr>
              <a:t> </a:t>
            </a:r>
            <a:r>
              <a:rPr sz="2100" dirty="0">
                <a:solidFill>
                  <a:srgbClr val="0070BF"/>
                </a:solidFill>
                <a:latin typeface="Tahoma"/>
                <a:cs typeface="Tahoma"/>
              </a:rPr>
              <a:t>customized</a:t>
            </a:r>
            <a:r>
              <a:rPr sz="2100" spc="-35" dirty="0">
                <a:solidFill>
                  <a:srgbClr val="0070BF"/>
                </a:solidFill>
                <a:latin typeface="Tahoma"/>
                <a:cs typeface="Tahoma"/>
              </a:rPr>
              <a:t> </a:t>
            </a:r>
            <a:r>
              <a:rPr sz="2100" dirty="0">
                <a:solidFill>
                  <a:srgbClr val="0070BF"/>
                </a:solidFill>
                <a:latin typeface="Tahoma"/>
                <a:cs typeface="Tahoma"/>
              </a:rPr>
              <a:t>scheduling</a:t>
            </a:r>
            <a:endParaRPr sz="2100">
              <a:latin typeface="Tahoma"/>
              <a:cs typeface="Tahoma"/>
            </a:endParaRPr>
          </a:p>
          <a:p>
            <a:pPr marL="379095" indent="-344805">
              <a:lnSpc>
                <a:spcPct val="100000"/>
              </a:lnSpc>
              <a:spcBef>
                <a:spcPts val="500"/>
              </a:spcBef>
              <a:buChar char="•"/>
              <a:tabLst>
                <a:tab pos="379095" algn="l"/>
                <a:tab pos="379730" algn="l"/>
              </a:tabLst>
            </a:pPr>
            <a:r>
              <a:rPr sz="2100" spc="-5" dirty="0">
                <a:latin typeface="Tahoma"/>
                <a:cs typeface="Tahoma"/>
              </a:rPr>
              <a:t>Support</a:t>
            </a:r>
            <a:r>
              <a:rPr sz="2100" spc="-15" dirty="0">
                <a:latin typeface="Tahoma"/>
                <a:cs typeface="Tahoma"/>
              </a:rPr>
              <a:t> </a:t>
            </a:r>
            <a:r>
              <a:rPr sz="2100" dirty="0">
                <a:latin typeface="Tahoma"/>
                <a:cs typeface="Tahoma"/>
              </a:rPr>
              <a:t>for</a:t>
            </a:r>
            <a:r>
              <a:rPr sz="2100" spc="-25" dirty="0">
                <a:latin typeface="Tahoma"/>
                <a:cs typeface="Tahoma"/>
              </a:rPr>
              <a:t> </a:t>
            </a:r>
            <a:r>
              <a:rPr sz="2100" spc="5" dirty="0">
                <a:solidFill>
                  <a:srgbClr val="0070BF"/>
                </a:solidFill>
                <a:latin typeface="Tahoma"/>
                <a:cs typeface="Tahoma"/>
              </a:rPr>
              <a:t>any</a:t>
            </a:r>
            <a:r>
              <a:rPr sz="2100" spc="-25" dirty="0">
                <a:solidFill>
                  <a:srgbClr val="0070BF"/>
                </a:solidFill>
                <a:latin typeface="Tahoma"/>
                <a:cs typeface="Tahoma"/>
              </a:rPr>
              <a:t> </a:t>
            </a:r>
            <a:r>
              <a:rPr sz="2100" dirty="0">
                <a:solidFill>
                  <a:srgbClr val="0070BF"/>
                </a:solidFill>
                <a:latin typeface="Tahoma"/>
                <a:cs typeface="Tahoma"/>
              </a:rPr>
              <a:t>OS</a:t>
            </a:r>
            <a:endParaRPr sz="2100">
              <a:latin typeface="Tahoma"/>
              <a:cs typeface="Tahoma"/>
            </a:endParaRPr>
          </a:p>
          <a:p>
            <a:pPr marL="377825" marR="2825750" indent="-342900">
              <a:lnSpc>
                <a:spcPct val="100000"/>
              </a:lnSpc>
              <a:spcBef>
                <a:spcPts val="505"/>
              </a:spcBef>
              <a:buChar char="•"/>
              <a:tabLst>
                <a:tab pos="379095" algn="l"/>
                <a:tab pos="379730" algn="l"/>
              </a:tabLst>
            </a:pPr>
            <a:r>
              <a:rPr sz="2100" spc="-5" dirty="0">
                <a:latin typeface="Tahoma"/>
                <a:cs typeface="Tahoma"/>
              </a:rPr>
              <a:t>But: </a:t>
            </a:r>
            <a:r>
              <a:rPr sz="2100" spc="-5" dirty="0">
                <a:solidFill>
                  <a:srgbClr val="0070BF"/>
                </a:solidFill>
                <a:latin typeface="Tahoma"/>
                <a:cs typeface="Tahoma"/>
              </a:rPr>
              <a:t>problem </a:t>
            </a:r>
            <a:r>
              <a:rPr sz="2100" dirty="0">
                <a:latin typeface="Tahoma"/>
                <a:cs typeface="Tahoma"/>
              </a:rPr>
              <a:t>with </a:t>
            </a:r>
            <a:r>
              <a:rPr sz="2100" spc="-5" dirty="0">
                <a:solidFill>
                  <a:srgbClr val="0070BF"/>
                </a:solidFill>
                <a:latin typeface="Tahoma"/>
                <a:cs typeface="Tahoma"/>
              </a:rPr>
              <a:t>blocking </a:t>
            </a:r>
            <a:r>
              <a:rPr sz="2100" spc="-645" dirty="0">
                <a:solidFill>
                  <a:srgbClr val="0070BF"/>
                </a:solidFill>
                <a:latin typeface="Tahoma"/>
                <a:cs typeface="Tahoma"/>
              </a:rPr>
              <a:t> </a:t>
            </a:r>
            <a:r>
              <a:rPr sz="2100" spc="-5" dirty="0">
                <a:solidFill>
                  <a:srgbClr val="0070BF"/>
                </a:solidFill>
                <a:latin typeface="Tahoma"/>
                <a:cs typeface="Tahoma"/>
              </a:rPr>
              <a:t>system</a:t>
            </a:r>
            <a:r>
              <a:rPr sz="2100" spc="10" dirty="0">
                <a:solidFill>
                  <a:srgbClr val="0070BF"/>
                </a:solidFill>
                <a:latin typeface="Tahoma"/>
                <a:cs typeface="Tahoma"/>
              </a:rPr>
              <a:t> </a:t>
            </a:r>
            <a:r>
              <a:rPr sz="2100" spc="-5" dirty="0">
                <a:solidFill>
                  <a:srgbClr val="0070BF"/>
                </a:solidFill>
                <a:latin typeface="Tahoma"/>
                <a:cs typeface="Tahoma"/>
              </a:rPr>
              <a:t>calls</a:t>
            </a:r>
            <a:endParaRPr sz="2100">
              <a:latin typeface="Tahoma"/>
              <a:cs typeface="Tahoma"/>
            </a:endParaRPr>
          </a:p>
          <a:p>
            <a:pPr marL="779145" marR="2660650" lvl="1" indent="-287020">
              <a:lnSpc>
                <a:spcPct val="100000"/>
              </a:lnSpc>
              <a:spcBef>
                <a:spcPts val="465"/>
              </a:spcBef>
              <a:buChar char="–"/>
              <a:tabLst>
                <a:tab pos="779145" algn="l"/>
                <a:tab pos="779780" algn="l"/>
              </a:tabLst>
            </a:pPr>
            <a:r>
              <a:rPr sz="1900" spc="-5" dirty="0">
                <a:latin typeface="Tahoma"/>
                <a:cs typeface="Tahoma"/>
              </a:rPr>
              <a:t>Blocking</a:t>
            </a:r>
            <a:r>
              <a:rPr sz="1900" spc="10" dirty="0">
                <a:latin typeface="Tahoma"/>
                <a:cs typeface="Tahoma"/>
              </a:rPr>
              <a:t> </a:t>
            </a:r>
            <a:r>
              <a:rPr sz="1900" dirty="0">
                <a:latin typeface="Tahoma"/>
                <a:cs typeface="Tahoma"/>
              </a:rPr>
              <a:t>of</a:t>
            </a:r>
            <a:r>
              <a:rPr sz="1900" spc="5" dirty="0">
                <a:latin typeface="Tahoma"/>
                <a:cs typeface="Tahoma"/>
              </a:rPr>
              <a:t> </a:t>
            </a:r>
            <a:r>
              <a:rPr sz="1900" spc="-5" dirty="0">
                <a:latin typeface="Tahoma"/>
                <a:cs typeface="Tahoma"/>
              </a:rPr>
              <a:t>a</a:t>
            </a:r>
            <a:r>
              <a:rPr sz="1900" spc="-10" dirty="0">
                <a:latin typeface="Tahoma"/>
                <a:cs typeface="Tahoma"/>
              </a:rPr>
              <a:t> thread</a:t>
            </a:r>
            <a:r>
              <a:rPr sz="1900" spc="15" dirty="0">
                <a:latin typeface="Tahoma"/>
                <a:cs typeface="Tahoma"/>
              </a:rPr>
              <a:t> </a:t>
            </a:r>
            <a:r>
              <a:rPr sz="1900" spc="-5" dirty="0">
                <a:latin typeface="Tahoma"/>
                <a:cs typeface="Tahoma"/>
              </a:rPr>
              <a:t>causes </a:t>
            </a:r>
            <a:r>
              <a:rPr sz="1900" spc="-580" dirty="0">
                <a:latin typeface="Tahoma"/>
                <a:cs typeface="Tahoma"/>
              </a:rPr>
              <a:t> </a:t>
            </a:r>
            <a:r>
              <a:rPr sz="1900" spc="-5" dirty="0">
                <a:latin typeface="Tahoma"/>
                <a:cs typeface="Tahoma"/>
              </a:rPr>
              <a:t>blocking</a:t>
            </a:r>
            <a:r>
              <a:rPr sz="1900" spc="35" dirty="0">
                <a:latin typeface="Tahoma"/>
                <a:cs typeface="Tahoma"/>
              </a:rPr>
              <a:t> </a:t>
            </a:r>
            <a:r>
              <a:rPr sz="1900" spc="-10" dirty="0">
                <a:latin typeface="Tahoma"/>
                <a:cs typeface="Tahoma"/>
              </a:rPr>
              <a:t>of </a:t>
            </a:r>
            <a:r>
              <a:rPr sz="1900" dirty="0">
                <a:latin typeface="Tahoma"/>
                <a:cs typeface="Tahoma"/>
              </a:rPr>
              <a:t>the</a:t>
            </a:r>
            <a:r>
              <a:rPr sz="1900" spc="-10" dirty="0">
                <a:latin typeface="Tahoma"/>
                <a:cs typeface="Tahoma"/>
              </a:rPr>
              <a:t> </a:t>
            </a:r>
            <a:r>
              <a:rPr sz="1900" spc="-5" dirty="0">
                <a:latin typeface="Tahoma"/>
                <a:cs typeface="Tahoma"/>
              </a:rPr>
              <a:t>process</a:t>
            </a:r>
            <a:endParaRPr sz="1900">
              <a:latin typeface="Tahoma"/>
              <a:cs typeface="Tahoma"/>
            </a:endParaRPr>
          </a:p>
          <a:p>
            <a:pPr marL="779145" marR="2433955" lvl="1" indent="-287020">
              <a:lnSpc>
                <a:spcPct val="100000"/>
              </a:lnSpc>
              <a:spcBef>
                <a:spcPts val="455"/>
              </a:spcBef>
              <a:buChar char="–"/>
              <a:tabLst>
                <a:tab pos="779145" algn="l"/>
                <a:tab pos="779780" algn="l"/>
              </a:tabLst>
            </a:pPr>
            <a:r>
              <a:rPr sz="1900" spc="-10" dirty="0">
                <a:latin typeface="Tahoma"/>
                <a:cs typeface="Tahoma"/>
              </a:rPr>
              <a:t>Threads</a:t>
            </a:r>
            <a:r>
              <a:rPr sz="1900" spc="50" dirty="0">
                <a:latin typeface="Tahoma"/>
                <a:cs typeface="Tahoma"/>
              </a:rPr>
              <a:t> </a:t>
            </a:r>
            <a:r>
              <a:rPr sz="1900" spc="-10" dirty="0">
                <a:latin typeface="Tahoma"/>
                <a:cs typeface="Tahoma"/>
              </a:rPr>
              <a:t>cannot</a:t>
            </a:r>
            <a:r>
              <a:rPr sz="1900" spc="15" dirty="0">
                <a:latin typeface="Tahoma"/>
                <a:cs typeface="Tahoma"/>
              </a:rPr>
              <a:t> </a:t>
            </a:r>
            <a:r>
              <a:rPr sz="1900" spc="-5" dirty="0">
                <a:latin typeface="Tahoma"/>
                <a:cs typeface="Tahoma"/>
              </a:rPr>
              <a:t>execute</a:t>
            </a:r>
            <a:r>
              <a:rPr sz="1900" spc="10" dirty="0">
                <a:latin typeface="Tahoma"/>
                <a:cs typeface="Tahoma"/>
              </a:rPr>
              <a:t> </a:t>
            </a:r>
            <a:r>
              <a:rPr sz="1900" spc="-5" dirty="0">
                <a:latin typeface="Tahoma"/>
                <a:cs typeface="Tahoma"/>
              </a:rPr>
              <a:t>if</a:t>
            </a:r>
            <a:r>
              <a:rPr sz="1900" spc="10" dirty="0">
                <a:latin typeface="Tahoma"/>
                <a:cs typeface="Tahoma"/>
              </a:rPr>
              <a:t> </a:t>
            </a:r>
            <a:r>
              <a:rPr sz="1900" spc="-5" dirty="0">
                <a:latin typeface="Tahoma"/>
                <a:cs typeface="Tahoma"/>
              </a:rPr>
              <a:t>a </a:t>
            </a:r>
            <a:r>
              <a:rPr sz="1900" dirty="0">
                <a:latin typeface="Tahoma"/>
                <a:cs typeface="Tahoma"/>
              </a:rPr>
              <a:t> </a:t>
            </a:r>
            <a:r>
              <a:rPr sz="1900" spc="-5" dirty="0">
                <a:latin typeface="Tahoma"/>
                <a:cs typeface="Tahoma"/>
              </a:rPr>
              <a:t>thread</a:t>
            </a:r>
            <a:r>
              <a:rPr sz="1900" spc="10" dirty="0">
                <a:latin typeface="Tahoma"/>
                <a:cs typeface="Tahoma"/>
              </a:rPr>
              <a:t> </a:t>
            </a:r>
            <a:r>
              <a:rPr sz="1900" dirty="0">
                <a:latin typeface="Tahoma"/>
                <a:cs typeface="Tahoma"/>
              </a:rPr>
              <a:t>of</a:t>
            </a:r>
            <a:r>
              <a:rPr sz="1900" spc="5" dirty="0">
                <a:latin typeface="Tahoma"/>
                <a:cs typeface="Tahoma"/>
              </a:rPr>
              <a:t> </a:t>
            </a:r>
            <a:r>
              <a:rPr sz="1900" spc="-10" dirty="0">
                <a:latin typeface="Tahoma"/>
                <a:cs typeface="Tahoma"/>
              </a:rPr>
              <a:t>the</a:t>
            </a:r>
            <a:r>
              <a:rPr sz="1900" dirty="0">
                <a:latin typeface="Tahoma"/>
                <a:cs typeface="Tahoma"/>
              </a:rPr>
              <a:t> </a:t>
            </a:r>
            <a:r>
              <a:rPr sz="1900" spc="-5" dirty="0">
                <a:latin typeface="Tahoma"/>
                <a:cs typeface="Tahoma"/>
              </a:rPr>
              <a:t>same</a:t>
            </a:r>
            <a:r>
              <a:rPr sz="1900" spc="5" dirty="0">
                <a:latin typeface="Tahoma"/>
                <a:cs typeface="Tahoma"/>
              </a:rPr>
              <a:t> </a:t>
            </a:r>
            <a:r>
              <a:rPr sz="1900" spc="-5" dirty="0">
                <a:latin typeface="Tahoma"/>
                <a:cs typeface="Tahoma"/>
              </a:rPr>
              <a:t>process</a:t>
            </a:r>
            <a:r>
              <a:rPr sz="1900" spc="25" dirty="0">
                <a:latin typeface="Tahoma"/>
                <a:cs typeface="Tahoma"/>
              </a:rPr>
              <a:t> </a:t>
            </a:r>
            <a:r>
              <a:rPr sz="1900" spc="-15" dirty="0">
                <a:latin typeface="Tahoma"/>
                <a:cs typeface="Tahoma"/>
              </a:rPr>
              <a:t>is </a:t>
            </a:r>
            <a:r>
              <a:rPr sz="1900" spc="-580" dirty="0">
                <a:latin typeface="Tahoma"/>
                <a:cs typeface="Tahoma"/>
              </a:rPr>
              <a:t> </a:t>
            </a:r>
            <a:r>
              <a:rPr sz="1900" spc="-5" dirty="0">
                <a:latin typeface="Tahoma"/>
                <a:cs typeface="Tahoma"/>
              </a:rPr>
              <a:t>blocked</a:t>
            </a:r>
            <a:endParaRPr sz="1900">
              <a:latin typeface="Tahoma"/>
              <a:cs typeface="Tahoma"/>
            </a:endParaRPr>
          </a:p>
        </p:txBody>
      </p:sp>
      <p:pic>
        <p:nvPicPr>
          <p:cNvPr id="4" name="object 4"/>
          <p:cNvPicPr/>
          <p:nvPr/>
        </p:nvPicPr>
        <p:blipFill>
          <a:blip r:embed="rId2" cstate="print"/>
          <a:stretch>
            <a:fillRect/>
          </a:stretch>
        </p:blipFill>
        <p:spPr>
          <a:xfrm>
            <a:off x="5390388" y="2524103"/>
            <a:ext cx="3904476" cy="3652668"/>
          </a:xfrm>
          <a:prstGeom prst="rect">
            <a:avLst/>
          </a:prstGeom>
        </p:spPr>
      </p:pic>
      <p:sp>
        <p:nvSpPr>
          <p:cNvPr id="5" name="object 5"/>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15" dirty="0"/>
              <a:t>4-Threads</a:t>
            </a:r>
          </a:p>
        </p:txBody>
      </p:sp>
      <p:sp>
        <p:nvSpPr>
          <p:cNvPr id="6" name="object 6"/>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13</a:t>
            </a:fld>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9082" y="807240"/>
            <a:ext cx="5829935" cy="452120"/>
          </a:xfrm>
          <a:prstGeom prst="rect">
            <a:avLst/>
          </a:prstGeom>
        </p:spPr>
        <p:txBody>
          <a:bodyPr vert="horz" wrap="square" lIns="0" tIns="12065" rIns="0" bIns="0" rtlCol="0">
            <a:spAutoFit/>
          </a:bodyPr>
          <a:lstStyle/>
          <a:p>
            <a:pPr marL="12700">
              <a:lnSpc>
                <a:spcPct val="100000"/>
              </a:lnSpc>
              <a:spcBef>
                <a:spcPts val="95"/>
              </a:spcBef>
            </a:pPr>
            <a:r>
              <a:rPr spc="-5" dirty="0"/>
              <a:t>Implementing</a:t>
            </a:r>
            <a:r>
              <a:rPr spc="5" dirty="0"/>
              <a:t> </a:t>
            </a:r>
            <a:r>
              <a:rPr spc="-5" dirty="0"/>
              <a:t>Threads</a:t>
            </a:r>
            <a:r>
              <a:rPr spc="25" dirty="0"/>
              <a:t> </a:t>
            </a:r>
            <a:r>
              <a:rPr spc="-15" dirty="0"/>
              <a:t>in</a:t>
            </a:r>
            <a:r>
              <a:rPr spc="20" dirty="0"/>
              <a:t> </a:t>
            </a:r>
            <a:r>
              <a:rPr spc="-5" dirty="0"/>
              <a:t>User</a:t>
            </a:r>
            <a:r>
              <a:rPr spc="15" dirty="0"/>
              <a:t> </a:t>
            </a:r>
            <a:r>
              <a:rPr spc="-10" dirty="0"/>
              <a:t>Space</a:t>
            </a:r>
          </a:p>
        </p:txBody>
      </p:sp>
      <p:sp>
        <p:nvSpPr>
          <p:cNvPr id="3" name="object 3"/>
          <p:cNvSpPr txBox="1"/>
          <p:nvPr/>
        </p:nvSpPr>
        <p:spPr>
          <a:xfrm>
            <a:off x="860584" y="1549418"/>
            <a:ext cx="5657215" cy="4104640"/>
          </a:xfrm>
          <a:prstGeom prst="rect">
            <a:avLst/>
          </a:prstGeom>
        </p:spPr>
        <p:txBody>
          <a:bodyPr vert="horz" wrap="square" lIns="0" tIns="76200" rIns="0" bIns="0" rtlCol="0">
            <a:spAutoFit/>
          </a:bodyPr>
          <a:lstStyle/>
          <a:p>
            <a:pPr marL="12700">
              <a:lnSpc>
                <a:spcPct val="100000"/>
              </a:lnSpc>
              <a:spcBef>
                <a:spcPts val="600"/>
              </a:spcBef>
            </a:pPr>
            <a:r>
              <a:rPr sz="2100" spc="-5" dirty="0">
                <a:latin typeface="Tahoma"/>
                <a:cs typeface="Tahoma"/>
              </a:rPr>
              <a:t>The </a:t>
            </a:r>
            <a:r>
              <a:rPr sz="2100" dirty="0">
                <a:latin typeface="Tahoma"/>
                <a:cs typeface="Tahoma"/>
              </a:rPr>
              <a:t>thread</a:t>
            </a:r>
            <a:r>
              <a:rPr sz="2100" spc="-20" dirty="0">
                <a:latin typeface="Tahoma"/>
                <a:cs typeface="Tahoma"/>
              </a:rPr>
              <a:t> </a:t>
            </a:r>
            <a:r>
              <a:rPr sz="2100" spc="-5" dirty="0">
                <a:latin typeface="Tahoma"/>
                <a:cs typeface="Tahoma"/>
              </a:rPr>
              <a:t>library</a:t>
            </a:r>
            <a:r>
              <a:rPr sz="2100" spc="10" dirty="0">
                <a:latin typeface="Tahoma"/>
                <a:cs typeface="Tahoma"/>
              </a:rPr>
              <a:t> </a:t>
            </a:r>
            <a:r>
              <a:rPr sz="2100" dirty="0">
                <a:latin typeface="Tahoma"/>
                <a:cs typeface="Tahoma"/>
              </a:rPr>
              <a:t>contains</a:t>
            </a:r>
            <a:r>
              <a:rPr sz="2100" spc="-45" dirty="0">
                <a:latin typeface="Tahoma"/>
                <a:cs typeface="Tahoma"/>
              </a:rPr>
              <a:t> </a:t>
            </a:r>
            <a:r>
              <a:rPr sz="2100" spc="-5" dirty="0">
                <a:latin typeface="Tahoma"/>
                <a:cs typeface="Tahoma"/>
              </a:rPr>
              <a:t>code </a:t>
            </a:r>
            <a:r>
              <a:rPr sz="2100" dirty="0">
                <a:latin typeface="Tahoma"/>
                <a:cs typeface="Tahoma"/>
              </a:rPr>
              <a:t>for</a:t>
            </a:r>
            <a:endParaRPr sz="2100">
              <a:latin typeface="Tahoma"/>
              <a:cs typeface="Tahoma"/>
            </a:endParaRPr>
          </a:p>
          <a:p>
            <a:pPr marL="356235" indent="-344170">
              <a:lnSpc>
                <a:spcPct val="100000"/>
              </a:lnSpc>
              <a:spcBef>
                <a:spcPts val="505"/>
              </a:spcBef>
              <a:buChar char="•"/>
              <a:tabLst>
                <a:tab pos="356235" algn="l"/>
                <a:tab pos="356870" algn="l"/>
              </a:tabLst>
            </a:pPr>
            <a:r>
              <a:rPr sz="2100" spc="-5" dirty="0">
                <a:latin typeface="Tahoma"/>
                <a:cs typeface="Tahoma"/>
              </a:rPr>
              <a:t>Creating</a:t>
            </a:r>
            <a:r>
              <a:rPr sz="2100" dirty="0">
                <a:latin typeface="Tahoma"/>
                <a:cs typeface="Tahoma"/>
              </a:rPr>
              <a:t> </a:t>
            </a:r>
            <a:r>
              <a:rPr sz="2100" spc="-5" dirty="0">
                <a:latin typeface="Tahoma"/>
                <a:cs typeface="Tahoma"/>
              </a:rPr>
              <a:t>and</a:t>
            </a:r>
            <a:r>
              <a:rPr sz="2100" spc="5" dirty="0">
                <a:latin typeface="Tahoma"/>
                <a:cs typeface="Tahoma"/>
              </a:rPr>
              <a:t> </a:t>
            </a:r>
            <a:r>
              <a:rPr sz="2100" spc="-5" dirty="0">
                <a:latin typeface="Tahoma"/>
                <a:cs typeface="Tahoma"/>
              </a:rPr>
              <a:t>destroying</a:t>
            </a:r>
            <a:r>
              <a:rPr sz="2100" spc="-25" dirty="0">
                <a:latin typeface="Tahoma"/>
                <a:cs typeface="Tahoma"/>
              </a:rPr>
              <a:t> </a:t>
            </a:r>
            <a:r>
              <a:rPr sz="2100" dirty="0">
                <a:latin typeface="Tahoma"/>
                <a:cs typeface="Tahoma"/>
              </a:rPr>
              <a:t>threads</a:t>
            </a:r>
            <a:endParaRPr sz="2100">
              <a:latin typeface="Tahoma"/>
              <a:cs typeface="Tahoma"/>
            </a:endParaRPr>
          </a:p>
          <a:p>
            <a:pPr marL="356235" indent="-344170">
              <a:lnSpc>
                <a:spcPct val="100000"/>
              </a:lnSpc>
              <a:spcBef>
                <a:spcPts val="505"/>
              </a:spcBef>
              <a:buChar char="•"/>
              <a:tabLst>
                <a:tab pos="356235" algn="l"/>
                <a:tab pos="356870" algn="l"/>
              </a:tabLst>
            </a:pPr>
            <a:r>
              <a:rPr sz="2100" spc="-5" dirty="0">
                <a:latin typeface="Tahoma"/>
                <a:cs typeface="Tahoma"/>
              </a:rPr>
              <a:t>Passing</a:t>
            </a:r>
            <a:r>
              <a:rPr sz="2100" spc="10" dirty="0">
                <a:latin typeface="Tahoma"/>
                <a:cs typeface="Tahoma"/>
              </a:rPr>
              <a:t> </a:t>
            </a:r>
            <a:r>
              <a:rPr sz="2100" spc="-5" dirty="0">
                <a:latin typeface="Tahoma"/>
                <a:cs typeface="Tahoma"/>
              </a:rPr>
              <a:t>messages</a:t>
            </a:r>
            <a:r>
              <a:rPr sz="2100" dirty="0">
                <a:latin typeface="Tahoma"/>
                <a:cs typeface="Tahoma"/>
              </a:rPr>
              <a:t> </a:t>
            </a:r>
            <a:r>
              <a:rPr sz="2100" spc="5" dirty="0">
                <a:latin typeface="Tahoma"/>
                <a:cs typeface="Tahoma"/>
              </a:rPr>
              <a:t>and</a:t>
            </a:r>
            <a:r>
              <a:rPr sz="2100" spc="-15" dirty="0">
                <a:latin typeface="Tahoma"/>
                <a:cs typeface="Tahoma"/>
              </a:rPr>
              <a:t> </a:t>
            </a:r>
            <a:r>
              <a:rPr sz="2100" dirty="0">
                <a:latin typeface="Tahoma"/>
                <a:cs typeface="Tahoma"/>
              </a:rPr>
              <a:t>data</a:t>
            </a:r>
            <a:r>
              <a:rPr sz="2100" spc="-20" dirty="0">
                <a:latin typeface="Tahoma"/>
                <a:cs typeface="Tahoma"/>
              </a:rPr>
              <a:t> </a:t>
            </a:r>
            <a:r>
              <a:rPr sz="2100" spc="-5" dirty="0">
                <a:latin typeface="Tahoma"/>
                <a:cs typeface="Tahoma"/>
              </a:rPr>
              <a:t>between threads</a:t>
            </a:r>
            <a:endParaRPr sz="2100">
              <a:latin typeface="Tahoma"/>
              <a:cs typeface="Tahoma"/>
            </a:endParaRPr>
          </a:p>
          <a:p>
            <a:pPr marL="356235" indent="-344170">
              <a:lnSpc>
                <a:spcPct val="100000"/>
              </a:lnSpc>
              <a:spcBef>
                <a:spcPts val="505"/>
              </a:spcBef>
              <a:buChar char="•"/>
              <a:tabLst>
                <a:tab pos="356235" algn="l"/>
                <a:tab pos="356870" algn="l"/>
              </a:tabLst>
            </a:pPr>
            <a:r>
              <a:rPr sz="2100" spc="-5" dirty="0">
                <a:latin typeface="Tahoma"/>
                <a:cs typeface="Tahoma"/>
              </a:rPr>
              <a:t>Scheduling</a:t>
            </a:r>
            <a:r>
              <a:rPr sz="2100" spc="5" dirty="0">
                <a:latin typeface="Tahoma"/>
                <a:cs typeface="Tahoma"/>
              </a:rPr>
              <a:t> </a:t>
            </a:r>
            <a:r>
              <a:rPr sz="2100" dirty="0">
                <a:latin typeface="Tahoma"/>
                <a:cs typeface="Tahoma"/>
              </a:rPr>
              <a:t>thread</a:t>
            </a:r>
            <a:r>
              <a:rPr sz="2100" spc="-20" dirty="0">
                <a:latin typeface="Tahoma"/>
                <a:cs typeface="Tahoma"/>
              </a:rPr>
              <a:t> </a:t>
            </a:r>
            <a:r>
              <a:rPr sz="2100" spc="-5" dirty="0">
                <a:latin typeface="Tahoma"/>
                <a:cs typeface="Tahoma"/>
              </a:rPr>
              <a:t>execution</a:t>
            </a:r>
            <a:endParaRPr sz="2100">
              <a:latin typeface="Tahoma"/>
              <a:cs typeface="Tahoma"/>
            </a:endParaRPr>
          </a:p>
          <a:p>
            <a:pPr marL="756285" lvl="1" indent="-287655">
              <a:lnSpc>
                <a:spcPct val="100000"/>
              </a:lnSpc>
              <a:spcBef>
                <a:spcPts val="464"/>
              </a:spcBef>
              <a:buChar char="–"/>
              <a:tabLst>
                <a:tab pos="756285" algn="l"/>
                <a:tab pos="756920" algn="l"/>
              </a:tabLst>
            </a:pPr>
            <a:r>
              <a:rPr sz="1900" spc="-5" dirty="0">
                <a:latin typeface="Tahoma"/>
                <a:cs typeface="Tahoma"/>
              </a:rPr>
              <a:t>Pass control</a:t>
            </a:r>
            <a:r>
              <a:rPr sz="1900" spc="50" dirty="0">
                <a:latin typeface="Tahoma"/>
                <a:cs typeface="Tahoma"/>
              </a:rPr>
              <a:t> </a:t>
            </a:r>
            <a:r>
              <a:rPr sz="1900" spc="-10" dirty="0">
                <a:latin typeface="Tahoma"/>
                <a:cs typeface="Tahoma"/>
              </a:rPr>
              <a:t>from</a:t>
            </a:r>
            <a:r>
              <a:rPr sz="1900" spc="10" dirty="0">
                <a:latin typeface="Tahoma"/>
                <a:cs typeface="Tahoma"/>
              </a:rPr>
              <a:t> </a:t>
            </a:r>
            <a:r>
              <a:rPr sz="1900" dirty="0">
                <a:latin typeface="Tahoma"/>
                <a:cs typeface="Tahoma"/>
              </a:rPr>
              <a:t>one </a:t>
            </a:r>
            <a:r>
              <a:rPr sz="1900" spc="-5" dirty="0">
                <a:latin typeface="Tahoma"/>
                <a:cs typeface="Tahoma"/>
              </a:rPr>
              <a:t>thread</a:t>
            </a:r>
            <a:r>
              <a:rPr sz="1900" spc="25" dirty="0">
                <a:latin typeface="Tahoma"/>
                <a:cs typeface="Tahoma"/>
              </a:rPr>
              <a:t> </a:t>
            </a:r>
            <a:r>
              <a:rPr sz="1900" spc="-10" dirty="0">
                <a:latin typeface="Tahoma"/>
                <a:cs typeface="Tahoma"/>
              </a:rPr>
              <a:t>to</a:t>
            </a:r>
            <a:r>
              <a:rPr sz="1900" spc="25" dirty="0">
                <a:latin typeface="Tahoma"/>
                <a:cs typeface="Tahoma"/>
              </a:rPr>
              <a:t> </a:t>
            </a:r>
            <a:r>
              <a:rPr sz="1900" spc="-10" dirty="0">
                <a:latin typeface="Tahoma"/>
                <a:cs typeface="Tahoma"/>
              </a:rPr>
              <a:t>another</a:t>
            </a:r>
            <a:endParaRPr sz="1900">
              <a:latin typeface="Tahoma"/>
              <a:cs typeface="Tahoma"/>
            </a:endParaRPr>
          </a:p>
          <a:p>
            <a:pPr marL="356235" indent="-344170">
              <a:lnSpc>
                <a:spcPct val="100000"/>
              </a:lnSpc>
              <a:spcBef>
                <a:spcPts val="495"/>
              </a:spcBef>
              <a:buChar char="•"/>
              <a:tabLst>
                <a:tab pos="356235" algn="l"/>
                <a:tab pos="356870" algn="l"/>
              </a:tabLst>
            </a:pPr>
            <a:r>
              <a:rPr sz="2100" spc="-5" dirty="0">
                <a:latin typeface="Tahoma"/>
                <a:cs typeface="Tahoma"/>
              </a:rPr>
              <a:t>Saving</a:t>
            </a:r>
            <a:r>
              <a:rPr sz="2100" spc="20" dirty="0">
                <a:latin typeface="Tahoma"/>
                <a:cs typeface="Tahoma"/>
              </a:rPr>
              <a:t> </a:t>
            </a:r>
            <a:r>
              <a:rPr sz="2100" spc="-5" dirty="0">
                <a:latin typeface="Tahoma"/>
                <a:cs typeface="Tahoma"/>
              </a:rPr>
              <a:t>and</a:t>
            </a:r>
            <a:r>
              <a:rPr sz="2100" spc="-20" dirty="0">
                <a:latin typeface="Tahoma"/>
                <a:cs typeface="Tahoma"/>
              </a:rPr>
              <a:t> </a:t>
            </a:r>
            <a:r>
              <a:rPr sz="2100" spc="-5" dirty="0">
                <a:latin typeface="Tahoma"/>
                <a:cs typeface="Tahoma"/>
              </a:rPr>
              <a:t>restoring</a:t>
            </a:r>
            <a:r>
              <a:rPr sz="2100" spc="5" dirty="0">
                <a:latin typeface="Tahoma"/>
                <a:cs typeface="Tahoma"/>
              </a:rPr>
              <a:t> </a:t>
            </a:r>
            <a:r>
              <a:rPr sz="2100" dirty="0">
                <a:latin typeface="Tahoma"/>
                <a:cs typeface="Tahoma"/>
              </a:rPr>
              <a:t>thread</a:t>
            </a:r>
            <a:r>
              <a:rPr sz="2100" spc="-20" dirty="0">
                <a:latin typeface="Tahoma"/>
                <a:cs typeface="Tahoma"/>
              </a:rPr>
              <a:t> </a:t>
            </a:r>
            <a:r>
              <a:rPr sz="2100" dirty="0">
                <a:latin typeface="Tahoma"/>
                <a:cs typeface="Tahoma"/>
              </a:rPr>
              <a:t>contexts</a:t>
            </a:r>
            <a:endParaRPr sz="2100">
              <a:latin typeface="Tahoma"/>
              <a:cs typeface="Tahoma"/>
            </a:endParaRPr>
          </a:p>
          <a:p>
            <a:pPr>
              <a:lnSpc>
                <a:spcPct val="100000"/>
              </a:lnSpc>
              <a:spcBef>
                <a:spcPts val="25"/>
              </a:spcBef>
              <a:buFont typeface="Tahoma"/>
              <a:buChar char="•"/>
            </a:pPr>
            <a:endParaRPr sz="2900">
              <a:latin typeface="Tahoma"/>
              <a:cs typeface="Tahoma"/>
            </a:endParaRPr>
          </a:p>
          <a:p>
            <a:pPr marL="356235" indent="-344170">
              <a:lnSpc>
                <a:spcPct val="100000"/>
              </a:lnSpc>
              <a:buChar char="•"/>
              <a:tabLst>
                <a:tab pos="356235" algn="l"/>
                <a:tab pos="356870" algn="l"/>
              </a:tabLst>
            </a:pPr>
            <a:r>
              <a:rPr sz="2100" spc="-5" dirty="0">
                <a:latin typeface="Tahoma"/>
                <a:cs typeface="Tahoma"/>
              </a:rPr>
              <a:t>Three</a:t>
            </a:r>
            <a:r>
              <a:rPr sz="2100" spc="-10" dirty="0">
                <a:latin typeface="Tahoma"/>
                <a:cs typeface="Tahoma"/>
              </a:rPr>
              <a:t> </a:t>
            </a:r>
            <a:r>
              <a:rPr sz="2100" spc="-5" dirty="0">
                <a:latin typeface="Tahoma"/>
                <a:cs typeface="Tahoma"/>
              </a:rPr>
              <a:t>primary</a:t>
            </a:r>
            <a:r>
              <a:rPr sz="2100" spc="5" dirty="0">
                <a:latin typeface="Tahoma"/>
                <a:cs typeface="Tahoma"/>
              </a:rPr>
              <a:t> </a:t>
            </a:r>
            <a:r>
              <a:rPr sz="2100" dirty="0">
                <a:latin typeface="Tahoma"/>
                <a:cs typeface="Tahoma"/>
              </a:rPr>
              <a:t>thread</a:t>
            </a:r>
            <a:r>
              <a:rPr sz="2100" spc="-25" dirty="0">
                <a:latin typeface="Tahoma"/>
                <a:cs typeface="Tahoma"/>
              </a:rPr>
              <a:t> </a:t>
            </a:r>
            <a:r>
              <a:rPr sz="2100" spc="-5" dirty="0">
                <a:latin typeface="Tahoma"/>
                <a:cs typeface="Tahoma"/>
              </a:rPr>
              <a:t>libraries:</a:t>
            </a:r>
            <a:endParaRPr sz="2100">
              <a:latin typeface="Tahoma"/>
              <a:cs typeface="Tahoma"/>
            </a:endParaRPr>
          </a:p>
          <a:p>
            <a:pPr marL="833119" lvl="1" indent="-364490">
              <a:lnSpc>
                <a:spcPct val="100000"/>
              </a:lnSpc>
              <a:spcBef>
                <a:spcPts val="465"/>
              </a:spcBef>
              <a:buChar char="–"/>
              <a:tabLst>
                <a:tab pos="833119" algn="l"/>
                <a:tab pos="833755" algn="l"/>
              </a:tabLst>
            </a:pPr>
            <a:r>
              <a:rPr sz="1900" spc="-5" dirty="0">
                <a:latin typeface="Tahoma"/>
                <a:cs typeface="Tahoma"/>
              </a:rPr>
              <a:t>POSIX </a:t>
            </a:r>
            <a:r>
              <a:rPr sz="1900" spc="-10" dirty="0">
                <a:latin typeface="Tahoma"/>
                <a:cs typeface="Tahoma"/>
              </a:rPr>
              <a:t>Pthreads</a:t>
            </a:r>
            <a:endParaRPr sz="1900">
              <a:latin typeface="Tahoma"/>
              <a:cs typeface="Tahoma"/>
            </a:endParaRPr>
          </a:p>
          <a:p>
            <a:pPr marL="833119" lvl="1" indent="-364490">
              <a:lnSpc>
                <a:spcPct val="100000"/>
              </a:lnSpc>
              <a:spcBef>
                <a:spcPts val="455"/>
              </a:spcBef>
              <a:buChar char="–"/>
              <a:tabLst>
                <a:tab pos="833119" algn="l"/>
                <a:tab pos="833755" algn="l"/>
              </a:tabLst>
            </a:pPr>
            <a:r>
              <a:rPr sz="1900" spc="-15" dirty="0">
                <a:latin typeface="Tahoma"/>
                <a:cs typeface="Tahoma"/>
              </a:rPr>
              <a:t>Win32</a:t>
            </a:r>
            <a:r>
              <a:rPr sz="1900" dirty="0">
                <a:latin typeface="Tahoma"/>
                <a:cs typeface="Tahoma"/>
              </a:rPr>
              <a:t> </a:t>
            </a:r>
            <a:r>
              <a:rPr sz="1900" spc="-5" dirty="0">
                <a:latin typeface="Tahoma"/>
                <a:cs typeface="Tahoma"/>
              </a:rPr>
              <a:t>threads</a:t>
            </a:r>
            <a:endParaRPr sz="1900">
              <a:latin typeface="Tahoma"/>
              <a:cs typeface="Tahoma"/>
            </a:endParaRPr>
          </a:p>
          <a:p>
            <a:pPr marL="756285" lvl="1" indent="-287655">
              <a:lnSpc>
                <a:spcPct val="100000"/>
              </a:lnSpc>
              <a:spcBef>
                <a:spcPts val="459"/>
              </a:spcBef>
              <a:buChar char="–"/>
              <a:tabLst>
                <a:tab pos="756285" algn="l"/>
                <a:tab pos="756920" algn="l"/>
              </a:tabLst>
            </a:pPr>
            <a:r>
              <a:rPr sz="1900" spc="-5" dirty="0">
                <a:latin typeface="Tahoma"/>
                <a:cs typeface="Tahoma"/>
              </a:rPr>
              <a:t>Java</a:t>
            </a:r>
            <a:r>
              <a:rPr sz="1900" spc="-45" dirty="0">
                <a:latin typeface="Tahoma"/>
                <a:cs typeface="Tahoma"/>
              </a:rPr>
              <a:t> </a:t>
            </a:r>
            <a:r>
              <a:rPr sz="1900" spc="-5" dirty="0">
                <a:latin typeface="Tahoma"/>
                <a:cs typeface="Tahoma"/>
              </a:rPr>
              <a:t>threads</a:t>
            </a:r>
            <a:endParaRPr sz="1900">
              <a:latin typeface="Tahoma"/>
              <a:cs typeface="Tahoma"/>
            </a:endParaRPr>
          </a:p>
        </p:txBody>
      </p:sp>
      <p:pic>
        <p:nvPicPr>
          <p:cNvPr id="4" name="object 4"/>
          <p:cNvPicPr/>
          <p:nvPr/>
        </p:nvPicPr>
        <p:blipFill>
          <a:blip r:embed="rId2" cstate="print"/>
          <a:stretch>
            <a:fillRect/>
          </a:stretch>
        </p:blipFill>
        <p:spPr>
          <a:xfrm>
            <a:off x="5750052" y="3429000"/>
            <a:ext cx="3851148" cy="3424427"/>
          </a:xfrm>
          <a:prstGeom prst="rect">
            <a:avLst/>
          </a:prstGeom>
        </p:spPr>
      </p:pic>
      <p:sp>
        <p:nvSpPr>
          <p:cNvPr id="5" name="object 5"/>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15" dirty="0"/>
              <a:t>4-Threads</a:t>
            </a:r>
          </a:p>
        </p:txBody>
      </p:sp>
      <p:sp>
        <p:nvSpPr>
          <p:cNvPr id="6" name="object 6"/>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14</a:t>
            </a:fld>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60469" y="807240"/>
            <a:ext cx="6079490" cy="452120"/>
          </a:xfrm>
          <a:prstGeom prst="rect">
            <a:avLst/>
          </a:prstGeom>
        </p:spPr>
        <p:txBody>
          <a:bodyPr vert="horz" wrap="square" lIns="0" tIns="12065" rIns="0" bIns="0" rtlCol="0">
            <a:spAutoFit/>
          </a:bodyPr>
          <a:lstStyle/>
          <a:p>
            <a:pPr marL="12700">
              <a:lnSpc>
                <a:spcPct val="100000"/>
              </a:lnSpc>
              <a:spcBef>
                <a:spcPts val="95"/>
              </a:spcBef>
            </a:pPr>
            <a:r>
              <a:rPr spc="-5" dirty="0"/>
              <a:t>Example:</a:t>
            </a:r>
            <a:r>
              <a:rPr spc="5" dirty="0"/>
              <a:t> </a:t>
            </a:r>
            <a:r>
              <a:rPr spc="-5" dirty="0"/>
              <a:t>User-Level Thread</a:t>
            </a:r>
            <a:r>
              <a:rPr spc="10" dirty="0"/>
              <a:t> </a:t>
            </a:r>
            <a:r>
              <a:rPr spc="-5" dirty="0"/>
              <a:t>Execution</a:t>
            </a:r>
          </a:p>
        </p:txBody>
      </p:sp>
      <p:sp>
        <p:nvSpPr>
          <p:cNvPr id="3" name="object 3"/>
          <p:cNvSpPr txBox="1"/>
          <p:nvPr/>
        </p:nvSpPr>
        <p:spPr>
          <a:xfrm>
            <a:off x="860584" y="1613410"/>
            <a:ext cx="4897755" cy="345440"/>
          </a:xfrm>
          <a:prstGeom prst="rect">
            <a:avLst/>
          </a:prstGeom>
        </p:spPr>
        <p:txBody>
          <a:bodyPr vert="horz" wrap="square" lIns="0" tIns="12700" rIns="0" bIns="0" rtlCol="0">
            <a:spAutoFit/>
          </a:bodyPr>
          <a:lstStyle/>
          <a:p>
            <a:pPr marL="356235" indent="-344170">
              <a:lnSpc>
                <a:spcPct val="100000"/>
              </a:lnSpc>
              <a:spcBef>
                <a:spcPts val="100"/>
              </a:spcBef>
              <a:buChar char="•"/>
              <a:tabLst>
                <a:tab pos="356235" algn="l"/>
                <a:tab pos="356870" algn="l"/>
              </a:tabLst>
            </a:pPr>
            <a:r>
              <a:rPr sz="2100" spc="-5" dirty="0">
                <a:latin typeface="Tahoma"/>
                <a:cs typeface="Tahoma"/>
              </a:rPr>
              <a:t>Consider</a:t>
            </a:r>
            <a:r>
              <a:rPr sz="2100" spc="5" dirty="0">
                <a:latin typeface="Tahoma"/>
                <a:cs typeface="Tahoma"/>
              </a:rPr>
              <a:t> </a:t>
            </a:r>
            <a:r>
              <a:rPr sz="2100" dirty="0">
                <a:latin typeface="Tahoma"/>
                <a:cs typeface="Tahoma"/>
              </a:rPr>
              <a:t>a</a:t>
            </a:r>
            <a:r>
              <a:rPr sz="2100" spc="-5" dirty="0">
                <a:latin typeface="Tahoma"/>
                <a:cs typeface="Tahoma"/>
              </a:rPr>
              <a:t> </a:t>
            </a:r>
            <a:r>
              <a:rPr sz="2100" dirty="0">
                <a:latin typeface="Tahoma"/>
                <a:cs typeface="Tahoma"/>
              </a:rPr>
              <a:t>thread</a:t>
            </a:r>
            <a:r>
              <a:rPr sz="2100" spc="-20" dirty="0">
                <a:latin typeface="Tahoma"/>
                <a:cs typeface="Tahoma"/>
              </a:rPr>
              <a:t> </a:t>
            </a:r>
            <a:r>
              <a:rPr sz="2100" spc="-5" dirty="0">
                <a:latin typeface="Tahoma"/>
                <a:cs typeface="Tahoma"/>
              </a:rPr>
              <a:t>makes</a:t>
            </a:r>
            <a:r>
              <a:rPr sz="2100" spc="-10" dirty="0">
                <a:latin typeface="Tahoma"/>
                <a:cs typeface="Tahoma"/>
              </a:rPr>
              <a:t> </a:t>
            </a:r>
            <a:r>
              <a:rPr sz="2100" dirty="0">
                <a:latin typeface="Tahoma"/>
                <a:cs typeface="Tahoma"/>
              </a:rPr>
              <a:t>a </a:t>
            </a:r>
            <a:r>
              <a:rPr sz="2100" spc="-5" dirty="0">
                <a:latin typeface="Tahoma"/>
                <a:cs typeface="Tahoma"/>
              </a:rPr>
              <a:t>system</a:t>
            </a:r>
            <a:r>
              <a:rPr sz="2100" spc="-15" dirty="0">
                <a:latin typeface="Tahoma"/>
                <a:cs typeface="Tahoma"/>
              </a:rPr>
              <a:t> </a:t>
            </a:r>
            <a:r>
              <a:rPr sz="2100" dirty="0">
                <a:latin typeface="Tahoma"/>
                <a:cs typeface="Tahoma"/>
              </a:rPr>
              <a:t>call</a:t>
            </a:r>
            <a:endParaRPr sz="2100">
              <a:latin typeface="Tahoma"/>
              <a:cs typeface="Tahoma"/>
            </a:endParaRPr>
          </a:p>
        </p:txBody>
      </p:sp>
      <p:pic>
        <p:nvPicPr>
          <p:cNvPr id="4" name="object 4"/>
          <p:cNvPicPr/>
          <p:nvPr/>
        </p:nvPicPr>
        <p:blipFill>
          <a:blip r:embed="rId2" cstate="print"/>
          <a:stretch>
            <a:fillRect/>
          </a:stretch>
        </p:blipFill>
        <p:spPr>
          <a:xfrm>
            <a:off x="2319254" y="2509501"/>
            <a:ext cx="5686454" cy="3825464"/>
          </a:xfrm>
          <a:prstGeom prst="rect">
            <a:avLst/>
          </a:prstGeom>
        </p:spPr>
      </p:pic>
      <p:sp>
        <p:nvSpPr>
          <p:cNvPr id="5" name="object 5"/>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15" dirty="0"/>
              <a:t>4-Threads</a:t>
            </a:r>
          </a:p>
        </p:txBody>
      </p:sp>
      <p:sp>
        <p:nvSpPr>
          <p:cNvPr id="6" name="object 6"/>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15</a:t>
            </a:fld>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60469" y="807240"/>
            <a:ext cx="6079490" cy="452120"/>
          </a:xfrm>
          <a:prstGeom prst="rect">
            <a:avLst/>
          </a:prstGeom>
        </p:spPr>
        <p:txBody>
          <a:bodyPr vert="horz" wrap="square" lIns="0" tIns="12065" rIns="0" bIns="0" rtlCol="0">
            <a:spAutoFit/>
          </a:bodyPr>
          <a:lstStyle/>
          <a:p>
            <a:pPr marL="12700">
              <a:lnSpc>
                <a:spcPct val="100000"/>
              </a:lnSpc>
              <a:spcBef>
                <a:spcPts val="95"/>
              </a:spcBef>
            </a:pPr>
            <a:r>
              <a:rPr spc="-5" dirty="0"/>
              <a:t>Example:</a:t>
            </a:r>
            <a:r>
              <a:rPr spc="5" dirty="0"/>
              <a:t> </a:t>
            </a:r>
            <a:r>
              <a:rPr spc="-5" dirty="0"/>
              <a:t>User-Level Thread</a:t>
            </a:r>
            <a:r>
              <a:rPr spc="10" dirty="0"/>
              <a:t> </a:t>
            </a:r>
            <a:r>
              <a:rPr spc="-5" dirty="0"/>
              <a:t>Execution</a:t>
            </a:r>
          </a:p>
        </p:txBody>
      </p:sp>
      <p:sp>
        <p:nvSpPr>
          <p:cNvPr id="3" name="object 3"/>
          <p:cNvSpPr txBox="1"/>
          <p:nvPr/>
        </p:nvSpPr>
        <p:spPr>
          <a:xfrm>
            <a:off x="860584" y="1549418"/>
            <a:ext cx="8001634" cy="1113790"/>
          </a:xfrm>
          <a:prstGeom prst="rect">
            <a:avLst/>
          </a:prstGeom>
        </p:spPr>
        <p:txBody>
          <a:bodyPr vert="horz" wrap="square" lIns="0" tIns="76200" rIns="0" bIns="0" rtlCol="0">
            <a:spAutoFit/>
          </a:bodyPr>
          <a:lstStyle/>
          <a:p>
            <a:pPr marL="356235" indent="-344170">
              <a:lnSpc>
                <a:spcPct val="100000"/>
              </a:lnSpc>
              <a:spcBef>
                <a:spcPts val="600"/>
              </a:spcBef>
              <a:buChar char="•"/>
              <a:tabLst>
                <a:tab pos="356235" algn="l"/>
                <a:tab pos="356870" algn="l"/>
              </a:tabLst>
            </a:pPr>
            <a:r>
              <a:rPr sz="2100" spc="-5" dirty="0">
                <a:latin typeface="Tahoma"/>
                <a:cs typeface="Tahoma"/>
              </a:rPr>
              <a:t>Process</a:t>
            </a:r>
            <a:r>
              <a:rPr sz="2100" spc="5" dirty="0">
                <a:latin typeface="Tahoma"/>
                <a:cs typeface="Tahoma"/>
              </a:rPr>
              <a:t> </a:t>
            </a:r>
            <a:r>
              <a:rPr sz="2100" dirty="0">
                <a:latin typeface="Tahoma"/>
                <a:cs typeface="Tahoma"/>
              </a:rPr>
              <a:t>switches</a:t>
            </a:r>
            <a:r>
              <a:rPr sz="2100" spc="-25" dirty="0">
                <a:latin typeface="Tahoma"/>
                <a:cs typeface="Tahoma"/>
              </a:rPr>
              <a:t> </a:t>
            </a:r>
            <a:r>
              <a:rPr sz="2100" spc="5" dirty="0">
                <a:latin typeface="Tahoma"/>
                <a:cs typeface="Tahoma"/>
              </a:rPr>
              <a:t>to</a:t>
            </a:r>
            <a:r>
              <a:rPr sz="2100" spc="-25" dirty="0">
                <a:latin typeface="Tahoma"/>
                <a:cs typeface="Tahoma"/>
              </a:rPr>
              <a:t> </a:t>
            </a:r>
            <a:r>
              <a:rPr sz="2100" spc="-5" dirty="0">
                <a:latin typeface="Tahoma"/>
                <a:cs typeface="Tahoma"/>
              </a:rPr>
              <a:t>blocked</a:t>
            </a:r>
            <a:r>
              <a:rPr sz="2100" dirty="0">
                <a:latin typeface="Tahoma"/>
                <a:cs typeface="Tahoma"/>
              </a:rPr>
              <a:t> </a:t>
            </a:r>
            <a:r>
              <a:rPr sz="2100" spc="-5" dirty="0">
                <a:latin typeface="Tahoma"/>
                <a:cs typeface="Tahoma"/>
              </a:rPr>
              <a:t>state</a:t>
            </a:r>
            <a:endParaRPr sz="2100">
              <a:latin typeface="Tahoma"/>
              <a:cs typeface="Tahoma"/>
            </a:endParaRPr>
          </a:p>
          <a:p>
            <a:pPr marL="354965" marR="5080" indent="-342900">
              <a:lnSpc>
                <a:spcPct val="100000"/>
              </a:lnSpc>
              <a:spcBef>
                <a:spcPts val="505"/>
              </a:spcBef>
              <a:buChar char="•"/>
              <a:tabLst>
                <a:tab pos="356235" algn="l"/>
                <a:tab pos="356870" algn="l"/>
              </a:tabLst>
            </a:pPr>
            <a:r>
              <a:rPr sz="2100" spc="-5" dirty="0">
                <a:latin typeface="Tahoma"/>
                <a:cs typeface="Tahoma"/>
              </a:rPr>
              <a:t>State </a:t>
            </a:r>
            <a:r>
              <a:rPr sz="2100" spc="5" dirty="0">
                <a:latin typeface="Tahoma"/>
                <a:cs typeface="Tahoma"/>
              </a:rPr>
              <a:t>of </a:t>
            </a:r>
            <a:r>
              <a:rPr sz="2100" spc="-5" dirty="0">
                <a:latin typeface="Tahoma"/>
                <a:cs typeface="Tahoma"/>
              </a:rPr>
              <a:t>Thread </a:t>
            </a:r>
            <a:r>
              <a:rPr sz="2100" dirty="0">
                <a:latin typeface="Tahoma"/>
                <a:cs typeface="Tahoma"/>
              </a:rPr>
              <a:t>2 </a:t>
            </a:r>
            <a:r>
              <a:rPr sz="2100" spc="-5" dirty="0">
                <a:latin typeface="Tahoma"/>
                <a:cs typeface="Tahoma"/>
              </a:rPr>
              <a:t>remains </a:t>
            </a:r>
            <a:r>
              <a:rPr sz="2100" dirty="0">
                <a:latin typeface="Tahoma"/>
                <a:cs typeface="Tahoma"/>
              </a:rPr>
              <a:t>running, </a:t>
            </a:r>
            <a:r>
              <a:rPr sz="2100" spc="5" dirty="0">
                <a:latin typeface="Tahoma"/>
                <a:cs typeface="Tahoma"/>
              </a:rPr>
              <a:t>but </a:t>
            </a:r>
            <a:r>
              <a:rPr sz="2100" dirty="0">
                <a:latin typeface="Tahoma"/>
                <a:cs typeface="Tahoma"/>
              </a:rPr>
              <a:t>Thread 2 cannot execute </a:t>
            </a:r>
            <a:r>
              <a:rPr sz="2100" spc="-645" dirty="0">
                <a:latin typeface="Tahoma"/>
                <a:cs typeface="Tahoma"/>
              </a:rPr>
              <a:t> </a:t>
            </a:r>
            <a:r>
              <a:rPr sz="2100" dirty="0">
                <a:latin typeface="Tahoma"/>
                <a:cs typeface="Tahoma"/>
              </a:rPr>
              <a:t>instructions</a:t>
            </a:r>
            <a:endParaRPr sz="2100">
              <a:latin typeface="Tahoma"/>
              <a:cs typeface="Tahoma"/>
            </a:endParaRPr>
          </a:p>
        </p:txBody>
      </p:sp>
      <p:pic>
        <p:nvPicPr>
          <p:cNvPr id="4" name="object 4"/>
          <p:cNvPicPr/>
          <p:nvPr/>
        </p:nvPicPr>
        <p:blipFill>
          <a:blip r:embed="rId2" cstate="print"/>
          <a:stretch>
            <a:fillRect/>
          </a:stretch>
        </p:blipFill>
        <p:spPr>
          <a:xfrm>
            <a:off x="2057400" y="2837750"/>
            <a:ext cx="5720535" cy="3858856"/>
          </a:xfrm>
          <a:prstGeom prst="rect">
            <a:avLst/>
          </a:prstGeom>
        </p:spPr>
      </p:pic>
      <p:sp>
        <p:nvSpPr>
          <p:cNvPr id="5" name="object 5"/>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15" dirty="0"/>
              <a:t>4-Threads</a:t>
            </a:r>
          </a:p>
        </p:txBody>
      </p:sp>
      <p:sp>
        <p:nvSpPr>
          <p:cNvPr id="6" name="object 6"/>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16</a:t>
            </a:fld>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9082" y="807240"/>
            <a:ext cx="6079490" cy="452120"/>
          </a:xfrm>
          <a:prstGeom prst="rect">
            <a:avLst/>
          </a:prstGeom>
        </p:spPr>
        <p:txBody>
          <a:bodyPr vert="horz" wrap="square" lIns="0" tIns="12065" rIns="0" bIns="0" rtlCol="0">
            <a:spAutoFit/>
          </a:bodyPr>
          <a:lstStyle/>
          <a:p>
            <a:pPr marL="12700">
              <a:lnSpc>
                <a:spcPct val="100000"/>
              </a:lnSpc>
              <a:spcBef>
                <a:spcPts val="95"/>
              </a:spcBef>
            </a:pPr>
            <a:r>
              <a:rPr spc="-5" dirty="0"/>
              <a:t>Example:</a:t>
            </a:r>
            <a:r>
              <a:rPr dirty="0"/>
              <a:t> </a:t>
            </a:r>
            <a:r>
              <a:rPr spc="-5" dirty="0"/>
              <a:t>User-Level</a:t>
            </a:r>
            <a:r>
              <a:rPr spc="-10" dirty="0"/>
              <a:t> </a:t>
            </a:r>
            <a:r>
              <a:rPr spc="-5" dirty="0"/>
              <a:t>Thread</a:t>
            </a:r>
            <a:r>
              <a:rPr spc="10" dirty="0"/>
              <a:t> </a:t>
            </a:r>
            <a:r>
              <a:rPr spc="-5" dirty="0"/>
              <a:t>Execution</a:t>
            </a:r>
          </a:p>
        </p:txBody>
      </p:sp>
      <p:sp>
        <p:nvSpPr>
          <p:cNvPr id="3" name="object 3"/>
          <p:cNvSpPr txBox="1"/>
          <p:nvPr/>
        </p:nvSpPr>
        <p:spPr>
          <a:xfrm>
            <a:off x="860584" y="1547597"/>
            <a:ext cx="4065270" cy="760095"/>
          </a:xfrm>
          <a:prstGeom prst="rect">
            <a:avLst/>
          </a:prstGeom>
        </p:spPr>
        <p:txBody>
          <a:bodyPr vert="horz" wrap="square" lIns="0" tIns="78105" rIns="0" bIns="0" rtlCol="0">
            <a:spAutoFit/>
          </a:bodyPr>
          <a:lstStyle/>
          <a:p>
            <a:pPr marL="356235" indent="-344170">
              <a:lnSpc>
                <a:spcPct val="100000"/>
              </a:lnSpc>
              <a:spcBef>
                <a:spcPts val="615"/>
              </a:spcBef>
              <a:buChar char="•"/>
              <a:tabLst>
                <a:tab pos="356235" algn="l"/>
                <a:tab pos="356870" algn="l"/>
              </a:tabLst>
            </a:pPr>
            <a:r>
              <a:rPr sz="2100" spc="-5" dirty="0">
                <a:latin typeface="Tahoma"/>
                <a:cs typeface="Tahoma"/>
              </a:rPr>
              <a:t>Process</a:t>
            </a:r>
            <a:r>
              <a:rPr sz="2100" dirty="0">
                <a:latin typeface="Tahoma"/>
                <a:cs typeface="Tahoma"/>
              </a:rPr>
              <a:t> switches</a:t>
            </a:r>
            <a:r>
              <a:rPr sz="2100" spc="-35" dirty="0">
                <a:latin typeface="Tahoma"/>
                <a:cs typeface="Tahoma"/>
              </a:rPr>
              <a:t> </a:t>
            </a:r>
            <a:r>
              <a:rPr sz="2100" spc="5" dirty="0">
                <a:latin typeface="Tahoma"/>
                <a:cs typeface="Tahoma"/>
              </a:rPr>
              <a:t>to</a:t>
            </a:r>
            <a:r>
              <a:rPr sz="2100" spc="-30" dirty="0">
                <a:latin typeface="Tahoma"/>
                <a:cs typeface="Tahoma"/>
              </a:rPr>
              <a:t> </a:t>
            </a:r>
            <a:r>
              <a:rPr sz="2100" spc="-5" dirty="0">
                <a:latin typeface="Tahoma"/>
                <a:cs typeface="Tahoma"/>
              </a:rPr>
              <a:t>ready</a:t>
            </a:r>
            <a:r>
              <a:rPr sz="2100" dirty="0">
                <a:latin typeface="Tahoma"/>
                <a:cs typeface="Tahoma"/>
              </a:rPr>
              <a:t> state</a:t>
            </a:r>
            <a:endParaRPr sz="2100">
              <a:latin typeface="Tahoma"/>
              <a:cs typeface="Tahoma"/>
            </a:endParaRPr>
          </a:p>
          <a:p>
            <a:pPr marL="469265">
              <a:lnSpc>
                <a:spcPct val="100000"/>
              </a:lnSpc>
              <a:spcBef>
                <a:spcPts val="465"/>
              </a:spcBef>
              <a:tabLst>
                <a:tab pos="756285" algn="l"/>
              </a:tabLst>
            </a:pPr>
            <a:r>
              <a:rPr sz="1900" spc="-5" dirty="0">
                <a:latin typeface="Tahoma"/>
                <a:cs typeface="Tahoma"/>
              </a:rPr>
              <a:t>–	</a:t>
            </a:r>
            <a:r>
              <a:rPr sz="1900" spc="-10" dirty="0">
                <a:latin typeface="Tahoma"/>
                <a:cs typeface="Tahoma"/>
              </a:rPr>
              <a:t>Returned</a:t>
            </a:r>
            <a:r>
              <a:rPr sz="1900" spc="40" dirty="0">
                <a:latin typeface="Tahoma"/>
                <a:cs typeface="Tahoma"/>
              </a:rPr>
              <a:t> </a:t>
            </a:r>
            <a:r>
              <a:rPr sz="1900" spc="-10" dirty="0">
                <a:latin typeface="Tahoma"/>
                <a:cs typeface="Tahoma"/>
              </a:rPr>
              <a:t>from</a:t>
            </a:r>
            <a:r>
              <a:rPr sz="1900" spc="10" dirty="0">
                <a:latin typeface="Tahoma"/>
                <a:cs typeface="Tahoma"/>
              </a:rPr>
              <a:t> </a:t>
            </a:r>
            <a:r>
              <a:rPr sz="1900" dirty="0">
                <a:latin typeface="Tahoma"/>
                <a:cs typeface="Tahoma"/>
              </a:rPr>
              <a:t>the </a:t>
            </a:r>
            <a:r>
              <a:rPr sz="1900" spc="-5" dirty="0">
                <a:latin typeface="Tahoma"/>
                <a:cs typeface="Tahoma"/>
              </a:rPr>
              <a:t>system</a:t>
            </a:r>
            <a:r>
              <a:rPr sz="1900" spc="5" dirty="0">
                <a:latin typeface="Tahoma"/>
                <a:cs typeface="Tahoma"/>
              </a:rPr>
              <a:t> </a:t>
            </a:r>
            <a:r>
              <a:rPr sz="1900" spc="-5" dirty="0">
                <a:latin typeface="Tahoma"/>
                <a:cs typeface="Tahoma"/>
              </a:rPr>
              <a:t>call</a:t>
            </a:r>
            <a:endParaRPr sz="1900">
              <a:latin typeface="Tahoma"/>
              <a:cs typeface="Tahoma"/>
            </a:endParaRPr>
          </a:p>
        </p:txBody>
      </p:sp>
      <p:pic>
        <p:nvPicPr>
          <p:cNvPr id="4" name="object 4"/>
          <p:cNvPicPr/>
          <p:nvPr/>
        </p:nvPicPr>
        <p:blipFill>
          <a:blip r:embed="rId2" cstate="print"/>
          <a:stretch>
            <a:fillRect/>
          </a:stretch>
        </p:blipFill>
        <p:spPr>
          <a:xfrm>
            <a:off x="2109216" y="2545080"/>
            <a:ext cx="6121907" cy="4223003"/>
          </a:xfrm>
          <a:prstGeom prst="rect">
            <a:avLst/>
          </a:prstGeom>
        </p:spPr>
      </p:pic>
      <p:sp>
        <p:nvSpPr>
          <p:cNvPr id="5" name="object 5"/>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15" dirty="0"/>
              <a:t>4-Threads</a:t>
            </a:r>
          </a:p>
        </p:txBody>
      </p:sp>
      <p:sp>
        <p:nvSpPr>
          <p:cNvPr id="6" name="object 6"/>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17</a:t>
            </a:fld>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9082" y="807240"/>
            <a:ext cx="6079490" cy="452120"/>
          </a:xfrm>
          <a:prstGeom prst="rect">
            <a:avLst/>
          </a:prstGeom>
        </p:spPr>
        <p:txBody>
          <a:bodyPr vert="horz" wrap="square" lIns="0" tIns="12065" rIns="0" bIns="0" rtlCol="0">
            <a:spAutoFit/>
          </a:bodyPr>
          <a:lstStyle/>
          <a:p>
            <a:pPr marL="12700">
              <a:lnSpc>
                <a:spcPct val="100000"/>
              </a:lnSpc>
              <a:spcBef>
                <a:spcPts val="95"/>
              </a:spcBef>
            </a:pPr>
            <a:r>
              <a:rPr spc="-5" dirty="0"/>
              <a:t>Example:</a:t>
            </a:r>
            <a:r>
              <a:rPr dirty="0"/>
              <a:t> </a:t>
            </a:r>
            <a:r>
              <a:rPr spc="-5" dirty="0"/>
              <a:t>User-Level</a:t>
            </a:r>
            <a:r>
              <a:rPr spc="-10" dirty="0"/>
              <a:t> </a:t>
            </a:r>
            <a:r>
              <a:rPr spc="-5" dirty="0"/>
              <a:t>Thread</a:t>
            </a:r>
            <a:r>
              <a:rPr spc="10" dirty="0"/>
              <a:t> </a:t>
            </a:r>
            <a:r>
              <a:rPr spc="-5" dirty="0"/>
              <a:t>Execution</a:t>
            </a:r>
          </a:p>
        </p:txBody>
      </p:sp>
      <p:sp>
        <p:nvSpPr>
          <p:cNvPr id="3" name="object 3"/>
          <p:cNvSpPr txBox="1"/>
          <p:nvPr/>
        </p:nvSpPr>
        <p:spPr>
          <a:xfrm>
            <a:off x="860584" y="1613410"/>
            <a:ext cx="6463030" cy="345440"/>
          </a:xfrm>
          <a:prstGeom prst="rect">
            <a:avLst/>
          </a:prstGeom>
        </p:spPr>
        <p:txBody>
          <a:bodyPr vert="horz" wrap="square" lIns="0" tIns="12700" rIns="0" bIns="0" rtlCol="0">
            <a:spAutoFit/>
          </a:bodyPr>
          <a:lstStyle/>
          <a:p>
            <a:pPr marL="356235" indent="-344170">
              <a:lnSpc>
                <a:spcPct val="100000"/>
              </a:lnSpc>
              <a:spcBef>
                <a:spcPts val="100"/>
              </a:spcBef>
              <a:buChar char="•"/>
              <a:tabLst>
                <a:tab pos="356235" algn="l"/>
                <a:tab pos="356870" algn="l"/>
              </a:tabLst>
            </a:pPr>
            <a:r>
              <a:rPr sz="2100" spc="-5" dirty="0">
                <a:latin typeface="Tahoma"/>
                <a:cs typeface="Tahoma"/>
              </a:rPr>
              <a:t>Thread</a:t>
            </a:r>
            <a:r>
              <a:rPr sz="2100" spc="5" dirty="0">
                <a:latin typeface="Tahoma"/>
                <a:cs typeface="Tahoma"/>
              </a:rPr>
              <a:t> </a:t>
            </a:r>
            <a:r>
              <a:rPr sz="2100" dirty="0">
                <a:latin typeface="Tahoma"/>
                <a:cs typeface="Tahoma"/>
              </a:rPr>
              <a:t>2</a:t>
            </a:r>
            <a:r>
              <a:rPr sz="2100" spc="-5" dirty="0">
                <a:latin typeface="Tahoma"/>
                <a:cs typeface="Tahoma"/>
              </a:rPr>
              <a:t> </a:t>
            </a:r>
            <a:r>
              <a:rPr sz="2100" dirty="0">
                <a:latin typeface="Tahoma"/>
                <a:cs typeface="Tahoma"/>
              </a:rPr>
              <a:t>needs</a:t>
            </a:r>
            <a:r>
              <a:rPr sz="2100" spc="-25" dirty="0">
                <a:latin typeface="Tahoma"/>
                <a:cs typeface="Tahoma"/>
              </a:rPr>
              <a:t> </a:t>
            </a:r>
            <a:r>
              <a:rPr sz="2100" spc="5" dirty="0">
                <a:latin typeface="Tahoma"/>
                <a:cs typeface="Tahoma"/>
              </a:rPr>
              <a:t>to</a:t>
            </a:r>
            <a:r>
              <a:rPr sz="2100" dirty="0">
                <a:latin typeface="Tahoma"/>
                <a:cs typeface="Tahoma"/>
              </a:rPr>
              <a:t> </a:t>
            </a:r>
            <a:r>
              <a:rPr sz="2100" spc="-5" dirty="0">
                <a:latin typeface="Tahoma"/>
                <a:cs typeface="Tahoma"/>
              </a:rPr>
              <a:t>wait</a:t>
            </a:r>
            <a:r>
              <a:rPr sz="2100" spc="5" dirty="0">
                <a:latin typeface="Tahoma"/>
                <a:cs typeface="Tahoma"/>
              </a:rPr>
              <a:t> </a:t>
            </a:r>
            <a:r>
              <a:rPr sz="2100" spc="-5" dirty="0">
                <a:latin typeface="Tahoma"/>
                <a:cs typeface="Tahoma"/>
              </a:rPr>
              <a:t>for</a:t>
            </a:r>
            <a:r>
              <a:rPr sz="2100" spc="10" dirty="0">
                <a:latin typeface="Tahoma"/>
                <a:cs typeface="Tahoma"/>
              </a:rPr>
              <a:t> </a:t>
            </a:r>
            <a:r>
              <a:rPr sz="2100" spc="-10" dirty="0">
                <a:latin typeface="Tahoma"/>
                <a:cs typeface="Tahoma"/>
              </a:rPr>
              <a:t>some</a:t>
            </a:r>
            <a:r>
              <a:rPr sz="2100" spc="-5" dirty="0">
                <a:latin typeface="Tahoma"/>
                <a:cs typeface="Tahoma"/>
              </a:rPr>
              <a:t> </a:t>
            </a:r>
            <a:r>
              <a:rPr sz="2100" dirty="0">
                <a:latin typeface="Tahoma"/>
                <a:cs typeface="Tahoma"/>
              </a:rPr>
              <a:t>action</a:t>
            </a:r>
            <a:r>
              <a:rPr sz="2100" spc="-30" dirty="0">
                <a:latin typeface="Tahoma"/>
                <a:cs typeface="Tahoma"/>
              </a:rPr>
              <a:t> </a:t>
            </a:r>
            <a:r>
              <a:rPr sz="2100" spc="5" dirty="0">
                <a:latin typeface="Tahoma"/>
                <a:cs typeface="Tahoma"/>
              </a:rPr>
              <a:t>of</a:t>
            </a:r>
            <a:r>
              <a:rPr sz="2100" spc="-5" dirty="0">
                <a:latin typeface="Tahoma"/>
                <a:cs typeface="Tahoma"/>
              </a:rPr>
              <a:t> Thread</a:t>
            </a:r>
            <a:r>
              <a:rPr sz="2100" spc="5" dirty="0">
                <a:latin typeface="Tahoma"/>
                <a:cs typeface="Tahoma"/>
              </a:rPr>
              <a:t> </a:t>
            </a:r>
            <a:r>
              <a:rPr sz="2100" dirty="0">
                <a:latin typeface="Tahoma"/>
                <a:cs typeface="Tahoma"/>
              </a:rPr>
              <a:t>1</a:t>
            </a:r>
            <a:endParaRPr sz="2100">
              <a:latin typeface="Tahoma"/>
              <a:cs typeface="Tahoma"/>
            </a:endParaRPr>
          </a:p>
        </p:txBody>
      </p:sp>
      <p:pic>
        <p:nvPicPr>
          <p:cNvPr id="4" name="object 4"/>
          <p:cNvPicPr/>
          <p:nvPr/>
        </p:nvPicPr>
        <p:blipFill>
          <a:blip r:embed="rId2" cstate="print"/>
          <a:stretch>
            <a:fillRect/>
          </a:stretch>
        </p:blipFill>
        <p:spPr>
          <a:xfrm>
            <a:off x="2042160" y="2302763"/>
            <a:ext cx="5975603" cy="4128516"/>
          </a:xfrm>
          <a:prstGeom prst="rect">
            <a:avLst/>
          </a:prstGeom>
        </p:spPr>
      </p:pic>
      <p:sp>
        <p:nvSpPr>
          <p:cNvPr id="5" name="object 5"/>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15" dirty="0"/>
              <a:t>4-Threads</a:t>
            </a:r>
          </a:p>
        </p:txBody>
      </p:sp>
      <p:sp>
        <p:nvSpPr>
          <p:cNvPr id="6" name="object 6"/>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18</a:t>
            </a:fld>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9082" y="807240"/>
            <a:ext cx="2885440" cy="452120"/>
          </a:xfrm>
          <a:prstGeom prst="rect">
            <a:avLst/>
          </a:prstGeom>
        </p:spPr>
        <p:txBody>
          <a:bodyPr vert="horz" wrap="square" lIns="0" tIns="12065" rIns="0" bIns="0" rtlCol="0">
            <a:spAutoFit/>
          </a:bodyPr>
          <a:lstStyle/>
          <a:p>
            <a:pPr marL="12700">
              <a:lnSpc>
                <a:spcPct val="100000"/>
              </a:lnSpc>
              <a:spcBef>
                <a:spcPts val="95"/>
              </a:spcBef>
            </a:pPr>
            <a:r>
              <a:rPr spc="-5" dirty="0"/>
              <a:t>User-Level</a:t>
            </a:r>
            <a:r>
              <a:rPr spc="-35" dirty="0"/>
              <a:t> </a:t>
            </a:r>
            <a:r>
              <a:rPr spc="-10" dirty="0"/>
              <a:t>Thread</a:t>
            </a:r>
          </a:p>
        </p:txBody>
      </p:sp>
      <p:sp>
        <p:nvSpPr>
          <p:cNvPr id="3" name="object 3"/>
          <p:cNvSpPr/>
          <p:nvPr/>
        </p:nvSpPr>
        <p:spPr>
          <a:xfrm>
            <a:off x="777239" y="1577340"/>
            <a:ext cx="4185285" cy="5122545"/>
          </a:xfrm>
          <a:custGeom>
            <a:avLst/>
            <a:gdLst/>
            <a:ahLst/>
            <a:cxnLst/>
            <a:rect l="l" t="t" r="r" b="b"/>
            <a:pathLst>
              <a:path w="4185285" h="5122545">
                <a:moveTo>
                  <a:pt x="4184903" y="5122164"/>
                </a:moveTo>
                <a:lnTo>
                  <a:pt x="0" y="5122164"/>
                </a:lnTo>
                <a:lnTo>
                  <a:pt x="0" y="0"/>
                </a:lnTo>
                <a:lnTo>
                  <a:pt x="4184903" y="0"/>
                </a:lnTo>
                <a:lnTo>
                  <a:pt x="4184903" y="4572"/>
                </a:lnTo>
                <a:lnTo>
                  <a:pt x="9144" y="4572"/>
                </a:lnTo>
                <a:lnTo>
                  <a:pt x="4572" y="10668"/>
                </a:lnTo>
                <a:lnTo>
                  <a:pt x="9144" y="10668"/>
                </a:lnTo>
                <a:lnTo>
                  <a:pt x="9144" y="5113020"/>
                </a:lnTo>
                <a:lnTo>
                  <a:pt x="4572" y="5113020"/>
                </a:lnTo>
                <a:lnTo>
                  <a:pt x="9144" y="5117592"/>
                </a:lnTo>
                <a:lnTo>
                  <a:pt x="4184903" y="5117592"/>
                </a:lnTo>
                <a:lnTo>
                  <a:pt x="4184903" y="5122164"/>
                </a:lnTo>
                <a:close/>
              </a:path>
              <a:path w="4185285" h="5122545">
                <a:moveTo>
                  <a:pt x="9144" y="10668"/>
                </a:moveTo>
                <a:lnTo>
                  <a:pt x="4572" y="10668"/>
                </a:lnTo>
                <a:lnTo>
                  <a:pt x="9144" y="4572"/>
                </a:lnTo>
                <a:lnTo>
                  <a:pt x="9144" y="10668"/>
                </a:lnTo>
                <a:close/>
              </a:path>
              <a:path w="4185285" h="5122545">
                <a:moveTo>
                  <a:pt x="4175760" y="10668"/>
                </a:moveTo>
                <a:lnTo>
                  <a:pt x="9144" y="10668"/>
                </a:lnTo>
                <a:lnTo>
                  <a:pt x="9144" y="4572"/>
                </a:lnTo>
                <a:lnTo>
                  <a:pt x="4175760" y="4572"/>
                </a:lnTo>
                <a:lnTo>
                  <a:pt x="4175760" y="10668"/>
                </a:lnTo>
                <a:close/>
              </a:path>
              <a:path w="4185285" h="5122545">
                <a:moveTo>
                  <a:pt x="4175760" y="5117592"/>
                </a:moveTo>
                <a:lnTo>
                  <a:pt x="4175760" y="4572"/>
                </a:lnTo>
                <a:lnTo>
                  <a:pt x="4180332" y="10668"/>
                </a:lnTo>
                <a:lnTo>
                  <a:pt x="4184903" y="10668"/>
                </a:lnTo>
                <a:lnTo>
                  <a:pt x="4184903" y="5113020"/>
                </a:lnTo>
                <a:lnTo>
                  <a:pt x="4180332" y="5113020"/>
                </a:lnTo>
                <a:lnTo>
                  <a:pt x="4175760" y="5117592"/>
                </a:lnTo>
                <a:close/>
              </a:path>
              <a:path w="4185285" h="5122545">
                <a:moveTo>
                  <a:pt x="4184903" y="10668"/>
                </a:moveTo>
                <a:lnTo>
                  <a:pt x="4180332" y="10668"/>
                </a:lnTo>
                <a:lnTo>
                  <a:pt x="4175760" y="4572"/>
                </a:lnTo>
                <a:lnTo>
                  <a:pt x="4184903" y="4572"/>
                </a:lnTo>
                <a:lnTo>
                  <a:pt x="4184903" y="10668"/>
                </a:lnTo>
                <a:close/>
              </a:path>
              <a:path w="4185285" h="5122545">
                <a:moveTo>
                  <a:pt x="9144" y="5117592"/>
                </a:moveTo>
                <a:lnTo>
                  <a:pt x="4572" y="5113020"/>
                </a:lnTo>
                <a:lnTo>
                  <a:pt x="9144" y="5113020"/>
                </a:lnTo>
                <a:lnTo>
                  <a:pt x="9144" y="5117592"/>
                </a:lnTo>
                <a:close/>
              </a:path>
              <a:path w="4185285" h="5122545">
                <a:moveTo>
                  <a:pt x="4175760" y="5117592"/>
                </a:moveTo>
                <a:lnTo>
                  <a:pt x="9144" y="5117592"/>
                </a:lnTo>
                <a:lnTo>
                  <a:pt x="9144" y="5113020"/>
                </a:lnTo>
                <a:lnTo>
                  <a:pt x="4175760" y="5113020"/>
                </a:lnTo>
                <a:lnTo>
                  <a:pt x="4175760" y="5117592"/>
                </a:lnTo>
                <a:close/>
              </a:path>
              <a:path w="4185285" h="5122545">
                <a:moveTo>
                  <a:pt x="4184903" y="5117592"/>
                </a:moveTo>
                <a:lnTo>
                  <a:pt x="4175760" y="5117592"/>
                </a:lnTo>
                <a:lnTo>
                  <a:pt x="4180332" y="5113020"/>
                </a:lnTo>
                <a:lnTo>
                  <a:pt x="4184903" y="5113020"/>
                </a:lnTo>
                <a:lnTo>
                  <a:pt x="4184903" y="5117592"/>
                </a:lnTo>
                <a:close/>
              </a:path>
            </a:pathLst>
          </a:custGeom>
          <a:solidFill>
            <a:srgbClr val="000000"/>
          </a:solidFill>
        </p:spPr>
        <p:txBody>
          <a:bodyPr wrap="square" lIns="0" tIns="0" rIns="0" bIns="0" rtlCol="0"/>
          <a:lstStyle/>
          <a:p>
            <a:endParaRPr/>
          </a:p>
        </p:txBody>
      </p:sp>
      <p:sp>
        <p:nvSpPr>
          <p:cNvPr id="4" name="object 4"/>
          <p:cNvSpPr txBox="1"/>
          <p:nvPr/>
        </p:nvSpPr>
        <p:spPr>
          <a:xfrm>
            <a:off x="860584" y="1613410"/>
            <a:ext cx="4013835" cy="5025390"/>
          </a:xfrm>
          <a:prstGeom prst="rect">
            <a:avLst/>
          </a:prstGeom>
        </p:spPr>
        <p:txBody>
          <a:bodyPr vert="horz" wrap="square" lIns="0" tIns="12700" rIns="0" bIns="0" rtlCol="0">
            <a:spAutoFit/>
          </a:bodyPr>
          <a:lstStyle/>
          <a:p>
            <a:pPr marL="12700">
              <a:lnSpc>
                <a:spcPct val="100000"/>
              </a:lnSpc>
              <a:spcBef>
                <a:spcPts val="100"/>
              </a:spcBef>
            </a:pPr>
            <a:r>
              <a:rPr sz="2100" b="1" spc="-5" dirty="0">
                <a:solidFill>
                  <a:srgbClr val="0070BF"/>
                </a:solidFill>
                <a:latin typeface="Tahoma"/>
                <a:cs typeface="Tahoma"/>
              </a:rPr>
              <a:t>Advantages</a:t>
            </a:r>
            <a:endParaRPr sz="2100">
              <a:latin typeface="Tahoma"/>
              <a:cs typeface="Tahoma"/>
            </a:endParaRPr>
          </a:p>
          <a:p>
            <a:pPr>
              <a:lnSpc>
                <a:spcPct val="100000"/>
              </a:lnSpc>
              <a:spcBef>
                <a:spcPts val="25"/>
              </a:spcBef>
            </a:pPr>
            <a:endParaRPr sz="2900">
              <a:latin typeface="Tahoma"/>
              <a:cs typeface="Tahoma"/>
            </a:endParaRPr>
          </a:p>
          <a:p>
            <a:pPr marL="356235" indent="-344170">
              <a:lnSpc>
                <a:spcPct val="100000"/>
              </a:lnSpc>
              <a:buChar char="•"/>
              <a:tabLst>
                <a:tab pos="356235" algn="l"/>
                <a:tab pos="356870" algn="l"/>
              </a:tabLst>
            </a:pPr>
            <a:r>
              <a:rPr sz="2100" spc="-5" dirty="0">
                <a:latin typeface="Tahoma"/>
                <a:cs typeface="Tahoma"/>
              </a:rPr>
              <a:t>Fast</a:t>
            </a:r>
            <a:endParaRPr sz="2100">
              <a:latin typeface="Tahoma"/>
              <a:cs typeface="Tahoma"/>
            </a:endParaRPr>
          </a:p>
          <a:p>
            <a:pPr marL="756285" marR="5080" lvl="1" indent="-287020">
              <a:lnSpc>
                <a:spcPct val="100000"/>
              </a:lnSpc>
              <a:spcBef>
                <a:spcPts val="465"/>
              </a:spcBef>
              <a:buChar char="–"/>
              <a:tabLst>
                <a:tab pos="756285" algn="l"/>
                <a:tab pos="756920" algn="l"/>
              </a:tabLst>
            </a:pPr>
            <a:r>
              <a:rPr sz="1900" spc="-5" dirty="0">
                <a:latin typeface="Tahoma"/>
                <a:cs typeface="Tahoma"/>
              </a:rPr>
              <a:t>Do </a:t>
            </a:r>
            <a:r>
              <a:rPr sz="1900" dirty="0">
                <a:latin typeface="Tahoma"/>
                <a:cs typeface="Tahoma"/>
              </a:rPr>
              <a:t>not</a:t>
            </a:r>
            <a:r>
              <a:rPr sz="1900" spc="-10" dirty="0">
                <a:latin typeface="Tahoma"/>
                <a:cs typeface="Tahoma"/>
              </a:rPr>
              <a:t> </a:t>
            </a:r>
            <a:r>
              <a:rPr sz="1900" spc="-5" dirty="0">
                <a:latin typeface="Tahoma"/>
                <a:cs typeface="Tahoma"/>
              </a:rPr>
              <a:t>need</a:t>
            </a:r>
            <a:r>
              <a:rPr sz="1900" spc="20" dirty="0">
                <a:latin typeface="Tahoma"/>
                <a:cs typeface="Tahoma"/>
              </a:rPr>
              <a:t> </a:t>
            </a:r>
            <a:r>
              <a:rPr sz="1900" spc="-5" dirty="0">
                <a:latin typeface="Tahoma"/>
                <a:cs typeface="Tahoma"/>
              </a:rPr>
              <a:t>context</a:t>
            </a:r>
            <a:r>
              <a:rPr sz="1900" spc="10" dirty="0">
                <a:latin typeface="Tahoma"/>
                <a:cs typeface="Tahoma"/>
              </a:rPr>
              <a:t> </a:t>
            </a:r>
            <a:r>
              <a:rPr sz="1900" spc="-10" dirty="0">
                <a:latin typeface="Tahoma"/>
                <a:cs typeface="Tahoma"/>
              </a:rPr>
              <a:t>switching </a:t>
            </a:r>
            <a:r>
              <a:rPr sz="1900" spc="-580" dirty="0">
                <a:latin typeface="Tahoma"/>
                <a:cs typeface="Tahoma"/>
              </a:rPr>
              <a:t> </a:t>
            </a:r>
            <a:r>
              <a:rPr sz="1900" dirty="0">
                <a:latin typeface="Tahoma"/>
                <a:cs typeface="Tahoma"/>
              </a:rPr>
              <a:t>to </a:t>
            </a:r>
            <a:r>
              <a:rPr sz="1900" spc="-5" dirty="0">
                <a:latin typeface="Tahoma"/>
                <a:cs typeface="Tahoma"/>
              </a:rPr>
              <a:t>kernel</a:t>
            </a:r>
            <a:r>
              <a:rPr sz="1900" spc="25" dirty="0">
                <a:latin typeface="Tahoma"/>
                <a:cs typeface="Tahoma"/>
              </a:rPr>
              <a:t> </a:t>
            </a:r>
            <a:r>
              <a:rPr sz="1900" spc="-10" dirty="0">
                <a:latin typeface="Tahoma"/>
                <a:cs typeface="Tahoma"/>
              </a:rPr>
              <a:t>mode</a:t>
            </a:r>
            <a:r>
              <a:rPr sz="1900" spc="10" dirty="0">
                <a:latin typeface="Tahoma"/>
                <a:cs typeface="Tahoma"/>
              </a:rPr>
              <a:t> </a:t>
            </a:r>
            <a:r>
              <a:rPr sz="1900" dirty="0">
                <a:latin typeface="Tahoma"/>
                <a:cs typeface="Tahoma"/>
              </a:rPr>
              <a:t>to </a:t>
            </a:r>
            <a:r>
              <a:rPr sz="1900" spc="-10" dirty="0">
                <a:latin typeface="Tahoma"/>
                <a:cs typeface="Tahoma"/>
              </a:rPr>
              <a:t>perform </a:t>
            </a:r>
            <a:r>
              <a:rPr sz="1900" spc="-5" dirty="0">
                <a:latin typeface="Tahoma"/>
                <a:cs typeface="Tahoma"/>
              </a:rPr>
              <a:t> thread</a:t>
            </a:r>
            <a:r>
              <a:rPr sz="1900" spc="15" dirty="0">
                <a:latin typeface="Tahoma"/>
                <a:cs typeface="Tahoma"/>
              </a:rPr>
              <a:t> </a:t>
            </a:r>
            <a:r>
              <a:rPr sz="1900" spc="-5" dirty="0">
                <a:latin typeface="Tahoma"/>
                <a:cs typeface="Tahoma"/>
              </a:rPr>
              <a:t>management</a:t>
            </a:r>
            <a:endParaRPr sz="1900">
              <a:latin typeface="Tahoma"/>
              <a:cs typeface="Tahoma"/>
            </a:endParaRPr>
          </a:p>
          <a:p>
            <a:pPr lvl="1">
              <a:lnSpc>
                <a:spcPct val="100000"/>
              </a:lnSpc>
              <a:spcBef>
                <a:spcPts val="45"/>
              </a:spcBef>
              <a:buFont typeface="Tahoma"/>
              <a:buChar char="–"/>
            </a:pPr>
            <a:endParaRPr sz="2400">
              <a:latin typeface="Tahoma"/>
              <a:cs typeface="Tahoma"/>
            </a:endParaRPr>
          </a:p>
          <a:p>
            <a:pPr marL="354965" marR="155575" indent="-342900">
              <a:lnSpc>
                <a:spcPct val="100000"/>
              </a:lnSpc>
              <a:buChar char="•"/>
              <a:tabLst>
                <a:tab pos="356235" algn="l"/>
                <a:tab pos="356870" algn="l"/>
              </a:tabLst>
            </a:pPr>
            <a:r>
              <a:rPr sz="2100" spc="-5" dirty="0">
                <a:latin typeface="Tahoma"/>
                <a:cs typeface="Tahoma"/>
              </a:rPr>
              <a:t>Scheduling </a:t>
            </a:r>
            <a:r>
              <a:rPr sz="2100" dirty="0">
                <a:latin typeface="Tahoma"/>
                <a:cs typeface="Tahoma"/>
              </a:rPr>
              <a:t>can </a:t>
            </a:r>
            <a:r>
              <a:rPr sz="2100" spc="5" dirty="0">
                <a:latin typeface="Tahoma"/>
                <a:cs typeface="Tahoma"/>
              </a:rPr>
              <a:t>be </a:t>
            </a:r>
            <a:r>
              <a:rPr sz="2100" spc="-5" dirty="0">
                <a:latin typeface="Tahoma"/>
                <a:cs typeface="Tahoma"/>
              </a:rPr>
              <a:t>application </a:t>
            </a:r>
            <a:r>
              <a:rPr sz="2100" spc="-645" dirty="0">
                <a:latin typeface="Tahoma"/>
                <a:cs typeface="Tahoma"/>
              </a:rPr>
              <a:t> </a:t>
            </a:r>
            <a:r>
              <a:rPr sz="2100" spc="-5" dirty="0">
                <a:latin typeface="Tahoma"/>
                <a:cs typeface="Tahoma"/>
              </a:rPr>
              <a:t>specific</a:t>
            </a:r>
            <a:endParaRPr sz="2100">
              <a:latin typeface="Tahoma"/>
              <a:cs typeface="Tahoma"/>
            </a:endParaRPr>
          </a:p>
          <a:p>
            <a:pPr marL="756285" marR="70485" lvl="1" indent="-287020">
              <a:lnSpc>
                <a:spcPct val="100000"/>
              </a:lnSpc>
              <a:spcBef>
                <a:spcPts val="465"/>
              </a:spcBef>
              <a:buChar char="–"/>
              <a:tabLst>
                <a:tab pos="756285" algn="l"/>
                <a:tab pos="756920" algn="l"/>
              </a:tabLst>
            </a:pPr>
            <a:r>
              <a:rPr sz="1900" spc="-5" dirty="0">
                <a:latin typeface="Tahoma"/>
                <a:cs typeface="Tahoma"/>
              </a:rPr>
              <a:t>Choose</a:t>
            </a:r>
            <a:r>
              <a:rPr sz="1900" spc="-15" dirty="0">
                <a:latin typeface="Tahoma"/>
                <a:cs typeface="Tahoma"/>
              </a:rPr>
              <a:t> </a:t>
            </a:r>
            <a:r>
              <a:rPr sz="1900" dirty="0">
                <a:latin typeface="Tahoma"/>
                <a:cs typeface="Tahoma"/>
              </a:rPr>
              <a:t>the</a:t>
            </a:r>
            <a:r>
              <a:rPr sz="1900" spc="-15" dirty="0">
                <a:latin typeface="Tahoma"/>
                <a:cs typeface="Tahoma"/>
              </a:rPr>
              <a:t> </a:t>
            </a:r>
            <a:r>
              <a:rPr sz="1900" spc="-5" dirty="0">
                <a:latin typeface="Tahoma"/>
                <a:cs typeface="Tahoma"/>
              </a:rPr>
              <a:t>best</a:t>
            </a:r>
            <a:r>
              <a:rPr sz="1900" spc="5" dirty="0">
                <a:latin typeface="Tahoma"/>
                <a:cs typeface="Tahoma"/>
              </a:rPr>
              <a:t> </a:t>
            </a:r>
            <a:r>
              <a:rPr sz="1900" spc="-5" dirty="0">
                <a:latin typeface="Tahoma"/>
                <a:cs typeface="Tahoma"/>
              </a:rPr>
              <a:t>algorithm</a:t>
            </a:r>
            <a:r>
              <a:rPr sz="1900" spc="30" dirty="0">
                <a:latin typeface="Tahoma"/>
                <a:cs typeface="Tahoma"/>
              </a:rPr>
              <a:t> </a:t>
            </a:r>
            <a:r>
              <a:rPr sz="1900" spc="-5" dirty="0">
                <a:latin typeface="Tahoma"/>
                <a:cs typeface="Tahoma"/>
              </a:rPr>
              <a:t>for </a:t>
            </a:r>
            <a:r>
              <a:rPr sz="1900" spc="-575" dirty="0">
                <a:latin typeface="Tahoma"/>
                <a:cs typeface="Tahoma"/>
              </a:rPr>
              <a:t> </a:t>
            </a:r>
            <a:r>
              <a:rPr sz="1900" spc="-5" dirty="0">
                <a:latin typeface="Tahoma"/>
                <a:cs typeface="Tahoma"/>
              </a:rPr>
              <a:t>the</a:t>
            </a:r>
            <a:r>
              <a:rPr sz="1900" spc="10" dirty="0">
                <a:latin typeface="Tahoma"/>
                <a:cs typeface="Tahoma"/>
              </a:rPr>
              <a:t> </a:t>
            </a:r>
            <a:r>
              <a:rPr sz="1900" spc="-5" dirty="0">
                <a:latin typeface="Tahoma"/>
                <a:cs typeface="Tahoma"/>
              </a:rPr>
              <a:t>situation</a:t>
            </a:r>
            <a:endParaRPr sz="1900">
              <a:latin typeface="Tahoma"/>
              <a:cs typeface="Tahoma"/>
            </a:endParaRPr>
          </a:p>
          <a:p>
            <a:pPr lvl="1">
              <a:lnSpc>
                <a:spcPct val="100000"/>
              </a:lnSpc>
              <a:spcBef>
                <a:spcPts val="45"/>
              </a:spcBef>
              <a:buFont typeface="Tahoma"/>
              <a:buChar char="–"/>
            </a:pPr>
            <a:endParaRPr sz="2400">
              <a:latin typeface="Tahoma"/>
              <a:cs typeface="Tahoma"/>
            </a:endParaRPr>
          </a:p>
          <a:p>
            <a:pPr marL="356235" indent="-344170">
              <a:lnSpc>
                <a:spcPct val="100000"/>
              </a:lnSpc>
              <a:spcBef>
                <a:spcPts val="5"/>
              </a:spcBef>
              <a:buChar char="•"/>
              <a:tabLst>
                <a:tab pos="356235" algn="l"/>
                <a:tab pos="356870" algn="l"/>
              </a:tabLst>
            </a:pPr>
            <a:r>
              <a:rPr sz="2100" spc="-10" dirty="0">
                <a:latin typeface="Tahoma"/>
                <a:cs typeface="Tahoma"/>
              </a:rPr>
              <a:t>Can</a:t>
            </a:r>
            <a:r>
              <a:rPr sz="2100" dirty="0">
                <a:latin typeface="Tahoma"/>
                <a:cs typeface="Tahoma"/>
              </a:rPr>
              <a:t> run</a:t>
            </a:r>
            <a:r>
              <a:rPr sz="2100" spc="5" dirty="0">
                <a:latin typeface="Tahoma"/>
                <a:cs typeface="Tahoma"/>
              </a:rPr>
              <a:t> </a:t>
            </a:r>
            <a:r>
              <a:rPr sz="2100" spc="-5" dirty="0">
                <a:latin typeface="Tahoma"/>
                <a:cs typeface="Tahoma"/>
              </a:rPr>
              <a:t>on</a:t>
            </a:r>
            <a:r>
              <a:rPr sz="2100" spc="-20" dirty="0">
                <a:latin typeface="Tahoma"/>
                <a:cs typeface="Tahoma"/>
              </a:rPr>
              <a:t> </a:t>
            </a:r>
            <a:r>
              <a:rPr sz="2100" spc="-5" dirty="0">
                <a:latin typeface="Tahoma"/>
                <a:cs typeface="Tahoma"/>
              </a:rPr>
              <a:t>any</a:t>
            </a:r>
            <a:r>
              <a:rPr sz="2100" dirty="0">
                <a:latin typeface="Tahoma"/>
                <a:cs typeface="Tahoma"/>
              </a:rPr>
              <a:t> OS</a:t>
            </a:r>
            <a:endParaRPr sz="2100">
              <a:latin typeface="Tahoma"/>
              <a:cs typeface="Tahoma"/>
            </a:endParaRPr>
          </a:p>
          <a:p>
            <a:pPr marL="756285" marR="815340" lvl="1" indent="-287020">
              <a:lnSpc>
                <a:spcPct val="100000"/>
              </a:lnSpc>
              <a:spcBef>
                <a:spcPts val="459"/>
              </a:spcBef>
              <a:buChar char="–"/>
              <a:tabLst>
                <a:tab pos="756285" algn="l"/>
                <a:tab pos="756920" algn="l"/>
              </a:tabLst>
            </a:pPr>
            <a:r>
              <a:rPr sz="1900" spc="-10" dirty="0">
                <a:latin typeface="Tahoma"/>
                <a:cs typeface="Tahoma"/>
              </a:rPr>
              <a:t>Only</a:t>
            </a:r>
            <a:r>
              <a:rPr sz="1900" spc="25" dirty="0">
                <a:latin typeface="Tahoma"/>
                <a:cs typeface="Tahoma"/>
              </a:rPr>
              <a:t> </a:t>
            </a:r>
            <a:r>
              <a:rPr sz="1900" spc="-5" dirty="0">
                <a:latin typeface="Tahoma"/>
                <a:cs typeface="Tahoma"/>
              </a:rPr>
              <a:t>a</a:t>
            </a:r>
            <a:r>
              <a:rPr sz="1900" spc="-10" dirty="0">
                <a:latin typeface="Tahoma"/>
                <a:cs typeface="Tahoma"/>
              </a:rPr>
              <a:t> </a:t>
            </a:r>
            <a:r>
              <a:rPr sz="1900" spc="-5" dirty="0">
                <a:latin typeface="Tahoma"/>
                <a:cs typeface="Tahoma"/>
              </a:rPr>
              <a:t>thread</a:t>
            </a:r>
            <a:r>
              <a:rPr sz="1900" spc="15" dirty="0">
                <a:latin typeface="Tahoma"/>
                <a:cs typeface="Tahoma"/>
              </a:rPr>
              <a:t> </a:t>
            </a:r>
            <a:r>
              <a:rPr sz="1900" spc="-10" dirty="0">
                <a:latin typeface="Tahoma"/>
                <a:cs typeface="Tahoma"/>
              </a:rPr>
              <a:t>library</a:t>
            </a:r>
            <a:r>
              <a:rPr sz="1900" spc="40" dirty="0">
                <a:latin typeface="Tahoma"/>
                <a:cs typeface="Tahoma"/>
              </a:rPr>
              <a:t> </a:t>
            </a:r>
            <a:r>
              <a:rPr sz="1900" spc="-15" dirty="0">
                <a:latin typeface="Tahoma"/>
                <a:cs typeface="Tahoma"/>
              </a:rPr>
              <a:t>is </a:t>
            </a:r>
            <a:r>
              <a:rPr sz="1900" spc="-580" dirty="0">
                <a:latin typeface="Tahoma"/>
                <a:cs typeface="Tahoma"/>
              </a:rPr>
              <a:t> </a:t>
            </a:r>
            <a:r>
              <a:rPr sz="1900" spc="-5" dirty="0">
                <a:latin typeface="Tahoma"/>
                <a:cs typeface="Tahoma"/>
              </a:rPr>
              <a:t>required</a:t>
            </a:r>
            <a:endParaRPr sz="1900">
              <a:latin typeface="Tahoma"/>
              <a:cs typeface="Tahoma"/>
            </a:endParaRPr>
          </a:p>
        </p:txBody>
      </p:sp>
      <p:sp>
        <p:nvSpPr>
          <p:cNvPr id="5" name="object 5"/>
          <p:cNvSpPr/>
          <p:nvPr/>
        </p:nvSpPr>
        <p:spPr>
          <a:xfrm>
            <a:off x="5122164" y="1604772"/>
            <a:ext cx="4186554" cy="5120640"/>
          </a:xfrm>
          <a:custGeom>
            <a:avLst/>
            <a:gdLst/>
            <a:ahLst/>
            <a:cxnLst/>
            <a:rect l="l" t="t" r="r" b="b"/>
            <a:pathLst>
              <a:path w="4186554" h="5120640">
                <a:moveTo>
                  <a:pt x="4186428" y="5120639"/>
                </a:moveTo>
                <a:lnTo>
                  <a:pt x="0" y="5120639"/>
                </a:lnTo>
                <a:lnTo>
                  <a:pt x="0" y="0"/>
                </a:lnTo>
                <a:lnTo>
                  <a:pt x="4186428" y="0"/>
                </a:lnTo>
                <a:lnTo>
                  <a:pt x="4186428" y="4572"/>
                </a:lnTo>
                <a:lnTo>
                  <a:pt x="10668" y="4572"/>
                </a:lnTo>
                <a:lnTo>
                  <a:pt x="4572" y="9144"/>
                </a:lnTo>
                <a:lnTo>
                  <a:pt x="10668" y="9144"/>
                </a:lnTo>
                <a:lnTo>
                  <a:pt x="10668" y="5111496"/>
                </a:lnTo>
                <a:lnTo>
                  <a:pt x="4572" y="5111496"/>
                </a:lnTo>
                <a:lnTo>
                  <a:pt x="10668" y="5116068"/>
                </a:lnTo>
                <a:lnTo>
                  <a:pt x="4186428" y="5116068"/>
                </a:lnTo>
                <a:lnTo>
                  <a:pt x="4186428" y="5120639"/>
                </a:lnTo>
                <a:close/>
              </a:path>
              <a:path w="4186554" h="5120640">
                <a:moveTo>
                  <a:pt x="10668" y="9144"/>
                </a:moveTo>
                <a:lnTo>
                  <a:pt x="4572" y="9144"/>
                </a:lnTo>
                <a:lnTo>
                  <a:pt x="10668" y="4572"/>
                </a:lnTo>
                <a:lnTo>
                  <a:pt x="10668" y="9144"/>
                </a:lnTo>
                <a:close/>
              </a:path>
              <a:path w="4186554" h="5120640">
                <a:moveTo>
                  <a:pt x="4177284" y="9144"/>
                </a:moveTo>
                <a:lnTo>
                  <a:pt x="10668" y="9144"/>
                </a:lnTo>
                <a:lnTo>
                  <a:pt x="10668" y="4572"/>
                </a:lnTo>
                <a:lnTo>
                  <a:pt x="4177284" y="4572"/>
                </a:lnTo>
                <a:lnTo>
                  <a:pt x="4177284" y="9144"/>
                </a:lnTo>
                <a:close/>
              </a:path>
              <a:path w="4186554" h="5120640">
                <a:moveTo>
                  <a:pt x="4177284" y="5116068"/>
                </a:moveTo>
                <a:lnTo>
                  <a:pt x="4177284" y="4572"/>
                </a:lnTo>
                <a:lnTo>
                  <a:pt x="4181856" y="9144"/>
                </a:lnTo>
                <a:lnTo>
                  <a:pt x="4186428" y="9144"/>
                </a:lnTo>
                <a:lnTo>
                  <a:pt x="4186428" y="5111496"/>
                </a:lnTo>
                <a:lnTo>
                  <a:pt x="4181856" y="5111496"/>
                </a:lnTo>
                <a:lnTo>
                  <a:pt x="4177284" y="5116068"/>
                </a:lnTo>
                <a:close/>
              </a:path>
              <a:path w="4186554" h="5120640">
                <a:moveTo>
                  <a:pt x="4186428" y="9144"/>
                </a:moveTo>
                <a:lnTo>
                  <a:pt x="4181856" y="9144"/>
                </a:lnTo>
                <a:lnTo>
                  <a:pt x="4177284" y="4572"/>
                </a:lnTo>
                <a:lnTo>
                  <a:pt x="4186428" y="4572"/>
                </a:lnTo>
                <a:lnTo>
                  <a:pt x="4186428" y="9144"/>
                </a:lnTo>
                <a:close/>
              </a:path>
              <a:path w="4186554" h="5120640">
                <a:moveTo>
                  <a:pt x="10668" y="5116068"/>
                </a:moveTo>
                <a:lnTo>
                  <a:pt x="4572" y="5111496"/>
                </a:lnTo>
                <a:lnTo>
                  <a:pt x="10668" y="5111496"/>
                </a:lnTo>
                <a:lnTo>
                  <a:pt x="10668" y="5116068"/>
                </a:lnTo>
                <a:close/>
              </a:path>
              <a:path w="4186554" h="5120640">
                <a:moveTo>
                  <a:pt x="4177284" y="5116068"/>
                </a:moveTo>
                <a:lnTo>
                  <a:pt x="10668" y="5116068"/>
                </a:lnTo>
                <a:lnTo>
                  <a:pt x="10668" y="5111496"/>
                </a:lnTo>
                <a:lnTo>
                  <a:pt x="4177284" y="5111496"/>
                </a:lnTo>
                <a:lnTo>
                  <a:pt x="4177284" y="5116068"/>
                </a:lnTo>
                <a:close/>
              </a:path>
              <a:path w="4186554" h="5120640">
                <a:moveTo>
                  <a:pt x="4186428" y="5116068"/>
                </a:moveTo>
                <a:lnTo>
                  <a:pt x="4177284" y="5116068"/>
                </a:lnTo>
                <a:lnTo>
                  <a:pt x="4181856" y="5111496"/>
                </a:lnTo>
                <a:lnTo>
                  <a:pt x="4186428" y="5111496"/>
                </a:lnTo>
                <a:lnTo>
                  <a:pt x="4186428" y="5116068"/>
                </a:lnTo>
                <a:close/>
              </a:path>
            </a:pathLst>
          </a:custGeom>
          <a:solidFill>
            <a:srgbClr val="000000"/>
          </a:solidFill>
        </p:spPr>
        <p:txBody>
          <a:bodyPr wrap="square" lIns="0" tIns="0" rIns="0" bIns="0" rtlCol="0"/>
          <a:lstStyle/>
          <a:p>
            <a:endParaRPr/>
          </a:p>
        </p:txBody>
      </p:sp>
      <p:sp>
        <p:nvSpPr>
          <p:cNvPr id="6" name="object 6"/>
          <p:cNvSpPr txBox="1"/>
          <p:nvPr/>
        </p:nvSpPr>
        <p:spPr>
          <a:xfrm>
            <a:off x="5205516" y="1639325"/>
            <a:ext cx="3933825" cy="3760470"/>
          </a:xfrm>
          <a:prstGeom prst="rect">
            <a:avLst/>
          </a:prstGeom>
        </p:spPr>
        <p:txBody>
          <a:bodyPr vert="horz" wrap="square" lIns="0" tIns="12700" rIns="0" bIns="0" rtlCol="0">
            <a:spAutoFit/>
          </a:bodyPr>
          <a:lstStyle/>
          <a:p>
            <a:pPr marL="12700">
              <a:lnSpc>
                <a:spcPct val="100000"/>
              </a:lnSpc>
              <a:spcBef>
                <a:spcPts val="100"/>
              </a:spcBef>
            </a:pPr>
            <a:r>
              <a:rPr sz="2100" b="1" spc="-5" dirty="0">
                <a:solidFill>
                  <a:srgbClr val="0070BF"/>
                </a:solidFill>
                <a:latin typeface="Tahoma"/>
                <a:cs typeface="Tahoma"/>
              </a:rPr>
              <a:t>Disadvantages</a:t>
            </a:r>
            <a:endParaRPr sz="2100">
              <a:latin typeface="Tahoma"/>
              <a:cs typeface="Tahoma"/>
            </a:endParaRPr>
          </a:p>
          <a:p>
            <a:pPr>
              <a:lnSpc>
                <a:spcPct val="100000"/>
              </a:lnSpc>
              <a:spcBef>
                <a:spcPts val="25"/>
              </a:spcBef>
            </a:pPr>
            <a:endParaRPr sz="2900">
              <a:latin typeface="Tahoma"/>
              <a:cs typeface="Tahoma"/>
            </a:endParaRPr>
          </a:p>
          <a:p>
            <a:pPr marL="354965" marR="5080" indent="-342900">
              <a:lnSpc>
                <a:spcPct val="100000"/>
              </a:lnSpc>
              <a:buChar char="•"/>
              <a:tabLst>
                <a:tab pos="356235" algn="l"/>
                <a:tab pos="356870" algn="l"/>
              </a:tabLst>
            </a:pPr>
            <a:r>
              <a:rPr sz="2100" spc="-5" dirty="0">
                <a:latin typeface="Tahoma"/>
                <a:cs typeface="Tahoma"/>
              </a:rPr>
              <a:t>Most system calls </a:t>
            </a:r>
            <a:r>
              <a:rPr sz="2100" spc="-10" dirty="0">
                <a:latin typeface="Tahoma"/>
                <a:cs typeface="Tahoma"/>
              </a:rPr>
              <a:t>are </a:t>
            </a:r>
            <a:r>
              <a:rPr sz="2100" dirty="0">
                <a:latin typeface="Tahoma"/>
                <a:cs typeface="Tahoma"/>
              </a:rPr>
              <a:t>blocking </a:t>
            </a:r>
            <a:r>
              <a:rPr sz="2100" spc="-645" dirty="0">
                <a:latin typeface="Tahoma"/>
                <a:cs typeface="Tahoma"/>
              </a:rPr>
              <a:t> </a:t>
            </a:r>
            <a:r>
              <a:rPr sz="2100" spc="-5" dirty="0">
                <a:latin typeface="Tahoma"/>
                <a:cs typeface="Tahoma"/>
              </a:rPr>
              <a:t>for</a:t>
            </a:r>
            <a:r>
              <a:rPr sz="2100" spc="10" dirty="0">
                <a:latin typeface="Tahoma"/>
                <a:cs typeface="Tahoma"/>
              </a:rPr>
              <a:t> </a:t>
            </a:r>
            <a:r>
              <a:rPr sz="2100" spc="-5" dirty="0">
                <a:latin typeface="Tahoma"/>
                <a:cs typeface="Tahoma"/>
              </a:rPr>
              <a:t>processes</a:t>
            </a:r>
            <a:endParaRPr sz="2100">
              <a:latin typeface="Tahoma"/>
              <a:cs typeface="Tahoma"/>
            </a:endParaRPr>
          </a:p>
          <a:p>
            <a:pPr marL="756285" marR="236854" lvl="1" indent="-287020">
              <a:lnSpc>
                <a:spcPct val="100000"/>
              </a:lnSpc>
              <a:spcBef>
                <a:spcPts val="465"/>
              </a:spcBef>
              <a:buChar char="–"/>
              <a:tabLst>
                <a:tab pos="756285" algn="l"/>
                <a:tab pos="756920" algn="l"/>
              </a:tabLst>
            </a:pPr>
            <a:r>
              <a:rPr sz="1900" spc="-5" dirty="0">
                <a:latin typeface="Tahoma"/>
                <a:cs typeface="Tahoma"/>
              </a:rPr>
              <a:t>All</a:t>
            </a:r>
            <a:r>
              <a:rPr sz="1900" spc="5" dirty="0">
                <a:latin typeface="Tahoma"/>
                <a:cs typeface="Tahoma"/>
              </a:rPr>
              <a:t> </a:t>
            </a:r>
            <a:r>
              <a:rPr sz="1900" spc="-10" dirty="0">
                <a:latin typeface="Tahoma"/>
                <a:cs typeface="Tahoma"/>
              </a:rPr>
              <a:t>threads</a:t>
            </a:r>
            <a:r>
              <a:rPr sz="1900" spc="30" dirty="0">
                <a:latin typeface="Tahoma"/>
                <a:cs typeface="Tahoma"/>
              </a:rPr>
              <a:t> </a:t>
            </a:r>
            <a:r>
              <a:rPr sz="1900" spc="-5" dirty="0">
                <a:latin typeface="Tahoma"/>
                <a:cs typeface="Tahoma"/>
              </a:rPr>
              <a:t>within</a:t>
            </a:r>
            <a:r>
              <a:rPr sz="1900" spc="25" dirty="0">
                <a:latin typeface="Tahoma"/>
                <a:cs typeface="Tahoma"/>
              </a:rPr>
              <a:t> </a:t>
            </a:r>
            <a:r>
              <a:rPr sz="1900" spc="-5" dirty="0">
                <a:latin typeface="Tahoma"/>
                <a:cs typeface="Tahoma"/>
              </a:rPr>
              <a:t>a process </a:t>
            </a:r>
            <a:r>
              <a:rPr sz="1900" spc="-580" dirty="0">
                <a:latin typeface="Tahoma"/>
                <a:cs typeface="Tahoma"/>
              </a:rPr>
              <a:t> </a:t>
            </a:r>
            <a:r>
              <a:rPr sz="1900" spc="-5" dirty="0">
                <a:latin typeface="Tahoma"/>
                <a:cs typeface="Tahoma"/>
              </a:rPr>
              <a:t>will</a:t>
            </a:r>
            <a:r>
              <a:rPr sz="1900" spc="5" dirty="0">
                <a:latin typeface="Tahoma"/>
                <a:cs typeface="Tahoma"/>
              </a:rPr>
              <a:t> </a:t>
            </a:r>
            <a:r>
              <a:rPr sz="1900" spc="-10" dirty="0">
                <a:latin typeface="Tahoma"/>
                <a:cs typeface="Tahoma"/>
              </a:rPr>
              <a:t>be</a:t>
            </a:r>
            <a:r>
              <a:rPr sz="1900" spc="5" dirty="0">
                <a:latin typeface="Tahoma"/>
                <a:cs typeface="Tahoma"/>
              </a:rPr>
              <a:t> </a:t>
            </a:r>
            <a:r>
              <a:rPr sz="1900" spc="-5" dirty="0">
                <a:latin typeface="Tahoma"/>
                <a:cs typeface="Tahoma"/>
              </a:rPr>
              <a:t>implicitly</a:t>
            </a:r>
            <a:r>
              <a:rPr sz="1900" spc="40" dirty="0">
                <a:latin typeface="Tahoma"/>
                <a:cs typeface="Tahoma"/>
              </a:rPr>
              <a:t> </a:t>
            </a:r>
            <a:r>
              <a:rPr sz="1900" spc="-5" dirty="0">
                <a:latin typeface="Tahoma"/>
                <a:cs typeface="Tahoma"/>
              </a:rPr>
              <a:t>blocked</a:t>
            </a:r>
            <a:endParaRPr sz="1900">
              <a:latin typeface="Tahoma"/>
              <a:cs typeface="Tahoma"/>
            </a:endParaRPr>
          </a:p>
          <a:p>
            <a:pPr lvl="1">
              <a:lnSpc>
                <a:spcPct val="100000"/>
              </a:lnSpc>
              <a:spcBef>
                <a:spcPts val="30"/>
              </a:spcBef>
              <a:buFont typeface="Tahoma"/>
              <a:buChar char="–"/>
            </a:pPr>
            <a:endParaRPr sz="2650">
              <a:latin typeface="Tahoma"/>
              <a:cs typeface="Tahoma"/>
            </a:endParaRPr>
          </a:p>
          <a:p>
            <a:pPr marL="354965" marR="748030" indent="-342900">
              <a:lnSpc>
                <a:spcPct val="100000"/>
              </a:lnSpc>
              <a:spcBef>
                <a:spcPts val="5"/>
              </a:spcBef>
              <a:buChar char="•"/>
              <a:tabLst>
                <a:tab pos="356235" algn="l"/>
                <a:tab pos="356870" algn="l"/>
              </a:tabLst>
            </a:pPr>
            <a:r>
              <a:rPr sz="2100" spc="-5" dirty="0">
                <a:latin typeface="Tahoma"/>
                <a:cs typeface="Tahoma"/>
              </a:rPr>
              <a:t>Cannot</a:t>
            </a:r>
            <a:r>
              <a:rPr sz="2100" spc="-15" dirty="0">
                <a:latin typeface="Tahoma"/>
                <a:cs typeface="Tahoma"/>
              </a:rPr>
              <a:t> </a:t>
            </a:r>
            <a:r>
              <a:rPr sz="2100" spc="-5" dirty="0">
                <a:latin typeface="Tahoma"/>
                <a:cs typeface="Tahoma"/>
              </a:rPr>
              <a:t>benefit</a:t>
            </a:r>
            <a:r>
              <a:rPr sz="2100" spc="-35" dirty="0">
                <a:latin typeface="Tahoma"/>
                <a:cs typeface="Tahoma"/>
              </a:rPr>
              <a:t> </a:t>
            </a:r>
            <a:r>
              <a:rPr sz="2100" dirty="0">
                <a:latin typeface="Tahoma"/>
                <a:cs typeface="Tahoma"/>
              </a:rPr>
              <a:t>from</a:t>
            </a:r>
            <a:r>
              <a:rPr sz="2100" spc="-20" dirty="0">
                <a:latin typeface="Tahoma"/>
                <a:cs typeface="Tahoma"/>
              </a:rPr>
              <a:t> </a:t>
            </a:r>
            <a:r>
              <a:rPr sz="2100" spc="-5" dirty="0">
                <a:latin typeface="Tahoma"/>
                <a:cs typeface="Tahoma"/>
              </a:rPr>
              <a:t>the </a:t>
            </a:r>
            <a:r>
              <a:rPr sz="2100" spc="-640" dirty="0">
                <a:latin typeface="Tahoma"/>
                <a:cs typeface="Tahoma"/>
              </a:rPr>
              <a:t> </a:t>
            </a:r>
            <a:r>
              <a:rPr sz="2100" spc="-5" dirty="0">
                <a:latin typeface="Tahoma"/>
                <a:cs typeface="Tahoma"/>
              </a:rPr>
              <a:t>multiprocessor</a:t>
            </a:r>
            <a:r>
              <a:rPr sz="2100" spc="-25" dirty="0">
                <a:latin typeface="Tahoma"/>
                <a:cs typeface="Tahoma"/>
              </a:rPr>
              <a:t> </a:t>
            </a:r>
            <a:r>
              <a:rPr sz="2100" spc="-5" dirty="0">
                <a:latin typeface="Tahoma"/>
                <a:cs typeface="Tahoma"/>
              </a:rPr>
              <a:t>system</a:t>
            </a:r>
            <a:endParaRPr sz="2100">
              <a:latin typeface="Tahoma"/>
              <a:cs typeface="Tahoma"/>
            </a:endParaRPr>
          </a:p>
          <a:p>
            <a:pPr marL="756285" marR="112395" lvl="1" indent="-287020">
              <a:lnSpc>
                <a:spcPct val="100000"/>
              </a:lnSpc>
              <a:spcBef>
                <a:spcPts val="459"/>
              </a:spcBef>
              <a:buChar char="–"/>
              <a:tabLst>
                <a:tab pos="756285" algn="l"/>
                <a:tab pos="756920" algn="l"/>
              </a:tabLst>
            </a:pPr>
            <a:r>
              <a:rPr sz="1900" spc="-5" dirty="0">
                <a:latin typeface="Tahoma"/>
                <a:cs typeface="Tahoma"/>
              </a:rPr>
              <a:t>Kernel</a:t>
            </a:r>
            <a:r>
              <a:rPr sz="1900" dirty="0">
                <a:latin typeface="Tahoma"/>
                <a:cs typeface="Tahoma"/>
              </a:rPr>
              <a:t> </a:t>
            </a:r>
            <a:r>
              <a:rPr sz="1900" spc="-5" dirty="0">
                <a:latin typeface="Tahoma"/>
                <a:cs typeface="Tahoma"/>
              </a:rPr>
              <a:t>assign</a:t>
            </a:r>
            <a:r>
              <a:rPr sz="1900" spc="5" dirty="0">
                <a:latin typeface="Tahoma"/>
                <a:cs typeface="Tahoma"/>
              </a:rPr>
              <a:t> </a:t>
            </a:r>
            <a:r>
              <a:rPr sz="1900" spc="-10" dirty="0">
                <a:latin typeface="Tahoma"/>
                <a:cs typeface="Tahoma"/>
              </a:rPr>
              <a:t>one</a:t>
            </a:r>
            <a:r>
              <a:rPr sz="1900" dirty="0">
                <a:latin typeface="Tahoma"/>
                <a:cs typeface="Tahoma"/>
              </a:rPr>
              <a:t> </a:t>
            </a:r>
            <a:r>
              <a:rPr sz="1900" spc="-5" dirty="0">
                <a:latin typeface="Tahoma"/>
                <a:cs typeface="Tahoma"/>
              </a:rPr>
              <a:t>process</a:t>
            </a:r>
            <a:r>
              <a:rPr sz="1900" spc="25" dirty="0">
                <a:latin typeface="Tahoma"/>
                <a:cs typeface="Tahoma"/>
              </a:rPr>
              <a:t> </a:t>
            </a:r>
            <a:r>
              <a:rPr sz="1900" spc="-10" dirty="0">
                <a:latin typeface="Tahoma"/>
                <a:cs typeface="Tahoma"/>
              </a:rPr>
              <a:t>to </a:t>
            </a:r>
            <a:r>
              <a:rPr sz="1900" spc="-580" dirty="0">
                <a:latin typeface="Tahoma"/>
                <a:cs typeface="Tahoma"/>
              </a:rPr>
              <a:t> </a:t>
            </a:r>
            <a:r>
              <a:rPr sz="1900" spc="-5" dirty="0">
                <a:latin typeface="Tahoma"/>
                <a:cs typeface="Tahoma"/>
              </a:rPr>
              <a:t>only</a:t>
            </a:r>
            <a:r>
              <a:rPr sz="1900" spc="30" dirty="0">
                <a:latin typeface="Tahoma"/>
                <a:cs typeface="Tahoma"/>
              </a:rPr>
              <a:t> </a:t>
            </a:r>
            <a:r>
              <a:rPr sz="1900" spc="-10" dirty="0">
                <a:latin typeface="Tahoma"/>
                <a:cs typeface="Tahoma"/>
              </a:rPr>
              <a:t>one</a:t>
            </a:r>
            <a:r>
              <a:rPr sz="1900" spc="10" dirty="0">
                <a:latin typeface="Tahoma"/>
                <a:cs typeface="Tahoma"/>
              </a:rPr>
              <a:t> </a:t>
            </a:r>
            <a:r>
              <a:rPr sz="1900" spc="-10" dirty="0">
                <a:latin typeface="Tahoma"/>
                <a:cs typeface="Tahoma"/>
              </a:rPr>
              <a:t>CPU</a:t>
            </a:r>
            <a:endParaRPr sz="1900">
              <a:latin typeface="Tahoma"/>
              <a:cs typeface="Tahoma"/>
            </a:endParaRPr>
          </a:p>
        </p:txBody>
      </p:sp>
      <p:sp>
        <p:nvSpPr>
          <p:cNvPr id="7" name="object 7"/>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15" dirty="0"/>
              <a:t>4-Threads</a:t>
            </a:r>
          </a:p>
        </p:txBody>
      </p:sp>
      <p:sp>
        <p:nvSpPr>
          <p:cNvPr id="8" name="object 8"/>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19</a:t>
            </a:fld>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9082" y="807240"/>
            <a:ext cx="6781800" cy="452120"/>
          </a:xfrm>
          <a:prstGeom prst="rect">
            <a:avLst/>
          </a:prstGeom>
        </p:spPr>
        <p:txBody>
          <a:bodyPr vert="horz" wrap="square" lIns="0" tIns="12065" rIns="0" bIns="0" rtlCol="0">
            <a:spAutoFit/>
          </a:bodyPr>
          <a:lstStyle/>
          <a:p>
            <a:pPr marL="12700">
              <a:lnSpc>
                <a:spcPct val="100000"/>
              </a:lnSpc>
              <a:spcBef>
                <a:spcPts val="95"/>
              </a:spcBef>
            </a:pPr>
            <a:r>
              <a:rPr spc="-5" dirty="0"/>
              <a:t>Recall</a:t>
            </a:r>
            <a:r>
              <a:rPr spc="10" dirty="0"/>
              <a:t> </a:t>
            </a:r>
            <a:r>
              <a:rPr spc="-10" dirty="0"/>
              <a:t>the Main</a:t>
            </a:r>
            <a:r>
              <a:rPr spc="15" dirty="0"/>
              <a:t> </a:t>
            </a:r>
            <a:r>
              <a:rPr dirty="0"/>
              <a:t>Concepts</a:t>
            </a:r>
            <a:r>
              <a:rPr spc="-5" dirty="0"/>
              <a:t> Behind</a:t>
            </a:r>
            <a:r>
              <a:rPr dirty="0"/>
              <a:t> </a:t>
            </a:r>
            <a:r>
              <a:rPr spc="-5" dirty="0"/>
              <a:t>Processes</a:t>
            </a:r>
          </a:p>
        </p:txBody>
      </p:sp>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15" dirty="0"/>
              <a:t>4-Threads</a:t>
            </a:r>
          </a:p>
        </p:txBody>
      </p:sp>
      <p:sp>
        <p:nvSpPr>
          <p:cNvPr id="5" name="object 5"/>
          <p:cNvSpPr txBox="1"/>
          <p:nvPr/>
        </p:nvSpPr>
        <p:spPr>
          <a:xfrm>
            <a:off x="9095899" y="6871149"/>
            <a:ext cx="175260" cy="240665"/>
          </a:xfrm>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z="1400" dirty="0">
                <a:latin typeface="Tahoma"/>
                <a:cs typeface="Tahoma"/>
              </a:rPr>
              <a:t>2</a:t>
            </a:fld>
            <a:endParaRPr sz="1400">
              <a:latin typeface="Tahoma"/>
              <a:cs typeface="Tahoma"/>
            </a:endParaRPr>
          </a:p>
        </p:txBody>
      </p:sp>
      <p:sp>
        <p:nvSpPr>
          <p:cNvPr id="3" name="object 3"/>
          <p:cNvSpPr txBox="1"/>
          <p:nvPr/>
        </p:nvSpPr>
        <p:spPr>
          <a:xfrm>
            <a:off x="860584" y="1547597"/>
            <a:ext cx="7686675" cy="4782185"/>
          </a:xfrm>
          <a:prstGeom prst="rect">
            <a:avLst/>
          </a:prstGeom>
        </p:spPr>
        <p:txBody>
          <a:bodyPr vert="horz" wrap="square" lIns="0" tIns="78105" rIns="0" bIns="0" rtlCol="0">
            <a:spAutoFit/>
          </a:bodyPr>
          <a:lstStyle/>
          <a:p>
            <a:pPr marL="469900" indent="-457834">
              <a:lnSpc>
                <a:spcPct val="100000"/>
              </a:lnSpc>
              <a:spcBef>
                <a:spcPts val="615"/>
              </a:spcBef>
              <a:buClr>
                <a:srgbClr val="000000"/>
              </a:buClr>
              <a:buAutoNum type="arabicPeriod"/>
              <a:tabLst>
                <a:tab pos="469265" algn="l"/>
                <a:tab pos="470534" algn="l"/>
              </a:tabLst>
            </a:pPr>
            <a:r>
              <a:rPr sz="2100" spc="-5" dirty="0">
                <a:solidFill>
                  <a:srgbClr val="0070BF"/>
                </a:solidFill>
                <a:latin typeface="Tahoma"/>
                <a:cs typeface="Tahoma"/>
              </a:rPr>
              <a:t>Resource</a:t>
            </a:r>
            <a:r>
              <a:rPr sz="2100" spc="-50" dirty="0">
                <a:solidFill>
                  <a:srgbClr val="0070BF"/>
                </a:solidFill>
                <a:latin typeface="Tahoma"/>
                <a:cs typeface="Tahoma"/>
              </a:rPr>
              <a:t> </a:t>
            </a:r>
            <a:r>
              <a:rPr sz="2100" dirty="0">
                <a:solidFill>
                  <a:srgbClr val="0070BF"/>
                </a:solidFill>
                <a:latin typeface="Tahoma"/>
                <a:cs typeface="Tahoma"/>
              </a:rPr>
              <a:t>Ownership</a:t>
            </a:r>
            <a:endParaRPr sz="2100" dirty="0">
              <a:latin typeface="Tahoma"/>
              <a:cs typeface="Tahoma"/>
            </a:endParaRPr>
          </a:p>
          <a:p>
            <a:pPr marL="756285" lvl="1" indent="-287655">
              <a:lnSpc>
                <a:spcPct val="100000"/>
              </a:lnSpc>
              <a:spcBef>
                <a:spcPts val="465"/>
              </a:spcBef>
              <a:buChar char="–"/>
              <a:tabLst>
                <a:tab pos="756285" algn="l"/>
                <a:tab pos="756920" algn="l"/>
              </a:tabLst>
            </a:pPr>
            <a:r>
              <a:rPr sz="1900" spc="-5" dirty="0">
                <a:latin typeface="Tahoma"/>
                <a:cs typeface="Tahoma"/>
              </a:rPr>
              <a:t>Virtual</a:t>
            </a:r>
            <a:r>
              <a:rPr sz="1900" spc="25" dirty="0">
                <a:latin typeface="Tahoma"/>
                <a:cs typeface="Tahoma"/>
              </a:rPr>
              <a:t> </a:t>
            </a:r>
            <a:r>
              <a:rPr sz="1900" spc="-5" dirty="0">
                <a:latin typeface="Tahoma"/>
                <a:cs typeface="Tahoma"/>
              </a:rPr>
              <a:t>address</a:t>
            </a:r>
            <a:r>
              <a:rPr sz="1900" spc="15" dirty="0">
                <a:latin typeface="Tahoma"/>
                <a:cs typeface="Tahoma"/>
              </a:rPr>
              <a:t> </a:t>
            </a:r>
            <a:r>
              <a:rPr sz="1900" spc="-5" dirty="0">
                <a:latin typeface="Tahoma"/>
                <a:cs typeface="Tahoma"/>
              </a:rPr>
              <a:t>space</a:t>
            </a:r>
            <a:r>
              <a:rPr sz="1900" spc="10" dirty="0">
                <a:latin typeface="Tahoma"/>
                <a:cs typeface="Tahoma"/>
              </a:rPr>
              <a:t> </a:t>
            </a:r>
            <a:r>
              <a:rPr sz="1900" dirty="0">
                <a:latin typeface="Tahoma"/>
                <a:cs typeface="Tahoma"/>
              </a:rPr>
              <a:t>to </a:t>
            </a:r>
            <a:r>
              <a:rPr sz="1900" spc="-5" dirty="0">
                <a:latin typeface="Tahoma"/>
                <a:cs typeface="Tahoma"/>
              </a:rPr>
              <a:t>hold</a:t>
            </a:r>
            <a:r>
              <a:rPr sz="1900" spc="20" dirty="0">
                <a:latin typeface="Tahoma"/>
                <a:cs typeface="Tahoma"/>
              </a:rPr>
              <a:t> </a:t>
            </a:r>
            <a:r>
              <a:rPr sz="1900" spc="-10" dirty="0">
                <a:latin typeface="Tahoma"/>
                <a:cs typeface="Tahoma"/>
              </a:rPr>
              <a:t>the</a:t>
            </a:r>
            <a:r>
              <a:rPr sz="1900" spc="10" dirty="0">
                <a:latin typeface="Tahoma"/>
                <a:cs typeface="Tahoma"/>
              </a:rPr>
              <a:t> </a:t>
            </a:r>
            <a:r>
              <a:rPr sz="1900" spc="-5" dirty="0">
                <a:latin typeface="Tahoma"/>
                <a:cs typeface="Tahoma"/>
              </a:rPr>
              <a:t>process</a:t>
            </a:r>
            <a:r>
              <a:rPr sz="1900" spc="15" dirty="0">
                <a:latin typeface="Tahoma"/>
                <a:cs typeface="Tahoma"/>
              </a:rPr>
              <a:t> </a:t>
            </a:r>
            <a:r>
              <a:rPr sz="1900" spc="-5" dirty="0">
                <a:latin typeface="Tahoma"/>
                <a:cs typeface="Tahoma"/>
              </a:rPr>
              <a:t>image</a:t>
            </a:r>
            <a:endParaRPr sz="1900" dirty="0">
              <a:latin typeface="Tahoma"/>
              <a:cs typeface="Tahoma"/>
            </a:endParaRPr>
          </a:p>
          <a:p>
            <a:pPr marL="1155065" lvl="2" indent="-228600">
              <a:lnSpc>
                <a:spcPct val="100000"/>
              </a:lnSpc>
              <a:spcBef>
                <a:spcPts val="405"/>
              </a:spcBef>
              <a:buFont typeface="Wingdings"/>
              <a:buChar char=""/>
              <a:tabLst>
                <a:tab pos="1155700" algn="l"/>
              </a:tabLst>
            </a:pPr>
            <a:r>
              <a:rPr sz="1700" spc="-5" dirty="0">
                <a:latin typeface="Tahoma"/>
                <a:cs typeface="Tahoma"/>
              </a:rPr>
              <a:t>Program</a:t>
            </a:r>
            <a:endParaRPr sz="1700" dirty="0">
              <a:latin typeface="Tahoma"/>
              <a:cs typeface="Tahoma"/>
            </a:endParaRPr>
          </a:p>
          <a:p>
            <a:pPr marL="1155065" lvl="2" indent="-228600">
              <a:lnSpc>
                <a:spcPct val="100000"/>
              </a:lnSpc>
              <a:spcBef>
                <a:spcPts val="405"/>
              </a:spcBef>
              <a:buFont typeface="Wingdings"/>
              <a:buChar char=""/>
              <a:tabLst>
                <a:tab pos="1155700" algn="l"/>
              </a:tabLst>
            </a:pPr>
            <a:r>
              <a:rPr sz="1700" dirty="0">
                <a:latin typeface="Tahoma"/>
                <a:cs typeface="Tahoma"/>
              </a:rPr>
              <a:t>Data</a:t>
            </a:r>
          </a:p>
          <a:p>
            <a:pPr marL="1155065" lvl="2" indent="-228600">
              <a:lnSpc>
                <a:spcPct val="100000"/>
              </a:lnSpc>
              <a:spcBef>
                <a:spcPts val="409"/>
              </a:spcBef>
              <a:buFont typeface="Wingdings"/>
              <a:buChar char=""/>
              <a:tabLst>
                <a:tab pos="1155700" algn="l"/>
              </a:tabLst>
            </a:pPr>
            <a:r>
              <a:rPr sz="1700" spc="-5" dirty="0">
                <a:latin typeface="Tahoma"/>
                <a:cs typeface="Tahoma"/>
              </a:rPr>
              <a:t>Stack</a:t>
            </a:r>
            <a:endParaRPr sz="1700" dirty="0">
              <a:latin typeface="Tahoma"/>
              <a:cs typeface="Tahoma"/>
            </a:endParaRPr>
          </a:p>
          <a:p>
            <a:pPr marL="1155065" lvl="2" indent="-228600">
              <a:lnSpc>
                <a:spcPct val="100000"/>
              </a:lnSpc>
              <a:spcBef>
                <a:spcPts val="409"/>
              </a:spcBef>
              <a:buFont typeface="Wingdings"/>
              <a:buChar char=""/>
              <a:tabLst>
                <a:tab pos="1155700" algn="l"/>
              </a:tabLst>
            </a:pPr>
            <a:r>
              <a:rPr sz="1700" spc="-5" dirty="0">
                <a:latin typeface="Tahoma"/>
                <a:cs typeface="Tahoma"/>
              </a:rPr>
              <a:t>Attributes</a:t>
            </a:r>
            <a:endParaRPr sz="1700" dirty="0">
              <a:latin typeface="Tahoma"/>
              <a:cs typeface="Tahoma"/>
            </a:endParaRPr>
          </a:p>
          <a:p>
            <a:pPr marL="756285" lvl="1" indent="-287655">
              <a:lnSpc>
                <a:spcPct val="100000"/>
              </a:lnSpc>
              <a:spcBef>
                <a:spcPts val="459"/>
              </a:spcBef>
              <a:buChar char="–"/>
              <a:tabLst>
                <a:tab pos="756285" algn="l"/>
                <a:tab pos="756920" algn="l"/>
              </a:tabLst>
            </a:pPr>
            <a:r>
              <a:rPr sz="1900" spc="-5" dirty="0">
                <a:latin typeface="Tahoma"/>
                <a:cs typeface="Tahoma"/>
              </a:rPr>
              <a:t>OS</a:t>
            </a:r>
            <a:r>
              <a:rPr sz="1900" spc="25" dirty="0">
                <a:latin typeface="Tahoma"/>
                <a:cs typeface="Tahoma"/>
              </a:rPr>
              <a:t> </a:t>
            </a:r>
            <a:r>
              <a:rPr sz="1900" spc="-5" dirty="0">
                <a:latin typeface="Tahoma"/>
                <a:cs typeface="Tahoma"/>
              </a:rPr>
              <a:t>shields</a:t>
            </a:r>
            <a:r>
              <a:rPr sz="1900" spc="30" dirty="0">
                <a:latin typeface="Tahoma"/>
                <a:cs typeface="Tahoma"/>
              </a:rPr>
              <a:t> </a:t>
            </a:r>
            <a:r>
              <a:rPr sz="1900" spc="-5" dirty="0">
                <a:latin typeface="Tahoma"/>
                <a:cs typeface="Tahoma"/>
              </a:rPr>
              <a:t>processes</a:t>
            </a:r>
            <a:r>
              <a:rPr sz="1900" spc="35" dirty="0">
                <a:latin typeface="Tahoma"/>
                <a:cs typeface="Tahoma"/>
              </a:rPr>
              <a:t> </a:t>
            </a:r>
            <a:r>
              <a:rPr sz="1900" spc="-5" dirty="0">
                <a:latin typeface="Tahoma"/>
                <a:cs typeface="Tahoma"/>
              </a:rPr>
              <a:t>from</a:t>
            </a:r>
            <a:r>
              <a:rPr sz="1900" spc="20" dirty="0">
                <a:latin typeface="Tahoma"/>
                <a:cs typeface="Tahoma"/>
              </a:rPr>
              <a:t> </a:t>
            </a:r>
            <a:r>
              <a:rPr sz="1900" spc="-10" dirty="0">
                <a:latin typeface="Tahoma"/>
                <a:cs typeface="Tahoma"/>
              </a:rPr>
              <a:t>interfering</a:t>
            </a:r>
            <a:r>
              <a:rPr sz="1900" spc="75" dirty="0">
                <a:latin typeface="Tahoma"/>
                <a:cs typeface="Tahoma"/>
              </a:rPr>
              <a:t> </a:t>
            </a:r>
            <a:r>
              <a:rPr sz="1900" spc="-10" dirty="0">
                <a:latin typeface="Tahoma"/>
                <a:cs typeface="Tahoma"/>
              </a:rPr>
              <a:t>with</a:t>
            </a:r>
            <a:r>
              <a:rPr sz="1900" spc="50" dirty="0">
                <a:latin typeface="Tahoma"/>
                <a:cs typeface="Tahoma"/>
              </a:rPr>
              <a:t> </a:t>
            </a:r>
            <a:r>
              <a:rPr sz="1900" spc="-10" dirty="0">
                <a:latin typeface="Tahoma"/>
                <a:cs typeface="Tahoma"/>
              </a:rPr>
              <a:t>each</a:t>
            </a:r>
            <a:r>
              <a:rPr sz="1900" spc="25" dirty="0">
                <a:latin typeface="Tahoma"/>
                <a:cs typeface="Tahoma"/>
              </a:rPr>
              <a:t> </a:t>
            </a:r>
            <a:r>
              <a:rPr sz="1900" spc="-10" dirty="0">
                <a:latin typeface="Tahoma"/>
                <a:cs typeface="Tahoma"/>
              </a:rPr>
              <a:t>others</a:t>
            </a:r>
            <a:r>
              <a:rPr sz="1900" spc="50" dirty="0">
                <a:latin typeface="Tahoma"/>
                <a:cs typeface="Tahoma"/>
              </a:rPr>
              <a:t> </a:t>
            </a:r>
            <a:r>
              <a:rPr sz="1900" spc="-10" dirty="0">
                <a:latin typeface="Tahoma"/>
                <a:cs typeface="Tahoma"/>
              </a:rPr>
              <a:t>resources</a:t>
            </a:r>
            <a:endParaRPr sz="1900" dirty="0">
              <a:latin typeface="Tahoma"/>
              <a:cs typeface="Tahoma"/>
            </a:endParaRPr>
          </a:p>
          <a:p>
            <a:pPr marL="1155065" lvl="2" indent="-228600">
              <a:lnSpc>
                <a:spcPct val="100000"/>
              </a:lnSpc>
              <a:spcBef>
                <a:spcPts val="400"/>
              </a:spcBef>
              <a:buFont typeface="Wingdings"/>
              <a:buChar char=""/>
              <a:tabLst>
                <a:tab pos="1155700" algn="l"/>
              </a:tabLst>
            </a:pPr>
            <a:r>
              <a:rPr sz="1700" spc="-5" dirty="0">
                <a:latin typeface="Tahoma"/>
                <a:cs typeface="Tahoma"/>
              </a:rPr>
              <a:t>Protection</a:t>
            </a:r>
            <a:endParaRPr sz="1700" dirty="0">
              <a:latin typeface="Tahoma"/>
              <a:cs typeface="Tahoma"/>
            </a:endParaRPr>
          </a:p>
          <a:p>
            <a:pPr lvl="2">
              <a:lnSpc>
                <a:spcPct val="100000"/>
              </a:lnSpc>
              <a:spcBef>
                <a:spcPts val="40"/>
              </a:spcBef>
              <a:buFont typeface="Wingdings"/>
              <a:buChar char=""/>
            </a:pPr>
            <a:endParaRPr sz="2650" dirty="0">
              <a:latin typeface="Tahoma"/>
              <a:cs typeface="Tahoma"/>
            </a:endParaRPr>
          </a:p>
          <a:p>
            <a:pPr marL="469900" indent="-457834">
              <a:lnSpc>
                <a:spcPct val="100000"/>
              </a:lnSpc>
              <a:buClr>
                <a:srgbClr val="000000"/>
              </a:buClr>
              <a:buAutoNum type="arabicPeriod"/>
              <a:tabLst>
                <a:tab pos="469265" algn="l"/>
                <a:tab pos="470534" algn="l"/>
              </a:tabLst>
            </a:pPr>
            <a:r>
              <a:rPr sz="2100" dirty="0">
                <a:solidFill>
                  <a:srgbClr val="0070BF"/>
                </a:solidFill>
                <a:latin typeface="Tahoma"/>
                <a:cs typeface="Tahoma"/>
              </a:rPr>
              <a:t>Scheduling/</a:t>
            </a:r>
            <a:r>
              <a:rPr sz="2100" spc="-60" dirty="0">
                <a:solidFill>
                  <a:srgbClr val="0070BF"/>
                </a:solidFill>
                <a:latin typeface="Tahoma"/>
                <a:cs typeface="Tahoma"/>
              </a:rPr>
              <a:t> </a:t>
            </a:r>
            <a:r>
              <a:rPr sz="2100" dirty="0">
                <a:solidFill>
                  <a:srgbClr val="0070BF"/>
                </a:solidFill>
                <a:latin typeface="Tahoma"/>
                <a:cs typeface="Tahoma"/>
              </a:rPr>
              <a:t>Dispatching</a:t>
            </a:r>
            <a:endParaRPr sz="2100" dirty="0">
              <a:latin typeface="Tahoma"/>
              <a:cs typeface="Tahoma"/>
            </a:endParaRPr>
          </a:p>
          <a:p>
            <a:pPr marL="756285" lvl="1" indent="-287655">
              <a:lnSpc>
                <a:spcPct val="100000"/>
              </a:lnSpc>
              <a:spcBef>
                <a:spcPts val="465"/>
              </a:spcBef>
              <a:buChar char="–"/>
              <a:tabLst>
                <a:tab pos="756285" algn="l"/>
                <a:tab pos="756920" algn="l"/>
              </a:tabLst>
            </a:pPr>
            <a:r>
              <a:rPr sz="1900" spc="-5" dirty="0">
                <a:latin typeface="Tahoma"/>
                <a:cs typeface="Tahoma"/>
              </a:rPr>
              <a:t>Execution</a:t>
            </a:r>
            <a:r>
              <a:rPr sz="1900" spc="5" dirty="0">
                <a:latin typeface="Tahoma"/>
                <a:cs typeface="Tahoma"/>
              </a:rPr>
              <a:t> </a:t>
            </a:r>
            <a:r>
              <a:rPr sz="1900" spc="-5" dirty="0">
                <a:latin typeface="Tahoma"/>
                <a:cs typeface="Tahoma"/>
              </a:rPr>
              <a:t>may</a:t>
            </a:r>
            <a:r>
              <a:rPr sz="1900" spc="10" dirty="0">
                <a:latin typeface="Tahoma"/>
                <a:cs typeface="Tahoma"/>
              </a:rPr>
              <a:t> </a:t>
            </a:r>
            <a:r>
              <a:rPr sz="1900" dirty="0">
                <a:latin typeface="Tahoma"/>
                <a:cs typeface="Tahoma"/>
              </a:rPr>
              <a:t>be</a:t>
            </a:r>
            <a:r>
              <a:rPr sz="1900" spc="-5" dirty="0">
                <a:latin typeface="Tahoma"/>
                <a:cs typeface="Tahoma"/>
              </a:rPr>
              <a:t> interleaved</a:t>
            </a:r>
            <a:r>
              <a:rPr sz="1900" spc="55" dirty="0">
                <a:latin typeface="Tahoma"/>
                <a:cs typeface="Tahoma"/>
              </a:rPr>
              <a:t> </a:t>
            </a:r>
            <a:r>
              <a:rPr sz="1900" spc="-10" dirty="0">
                <a:latin typeface="Tahoma"/>
                <a:cs typeface="Tahoma"/>
              </a:rPr>
              <a:t>with</a:t>
            </a:r>
            <a:r>
              <a:rPr sz="1900" spc="10" dirty="0">
                <a:latin typeface="Tahoma"/>
                <a:cs typeface="Tahoma"/>
              </a:rPr>
              <a:t> </a:t>
            </a:r>
            <a:r>
              <a:rPr sz="1900" spc="-5" dirty="0">
                <a:latin typeface="Tahoma"/>
                <a:cs typeface="Tahoma"/>
              </a:rPr>
              <a:t>other</a:t>
            </a:r>
            <a:r>
              <a:rPr sz="1900" spc="25" dirty="0">
                <a:latin typeface="Tahoma"/>
                <a:cs typeface="Tahoma"/>
              </a:rPr>
              <a:t> </a:t>
            </a:r>
            <a:r>
              <a:rPr sz="1900" spc="-5" dirty="0">
                <a:latin typeface="Tahoma"/>
                <a:cs typeface="Tahoma"/>
              </a:rPr>
              <a:t>processes</a:t>
            </a:r>
            <a:endParaRPr sz="1900" dirty="0">
              <a:latin typeface="Tahoma"/>
              <a:cs typeface="Tahoma"/>
            </a:endParaRPr>
          </a:p>
          <a:p>
            <a:pPr marL="756285" lvl="1" indent="-287655">
              <a:lnSpc>
                <a:spcPct val="100000"/>
              </a:lnSpc>
              <a:spcBef>
                <a:spcPts val="455"/>
              </a:spcBef>
              <a:buChar char="–"/>
              <a:tabLst>
                <a:tab pos="756285" algn="l"/>
                <a:tab pos="756920" algn="l"/>
              </a:tabLst>
            </a:pPr>
            <a:r>
              <a:rPr sz="1900" spc="-5" dirty="0">
                <a:latin typeface="Tahoma"/>
                <a:cs typeface="Tahoma"/>
              </a:rPr>
              <a:t>Maintain</a:t>
            </a:r>
            <a:r>
              <a:rPr sz="1900" spc="15" dirty="0">
                <a:latin typeface="Tahoma"/>
                <a:cs typeface="Tahoma"/>
              </a:rPr>
              <a:t> </a:t>
            </a:r>
            <a:r>
              <a:rPr sz="1900" spc="-5" dirty="0">
                <a:latin typeface="Tahoma"/>
                <a:cs typeface="Tahoma"/>
              </a:rPr>
              <a:t>execution</a:t>
            </a:r>
            <a:r>
              <a:rPr sz="1900" spc="40" dirty="0">
                <a:latin typeface="Tahoma"/>
                <a:cs typeface="Tahoma"/>
              </a:rPr>
              <a:t> </a:t>
            </a:r>
            <a:r>
              <a:rPr sz="1900" spc="-5" dirty="0">
                <a:latin typeface="Tahoma"/>
                <a:cs typeface="Tahoma"/>
              </a:rPr>
              <a:t>states, etc.</a:t>
            </a:r>
            <a:endParaRPr sz="1900" dirty="0">
              <a:latin typeface="Tahoma"/>
              <a:cs typeface="Tahoma"/>
            </a:endParaRPr>
          </a:p>
          <a:p>
            <a:pPr>
              <a:lnSpc>
                <a:spcPct val="100000"/>
              </a:lnSpc>
              <a:spcBef>
                <a:spcPts val="45"/>
              </a:spcBef>
            </a:pPr>
            <a:endParaRPr sz="2400" dirty="0">
              <a:latin typeface="Tahoma"/>
              <a:cs typeface="Tahoma"/>
            </a:endParaRPr>
          </a:p>
          <a:p>
            <a:pPr marL="356235" indent="-344170">
              <a:lnSpc>
                <a:spcPct val="100000"/>
              </a:lnSpc>
              <a:buChar char="•"/>
              <a:tabLst>
                <a:tab pos="356235" algn="l"/>
                <a:tab pos="356870" algn="l"/>
              </a:tabLst>
            </a:pPr>
            <a:r>
              <a:rPr sz="2100" spc="-10" dirty="0">
                <a:latin typeface="Tahoma"/>
                <a:cs typeface="Tahoma"/>
              </a:rPr>
              <a:t>Can</a:t>
            </a:r>
            <a:r>
              <a:rPr sz="2100" spc="25" dirty="0">
                <a:latin typeface="Tahoma"/>
                <a:cs typeface="Tahoma"/>
              </a:rPr>
              <a:t> </a:t>
            </a:r>
            <a:r>
              <a:rPr sz="2100" spc="-5" dirty="0">
                <a:latin typeface="Tahoma"/>
                <a:cs typeface="Tahoma"/>
              </a:rPr>
              <a:t>we</a:t>
            </a:r>
            <a:r>
              <a:rPr sz="2100" dirty="0">
                <a:latin typeface="Tahoma"/>
                <a:cs typeface="Tahoma"/>
              </a:rPr>
              <a:t> </a:t>
            </a:r>
            <a:r>
              <a:rPr sz="2100" spc="-5" dirty="0">
                <a:solidFill>
                  <a:srgbClr val="0070BF"/>
                </a:solidFill>
                <a:latin typeface="Tahoma"/>
                <a:cs typeface="Tahoma"/>
              </a:rPr>
              <a:t>decouple</a:t>
            </a:r>
            <a:r>
              <a:rPr sz="2100" spc="-15" dirty="0">
                <a:solidFill>
                  <a:srgbClr val="0070BF"/>
                </a:solidFill>
                <a:latin typeface="Tahoma"/>
                <a:cs typeface="Tahoma"/>
              </a:rPr>
              <a:t> </a:t>
            </a:r>
            <a:r>
              <a:rPr sz="2100" dirty="0">
                <a:latin typeface="Tahoma"/>
                <a:cs typeface="Tahoma"/>
              </a:rPr>
              <a:t>this</a:t>
            </a:r>
            <a:r>
              <a:rPr sz="2100" spc="-15" dirty="0">
                <a:latin typeface="Tahoma"/>
                <a:cs typeface="Tahoma"/>
              </a:rPr>
              <a:t> </a:t>
            </a:r>
            <a:r>
              <a:rPr sz="2100" spc="-5" dirty="0">
                <a:latin typeface="Tahoma"/>
                <a:cs typeface="Tahoma"/>
              </a:rPr>
              <a:t>functionality?</a:t>
            </a:r>
            <a:endParaRPr sz="2100" dirty="0">
              <a:latin typeface="Tahoma"/>
              <a:cs typeface="Tahom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9082" y="807240"/>
            <a:ext cx="8322945" cy="452120"/>
          </a:xfrm>
          <a:prstGeom prst="rect">
            <a:avLst/>
          </a:prstGeom>
        </p:spPr>
        <p:txBody>
          <a:bodyPr vert="horz" wrap="square" lIns="0" tIns="12065" rIns="0" bIns="0" rtlCol="0">
            <a:spAutoFit/>
          </a:bodyPr>
          <a:lstStyle/>
          <a:p>
            <a:pPr marL="12700">
              <a:lnSpc>
                <a:spcPct val="100000"/>
              </a:lnSpc>
              <a:spcBef>
                <a:spcPts val="95"/>
              </a:spcBef>
            </a:pPr>
            <a:r>
              <a:rPr spc="-5" dirty="0"/>
              <a:t>Implementing</a:t>
            </a:r>
            <a:r>
              <a:rPr spc="5" dirty="0"/>
              <a:t> </a:t>
            </a:r>
            <a:r>
              <a:rPr spc="-5" dirty="0"/>
              <a:t>Threads</a:t>
            </a:r>
            <a:r>
              <a:rPr spc="30" dirty="0"/>
              <a:t> </a:t>
            </a:r>
            <a:r>
              <a:rPr spc="-15" dirty="0"/>
              <a:t>in</a:t>
            </a:r>
            <a:r>
              <a:rPr spc="20" dirty="0"/>
              <a:t> </a:t>
            </a:r>
            <a:r>
              <a:rPr spc="-5" dirty="0"/>
              <a:t>Kernel/Lightweight</a:t>
            </a:r>
            <a:r>
              <a:rPr spc="35" dirty="0"/>
              <a:t> </a:t>
            </a:r>
            <a:r>
              <a:rPr spc="-5" dirty="0"/>
              <a:t>Process</a:t>
            </a:r>
          </a:p>
        </p:txBody>
      </p:sp>
      <p:sp>
        <p:nvSpPr>
          <p:cNvPr id="3" name="object 3"/>
          <p:cNvSpPr/>
          <p:nvPr/>
        </p:nvSpPr>
        <p:spPr>
          <a:xfrm>
            <a:off x="5253228" y="1850136"/>
            <a:ext cx="4212590" cy="652780"/>
          </a:xfrm>
          <a:custGeom>
            <a:avLst/>
            <a:gdLst/>
            <a:ahLst/>
            <a:cxnLst/>
            <a:rect l="l" t="t" r="r" b="b"/>
            <a:pathLst>
              <a:path w="4212590" h="652780">
                <a:moveTo>
                  <a:pt x="4212336" y="652272"/>
                </a:moveTo>
                <a:lnTo>
                  <a:pt x="0" y="652272"/>
                </a:lnTo>
                <a:lnTo>
                  <a:pt x="0" y="0"/>
                </a:lnTo>
                <a:lnTo>
                  <a:pt x="4212336" y="0"/>
                </a:lnTo>
                <a:lnTo>
                  <a:pt x="4212336" y="6096"/>
                </a:lnTo>
                <a:lnTo>
                  <a:pt x="10668" y="6096"/>
                </a:lnTo>
                <a:lnTo>
                  <a:pt x="6096" y="10668"/>
                </a:lnTo>
                <a:lnTo>
                  <a:pt x="10668" y="10668"/>
                </a:lnTo>
                <a:lnTo>
                  <a:pt x="10668" y="643127"/>
                </a:lnTo>
                <a:lnTo>
                  <a:pt x="6096" y="643127"/>
                </a:lnTo>
                <a:lnTo>
                  <a:pt x="10668" y="647700"/>
                </a:lnTo>
                <a:lnTo>
                  <a:pt x="4212336" y="647700"/>
                </a:lnTo>
                <a:lnTo>
                  <a:pt x="4212336" y="652272"/>
                </a:lnTo>
                <a:close/>
              </a:path>
              <a:path w="4212590" h="652780">
                <a:moveTo>
                  <a:pt x="10668" y="10668"/>
                </a:moveTo>
                <a:lnTo>
                  <a:pt x="6096" y="10668"/>
                </a:lnTo>
                <a:lnTo>
                  <a:pt x="10668" y="6096"/>
                </a:lnTo>
                <a:lnTo>
                  <a:pt x="10668" y="10668"/>
                </a:lnTo>
                <a:close/>
              </a:path>
              <a:path w="4212590" h="652780">
                <a:moveTo>
                  <a:pt x="4203192" y="10668"/>
                </a:moveTo>
                <a:lnTo>
                  <a:pt x="10668" y="10668"/>
                </a:lnTo>
                <a:lnTo>
                  <a:pt x="10668" y="6096"/>
                </a:lnTo>
                <a:lnTo>
                  <a:pt x="4203192" y="6096"/>
                </a:lnTo>
                <a:lnTo>
                  <a:pt x="4203192" y="10668"/>
                </a:lnTo>
                <a:close/>
              </a:path>
              <a:path w="4212590" h="652780">
                <a:moveTo>
                  <a:pt x="4203192" y="647700"/>
                </a:moveTo>
                <a:lnTo>
                  <a:pt x="4203192" y="6096"/>
                </a:lnTo>
                <a:lnTo>
                  <a:pt x="4207764" y="10668"/>
                </a:lnTo>
                <a:lnTo>
                  <a:pt x="4212336" y="10668"/>
                </a:lnTo>
                <a:lnTo>
                  <a:pt x="4212336" y="643127"/>
                </a:lnTo>
                <a:lnTo>
                  <a:pt x="4207764" y="643127"/>
                </a:lnTo>
                <a:lnTo>
                  <a:pt x="4203192" y="647700"/>
                </a:lnTo>
                <a:close/>
              </a:path>
              <a:path w="4212590" h="652780">
                <a:moveTo>
                  <a:pt x="4212336" y="10668"/>
                </a:moveTo>
                <a:lnTo>
                  <a:pt x="4207764" y="10668"/>
                </a:lnTo>
                <a:lnTo>
                  <a:pt x="4203192" y="6096"/>
                </a:lnTo>
                <a:lnTo>
                  <a:pt x="4212336" y="6096"/>
                </a:lnTo>
                <a:lnTo>
                  <a:pt x="4212336" y="10668"/>
                </a:lnTo>
                <a:close/>
              </a:path>
              <a:path w="4212590" h="652780">
                <a:moveTo>
                  <a:pt x="10668" y="647700"/>
                </a:moveTo>
                <a:lnTo>
                  <a:pt x="6096" y="643127"/>
                </a:lnTo>
                <a:lnTo>
                  <a:pt x="10668" y="643127"/>
                </a:lnTo>
                <a:lnTo>
                  <a:pt x="10668" y="647700"/>
                </a:lnTo>
                <a:close/>
              </a:path>
              <a:path w="4212590" h="652780">
                <a:moveTo>
                  <a:pt x="4203192" y="647700"/>
                </a:moveTo>
                <a:lnTo>
                  <a:pt x="10668" y="647700"/>
                </a:lnTo>
                <a:lnTo>
                  <a:pt x="10668" y="643127"/>
                </a:lnTo>
                <a:lnTo>
                  <a:pt x="4203192" y="643127"/>
                </a:lnTo>
                <a:lnTo>
                  <a:pt x="4203192" y="647700"/>
                </a:lnTo>
                <a:close/>
              </a:path>
              <a:path w="4212590" h="652780">
                <a:moveTo>
                  <a:pt x="4212336" y="647700"/>
                </a:moveTo>
                <a:lnTo>
                  <a:pt x="4203192" y="647700"/>
                </a:lnTo>
                <a:lnTo>
                  <a:pt x="4207764" y="643127"/>
                </a:lnTo>
                <a:lnTo>
                  <a:pt x="4212336" y="643127"/>
                </a:lnTo>
                <a:lnTo>
                  <a:pt x="4212336" y="647700"/>
                </a:lnTo>
                <a:close/>
              </a:path>
            </a:pathLst>
          </a:custGeom>
          <a:solidFill>
            <a:srgbClr val="000000"/>
          </a:solidFill>
        </p:spPr>
        <p:txBody>
          <a:bodyPr wrap="square" lIns="0" tIns="0" rIns="0" bIns="0" rtlCol="0"/>
          <a:lstStyle/>
          <a:p>
            <a:endParaRPr/>
          </a:p>
        </p:txBody>
      </p:sp>
      <p:sp>
        <p:nvSpPr>
          <p:cNvPr id="4" name="object 4"/>
          <p:cNvSpPr txBox="1"/>
          <p:nvPr/>
        </p:nvSpPr>
        <p:spPr>
          <a:xfrm>
            <a:off x="5488978" y="1886193"/>
            <a:ext cx="3740150" cy="574675"/>
          </a:xfrm>
          <a:prstGeom prst="rect">
            <a:avLst/>
          </a:prstGeom>
        </p:spPr>
        <p:txBody>
          <a:bodyPr vert="horz" wrap="square" lIns="0" tIns="12700" rIns="0" bIns="0" rtlCol="0">
            <a:spAutoFit/>
          </a:bodyPr>
          <a:lstStyle/>
          <a:p>
            <a:pPr marL="280670" marR="5080" indent="-268605">
              <a:lnSpc>
                <a:spcPct val="100000"/>
              </a:lnSpc>
              <a:spcBef>
                <a:spcPts val="100"/>
              </a:spcBef>
            </a:pPr>
            <a:r>
              <a:rPr sz="1800" spc="-5" dirty="0">
                <a:latin typeface="Tahoma"/>
                <a:cs typeface="Tahoma"/>
              </a:rPr>
              <a:t>Kernel maintains context information </a:t>
            </a:r>
            <a:r>
              <a:rPr sz="1800" spc="-550" dirty="0">
                <a:latin typeface="Tahoma"/>
                <a:cs typeface="Tahoma"/>
              </a:rPr>
              <a:t> </a:t>
            </a:r>
            <a:r>
              <a:rPr sz="1800" spc="-5" dirty="0">
                <a:latin typeface="Tahoma"/>
                <a:cs typeface="Tahoma"/>
              </a:rPr>
              <a:t>for</a:t>
            </a:r>
            <a:r>
              <a:rPr sz="1800" spc="-20" dirty="0">
                <a:latin typeface="Tahoma"/>
                <a:cs typeface="Tahoma"/>
              </a:rPr>
              <a:t> </a:t>
            </a:r>
            <a:r>
              <a:rPr sz="1800" dirty="0">
                <a:latin typeface="Tahoma"/>
                <a:cs typeface="Tahoma"/>
              </a:rPr>
              <a:t>the</a:t>
            </a:r>
            <a:r>
              <a:rPr sz="1800" spc="-5" dirty="0">
                <a:latin typeface="Tahoma"/>
                <a:cs typeface="Tahoma"/>
              </a:rPr>
              <a:t> process and the threads</a:t>
            </a:r>
            <a:endParaRPr sz="1800">
              <a:latin typeface="Tahoma"/>
              <a:cs typeface="Tahoma"/>
            </a:endParaRPr>
          </a:p>
        </p:txBody>
      </p:sp>
      <p:sp>
        <p:nvSpPr>
          <p:cNvPr id="5" name="object 5"/>
          <p:cNvSpPr txBox="1"/>
          <p:nvPr/>
        </p:nvSpPr>
        <p:spPr>
          <a:xfrm>
            <a:off x="883373" y="1671050"/>
            <a:ext cx="4272280" cy="5081905"/>
          </a:xfrm>
          <a:prstGeom prst="rect">
            <a:avLst/>
          </a:prstGeom>
        </p:spPr>
        <p:txBody>
          <a:bodyPr vert="horz" wrap="square" lIns="0" tIns="78105" rIns="0" bIns="0" rtlCol="0">
            <a:spAutoFit/>
          </a:bodyPr>
          <a:lstStyle/>
          <a:p>
            <a:pPr marL="356235" indent="-344170">
              <a:lnSpc>
                <a:spcPct val="100000"/>
              </a:lnSpc>
              <a:spcBef>
                <a:spcPts val="615"/>
              </a:spcBef>
              <a:buChar char="•"/>
              <a:tabLst>
                <a:tab pos="356235" algn="l"/>
                <a:tab pos="356870" algn="l"/>
              </a:tabLst>
            </a:pPr>
            <a:r>
              <a:rPr sz="2100" spc="-5" dirty="0">
                <a:latin typeface="Tahoma"/>
                <a:cs typeface="Tahoma"/>
              </a:rPr>
              <a:t>Scheduling</a:t>
            </a:r>
            <a:endParaRPr sz="2100">
              <a:latin typeface="Tahoma"/>
              <a:cs typeface="Tahoma"/>
            </a:endParaRPr>
          </a:p>
          <a:p>
            <a:pPr marL="756285" lvl="1" indent="-287655">
              <a:lnSpc>
                <a:spcPct val="100000"/>
              </a:lnSpc>
              <a:spcBef>
                <a:spcPts val="465"/>
              </a:spcBef>
              <a:buChar char="–"/>
              <a:tabLst>
                <a:tab pos="756285" algn="l"/>
                <a:tab pos="756920" algn="l"/>
              </a:tabLst>
            </a:pPr>
            <a:r>
              <a:rPr sz="1900" spc="-10" dirty="0">
                <a:latin typeface="Tahoma"/>
                <a:cs typeface="Tahoma"/>
              </a:rPr>
              <a:t>Happens</a:t>
            </a:r>
            <a:r>
              <a:rPr sz="1900" spc="15" dirty="0">
                <a:latin typeface="Tahoma"/>
                <a:cs typeface="Tahoma"/>
              </a:rPr>
              <a:t> </a:t>
            </a:r>
            <a:r>
              <a:rPr sz="1900" dirty="0">
                <a:latin typeface="Tahoma"/>
                <a:cs typeface="Tahoma"/>
              </a:rPr>
              <a:t>on</a:t>
            </a:r>
            <a:r>
              <a:rPr sz="1900" spc="15" dirty="0">
                <a:latin typeface="Tahoma"/>
                <a:cs typeface="Tahoma"/>
              </a:rPr>
              <a:t> </a:t>
            </a:r>
            <a:r>
              <a:rPr sz="1900" spc="-5" dirty="0">
                <a:latin typeface="Tahoma"/>
                <a:cs typeface="Tahoma"/>
              </a:rPr>
              <a:t>a</a:t>
            </a:r>
            <a:r>
              <a:rPr sz="1900" spc="20" dirty="0">
                <a:latin typeface="Tahoma"/>
                <a:cs typeface="Tahoma"/>
              </a:rPr>
              <a:t> </a:t>
            </a:r>
            <a:r>
              <a:rPr sz="1900" spc="-10" dirty="0">
                <a:latin typeface="Tahoma"/>
                <a:cs typeface="Tahoma"/>
              </a:rPr>
              <a:t>thread</a:t>
            </a:r>
            <a:r>
              <a:rPr sz="1900" spc="20" dirty="0">
                <a:latin typeface="Tahoma"/>
                <a:cs typeface="Tahoma"/>
              </a:rPr>
              <a:t> </a:t>
            </a:r>
            <a:r>
              <a:rPr sz="1900" spc="-10" dirty="0">
                <a:latin typeface="Tahoma"/>
                <a:cs typeface="Tahoma"/>
              </a:rPr>
              <a:t>basis</a:t>
            </a:r>
            <a:endParaRPr sz="1900">
              <a:latin typeface="Tahoma"/>
              <a:cs typeface="Tahoma"/>
            </a:endParaRPr>
          </a:p>
          <a:p>
            <a:pPr lvl="1">
              <a:lnSpc>
                <a:spcPct val="100000"/>
              </a:lnSpc>
              <a:spcBef>
                <a:spcPts val="25"/>
              </a:spcBef>
              <a:buFont typeface="Tahoma"/>
              <a:buChar char="–"/>
            </a:pPr>
            <a:endParaRPr sz="2300">
              <a:latin typeface="Tahoma"/>
              <a:cs typeface="Tahoma"/>
            </a:endParaRPr>
          </a:p>
          <a:p>
            <a:pPr marL="354965" marR="1003935" indent="-342900">
              <a:lnSpc>
                <a:spcPct val="100000"/>
              </a:lnSpc>
              <a:buChar char="•"/>
              <a:tabLst>
                <a:tab pos="356235" algn="l"/>
                <a:tab pos="356870" algn="l"/>
              </a:tabLst>
            </a:pPr>
            <a:r>
              <a:rPr sz="2100" spc="-10" dirty="0">
                <a:latin typeface="Tahoma"/>
                <a:cs typeface="Tahoma"/>
              </a:rPr>
              <a:t>Does</a:t>
            </a:r>
            <a:r>
              <a:rPr sz="2100" spc="-15" dirty="0">
                <a:latin typeface="Tahoma"/>
                <a:cs typeface="Tahoma"/>
              </a:rPr>
              <a:t> </a:t>
            </a:r>
            <a:r>
              <a:rPr sz="2100" spc="5" dirty="0">
                <a:latin typeface="Tahoma"/>
                <a:cs typeface="Tahoma"/>
              </a:rPr>
              <a:t>not</a:t>
            </a:r>
            <a:r>
              <a:rPr sz="2100" spc="-30" dirty="0">
                <a:latin typeface="Tahoma"/>
                <a:cs typeface="Tahoma"/>
              </a:rPr>
              <a:t> </a:t>
            </a:r>
            <a:r>
              <a:rPr sz="2100" spc="-5" dirty="0">
                <a:latin typeface="Tahoma"/>
                <a:cs typeface="Tahoma"/>
              </a:rPr>
              <a:t>suffer</a:t>
            </a:r>
            <a:r>
              <a:rPr sz="2100" spc="-25" dirty="0">
                <a:latin typeface="Tahoma"/>
                <a:cs typeface="Tahoma"/>
              </a:rPr>
              <a:t> </a:t>
            </a:r>
            <a:r>
              <a:rPr sz="2100" dirty="0">
                <a:latin typeface="Tahoma"/>
                <a:cs typeface="Tahoma"/>
              </a:rPr>
              <a:t>from</a:t>
            </a:r>
            <a:r>
              <a:rPr sz="2100" spc="-40" dirty="0">
                <a:latin typeface="Tahoma"/>
                <a:cs typeface="Tahoma"/>
              </a:rPr>
              <a:t> </a:t>
            </a:r>
            <a:r>
              <a:rPr sz="2100" spc="5" dirty="0">
                <a:latin typeface="Tahoma"/>
                <a:cs typeface="Tahoma"/>
              </a:rPr>
              <a:t>the </a:t>
            </a:r>
            <a:r>
              <a:rPr sz="2100" spc="-640" dirty="0">
                <a:latin typeface="Tahoma"/>
                <a:cs typeface="Tahoma"/>
              </a:rPr>
              <a:t> </a:t>
            </a:r>
            <a:r>
              <a:rPr sz="2100" spc="-5" dirty="0">
                <a:latin typeface="Tahoma"/>
                <a:cs typeface="Tahoma"/>
              </a:rPr>
              <a:t>“blocking</a:t>
            </a:r>
            <a:r>
              <a:rPr sz="2100" dirty="0">
                <a:latin typeface="Tahoma"/>
                <a:cs typeface="Tahoma"/>
              </a:rPr>
              <a:t> </a:t>
            </a:r>
            <a:r>
              <a:rPr sz="2100" spc="-5" dirty="0">
                <a:latin typeface="Tahoma"/>
                <a:cs typeface="Tahoma"/>
              </a:rPr>
              <a:t>problem”</a:t>
            </a:r>
            <a:endParaRPr sz="2100">
              <a:latin typeface="Tahoma"/>
              <a:cs typeface="Tahoma"/>
            </a:endParaRPr>
          </a:p>
          <a:p>
            <a:pPr>
              <a:lnSpc>
                <a:spcPct val="100000"/>
              </a:lnSpc>
              <a:spcBef>
                <a:spcPts val="30"/>
              </a:spcBef>
              <a:buFont typeface="Tahoma"/>
              <a:buChar char="•"/>
            </a:pPr>
            <a:endParaRPr sz="2300">
              <a:latin typeface="Tahoma"/>
              <a:cs typeface="Tahoma"/>
            </a:endParaRPr>
          </a:p>
          <a:p>
            <a:pPr marL="354965" marR="5080" indent="-342900">
              <a:lnSpc>
                <a:spcPct val="100000"/>
              </a:lnSpc>
              <a:buChar char="•"/>
              <a:tabLst>
                <a:tab pos="356235" algn="l"/>
                <a:tab pos="356870" algn="l"/>
              </a:tabLst>
            </a:pPr>
            <a:r>
              <a:rPr sz="2100" spc="-5" dirty="0">
                <a:latin typeface="Tahoma"/>
                <a:cs typeface="Tahoma"/>
              </a:rPr>
              <a:t>Threads </a:t>
            </a:r>
            <a:r>
              <a:rPr sz="2100" spc="5" dirty="0">
                <a:latin typeface="Tahoma"/>
                <a:cs typeface="Tahoma"/>
              </a:rPr>
              <a:t>of </a:t>
            </a:r>
            <a:r>
              <a:rPr sz="2100" dirty="0">
                <a:latin typeface="Tahoma"/>
                <a:cs typeface="Tahoma"/>
              </a:rPr>
              <a:t>a </a:t>
            </a:r>
            <a:r>
              <a:rPr sz="2100" spc="-5" dirty="0">
                <a:latin typeface="Tahoma"/>
                <a:cs typeface="Tahoma"/>
              </a:rPr>
              <a:t>process </a:t>
            </a:r>
            <a:r>
              <a:rPr sz="2100" dirty="0">
                <a:latin typeface="Tahoma"/>
                <a:cs typeface="Tahoma"/>
              </a:rPr>
              <a:t>can </a:t>
            </a:r>
            <a:r>
              <a:rPr sz="2100" spc="-5" dirty="0">
                <a:latin typeface="Tahoma"/>
                <a:cs typeface="Tahoma"/>
              </a:rPr>
              <a:t>be </a:t>
            </a:r>
            <a:r>
              <a:rPr sz="2100" dirty="0">
                <a:latin typeface="Tahoma"/>
                <a:cs typeface="Tahoma"/>
              </a:rPr>
              <a:t> </a:t>
            </a:r>
            <a:r>
              <a:rPr sz="2100" spc="-5" dirty="0">
                <a:latin typeface="Tahoma"/>
                <a:cs typeface="Tahoma"/>
              </a:rPr>
              <a:t>scheduled on</a:t>
            </a:r>
            <a:r>
              <a:rPr sz="2100" spc="-15" dirty="0">
                <a:latin typeface="Tahoma"/>
                <a:cs typeface="Tahoma"/>
              </a:rPr>
              <a:t> </a:t>
            </a:r>
            <a:r>
              <a:rPr sz="2100" dirty="0">
                <a:latin typeface="Tahoma"/>
                <a:cs typeface="Tahoma"/>
              </a:rPr>
              <a:t>multiple</a:t>
            </a:r>
            <a:r>
              <a:rPr sz="2100" spc="-30" dirty="0">
                <a:latin typeface="Tahoma"/>
                <a:cs typeface="Tahoma"/>
              </a:rPr>
              <a:t> </a:t>
            </a:r>
            <a:r>
              <a:rPr sz="2100" spc="-5" dirty="0">
                <a:latin typeface="Tahoma"/>
                <a:cs typeface="Tahoma"/>
              </a:rPr>
              <a:t>processors</a:t>
            </a:r>
            <a:endParaRPr sz="2100">
              <a:latin typeface="Tahoma"/>
              <a:cs typeface="Tahoma"/>
            </a:endParaRPr>
          </a:p>
          <a:p>
            <a:pPr>
              <a:lnSpc>
                <a:spcPct val="100000"/>
              </a:lnSpc>
              <a:spcBef>
                <a:spcPts val="35"/>
              </a:spcBef>
              <a:buFont typeface="Tahoma"/>
              <a:buChar char="•"/>
            </a:pPr>
            <a:endParaRPr sz="2300">
              <a:latin typeface="Tahoma"/>
              <a:cs typeface="Tahoma"/>
            </a:endParaRPr>
          </a:p>
          <a:p>
            <a:pPr marL="354965" marR="549910" indent="-342900">
              <a:lnSpc>
                <a:spcPct val="100000"/>
              </a:lnSpc>
              <a:buChar char="•"/>
              <a:tabLst>
                <a:tab pos="356235" algn="l"/>
                <a:tab pos="356870" algn="l"/>
              </a:tabLst>
            </a:pPr>
            <a:r>
              <a:rPr sz="2100" spc="-10" dirty="0">
                <a:latin typeface="Tahoma"/>
                <a:cs typeface="Tahoma"/>
              </a:rPr>
              <a:t>Less </a:t>
            </a:r>
            <a:r>
              <a:rPr sz="2100" spc="-5" dirty="0">
                <a:latin typeface="Tahoma"/>
                <a:cs typeface="Tahoma"/>
              </a:rPr>
              <a:t>efficient </a:t>
            </a:r>
            <a:r>
              <a:rPr sz="2100" dirty="0">
                <a:latin typeface="Tahoma"/>
                <a:cs typeface="Tahoma"/>
              </a:rPr>
              <a:t>than </a:t>
            </a:r>
            <a:r>
              <a:rPr sz="2100" spc="-5" dirty="0">
                <a:latin typeface="Tahoma"/>
                <a:cs typeface="Tahoma"/>
              </a:rPr>
              <a:t>user-level </a:t>
            </a:r>
            <a:r>
              <a:rPr sz="2100" spc="-645" dirty="0">
                <a:latin typeface="Tahoma"/>
                <a:cs typeface="Tahoma"/>
              </a:rPr>
              <a:t> </a:t>
            </a:r>
            <a:r>
              <a:rPr sz="2100" spc="-5" dirty="0">
                <a:latin typeface="Tahoma"/>
                <a:cs typeface="Tahoma"/>
              </a:rPr>
              <a:t>threads</a:t>
            </a:r>
            <a:endParaRPr sz="2100">
              <a:latin typeface="Tahoma"/>
              <a:cs typeface="Tahoma"/>
            </a:endParaRPr>
          </a:p>
          <a:p>
            <a:pPr marL="756285" marR="559435" lvl="1" indent="-287020">
              <a:lnSpc>
                <a:spcPct val="100000"/>
              </a:lnSpc>
              <a:spcBef>
                <a:spcPts val="459"/>
              </a:spcBef>
              <a:buChar char="–"/>
              <a:tabLst>
                <a:tab pos="756285" algn="l"/>
                <a:tab pos="756920" algn="l"/>
              </a:tabLst>
            </a:pPr>
            <a:r>
              <a:rPr sz="1900" spc="-5" dirty="0">
                <a:latin typeface="Tahoma"/>
                <a:cs typeface="Tahoma"/>
              </a:rPr>
              <a:t>Kernel is</a:t>
            </a:r>
            <a:r>
              <a:rPr sz="1900" spc="5" dirty="0">
                <a:latin typeface="Tahoma"/>
                <a:cs typeface="Tahoma"/>
              </a:rPr>
              <a:t> </a:t>
            </a:r>
            <a:r>
              <a:rPr sz="1900" spc="-5" dirty="0">
                <a:latin typeface="Tahoma"/>
                <a:cs typeface="Tahoma"/>
              </a:rPr>
              <a:t>invoked</a:t>
            </a:r>
            <a:r>
              <a:rPr sz="1900" spc="30" dirty="0">
                <a:latin typeface="Tahoma"/>
                <a:cs typeface="Tahoma"/>
              </a:rPr>
              <a:t> </a:t>
            </a:r>
            <a:r>
              <a:rPr sz="1900" spc="-5" dirty="0">
                <a:latin typeface="Tahoma"/>
                <a:cs typeface="Tahoma"/>
              </a:rPr>
              <a:t>for </a:t>
            </a:r>
            <a:r>
              <a:rPr sz="1900" spc="-10" dirty="0">
                <a:latin typeface="Tahoma"/>
                <a:cs typeface="Tahoma"/>
              </a:rPr>
              <a:t>thread </a:t>
            </a:r>
            <a:r>
              <a:rPr sz="1900" spc="-580" dirty="0">
                <a:latin typeface="Tahoma"/>
                <a:cs typeface="Tahoma"/>
              </a:rPr>
              <a:t> </a:t>
            </a:r>
            <a:r>
              <a:rPr sz="1900" spc="-5" dirty="0">
                <a:latin typeface="Tahoma"/>
                <a:cs typeface="Tahoma"/>
              </a:rPr>
              <a:t>creation,</a:t>
            </a:r>
            <a:endParaRPr sz="1900">
              <a:latin typeface="Tahoma"/>
              <a:cs typeface="Tahoma"/>
            </a:endParaRPr>
          </a:p>
          <a:p>
            <a:pPr marL="756285" lvl="1" indent="-287655">
              <a:lnSpc>
                <a:spcPct val="100000"/>
              </a:lnSpc>
              <a:spcBef>
                <a:spcPts val="459"/>
              </a:spcBef>
              <a:buChar char="–"/>
              <a:tabLst>
                <a:tab pos="756285" algn="l"/>
                <a:tab pos="756920" algn="l"/>
              </a:tabLst>
            </a:pPr>
            <a:r>
              <a:rPr sz="1900" spc="-5" dirty="0">
                <a:latin typeface="Tahoma"/>
                <a:cs typeface="Tahoma"/>
              </a:rPr>
              <a:t>Termination</a:t>
            </a:r>
            <a:endParaRPr sz="1900">
              <a:latin typeface="Tahoma"/>
              <a:cs typeface="Tahoma"/>
            </a:endParaRPr>
          </a:p>
          <a:p>
            <a:pPr marL="756285" lvl="1" indent="-287655">
              <a:lnSpc>
                <a:spcPct val="100000"/>
              </a:lnSpc>
              <a:spcBef>
                <a:spcPts val="455"/>
              </a:spcBef>
              <a:buChar char="–"/>
              <a:tabLst>
                <a:tab pos="756285" algn="l"/>
                <a:tab pos="756920" algn="l"/>
              </a:tabLst>
            </a:pPr>
            <a:r>
              <a:rPr sz="1900" spc="-10" dirty="0">
                <a:latin typeface="Tahoma"/>
                <a:cs typeface="Tahoma"/>
              </a:rPr>
              <a:t>Switching</a:t>
            </a:r>
            <a:endParaRPr sz="1900">
              <a:latin typeface="Tahoma"/>
              <a:cs typeface="Tahoma"/>
            </a:endParaRPr>
          </a:p>
        </p:txBody>
      </p:sp>
      <p:pic>
        <p:nvPicPr>
          <p:cNvPr id="6" name="object 6"/>
          <p:cNvPicPr/>
          <p:nvPr/>
        </p:nvPicPr>
        <p:blipFill>
          <a:blip r:embed="rId2" cstate="print"/>
          <a:stretch>
            <a:fillRect/>
          </a:stretch>
        </p:blipFill>
        <p:spPr>
          <a:xfrm>
            <a:off x="5749730" y="2685112"/>
            <a:ext cx="3523809" cy="4094915"/>
          </a:xfrm>
          <a:prstGeom prst="rect">
            <a:avLst/>
          </a:prstGeom>
        </p:spPr>
      </p:pic>
      <p:sp>
        <p:nvSpPr>
          <p:cNvPr id="7" name="object 7"/>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15" dirty="0"/>
              <a:t>4-Threads</a:t>
            </a:r>
          </a:p>
        </p:txBody>
      </p:sp>
      <p:sp>
        <p:nvSpPr>
          <p:cNvPr id="8" name="object 8"/>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20</a:t>
            </a:fld>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9082" y="807240"/>
            <a:ext cx="4515485" cy="452120"/>
          </a:xfrm>
          <a:prstGeom prst="rect">
            <a:avLst/>
          </a:prstGeom>
        </p:spPr>
        <p:txBody>
          <a:bodyPr vert="horz" wrap="square" lIns="0" tIns="12065" rIns="0" bIns="0" rtlCol="0">
            <a:spAutoFit/>
          </a:bodyPr>
          <a:lstStyle/>
          <a:p>
            <a:pPr marL="12700">
              <a:lnSpc>
                <a:spcPct val="100000"/>
              </a:lnSpc>
              <a:spcBef>
                <a:spcPts val="95"/>
              </a:spcBef>
            </a:pPr>
            <a:r>
              <a:rPr spc="-5" dirty="0"/>
              <a:t>Kernel-Level </a:t>
            </a:r>
            <a:r>
              <a:rPr spc="-10" dirty="0"/>
              <a:t>Thread</a:t>
            </a:r>
            <a:r>
              <a:rPr spc="40" dirty="0"/>
              <a:t> </a:t>
            </a:r>
            <a:r>
              <a:rPr spc="-5" dirty="0"/>
              <a:t>Support</a:t>
            </a:r>
          </a:p>
        </p:txBody>
      </p:sp>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15" dirty="0"/>
              <a:t>4-Threads</a:t>
            </a:r>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21</a:t>
            </a:fld>
            <a:endParaRPr dirty="0"/>
          </a:p>
        </p:txBody>
      </p:sp>
      <p:sp>
        <p:nvSpPr>
          <p:cNvPr id="3" name="object 3"/>
          <p:cNvSpPr txBox="1"/>
          <p:nvPr/>
        </p:nvSpPr>
        <p:spPr>
          <a:xfrm>
            <a:off x="860584" y="1549418"/>
            <a:ext cx="2502535" cy="1945639"/>
          </a:xfrm>
          <a:prstGeom prst="rect">
            <a:avLst/>
          </a:prstGeom>
        </p:spPr>
        <p:txBody>
          <a:bodyPr vert="horz" wrap="square" lIns="0" tIns="76200" rIns="0" bIns="0" rtlCol="0">
            <a:spAutoFit/>
          </a:bodyPr>
          <a:lstStyle/>
          <a:p>
            <a:pPr marL="356235" indent="-344170">
              <a:lnSpc>
                <a:spcPct val="100000"/>
              </a:lnSpc>
              <a:spcBef>
                <a:spcPts val="600"/>
              </a:spcBef>
              <a:buChar char="•"/>
              <a:tabLst>
                <a:tab pos="356235" algn="l"/>
                <a:tab pos="356870" algn="l"/>
              </a:tabLst>
            </a:pPr>
            <a:r>
              <a:rPr sz="2100" spc="-5" dirty="0">
                <a:latin typeface="Tahoma"/>
                <a:cs typeface="Tahoma"/>
              </a:rPr>
              <a:t>Windows</a:t>
            </a:r>
            <a:r>
              <a:rPr sz="2100" spc="-60" dirty="0">
                <a:latin typeface="Tahoma"/>
                <a:cs typeface="Tahoma"/>
              </a:rPr>
              <a:t> </a:t>
            </a:r>
            <a:r>
              <a:rPr sz="2100" dirty="0">
                <a:latin typeface="Tahoma"/>
                <a:cs typeface="Tahoma"/>
              </a:rPr>
              <a:t>XP/2000</a:t>
            </a:r>
            <a:endParaRPr sz="2100">
              <a:latin typeface="Tahoma"/>
              <a:cs typeface="Tahoma"/>
            </a:endParaRPr>
          </a:p>
          <a:p>
            <a:pPr marL="356235" indent="-344170">
              <a:lnSpc>
                <a:spcPct val="100000"/>
              </a:lnSpc>
              <a:spcBef>
                <a:spcPts val="505"/>
              </a:spcBef>
              <a:buChar char="•"/>
              <a:tabLst>
                <a:tab pos="356235" algn="l"/>
                <a:tab pos="356870" algn="l"/>
              </a:tabLst>
            </a:pPr>
            <a:r>
              <a:rPr sz="2100" spc="-5" dirty="0">
                <a:latin typeface="Tahoma"/>
                <a:cs typeface="Tahoma"/>
              </a:rPr>
              <a:t>Solaris</a:t>
            </a:r>
            <a:endParaRPr sz="2100">
              <a:latin typeface="Tahoma"/>
              <a:cs typeface="Tahoma"/>
            </a:endParaRPr>
          </a:p>
          <a:p>
            <a:pPr marL="356235" indent="-344170">
              <a:lnSpc>
                <a:spcPct val="100000"/>
              </a:lnSpc>
              <a:spcBef>
                <a:spcPts val="505"/>
              </a:spcBef>
              <a:buChar char="•"/>
              <a:tabLst>
                <a:tab pos="356235" algn="l"/>
                <a:tab pos="356870" algn="l"/>
              </a:tabLst>
            </a:pPr>
            <a:r>
              <a:rPr sz="2100" spc="-5" dirty="0">
                <a:latin typeface="Tahoma"/>
                <a:cs typeface="Tahoma"/>
              </a:rPr>
              <a:t>Linux</a:t>
            </a:r>
            <a:endParaRPr sz="2100">
              <a:latin typeface="Tahoma"/>
              <a:cs typeface="Tahoma"/>
            </a:endParaRPr>
          </a:p>
          <a:p>
            <a:pPr marL="356235" indent="-344170">
              <a:lnSpc>
                <a:spcPct val="100000"/>
              </a:lnSpc>
              <a:spcBef>
                <a:spcPts val="505"/>
              </a:spcBef>
              <a:buChar char="•"/>
              <a:tabLst>
                <a:tab pos="356235" algn="l"/>
                <a:tab pos="356870" algn="l"/>
              </a:tabLst>
            </a:pPr>
            <a:r>
              <a:rPr sz="2100" spc="-5" dirty="0">
                <a:latin typeface="Tahoma"/>
                <a:cs typeface="Tahoma"/>
              </a:rPr>
              <a:t>Tru64</a:t>
            </a:r>
            <a:r>
              <a:rPr sz="2100" spc="-40" dirty="0">
                <a:latin typeface="Tahoma"/>
                <a:cs typeface="Tahoma"/>
              </a:rPr>
              <a:t> </a:t>
            </a:r>
            <a:r>
              <a:rPr sz="2100" dirty="0">
                <a:latin typeface="Tahoma"/>
                <a:cs typeface="Tahoma"/>
              </a:rPr>
              <a:t>UNIX</a:t>
            </a:r>
            <a:endParaRPr sz="2100">
              <a:latin typeface="Tahoma"/>
              <a:cs typeface="Tahoma"/>
            </a:endParaRPr>
          </a:p>
          <a:p>
            <a:pPr marL="356235" indent="-344170">
              <a:lnSpc>
                <a:spcPct val="100000"/>
              </a:lnSpc>
              <a:spcBef>
                <a:spcPts val="505"/>
              </a:spcBef>
              <a:buChar char="•"/>
              <a:tabLst>
                <a:tab pos="356235" algn="l"/>
                <a:tab pos="356870" algn="l"/>
              </a:tabLst>
            </a:pPr>
            <a:r>
              <a:rPr sz="2100" spc="-10" dirty="0">
                <a:latin typeface="Tahoma"/>
                <a:cs typeface="Tahoma"/>
              </a:rPr>
              <a:t>Mac</a:t>
            </a:r>
            <a:r>
              <a:rPr sz="2100" spc="-40" dirty="0">
                <a:latin typeface="Tahoma"/>
                <a:cs typeface="Tahoma"/>
              </a:rPr>
              <a:t> </a:t>
            </a:r>
            <a:r>
              <a:rPr sz="2100" dirty="0">
                <a:latin typeface="Tahoma"/>
                <a:cs typeface="Tahoma"/>
              </a:rPr>
              <a:t>OS</a:t>
            </a:r>
            <a:r>
              <a:rPr sz="2100" spc="-10" dirty="0">
                <a:latin typeface="Tahoma"/>
                <a:cs typeface="Tahoma"/>
              </a:rPr>
              <a:t> </a:t>
            </a:r>
            <a:r>
              <a:rPr sz="2100" dirty="0">
                <a:latin typeface="Tahoma"/>
                <a:cs typeface="Tahoma"/>
              </a:rPr>
              <a:t>X</a:t>
            </a:r>
            <a:endParaRPr sz="2100">
              <a:latin typeface="Tahoma"/>
              <a:cs typeface="Tahom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9082" y="807240"/>
            <a:ext cx="3169285" cy="452120"/>
          </a:xfrm>
          <a:prstGeom prst="rect">
            <a:avLst/>
          </a:prstGeom>
        </p:spPr>
        <p:txBody>
          <a:bodyPr vert="horz" wrap="square" lIns="0" tIns="12065" rIns="0" bIns="0" rtlCol="0">
            <a:spAutoFit/>
          </a:bodyPr>
          <a:lstStyle/>
          <a:p>
            <a:pPr marL="12700">
              <a:lnSpc>
                <a:spcPct val="100000"/>
              </a:lnSpc>
              <a:spcBef>
                <a:spcPts val="95"/>
              </a:spcBef>
            </a:pPr>
            <a:r>
              <a:rPr spc="-5" dirty="0"/>
              <a:t>Kernel-Level</a:t>
            </a:r>
            <a:r>
              <a:rPr spc="-25" dirty="0"/>
              <a:t> </a:t>
            </a:r>
            <a:r>
              <a:rPr spc="-10" dirty="0"/>
              <a:t>Thread</a:t>
            </a:r>
          </a:p>
        </p:txBody>
      </p:sp>
      <p:sp>
        <p:nvSpPr>
          <p:cNvPr id="3" name="object 3"/>
          <p:cNvSpPr/>
          <p:nvPr/>
        </p:nvSpPr>
        <p:spPr>
          <a:xfrm>
            <a:off x="777239" y="1577340"/>
            <a:ext cx="4185285" cy="5122545"/>
          </a:xfrm>
          <a:custGeom>
            <a:avLst/>
            <a:gdLst/>
            <a:ahLst/>
            <a:cxnLst/>
            <a:rect l="l" t="t" r="r" b="b"/>
            <a:pathLst>
              <a:path w="4185285" h="5122545">
                <a:moveTo>
                  <a:pt x="4184903" y="5122164"/>
                </a:moveTo>
                <a:lnTo>
                  <a:pt x="0" y="5122164"/>
                </a:lnTo>
                <a:lnTo>
                  <a:pt x="0" y="0"/>
                </a:lnTo>
                <a:lnTo>
                  <a:pt x="4184903" y="0"/>
                </a:lnTo>
                <a:lnTo>
                  <a:pt x="4184903" y="4572"/>
                </a:lnTo>
                <a:lnTo>
                  <a:pt x="9144" y="4572"/>
                </a:lnTo>
                <a:lnTo>
                  <a:pt x="4572" y="10668"/>
                </a:lnTo>
                <a:lnTo>
                  <a:pt x="9144" y="10668"/>
                </a:lnTo>
                <a:lnTo>
                  <a:pt x="9144" y="5113020"/>
                </a:lnTo>
                <a:lnTo>
                  <a:pt x="4572" y="5113020"/>
                </a:lnTo>
                <a:lnTo>
                  <a:pt x="9144" y="5117592"/>
                </a:lnTo>
                <a:lnTo>
                  <a:pt x="4184903" y="5117592"/>
                </a:lnTo>
                <a:lnTo>
                  <a:pt x="4184903" y="5122164"/>
                </a:lnTo>
                <a:close/>
              </a:path>
              <a:path w="4185285" h="5122545">
                <a:moveTo>
                  <a:pt x="9144" y="10668"/>
                </a:moveTo>
                <a:lnTo>
                  <a:pt x="4572" y="10668"/>
                </a:lnTo>
                <a:lnTo>
                  <a:pt x="9144" y="4572"/>
                </a:lnTo>
                <a:lnTo>
                  <a:pt x="9144" y="10668"/>
                </a:lnTo>
                <a:close/>
              </a:path>
              <a:path w="4185285" h="5122545">
                <a:moveTo>
                  <a:pt x="4175760" y="10668"/>
                </a:moveTo>
                <a:lnTo>
                  <a:pt x="9144" y="10668"/>
                </a:lnTo>
                <a:lnTo>
                  <a:pt x="9144" y="4572"/>
                </a:lnTo>
                <a:lnTo>
                  <a:pt x="4175760" y="4572"/>
                </a:lnTo>
                <a:lnTo>
                  <a:pt x="4175760" y="10668"/>
                </a:lnTo>
                <a:close/>
              </a:path>
              <a:path w="4185285" h="5122545">
                <a:moveTo>
                  <a:pt x="4175760" y="5117592"/>
                </a:moveTo>
                <a:lnTo>
                  <a:pt x="4175760" y="4572"/>
                </a:lnTo>
                <a:lnTo>
                  <a:pt x="4180332" y="10668"/>
                </a:lnTo>
                <a:lnTo>
                  <a:pt x="4184903" y="10668"/>
                </a:lnTo>
                <a:lnTo>
                  <a:pt x="4184903" y="5113020"/>
                </a:lnTo>
                <a:lnTo>
                  <a:pt x="4180332" y="5113020"/>
                </a:lnTo>
                <a:lnTo>
                  <a:pt x="4175760" y="5117592"/>
                </a:lnTo>
                <a:close/>
              </a:path>
              <a:path w="4185285" h="5122545">
                <a:moveTo>
                  <a:pt x="4184903" y="10668"/>
                </a:moveTo>
                <a:lnTo>
                  <a:pt x="4180332" y="10668"/>
                </a:lnTo>
                <a:lnTo>
                  <a:pt x="4175760" y="4572"/>
                </a:lnTo>
                <a:lnTo>
                  <a:pt x="4184903" y="4572"/>
                </a:lnTo>
                <a:lnTo>
                  <a:pt x="4184903" y="10668"/>
                </a:lnTo>
                <a:close/>
              </a:path>
              <a:path w="4185285" h="5122545">
                <a:moveTo>
                  <a:pt x="9144" y="5117592"/>
                </a:moveTo>
                <a:lnTo>
                  <a:pt x="4572" y="5113020"/>
                </a:lnTo>
                <a:lnTo>
                  <a:pt x="9144" y="5113020"/>
                </a:lnTo>
                <a:lnTo>
                  <a:pt x="9144" y="5117592"/>
                </a:lnTo>
                <a:close/>
              </a:path>
              <a:path w="4185285" h="5122545">
                <a:moveTo>
                  <a:pt x="4175760" y="5117592"/>
                </a:moveTo>
                <a:lnTo>
                  <a:pt x="9144" y="5117592"/>
                </a:lnTo>
                <a:lnTo>
                  <a:pt x="9144" y="5113020"/>
                </a:lnTo>
                <a:lnTo>
                  <a:pt x="4175760" y="5113020"/>
                </a:lnTo>
                <a:lnTo>
                  <a:pt x="4175760" y="5117592"/>
                </a:lnTo>
                <a:close/>
              </a:path>
              <a:path w="4185285" h="5122545">
                <a:moveTo>
                  <a:pt x="4184903" y="5117592"/>
                </a:moveTo>
                <a:lnTo>
                  <a:pt x="4175760" y="5117592"/>
                </a:lnTo>
                <a:lnTo>
                  <a:pt x="4180332" y="5113020"/>
                </a:lnTo>
                <a:lnTo>
                  <a:pt x="4184903" y="5113020"/>
                </a:lnTo>
                <a:lnTo>
                  <a:pt x="4184903" y="5117592"/>
                </a:lnTo>
                <a:close/>
              </a:path>
            </a:pathLst>
          </a:custGeom>
          <a:solidFill>
            <a:srgbClr val="000000"/>
          </a:solidFill>
        </p:spPr>
        <p:txBody>
          <a:bodyPr wrap="square" lIns="0" tIns="0" rIns="0" bIns="0" rtlCol="0"/>
          <a:lstStyle/>
          <a:p>
            <a:endParaRPr/>
          </a:p>
        </p:txBody>
      </p:sp>
      <p:sp>
        <p:nvSpPr>
          <p:cNvPr id="4" name="object 4"/>
          <p:cNvSpPr txBox="1"/>
          <p:nvPr/>
        </p:nvSpPr>
        <p:spPr>
          <a:xfrm>
            <a:off x="860584" y="1613410"/>
            <a:ext cx="4005579" cy="4994275"/>
          </a:xfrm>
          <a:prstGeom prst="rect">
            <a:avLst/>
          </a:prstGeom>
        </p:spPr>
        <p:txBody>
          <a:bodyPr vert="horz" wrap="square" lIns="0" tIns="12700" rIns="0" bIns="0" rtlCol="0">
            <a:spAutoFit/>
          </a:bodyPr>
          <a:lstStyle/>
          <a:p>
            <a:pPr marL="12700">
              <a:lnSpc>
                <a:spcPct val="100000"/>
              </a:lnSpc>
              <a:spcBef>
                <a:spcPts val="100"/>
              </a:spcBef>
            </a:pPr>
            <a:r>
              <a:rPr sz="2100" b="1" spc="-5" dirty="0">
                <a:solidFill>
                  <a:srgbClr val="0070BF"/>
                </a:solidFill>
                <a:latin typeface="Tahoma"/>
                <a:cs typeface="Tahoma"/>
              </a:rPr>
              <a:t>Advantages</a:t>
            </a:r>
            <a:endParaRPr sz="2100">
              <a:latin typeface="Tahoma"/>
              <a:cs typeface="Tahoma"/>
            </a:endParaRPr>
          </a:p>
          <a:p>
            <a:pPr>
              <a:lnSpc>
                <a:spcPct val="100000"/>
              </a:lnSpc>
              <a:spcBef>
                <a:spcPts val="25"/>
              </a:spcBef>
            </a:pPr>
            <a:endParaRPr sz="2900">
              <a:latin typeface="Tahoma"/>
              <a:cs typeface="Tahoma"/>
            </a:endParaRPr>
          </a:p>
          <a:p>
            <a:pPr marL="354965" marR="5080" indent="-342900">
              <a:lnSpc>
                <a:spcPct val="100000"/>
              </a:lnSpc>
              <a:buChar char="•"/>
              <a:tabLst>
                <a:tab pos="356235" algn="l"/>
                <a:tab pos="356870" algn="l"/>
              </a:tabLst>
            </a:pPr>
            <a:r>
              <a:rPr sz="2100" spc="-5" dirty="0">
                <a:latin typeface="Tahoma"/>
                <a:cs typeface="Tahoma"/>
              </a:rPr>
              <a:t>In</a:t>
            </a:r>
            <a:r>
              <a:rPr sz="2100" spc="15" dirty="0">
                <a:latin typeface="Tahoma"/>
                <a:cs typeface="Tahoma"/>
              </a:rPr>
              <a:t> </a:t>
            </a:r>
            <a:r>
              <a:rPr sz="2100" spc="-5" dirty="0">
                <a:latin typeface="Tahoma"/>
                <a:cs typeface="Tahoma"/>
              </a:rPr>
              <a:t>multiprocessor</a:t>
            </a:r>
            <a:r>
              <a:rPr sz="2100" spc="-15" dirty="0">
                <a:latin typeface="Tahoma"/>
                <a:cs typeface="Tahoma"/>
              </a:rPr>
              <a:t> </a:t>
            </a:r>
            <a:r>
              <a:rPr sz="2100" spc="-5" dirty="0">
                <a:latin typeface="Tahoma"/>
                <a:cs typeface="Tahoma"/>
              </a:rPr>
              <a:t>system, </a:t>
            </a:r>
            <a:r>
              <a:rPr sz="2100" dirty="0">
                <a:latin typeface="Tahoma"/>
                <a:cs typeface="Tahoma"/>
              </a:rPr>
              <a:t> mutiple</a:t>
            </a:r>
            <a:r>
              <a:rPr sz="2100" spc="-35" dirty="0">
                <a:latin typeface="Tahoma"/>
                <a:cs typeface="Tahoma"/>
              </a:rPr>
              <a:t> </a:t>
            </a:r>
            <a:r>
              <a:rPr sz="2100" spc="-5" dirty="0">
                <a:latin typeface="Tahoma"/>
                <a:cs typeface="Tahoma"/>
              </a:rPr>
              <a:t>threads</a:t>
            </a:r>
            <a:r>
              <a:rPr sz="2100" spc="-30" dirty="0">
                <a:latin typeface="Tahoma"/>
                <a:cs typeface="Tahoma"/>
              </a:rPr>
              <a:t> </a:t>
            </a:r>
            <a:r>
              <a:rPr sz="2100" dirty="0">
                <a:latin typeface="Tahoma"/>
                <a:cs typeface="Tahoma"/>
              </a:rPr>
              <a:t>from</a:t>
            </a:r>
            <a:r>
              <a:rPr sz="2100" spc="-20" dirty="0">
                <a:latin typeface="Tahoma"/>
                <a:cs typeface="Tahoma"/>
              </a:rPr>
              <a:t> </a:t>
            </a:r>
            <a:r>
              <a:rPr sz="2100" spc="5" dirty="0">
                <a:latin typeface="Tahoma"/>
                <a:cs typeface="Tahoma"/>
              </a:rPr>
              <a:t>the</a:t>
            </a:r>
            <a:r>
              <a:rPr sz="2100" spc="-30" dirty="0">
                <a:latin typeface="Tahoma"/>
                <a:cs typeface="Tahoma"/>
              </a:rPr>
              <a:t> </a:t>
            </a:r>
            <a:r>
              <a:rPr sz="2100" spc="-5" dirty="0">
                <a:latin typeface="Tahoma"/>
                <a:cs typeface="Tahoma"/>
              </a:rPr>
              <a:t>same </a:t>
            </a:r>
            <a:r>
              <a:rPr sz="2100" spc="-640" dirty="0">
                <a:latin typeface="Tahoma"/>
                <a:cs typeface="Tahoma"/>
              </a:rPr>
              <a:t> </a:t>
            </a:r>
            <a:r>
              <a:rPr sz="2100" spc="-5" dirty="0">
                <a:latin typeface="Tahoma"/>
                <a:cs typeface="Tahoma"/>
              </a:rPr>
              <a:t>process </a:t>
            </a:r>
            <a:r>
              <a:rPr sz="2100" dirty="0">
                <a:latin typeface="Tahoma"/>
                <a:cs typeface="Tahoma"/>
              </a:rPr>
              <a:t>can </a:t>
            </a:r>
            <a:r>
              <a:rPr sz="2100" spc="-5" dirty="0">
                <a:latin typeface="Tahoma"/>
                <a:cs typeface="Tahoma"/>
              </a:rPr>
              <a:t>be scheduled </a:t>
            </a:r>
            <a:r>
              <a:rPr sz="2100" spc="5" dirty="0">
                <a:latin typeface="Tahoma"/>
                <a:cs typeface="Tahoma"/>
              </a:rPr>
              <a:t>on </a:t>
            </a:r>
            <a:r>
              <a:rPr sz="2100" spc="10" dirty="0">
                <a:latin typeface="Tahoma"/>
                <a:cs typeface="Tahoma"/>
              </a:rPr>
              <a:t> </a:t>
            </a:r>
            <a:r>
              <a:rPr sz="2100" dirty="0">
                <a:latin typeface="Tahoma"/>
                <a:cs typeface="Tahoma"/>
              </a:rPr>
              <a:t>multiple</a:t>
            </a:r>
            <a:r>
              <a:rPr sz="2100" spc="-25" dirty="0">
                <a:latin typeface="Tahoma"/>
                <a:cs typeface="Tahoma"/>
              </a:rPr>
              <a:t> </a:t>
            </a:r>
            <a:r>
              <a:rPr sz="2100" spc="-5" dirty="0">
                <a:latin typeface="Tahoma"/>
                <a:cs typeface="Tahoma"/>
              </a:rPr>
              <a:t>processors</a:t>
            </a:r>
            <a:endParaRPr sz="2100">
              <a:latin typeface="Tahoma"/>
              <a:cs typeface="Tahoma"/>
            </a:endParaRPr>
          </a:p>
          <a:p>
            <a:pPr>
              <a:lnSpc>
                <a:spcPct val="100000"/>
              </a:lnSpc>
              <a:spcBef>
                <a:spcPts val="30"/>
              </a:spcBef>
              <a:buFont typeface="Tahoma"/>
              <a:buChar char="•"/>
            </a:pPr>
            <a:endParaRPr sz="2300">
              <a:latin typeface="Tahoma"/>
              <a:cs typeface="Tahoma"/>
            </a:endParaRPr>
          </a:p>
          <a:p>
            <a:pPr marL="354965" marR="340360" indent="-342900" algn="just">
              <a:lnSpc>
                <a:spcPct val="100000"/>
              </a:lnSpc>
              <a:spcBef>
                <a:spcPts val="5"/>
              </a:spcBef>
              <a:buChar char="•"/>
              <a:tabLst>
                <a:tab pos="356870" algn="l"/>
              </a:tabLst>
            </a:pPr>
            <a:r>
              <a:rPr sz="2100" spc="-5" dirty="0">
                <a:latin typeface="Tahoma"/>
                <a:cs typeface="Tahoma"/>
              </a:rPr>
              <a:t>Blocking </a:t>
            </a:r>
            <a:r>
              <a:rPr sz="2100" spc="5" dirty="0">
                <a:latin typeface="Tahoma"/>
                <a:cs typeface="Tahoma"/>
              </a:rPr>
              <a:t>at </a:t>
            </a:r>
            <a:r>
              <a:rPr sz="2100" dirty="0">
                <a:latin typeface="Tahoma"/>
                <a:cs typeface="Tahoma"/>
              </a:rPr>
              <a:t>thread </a:t>
            </a:r>
            <a:r>
              <a:rPr sz="2100" spc="-5" dirty="0">
                <a:latin typeface="Tahoma"/>
                <a:cs typeface="Tahoma"/>
              </a:rPr>
              <a:t>level, not </a:t>
            </a:r>
            <a:r>
              <a:rPr sz="2100" spc="-650" dirty="0">
                <a:latin typeface="Tahoma"/>
                <a:cs typeface="Tahoma"/>
              </a:rPr>
              <a:t> </a:t>
            </a:r>
            <a:r>
              <a:rPr sz="2100" spc="-5" dirty="0">
                <a:latin typeface="Tahoma"/>
                <a:cs typeface="Tahoma"/>
              </a:rPr>
              <a:t>process</a:t>
            </a:r>
            <a:r>
              <a:rPr sz="2100" spc="15" dirty="0">
                <a:latin typeface="Tahoma"/>
                <a:cs typeface="Tahoma"/>
              </a:rPr>
              <a:t> </a:t>
            </a:r>
            <a:r>
              <a:rPr sz="2100" spc="-10" dirty="0">
                <a:latin typeface="Tahoma"/>
                <a:cs typeface="Tahoma"/>
              </a:rPr>
              <a:t>level</a:t>
            </a:r>
            <a:endParaRPr sz="2100">
              <a:latin typeface="Tahoma"/>
              <a:cs typeface="Tahoma"/>
            </a:endParaRPr>
          </a:p>
          <a:p>
            <a:pPr marL="756285" marR="341630" indent="-287020" algn="just">
              <a:lnSpc>
                <a:spcPct val="100000"/>
              </a:lnSpc>
              <a:spcBef>
                <a:spcPts val="459"/>
              </a:spcBef>
            </a:pPr>
            <a:r>
              <a:rPr sz="1900" spc="-5" dirty="0">
                <a:latin typeface="Tahoma"/>
                <a:cs typeface="Tahoma"/>
              </a:rPr>
              <a:t>–</a:t>
            </a:r>
            <a:r>
              <a:rPr sz="1900" dirty="0">
                <a:latin typeface="Tahoma"/>
                <a:cs typeface="Tahoma"/>
              </a:rPr>
              <a:t> </a:t>
            </a:r>
            <a:r>
              <a:rPr sz="1900" spc="-10" dirty="0">
                <a:latin typeface="Tahoma"/>
                <a:cs typeface="Tahoma"/>
              </a:rPr>
              <a:t>If </a:t>
            </a:r>
            <a:r>
              <a:rPr sz="1900" spc="-5" dirty="0">
                <a:latin typeface="Tahoma"/>
                <a:cs typeface="Tahoma"/>
              </a:rPr>
              <a:t>a thread blocks, </a:t>
            </a:r>
            <a:r>
              <a:rPr sz="1900" spc="-10" dirty="0">
                <a:latin typeface="Tahoma"/>
                <a:cs typeface="Tahoma"/>
              </a:rPr>
              <a:t>the CPU </a:t>
            </a:r>
            <a:r>
              <a:rPr sz="1900" spc="-580" dirty="0">
                <a:latin typeface="Tahoma"/>
                <a:cs typeface="Tahoma"/>
              </a:rPr>
              <a:t> </a:t>
            </a:r>
            <a:r>
              <a:rPr sz="1900" spc="-5" dirty="0">
                <a:latin typeface="Tahoma"/>
                <a:cs typeface="Tahoma"/>
              </a:rPr>
              <a:t>can </a:t>
            </a:r>
            <a:r>
              <a:rPr sz="1900" spc="-10" dirty="0">
                <a:latin typeface="Tahoma"/>
                <a:cs typeface="Tahoma"/>
              </a:rPr>
              <a:t>be </a:t>
            </a:r>
            <a:r>
              <a:rPr sz="1900" spc="-5" dirty="0">
                <a:latin typeface="Tahoma"/>
                <a:cs typeface="Tahoma"/>
              </a:rPr>
              <a:t>assigned </a:t>
            </a:r>
            <a:r>
              <a:rPr sz="1900" dirty="0">
                <a:latin typeface="Tahoma"/>
                <a:cs typeface="Tahoma"/>
              </a:rPr>
              <a:t>to </a:t>
            </a:r>
            <a:r>
              <a:rPr sz="1900" spc="-5" dirty="0">
                <a:latin typeface="Tahoma"/>
                <a:cs typeface="Tahoma"/>
              </a:rPr>
              <a:t>another </a:t>
            </a:r>
            <a:r>
              <a:rPr sz="1900" spc="-580" dirty="0">
                <a:latin typeface="Tahoma"/>
                <a:cs typeface="Tahoma"/>
              </a:rPr>
              <a:t> </a:t>
            </a:r>
            <a:r>
              <a:rPr sz="1900" spc="-5" dirty="0">
                <a:latin typeface="Tahoma"/>
                <a:cs typeface="Tahoma"/>
              </a:rPr>
              <a:t>thread</a:t>
            </a:r>
            <a:r>
              <a:rPr sz="1900" dirty="0">
                <a:latin typeface="Tahoma"/>
                <a:cs typeface="Tahoma"/>
              </a:rPr>
              <a:t> </a:t>
            </a:r>
            <a:r>
              <a:rPr sz="1900" spc="-5" dirty="0">
                <a:latin typeface="Tahoma"/>
                <a:cs typeface="Tahoma"/>
              </a:rPr>
              <a:t>in the </a:t>
            </a:r>
            <a:r>
              <a:rPr sz="1900" dirty="0">
                <a:latin typeface="Tahoma"/>
                <a:cs typeface="Tahoma"/>
              </a:rPr>
              <a:t>same</a:t>
            </a:r>
            <a:r>
              <a:rPr sz="1900" spc="-5" dirty="0">
                <a:latin typeface="Tahoma"/>
                <a:cs typeface="Tahoma"/>
              </a:rPr>
              <a:t> process</a:t>
            </a:r>
            <a:endParaRPr sz="1900">
              <a:latin typeface="Tahoma"/>
              <a:cs typeface="Tahoma"/>
            </a:endParaRPr>
          </a:p>
          <a:p>
            <a:pPr>
              <a:lnSpc>
                <a:spcPct val="100000"/>
              </a:lnSpc>
              <a:spcBef>
                <a:spcPts val="25"/>
              </a:spcBef>
            </a:pPr>
            <a:endParaRPr sz="2300">
              <a:latin typeface="Tahoma"/>
              <a:cs typeface="Tahoma"/>
            </a:endParaRPr>
          </a:p>
          <a:p>
            <a:pPr marL="354965" marR="275590" indent="-342900" algn="just">
              <a:lnSpc>
                <a:spcPct val="100000"/>
              </a:lnSpc>
              <a:buChar char="•"/>
              <a:tabLst>
                <a:tab pos="356870" algn="l"/>
              </a:tabLst>
            </a:pPr>
            <a:r>
              <a:rPr sz="2100" spc="-5" dirty="0">
                <a:latin typeface="Tahoma"/>
                <a:cs typeface="Tahoma"/>
              </a:rPr>
              <a:t>Even </a:t>
            </a:r>
            <a:r>
              <a:rPr sz="2100" spc="5" dirty="0">
                <a:latin typeface="Tahoma"/>
                <a:cs typeface="Tahoma"/>
              </a:rPr>
              <a:t>the </a:t>
            </a:r>
            <a:r>
              <a:rPr sz="2100" spc="-5" dirty="0">
                <a:latin typeface="Tahoma"/>
                <a:cs typeface="Tahoma"/>
              </a:rPr>
              <a:t>kernel routines </a:t>
            </a:r>
            <a:r>
              <a:rPr sz="2100" dirty="0">
                <a:latin typeface="Tahoma"/>
                <a:cs typeface="Tahoma"/>
              </a:rPr>
              <a:t>can </a:t>
            </a:r>
            <a:r>
              <a:rPr sz="2100" spc="-645" dirty="0">
                <a:latin typeface="Tahoma"/>
                <a:cs typeface="Tahoma"/>
              </a:rPr>
              <a:t> </a:t>
            </a:r>
            <a:r>
              <a:rPr sz="2100" spc="-5" dirty="0">
                <a:latin typeface="Tahoma"/>
                <a:cs typeface="Tahoma"/>
              </a:rPr>
              <a:t>be </a:t>
            </a:r>
            <a:r>
              <a:rPr sz="2100" dirty="0">
                <a:latin typeface="Tahoma"/>
                <a:cs typeface="Tahoma"/>
              </a:rPr>
              <a:t>multithreaded</a:t>
            </a:r>
            <a:endParaRPr sz="2100">
              <a:latin typeface="Tahoma"/>
              <a:cs typeface="Tahoma"/>
            </a:endParaRPr>
          </a:p>
        </p:txBody>
      </p:sp>
      <p:sp>
        <p:nvSpPr>
          <p:cNvPr id="5" name="object 5"/>
          <p:cNvSpPr/>
          <p:nvPr/>
        </p:nvSpPr>
        <p:spPr>
          <a:xfrm>
            <a:off x="5122164" y="1604772"/>
            <a:ext cx="4186554" cy="5120640"/>
          </a:xfrm>
          <a:custGeom>
            <a:avLst/>
            <a:gdLst/>
            <a:ahLst/>
            <a:cxnLst/>
            <a:rect l="l" t="t" r="r" b="b"/>
            <a:pathLst>
              <a:path w="4186554" h="5120640">
                <a:moveTo>
                  <a:pt x="4186428" y="5120639"/>
                </a:moveTo>
                <a:lnTo>
                  <a:pt x="0" y="5120639"/>
                </a:lnTo>
                <a:lnTo>
                  <a:pt x="0" y="0"/>
                </a:lnTo>
                <a:lnTo>
                  <a:pt x="4186428" y="0"/>
                </a:lnTo>
                <a:lnTo>
                  <a:pt x="4186428" y="4572"/>
                </a:lnTo>
                <a:lnTo>
                  <a:pt x="10668" y="4572"/>
                </a:lnTo>
                <a:lnTo>
                  <a:pt x="4572" y="9144"/>
                </a:lnTo>
                <a:lnTo>
                  <a:pt x="10668" y="9144"/>
                </a:lnTo>
                <a:lnTo>
                  <a:pt x="10668" y="5111496"/>
                </a:lnTo>
                <a:lnTo>
                  <a:pt x="4572" y="5111496"/>
                </a:lnTo>
                <a:lnTo>
                  <a:pt x="10668" y="5116068"/>
                </a:lnTo>
                <a:lnTo>
                  <a:pt x="4186428" y="5116068"/>
                </a:lnTo>
                <a:lnTo>
                  <a:pt x="4186428" y="5120639"/>
                </a:lnTo>
                <a:close/>
              </a:path>
              <a:path w="4186554" h="5120640">
                <a:moveTo>
                  <a:pt x="10668" y="9144"/>
                </a:moveTo>
                <a:lnTo>
                  <a:pt x="4572" y="9144"/>
                </a:lnTo>
                <a:lnTo>
                  <a:pt x="10668" y="4572"/>
                </a:lnTo>
                <a:lnTo>
                  <a:pt x="10668" y="9144"/>
                </a:lnTo>
                <a:close/>
              </a:path>
              <a:path w="4186554" h="5120640">
                <a:moveTo>
                  <a:pt x="4177284" y="9144"/>
                </a:moveTo>
                <a:lnTo>
                  <a:pt x="10668" y="9144"/>
                </a:lnTo>
                <a:lnTo>
                  <a:pt x="10668" y="4572"/>
                </a:lnTo>
                <a:lnTo>
                  <a:pt x="4177284" y="4572"/>
                </a:lnTo>
                <a:lnTo>
                  <a:pt x="4177284" y="9144"/>
                </a:lnTo>
                <a:close/>
              </a:path>
              <a:path w="4186554" h="5120640">
                <a:moveTo>
                  <a:pt x="4177284" y="5116068"/>
                </a:moveTo>
                <a:lnTo>
                  <a:pt x="4177284" y="4572"/>
                </a:lnTo>
                <a:lnTo>
                  <a:pt x="4181856" y="9144"/>
                </a:lnTo>
                <a:lnTo>
                  <a:pt x="4186428" y="9144"/>
                </a:lnTo>
                <a:lnTo>
                  <a:pt x="4186428" y="5111496"/>
                </a:lnTo>
                <a:lnTo>
                  <a:pt x="4181856" y="5111496"/>
                </a:lnTo>
                <a:lnTo>
                  <a:pt x="4177284" y="5116068"/>
                </a:lnTo>
                <a:close/>
              </a:path>
              <a:path w="4186554" h="5120640">
                <a:moveTo>
                  <a:pt x="4186428" y="9144"/>
                </a:moveTo>
                <a:lnTo>
                  <a:pt x="4181856" y="9144"/>
                </a:lnTo>
                <a:lnTo>
                  <a:pt x="4177284" y="4572"/>
                </a:lnTo>
                <a:lnTo>
                  <a:pt x="4186428" y="4572"/>
                </a:lnTo>
                <a:lnTo>
                  <a:pt x="4186428" y="9144"/>
                </a:lnTo>
                <a:close/>
              </a:path>
              <a:path w="4186554" h="5120640">
                <a:moveTo>
                  <a:pt x="10668" y="5116068"/>
                </a:moveTo>
                <a:lnTo>
                  <a:pt x="4572" y="5111496"/>
                </a:lnTo>
                <a:lnTo>
                  <a:pt x="10668" y="5111496"/>
                </a:lnTo>
                <a:lnTo>
                  <a:pt x="10668" y="5116068"/>
                </a:lnTo>
                <a:close/>
              </a:path>
              <a:path w="4186554" h="5120640">
                <a:moveTo>
                  <a:pt x="4177284" y="5116068"/>
                </a:moveTo>
                <a:lnTo>
                  <a:pt x="10668" y="5116068"/>
                </a:lnTo>
                <a:lnTo>
                  <a:pt x="10668" y="5111496"/>
                </a:lnTo>
                <a:lnTo>
                  <a:pt x="4177284" y="5111496"/>
                </a:lnTo>
                <a:lnTo>
                  <a:pt x="4177284" y="5116068"/>
                </a:lnTo>
                <a:close/>
              </a:path>
              <a:path w="4186554" h="5120640">
                <a:moveTo>
                  <a:pt x="4186428" y="5116068"/>
                </a:moveTo>
                <a:lnTo>
                  <a:pt x="4177284" y="5116068"/>
                </a:lnTo>
                <a:lnTo>
                  <a:pt x="4181856" y="5111496"/>
                </a:lnTo>
                <a:lnTo>
                  <a:pt x="4186428" y="5111496"/>
                </a:lnTo>
                <a:lnTo>
                  <a:pt x="4186428" y="5116068"/>
                </a:lnTo>
                <a:close/>
              </a:path>
            </a:pathLst>
          </a:custGeom>
          <a:solidFill>
            <a:srgbClr val="000000"/>
          </a:solidFill>
        </p:spPr>
        <p:txBody>
          <a:bodyPr wrap="square" lIns="0" tIns="0" rIns="0" bIns="0" rtlCol="0"/>
          <a:lstStyle/>
          <a:p>
            <a:endParaRPr/>
          </a:p>
        </p:txBody>
      </p:sp>
      <p:sp>
        <p:nvSpPr>
          <p:cNvPr id="6" name="object 6"/>
          <p:cNvSpPr txBox="1"/>
          <p:nvPr/>
        </p:nvSpPr>
        <p:spPr>
          <a:xfrm>
            <a:off x="5205516" y="1639325"/>
            <a:ext cx="3485515" cy="3705225"/>
          </a:xfrm>
          <a:prstGeom prst="rect">
            <a:avLst/>
          </a:prstGeom>
        </p:spPr>
        <p:txBody>
          <a:bodyPr vert="horz" wrap="square" lIns="0" tIns="12700" rIns="0" bIns="0" rtlCol="0">
            <a:spAutoFit/>
          </a:bodyPr>
          <a:lstStyle/>
          <a:p>
            <a:pPr marL="12700">
              <a:lnSpc>
                <a:spcPct val="100000"/>
              </a:lnSpc>
              <a:spcBef>
                <a:spcPts val="100"/>
              </a:spcBef>
            </a:pPr>
            <a:r>
              <a:rPr sz="2100" b="1" spc="-5" dirty="0">
                <a:solidFill>
                  <a:srgbClr val="0070BF"/>
                </a:solidFill>
                <a:latin typeface="Tahoma"/>
                <a:cs typeface="Tahoma"/>
              </a:rPr>
              <a:t>Disadvantages</a:t>
            </a:r>
            <a:endParaRPr sz="2100">
              <a:latin typeface="Tahoma"/>
              <a:cs typeface="Tahoma"/>
            </a:endParaRPr>
          </a:p>
          <a:p>
            <a:pPr>
              <a:lnSpc>
                <a:spcPct val="100000"/>
              </a:lnSpc>
              <a:spcBef>
                <a:spcPts val="25"/>
              </a:spcBef>
            </a:pPr>
            <a:endParaRPr sz="2900">
              <a:latin typeface="Tahoma"/>
              <a:cs typeface="Tahoma"/>
            </a:endParaRPr>
          </a:p>
          <a:p>
            <a:pPr marL="354965" marR="236220" indent="-342900">
              <a:lnSpc>
                <a:spcPct val="100000"/>
              </a:lnSpc>
              <a:buChar char="•"/>
              <a:tabLst>
                <a:tab pos="356235" algn="l"/>
                <a:tab pos="356870" algn="l"/>
              </a:tabLst>
            </a:pPr>
            <a:r>
              <a:rPr sz="2100" spc="-5" dirty="0">
                <a:latin typeface="Tahoma"/>
                <a:cs typeface="Tahoma"/>
              </a:rPr>
              <a:t>Thread switching</a:t>
            </a:r>
            <a:r>
              <a:rPr sz="2100" dirty="0">
                <a:latin typeface="Tahoma"/>
                <a:cs typeface="Tahoma"/>
              </a:rPr>
              <a:t> </a:t>
            </a:r>
            <a:r>
              <a:rPr sz="2100" spc="-5" dirty="0">
                <a:latin typeface="Tahoma"/>
                <a:cs typeface="Tahoma"/>
              </a:rPr>
              <a:t>always </a:t>
            </a:r>
            <a:r>
              <a:rPr sz="2100" spc="-645" dirty="0">
                <a:latin typeface="Tahoma"/>
                <a:cs typeface="Tahoma"/>
              </a:rPr>
              <a:t> </a:t>
            </a:r>
            <a:r>
              <a:rPr sz="2100" spc="-5" dirty="0">
                <a:latin typeface="Tahoma"/>
                <a:cs typeface="Tahoma"/>
              </a:rPr>
              <a:t>involves</a:t>
            </a:r>
            <a:r>
              <a:rPr sz="2100" spc="-10" dirty="0">
                <a:latin typeface="Tahoma"/>
                <a:cs typeface="Tahoma"/>
              </a:rPr>
              <a:t> </a:t>
            </a:r>
            <a:r>
              <a:rPr sz="2100" spc="5" dirty="0">
                <a:latin typeface="Tahoma"/>
                <a:cs typeface="Tahoma"/>
              </a:rPr>
              <a:t>the</a:t>
            </a:r>
            <a:r>
              <a:rPr sz="2100" spc="-25" dirty="0">
                <a:latin typeface="Tahoma"/>
                <a:cs typeface="Tahoma"/>
              </a:rPr>
              <a:t> </a:t>
            </a:r>
            <a:r>
              <a:rPr sz="2100" spc="-5" dirty="0">
                <a:latin typeface="Tahoma"/>
                <a:cs typeface="Tahoma"/>
              </a:rPr>
              <a:t>kernel</a:t>
            </a:r>
            <a:endParaRPr sz="2100">
              <a:latin typeface="Tahoma"/>
              <a:cs typeface="Tahoma"/>
            </a:endParaRPr>
          </a:p>
          <a:p>
            <a:pPr marL="756285" marR="5080" lvl="1" indent="-287020">
              <a:lnSpc>
                <a:spcPct val="100000"/>
              </a:lnSpc>
              <a:spcBef>
                <a:spcPts val="465"/>
              </a:spcBef>
              <a:buChar char="–"/>
              <a:tabLst>
                <a:tab pos="756285" algn="l"/>
                <a:tab pos="756920" algn="l"/>
              </a:tabLst>
            </a:pPr>
            <a:r>
              <a:rPr sz="1900" spc="-10" dirty="0">
                <a:latin typeface="Tahoma"/>
                <a:cs typeface="Tahoma"/>
              </a:rPr>
              <a:t>Two</a:t>
            </a:r>
            <a:r>
              <a:rPr sz="1900" spc="30" dirty="0">
                <a:latin typeface="Tahoma"/>
                <a:cs typeface="Tahoma"/>
              </a:rPr>
              <a:t> </a:t>
            </a:r>
            <a:r>
              <a:rPr sz="1900" spc="-10" dirty="0">
                <a:latin typeface="Tahoma"/>
                <a:cs typeface="Tahoma"/>
              </a:rPr>
              <a:t>context</a:t>
            </a:r>
            <a:r>
              <a:rPr sz="1900" spc="10" dirty="0">
                <a:latin typeface="Tahoma"/>
                <a:cs typeface="Tahoma"/>
              </a:rPr>
              <a:t> </a:t>
            </a:r>
            <a:r>
              <a:rPr sz="1900" spc="-5" dirty="0">
                <a:latin typeface="Tahoma"/>
                <a:cs typeface="Tahoma"/>
              </a:rPr>
              <a:t>switches</a:t>
            </a:r>
            <a:r>
              <a:rPr sz="1900" spc="25" dirty="0">
                <a:latin typeface="Tahoma"/>
                <a:cs typeface="Tahoma"/>
              </a:rPr>
              <a:t> </a:t>
            </a:r>
            <a:r>
              <a:rPr sz="1900" spc="-15" dirty="0">
                <a:latin typeface="Tahoma"/>
                <a:cs typeface="Tahoma"/>
              </a:rPr>
              <a:t>per </a:t>
            </a:r>
            <a:r>
              <a:rPr sz="1900" spc="-575" dirty="0">
                <a:latin typeface="Tahoma"/>
                <a:cs typeface="Tahoma"/>
              </a:rPr>
              <a:t> </a:t>
            </a:r>
            <a:r>
              <a:rPr sz="1900" spc="-5" dirty="0">
                <a:latin typeface="Tahoma"/>
                <a:cs typeface="Tahoma"/>
              </a:rPr>
              <a:t>thread</a:t>
            </a:r>
            <a:r>
              <a:rPr sz="1900" spc="20" dirty="0">
                <a:latin typeface="Tahoma"/>
                <a:cs typeface="Tahoma"/>
              </a:rPr>
              <a:t> </a:t>
            </a:r>
            <a:r>
              <a:rPr sz="1900" spc="-5" dirty="0">
                <a:latin typeface="Tahoma"/>
                <a:cs typeface="Tahoma"/>
              </a:rPr>
              <a:t>switch</a:t>
            </a:r>
            <a:endParaRPr sz="1900">
              <a:latin typeface="Tahoma"/>
              <a:cs typeface="Tahoma"/>
            </a:endParaRPr>
          </a:p>
          <a:p>
            <a:pPr lvl="1">
              <a:lnSpc>
                <a:spcPct val="100000"/>
              </a:lnSpc>
              <a:spcBef>
                <a:spcPts val="25"/>
              </a:spcBef>
              <a:buFont typeface="Tahoma"/>
              <a:buChar char="–"/>
            </a:pPr>
            <a:endParaRPr sz="2300">
              <a:latin typeface="Tahoma"/>
              <a:cs typeface="Tahoma"/>
            </a:endParaRPr>
          </a:p>
          <a:p>
            <a:pPr marL="354965" marR="152400" indent="-342900">
              <a:lnSpc>
                <a:spcPct val="100000"/>
              </a:lnSpc>
              <a:buChar char="•"/>
              <a:tabLst>
                <a:tab pos="356235" algn="l"/>
                <a:tab pos="356870" algn="l"/>
              </a:tabLst>
            </a:pPr>
            <a:r>
              <a:rPr sz="2100" spc="-5" dirty="0">
                <a:latin typeface="Tahoma"/>
                <a:cs typeface="Tahoma"/>
              </a:rPr>
              <a:t>Slower compared </a:t>
            </a:r>
            <a:r>
              <a:rPr sz="2100" spc="5" dirty="0">
                <a:latin typeface="Tahoma"/>
                <a:cs typeface="Tahoma"/>
              </a:rPr>
              <a:t>to </a:t>
            </a:r>
            <a:r>
              <a:rPr sz="2100" spc="-5" dirty="0">
                <a:latin typeface="Tahoma"/>
                <a:cs typeface="Tahoma"/>
              </a:rPr>
              <a:t>User </a:t>
            </a:r>
            <a:r>
              <a:rPr sz="2100" spc="-645" dirty="0">
                <a:latin typeface="Tahoma"/>
                <a:cs typeface="Tahoma"/>
              </a:rPr>
              <a:t> </a:t>
            </a:r>
            <a:r>
              <a:rPr sz="2100" spc="-5" dirty="0">
                <a:latin typeface="Tahoma"/>
                <a:cs typeface="Tahoma"/>
              </a:rPr>
              <a:t>Level</a:t>
            </a:r>
            <a:r>
              <a:rPr sz="2100" spc="-10" dirty="0">
                <a:latin typeface="Tahoma"/>
                <a:cs typeface="Tahoma"/>
              </a:rPr>
              <a:t> </a:t>
            </a:r>
            <a:r>
              <a:rPr sz="2100" spc="-5" dirty="0">
                <a:latin typeface="Tahoma"/>
                <a:cs typeface="Tahoma"/>
              </a:rPr>
              <a:t>Threads</a:t>
            </a:r>
            <a:endParaRPr sz="2100">
              <a:latin typeface="Tahoma"/>
              <a:cs typeface="Tahoma"/>
            </a:endParaRPr>
          </a:p>
          <a:p>
            <a:pPr marL="756285" marR="29845" lvl="1" indent="-287020">
              <a:lnSpc>
                <a:spcPct val="100000"/>
              </a:lnSpc>
              <a:spcBef>
                <a:spcPts val="464"/>
              </a:spcBef>
              <a:buChar char="–"/>
              <a:tabLst>
                <a:tab pos="756285" algn="l"/>
                <a:tab pos="756920" algn="l"/>
              </a:tabLst>
            </a:pPr>
            <a:r>
              <a:rPr sz="1900" spc="-5" dirty="0">
                <a:latin typeface="Tahoma"/>
                <a:cs typeface="Tahoma"/>
              </a:rPr>
              <a:t>Faster</a:t>
            </a:r>
            <a:r>
              <a:rPr sz="1900" spc="10" dirty="0">
                <a:latin typeface="Tahoma"/>
                <a:cs typeface="Tahoma"/>
              </a:rPr>
              <a:t> </a:t>
            </a:r>
            <a:r>
              <a:rPr sz="1900" spc="-5" dirty="0">
                <a:latin typeface="Tahoma"/>
                <a:cs typeface="Tahoma"/>
              </a:rPr>
              <a:t>than</a:t>
            </a:r>
            <a:r>
              <a:rPr sz="1900" dirty="0">
                <a:latin typeface="Tahoma"/>
                <a:cs typeface="Tahoma"/>
              </a:rPr>
              <a:t> </a:t>
            </a:r>
            <a:r>
              <a:rPr sz="1900" spc="-5" dirty="0">
                <a:latin typeface="Tahoma"/>
                <a:cs typeface="Tahoma"/>
              </a:rPr>
              <a:t>a</a:t>
            </a:r>
            <a:r>
              <a:rPr sz="1900" spc="-20" dirty="0">
                <a:latin typeface="Tahoma"/>
                <a:cs typeface="Tahoma"/>
              </a:rPr>
              <a:t> </a:t>
            </a:r>
            <a:r>
              <a:rPr sz="1900" spc="-10" dirty="0">
                <a:latin typeface="Tahoma"/>
                <a:cs typeface="Tahoma"/>
              </a:rPr>
              <a:t>full</a:t>
            </a:r>
            <a:r>
              <a:rPr sz="1900" spc="15" dirty="0">
                <a:latin typeface="Tahoma"/>
                <a:cs typeface="Tahoma"/>
              </a:rPr>
              <a:t> </a:t>
            </a:r>
            <a:r>
              <a:rPr sz="1900" spc="-5" dirty="0">
                <a:latin typeface="Tahoma"/>
                <a:cs typeface="Tahoma"/>
              </a:rPr>
              <a:t>process </a:t>
            </a:r>
            <a:r>
              <a:rPr sz="1900" spc="-580" dirty="0">
                <a:latin typeface="Tahoma"/>
                <a:cs typeface="Tahoma"/>
              </a:rPr>
              <a:t> </a:t>
            </a:r>
            <a:r>
              <a:rPr sz="1900" spc="-5" dirty="0">
                <a:latin typeface="Tahoma"/>
                <a:cs typeface="Tahoma"/>
              </a:rPr>
              <a:t>switch</a:t>
            </a:r>
            <a:endParaRPr sz="1900">
              <a:latin typeface="Tahoma"/>
              <a:cs typeface="Tahoma"/>
            </a:endParaRPr>
          </a:p>
        </p:txBody>
      </p:sp>
      <p:sp>
        <p:nvSpPr>
          <p:cNvPr id="7" name="object 7"/>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15" dirty="0"/>
              <a:t>4-Threads</a:t>
            </a:r>
          </a:p>
        </p:txBody>
      </p:sp>
      <p:sp>
        <p:nvSpPr>
          <p:cNvPr id="8" name="object 8"/>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22</a:t>
            </a:fld>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60469" y="807240"/>
            <a:ext cx="3837304" cy="452120"/>
          </a:xfrm>
          <a:prstGeom prst="rect">
            <a:avLst/>
          </a:prstGeom>
        </p:spPr>
        <p:txBody>
          <a:bodyPr vert="horz" wrap="square" lIns="0" tIns="12065" rIns="0" bIns="0" rtlCol="0">
            <a:spAutoFit/>
          </a:bodyPr>
          <a:lstStyle/>
          <a:p>
            <a:pPr marL="12700">
              <a:lnSpc>
                <a:spcPct val="100000"/>
              </a:lnSpc>
              <a:spcBef>
                <a:spcPts val="95"/>
              </a:spcBef>
            </a:pPr>
            <a:r>
              <a:rPr spc="-5" dirty="0"/>
              <a:t>Some</a:t>
            </a:r>
            <a:r>
              <a:rPr spc="5" dirty="0"/>
              <a:t> </a:t>
            </a:r>
            <a:r>
              <a:rPr spc="-10" dirty="0"/>
              <a:t>Performance</a:t>
            </a:r>
            <a:r>
              <a:rPr spc="10" dirty="0"/>
              <a:t> </a:t>
            </a:r>
            <a:r>
              <a:rPr spc="-10" dirty="0"/>
              <a:t>Data</a:t>
            </a:r>
          </a:p>
        </p:txBody>
      </p:sp>
      <p:sp>
        <p:nvSpPr>
          <p:cNvPr id="3" name="object 3"/>
          <p:cNvSpPr txBox="1"/>
          <p:nvPr/>
        </p:nvSpPr>
        <p:spPr>
          <a:xfrm>
            <a:off x="860584" y="4572835"/>
            <a:ext cx="8041640" cy="1113790"/>
          </a:xfrm>
          <a:prstGeom prst="rect">
            <a:avLst/>
          </a:prstGeom>
        </p:spPr>
        <p:txBody>
          <a:bodyPr vert="horz" wrap="square" lIns="0" tIns="76835" rIns="0" bIns="0" rtlCol="0">
            <a:spAutoFit/>
          </a:bodyPr>
          <a:lstStyle/>
          <a:p>
            <a:pPr marL="356235" indent="-344170">
              <a:lnSpc>
                <a:spcPct val="100000"/>
              </a:lnSpc>
              <a:spcBef>
                <a:spcPts val="605"/>
              </a:spcBef>
              <a:buChar char="•"/>
              <a:tabLst>
                <a:tab pos="356235" algn="l"/>
                <a:tab pos="356870" algn="l"/>
              </a:tabLst>
            </a:pPr>
            <a:r>
              <a:rPr sz="2100" spc="-5" dirty="0">
                <a:latin typeface="Tahoma"/>
                <a:cs typeface="Tahoma"/>
              </a:rPr>
              <a:t>Null</a:t>
            </a:r>
            <a:r>
              <a:rPr sz="2100" spc="-10" dirty="0">
                <a:latin typeface="Tahoma"/>
                <a:cs typeface="Tahoma"/>
              </a:rPr>
              <a:t> </a:t>
            </a:r>
            <a:r>
              <a:rPr sz="2100" spc="-5" dirty="0">
                <a:latin typeface="Tahoma"/>
                <a:cs typeface="Tahoma"/>
              </a:rPr>
              <a:t>Fork:</a:t>
            </a:r>
            <a:r>
              <a:rPr sz="2100" dirty="0">
                <a:latin typeface="Tahoma"/>
                <a:cs typeface="Tahoma"/>
              </a:rPr>
              <a:t> Overhead</a:t>
            </a:r>
            <a:r>
              <a:rPr sz="2100" spc="5" dirty="0">
                <a:latin typeface="Tahoma"/>
                <a:cs typeface="Tahoma"/>
              </a:rPr>
              <a:t> </a:t>
            </a:r>
            <a:r>
              <a:rPr sz="2100" spc="-5" dirty="0">
                <a:latin typeface="Tahoma"/>
                <a:cs typeface="Tahoma"/>
              </a:rPr>
              <a:t>of</a:t>
            </a:r>
            <a:r>
              <a:rPr sz="2100" spc="-10" dirty="0">
                <a:latin typeface="Tahoma"/>
                <a:cs typeface="Tahoma"/>
              </a:rPr>
              <a:t> </a:t>
            </a:r>
            <a:r>
              <a:rPr sz="2100" spc="-5" dirty="0">
                <a:latin typeface="Tahoma"/>
                <a:cs typeface="Tahoma"/>
              </a:rPr>
              <a:t>creating</a:t>
            </a:r>
            <a:r>
              <a:rPr sz="2100" spc="-15" dirty="0">
                <a:latin typeface="Tahoma"/>
                <a:cs typeface="Tahoma"/>
              </a:rPr>
              <a:t> </a:t>
            </a:r>
            <a:r>
              <a:rPr sz="2100" dirty="0">
                <a:latin typeface="Tahoma"/>
                <a:cs typeface="Tahoma"/>
              </a:rPr>
              <a:t>a </a:t>
            </a:r>
            <a:r>
              <a:rPr sz="2100" spc="-5" dirty="0">
                <a:latin typeface="Tahoma"/>
                <a:cs typeface="Tahoma"/>
              </a:rPr>
              <a:t>process</a:t>
            </a:r>
            <a:r>
              <a:rPr sz="2100" spc="15" dirty="0">
                <a:latin typeface="Tahoma"/>
                <a:cs typeface="Tahoma"/>
              </a:rPr>
              <a:t> </a:t>
            </a:r>
            <a:r>
              <a:rPr sz="2100" spc="-5" dirty="0">
                <a:latin typeface="Tahoma"/>
                <a:cs typeface="Tahoma"/>
              </a:rPr>
              <a:t>or</a:t>
            </a:r>
            <a:r>
              <a:rPr sz="2100" spc="-15" dirty="0">
                <a:latin typeface="Tahoma"/>
                <a:cs typeface="Tahoma"/>
              </a:rPr>
              <a:t> </a:t>
            </a:r>
            <a:r>
              <a:rPr sz="2100" dirty="0">
                <a:latin typeface="Tahoma"/>
                <a:cs typeface="Tahoma"/>
              </a:rPr>
              <a:t>thread</a:t>
            </a:r>
            <a:endParaRPr sz="2100">
              <a:latin typeface="Tahoma"/>
              <a:cs typeface="Tahoma"/>
            </a:endParaRPr>
          </a:p>
          <a:p>
            <a:pPr marL="354965" marR="5080" indent="-342900">
              <a:lnSpc>
                <a:spcPct val="100000"/>
              </a:lnSpc>
              <a:spcBef>
                <a:spcPts val="505"/>
              </a:spcBef>
              <a:buChar char="•"/>
              <a:tabLst>
                <a:tab pos="356235" algn="l"/>
                <a:tab pos="356870" algn="l"/>
              </a:tabLst>
            </a:pPr>
            <a:r>
              <a:rPr sz="2100" spc="-5" dirty="0">
                <a:latin typeface="Tahoma"/>
                <a:cs typeface="Tahoma"/>
              </a:rPr>
              <a:t>Signal</a:t>
            </a:r>
            <a:r>
              <a:rPr sz="2100" dirty="0">
                <a:latin typeface="Tahoma"/>
                <a:cs typeface="Tahoma"/>
              </a:rPr>
              <a:t> Wait:</a:t>
            </a:r>
            <a:r>
              <a:rPr sz="2100" spc="-25" dirty="0">
                <a:latin typeface="Tahoma"/>
                <a:cs typeface="Tahoma"/>
              </a:rPr>
              <a:t> </a:t>
            </a:r>
            <a:r>
              <a:rPr sz="2100" dirty="0">
                <a:latin typeface="Tahoma"/>
                <a:cs typeface="Tahoma"/>
              </a:rPr>
              <a:t>Overhead</a:t>
            </a:r>
            <a:r>
              <a:rPr sz="2100" spc="-5" dirty="0">
                <a:latin typeface="Tahoma"/>
                <a:cs typeface="Tahoma"/>
              </a:rPr>
              <a:t> </a:t>
            </a:r>
            <a:r>
              <a:rPr sz="2100" spc="5" dirty="0">
                <a:latin typeface="Tahoma"/>
                <a:cs typeface="Tahoma"/>
              </a:rPr>
              <a:t>of </a:t>
            </a:r>
            <a:r>
              <a:rPr sz="2100" spc="-5" dirty="0">
                <a:latin typeface="Tahoma"/>
                <a:cs typeface="Tahoma"/>
              </a:rPr>
              <a:t>synchronizing</a:t>
            </a:r>
            <a:r>
              <a:rPr sz="2100" spc="20" dirty="0">
                <a:latin typeface="Tahoma"/>
                <a:cs typeface="Tahoma"/>
              </a:rPr>
              <a:t> </a:t>
            </a:r>
            <a:r>
              <a:rPr sz="2100" dirty="0">
                <a:latin typeface="Tahoma"/>
                <a:cs typeface="Tahoma"/>
              </a:rPr>
              <a:t>two</a:t>
            </a:r>
            <a:r>
              <a:rPr sz="2100" spc="-10" dirty="0">
                <a:latin typeface="Tahoma"/>
                <a:cs typeface="Tahoma"/>
              </a:rPr>
              <a:t> </a:t>
            </a:r>
            <a:r>
              <a:rPr sz="2100" spc="-5" dirty="0">
                <a:latin typeface="Tahoma"/>
                <a:cs typeface="Tahoma"/>
              </a:rPr>
              <a:t>processes</a:t>
            </a:r>
            <a:r>
              <a:rPr sz="2100" spc="10" dirty="0">
                <a:latin typeface="Tahoma"/>
                <a:cs typeface="Tahoma"/>
              </a:rPr>
              <a:t> </a:t>
            </a:r>
            <a:r>
              <a:rPr sz="2100" spc="-5" dirty="0">
                <a:latin typeface="Tahoma"/>
                <a:cs typeface="Tahoma"/>
              </a:rPr>
              <a:t>or</a:t>
            </a:r>
            <a:r>
              <a:rPr sz="2100" spc="25" dirty="0">
                <a:latin typeface="Tahoma"/>
                <a:cs typeface="Tahoma"/>
              </a:rPr>
              <a:t> </a:t>
            </a:r>
            <a:r>
              <a:rPr sz="2100" spc="-5" dirty="0">
                <a:latin typeface="Tahoma"/>
                <a:cs typeface="Tahoma"/>
              </a:rPr>
              <a:t>threads </a:t>
            </a:r>
            <a:r>
              <a:rPr sz="2100" spc="-640" dirty="0">
                <a:latin typeface="Tahoma"/>
                <a:cs typeface="Tahoma"/>
              </a:rPr>
              <a:t> </a:t>
            </a:r>
            <a:r>
              <a:rPr sz="2100" spc="-5" dirty="0">
                <a:latin typeface="Tahoma"/>
                <a:cs typeface="Tahoma"/>
              </a:rPr>
              <a:t>together</a:t>
            </a:r>
            <a:endParaRPr sz="2100">
              <a:latin typeface="Tahoma"/>
              <a:cs typeface="Tahoma"/>
            </a:endParaRPr>
          </a:p>
        </p:txBody>
      </p:sp>
      <p:pic>
        <p:nvPicPr>
          <p:cNvPr id="4" name="object 4"/>
          <p:cNvPicPr/>
          <p:nvPr/>
        </p:nvPicPr>
        <p:blipFill>
          <a:blip r:embed="rId2" cstate="print"/>
          <a:stretch>
            <a:fillRect/>
          </a:stretch>
        </p:blipFill>
        <p:spPr>
          <a:xfrm>
            <a:off x="1408190" y="2023310"/>
            <a:ext cx="7448976" cy="2095837"/>
          </a:xfrm>
          <a:prstGeom prst="rect">
            <a:avLst/>
          </a:prstGeom>
        </p:spPr>
      </p:pic>
      <p:sp>
        <p:nvSpPr>
          <p:cNvPr id="5" name="object 5"/>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15" dirty="0"/>
              <a:t>4-Threads</a:t>
            </a:r>
          </a:p>
        </p:txBody>
      </p:sp>
      <p:sp>
        <p:nvSpPr>
          <p:cNvPr id="6" name="object 6"/>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23</a:t>
            </a:fld>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60469" y="807240"/>
            <a:ext cx="6746875" cy="452120"/>
          </a:xfrm>
          <a:prstGeom prst="rect">
            <a:avLst/>
          </a:prstGeom>
        </p:spPr>
        <p:txBody>
          <a:bodyPr vert="horz" wrap="square" lIns="0" tIns="12065" rIns="0" bIns="0" rtlCol="0">
            <a:spAutoFit/>
          </a:bodyPr>
          <a:lstStyle/>
          <a:p>
            <a:pPr marL="12700">
              <a:lnSpc>
                <a:spcPct val="100000"/>
              </a:lnSpc>
              <a:spcBef>
                <a:spcPts val="95"/>
              </a:spcBef>
            </a:pPr>
            <a:r>
              <a:rPr spc="-5" dirty="0"/>
              <a:t>Multithreading</a:t>
            </a:r>
            <a:r>
              <a:rPr spc="20" dirty="0"/>
              <a:t> </a:t>
            </a:r>
            <a:r>
              <a:rPr dirty="0"/>
              <a:t>Models:</a:t>
            </a:r>
            <a:r>
              <a:rPr spc="-15" dirty="0"/>
              <a:t> </a:t>
            </a:r>
            <a:r>
              <a:rPr spc="-5" dirty="0"/>
              <a:t>Many-to-one</a:t>
            </a:r>
            <a:r>
              <a:rPr spc="10" dirty="0"/>
              <a:t> </a:t>
            </a:r>
            <a:r>
              <a:rPr dirty="0"/>
              <a:t>Model</a:t>
            </a:r>
          </a:p>
        </p:txBody>
      </p:sp>
      <p:sp>
        <p:nvSpPr>
          <p:cNvPr id="3" name="object 3"/>
          <p:cNvSpPr txBox="1"/>
          <p:nvPr/>
        </p:nvSpPr>
        <p:spPr>
          <a:xfrm>
            <a:off x="860584" y="1549418"/>
            <a:ext cx="6939280" cy="1489710"/>
          </a:xfrm>
          <a:prstGeom prst="rect">
            <a:avLst/>
          </a:prstGeom>
        </p:spPr>
        <p:txBody>
          <a:bodyPr vert="horz" wrap="square" lIns="0" tIns="76200" rIns="0" bIns="0" rtlCol="0">
            <a:spAutoFit/>
          </a:bodyPr>
          <a:lstStyle/>
          <a:p>
            <a:pPr marL="356235" indent="-344170">
              <a:lnSpc>
                <a:spcPct val="100000"/>
              </a:lnSpc>
              <a:spcBef>
                <a:spcPts val="600"/>
              </a:spcBef>
              <a:buChar char="•"/>
              <a:tabLst>
                <a:tab pos="356235" algn="l"/>
                <a:tab pos="356870" algn="l"/>
              </a:tabLst>
            </a:pPr>
            <a:r>
              <a:rPr sz="2100" spc="-5" dirty="0">
                <a:latin typeface="Tahoma"/>
                <a:cs typeface="Tahoma"/>
              </a:rPr>
              <a:t>Many</a:t>
            </a:r>
            <a:r>
              <a:rPr sz="2100" spc="-10" dirty="0">
                <a:latin typeface="Tahoma"/>
                <a:cs typeface="Tahoma"/>
              </a:rPr>
              <a:t> </a:t>
            </a:r>
            <a:r>
              <a:rPr sz="2100" spc="-5" dirty="0">
                <a:latin typeface="Tahoma"/>
                <a:cs typeface="Tahoma"/>
              </a:rPr>
              <a:t>user-level</a:t>
            </a:r>
            <a:r>
              <a:rPr sz="2100" spc="-10" dirty="0">
                <a:latin typeface="Tahoma"/>
                <a:cs typeface="Tahoma"/>
              </a:rPr>
              <a:t> </a:t>
            </a:r>
            <a:r>
              <a:rPr sz="2100" spc="-5" dirty="0">
                <a:latin typeface="Tahoma"/>
                <a:cs typeface="Tahoma"/>
              </a:rPr>
              <a:t>threads</a:t>
            </a:r>
            <a:r>
              <a:rPr sz="2100" spc="-20" dirty="0">
                <a:latin typeface="Tahoma"/>
                <a:cs typeface="Tahoma"/>
              </a:rPr>
              <a:t> </a:t>
            </a:r>
            <a:r>
              <a:rPr sz="2100" dirty="0">
                <a:latin typeface="Tahoma"/>
                <a:cs typeface="Tahoma"/>
              </a:rPr>
              <a:t>mapped</a:t>
            </a:r>
            <a:r>
              <a:rPr sz="2100" spc="5" dirty="0">
                <a:latin typeface="Tahoma"/>
                <a:cs typeface="Tahoma"/>
              </a:rPr>
              <a:t> </a:t>
            </a:r>
            <a:r>
              <a:rPr sz="2100" spc="-5" dirty="0">
                <a:latin typeface="Tahoma"/>
                <a:cs typeface="Tahoma"/>
              </a:rPr>
              <a:t>to</a:t>
            </a:r>
            <a:r>
              <a:rPr sz="2100" spc="-15" dirty="0">
                <a:latin typeface="Tahoma"/>
                <a:cs typeface="Tahoma"/>
              </a:rPr>
              <a:t> </a:t>
            </a:r>
            <a:r>
              <a:rPr sz="2100" dirty="0">
                <a:latin typeface="Tahoma"/>
                <a:cs typeface="Tahoma"/>
              </a:rPr>
              <a:t>single</a:t>
            </a:r>
            <a:r>
              <a:rPr sz="2100" spc="-5" dirty="0">
                <a:latin typeface="Tahoma"/>
                <a:cs typeface="Tahoma"/>
              </a:rPr>
              <a:t> kernel</a:t>
            </a:r>
            <a:r>
              <a:rPr sz="2100" spc="15" dirty="0">
                <a:latin typeface="Tahoma"/>
                <a:cs typeface="Tahoma"/>
              </a:rPr>
              <a:t> </a:t>
            </a:r>
            <a:r>
              <a:rPr sz="2100" dirty="0">
                <a:latin typeface="Tahoma"/>
                <a:cs typeface="Tahoma"/>
              </a:rPr>
              <a:t>thread</a:t>
            </a:r>
            <a:endParaRPr sz="2100">
              <a:latin typeface="Tahoma"/>
              <a:cs typeface="Tahoma"/>
            </a:endParaRPr>
          </a:p>
          <a:p>
            <a:pPr marL="356235" indent="-344170">
              <a:lnSpc>
                <a:spcPct val="100000"/>
              </a:lnSpc>
              <a:spcBef>
                <a:spcPts val="505"/>
              </a:spcBef>
              <a:buChar char="•"/>
              <a:tabLst>
                <a:tab pos="356235" algn="l"/>
                <a:tab pos="356870" algn="l"/>
              </a:tabLst>
            </a:pPr>
            <a:r>
              <a:rPr sz="2100" spc="-5" dirty="0">
                <a:latin typeface="Tahoma"/>
                <a:cs typeface="Tahoma"/>
              </a:rPr>
              <a:t>Examples:</a:t>
            </a:r>
            <a:endParaRPr sz="2100">
              <a:latin typeface="Tahoma"/>
              <a:cs typeface="Tahoma"/>
            </a:endParaRPr>
          </a:p>
          <a:p>
            <a:pPr marL="756285" lvl="1" indent="-287655">
              <a:lnSpc>
                <a:spcPct val="100000"/>
              </a:lnSpc>
              <a:spcBef>
                <a:spcPts val="465"/>
              </a:spcBef>
              <a:buChar char="–"/>
              <a:tabLst>
                <a:tab pos="756285" algn="l"/>
                <a:tab pos="756920" algn="l"/>
              </a:tabLst>
            </a:pPr>
            <a:r>
              <a:rPr sz="1900" spc="-5" dirty="0">
                <a:latin typeface="Tahoma"/>
                <a:cs typeface="Tahoma"/>
              </a:rPr>
              <a:t>Solaris</a:t>
            </a:r>
            <a:r>
              <a:rPr sz="1900" spc="10" dirty="0">
                <a:latin typeface="Tahoma"/>
                <a:cs typeface="Tahoma"/>
              </a:rPr>
              <a:t> </a:t>
            </a:r>
            <a:r>
              <a:rPr sz="1900" spc="-10" dirty="0">
                <a:latin typeface="Tahoma"/>
                <a:cs typeface="Tahoma"/>
              </a:rPr>
              <a:t>Green</a:t>
            </a:r>
            <a:r>
              <a:rPr sz="1900" spc="-5" dirty="0">
                <a:latin typeface="Tahoma"/>
                <a:cs typeface="Tahoma"/>
              </a:rPr>
              <a:t> </a:t>
            </a:r>
            <a:r>
              <a:rPr sz="1900" spc="-10" dirty="0">
                <a:latin typeface="Tahoma"/>
                <a:cs typeface="Tahoma"/>
              </a:rPr>
              <a:t>Threads</a:t>
            </a:r>
            <a:endParaRPr sz="1900">
              <a:latin typeface="Tahoma"/>
              <a:cs typeface="Tahoma"/>
            </a:endParaRPr>
          </a:p>
          <a:p>
            <a:pPr marL="756285" lvl="1" indent="-287655">
              <a:lnSpc>
                <a:spcPct val="100000"/>
              </a:lnSpc>
              <a:spcBef>
                <a:spcPts val="455"/>
              </a:spcBef>
              <a:buChar char="–"/>
              <a:tabLst>
                <a:tab pos="756285" algn="l"/>
                <a:tab pos="756920" algn="l"/>
              </a:tabLst>
            </a:pPr>
            <a:r>
              <a:rPr sz="1900" spc="-10" dirty="0">
                <a:latin typeface="Tahoma"/>
                <a:cs typeface="Tahoma"/>
              </a:rPr>
              <a:t>GNU</a:t>
            </a:r>
            <a:r>
              <a:rPr sz="1900" dirty="0">
                <a:latin typeface="Tahoma"/>
                <a:cs typeface="Tahoma"/>
              </a:rPr>
              <a:t> </a:t>
            </a:r>
            <a:r>
              <a:rPr sz="1900" spc="-10" dirty="0">
                <a:latin typeface="Tahoma"/>
                <a:cs typeface="Tahoma"/>
              </a:rPr>
              <a:t>Portable</a:t>
            </a:r>
            <a:r>
              <a:rPr sz="1900" spc="35" dirty="0">
                <a:latin typeface="Tahoma"/>
                <a:cs typeface="Tahoma"/>
              </a:rPr>
              <a:t> </a:t>
            </a:r>
            <a:r>
              <a:rPr sz="1900" spc="-10" dirty="0">
                <a:latin typeface="Tahoma"/>
                <a:cs typeface="Tahoma"/>
              </a:rPr>
              <a:t>Threads</a:t>
            </a:r>
            <a:endParaRPr sz="1900">
              <a:latin typeface="Tahoma"/>
              <a:cs typeface="Tahoma"/>
            </a:endParaRPr>
          </a:p>
        </p:txBody>
      </p:sp>
      <p:pic>
        <p:nvPicPr>
          <p:cNvPr id="4" name="object 4"/>
          <p:cNvPicPr/>
          <p:nvPr/>
        </p:nvPicPr>
        <p:blipFill>
          <a:blip r:embed="rId2" cstate="print"/>
          <a:stretch>
            <a:fillRect/>
          </a:stretch>
        </p:blipFill>
        <p:spPr>
          <a:xfrm>
            <a:off x="5627333" y="2398238"/>
            <a:ext cx="3259643" cy="2797907"/>
          </a:xfrm>
          <a:prstGeom prst="rect">
            <a:avLst/>
          </a:prstGeom>
        </p:spPr>
      </p:pic>
      <p:grpSp>
        <p:nvGrpSpPr>
          <p:cNvPr id="5" name="object 5"/>
          <p:cNvGrpSpPr/>
          <p:nvPr/>
        </p:nvGrpSpPr>
        <p:grpSpPr>
          <a:xfrm>
            <a:off x="1100327" y="3310127"/>
            <a:ext cx="8402320" cy="3202305"/>
            <a:chOff x="1100327" y="3310127"/>
            <a:chExt cx="8402320" cy="3202305"/>
          </a:xfrm>
        </p:grpSpPr>
        <p:pic>
          <p:nvPicPr>
            <p:cNvPr id="6" name="object 6"/>
            <p:cNvPicPr/>
            <p:nvPr/>
          </p:nvPicPr>
          <p:blipFill>
            <a:blip r:embed="rId3" cstate="print"/>
            <a:stretch>
              <a:fillRect/>
            </a:stretch>
          </p:blipFill>
          <p:spPr>
            <a:xfrm>
              <a:off x="1100327" y="3310127"/>
              <a:ext cx="3636411" cy="3201924"/>
            </a:xfrm>
            <a:prstGeom prst="rect">
              <a:avLst/>
            </a:prstGeom>
          </p:spPr>
        </p:pic>
        <p:pic>
          <p:nvPicPr>
            <p:cNvPr id="7" name="object 7"/>
            <p:cNvPicPr/>
            <p:nvPr/>
          </p:nvPicPr>
          <p:blipFill>
            <a:blip r:embed="rId4" cstate="print"/>
            <a:stretch>
              <a:fillRect/>
            </a:stretch>
          </p:blipFill>
          <p:spPr>
            <a:xfrm>
              <a:off x="4521707" y="5378196"/>
              <a:ext cx="4980431" cy="598932"/>
            </a:xfrm>
            <a:prstGeom prst="rect">
              <a:avLst/>
            </a:prstGeom>
          </p:spPr>
        </p:pic>
      </p:grpSp>
      <p:sp>
        <p:nvSpPr>
          <p:cNvPr id="8" name="object 8"/>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15" dirty="0"/>
              <a:t>4-Threads</a:t>
            </a:r>
          </a:p>
        </p:txBody>
      </p:sp>
      <p:sp>
        <p:nvSpPr>
          <p:cNvPr id="9" name="object 9"/>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24</a:t>
            </a:fld>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60469" y="807240"/>
            <a:ext cx="6544945" cy="452120"/>
          </a:xfrm>
          <a:prstGeom prst="rect">
            <a:avLst/>
          </a:prstGeom>
        </p:spPr>
        <p:txBody>
          <a:bodyPr vert="horz" wrap="square" lIns="0" tIns="12065" rIns="0" bIns="0" rtlCol="0">
            <a:spAutoFit/>
          </a:bodyPr>
          <a:lstStyle/>
          <a:p>
            <a:pPr marL="12700">
              <a:lnSpc>
                <a:spcPct val="100000"/>
              </a:lnSpc>
              <a:spcBef>
                <a:spcPts val="95"/>
              </a:spcBef>
            </a:pPr>
            <a:r>
              <a:rPr spc="-5" dirty="0"/>
              <a:t>Multithreading</a:t>
            </a:r>
            <a:r>
              <a:rPr spc="25" dirty="0"/>
              <a:t> </a:t>
            </a:r>
            <a:r>
              <a:rPr dirty="0"/>
              <a:t>Models:</a:t>
            </a:r>
            <a:r>
              <a:rPr spc="-10" dirty="0"/>
              <a:t> </a:t>
            </a:r>
            <a:r>
              <a:rPr spc="-5" dirty="0"/>
              <a:t>One-to-one</a:t>
            </a:r>
            <a:r>
              <a:rPr spc="-15" dirty="0"/>
              <a:t> </a:t>
            </a:r>
            <a:r>
              <a:rPr spc="-5" dirty="0"/>
              <a:t>Model</a:t>
            </a:r>
          </a:p>
        </p:txBody>
      </p:sp>
      <p:sp>
        <p:nvSpPr>
          <p:cNvPr id="3" name="object 3"/>
          <p:cNvSpPr txBox="1"/>
          <p:nvPr/>
        </p:nvSpPr>
        <p:spPr>
          <a:xfrm>
            <a:off x="860584" y="1549418"/>
            <a:ext cx="5677535" cy="1837055"/>
          </a:xfrm>
          <a:prstGeom prst="rect">
            <a:avLst/>
          </a:prstGeom>
        </p:spPr>
        <p:txBody>
          <a:bodyPr vert="horz" wrap="square" lIns="0" tIns="76200" rIns="0" bIns="0" rtlCol="0">
            <a:spAutoFit/>
          </a:bodyPr>
          <a:lstStyle/>
          <a:p>
            <a:pPr marL="356235" indent="-344170">
              <a:lnSpc>
                <a:spcPct val="100000"/>
              </a:lnSpc>
              <a:spcBef>
                <a:spcPts val="600"/>
              </a:spcBef>
              <a:buChar char="•"/>
              <a:tabLst>
                <a:tab pos="356235" algn="l"/>
                <a:tab pos="356870" algn="l"/>
              </a:tabLst>
            </a:pPr>
            <a:r>
              <a:rPr sz="2100" spc="-10" dirty="0">
                <a:latin typeface="Tahoma"/>
                <a:cs typeface="Tahoma"/>
              </a:rPr>
              <a:t>Each</a:t>
            </a:r>
            <a:r>
              <a:rPr sz="2100" spc="10" dirty="0">
                <a:latin typeface="Tahoma"/>
                <a:cs typeface="Tahoma"/>
              </a:rPr>
              <a:t> </a:t>
            </a:r>
            <a:r>
              <a:rPr sz="2100" spc="-5" dirty="0">
                <a:latin typeface="Tahoma"/>
                <a:cs typeface="Tahoma"/>
              </a:rPr>
              <a:t>user-level</a:t>
            </a:r>
            <a:r>
              <a:rPr sz="2100" spc="-10" dirty="0">
                <a:latin typeface="Tahoma"/>
                <a:cs typeface="Tahoma"/>
              </a:rPr>
              <a:t> </a:t>
            </a:r>
            <a:r>
              <a:rPr sz="2100" dirty="0">
                <a:latin typeface="Tahoma"/>
                <a:cs typeface="Tahoma"/>
              </a:rPr>
              <a:t>thread</a:t>
            </a:r>
            <a:r>
              <a:rPr sz="2100" spc="-20" dirty="0">
                <a:latin typeface="Tahoma"/>
                <a:cs typeface="Tahoma"/>
              </a:rPr>
              <a:t> </a:t>
            </a:r>
            <a:r>
              <a:rPr sz="2100" dirty="0">
                <a:latin typeface="Tahoma"/>
                <a:cs typeface="Tahoma"/>
              </a:rPr>
              <a:t>maps</a:t>
            </a:r>
            <a:r>
              <a:rPr sz="2100" spc="-5" dirty="0">
                <a:latin typeface="Tahoma"/>
                <a:cs typeface="Tahoma"/>
              </a:rPr>
              <a:t> </a:t>
            </a:r>
            <a:r>
              <a:rPr sz="2100" spc="5" dirty="0">
                <a:latin typeface="Tahoma"/>
                <a:cs typeface="Tahoma"/>
              </a:rPr>
              <a:t>to</a:t>
            </a:r>
            <a:r>
              <a:rPr sz="2100" spc="-20" dirty="0">
                <a:latin typeface="Tahoma"/>
                <a:cs typeface="Tahoma"/>
              </a:rPr>
              <a:t> </a:t>
            </a:r>
            <a:r>
              <a:rPr sz="2100" spc="-5" dirty="0">
                <a:latin typeface="Tahoma"/>
                <a:cs typeface="Tahoma"/>
              </a:rPr>
              <a:t>kernel</a:t>
            </a:r>
            <a:r>
              <a:rPr sz="2100" spc="-10" dirty="0">
                <a:latin typeface="Tahoma"/>
                <a:cs typeface="Tahoma"/>
              </a:rPr>
              <a:t> </a:t>
            </a:r>
            <a:r>
              <a:rPr sz="2100" dirty="0">
                <a:latin typeface="Tahoma"/>
                <a:cs typeface="Tahoma"/>
              </a:rPr>
              <a:t>thread</a:t>
            </a:r>
            <a:endParaRPr sz="2100">
              <a:latin typeface="Tahoma"/>
              <a:cs typeface="Tahoma"/>
            </a:endParaRPr>
          </a:p>
          <a:p>
            <a:pPr marL="356235" indent="-344170">
              <a:lnSpc>
                <a:spcPct val="100000"/>
              </a:lnSpc>
              <a:spcBef>
                <a:spcPts val="505"/>
              </a:spcBef>
              <a:buChar char="•"/>
              <a:tabLst>
                <a:tab pos="356235" algn="l"/>
                <a:tab pos="356870" algn="l"/>
              </a:tabLst>
            </a:pPr>
            <a:r>
              <a:rPr sz="2100" spc="-5" dirty="0">
                <a:latin typeface="Tahoma"/>
                <a:cs typeface="Tahoma"/>
              </a:rPr>
              <a:t>Examples</a:t>
            </a:r>
            <a:endParaRPr sz="2100">
              <a:latin typeface="Tahoma"/>
              <a:cs typeface="Tahoma"/>
            </a:endParaRPr>
          </a:p>
          <a:p>
            <a:pPr marL="756285" lvl="1" indent="-287655">
              <a:lnSpc>
                <a:spcPct val="100000"/>
              </a:lnSpc>
              <a:spcBef>
                <a:spcPts val="465"/>
              </a:spcBef>
              <a:buChar char="–"/>
              <a:tabLst>
                <a:tab pos="756285" algn="l"/>
                <a:tab pos="756920" algn="l"/>
              </a:tabLst>
            </a:pPr>
            <a:r>
              <a:rPr sz="1900" spc="-10" dirty="0">
                <a:latin typeface="Tahoma"/>
                <a:cs typeface="Tahoma"/>
              </a:rPr>
              <a:t>Windows</a:t>
            </a:r>
            <a:r>
              <a:rPr sz="1900" spc="20" dirty="0">
                <a:latin typeface="Tahoma"/>
                <a:cs typeface="Tahoma"/>
              </a:rPr>
              <a:t> </a:t>
            </a:r>
            <a:r>
              <a:rPr sz="1900" spc="-10" dirty="0">
                <a:latin typeface="Tahoma"/>
                <a:cs typeface="Tahoma"/>
              </a:rPr>
              <a:t>NT/XP/2000</a:t>
            </a:r>
            <a:endParaRPr sz="1900">
              <a:latin typeface="Tahoma"/>
              <a:cs typeface="Tahoma"/>
            </a:endParaRPr>
          </a:p>
          <a:p>
            <a:pPr marL="756285" lvl="1" indent="-287655">
              <a:lnSpc>
                <a:spcPct val="100000"/>
              </a:lnSpc>
              <a:spcBef>
                <a:spcPts val="455"/>
              </a:spcBef>
              <a:buChar char="–"/>
              <a:tabLst>
                <a:tab pos="756285" algn="l"/>
                <a:tab pos="756920" algn="l"/>
              </a:tabLst>
            </a:pPr>
            <a:r>
              <a:rPr sz="1900" spc="-5" dirty="0">
                <a:latin typeface="Tahoma"/>
                <a:cs typeface="Tahoma"/>
              </a:rPr>
              <a:t>Linux</a:t>
            </a:r>
            <a:endParaRPr sz="1900">
              <a:latin typeface="Tahoma"/>
              <a:cs typeface="Tahoma"/>
            </a:endParaRPr>
          </a:p>
          <a:p>
            <a:pPr marL="756285" lvl="1" indent="-287655">
              <a:lnSpc>
                <a:spcPct val="100000"/>
              </a:lnSpc>
              <a:spcBef>
                <a:spcPts val="455"/>
              </a:spcBef>
              <a:buChar char="–"/>
              <a:tabLst>
                <a:tab pos="756285" algn="l"/>
                <a:tab pos="756920" algn="l"/>
              </a:tabLst>
            </a:pPr>
            <a:r>
              <a:rPr sz="1900" spc="-5" dirty="0">
                <a:latin typeface="Tahoma"/>
                <a:cs typeface="Tahoma"/>
              </a:rPr>
              <a:t>Solaris</a:t>
            </a:r>
            <a:r>
              <a:rPr sz="1900" spc="15" dirty="0">
                <a:latin typeface="Tahoma"/>
                <a:cs typeface="Tahoma"/>
              </a:rPr>
              <a:t> </a:t>
            </a:r>
            <a:r>
              <a:rPr sz="1900" spc="-5" dirty="0">
                <a:latin typeface="Tahoma"/>
                <a:cs typeface="Tahoma"/>
              </a:rPr>
              <a:t>9</a:t>
            </a:r>
            <a:r>
              <a:rPr sz="1900" spc="5" dirty="0">
                <a:latin typeface="Tahoma"/>
                <a:cs typeface="Tahoma"/>
              </a:rPr>
              <a:t> </a:t>
            </a:r>
            <a:r>
              <a:rPr sz="1900" spc="-10" dirty="0">
                <a:latin typeface="Tahoma"/>
                <a:cs typeface="Tahoma"/>
              </a:rPr>
              <a:t>and </a:t>
            </a:r>
            <a:r>
              <a:rPr sz="1900" spc="-5" dirty="0">
                <a:latin typeface="Tahoma"/>
                <a:cs typeface="Tahoma"/>
              </a:rPr>
              <a:t>later</a:t>
            </a:r>
            <a:endParaRPr sz="1900">
              <a:latin typeface="Tahoma"/>
              <a:cs typeface="Tahoma"/>
            </a:endParaRPr>
          </a:p>
        </p:txBody>
      </p:sp>
      <p:pic>
        <p:nvPicPr>
          <p:cNvPr id="4" name="object 4"/>
          <p:cNvPicPr/>
          <p:nvPr/>
        </p:nvPicPr>
        <p:blipFill>
          <a:blip r:embed="rId2" cstate="print"/>
          <a:stretch>
            <a:fillRect/>
          </a:stretch>
        </p:blipFill>
        <p:spPr>
          <a:xfrm>
            <a:off x="781812" y="4972811"/>
            <a:ext cx="5321807" cy="1795271"/>
          </a:xfrm>
          <a:prstGeom prst="rect">
            <a:avLst/>
          </a:prstGeom>
        </p:spPr>
      </p:pic>
      <p:pic>
        <p:nvPicPr>
          <p:cNvPr id="5" name="object 5"/>
          <p:cNvPicPr/>
          <p:nvPr/>
        </p:nvPicPr>
        <p:blipFill>
          <a:blip r:embed="rId3" cstate="print"/>
          <a:stretch>
            <a:fillRect/>
          </a:stretch>
        </p:blipFill>
        <p:spPr>
          <a:xfrm>
            <a:off x="6283452" y="3606800"/>
            <a:ext cx="2960436" cy="3065398"/>
          </a:xfrm>
          <a:prstGeom prst="rect">
            <a:avLst/>
          </a:prstGeom>
        </p:spPr>
      </p:pic>
      <p:pic>
        <p:nvPicPr>
          <p:cNvPr id="6" name="object 6"/>
          <p:cNvPicPr/>
          <p:nvPr/>
        </p:nvPicPr>
        <p:blipFill>
          <a:blip r:embed="rId4" cstate="print"/>
          <a:stretch>
            <a:fillRect/>
          </a:stretch>
        </p:blipFill>
        <p:spPr>
          <a:xfrm>
            <a:off x="4446223" y="2776474"/>
            <a:ext cx="4755938" cy="532384"/>
          </a:xfrm>
          <a:prstGeom prst="rect">
            <a:avLst/>
          </a:prstGeom>
        </p:spPr>
      </p:pic>
      <p:sp>
        <p:nvSpPr>
          <p:cNvPr id="7" name="object 7"/>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15" dirty="0"/>
              <a:t>4-Threads</a:t>
            </a:r>
          </a:p>
        </p:txBody>
      </p:sp>
      <p:sp>
        <p:nvSpPr>
          <p:cNvPr id="8" name="object 8"/>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25</a:t>
            </a:fld>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60469" y="807240"/>
            <a:ext cx="7006590" cy="452120"/>
          </a:xfrm>
          <a:prstGeom prst="rect">
            <a:avLst/>
          </a:prstGeom>
        </p:spPr>
        <p:txBody>
          <a:bodyPr vert="horz" wrap="square" lIns="0" tIns="12065" rIns="0" bIns="0" rtlCol="0">
            <a:spAutoFit/>
          </a:bodyPr>
          <a:lstStyle/>
          <a:p>
            <a:pPr marL="12700">
              <a:lnSpc>
                <a:spcPct val="100000"/>
              </a:lnSpc>
              <a:spcBef>
                <a:spcPts val="95"/>
              </a:spcBef>
            </a:pPr>
            <a:r>
              <a:rPr spc="-5" dirty="0"/>
              <a:t>Multithreading</a:t>
            </a:r>
            <a:r>
              <a:rPr spc="15" dirty="0"/>
              <a:t> </a:t>
            </a:r>
            <a:r>
              <a:rPr dirty="0"/>
              <a:t>Models:</a:t>
            </a:r>
            <a:r>
              <a:rPr spc="-10" dirty="0"/>
              <a:t> </a:t>
            </a:r>
            <a:r>
              <a:rPr spc="-5" dirty="0"/>
              <a:t>Many-to-Many</a:t>
            </a:r>
            <a:r>
              <a:rPr spc="25" dirty="0"/>
              <a:t> </a:t>
            </a:r>
            <a:r>
              <a:rPr dirty="0"/>
              <a:t>Model</a:t>
            </a:r>
          </a:p>
        </p:txBody>
      </p:sp>
      <p:sp>
        <p:nvSpPr>
          <p:cNvPr id="3" name="object 3"/>
          <p:cNvSpPr txBox="1"/>
          <p:nvPr/>
        </p:nvSpPr>
        <p:spPr>
          <a:xfrm>
            <a:off x="860584" y="1613410"/>
            <a:ext cx="7583805" cy="2449830"/>
          </a:xfrm>
          <a:prstGeom prst="rect">
            <a:avLst/>
          </a:prstGeom>
        </p:spPr>
        <p:txBody>
          <a:bodyPr vert="horz" wrap="square" lIns="0" tIns="12700" rIns="0" bIns="0" rtlCol="0">
            <a:spAutoFit/>
          </a:bodyPr>
          <a:lstStyle/>
          <a:p>
            <a:pPr marL="354965" marR="5080" indent="-342900">
              <a:lnSpc>
                <a:spcPct val="100000"/>
              </a:lnSpc>
              <a:spcBef>
                <a:spcPts val="100"/>
              </a:spcBef>
              <a:buChar char="•"/>
              <a:tabLst>
                <a:tab pos="356235" algn="l"/>
                <a:tab pos="356870" algn="l"/>
              </a:tabLst>
            </a:pPr>
            <a:r>
              <a:rPr sz="2100" spc="-5" dirty="0">
                <a:latin typeface="Tahoma"/>
                <a:cs typeface="Tahoma"/>
              </a:rPr>
              <a:t>Allows many user level threads </a:t>
            </a:r>
            <a:r>
              <a:rPr sz="2100" spc="5" dirty="0">
                <a:latin typeface="Tahoma"/>
                <a:cs typeface="Tahoma"/>
              </a:rPr>
              <a:t>to </a:t>
            </a:r>
            <a:r>
              <a:rPr sz="2100" spc="-5" dirty="0">
                <a:latin typeface="Tahoma"/>
                <a:cs typeface="Tahoma"/>
              </a:rPr>
              <a:t>be </a:t>
            </a:r>
            <a:r>
              <a:rPr sz="2100" dirty="0">
                <a:latin typeface="Tahoma"/>
                <a:cs typeface="Tahoma"/>
              </a:rPr>
              <a:t>mapped </a:t>
            </a:r>
            <a:r>
              <a:rPr sz="2100" spc="5" dirty="0">
                <a:latin typeface="Tahoma"/>
                <a:cs typeface="Tahoma"/>
              </a:rPr>
              <a:t>to </a:t>
            </a:r>
            <a:r>
              <a:rPr sz="2100" dirty="0">
                <a:latin typeface="Tahoma"/>
                <a:cs typeface="Tahoma"/>
              </a:rPr>
              <a:t>many </a:t>
            </a:r>
            <a:r>
              <a:rPr sz="2100" spc="-5" dirty="0">
                <a:latin typeface="Tahoma"/>
                <a:cs typeface="Tahoma"/>
              </a:rPr>
              <a:t>kernel </a:t>
            </a:r>
            <a:r>
              <a:rPr sz="2100" spc="-645" dirty="0">
                <a:latin typeface="Tahoma"/>
                <a:cs typeface="Tahoma"/>
              </a:rPr>
              <a:t> </a:t>
            </a:r>
            <a:r>
              <a:rPr sz="2100" spc="-5" dirty="0">
                <a:latin typeface="Tahoma"/>
                <a:cs typeface="Tahoma"/>
              </a:rPr>
              <a:t>threads</a:t>
            </a:r>
            <a:endParaRPr sz="2100">
              <a:latin typeface="Tahoma"/>
              <a:cs typeface="Tahoma"/>
            </a:endParaRPr>
          </a:p>
          <a:p>
            <a:pPr marL="354965" marR="23495" indent="-342900">
              <a:lnSpc>
                <a:spcPct val="100000"/>
              </a:lnSpc>
              <a:spcBef>
                <a:spcPts val="505"/>
              </a:spcBef>
              <a:buChar char="•"/>
              <a:tabLst>
                <a:tab pos="356235" algn="l"/>
                <a:tab pos="356870" algn="l"/>
                <a:tab pos="1727200" algn="l"/>
              </a:tabLst>
            </a:pPr>
            <a:r>
              <a:rPr sz="2100" spc="-5" dirty="0">
                <a:latin typeface="Tahoma"/>
                <a:cs typeface="Tahoma"/>
              </a:rPr>
              <a:t>Allows</a:t>
            </a:r>
            <a:r>
              <a:rPr sz="2100" spc="5" dirty="0">
                <a:latin typeface="Tahoma"/>
                <a:cs typeface="Tahoma"/>
              </a:rPr>
              <a:t> the	</a:t>
            </a:r>
            <a:r>
              <a:rPr sz="2100" dirty="0">
                <a:latin typeface="Tahoma"/>
                <a:cs typeface="Tahoma"/>
              </a:rPr>
              <a:t>operating </a:t>
            </a:r>
            <a:r>
              <a:rPr sz="2100" spc="-5" dirty="0">
                <a:latin typeface="Tahoma"/>
                <a:cs typeface="Tahoma"/>
              </a:rPr>
              <a:t>system </a:t>
            </a:r>
            <a:r>
              <a:rPr sz="2100" spc="5" dirty="0">
                <a:latin typeface="Tahoma"/>
                <a:cs typeface="Tahoma"/>
              </a:rPr>
              <a:t>to </a:t>
            </a:r>
            <a:r>
              <a:rPr sz="2100" spc="-5" dirty="0">
                <a:latin typeface="Tahoma"/>
                <a:cs typeface="Tahoma"/>
              </a:rPr>
              <a:t>create </a:t>
            </a:r>
            <a:r>
              <a:rPr sz="2100" dirty="0">
                <a:latin typeface="Tahoma"/>
                <a:cs typeface="Tahoma"/>
              </a:rPr>
              <a:t>a </a:t>
            </a:r>
            <a:r>
              <a:rPr sz="2100" spc="-5" dirty="0">
                <a:latin typeface="Tahoma"/>
                <a:cs typeface="Tahoma"/>
              </a:rPr>
              <a:t>sufficient </a:t>
            </a:r>
            <a:r>
              <a:rPr sz="2100" dirty="0">
                <a:latin typeface="Tahoma"/>
                <a:cs typeface="Tahoma"/>
              </a:rPr>
              <a:t>number </a:t>
            </a:r>
            <a:r>
              <a:rPr sz="2100" spc="-5" dirty="0">
                <a:latin typeface="Tahoma"/>
                <a:cs typeface="Tahoma"/>
              </a:rPr>
              <a:t>of </a:t>
            </a:r>
            <a:r>
              <a:rPr sz="2100" spc="-645" dirty="0">
                <a:latin typeface="Tahoma"/>
                <a:cs typeface="Tahoma"/>
              </a:rPr>
              <a:t> </a:t>
            </a:r>
            <a:r>
              <a:rPr sz="2100" spc="-5" dirty="0">
                <a:latin typeface="Tahoma"/>
                <a:cs typeface="Tahoma"/>
              </a:rPr>
              <a:t>kernel</a:t>
            </a:r>
            <a:r>
              <a:rPr sz="2100" spc="-10" dirty="0">
                <a:latin typeface="Tahoma"/>
                <a:cs typeface="Tahoma"/>
              </a:rPr>
              <a:t> </a:t>
            </a:r>
            <a:r>
              <a:rPr sz="2100" spc="-5" dirty="0">
                <a:latin typeface="Tahoma"/>
                <a:cs typeface="Tahoma"/>
              </a:rPr>
              <a:t>threads</a:t>
            </a:r>
            <a:endParaRPr sz="2100">
              <a:latin typeface="Tahoma"/>
              <a:cs typeface="Tahoma"/>
            </a:endParaRPr>
          </a:p>
          <a:p>
            <a:pPr marL="356235" indent="-344170">
              <a:lnSpc>
                <a:spcPct val="100000"/>
              </a:lnSpc>
              <a:spcBef>
                <a:spcPts val="500"/>
              </a:spcBef>
              <a:buChar char="•"/>
              <a:tabLst>
                <a:tab pos="356235" algn="l"/>
                <a:tab pos="356870" algn="l"/>
              </a:tabLst>
            </a:pPr>
            <a:r>
              <a:rPr sz="2100" spc="-5" dirty="0">
                <a:latin typeface="Tahoma"/>
                <a:cs typeface="Tahoma"/>
              </a:rPr>
              <a:t>Example:</a:t>
            </a:r>
            <a:endParaRPr sz="2100">
              <a:latin typeface="Tahoma"/>
              <a:cs typeface="Tahoma"/>
            </a:endParaRPr>
          </a:p>
          <a:p>
            <a:pPr marL="756285" lvl="1" indent="-287655">
              <a:lnSpc>
                <a:spcPct val="100000"/>
              </a:lnSpc>
              <a:spcBef>
                <a:spcPts val="465"/>
              </a:spcBef>
              <a:buChar char="–"/>
              <a:tabLst>
                <a:tab pos="756285" algn="l"/>
                <a:tab pos="756920" algn="l"/>
              </a:tabLst>
            </a:pPr>
            <a:r>
              <a:rPr sz="1900" spc="-5" dirty="0">
                <a:latin typeface="Tahoma"/>
                <a:cs typeface="Tahoma"/>
              </a:rPr>
              <a:t>Solaris</a:t>
            </a:r>
            <a:r>
              <a:rPr sz="1900" spc="25" dirty="0">
                <a:latin typeface="Tahoma"/>
                <a:cs typeface="Tahoma"/>
              </a:rPr>
              <a:t> </a:t>
            </a:r>
            <a:r>
              <a:rPr sz="1900" spc="-10" dirty="0">
                <a:latin typeface="Tahoma"/>
                <a:cs typeface="Tahoma"/>
              </a:rPr>
              <a:t>prior</a:t>
            </a:r>
            <a:r>
              <a:rPr sz="1900" spc="20" dirty="0">
                <a:latin typeface="Tahoma"/>
                <a:cs typeface="Tahoma"/>
              </a:rPr>
              <a:t> </a:t>
            </a:r>
            <a:r>
              <a:rPr sz="1900" dirty="0">
                <a:latin typeface="Tahoma"/>
                <a:cs typeface="Tahoma"/>
              </a:rPr>
              <a:t>to</a:t>
            </a:r>
            <a:r>
              <a:rPr sz="1900" spc="20" dirty="0">
                <a:latin typeface="Tahoma"/>
                <a:cs typeface="Tahoma"/>
              </a:rPr>
              <a:t> </a:t>
            </a:r>
            <a:r>
              <a:rPr sz="1900" spc="-10" dirty="0">
                <a:latin typeface="Tahoma"/>
                <a:cs typeface="Tahoma"/>
              </a:rPr>
              <a:t>version</a:t>
            </a:r>
            <a:r>
              <a:rPr sz="1900" spc="25" dirty="0">
                <a:latin typeface="Tahoma"/>
                <a:cs typeface="Tahoma"/>
              </a:rPr>
              <a:t> </a:t>
            </a:r>
            <a:r>
              <a:rPr sz="1900" spc="-5" dirty="0">
                <a:latin typeface="Tahoma"/>
                <a:cs typeface="Tahoma"/>
              </a:rPr>
              <a:t>9</a:t>
            </a:r>
            <a:endParaRPr sz="1900">
              <a:latin typeface="Tahoma"/>
              <a:cs typeface="Tahoma"/>
            </a:endParaRPr>
          </a:p>
          <a:p>
            <a:pPr marL="756285" lvl="1" indent="-287655">
              <a:lnSpc>
                <a:spcPct val="100000"/>
              </a:lnSpc>
              <a:spcBef>
                <a:spcPts val="455"/>
              </a:spcBef>
              <a:buChar char="–"/>
              <a:tabLst>
                <a:tab pos="756285" algn="l"/>
                <a:tab pos="756920" algn="l"/>
              </a:tabLst>
            </a:pPr>
            <a:r>
              <a:rPr sz="1900" spc="-10" dirty="0">
                <a:latin typeface="Tahoma"/>
                <a:cs typeface="Tahoma"/>
              </a:rPr>
              <a:t>Windows</a:t>
            </a:r>
            <a:r>
              <a:rPr sz="1900" spc="40" dirty="0">
                <a:latin typeface="Tahoma"/>
                <a:cs typeface="Tahoma"/>
              </a:rPr>
              <a:t> </a:t>
            </a:r>
            <a:r>
              <a:rPr sz="1900" spc="-10" dirty="0">
                <a:latin typeface="Tahoma"/>
                <a:cs typeface="Tahoma"/>
              </a:rPr>
              <a:t>NT/2000</a:t>
            </a:r>
            <a:r>
              <a:rPr sz="1900" spc="45" dirty="0">
                <a:latin typeface="Tahoma"/>
                <a:cs typeface="Tahoma"/>
              </a:rPr>
              <a:t> </a:t>
            </a:r>
            <a:r>
              <a:rPr sz="1900" spc="-5" dirty="0">
                <a:latin typeface="Tahoma"/>
                <a:cs typeface="Tahoma"/>
              </a:rPr>
              <a:t>with</a:t>
            </a:r>
            <a:r>
              <a:rPr sz="1900" spc="20" dirty="0">
                <a:latin typeface="Tahoma"/>
                <a:cs typeface="Tahoma"/>
              </a:rPr>
              <a:t> </a:t>
            </a:r>
            <a:r>
              <a:rPr sz="1900" dirty="0">
                <a:latin typeface="Tahoma"/>
                <a:cs typeface="Tahoma"/>
              </a:rPr>
              <a:t>the</a:t>
            </a:r>
            <a:r>
              <a:rPr sz="1900" spc="5" dirty="0">
                <a:latin typeface="Tahoma"/>
                <a:cs typeface="Tahoma"/>
              </a:rPr>
              <a:t> </a:t>
            </a:r>
            <a:r>
              <a:rPr sz="1900" spc="-10" dirty="0">
                <a:latin typeface="Tahoma"/>
                <a:cs typeface="Tahoma"/>
              </a:rPr>
              <a:t>ThreadFiber</a:t>
            </a:r>
            <a:r>
              <a:rPr sz="1900" spc="75" dirty="0">
                <a:latin typeface="Tahoma"/>
                <a:cs typeface="Tahoma"/>
              </a:rPr>
              <a:t> </a:t>
            </a:r>
            <a:r>
              <a:rPr sz="1900" spc="-10" dirty="0">
                <a:latin typeface="Tahoma"/>
                <a:cs typeface="Tahoma"/>
              </a:rPr>
              <a:t>package</a:t>
            </a:r>
            <a:endParaRPr sz="1900">
              <a:latin typeface="Tahoma"/>
              <a:cs typeface="Tahoma"/>
            </a:endParaRPr>
          </a:p>
        </p:txBody>
      </p:sp>
      <p:grpSp>
        <p:nvGrpSpPr>
          <p:cNvPr id="4" name="object 4"/>
          <p:cNvGrpSpPr/>
          <p:nvPr/>
        </p:nvGrpSpPr>
        <p:grpSpPr>
          <a:xfrm>
            <a:off x="781812" y="4155947"/>
            <a:ext cx="8682355" cy="3065145"/>
            <a:chOff x="781812" y="4155947"/>
            <a:chExt cx="8682355" cy="3065145"/>
          </a:xfrm>
        </p:grpSpPr>
        <p:pic>
          <p:nvPicPr>
            <p:cNvPr id="5" name="object 5"/>
            <p:cNvPicPr/>
            <p:nvPr/>
          </p:nvPicPr>
          <p:blipFill>
            <a:blip r:embed="rId2" cstate="print"/>
            <a:stretch>
              <a:fillRect/>
            </a:stretch>
          </p:blipFill>
          <p:spPr>
            <a:xfrm>
              <a:off x="781812" y="4392168"/>
              <a:ext cx="3677411" cy="2793491"/>
            </a:xfrm>
            <a:prstGeom prst="rect">
              <a:avLst/>
            </a:prstGeom>
          </p:spPr>
        </p:pic>
        <p:pic>
          <p:nvPicPr>
            <p:cNvPr id="6" name="object 6"/>
            <p:cNvPicPr/>
            <p:nvPr/>
          </p:nvPicPr>
          <p:blipFill>
            <a:blip r:embed="rId3" cstate="print"/>
            <a:stretch>
              <a:fillRect/>
            </a:stretch>
          </p:blipFill>
          <p:spPr>
            <a:xfrm>
              <a:off x="4480559" y="4155947"/>
              <a:ext cx="4983479" cy="3064764"/>
            </a:xfrm>
            <a:prstGeom prst="rect">
              <a:avLst/>
            </a:prstGeom>
          </p:spPr>
        </p:pic>
      </p:grpSp>
      <p:sp>
        <p:nvSpPr>
          <p:cNvPr id="7" name="object 7"/>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15" dirty="0"/>
              <a:t>4-Threads</a:t>
            </a:r>
          </a:p>
        </p:txBody>
      </p:sp>
      <p:sp>
        <p:nvSpPr>
          <p:cNvPr id="8" name="object 8"/>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26</a:t>
            </a:fld>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9082" y="807240"/>
            <a:ext cx="5276215" cy="452120"/>
          </a:xfrm>
          <a:prstGeom prst="rect">
            <a:avLst/>
          </a:prstGeom>
        </p:spPr>
        <p:txBody>
          <a:bodyPr vert="horz" wrap="square" lIns="0" tIns="12065" rIns="0" bIns="0" rtlCol="0">
            <a:spAutoFit/>
          </a:bodyPr>
          <a:lstStyle/>
          <a:p>
            <a:pPr marL="12700">
              <a:lnSpc>
                <a:spcPct val="100000"/>
              </a:lnSpc>
              <a:spcBef>
                <a:spcPts val="95"/>
              </a:spcBef>
            </a:pPr>
            <a:r>
              <a:rPr spc="-10" dirty="0"/>
              <a:t>Windows:</a:t>
            </a:r>
            <a:r>
              <a:rPr spc="-5" dirty="0"/>
              <a:t> Threads</a:t>
            </a:r>
            <a:r>
              <a:rPr spc="20" dirty="0"/>
              <a:t> </a:t>
            </a:r>
            <a:r>
              <a:rPr spc="-10" dirty="0"/>
              <a:t>and</a:t>
            </a:r>
            <a:r>
              <a:rPr spc="35" dirty="0"/>
              <a:t> </a:t>
            </a:r>
            <a:r>
              <a:rPr spc="-5" dirty="0"/>
              <a:t>Processes</a:t>
            </a:r>
          </a:p>
        </p:txBody>
      </p:sp>
      <p:grpSp>
        <p:nvGrpSpPr>
          <p:cNvPr id="3" name="object 3"/>
          <p:cNvGrpSpPr/>
          <p:nvPr/>
        </p:nvGrpSpPr>
        <p:grpSpPr>
          <a:xfrm>
            <a:off x="7077455" y="1743455"/>
            <a:ext cx="2025650" cy="4979035"/>
            <a:chOff x="7077455" y="1743455"/>
            <a:chExt cx="2025650" cy="4979035"/>
          </a:xfrm>
        </p:grpSpPr>
        <p:sp>
          <p:nvSpPr>
            <p:cNvPr id="4" name="object 4"/>
            <p:cNvSpPr/>
            <p:nvPr/>
          </p:nvSpPr>
          <p:spPr>
            <a:xfrm>
              <a:off x="7082027" y="1749551"/>
              <a:ext cx="2016760" cy="4968240"/>
            </a:xfrm>
            <a:custGeom>
              <a:avLst/>
              <a:gdLst/>
              <a:ahLst/>
              <a:cxnLst/>
              <a:rect l="l" t="t" r="r" b="b"/>
              <a:pathLst>
                <a:path w="2016759" h="4968240">
                  <a:moveTo>
                    <a:pt x="2016251" y="4968240"/>
                  </a:moveTo>
                  <a:lnTo>
                    <a:pt x="0" y="4968240"/>
                  </a:lnTo>
                  <a:lnTo>
                    <a:pt x="0" y="0"/>
                  </a:lnTo>
                  <a:lnTo>
                    <a:pt x="2016251" y="0"/>
                  </a:lnTo>
                  <a:lnTo>
                    <a:pt x="2016251" y="4968240"/>
                  </a:lnTo>
                  <a:close/>
                </a:path>
              </a:pathLst>
            </a:custGeom>
            <a:solidFill>
              <a:srgbClr val="BADFE2"/>
            </a:solidFill>
          </p:spPr>
          <p:txBody>
            <a:bodyPr wrap="square" lIns="0" tIns="0" rIns="0" bIns="0" rtlCol="0"/>
            <a:lstStyle/>
            <a:p>
              <a:endParaRPr/>
            </a:p>
          </p:txBody>
        </p:sp>
        <p:sp>
          <p:nvSpPr>
            <p:cNvPr id="5" name="object 5"/>
            <p:cNvSpPr/>
            <p:nvPr/>
          </p:nvSpPr>
          <p:spPr>
            <a:xfrm>
              <a:off x="7077455" y="1743455"/>
              <a:ext cx="2025650" cy="4979035"/>
            </a:xfrm>
            <a:custGeom>
              <a:avLst/>
              <a:gdLst/>
              <a:ahLst/>
              <a:cxnLst/>
              <a:rect l="l" t="t" r="r" b="b"/>
              <a:pathLst>
                <a:path w="2025650" h="4979034">
                  <a:moveTo>
                    <a:pt x="2025396" y="4978907"/>
                  </a:moveTo>
                  <a:lnTo>
                    <a:pt x="0" y="4978907"/>
                  </a:lnTo>
                  <a:lnTo>
                    <a:pt x="0" y="0"/>
                  </a:lnTo>
                  <a:lnTo>
                    <a:pt x="2025396" y="0"/>
                  </a:lnTo>
                  <a:lnTo>
                    <a:pt x="2025396" y="6096"/>
                  </a:lnTo>
                  <a:lnTo>
                    <a:pt x="9144" y="6096"/>
                  </a:lnTo>
                  <a:lnTo>
                    <a:pt x="4572" y="10668"/>
                  </a:lnTo>
                  <a:lnTo>
                    <a:pt x="9144" y="10668"/>
                  </a:lnTo>
                  <a:lnTo>
                    <a:pt x="9144" y="4969764"/>
                  </a:lnTo>
                  <a:lnTo>
                    <a:pt x="4572" y="4969764"/>
                  </a:lnTo>
                  <a:lnTo>
                    <a:pt x="9144" y="4974336"/>
                  </a:lnTo>
                  <a:lnTo>
                    <a:pt x="2025396" y="4974336"/>
                  </a:lnTo>
                  <a:lnTo>
                    <a:pt x="2025396" y="4978907"/>
                  </a:lnTo>
                  <a:close/>
                </a:path>
                <a:path w="2025650" h="4979034">
                  <a:moveTo>
                    <a:pt x="9144" y="10668"/>
                  </a:moveTo>
                  <a:lnTo>
                    <a:pt x="4572" y="10668"/>
                  </a:lnTo>
                  <a:lnTo>
                    <a:pt x="9144" y="6096"/>
                  </a:lnTo>
                  <a:lnTo>
                    <a:pt x="9144" y="10668"/>
                  </a:lnTo>
                  <a:close/>
                </a:path>
                <a:path w="2025650" h="4979034">
                  <a:moveTo>
                    <a:pt x="2016251" y="10668"/>
                  </a:moveTo>
                  <a:lnTo>
                    <a:pt x="9144" y="10668"/>
                  </a:lnTo>
                  <a:lnTo>
                    <a:pt x="9144" y="6096"/>
                  </a:lnTo>
                  <a:lnTo>
                    <a:pt x="2016251" y="6096"/>
                  </a:lnTo>
                  <a:lnTo>
                    <a:pt x="2016251" y="10668"/>
                  </a:lnTo>
                  <a:close/>
                </a:path>
                <a:path w="2025650" h="4979034">
                  <a:moveTo>
                    <a:pt x="2016251" y="4974336"/>
                  </a:moveTo>
                  <a:lnTo>
                    <a:pt x="2016251" y="6096"/>
                  </a:lnTo>
                  <a:lnTo>
                    <a:pt x="2020824" y="10668"/>
                  </a:lnTo>
                  <a:lnTo>
                    <a:pt x="2025396" y="10668"/>
                  </a:lnTo>
                  <a:lnTo>
                    <a:pt x="2025396" y="4969764"/>
                  </a:lnTo>
                  <a:lnTo>
                    <a:pt x="2020824" y="4969764"/>
                  </a:lnTo>
                  <a:lnTo>
                    <a:pt x="2016251" y="4974336"/>
                  </a:lnTo>
                  <a:close/>
                </a:path>
                <a:path w="2025650" h="4979034">
                  <a:moveTo>
                    <a:pt x="2025396" y="10668"/>
                  </a:moveTo>
                  <a:lnTo>
                    <a:pt x="2020824" y="10668"/>
                  </a:lnTo>
                  <a:lnTo>
                    <a:pt x="2016251" y="6096"/>
                  </a:lnTo>
                  <a:lnTo>
                    <a:pt x="2025396" y="6096"/>
                  </a:lnTo>
                  <a:lnTo>
                    <a:pt x="2025396" y="10668"/>
                  </a:lnTo>
                  <a:close/>
                </a:path>
                <a:path w="2025650" h="4979034">
                  <a:moveTo>
                    <a:pt x="9144" y="4974336"/>
                  </a:moveTo>
                  <a:lnTo>
                    <a:pt x="4572" y="4969764"/>
                  </a:lnTo>
                  <a:lnTo>
                    <a:pt x="9144" y="4969764"/>
                  </a:lnTo>
                  <a:lnTo>
                    <a:pt x="9144" y="4974336"/>
                  </a:lnTo>
                  <a:close/>
                </a:path>
                <a:path w="2025650" h="4979034">
                  <a:moveTo>
                    <a:pt x="2016251" y="4974336"/>
                  </a:moveTo>
                  <a:lnTo>
                    <a:pt x="9144" y="4974336"/>
                  </a:lnTo>
                  <a:lnTo>
                    <a:pt x="9144" y="4969764"/>
                  </a:lnTo>
                  <a:lnTo>
                    <a:pt x="2016251" y="4969764"/>
                  </a:lnTo>
                  <a:lnTo>
                    <a:pt x="2016251" y="4974336"/>
                  </a:lnTo>
                  <a:close/>
                </a:path>
                <a:path w="2025650" h="4979034">
                  <a:moveTo>
                    <a:pt x="2025396" y="4974336"/>
                  </a:moveTo>
                  <a:lnTo>
                    <a:pt x="2016251" y="4974336"/>
                  </a:lnTo>
                  <a:lnTo>
                    <a:pt x="2020824" y="4969764"/>
                  </a:lnTo>
                  <a:lnTo>
                    <a:pt x="2025396" y="4969764"/>
                  </a:lnTo>
                  <a:lnTo>
                    <a:pt x="2025396" y="4974336"/>
                  </a:lnTo>
                  <a:close/>
                </a:path>
              </a:pathLst>
            </a:custGeom>
            <a:solidFill>
              <a:srgbClr val="000000"/>
            </a:solidFill>
          </p:spPr>
          <p:txBody>
            <a:bodyPr wrap="square" lIns="0" tIns="0" rIns="0" bIns="0" rtlCol="0"/>
            <a:lstStyle/>
            <a:p>
              <a:endParaRPr/>
            </a:p>
          </p:txBody>
        </p:sp>
      </p:grpSp>
      <p:sp>
        <p:nvSpPr>
          <p:cNvPr id="6" name="object 6"/>
          <p:cNvSpPr txBox="1"/>
          <p:nvPr/>
        </p:nvSpPr>
        <p:spPr>
          <a:xfrm>
            <a:off x="7082028" y="1749551"/>
            <a:ext cx="2016760" cy="4968240"/>
          </a:xfrm>
          <a:prstGeom prst="rect">
            <a:avLst/>
          </a:prstGeom>
        </p:spPr>
        <p:txBody>
          <a:bodyPr vert="horz" wrap="square" lIns="0" tIns="0" rIns="0" bIns="0" rtlCol="0">
            <a:spAutoFit/>
          </a:bodyPr>
          <a:lstStyle/>
          <a:p>
            <a:pPr>
              <a:lnSpc>
                <a:spcPct val="100000"/>
              </a:lnSpc>
            </a:pPr>
            <a:endParaRPr sz="2400">
              <a:latin typeface="Times New Roman"/>
              <a:cs typeface="Times New Roman"/>
            </a:endParaRPr>
          </a:p>
          <a:p>
            <a:pPr>
              <a:lnSpc>
                <a:spcPct val="100000"/>
              </a:lnSpc>
            </a:pPr>
            <a:endParaRPr sz="2400">
              <a:latin typeface="Times New Roman"/>
              <a:cs typeface="Times New Roman"/>
            </a:endParaRPr>
          </a:p>
          <a:p>
            <a:pPr>
              <a:lnSpc>
                <a:spcPct val="100000"/>
              </a:lnSpc>
            </a:pPr>
            <a:endParaRPr sz="2400">
              <a:latin typeface="Times New Roman"/>
              <a:cs typeface="Times New Roman"/>
            </a:endParaRPr>
          </a:p>
          <a:p>
            <a:pPr>
              <a:lnSpc>
                <a:spcPct val="100000"/>
              </a:lnSpc>
              <a:spcBef>
                <a:spcPts val="45"/>
              </a:spcBef>
            </a:pPr>
            <a:endParaRPr sz="3000">
              <a:latin typeface="Times New Roman"/>
              <a:cs typeface="Times New Roman"/>
            </a:endParaRPr>
          </a:p>
          <a:p>
            <a:pPr marL="161290" marR="269875">
              <a:lnSpc>
                <a:spcPct val="100000"/>
              </a:lnSpc>
            </a:pPr>
            <a:r>
              <a:rPr sz="2000" spc="-5" dirty="0">
                <a:latin typeface="Tahoma"/>
                <a:cs typeface="Tahoma"/>
              </a:rPr>
              <a:t>C</a:t>
            </a:r>
            <a:r>
              <a:rPr sz="2000" spc="-25" dirty="0">
                <a:latin typeface="Tahoma"/>
                <a:cs typeface="Tahoma"/>
              </a:rPr>
              <a:t>r</a:t>
            </a:r>
            <a:r>
              <a:rPr sz="2000" spc="5" dirty="0">
                <a:latin typeface="Tahoma"/>
                <a:cs typeface="Tahoma"/>
              </a:rPr>
              <a:t>e</a:t>
            </a:r>
            <a:r>
              <a:rPr sz="2000" spc="10" dirty="0">
                <a:latin typeface="Tahoma"/>
                <a:cs typeface="Tahoma"/>
              </a:rPr>
              <a:t>a</a:t>
            </a:r>
            <a:r>
              <a:rPr sz="2000" spc="-10" dirty="0">
                <a:latin typeface="Tahoma"/>
                <a:cs typeface="Tahoma"/>
              </a:rPr>
              <a:t>t</a:t>
            </a:r>
            <a:r>
              <a:rPr sz="2000" spc="5" dirty="0">
                <a:latin typeface="Tahoma"/>
                <a:cs typeface="Tahoma"/>
              </a:rPr>
              <a:t>e</a:t>
            </a:r>
            <a:r>
              <a:rPr sz="2000" spc="-5" dirty="0">
                <a:latin typeface="Tahoma"/>
                <a:cs typeface="Tahoma"/>
              </a:rPr>
              <a:t>P</a:t>
            </a:r>
            <a:r>
              <a:rPr sz="2000" spc="-25" dirty="0">
                <a:latin typeface="Tahoma"/>
                <a:cs typeface="Tahoma"/>
              </a:rPr>
              <a:t>r</a:t>
            </a:r>
            <a:r>
              <a:rPr sz="2000" spc="10" dirty="0">
                <a:latin typeface="Tahoma"/>
                <a:cs typeface="Tahoma"/>
              </a:rPr>
              <a:t>o</a:t>
            </a:r>
            <a:r>
              <a:rPr sz="2000" spc="-5" dirty="0">
                <a:latin typeface="Tahoma"/>
                <a:cs typeface="Tahoma"/>
              </a:rPr>
              <a:t>c</a:t>
            </a:r>
            <a:r>
              <a:rPr sz="2000" spc="5" dirty="0">
                <a:latin typeface="Tahoma"/>
                <a:cs typeface="Tahoma"/>
              </a:rPr>
              <a:t>e</a:t>
            </a:r>
            <a:r>
              <a:rPr sz="2000" spc="-15" dirty="0">
                <a:latin typeface="Tahoma"/>
                <a:cs typeface="Tahoma"/>
              </a:rPr>
              <a:t>s</a:t>
            </a:r>
            <a:r>
              <a:rPr sz="2000" dirty="0">
                <a:latin typeface="Tahoma"/>
                <a:cs typeface="Tahoma"/>
              </a:rPr>
              <a:t>s  </a:t>
            </a:r>
            <a:r>
              <a:rPr sz="2000" spc="-5" dirty="0">
                <a:latin typeface="Tahoma"/>
                <a:cs typeface="Tahoma"/>
              </a:rPr>
              <a:t>ExitProcess</a:t>
            </a:r>
            <a:endParaRPr sz="2000">
              <a:latin typeface="Tahoma"/>
              <a:cs typeface="Tahoma"/>
            </a:endParaRPr>
          </a:p>
          <a:p>
            <a:pPr>
              <a:lnSpc>
                <a:spcPct val="100000"/>
              </a:lnSpc>
              <a:spcBef>
                <a:spcPts val="15"/>
              </a:spcBef>
            </a:pPr>
            <a:endParaRPr sz="3050">
              <a:latin typeface="Tahoma"/>
              <a:cs typeface="Tahoma"/>
            </a:endParaRPr>
          </a:p>
          <a:p>
            <a:pPr marL="234315" marR="250825">
              <a:lnSpc>
                <a:spcPct val="120000"/>
              </a:lnSpc>
            </a:pPr>
            <a:r>
              <a:rPr sz="2000" spc="-5" dirty="0">
                <a:latin typeface="Tahoma"/>
                <a:cs typeface="Tahoma"/>
              </a:rPr>
              <a:t>Cr</a:t>
            </a:r>
            <a:r>
              <a:rPr sz="2000" spc="-15" dirty="0">
                <a:latin typeface="Tahoma"/>
                <a:cs typeface="Tahoma"/>
              </a:rPr>
              <a:t>e</a:t>
            </a:r>
            <a:r>
              <a:rPr sz="2000" spc="10" dirty="0">
                <a:latin typeface="Tahoma"/>
                <a:cs typeface="Tahoma"/>
              </a:rPr>
              <a:t>at</a:t>
            </a:r>
            <a:r>
              <a:rPr sz="2000" spc="-15" dirty="0">
                <a:latin typeface="Tahoma"/>
                <a:cs typeface="Tahoma"/>
              </a:rPr>
              <a:t>e</a:t>
            </a:r>
            <a:r>
              <a:rPr sz="2000" spc="10" dirty="0">
                <a:latin typeface="Tahoma"/>
                <a:cs typeface="Tahoma"/>
              </a:rPr>
              <a:t>T</a:t>
            </a:r>
            <a:r>
              <a:rPr sz="2000" dirty="0">
                <a:latin typeface="Tahoma"/>
                <a:cs typeface="Tahoma"/>
              </a:rPr>
              <a:t>h</a:t>
            </a:r>
            <a:r>
              <a:rPr sz="2000" spc="-5" dirty="0">
                <a:latin typeface="Tahoma"/>
                <a:cs typeface="Tahoma"/>
              </a:rPr>
              <a:t>r</a:t>
            </a:r>
            <a:r>
              <a:rPr sz="2000" spc="-15" dirty="0">
                <a:latin typeface="Tahoma"/>
                <a:cs typeface="Tahoma"/>
              </a:rPr>
              <a:t>e</a:t>
            </a:r>
            <a:r>
              <a:rPr sz="2000" spc="10" dirty="0">
                <a:latin typeface="Tahoma"/>
                <a:cs typeface="Tahoma"/>
              </a:rPr>
              <a:t>a</a:t>
            </a:r>
            <a:r>
              <a:rPr sz="2000" dirty="0">
                <a:latin typeface="Tahoma"/>
                <a:cs typeface="Tahoma"/>
              </a:rPr>
              <a:t>d  ExitThread</a:t>
            </a:r>
            <a:endParaRPr sz="2000">
              <a:latin typeface="Tahoma"/>
              <a:cs typeface="Tahoma"/>
            </a:endParaRPr>
          </a:p>
          <a:p>
            <a:pPr>
              <a:lnSpc>
                <a:spcPct val="100000"/>
              </a:lnSpc>
              <a:spcBef>
                <a:spcPts val="55"/>
              </a:spcBef>
            </a:pPr>
            <a:endParaRPr sz="2700">
              <a:latin typeface="Tahoma"/>
              <a:cs typeface="Tahoma"/>
            </a:endParaRPr>
          </a:p>
          <a:p>
            <a:pPr marL="306070" marR="151765">
              <a:lnSpc>
                <a:spcPct val="100000"/>
              </a:lnSpc>
            </a:pPr>
            <a:r>
              <a:rPr sz="2000" spc="-5" dirty="0">
                <a:latin typeface="Tahoma"/>
                <a:cs typeface="Tahoma"/>
              </a:rPr>
              <a:t>CreateFiber </a:t>
            </a:r>
            <a:r>
              <a:rPr sz="2000" dirty="0">
                <a:latin typeface="Tahoma"/>
                <a:cs typeface="Tahoma"/>
              </a:rPr>
              <a:t> </a:t>
            </a:r>
            <a:r>
              <a:rPr sz="2000" spc="-5" dirty="0">
                <a:latin typeface="Tahoma"/>
                <a:cs typeface="Tahoma"/>
              </a:rPr>
              <a:t>ExitFiber </a:t>
            </a:r>
            <a:r>
              <a:rPr sz="2000" dirty="0">
                <a:latin typeface="Tahoma"/>
                <a:cs typeface="Tahoma"/>
              </a:rPr>
              <a:t> </a:t>
            </a:r>
            <a:r>
              <a:rPr sz="2000" spc="-15" dirty="0">
                <a:latin typeface="Tahoma"/>
                <a:cs typeface="Tahoma"/>
              </a:rPr>
              <a:t>S</a:t>
            </a:r>
            <a:r>
              <a:rPr sz="2000" spc="-5" dirty="0">
                <a:latin typeface="Tahoma"/>
                <a:cs typeface="Tahoma"/>
              </a:rPr>
              <a:t>w</a:t>
            </a:r>
            <a:r>
              <a:rPr sz="2000" dirty="0">
                <a:latin typeface="Tahoma"/>
                <a:cs typeface="Tahoma"/>
              </a:rPr>
              <a:t>i</a:t>
            </a:r>
            <a:r>
              <a:rPr sz="2000" spc="10" dirty="0">
                <a:latin typeface="Tahoma"/>
                <a:cs typeface="Tahoma"/>
              </a:rPr>
              <a:t>t</a:t>
            </a:r>
            <a:r>
              <a:rPr sz="2000" spc="-5" dirty="0">
                <a:latin typeface="Tahoma"/>
                <a:cs typeface="Tahoma"/>
              </a:rPr>
              <a:t>c</a:t>
            </a:r>
            <a:r>
              <a:rPr sz="2000" spc="-20" dirty="0">
                <a:latin typeface="Tahoma"/>
                <a:cs typeface="Tahoma"/>
              </a:rPr>
              <a:t>h</a:t>
            </a:r>
            <a:r>
              <a:rPr sz="2000" spc="-190" dirty="0">
                <a:latin typeface="Tahoma"/>
                <a:cs typeface="Tahoma"/>
              </a:rPr>
              <a:t>T</a:t>
            </a:r>
            <a:r>
              <a:rPr sz="2000" spc="-10" dirty="0">
                <a:latin typeface="Tahoma"/>
                <a:cs typeface="Tahoma"/>
              </a:rPr>
              <a:t>o</a:t>
            </a:r>
            <a:r>
              <a:rPr sz="2000" spc="15" dirty="0">
                <a:latin typeface="Tahoma"/>
                <a:cs typeface="Tahoma"/>
              </a:rPr>
              <a:t>F</a:t>
            </a:r>
            <a:r>
              <a:rPr sz="2000" spc="-20" dirty="0">
                <a:latin typeface="Tahoma"/>
                <a:cs typeface="Tahoma"/>
              </a:rPr>
              <a:t>i</a:t>
            </a:r>
            <a:r>
              <a:rPr sz="2000" spc="-10" dirty="0">
                <a:latin typeface="Tahoma"/>
                <a:cs typeface="Tahoma"/>
              </a:rPr>
              <a:t>b</a:t>
            </a:r>
            <a:r>
              <a:rPr sz="2000" spc="5" dirty="0">
                <a:latin typeface="Tahoma"/>
                <a:cs typeface="Tahoma"/>
              </a:rPr>
              <a:t>e</a:t>
            </a:r>
            <a:r>
              <a:rPr sz="2000" dirty="0">
                <a:latin typeface="Tahoma"/>
                <a:cs typeface="Tahoma"/>
              </a:rPr>
              <a:t>r</a:t>
            </a:r>
            <a:endParaRPr sz="2000">
              <a:latin typeface="Tahoma"/>
              <a:cs typeface="Tahoma"/>
            </a:endParaRPr>
          </a:p>
        </p:txBody>
      </p:sp>
      <p:sp>
        <p:nvSpPr>
          <p:cNvPr id="7" name="object 7"/>
          <p:cNvSpPr/>
          <p:nvPr/>
        </p:nvSpPr>
        <p:spPr>
          <a:xfrm>
            <a:off x="1127760" y="1950732"/>
            <a:ext cx="4204970" cy="4348480"/>
          </a:xfrm>
          <a:custGeom>
            <a:avLst/>
            <a:gdLst/>
            <a:ahLst/>
            <a:cxnLst/>
            <a:rect l="l" t="t" r="r" b="b"/>
            <a:pathLst>
              <a:path w="4204970" h="4348480">
                <a:moveTo>
                  <a:pt x="4204716" y="0"/>
                </a:moveTo>
                <a:lnTo>
                  <a:pt x="4175760" y="0"/>
                </a:lnTo>
                <a:lnTo>
                  <a:pt x="4175760" y="28956"/>
                </a:lnTo>
                <a:lnTo>
                  <a:pt x="4175760" y="719328"/>
                </a:lnTo>
                <a:lnTo>
                  <a:pt x="1972487" y="719328"/>
                </a:lnTo>
                <a:lnTo>
                  <a:pt x="1965947" y="716267"/>
                </a:lnTo>
                <a:lnTo>
                  <a:pt x="1964550" y="719328"/>
                </a:lnTo>
                <a:lnTo>
                  <a:pt x="1947367" y="719328"/>
                </a:lnTo>
                <a:lnTo>
                  <a:pt x="1946148" y="717804"/>
                </a:lnTo>
                <a:lnTo>
                  <a:pt x="1944192" y="719328"/>
                </a:lnTo>
                <a:lnTo>
                  <a:pt x="27432" y="719328"/>
                </a:lnTo>
                <a:lnTo>
                  <a:pt x="27432" y="28956"/>
                </a:lnTo>
                <a:lnTo>
                  <a:pt x="4175760" y="28956"/>
                </a:lnTo>
                <a:lnTo>
                  <a:pt x="4175760" y="0"/>
                </a:lnTo>
                <a:lnTo>
                  <a:pt x="0" y="0"/>
                </a:lnTo>
                <a:lnTo>
                  <a:pt x="0" y="748284"/>
                </a:lnTo>
                <a:lnTo>
                  <a:pt x="1907133" y="748284"/>
                </a:lnTo>
                <a:lnTo>
                  <a:pt x="1388897" y="1153198"/>
                </a:lnTo>
                <a:lnTo>
                  <a:pt x="1365504" y="1123188"/>
                </a:lnTo>
                <a:lnTo>
                  <a:pt x="1317218" y="1223759"/>
                </a:lnTo>
                <a:lnTo>
                  <a:pt x="0" y="1223759"/>
                </a:lnTo>
                <a:lnTo>
                  <a:pt x="0" y="1972043"/>
                </a:lnTo>
                <a:lnTo>
                  <a:pt x="1252054" y="1972043"/>
                </a:lnTo>
                <a:lnTo>
                  <a:pt x="603961" y="2384209"/>
                </a:lnTo>
                <a:lnTo>
                  <a:pt x="583692" y="2353056"/>
                </a:lnTo>
                <a:lnTo>
                  <a:pt x="527253" y="2447544"/>
                </a:lnTo>
                <a:lnTo>
                  <a:pt x="0" y="2447544"/>
                </a:lnTo>
                <a:lnTo>
                  <a:pt x="0" y="3195828"/>
                </a:lnTo>
                <a:lnTo>
                  <a:pt x="571487" y="3195828"/>
                </a:lnTo>
                <a:lnTo>
                  <a:pt x="571487" y="3500615"/>
                </a:lnTo>
                <a:lnTo>
                  <a:pt x="533387" y="3500615"/>
                </a:lnTo>
                <a:lnTo>
                  <a:pt x="582256" y="3599675"/>
                </a:lnTo>
                <a:lnTo>
                  <a:pt x="0" y="3599675"/>
                </a:lnTo>
                <a:lnTo>
                  <a:pt x="0" y="4347959"/>
                </a:lnTo>
                <a:lnTo>
                  <a:pt x="1181100" y="4347959"/>
                </a:lnTo>
                <a:lnTo>
                  <a:pt x="1181100" y="4334243"/>
                </a:lnTo>
                <a:lnTo>
                  <a:pt x="1181100" y="4319003"/>
                </a:lnTo>
                <a:lnTo>
                  <a:pt x="1181100" y="3628631"/>
                </a:lnTo>
                <a:lnTo>
                  <a:pt x="1181100" y="3614915"/>
                </a:lnTo>
                <a:lnTo>
                  <a:pt x="1181100" y="3599675"/>
                </a:lnTo>
                <a:lnTo>
                  <a:pt x="1152144" y="3599675"/>
                </a:lnTo>
                <a:lnTo>
                  <a:pt x="1152144" y="3628631"/>
                </a:lnTo>
                <a:lnTo>
                  <a:pt x="1152144" y="4319003"/>
                </a:lnTo>
                <a:lnTo>
                  <a:pt x="27432" y="4319003"/>
                </a:lnTo>
                <a:lnTo>
                  <a:pt x="27432" y="3628631"/>
                </a:lnTo>
                <a:lnTo>
                  <a:pt x="1152144" y="3628631"/>
                </a:lnTo>
                <a:lnTo>
                  <a:pt x="1152144" y="3599675"/>
                </a:lnTo>
                <a:lnTo>
                  <a:pt x="597496" y="3599675"/>
                </a:lnTo>
                <a:lnTo>
                  <a:pt x="638429" y="3518903"/>
                </a:lnTo>
                <a:lnTo>
                  <a:pt x="647687" y="3500615"/>
                </a:lnTo>
                <a:lnTo>
                  <a:pt x="609587" y="3500615"/>
                </a:lnTo>
                <a:lnTo>
                  <a:pt x="609587" y="3207550"/>
                </a:lnTo>
                <a:lnTo>
                  <a:pt x="1772412" y="3596614"/>
                </a:lnTo>
                <a:lnTo>
                  <a:pt x="1771383" y="3599675"/>
                </a:lnTo>
                <a:lnTo>
                  <a:pt x="1296911" y="3599675"/>
                </a:lnTo>
                <a:lnTo>
                  <a:pt x="1296911" y="4347959"/>
                </a:lnTo>
                <a:lnTo>
                  <a:pt x="2478024" y="4347959"/>
                </a:lnTo>
                <a:lnTo>
                  <a:pt x="2478024" y="4334243"/>
                </a:lnTo>
                <a:lnTo>
                  <a:pt x="2478024" y="4319003"/>
                </a:lnTo>
                <a:lnTo>
                  <a:pt x="2478024" y="3628631"/>
                </a:lnTo>
                <a:lnTo>
                  <a:pt x="2478024" y="3614915"/>
                </a:lnTo>
                <a:lnTo>
                  <a:pt x="2478024" y="3599675"/>
                </a:lnTo>
                <a:lnTo>
                  <a:pt x="2449068" y="3599675"/>
                </a:lnTo>
                <a:lnTo>
                  <a:pt x="2449068" y="3628631"/>
                </a:lnTo>
                <a:lnTo>
                  <a:pt x="2449068" y="4319003"/>
                </a:lnTo>
                <a:lnTo>
                  <a:pt x="1324343" y="4319003"/>
                </a:lnTo>
                <a:lnTo>
                  <a:pt x="1324343" y="3628631"/>
                </a:lnTo>
                <a:lnTo>
                  <a:pt x="1761744" y="3628631"/>
                </a:lnTo>
                <a:lnTo>
                  <a:pt x="1760220" y="3633216"/>
                </a:lnTo>
                <a:lnTo>
                  <a:pt x="1791919" y="3628631"/>
                </a:lnTo>
                <a:lnTo>
                  <a:pt x="2449068" y="3628631"/>
                </a:lnTo>
                <a:lnTo>
                  <a:pt x="2449068" y="3599675"/>
                </a:lnTo>
                <a:lnTo>
                  <a:pt x="1871713" y="3599675"/>
                </a:lnTo>
                <a:lnTo>
                  <a:pt x="1796796" y="3523488"/>
                </a:lnTo>
                <a:lnTo>
                  <a:pt x="1784604" y="3560064"/>
                </a:lnTo>
                <a:lnTo>
                  <a:pt x="825144" y="3240252"/>
                </a:lnTo>
                <a:lnTo>
                  <a:pt x="2975114" y="3599675"/>
                </a:lnTo>
                <a:lnTo>
                  <a:pt x="2592311" y="3599675"/>
                </a:lnTo>
                <a:lnTo>
                  <a:pt x="2592311" y="4347959"/>
                </a:lnTo>
                <a:lnTo>
                  <a:pt x="3773424" y="4347959"/>
                </a:lnTo>
                <a:lnTo>
                  <a:pt x="3773424" y="4334243"/>
                </a:lnTo>
                <a:lnTo>
                  <a:pt x="3773424" y="4319003"/>
                </a:lnTo>
                <a:lnTo>
                  <a:pt x="3773424" y="3628631"/>
                </a:lnTo>
                <a:lnTo>
                  <a:pt x="3773424" y="3614915"/>
                </a:lnTo>
                <a:lnTo>
                  <a:pt x="3773424" y="3599675"/>
                </a:lnTo>
                <a:lnTo>
                  <a:pt x="3744468" y="3599675"/>
                </a:lnTo>
                <a:lnTo>
                  <a:pt x="3744468" y="3628631"/>
                </a:lnTo>
                <a:lnTo>
                  <a:pt x="3744468" y="4319003"/>
                </a:lnTo>
                <a:lnTo>
                  <a:pt x="2619743" y="4319003"/>
                </a:lnTo>
                <a:lnTo>
                  <a:pt x="2619743" y="3628631"/>
                </a:lnTo>
                <a:lnTo>
                  <a:pt x="3063887" y="3628631"/>
                </a:lnTo>
                <a:lnTo>
                  <a:pt x="3060192" y="3651491"/>
                </a:lnTo>
                <a:lnTo>
                  <a:pt x="3136392" y="3628631"/>
                </a:lnTo>
                <a:lnTo>
                  <a:pt x="3744468" y="3628631"/>
                </a:lnTo>
                <a:lnTo>
                  <a:pt x="3744468" y="3599675"/>
                </a:lnTo>
                <a:lnTo>
                  <a:pt x="3161373" y="3599675"/>
                </a:lnTo>
                <a:lnTo>
                  <a:pt x="3078467" y="3538715"/>
                </a:lnTo>
                <a:lnTo>
                  <a:pt x="3072333" y="3576548"/>
                </a:lnTo>
                <a:lnTo>
                  <a:pt x="793572" y="3195828"/>
                </a:lnTo>
                <a:lnTo>
                  <a:pt x="1181100" y="3195828"/>
                </a:lnTo>
                <a:lnTo>
                  <a:pt x="1181100" y="3180588"/>
                </a:lnTo>
                <a:lnTo>
                  <a:pt x="1181100" y="3166872"/>
                </a:lnTo>
                <a:lnTo>
                  <a:pt x="1181100" y="2476500"/>
                </a:lnTo>
                <a:lnTo>
                  <a:pt x="1181100" y="2462784"/>
                </a:lnTo>
                <a:lnTo>
                  <a:pt x="1181100" y="2447544"/>
                </a:lnTo>
                <a:lnTo>
                  <a:pt x="1152144" y="2447544"/>
                </a:lnTo>
                <a:lnTo>
                  <a:pt x="1152144" y="2476500"/>
                </a:lnTo>
                <a:lnTo>
                  <a:pt x="1152144" y="3166872"/>
                </a:lnTo>
                <a:lnTo>
                  <a:pt x="620255" y="3166872"/>
                </a:lnTo>
                <a:lnTo>
                  <a:pt x="592823" y="3162287"/>
                </a:lnTo>
                <a:lnTo>
                  <a:pt x="592086" y="3166872"/>
                </a:lnTo>
                <a:lnTo>
                  <a:pt x="27432" y="3166872"/>
                </a:lnTo>
                <a:lnTo>
                  <a:pt x="27432" y="2476500"/>
                </a:lnTo>
                <a:lnTo>
                  <a:pt x="1152144" y="2476500"/>
                </a:lnTo>
                <a:lnTo>
                  <a:pt x="1152144" y="2447544"/>
                </a:lnTo>
                <a:lnTo>
                  <a:pt x="645172" y="2447544"/>
                </a:lnTo>
                <a:lnTo>
                  <a:pt x="631291" y="2426208"/>
                </a:lnTo>
                <a:lnTo>
                  <a:pt x="624941" y="2416441"/>
                </a:lnTo>
                <a:lnTo>
                  <a:pt x="1305737" y="1983486"/>
                </a:lnTo>
                <a:lnTo>
                  <a:pt x="1588795" y="2379764"/>
                </a:lnTo>
                <a:lnTo>
                  <a:pt x="1557528" y="2401811"/>
                </a:lnTo>
                <a:lnTo>
                  <a:pt x="1642122" y="2447544"/>
                </a:lnTo>
                <a:lnTo>
                  <a:pt x="1296911" y="2447544"/>
                </a:lnTo>
                <a:lnTo>
                  <a:pt x="1296911" y="3195828"/>
                </a:lnTo>
                <a:lnTo>
                  <a:pt x="2478024" y="3195828"/>
                </a:lnTo>
                <a:lnTo>
                  <a:pt x="2478024" y="3180588"/>
                </a:lnTo>
                <a:lnTo>
                  <a:pt x="2478024" y="3166872"/>
                </a:lnTo>
                <a:lnTo>
                  <a:pt x="2478024" y="2476500"/>
                </a:lnTo>
                <a:lnTo>
                  <a:pt x="2478024" y="2462784"/>
                </a:lnTo>
                <a:lnTo>
                  <a:pt x="2478024" y="2447544"/>
                </a:lnTo>
                <a:lnTo>
                  <a:pt x="2449068" y="2447544"/>
                </a:lnTo>
                <a:lnTo>
                  <a:pt x="2449068" y="2476500"/>
                </a:lnTo>
                <a:lnTo>
                  <a:pt x="2449068" y="3166872"/>
                </a:lnTo>
                <a:lnTo>
                  <a:pt x="1324343" y="3166872"/>
                </a:lnTo>
                <a:lnTo>
                  <a:pt x="1324343" y="2476500"/>
                </a:lnTo>
                <a:lnTo>
                  <a:pt x="2449068" y="2476500"/>
                </a:lnTo>
                <a:lnTo>
                  <a:pt x="2449068" y="2447544"/>
                </a:lnTo>
                <a:lnTo>
                  <a:pt x="1667916" y="2447544"/>
                </a:lnTo>
                <a:lnTo>
                  <a:pt x="1659801" y="2395715"/>
                </a:lnTo>
                <a:lnTo>
                  <a:pt x="1650492" y="2336279"/>
                </a:lnTo>
                <a:lnTo>
                  <a:pt x="1619935" y="2357818"/>
                </a:lnTo>
                <a:lnTo>
                  <a:pt x="1344383" y="1972043"/>
                </a:lnTo>
                <a:lnTo>
                  <a:pt x="1377048" y="1972043"/>
                </a:lnTo>
                <a:lnTo>
                  <a:pt x="1376159" y="1975104"/>
                </a:lnTo>
                <a:lnTo>
                  <a:pt x="3058985" y="2447544"/>
                </a:lnTo>
                <a:lnTo>
                  <a:pt x="2665463" y="2447544"/>
                </a:lnTo>
                <a:lnTo>
                  <a:pt x="2665463" y="3195828"/>
                </a:lnTo>
                <a:lnTo>
                  <a:pt x="3846563" y="3195828"/>
                </a:lnTo>
                <a:lnTo>
                  <a:pt x="3846563" y="3180588"/>
                </a:lnTo>
                <a:lnTo>
                  <a:pt x="3846563" y="3166872"/>
                </a:lnTo>
                <a:lnTo>
                  <a:pt x="3846563" y="2476500"/>
                </a:lnTo>
                <a:lnTo>
                  <a:pt x="3846563" y="2462784"/>
                </a:lnTo>
                <a:lnTo>
                  <a:pt x="3846563" y="2447544"/>
                </a:lnTo>
                <a:lnTo>
                  <a:pt x="3817607" y="2447544"/>
                </a:lnTo>
                <a:lnTo>
                  <a:pt x="3817607" y="2476500"/>
                </a:lnTo>
                <a:lnTo>
                  <a:pt x="3817607" y="3166872"/>
                </a:lnTo>
                <a:lnTo>
                  <a:pt x="2692895" y="3166872"/>
                </a:lnTo>
                <a:lnTo>
                  <a:pt x="2692895" y="2476500"/>
                </a:lnTo>
                <a:lnTo>
                  <a:pt x="3059671" y="2476500"/>
                </a:lnTo>
                <a:lnTo>
                  <a:pt x="3057144" y="2485644"/>
                </a:lnTo>
                <a:lnTo>
                  <a:pt x="3107131" y="2476500"/>
                </a:lnTo>
                <a:lnTo>
                  <a:pt x="3817607" y="2476500"/>
                </a:lnTo>
                <a:lnTo>
                  <a:pt x="3817607" y="2447544"/>
                </a:lnTo>
                <a:lnTo>
                  <a:pt x="3165525" y="2447544"/>
                </a:lnTo>
                <a:lnTo>
                  <a:pt x="3087624" y="2375916"/>
                </a:lnTo>
                <a:lnTo>
                  <a:pt x="3077172" y="2413508"/>
                </a:lnTo>
                <a:lnTo>
                  <a:pt x="1506105" y="1972043"/>
                </a:lnTo>
                <a:lnTo>
                  <a:pt x="1757172" y="1972043"/>
                </a:lnTo>
                <a:lnTo>
                  <a:pt x="1757172" y="1956816"/>
                </a:lnTo>
                <a:lnTo>
                  <a:pt x="1757172" y="1943087"/>
                </a:lnTo>
                <a:lnTo>
                  <a:pt x="1757172" y="1252715"/>
                </a:lnTo>
                <a:lnTo>
                  <a:pt x="1757172" y="1237475"/>
                </a:lnTo>
                <a:lnTo>
                  <a:pt x="1757172" y="1223759"/>
                </a:lnTo>
                <a:lnTo>
                  <a:pt x="1728216" y="1223759"/>
                </a:lnTo>
                <a:lnTo>
                  <a:pt x="1728216" y="1252715"/>
                </a:lnTo>
                <a:lnTo>
                  <a:pt x="1728216" y="1943087"/>
                </a:lnTo>
                <a:lnTo>
                  <a:pt x="1403057" y="1943087"/>
                </a:lnTo>
                <a:lnTo>
                  <a:pt x="1386840" y="1938528"/>
                </a:lnTo>
                <a:lnTo>
                  <a:pt x="1385506" y="1943087"/>
                </a:lnTo>
                <a:lnTo>
                  <a:pt x="1300975" y="1943087"/>
                </a:lnTo>
                <a:lnTo>
                  <a:pt x="1299972" y="1941576"/>
                </a:lnTo>
                <a:lnTo>
                  <a:pt x="1297584" y="1943087"/>
                </a:lnTo>
                <a:lnTo>
                  <a:pt x="27432" y="1943087"/>
                </a:lnTo>
                <a:lnTo>
                  <a:pt x="27432" y="1252715"/>
                </a:lnTo>
                <a:lnTo>
                  <a:pt x="1728216" y="1252715"/>
                </a:lnTo>
                <a:lnTo>
                  <a:pt x="1728216" y="1223759"/>
                </a:lnTo>
                <a:lnTo>
                  <a:pt x="1380985" y="1223759"/>
                </a:lnTo>
                <a:lnTo>
                  <a:pt x="1435608" y="1213104"/>
                </a:lnTo>
                <a:lnTo>
                  <a:pt x="1421345" y="1194816"/>
                </a:lnTo>
                <a:lnTo>
                  <a:pt x="1412328" y="1183246"/>
                </a:lnTo>
                <a:lnTo>
                  <a:pt x="1961857" y="755040"/>
                </a:lnTo>
                <a:lnTo>
                  <a:pt x="2925940" y="1206703"/>
                </a:lnTo>
                <a:lnTo>
                  <a:pt x="2909303" y="1242060"/>
                </a:lnTo>
                <a:lnTo>
                  <a:pt x="3037319" y="1237488"/>
                </a:lnTo>
                <a:lnTo>
                  <a:pt x="3019031" y="1214628"/>
                </a:lnTo>
                <a:lnTo>
                  <a:pt x="2958071" y="1138428"/>
                </a:lnTo>
                <a:lnTo>
                  <a:pt x="2941891" y="1172806"/>
                </a:lnTo>
                <a:lnTo>
                  <a:pt x="2034387" y="748284"/>
                </a:lnTo>
                <a:lnTo>
                  <a:pt x="4204716" y="748284"/>
                </a:lnTo>
                <a:lnTo>
                  <a:pt x="4204716" y="733044"/>
                </a:lnTo>
                <a:lnTo>
                  <a:pt x="4204716" y="719328"/>
                </a:lnTo>
                <a:lnTo>
                  <a:pt x="4204716" y="28956"/>
                </a:lnTo>
                <a:lnTo>
                  <a:pt x="4204716" y="13716"/>
                </a:lnTo>
                <a:lnTo>
                  <a:pt x="4204716" y="0"/>
                </a:lnTo>
                <a:close/>
              </a:path>
            </a:pathLst>
          </a:custGeom>
          <a:solidFill>
            <a:srgbClr val="000000"/>
          </a:solidFill>
        </p:spPr>
        <p:txBody>
          <a:bodyPr wrap="square" lIns="0" tIns="0" rIns="0" bIns="0" rtlCol="0"/>
          <a:lstStyle/>
          <a:p>
            <a:endParaRPr/>
          </a:p>
        </p:txBody>
      </p:sp>
      <p:sp>
        <p:nvSpPr>
          <p:cNvPr id="8" name="object 8"/>
          <p:cNvSpPr txBox="1"/>
          <p:nvPr/>
        </p:nvSpPr>
        <p:spPr>
          <a:xfrm>
            <a:off x="2948376" y="2139237"/>
            <a:ext cx="543560"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Tahoma"/>
                <a:cs typeface="Tahoma"/>
              </a:rPr>
              <a:t>J</a:t>
            </a:r>
            <a:r>
              <a:rPr sz="1800" b="1" spc="5" dirty="0">
                <a:latin typeface="Tahoma"/>
                <a:cs typeface="Tahoma"/>
              </a:rPr>
              <a:t>o</a:t>
            </a:r>
            <a:r>
              <a:rPr sz="1800" b="1" spc="-5" dirty="0">
                <a:latin typeface="Tahoma"/>
                <a:cs typeface="Tahoma"/>
              </a:rPr>
              <a:t>b</a:t>
            </a:r>
            <a:r>
              <a:rPr sz="1800" b="1" dirty="0">
                <a:latin typeface="Tahoma"/>
                <a:cs typeface="Tahoma"/>
              </a:rPr>
              <a:t>s</a:t>
            </a:r>
            <a:endParaRPr sz="1800">
              <a:latin typeface="Tahoma"/>
              <a:cs typeface="Tahoma"/>
            </a:endParaRPr>
          </a:p>
        </p:txBody>
      </p:sp>
      <p:sp>
        <p:nvSpPr>
          <p:cNvPr id="9" name="object 9"/>
          <p:cNvSpPr txBox="1"/>
          <p:nvPr/>
        </p:nvSpPr>
        <p:spPr>
          <a:xfrm>
            <a:off x="1508245" y="3362936"/>
            <a:ext cx="909319"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Tahoma"/>
                <a:cs typeface="Tahoma"/>
              </a:rPr>
              <a:t>Process</a:t>
            </a:r>
            <a:endParaRPr sz="1800">
              <a:latin typeface="Tahoma"/>
              <a:cs typeface="Tahoma"/>
            </a:endParaRPr>
          </a:p>
        </p:txBody>
      </p:sp>
      <p:sp>
        <p:nvSpPr>
          <p:cNvPr id="10" name="object 10"/>
          <p:cNvSpPr txBox="1"/>
          <p:nvPr/>
        </p:nvSpPr>
        <p:spPr>
          <a:xfrm>
            <a:off x="1291812" y="4659858"/>
            <a:ext cx="828040"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Tahoma"/>
                <a:cs typeface="Tahoma"/>
              </a:rPr>
              <a:t>Th</a:t>
            </a:r>
            <a:r>
              <a:rPr sz="1800" b="1" spc="10" dirty="0">
                <a:latin typeface="Tahoma"/>
                <a:cs typeface="Tahoma"/>
              </a:rPr>
              <a:t>r</a:t>
            </a:r>
            <a:r>
              <a:rPr sz="1800" b="1" spc="-10" dirty="0">
                <a:latin typeface="Tahoma"/>
                <a:cs typeface="Tahoma"/>
              </a:rPr>
              <a:t>e</a:t>
            </a:r>
            <a:r>
              <a:rPr sz="1800" b="1" dirty="0">
                <a:latin typeface="Tahoma"/>
                <a:cs typeface="Tahoma"/>
              </a:rPr>
              <a:t>ad</a:t>
            </a:r>
            <a:endParaRPr sz="1800">
              <a:latin typeface="Tahoma"/>
              <a:cs typeface="Tahoma"/>
            </a:endParaRPr>
          </a:p>
        </p:txBody>
      </p:sp>
      <p:sp>
        <p:nvSpPr>
          <p:cNvPr id="11" name="object 11"/>
          <p:cNvSpPr txBox="1"/>
          <p:nvPr/>
        </p:nvSpPr>
        <p:spPr>
          <a:xfrm>
            <a:off x="3740884" y="3362936"/>
            <a:ext cx="909319"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Tahoma"/>
                <a:cs typeface="Tahoma"/>
              </a:rPr>
              <a:t>Process</a:t>
            </a:r>
            <a:endParaRPr sz="1800">
              <a:latin typeface="Tahoma"/>
              <a:cs typeface="Tahoma"/>
            </a:endParaRPr>
          </a:p>
        </p:txBody>
      </p:sp>
      <p:sp>
        <p:nvSpPr>
          <p:cNvPr id="12" name="object 12"/>
          <p:cNvSpPr txBox="1"/>
          <p:nvPr/>
        </p:nvSpPr>
        <p:spPr>
          <a:xfrm>
            <a:off x="2517185" y="4659858"/>
            <a:ext cx="828040"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Tahoma"/>
                <a:cs typeface="Tahoma"/>
              </a:rPr>
              <a:t>Th</a:t>
            </a:r>
            <a:r>
              <a:rPr sz="1800" b="1" spc="10" dirty="0">
                <a:latin typeface="Tahoma"/>
                <a:cs typeface="Tahoma"/>
              </a:rPr>
              <a:t>r</a:t>
            </a:r>
            <a:r>
              <a:rPr sz="1800" b="1" spc="-10" dirty="0">
                <a:latin typeface="Tahoma"/>
                <a:cs typeface="Tahoma"/>
              </a:rPr>
              <a:t>e</a:t>
            </a:r>
            <a:r>
              <a:rPr sz="1800" b="1" dirty="0">
                <a:latin typeface="Tahoma"/>
                <a:cs typeface="Tahoma"/>
              </a:rPr>
              <a:t>ad</a:t>
            </a:r>
            <a:endParaRPr sz="1800">
              <a:latin typeface="Tahoma"/>
              <a:cs typeface="Tahoma"/>
            </a:endParaRPr>
          </a:p>
        </p:txBody>
      </p:sp>
      <p:sp>
        <p:nvSpPr>
          <p:cNvPr id="13" name="object 13"/>
          <p:cNvSpPr txBox="1"/>
          <p:nvPr/>
        </p:nvSpPr>
        <p:spPr>
          <a:xfrm>
            <a:off x="3955076" y="4659858"/>
            <a:ext cx="828040" cy="299720"/>
          </a:xfrm>
          <a:prstGeom prst="rect">
            <a:avLst/>
          </a:prstGeom>
        </p:spPr>
        <p:txBody>
          <a:bodyPr vert="horz" wrap="square" lIns="0" tIns="12700" rIns="0" bIns="0" rtlCol="0">
            <a:spAutoFit/>
          </a:bodyPr>
          <a:lstStyle/>
          <a:p>
            <a:pPr marL="12700">
              <a:lnSpc>
                <a:spcPct val="100000"/>
              </a:lnSpc>
              <a:spcBef>
                <a:spcPts val="100"/>
              </a:spcBef>
            </a:pPr>
            <a:r>
              <a:rPr sz="1800" b="1" spc="10" dirty="0">
                <a:latin typeface="Tahoma"/>
                <a:cs typeface="Tahoma"/>
              </a:rPr>
              <a:t>T</a:t>
            </a:r>
            <a:r>
              <a:rPr sz="1800" b="1" spc="-5" dirty="0">
                <a:latin typeface="Tahoma"/>
                <a:cs typeface="Tahoma"/>
              </a:rPr>
              <a:t>h</a:t>
            </a:r>
            <a:r>
              <a:rPr sz="1800" b="1" spc="-10" dirty="0">
                <a:latin typeface="Tahoma"/>
                <a:cs typeface="Tahoma"/>
              </a:rPr>
              <a:t>re</a:t>
            </a:r>
            <a:r>
              <a:rPr sz="1800" b="1" dirty="0">
                <a:latin typeface="Tahoma"/>
                <a:cs typeface="Tahoma"/>
              </a:rPr>
              <a:t>ad</a:t>
            </a:r>
            <a:endParaRPr sz="1800">
              <a:latin typeface="Tahoma"/>
              <a:cs typeface="Tahoma"/>
            </a:endParaRPr>
          </a:p>
        </p:txBody>
      </p:sp>
      <p:sp>
        <p:nvSpPr>
          <p:cNvPr id="14" name="object 14"/>
          <p:cNvSpPr txBox="1"/>
          <p:nvPr/>
        </p:nvSpPr>
        <p:spPr>
          <a:xfrm>
            <a:off x="1220263" y="5738897"/>
            <a:ext cx="607060"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Tahoma"/>
                <a:cs typeface="Tahoma"/>
              </a:rPr>
              <a:t>Fib</a:t>
            </a:r>
            <a:r>
              <a:rPr sz="1800" b="1" spc="10" dirty="0">
                <a:latin typeface="Tahoma"/>
                <a:cs typeface="Tahoma"/>
              </a:rPr>
              <a:t>e</a:t>
            </a:r>
            <a:r>
              <a:rPr sz="1800" b="1" dirty="0">
                <a:latin typeface="Tahoma"/>
                <a:cs typeface="Tahoma"/>
              </a:rPr>
              <a:t>r</a:t>
            </a:r>
            <a:endParaRPr sz="1800">
              <a:latin typeface="Tahoma"/>
              <a:cs typeface="Tahoma"/>
            </a:endParaRPr>
          </a:p>
        </p:txBody>
      </p:sp>
      <p:sp>
        <p:nvSpPr>
          <p:cNvPr id="15" name="object 15"/>
          <p:cNvSpPr txBox="1"/>
          <p:nvPr/>
        </p:nvSpPr>
        <p:spPr>
          <a:xfrm>
            <a:off x="2587288" y="5738897"/>
            <a:ext cx="607060"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Tahoma"/>
                <a:cs typeface="Tahoma"/>
              </a:rPr>
              <a:t>Fib</a:t>
            </a:r>
            <a:r>
              <a:rPr sz="1800" b="1" spc="10" dirty="0">
                <a:latin typeface="Tahoma"/>
                <a:cs typeface="Tahoma"/>
              </a:rPr>
              <a:t>e</a:t>
            </a:r>
            <a:r>
              <a:rPr sz="1800" b="1" dirty="0">
                <a:latin typeface="Tahoma"/>
                <a:cs typeface="Tahoma"/>
              </a:rPr>
              <a:t>r</a:t>
            </a:r>
            <a:endParaRPr sz="1800">
              <a:latin typeface="Tahoma"/>
              <a:cs typeface="Tahoma"/>
            </a:endParaRPr>
          </a:p>
        </p:txBody>
      </p:sp>
      <p:sp>
        <p:nvSpPr>
          <p:cNvPr id="16" name="object 16"/>
          <p:cNvSpPr txBox="1"/>
          <p:nvPr/>
        </p:nvSpPr>
        <p:spPr>
          <a:xfrm>
            <a:off x="3812580" y="5738897"/>
            <a:ext cx="607060"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Tahoma"/>
                <a:cs typeface="Tahoma"/>
              </a:rPr>
              <a:t>Fib</a:t>
            </a:r>
            <a:r>
              <a:rPr sz="1800" b="1" spc="10" dirty="0">
                <a:latin typeface="Tahoma"/>
                <a:cs typeface="Tahoma"/>
              </a:rPr>
              <a:t>e</a:t>
            </a:r>
            <a:r>
              <a:rPr sz="1800" b="1" dirty="0">
                <a:latin typeface="Tahoma"/>
                <a:cs typeface="Tahoma"/>
              </a:rPr>
              <a:t>r</a:t>
            </a:r>
            <a:endParaRPr sz="1800">
              <a:latin typeface="Tahoma"/>
              <a:cs typeface="Tahoma"/>
            </a:endParaRPr>
          </a:p>
        </p:txBody>
      </p:sp>
      <p:sp>
        <p:nvSpPr>
          <p:cNvPr id="17" name="object 17"/>
          <p:cNvSpPr/>
          <p:nvPr/>
        </p:nvSpPr>
        <p:spPr>
          <a:xfrm>
            <a:off x="3287267" y="3174492"/>
            <a:ext cx="1757680" cy="748665"/>
          </a:xfrm>
          <a:custGeom>
            <a:avLst/>
            <a:gdLst/>
            <a:ahLst/>
            <a:cxnLst/>
            <a:rect l="l" t="t" r="r" b="b"/>
            <a:pathLst>
              <a:path w="1757679" h="748664">
                <a:moveTo>
                  <a:pt x="1757172" y="748284"/>
                </a:moveTo>
                <a:lnTo>
                  <a:pt x="0" y="748284"/>
                </a:lnTo>
                <a:lnTo>
                  <a:pt x="0" y="0"/>
                </a:lnTo>
                <a:lnTo>
                  <a:pt x="1757172" y="0"/>
                </a:lnTo>
                <a:lnTo>
                  <a:pt x="1757172" y="13716"/>
                </a:lnTo>
                <a:lnTo>
                  <a:pt x="28956" y="13716"/>
                </a:lnTo>
                <a:lnTo>
                  <a:pt x="15240" y="28956"/>
                </a:lnTo>
                <a:lnTo>
                  <a:pt x="28956" y="28956"/>
                </a:lnTo>
                <a:lnTo>
                  <a:pt x="28956" y="719327"/>
                </a:lnTo>
                <a:lnTo>
                  <a:pt x="15240" y="719327"/>
                </a:lnTo>
                <a:lnTo>
                  <a:pt x="28956" y="733044"/>
                </a:lnTo>
                <a:lnTo>
                  <a:pt x="1757172" y="733044"/>
                </a:lnTo>
                <a:lnTo>
                  <a:pt x="1757172" y="748284"/>
                </a:lnTo>
                <a:close/>
              </a:path>
              <a:path w="1757679" h="748664">
                <a:moveTo>
                  <a:pt x="28956" y="28956"/>
                </a:moveTo>
                <a:lnTo>
                  <a:pt x="15240" y="28956"/>
                </a:lnTo>
                <a:lnTo>
                  <a:pt x="28956" y="13716"/>
                </a:lnTo>
                <a:lnTo>
                  <a:pt x="28956" y="28956"/>
                </a:lnTo>
                <a:close/>
              </a:path>
              <a:path w="1757679" h="748664">
                <a:moveTo>
                  <a:pt x="1729740" y="28956"/>
                </a:moveTo>
                <a:lnTo>
                  <a:pt x="28956" y="28956"/>
                </a:lnTo>
                <a:lnTo>
                  <a:pt x="28956" y="13716"/>
                </a:lnTo>
                <a:lnTo>
                  <a:pt x="1729740" y="13716"/>
                </a:lnTo>
                <a:lnTo>
                  <a:pt x="1729740" y="28956"/>
                </a:lnTo>
                <a:close/>
              </a:path>
              <a:path w="1757679" h="748664">
                <a:moveTo>
                  <a:pt x="1729740" y="733044"/>
                </a:moveTo>
                <a:lnTo>
                  <a:pt x="1729740" y="13716"/>
                </a:lnTo>
                <a:lnTo>
                  <a:pt x="1743455" y="28956"/>
                </a:lnTo>
                <a:lnTo>
                  <a:pt x="1757172" y="28956"/>
                </a:lnTo>
                <a:lnTo>
                  <a:pt x="1757172" y="719327"/>
                </a:lnTo>
                <a:lnTo>
                  <a:pt x="1743455" y="719327"/>
                </a:lnTo>
                <a:lnTo>
                  <a:pt x="1729740" y="733044"/>
                </a:lnTo>
                <a:close/>
              </a:path>
              <a:path w="1757679" h="748664">
                <a:moveTo>
                  <a:pt x="1757172" y="28956"/>
                </a:moveTo>
                <a:lnTo>
                  <a:pt x="1743455" y="28956"/>
                </a:lnTo>
                <a:lnTo>
                  <a:pt x="1729740" y="13716"/>
                </a:lnTo>
                <a:lnTo>
                  <a:pt x="1757172" y="13716"/>
                </a:lnTo>
                <a:lnTo>
                  <a:pt x="1757172" y="28956"/>
                </a:lnTo>
                <a:close/>
              </a:path>
              <a:path w="1757679" h="748664">
                <a:moveTo>
                  <a:pt x="28956" y="733044"/>
                </a:moveTo>
                <a:lnTo>
                  <a:pt x="15240" y="719327"/>
                </a:lnTo>
                <a:lnTo>
                  <a:pt x="28956" y="719327"/>
                </a:lnTo>
                <a:lnTo>
                  <a:pt x="28956" y="733044"/>
                </a:lnTo>
                <a:close/>
              </a:path>
              <a:path w="1757679" h="748664">
                <a:moveTo>
                  <a:pt x="1729740" y="733044"/>
                </a:moveTo>
                <a:lnTo>
                  <a:pt x="28956" y="733044"/>
                </a:lnTo>
                <a:lnTo>
                  <a:pt x="28956" y="719327"/>
                </a:lnTo>
                <a:lnTo>
                  <a:pt x="1729740" y="719327"/>
                </a:lnTo>
                <a:lnTo>
                  <a:pt x="1729740" y="733044"/>
                </a:lnTo>
                <a:close/>
              </a:path>
              <a:path w="1757679" h="748664">
                <a:moveTo>
                  <a:pt x="1757172" y="733044"/>
                </a:moveTo>
                <a:lnTo>
                  <a:pt x="1729740" y="733044"/>
                </a:lnTo>
                <a:lnTo>
                  <a:pt x="1743455" y="719327"/>
                </a:lnTo>
                <a:lnTo>
                  <a:pt x="1757172" y="719327"/>
                </a:lnTo>
                <a:lnTo>
                  <a:pt x="1757172" y="733044"/>
                </a:lnTo>
                <a:close/>
              </a:path>
            </a:pathLst>
          </a:custGeom>
          <a:solidFill>
            <a:srgbClr val="000000"/>
          </a:solidFill>
        </p:spPr>
        <p:txBody>
          <a:bodyPr wrap="square" lIns="0" tIns="0" rIns="0" bIns="0" rtlCol="0"/>
          <a:lstStyle/>
          <a:p>
            <a:endParaRPr/>
          </a:p>
        </p:txBody>
      </p:sp>
      <p:grpSp>
        <p:nvGrpSpPr>
          <p:cNvPr id="18" name="object 18"/>
          <p:cNvGrpSpPr/>
          <p:nvPr/>
        </p:nvGrpSpPr>
        <p:grpSpPr>
          <a:xfrm>
            <a:off x="7222235" y="1888236"/>
            <a:ext cx="1736089" cy="946785"/>
            <a:chOff x="7222235" y="1888236"/>
            <a:chExt cx="1736089" cy="946785"/>
          </a:xfrm>
        </p:grpSpPr>
        <p:sp>
          <p:nvSpPr>
            <p:cNvPr id="19" name="object 19"/>
            <p:cNvSpPr/>
            <p:nvPr/>
          </p:nvSpPr>
          <p:spPr>
            <a:xfrm>
              <a:off x="7226807" y="1892808"/>
              <a:ext cx="1727200" cy="937260"/>
            </a:xfrm>
            <a:custGeom>
              <a:avLst/>
              <a:gdLst/>
              <a:ahLst/>
              <a:cxnLst/>
              <a:rect l="l" t="t" r="r" b="b"/>
              <a:pathLst>
                <a:path w="1727200" h="937260">
                  <a:moveTo>
                    <a:pt x="1726692" y="937259"/>
                  </a:moveTo>
                  <a:lnTo>
                    <a:pt x="0" y="937259"/>
                  </a:lnTo>
                  <a:lnTo>
                    <a:pt x="0" y="0"/>
                  </a:lnTo>
                  <a:lnTo>
                    <a:pt x="1726692" y="0"/>
                  </a:lnTo>
                  <a:lnTo>
                    <a:pt x="1726692" y="937259"/>
                  </a:lnTo>
                  <a:close/>
                </a:path>
              </a:pathLst>
            </a:custGeom>
            <a:solidFill>
              <a:srgbClr val="FFFFFF"/>
            </a:solidFill>
          </p:spPr>
          <p:txBody>
            <a:bodyPr wrap="square" lIns="0" tIns="0" rIns="0" bIns="0" rtlCol="0"/>
            <a:lstStyle/>
            <a:p>
              <a:endParaRPr/>
            </a:p>
          </p:txBody>
        </p:sp>
        <p:sp>
          <p:nvSpPr>
            <p:cNvPr id="20" name="object 20"/>
            <p:cNvSpPr/>
            <p:nvPr/>
          </p:nvSpPr>
          <p:spPr>
            <a:xfrm>
              <a:off x="7222235" y="1888236"/>
              <a:ext cx="1736089" cy="946785"/>
            </a:xfrm>
            <a:custGeom>
              <a:avLst/>
              <a:gdLst/>
              <a:ahLst/>
              <a:cxnLst/>
              <a:rect l="l" t="t" r="r" b="b"/>
              <a:pathLst>
                <a:path w="1736090" h="946785">
                  <a:moveTo>
                    <a:pt x="1735836" y="946404"/>
                  </a:moveTo>
                  <a:lnTo>
                    <a:pt x="0" y="946404"/>
                  </a:lnTo>
                  <a:lnTo>
                    <a:pt x="0" y="0"/>
                  </a:lnTo>
                  <a:lnTo>
                    <a:pt x="1735836" y="0"/>
                  </a:lnTo>
                  <a:lnTo>
                    <a:pt x="1735836" y="4572"/>
                  </a:lnTo>
                  <a:lnTo>
                    <a:pt x="9144" y="4572"/>
                  </a:lnTo>
                  <a:lnTo>
                    <a:pt x="4572" y="10668"/>
                  </a:lnTo>
                  <a:lnTo>
                    <a:pt x="9144" y="10668"/>
                  </a:lnTo>
                  <a:lnTo>
                    <a:pt x="9144" y="937260"/>
                  </a:lnTo>
                  <a:lnTo>
                    <a:pt x="4572" y="937260"/>
                  </a:lnTo>
                  <a:lnTo>
                    <a:pt x="9144" y="941831"/>
                  </a:lnTo>
                  <a:lnTo>
                    <a:pt x="1735836" y="941831"/>
                  </a:lnTo>
                  <a:lnTo>
                    <a:pt x="1735836" y="946404"/>
                  </a:lnTo>
                  <a:close/>
                </a:path>
                <a:path w="1736090" h="946785">
                  <a:moveTo>
                    <a:pt x="9144" y="10668"/>
                  </a:moveTo>
                  <a:lnTo>
                    <a:pt x="4572" y="10668"/>
                  </a:lnTo>
                  <a:lnTo>
                    <a:pt x="9144" y="4572"/>
                  </a:lnTo>
                  <a:lnTo>
                    <a:pt x="9144" y="10668"/>
                  </a:lnTo>
                  <a:close/>
                </a:path>
                <a:path w="1736090" h="946785">
                  <a:moveTo>
                    <a:pt x="1726692" y="10668"/>
                  </a:moveTo>
                  <a:lnTo>
                    <a:pt x="9144" y="10668"/>
                  </a:lnTo>
                  <a:lnTo>
                    <a:pt x="9144" y="4572"/>
                  </a:lnTo>
                  <a:lnTo>
                    <a:pt x="1726692" y="4572"/>
                  </a:lnTo>
                  <a:lnTo>
                    <a:pt x="1726692" y="10668"/>
                  </a:lnTo>
                  <a:close/>
                </a:path>
                <a:path w="1736090" h="946785">
                  <a:moveTo>
                    <a:pt x="1726692" y="941831"/>
                  </a:moveTo>
                  <a:lnTo>
                    <a:pt x="1726692" y="4572"/>
                  </a:lnTo>
                  <a:lnTo>
                    <a:pt x="1731264" y="10668"/>
                  </a:lnTo>
                  <a:lnTo>
                    <a:pt x="1735836" y="10668"/>
                  </a:lnTo>
                  <a:lnTo>
                    <a:pt x="1735836" y="937260"/>
                  </a:lnTo>
                  <a:lnTo>
                    <a:pt x="1731264" y="937260"/>
                  </a:lnTo>
                  <a:lnTo>
                    <a:pt x="1726692" y="941831"/>
                  </a:lnTo>
                  <a:close/>
                </a:path>
                <a:path w="1736090" h="946785">
                  <a:moveTo>
                    <a:pt x="1735836" y="10668"/>
                  </a:moveTo>
                  <a:lnTo>
                    <a:pt x="1731264" y="10668"/>
                  </a:lnTo>
                  <a:lnTo>
                    <a:pt x="1726692" y="4572"/>
                  </a:lnTo>
                  <a:lnTo>
                    <a:pt x="1735836" y="4572"/>
                  </a:lnTo>
                  <a:lnTo>
                    <a:pt x="1735836" y="10668"/>
                  </a:lnTo>
                  <a:close/>
                </a:path>
                <a:path w="1736090" h="946785">
                  <a:moveTo>
                    <a:pt x="9144" y="941831"/>
                  </a:moveTo>
                  <a:lnTo>
                    <a:pt x="4572" y="937260"/>
                  </a:lnTo>
                  <a:lnTo>
                    <a:pt x="9144" y="937260"/>
                  </a:lnTo>
                  <a:lnTo>
                    <a:pt x="9144" y="941831"/>
                  </a:lnTo>
                  <a:close/>
                </a:path>
                <a:path w="1736090" h="946785">
                  <a:moveTo>
                    <a:pt x="1726692" y="941831"/>
                  </a:moveTo>
                  <a:lnTo>
                    <a:pt x="9144" y="941831"/>
                  </a:lnTo>
                  <a:lnTo>
                    <a:pt x="9144" y="937260"/>
                  </a:lnTo>
                  <a:lnTo>
                    <a:pt x="1726692" y="937260"/>
                  </a:lnTo>
                  <a:lnTo>
                    <a:pt x="1726692" y="941831"/>
                  </a:lnTo>
                  <a:close/>
                </a:path>
                <a:path w="1736090" h="946785">
                  <a:moveTo>
                    <a:pt x="1735836" y="941831"/>
                  </a:moveTo>
                  <a:lnTo>
                    <a:pt x="1726692" y="941831"/>
                  </a:lnTo>
                  <a:lnTo>
                    <a:pt x="1731264" y="937260"/>
                  </a:lnTo>
                  <a:lnTo>
                    <a:pt x="1735836" y="937260"/>
                  </a:lnTo>
                  <a:lnTo>
                    <a:pt x="1735836" y="941831"/>
                  </a:lnTo>
                  <a:close/>
                </a:path>
              </a:pathLst>
            </a:custGeom>
            <a:solidFill>
              <a:srgbClr val="000000"/>
            </a:solidFill>
          </p:spPr>
          <p:txBody>
            <a:bodyPr wrap="square" lIns="0" tIns="0" rIns="0" bIns="0" rtlCol="0"/>
            <a:lstStyle/>
            <a:p>
              <a:endParaRPr/>
            </a:p>
          </p:txBody>
        </p:sp>
      </p:grpSp>
      <p:sp>
        <p:nvSpPr>
          <p:cNvPr id="21" name="object 21"/>
          <p:cNvSpPr txBox="1"/>
          <p:nvPr/>
        </p:nvSpPr>
        <p:spPr>
          <a:xfrm>
            <a:off x="7226807" y="1892807"/>
            <a:ext cx="1727200" cy="937260"/>
          </a:xfrm>
          <a:prstGeom prst="rect">
            <a:avLst/>
          </a:prstGeom>
        </p:spPr>
        <p:txBody>
          <a:bodyPr vert="horz" wrap="square" lIns="0" tIns="635" rIns="0" bIns="0" rtlCol="0">
            <a:spAutoFit/>
          </a:bodyPr>
          <a:lstStyle/>
          <a:p>
            <a:pPr>
              <a:lnSpc>
                <a:spcPct val="100000"/>
              </a:lnSpc>
              <a:spcBef>
                <a:spcPts val="5"/>
              </a:spcBef>
            </a:pPr>
            <a:endParaRPr sz="2250">
              <a:latin typeface="Times New Roman"/>
              <a:cs typeface="Times New Roman"/>
            </a:endParaRPr>
          </a:p>
          <a:p>
            <a:pPr marL="213360">
              <a:lnSpc>
                <a:spcPct val="100000"/>
              </a:lnSpc>
            </a:pPr>
            <a:r>
              <a:rPr sz="1800" b="1" dirty="0">
                <a:latin typeface="Tahoma"/>
                <a:cs typeface="Tahoma"/>
              </a:rPr>
              <a:t>WIN32</a:t>
            </a:r>
            <a:r>
              <a:rPr sz="1800" b="1" spc="-60" dirty="0">
                <a:latin typeface="Tahoma"/>
                <a:cs typeface="Tahoma"/>
              </a:rPr>
              <a:t> </a:t>
            </a:r>
            <a:r>
              <a:rPr sz="1800" b="1" dirty="0">
                <a:latin typeface="Tahoma"/>
                <a:cs typeface="Tahoma"/>
              </a:rPr>
              <a:t>API</a:t>
            </a:r>
            <a:endParaRPr sz="1800">
              <a:latin typeface="Tahoma"/>
              <a:cs typeface="Tahoma"/>
            </a:endParaRPr>
          </a:p>
        </p:txBody>
      </p:sp>
      <p:sp>
        <p:nvSpPr>
          <p:cNvPr id="25" name="object 25"/>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15" dirty="0"/>
              <a:t>4-Threads</a:t>
            </a:r>
          </a:p>
        </p:txBody>
      </p:sp>
      <p:sp>
        <p:nvSpPr>
          <p:cNvPr id="26" name="object 26"/>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27</a:t>
            </a:fld>
            <a:endParaRPr dirty="0"/>
          </a:p>
        </p:txBody>
      </p:sp>
      <p:sp>
        <p:nvSpPr>
          <p:cNvPr id="22" name="object 22"/>
          <p:cNvSpPr txBox="1"/>
          <p:nvPr/>
        </p:nvSpPr>
        <p:spPr>
          <a:xfrm>
            <a:off x="5395969" y="1935007"/>
            <a:ext cx="1407160" cy="635635"/>
          </a:xfrm>
          <a:prstGeom prst="rect">
            <a:avLst/>
          </a:prstGeom>
        </p:spPr>
        <p:txBody>
          <a:bodyPr vert="horz" wrap="square" lIns="0" tIns="13335" rIns="0" bIns="0" rtlCol="0">
            <a:spAutoFit/>
          </a:bodyPr>
          <a:lstStyle/>
          <a:p>
            <a:pPr marL="12700" marR="5080">
              <a:lnSpc>
                <a:spcPct val="100000"/>
              </a:lnSpc>
              <a:spcBef>
                <a:spcPts val="105"/>
              </a:spcBef>
            </a:pPr>
            <a:r>
              <a:rPr sz="2000" spc="-5" dirty="0">
                <a:latin typeface="Tahoma"/>
                <a:cs typeface="Tahoma"/>
              </a:rPr>
              <a:t>Collection</a:t>
            </a:r>
            <a:r>
              <a:rPr sz="2000" spc="-45" dirty="0">
                <a:latin typeface="Tahoma"/>
                <a:cs typeface="Tahoma"/>
              </a:rPr>
              <a:t> </a:t>
            </a:r>
            <a:r>
              <a:rPr sz="2000" spc="-5" dirty="0">
                <a:latin typeface="Tahoma"/>
                <a:cs typeface="Tahoma"/>
              </a:rPr>
              <a:t>of </a:t>
            </a:r>
            <a:r>
              <a:rPr sz="2000" spc="-610" dirty="0">
                <a:latin typeface="Tahoma"/>
                <a:cs typeface="Tahoma"/>
              </a:rPr>
              <a:t> </a:t>
            </a:r>
            <a:r>
              <a:rPr sz="2000" spc="-5" dirty="0">
                <a:latin typeface="Tahoma"/>
                <a:cs typeface="Tahoma"/>
              </a:rPr>
              <a:t>processes</a:t>
            </a:r>
            <a:endParaRPr sz="2000">
              <a:latin typeface="Tahoma"/>
              <a:cs typeface="Tahoma"/>
            </a:endParaRPr>
          </a:p>
        </p:txBody>
      </p:sp>
      <p:sp>
        <p:nvSpPr>
          <p:cNvPr id="23" name="object 23"/>
          <p:cNvSpPr txBox="1"/>
          <p:nvPr/>
        </p:nvSpPr>
        <p:spPr>
          <a:xfrm>
            <a:off x="5324389" y="4382535"/>
            <a:ext cx="1328420" cy="636270"/>
          </a:xfrm>
          <a:prstGeom prst="rect">
            <a:avLst/>
          </a:prstGeom>
        </p:spPr>
        <p:txBody>
          <a:bodyPr vert="horz" wrap="square" lIns="0" tIns="13335" rIns="0" bIns="0" rtlCol="0">
            <a:spAutoFit/>
          </a:bodyPr>
          <a:lstStyle/>
          <a:p>
            <a:pPr marL="12700" marR="5080">
              <a:lnSpc>
                <a:spcPct val="100000"/>
              </a:lnSpc>
              <a:spcBef>
                <a:spcPts val="105"/>
              </a:spcBef>
            </a:pPr>
            <a:r>
              <a:rPr sz="2000" spc="-60" dirty="0">
                <a:latin typeface="Tahoma"/>
                <a:cs typeface="Tahoma"/>
              </a:rPr>
              <a:t>K</a:t>
            </a:r>
            <a:r>
              <a:rPr sz="2000" spc="-15" dirty="0">
                <a:latin typeface="Tahoma"/>
                <a:cs typeface="Tahoma"/>
              </a:rPr>
              <a:t>e</a:t>
            </a:r>
            <a:r>
              <a:rPr sz="2000" spc="-5" dirty="0">
                <a:latin typeface="Tahoma"/>
                <a:cs typeface="Tahoma"/>
              </a:rPr>
              <a:t>r</a:t>
            </a:r>
            <a:r>
              <a:rPr sz="2000" dirty="0">
                <a:latin typeface="Tahoma"/>
                <a:cs typeface="Tahoma"/>
              </a:rPr>
              <a:t>n</a:t>
            </a:r>
            <a:r>
              <a:rPr sz="2000" spc="5" dirty="0">
                <a:latin typeface="Tahoma"/>
                <a:cs typeface="Tahoma"/>
              </a:rPr>
              <a:t>e</a:t>
            </a:r>
            <a:r>
              <a:rPr sz="2000" spc="-20" dirty="0">
                <a:latin typeface="Tahoma"/>
                <a:cs typeface="Tahoma"/>
              </a:rPr>
              <a:t>l</a:t>
            </a:r>
            <a:r>
              <a:rPr sz="2000" spc="10" dirty="0">
                <a:latin typeface="Tahoma"/>
                <a:cs typeface="Tahoma"/>
              </a:rPr>
              <a:t>-</a:t>
            </a:r>
            <a:r>
              <a:rPr sz="2000" dirty="0">
                <a:latin typeface="Tahoma"/>
                <a:cs typeface="Tahoma"/>
              </a:rPr>
              <a:t>l</a:t>
            </a:r>
            <a:r>
              <a:rPr sz="2000" spc="-15" dirty="0">
                <a:latin typeface="Tahoma"/>
                <a:cs typeface="Tahoma"/>
              </a:rPr>
              <a:t>e</a:t>
            </a:r>
            <a:r>
              <a:rPr sz="2000" dirty="0">
                <a:latin typeface="Tahoma"/>
                <a:cs typeface="Tahoma"/>
              </a:rPr>
              <a:t>v</a:t>
            </a:r>
            <a:r>
              <a:rPr sz="2000" spc="-15" dirty="0">
                <a:latin typeface="Tahoma"/>
                <a:cs typeface="Tahoma"/>
              </a:rPr>
              <a:t>e</a:t>
            </a:r>
            <a:r>
              <a:rPr sz="2000" dirty="0">
                <a:latin typeface="Tahoma"/>
                <a:cs typeface="Tahoma"/>
              </a:rPr>
              <a:t>l  </a:t>
            </a:r>
            <a:r>
              <a:rPr sz="2000" spc="-5" dirty="0">
                <a:latin typeface="Tahoma"/>
                <a:cs typeface="Tahoma"/>
              </a:rPr>
              <a:t>threads</a:t>
            </a:r>
            <a:endParaRPr sz="2000">
              <a:latin typeface="Tahoma"/>
              <a:cs typeface="Tahoma"/>
            </a:endParaRPr>
          </a:p>
        </p:txBody>
      </p:sp>
      <p:sp>
        <p:nvSpPr>
          <p:cNvPr id="24" name="object 24"/>
          <p:cNvSpPr txBox="1"/>
          <p:nvPr/>
        </p:nvSpPr>
        <p:spPr>
          <a:xfrm>
            <a:off x="5324389" y="5461461"/>
            <a:ext cx="1132205" cy="636270"/>
          </a:xfrm>
          <a:prstGeom prst="rect">
            <a:avLst/>
          </a:prstGeom>
        </p:spPr>
        <p:txBody>
          <a:bodyPr vert="horz" wrap="square" lIns="0" tIns="13335" rIns="0" bIns="0" rtlCol="0">
            <a:spAutoFit/>
          </a:bodyPr>
          <a:lstStyle/>
          <a:p>
            <a:pPr marL="12700" marR="5080">
              <a:lnSpc>
                <a:spcPct val="100000"/>
              </a:lnSpc>
              <a:spcBef>
                <a:spcPts val="105"/>
              </a:spcBef>
            </a:pPr>
            <a:r>
              <a:rPr sz="2000" spc="5" dirty="0">
                <a:latin typeface="Tahoma"/>
                <a:cs typeface="Tahoma"/>
              </a:rPr>
              <a:t>Us</a:t>
            </a:r>
            <a:r>
              <a:rPr sz="2000" spc="-15" dirty="0">
                <a:latin typeface="Tahoma"/>
                <a:cs typeface="Tahoma"/>
              </a:rPr>
              <a:t>e</a:t>
            </a:r>
            <a:r>
              <a:rPr sz="2000" spc="-25" dirty="0">
                <a:latin typeface="Tahoma"/>
                <a:cs typeface="Tahoma"/>
              </a:rPr>
              <a:t>r</a:t>
            </a:r>
            <a:r>
              <a:rPr sz="2000" spc="10" dirty="0">
                <a:latin typeface="Tahoma"/>
                <a:cs typeface="Tahoma"/>
              </a:rPr>
              <a:t>-</a:t>
            </a:r>
            <a:r>
              <a:rPr sz="2000" spc="-20" dirty="0">
                <a:latin typeface="Tahoma"/>
                <a:cs typeface="Tahoma"/>
              </a:rPr>
              <a:t>l</a:t>
            </a:r>
            <a:r>
              <a:rPr sz="2000" spc="5" dirty="0">
                <a:latin typeface="Tahoma"/>
                <a:cs typeface="Tahoma"/>
              </a:rPr>
              <a:t>e</a:t>
            </a:r>
            <a:r>
              <a:rPr sz="2000" spc="-20" dirty="0">
                <a:latin typeface="Tahoma"/>
                <a:cs typeface="Tahoma"/>
              </a:rPr>
              <a:t>v</a:t>
            </a:r>
            <a:r>
              <a:rPr sz="2000" spc="5" dirty="0">
                <a:latin typeface="Tahoma"/>
                <a:cs typeface="Tahoma"/>
              </a:rPr>
              <a:t>e</a:t>
            </a:r>
            <a:r>
              <a:rPr sz="2000" dirty="0">
                <a:latin typeface="Tahoma"/>
                <a:cs typeface="Tahoma"/>
              </a:rPr>
              <a:t>l  </a:t>
            </a:r>
            <a:r>
              <a:rPr sz="2000" spc="-5" dirty="0">
                <a:latin typeface="Tahoma"/>
                <a:cs typeface="Tahoma"/>
              </a:rPr>
              <a:t>threads</a:t>
            </a:r>
            <a:endParaRPr sz="2000">
              <a:latin typeface="Tahoma"/>
              <a:cs typeface="Tahom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9082" y="807240"/>
            <a:ext cx="5791200" cy="452120"/>
          </a:xfrm>
          <a:prstGeom prst="rect">
            <a:avLst/>
          </a:prstGeom>
        </p:spPr>
        <p:txBody>
          <a:bodyPr vert="horz" wrap="square" lIns="0" tIns="12065" rIns="0" bIns="0" rtlCol="0">
            <a:spAutoFit/>
          </a:bodyPr>
          <a:lstStyle/>
          <a:p>
            <a:pPr marL="12700">
              <a:lnSpc>
                <a:spcPct val="100000"/>
              </a:lnSpc>
              <a:spcBef>
                <a:spcPts val="95"/>
              </a:spcBef>
            </a:pPr>
            <a:r>
              <a:rPr spc="-5" dirty="0"/>
              <a:t>Windows </a:t>
            </a:r>
            <a:r>
              <a:rPr spc="-10" dirty="0"/>
              <a:t>XP:</a:t>
            </a:r>
            <a:r>
              <a:rPr spc="5" dirty="0"/>
              <a:t> </a:t>
            </a:r>
            <a:r>
              <a:rPr spc="-5" dirty="0"/>
              <a:t>Threads</a:t>
            </a:r>
            <a:r>
              <a:rPr spc="30" dirty="0"/>
              <a:t> </a:t>
            </a:r>
            <a:r>
              <a:rPr spc="-10" dirty="0"/>
              <a:t>and</a:t>
            </a:r>
            <a:r>
              <a:rPr spc="10" dirty="0"/>
              <a:t> </a:t>
            </a:r>
            <a:r>
              <a:rPr spc="-5" dirty="0"/>
              <a:t>Processes</a:t>
            </a:r>
          </a:p>
        </p:txBody>
      </p:sp>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15" dirty="0"/>
              <a:t>4-Threads</a:t>
            </a:r>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28</a:t>
            </a:fld>
            <a:endParaRPr dirty="0"/>
          </a:p>
        </p:txBody>
      </p:sp>
      <p:sp>
        <p:nvSpPr>
          <p:cNvPr id="3" name="object 3"/>
          <p:cNvSpPr txBox="1"/>
          <p:nvPr/>
        </p:nvSpPr>
        <p:spPr>
          <a:xfrm>
            <a:off x="860584" y="1547597"/>
            <a:ext cx="8287384" cy="4700905"/>
          </a:xfrm>
          <a:prstGeom prst="rect">
            <a:avLst/>
          </a:prstGeom>
        </p:spPr>
        <p:txBody>
          <a:bodyPr vert="horz" wrap="square" lIns="0" tIns="78105" rIns="0" bIns="0" rtlCol="0">
            <a:spAutoFit/>
          </a:bodyPr>
          <a:lstStyle/>
          <a:p>
            <a:pPr marL="356235" indent="-344170">
              <a:lnSpc>
                <a:spcPct val="100000"/>
              </a:lnSpc>
              <a:spcBef>
                <a:spcPts val="615"/>
              </a:spcBef>
              <a:buChar char="•"/>
              <a:tabLst>
                <a:tab pos="356235" algn="l"/>
                <a:tab pos="356870" algn="l"/>
              </a:tabLst>
            </a:pPr>
            <a:r>
              <a:rPr sz="2100" spc="-10" dirty="0">
                <a:latin typeface="Tahoma"/>
                <a:cs typeface="Tahoma"/>
              </a:rPr>
              <a:t>Each</a:t>
            </a:r>
            <a:r>
              <a:rPr sz="2100" spc="-5" dirty="0">
                <a:latin typeface="Tahoma"/>
                <a:cs typeface="Tahoma"/>
              </a:rPr>
              <a:t> </a:t>
            </a:r>
            <a:r>
              <a:rPr sz="2100" dirty="0">
                <a:latin typeface="Tahoma"/>
                <a:cs typeface="Tahoma"/>
              </a:rPr>
              <a:t>thread</a:t>
            </a:r>
            <a:r>
              <a:rPr sz="2100" spc="-35" dirty="0">
                <a:latin typeface="Tahoma"/>
                <a:cs typeface="Tahoma"/>
              </a:rPr>
              <a:t> </a:t>
            </a:r>
            <a:r>
              <a:rPr sz="2100" dirty="0">
                <a:latin typeface="Tahoma"/>
                <a:cs typeface="Tahoma"/>
              </a:rPr>
              <a:t>contains</a:t>
            </a:r>
            <a:endParaRPr sz="2100">
              <a:latin typeface="Tahoma"/>
              <a:cs typeface="Tahoma"/>
            </a:endParaRPr>
          </a:p>
          <a:p>
            <a:pPr marL="756285" lvl="1" indent="-287655">
              <a:lnSpc>
                <a:spcPct val="100000"/>
              </a:lnSpc>
              <a:spcBef>
                <a:spcPts val="465"/>
              </a:spcBef>
              <a:buChar char="–"/>
              <a:tabLst>
                <a:tab pos="756285" algn="l"/>
                <a:tab pos="756920" algn="l"/>
              </a:tabLst>
            </a:pPr>
            <a:r>
              <a:rPr sz="1900" spc="-5" dirty="0">
                <a:latin typeface="Tahoma"/>
                <a:cs typeface="Tahoma"/>
              </a:rPr>
              <a:t>A</a:t>
            </a:r>
            <a:r>
              <a:rPr sz="1900" spc="-15" dirty="0">
                <a:latin typeface="Tahoma"/>
                <a:cs typeface="Tahoma"/>
              </a:rPr>
              <a:t> </a:t>
            </a:r>
            <a:r>
              <a:rPr sz="1900" spc="-10" dirty="0">
                <a:latin typeface="Tahoma"/>
                <a:cs typeface="Tahoma"/>
              </a:rPr>
              <a:t>thread</a:t>
            </a:r>
            <a:r>
              <a:rPr sz="1900" spc="5" dirty="0">
                <a:latin typeface="Tahoma"/>
                <a:cs typeface="Tahoma"/>
              </a:rPr>
              <a:t> </a:t>
            </a:r>
            <a:r>
              <a:rPr sz="1900" spc="-5" dirty="0">
                <a:latin typeface="Tahoma"/>
                <a:cs typeface="Tahoma"/>
              </a:rPr>
              <a:t>id</a:t>
            </a:r>
            <a:endParaRPr sz="1900">
              <a:latin typeface="Tahoma"/>
              <a:cs typeface="Tahoma"/>
            </a:endParaRPr>
          </a:p>
          <a:p>
            <a:pPr marL="756285" lvl="1" indent="-287655">
              <a:lnSpc>
                <a:spcPct val="100000"/>
              </a:lnSpc>
              <a:spcBef>
                <a:spcPts val="455"/>
              </a:spcBef>
              <a:buChar char="–"/>
              <a:tabLst>
                <a:tab pos="756285" algn="l"/>
                <a:tab pos="756920" algn="l"/>
              </a:tabLst>
            </a:pPr>
            <a:r>
              <a:rPr sz="1900" spc="-10" dirty="0">
                <a:latin typeface="Tahoma"/>
                <a:cs typeface="Tahoma"/>
              </a:rPr>
              <a:t>Register</a:t>
            </a:r>
            <a:r>
              <a:rPr sz="1900" dirty="0">
                <a:latin typeface="Tahoma"/>
                <a:cs typeface="Tahoma"/>
              </a:rPr>
              <a:t> set</a:t>
            </a:r>
            <a:endParaRPr sz="1900">
              <a:latin typeface="Tahoma"/>
              <a:cs typeface="Tahoma"/>
            </a:endParaRPr>
          </a:p>
          <a:p>
            <a:pPr marL="756285" lvl="1" indent="-287655">
              <a:lnSpc>
                <a:spcPct val="100000"/>
              </a:lnSpc>
              <a:spcBef>
                <a:spcPts val="459"/>
              </a:spcBef>
              <a:buChar char="–"/>
              <a:tabLst>
                <a:tab pos="756285" algn="l"/>
                <a:tab pos="756920" algn="l"/>
              </a:tabLst>
            </a:pPr>
            <a:r>
              <a:rPr sz="1900" spc="-5" dirty="0">
                <a:latin typeface="Tahoma"/>
                <a:cs typeface="Tahoma"/>
              </a:rPr>
              <a:t>Separate</a:t>
            </a:r>
            <a:r>
              <a:rPr sz="1900" spc="20" dirty="0">
                <a:latin typeface="Tahoma"/>
                <a:cs typeface="Tahoma"/>
              </a:rPr>
              <a:t> </a:t>
            </a:r>
            <a:r>
              <a:rPr sz="1900" spc="-5" dirty="0">
                <a:latin typeface="Tahoma"/>
                <a:cs typeface="Tahoma"/>
              </a:rPr>
              <a:t>user</a:t>
            </a:r>
            <a:r>
              <a:rPr sz="1900" spc="20" dirty="0">
                <a:latin typeface="Tahoma"/>
                <a:cs typeface="Tahoma"/>
              </a:rPr>
              <a:t> </a:t>
            </a:r>
            <a:r>
              <a:rPr sz="1900" spc="-10" dirty="0">
                <a:latin typeface="Tahoma"/>
                <a:cs typeface="Tahoma"/>
              </a:rPr>
              <a:t>and</a:t>
            </a:r>
            <a:r>
              <a:rPr sz="1900" spc="-5" dirty="0">
                <a:latin typeface="Tahoma"/>
                <a:cs typeface="Tahoma"/>
              </a:rPr>
              <a:t> kernel</a:t>
            </a:r>
            <a:r>
              <a:rPr sz="1900" spc="20" dirty="0">
                <a:latin typeface="Tahoma"/>
                <a:cs typeface="Tahoma"/>
              </a:rPr>
              <a:t> </a:t>
            </a:r>
            <a:r>
              <a:rPr sz="1900" spc="-5" dirty="0">
                <a:latin typeface="Tahoma"/>
                <a:cs typeface="Tahoma"/>
              </a:rPr>
              <a:t>stacks</a:t>
            </a:r>
            <a:endParaRPr sz="1900">
              <a:latin typeface="Tahoma"/>
              <a:cs typeface="Tahoma"/>
            </a:endParaRPr>
          </a:p>
          <a:p>
            <a:pPr marL="756285" lvl="1" indent="-287655">
              <a:lnSpc>
                <a:spcPct val="100000"/>
              </a:lnSpc>
              <a:spcBef>
                <a:spcPts val="455"/>
              </a:spcBef>
              <a:buChar char="–"/>
              <a:tabLst>
                <a:tab pos="756285" algn="l"/>
                <a:tab pos="756920" algn="l"/>
              </a:tabLst>
            </a:pPr>
            <a:r>
              <a:rPr sz="1900" spc="-5" dirty="0">
                <a:latin typeface="Tahoma"/>
                <a:cs typeface="Tahoma"/>
              </a:rPr>
              <a:t>Private</a:t>
            </a:r>
            <a:r>
              <a:rPr sz="1900" spc="5" dirty="0">
                <a:latin typeface="Tahoma"/>
                <a:cs typeface="Tahoma"/>
              </a:rPr>
              <a:t> </a:t>
            </a:r>
            <a:r>
              <a:rPr sz="1900" spc="-5" dirty="0">
                <a:latin typeface="Tahoma"/>
                <a:cs typeface="Tahoma"/>
              </a:rPr>
              <a:t>data</a:t>
            </a:r>
            <a:r>
              <a:rPr sz="1900" spc="-10" dirty="0">
                <a:latin typeface="Tahoma"/>
                <a:cs typeface="Tahoma"/>
              </a:rPr>
              <a:t> </a:t>
            </a:r>
            <a:r>
              <a:rPr sz="1900" spc="-5" dirty="0">
                <a:latin typeface="Tahoma"/>
                <a:cs typeface="Tahoma"/>
              </a:rPr>
              <a:t>storage</a:t>
            </a:r>
            <a:r>
              <a:rPr sz="1900" spc="5" dirty="0">
                <a:latin typeface="Tahoma"/>
                <a:cs typeface="Tahoma"/>
              </a:rPr>
              <a:t> </a:t>
            </a:r>
            <a:r>
              <a:rPr sz="1900" spc="-5" dirty="0">
                <a:latin typeface="Tahoma"/>
                <a:cs typeface="Tahoma"/>
              </a:rPr>
              <a:t>area</a:t>
            </a:r>
            <a:endParaRPr sz="1900">
              <a:latin typeface="Tahoma"/>
              <a:cs typeface="Tahoma"/>
            </a:endParaRPr>
          </a:p>
          <a:p>
            <a:pPr lvl="1">
              <a:lnSpc>
                <a:spcPct val="100000"/>
              </a:lnSpc>
              <a:spcBef>
                <a:spcPts val="15"/>
              </a:spcBef>
              <a:buFont typeface="Tahoma"/>
              <a:buChar char="–"/>
            </a:pPr>
            <a:endParaRPr sz="2900">
              <a:latin typeface="Tahoma"/>
              <a:cs typeface="Tahoma"/>
            </a:endParaRPr>
          </a:p>
          <a:p>
            <a:pPr marL="354965" marR="5080" indent="-342900">
              <a:lnSpc>
                <a:spcPct val="100000"/>
              </a:lnSpc>
              <a:spcBef>
                <a:spcPts val="5"/>
              </a:spcBef>
              <a:buChar char="•"/>
              <a:tabLst>
                <a:tab pos="356235" algn="l"/>
                <a:tab pos="356870" algn="l"/>
              </a:tabLst>
            </a:pPr>
            <a:r>
              <a:rPr sz="2100" spc="-5" dirty="0">
                <a:latin typeface="Tahoma"/>
                <a:cs typeface="Tahoma"/>
              </a:rPr>
              <a:t>The</a:t>
            </a:r>
            <a:r>
              <a:rPr sz="2100" dirty="0">
                <a:latin typeface="Tahoma"/>
                <a:cs typeface="Tahoma"/>
              </a:rPr>
              <a:t> </a:t>
            </a:r>
            <a:r>
              <a:rPr sz="2100" spc="-5" dirty="0">
                <a:latin typeface="Tahoma"/>
                <a:cs typeface="Tahoma"/>
              </a:rPr>
              <a:t>register</a:t>
            </a:r>
            <a:r>
              <a:rPr sz="2100" spc="-30" dirty="0">
                <a:latin typeface="Tahoma"/>
                <a:cs typeface="Tahoma"/>
              </a:rPr>
              <a:t> </a:t>
            </a:r>
            <a:r>
              <a:rPr sz="2100" dirty="0">
                <a:latin typeface="Tahoma"/>
                <a:cs typeface="Tahoma"/>
              </a:rPr>
              <a:t>set,</a:t>
            </a:r>
            <a:r>
              <a:rPr sz="2100" spc="10" dirty="0">
                <a:latin typeface="Tahoma"/>
                <a:cs typeface="Tahoma"/>
              </a:rPr>
              <a:t> </a:t>
            </a:r>
            <a:r>
              <a:rPr sz="2100" spc="-5" dirty="0">
                <a:latin typeface="Tahoma"/>
                <a:cs typeface="Tahoma"/>
              </a:rPr>
              <a:t>stacks,</a:t>
            </a:r>
            <a:r>
              <a:rPr sz="2100" spc="10" dirty="0">
                <a:latin typeface="Tahoma"/>
                <a:cs typeface="Tahoma"/>
              </a:rPr>
              <a:t> </a:t>
            </a:r>
            <a:r>
              <a:rPr sz="2100" spc="5" dirty="0">
                <a:latin typeface="Tahoma"/>
                <a:cs typeface="Tahoma"/>
              </a:rPr>
              <a:t>and</a:t>
            </a:r>
            <a:r>
              <a:rPr sz="2100" spc="10" dirty="0">
                <a:latin typeface="Tahoma"/>
                <a:cs typeface="Tahoma"/>
              </a:rPr>
              <a:t> </a:t>
            </a:r>
            <a:r>
              <a:rPr sz="2100" spc="-5" dirty="0">
                <a:latin typeface="Tahoma"/>
                <a:cs typeface="Tahoma"/>
              </a:rPr>
              <a:t>private</a:t>
            </a:r>
            <a:r>
              <a:rPr sz="2100" spc="-15" dirty="0">
                <a:latin typeface="Tahoma"/>
                <a:cs typeface="Tahoma"/>
              </a:rPr>
              <a:t> </a:t>
            </a:r>
            <a:r>
              <a:rPr sz="2100" dirty="0">
                <a:latin typeface="Tahoma"/>
                <a:cs typeface="Tahoma"/>
              </a:rPr>
              <a:t>storage</a:t>
            </a:r>
            <a:r>
              <a:rPr sz="2100" spc="-20" dirty="0">
                <a:latin typeface="Tahoma"/>
                <a:cs typeface="Tahoma"/>
              </a:rPr>
              <a:t> </a:t>
            </a:r>
            <a:r>
              <a:rPr sz="2100" spc="-5" dirty="0">
                <a:latin typeface="Tahoma"/>
                <a:cs typeface="Tahoma"/>
              </a:rPr>
              <a:t>area</a:t>
            </a:r>
            <a:r>
              <a:rPr sz="2100" spc="5" dirty="0">
                <a:latin typeface="Tahoma"/>
                <a:cs typeface="Tahoma"/>
              </a:rPr>
              <a:t> </a:t>
            </a:r>
            <a:r>
              <a:rPr sz="2100" dirty="0">
                <a:latin typeface="Tahoma"/>
                <a:cs typeface="Tahoma"/>
              </a:rPr>
              <a:t>are </a:t>
            </a:r>
            <a:r>
              <a:rPr sz="2100" spc="-5" dirty="0">
                <a:latin typeface="Tahoma"/>
                <a:cs typeface="Tahoma"/>
              </a:rPr>
              <a:t>known</a:t>
            </a:r>
            <a:r>
              <a:rPr sz="2100" spc="20" dirty="0">
                <a:latin typeface="Tahoma"/>
                <a:cs typeface="Tahoma"/>
              </a:rPr>
              <a:t> </a:t>
            </a:r>
            <a:r>
              <a:rPr sz="2100" spc="5" dirty="0">
                <a:latin typeface="Tahoma"/>
                <a:cs typeface="Tahoma"/>
              </a:rPr>
              <a:t>as</a:t>
            </a:r>
            <a:r>
              <a:rPr sz="2100" dirty="0">
                <a:latin typeface="Tahoma"/>
                <a:cs typeface="Tahoma"/>
              </a:rPr>
              <a:t> </a:t>
            </a:r>
            <a:r>
              <a:rPr sz="2100" spc="5" dirty="0">
                <a:latin typeface="Tahoma"/>
                <a:cs typeface="Tahoma"/>
              </a:rPr>
              <a:t>the </a:t>
            </a:r>
            <a:r>
              <a:rPr sz="2100" spc="-640" dirty="0">
                <a:latin typeface="Tahoma"/>
                <a:cs typeface="Tahoma"/>
              </a:rPr>
              <a:t> </a:t>
            </a:r>
            <a:r>
              <a:rPr sz="2100" dirty="0">
                <a:solidFill>
                  <a:srgbClr val="0070BF"/>
                </a:solidFill>
                <a:latin typeface="Tahoma"/>
                <a:cs typeface="Tahoma"/>
              </a:rPr>
              <a:t>context</a:t>
            </a:r>
            <a:r>
              <a:rPr sz="2100" spc="-30" dirty="0">
                <a:solidFill>
                  <a:srgbClr val="0070BF"/>
                </a:solidFill>
                <a:latin typeface="Tahoma"/>
                <a:cs typeface="Tahoma"/>
              </a:rPr>
              <a:t> </a:t>
            </a:r>
            <a:r>
              <a:rPr sz="2100" spc="-5" dirty="0">
                <a:latin typeface="Tahoma"/>
                <a:cs typeface="Tahoma"/>
              </a:rPr>
              <a:t>of </a:t>
            </a:r>
            <a:r>
              <a:rPr sz="2100" spc="5" dirty="0">
                <a:latin typeface="Tahoma"/>
                <a:cs typeface="Tahoma"/>
              </a:rPr>
              <a:t>the</a:t>
            </a:r>
            <a:r>
              <a:rPr sz="2100" spc="-20" dirty="0">
                <a:latin typeface="Tahoma"/>
                <a:cs typeface="Tahoma"/>
              </a:rPr>
              <a:t> </a:t>
            </a:r>
            <a:r>
              <a:rPr sz="2100" dirty="0">
                <a:latin typeface="Tahoma"/>
                <a:cs typeface="Tahoma"/>
              </a:rPr>
              <a:t>threads</a:t>
            </a:r>
            <a:endParaRPr sz="2100">
              <a:latin typeface="Tahoma"/>
              <a:cs typeface="Tahoma"/>
            </a:endParaRPr>
          </a:p>
          <a:p>
            <a:pPr>
              <a:lnSpc>
                <a:spcPct val="100000"/>
              </a:lnSpc>
              <a:spcBef>
                <a:spcPts val="25"/>
              </a:spcBef>
              <a:buFont typeface="Tahoma"/>
              <a:buChar char="•"/>
            </a:pPr>
            <a:endParaRPr sz="2900">
              <a:latin typeface="Tahoma"/>
              <a:cs typeface="Tahoma"/>
            </a:endParaRPr>
          </a:p>
          <a:p>
            <a:pPr marL="356235" indent="-344170">
              <a:lnSpc>
                <a:spcPct val="100000"/>
              </a:lnSpc>
              <a:buChar char="•"/>
              <a:tabLst>
                <a:tab pos="356235" algn="l"/>
                <a:tab pos="356870" algn="l"/>
              </a:tabLst>
            </a:pPr>
            <a:r>
              <a:rPr sz="2100" spc="-5" dirty="0">
                <a:latin typeface="Tahoma"/>
                <a:cs typeface="Tahoma"/>
              </a:rPr>
              <a:t>The primary </a:t>
            </a:r>
            <a:r>
              <a:rPr sz="2100" dirty="0">
                <a:latin typeface="Tahoma"/>
                <a:cs typeface="Tahoma"/>
              </a:rPr>
              <a:t>data</a:t>
            </a:r>
            <a:r>
              <a:rPr sz="2100" spc="-25" dirty="0">
                <a:latin typeface="Tahoma"/>
                <a:cs typeface="Tahoma"/>
              </a:rPr>
              <a:t> </a:t>
            </a:r>
            <a:r>
              <a:rPr sz="2100" dirty="0">
                <a:latin typeface="Tahoma"/>
                <a:cs typeface="Tahoma"/>
              </a:rPr>
              <a:t>structures </a:t>
            </a:r>
            <a:r>
              <a:rPr sz="2100" spc="-5" dirty="0">
                <a:latin typeface="Tahoma"/>
                <a:cs typeface="Tahoma"/>
              </a:rPr>
              <a:t>of</a:t>
            </a:r>
            <a:r>
              <a:rPr sz="2100" spc="15" dirty="0">
                <a:latin typeface="Tahoma"/>
                <a:cs typeface="Tahoma"/>
              </a:rPr>
              <a:t> </a:t>
            </a:r>
            <a:r>
              <a:rPr sz="2100" dirty="0">
                <a:latin typeface="Tahoma"/>
                <a:cs typeface="Tahoma"/>
              </a:rPr>
              <a:t>a</a:t>
            </a:r>
            <a:r>
              <a:rPr sz="2100" spc="-25" dirty="0">
                <a:latin typeface="Tahoma"/>
                <a:cs typeface="Tahoma"/>
              </a:rPr>
              <a:t> </a:t>
            </a:r>
            <a:r>
              <a:rPr sz="2100" dirty="0">
                <a:latin typeface="Tahoma"/>
                <a:cs typeface="Tahoma"/>
              </a:rPr>
              <a:t>thread</a:t>
            </a:r>
            <a:r>
              <a:rPr sz="2100" spc="10" dirty="0">
                <a:latin typeface="Tahoma"/>
                <a:cs typeface="Tahoma"/>
              </a:rPr>
              <a:t> </a:t>
            </a:r>
            <a:r>
              <a:rPr sz="2100" spc="-5" dirty="0">
                <a:latin typeface="Tahoma"/>
                <a:cs typeface="Tahoma"/>
              </a:rPr>
              <a:t>include</a:t>
            </a:r>
            <a:endParaRPr sz="2100">
              <a:latin typeface="Tahoma"/>
              <a:cs typeface="Tahoma"/>
            </a:endParaRPr>
          </a:p>
          <a:p>
            <a:pPr marL="756285" lvl="1" indent="-287655">
              <a:lnSpc>
                <a:spcPct val="100000"/>
              </a:lnSpc>
              <a:spcBef>
                <a:spcPts val="465"/>
              </a:spcBef>
              <a:buChar char="–"/>
              <a:tabLst>
                <a:tab pos="756285" algn="l"/>
                <a:tab pos="756920" algn="l"/>
              </a:tabLst>
            </a:pPr>
            <a:r>
              <a:rPr sz="1900" spc="-5" dirty="0">
                <a:latin typeface="Tahoma"/>
                <a:cs typeface="Tahoma"/>
              </a:rPr>
              <a:t>ETHREAD</a:t>
            </a:r>
            <a:r>
              <a:rPr sz="1900" spc="-15" dirty="0">
                <a:latin typeface="Tahoma"/>
                <a:cs typeface="Tahoma"/>
              </a:rPr>
              <a:t> </a:t>
            </a:r>
            <a:r>
              <a:rPr sz="1900" spc="-5" dirty="0">
                <a:latin typeface="Tahoma"/>
                <a:cs typeface="Tahoma"/>
              </a:rPr>
              <a:t>(executive</a:t>
            </a:r>
            <a:r>
              <a:rPr sz="1900" spc="30" dirty="0">
                <a:latin typeface="Tahoma"/>
                <a:cs typeface="Tahoma"/>
              </a:rPr>
              <a:t> </a:t>
            </a:r>
            <a:r>
              <a:rPr sz="1900" spc="-10" dirty="0">
                <a:latin typeface="Tahoma"/>
                <a:cs typeface="Tahoma"/>
              </a:rPr>
              <a:t>thread</a:t>
            </a:r>
            <a:r>
              <a:rPr sz="1900" spc="20" dirty="0">
                <a:latin typeface="Tahoma"/>
                <a:cs typeface="Tahoma"/>
              </a:rPr>
              <a:t> </a:t>
            </a:r>
            <a:r>
              <a:rPr sz="1900" spc="-5" dirty="0">
                <a:latin typeface="Tahoma"/>
                <a:cs typeface="Tahoma"/>
              </a:rPr>
              <a:t>block)</a:t>
            </a:r>
            <a:endParaRPr sz="1900">
              <a:latin typeface="Tahoma"/>
              <a:cs typeface="Tahoma"/>
            </a:endParaRPr>
          </a:p>
          <a:p>
            <a:pPr marL="756285" lvl="1" indent="-287655">
              <a:lnSpc>
                <a:spcPct val="100000"/>
              </a:lnSpc>
              <a:spcBef>
                <a:spcPts val="455"/>
              </a:spcBef>
              <a:buChar char="–"/>
              <a:tabLst>
                <a:tab pos="756285" algn="l"/>
                <a:tab pos="756920" algn="l"/>
              </a:tabLst>
            </a:pPr>
            <a:r>
              <a:rPr sz="1900" spc="-5" dirty="0">
                <a:latin typeface="Tahoma"/>
                <a:cs typeface="Tahoma"/>
              </a:rPr>
              <a:t>KTHREAD</a:t>
            </a:r>
            <a:r>
              <a:rPr sz="1900" dirty="0">
                <a:latin typeface="Tahoma"/>
                <a:cs typeface="Tahoma"/>
              </a:rPr>
              <a:t> </a:t>
            </a:r>
            <a:r>
              <a:rPr sz="1900" spc="-10" dirty="0">
                <a:latin typeface="Tahoma"/>
                <a:cs typeface="Tahoma"/>
              </a:rPr>
              <a:t>(kernel</a:t>
            </a:r>
            <a:r>
              <a:rPr sz="1900" spc="40" dirty="0">
                <a:latin typeface="Tahoma"/>
                <a:cs typeface="Tahoma"/>
              </a:rPr>
              <a:t> </a:t>
            </a:r>
            <a:r>
              <a:rPr sz="1900" spc="-10" dirty="0">
                <a:latin typeface="Tahoma"/>
                <a:cs typeface="Tahoma"/>
              </a:rPr>
              <a:t>thread</a:t>
            </a:r>
            <a:r>
              <a:rPr sz="1900" spc="15" dirty="0">
                <a:latin typeface="Tahoma"/>
                <a:cs typeface="Tahoma"/>
              </a:rPr>
              <a:t> </a:t>
            </a:r>
            <a:r>
              <a:rPr sz="1900" spc="-5" dirty="0">
                <a:latin typeface="Tahoma"/>
                <a:cs typeface="Tahoma"/>
              </a:rPr>
              <a:t>block)</a:t>
            </a:r>
            <a:endParaRPr sz="1900">
              <a:latin typeface="Tahoma"/>
              <a:cs typeface="Tahoma"/>
            </a:endParaRPr>
          </a:p>
          <a:p>
            <a:pPr marL="756285" lvl="1" indent="-287655">
              <a:lnSpc>
                <a:spcPct val="100000"/>
              </a:lnSpc>
              <a:spcBef>
                <a:spcPts val="455"/>
              </a:spcBef>
              <a:buChar char="–"/>
              <a:tabLst>
                <a:tab pos="756285" algn="l"/>
                <a:tab pos="756920" algn="l"/>
              </a:tabLst>
            </a:pPr>
            <a:r>
              <a:rPr sz="1900" spc="-5" dirty="0">
                <a:latin typeface="Tahoma"/>
                <a:cs typeface="Tahoma"/>
              </a:rPr>
              <a:t>TEB</a:t>
            </a:r>
            <a:r>
              <a:rPr sz="1900" spc="10" dirty="0">
                <a:latin typeface="Tahoma"/>
                <a:cs typeface="Tahoma"/>
              </a:rPr>
              <a:t> </a:t>
            </a:r>
            <a:r>
              <a:rPr sz="1900" spc="-10" dirty="0">
                <a:latin typeface="Tahoma"/>
                <a:cs typeface="Tahoma"/>
              </a:rPr>
              <a:t>(thread</a:t>
            </a:r>
            <a:r>
              <a:rPr sz="1900" spc="45" dirty="0">
                <a:latin typeface="Tahoma"/>
                <a:cs typeface="Tahoma"/>
              </a:rPr>
              <a:t> </a:t>
            </a:r>
            <a:r>
              <a:rPr sz="1900" spc="-10" dirty="0">
                <a:latin typeface="Tahoma"/>
                <a:cs typeface="Tahoma"/>
              </a:rPr>
              <a:t>environment</a:t>
            </a:r>
            <a:r>
              <a:rPr sz="1900" spc="65" dirty="0">
                <a:latin typeface="Tahoma"/>
                <a:cs typeface="Tahoma"/>
              </a:rPr>
              <a:t> </a:t>
            </a:r>
            <a:r>
              <a:rPr sz="1900" spc="-10" dirty="0">
                <a:latin typeface="Tahoma"/>
                <a:cs typeface="Tahoma"/>
              </a:rPr>
              <a:t>block)</a:t>
            </a:r>
            <a:endParaRPr sz="1900">
              <a:latin typeface="Tahoma"/>
              <a:cs typeface="Tahom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9082" y="807240"/>
            <a:ext cx="5791200" cy="452120"/>
          </a:xfrm>
          <a:prstGeom prst="rect">
            <a:avLst/>
          </a:prstGeom>
        </p:spPr>
        <p:txBody>
          <a:bodyPr vert="horz" wrap="square" lIns="0" tIns="12065" rIns="0" bIns="0" rtlCol="0">
            <a:spAutoFit/>
          </a:bodyPr>
          <a:lstStyle/>
          <a:p>
            <a:pPr marL="12700">
              <a:lnSpc>
                <a:spcPct val="100000"/>
              </a:lnSpc>
              <a:spcBef>
                <a:spcPts val="95"/>
              </a:spcBef>
            </a:pPr>
            <a:r>
              <a:rPr spc="-5" dirty="0"/>
              <a:t>Windows </a:t>
            </a:r>
            <a:r>
              <a:rPr spc="-10" dirty="0"/>
              <a:t>XP:</a:t>
            </a:r>
            <a:r>
              <a:rPr spc="5" dirty="0"/>
              <a:t> </a:t>
            </a:r>
            <a:r>
              <a:rPr spc="-5" dirty="0"/>
              <a:t>Threads</a:t>
            </a:r>
            <a:r>
              <a:rPr spc="30" dirty="0"/>
              <a:t> </a:t>
            </a:r>
            <a:r>
              <a:rPr spc="-10" dirty="0"/>
              <a:t>and</a:t>
            </a:r>
            <a:r>
              <a:rPr spc="10" dirty="0"/>
              <a:t> </a:t>
            </a:r>
            <a:r>
              <a:rPr spc="-5" dirty="0"/>
              <a:t>Processes</a:t>
            </a:r>
          </a:p>
        </p:txBody>
      </p:sp>
      <p:pic>
        <p:nvPicPr>
          <p:cNvPr id="3" name="object 3"/>
          <p:cNvPicPr/>
          <p:nvPr/>
        </p:nvPicPr>
        <p:blipFill>
          <a:blip r:embed="rId2" cstate="print"/>
          <a:stretch>
            <a:fillRect/>
          </a:stretch>
        </p:blipFill>
        <p:spPr>
          <a:xfrm>
            <a:off x="2087879" y="1757172"/>
            <a:ext cx="5884164" cy="5046493"/>
          </a:xfrm>
          <a:prstGeom prst="rect">
            <a:avLst/>
          </a:prstGeom>
        </p:spPr>
      </p:pic>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15" dirty="0"/>
              <a:t>4-Threads</a:t>
            </a:r>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29</a:t>
            </a:fld>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60469" y="807240"/>
            <a:ext cx="3625215" cy="452120"/>
          </a:xfrm>
          <a:prstGeom prst="rect">
            <a:avLst/>
          </a:prstGeom>
        </p:spPr>
        <p:txBody>
          <a:bodyPr vert="horz" wrap="square" lIns="0" tIns="12065" rIns="0" bIns="0" rtlCol="0">
            <a:spAutoFit/>
          </a:bodyPr>
          <a:lstStyle/>
          <a:p>
            <a:pPr marL="12700">
              <a:lnSpc>
                <a:spcPct val="100000"/>
              </a:lnSpc>
              <a:spcBef>
                <a:spcPts val="95"/>
              </a:spcBef>
            </a:pPr>
            <a:r>
              <a:rPr spc="-5" dirty="0"/>
              <a:t>Processes</a:t>
            </a:r>
            <a:r>
              <a:rPr spc="-15" dirty="0"/>
              <a:t> </a:t>
            </a:r>
            <a:r>
              <a:rPr spc="-10" dirty="0"/>
              <a:t>and</a:t>
            </a:r>
            <a:r>
              <a:rPr spc="-5" dirty="0"/>
              <a:t> Threads</a:t>
            </a:r>
          </a:p>
        </p:txBody>
      </p:sp>
      <p:sp>
        <p:nvSpPr>
          <p:cNvPr id="3" name="object 3"/>
          <p:cNvSpPr/>
          <p:nvPr/>
        </p:nvSpPr>
        <p:spPr>
          <a:xfrm>
            <a:off x="766572" y="1783079"/>
            <a:ext cx="8598535" cy="748665"/>
          </a:xfrm>
          <a:custGeom>
            <a:avLst/>
            <a:gdLst/>
            <a:ahLst/>
            <a:cxnLst/>
            <a:rect l="l" t="t" r="r" b="b"/>
            <a:pathLst>
              <a:path w="8598535" h="748664">
                <a:moveTo>
                  <a:pt x="8598407" y="748284"/>
                </a:moveTo>
                <a:lnTo>
                  <a:pt x="0" y="748284"/>
                </a:lnTo>
                <a:lnTo>
                  <a:pt x="0" y="0"/>
                </a:lnTo>
                <a:lnTo>
                  <a:pt x="8598407" y="0"/>
                </a:lnTo>
                <a:lnTo>
                  <a:pt x="8598407" y="15240"/>
                </a:lnTo>
                <a:lnTo>
                  <a:pt x="28956" y="15240"/>
                </a:lnTo>
                <a:lnTo>
                  <a:pt x="15240" y="28956"/>
                </a:lnTo>
                <a:lnTo>
                  <a:pt x="28956" y="28956"/>
                </a:lnTo>
                <a:lnTo>
                  <a:pt x="28956" y="720852"/>
                </a:lnTo>
                <a:lnTo>
                  <a:pt x="15240" y="720852"/>
                </a:lnTo>
                <a:lnTo>
                  <a:pt x="28956" y="734568"/>
                </a:lnTo>
                <a:lnTo>
                  <a:pt x="8598407" y="734568"/>
                </a:lnTo>
                <a:lnTo>
                  <a:pt x="8598407" y="748284"/>
                </a:lnTo>
                <a:close/>
              </a:path>
              <a:path w="8598535" h="748664">
                <a:moveTo>
                  <a:pt x="28956" y="28956"/>
                </a:moveTo>
                <a:lnTo>
                  <a:pt x="15240" y="28956"/>
                </a:lnTo>
                <a:lnTo>
                  <a:pt x="28956" y="15240"/>
                </a:lnTo>
                <a:lnTo>
                  <a:pt x="28956" y="28956"/>
                </a:lnTo>
                <a:close/>
              </a:path>
              <a:path w="8598535" h="748664">
                <a:moveTo>
                  <a:pt x="8569452" y="28956"/>
                </a:moveTo>
                <a:lnTo>
                  <a:pt x="28956" y="28956"/>
                </a:lnTo>
                <a:lnTo>
                  <a:pt x="28956" y="15240"/>
                </a:lnTo>
                <a:lnTo>
                  <a:pt x="8569452" y="15240"/>
                </a:lnTo>
                <a:lnTo>
                  <a:pt x="8569452" y="28956"/>
                </a:lnTo>
                <a:close/>
              </a:path>
              <a:path w="8598535" h="748664">
                <a:moveTo>
                  <a:pt x="8569452" y="734568"/>
                </a:moveTo>
                <a:lnTo>
                  <a:pt x="8569452" y="15240"/>
                </a:lnTo>
                <a:lnTo>
                  <a:pt x="8584692" y="28956"/>
                </a:lnTo>
                <a:lnTo>
                  <a:pt x="8598407" y="28956"/>
                </a:lnTo>
                <a:lnTo>
                  <a:pt x="8598407" y="720852"/>
                </a:lnTo>
                <a:lnTo>
                  <a:pt x="8584692" y="720852"/>
                </a:lnTo>
                <a:lnTo>
                  <a:pt x="8569452" y="734568"/>
                </a:lnTo>
                <a:close/>
              </a:path>
              <a:path w="8598535" h="748664">
                <a:moveTo>
                  <a:pt x="8598407" y="28956"/>
                </a:moveTo>
                <a:lnTo>
                  <a:pt x="8584692" y="28956"/>
                </a:lnTo>
                <a:lnTo>
                  <a:pt x="8569452" y="15240"/>
                </a:lnTo>
                <a:lnTo>
                  <a:pt x="8598407" y="15240"/>
                </a:lnTo>
                <a:lnTo>
                  <a:pt x="8598407" y="28956"/>
                </a:lnTo>
                <a:close/>
              </a:path>
              <a:path w="8598535" h="748664">
                <a:moveTo>
                  <a:pt x="28956" y="734568"/>
                </a:moveTo>
                <a:lnTo>
                  <a:pt x="15240" y="720852"/>
                </a:lnTo>
                <a:lnTo>
                  <a:pt x="28956" y="720852"/>
                </a:lnTo>
                <a:lnTo>
                  <a:pt x="28956" y="734568"/>
                </a:lnTo>
                <a:close/>
              </a:path>
              <a:path w="8598535" h="748664">
                <a:moveTo>
                  <a:pt x="8569452" y="734568"/>
                </a:moveTo>
                <a:lnTo>
                  <a:pt x="28956" y="734568"/>
                </a:lnTo>
                <a:lnTo>
                  <a:pt x="28956" y="720852"/>
                </a:lnTo>
                <a:lnTo>
                  <a:pt x="8569452" y="720852"/>
                </a:lnTo>
                <a:lnTo>
                  <a:pt x="8569452" y="734568"/>
                </a:lnTo>
                <a:close/>
              </a:path>
              <a:path w="8598535" h="748664">
                <a:moveTo>
                  <a:pt x="8598407" y="734568"/>
                </a:moveTo>
                <a:lnTo>
                  <a:pt x="8569452" y="734568"/>
                </a:lnTo>
                <a:lnTo>
                  <a:pt x="8584692" y="720852"/>
                </a:lnTo>
                <a:lnTo>
                  <a:pt x="8598407" y="720852"/>
                </a:lnTo>
                <a:lnTo>
                  <a:pt x="8598407" y="734568"/>
                </a:lnTo>
                <a:close/>
              </a:path>
            </a:pathLst>
          </a:custGeom>
          <a:solidFill>
            <a:srgbClr val="0070BF"/>
          </a:solidFill>
        </p:spPr>
        <p:txBody>
          <a:bodyPr wrap="square" lIns="0" tIns="0" rIns="0" bIns="0" rtlCol="0"/>
          <a:lstStyle/>
          <a:p>
            <a:endParaRPr/>
          </a:p>
        </p:txBody>
      </p:sp>
      <p:sp>
        <p:nvSpPr>
          <p:cNvPr id="4" name="object 4"/>
          <p:cNvSpPr txBox="1"/>
          <p:nvPr/>
        </p:nvSpPr>
        <p:spPr>
          <a:xfrm>
            <a:off x="1016019" y="1797811"/>
            <a:ext cx="8102600" cy="3799840"/>
          </a:xfrm>
          <a:prstGeom prst="rect">
            <a:avLst/>
          </a:prstGeom>
        </p:spPr>
        <p:txBody>
          <a:bodyPr vert="horz" wrap="square" lIns="0" tIns="47625" rIns="0" bIns="0" rtlCol="0">
            <a:spAutoFit/>
          </a:bodyPr>
          <a:lstStyle/>
          <a:p>
            <a:pPr marL="684530" marR="5080" indent="-672465">
              <a:lnSpc>
                <a:spcPts val="2160"/>
              </a:lnSpc>
              <a:spcBef>
                <a:spcPts val="375"/>
              </a:spcBef>
              <a:tabLst>
                <a:tab pos="1896110" algn="l"/>
              </a:tabLst>
            </a:pPr>
            <a:r>
              <a:rPr sz="2000" spc="-5" dirty="0">
                <a:solidFill>
                  <a:srgbClr val="0070BF"/>
                </a:solidFill>
                <a:latin typeface="Tahoma"/>
                <a:cs typeface="Tahoma"/>
              </a:rPr>
              <a:t>Multithreading: More </a:t>
            </a:r>
            <a:r>
              <a:rPr sz="2000" dirty="0">
                <a:solidFill>
                  <a:srgbClr val="0070BF"/>
                </a:solidFill>
                <a:latin typeface="Tahoma"/>
                <a:cs typeface="Tahoma"/>
              </a:rPr>
              <a:t>than </a:t>
            </a:r>
            <a:r>
              <a:rPr sz="2000" spc="-5" dirty="0">
                <a:solidFill>
                  <a:srgbClr val="0070BF"/>
                </a:solidFill>
                <a:latin typeface="Tahoma"/>
                <a:cs typeface="Tahoma"/>
              </a:rPr>
              <a:t>one </a:t>
            </a:r>
            <a:r>
              <a:rPr sz="2000" dirty="0">
                <a:solidFill>
                  <a:srgbClr val="0070BF"/>
                </a:solidFill>
                <a:latin typeface="Tahoma"/>
                <a:cs typeface="Tahoma"/>
              </a:rPr>
              <a:t>entities can </a:t>
            </a:r>
            <a:r>
              <a:rPr sz="2000" spc="-5" dirty="0">
                <a:solidFill>
                  <a:srgbClr val="0070BF"/>
                </a:solidFill>
                <a:latin typeface="Tahoma"/>
                <a:cs typeface="Tahoma"/>
              </a:rPr>
              <a:t>possibly </a:t>
            </a:r>
            <a:r>
              <a:rPr sz="2000" dirty="0">
                <a:solidFill>
                  <a:srgbClr val="0070BF"/>
                </a:solidFill>
                <a:latin typeface="Tahoma"/>
                <a:cs typeface="Tahoma"/>
              </a:rPr>
              <a:t>execute in </a:t>
            </a:r>
            <a:r>
              <a:rPr sz="2000" spc="-5" dirty="0">
                <a:solidFill>
                  <a:srgbClr val="0070BF"/>
                </a:solidFill>
                <a:latin typeface="Tahoma"/>
                <a:cs typeface="Tahoma"/>
              </a:rPr>
              <a:t>the </a:t>
            </a:r>
            <a:r>
              <a:rPr sz="2000" dirty="0">
                <a:solidFill>
                  <a:srgbClr val="0070BF"/>
                </a:solidFill>
                <a:latin typeface="Tahoma"/>
                <a:cs typeface="Tahoma"/>
              </a:rPr>
              <a:t>same </a:t>
            </a:r>
            <a:r>
              <a:rPr sz="2000" spc="-610" dirty="0">
                <a:solidFill>
                  <a:srgbClr val="0070BF"/>
                </a:solidFill>
                <a:latin typeface="Tahoma"/>
                <a:cs typeface="Tahoma"/>
              </a:rPr>
              <a:t> </a:t>
            </a:r>
            <a:r>
              <a:rPr sz="2000" spc="-5" dirty="0">
                <a:solidFill>
                  <a:srgbClr val="0070BF"/>
                </a:solidFill>
                <a:latin typeface="Tahoma"/>
                <a:cs typeface="Tahoma"/>
              </a:rPr>
              <a:t>resource-	</a:t>
            </a:r>
            <a:r>
              <a:rPr sz="2000" dirty="0">
                <a:solidFill>
                  <a:srgbClr val="0070BF"/>
                </a:solidFill>
                <a:latin typeface="Tahoma"/>
                <a:cs typeface="Tahoma"/>
              </a:rPr>
              <a:t>(i.e.,</a:t>
            </a:r>
            <a:r>
              <a:rPr sz="2000" spc="-50" dirty="0">
                <a:solidFill>
                  <a:srgbClr val="0070BF"/>
                </a:solidFill>
                <a:latin typeface="Tahoma"/>
                <a:cs typeface="Tahoma"/>
              </a:rPr>
              <a:t> </a:t>
            </a:r>
            <a:r>
              <a:rPr sz="2000" dirty="0">
                <a:solidFill>
                  <a:srgbClr val="0070BF"/>
                </a:solidFill>
                <a:latin typeface="Tahoma"/>
                <a:cs typeface="Tahoma"/>
              </a:rPr>
              <a:t>process-)</a:t>
            </a:r>
            <a:r>
              <a:rPr sz="2000" spc="-50" dirty="0">
                <a:solidFill>
                  <a:srgbClr val="0070BF"/>
                </a:solidFill>
                <a:latin typeface="Tahoma"/>
                <a:cs typeface="Tahoma"/>
              </a:rPr>
              <a:t> </a:t>
            </a:r>
            <a:r>
              <a:rPr sz="2000" spc="-5" dirty="0">
                <a:solidFill>
                  <a:srgbClr val="0070BF"/>
                </a:solidFill>
                <a:latin typeface="Tahoma"/>
                <a:cs typeface="Tahoma"/>
              </a:rPr>
              <a:t>environment</a:t>
            </a:r>
            <a:r>
              <a:rPr sz="2000" spc="-15" dirty="0">
                <a:solidFill>
                  <a:srgbClr val="0070BF"/>
                </a:solidFill>
                <a:latin typeface="Tahoma"/>
                <a:cs typeface="Tahoma"/>
              </a:rPr>
              <a:t> </a:t>
            </a:r>
            <a:r>
              <a:rPr sz="2000" spc="-5" dirty="0">
                <a:solidFill>
                  <a:srgbClr val="0070BF"/>
                </a:solidFill>
                <a:latin typeface="Tahoma"/>
                <a:cs typeface="Tahoma"/>
              </a:rPr>
              <a:t>(and</a:t>
            </a:r>
            <a:r>
              <a:rPr sz="2000" spc="-30" dirty="0">
                <a:solidFill>
                  <a:srgbClr val="0070BF"/>
                </a:solidFill>
                <a:latin typeface="Tahoma"/>
                <a:cs typeface="Tahoma"/>
              </a:rPr>
              <a:t> </a:t>
            </a:r>
            <a:r>
              <a:rPr sz="2000" dirty="0">
                <a:solidFill>
                  <a:srgbClr val="0070BF"/>
                </a:solidFill>
                <a:latin typeface="Tahoma"/>
                <a:cs typeface="Tahoma"/>
              </a:rPr>
              <a:t>collaborate </a:t>
            </a:r>
            <a:r>
              <a:rPr sz="2000" spc="-5" dirty="0">
                <a:solidFill>
                  <a:srgbClr val="0070BF"/>
                </a:solidFill>
                <a:latin typeface="Tahoma"/>
                <a:cs typeface="Tahoma"/>
              </a:rPr>
              <a:t>better)</a:t>
            </a:r>
            <a:endParaRPr sz="2000">
              <a:latin typeface="Tahoma"/>
              <a:cs typeface="Tahoma"/>
            </a:endParaRPr>
          </a:p>
          <a:p>
            <a:pPr>
              <a:lnSpc>
                <a:spcPct val="100000"/>
              </a:lnSpc>
            </a:pPr>
            <a:endParaRPr sz="2400">
              <a:latin typeface="Tahoma"/>
              <a:cs typeface="Tahoma"/>
            </a:endParaRPr>
          </a:p>
          <a:p>
            <a:pPr marL="5824220" indent="-344170">
              <a:lnSpc>
                <a:spcPct val="100000"/>
              </a:lnSpc>
              <a:spcBef>
                <a:spcPts val="1820"/>
              </a:spcBef>
              <a:buChar char="•"/>
              <a:tabLst>
                <a:tab pos="5824220" algn="l"/>
                <a:tab pos="5824855" algn="l"/>
              </a:tabLst>
            </a:pPr>
            <a:r>
              <a:rPr sz="2100" spc="-5" dirty="0">
                <a:latin typeface="Tahoma"/>
                <a:cs typeface="Tahoma"/>
              </a:rPr>
              <a:t>Unit</a:t>
            </a:r>
            <a:r>
              <a:rPr sz="2100" spc="-25" dirty="0">
                <a:latin typeface="Tahoma"/>
                <a:cs typeface="Tahoma"/>
              </a:rPr>
              <a:t> </a:t>
            </a:r>
            <a:r>
              <a:rPr sz="2100" spc="-5" dirty="0">
                <a:latin typeface="Tahoma"/>
                <a:cs typeface="Tahoma"/>
              </a:rPr>
              <a:t>of</a:t>
            </a:r>
            <a:r>
              <a:rPr sz="2100" spc="-30" dirty="0">
                <a:latin typeface="Tahoma"/>
                <a:cs typeface="Tahoma"/>
              </a:rPr>
              <a:t> </a:t>
            </a:r>
            <a:r>
              <a:rPr sz="2100" dirty="0">
                <a:solidFill>
                  <a:srgbClr val="0070BF"/>
                </a:solidFill>
                <a:latin typeface="Tahoma"/>
                <a:cs typeface="Tahoma"/>
              </a:rPr>
              <a:t>dispatching</a:t>
            </a:r>
            <a:endParaRPr sz="2100">
              <a:latin typeface="Tahoma"/>
              <a:cs typeface="Tahoma"/>
            </a:endParaRPr>
          </a:p>
          <a:p>
            <a:pPr marL="6224270" marR="153035" lvl="1" indent="-287020">
              <a:lnSpc>
                <a:spcPct val="100000"/>
              </a:lnSpc>
              <a:spcBef>
                <a:spcPts val="459"/>
              </a:spcBef>
              <a:buChar char="–"/>
              <a:tabLst>
                <a:tab pos="6224270" algn="l"/>
                <a:tab pos="6224905" algn="l"/>
              </a:tabLst>
            </a:pPr>
            <a:r>
              <a:rPr sz="1900" spc="-10" dirty="0">
                <a:latin typeface="Tahoma"/>
                <a:cs typeface="Tahoma"/>
              </a:rPr>
              <a:t>Referred</a:t>
            </a:r>
            <a:r>
              <a:rPr sz="1900" spc="5" dirty="0">
                <a:latin typeface="Tahoma"/>
                <a:cs typeface="Tahoma"/>
              </a:rPr>
              <a:t> </a:t>
            </a:r>
            <a:r>
              <a:rPr sz="1900" dirty="0">
                <a:latin typeface="Tahoma"/>
                <a:cs typeface="Tahoma"/>
              </a:rPr>
              <a:t>to</a:t>
            </a:r>
            <a:r>
              <a:rPr sz="1900" spc="5" dirty="0">
                <a:latin typeface="Tahoma"/>
                <a:cs typeface="Tahoma"/>
              </a:rPr>
              <a:t> </a:t>
            </a:r>
            <a:r>
              <a:rPr sz="1900" spc="-10" dirty="0">
                <a:latin typeface="Tahoma"/>
                <a:cs typeface="Tahoma"/>
              </a:rPr>
              <a:t>as</a:t>
            </a:r>
            <a:r>
              <a:rPr sz="1900" dirty="0">
                <a:latin typeface="Tahoma"/>
                <a:cs typeface="Tahoma"/>
              </a:rPr>
              <a:t> </a:t>
            </a:r>
            <a:r>
              <a:rPr sz="1900" spc="-5" dirty="0">
                <a:latin typeface="Tahoma"/>
                <a:cs typeface="Tahoma"/>
              </a:rPr>
              <a:t>a </a:t>
            </a:r>
            <a:r>
              <a:rPr sz="1900" spc="-580" dirty="0">
                <a:latin typeface="Tahoma"/>
                <a:cs typeface="Tahoma"/>
              </a:rPr>
              <a:t> </a:t>
            </a:r>
            <a:r>
              <a:rPr sz="1900" spc="-5" dirty="0">
                <a:solidFill>
                  <a:srgbClr val="0070BF"/>
                </a:solidFill>
                <a:latin typeface="Tahoma"/>
                <a:cs typeface="Tahoma"/>
              </a:rPr>
              <a:t>thread</a:t>
            </a:r>
            <a:endParaRPr sz="1900">
              <a:latin typeface="Tahoma"/>
              <a:cs typeface="Tahoma"/>
            </a:endParaRPr>
          </a:p>
          <a:p>
            <a:pPr lvl="1">
              <a:lnSpc>
                <a:spcPct val="100000"/>
              </a:lnSpc>
              <a:spcBef>
                <a:spcPts val="25"/>
              </a:spcBef>
              <a:buFont typeface="Tahoma"/>
              <a:buChar char="–"/>
            </a:pPr>
            <a:endParaRPr sz="2300">
              <a:latin typeface="Tahoma"/>
              <a:cs typeface="Tahoma"/>
            </a:endParaRPr>
          </a:p>
          <a:p>
            <a:pPr marL="5823585" marR="391160" indent="-342900">
              <a:lnSpc>
                <a:spcPct val="100000"/>
              </a:lnSpc>
              <a:buChar char="•"/>
              <a:tabLst>
                <a:tab pos="5824220" algn="l"/>
                <a:tab pos="5824855" algn="l"/>
              </a:tabLst>
            </a:pPr>
            <a:r>
              <a:rPr sz="2100" spc="-5" dirty="0">
                <a:latin typeface="Tahoma"/>
                <a:cs typeface="Tahoma"/>
              </a:rPr>
              <a:t>Unit</a:t>
            </a:r>
            <a:r>
              <a:rPr sz="2100" spc="-25" dirty="0">
                <a:latin typeface="Tahoma"/>
                <a:cs typeface="Tahoma"/>
              </a:rPr>
              <a:t> </a:t>
            </a:r>
            <a:r>
              <a:rPr sz="2100" spc="-5" dirty="0">
                <a:latin typeface="Tahoma"/>
                <a:cs typeface="Tahoma"/>
              </a:rPr>
              <a:t>of</a:t>
            </a:r>
            <a:r>
              <a:rPr sz="2100" spc="-35" dirty="0">
                <a:latin typeface="Tahoma"/>
                <a:cs typeface="Tahoma"/>
              </a:rPr>
              <a:t> </a:t>
            </a:r>
            <a:r>
              <a:rPr sz="2100" spc="-5" dirty="0">
                <a:solidFill>
                  <a:srgbClr val="0070BF"/>
                </a:solidFill>
                <a:latin typeface="Tahoma"/>
                <a:cs typeface="Tahoma"/>
              </a:rPr>
              <a:t>resource </a:t>
            </a:r>
            <a:r>
              <a:rPr sz="2100" spc="-640" dirty="0">
                <a:solidFill>
                  <a:srgbClr val="0070BF"/>
                </a:solidFill>
                <a:latin typeface="Tahoma"/>
                <a:cs typeface="Tahoma"/>
              </a:rPr>
              <a:t> </a:t>
            </a:r>
            <a:r>
              <a:rPr sz="2100" dirty="0">
                <a:solidFill>
                  <a:srgbClr val="0070BF"/>
                </a:solidFill>
                <a:latin typeface="Tahoma"/>
                <a:cs typeface="Tahoma"/>
              </a:rPr>
              <a:t>ownership</a:t>
            </a:r>
            <a:endParaRPr sz="2100">
              <a:latin typeface="Tahoma"/>
              <a:cs typeface="Tahoma"/>
            </a:endParaRPr>
          </a:p>
          <a:p>
            <a:pPr marL="6224270" marR="153035" lvl="1" indent="-287020">
              <a:lnSpc>
                <a:spcPct val="100000"/>
              </a:lnSpc>
              <a:spcBef>
                <a:spcPts val="465"/>
              </a:spcBef>
              <a:buChar char="–"/>
              <a:tabLst>
                <a:tab pos="6224270" algn="l"/>
                <a:tab pos="6224905" algn="l"/>
              </a:tabLst>
            </a:pPr>
            <a:r>
              <a:rPr sz="1900" spc="-10" dirty="0">
                <a:latin typeface="Tahoma"/>
                <a:cs typeface="Tahoma"/>
              </a:rPr>
              <a:t>Referred</a:t>
            </a:r>
            <a:r>
              <a:rPr sz="1900" spc="5" dirty="0">
                <a:latin typeface="Tahoma"/>
                <a:cs typeface="Tahoma"/>
              </a:rPr>
              <a:t> </a:t>
            </a:r>
            <a:r>
              <a:rPr sz="1900" dirty="0">
                <a:latin typeface="Tahoma"/>
                <a:cs typeface="Tahoma"/>
              </a:rPr>
              <a:t>to</a:t>
            </a:r>
            <a:r>
              <a:rPr sz="1900" spc="5" dirty="0">
                <a:latin typeface="Tahoma"/>
                <a:cs typeface="Tahoma"/>
              </a:rPr>
              <a:t> </a:t>
            </a:r>
            <a:r>
              <a:rPr sz="1900" spc="-10" dirty="0">
                <a:latin typeface="Tahoma"/>
                <a:cs typeface="Tahoma"/>
              </a:rPr>
              <a:t>as</a:t>
            </a:r>
            <a:r>
              <a:rPr sz="1900" dirty="0">
                <a:latin typeface="Tahoma"/>
                <a:cs typeface="Tahoma"/>
              </a:rPr>
              <a:t> </a:t>
            </a:r>
            <a:r>
              <a:rPr sz="1900" spc="-5" dirty="0">
                <a:latin typeface="Tahoma"/>
                <a:cs typeface="Tahoma"/>
              </a:rPr>
              <a:t>a </a:t>
            </a:r>
            <a:r>
              <a:rPr sz="1900" spc="-580" dirty="0">
                <a:latin typeface="Tahoma"/>
                <a:cs typeface="Tahoma"/>
              </a:rPr>
              <a:t> </a:t>
            </a:r>
            <a:r>
              <a:rPr sz="1900" spc="-5" dirty="0">
                <a:solidFill>
                  <a:srgbClr val="0070BF"/>
                </a:solidFill>
                <a:latin typeface="Tahoma"/>
                <a:cs typeface="Tahoma"/>
              </a:rPr>
              <a:t>process</a:t>
            </a:r>
            <a:r>
              <a:rPr sz="1900" dirty="0">
                <a:solidFill>
                  <a:srgbClr val="0070BF"/>
                </a:solidFill>
                <a:latin typeface="Tahoma"/>
                <a:cs typeface="Tahoma"/>
              </a:rPr>
              <a:t> </a:t>
            </a:r>
            <a:r>
              <a:rPr sz="1900" spc="-10" dirty="0">
                <a:latin typeface="Tahoma"/>
                <a:cs typeface="Tahoma"/>
              </a:rPr>
              <a:t>or</a:t>
            </a:r>
            <a:r>
              <a:rPr sz="1900" spc="5" dirty="0">
                <a:latin typeface="Tahoma"/>
                <a:cs typeface="Tahoma"/>
              </a:rPr>
              <a:t> </a:t>
            </a:r>
            <a:r>
              <a:rPr sz="1900" spc="-5" dirty="0">
                <a:solidFill>
                  <a:srgbClr val="0070BF"/>
                </a:solidFill>
                <a:latin typeface="Tahoma"/>
                <a:cs typeface="Tahoma"/>
              </a:rPr>
              <a:t>task</a:t>
            </a:r>
            <a:endParaRPr sz="1900">
              <a:latin typeface="Tahoma"/>
              <a:cs typeface="Tahoma"/>
            </a:endParaRPr>
          </a:p>
        </p:txBody>
      </p:sp>
      <p:pic>
        <p:nvPicPr>
          <p:cNvPr id="5" name="object 5"/>
          <p:cNvPicPr/>
          <p:nvPr/>
        </p:nvPicPr>
        <p:blipFill>
          <a:blip r:embed="rId2" cstate="print"/>
          <a:stretch>
            <a:fillRect/>
          </a:stretch>
        </p:blipFill>
        <p:spPr>
          <a:xfrm>
            <a:off x="551687" y="2945892"/>
            <a:ext cx="5858255" cy="3393947"/>
          </a:xfrm>
          <a:prstGeom prst="rect">
            <a:avLst/>
          </a:prstGeom>
        </p:spPr>
      </p:pic>
      <p:sp>
        <p:nvSpPr>
          <p:cNvPr id="6" name="object 6"/>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15" dirty="0"/>
              <a:t>4-Threads</a:t>
            </a:r>
          </a:p>
        </p:txBody>
      </p:sp>
      <p:sp>
        <p:nvSpPr>
          <p:cNvPr id="7" name="object 7"/>
          <p:cNvSpPr txBox="1"/>
          <p:nvPr/>
        </p:nvSpPr>
        <p:spPr>
          <a:xfrm>
            <a:off x="9095899" y="6871149"/>
            <a:ext cx="175260" cy="240665"/>
          </a:xfrm>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z="1400" dirty="0">
                <a:latin typeface="Tahoma"/>
                <a:cs typeface="Tahoma"/>
              </a:rPr>
              <a:t>3</a:t>
            </a:fld>
            <a:endParaRPr sz="1400">
              <a:latin typeface="Tahoma"/>
              <a:cs typeface="Tahom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3366515" y="3025140"/>
            <a:ext cx="6234683" cy="4290059"/>
          </a:xfrm>
          <a:prstGeom prst="rect">
            <a:avLst/>
          </a:prstGeom>
        </p:spPr>
      </p:pic>
      <p:sp>
        <p:nvSpPr>
          <p:cNvPr id="3" name="object 3"/>
          <p:cNvSpPr txBox="1">
            <a:spLocks noGrp="1"/>
          </p:cNvSpPr>
          <p:nvPr>
            <p:ph type="title"/>
          </p:nvPr>
        </p:nvSpPr>
        <p:spPr>
          <a:xfrm>
            <a:off x="860469" y="807240"/>
            <a:ext cx="3841115" cy="452120"/>
          </a:xfrm>
          <a:prstGeom prst="rect">
            <a:avLst/>
          </a:prstGeom>
        </p:spPr>
        <p:txBody>
          <a:bodyPr vert="horz" wrap="square" lIns="0" tIns="12065" rIns="0" bIns="0" rtlCol="0">
            <a:spAutoFit/>
          </a:bodyPr>
          <a:lstStyle/>
          <a:p>
            <a:pPr marL="12700">
              <a:lnSpc>
                <a:spcPct val="100000"/>
              </a:lnSpc>
              <a:spcBef>
                <a:spcPts val="95"/>
              </a:spcBef>
            </a:pPr>
            <a:r>
              <a:rPr spc="-5" dirty="0"/>
              <a:t>Linux</a:t>
            </a:r>
            <a:r>
              <a:rPr spc="-35" dirty="0"/>
              <a:t> </a:t>
            </a:r>
            <a:r>
              <a:rPr dirty="0"/>
              <a:t>Task</a:t>
            </a:r>
            <a:r>
              <a:rPr spc="-15" dirty="0"/>
              <a:t> </a:t>
            </a:r>
            <a:r>
              <a:rPr spc="-5" dirty="0"/>
              <a:t>Management</a:t>
            </a:r>
          </a:p>
        </p:txBody>
      </p:sp>
      <p:sp>
        <p:nvSpPr>
          <p:cNvPr id="5" name="object 5"/>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15" dirty="0"/>
              <a:t>4-Threads</a:t>
            </a:r>
          </a:p>
        </p:txBody>
      </p:sp>
      <p:sp>
        <p:nvSpPr>
          <p:cNvPr id="6" name="object 6"/>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30</a:t>
            </a:fld>
            <a:endParaRPr dirty="0"/>
          </a:p>
        </p:txBody>
      </p:sp>
      <p:sp>
        <p:nvSpPr>
          <p:cNvPr id="4" name="object 4"/>
          <p:cNvSpPr txBox="1"/>
          <p:nvPr/>
        </p:nvSpPr>
        <p:spPr>
          <a:xfrm>
            <a:off x="860584" y="1549418"/>
            <a:ext cx="7299959" cy="2385695"/>
          </a:xfrm>
          <a:prstGeom prst="rect">
            <a:avLst/>
          </a:prstGeom>
        </p:spPr>
        <p:txBody>
          <a:bodyPr vert="horz" wrap="square" lIns="0" tIns="76200" rIns="0" bIns="0" rtlCol="0">
            <a:spAutoFit/>
          </a:bodyPr>
          <a:lstStyle/>
          <a:p>
            <a:pPr marL="356235" indent="-344170">
              <a:lnSpc>
                <a:spcPct val="100000"/>
              </a:lnSpc>
              <a:spcBef>
                <a:spcPts val="600"/>
              </a:spcBef>
              <a:buChar char="•"/>
              <a:tabLst>
                <a:tab pos="356235" algn="l"/>
                <a:tab pos="356870" algn="l"/>
              </a:tabLst>
            </a:pPr>
            <a:r>
              <a:rPr sz="2100" spc="-5" dirty="0">
                <a:latin typeface="Tahoma"/>
                <a:cs typeface="Tahoma"/>
              </a:rPr>
              <a:t>Linux</a:t>
            </a:r>
            <a:r>
              <a:rPr sz="2100" spc="5" dirty="0">
                <a:latin typeface="Tahoma"/>
                <a:cs typeface="Tahoma"/>
              </a:rPr>
              <a:t> </a:t>
            </a:r>
            <a:r>
              <a:rPr sz="2100" spc="-5" dirty="0">
                <a:latin typeface="Tahoma"/>
                <a:cs typeface="Tahoma"/>
              </a:rPr>
              <a:t>uses</a:t>
            </a:r>
            <a:r>
              <a:rPr sz="2100" spc="10" dirty="0">
                <a:latin typeface="Tahoma"/>
                <a:cs typeface="Tahoma"/>
              </a:rPr>
              <a:t> </a:t>
            </a:r>
            <a:r>
              <a:rPr sz="2100" dirty="0">
                <a:solidFill>
                  <a:srgbClr val="0070BF"/>
                </a:solidFill>
                <a:latin typeface="Tahoma"/>
                <a:cs typeface="Tahoma"/>
              </a:rPr>
              <a:t>task</a:t>
            </a:r>
            <a:r>
              <a:rPr sz="2100" spc="-15" dirty="0">
                <a:solidFill>
                  <a:srgbClr val="0070BF"/>
                </a:solidFill>
                <a:latin typeface="Tahoma"/>
                <a:cs typeface="Tahoma"/>
              </a:rPr>
              <a:t> </a:t>
            </a:r>
            <a:r>
              <a:rPr sz="2100" spc="5" dirty="0">
                <a:latin typeface="Tahoma"/>
                <a:cs typeface="Tahoma"/>
              </a:rPr>
              <a:t>as</a:t>
            </a:r>
            <a:r>
              <a:rPr sz="2100" dirty="0">
                <a:latin typeface="Tahoma"/>
                <a:cs typeface="Tahoma"/>
              </a:rPr>
              <a:t> a</a:t>
            </a:r>
            <a:r>
              <a:rPr sz="2100" spc="10" dirty="0">
                <a:latin typeface="Tahoma"/>
                <a:cs typeface="Tahoma"/>
              </a:rPr>
              <a:t> </a:t>
            </a:r>
            <a:r>
              <a:rPr sz="2100" spc="-5" dirty="0">
                <a:latin typeface="Tahoma"/>
                <a:cs typeface="Tahoma"/>
              </a:rPr>
              <a:t>placeholder</a:t>
            </a:r>
            <a:r>
              <a:rPr sz="2100" spc="-10" dirty="0">
                <a:latin typeface="Tahoma"/>
                <a:cs typeface="Tahoma"/>
              </a:rPr>
              <a:t> </a:t>
            </a:r>
            <a:r>
              <a:rPr sz="2100" dirty="0">
                <a:latin typeface="Tahoma"/>
                <a:cs typeface="Tahoma"/>
              </a:rPr>
              <a:t>for</a:t>
            </a:r>
            <a:r>
              <a:rPr sz="2100" spc="-10" dirty="0">
                <a:latin typeface="Tahoma"/>
                <a:cs typeface="Tahoma"/>
              </a:rPr>
              <a:t> </a:t>
            </a:r>
            <a:r>
              <a:rPr sz="2100" spc="-5" dirty="0">
                <a:latin typeface="Tahoma"/>
                <a:cs typeface="Tahoma"/>
              </a:rPr>
              <a:t>processes</a:t>
            </a:r>
            <a:r>
              <a:rPr sz="2100" dirty="0">
                <a:latin typeface="Tahoma"/>
                <a:cs typeface="Tahoma"/>
              </a:rPr>
              <a:t> </a:t>
            </a:r>
            <a:r>
              <a:rPr sz="2100" spc="5" dirty="0">
                <a:latin typeface="Tahoma"/>
                <a:cs typeface="Tahoma"/>
              </a:rPr>
              <a:t>and</a:t>
            </a:r>
            <a:r>
              <a:rPr sz="2100" spc="10" dirty="0">
                <a:latin typeface="Tahoma"/>
                <a:cs typeface="Tahoma"/>
              </a:rPr>
              <a:t> </a:t>
            </a:r>
            <a:r>
              <a:rPr sz="2100" spc="-5" dirty="0">
                <a:latin typeface="Tahoma"/>
                <a:cs typeface="Tahoma"/>
              </a:rPr>
              <a:t>threads</a:t>
            </a:r>
            <a:endParaRPr sz="2100">
              <a:latin typeface="Tahoma"/>
              <a:cs typeface="Tahoma"/>
            </a:endParaRPr>
          </a:p>
          <a:p>
            <a:pPr marL="356235" indent="-344170">
              <a:lnSpc>
                <a:spcPct val="100000"/>
              </a:lnSpc>
              <a:spcBef>
                <a:spcPts val="505"/>
              </a:spcBef>
              <a:buChar char="•"/>
              <a:tabLst>
                <a:tab pos="356235" algn="l"/>
                <a:tab pos="356870" algn="l"/>
              </a:tabLst>
            </a:pPr>
            <a:r>
              <a:rPr sz="2100" spc="-5" dirty="0">
                <a:latin typeface="Tahoma"/>
                <a:cs typeface="Tahoma"/>
              </a:rPr>
              <a:t>Task</a:t>
            </a:r>
            <a:r>
              <a:rPr sz="2100" spc="-25" dirty="0">
                <a:latin typeface="Tahoma"/>
                <a:cs typeface="Tahoma"/>
              </a:rPr>
              <a:t> </a:t>
            </a:r>
            <a:r>
              <a:rPr sz="2100" spc="-5" dirty="0">
                <a:latin typeface="Tahoma"/>
                <a:cs typeface="Tahoma"/>
              </a:rPr>
              <a:t>creation</a:t>
            </a:r>
            <a:endParaRPr sz="2100">
              <a:latin typeface="Tahoma"/>
              <a:cs typeface="Tahoma"/>
            </a:endParaRPr>
          </a:p>
          <a:p>
            <a:pPr marL="756285" lvl="1" indent="-287655">
              <a:lnSpc>
                <a:spcPct val="100000"/>
              </a:lnSpc>
              <a:spcBef>
                <a:spcPts val="465"/>
              </a:spcBef>
              <a:buChar char="–"/>
              <a:tabLst>
                <a:tab pos="756285" algn="l"/>
                <a:tab pos="756920" algn="l"/>
                <a:tab pos="2766695" algn="l"/>
              </a:tabLst>
            </a:pPr>
            <a:r>
              <a:rPr sz="1900" spc="-10" dirty="0">
                <a:latin typeface="Tahoma"/>
                <a:cs typeface="Tahoma"/>
              </a:rPr>
              <a:t>Specify</a:t>
            </a:r>
            <a:r>
              <a:rPr sz="1900" spc="50" dirty="0">
                <a:latin typeface="Tahoma"/>
                <a:cs typeface="Tahoma"/>
              </a:rPr>
              <a:t> </a:t>
            </a:r>
            <a:r>
              <a:rPr sz="1900" spc="-5" dirty="0">
                <a:latin typeface="Tahoma"/>
                <a:cs typeface="Tahoma"/>
              </a:rPr>
              <a:t>resources	</a:t>
            </a:r>
            <a:r>
              <a:rPr sz="1900" spc="-10" dirty="0">
                <a:latin typeface="Tahoma"/>
                <a:cs typeface="Tahoma"/>
              </a:rPr>
              <a:t>to</a:t>
            </a:r>
            <a:r>
              <a:rPr sz="1900" dirty="0">
                <a:latin typeface="Tahoma"/>
                <a:cs typeface="Tahoma"/>
              </a:rPr>
              <a:t> </a:t>
            </a:r>
            <a:r>
              <a:rPr sz="1900" spc="-10" dirty="0">
                <a:latin typeface="Tahoma"/>
                <a:cs typeface="Tahoma"/>
              </a:rPr>
              <a:t>be</a:t>
            </a:r>
            <a:r>
              <a:rPr sz="1900" spc="15" dirty="0">
                <a:latin typeface="Tahoma"/>
                <a:cs typeface="Tahoma"/>
              </a:rPr>
              <a:t> </a:t>
            </a:r>
            <a:r>
              <a:rPr sz="1900" spc="-5" dirty="0">
                <a:latin typeface="Tahoma"/>
                <a:cs typeface="Tahoma"/>
              </a:rPr>
              <a:t>inherited</a:t>
            </a:r>
            <a:r>
              <a:rPr sz="1900" spc="40" dirty="0">
                <a:latin typeface="Tahoma"/>
                <a:cs typeface="Tahoma"/>
              </a:rPr>
              <a:t> </a:t>
            </a:r>
            <a:r>
              <a:rPr sz="1900" spc="-10" dirty="0">
                <a:latin typeface="Tahoma"/>
                <a:cs typeface="Tahoma"/>
              </a:rPr>
              <a:t>from</a:t>
            </a:r>
            <a:r>
              <a:rPr sz="1900" spc="25" dirty="0">
                <a:latin typeface="Tahoma"/>
                <a:cs typeface="Tahoma"/>
              </a:rPr>
              <a:t> </a:t>
            </a:r>
            <a:r>
              <a:rPr sz="1900" spc="-10" dirty="0">
                <a:latin typeface="Tahoma"/>
                <a:cs typeface="Tahoma"/>
              </a:rPr>
              <a:t>the</a:t>
            </a:r>
            <a:r>
              <a:rPr sz="1900" spc="15" dirty="0">
                <a:latin typeface="Tahoma"/>
                <a:cs typeface="Tahoma"/>
              </a:rPr>
              <a:t> </a:t>
            </a:r>
            <a:r>
              <a:rPr sz="1900" spc="-10" dirty="0">
                <a:latin typeface="Tahoma"/>
                <a:cs typeface="Tahoma"/>
              </a:rPr>
              <a:t>parent</a:t>
            </a:r>
            <a:endParaRPr sz="1900">
              <a:latin typeface="Tahoma"/>
              <a:cs typeface="Tahoma"/>
            </a:endParaRPr>
          </a:p>
          <a:p>
            <a:pPr marL="1155065" lvl="2" indent="-228600">
              <a:lnSpc>
                <a:spcPct val="100000"/>
              </a:lnSpc>
              <a:spcBef>
                <a:spcPts val="405"/>
              </a:spcBef>
              <a:buFont typeface="Wingdings"/>
              <a:buChar char=""/>
              <a:tabLst>
                <a:tab pos="1155700" algn="l"/>
              </a:tabLst>
            </a:pPr>
            <a:r>
              <a:rPr sz="1700" spc="-5" dirty="0">
                <a:latin typeface="Tahoma"/>
                <a:cs typeface="Tahoma"/>
              </a:rPr>
              <a:t>Share</a:t>
            </a:r>
            <a:r>
              <a:rPr sz="1700" spc="-10" dirty="0">
                <a:latin typeface="Tahoma"/>
                <a:cs typeface="Tahoma"/>
              </a:rPr>
              <a:t> </a:t>
            </a:r>
            <a:r>
              <a:rPr sz="1700" spc="-5" dirty="0">
                <a:latin typeface="Tahoma"/>
                <a:cs typeface="Tahoma"/>
              </a:rPr>
              <a:t>file system</a:t>
            </a:r>
            <a:r>
              <a:rPr sz="1700" dirty="0">
                <a:latin typeface="Tahoma"/>
                <a:cs typeface="Tahoma"/>
              </a:rPr>
              <a:t> </a:t>
            </a:r>
            <a:r>
              <a:rPr sz="1700" spc="-5" dirty="0">
                <a:latin typeface="Tahoma"/>
                <a:cs typeface="Tahoma"/>
              </a:rPr>
              <a:t>information</a:t>
            </a:r>
            <a:endParaRPr sz="1700">
              <a:latin typeface="Tahoma"/>
              <a:cs typeface="Tahoma"/>
            </a:endParaRPr>
          </a:p>
          <a:p>
            <a:pPr marL="1155065" lvl="2" indent="-228600">
              <a:lnSpc>
                <a:spcPct val="100000"/>
              </a:lnSpc>
              <a:spcBef>
                <a:spcPts val="405"/>
              </a:spcBef>
              <a:buFont typeface="Wingdings"/>
              <a:buChar char=""/>
              <a:tabLst>
                <a:tab pos="1155700" algn="l"/>
              </a:tabLst>
            </a:pPr>
            <a:r>
              <a:rPr sz="1700" spc="-5" dirty="0">
                <a:latin typeface="Tahoma"/>
                <a:cs typeface="Tahoma"/>
              </a:rPr>
              <a:t>File</a:t>
            </a:r>
            <a:r>
              <a:rPr sz="1700" spc="-20" dirty="0">
                <a:latin typeface="Tahoma"/>
                <a:cs typeface="Tahoma"/>
              </a:rPr>
              <a:t> </a:t>
            </a:r>
            <a:r>
              <a:rPr sz="1700" spc="-5" dirty="0">
                <a:latin typeface="Tahoma"/>
                <a:cs typeface="Tahoma"/>
              </a:rPr>
              <a:t>descriptors</a:t>
            </a:r>
            <a:endParaRPr sz="1700">
              <a:latin typeface="Tahoma"/>
              <a:cs typeface="Tahoma"/>
            </a:endParaRPr>
          </a:p>
          <a:p>
            <a:pPr marL="1155065" lvl="2" indent="-228600">
              <a:lnSpc>
                <a:spcPct val="100000"/>
              </a:lnSpc>
              <a:spcBef>
                <a:spcPts val="409"/>
              </a:spcBef>
              <a:buFont typeface="Wingdings"/>
              <a:buChar char=""/>
              <a:tabLst>
                <a:tab pos="1155700" algn="l"/>
              </a:tabLst>
            </a:pPr>
            <a:r>
              <a:rPr sz="1700" spc="-5" dirty="0">
                <a:latin typeface="Tahoma"/>
                <a:cs typeface="Tahoma"/>
              </a:rPr>
              <a:t>Memory</a:t>
            </a:r>
            <a:r>
              <a:rPr sz="1700" spc="-30" dirty="0">
                <a:latin typeface="Tahoma"/>
                <a:cs typeface="Tahoma"/>
              </a:rPr>
              <a:t> </a:t>
            </a:r>
            <a:r>
              <a:rPr sz="1700" dirty="0">
                <a:latin typeface="Tahoma"/>
                <a:cs typeface="Tahoma"/>
              </a:rPr>
              <a:t>space</a:t>
            </a:r>
            <a:endParaRPr sz="1700">
              <a:latin typeface="Tahoma"/>
              <a:cs typeface="Tahoma"/>
            </a:endParaRPr>
          </a:p>
          <a:p>
            <a:pPr marL="1155065" lvl="2" indent="-228600">
              <a:lnSpc>
                <a:spcPct val="100000"/>
              </a:lnSpc>
              <a:spcBef>
                <a:spcPts val="409"/>
              </a:spcBef>
              <a:buFont typeface="Wingdings"/>
              <a:buChar char=""/>
              <a:tabLst>
                <a:tab pos="1155700" algn="l"/>
              </a:tabLst>
            </a:pPr>
            <a:r>
              <a:rPr sz="1700" dirty="0">
                <a:latin typeface="Tahoma"/>
                <a:cs typeface="Tahoma"/>
              </a:rPr>
              <a:t>…</a:t>
            </a:r>
            <a:endParaRPr sz="1700">
              <a:latin typeface="Tahoma"/>
              <a:cs typeface="Tahom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9082" y="807240"/>
            <a:ext cx="3841115" cy="452120"/>
          </a:xfrm>
          <a:prstGeom prst="rect">
            <a:avLst/>
          </a:prstGeom>
        </p:spPr>
        <p:txBody>
          <a:bodyPr vert="horz" wrap="square" lIns="0" tIns="12065" rIns="0" bIns="0" rtlCol="0">
            <a:spAutoFit/>
          </a:bodyPr>
          <a:lstStyle/>
          <a:p>
            <a:pPr marL="12700">
              <a:lnSpc>
                <a:spcPct val="100000"/>
              </a:lnSpc>
              <a:spcBef>
                <a:spcPts val="95"/>
              </a:spcBef>
            </a:pPr>
            <a:r>
              <a:rPr spc="-5" dirty="0"/>
              <a:t>Linux</a:t>
            </a:r>
            <a:r>
              <a:rPr spc="-40" dirty="0"/>
              <a:t> </a:t>
            </a:r>
            <a:r>
              <a:rPr dirty="0"/>
              <a:t>Task</a:t>
            </a:r>
            <a:r>
              <a:rPr spc="-15" dirty="0"/>
              <a:t> </a:t>
            </a:r>
            <a:r>
              <a:rPr spc="-5" dirty="0"/>
              <a:t>Management</a:t>
            </a:r>
          </a:p>
        </p:txBody>
      </p:sp>
      <p:sp>
        <p:nvSpPr>
          <p:cNvPr id="3" name="object 3"/>
          <p:cNvSpPr txBox="1"/>
          <p:nvPr/>
        </p:nvSpPr>
        <p:spPr>
          <a:xfrm>
            <a:off x="860584" y="1538740"/>
            <a:ext cx="8082915" cy="1124585"/>
          </a:xfrm>
          <a:prstGeom prst="rect">
            <a:avLst/>
          </a:prstGeom>
        </p:spPr>
        <p:txBody>
          <a:bodyPr vert="horz" wrap="square" lIns="0" tIns="76200" rIns="0" bIns="0" rtlCol="0">
            <a:spAutoFit/>
          </a:bodyPr>
          <a:lstStyle/>
          <a:p>
            <a:pPr marL="356235" indent="-344170">
              <a:lnSpc>
                <a:spcPct val="100000"/>
              </a:lnSpc>
              <a:spcBef>
                <a:spcPts val="600"/>
              </a:spcBef>
              <a:buChar char="•"/>
              <a:tabLst>
                <a:tab pos="356870" algn="l"/>
              </a:tabLst>
            </a:pPr>
            <a:r>
              <a:rPr sz="2100" spc="-5" dirty="0">
                <a:latin typeface="Consolas"/>
                <a:cs typeface="Consolas"/>
              </a:rPr>
              <a:t>fork()</a:t>
            </a:r>
            <a:r>
              <a:rPr sz="2100" spc="-45" dirty="0">
                <a:latin typeface="Consolas"/>
                <a:cs typeface="Consolas"/>
              </a:rPr>
              <a:t> </a:t>
            </a:r>
            <a:r>
              <a:rPr sz="2100" spc="5" dirty="0">
                <a:latin typeface="Tahoma"/>
                <a:cs typeface="Tahoma"/>
              </a:rPr>
              <a:t>and</a:t>
            </a:r>
            <a:r>
              <a:rPr sz="2100" spc="-25" dirty="0">
                <a:latin typeface="Tahoma"/>
                <a:cs typeface="Tahoma"/>
              </a:rPr>
              <a:t> </a:t>
            </a:r>
            <a:r>
              <a:rPr sz="2100" spc="-5" dirty="0">
                <a:latin typeface="Consolas"/>
                <a:cs typeface="Consolas"/>
              </a:rPr>
              <a:t>clone()</a:t>
            </a:r>
            <a:r>
              <a:rPr sz="2100" spc="-30" dirty="0">
                <a:latin typeface="Consolas"/>
                <a:cs typeface="Consolas"/>
              </a:rPr>
              <a:t> </a:t>
            </a:r>
            <a:r>
              <a:rPr sz="2100" spc="-5" dirty="0">
                <a:latin typeface="Tahoma"/>
                <a:cs typeface="Tahoma"/>
              </a:rPr>
              <a:t>system</a:t>
            </a:r>
            <a:r>
              <a:rPr sz="2100" spc="5" dirty="0">
                <a:latin typeface="Tahoma"/>
                <a:cs typeface="Tahoma"/>
              </a:rPr>
              <a:t> </a:t>
            </a:r>
            <a:r>
              <a:rPr sz="2100" spc="-5" dirty="0">
                <a:latin typeface="Tahoma"/>
                <a:cs typeface="Tahoma"/>
              </a:rPr>
              <a:t>calls</a:t>
            </a:r>
            <a:endParaRPr sz="2100" dirty="0">
              <a:latin typeface="Tahoma"/>
              <a:cs typeface="Tahoma"/>
            </a:endParaRPr>
          </a:p>
          <a:p>
            <a:pPr marL="354965" marR="5080" indent="-342900">
              <a:lnSpc>
                <a:spcPct val="103400"/>
              </a:lnSpc>
              <a:spcBef>
                <a:spcPts val="420"/>
              </a:spcBef>
              <a:buChar char="•"/>
              <a:tabLst>
                <a:tab pos="356870" algn="l"/>
              </a:tabLst>
            </a:pPr>
            <a:r>
              <a:rPr sz="2100" spc="-5" dirty="0">
                <a:latin typeface="Consolas"/>
                <a:cs typeface="Consolas"/>
              </a:rPr>
              <a:t>clone() </a:t>
            </a:r>
            <a:r>
              <a:rPr sz="2100" dirty="0">
                <a:latin typeface="Tahoma"/>
                <a:cs typeface="Tahoma"/>
              </a:rPr>
              <a:t>takes options </a:t>
            </a:r>
            <a:r>
              <a:rPr sz="2100" spc="5" dirty="0">
                <a:latin typeface="Tahoma"/>
                <a:cs typeface="Tahoma"/>
              </a:rPr>
              <a:t>to </a:t>
            </a:r>
            <a:r>
              <a:rPr sz="2100" spc="-5" dirty="0">
                <a:latin typeface="Tahoma"/>
                <a:cs typeface="Tahoma"/>
              </a:rPr>
              <a:t>determine </a:t>
            </a:r>
            <a:r>
              <a:rPr sz="2100" dirty="0">
                <a:latin typeface="Tahoma"/>
                <a:cs typeface="Tahoma"/>
              </a:rPr>
              <a:t>sharing </a:t>
            </a:r>
            <a:r>
              <a:rPr sz="2100" spc="-5" dirty="0">
                <a:latin typeface="Tahoma"/>
                <a:cs typeface="Tahoma"/>
              </a:rPr>
              <a:t>between parent and </a:t>
            </a:r>
            <a:r>
              <a:rPr sz="2100" spc="-645" dirty="0">
                <a:latin typeface="Tahoma"/>
                <a:cs typeface="Tahoma"/>
              </a:rPr>
              <a:t> </a:t>
            </a:r>
            <a:r>
              <a:rPr sz="2100" dirty="0">
                <a:latin typeface="Tahoma"/>
                <a:cs typeface="Tahoma"/>
              </a:rPr>
              <a:t>child</a:t>
            </a:r>
            <a:r>
              <a:rPr sz="2100" spc="-20" dirty="0">
                <a:latin typeface="Tahoma"/>
                <a:cs typeface="Tahoma"/>
              </a:rPr>
              <a:t> </a:t>
            </a:r>
            <a:r>
              <a:rPr sz="2100" dirty="0">
                <a:latin typeface="Tahoma"/>
                <a:cs typeface="Tahoma"/>
              </a:rPr>
              <a:t>tasks</a:t>
            </a:r>
          </a:p>
        </p:txBody>
      </p:sp>
      <p:sp>
        <p:nvSpPr>
          <p:cNvPr id="4" name="object 4"/>
          <p:cNvSpPr txBox="1"/>
          <p:nvPr/>
        </p:nvSpPr>
        <p:spPr>
          <a:xfrm>
            <a:off x="860584" y="5379235"/>
            <a:ext cx="8275320" cy="1014094"/>
          </a:xfrm>
          <a:prstGeom prst="rect">
            <a:avLst/>
          </a:prstGeom>
        </p:spPr>
        <p:txBody>
          <a:bodyPr vert="horz" wrap="square" lIns="0" tIns="12700" rIns="0" bIns="0" rtlCol="0">
            <a:spAutoFit/>
          </a:bodyPr>
          <a:lstStyle/>
          <a:p>
            <a:pPr marL="356235" indent="-344170">
              <a:lnSpc>
                <a:spcPct val="100000"/>
              </a:lnSpc>
              <a:spcBef>
                <a:spcPts val="100"/>
              </a:spcBef>
              <a:buChar char="•"/>
              <a:tabLst>
                <a:tab pos="356235" algn="l"/>
                <a:tab pos="356870" algn="l"/>
              </a:tabLst>
            </a:pPr>
            <a:r>
              <a:rPr sz="2100" spc="-10" dirty="0">
                <a:latin typeface="Tahoma"/>
                <a:cs typeface="Tahoma"/>
              </a:rPr>
              <a:t>No</a:t>
            </a:r>
            <a:r>
              <a:rPr sz="2100" dirty="0">
                <a:latin typeface="Tahoma"/>
                <a:cs typeface="Tahoma"/>
              </a:rPr>
              <a:t> </a:t>
            </a:r>
            <a:r>
              <a:rPr sz="2100" spc="-5" dirty="0">
                <a:latin typeface="Tahoma"/>
                <a:cs typeface="Tahoma"/>
              </a:rPr>
              <a:t>sharing</a:t>
            </a:r>
            <a:r>
              <a:rPr sz="2100" spc="-15" dirty="0">
                <a:latin typeface="Tahoma"/>
                <a:cs typeface="Tahoma"/>
              </a:rPr>
              <a:t> </a:t>
            </a:r>
            <a:r>
              <a:rPr sz="2100" dirty="0">
                <a:latin typeface="Tahoma"/>
                <a:cs typeface="Tahoma"/>
              </a:rPr>
              <a:t>takes</a:t>
            </a:r>
            <a:r>
              <a:rPr sz="2100" spc="-5" dirty="0">
                <a:latin typeface="Tahoma"/>
                <a:cs typeface="Tahoma"/>
              </a:rPr>
              <a:t> </a:t>
            </a:r>
            <a:r>
              <a:rPr sz="2100" dirty="0">
                <a:latin typeface="Tahoma"/>
                <a:cs typeface="Tahoma"/>
              </a:rPr>
              <a:t>place,</a:t>
            </a:r>
            <a:r>
              <a:rPr sz="2100" spc="-15" dirty="0">
                <a:latin typeface="Tahoma"/>
                <a:cs typeface="Tahoma"/>
              </a:rPr>
              <a:t> </a:t>
            </a:r>
            <a:r>
              <a:rPr sz="2100" dirty="0">
                <a:latin typeface="Tahoma"/>
                <a:cs typeface="Tahoma"/>
              </a:rPr>
              <a:t>if</a:t>
            </a:r>
            <a:r>
              <a:rPr sz="2100" spc="-10" dirty="0">
                <a:latin typeface="Tahoma"/>
                <a:cs typeface="Tahoma"/>
              </a:rPr>
              <a:t> </a:t>
            </a:r>
            <a:r>
              <a:rPr sz="2100" dirty="0">
                <a:latin typeface="Tahoma"/>
                <a:cs typeface="Tahoma"/>
              </a:rPr>
              <a:t>none </a:t>
            </a:r>
            <a:r>
              <a:rPr sz="2100" spc="-5" dirty="0">
                <a:latin typeface="Tahoma"/>
                <a:cs typeface="Tahoma"/>
              </a:rPr>
              <a:t>of</a:t>
            </a:r>
            <a:r>
              <a:rPr sz="2100" spc="-10" dirty="0">
                <a:latin typeface="Tahoma"/>
                <a:cs typeface="Tahoma"/>
              </a:rPr>
              <a:t> </a:t>
            </a:r>
            <a:r>
              <a:rPr sz="2100" spc="-5" dirty="0">
                <a:latin typeface="Tahoma"/>
                <a:cs typeface="Tahoma"/>
              </a:rPr>
              <a:t>above</a:t>
            </a:r>
            <a:r>
              <a:rPr sz="2100" dirty="0">
                <a:latin typeface="Tahoma"/>
                <a:cs typeface="Tahoma"/>
              </a:rPr>
              <a:t> flags</a:t>
            </a:r>
            <a:r>
              <a:rPr sz="2100" spc="-25" dirty="0">
                <a:latin typeface="Tahoma"/>
                <a:cs typeface="Tahoma"/>
              </a:rPr>
              <a:t> </a:t>
            </a:r>
            <a:r>
              <a:rPr sz="2100" dirty="0">
                <a:latin typeface="Tahoma"/>
                <a:cs typeface="Tahoma"/>
              </a:rPr>
              <a:t>is </a:t>
            </a:r>
            <a:r>
              <a:rPr sz="2100" spc="-5" dirty="0">
                <a:latin typeface="Tahoma"/>
                <a:cs typeface="Tahoma"/>
              </a:rPr>
              <a:t>set</a:t>
            </a:r>
            <a:r>
              <a:rPr sz="2100" dirty="0">
                <a:latin typeface="Tahoma"/>
                <a:cs typeface="Tahoma"/>
              </a:rPr>
              <a:t> when </a:t>
            </a:r>
            <a:r>
              <a:rPr sz="2100" spc="-5" dirty="0">
                <a:latin typeface="Consolas"/>
                <a:cs typeface="Consolas"/>
              </a:rPr>
              <a:t>clone()</a:t>
            </a:r>
            <a:endParaRPr sz="2100">
              <a:latin typeface="Consolas"/>
              <a:cs typeface="Consolas"/>
            </a:endParaRPr>
          </a:p>
          <a:p>
            <a:pPr marL="354965">
              <a:lnSpc>
                <a:spcPct val="100000"/>
              </a:lnSpc>
              <a:spcBef>
                <a:spcPts val="80"/>
              </a:spcBef>
            </a:pPr>
            <a:r>
              <a:rPr sz="2100" dirty="0">
                <a:latin typeface="Tahoma"/>
                <a:cs typeface="Tahoma"/>
              </a:rPr>
              <a:t>is</a:t>
            </a:r>
            <a:r>
              <a:rPr sz="2100" spc="-45" dirty="0">
                <a:latin typeface="Tahoma"/>
                <a:cs typeface="Tahoma"/>
              </a:rPr>
              <a:t> </a:t>
            </a:r>
            <a:r>
              <a:rPr sz="2100" spc="-5" dirty="0">
                <a:latin typeface="Tahoma"/>
                <a:cs typeface="Tahoma"/>
              </a:rPr>
              <a:t>invoked</a:t>
            </a:r>
            <a:endParaRPr sz="2100">
              <a:latin typeface="Tahoma"/>
              <a:cs typeface="Tahoma"/>
            </a:endParaRPr>
          </a:p>
          <a:p>
            <a:pPr marL="469265">
              <a:lnSpc>
                <a:spcPct val="100000"/>
              </a:lnSpc>
              <a:spcBef>
                <a:spcPts val="380"/>
              </a:spcBef>
              <a:tabLst>
                <a:tab pos="756285" algn="l"/>
              </a:tabLst>
            </a:pPr>
            <a:r>
              <a:rPr sz="1900" spc="-5" dirty="0">
                <a:latin typeface="Tahoma"/>
                <a:cs typeface="Tahoma"/>
              </a:rPr>
              <a:t>–	Functionality</a:t>
            </a:r>
            <a:r>
              <a:rPr sz="1900" spc="50" dirty="0">
                <a:latin typeface="Tahoma"/>
                <a:cs typeface="Tahoma"/>
              </a:rPr>
              <a:t> </a:t>
            </a:r>
            <a:r>
              <a:rPr sz="1900" spc="-5" dirty="0">
                <a:latin typeface="Tahoma"/>
                <a:cs typeface="Tahoma"/>
              </a:rPr>
              <a:t>similar</a:t>
            </a:r>
            <a:r>
              <a:rPr sz="1900" spc="35" dirty="0">
                <a:latin typeface="Tahoma"/>
                <a:cs typeface="Tahoma"/>
              </a:rPr>
              <a:t> </a:t>
            </a:r>
            <a:r>
              <a:rPr sz="1900" dirty="0">
                <a:latin typeface="Tahoma"/>
                <a:cs typeface="Tahoma"/>
              </a:rPr>
              <a:t>to</a:t>
            </a:r>
            <a:r>
              <a:rPr sz="1900" spc="10" dirty="0">
                <a:latin typeface="Tahoma"/>
                <a:cs typeface="Tahoma"/>
              </a:rPr>
              <a:t> </a:t>
            </a:r>
            <a:r>
              <a:rPr sz="1900" spc="-5" dirty="0">
                <a:latin typeface="Tahoma"/>
                <a:cs typeface="Tahoma"/>
              </a:rPr>
              <a:t>that</a:t>
            </a:r>
            <a:r>
              <a:rPr sz="1900" spc="25" dirty="0">
                <a:latin typeface="Tahoma"/>
                <a:cs typeface="Tahoma"/>
              </a:rPr>
              <a:t> </a:t>
            </a:r>
            <a:r>
              <a:rPr sz="1900" spc="-10" dirty="0">
                <a:latin typeface="Tahoma"/>
                <a:cs typeface="Tahoma"/>
              </a:rPr>
              <a:t>provided</a:t>
            </a:r>
            <a:r>
              <a:rPr sz="1900" spc="50" dirty="0">
                <a:latin typeface="Tahoma"/>
                <a:cs typeface="Tahoma"/>
              </a:rPr>
              <a:t> </a:t>
            </a:r>
            <a:r>
              <a:rPr sz="1900" spc="-10" dirty="0">
                <a:latin typeface="Tahoma"/>
                <a:cs typeface="Tahoma"/>
              </a:rPr>
              <a:t>by</a:t>
            </a:r>
            <a:r>
              <a:rPr sz="1900" spc="5" dirty="0">
                <a:latin typeface="Tahoma"/>
                <a:cs typeface="Tahoma"/>
              </a:rPr>
              <a:t> </a:t>
            </a:r>
            <a:r>
              <a:rPr sz="1900" spc="-5" dirty="0">
                <a:latin typeface="Consolas"/>
                <a:cs typeface="Consolas"/>
              </a:rPr>
              <a:t>fork()</a:t>
            </a:r>
            <a:r>
              <a:rPr sz="1900" spc="65" dirty="0">
                <a:latin typeface="Consolas"/>
                <a:cs typeface="Consolas"/>
              </a:rPr>
              <a:t> </a:t>
            </a:r>
            <a:r>
              <a:rPr sz="1900" spc="-5" dirty="0">
                <a:latin typeface="Tahoma"/>
                <a:cs typeface="Tahoma"/>
              </a:rPr>
              <a:t>system</a:t>
            </a:r>
            <a:r>
              <a:rPr sz="1900" spc="15" dirty="0">
                <a:latin typeface="Tahoma"/>
                <a:cs typeface="Tahoma"/>
              </a:rPr>
              <a:t> </a:t>
            </a:r>
            <a:r>
              <a:rPr sz="1900" spc="-10" dirty="0">
                <a:latin typeface="Tahoma"/>
                <a:cs typeface="Tahoma"/>
              </a:rPr>
              <a:t>call</a:t>
            </a:r>
            <a:endParaRPr sz="1900">
              <a:latin typeface="Tahoma"/>
              <a:cs typeface="Tahoma"/>
            </a:endParaRPr>
          </a:p>
        </p:txBody>
      </p:sp>
      <p:pic>
        <p:nvPicPr>
          <p:cNvPr id="5" name="object 5"/>
          <p:cNvPicPr/>
          <p:nvPr/>
        </p:nvPicPr>
        <p:blipFill>
          <a:blip r:embed="rId2" cstate="print"/>
          <a:stretch>
            <a:fillRect/>
          </a:stretch>
        </p:blipFill>
        <p:spPr>
          <a:xfrm>
            <a:off x="1953767" y="3014472"/>
            <a:ext cx="6028944" cy="1952243"/>
          </a:xfrm>
          <a:prstGeom prst="rect">
            <a:avLst/>
          </a:prstGeom>
        </p:spPr>
      </p:pic>
      <p:sp>
        <p:nvSpPr>
          <p:cNvPr id="6" name="object 6"/>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15" dirty="0"/>
              <a:t>4-Threads</a:t>
            </a:r>
          </a:p>
        </p:txBody>
      </p:sp>
      <p:sp>
        <p:nvSpPr>
          <p:cNvPr id="7" name="object 7"/>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31</a:t>
            </a:fld>
            <a:endParaRP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9082" y="807240"/>
            <a:ext cx="3841115" cy="452120"/>
          </a:xfrm>
          <a:prstGeom prst="rect">
            <a:avLst/>
          </a:prstGeom>
        </p:spPr>
        <p:txBody>
          <a:bodyPr vert="horz" wrap="square" lIns="0" tIns="12065" rIns="0" bIns="0" rtlCol="0">
            <a:spAutoFit/>
          </a:bodyPr>
          <a:lstStyle/>
          <a:p>
            <a:pPr marL="12700">
              <a:lnSpc>
                <a:spcPct val="100000"/>
              </a:lnSpc>
              <a:spcBef>
                <a:spcPts val="95"/>
              </a:spcBef>
            </a:pPr>
            <a:r>
              <a:rPr spc="-5" dirty="0"/>
              <a:t>Linux</a:t>
            </a:r>
            <a:r>
              <a:rPr spc="-40" dirty="0"/>
              <a:t> </a:t>
            </a:r>
            <a:r>
              <a:rPr dirty="0"/>
              <a:t>Task</a:t>
            </a:r>
            <a:r>
              <a:rPr spc="-15" dirty="0"/>
              <a:t> </a:t>
            </a:r>
            <a:r>
              <a:rPr spc="-5" dirty="0"/>
              <a:t>Management</a:t>
            </a:r>
          </a:p>
        </p:txBody>
      </p:sp>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15" dirty="0"/>
              <a:t>4-Threads</a:t>
            </a:r>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32</a:t>
            </a:fld>
            <a:endParaRPr dirty="0"/>
          </a:p>
        </p:txBody>
      </p:sp>
      <p:sp>
        <p:nvSpPr>
          <p:cNvPr id="3" name="object 3"/>
          <p:cNvSpPr txBox="1"/>
          <p:nvPr/>
        </p:nvSpPr>
        <p:spPr>
          <a:xfrm>
            <a:off x="860584" y="1525091"/>
            <a:ext cx="8255634" cy="4893945"/>
          </a:xfrm>
          <a:prstGeom prst="rect">
            <a:avLst/>
          </a:prstGeom>
        </p:spPr>
        <p:txBody>
          <a:bodyPr vert="horz" wrap="square" lIns="0" tIns="90170" rIns="0" bIns="0" rtlCol="0">
            <a:spAutoFit/>
          </a:bodyPr>
          <a:lstStyle/>
          <a:p>
            <a:pPr marL="356235" indent="-344170">
              <a:lnSpc>
                <a:spcPct val="100000"/>
              </a:lnSpc>
              <a:spcBef>
                <a:spcPts val="710"/>
              </a:spcBef>
              <a:buChar char="•"/>
              <a:tabLst>
                <a:tab pos="356235" algn="l"/>
                <a:tab pos="356870" algn="l"/>
              </a:tabLst>
            </a:pPr>
            <a:r>
              <a:rPr sz="2100" dirty="0">
                <a:latin typeface="Tahoma"/>
                <a:cs typeface="Tahoma"/>
              </a:rPr>
              <a:t>Unique</a:t>
            </a:r>
            <a:r>
              <a:rPr sz="2100" spc="-20" dirty="0">
                <a:latin typeface="Tahoma"/>
                <a:cs typeface="Tahoma"/>
              </a:rPr>
              <a:t> </a:t>
            </a:r>
            <a:r>
              <a:rPr sz="2100" spc="-5" dirty="0">
                <a:latin typeface="Tahoma"/>
                <a:cs typeface="Tahoma"/>
              </a:rPr>
              <a:t>kernel </a:t>
            </a:r>
            <a:r>
              <a:rPr sz="2100" dirty="0">
                <a:latin typeface="Tahoma"/>
                <a:cs typeface="Tahoma"/>
              </a:rPr>
              <a:t>data</a:t>
            </a:r>
            <a:r>
              <a:rPr sz="2100" spc="-20" dirty="0">
                <a:latin typeface="Tahoma"/>
                <a:cs typeface="Tahoma"/>
              </a:rPr>
              <a:t> </a:t>
            </a:r>
            <a:r>
              <a:rPr sz="2100" dirty="0">
                <a:latin typeface="Tahoma"/>
                <a:cs typeface="Tahoma"/>
              </a:rPr>
              <a:t>structure</a:t>
            </a:r>
            <a:r>
              <a:rPr sz="2100" spc="-20" dirty="0">
                <a:latin typeface="Tahoma"/>
                <a:cs typeface="Tahoma"/>
              </a:rPr>
              <a:t> </a:t>
            </a:r>
            <a:r>
              <a:rPr sz="2100" spc="-5" dirty="0">
                <a:latin typeface="Tahoma"/>
                <a:cs typeface="Tahoma"/>
              </a:rPr>
              <a:t>(</a:t>
            </a:r>
            <a:r>
              <a:rPr sz="2100" spc="-5" dirty="0">
                <a:latin typeface="Consolas"/>
                <a:cs typeface="Consolas"/>
              </a:rPr>
              <a:t>struct</a:t>
            </a:r>
            <a:r>
              <a:rPr sz="2100" spc="-20" dirty="0">
                <a:latin typeface="Consolas"/>
                <a:cs typeface="Consolas"/>
              </a:rPr>
              <a:t> </a:t>
            </a:r>
            <a:r>
              <a:rPr sz="2100" spc="-5" dirty="0">
                <a:latin typeface="Consolas"/>
                <a:cs typeface="Consolas"/>
              </a:rPr>
              <a:t>task_struct</a:t>
            </a:r>
            <a:r>
              <a:rPr sz="2100" spc="-5" dirty="0">
                <a:latin typeface="Tahoma"/>
                <a:cs typeface="Tahoma"/>
              </a:rPr>
              <a:t>)</a:t>
            </a:r>
            <a:r>
              <a:rPr sz="2100" spc="-15" dirty="0">
                <a:latin typeface="Tahoma"/>
                <a:cs typeface="Tahoma"/>
              </a:rPr>
              <a:t> </a:t>
            </a:r>
            <a:r>
              <a:rPr sz="2100" spc="-5" dirty="0">
                <a:latin typeface="Tahoma"/>
                <a:cs typeface="Tahoma"/>
              </a:rPr>
              <a:t>for</a:t>
            </a:r>
            <a:r>
              <a:rPr sz="2100" spc="-10" dirty="0">
                <a:latin typeface="Tahoma"/>
                <a:cs typeface="Tahoma"/>
              </a:rPr>
              <a:t> </a:t>
            </a:r>
            <a:r>
              <a:rPr sz="2100" dirty="0">
                <a:latin typeface="Tahoma"/>
                <a:cs typeface="Tahoma"/>
              </a:rPr>
              <a:t>each</a:t>
            </a:r>
            <a:r>
              <a:rPr sz="2100" spc="-5" dirty="0">
                <a:latin typeface="Tahoma"/>
                <a:cs typeface="Tahoma"/>
              </a:rPr>
              <a:t> task</a:t>
            </a:r>
            <a:endParaRPr sz="2100">
              <a:latin typeface="Tahoma"/>
              <a:cs typeface="Tahoma"/>
            </a:endParaRPr>
          </a:p>
          <a:p>
            <a:pPr marL="756285" lvl="1" indent="-287655">
              <a:lnSpc>
                <a:spcPct val="100000"/>
              </a:lnSpc>
              <a:spcBef>
                <a:spcPts val="550"/>
              </a:spcBef>
              <a:buChar char="–"/>
              <a:tabLst>
                <a:tab pos="756285" algn="l"/>
                <a:tab pos="756920" algn="l"/>
              </a:tabLst>
            </a:pPr>
            <a:r>
              <a:rPr sz="1900" spc="-5" dirty="0">
                <a:latin typeface="Tahoma"/>
                <a:cs typeface="Tahoma"/>
              </a:rPr>
              <a:t>Instead</a:t>
            </a:r>
            <a:r>
              <a:rPr sz="1900" spc="25" dirty="0">
                <a:latin typeface="Tahoma"/>
                <a:cs typeface="Tahoma"/>
              </a:rPr>
              <a:t> </a:t>
            </a:r>
            <a:r>
              <a:rPr sz="1900" spc="-10" dirty="0">
                <a:latin typeface="Tahoma"/>
                <a:cs typeface="Tahoma"/>
              </a:rPr>
              <a:t>of</a:t>
            </a:r>
            <a:r>
              <a:rPr sz="1900" spc="-5" dirty="0">
                <a:latin typeface="Tahoma"/>
                <a:cs typeface="Tahoma"/>
              </a:rPr>
              <a:t> storing</a:t>
            </a:r>
            <a:r>
              <a:rPr sz="1900" spc="25" dirty="0">
                <a:latin typeface="Tahoma"/>
                <a:cs typeface="Tahoma"/>
              </a:rPr>
              <a:t> </a:t>
            </a:r>
            <a:r>
              <a:rPr sz="1900" spc="-5" dirty="0">
                <a:latin typeface="Tahoma"/>
                <a:cs typeface="Tahoma"/>
              </a:rPr>
              <a:t>data,</a:t>
            </a:r>
            <a:r>
              <a:rPr sz="1900" spc="25" dirty="0">
                <a:latin typeface="Tahoma"/>
                <a:cs typeface="Tahoma"/>
              </a:rPr>
              <a:t> </a:t>
            </a:r>
            <a:r>
              <a:rPr sz="1900" spc="-5" dirty="0">
                <a:latin typeface="Tahoma"/>
                <a:cs typeface="Tahoma"/>
              </a:rPr>
              <a:t>contains</a:t>
            </a:r>
            <a:r>
              <a:rPr sz="1900" spc="25" dirty="0">
                <a:latin typeface="Tahoma"/>
                <a:cs typeface="Tahoma"/>
              </a:rPr>
              <a:t> </a:t>
            </a:r>
            <a:r>
              <a:rPr sz="1900" spc="-5" dirty="0">
                <a:latin typeface="Tahoma"/>
                <a:cs typeface="Tahoma"/>
              </a:rPr>
              <a:t>pointers</a:t>
            </a:r>
            <a:r>
              <a:rPr sz="1900" spc="35" dirty="0">
                <a:latin typeface="Tahoma"/>
                <a:cs typeface="Tahoma"/>
              </a:rPr>
              <a:t> </a:t>
            </a:r>
            <a:r>
              <a:rPr sz="1900" dirty="0">
                <a:latin typeface="Tahoma"/>
                <a:cs typeface="Tahoma"/>
              </a:rPr>
              <a:t>to</a:t>
            </a:r>
            <a:r>
              <a:rPr sz="1900" spc="5" dirty="0">
                <a:latin typeface="Tahoma"/>
                <a:cs typeface="Tahoma"/>
              </a:rPr>
              <a:t> </a:t>
            </a:r>
            <a:r>
              <a:rPr sz="1900" spc="-5" dirty="0">
                <a:latin typeface="Tahoma"/>
                <a:cs typeface="Tahoma"/>
              </a:rPr>
              <a:t>other</a:t>
            </a:r>
            <a:r>
              <a:rPr sz="1900" spc="30" dirty="0">
                <a:latin typeface="Tahoma"/>
                <a:cs typeface="Tahoma"/>
              </a:rPr>
              <a:t> </a:t>
            </a:r>
            <a:r>
              <a:rPr sz="1900" spc="-5" dirty="0">
                <a:latin typeface="Tahoma"/>
                <a:cs typeface="Tahoma"/>
              </a:rPr>
              <a:t>data</a:t>
            </a:r>
            <a:r>
              <a:rPr sz="1900" spc="20" dirty="0">
                <a:latin typeface="Tahoma"/>
                <a:cs typeface="Tahoma"/>
              </a:rPr>
              <a:t> </a:t>
            </a:r>
            <a:r>
              <a:rPr sz="1900" spc="-5" dirty="0">
                <a:latin typeface="Tahoma"/>
                <a:cs typeface="Tahoma"/>
              </a:rPr>
              <a:t>structures</a:t>
            </a:r>
            <a:endParaRPr sz="1900">
              <a:latin typeface="Tahoma"/>
              <a:cs typeface="Tahoma"/>
            </a:endParaRPr>
          </a:p>
          <a:p>
            <a:pPr marL="756285" lvl="1" indent="-287655">
              <a:lnSpc>
                <a:spcPct val="100000"/>
              </a:lnSpc>
              <a:spcBef>
                <a:spcPts val="455"/>
              </a:spcBef>
              <a:buChar char="–"/>
              <a:tabLst>
                <a:tab pos="756285" algn="l"/>
                <a:tab pos="756920" algn="l"/>
              </a:tabLst>
            </a:pPr>
            <a:r>
              <a:rPr sz="1900" spc="-10" dirty="0">
                <a:latin typeface="Tahoma"/>
                <a:cs typeface="Tahoma"/>
              </a:rPr>
              <a:t>For</a:t>
            </a:r>
            <a:r>
              <a:rPr sz="1900" spc="25" dirty="0">
                <a:latin typeface="Tahoma"/>
                <a:cs typeface="Tahoma"/>
              </a:rPr>
              <a:t> </a:t>
            </a:r>
            <a:r>
              <a:rPr sz="1900" spc="-10" dirty="0">
                <a:latin typeface="Tahoma"/>
                <a:cs typeface="Tahoma"/>
              </a:rPr>
              <a:t>example,</a:t>
            </a:r>
            <a:r>
              <a:rPr sz="1900" spc="25" dirty="0">
                <a:latin typeface="Tahoma"/>
                <a:cs typeface="Tahoma"/>
              </a:rPr>
              <a:t> </a:t>
            </a:r>
            <a:r>
              <a:rPr sz="1900" spc="-10" dirty="0">
                <a:latin typeface="Tahoma"/>
                <a:cs typeface="Tahoma"/>
              </a:rPr>
              <a:t>data</a:t>
            </a:r>
            <a:r>
              <a:rPr sz="1900" spc="35" dirty="0">
                <a:latin typeface="Tahoma"/>
                <a:cs typeface="Tahoma"/>
              </a:rPr>
              <a:t> </a:t>
            </a:r>
            <a:r>
              <a:rPr sz="1900" spc="-5" dirty="0">
                <a:latin typeface="Tahoma"/>
                <a:cs typeface="Tahoma"/>
              </a:rPr>
              <a:t>structure</a:t>
            </a:r>
            <a:r>
              <a:rPr sz="1900" spc="35" dirty="0">
                <a:latin typeface="Tahoma"/>
                <a:cs typeface="Tahoma"/>
              </a:rPr>
              <a:t> </a:t>
            </a:r>
            <a:r>
              <a:rPr sz="1900" spc="-5" dirty="0">
                <a:latin typeface="Tahoma"/>
                <a:cs typeface="Tahoma"/>
              </a:rPr>
              <a:t>that represent</a:t>
            </a:r>
            <a:endParaRPr sz="1900">
              <a:latin typeface="Tahoma"/>
              <a:cs typeface="Tahoma"/>
            </a:endParaRPr>
          </a:p>
          <a:p>
            <a:pPr marL="1155065" lvl="2" indent="-228600">
              <a:lnSpc>
                <a:spcPct val="100000"/>
              </a:lnSpc>
              <a:spcBef>
                <a:spcPts val="405"/>
              </a:spcBef>
              <a:buFont typeface="Wingdings"/>
              <a:buChar char=""/>
              <a:tabLst>
                <a:tab pos="1155700" algn="l"/>
              </a:tabLst>
            </a:pPr>
            <a:r>
              <a:rPr sz="1700" spc="-5" dirty="0">
                <a:latin typeface="Tahoma"/>
                <a:cs typeface="Tahoma"/>
              </a:rPr>
              <a:t>open</a:t>
            </a:r>
            <a:r>
              <a:rPr sz="1700" spc="-30" dirty="0">
                <a:latin typeface="Tahoma"/>
                <a:cs typeface="Tahoma"/>
              </a:rPr>
              <a:t> </a:t>
            </a:r>
            <a:r>
              <a:rPr sz="1700" spc="-5" dirty="0">
                <a:latin typeface="Tahoma"/>
                <a:cs typeface="Tahoma"/>
              </a:rPr>
              <a:t>files</a:t>
            </a:r>
            <a:endParaRPr sz="1700">
              <a:latin typeface="Tahoma"/>
              <a:cs typeface="Tahoma"/>
            </a:endParaRPr>
          </a:p>
          <a:p>
            <a:pPr marL="1155065" lvl="2" indent="-228600">
              <a:lnSpc>
                <a:spcPct val="100000"/>
              </a:lnSpc>
              <a:spcBef>
                <a:spcPts val="405"/>
              </a:spcBef>
              <a:buFont typeface="Wingdings"/>
              <a:buChar char=""/>
              <a:tabLst>
                <a:tab pos="1155700" algn="l"/>
              </a:tabLst>
            </a:pPr>
            <a:r>
              <a:rPr sz="1700" spc="-5" dirty="0">
                <a:latin typeface="Tahoma"/>
                <a:cs typeface="Tahoma"/>
              </a:rPr>
              <a:t>Signal</a:t>
            </a:r>
            <a:r>
              <a:rPr sz="1700" spc="-55" dirty="0">
                <a:latin typeface="Tahoma"/>
                <a:cs typeface="Tahoma"/>
              </a:rPr>
              <a:t> </a:t>
            </a:r>
            <a:r>
              <a:rPr sz="1700" spc="-5" dirty="0">
                <a:latin typeface="Tahoma"/>
                <a:cs typeface="Tahoma"/>
              </a:rPr>
              <a:t>handlers</a:t>
            </a:r>
            <a:endParaRPr sz="1700">
              <a:latin typeface="Tahoma"/>
              <a:cs typeface="Tahoma"/>
            </a:endParaRPr>
          </a:p>
          <a:p>
            <a:pPr marL="1155065" lvl="2" indent="-228600">
              <a:lnSpc>
                <a:spcPct val="100000"/>
              </a:lnSpc>
              <a:spcBef>
                <a:spcPts val="409"/>
              </a:spcBef>
              <a:buFont typeface="Wingdings"/>
              <a:buChar char=""/>
              <a:tabLst>
                <a:tab pos="1155700" algn="l"/>
              </a:tabLst>
            </a:pPr>
            <a:r>
              <a:rPr sz="1700" spc="-5" dirty="0">
                <a:latin typeface="Tahoma"/>
                <a:cs typeface="Tahoma"/>
              </a:rPr>
              <a:t>Virtual</a:t>
            </a:r>
            <a:r>
              <a:rPr sz="1700" spc="-90" dirty="0">
                <a:latin typeface="Tahoma"/>
                <a:cs typeface="Tahoma"/>
              </a:rPr>
              <a:t> </a:t>
            </a:r>
            <a:r>
              <a:rPr sz="1700" dirty="0">
                <a:latin typeface="Tahoma"/>
                <a:cs typeface="Tahoma"/>
              </a:rPr>
              <a:t>memory</a:t>
            </a:r>
            <a:endParaRPr sz="1700">
              <a:latin typeface="Tahoma"/>
              <a:cs typeface="Tahoma"/>
            </a:endParaRPr>
          </a:p>
          <a:p>
            <a:pPr lvl="2">
              <a:lnSpc>
                <a:spcPct val="100000"/>
              </a:lnSpc>
              <a:spcBef>
                <a:spcPts val="10"/>
              </a:spcBef>
              <a:buFont typeface="Wingdings"/>
              <a:buChar char=""/>
            </a:pPr>
            <a:endParaRPr sz="2600">
              <a:latin typeface="Tahoma"/>
              <a:cs typeface="Tahoma"/>
            </a:endParaRPr>
          </a:p>
          <a:p>
            <a:pPr marL="356235" indent="-344170">
              <a:lnSpc>
                <a:spcPct val="100000"/>
              </a:lnSpc>
              <a:buChar char="•"/>
              <a:tabLst>
                <a:tab pos="356235" algn="l"/>
                <a:tab pos="356870" algn="l"/>
              </a:tabLst>
            </a:pPr>
            <a:r>
              <a:rPr sz="2100" spc="-5" dirty="0">
                <a:latin typeface="Tahoma"/>
                <a:cs typeface="Tahoma"/>
              </a:rPr>
              <a:t>When </a:t>
            </a:r>
            <a:r>
              <a:rPr sz="2100" spc="-5" dirty="0">
                <a:latin typeface="Consolas"/>
                <a:cs typeface="Consolas"/>
              </a:rPr>
              <a:t>fork()</a:t>
            </a:r>
            <a:r>
              <a:rPr sz="2100" spc="-40" dirty="0">
                <a:latin typeface="Consolas"/>
                <a:cs typeface="Consolas"/>
              </a:rPr>
              <a:t> </a:t>
            </a:r>
            <a:r>
              <a:rPr sz="2100" dirty="0">
                <a:latin typeface="Tahoma"/>
                <a:cs typeface="Tahoma"/>
              </a:rPr>
              <a:t>is</a:t>
            </a:r>
            <a:r>
              <a:rPr sz="2100" spc="-15" dirty="0">
                <a:latin typeface="Tahoma"/>
                <a:cs typeface="Tahoma"/>
              </a:rPr>
              <a:t> </a:t>
            </a:r>
            <a:r>
              <a:rPr sz="2100" spc="-5" dirty="0">
                <a:latin typeface="Tahoma"/>
                <a:cs typeface="Tahoma"/>
              </a:rPr>
              <a:t>invoked</a:t>
            </a:r>
            <a:endParaRPr sz="2100">
              <a:latin typeface="Tahoma"/>
              <a:cs typeface="Tahoma"/>
            </a:endParaRPr>
          </a:p>
          <a:p>
            <a:pPr marL="756285" marR="133350" lvl="1" indent="-287020">
              <a:lnSpc>
                <a:spcPct val="100000"/>
              </a:lnSpc>
              <a:spcBef>
                <a:spcPts val="550"/>
              </a:spcBef>
              <a:buChar char="–"/>
              <a:tabLst>
                <a:tab pos="756285" algn="l"/>
                <a:tab pos="756920" algn="l"/>
              </a:tabLst>
            </a:pPr>
            <a:r>
              <a:rPr sz="1900" spc="-10" dirty="0">
                <a:latin typeface="Tahoma"/>
                <a:cs typeface="Tahoma"/>
              </a:rPr>
              <a:t>New</a:t>
            </a:r>
            <a:r>
              <a:rPr sz="1900" spc="5" dirty="0">
                <a:latin typeface="Tahoma"/>
                <a:cs typeface="Tahoma"/>
              </a:rPr>
              <a:t> </a:t>
            </a:r>
            <a:r>
              <a:rPr sz="1900" spc="-5" dirty="0">
                <a:latin typeface="Tahoma"/>
                <a:cs typeface="Tahoma"/>
              </a:rPr>
              <a:t>task</a:t>
            </a:r>
            <a:r>
              <a:rPr sz="1900" spc="40" dirty="0">
                <a:latin typeface="Tahoma"/>
                <a:cs typeface="Tahoma"/>
              </a:rPr>
              <a:t> </a:t>
            </a:r>
            <a:r>
              <a:rPr sz="1900" spc="-15" dirty="0">
                <a:latin typeface="Tahoma"/>
                <a:cs typeface="Tahoma"/>
              </a:rPr>
              <a:t>is</a:t>
            </a:r>
            <a:r>
              <a:rPr sz="1900" spc="25" dirty="0">
                <a:latin typeface="Tahoma"/>
                <a:cs typeface="Tahoma"/>
              </a:rPr>
              <a:t> </a:t>
            </a:r>
            <a:r>
              <a:rPr sz="1900" spc="-5" dirty="0">
                <a:latin typeface="Tahoma"/>
                <a:cs typeface="Tahoma"/>
              </a:rPr>
              <a:t>created</a:t>
            </a:r>
            <a:r>
              <a:rPr sz="1900" spc="30" dirty="0">
                <a:latin typeface="Tahoma"/>
                <a:cs typeface="Tahoma"/>
              </a:rPr>
              <a:t> </a:t>
            </a:r>
            <a:r>
              <a:rPr sz="1900" spc="-5" dirty="0">
                <a:latin typeface="Tahoma"/>
                <a:cs typeface="Tahoma"/>
              </a:rPr>
              <a:t>with</a:t>
            </a:r>
            <a:r>
              <a:rPr sz="1900" spc="20" dirty="0">
                <a:latin typeface="Tahoma"/>
                <a:cs typeface="Tahoma"/>
              </a:rPr>
              <a:t> </a:t>
            </a:r>
            <a:r>
              <a:rPr sz="1900" spc="-5" dirty="0">
                <a:latin typeface="Tahoma"/>
                <a:cs typeface="Tahoma"/>
              </a:rPr>
              <a:t>copy</a:t>
            </a:r>
            <a:r>
              <a:rPr sz="1900" spc="20" dirty="0">
                <a:latin typeface="Tahoma"/>
                <a:cs typeface="Tahoma"/>
              </a:rPr>
              <a:t> </a:t>
            </a:r>
            <a:r>
              <a:rPr sz="1900" dirty="0">
                <a:latin typeface="Tahoma"/>
                <a:cs typeface="Tahoma"/>
              </a:rPr>
              <a:t>of </a:t>
            </a:r>
            <a:r>
              <a:rPr sz="1900" spc="-10" dirty="0">
                <a:latin typeface="Tahoma"/>
                <a:cs typeface="Tahoma"/>
              </a:rPr>
              <a:t>all</a:t>
            </a:r>
            <a:r>
              <a:rPr sz="1900" spc="15" dirty="0">
                <a:latin typeface="Tahoma"/>
                <a:cs typeface="Tahoma"/>
              </a:rPr>
              <a:t> </a:t>
            </a:r>
            <a:r>
              <a:rPr sz="1900" spc="-5" dirty="0">
                <a:latin typeface="Tahoma"/>
                <a:cs typeface="Tahoma"/>
              </a:rPr>
              <a:t>associated</a:t>
            </a:r>
            <a:r>
              <a:rPr sz="1900" spc="30" dirty="0">
                <a:latin typeface="Tahoma"/>
                <a:cs typeface="Tahoma"/>
              </a:rPr>
              <a:t> </a:t>
            </a:r>
            <a:r>
              <a:rPr sz="1900" dirty="0">
                <a:latin typeface="Tahoma"/>
                <a:cs typeface="Tahoma"/>
              </a:rPr>
              <a:t>data</a:t>
            </a:r>
            <a:r>
              <a:rPr sz="1900" spc="5" dirty="0">
                <a:latin typeface="Tahoma"/>
                <a:cs typeface="Tahoma"/>
              </a:rPr>
              <a:t> </a:t>
            </a:r>
            <a:r>
              <a:rPr sz="1900" spc="-5" dirty="0">
                <a:latin typeface="Tahoma"/>
                <a:cs typeface="Tahoma"/>
              </a:rPr>
              <a:t>structures</a:t>
            </a:r>
            <a:r>
              <a:rPr sz="1900" spc="40" dirty="0">
                <a:latin typeface="Tahoma"/>
                <a:cs typeface="Tahoma"/>
              </a:rPr>
              <a:t> </a:t>
            </a:r>
            <a:r>
              <a:rPr sz="1900" spc="-10" dirty="0">
                <a:latin typeface="Tahoma"/>
                <a:cs typeface="Tahoma"/>
              </a:rPr>
              <a:t>of</a:t>
            </a:r>
            <a:r>
              <a:rPr sz="1900" dirty="0">
                <a:latin typeface="Tahoma"/>
                <a:cs typeface="Tahoma"/>
              </a:rPr>
              <a:t> the </a:t>
            </a:r>
            <a:r>
              <a:rPr sz="1900" spc="-580" dirty="0">
                <a:latin typeface="Tahoma"/>
                <a:cs typeface="Tahoma"/>
              </a:rPr>
              <a:t> </a:t>
            </a:r>
            <a:r>
              <a:rPr sz="1900" spc="-10" dirty="0">
                <a:latin typeface="Tahoma"/>
                <a:cs typeface="Tahoma"/>
              </a:rPr>
              <a:t>parent</a:t>
            </a:r>
            <a:r>
              <a:rPr sz="1900" spc="15" dirty="0">
                <a:latin typeface="Tahoma"/>
                <a:cs typeface="Tahoma"/>
              </a:rPr>
              <a:t> </a:t>
            </a:r>
            <a:r>
              <a:rPr sz="1900" spc="-5" dirty="0">
                <a:latin typeface="Tahoma"/>
                <a:cs typeface="Tahoma"/>
              </a:rPr>
              <a:t>process</a:t>
            </a:r>
            <a:r>
              <a:rPr sz="1900" spc="20" dirty="0">
                <a:latin typeface="Tahoma"/>
                <a:cs typeface="Tahoma"/>
              </a:rPr>
              <a:t> </a:t>
            </a:r>
            <a:r>
              <a:rPr sz="1900" spc="-5" dirty="0">
                <a:latin typeface="Tahoma"/>
                <a:cs typeface="Tahoma"/>
              </a:rPr>
              <a:t>(task)</a:t>
            </a:r>
            <a:endParaRPr sz="1900">
              <a:latin typeface="Tahoma"/>
              <a:cs typeface="Tahoma"/>
            </a:endParaRPr>
          </a:p>
          <a:p>
            <a:pPr lvl="1">
              <a:lnSpc>
                <a:spcPct val="100000"/>
              </a:lnSpc>
              <a:spcBef>
                <a:spcPts val="55"/>
              </a:spcBef>
              <a:buFont typeface="Tahoma"/>
              <a:buChar char="–"/>
            </a:pPr>
            <a:endParaRPr sz="2800">
              <a:latin typeface="Tahoma"/>
              <a:cs typeface="Tahoma"/>
            </a:endParaRPr>
          </a:p>
          <a:p>
            <a:pPr marL="356235" indent="-344170">
              <a:lnSpc>
                <a:spcPct val="100000"/>
              </a:lnSpc>
              <a:buChar char="•"/>
              <a:tabLst>
                <a:tab pos="356235" algn="l"/>
                <a:tab pos="356870" algn="l"/>
              </a:tabLst>
            </a:pPr>
            <a:r>
              <a:rPr sz="2100" spc="-5" dirty="0">
                <a:latin typeface="Tahoma"/>
                <a:cs typeface="Tahoma"/>
              </a:rPr>
              <a:t>When</a:t>
            </a:r>
            <a:r>
              <a:rPr sz="2100" dirty="0">
                <a:latin typeface="Tahoma"/>
                <a:cs typeface="Tahoma"/>
              </a:rPr>
              <a:t> </a:t>
            </a:r>
            <a:r>
              <a:rPr sz="2100" spc="-5" dirty="0">
                <a:latin typeface="Consolas"/>
                <a:cs typeface="Consolas"/>
              </a:rPr>
              <a:t>clone()</a:t>
            </a:r>
            <a:r>
              <a:rPr sz="2100" spc="-40" dirty="0">
                <a:latin typeface="Consolas"/>
                <a:cs typeface="Consolas"/>
              </a:rPr>
              <a:t> </a:t>
            </a:r>
            <a:r>
              <a:rPr sz="2100" dirty="0">
                <a:latin typeface="Tahoma"/>
                <a:cs typeface="Tahoma"/>
              </a:rPr>
              <a:t>is</a:t>
            </a:r>
            <a:r>
              <a:rPr sz="2100" spc="-15" dirty="0">
                <a:latin typeface="Tahoma"/>
                <a:cs typeface="Tahoma"/>
              </a:rPr>
              <a:t> </a:t>
            </a:r>
            <a:r>
              <a:rPr sz="2100" spc="-5" dirty="0">
                <a:latin typeface="Tahoma"/>
                <a:cs typeface="Tahoma"/>
              </a:rPr>
              <a:t>invoked</a:t>
            </a:r>
            <a:endParaRPr sz="2100">
              <a:latin typeface="Tahoma"/>
              <a:cs typeface="Tahoma"/>
            </a:endParaRPr>
          </a:p>
          <a:p>
            <a:pPr marL="756285" lvl="1" indent="-287655">
              <a:lnSpc>
                <a:spcPct val="100000"/>
              </a:lnSpc>
              <a:spcBef>
                <a:spcPts val="550"/>
              </a:spcBef>
              <a:buChar char="–"/>
              <a:tabLst>
                <a:tab pos="756285" algn="l"/>
                <a:tab pos="756920" algn="l"/>
              </a:tabLst>
            </a:pPr>
            <a:r>
              <a:rPr sz="1900" spc="-10" dirty="0">
                <a:latin typeface="Tahoma"/>
                <a:cs typeface="Tahoma"/>
              </a:rPr>
              <a:t>New</a:t>
            </a:r>
            <a:r>
              <a:rPr sz="1900" spc="5" dirty="0">
                <a:latin typeface="Tahoma"/>
                <a:cs typeface="Tahoma"/>
              </a:rPr>
              <a:t> </a:t>
            </a:r>
            <a:r>
              <a:rPr sz="1900" spc="-5" dirty="0">
                <a:latin typeface="Tahoma"/>
                <a:cs typeface="Tahoma"/>
              </a:rPr>
              <a:t>task</a:t>
            </a:r>
            <a:r>
              <a:rPr sz="1900" spc="40" dirty="0">
                <a:latin typeface="Tahoma"/>
                <a:cs typeface="Tahoma"/>
              </a:rPr>
              <a:t> </a:t>
            </a:r>
            <a:r>
              <a:rPr sz="1900" spc="-10" dirty="0">
                <a:latin typeface="Tahoma"/>
                <a:cs typeface="Tahoma"/>
              </a:rPr>
              <a:t>points</a:t>
            </a:r>
            <a:r>
              <a:rPr sz="1900" spc="40" dirty="0">
                <a:latin typeface="Tahoma"/>
                <a:cs typeface="Tahoma"/>
              </a:rPr>
              <a:t> </a:t>
            </a:r>
            <a:r>
              <a:rPr sz="1900" spc="-10" dirty="0">
                <a:latin typeface="Tahoma"/>
                <a:cs typeface="Tahoma"/>
              </a:rPr>
              <a:t>to</a:t>
            </a:r>
            <a:r>
              <a:rPr sz="1900" spc="30" dirty="0">
                <a:latin typeface="Tahoma"/>
                <a:cs typeface="Tahoma"/>
              </a:rPr>
              <a:t> </a:t>
            </a:r>
            <a:r>
              <a:rPr sz="1900" spc="-10" dirty="0">
                <a:latin typeface="Tahoma"/>
                <a:cs typeface="Tahoma"/>
              </a:rPr>
              <a:t>the</a:t>
            </a:r>
            <a:r>
              <a:rPr sz="1900" spc="15" dirty="0">
                <a:latin typeface="Tahoma"/>
                <a:cs typeface="Tahoma"/>
              </a:rPr>
              <a:t> </a:t>
            </a:r>
            <a:r>
              <a:rPr sz="1900" spc="-5" dirty="0">
                <a:latin typeface="Tahoma"/>
                <a:cs typeface="Tahoma"/>
              </a:rPr>
              <a:t>data</a:t>
            </a:r>
            <a:r>
              <a:rPr sz="1900" spc="25" dirty="0">
                <a:latin typeface="Tahoma"/>
                <a:cs typeface="Tahoma"/>
              </a:rPr>
              <a:t> </a:t>
            </a:r>
            <a:r>
              <a:rPr sz="1900" spc="-5" dirty="0">
                <a:latin typeface="Tahoma"/>
                <a:cs typeface="Tahoma"/>
              </a:rPr>
              <a:t>structure</a:t>
            </a:r>
            <a:r>
              <a:rPr sz="1900" spc="20" dirty="0">
                <a:latin typeface="Tahoma"/>
                <a:cs typeface="Tahoma"/>
              </a:rPr>
              <a:t> </a:t>
            </a:r>
            <a:r>
              <a:rPr sz="1900" dirty="0">
                <a:latin typeface="Tahoma"/>
                <a:cs typeface="Tahoma"/>
              </a:rPr>
              <a:t>of </a:t>
            </a:r>
            <a:r>
              <a:rPr sz="1900" spc="-5" dirty="0">
                <a:latin typeface="Tahoma"/>
                <a:cs typeface="Tahoma"/>
              </a:rPr>
              <a:t>the</a:t>
            </a:r>
            <a:r>
              <a:rPr sz="1900" spc="20" dirty="0">
                <a:latin typeface="Tahoma"/>
                <a:cs typeface="Tahoma"/>
              </a:rPr>
              <a:t> </a:t>
            </a:r>
            <a:r>
              <a:rPr sz="1900" spc="-10" dirty="0">
                <a:latin typeface="Tahoma"/>
                <a:cs typeface="Tahoma"/>
              </a:rPr>
              <a:t>parent</a:t>
            </a:r>
            <a:r>
              <a:rPr sz="1900" spc="40" dirty="0">
                <a:latin typeface="Tahoma"/>
                <a:cs typeface="Tahoma"/>
              </a:rPr>
              <a:t> </a:t>
            </a:r>
            <a:r>
              <a:rPr sz="1900" spc="-5" dirty="0">
                <a:latin typeface="Tahoma"/>
                <a:cs typeface="Tahoma"/>
              </a:rPr>
              <a:t>process</a:t>
            </a:r>
            <a:r>
              <a:rPr sz="1900" spc="25" dirty="0">
                <a:latin typeface="Tahoma"/>
                <a:cs typeface="Tahoma"/>
              </a:rPr>
              <a:t> </a:t>
            </a:r>
            <a:r>
              <a:rPr sz="1900" spc="-5" dirty="0">
                <a:latin typeface="Tahoma"/>
                <a:cs typeface="Tahoma"/>
              </a:rPr>
              <a:t>(task)</a:t>
            </a:r>
            <a:endParaRPr sz="1900">
              <a:latin typeface="Tahoma"/>
              <a:cs typeface="Tahoma"/>
            </a:endParaRPr>
          </a:p>
          <a:p>
            <a:pPr marL="756285" lvl="1" indent="-287655">
              <a:lnSpc>
                <a:spcPct val="100000"/>
              </a:lnSpc>
              <a:spcBef>
                <a:spcPts val="455"/>
              </a:spcBef>
              <a:buChar char="–"/>
              <a:tabLst>
                <a:tab pos="756285" algn="l"/>
                <a:tab pos="756920" algn="l"/>
              </a:tabLst>
            </a:pPr>
            <a:r>
              <a:rPr sz="1900" spc="-10" dirty="0">
                <a:latin typeface="Tahoma"/>
                <a:cs typeface="Tahoma"/>
              </a:rPr>
              <a:t>Depending</a:t>
            </a:r>
            <a:r>
              <a:rPr sz="1900" spc="45" dirty="0">
                <a:latin typeface="Tahoma"/>
                <a:cs typeface="Tahoma"/>
              </a:rPr>
              <a:t> </a:t>
            </a:r>
            <a:r>
              <a:rPr sz="1900" dirty="0">
                <a:latin typeface="Tahoma"/>
                <a:cs typeface="Tahoma"/>
              </a:rPr>
              <a:t>on</a:t>
            </a:r>
            <a:r>
              <a:rPr sz="1900" spc="15" dirty="0">
                <a:latin typeface="Tahoma"/>
                <a:cs typeface="Tahoma"/>
              </a:rPr>
              <a:t> </a:t>
            </a:r>
            <a:r>
              <a:rPr sz="1900" spc="-10" dirty="0">
                <a:latin typeface="Tahoma"/>
                <a:cs typeface="Tahoma"/>
              </a:rPr>
              <a:t>the</a:t>
            </a:r>
            <a:r>
              <a:rPr sz="1900" spc="15" dirty="0">
                <a:latin typeface="Tahoma"/>
                <a:cs typeface="Tahoma"/>
              </a:rPr>
              <a:t> </a:t>
            </a:r>
            <a:r>
              <a:rPr sz="1900" spc="-10" dirty="0">
                <a:latin typeface="Tahoma"/>
                <a:cs typeface="Tahoma"/>
              </a:rPr>
              <a:t>set</a:t>
            </a:r>
            <a:r>
              <a:rPr sz="1900" spc="5" dirty="0">
                <a:latin typeface="Tahoma"/>
                <a:cs typeface="Tahoma"/>
              </a:rPr>
              <a:t> </a:t>
            </a:r>
            <a:r>
              <a:rPr sz="1900" dirty="0">
                <a:latin typeface="Tahoma"/>
                <a:cs typeface="Tahoma"/>
              </a:rPr>
              <a:t>of</a:t>
            </a:r>
            <a:r>
              <a:rPr sz="1900" spc="15" dirty="0">
                <a:latin typeface="Tahoma"/>
                <a:cs typeface="Tahoma"/>
              </a:rPr>
              <a:t> </a:t>
            </a:r>
            <a:r>
              <a:rPr sz="1900" spc="-10" dirty="0">
                <a:latin typeface="Tahoma"/>
                <a:cs typeface="Tahoma"/>
              </a:rPr>
              <a:t>flags</a:t>
            </a:r>
            <a:r>
              <a:rPr sz="1900" spc="20" dirty="0">
                <a:latin typeface="Tahoma"/>
                <a:cs typeface="Tahoma"/>
              </a:rPr>
              <a:t> </a:t>
            </a:r>
            <a:r>
              <a:rPr sz="1900" spc="-5" dirty="0">
                <a:latin typeface="Tahoma"/>
                <a:cs typeface="Tahoma"/>
              </a:rPr>
              <a:t>passed</a:t>
            </a:r>
            <a:r>
              <a:rPr sz="1900" spc="10" dirty="0">
                <a:latin typeface="Tahoma"/>
                <a:cs typeface="Tahoma"/>
              </a:rPr>
              <a:t> </a:t>
            </a:r>
            <a:r>
              <a:rPr sz="1900" dirty="0">
                <a:latin typeface="Tahoma"/>
                <a:cs typeface="Tahoma"/>
              </a:rPr>
              <a:t>to</a:t>
            </a:r>
            <a:r>
              <a:rPr sz="1900" spc="25" dirty="0">
                <a:latin typeface="Tahoma"/>
                <a:cs typeface="Tahoma"/>
              </a:rPr>
              <a:t> </a:t>
            </a:r>
            <a:r>
              <a:rPr sz="1900" spc="-10" dirty="0">
                <a:latin typeface="Tahoma"/>
                <a:cs typeface="Tahoma"/>
              </a:rPr>
              <a:t>clone(</a:t>
            </a:r>
            <a:r>
              <a:rPr sz="1900" spc="25" dirty="0">
                <a:latin typeface="Tahoma"/>
                <a:cs typeface="Tahoma"/>
              </a:rPr>
              <a:t> </a:t>
            </a:r>
            <a:r>
              <a:rPr sz="1900" spc="-5" dirty="0">
                <a:latin typeface="Tahoma"/>
                <a:cs typeface="Tahoma"/>
              </a:rPr>
              <a:t>)</a:t>
            </a:r>
            <a:endParaRPr sz="1900">
              <a:latin typeface="Tahoma"/>
              <a:cs typeface="Tahom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9082" y="807240"/>
            <a:ext cx="2566670" cy="452120"/>
          </a:xfrm>
          <a:prstGeom prst="rect">
            <a:avLst/>
          </a:prstGeom>
        </p:spPr>
        <p:txBody>
          <a:bodyPr vert="horz" wrap="square" lIns="0" tIns="12065" rIns="0" bIns="0" rtlCol="0">
            <a:spAutoFit/>
          </a:bodyPr>
          <a:lstStyle/>
          <a:p>
            <a:pPr marL="12700">
              <a:lnSpc>
                <a:spcPct val="100000"/>
              </a:lnSpc>
              <a:spcBef>
                <a:spcPts val="95"/>
              </a:spcBef>
            </a:pPr>
            <a:r>
              <a:rPr spc="-10" dirty="0"/>
              <a:t>Thread</a:t>
            </a:r>
            <a:r>
              <a:rPr spc="-15" dirty="0"/>
              <a:t> </a:t>
            </a:r>
            <a:r>
              <a:rPr spc="-5" dirty="0"/>
              <a:t>Libraries</a:t>
            </a:r>
          </a:p>
        </p:txBody>
      </p:sp>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15" dirty="0"/>
              <a:t>4-Threads</a:t>
            </a:r>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33</a:t>
            </a:fld>
            <a:endParaRPr dirty="0"/>
          </a:p>
        </p:txBody>
      </p:sp>
      <p:sp>
        <p:nvSpPr>
          <p:cNvPr id="3" name="object 3"/>
          <p:cNvSpPr txBox="1"/>
          <p:nvPr/>
        </p:nvSpPr>
        <p:spPr>
          <a:xfrm>
            <a:off x="860584" y="1613410"/>
            <a:ext cx="7664450" cy="2129790"/>
          </a:xfrm>
          <a:prstGeom prst="rect">
            <a:avLst/>
          </a:prstGeom>
        </p:spPr>
        <p:txBody>
          <a:bodyPr vert="horz" wrap="square" lIns="0" tIns="12700" rIns="0" bIns="0" rtlCol="0">
            <a:spAutoFit/>
          </a:bodyPr>
          <a:lstStyle/>
          <a:p>
            <a:pPr marL="354965" marR="5080" indent="-342900">
              <a:lnSpc>
                <a:spcPct val="100000"/>
              </a:lnSpc>
              <a:spcBef>
                <a:spcPts val="100"/>
              </a:spcBef>
              <a:buChar char="•"/>
              <a:tabLst>
                <a:tab pos="356235" algn="l"/>
                <a:tab pos="356870" algn="l"/>
              </a:tabLst>
            </a:pPr>
            <a:r>
              <a:rPr sz="2100" spc="-5" dirty="0">
                <a:latin typeface="Tahoma"/>
                <a:cs typeface="Tahoma"/>
              </a:rPr>
              <a:t>Thread</a:t>
            </a:r>
            <a:r>
              <a:rPr sz="2100" spc="10" dirty="0">
                <a:latin typeface="Tahoma"/>
                <a:cs typeface="Tahoma"/>
              </a:rPr>
              <a:t> </a:t>
            </a:r>
            <a:r>
              <a:rPr sz="2100" spc="-5" dirty="0">
                <a:latin typeface="Tahoma"/>
                <a:cs typeface="Tahoma"/>
              </a:rPr>
              <a:t>library provides</a:t>
            </a:r>
            <a:r>
              <a:rPr sz="2100" spc="20" dirty="0">
                <a:latin typeface="Tahoma"/>
                <a:cs typeface="Tahoma"/>
              </a:rPr>
              <a:t> </a:t>
            </a:r>
            <a:r>
              <a:rPr sz="2100" spc="-5" dirty="0">
                <a:latin typeface="Tahoma"/>
                <a:cs typeface="Tahoma"/>
              </a:rPr>
              <a:t>programmer</a:t>
            </a:r>
            <a:r>
              <a:rPr sz="2100" spc="-10" dirty="0">
                <a:latin typeface="Tahoma"/>
                <a:cs typeface="Tahoma"/>
              </a:rPr>
              <a:t> </a:t>
            </a:r>
            <a:r>
              <a:rPr sz="2100" dirty="0">
                <a:latin typeface="Tahoma"/>
                <a:cs typeface="Tahoma"/>
              </a:rPr>
              <a:t>with</a:t>
            </a:r>
            <a:r>
              <a:rPr sz="2100" spc="-5" dirty="0">
                <a:latin typeface="Tahoma"/>
                <a:cs typeface="Tahoma"/>
              </a:rPr>
              <a:t> API</a:t>
            </a:r>
            <a:r>
              <a:rPr sz="2100" spc="30" dirty="0">
                <a:latin typeface="Tahoma"/>
                <a:cs typeface="Tahoma"/>
              </a:rPr>
              <a:t> </a:t>
            </a:r>
            <a:r>
              <a:rPr sz="2100" spc="-5" dirty="0">
                <a:latin typeface="Tahoma"/>
                <a:cs typeface="Tahoma"/>
              </a:rPr>
              <a:t>for</a:t>
            </a:r>
            <a:r>
              <a:rPr sz="2100" spc="-10" dirty="0">
                <a:latin typeface="Tahoma"/>
                <a:cs typeface="Tahoma"/>
              </a:rPr>
              <a:t> </a:t>
            </a:r>
            <a:r>
              <a:rPr sz="2100" dirty="0">
                <a:latin typeface="Tahoma"/>
                <a:cs typeface="Tahoma"/>
              </a:rPr>
              <a:t>creating</a:t>
            </a:r>
            <a:r>
              <a:rPr sz="2100" spc="10" dirty="0">
                <a:latin typeface="Tahoma"/>
                <a:cs typeface="Tahoma"/>
              </a:rPr>
              <a:t> </a:t>
            </a:r>
            <a:r>
              <a:rPr sz="2100" spc="-5" dirty="0">
                <a:latin typeface="Tahoma"/>
                <a:cs typeface="Tahoma"/>
              </a:rPr>
              <a:t>and </a:t>
            </a:r>
            <a:r>
              <a:rPr sz="2100" spc="-645" dirty="0">
                <a:latin typeface="Tahoma"/>
                <a:cs typeface="Tahoma"/>
              </a:rPr>
              <a:t> </a:t>
            </a:r>
            <a:r>
              <a:rPr sz="2100" dirty="0">
                <a:latin typeface="Tahoma"/>
                <a:cs typeface="Tahoma"/>
              </a:rPr>
              <a:t>managing</a:t>
            </a:r>
            <a:r>
              <a:rPr sz="2100" spc="5" dirty="0">
                <a:latin typeface="Tahoma"/>
                <a:cs typeface="Tahoma"/>
              </a:rPr>
              <a:t> </a:t>
            </a:r>
            <a:r>
              <a:rPr sz="2100" spc="-5" dirty="0">
                <a:latin typeface="Tahoma"/>
                <a:cs typeface="Tahoma"/>
              </a:rPr>
              <a:t>threads</a:t>
            </a:r>
            <a:endParaRPr sz="2100">
              <a:latin typeface="Tahoma"/>
              <a:cs typeface="Tahoma"/>
            </a:endParaRPr>
          </a:p>
          <a:p>
            <a:pPr>
              <a:lnSpc>
                <a:spcPct val="100000"/>
              </a:lnSpc>
              <a:spcBef>
                <a:spcPts val="25"/>
              </a:spcBef>
              <a:buFont typeface="Tahoma"/>
              <a:buChar char="•"/>
            </a:pPr>
            <a:endParaRPr sz="2900">
              <a:latin typeface="Tahoma"/>
              <a:cs typeface="Tahoma"/>
            </a:endParaRPr>
          </a:p>
          <a:p>
            <a:pPr marL="356235" indent="-344170">
              <a:lnSpc>
                <a:spcPct val="100000"/>
              </a:lnSpc>
              <a:buChar char="•"/>
              <a:tabLst>
                <a:tab pos="356235" algn="l"/>
                <a:tab pos="356870" algn="l"/>
              </a:tabLst>
            </a:pPr>
            <a:r>
              <a:rPr sz="2100" spc="-5" dirty="0">
                <a:latin typeface="Tahoma"/>
                <a:cs typeface="Tahoma"/>
              </a:rPr>
              <a:t>Two</a:t>
            </a:r>
            <a:r>
              <a:rPr sz="2100" spc="-10" dirty="0">
                <a:latin typeface="Tahoma"/>
                <a:cs typeface="Tahoma"/>
              </a:rPr>
              <a:t> </a:t>
            </a:r>
            <a:r>
              <a:rPr sz="2100" spc="-5" dirty="0">
                <a:latin typeface="Tahoma"/>
                <a:cs typeface="Tahoma"/>
              </a:rPr>
              <a:t>primary</a:t>
            </a:r>
            <a:r>
              <a:rPr sz="2100" spc="-20" dirty="0">
                <a:latin typeface="Tahoma"/>
                <a:cs typeface="Tahoma"/>
              </a:rPr>
              <a:t> </a:t>
            </a:r>
            <a:r>
              <a:rPr sz="2100" dirty="0">
                <a:latin typeface="Tahoma"/>
                <a:cs typeface="Tahoma"/>
              </a:rPr>
              <a:t>ways</a:t>
            </a:r>
            <a:r>
              <a:rPr sz="2100" spc="5" dirty="0">
                <a:latin typeface="Tahoma"/>
                <a:cs typeface="Tahoma"/>
              </a:rPr>
              <a:t> </a:t>
            </a:r>
            <a:r>
              <a:rPr sz="2100" spc="-5" dirty="0">
                <a:latin typeface="Tahoma"/>
                <a:cs typeface="Tahoma"/>
              </a:rPr>
              <a:t>of</a:t>
            </a:r>
            <a:r>
              <a:rPr sz="2100" spc="-20" dirty="0">
                <a:latin typeface="Tahoma"/>
                <a:cs typeface="Tahoma"/>
              </a:rPr>
              <a:t> </a:t>
            </a:r>
            <a:r>
              <a:rPr sz="2100" dirty="0">
                <a:latin typeface="Tahoma"/>
                <a:cs typeface="Tahoma"/>
              </a:rPr>
              <a:t>implementing</a:t>
            </a:r>
            <a:endParaRPr sz="2100">
              <a:latin typeface="Tahoma"/>
              <a:cs typeface="Tahoma"/>
            </a:endParaRPr>
          </a:p>
          <a:p>
            <a:pPr marL="756285" lvl="1" indent="-287655">
              <a:lnSpc>
                <a:spcPct val="100000"/>
              </a:lnSpc>
              <a:spcBef>
                <a:spcPts val="465"/>
              </a:spcBef>
              <a:buChar char="–"/>
              <a:tabLst>
                <a:tab pos="756285" algn="l"/>
                <a:tab pos="756920" algn="l"/>
              </a:tabLst>
            </a:pPr>
            <a:r>
              <a:rPr sz="1900" spc="-5" dirty="0">
                <a:latin typeface="Tahoma"/>
                <a:cs typeface="Tahoma"/>
              </a:rPr>
              <a:t>Library</a:t>
            </a:r>
            <a:r>
              <a:rPr sz="1900" dirty="0">
                <a:latin typeface="Tahoma"/>
                <a:cs typeface="Tahoma"/>
              </a:rPr>
              <a:t> </a:t>
            </a:r>
            <a:r>
              <a:rPr sz="1900" spc="-5" dirty="0">
                <a:latin typeface="Tahoma"/>
                <a:cs typeface="Tahoma"/>
              </a:rPr>
              <a:t>entirely</a:t>
            </a:r>
            <a:r>
              <a:rPr sz="1900" spc="40" dirty="0">
                <a:latin typeface="Tahoma"/>
                <a:cs typeface="Tahoma"/>
              </a:rPr>
              <a:t> </a:t>
            </a:r>
            <a:r>
              <a:rPr sz="1900" spc="-5" dirty="0">
                <a:latin typeface="Tahoma"/>
                <a:cs typeface="Tahoma"/>
              </a:rPr>
              <a:t>in</a:t>
            </a:r>
            <a:r>
              <a:rPr sz="1900" dirty="0">
                <a:latin typeface="Tahoma"/>
                <a:cs typeface="Tahoma"/>
              </a:rPr>
              <a:t> </a:t>
            </a:r>
            <a:r>
              <a:rPr sz="1900" spc="-5" dirty="0">
                <a:latin typeface="Tahoma"/>
                <a:cs typeface="Tahoma"/>
              </a:rPr>
              <a:t>user</a:t>
            </a:r>
            <a:r>
              <a:rPr sz="1900" dirty="0">
                <a:latin typeface="Tahoma"/>
                <a:cs typeface="Tahoma"/>
              </a:rPr>
              <a:t> </a:t>
            </a:r>
            <a:r>
              <a:rPr sz="1900" spc="-5" dirty="0">
                <a:latin typeface="Tahoma"/>
                <a:cs typeface="Tahoma"/>
              </a:rPr>
              <a:t>space</a:t>
            </a:r>
            <a:endParaRPr sz="1900">
              <a:latin typeface="Tahoma"/>
              <a:cs typeface="Tahoma"/>
            </a:endParaRPr>
          </a:p>
          <a:p>
            <a:pPr marL="756285" lvl="1" indent="-287655">
              <a:lnSpc>
                <a:spcPct val="100000"/>
              </a:lnSpc>
              <a:spcBef>
                <a:spcPts val="455"/>
              </a:spcBef>
              <a:buChar char="–"/>
              <a:tabLst>
                <a:tab pos="756285" algn="l"/>
                <a:tab pos="756920" algn="l"/>
              </a:tabLst>
            </a:pPr>
            <a:r>
              <a:rPr sz="1900" spc="-10" dirty="0">
                <a:latin typeface="Tahoma"/>
                <a:cs typeface="Tahoma"/>
              </a:rPr>
              <a:t>Kernel-level</a:t>
            </a:r>
            <a:r>
              <a:rPr sz="1900" spc="50" dirty="0">
                <a:latin typeface="Tahoma"/>
                <a:cs typeface="Tahoma"/>
              </a:rPr>
              <a:t> </a:t>
            </a:r>
            <a:r>
              <a:rPr sz="1900" spc="-5" dirty="0">
                <a:latin typeface="Tahoma"/>
                <a:cs typeface="Tahoma"/>
              </a:rPr>
              <a:t>library</a:t>
            </a:r>
            <a:r>
              <a:rPr sz="1900" spc="40" dirty="0">
                <a:latin typeface="Tahoma"/>
                <a:cs typeface="Tahoma"/>
              </a:rPr>
              <a:t> </a:t>
            </a:r>
            <a:r>
              <a:rPr sz="1900" spc="-10" dirty="0">
                <a:latin typeface="Tahoma"/>
                <a:cs typeface="Tahoma"/>
              </a:rPr>
              <a:t>supported</a:t>
            </a:r>
            <a:r>
              <a:rPr sz="1900" spc="50" dirty="0">
                <a:latin typeface="Tahoma"/>
                <a:cs typeface="Tahoma"/>
              </a:rPr>
              <a:t> </a:t>
            </a:r>
            <a:r>
              <a:rPr sz="1900" spc="-10" dirty="0">
                <a:latin typeface="Tahoma"/>
                <a:cs typeface="Tahoma"/>
              </a:rPr>
              <a:t>by</a:t>
            </a:r>
            <a:r>
              <a:rPr sz="1900" spc="15" dirty="0">
                <a:latin typeface="Tahoma"/>
                <a:cs typeface="Tahoma"/>
              </a:rPr>
              <a:t> </a:t>
            </a:r>
            <a:r>
              <a:rPr sz="1900" spc="-10" dirty="0">
                <a:latin typeface="Tahoma"/>
                <a:cs typeface="Tahoma"/>
              </a:rPr>
              <a:t>the</a:t>
            </a:r>
            <a:r>
              <a:rPr sz="1900" spc="20" dirty="0">
                <a:latin typeface="Tahoma"/>
                <a:cs typeface="Tahoma"/>
              </a:rPr>
              <a:t> </a:t>
            </a:r>
            <a:r>
              <a:rPr sz="1900" spc="-5" dirty="0">
                <a:latin typeface="Tahoma"/>
                <a:cs typeface="Tahoma"/>
              </a:rPr>
              <a:t>OS</a:t>
            </a:r>
            <a:endParaRPr sz="1900">
              <a:latin typeface="Tahoma"/>
              <a:cs typeface="Tahoma"/>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9082" y="807240"/>
            <a:ext cx="2566670" cy="452120"/>
          </a:xfrm>
          <a:prstGeom prst="rect">
            <a:avLst/>
          </a:prstGeom>
        </p:spPr>
        <p:txBody>
          <a:bodyPr vert="horz" wrap="square" lIns="0" tIns="12065" rIns="0" bIns="0" rtlCol="0">
            <a:spAutoFit/>
          </a:bodyPr>
          <a:lstStyle/>
          <a:p>
            <a:pPr marL="12700">
              <a:lnSpc>
                <a:spcPct val="100000"/>
              </a:lnSpc>
              <a:spcBef>
                <a:spcPts val="95"/>
              </a:spcBef>
            </a:pPr>
            <a:r>
              <a:rPr spc="-10" dirty="0"/>
              <a:t>Thread</a:t>
            </a:r>
            <a:r>
              <a:rPr spc="-15" dirty="0"/>
              <a:t> </a:t>
            </a:r>
            <a:r>
              <a:rPr spc="-5" dirty="0"/>
              <a:t>Libraries</a:t>
            </a:r>
          </a:p>
        </p:txBody>
      </p:sp>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15" dirty="0"/>
              <a:t>4-Threads</a:t>
            </a:r>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34</a:t>
            </a:fld>
            <a:endParaRPr dirty="0"/>
          </a:p>
        </p:txBody>
      </p:sp>
      <p:sp>
        <p:nvSpPr>
          <p:cNvPr id="3" name="object 3"/>
          <p:cNvSpPr txBox="1"/>
          <p:nvPr/>
        </p:nvSpPr>
        <p:spPr>
          <a:xfrm>
            <a:off x="860584" y="1547597"/>
            <a:ext cx="8274050" cy="4670425"/>
          </a:xfrm>
          <a:prstGeom prst="rect">
            <a:avLst/>
          </a:prstGeom>
        </p:spPr>
        <p:txBody>
          <a:bodyPr vert="horz" wrap="square" lIns="0" tIns="78105" rIns="0" bIns="0" rtlCol="0">
            <a:spAutoFit/>
          </a:bodyPr>
          <a:lstStyle/>
          <a:p>
            <a:pPr marL="354965" indent="-342900">
              <a:lnSpc>
                <a:spcPct val="100000"/>
              </a:lnSpc>
              <a:spcBef>
                <a:spcPts val="615"/>
              </a:spcBef>
              <a:buClr>
                <a:srgbClr val="000000"/>
              </a:buClr>
              <a:buChar char="•"/>
              <a:tabLst>
                <a:tab pos="354965" algn="l"/>
                <a:tab pos="355600" algn="l"/>
              </a:tabLst>
            </a:pPr>
            <a:r>
              <a:rPr sz="2100" spc="-5" dirty="0">
                <a:solidFill>
                  <a:srgbClr val="0070BF"/>
                </a:solidFill>
                <a:latin typeface="Tahoma"/>
                <a:cs typeface="Tahoma"/>
              </a:rPr>
              <a:t>POSIX</a:t>
            </a:r>
            <a:r>
              <a:rPr sz="2100" spc="40" dirty="0">
                <a:solidFill>
                  <a:srgbClr val="0070BF"/>
                </a:solidFill>
                <a:latin typeface="Tahoma"/>
                <a:cs typeface="Tahoma"/>
              </a:rPr>
              <a:t> </a:t>
            </a:r>
            <a:r>
              <a:rPr sz="2100" spc="-5" dirty="0">
                <a:solidFill>
                  <a:srgbClr val="0070BF"/>
                </a:solidFill>
                <a:latin typeface="Tahoma"/>
                <a:cs typeface="Tahoma"/>
              </a:rPr>
              <a:t>threads</a:t>
            </a:r>
            <a:r>
              <a:rPr sz="2100" spc="-20" dirty="0">
                <a:solidFill>
                  <a:srgbClr val="0070BF"/>
                </a:solidFill>
                <a:latin typeface="Tahoma"/>
                <a:cs typeface="Tahoma"/>
              </a:rPr>
              <a:t> </a:t>
            </a:r>
            <a:r>
              <a:rPr sz="2100" spc="-5" dirty="0">
                <a:latin typeface="Tahoma"/>
                <a:cs typeface="Tahoma"/>
              </a:rPr>
              <a:t>(Pthreads)</a:t>
            </a:r>
            <a:endParaRPr sz="2100">
              <a:latin typeface="Tahoma"/>
              <a:cs typeface="Tahoma"/>
            </a:endParaRPr>
          </a:p>
          <a:p>
            <a:pPr marL="756285" lvl="1" indent="-287655">
              <a:lnSpc>
                <a:spcPct val="100000"/>
              </a:lnSpc>
              <a:spcBef>
                <a:spcPts val="465"/>
              </a:spcBef>
              <a:buChar char="–"/>
              <a:tabLst>
                <a:tab pos="756285" algn="l"/>
                <a:tab pos="756920" algn="l"/>
              </a:tabLst>
            </a:pPr>
            <a:r>
              <a:rPr sz="1900" spc="-5" dirty="0">
                <a:latin typeface="Tahoma"/>
                <a:cs typeface="Tahoma"/>
              </a:rPr>
              <a:t>Execution</a:t>
            </a:r>
            <a:r>
              <a:rPr sz="1900" spc="10" dirty="0">
                <a:latin typeface="Tahoma"/>
                <a:cs typeface="Tahoma"/>
              </a:rPr>
              <a:t> </a:t>
            </a:r>
            <a:r>
              <a:rPr sz="1900" spc="-5" dirty="0">
                <a:latin typeface="Tahoma"/>
                <a:cs typeface="Tahoma"/>
              </a:rPr>
              <a:t>model</a:t>
            </a:r>
            <a:r>
              <a:rPr sz="1900" spc="10" dirty="0">
                <a:latin typeface="Tahoma"/>
                <a:cs typeface="Tahoma"/>
              </a:rPr>
              <a:t> </a:t>
            </a:r>
            <a:r>
              <a:rPr sz="1900" spc="-5" dirty="0">
                <a:latin typeface="Tahoma"/>
                <a:cs typeface="Tahoma"/>
              </a:rPr>
              <a:t>for</a:t>
            </a:r>
            <a:r>
              <a:rPr sz="1900" spc="25" dirty="0">
                <a:latin typeface="Tahoma"/>
                <a:cs typeface="Tahoma"/>
              </a:rPr>
              <a:t> </a:t>
            </a:r>
            <a:r>
              <a:rPr sz="1900" spc="-10" dirty="0">
                <a:latin typeface="Tahoma"/>
                <a:cs typeface="Tahoma"/>
              </a:rPr>
              <a:t>threads</a:t>
            </a:r>
            <a:r>
              <a:rPr sz="1900" spc="30" dirty="0">
                <a:latin typeface="Tahoma"/>
                <a:cs typeface="Tahoma"/>
              </a:rPr>
              <a:t> </a:t>
            </a:r>
            <a:r>
              <a:rPr sz="1900" spc="-5" dirty="0">
                <a:latin typeface="Tahoma"/>
                <a:cs typeface="Tahoma"/>
              </a:rPr>
              <a:t>(specified</a:t>
            </a:r>
            <a:r>
              <a:rPr sz="1900" spc="20" dirty="0">
                <a:latin typeface="Tahoma"/>
                <a:cs typeface="Tahoma"/>
              </a:rPr>
              <a:t> </a:t>
            </a:r>
            <a:r>
              <a:rPr sz="1900" spc="-10" dirty="0">
                <a:latin typeface="Tahoma"/>
                <a:cs typeface="Tahoma"/>
              </a:rPr>
              <a:t>by</a:t>
            </a:r>
            <a:r>
              <a:rPr sz="1900" spc="10" dirty="0">
                <a:latin typeface="Tahoma"/>
                <a:cs typeface="Tahoma"/>
              </a:rPr>
              <a:t> </a:t>
            </a:r>
            <a:r>
              <a:rPr sz="1900" spc="-5" dirty="0">
                <a:latin typeface="Tahoma"/>
                <a:cs typeface="Tahoma"/>
              </a:rPr>
              <a:t>IEEE)</a:t>
            </a:r>
            <a:endParaRPr sz="1900">
              <a:latin typeface="Tahoma"/>
              <a:cs typeface="Tahoma"/>
            </a:endParaRPr>
          </a:p>
          <a:p>
            <a:pPr marL="756285" lvl="1" indent="-287655">
              <a:lnSpc>
                <a:spcPct val="100000"/>
              </a:lnSpc>
              <a:spcBef>
                <a:spcPts val="455"/>
              </a:spcBef>
              <a:buChar char="–"/>
              <a:tabLst>
                <a:tab pos="756285" algn="l"/>
                <a:tab pos="756920" algn="l"/>
              </a:tabLst>
            </a:pPr>
            <a:r>
              <a:rPr sz="1900" spc="-10" dirty="0">
                <a:latin typeface="Tahoma"/>
                <a:cs typeface="Tahoma"/>
              </a:rPr>
              <a:t>Specifies</a:t>
            </a:r>
            <a:r>
              <a:rPr sz="1900" spc="30" dirty="0">
                <a:latin typeface="Tahoma"/>
                <a:cs typeface="Tahoma"/>
              </a:rPr>
              <a:t> </a:t>
            </a:r>
            <a:r>
              <a:rPr sz="1900" spc="-5" dirty="0">
                <a:latin typeface="Tahoma"/>
                <a:cs typeface="Tahoma"/>
              </a:rPr>
              <a:t>application</a:t>
            </a:r>
            <a:r>
              <a:rPr sz="1900" spc="55" dirty="0">
                <a:latin typeface="Tahoma"/>
                <a:cs typeface="Tahoma"/>
              </a:rPr>
              <a:t> </a:t>
            </a:r>
            <a:r>
              <a:rPr sz="1900" spc="-10" dirty="0">
                <a:latin typeface="Tahoma"/>
                <a:cs typeface="Tahoma"/>
              </a:rPr>
              <a:t>programming</a:t>
            </a:r>
            <a:r>
              <a:rPr sz="1900" spc="55" dirty="0">
                <a:latin typeface="Tahoma"/>
                <a:cs typeface="Tahoma"/>
              </a:rPr>
              <a:t> </a:t>
            </a:r>
            <a:r>
              <a:rPr sz="1900" spc="-5" dirty="0">
                <a:latin typeface="Tahoma"/>
                <a:cs typeface="Tahoma"/>
              </a:rPr>
              <a:t>interface</a:t>
            </a:r>
            <a:endParaRPr sz="1900">
              <a:latin typeface="Tahoma"/>
              <a:cs typeface="Tahoma"/>
            </a:endParaRPr>
          </a:p>
          <a:p>
            <a:pPr marL="756285" lvl="1" indent="-287655">
              <a:lnSpc>
                <a:spcPct val="100000"/>
              </a:lnSpc>
              <a:spcBef>
                <a:spcPts val="459"/>
              </a:spcBef>
              <a:buChar char="–"/>
              <a:tabLst>
                <a:tab pos="756285" algn="l"/>
                <a:tab pos="756920" algn="l"/>
              </a:tabLst>
            </a:pPr>
            <a:r>
              <a:rPr sz="1900" spc="-5" dirty="0">
                <a:latin typeface="Tahoma"/>
                <a:cs typeface="Tahoma"/>
              </a:rPr>
              <a:t>Implementation</a:t>
            </a:r>
            <a:r>
              <a:rPr sz="1900" spc="80" dirty="0">
                <a:latin typeface="Tahoma"/>
                <a:cs typeface="Tahoma"/>
              </a:rPr>
              <a:t> </a:t>
            </a:r>
            <a:r>
              <a:rPr sz="1900" spc="-10" dirty="0">
                <a:latin typeface="Tahoma"/>
                <a:cs typeface="Tahoma"/>
              </a:rPr>
              <a:t>(using</a:t>
            </a:r>
            <a:r>
              <a:rPr sz="1900" spc="35" dirty="0">
                <a:latin typeface="Tahoma"/>
                <a:cs typeface="Tahoma"/>
              </a:rPr>
              <a:t> </a:t>
            </a:r>
            <a:r>
              <a:rPr sz="1900" spc="-10" dirty="0">
                <a:latin typeface="Tahoma"/>
                <a:cs typeface="Tahoma"/>
              </a:rPr>
              <a:t>user-/kernel-level</a:t>
            </a:r>
            <a:r>
              <a:rPr sz="1900" spc="85" dirty="0">
                <a:latin typeface="Tahoma"/>
                <a:cs typeface="Tahoma"/>
              </a:rPr>
              <a:t> </a:t>
            </a:r>
            <a:r>
              <a:rPr sz="1900" spc="-5" dirty="0">
                <a:latin typeface="Tahoma"/>
                <a:cs typeface="Tahoma"/>
              </a:rPr>
              <a:t>threads)</a:t>
            </a:r>
            <a:r>
              <a:rPr sz="1900" spc="55" dirty="0">
                <a:latin typeface="Tahoma"/>
                <a:cs typeface="Tahoma"/>
              </a:rPr>
              <a:t> </a:t>
            </a:r>
            <a:r>
              <a:rPr sz="1900" spc="-15" dirty="0">
                <a:latin typeface="Tahoma"/>
                <a:cs typeface="Tahoma"/>
              </a:rPr>
              <a:t>is</a:t>
            </a:r>
            <a:r>
              <a:rPr sz="1900" spc="30" dirty="0">
                <a:latin typeface="Tahoma"/>
                <a:cs typeface="Tahoma"/>
              </a:rPr>
              <a:t> </a:t>
            </a:r>
            <a:r>
              <a:rPr sz="1900" spc="-5" dirty="0">
                <a:latin typeface="Tahoma"/>
                <a:cs typeface="Tahoma"/>
              </a:rPr>
              <a:t>up</a:t>
            </a:r>
            <a:r>
              <a:rPr sz="1900" spc="15" dirty="0">
                <a:latin typeface="Tahoma"/>
                <a:cs typeface="Tahoma"/>
              </a:rPr>
              <a:t> </a:t>
            </a:r>
            <a:r>
              <a:rPr sz="1900" dirty="0">
                <a:latin typeface="Tahoma"/>
                <a:cs typeface="Tahoma"/>
              </a:rPr>
              <a:t>to</a:t>
            </a:r>
            <a:r>
              <a:rPr sz="1900" spc="15" dirty="0">
                <a:latin typeface="Tahoma"/>
                <a:cs typeface="Tahoma"/>
              </a:rPr>
              <a:t> </a:t>
            </a:r>
            <a:r>
              <a:rPr sz="1900" spc="-10" dirty="0">
                <a:latin typeface="Tahoma"/>
                <a:cs typeface="Tahoma"/>
              </a:rPr>
              <a:t>developers</a:t>
            </a:r>
            <a:endParaRPr sz="1900">
              <a:latin typeface="Tahoma"/>
              <a:cs typeface="Tahoma"/>
            </a:endParaRPr>
          </a:p>
          <a:p>
            <a:pPr marL="756285" lvl="1" indent="-287655">
              <a:lnSpc>
                <a:spcPct val="100000"/>
              </a:lnSpc>
              <a:spcBef>
                <a:spcPts val="455"/>
              </a:spcBef>
              <a:buChar char="–"/>
              <a:tabLst>
                <a:tab pos="756285" algn="l"/>
                <a:tab pos="756920" algn="l"/>
              </a:tabLst>
            </a:pPr>
            <a:r>
              <a:rPr sz="1900" spc="-5" dirty="0">
                <a:latin typeface="Tahoma"/>
                <a:cs typeface="Tahoma"/>
              </a:rPr>
              <a:t>More</a:t>
            </a:r>
            <a:r>
              <a:rPr sz="1900" spc="5" dirty="0">
                <a:latin typeface="Tahoma"/>
                <a:cs typeface="Tahoma"/>
              </a:rPr>
              <a:t> </a:t>
            </a:r>
            <a:r>
              <a:rPr sz="1900" spc="-5" dirty="0">
                <a:latin typeface="Tahoma"/>
                <a:cs typeface="Tahoma"/>
              </a:rPr>
              <a:t>common</a:t>
            </a:r>
            <a:r>
              <a:rPr sz="1900" spc="25" dirty="0">
                <a:latin typeface="Tahoma"/>
                <a:cs typeface="Tahoma"/>
              </a:rPr>
              <a:t> </a:t>
            </a:r>
            <a:r>
              <a:rPr sz="1900" spc="-15" dirty="0">
                <a:latin typeface="Tahoma"/>
                <a:cs typeface="Tahoma"/>
              </a:rPr>
              <a:t>in</a:t>
            </a:r>
            <a:r>
              <a:rPr sz="1900" spc="10" dirty="0">
                <a:latin typeface="Tahoma"/>
                <a:cs typeface="Tahoma"/>
              </a:rPr>
              <a:t> </a:t>
            </a:r>
            <a:r>
              <a:rPr sz="1900" spc="-5" dirty="0">
                <a:latin typeface="Tahoma"/>
                <a:cs typeface="Tahoma"/>
              </a:rPr>
              <a:t>UNIX</a:t>
            </a:r>
            <a:r>
              <a:rPr sz="1900" dirty="0">
                <a:latin typeface="Tahoma"/>
                <a:cs typeface="Tahoma"/>
              </a:rPr>
              <a:t> </a:t>
            </a:r>
            <a:r>
              <a:rPr sz="1900" spc="-5" dirty="0">
                <a:latin typeface="Tahoma"/>
                <a:cs typeface="Tahoma"/>
              </a:rPr>
              <a:t>systems</a:t>
            </a:r>
            <a:endParaRPr sz="1900">
              <a:latin typeface="Tahoma"/>
              <a:cs typeface="Tahoma"/>
            </a:endParaRPr>
          </a:p>
          <a:p>
            <a:pPr lvl="1">
              <a:lnSpc>
                <a:spcPct val="100000"/>
              </a:lnSpc>
              <a:spcBef>
                <a:spcPts val="15"/>
              </a:spcBef>
              <a:buFont typeface="Tahoma"/>
              <a:buChar char="–"/>
            </a:pPr>
            <a:endParaRPr sz="2900">
              <a:latin typeface="Tahoma"/>
              <a:cs typeface="Tahoma"/>
            </a:endParaRPr>
          </a:p>
          <a:p>
            <a:pPr marL="354965" indent="-342900">
              <a:lnSpc>
                <a:spcPct val="100000"/>
              </a:lnSpc>
              <a:spcBef>
                <a:spcPts val="5"/>
              </a:spcBef>
              <a:buClr>
                <a:srgbClr val="000000"/>
              </a:buClr>
              <a:buChar char="•"/>
              <a:tabLst>
                <a:tab pos="354965" algn="l"/>
                <a:tab pos="355600" algn="l"/>
              </a:tabLst>
            </a:pPr>
            <a:r>
              <a:rPr sz="2100" dirty="0">
                <a:solidFill>
                  <a:srgbClr val="0070BF"/>
                </a:solidFill>
                <a:latin typeface="Tahoma"/>
                <a:cs typeface="Tahoma"/>
              </a:rPr>
              <a:t>Win32</a:t>
            </a:r>
            <a:r>
              <a:rPr sz="2100" spc="-25" dirty="0">
                <a:solidFill>
                  <a:srgbClr val="0070BF"/>
                </a:solidFill>
                <a:latin typeface="Tahoma"/>
                <a:cs typeface="Tahoma"/>
              </a:rPr>
              <a:t> </a:t>
            </a:r>
            <a:r>
              <a:rPr sz="2100" dirty="0">
                <a:solidFill>
                  <a:srgbClr val="0070BF"/>
                </a:solidFill>
                <a:latin typeface="Tahoma"/>
                <a:cs typeface="Tahoma"/>
              </a:rPr>
              <a:t>thread</a:t>
            </a:r>
            <a:r>
              <a:rPr sz="2100" spc="-40" dirty="0">
                <a:solidFill>
                  <a:srgbClr val="0070BF"/>
                </a:solidFill>
                <a:latin typeface="Tahoma"/>
                <a:cs typeface="Tahoma"/>
              </a:rPr>
              <a:t> </a:t>
            </a:r>
            <a:r>
              <a:rPr sz="2100" spc="-5" dirty="0">
                <a:solidFill>
                  <a:srgbClr val="0070BF"/>
                </a:solidFill>
                <a:latin typeface="Tahoma"/>
                <a:cs typeface="Tahoma"/>
              </a:rPr>
              <a:t>library</a:t>
            </a:r>
            <a:endParaRPr sz="2100">
              <a:latin typeface="Tahoma"/>
              <a:cs typeface="Tahoma"/>
            </a:endParaRPr>
          </a:p>
          <a:p>
            <a:pPr marL="756285" lvl="1" indent="-287655">
              <a:lnSpc>
                <a:spcPct val="100000"/>
              </a:lnSpc>
              <a:spcBef>
                <a:spcPts val="459"/>
              </a:spcBef>
              <a:buChar char="–"/>
              <a:tabLst>
                <a:tab pos="756285" algn="l"/>
                <a:tab pos="756920" algn="l"/>
              </a:tabLst>
            </a:pPr>
            <a:r>
              <a:rPr sz="1900" spc="-10" dirty="0">
                <a:latin typeface="Tahoma"/>
                <a:cs typeface="Tahoma"/>
              </a:rPr>
              <a:t>Kernel-level</a:t>
            </a:r>
            <a:r>
              <a:rPr sz="1900" spc="50" dirty="0">
                <a:latin typeface="Tahoma"/>
                <a:cs typeface="Tahoma"/>
              </a:rPr>
              <a:t> </a:t>
            </a:r>
            <a:r>
              <a:rPr sz="1900" spc="-5" dirty="0">
                <a:latin typeface="Tahoma"/>
                <a:cs typeface="Tahoma"/>
              </a:rPr>
              <a:t>library,</a:t>
            </a:r>
            <a:r>
              <a:rPr sz="1900" spc="25" dirty="0">
                <a:latin typeface="Tahoma"/>
                <a:cs typeface="Tahoma"/>
              </a:rPr>
              <a:t> </a:t>
            </a:r>
            <a:r>
              <a:rPr sz="1900" spc="-10" dirty="0">
                <a:latin typeface="Tahoma"/>
                <a:cs typeface="Tahoma"/>
              </a:rPr>
              <a:t>windows</a:t>
            </a:r>
            <a:r>
              <a:rPr sz="1900" spc="60" dirty="0">
                <a:latin typeface="Tahoma"/>
                <a:cs typeface="Tahoma"/>
              </a:rPr>
              <a:t> </a:t>
            </a:r>
            <a:r>
              <a:rPr sz="1900" spc="-5" dirty="0">
                <a:latin typeface="Tahoma"/>
                <a:cs typeface="Tahoma"/>
              </a:rPr>
              <a:t>systems</a:t>
            </a:r>
            <a:endParaRPr sz="1900">
              <a:latin typeface="Tahoma"/>
              <a:cs typeface="Tahoma"/>
            </a:endParaRPr>
          </a:p>
          <a:p>
            <a:pPr lvl="1">
              <a:lnSpc>
                <a:spcPct val="100000"/>
              </a:lnSpc>
              <a:spcBef>
                <a:spcPts val="20"/>
              </a:spcBef>
              <a:buFont typeface="Tahoma"/>
              <a:buChar char="–"/>
            </a:pPr>
            <a:endParaRPr sz="2900">
              <a:latin typeface="Tahoma"/>
              <a:cs typeface="Tahoma"/>
            </a:endParaRPr>
          </a:p>
          <a:p>
            <a:pPr marL="354965" indent="-342900">
              <a:lnSpc>
                <a:spcPct val="100000"/>
              </a:lnSpc>
              <a:buClr>
                <a:srgbClr val="000000"/>
              </a:buClr>
              <a:buChar char="•"/>
              <a:tabLst>
                <a:tab pos="354965" algn="l"/>
                <a:tab pos="355600" algn="l"/>
              </a:tabLst>
            </a:pPr>
            <a:r>
              <a:rPr sz="2100" spc="-5" dirty="0">
                <a:solidFill>
                  <a:srgbClr val="0070BF"/>
                </a:solidFill>
                <a:latin typeface="Tahoma"/>
                <a:cs typeface="Tahoma"/>
              </a:rPr>
              <a:t>Java</a:t>
            </a:r>
            <a:r>
              <a:rPr sz="2100" spc="-25" dirty="0">
                <a:solidFill>
                  <a:srgbClr val="0070BF"/>
                </a:solidFill>
                <a:latin typeface="Tahoma"/>
                <a:cs typeface="Tahoma"/>
              </a:rPr>
              <a:t> </a:t>
            </a:r>
            <a:r>
              <a:rPr sz="2100" spc="-5" dirty="0">
                <a:solidFill>
                  <a:srgbClr val="0070BF"/>
                </a:solidFill>
                <a:latin typeface="Tahoma"/>
                <a:cs typeface="Tahoma"/>
              </a:rPr>
              <a:t>threads</a:t>
            </a:r>
            <a:endParaRPr sz="2100">
              <a:latin typeface="Tahoma"/>
              <a:cs typeface="Tahoma"/>
            </a:endParaRPr>
          </a:p>
          <a:p>
            <a:pPr marL="756285" lvl="1" indent="-287655">
              <a:lnSpc>
                <a:spcPct val="100000"/>
              </a:lnSpc>
              <a:spcBef>
                <a:spcPts val="465"/>
              </a:spcBef>
              <a:buChar char="–"/>
              <a:tabLst>
                <a:tab pos="756285" algn="l"/>
                <a:tab pos="756920" algn="l"/>
              </a:tabLst>
            </a:pPr>
            <a:r>
              <a:rPr sz="1900" spc="-10" dirty="0">
                <a:latin typeface="Tahoma"/>
                <a:cs typeface="Tahoma"/>
              </a:rPr>
              <a:t>Supported</a:t>
            </a:r>
            <a:r>
              <a:rPr sz="1900" spc="35" dirty="0">
                <a:latin typeface="Tahoma"/>
                <a:cs typeface="Tahoma"/>
              </a:rPr>
              <a:t> </a:t>
            </a:r>
            <a:r>
              <a:rPr sz="1900" spc="-10" dirty="0">
                <a:latin typeface="Tahoma"/>
                <a:cs typeface="Tahoma"/>
              </a:rPr>
              <a:t>by</a:t>
            </a:r>
            <a:r>
              <a:rPr sz="1900" spc="5" dirty="0">
                <a:latin typeface="Tahoma"/>
                <a:cs typeface="Tahoma"/>
              </a:rPr>
              <a:t> </a:t>
            </a:r>
            <a:r>
              <a:rPr sz="1900" spc="-5" dirty="0">
                <a:latin typeface="Tahoma"/>
                <a:cs typeface="Tahoma"/>
              </a:rPr>
              <a:t>the</a:t>
            </a:r>
            <a:r>
              <a:rPr sz="1900" spc="5" dirty="0">
                <a:latin typeface="Tahoma"/>
                <a:cs typeface="Tahoma"/>
              </a:rPr>
              <a:t> </a:t>
            </a:r>
            <a:r>
              <a:rPr sz="1900" spc="-10" dirty="0">
                <a:latin typeface="Tahoma"/>
                <a:cs typeface="Tahoma"/>
              </a:rPr>
              <a:t>JVM</a:t>
            </a:r>
            <a:endParaRPr sz="1900">
              <a:latin typeface="Tahoma"/>
              <a:cs typeface="Tahoma"/>
            </a:endParaRPr>
          </a:p>
          <a:p>
            <a:pPr marL="756285" marR="5080" lvl="1" indent="-287020">
              <a:lnSpc>
                <a:spcPct val="100000"/>
              </a:lnSpc>
              <a:spcBef>
                <a:spcPts val="455"/>
              </a:spcBef>
              <a:buChar char="–"/>
              <a:tabLst>
                <a:tab pos="756285" algn="l"/>
                <a:tab pos="756920" algn="l"/>
              </a:tabLst>
            </a:pPr>
            <a:r>
              <a:rPr sz="1900" spc="-5" dirty="0">
                <a:latin typeface="Tahoma"/>
                <a:cs typeface="Tahoma"/>
              </a:rPr>
              <a:t>Java</a:t>
            </a:r>
            <a:r>
              <a:rPr sz="1900" dirty="0">
                <a:latin typeface="Tahoma"/>
                <a:cs typeface="Tahoma"/>
              </a:rPr>
              <a:t> </a:t>
            </a:r>
            <a:r>
              <a:rPr sz="1900" spc="-5" dirty="0">
                <a:latin typeface="Tahoma"/>
                <a:cs typeface="Tahoma"/>
              </a:rPr>
              <a:t>thread</a:t>
            </a:r>
            <a:r>
              <a:rPr sz="1900" spc="30" dirty="0">
                <a:latin typeface="Tahoma"/>
                <a:cs typeface="Tahoma"/>
              </a:rPr>
              <a:t> </a:t>
            </a:r>
            <a:r>
              <a:rPr sz="1900" dirty="0">
                <a:latin typeface="Tahoma"/>
                <a:cs typeface="Tahoma"/>
              </a:rPr>
              <a:t>API</a:t>
            </a:r>
            <a:r>
              <a:rPr sz="1900" spc="10" dirty="0">
                <a:latin typeface="Tahoma"/>
                <a:cs typeface="Tahoma"/>
              </a:rPr>
              <a:t> </a:t>
            </a:r>
            <a:r>
              <a:rPr sz="1900" spc="-15" dirty="0">
                <a:latin typeface="Tahoma"/>
                <a:cs typeface="Tahoma"/>
              </a:rPr>
              <a:t>is</a:t>
            </a:r>
            <a:r>
              <a:rPr sz="1900" spc="40" dirty="0">
                <a:latin typeface="Tahoma"/>
                <a:cs typeface="Tahoma"/>
              </a:rPr>
              <a:t> </a:t>
            </a:r>
            <a:r>
              <a:rPr sz="1900" spc="-10" dirty="0">
                <a:latin typeface="Tahoma"/>
                <a:cs typeface="Tahoma"/>
              </a:rPr>
              <a:t>implemented</a:t>
            </a:r>
            <a:r>
              <a:rPr sz="1900" spc="60" dirty="0">
                <a:latin typeface="Tahoma"/>
                <a:cs typeface="Tahoma"/>
              </a:rPr>
              <a:t> </a:t>
            </a:r>
            <a:r>
              <a:rPr sz="1900" spc="-5" dirty="0">
                <a:latin typeface="Tahoma"/>
                <a:cs typeface="Tahoma"/>
              </a:rPr>
              <a:t>using</a:t>
            </a:r>
            <a:r>
              <a:rPr sz="1900" spc="30" dirty="0">
                <a:latin typeface="Tahoma"/>
                <a:cs typeface="Tahoma"/>
              </a:rPr>
              <a:t> </a:t>
            </a:r>
            <a:r>
              <a:rPr sz="1900" spc="-5" dirty="0">
                <a:latin typeface="Tahoma"/>
                <a:cs typeface="Tahoma"/>
              </a:rPr>
              <a:t>a</a:t>
            </a:r>
            <a:r>
              <a:rPr sz="1900" spc="5" dirty="0">
                <a:latin typeface="Tahoma"/>
                <a:cs typeface="Tahoma"/>
              </a:rPr>
              <a:t> </a:t>
            </a:r>
            <a:r>
              <a:rPr sz="1900" spc="-10" dirty="0">
                <a:latin typeface="Tahoma"/>
                <a:cs typeface="Tahoma"/>
              </a:rPr>
              <a:t>thread</a:t>
            </a:r>
            <a:r>
              <a:rPr sz="1900" spc="30" dirty="0">
                <a:latin typeface="Tahoma"/>
                <a:cs typeface="Tahoma"/>
              </a:rPr>
              <a:t> </a:t>
            </a:r>
            <a:r>
              <a:rPr sz="1900" spc="-5" dirty="0">
                <a:latin typeface="Tahoma"/>
                <a:cs typeface="Tahoma"/>
              </a:rPr>
              <a:t>library</a:t>
            </a:r>
            <a:r>
              <a:rPr sz="1900" spc="40" dirty="0">
                <a:latin typeface="Tahoma"/>
                <a:cs typeface="Tahoma"/>
              </a:rPr>
              <a:t> </a:t>
            </a:r>
            <a:r>
              <a:rPr sz="1900" spc="-5" dirty="0">
                <a:latin typeface="Tahoma"/>
                <a:cs typeface="Tahoma"/>
              </a:rPr>
              <a:t>available</a:t>
            </a:r>
            <a:r>
              <a:rPr sz="1900" spc="35" dirty="0">
                <a:latin typeface="Tahoma"/>
                <a:cs typeface="Tahoma"/>
              </a:rPr>
              <a:t> </a:t>
            </a:r>
            <a:r>
              <a:rPr sz="1900" dirty="0">
                <a:latin typeface="Tahoma"/>
                <a:cs typeface="Tahoma"/>
              </a:rPr>
              <a:t>on</a:t>
            </a:r>
            <a:r>
              <a:rPr sz="1900" spc="20" dirty="0">
                <a:latin typeface="Tahoma"/>
                <a:cs typeface="Tahoma"/>
              </a:rPr>
              <a:t> </a:t>
            </a:r>
            <a:r>
              <a:rPr sz="1900" spc="-10" dirty="0">
                <a:latin typeface="Tahoma"/>
                <a:cs typeface="Tahoma"/>
              </a:rPr>
              <a:t>the </a:t>
            </a:r>
            <a:r>
              <a:rPr sz="1900" spc="-580" dirty="0">
                <a:latin typeface="Tahoma"/>
                <a:cs typeface="Tahoma"/>
              </a:rPr>
              <a:t> </a:t>
            </a:r>
            <a:r>
              <a:rPr sz="1900" spc="-5" dirty="0">
                <a:latin typeface="Tahoma"/>
                <a:cs typeface="Tahoma"/>
              </a:rPr>
              <a:t>host</a:t>
            </a:r>
            <a:r>
              <a:rPr sz="1900" spc="15" dirty="0">
                <a:latin typeface="Tahoma"/>
                <a:cs typeface="Tahoma"/>
              </a:rPr>
              <a:t> </a:t>
            </a:r>
            <a:r>
              <a:rPr sz="1900" spc="-5" dirty="0">
                <a:latin typeface="Tahoma"/>
                <a:cs typeface="Tahoma"/>
              </a:rPr>
              <a:t>operating</a:t>
            </a:r>
            <a:r>
              <a:rPr sz="1900" spc="45" dirty="0">
                <a:latin typeface="Tahoma"/>
                <a:cs typeface="Tahoma"/>
              </a:rPr>
              <a:t> </a:t>
            </a:r>
            <a:r>
              <a:rPr sz="1900" spc="-5" dirty="0">
                <a:latin typeface="Tahoma"/>
                <a:cs typeface="Tahoma"/>
              </a:rPr>
              <a:t>system,</a:t>
            </a:r>
            <a:r>
              <a:rPr sz="1900" spc="5" dirty="0">
                <a:latin typeface="Tahoma"/>
                <a:cs typeface="Tahoma"/>
              </a:rPr>
              <a:t> </a:t>
            </a:r>
            <a:r>
              <a:rPr sz="1900" spc="-10" dirty="0">
                <a:latin typeface="Tahoma"/>
                <a:cs typeface="Tahoma"/>
              </a:rPr>
              <a:t>e.g.,</a:t>
            </a:r>
            <a:r>
              <a:rPr sz="1900" spc="25" dirty="0">
                <a:latin typeface="Tahoma"/>
                <a:cs typeface="Tahoma"/>
              </a:rPr>
              <a:t> </a:t>
            </a:r>
            <a:r>
              <a:rPr sz="1900" spc="-5" dirty="0">
                <a:latin typeface="Tahoma"/>
                <a:cs typeface="Tahoma"/>
              </a:rPr>
              <a:t>Pthreads,</a:t>
            </a:r>
            <a:r>
              <a:rPr sz="1900" spc="45" dirty="0">
                <a:latin typeface="Tahoma"/>
                <a:cs typeface="Tahoma"/>
              </a:rPr>
              <a:t> </a:t>
            </a:r>
            <a:r>
              <a:rPr sz="1900" spc="-15" dirty="0">
                <a:latin typeface="Tahoma"/>
                <a:cs typeface="Tahoma"/>
              </a:rPr>
              <a:t>Win32</a:t>
            </a:r>
            <a:endParaRPr sz="1900">
              <a:latin typeface="Tahoma"/>
              <a:cs typeface="Tahoma"/>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9082" y="807240"/>
            <a:ext cx="3613150" cy="452120"/>
          </a:xfrm>
          <a:prstGeom prst="rect">
            <a:avLst/>
          </a:prstGeom>
        </p:spPr>
        <p:txBody>
          <a:bodyPr vert="horz" wrap="square" lIns="0" tIns="12065" rIns="0" bIns="0" rtlCol="0">
            <a:spAutoFit/>
          </a:bodyPr>
          <a:lstStyle/>
          <a:p>
            <a:pPr marL="12700">
              <a:lnSpc>
                <a:spcPct val="100000"/>
              </a:lnSpc>
              <a:spcBef>
                <a:spcPts val="95"/>
              </a:spcBef>
            </a:pPr>
            <a:r>
              <a:rPr spc="-5" dirty="0"/>
              <a:t>Pthreads</a:t>
            </a:r>
            <a:r>
              <a:rPr dirty="0"/>
              <a:t> </a:t>
            </a:r>
            <a:r>
              <a:rPr spc="-5" dirty="0"/>
              <a:t>API</a:t>
            </a:r>
            <a:r>
              <a:rPr spc="-40" dirty="0"/>
              <a:t> </a:t>
            </a:r>
            <a:r>
              <a:rPr spc="-5" dirty="0"/>
              <a:t>Overview</a:t>
            </a:r>
          </a:p>
        </p:txBody>
      </p:sp>
      <p:sp>
        <p:nvSpPr>
          <p:cNvPr id="11" name="object 11"/>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15" dirty="0"/>
              <a:t>4-Threads</a:t>
            </a:r>
          </a:p>
        </p:txBody>
      </p:sp>
      <p:sp>
        <p:nvSpPr>
          <p:cNvPr id="12" name="object 12"/>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35</a:t>
            </a:fld>
            <a:endParaRPr dirty="0"/>
          </a:p>
        </p:txBody>
      </p:sp>
      <p:sp>
        <p:nvSpPr>
          <p:cNvPr id="3" name="object 3"/>
          <p:cNvSpPr txBox="1"/>
          <p:nvPr/>
        </p:nvSpPr>
        <p:spPr>
          <a:xfrm>
            <a:off x="860509" y="1758164"/>
            <a:ext cx="1697355"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0033CC"/>
                </a:solidFill>
                <a:latin typeface="Tahoma"/>
                <a:cs typeface="Tahoma"/>
              </a:rPr>
              <a:t>Thread</a:t>
            </a:r>
            <a:r>
              <a:rPr sz="1800" spc="-55" dirty="0">
                <a:solidFill>
                  <a:srgbClr val="0033CC"/>
                </a:solidFill>
                <a:latin typeface="Tahoma"/>
                <a:cs typeface="Tahoma"/>
              </a:rPr>
              <a:t> </a:t>
            </a:r>
            <a:r>
              <a:rPr sz="1800" spc="-5" dirty="0">
                <a:solidFill>
                  <a:srgbClr val="0033CC"/>
                </a:solidFill>
                <a:latin typeface="Tahoma"/>
                <a:cs typeface="Tahoma"/>
              </a:rPr>
              <a:t>creation:</a:t>
            </a:r>
            <a:endParaRPr sz="1800">
              <a:latin typeface="Tahoma"/>
              <a:cs typeface="Tahoma"/>
            </a:endParaRPr>
          </a:p>
        </p:txBody>
      </p:sp>
      <p:sp>
        <p:nvSpPr>
          <p:cNvPr id="4" name="object 4"/>
          <p:cNvSpPr txBox="1"/>
          <p:nvPr/>
        </p:nvSpPr>
        <p:spPr>
          <a:xfrm>
            <a:off x="3341616" y="1691146"/>
            <a:ext cx="5326380" cy="1342390"/>
          </a:xfrm>
          <a:prstGeom prst="rect">
            <a:avLst/>
          </a:prstGeom>
        </p:spPr>
        <p:txBody>
          <a:bodyPr vert="horz" wrap="square" lIns="0" tIns="12700" rIns="0" bIns="0" rtlCol="0">
            <a:spAutoFit/>
          </a:bodyPr>
          <a:lstStyle/>
          <a:p>
            <a:pPr marL="1106805" marR="5080" indent="-1094740">
              <a:lnSpc>
                <a:spcPct val="120000"/>
              </a:lnSpc>
              <a:spcBef>
                <a:spcPts val="100"/>
              </a:spcBef>
            </a:pPr>
            <a:r>
              <a:rPr sz="1800" b="1" spc="-10" dirty="0">
                <a:latin typeface="Consolas"/>
                <a:cs typeface="Consolas"/>
              </a:rPr>
              <a:t>int </a:t>
            </a:r>
            <a:r>
              <a:rPr sz="1800" spc="-5" dirty="0">
                <a:latin typeface="Consolas"/>
                <a:cs typeface="Consolas"/>
              </a:rPr>
              <a:t>pthread_create (pthread_t *thread_id, </a:t>
            </a:r>
            <a:r>
              <a:rPr sz="1800" dirty="0">
                <a:latin typeface="Consolas"/>
                <a:cs typeface="Consolas"/>
              </a:rPr>
              <a:t> </a:t>
            </a:r>
            <a:r>
              <a:rPr sz="1800" b="1" spc="-5" dirty="0">
                <a:latin typeface="Consolas"/>
                <a:cs typeface="Consolas"/>
              </a:rPr>
              <a:t>const </a:t>
            </a:r>
            <a:r>
              <a:rPr sz="1800" spc="-5" dirty="0">
                <a:latin typeface="Consolas"/>
                <a:cs typeface="Consolas"/>
              </a:rPr>
              <a:t>pthread_attr_t *attributes, </a:t>
            </a:r>
            <a:r>
              <a:rPr sz="1800" spc="-975" dirty="0">
                <a:latin typeface="Consolas"/>
                <a:cs typeface="Consolas"/>
              </a:rPr>
              <a:t> </a:t>
            </a:r>
            <a:r>
              <a:rPr sz="1800" b="1" spc="-5" dirty="0">
                <a:latin typeface="Consolas"/>
                <a:cs typeface="Consolas"/>
              </a:rPr>
              <a:t>void </a:t>
            </a:r>
            <a:r>
              <a:rPr sz="1800" spc="-5" dirty="0">
                <a:latin typeface="Consolas"/>
                <a:cs typeface="Consolas"/>
              </a:rPr>
              <a:t>*(*thread_function)(</a:t>
            </a:r>
            <a:r>
              <a:rPr sz="1800" b="1" spc="-5" dirty="0">
                <a:latin typeface="Consolas"/>
                <a:cs typeface="Consolas"/>
              </a:rPr>
              <a:t>void </a:t>
            </a:r>
            <a:r>
              <a:rPr sz="1800" spc="-10" dirty="0">
                <a:latin typeface="Consolas"/>
                <a:cs typeface="Consolas"/>
              </a:rPr>
              <a:t>*), </a:t>
            </a:r>
            <a:r>
              <a:rPr sz="1800" spc="-975" dirty="0">
                <a:latin typeface="Consolas"/>
                <a:cs typeface="Consolas"/>
              </a:rPr>
              <a:t> </a:t>
            </a:r>
            <a:r>
              <a:rPr sz="1800" b="1" spc="-5" dirty="0">
                <a:latin typeface="Consolas"/>
                <a:cs typeface="Consolas"/>
              </a:rPr>
              <a:t>void</a:t>
            </a:r>
            <a:r>
              <a:rPr sz="1800" b="1" spc="-25" dirty="0">
                <a:latin typeface="Consolas"/>
                <a:cs typeface="Consolas"/>
              </a:rPr>
              <a:t> </a:t>
            </a:r>
            <a:r>
              <a:rPr sz="1800" spc="-5" dirty="0">
                <a:latin typeface="Consolas"/>
                <a:cs typeface="Consolas"/>
              </a:rPr>
              <a:t>*arguments);</a:t>
            </a:r>
            <a:endParaRPr sz="1800">
              <a:latin typeface="Consolas"/>
              <a:cs typeface="Consolas"/>
            </a:endParaRPr>
          </a:p>
        </p:txBody>
      </p:sp>
      <p:sp>
        <p:nvSpPr>
          <p:cNvPr id="5" name="object 5"/>
          <p:cNvSpPr txBox="1"/>
          <p:nvPr/>
        </p:nvSpPr>
        <p:spPr>
          <a:xfrm>
            <a:off x="3341616" y="3337107"/>
            <a:ext cx="4789170" cy="683895"/>
          </a:xfrm>
          <a:prstGeom prst="rect">
            <a:avLst/>
          </a:prstGeom>
        </p:spPr>
        <p:txBody>
          <a:bodyPr vert="horz" wrap="square" lIns="0" tIns="67310" rIns="0" bIns="0" rtlCol="0">
            <a:spAutoFit/>
          </a:bodyPr>
          <a:lstStyle/>
          <a:p>
            <a:pPr marL="12700">
              <a:lnSpc>
                <a:spcPct val="100000"/>
              </a:lnSpc>
              <a:spcBef>
                <a:spcPts val="530"/>
              </a:spcBef>
            </a:pPr>
            <a:r>
              <a:rPr sz="1800" b="1" spc="-10" dirty="0">
                <a:latin typeface="Consolas"/>
                <a:cs typeface="Consolas"/>
              </a:rPr>
              <a:t>int</a:t>
            </a:r>
            <a:r>
              <a:rPr sz="1800" b="1" spc="-25" dirty="0">
                <a:latin typeface="Consolas"/>
                <a:cs typeface="Consolas"/>
              </a:rPr>
              <a:t> </a:t>
            </a:r>
            <a:r>
              <a:rPr sz="1800" spc="-5" dirty="0">
                <a:latin typeface="Consolas"/>
                <a:cs typeface="Consolas"/>
              </a:rPr>
              <a:t>pthread_exit</a:t>
            </a:r>
            <a:r>
              <a:rPr sz="1800" spc="-10" dirty="0">
                <a:latin typeface="Consolas"/>
                <a:cs typeface="Consolas"/>
              </a:rPr>
              <a:t> </a:t>
            </a:r>
            <a:r>
              <a:rPr sz="1800" dirty="0">
                <a:latin typeface="Consolas"/>
                <a:cs typeface="Consolas"/>
              </a:rPr>
              <a:t>(</a:t>
            </a:r>
            <a:r>
              <a:rPr sz="1800" b="1" dirty="0">
                <a:latin typeface="Consolas"/>
                <a:cs typeface="Consolas"/>
              </a:rPr>
              <a:t>void</a:t>
            </a:r>
            <a:r>
              <a:rPr sz="1800" b="1" spc="-35" dirty="0">
                <a:latin typeface="Consolas"/>
                <a:cs typeface="Consolas"/>
              </a:rPr>
              <a:t> </a:t>
            </a:r>
            <a:r>
              <a:rPr sz="1800" spc="-5" dirty="0">
                <a:latin typeface="Consolas"/>
                <a:cs typeface="Consolas"/>
              </a:rPr>
              <a:t>*status);</a:t>
            </a:r>
            <a:endParaRPr sz="1800" dirty="0">
              <a:latin typeface="Consolas"/>
              <a:cs typeface="Consolas"/>
            </a:endParaRPr>
          </a:p>
          <a:p>
            <a:pPr marL="12700">
              <a:lnSpc>
                <a:spcPct val="100000"/>
              </a:lnSpc>
              <a:spcBef>
                <a:spcPts val="430"/>
              </a:spcBef>
            </a:pPr>
            <a:r>
              <a:rPr sz="1800" b="1" spc="-10" dirty="0">
                <a:latin typeface="Consolas"/>
                <a:cs typeface="Consolas"/>
              </a:rPr>
              <a:t>int</a:t>
            </a:r>
            <a:r>
              <a:rPr sz="1800" b="1" spc="-20" dirty="0">
                <a:latin typeface="Consolas"/>
                <a:cs typeface="Consolas"/>
              </a:rPr>
              <a:t> </a:t>
            </a:r>
            <a:r>
              <a:rPr sz="1800" spc="-5" dirty="0">
                <a:latin typeface="Consolas"/>
                <a:cs typeface="Consolas"/>
              </a:rPr>
              <a:t>pthread_cancel</a:t>
            </a:r>
            <a:r>
              <a:rPr sz="1800" spc="-10" dirty="0">
                <a:latin typeface="Consolas"/>
                <a:cs typeface="Consolas"/>
              </a:rPr>
              <a:t> </a:t>
            </a:r>
            <a:r>
              <a:rPr sz="1800" spc="-5" dirty="0">
                <a:latin typeface="Consolas"/>
                <a:cs typeface="Consolas"/>
              </a:rPr>
              <a:t>(pthread_t</a:t>
            </a:r>
            <a:r>
              <a:rPr sz="1800" spc="-10" dirty="0">
                <a:latin typeface="Consolas"/>
                <a:cs typeface="Consolas"/>
              </a:rPr>
              <a:t> </a:t>
            </a:r>
            <a:r>
              <a:rPr sz="1800" spc="-5" dirty="0">
                <a:latin typeface="Consolas"/>
                <a:cs typeface="Consolas"/>
              </a:rPr>
              <a:t>thread):</a:t>
            </a:r>
            <a:endParaRPr sz="1800" dirty="0">
              <a:latin typeface="Consolas"/>
              <a:cs typeface="Consolas"/>
            </a:endParaRPr>
          </a:p>
        </p:txBody>
      </p:sp>
      <p:sp>
        <p:nvSpPr>
          <p:cNvPr id="6" name="object 6"/>
          <p:cNvSpPr txBox="1"/>
          <p:nvPr/>
        </p:nvSpPr>
        <p:spPr>
          <a:xfrm>
            <a:off x="3341616" y="4321602"/>
            <a:ext cx="4789805" cy="690245"/>
          </a:xfrm>
          <a:prstGeom prst="rect">
            <a:avLst/>
          </a:prstGeom>
        </p:spPr>
        <p:txBody>
          <a:bodyPr vert="horz" wrap="square" lIns="0" tIns="70485" rIns="0" bIns="0" rtlCol="0">
            <a:spAutoFit/>
          </a:bodyPr>
          <a:lstStyle/>
          <a:p>
            <a:pPr marL="12700">
              <a:lnSpc>
                <a:spcPct val="100000"/>
              </a:lnSpc>
              <a:spcBef>
                <a:spcPts val="555"/>
              </a:spcBef>
            </a:pPr>
            <a:r>
              <a:rPr sz="1800" b="1" spc="-10" dirty="0">
                <a:latin typeface="Consolas"/>
                <a:cs typeface="Consolas"/>
              </a:rPr>
              <a:t>int</a:t>
            </a:r>
            <a:r>
              <a:rPr sz="1800" b="1" spc="-20" dirty="0">
                <a:latin typeface="Consolas"/>
                <a:cs typeface="Consolas"/>
              </a:rPr>
              <a:t> </a:t>
            </a:r>
            <a:r>
              <a:rPr sz="1800" spc="-5" dirty="0">
                <a:latin typeface="Consolas"/>
                <a:cs typeface="Consolas"/>
              </a:rPr>
              <a:t>pthread_join (pthread_t</a:t>
            </a:r>
            <a:r>
              <a:rPr sz="1800" spc="-30" dirty="0">
                <a:latin typeface="Consolas"/>
                <a:cs typeface="Consolas"/>
              </a:rPr>
              <a:t> </a:t>
            </a:r>
            <a:r>
              <a:rPr sz="1800" spc="-5" dirty="0">
                <a:latin typeface="Consolas"/>
                <a:cs typeface="Consolas"/>
              </a:rPr>
              <a:t>thread,</a:t>
            </a:r>
            <a:endParaRPr sz="1800">
              <a:latin typeface="Consolas"/>
              <a:cs typeface="Consolas"/>
            </a:endParaRPr>
          </a:p>
          <a:p>
            <a:pPr marL="2392680">
              <a:lnSpc>
                <a:spcPct val="100000"/>
              </a:lnSpc>
              <a:spcBef>
                <a:spcPts val="455"/>
              </a:spcBef>
            </a:pPr>
            <a:r>
              <a:rPr sz="1800" b="1" dirty="0">
                <a:latin typeface="Consolas"/>
                <a:cs typeface="Consolas"/>
              </a:rPr>
              <a:t>void</a:t>
            </a:r>
            <a:r>
              <a:rPr sz="1800" b="1" spc="-75" dirty="0">
                <a:latin typeface="Consolas"/>
                <a:cs typeface="Consolas"/>
              </a:rPr>
              <a:t> </a:t>
            </a:r>
            <a:r>
              <a:rPr sz="1800" spc="-5" dirty="0">
                <a:latin typeface="Consolas"/>
                <a:cs typeface="Consolas"/>
              </a:rPr>
              <a:t>**status_ptr);</a:t>
            </a:r>
            <a:endParaRPr sz="1800">
              <a:latin typeface="Consolas"/>
              <a:cs typeface="Consolas"/>
            </a:endParaRPr>
          </a:p>
        </p:txBody>
      </p:sp>
      <p:sp>
        <p:nvSpPr>
          <p:cNvPr id="7" name="object 7"/>
          <p:cNvSpPr txBox="1"/>
          <p:nvPr/>
        </p:nvSpPr>
        <p:spPr>
          <a:xfrm>
            <a:off x="3341616" y="5312126"/>
            <a:ext cx="5915660" cy="683895"/>
          </a:xfrm>
          <a:prstGeom prst="rect">
            <a:avLst/>
          </a:prstGeom>
        </p:spPr>
        <p:txBody>
          <a:bodyPr vert="horz" wrap="square" lIns="0" tIns="67310" rIns="0" bIns="0" rtlCol="0">
            <a:spAutoFit/>
          </a:bodyPr>
          <a:lstStyle/>
          <a:p>
            <a:pPr marL="12700">
              <a:lnSpc>
                <a:spcPct val="100000"/>
              </a:lnSpc>
              <a:spcBef>
                <a:spcPts val="530"/>
              </a:spcBef>
            </a:pPr>
            <a:r>
              <a:rPr sz="1800" b="1" spc="-10" dirty="0">
                <a:latin typeface="Consolas"/>
                <a:cs typeface="Consolas"/>
              </a:rPr>
              <a:t>int</a:t>
            </a:r>
            <a:r>
              <a:rPr sz="1800" b="1" spc="-20" dirty="0">
                <a:latin typeface="Consolas"/>
                <a:cs typeface="Consolas"/>
              </a:rPr>
              <a:t> </a:t>
            </a:r>
            <a:r>
              <a:rPr sz="1800" spc="-5" dirty="0">
                <a:latin typeface="Consolas"/>
                <a:cs typeface="Consolas"/>
              </a:rPr>
              <a:t>pthread_attr_init(pthread_attr_t *attr);</a:t>
            </a:r>
            <a:endParaRPr sz="1800">
              <a:latin typeface="Consolas"/>
              <a:cs typeface="Consolas"/>
            </a:endParaRPr>
          </a:p>
          <a:p>
            <a:pPr marL="12700">
              <a:lnSpc>
                <a:spcPct val="100000"/>
              </a:lnSpc>
              <a:spcBef>
                <a:spcPts val="430"/>
              </a:spcBef>
            </a:pPr>
            <a:r>
              <a:rPr sz="1800" b="1" spc="-10" dirty="0">
                <a:latin typeface="Consolas"/>
                <a:cs typeface="Consolas"/>
              </a:rPr>
              <a:t>int </a:t>
            </a:r>
            <a:r>
              <a:rPr sz="1800" spc="-5" dirty="0">
                <a:latin typeface="Consolas"/>
                <a:cs typeface="Consolas"/>
              </a:rPr>
              <a:t>pthread_attr_destroy(pthread_attr_t</a:t>
            </a:r>
            <a:r>
              <a:rPr sz="1800" spc="-20" dirty="0">
                <a:latin typeface="Consolas"/>
                <a:cs typeface="Consolas"/>
              </a:rPr>
              <a:t> </a:t>
            </a:r>
            <a:r>
              <a:rPr sz="1800" spc="-5" dirty="0">
                <a:latin typeface="Consolas"/>
                <a:cs typeface="Consolas"/>
              </a:rPr>
              <a:t>*attr);</a:t>
            </a:r>
            <a:endParaRPr sz="1800">
              <a:latin typeface="Consolas"/>
              <a:cs typeface="Consolas"/>
            </a:endParaRPr>
          </a:p>
        </p:txBody>
      </p:sp>
      <p:sp>
        <p:nvSpPr>
          <p:cNvPr id="8" name="object 8"/>
          <p:cNvSpPr txBox="1"/>
          <p:nvPr/>
        </p:nvSpPr>
        <p:spPr>
          <a:xfrm>
            <a:off x="857495" y="3442187"/>
            <a:ext cx="203835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0033CC"/>
                </a:solidFill>
                <a:latin typeface="Tahoma"/>
                <a:cs typeface="Tahoma"/>
              </a:rPr>
              <a:t>Thread</a:t>
            </a:r>
            <a:r>
              <a:rPr sz="1800" spc="-55" dirty="0">
                <a:solidFill>
                  <a:srgbClr val="0033CC"/>
                </a:solidFill>
                <a:latin typeface="Tahoma"/>
                <a:cs typeface="Tahoma"/>
              </a:rPr>
              <a:t> </a:t>
            </a:r>
            <a:r>
              <a:rPr sz="1800" spc="-5" dirty="0">
                <a:solidFill>
                  <a:srgbClr val="0033CC"/>
                </a:solidFill>
                <a:latin typeface="Tahoma"/>
                <a:cs typeface="Tahoma"/>
              </a:rPr>
              <a:t>termination:</a:t>
            </a:r>
            <a:endParaRPr sz="1800">
              <a:latin typeface="Tahoma"/>
              <a:cs typeface="Tahoma"/>
            </a:endParaRPr>
          </a:p>
        </p:txBody>
      </p:sp>
      <p:sp>
        <p:nvSpPr>
          <p:cNvPr id="9" name="object 9"/>
          <p:cNvSpPr txBox="1"/>
          <p:nvPr/>
        </p:nvSpPr>
        <p:spPr>
          <a:xfrm>
            <a:off x="860509" y="4422106"/>
            <a:ext cx="2071370" cy="574675"/>
          </a:xfrm>
          <a:prstGeom prst="rect">
            <a:avLst/>
          </a:prstGeom>
        </p:spPr>
        <p:txBody>
          <a:bodyPr vert="horz" wrap="square" lIns="0" tIns="12700" rIns="0" bIns="0" rtlCol="0">
            <a:spAutoFit/>
          </a:bodyPr>
          <a:lstStyle/>
          <a:p>
            <a:pPr marL="12700" marR="5080">
              <a:lnSpc>
                <a:spcPct val="100000"/>
              </a:lnSpc>
              <a:spcBef>
                <a:spcPts val="100"/>
              </a:spcBef>
            </a:pPr>
            <a:r>
              <a:rPr sz="1800" spc="-20" dirty="0">
                <a:solidFill>
                  <a:srgbClr val="0033CC"/>
                </a:solidFill>
                <a:latin typeface="Tahoma"/>
                <a:cs typeface="Tahoma"/>
              </a:rPr>
              <a:t>Waiting </a:t>
            </a:r>
            <a:r>
              <a:rPr sz="1800" spc="-5" dirty="0">
                <a:solidFill>
                  <a:srgbClr val="0033CC"/>
                </a:solidFill>
                <a:latin typeface="Tahoma"/>
                <a:cs typeface="Tahoma"/>
              </a:rPr>
              <a:t>for status of </a:t>
            </a:r>
            <a:r>
              <a:rPr sz="1800" spc="-550" dirty="0">
                <a:solidFill>
                  <a:srgbClr val="0033CC"/>
                </a:solidFill>
                <a:latin typeface="Tahoma"/>
                <a:cs typeface="Tahoma"/>
              </a:rPr>
              <a:t> </a:t>
            </a:r>
            <a:r>
              <a:rPr sz="1800" dirty="0">
                <a:solidFill>
                  <a:srgbClr val="0033CC"/>
                </a:solidFill>
                <a:latin typeface="Tahoma"/>
                <a:cs typeface="Tahoma"/>
              </a:rPr>
              <a:t>a</a:t>
            </a:r>
            <a:r>
              <a:rPr sz="1800" spc="-10" dirty="0">
                <a:solidFill>
                  <a:srgbClr val="0033CC"/>
                </a:solidFill>
                <a:latin typeface="Tahoma"/>
                <a:cs typeface="Tahoma"/>
              </a:rPr>
              <a:t> </a:t>
            </a:r>
            <a:r>
              <a:rPr sz="1800" spc="-5" dirty="0">
                <a:solidFill>
                  <a:srgbClr val="0033CC"/>
                </a:solidFill>
                <a:latin typeface="Tahoma"/>
                <a:cs typeface="Tahoma"/>
              </a:rPr>
              <a:t>thread:</a:t>
            </a:r>
            <a:endParaRPr sz="1800">
              <a:latin typeface="Tahoma"/>
              <a:cs typeface="Tahoma"/>
            </a:endParaRPr>
          </a:p>
        </p:txBody>
      </p:sp>
      <p:sp>
        <p:nvSpPr>
          <p:cNvPr id="10" name="object 10"/>
          <p:cNvSpPr txBox="1"/>
          <p:nvPr/>
        </p:nvSpPr>
        <p:spPr>
          <a:xfrm>
            <a:off x="860509" y="5429484"/>
            <a:ext cx="1414145" cy="574675"/>
          </a:xfrm>
          <a:prstGeom prst="rect">
            <a:avLst/>
          </a:prstGeom>
        </p:spPr>
        <p:txBody>
          <a:bodyPr vert="horz" wrap="square" lIns="0" tIns="12700" rIns="0" bIns="0" rtlCol="0">
            <a:spAutoFit/>
          </a:bodyPr>
          <a:lstStyle/>
          <a:p>
            <a:pPr marL="12700" marR="5080">
              <a:lnSpc>
                <a:spcPct val="100000"/>
              </a:lnSpc>
              <a:spcBef>
                <a:spcPts val="100"/>
              </a:spcBef>
            </a:pPr>
            <a:r>
              <a:rPr sz="1800" spc="-10" dirty="0">
                <a:solidFill>
                  <a:srgbClr val="0033CC"/>
                </a:solidFill>
                <a:latin typeface="Tahoma"/>
                <a:cs typeface="Tahoma"/>
              </a:rPr>
              <a:t>Modify</a:t>
            </a:r>
            <a:r>
              <a:rPr sz="1800" spc="-55" dirty="0">
                <a:solidFill>
                  <a:srgbClr val="0033CC"/>
                </a:solidFill>
                <a:latin typeface="Tahoma"/>
                <a:cs typeface="Tahoma"/>
              </a:rPr>
              <a:t> </a:t>
            </a:r>
            <a:r>
              <a:rPr sz="1800" spc="-5" dirty="0">
                <a:solidFill>
                  <a:srgbClr val="0033CC"/>
                </a:solidFill>
                <a:latin typeface="Tahoma"/>
                <a:cs typeface="Tahoma"/>
              </a:rPr>
              <a:t>thread </a:t>
            </a:r>
            <a:r>
              <a:rPr sz="1800" spc="-550" dirty="0">
                <a:solidFill>
                  <a:srgbClr val="0033CC"/>
                </a:solidFill>
                <a:latin typeface="Tahoma"/>
                <a:cs typeface="Tahoma"/>
              </a:rPr>
              <a:t> </a:t>
            </a:r>
            <a:r>
              <a:rPr sz="1800" spc="-5" dirty="0">
                <a:solidFill>
                  <a:srgbClr val="0033CC"/>
                </a:solidFill>
                <a:latin typeface="Tahoma"/>
                <a:cs typeface="Tahoma"/>
              </a:rPr>
              <a:t>attributes:</a:t>
            </a:r>
            <a:endParaRPr sz="1800">
              <a:latin typeface="Tahoma"/>
              <a:cs typeface="Tahoma"/>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9082" y="807240"/>
            <a:ext cx="2549525" cy="452120"/>
          </a:xfrm>
          <a:prstGeom prst="rect">
            <a:avLst/>
          </a:prstGeom>
        </p:spPr>
        <p:txBody>
          <a:bodyPr vert="horz" wrap="square" lIns="0" tIns="12065" rIns="0" bIns="0" rtlCol="0">
            <a:spAutoFit/>
          </a:bodyPr>
          <a:lstStyle/>
          <a:p>
            <a:pPr marL="12700">
              <a:lnSpc>
                <a:spcPct val="100000"/>
              </a:lnSpc>
              <a:spcBef>
                <a:spcPts val="95"/>
              </a:spcBef>
            </a:pPr>
            <a:r>
              <a:rPr spc="-10" dirty="0"/>
              <a:t>Thread </a:t>
            </a:r>
            <a:r>
              <a:rPr spc="-5" dirty="0"/>
              <a:t>Creation</a:t>
            </a:r>
          </a:p>
        </p:txBody>
      </p:sp>
      <p:sp>
        <p:nvSpPr>
          <p:cNvPr id="3" name="object 3"/>
          <p:cNvSpPr/>
          <p:nvPr/>
        </p:nvSpPr>
        <p:spPr>
          <a:xfrm>
            <a:off x="1488948" y="1691639"/>
            <a:ext cx="7082155" cy="1609725"/>
          </a:xfrm>
          <a:custGeom>
            <a:avLst/>
            <a:gdLst/>
            <a:ahLst/>
            <a:cxnLst/>
            <a:rect l="l" t="t" r="r" b="b"/>
            <a:pathLst>
              <a:path w="7082155" h="1609725">
                <a:moveTo>
                  <a:pt x="7082028" y="1609344"/>
                </a:moveTo>
                <a:lnTo>
                  <a:pt x="0" y="1609344"/>
                </a:lnTo>
                <a:lnTo>
                  <a:pt x="0" y="0"/>
                </a:lnTo>
                <a:lnTo>
                  <a:pt x="7082028" y="0"/>
                </a:lnTo>
                <a:lnTo>
                  <a:pt x="7082028" y="12192"/>
                </a:lnTo>
                <a:lnTo>
                  <a:pt x="25908" y="12192"/>
                </a:lnTo>
                <a:lnTo>
                  <a:pt x="12192" y="25908"/>
                </a:lnTo>
                <a:lnTo>
                  <a:pt x="25908" y="25908"/>
                </a:lnTo>
                <a:lnTo>
                  <a:pt x="25908" y="1584959"/>
                </a:lnTo>
                <a:lnTo>
                  <a:pt x="12192" y="1584959"/>
                </a:lnTo>
                <a:lnTo>
                  <a:pt x="25908" y="1597151"/>
                </a:lnTo>
                <a:lnTo>
                  <a:pt x="7082028" y="1597151"/>
                </a:lnTo>
                <a:lnTo>
                  <a:pt x="7082028" y="1609344"/>
                </a:lnTo>
                <a:close/>
              </a:path>
              <a:path w="7082155" h="1609725">
                <a:moveTo>
                  <a:pt x="25908" y="25908"/>
                </a:moveTo>
                <a:lnTo>
                  <a:pt x="12192" y="25908"/>
                </a:lnTo>
                <a:lnTo>
                  <a:pt x="25908" y="12192"/>
                </a:lnTo>
                <a:lnTo>
                  <a:pt x="25908" y="25908"/>
                </a:lnTo>
                <a:close/>
              </a:path>
              <a:path w="7082155" h="1609725">
                <a:moveTo>
                  <a:pt x="7056120" y="25908"/>
                </a:moveTo>
                <a:lnTo>
                  <a:pt x="25908" y="25908"/>
                </a:lnTo>
                <a:lnTo>
                  <a:pt x="25908" y="12192"/>
                </a:lnTo>
                <a:lnTo>
                  <a:pt x="7056120" y="12192"/>
                </a:lnTo>
                <a:lnTo>
                  <a:pt x="7056120" y="25908"/>
                </a:lnTo>
                <a:close/>
              </a:path>
              <a:path w="7082155" h="1609725">
                <a:moveTo>
                  <a:pt x="7056120" y="1597151"/>
                </a:moveTo>
                <a:lnTo>
                  <a:pt x="7056120" y="12192"/>
                </a:lnTo>
                <a:lnTo>
                  <a:pt x="7069836" y="25908"/>
                </a:lnTo>
                <a:lnTo>
                  <a:pt x="7082028" y="25908"/>
                </a:lnTo>
                <a:lnTo>
                  <a:pt x="7082028" y="1584959"/>
                </a:lnTo>
                <a:lnTo>
                  <a:pt x="7069836" y="1584959"/>
                </a:lnTo>
                <a:lnTo>
                  <a:pt x="7056120" y="1597151"/>
                </a:lnTo>
                <a:close/>
              </a:path>
              <a:path w="7082155" h="1609725">
                <a:moveTo>
                  <a:pt x="7082028" y="25908"/>
                </a:moveTo>
                <a:lnTo>
                  <a:pt x="7069836" y="25908"/>
                </a:lnTo>
                <a:lnTo>
                  <a:pt x="7056120" y="12192"/>
                </a:lnTo>
                <a:lnTo>
                  <a:pt x="7082028" y="12192"/>
                </a:lnTo>
                <a:lnTo>
                  <a:pt x="7082028" y="25908"/>
                </a:lnTo>
                <a:close/>
              </a:path>
              <a:path w="7082155" h="1609725">
                <a:moveTo>
                  <a:pt x="25908" y="1597151"/>
                </a:moveTo>
                <a:lnTo>
                  <a:pt x="12192" y="1584959"/>
                </a:lnTo>
                <a:lnTo>
                  <a:pt x="25908" y="1584959"/>
                </a:lnTo>
                <a:lnTo>
                  <a:pt x="25908" y="1597151"/>
                </a:lnTo>
                <a:close/>
              </a:path>
              <a:path w="7082155" h="1609725">
                <a:moveTo>
                  <a:pt x="7056120" y="1597151"/>
                </a:moveTo>
                <a:lnTo>
                  <a:pt x="25908" y="1597151"/>
                </a:lnTo>
                <a:lnTo>
                  <a:pt x="25908" y="1584959"/>
                </a:lnTo>
                <a:lnTo>
                  <a:pt x="7056120" y="1584959"/>
                </a:lnTo>
                <a:lnTo>
                  <a:pt x="7056120" y="1597151"/>
                </a:lnTo>
                <a:close/>
              </a:path>
              <a:path w="7082155" h="1609725">
                <a:moveTo>
                  <a:pt x="7082028" y="1597151"/>
                </a:moveTo>
                <a:lnTo>
                  <a:pt x="7056120" y="1597151"/>
                </a:lnTo>
                <a:lnTo>
                  <a:pt x="7069836" y="1584959"/>
                </a:lnTo>
                <a:lnTo>
                  <a:pt x="7082028" y="1584959"/>
                </a:lnTo>
                <a:lnTo>
                  <a:pt x="7082028" y="1597151"/>
                </a:lnTo>
                <a:close/>
              </a:path>
            </a:pathLst>
          </a:custGeom>
          <a:solidFill>
            <a:srgbClr val="0070BF"/>
          </a:solidFill>
        </p:spPr>
        <p:txBody>
          <a:bodyPr wrap="square" lIns="0" tIns="0" rIns="0" bIns="0" rtlCol="0"/>
          <a:lstStyle/>
          <a:p>
            <a:endParaRPr/>
          </a:p>
        </p:txBody>
      </p:sp>
      <p:sp>
        <p:nvSpPr>
          <p:cNvPr id="4" name="object 4"/>
          <p:cNvSpPr txBox="1"/>
          <p:nvPr/>
        </p:nvSpPr>
        <p:spPr>
          <a:xfrm>
            <a:off x="859021" y="1671308"/>
            <a:ext cx="7818755" cy="4717415"/>
          </a:xfrm>
          <a:prstGeom prst="rect">
            <a:avLst/>
          </a:prstGeom>
        </p:spPr>
        <p:txBody>
          <a:bodyPr vert="horz" wrap="square" lIns="0" tIns="76200" rIns="0" bIns="0" rtlCol="0">
            <a:spAutoFit/>
          </a:bodyPr>
          <a:lstStyle/>
          <a:p>
            <a:pPr marL="733425" algn="just">
              <a:lnSpc>
                <a:spcPct val="100000"/>
              </a:lnSpc>
              <a:spcBef>
                <a:spcPts val="600"/>
              </a:spcBef>
            </a:pPr>
            <a:r>
              <a:rPr sz="2100" b="1" spc="-5" dirty="0">
                <a:latin typeface="Tahoma"/>
                <a:cs typeface="Tahoma"/>
              </a:rPr>
              <a:t>int</a:t>
            </a:r>
            <a:r>
              <a:rPr sz="2100" b="1" spc="50" dirty="0">
                <a:latin typeface="Tahoma"/>
                <a:cs typeface="Tahoma"/>
              </a:rPr>
              <a:t> </a:t>
            </a:r>
            <a:r>
              <a:rPr sz="2100" dirty="0">
                <a:latin typeface="Tahoma"/>
                <a:cs typeface="Tahoma"/>
              </a:rPr>
              <a:t>pthread_create</a:t>
            </a:r>
            <a:r>
              <a:rPr sz="2100" spc="-35" dirty="0">
                <a:latin typeface="Tahoma"/>
                <a:cs typeface="Tahoma"/>
              </a:rPr>
              <a:t> </a:t>
            </a:r>
            <a:r>
              <a:rPr sz="2100" spc="-5" dirty="0">
                <a:latin typeface="Tahoma"/>
                <a:cs typeface="Tahoma"/>
              </a:rPr>
              <a:t>(pthread_t</a:t>
            </a:r>
            <a:r>
              <a:rPr sz="2100" spc="-25" dirty="0">
                <a:latin typeface="Tahoma"/>
                <a:cs typeface="Tahoma"/>
              </a:rPr>
              <a:t> </a:t>
            </a:r>
            <a:r>
              <a:rPr sz="2100" dirty="0">
                <a:latin typeface="Tahoma"/>
                <a:cs typeface="Tahoma"/>
              </a:rPr>
              <a:t>*thread_id,</a:t>
            </a:r>
            <a:endParaRPr sz="2100">
              <a:latin typeface="Tahoma"/>
              <a:cs typeface="Tahoma"/>
            </a:endParaRPr>
          </a:p>
          <a:p>
            <a:pPr marL="3487420" marR="318135" indent="22225" algn="just">
              <a:lnSpc>
                <a:spcPct val="120000"/>
              </a:lnSpc>
            </a:pPr>
            <a:r>
              <a:rPr sz="2100" b="1" spc="-5" dirty="0">
                <a:latin typeface="Tahoma"/>
                <a:cs typeface="Tahoma"/>
              </a:rPr>
              <a:t>const </a:t>
            </a:r>
            <a:r>
              <a:rPr sz="2100" spc="-5" dirty="0">
                <a:latin typeface="Tahoma"/>
                <a:cs typeface="Tahoma"/>
              </a:rPr>
              <a:t>pthread_attr_t </a:t>
            </a:r>
            <a:r>
              <a:rPr sz="2100" dirty="0">
                <a:latin typeface="Tahoma"/>
                <a:cs typeface="Tahoma"/>
              </a:rPr>
              <a:t>*attributes, </a:t>
            </a:r>
            <a:r>
              <a:rPr sz="2100" spc="-645" dirty="0">
                <a:latin typeface="Tahoma"/>
                <a:cs typeface="Tahoma"/>
              </a:rPr>
              <a:t> </a:t>
            </a:r>
            <a:r>
              <a:rPr sz="2100" b="1" spc="-5" dirty="0">
                <a:latin typeface="Tahoma"/>
                <a:cs typeface="Tahoma"/>
              </a:rPr>
              <a:t>void </a:t>
            </a:r>
            <a:r>
              <a:rPr sz="2100" spc="-5" dirty="0">
                <a:latin typeface="Tahoma"/>
                <a:cs typeface="Tahoma"/>
              </a:rPr>
              <a:t>*(*thread_function)(void *), </a:t>
            </a:r>
            <a:r>
              <a:rPr sz="2100" spc="-645" dirty="0">
                <a:latin typeface="Tahoma"/>
                <a:cs typeface="Tahoma"/>
              </a:rPr>
              <a:t> </a:t>
            </a:r>
            <a:r>
              <a:rPr sz="2100" b="1" spc="-5" dirty="0">
                <a:latin typeface="Tahoma"/>
                <a:cs typeface="Tahoma"/>
              </a:rPr>
              <a:t>void</a:t>
            </a:r>
            <a:r>
              <a:rPr sz="2100" b="1" spc="40" dirty="0">
                <a:latin typeface="Tahoma"/>
                <a:cs typeface="Tahoma"/>
              </a:rPr>
              <a:t> </a:t>
            </a:r>
            <a:r>
              <a:rPr sz="2100" dirty="0">
                <a:latin typeface="Tahoma"/>
                <a:cs typeface="Tahoma"/>
              </a:rPr>
              <a:t>*arguments);</a:t>
            </a:r>
            <a:endParaRPr sz="2100">
              <a:latin typeface="Tahoma"/>
              <a:cs typeface="Tahoma"/>
            </a:endParaRPr>
          </a:p>
          <a:p>
            <a:pPr>
              <a:lnSpc>
                <a:spcPct val="100000"/>
              </a:lnSpc>
              <a:spcBef>
                <a:spcPts val="45"/>
              </a:spcBef>
            </a:pPr>
            <a:endParaRPr sz="2250">
              <a:latin typeface="Tahoma"/>
              <a:cs typeface="Tahoma"/>
            </a:endParaRPr>
          </a:p>
          <a:p>
            <a:pPr marL="356235" indent="-344170">
              <a:lnSpc>
                <a:spcPct val="100000"/>
              </a:lnSpc>
              <a:buChar char="•"/>
              <a:tabLst>
                <a:tab pos="356235" algn="l"/>
                <a:tab pos="356870" algn="l"/>
              </a:tabLst>
            </a:pPr>
            <a:r>
              <a:rPr sz="2100" spc="-5" dirty="0">
                <a:latin typeface="Tahoma"/>
                <a:cs typeface="Tahoma"/>
              </a:rPr>
              <a:t>This </a:t>
            </a:r>
            <a:r>
              <a:rPr sz="2100" dirty="0">
                <a:latin typeface="Tahoma"/>
                <a:cs typeface="Tahoma"/>
              </a:rPr>
              <a:t>routine</a:t>
            </a:r>
            <a:r>
              <a:rPr sz="2100" spc="-20" dirty="0">
                <a:latin typeface="Tahoma"/>
                <a:cs typeface="Tahoma"/>
              </a:rPr>
              <a:t> </a:t>
            </a:r>
            <a:r>
              <a:rPr sz="2100" spc="-5" dirty="0">
                <a:latin typeface="Tahoma"/>
                <a:cs typeface="Tahoma"/>
              </a:rPr>
              <a:t>creates</a:t>
            </a:r>
            <a:r>
              <a:rPr sz="2100" spc="-20" dirty="0">
                <a:latin typeface="Tahoma"/>
                <a:cs typeface="Tahoma"/>
              </a:rPr>
              <a:t> </a:t>
            </a:r>
            <a:r>
              <a:rPr sz="2100" dirty="0">
                <a:latin typeface="Tahoma"/>
                <a:cs typeface="Tahoma"/>
              </a:rPr>
              <a:t>a</a:t>
            </a:r>
            <a:r>
              <a:rPr sz="2100" spc="5" dirty="0">
                <a:latin typeface="Tahoma"/>
                <a:cs typeface="Tahoma"/>
              </a:rPr>
              <a:t> </a:t>
            </a:r>
            <a:r>
              <a:rPr sz="2100" dirty="0">
                <a:latin typeface="Tahoma"/>
                <a:cs typeface="Tahoma"/>
              </a:rPr>
              <a:t>new</a:t>
            </a:r>
            <a:r>
              <a:rPr sz="2100" spc="-10" dirty="0">
                <a:latin typeface="Tahoma"/>
                <a:cs typeface="Tahoma"/>
              </a:rPr>
              <a:t> </a:t>
            </a:r>
            <a:r>
              <a:rPr sz="2100" dirty="0">
                <a:latin typeface="Tahoma"/>
                <a:cs typeface="Tahoma"/>
              </a:rPr>
              <a:t>thread</a:t>
            </a:r>
            <a:r>
              <a:rPr sz="2100" spc="10" dirty="0">
                <a:latin typeface="Tahoma"/>
                <a:cs typeface="Tahoma"/>
              </a:rPr>
              <a:t> </a:t>
            </a:r>
            <a:r>
              <a:rPr sz="2100" spc="-5" dirty="0">
                <a:latin typeface="Tahoma"/>
                <a:cs typeface="Tahoma"/>
              </a:rPr>
              <a:t>and</a:t>
            </a:r>
            <a:r>
              <a:rPr sz="2100" spc="10" dirty="0">
                <a:latin typeface="Tahoma"/>
                <a:cs typeface="Tahoma"/>
              </a:rPr>
              <a:t> </a:t>
            </a:r>
            <a:r>
              <a:rPr sz="2100" spc="-5" dirty="0">
                <a:latin typeface="Tahoma"/>
                <a:cs typeface="Tahoma"/>
              </a:rPr>
              <a:t>makes</a:t>
            </a:r>
            <a:r>
              <a:rPr sz="2100" dirty="0">
                <a:latin typeface="Tahoma"/>
                <a:cs typeface="Tahoma"/>
              </a:rPr>
              <a:t> it</a:t>
            </a:r>
            <a:r>
              <a:rPr sz="2100" spc="-15" dirty="0">
                <a:latin typeface="Tahoma"/>
                <a:cs typeface="Tahoma"/>
              </a:rPr>
              <a:t> </a:t>
            </a:r>
            <a:r>
              <a:rPr sz="2100" dirty="0">
                <a:latin typeface="Tahoma"/>
                <a:cs typeface="Tahoma"/>
              </a:rPr>
              <a:t>executable</a:t>
            </a:r>
            <a:endParaRPr sz="2100">
              <a:latin typeface="Tahoma"/>
              <a:cs typeface="Tahoma"/>
            </a:endParaRPr>
          </a:p>
          <a:p>
            <a:pPr marL="356235" indent="-344170">
              <a:lnSpc>
                <a:spcPct val="100000"/>
              </a:lnSpc>
              <a:spcBef>
                <a:spcPts val="505"/>
              </a:spcBef>
              <a:buChar char="•"/>
              <a:tabLst>
                <a:tab pos="356235" algn="l"/>
                <a:tab pos="356870" algn="l"/>
              </a:tabLst>
            </a:pPr>
            <a:r>
              <a:rPr sz="2100" spc="-5" dirty="0">
                <a:latin typeface="Tahoma"/>
                <a:cs typeface="Tahoma"/>
              </a:rPr>
              <a:t>Thread</a:t>
            </a:r>
            <a:r>
              <a:rPr sz="2100" spc="5" dirty="0">
                <a:latin typeface="Tahoma"/>
                <a:cs typeface="Tahoma"/>
              </a:rPr>
              <a:t> </a:t>
            </a:r>
            <a:r>
              <a:rPr sz="2100" dirty="0">
                <a:latin typeface="Tahoma"/>
                <a:cs typeface="Tahoma"/>
              </a:rPr>
              <a:t>stack</a:t>
            </a:r>
            <a:r>
              <a:rPr sz="2100" spc="-10" dirty="0">
                <a:latin typeface="Tahoma"/>
                <a:cs typeface="Tahoma"/>
              </a:rPr>
              <a:t> </a:t>
            </a:r>
            <a:r>
              <a:rPr sz="2100" dirty="0">
                <a:latin typeface="Tahoma"/>
                <a:cs typeface="Tahoma"/>
              </a:rPr>
              <a:t>is</a:t>
            </a:r>
            <a:r>
              <a:rPr sz="2100" spc="-5" dirty="0">
                <a:latin typeface="Tahoma"/>
                <a:cs typeface="Tahoma"/>
              </a:rPr>
              <a:t> allocated</a:t>
            </a:r>
            <a:r>
              <a:rPr sz="2100" spc="-40" dirty="0">
                <a:latin typeface="Tahoma"/>
                <a:cs typeface="Tahoma"/>
              </a:rPr>
              <a:t> </a:t>
            </a:r>
            <a:r>
              <a:rPr sz="2100" spc="5" dirty="0">
                <a:latin typeface="Tahoma"/>
                <a:cs typeface="Tahoma"/>
              </a:rPr>
              <a:t>and</a:t>
            </a:r>
            <a:r>
              <a:rPr sz="2100" spc="-15" dirty="0">
                <a:latin typeface="Tahoma"/>
                <a:cs typeface="Tahoma"/>
              </a:rPr>
              <a:t> </a:t>
            </a:r>
            <a:r>
              <a:rPr sz="2100" dirty="0">
                <a:latin typeface="Tahoma"/>
                <a:cs typeface="Tahoma"/>
              </a:rPr>
              <a:t>thread</a:t>
            </a:r>
            <a:r>
              <a:rPr sz="2100" spc="-20" dirty="0">
                <a:latin typeface="Tahoma"/>
                <a:cs typeface="Tahoma"/>
              </a:rPr>
              <a:t> </a:t>
            </a:r>
            <a:r>
              <a:rPr sz="2100" dirty="0">
                <a:latin typeface="Tahoma"/>
                <a:cs typeface="Tahoma"/>
              </a:rPr>
              <a:t>control</a:t>
            </a:r>
            <a:r>
              <a:rPr sz="2100" spc="-10" dirty="0">
                <a:latin typeface="Tahoma"/>
                <a:cs typeface="Tahoma"/>
              </a:rPr>
              <a:t> </a:t>
            </a:r>
            <a:r>
              <a:rPr sz="2100" dirty="0">
                <a:latin typeface="Tahoma"/>
                <a:cs typeface="Tahoma"/>
              </a:rPr>
              <a:t>block</a:t>
            </a:r>
            <a:r>
              <a:rPr sz="2100" spc="-10" dirty="0">
                <a:latin typeface="Tahoma"/>
                <a:cs typeface="Tahoma"/>
              </a:rPr>
              <a:t> </a:t>
            </a:r>
            <a:r>
              <a:rPr sz="2100" dirty="0">
                <a:latin typeface="Tahoma"/>
                <a:cs typeface="Tahoma"/>
              </a:rPr>
              <a:t>is</a:t>
            </a:r>
            <a:r>
              <a:rPr sz="2100" spc="-5" dirty="0">
                <a:latin typeface="Tahoma"/>
                <a:cs typeface="Tahoma"/>
              </a:rPr>
              <a:t> </a:t>
            </a:r>
            <a:r>
              <a:rPr sz="2100" dirty="0">
                <a:latin typeface="Tahoma"/>
                <a:cs typeface="Tahoma"/>
              </a:rPr>
              <a:t>created</a:t>
            </a:r>
            <a:endParaRPr sz="2100">
              <a:latin typeface="Tahoma"/>
              <a:cs typeface="Tahoma"/>
            </a:endParaRPr>
          </a:p>
          <a:p>
            <a:pPr marL="356235" indent="-344170">
              <a:lnSpc>
                <a:spcPct val="100000"/>
              </a:lnSpc>
              <a:spcBef>
                <a:spcPts val="505"/>
              </a:spcBef>
              <a:buChar char="•"/>
              <a:tabLst>
                <a:tab pos="356235" algn="l"/>
                <a:tab pos="356870" algn="l"/>
              </a:tabLst>
            </a:pPr>
            <a:r>
              <a:rPr sz="2100" dirty="0">
                <a:latin typeface="Tahoma"/>
                <a:cs typeface="Tahoma"/>
              </a:rPr>
              <a:t>Once</a:t>
            </a:r>
            <a:r>
              <a:rPr sz="2100" spc="-5" dirty="0">
                <a:latin typeface="Tahoma"/>
                <a:cs typeface="Tahoma"/>
              </a:rPr>
              <a:t> created,</a:t>
            </a:r>
            <a:r>
              <a:rPr sz="2100" spc="-15" dirty="0">
                <a:latin typeface="Tahoma"/>
                <a:cs typeface="Tahoma"/>
              </a:rPr>
              <a:t> </a:t>
            </a:r>
            <a:r>
              <a:rPr sz="2100" dirty="0">
                <a:latin typeface="Tahoma"/>
                <a:cs typeface="Tahoma"/>
              </a:rPr>
              <a:t>a thread</a:t>
            </a:r>
            <a:r>
              <a:rPr sz="2100" spc="-15" dirty="0">
                <a:latin typeface="Tahoma"/>
                <a:cs typeface="Tahoma"/>
              </a:rPr>
              <a:t> </a:t>
            </a:r>
            <a:r>
              <a:rPr sz="2100" dirty="0">
                <a:latin typeface="Tahoma"/>
                <a:cs typeface="Tahoma"/>
              </a:rPr>
              <a:t>may</a:t>
            </a:r>
            <a:r>
              <a:rPr sz="2100" spc="-5" dirty="0">
                <a:latin typeface="Tahoma"/>
                <a:cs typeface="Tahoma"/>
              </a:rPr>
              <a:t> </a:t>
            </a:r>
            <a:r>
              <a:rPr sz="2100" dirty="0">
                <a:latin typeface="Tahoma"/>
                <a:cs typeface="Tahoma"/>
              </a:rPr>
              <a:t>create</a:t>
            </a:r>
            <a:r>
              <a:rPr sz="2100" spc="-25" dirty="0">
                <a:latin typeface="Tahoma"/>
                <a:cs typeface="Tahoma"/>
              </a:rPr>
              <a:t> </a:t>
            </a:r>
            <a:r>
              <a:rPr sz="2100" dirty="0">
                <a:latin typeface="Tahoma"/>
                <a:cs typeface="Tahoma"/>
              </a:rPr>
              <a:t>other</a:t>
            </a:r>
            <a:r>
              <a:rPr sz="2100" spc="-30" dirty="0">
                <a:latin typeface="Tahoma"/>
                <a:cs typeface="Tahoma"/>
              </a:rPr>
              <a:t> </a:t>
            </a:r>
            <a:r>
              <a:rPr sz="2100" dirty="0">
                <a:latin typeface="Tahoma"/>
                <a:cs typeface="Tahoma"/>
              </a:rPr>
              <a:t>threads</a:t>
            </a:r>
            <a:endParaRPr sz="2100">
              <a:latin typeface="Tahoma"/>
              <a:cs typeface="Tahoma"/>
            </a:endParaRPr>
          </a:p>
          <a:p>
            <a:pPr marL="756285" marR="5080" lvl="1" indent="-287020">
              <a:lnSpc>
                <a:spcPct val="100000"/>
              </a:lnSpc>
              <a:spcBef>
                <a:spcPts val="459"/>
              </a:spcBef>
              <a:buChar char="–"/>
              <a:tabLst>
                <a:tab pos="756285" algn="l"/>
                <a:tab pos="756920" algn="l"/>
              </a:tabLst>
            </a:pPr>
            <a:r>
              <a:rPr sz="1900" spc="-10" dirty="0">
                <a:latin typeface="Tahoma"/>
                <a:cs typeface="Tahoma"/>
              </a:rPr>
              <a:t>When</a:t>
            </a:r>
            <a:r>
              <a:rPr sz="1900" spc="35" dirty="0">
                <a:latin typeface="Tahoma"/>
                <a:cs typeface="Tahoma"/>
              </a:rPr>
              <a:t> </a:t>
            </a:r>
            <a:r>
              <a:rPr sz="1900" spc="-5" dirty="0">
                <a:latin typeface="Tahoma"/>
                <a:cs typeface="Tahoma"/>
              </a:rPr>
              <a:t>process</a:t>
            </a:r>
            <a:r>
              <a:rPr sz="1900" spc="20" dirty="0">
                <a:latin typeface="Tahoma"/>
                <a:cs typeface="Tahoma"/>
              </a:rPr>
              <a:t> </a:t>
            </a:r>
            <a:r>
              <a:rPr sz="1900" dirty="0">
                <a:latin typeface="Tahoma"/>
                <a:cs typeface="Tahoma"/>
              </a:rPr>
              <a:t>starts</a:t>
            </a:r>
            <a:r>
              <a:rPr sz="1900" spc="20" dirty="0">
                <a:latin typeface="Tahoma"/>
                <a:cs typeface="Tahoma"/>
              </a:rPr>
              <a:t> </a:t>
            </a:r>
            <a:r>
              <a:rPr sz="1900" dirty="0">
                <a:latin typeface="Tahoma"/>
                <a:cs typeface="Tahoma"/>
              </a:rPr>
              <a:t>an</a:t>
            </a:r>
            <a:r>
              <a:rPr sz="1900" spc="-5" dirty="0">
                <a:latin typeface="Tahoma"/>
                <a:cs typeface="Tahoma"/>
              </a:rPr>
              <a:t> "initial</a:t>
            </a:r>
            <a:r>
              <a:rPr sz="1900" spc="50" dirty="0">
                <a:latin typeface="Tahoma"/>
                <a:cs typeface="Tahoma"/>
              </a:rPr>
              <a:t> </a:t>
            </a:r>
            <a:r>
              <a:rPr sz="1900" spc="-10" dirty="0">
                <a:latin typeface="Tahoma"/>
                <a:cs typeface="Tahoma"/>
              </a:rPr>
              <a:t>thread"</a:t>
            </a:r>
            <a:r>
              <a:rPr sz="1900" spc="45" dirty="0">
                <a:latin typeface="Tahoma"/>
                <a:cs typeface="Tahoma"/>
              </a:rPr>
              <a:t> </a:t>
            </a:r>
            <a:r>
              <a:rPr sz="1900" spc="-5" dirty="0">
                <a:latin typeface="Tahoma"/>
                <a:cs typeface="Tahoma"/>
              </a:rPr>
              <a:t>exists</a:t>
            </a:r>
            <a:r>
              <a:rPr sz="1900" dirty="0">
                <a:latin typeface="Tahoma"/>
                <a:cs typeface="Tahoma"/>
              </a:rPr>
              <a:t> </a:t>
            </a:r>
            <a:r>
              <a:rPr sz="1900" spc="-10" dirty="0">
                <a:latin typeface="Tahoma"/>
                <a:cs typeface="Tahoma"/>
              </a:rPr>
              <a:t>by</a:t>
            </a:r>
            <a:r>
              <a:rPr sz="1900" spc="35" dirty="0">
                <a:latin typeface="Tahoma"/>
                <a:cs typeface="Tahoma"/>
              </a:rPr>
              <a:t> </a:t>
            </a:r>
            <a:r>
              <a:rPr sz="1900" spc="-10" dirty="0">
                <a:latin typeface="Tahoma"/>
                <a:cs typeface="Tahoma"/>
              </a:rPr>
              <a:t>default</a:t>
            </a:r>
            <a:r>
              <a:rPr sz="1900" spc="20" dirty="0">
                <a:latin typeface="Tahoma"/>
                <a:cs typeface="Tahoma"/>
              </a:rPr>
              <a:t> </a:t>
            </a:r>
            <a:r>
              <a:rPr sz="1900" spc="-5" dirty="0">
                <a:latin typeface="Tahoma"/>
                <a:cs typeface="Tahoma"/>
              </a:rPr>
              <a:t>and</a:t>
            </a:r>
            <a:r>
              <a:rPr sz="1900" spc="25" dirty="0">
                <a:latin typeface="Tahoma"/>
                <a:cs typeface="Tahoma"/>
              </a:rPr>
              <a:t> </a:t>
            </a:r>
            <a:r>
              <a:rPr sz="1900" spc="-15" dirty="0">
                <a:latin typeface="Tahoma"/>
                <a:cs typeface="Tahoma"/>
              </a:rPr>
              <a:t>is</a:t>
            </a:r>
            <a:r>
              <a:rPr sz="1900" spc="20" dirty="0">
                <a:latin typeface="Tahoma"/>
                <a:cs typeface="Tahoma"/>
              </a:rPr>
              <a:t> </a:t>
            </a:r>
            <a:r>
              <a:rPr sz="1900" spc="-5" dirty="0">
                <a:latin typeface="Tahoma"/>
                <a:cs typeface="Tahoma"/>
              </a:rPr>
              <a:t>the </a:t>
            </a:r>
            <a:r>
              <a:rPr sz="1900" spc="-580" dirty="0">
                <a:latin typeface="Tahoma"/>
                <a:cs typeface="Tahoma"/>
              </a:rPr>
              <a:t> </a:t>
            </a:r>
            <a:r>
              <a:rPr sz="1900" spc="-5" dirty="0">
                <a:latin typeface="Tahoma"/>
                <a:cs typeface="Tahoma"/>
              </a:rPr>
              <a:t>thread</a:t>
            </a:r>
            <a:r>
              <a:rPr sz="1900" spc="20" dirty="0">
                <a:latin typeface="Tahoma"/>
                <a:cs typeface="Tahoma"/>
              </a:rPr>
              <a:t> </a:t>
            </a:r>
            <a:r>
              <a:rPr sz="1900" spc="-5" dirty="0">
                <a:latin typeface="Tahoma"/>
                <a:cs typeface="Tahoma"/>
              </a:rPr>
              <a:t>which</a:t>
            </a:r>
            <a:r>
              <a:rPr sz="1900" spc="35" dirty="0">
                <a:latin typeface="Tahoma"/>
                <a:cs typeface="Tahoma"/>
              </a:rPr>
              <a:t> </a:t>
            </a:r>
            <a:r>
              <a:rPr sz="1900" spc="-10" dirty="0">
                <a:latin typeface="Tahoma"/>
                <a:cs typeface="Tahoma"/>
              </a:rPr>
              <a:t>runs</a:t>
            </a:r>
            <a:r>
              <a:rPr sz="1900" spc="35" dirty="0">
                <a:latin typeface="Tahoma"/>
                <a:cs typeface="Tahoma"/>
              </a:rPr>
              <a:t> </a:t>
            </a:r>
            <a:r>
              <a:rPr sz="1900" spc="-10" dirty="0">
                <a:latin typeface="Tahoma"/>
                <a:cs typeface="Tahoma"/>
              </a:rPr>
              <a:t>main</a:t>
            </a:r>
            <a:endParaRPr sz="1900">
              <a:latin typeface="Tahoma"/>
              <a:cs typeface="Tahoma"/>
            </a:endParaRPr>
          </a:p>
          <a:p>
            <a:pPr marL="356235" indent="-344170">
              <a:lnSpc>
                <a:spcPct val="100000"/>
              </a:lnSpc>
              <a:spcBef>
                <a:spcPts val="415"/>
              </a:spcBef>
              <a:buChar char="•"/>
              <a:tabLst>
                <a:tab pos="356235" algn="l"/>
                <a:tab pos="356870" algn="l"/>
              </a:tabLst>
            </a:pPr>
            <a:r>
              <a:rPr sz="2100" spc="-5" dirty="0">
                <a:latin typeface="Tahoma"/>
                <a:cs typeface="Tahoma"/>
              </a:rPr>
              <a:t>F</a:t>
            </a:r>
            <a:r>
              <a:rPr sz="2100" spc="5" dirty="0">
                <a:latin typeface="Tahoma"/>
                <a:cs typeface="Tahoma"/>
              </a:rPr>
              <a:t>un</a:t>
            </a:r>
            <a:r>
              <a:rPr sz="2100" spc="-5" dirty="0">
                <a:latin typeface="Tahoma"/>
                <a:cs typeface="Tahoma"/>
              </a:rPr>
              <a:t>c</a:t>
            </a:r>
            <a:r>
              <a:rPr sz="2100" spc="10" dirty="0">
                <a:latin typeface="Tahoma"/>
                <a:cs typeface="Tahoma"/>
              </a:rPr>
              <a:t>t</a:t>
            </a:r>
            <a:r>
              <a:rPr sz="2100" spc="-20" dirty="0">
                <a:latin typeface="Tahoma"/>
                <a:cs typeface="Tahoma"/>
              </a:rPr>
              <a:t>i</a:t>
            </a:r>
            <a:r>
              <a:rPr sz="2100" spc="10" dirty="0">
                <a:latin typeface="Tahoma"/>
                <a:cs typeface="Tahoma"/>
              </a:rPr>
              <a:t>o</a:t>
            </a:r>
            <a:r>
              <a:rPr sz="2100" dirty="0">
                <a:latin typeface="Tahoma"/>
                <a:cs typeface="Tahoma"/>
              </a:rPr>
              <a:t>n </a:t>
            </a:r>
            <a:r>
              <a:rPr sz="2100" dirty="0">
                <a:latin typeface="Consolas"/>
                <a:cs typeface="Consolas"/>
              </a:rPr>
              <a:t>pth</a:t>
            </a:r>
            <a:r>
              <a:rPr sz="2100" spc="-25" dirty="0">
                <a:latin typeface="Consolas"/>
                <a:cs typeface="Consolas"/>
              </a:rPr>
              <a:t>r</a:t>
            </a:r>
            <a:r>
              <a:rPr sz="2100" dirty="0">
                <a:latin typeface="Consolas"/>
                <a:cs typeface="Consolas"/>
              </a:rPr>
              <a:t>ead_cr</a:t>
            </a:r>
            <a:r>
              <a:rPr sz="2100" spc="-25" dirty="0">
                <a:latin typeface="Consolas"/>
                <a:cs typeface="Consolas"/>
              </a:rPr>
              <a:t>e</a:t>
            </a:r>
            <a:r>
              <a:rPr sz="2100" dirty="0">
                <a:latin typeface="Consolas"/>
                <a:cs typeface="Consolas"/>
              </a:rPr>
              <a:t>ate</a:t>
            </a:r>
            <a:r>
              <a:rPr sz="2100" spc="-535" dirty="0">
                <a:latin typeface="Consolas"/>
                <a:cs typeface="Consolas"/>
              </a:rPr>
              <a:t> </a:t>
            </a:r>
            <a:r>
              <a:rPr sz="2100" spc="-5" dirty="0">
                <a:latin typeface="Tahoma"/>
                <a:cs typeface="Tahoma"/>
              </a:rPr>
              <a:t>r</a:t>
            </a:r>
            <a:r>
              <a:rPr sz="2100" spc="5" dirty="0">
                <a:latin typeface="Tahoma"/>
                <a:cs typeface="Tahoma"/>
              </a:rPr>
              <a:t>e</a:t>
            </a:r>
            <a:r>
              <a:rPr sz="2100" spc="-10" dirty="0">
                <a:latin typeface="Tahoma"/>
                <a:cs typeface="Tahoma"/>
              </a:rPr>
              <a:t>t</a:t>
            </a:r>
            <a:r>
              <a:rPr sz="2100" spc="5" dirty="0">
                <a:latin typeface="Tahoma"/>
                <a:cs typeface="Tahoma"/>
              </a:rPr>
              <a:t>u</a:t>
            </a:r>
            <a:r>
              <a:rPr sz="2100" spc="-5" dirty="0">
                <a:latin typeface="Tahoma"/>
                <a:cs typeface="Tahoma"/>
              </a:rPr>
              <a:t>r</a:t>
            </a:r>
            <a:r>
              <a:rPr sz="2100" spc="5" dirty="0">
                <a:latin typeface="Tahoma"/>
                <a:cs typeface="Tahoma"/>
              </a:rPr>
              <a:t>n</a:t>
            </a:r>
            <a:r>
              <a:rPr sz="2100" dirty="0">
                <a:latin typeface="Tahoma"/>
                <a:cs typeface="Tahoma"/>
              </a:rPr>
              <a:t>s</a:t>
            </a:r>
            <a:endParaRPr sz="2100">
              <a:latin typeface="Tahoma"/>
              <a:cs typeface="Tahoma"/>
            </a:endParaRPr>
          </a:p>
          <a:p>
            <a:pPr marL="756285" lvl="1" indent="-287020">
              <a:lnSpc>
                <a:spcPct val="100000"/>
              </a:lnSpc>
              <a:spcBef>
                <a:spcPts val="550"/>
              </a:spcBef>
              <a:buChar char="–"/>
              <a:tabLst>
                <a:tab pos="756285" algn="l"/>
                <a:tab pos="756920" algn="l"/>
              </a:tabLst>
            </a:pPr>
            <a:r>
              <a:rPr sz="1900" spc="-10" dirty="0">
                <a:latin typeface="Tahoma"/>
                <a:cs typeface="Tahoma"/>
              </a:rPr>
              <a:t>zero,</a:t>
            </a:r>
            <a:r>
              <a:rPr sz="1900" spc="20" dirty="0">
                <a:latin typeface="Tahoma"/>
                <a:cs typeface="Tahoma"/>
              </a:rPr>
              <a:t> </a:t>
            </a:r>
            <a:r>
              <a:rPr sz="1900" spc="-15" dirty="0">
                <a:latin typeface="Tahoma"/>
                <a:cs typeface="Tahoma"/>
              </a:rPr>
              <a:t>if</a:t>
            </a:r>
            <a:r>
              <a:rPr sz="1900" dirty="0">
                <a:latin typeface="Tahoma"/>
                <a:cs typeface="Tahoma"/>
              </a:rPr>
              <a:t> </a:t>
            </a:r>
            <a:r>
              <a:rPr sz="1900" spc="-5" dirty="0">
                <a:latin typeface="Tahoma"/>
                <a:cs typeface="Tahoma"/>
              </a:rPr>
              <a:t>success</a:t>
            </a:r>
            <a:endParaRPr sz="1900">
              <a:latin typeface="Tahoma"/>
              <a:cs typeface="Tahoma"/>
            </a:endParaRPr>
          </a:p>
          <a:p>
            <a:pPr marL="756285" lvl="1" indent="-287020">
              <a:lnSpc>
                <a:spcPct val="100000"/>
              </a:lnSpc>
              <a:spcBef>
                <a:spcPts val="455"/>
              </a:spcBef>
              <a:buChar char="–"/>
              <a:tabLst>
                <a:tab pos="756285" algn="l"/>
                <a:tab pos="756920" algn="l"/>
              </a:tabLst>
            </a:pPr>
            <a:r>
              <a:rPr sz="1900" spc="-10" dirty="0">
                <a:latin typeface="Tahoma"/>
                <a:cs typeface="Tahoma"/>
              </a:rPr>
              <a:t>Non-zero</a:t>
            </a:r>
            <a:r>
              <a:rPr sz="1900" spc="25" dirty="0">
                <a:latin typeface="Tahoma"/>
                <a:cs typeface="Tahoma"/>
              </a:rPr>
              <a:t> </a:t>
            </a:r>
            <a:r>
              <a:rPr sz="1900" spc="-15" dirty="0">
                <a:latin typeface="Tahoma"/>
                <a:cs typeface="Tahoma"/>
              </a:rPr>
              <a:t>if</a:t>
            </a:r>
            <a:r>
              <a:rPr sz="1900" dirty="0">
                <a:latin typeface="Tahoma"/>
                <a:cs typeface="Tahoma"/>
              </a:rPr>
              <a:t> </a:t>
            </a:r>
            <a:r>
              <a:rPr sz="1900" spc="-5" dirty="0">
                <a:latin typeface="Tahoma"/>
                <a:cs typeface="Tahoma"/>
              </a:rPr>
              <a:t>error</a:t>
            </a:r>
            <a:endParaRPr sz="1900">
              <a:latin typeface="Tahoma"/>
              <a:cs typeface="Tahoma"/>
            </a:endParaRPr>
          </a:p>
        </p:txBody>
      </p:sp>
      <p:sp>
        <p:nvSpPr>
          <p:cNvPr id="5" name="object 5"/>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15" dirty="0"/>
              <a:t>4-Threads</a:t>
            </a:r>
          </a:p>
        </p:txBody>
      </p:sp>
      <p:sp>
        <p:nvSpPr>
          <p:cNvPr id="6" name="object 6"/>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36</a:t>
            </a:fld>
            <a:endParaRPr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9082" y="807240"/>
            <a:ext cx="2549525" cy="452120"/>
          </a:xfrm>
          <a:prstGeom prst="rect">
            <a:avLst/>
          </a:prstGeom>
        </p:spPr>
        <p:txBody>
          <a:bodyPr vert="horz" wrap="square" lIns="0" tIns="12065" rIns="0" bIns="0" rtlCol="0">
            <a:spAutoFit/>
          </a:bodyPr>
          <a:lstStyle/>
          <a:p>
            <a:pPr marL="12700">
              <a:lnSpc>
                <a:spcPct val="100000"/>
              </a:lnSpc>
              <a:spcBef>
                <a:spcPts val="95"/>
              </a:spcBef>
            </a:pPr>
            <a:r>
              <a:rPr spc="-10" dirty="0"/>
              <a:t>Thread </a:t>
            </a:r>
            <a:r>
              <a:rPr spc="-5" dirty="0"/>
              <a:t>Creation</a:t>
            </a:r>
          </a:p>
        </p:txBody>
      </p:sp>
      <p:sp>
        <p:nvSpPr>
          <p:cNvPr id="3" name="object 3"/>
          <p:cNvSpPr/>
          <p:nvPr/>
        </p:nvSpPr>
        <p:spPr>
          <a:xfrm>
            <a:off x="1488948" y="1691639"/>
            <a:ext cx="7082155" cy="1609725"/>
          </a:xfrm>
          <a:custGeom>
            <a:avLst/>
            <a:gdLst/>
            <a:ahLst/>
            <a:cxnLst/>
            <a:rect l="l" t="t" r="r" b="b"/>
            <a:pathLst>
              <a:path w="7082155" h="1609725">
                <a:moveTo>
                  <a:pt x="7082028" y="1609344"/>
                </a:moveTo>
                <a:lnTo>
                  <a:pt x="0" y="1609344"/>
                </a:lnTo>
                <a:lnTo>
                  <a:pt x="0" y="0"/>
                </a:lnTo>
                <a:lnTo>
                  <a:pt x="7082028" y="0"/>
                </a:lnTo>
                <a:lnTo>
                  <a:pt x="7082028" y="12192"/>
                </a:lnTo>
                <a:lnTo>
                  <a:pt x="25908" y="12192"/>
                </a:lnTo>
                <a:lnTo>
                  <a:pt x="12192" y="25908"/>
                </a:lnTo>
                <a:lnTo>
                  <a:pt x="25908" y="25908"/>
                </a:lnTo>
                <a:lnTo>
                  <a:pt x="25908" y="1584959"/>
                </a:lnTo>
                <a:lnTo>
                  <a:pt x="12192" y="1584959"/>
                </a:lnTo>
                <a:lnTo>
                  <a:pt x="25908" y="1597151"/>
                </a:lnTo>
                <a:lnTo>
                  <a:pt x="7082028" y="1597151"/>
                </a:lnTo>
                <a:lnTo>
                  <a:pt x="7082028" y="1609344"/>
                </a:lnTo>
                <a:close/>
              </a:path>
              <a:path w="7082155" h="1609725">
                <a:moveTo>
                  <a:pt x="25908" y="25908"/>
                </a:moveTo>
                <a:lnTo>
                  <a:pt x="12192" y="25908"/>
                </a:lnTo>
                <a:lnTo>
                  <a:pt x="25908" y="12192"/>
                </a:lnTo>
                <a:lnTo>
                  <a:pt x="25908" y="25908"/>
                </a:lnTo>
                <a:close/>
              </a:path>
              <a:path w="7082155" h="1609725">
                <a:moveTo>
                  <a:pt x="7056120" y="25908"/>
                </a:moveTo>
                <a:lnTo>
                  <a:pt x="25908" y="25908"/>
                </a:lnTo>
                <a:lnTo>
                  <a:pt x="25908" y="12192"/>
                </a:lnTo>
                <a:lnTo>
                  <a:pt x="7056120" y="12192"/>
                </a:lnTo>
                <a:lnTo>
                  <a:pt x="7056120" y="25908"/>
                </a:lnTo>
                <a:close/>
              </a:path>
              <a:path w="7082155" h="1609725">
                <a:moveTo>
                  <a:pt x="7056120" y="1597151"/>
                </a:moveTo>
                <a:lnTo>
                  <a:pt x="7056120" y="12192"/>
                </a:lnTo>
                <a:lnTo>
                  <a:pt x="7069836" y="25908"/>
                </a:lnTo>
                <a:lnTo>
                  <a:pt x="7082028" y="25908"/>
                </a:lnTo>
                <a:lnTo>
                  <a:pt x="7082028" y="1584959"/>
                </a:lnTo>
                <a:lnTo>
                  <a:pt x="7069836" y="1584959"/>
                </a:lnTo>
                <a:lnTo>
                  <a:pt x="7056120" y="1597151"/>
                </a:lnTo>
                <a:close/>
              </a:path>
              <a:path w="7082155" h="1609725">
                <a:moveTo>
                  <a:pt x="7082028" y="25908"/>
                </a:moveTo>
                <a:lnTo>
                  <a:pt x="7069836" y="25908"/>
                </a:lnTo>
                <a:lnTo>
                  <a:pt x="7056120" y="12192"/>
                </a:lnTo>
                <a:lnTo>
                  <a:pt x="7082028" y="12192"/>
                </a:lnTo>
                <a:lnTo>
                  <a:pt x="7082028" y="25908"/>
                </a:lnTo>
                <a:close/>
              </a:path>
              <a:path w="7082155" h="1609725">
                <a:moveTo>
                  <a:pt x="25908" y="1597151"/>
                </a:moveTo>
                <a:lnTo>
                  <a:pt x="12192" y="1584959"/>
                </a:lnTo>
                <a:lnTo>
                  <a:pt x="25908" y="1584959"/>
                </a:lnTo>
                <a:lnTo>
                  <a:pt x="25908" y="1597151"/>
                </a:lnTo>
                <a:close/>
              </a:path>
              <a:path w="7082155" h="1609725">
                <a:moveTo>
                  <a:pt x="7056120" y="1597151"/>
                </a:moveTo>
                <a:lnTo>
                  <a:pt x="25908" y="1597151"/>
                </a:lnTo>
                <a:lnTo>
                  <a:pt x="25908" y="1584959"/>
                </a:lnTo>
                <a:lnTo>
                  <a:pt x="7056120" y="1584959"/>
                </a:lnTo>
                <a:lnTo>
                  <a:pt x="7056120" y="1597151"/>
                </a:lnTo>
                <a:close/>
              </a:path>
              <a:path w="7082155" h="1609725">
                <a:moveTo>
                  <a:pt x="7082028" y="1597151"/>
                </a:moveTo>
                <a:lnTo>
                  <a:pt x="7056120" y="1597151"/>
                </a:lnTo>
                <a:lnTo>
                  <a:pt x="7069836" y="1584959"/>
                </a:lnTo>
                <a:lnTo>
                  <a:pt x="7082028" y="1584959"/>
                </a:lnTo>
                <a:lnTo>
                  <a:pt x="7082028" y="1597151"/>
                </a:lnTo>
                <a:close/>
              </a:path>
            </a:pathLst>
          </a:custGeom>
          <a:solidFill>
            <a:srgbClr val="0070BF"/>
          </a:solidFill>
        </p:spPr>
        <p:txBody>
          <a:bodyPr wrap="square" lIns="0" tIns="0" rIns="0" bIns="0" rtlCol="0"/>
          <a:lstStyle/>
          <a:p>
            <a:endParaRPr/>
          </a:p>
        </p:txBody>
      </p:sp>
      <p:sp>
        <p:nvSpPr>
          <p:cNvPr id="4" name="object 4"/>
          <p:cNvSpPr txBox="1"/>
          <p:nvPr/>
        </p:nvSpPr>
        <p:spPr>
          <a:xfrm>
            <a:off x="859021" y="1671308"/>
            <a:ext cx="7505700" cy="3133090"/>
          </a:xfrm>
          <a:prstGeom prst="rect">
            <a:avLst/>
          </a:prstGeom>
        </p:spPr>
        <p:txBody>
          <a:bodyPr vert="horz" wrap="square" lIns="0" tIns="76200" rIns="0" bIns="0" rtlCol="0">
            <a:spAutoFit/>
          </a:bodyPr>
          <a:lstStyle/>
          <a:p>
            <a:pPr marL="733425" algn="just">
              <a:lnSpc>
                <a:spcPct val="100000"/>
              </a:lnSpc>
              <a:spcBef>
                <a:spcPts val="600"/>
              </a:spcBef>
            </a:pPr>
            <a:r>
              <a:rPr sz="2100" b="1" spc="-5" dirty="0">
                <a:latin typeface="Tahoma"/>
                <a:cs typeface="Tahoma"/>
              </a:rPr>
              <a:t>int</a:t>
            </a:r>
            <a:r>
              <a:rPr sz="2100" b="1" spc="50" dirty="0">
                <a:latin typeface="Tahoma"/>
                <a:cs typeface="Tahoma"/>
              </a:rPr>
              <a:t> </a:t>
            </a:r>
            <a:r>
              <a:rPr sz="2100" dirty="0">
                <a:latin typeface="Tahoma"/>
                <a:cs typeface="Tahoma"/>
              </a:rPr>
              <a:t>pthread_create</a:t>
            </a:r>
            <a:r>
              <a:rPr sz="2100" spc="-35" dirty="0">
                <a:latin typeface="Tahoma"/>
                <a:cs typeface="Tahoma"/>
              </a:rPr>
              <a:t> </a:t>
            </a:r>
            <a:r>
              <a:rPr sz="2100" spc="-5" dirty="0">
                <a:latin typeface="Tahoma"/>
                <a:cs typeface="Tahoma"/>
              </a:rPr>
              <a:t>(pthread_t</a:t>
            </a:r>
            <a:r>
              <a:rPr sz="2100" spc="-25" dirty="0">
                <a:latin typeface="Tahoma"/>
                <a:cs typeface="Tahoma"/>
              </a:rPr>
              <a:t> </a:t>
            </a:r>
            <a:r>
              <a:rPr sz="2100" dirty="0">
                <a:latin typeface="Tahoma"/>
                <a:cs typeface="Tahoma"/>
              </a:rPr>
              <a:t>*thread_id,</a:t>
            </a:r>
            <a:endParaRPr sz="2100">
              <a:latin typeface="Tahoma"/>
              <a:cs typeface="Tahoma"/>
            </a:endParaRPr>
          </a:p>
          <a:p>
            <a:pPr marL="3487420" marR="5080" indent="22225" algn="just">
              <a:lnSpc>
                <a:spcPct val="120000"/>
              </a:lnSpc>
            </a:pPr>
            <a:r>
              <a:rPr sz="2100" b="1" spc="-5" dirty="0">
                <a:latin typeface="Tahoma"/>
                <a:cs typeface="Tahoma"/>
              </a:rPr>
              <a:t>const </a:t>
            </a:r>
            <a:r>
              <a:rPr sz="2100" spc="-5" dirty="0">
                <a:latin typeface="Tahoma"/>
                <a:cs typeface="Tahoma"/>
              </a:rPr>
              <a:t>pthread_attr_t </a:t>
            </a:r>
            <a:r>
              <a:rPr sz="2100" dirty="0">
                <a:latin typeface="Tahoma"/>
                <a:cs typeface="Tahoma"/>
              </a:rPr>
              <a:t>*attributes, </a:t>
            </a:r>
            <a:r>
              <a:rPr sz="2100" spc="-645" dirty="0">
                <a:latin typeface="Tahoma"/>
                <a:cs typeface="Tahoma"/>
              </a:rPr>
              <a:t> </a:t>
            </a:r>
            <a:r>
              <a:rPr sz="2100" b="1" spc="-5" dirty="0">
                <a:latin typeface="Tahoma"/>
                <a:cs typeface="Tahoma"/>
              </a:rPr>
              <a:t>void </a:t>
            </a:r>
            <a:r>
              <a:rPr sz="2100" spc="-5" dirty="0">
                <a:latin typeface="Tahoma"/>
                <a:cs typeface="Tahoma"/>
              </a:rPr>
              <a:t>*(*thread_function)(void *), </a:t>
            </a:r>
            <a:r>
              <a:rPr sz="2100" spc="-645" dirty="0">
                <a:latin typeface="Tahoma"/>
                <a:cs typeface="Tahoma"/>
              </a:rPr>
              <a:t> </a:t>
            </a:r>
            <a:r>
              <a:rPr sz="2100" b="1" spc="-5" dirty="0">
                <a:latin typeface="Tahoma"/>
                <a:cs typeface="Tahoma"/>
              </a:rPr>
              <a:t>void</a:t>
            </a:r>
            <a:r>
              <a:rPr sz="2100" b="1" spc="40" dirty="0">
                <a:latin typeface="Tahoma"/>
                <a:cs typeface="Tahoma"/>
              </a:rPr>
              <a:t> </a:t>
            </a:r>
            <a:r>
              <a:rPr sz="2100" dirty="0">
                <a:latin typeface="Tahoma"/>
                <a:cs typeface="Tahoma"/>
              </a:rPr>
              <a:t>*arguments);</a:t>
            </a:r>
            <a:endParaRPr sz="2100">
              <a:latin typeface="Tahoma"/>
              <a:cs typeface="Tahoma"/>
            </a:endParaRPr>
          </a:p>
          <a:p>
            <a:pPr>
              <a:lnSpc>
                <a:spcPct val="100000"/>
              </a:lnSpc>
              <a:spcBef>
                <a:spcPts val="15"/>
              </a:spcBef>
            </a:pPr>
            <a:endParaRPr sz="3050">
              <a:latin typeface="Tahoma"/>
              <a:cs typeface="Tahoma"/>
            </a:endParaRPr>
          </a:p>
          <a:p>
            <a:pPr marL="12700">
              <a:lnSpc>
                <a:spcPct val="100000"/>
              </a:lnSpc>
            </a:pPr>
            <a:r>
              <a:rPr sz="2100" spc="-10" dirty="0">
                <a:solidFill>
                  <a:srgbClr val="0070BF"/>
                </a:solidFill>
                <a:latin typeface="Consolas"/>
                <a:cs typeface="Consolas"/>
              </a:rPr>
              <a:t>pthread_t</a:t>
            </a:r>
            <a:r>
              <a:rPr sz="2100" spc="-50" dirty="0">
                <a:solidFill>
                  <a:srgbClr val="0070BF"/>
                </a:solidFill>
                <a:latin typeface="Consolas"/>
                <a:cs typeface="Consolas"/>
              </a:rPr>
              <a:t> </a:t>
            </a:r>
            <a:r>
              <a:rPr sz="2100" spc="-5" dirty="0">
                <a:solidFill>
                  <a:srgbClr val="0070BF"/>
                </a:solidFill>
                <a:latin typeface="Consolas"/>
                <a:cs typeface="Consolas"/>
              </a:rPr>
              <a:t>*thread_id</a:t>
            </a:r>
            <a:endParaRPr sz="2100">
              <a:latin typeface="Consolas"/>
              <a:cs typeface="Consolas"/>
            </a:endParaRPr>
          </a:p>
          <a:p>
            <a:pPr marL="356235" indent="-344170">
              <a:lnSpc>
                <a:spcPct val="100000"/>
              </a:lnSpc>
              <a:spcBef>
                <a:spcPts val="615"/>
              </a:spcBef>
              <a:buChar char="•"/>
              <a:tabLst>
                <a:tab pos="356235" algn="l"/>
                <a:tab pos="356870" algn="l"/>
              </a:tabLst>
            </a:pPr>
            <a:r>
              <a:rPr sz="2100" spc="-10" dirty="0">
                <a:latin typeface="Tahoma"/>
                <a:cs typeface="Tahoma"/>
              </a:rPr>
              <a:t>Hold</a:t>
            </a:r>
            <a:r>
              <a:rPr sz="2100" spc="-20" dirty="0">
                <a:latin typeface="Tahoma"/>
                <a:cs typeface="Tahoma"/>
              </a:rPr>
              <a:t> </a:t>
            </a:r>
            <a:r>
              <a:rPr sz="2100" spc="5" dirty="0">
                <a:latin typeface="Tahoma"/>
                <a:cs typeface="Tahoma"/>
              </a:rPr>
              <a:t>the</a:t>
            </a:r>
            <a:r>
              <a:rPr sz="2100" dirty="0">
                <a:latin typeface="Tahoma"/>
                <a:cs typeface="Tahoma"/>
              </a:rPr>
              <a:t> </a:t>
            </a:r>
            <a:r>
              <a:rPr sz="2100" spc="-5" dirty="0">
                <a:latin typeface="Tahoma"/>
                <a:cs typeface="Tahoma"/>
              </a:rPr>
              <a:t>identifier</a:t>
            </a:r>
            <a:r>
              <a:rPr sz="2100" spc="-35" dirty="0">
                <a:latin typeface="Tahoma"/>
                <a:cs typeface="Tahoma"/>
              </a:rPr>
              <a:t> </a:t>
            </a:r>
            <a:r>
              <a:rPr sz="2100" spc="-5" dirty="0">
                <a:latin typeface="Tahoma"/>
                <a:cs typeface="Tahoma"/>
              </a:rPr>
              <a:t>of</a:t>
            </a:r>
            <a:r>
              <a:rPr sz="2100" spc="15" dirty="0">
                <a:latin typeface="Tahoma"/>
                <a:cs typeface="Tahoma"/>
              </a:rPr>
              <a:t> </a:t>
            </a:r>
            <a:r>
              <a:rPr sz="2100" spc="5" dirty="0">
                <a:latin typeface="Tahoma"/>
                <a:cs typeface="Tahoma"/>
              </a:rPr>
              <a:t>the</a:t>
            </a:r>
            <a:r>
              <a:rPr sz="2100" spc="-20" dirty="0">
                <a:latin typeface="Tahoma"/>
                <a:cs typeface="Tahoma"/>
              </a:rPr>
              <a:t> </a:t>
            </a:r>
            <a:r>
              <a:rPr sz="2100" dirty="0">
                <a:latin typeface="Tahoma"/>
                <a:cs typeface="Tahoma"/>
              </a:rPr>
              <a:t>newly</a:t>
            </a:r>
            <a:r>
              <a:rPr sz="2100" spc="-10" dirty="0">
                <a:latin typeface="Tahoma"/>
                <a:cs typeface="Tahoma"/>
              </a:rPr>
              <a:t> </a:t>
            </a:r>
            <a:r>
              <a:rPr sz="2100" spc="-5" dirty="0">
                <a:latin typeface="Tahoma"/>
                <a:cs typeface="Tahoma"/>
              </a:rPr>
              <a:t>created</a:t>
            </a:r>
            <a:r>
              <a:rPr sz="2100" spc="-15" dirty="0">
                <a:latin typeface="Tahoma"/>
                <a:cs typeface="Tahoma"/>
              </a:rPr>
              <a:t> </a:t>
            </a:r>
            <a:r>
              <a:rPr sz="2100" dirty="0">
                <a:latin typeface="Tahoma"/>
                <a:cs typeface="Tahoma"/>
              </a:rPr>
              <a:t>thread</a:t>
            </a:r>
            <a:endParaRPr sz="2100">
              <a:latin typeface="Tahoma"/>
              <a:cs typeface="Tahoma"/>
            </a:endParaRPr>
          </a:p>
          <a:p>
            <a:pPr marL="356235" indent="-344170">
              <a:lnSpc>
                <a:spcPct val="100000"/>
              </a:lnSpc>
              <a:spcBef>
                <a:spcPts val="500"/>
              </a:spcBef>
              <a:buChar char="•"/>
              <a:tabLst>
                <a:tab pos="356235" algn="l"/>
                <a:tab pos="356870" algn="l"/>
              </a:tabLst>
            </a:pPr>
            <a:r>
              <a:rPr sz="2100" spc="-10" dirty="0">
                <a:latin typeface="Tahoma"/>
                <a:cs typeface="Tahoma"/>
              </a:rPr>
              <a:t>Caller</a:t>
            </a:r>
            <a:r>
              <a:rPr sz="2100" spc="-15" dirty="0">
                <a:latin typeface="Tahoma"/>
                <a:cs typeface="Tahoma"/>
              </a:rPr>
              <a:t> </a:t>
            </a:r>
            <a:r>
              <a:rPr sz="2100" dirty="0">
                <a:latin typeface="Tahoma"/>
                <a:cs typeface="Tahoma"/>
              </a:rPr>
              <a:t>can</a:t>
            </a:r>
            <a:r>
              <a:rPr sz="2100" spc="15" dirty="0">
                <a:latin typeface="Tahoma"/>
                <a:cs typeface="Tahoma"/>
              </a:rPr>
              <a:t> </a:t>
            </a:r>
            <a:r>
              <a:rPr sz="2100" spc="-5" dirty="0">
                <a:latin typeface="Tahoma"/>
                <a:cs typeface="Tahoma"/>
              </a:rPr>
              <a:t>use</a:t>
            </a:r>
            <a:r>
              <a:rPr sz="2100" dirty="0">
                <a:latin typeface="Tahoma"/>
                <a:cs typeface="Tahoma"/>
              </a:rPr>
              <a:t> this</a:t>
            </a:r>
            <a:r>
              <a:rPr sz="2100" spc="-5" dirty="0">
                <a:latin typeface="Tahoma"/>
                <a:cs typeface="Tahoma"/>
              </a:rPr>
              <a:t> </a:t>
            </a:r>
            <a:r>
              <a:rPr sz="2100" dirty="0">
                <a:latin typeface="Tahoma"/>
                <a:cs typeface="Tahoma"/>
              </a:rPr>
              <a:t>thread</a:t>
            </a:r>
            <a:r>
              <a:rPr sz="2100" spc="-15" dirty="0">
                <a:latin typeface="Tahoma"/>
                <a:cs typeface="Tahoma"/>
              </a:rPr>
              <a:t> </a:t>
            </a:r>
            <a:r>
              <a:rPr sz="2100" spc="-5" dirty="0">
                <a:latin typeface="Tahoma"/>
                <a:cs typeface="Tahoma"/>
              </a:rPr>
              <a:t>ID</a:t>
            </a:r>
            <a:r>
              <a:rPr sz="2100" spc="-10" dirty="0">
                <a:latin typeface="Tahoma"/>
                <a:cs typeface="Tahoma"/>
              </a:rPr>
              <a:t> </a:t>
            </a:r>
            <a:r>
              <a:rPr sz="2100" spc="5" dirty="0">
                <a:latin typeface="Tahoma"/>
                <a:cs typeface="Tahoma"/>
              </a:rPr>
              <a:t>to</a:t>
            </a:r>
            <a:r>
              <a:rPr sz="2100" dirty="0">
                <a:latin typeface="Tahoma"/>
                <a:cs typeface="Tahoma"/>
              </a:rPr>
              <a:t> </a:t>
            </a:r>
            <a:r>
              <a:rPr sz="2100" spc="-5" dirty="0">
                <a:latin typeface="Tahoma"/>
                <a:cs typeface="Tahoma"/>
              </a:rPr>
              <a:t>perform various</a:t>
            </a:r>
            <a:r>
              <a:rPr sz="2100" spc="15" dirty="0">
                <a:latin typeface="Tahoma"/>
                <a:cs typeface="Tahoma"/>
              </a:rPr>
              <a:t> </a:t>
            </a:r>
            <a:r>
              <a:rPr sz="2100" dirty="0">
                <a:latin typeface="Tahoma"/>
                <a:cs typeface="Tahoma"/>
              </a:rPr>
              <a:t>operations</a:t>
            </a:r>
            <a:endParaRPr sz="2100">
              <a:latin typeface="Tahoma"/>
              <a:cs typeface="Tahoma"/>
            </a:endParaRPr>
          </a:p>
        </p:txBody>
      </p:sp>
      <p:sp>
        <p:nvSpPr>
          <p:cNvPr id="5" name="object 5"/>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15" dirty="0"/>
              <a:t>4-Threads</a:t>
            </a:r>
          </a:p>
        </p:txBody>
      </p:sp>
      <p:sp>
        <p:nvSpPr>
          <p:cNvPr id="6" name="object 6"/>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37</a:t>
            </a:fld>
            <a:endParaRPr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9082" y="807240"/>
            <a:ext cx="2549525" cy="452120"/>
          </a:xfrm>
          <a:prstGeom prst="rect">
            <a:avLst/>
          </a:prstGeom>
        </p:spPr>
        <p:txBody>
          <a:bodyPr vert="horz" wrap="square" lIns="0" tIns="12065" rIns="0" bIns="0" rtlCol="0">
            <a:spAutoFit/>
          </a:bodyPr>
          <a:lstStyle/>
          <a:p>
            <a:pPr marL="12700">
              <a:lnSpc>
                <a:spcPct val="100000"/>
              </a:lnSpc>
              <a:spcBef>
                <a:spcPts val="95"/>
              </a:spcBef>
            </a:pPr>
            <a:r>
              <a:rPr spc="-10" dirty="0"/>
              <a:t>Thread </a:t>
            </a:r>
            <a:r>
              <a:rPr spc="-5" dirty="0"/>
              <a:t>Creation</a:t>
            </a:r>
          </a:p>
        </p:txBody>
      </p:sp>
      <p:sp>
        <p:nvSpPr>
          <p:cNvPr id="3" name="object 3"/>
          <p:cNvSpPr/>
          <p:nvPr/>
        </p:nvSpPr>
        <p:spPr>
          <a:xfrm>
            <a:off x="1488948" y="1569719"/>
            <a:ext cx="7082155" cy="1609725"/>
          </a:xfrm>
          <a:custGeom>
            <a:avLst/>
            <a:gdLst/>
            <a:ahLst/>
            <a:cxnLst/>
            <a:rect l="l" t="t" r="r" b="b"/>
            <a:pathLst>
              <a:path w="7082155" h="1609725">
                <a:moveTo>
                  <a:pt x="7082028" y="1609344"/>
                </a:moveTo>
                <a:lnTo>
                  <a:pt x="0" y="1609344"/>
                </a:lnTo>
                <a:lnTo>
                  <a:pt x="0" y="0"/>
                </a:lnTo>
                <a:lnTo>
                  <a:pt x="7082028" y="0"/>
                </a:lnTo>
                <a:lnTo>
                  <a:pt x="7082028" y="12192"/>
                </a:lnTo>
                <a:lnTo>
                  <a:pt x="25908" y="12192"/>
                </a:lnTo>
                <a:lnTo>
                  <a:pt x="12192" y="25908"/>
                </a:lnTo>
                <a:lnTo>
                  <a:pt x="25908" y="25908"/>
                </a:lnTo>
                <a:lnTo>
                  <a:pt x="25908" y="1584959"/>
                </a:lnTo>
                <a:lnTo>
                  <a:pt x="12192" y="1584959"/>
                </a:lnTo>
                <a:lnTo>
                  <a:pt x="25908" y="1597151"/>
                </a:lnTo>
                <a:lnTo>
                  <a:pt x="7082028" y="1597151"/>
                </a:lnTo>
                <a:lnTo>
                  <a:pt x="7082028" y="1609344"/>
                </a:lnTo>
                <a:close/>
              </a:path>
              <a:path w="7082155" h="1609725">
                <a:moveTo>
                  <a:pt x="25908" y="25908"/>
                </a:moveTo>
                <a:lnTo>
                  <a:pt x="12192" y="25908"/>
                </a:lnTo>
                <a:lnTo>
                  <a:pt x="25908" y="12192"/>
                </a:lnTo>
                <a:lnTo>
                  <a:pt x="25908" y="25908"/>
                </a:lnTo>
                <a:close/>
              </a:path>
              <a:path w="7082155" h="1609725">
                <a:moveTo>
                  <a:pt x="7056120" y="25908"/>
                </a:moveTo>
                <a:lnTo>
                  <a:pt x="25908" y="25908"/>
                </a:lnTo>
                <a:lnTo>
                  <a:pt x="25908" y="12192"/>
                </a:lnTo>
                <a:lnTo>
                  <a:pt x="7056120" y="12192"/>
                </a:lnTo>
                <a:lnTo>
                  <a:pt x="7056120" y="25908"/>
                </a:lnTo>
                <a:close/>
              </a:path>
              <a:path w="7082155" h="1609725">
                <a:moveTo>
                  <a:pt x="7056120" y="1597151"/>
                </a:moveTo>
                <a:lnTo>
                  <a:pt x="7056120" y="12192"/>
                </a:lnTo>
                <a:lnTo>
                  <a:pt x="7069836" y="25908"/>
                </a:lnTo>
                <a:lnTo>
                  <a:pt x="7082028" y="25908"/>
                </a:lnTo>
                <a:lnTo>
                  <a:pt x="7082028" y="1584959"/>
                </a:lnTo>
                <a:lnTo>
                  <a:pt x="7069836" y="1584959"/>
                </a:lnTo>
                <a:lnTo>
                  <a:pt x="7056120" y="1597151"/>
                </a:lnTo>
                <a:close/>
              </a:path>
              <a:path w="7082155" h="1609725">
                <a:moveTo>
                  <a:pt x="7082028" y="25908"/>
                </a:moveTo>
                <a:lnTo>
                  <a:pt x="7069836" y="25908"/>
                </a:lnTo>
                <a:lnTo>
                  <a:pt x="7056120" y="12192"/>
                </a:lnTo>
                <a:lnTo>
                  <a:pt x="7082028" y="12192"/>
                </a:lnTo>
                <a:lnTo>
                  <a:pt x="7082028" y="25908"/>
                </a:lnTo>
                <a:close/>
              </a:path>
              <a:path w="7082155" h="1609725">
                <a:moveTo>
                  <a:pt x="25908" y="1597151"/>
                </a:moveTo>
                <a:lnTo>
                  <a:pt x="12192" y="1584959"/>
                </a:lnTo>
                <a:lnTo>
                  <a:pt x="25908" y="1584959"/>
                </a:lnTo>
                <a:lnTo>
                  <a:pt x="25908" y="1597151"/>
                </a:lnTo>
                <a:close/>
              </a:path>
              <a:path w="7082155" h="1609725">
                <a:moveTo>
                  <a:pt x="7056120" y="1597151"/>
                </a:moveTo>
                <a:lnTo>
                  <a:pt x="25908" y="1597151"/>
                </a:lnTo>
                <a:lnTo>
                  <a:pt x="25908" y="1584959"/>
                </a:lnTo>
                <a:lnTo>
                  <a:pt x="7056120" y="1584959"/>
                </a:lnTo>
                <a:lnTo>
                  <a:pt x="7056120" y="1597151"/>
                </a:lnTo>
                <a:close/>
              </a:path>
              <a:path w="7082155" h="1609725">
                <a:moveTo>
                  <a:pt x="7082028" y="1597151"/>
                </a:moveTo>
                <a:lnTo>
                  <a:pt x="7056120" y="1597151"/>
                </a:lnTo>
                <a:lnTo>
                  <a:pt x="7069836" y="1584959"/>
                </a:lnTo>
                <a:lnTo>
                  <a:pt x="7082028" y="1584959"/>
                </a:lnTo>
                <a:lnTo>
                  <a:pt x="7082028" y="1597151"/>
                </a:lnTo>
                <a:close/>
              </a:path>
            </a:pathLst>
          </a:custGeom>
          <a:solidFill>
            <a:srgbClr val="0070BF"/>
          </a:solidFill>
        </p:spPr>
        <p:txBody>
          <a:bodyPr wrap="square" lIns="0" tIns="0" rIns="0" bIns="0" rtlCol="0"/>
          <a:lstStyle/>
          <a:p>
            <a:endParaRPr/>
          </a:p>
        </p:txBody>
      </p:sp>
      <p:sp>
        <p:nvSpPr>
          <p:cNvPr id="4" name="object 4"/>
          <p:cNvSpPr txBox="1"/>
          <p:nvPr/>
        </p:nvSpPr>
        <p:spPr>
          <a:xfrm>
            <a:off x="859021" y="1535745"/>
            <a:ext cx="7541895" cy="5005705"/>
          </a:xfrm>
          <a:prstGeom prst="rect">
            <a:avLst/>
          </a:prstGeom>
        </p:spPr>
        <p:txBody>
          <a:bodyPr vert="horz" wrap="square" lIns="0" tIns="76200" rIns="0" bIns="0" rtlCol="0">
            <a:spAutoFit/>
          </a:bodyPr>
          <a:lstStyle/>
          <a:p>
            <a:pPr marL="733425" algn="just">
              <a:lnSpc>
                <a:spcPct val="100000"/>
              </a:lnSpc>
              <a:spcBef>
                <a:spcPts val="600"/>
              </a:spcBef>
            </a:pPr>
            <a:r>
              <a:rPr sz="2100" b="1" dirty="0">
                <a:latin typeface="Consolas"/>
                <a:cs typeface="Consolas"/>
              </a:rPr>
              <a:t>int</a:t>
            </a:r>
            <a:r>
              <a:rPr sz="2100" b="1" spc="-15" dirty="0">
                <a:latin typeface="Consolas"/>
                <a:cs typeface="Consolas"/>
              </a:rPr>
              <a:t> </a:t>
            </a:r>
            <a:r>
              <a:rPr sz="2100" spc="-10" dirty="0">
                <a:latin typeface="Consolas"/>
                <a:cs typeface="Consolas"/>
              </a:rPr>
              <a:t>pthread_create</a:t>
            </a:r>
            <a:r>
              <a:rPr sz="2100" spc="-25" dirty="0">
                <a:latin typeface="Consolas"/>
                <a:cs typeface="Consolas"/>
              </a:rPr>
              <a:t> </a:t>
            </a:r>
            <a:r>
              <a:rPr sz="2100" spc="-5" dirty="0">
                <a:latin typeface="Consolas"/>
                <a:cs typeface="Consolas"/>
              </a:rPr>
              <a:t>(pthread_t</a:t>
            </a:r>
            <a:r>
              <a:rPr sz="2100" spc="-25" dirty="0">
                <a:latin typeface="Consolas"/>
                <a:cs typeface="Consolas"/>
              </a:rPr>
              <a:t> </a:t>
            </a:r>
            <a:r>
              <a:rPr sz="2100" spc="-10" dirty="0">
                <a:latin typeface="Consolas"/>
                <a:cs typeface="Consolas"/>
              </a:rPr>
              <a:t>*thread_id,</a:t>
            </a:r>
            <a:endParaRPr sz="2100" dirty="0">
              <a:latin typeface="Consolas"/>
              <a:cs typeface="Consolas"/>
            </a:endParaRPr>
          </a:p>
          <a:p>
            <a:pPr marL="2708275" marR="5080" indent="-76200" algn="just">
              <a:lnSpc>
                <a:spcPct val="120000"/>
              </a:lnSpc>
            </a:pPr>
            <a:r>
              <a:rPr sz="2100" b="1" spc="-5" dirty="0">
                <a:latin typeface="Consolas"/>
                <a:cs typeface="Consolas"/>
              </a:rPr>
              <a:t>const </a:t>
            </a:r>
            <a:r>
              <a:rPr sz="2100" spc="-10" dirty="0">
                <a:latin typeface="Consolas"/>
                <a:cs typeface="Consolas"/>
              </a:rPr>
              <a:t>pthread_attr_t *attributes, </a:t>
            </a:r>
            <a:r>
              <a:rPr sz="2100" spc="-1140" dirty="0">
                <a:latin typeface="Consolas"/>
                <a:cs typeface="Consolas"/>
              </a:rPr>
              <a:t> </a:t>
            </a:r>
            <a:r>
              <a:rPr sz="2100" b="1" dirty="0">
                <a:latin typeface="Consolas"/>
                <a:cs typeface="Consolas"/>
              </a:rPr>
              <a:t>void </a:t>
            </a:r>
            <a:r>
              <a:rPr sz="2100" spc="-10" dirty="0">
                <a:latin typeface="Consolas"/>
                <a:cs typeface="Consolas"/>
              </a:rPr>
              <a:t>*(*thread_function)(void </a:t>
            </a:r>
            <a:r>
              <a:rPr sz="2100" dirty="0">
                <a:latin typeface="Consolas"/>
                <a:cs typeface="Consolas"/>
              </a:rPr>
              <a:t>*), </a:t>
            </a:r>
            <a:r>
              <a:rPr sz="2100" spc="-1140" dirty="0">
                <a:latin typeface="Consolas"/>
                <a:cs typeface="Consolas"/>
              </a:rPr>
              <a:t> </a:t>
            </a:r>
            <a:r>
              <a:rPr sz="2100" b="1" dirty="0">
                <a:latin typeface="Consolas"/>
                <a:cs typeface="Consolas"/>
              </a:rPr>
              <a:t>void</a:t>
            </a:r>
            <a:r>
              <a:rPr sz="2100" b="1" spc="-20" dirty="0">
                <a:latin typeface="Consolas"/>
                <a:cs typeface="Consolas"/>
              </a:rPr>
              <a:t> </a:t>
            </a:r>
            <a:r>
              <a:rPr sz="2100" spc="-10" dirty="0">
                <a:latin typeface="Consolas"/>
                <a:cs typeface="Consolas"/>
              </a:rPr>
              <a:t>*arguments);</a:t>
            </a:r>
            <a:endParaRPr sz="2100" dirty="0">
              <a:latin typeface="Consolas"/>
              <a:cs typeface="Consolas"/>
            </a:endParaRPr>
          </a:p>
          <a:p>
            <a:pPr>
              <a:lnSpc>
                <a:spcPct val="100000"/>
              </a:lnSpc>
              <a:spcBef>
                <a:spcPts val="25"/>
              </a:spcBef>
            </a:pPr>
            <a:endParaRPr sz="1700" dirty="0">
              <a:latin typeface="Consolas"/>
              <a:cs typeface="Consolas"/>
            </a:endParaRPr>
          </a:p>
          <a:p>
            <a:pPr marL="12700">
              <a:lnSpc>
                <a:spcPct val="100000"/>
              </a:lnSpc>
              <a:spcBef>
                <a:spcPts val="5"/>
              </a:spcBef>
            </a:pPr>
            <a:r>
              <a:rPr sz="2100" spc="-10" dirty="0">
                <a:solidFill>
                  <a:srgbClr val="0070BF"/>
                </a:solidFill>
                <a:latin typeface="Consolas"/>
                <a:cs typeface="Consolas"/>
              </a:rPr>
              <a:t>pthread_attr_t</a:t>
            </a:r>
            <a:r>
              <a:rPr sz="2100" dirty="0">
                <a:solidFill>
                  <a:srgbClr val="0070BF"/>
                </a:solidFill>
                <a:latin typeface="Consolas"/>
                <a:cs typeface="Consolas"/>
              </a:rPr>
              <a:t> </a:t>
            </a:r>
            <a:r>
              <a:rPr sz="2100" spc="-10" dirty="0">
                <a:solidFill>
                  <a:srgbClr val="0070BF"/>
                </a:solidFill>
                <a:latin typeface="Consolas"/>
                <a:cs typeface="Consolas"/>
              </a:rPr>
              <a:t>*attributes</a:t>
            </a:r>
            <a:endParaRPr sz="2100" dirty="0">
              <a:latin typeface="Consolas"/>
              <a:cs typeface="Consolas"/>
            </a:endParaRPr>
          </a:p>
          <a:p>
            <a:pPr marL="356235" indent="-344170">
              <a:lnSpc>
                <a:spcPct val="100000"/>
              </a:lnSpc>
              <a:spcBef>
                <a:spcPts val="610"/>
              </a:spcBef>
              <a:buChar char="•"/>
              <a:tabLst>
                <a:tab pos="356235" algn="l"/>
                <a:tab pos="356870" algn="l"/>
              </a:tabLst>
            </a:pPr>
            <a:r>
              <a:rPr sz="2100" spc="-10" dirty="0">
                <a:latin typeface="Tahoma"/>
                <a:cs typeface="Tahoma"/>
              </a:rPr>
              <a:t>Used</a:t>
            </a:r>
            <a:r>
              <a:rPr sz="2100" spc="-5" dirty="0">
                <a:latin typeface="Tahoma"/>
                <a:cs typeface="Tahoma"/>
              </a:rPr>
              <a:t> to set</a:t>
            </a:r>
            <a:r>
              <a:rPr sz="2100" spc="-10" dirty="0">
                <a:latin typeface="Tahoma"/>
                <a:cs typeface="Tahoma"/>
              </a:rPr>
              <a:t> </a:t>
            </a:r>
            <a:r>
              <a:rPr sz="2100" dirty="0">
                <a:latin typeface="Tahoma"/>
                <a:cs typeface="Tahoma"/>
              </a:rPr>
              <a:t>thread</a:t>
            </a:r>
            <a:r>
              <a:rPr sz="2100" spc="-25" dirty="0">
                <a:latin typeface="Tahoma"/>
                <a:cs typeface="Tahoma"/>
              </a:rPr>
              <a:t> </a:t>
            </a:r>
            <a:r>
              <a:rPr sz="2100" dirty="0">
                <a:latin typeface="Tahoma"/>
                <a:cs typeface="Tahoma"/>
              </a:rPr>
              <a:t>attributes</a:t>
            </a:r>
          </a:p>
          <a:p>
            <a:pPr marL="356235" indent="-344170">
              <a:lnSpc>
                <a:spcPct val="100000"/>
              </a:lnSpc>
              <a:spcBef>
                <a:spcPts val="505"/>
              </a:spcBef>
              <a:buChar char="•"/>
              <a:tabLst>
                <a:tab pos="356235" algn="l"/>
                <a:tab pos="356870" algn="l"/>
              </a:tabLst>
            </a:pPr>
            <a:r>
              <a:rPr sz="2100" spc="-5" dirty="0">
                <a:latin typeface="Tahoma"/>
                <a:cs typeface="Tahoma"/>
              </a:rPr>
              <a:t>To</a:t>
            </a:r>
            <a:r>
              <a:rPr sz="2100" dirty="0">
                <a:latin typeface="Tahoma"/>
                <a:cs typeface="Tahoma"/>
              </a:rPr>
              <a:t> </a:t>
            </a:r>
            <a:r>
              <a:rPr sz="2100" spc="-5" dirty="0">
                <a:latin typeface="Tahoma"/>
                <a:cs typeface="Tahoma"/>
              </a:rPr>
              <a:t>create</a:t>
            </a:r>
            <a:r>
              <a:rPr sz="2100" spc="-25" dirty="0">
                <a:latin typeface="Tahoma"/>
                <a:cs typeface="Tahoma"/>
              </a:rPr>
              <a:t> </a:t>
            </a:r>
            <a:r>
              <a:rPr sz="2100" dirty="0">
                <a:latin typeface="Tahoma"/>
                <a:cs typeface="Tahoma"/>
              </a:rPr>
              <a:t>thread</a:t>
            </a:r>
            <a:r>
              <a:rPr sz="2100" spc="5" dirty="0">
                <a:latin typeface="Tahoma"/>
                <a:cs typeface="Tahoma"/>
              </a:rPr>
              <a:t> </a:t>
            </a:r>
            <a:r>
              <a:rPr sz="2100" dirty="0">
                <a:latin typeface="Tahoma"/>
                <a:cs typeface="Tahoma"/>
              </a:rPr>
              <a:t>with</a:t>
            </a:r>
            <a:r>
              <a:rPr sz="2100" spc="-10" dirty="0">
                <a:latin typeface="Tahoma"/>
                <a:cs typeface="Tahoma"/>
              </a:rPr>
              <a:t> </a:t>
            </a:r>
            <a:r>
              <a:rPr sz="2100" spc="-5" dirty="0">
                <a:latin typeface="Tahoma"/>
                <a:cs typeface="Tahoma"/>
              </a:rPr>
              <a:t>default</a:t>
            </a:r>
            <a:r>
              <a:rPr sz="2100" spc="-45" dirty="0">
                <a:latin typeface="Tahoma"/>
                <a:cs typeface="Tahoma"/>
              </a:rPr>
              <a:t> </a:t>
            </a:r>
            <a:r>
              <a:rPr sz="2100" dirty="0">
                <a:latin typeface="Tahoma"/>
                <a:cs typeface="Tahoma"/>
              </a:rPr>
              <a:t>attributes</a:t>
            </a:r>
          </a:p>
          <a:p>
            <a:pPr marL="756285" lvl="1" indent="-287020">
              <a:lnSpc>
                <a:spcPct val="100000"/>
              </a:lnSpc>
              <a:spcBef>
                <a:spcPts val="464"/>
              </a:spcBef>
              <a:buChar char="–"/>
              <a:tabLst>
                <a:tab pos="756285" algn="l"/>
                <a:tab pos="756920" algn="l"/>
              </a:tabLst>
            </a:pPr>
            <a:r>
              <a:rPr sz="1900" spc="-5" dirty="0">
                <a:latin typeface="Tahoma"/>
                <a:cs typeface="Tahoma"/>
              </a:rPr>
              <a:t>Attribute</a:t>
            </a:r>
            <a:r>
              <a:rPr sz="1900" spc="30" dirty="0">
                <a:latin typeface="Tahoma"/>
                <a:cs typeface="Tahoma"/>
              </a:rPr>
              <a:t> </a:t>
            </a:r>
            <a:r>
              <a:rPr sz="1900" spc="-5" dirty="0">
                <a:latin typeface="Tahoma"/>
                <a:cs typeface="Tahoma"/>
              </a:rPr>
              <a:t>object is</a:t>
            </a:r>
            <a:r>
              <a:rPr sz="1900" spc="15" dirty="0">
                <a:latin typeface="Tahoma"/>
                <a:cs typeface="Tahoma"/>
              </a:rPr>
              <a:t> </a:t>
            </a:r>
            <a:r>
              <a:rPr sz="1900" spc="-10" dirty="0">
                <a:latin typeface="Tahoma"/>
                <a:cs typeface="Tahoma"/>
              </a:rPr>
              <a:t>not</a:t>
            </a:r>
            <a:r>
              <a:rPr sz="1900" spc="15" dirty="0">
                <a:latin typeface="Tahoma"/>
                <a:cs typeface="Tahoma"/>
              </a:rPr>
              <a:t> </a:t>
            </a:r>
            <a:r>
              <a:rPr sz="1900" spc="-5" dirty="0">
                <a:latin typeface="Tahoma"/>
                <a:cs typeface="Tahoma"/>
              </a:rPr>
              <a:t>specified,</a:t>
            </a:r>
            <a:r>
              <a:rPr sz="1900" spc="20" dirty="0">
                <a:latin typeface="Tahoma"/>
                <a:cs typeface="Tahoma"/>
              </a:rPr>
              <a:t> </a:t>
            </a:r>
            <a:r>
              <a:rPr sz="1900" spc="-5" dirty="0">
                <a:latin typeface="Tahoma"/>
                <a:cs typeface="Tahoma"/>
              </a:rPr>
              <a:t>i.e.,</a:t>
            </a:r>
            <a:r>
              <a:rPr sz="1900" spc="20" dirty="0">
                <a:latin typeface="Tahoma"/>
                <a:cs typeface="Tahoma"/>
              </a:rPr>
              <a:t> </a:t>
            </a:r>
            <a:r>
              <a:rPr sz="1900" spc="-5" dirty="0">
                <a:latin typeface="Tahoma"/>
                <a:cs typeface="Tahoma"/>
              </a:rPr>
              <a:t>NULL</a:t>
            </a:r>
            <a:r>
              <a:rPr sz="1900" spc="15" dirty="0">
                <a:latin typeface="Tahoma"/>
                <a:cs typeface="Tahoma"/>
              </a:rPr>
              <a:t> </a:t>
            </a:r>
            <a:r>
              <a:rPr sz="1900" spc="-5" dirty="0">
                <a:latin typeface="Tahoma"/>
                <a:cs typeface="Tahoma"/>
              </a:rPr>
              <a:t>is</a:t>
            </a:r>
            <a:r>
              <a:rPr sz="1900" spc="15" dirty="0">
                <a:latin typeface="Tahoma"/>
                <a:cs typeface="Tahoma"/>
              </a:rPr>
              <a:t> </a:t>
            </a:r>
            <a:r>
              <a:rPr sz="1900" spc="-5" dirty="0">
                <a:latin typeface="Tahoma"/>
                <a:cs typeface="Tahoma"/>
              </a:rPr>
              <a:t>used</a:t>
            </a:r>
            <a:endParaRPr sz="1900" dirty="0">
              <a:latin typeface="Tahoma"/>
              <a:cs typeface="Tahoma"/>
            </a:endParaRPr>
          </a:p>
          <a:p>
            <a:pPr marL="356235" indent="-344170">
              <a:lnSpc>
                <a:spcPct val="100000"/>
              </a:lnSpc>
              <a:spcBef>
                <a:spcPts val="495"/>
              </a:spcBef>
              <a:buChar char="•"/>
              <a:tabLst>
                <a:tab pos="356235" algn="l"/>
                <a:tab pos="356870" algn="l"/>
              </a:tabLst>
            </a:pPr>
            <a:r>
              <a:rPr sz="2100" dirty="0">
                <a:latin typeface="Tahoma"/>
                <a:cs typeface="Tahoma"/>
              </a:rPr>
              <a:t>Default</a:t>
            </a:r>
            <a:r>
              <a:rPr sz="2100" spc="-50" dirty="0">
                <a:latin typeface="Tahoma"/>
                <a:cs typeface="Tahoma"/>
              </a:rPr>
              <a:t> </a:t>
            </a:r>
            <a:r>
              <a:rPr sz="2100" dirty="0">
                <a:latin typeface="Tahoma"/>
                <a:cs typeface="Tahoma"/>
              </a:rPr>
              <a:t>thread</a:t>
            </a:r>
            <a:r>
              <a:rPr sz="2100" spc="5" dirty="0">
                <a:latin typeface="Tahoma"/>
                <a:cs typeface="Tahoma"/>
              </a:rPr>
              <a:t> </a:t>
            </a:r>
            <a:r>
              <a:rPr sz="2100" dirty="0">
                <a:latin typeface="Tahoma"/>
                <a:cs typeface="Tahoma"/>
              </a:rPr>
              <a:t>is</a:t>
            </a:r>
            <a:r>
              <a:rPr sz="2100" spc="-25" dirty="0">
                <a:latin typeface="Tahoma"/>
                <a:cs typeface="Tahoma"/>
              </a:rPr>
              <a:t> </a:t>
            </a:r>
            <a:r>
              <a:rPr sz="2100" spc="-5" dirty="0">
                <a:latin typeface="Tahoma"/>
                <a:cs typeface="Tahoma"/>
              </a:rPr>
              <a:t>created</a:t>
            </a:r>
            <a:r>
              <a:rPr sz="2100" spc="5" dirty="0">
                <a:latin typeface="Tahoma"/>
                <a:cs typeface="Tahoma"/>
              </a:rPr>
              <a:t> </a:t>
            </a:r>
            <a:r>
              <a:rPr sz="2100" spc="-5" dirty="0">
                <a:latin typeface="Tahoma"/>
                <a:cs typeface="Tahoma"/>
              </a:rPr>
              <a:t>with</a:t>
            </a:r>
            <a:r>
              <a:rPr sz="2100" spc="-10" dirty="0">
                <a:latin typeface="Tahoma"/>
                <a:cs typeface="Tahoma"/>
              </a:rPr>
              <a:t> </a:t>
            </a:r>
            <a:r>
              <a:rPr sz="2100" dirty="0">
                <a:latin typeface="Tahoma"/>
                <a:cs typeface="Tahoma"/>
              </a:rPr>
              <a:t>following</a:t>
            </a:r>
            <a:r>
              <a:rPr sz="2100" spc="-40" dirty="0">
                <a:latin typeface="Tahoma"/>
                <a:cs typeface="Tahoma"/>
              </a:rPr>
              <a:t> </a:t>
            </a:r>
            <a:r>
              <a:rPr sz="2100" dirty="0">
                <a:latin typeface="Tahoma"/>
                <a:cs typeface="Tahoma"/>
              </a:rPr>
              <a:t>attributes</a:t>
            </a:r>
          </a:p>
          <a:p>
            <a:pPr marL="756285" lvl="1" indent="-287020">
              <a:lnSpc>
                <a:spcPct val="100000"/>
              </a:lnSpc>
              <a:spcBef>
                <a:spcPts val="464"/>
              </a:spcBef>
              <a:buChar char="–"/>
              <a:tabLst>
                <a:tab pos="756285" algn="l"/>
                <a:tab pos="756920" algn="l"/>
              </a:tabLst>
            </a:pPr>
            <a:r>
              <a:rPr sz="1900" spc="-10" dirty="0">
                <a:latin typeface="Tahoma"/>
                <a:cs typeface="Tahoma"/>
              </a:rPr>
              <a:t>It</a:t>
            </a:r>
            <a:r>
              <a:rPr sz="1900" spc="10" dirty="0">
                <a:latin typeface="Tahoma"/>
                <a:cs typeface="Tahoma"/>
              </a:rPr>
              <a:t> </a:t>
            </a:r>
            <a:r>
              <a:rPr sz="1900" spc="-15" dirty="0">
                <a:latin typeface="Tahoma"/>
                <a:cs typeface="Tahoma"/>
              </a:rPr>
              <a:t>is</a:t>
            </a:r>
            <a:r>
              <a:rPr sz="1900" spc="25" dirty="0">
                <a:latin typeface="Tahoma"/>
                <a:cs typeface="Tahoma"/>
              </a:rPr>
              <a:t> </a:t>
            </a:r>
            <a:r>
              <a:rPr sz="1900" spc="-5" dirty="0">
                <a:latin typeface="Tahoma"/>
                <a:cs typeface="Tahoma"/>
              </a:rPr>
              <a:t>non-detached</a:t>
            </a:r>
            <a:r>
              <a:rPr sz="1900" spc="40" dirty="0">
                <a:latin typeface="Tahoma"/>
                <a:cs typeface="Tahoma"/>
              </a:rPr>
              <a:t> </a:t>
            </a:r>
            <a:r>
              <a:rPr sz="1900" spc="-10" dirty="0">
                <a:latin typeface="Tahoma"/>
                <a:cs typeface="Tahoma"/>
              </a:rPr>
              <a:t>(i.e.,</a:t>
            </a:r>
            <a:r>
              <a:rPr sz="1900" spc="-5" dirty="0">
                <a:latin typeface="Tahoma"/>
                <a:cs typeface="Tahoma"/>
              </a:rPr>
              <a:t> joinable)</a:t>
            </a:r>
            <a:endParaRPr sz="1900" dirty="0">
              <a:latin typeface="Tahoma"/>
              <a:cs typeface="Tahoma"/>
            </a:endParaRPr>
          </a:p>
          <a:p>
            <a:pPr marL="1155700" lvl="2" indent="-229870">
              <a:lnSpc>
                <a:spcPct val="100000"/>
              </a:lnSpc>
              <a:spcBef>
                <a:spcPts val="400"/>
              </a:spcBef>
              <a:buFont typeface="Wingdings"/>
              <a:buChar char=""/>
              <a:tabLst>
                <a:tab pos="1156335" algn="l"/>
              </a:tabLst>
            </a:pPr>
            <a:r>
              <a:rPr sz="1700" spc="-5" dirty="0">
                <a:latin typeface="Tahoma"/>
                <a:cs typeface="Tahoma"/>
              </a:rPr>
              <a:t>Detached: On</a:t>
            </a:r>
            <a:r>
              <a:rPr sz="1700" spc="10" dirty="0">
                <a:latin typeface="Tahoma"/>
                <a:cs typeface="Tahoma"/>
              </a:rPr>
              <a:t> </a:t>
            </a:r>
            <a:r>
              <a:rPr sz="1700" spc="-5" dirty="0">
                <a:latin typeface="Tahoma"/>
                <a:cs typeface="Tahoma"/>
              </a:rPr>
              <a:t>termination</a:t>
            </a:r>
            <a:r>
              <a:rPr sz="1700" spc="10" dirty="0">
                <a:latin typeface="Tahoma"/>
                <a:cs typeface="Tahoma"/>
              </a:rPr>
              <a:t> </a:t>
            </a:r>
            <a:r>
              <a:rPr sz="1700" dirty="0">
                <a:latin typeface="Tahoma"/>
                <a:cs typeface="Tahoma"/>
              </a:rPr>
              <a:t>all</a:t>
            </a:r>
            <a:r>
              <a:rPr sz="1700" spc="-15" dirty="0">
                <a:latin typeface="Tahoma"/>
                <a:cs typeface="Tahoma"/>
              </a:rPr>
              <a:t> </a:t>
            </a:r>
            <a:r>
              <a:rPr sz="1700" spc="-5" dirty="0">
                <a:latin typeface="Tahoma"/>
                <a:cs typeface="Tahoma"/>
              </a:rPr>
              <a:t>thread</a:t>
            </a:r>
            <a:r>
              <a:rPr sz="1700" dirty="0">
                <a:latin typeface="Tahoma"/>
                <a:cs typeface="Tahoma"/>
              </a:rPr>
              <a:t> </a:t>
            </a:r>
            <a:r>
              <a:rPr sz="1700" spc="-5" dirty="0">
                <a:latin typeface="Tahoma"/>
                <a:cs typeface="Tahoma"/>
              </a:rPr>
              <a:t>resources</a:t>
            </a:r>
            <a:r>
              <a:rPr sz="1700" spc="30" dirty="0">
                <a:latin typeface="Tahoma"/>
                <a:cs typeface="Tahoma"/>
              </a:rPr>
              <a:t> </a:t>
            </a:r>
            <a:r>
              <a:rPr sz="1700" dirty="0">
                <a:latin typeface="Tahoma"/>
                <a:cs typeface="Tahoma"/>
              </a:rPr>
              <a:t>are</a:t>
            </a:r>
            <a:r>
              <a:rPr sz="1700" spc="5" dirty="0">
                <a:latin typeface="Tahoma"/>
                <a:cs typeface="Tahoma"/>
              </a:rPr>
              <a:t> </a:t>
            </a:r>
            <a:r>
              <a:rPr sz="1700" spc="-5" dirty="0">
                <a:latin typeface="Tahoma"/>
                <a:cs typeface="Tahoma"/>
              </a:rPr>
              <a:t>released</a:t>
            </a:r>
            <a:r>
              <a:rPr sz="1700" dirty="0">
                <a:latin typeface="Tahoma"/>
                <a:cs typeface="Tahoma"/>
              </a:rPr>
              <a:t> </a:t>
            </a:r>
            <a:r>
              <a:rPr sz="1700" spc="-5" dirty="0">
                <a:latin typeface="Tahoma"/>
                <a:cs typeface="Tahoma"/>
              </a:rPr>
              <a:t>by</a:t>
            </a:r>
            <a:r>
              <a:rPr sz="1700" spc="10" dirty="0">
                <a:latin typeface="Tahoma"/>
                <a:cs typeface="Tahoma"/>
              </a:rPr>
              <a:t> </a:t>
            </a:r>
            <a:r>
              <a:rPr sz="1700" dirty="0">
                <a:latin typeface="Tahoma"/>
                <a:cs typeface="Tahoma"/>
              </a:rPr>
              <a:t>OS</a:t>
            </a:r>
          </a:p>
          <a:p>
            <a:pPr marL="756285" lvl="1" indent="-287020">
              <a:lnSpc>
                <a:spcPct val="100000"/>
              </a:lnSpc>
              <a:spcBef>
                <a:spcPts val="459"/>
              </a:spcBef>
              <a:buChar char="–"/>
              <a:tabLst>
                <a:tab pos="756285" algn="l"/>
                <a:tab pos="756920" algn="l"/>
              </a:tabLst>
            </a:pPr>
            <a:r>
              <a:rPr sz="1900" spc="-10" dirty="0">
                <a:latin typeface="Tahoma"/>
                <a:cs typeface="Tahoma"/>
              </a:rPr>
              <a:t>It</a:t>
            </a:r>
            <a:r>
              <a:rPr sz="1900" spc="15" dirty="0">
                <a:latin typeface="Tahoma"/>
                <a:cs typeface="Tahoma"/>
              </a:rPr>
              <a:t> </a:t>
            </a:r>
            <a:r>
              <a:rPr sz="1900" spc="-10" dirty="0">
                <a:latin typeface="Tahoma"/>
                <a:cs typeface="Tahoma"/>
              </a:rPr>
              <a:t>has</a:t>
            </a:r>
            <a:r>
              <a:rPr sz="1900" spc="20" dirty="0">
                <a:latin typeface="Tahoma"/>
                <a:cs typeface="Tahoma"/>
              </a:rPr>
              <a:t> </a:t>
            </a:r>
            <a:r>
              <a:rPr sz="1900" spc="-5" dirty="0">
                <a:latin typeface="Tahoma"/>
                <a:cs typeface="Tahoma"/>
              </a:rPr>
              <a:t>a</a:t>
            </a:r>
            <a:r>
              <a:rPr sz="1900" spc="20" dirty="0">
                <a:latin typeface="Tahoma"/>
                <a:cs typeface="Tahoma"/>
              </a:rPr>
              <a:t> </a:t>
            </a:r>
            <a:r>
              <a:rPr sz="1900" spc="-10" dirty="0">
                <a:latin typeface="Tahoma"/>
                <a:cs typeface="Tahoma"/>
              </a:rPr>
              <a:t>default</a:t>
            </a:r>
            <a:r>
              <a:rPr sz="1900" spc="20" dirty="0">
                <a:latin typeface="Tahoma"/>
                <a:cs typeface="Tahoma"/>
              </a:rPr>
              <a:t> </a:t>
            </a:r>
            <a:r>
              <a:rPr sz="1900" dirty="0">
                <a:latin typeface="Tahoma"/>
                <a:cs typeface="Tahoma"/>
              </a:rPr>
              <a:t>stack</a:t>
            </a:r>
            <a:r>
              <a:rPr sz="1900" spc="-10" dirty="0">
                <a:latin typeface="Tahoma"/>
                <a:cs typeface="Tahoma"/>
              </a:rPr>
              <a:t> </a:t>
            </a:r>
            <a:r>
              <a:rPr sz="1900" spc="-5" dirty="0">
                <a:latin typeface="Tahoma"/>
                <a:cs typeface="Tahoma"/>
              </a:rPr>
              <a:t>and</a:t>
            </a:r>
            <a:r>
              <a:rPr sz="1900" spc="25" dirty="0">
                <a:latin typeface="Tahoma"/>
                <a:cs typeface="Tahoma"/>
              </a:rPr>
              <a:t> </a:t>
            </a:r>
            <a:r>
              <a:rPr sz="1900" spc="-5" dirty="0">
                <a:latin typeface="Tahoma"/>
                <a:cs typeface="Tahoma"/>
              </a:rPr>
              <a:t>stack size</a:t>
            </a:r>
            <a:endParaRPr sz="1900" dirty="0">
              <a:latin typeface="Tahoma"/>
              <a:cs typeface="Tahoma"/>
            </a:endParaRPr>
          </a:p>
          <a:p>
            <a:pPr marL="756285" lvl="1" indent="-287020">
              <a:lnSpc>
                <a:spcPct val="100000"/>
              </a:lnSpc>
              <a:spcBef>
                <a:spcPts val="459"/>
              </a:spcBef>
              <a:buChar char="–"/>
              <a:tabLst>
                <a:tab pos="756285" algn="l"/>
                <a:tab pos="756920" algn="l"/>
              </a:tabLst>
            </a:pPr>
            <a:r>
              <a:rPr sz="1900" spc="-10" dirty="0">
                <a:latin typeface="Tahoma"/>
                <a:cs typeface="Tahoma"/>
              </a:rPr>
              <a:t>It</a:t>
            </a:r>
            <a:r>
              <a:rPr sz="1900" spc="15" dirty="0">
                <a:latin typeface="Tahoma"/>
                <a:cs typeface="Tahoma"/>
              </a:rPr>
              <a:t> </a:t>
            </a:r>
            <a:r>
              <a:rPr sz="1900" spc="-10" dirty="0">
                <a:latin typeface="Tahoma"/>
                <a:cs typeface="Tahoma"/>
              </a:rPr>
              <a:t>inherits</a:t>
            </a:r>
            <a:r>
              <a:rPr sz="1900" spc="30" dirty="0">
                <a:latin typeface="Tahoma"/>
                <a:cs typeface="Tahoma"/>
              </a:rPr>
              <a:t> </a:t>
            </a:r>
            <a:r>
              <a:rPr sz="1900" spc="-5" dirty="0">
                <a:latin typeface="Tahoma"/>
                <a:cs typeface="Tahoma"/>
              </a:rPr>
              <a:t>the</a:t>
            </a:r>
            <a:r>
              <a:rPr sz="1900" spc="10" dirty="0">
                <a:latin typeface="Tahoma"/>
                <a:cs typeface="Tahoma"/>
              </a:rPr>
              <a:t> </a:t>
            </a:r>
            <a:r>
              <a:rPr sz="1900" spc="-10" dirty="0">
                <a:latin typeface="Tahoma"/>
                <a:cs typeface="Tahoma"/>
              </a:rPr>
              <a:t>parent's</a:t>
            </a:r>
            <a:r>
              <a:rPr sz="1900" spc="35" dirty="0">
                <a:latin typeface="Tahoma"/>
                <a:cs typeface="Tahoma"/>
              </a:rPr>
              <a:t> </a:t>
            </a:r>
            <a:r>
              <a:rPr sz="1900" spc="-5" dirty="0">
                <a:latin typeface="Tahoma"/>
                <a:cs typeface="Tahoma"/>
              </a:rPr>
              <a:t>priority</a:t>
            </a:r>
            <a:endParaRPr sz="1900" dirty="0">
              <a:latin typeface="Tahoma"/>
              <a:cs typeface="Tahoma"/>
            </a:endParaRPr>
          </a:p>
        </p:txBody>
      </p:sp>
      <p:sp>
        <p:nvSpPr>
          <p:cNvPr id="5" name="object 5"/>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15" dirty="0"/>
              <a:t>4-Threads</a:t>
            </a:r>
          </a:p>
        </p:txBody>
      </p:sp>
      <p:sp>
        <p:nvSpPr>
          <p:cNvPr id="6" name="object 6"/>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38</a:t>
            </a:fld>
            <a:endParaRPr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9082" y="807240"/>
            <a:ext cx="2549525" cy="452120"/>
          </a:xfrm>
          <a:prstGeom prst="rect">
            <a:avLst/>
          </a:prstGeom>
        </p:spPr>
        <p:txBody>
          <a:bodyPr vert="horz" wrap="square" lIns="0" tIns="12065" rIns="0" bIns="0" rtlCol="0">
            <a:spAutoFit/>
          </a:bodyPr>
          <a:lstStyle/>
          <a:p>
            <a:pPr marL="12700">
              <a:lnSpc>
                <a:spcPct val="100000"/>
              </a:lnSpc>
              <a:spcBef>
                <a:spcPts val="95"/>
              </a:spcBef>
            </a:pPr>
            <a:r>
              <a:rPr spc="-10" dirty="0"/>
              <a:t>Thread </a:t>
            </a:r>
            <a:r>
              <a:rPr spc="-5" dirty="0"/>
              <a:t>Creation</a:t>
            </a:r>
          </a:p>
        </p:txBody>
      </p:sp>
      <p:sp>
        <p:nvSpPr>
          <p:cNvPr id="3" name="object 3"/>
          <p:cNvSpPr/>
          <p:nvPr/>
        </p:nvSpPr>
        <p:spPr>
          <a:xfrm>
            <a:off x="1488948" y="1691639"/>
            <a:ext cx="7082155" cy="1609725"/>
          </a:xfrm>
          <a:custGeom>
            <a:avLst/>
            <a:gdLst/>
            <a:ahLst/>
            <a:cxnLst/>
            <a:rect l="l" t="t" r="r" b="b"/>
            <a:pathLst>
              <a:path w="7082155" h="1609725">
                <a:moveTo>
                  <a:pt x="7082028" y="1609344"/>
                </a:moveTo>
                <a:lnTo>
                  <a:pt x="0" y="1609344"/>
                </a:lnTo>
                <a:lnTo>
                  <a:pt x="0" y="0"/>
                </a:lnTo>
                <a:lnTo>
                  <a:pt x="7082028" y="0"/>
                </a:lnTo>
                <a:lnTo>
                  <a:pt x="7082028" y="12192"/>
                </a:lnTo>
                <a:lnTo>
                  <a:pt x="25908" y="12192"/>
                </a:lnTo>
                <a:lnTo>
                  <a:pt x="12192" y="25908"/>
                </a:lnTo>
                <a:lnTo>
                  <a:pt x="25908" y="25908"/>
                </a:lnTo>
                <a:lnTo>
                  <a:pt x="25908" y="1584959"/>
                </a:lnTo>
                <a:lnTo>
                  <a:pt x="12192" y="1584959"/>
                </a:lnTo>
                <a:lnTo>
                  <a:pt x="25908" y="1597151"/>
                </a:lnTo>
                <a:lnTo>
                  <a:pt x="7082028" y="1597151"/>
                </a:lnTo>
                <a:lnTo>
                  <a:pt x="7082028" y="1609344"/>
                </a:lnTo>
                <a:close/>
              </a:path>
              <a:path w="7082155" h="1609725">
                <a:moveTo>
                  <a:pt x="25908" y="25908"/>
                </a:moveTo>
                <a:lnTo>
                  <a:pt x="12192" y="25908"/>
                </a:lnTo>
                <a:lnTo>
                  <a:pt x="25908" y="12192"/>
                </a:lnTo>
                <a:lnTo>
                  <a:pt x="25908" y="25908"/>
                </a:lnTo>
                <a:close/>
              </a:path>
              <a:path w="7082155" h="1609725">
                <a:moveTo>
                  <a:pt x="7056120" y="25908"/>
                </a:moveTo>
                <a:lnTo>
                  <a:pt x="25908" y="25908"/>
                </a:lnTo>
                <a:lnTo>
                  <a:pt x="25908" y="12192"/>
                </a:lnTo>
                <a:lnTo>
                  <a:pt x="7056120" y="12192"/>
                </a:lnTo>
                <a:lnTo>
                  <a:pt x="7056120" y="25908"/>
                </a:lnTo>
                <a:close/>
              </a:path>
              <a:path w="7082155" h="1609725">
                <a:moveTo>
                  <a:pt x="7056120" y="1597151"/>
                </a:moveTo>
                <a:lnTo>
                  <a:pt x="7056120" y="12192"/>
                </a:lnTo>
                <a:lnTo>
                  <a:pt x="7069836" y="25908"/>
                </a:lnTo>
                <a:lnTo>
                  <a:pt x="7082028" y="25908"/>
                </a:lnTo>
                <a:lnTo>
                  <a:pt x="7082028" y="1584959"/>
                </a:lnTo>
                <a:lnTo>
                  <a:pt x="7069836" y="1584959"/>
                </a:lnTo>
                <a:lnTo>
                  <a:pt x="7056120" y="1597151"/>
                </a:lnTo>
                <a:close/>
              </a:path>
              <a:path w="7082155" h="1609725">
                <a:moveTo>
                  <a:pt x="7082028" y="25908"/>
                </a:moveTo>
                <a:lnTo>
                  <a:pt x="7069836" y="25908"/>
                </a:lnTo>
                <a:lnTo>
                  <a:pt x="7056120" y="12192"/>
                </a:lnTo>
                <a:lnTo>
                  <a:pt x="7082028" y="12192"/>
                </a:lnTo>
                <a:lnTo>
                  <a:pt x="7082028" y="25908"/>
                </a:lnTo>
                <a:close/>
              </a:path>
              <a:path w="7082155" h="1609725">
                <a:moveTo>
                  <a:pt x="25908" y="1597151"/>
                </a:moveTo>
                <a:lnTo>
                  <a:pt x="12192" y="1584959"/>
                </a:lnTo>
                <a:lnTo>
                  <a:pt x="25908" y="1584959"/>
                </a:lnTo>
                <a:lnTo>
                  <a:pt x="25908" y="1597151"/>
                </a:lnTo>
                <a:close/>
              </a:path>
              <a:path w="7082155" h="1609725">
                <a:moveTo>
                  <a:pt x="7056120" y="1597151"/>
                </a:moveTo>
                <a:lnTo>
                  <a:pt x="25908" y="1597151"/>
                </a:lnTo>
                <a:lnTo>
                  <a:pt x="25908" y="1584959"/>
                </a:lnTo>
                <a:lnTo>
                  <a:pt x="7056120" y="1584959"/>
                </a:lnTo>
                <a:lnTo>
                  <a:pt x="7056120" y="1597151"/>
                </a:lnTo>
                <a:close/>
              </a:path>
              <a:path w="7082155" h="1609725">
                <a:moveTo>
                  <a:pt x="7082028" y="1597151"/>
                </a:moveTo>
                <a:lnTo>
                  <a:pt x="7056120" y="1597151"/>
                </a:lnTo>
                <a:lnTo>
                  <a:pt x="7069836" y="1584959"/>
                </a:lnTo>
                <a:lnTo>
                  <a:pt x="7082028" y="1584959"/>
                </a:lnTo>
                <a:lnTo>
                  <a:pt x="7082028" y="1597151"/>
                </a:lnTo>
                <a:close/>
              </a:path>
            </a:pathLst>
          </a:custGeom>
          <a:solidFill>
            <a:srgbClr val="0070BF"/>
          </a:solidFill>
        </p:spPr>
        <p:txBody>
          <a:bodyPr wrap="square" lIns="0" tIns="0" rIns="0" bIns="0" rtlCol="0"/>
          <a:lstStyle/>
          <a:p>
            <a:endParaRPr/>
          </a:p>
        </p:txBody>
      </p:sp>
      <p:sp>
        <p:nvSpPr>
          <p:cNvPr id="4" name="object 4"/>
          <p:cNvSpPr txBox="1"/>
          <p:nvPr/>
        </p:nvSpPr>
        <p:spPr>
          <a:xfrm>
            <a:off x="859021" y="1671308"/>
            <a:ext cx="7505700" cy="2748915"/>
          </a:xfrm>
          <a:prstGeom prst="rect">
            <a:avLst/>
          </a:prstGeom>
        </p:spPr>
        <p:txBody>
          <a:bodyPr vert="horz" wrap="square" lIns="0" tIns="76200" rIns="0" bIns="0" rtlCol="0">
            <a:spAutoFit/>
          </a:bodyPr>
          <a:lstStyle/>
          <a:p>
            <a:pPr marL="733425" algn="just">
              <a:lnSpc>
                <a:spcPct val="100000"/>
              </a:lnSpc>
              <a:spcBef>
                <a:spcPts val="600"/>
              </a:spcBef>
            </a:pPr>
            <a:r>
              <a:rPr sz="2100" b="1" spc="-5" dirty="0">
                <a:latin typeface="Tahoma"/>
                <a:cs typeface="Tahoma"/>
              </a:rPr>
              <a:t>int</a:t>
            </a:r>
            <a:r>
              <a:rPr sz="2100" b="1" spc="50" dirty="0">
                <a:latin typeface="Tahoma"/>
                <a:cs typeface="Tahoma"/>
              </a:rPr>
              <a:t> </a:t>
            </a:r>
            <a:r>
              <a:rPr sz="2100" dirty="0">
                <a:latin typeface="Tahoma"/>
                <a:cs typeface="Tahoma"/>
              </a:rPr>
              <a:t>pthread_create</a:t>
            </a:r>
            <a:r>
              <a:rPr sz="2100" spc="-35" dirty="0">
                <a:latin typeface="Tahoma"/>
                <a:cs typeface="Tahoma"/>
              </a:rPr>
              <a:t> </a:t>
            </a:r>
            <a:r>
              <a:rPr sz="2100" spc="-5" dirty="0">
                <a:latin typeface="Tahoma"/>
                <a:cs typeface="Tahoma"/>
              </a:rPr>
              <a:t>(pthread_t</a:t>
            </a:r>
            <a:r>
              <a:rPr sz="2100" spc="-25" dirty="0">
                <a:latin typeface="Tahoma"/>
                <a:cs typeface="Tahoma"/>
              </a:rPr>
              <a:t> </a:t>
            </a:r>
            <a:r>
              <a:rPr sz="2100" dirty="0">
                <a:latin typeface="Tahoma"/>
                <a:cs typeface="Tahoma"/>
              </a:rPr>
              <a:t>*thread_id,</a:t>
            </a:r>
            <a:endParaRPr sz="2100">
              <a:latin typeface="Tahoma"/>
              <a:cs typeface="Tahoma"/>
            </a:endParaRPr>
          </a:p>
          <a:p>
            <a:pPr marL="3487420" marR="5080" indent="22225" algn="just">
              <a:lnSpc>
                <a:spcPct val="120000"/>
              </a:lnSpc>
            </a:pPr>
            <a:r>
              <a:rPr sz="2100" b="1" spc="-5" dirty="0">
                <a:latin typeface="Tahoma"/>
                <a:cs typeface="Tahoma"/>
              </a:rPr>
              <a:t>const </a:t>
            </a:r>
            <a:r>
              <a:rPr sz="2100" spc="-5" dirty="0">
                <a:latin typeface="Tahoma"/>
                <a:cs typeface="Tahoma"/>
              </a:rPr>
              <a:t>pthread_attr_t </a:t>
            </a:r>
            <a:r>
              <a:rPr sz="2100" dirty="0">
                <a:latin typeface="Tahoma"/>
                <a:cs typeface="Tahoma"/>
              </a:rPr>
              <a:t>*attributes, </a:t>
            </a:r>
            <a:r>
              <a:rPr sz="2100" spc="-645" dirty="0">
                <a:latin typeface="Tahoma"/>
                <a:cs typeface="Tahoma"/>
              </a:rPr>
              <a:t> </a:t>
            </a:r>
            <a:r>
              <a:rPr sz="2100" b="1" spc="-5" dirty="0">
                <a:latin typeface="Tahoma"/>
                <a:cs typeface="Tahoma"/>
              </a:rPr>
              <a:t>void </a:t>
            </a:r>
            <a:r>
              <a:rPr sz="2100" spc="-5" dirty="0">
                <a:latin typeface="Tahoma"/>
                <a:cs typeface="Tahoma"/>
              </a:rPr>
              <a:t>*(*thread_function)(void *), </a:t>
            </a:r>
            <a:r>
              <a:rPr sz="2100" spc="-645" dirty="0">
                <a:latin typeface="Tahoma"/>
                <a:cs typeface="Tahoma"/>
              </a:rPr>
              <a:t> </a:t>
            </a:r>
            <a:r>
              <a:rPr sz="2100" b="1" spc="-5" dirty="0">
                <a:latin typeface="Tahoma"/>
                <a:cs typeface="Tahoma"/>
              </a:rPr>
              <a:t>void</a:t>
            </a:r>
            <a:r>
              <a:rPr sz="2100" b="1" spc="40" dirty="0">
                <a:latin typeface="Tahoma"/>
                <a:cs typeface="Tahoma"/>
              </a:rPr>
              <a:t> </a:t>
            </a:r>
            <a:r>
              <a:rPr sz="2100" dirty="0">
                <a:latin typeface="Tahoma"/>
                <a:cs typeface="Tahoma"/>
              </a:rPr>
              <a:t>*arguments);</a:t>
            </a:r>
            <a:endParaRPr sz="2100">
              <a:latin typeface="Tahoma"/>
              <a:cs typeface="Tahoma"/>
            </a:endParaRPr>
          </a:p>
          <a:p>
            <a:pPr>
              <a:lnSpc>
                <a:spcPct val="100000"/>
              </a:lnSpc>
              <a:spcBef>
                <a:spcPts val="15"/>
              </a:spcBef>
            </a:pPr>
            <a:endParaRPr sz="3050">
              <a:latin typeface="Tahoma"/>
              <a:cs typeface="Tahoma"/>
            </a:endParaRPr>
          </a:p>
          <a:p>
            <a:pPr marL="12700">
              <a:lnSpc>
                <a:spcPct val="100000"/>
              </a:lnSpc>
            </a:pPr>
            <a:r>
              <a:rPr sz="2100" dirty="0">
                <a:solidFill>
                  <a:srgbClr val="0070BF"/>
                </a:solidFill>
                <a:latin typeface="Consolas"/>
                <a:cs typeface="Consolas"/>
              </a:rPr>
              <a:t>void</a:t>
            </a:r>
            <a:r>
              <a:rPr sz="2100" spc="-30" dirty="0">
                <a:solidFill>
                  <a:srgbClr val="0070BF"/>
                </a:solidFill>
                <a:latin typeface="Consolas"/>
                <a:cs typeface="Consolas"/>
              </a:rPr>
              <a:t> </a:t>
            </a:r>
            <a:r>
              <a:rPr sz="2100" spc="-10" dirty="0">
                <a:solidFill>
                  <a:srgbClr val="0070BF"/>
                </a:solidFill>
                <a:latin typeface="Consolas"/>
                <a:cs typeface="Consolas"/>
              </a:rPr>
              <a:t>*(*thread_function)(void</a:t>
            </a:r>
            <a:r>
              <a:rPr sz="2100" spc="-30" dirty="0">
                <a:solidFill>
                  <a:srgbClr val="0070BF"/>
                </a:solidFill>
                <a:latin typeface="Consolas"/>
                <a:cs typeface="Consolas"/>
              </a:rPr>
              <a:t> </a:t>
            </a:r>
            <a:r>
              <a:rPr sz="2100" dirty="0">
                <a:solidFill>
                  <a:srgbClr val="0070BF"/>
                </a:solidFill>
                <a:latin typeface="Consolas"/>
                <a:cs typeface="Consolas"/>
              </a:rPr>
              <a:t>*)</a:t>
            </a:r>
            <a:endParaRPr sz="2100">
              <a:latin typeface="Consolas"/>
              <a:cs typeface="Consolas"/>
            </a:endParaRPr>
          </a:p>
          <a:p>
            <a:pPr marL="356235" indent="-344170">
              <a:lnSpc>
                <a:spcPct val="100000"/>
              </a:lnSpc>
              <a:spcBef>
                <a:spcPts val="615"/>
              </a:spcBef>
              <a:buChar char="•"/>
              <a:tabLst>
                <a:tab pos="356235" algn="l"/>
                <a:tab pos="356870" algn="l"/>
              </a:tabLst>
            </a:pPr>
            <a:r>
              <a:rPr sz="2100" spc="-5" dirty="0">
                <a:latin typeface="Tahoma"/>
                <a:cs typeface="Tahoma"/>
              </a:rPr>
              <a:t>The </a:t>
            </a:r>
            <a:r>
              <a:rPr sz="2100" dirty="0">
                <a:latin typeface="Tahoma"/>
                <a:cs typeface="Tahoma"/>
              </a:rPr>
              <a:t>C</a:t>
            </a:r>
            <a:r>
              <a:rPr sz="2100" spc="-10" dirty="0">
                <a:latin typeface="Tahoma"/>
                <a:cs typeface="Tahoma"/>
              </a:rPr>
              <a:t> </a:t>
            </a:r>
            <a:r>
              <a:rPr sz="2100" dirty="0">
                <a:latin typeface="Tahoma"/>
                <a:cs typeface="Tahoma"/>
              </a:rPr>
              <a:t>routine that</a:t>
            </a:r>
            <a:r>
              <a:rPr sz="2100" spc="-15" dirty="0">
                <a:latin typeface="Tahoma"/>
                <a:cs typeface="Tahoma"/>
              </a:rPr>
              <a:t> </a:t>
            </a:r>
            <a:r>
              <a:rPr sz="2100" spc="5" dirty="0">
                <a:latin typeface="Tahoma"/>
                <a:cs typeface="Tahoma"/>
              </a:rPr>
              <a:t>the</a:t>
            </a:r>
            <a:r>
              <a:rPr sz="2100" dirty="0">
                <a:latin typeface="Tahoma"/>
                <a:cs typeface="Tahoma"/>
              </a:rPr>
              <a:t> </a:t>
            </a:r>
            <a:r>
              <a:rPr sz="2100" spc="-5" dirty="0">
                <a:latin typeface="Tahoma"/>
                <a:cs typeface="Tahoma"/>
              </a:rPr>
              <a:t>thread</a:t>
            </a:r>
            <a:r>
              <a:rPr sz="2100" spc="10" dirty="0">
                <a:latin typeface="Tahoma"/>
                <a:cs typeface="Tahoma"/>
              </a:rPr>
              <a:t> </a:t>
            </a:r>
            <a:r>
              <a:rPr sz="2100" spc="-5" dirty="0">
                <a:latin typeface="Tahoma"/>
                <a:cs typeface="Tahoma"/>
              </a:rPr>
              <a:t>will</a:t>
            </a:r>
            <a:r>
              <a:rPr sz="2100" spc="-25" dirty="0">
                <a:latin typeface="Tahoma"/>
                <a:cs typeface="Tahoma"/>
              </a:rPr>
              <a:t> </a:t>
            </a:r>
            <a:r>
              <a:rPr sz="2100" dirty="0">
                <a:latin typeface="Tahoma"/>
                <a:cs typeface="Tahoma"/>
              </a:rPr>
              <a:t>execute</a:t>
            </a:r>
            <a:r>
              <a:rPr sz="2100" spc="-20" dirty="0">
                <a:latin typeface="Tahoma"/>
                <a:cs typeface="Tahoma"/>
              </a:rPr>
              <a:t> </a:t>
            </a:r>
            <a:r>
              <a:rPr sz="2100" dirty="0">
                <a:latin typeface="Tahoma"/>
                <a:cs typeface="Tahoma"/>
              </a:rPr>
              <a:t>once it</a:t>
            </a:r>
            <a:r>
              <a:rPr sz="2100" spc="-15" dirty="0">
                <a:latin typeface="Tahoma"/>
                <a:cs typeface="Tahoma"/>
              </a:rPr>
              <a:t> </a:t>
            </a:r>
            <a:r>
              <a:rPr sz="2100" dirty="0">
                <a:latin typeface="Tahoma"/>
                <a:cs typeface="Tahoma"/>
              </a:rPr>
              <a:t>is </a:t>
            </a:r>
            <a:r>
              <a:rPr sz="2100" spc="-5" dirty="0">
                <a:latin typeface="Tahoma"/>
                <a:cs typeface="Tahoma"/>
              </a:rPr>
              <a:t>created</a:t>
            </a:r>
            <a:endParaRPr sz="2100">
              <a:latin typeface="Tahoma"/>
              <a:cs typeface="Tahoma"/>
            </a:endParaRPr>
          </a:p>
        </p:txBody>
      </p:sp>
      <p:sp>
        <p:nvSpPr>
          <p:cNvPr id="5" name="object 5"/>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15" dirty="0"/>
              <a:t>4-Threads</a:t>
            </a:r>
          </a:p>
        </p:txBody>
      </p:sp>
      <p:sp>
        <p:nvSpPr>
          <p:cNvPr id="6" name="object 6"/>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39</a:t>
            </a:fld>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60469" y="807240"/>
            <a:ext cx="3486785" cy="452120"/>
          </a:xfrm>
          <a:prstGeom prst="rect">
            <a:avLst/>
          </a:prstGeom>
        </p:spPr>
        <p:txBody>
          <a:bodyPr vert="horz" wrap="square" lIns="0" tIns="12065" rIns="0" bIns="0" rtlCol="0">
            <a:spAutoFit/>
          </a:bodyPr>
          <a:lstStyle/>
          <a:p>
            <a:pPr marL="12700">
              <a:lnSpc>
                <a:spcPct val="100000"/>
              </a:lnSpc>
              <a:spcBef>
                <a:spcPts val="95"/>
              </a:spcBef>
            </a:pPr>
            <a:r>
              <a:rPr spc="-5" dirty="0"/>
              <a:t>Processes</a:t>
            </a:r>
            <a:r>
              <a:rPr spc="-20" dirty="0"/>
              <a:t> </a:t>
            </a:r>
            <a:r>
              <a:rPr spc="-10" dirty="0"/>
              <a:t>vs.</a:t>
            </a:r>
            <a:r>
              <a:rPr spc="-5" dirty="0"/>
              <a:t> Threads</a:t>
            </a:r>
          </a:p>
        </p:txBody>
      </p:sp>
      <p:sp>
        <p:nvSpPr>
          <p:cNvPr id="3" name="object 3"/>
          <p:cNvSpPr txBox="1"/>
          <p:nvPr/>
        </p:nvSpPr>
        <p:spPr>
          <a:xfrm>
            <a:off x="860584" y="1547597"/>
            <a:ext cx="3841750" cy="1997710"/>
          </a:xfrm>
          <a:prstGeom prst="rect">
            <a:avLst/>
          </a:prstGeom>
        </p:spPr>
        <p:txBody>
          <a:bodyPr vert="horz" wrap="square" lIns="0" tIns="78105" rIns="0" bIns="0" rtlCol="0">
            <a:spAutoFit/>
          </a:bodyPr>
          <a:lstStyle/>
          <a:p>
            <a:pPr marL="356235" indent="-344170">
              <a:lnSpc>
                <a:spcPct val="100000"/>
              </a:lnSpc>
              <a:spcBef>
                <a:spcPts val="615"/>
              </a:spcBef>
              <a:buChar char="•"/>
              <a:tabLst>
                <a:tab pos="356235" algn="l"/>
                <a:tab pos="356870" algn="l"/>
              </a:tabLst>
            </a:pPr>
            <a:r>
              <a:rPr sz="2100" spc="-5" dirty="0">
                <a:latin typeface="Tahoma"/>
                <a:cs typeface="Tahoma"/>
              </a:rPr>
              <a:t>Process</a:t>
            </a:r>
            <a:r>
              <a:rPr sz="2100" spc="-30" dirty="0">
                <a:latin typeface="Tahoma"/>
                <a:cs typeface="Tahoma"/>
              </a:rPr>
              <a:t> </a:t>
            </a:r>
            <a:r>
              <a:rPr sz="2100" dirty="0">
                <a:latin typeface="Tahoma"/>
                <a:cs typeface="Tahoma"/>
              </a:rPr>
              <a:t>characteristics</a:t>
            </a:r>
          </a:p>
          <a:p>
            <a:pPr marL="756285" lvl="1" indent="-287655">
              <a:lnSpc>
                <a:spcPct val="100000"/>
              </a:lnSpc>
              <a:spcBef>
                <a:spcPts val="465"/>
              </a:spcBef>
              <a:buChar char="–"/>
              <a:tabLst>
                <a:tab pos="756285" algn="l"/>
                <a:tab pos="756920" algn="l"/>
              </a:tabLst>
            </a:pPr>
            <a:r>
              <a:rPr sz="1900" spc="-5" dirty="0">
                <a:latin typeface="Tahoma"/>
                <a:cs typeface="Tahoma"/>
              </a:rPr>
              <a:t>A</a:t>
            </a:r>
            <a:r>
              <a:rPr sz="1900" spc="-15" dirty="0">
                <a:latin typeface="Tahoma"/>
                <a:cs typeface="Tahoma"/>
              </a:rPr>
              <a:t> </a:t>
            </a:r>
            <a:r>
              <a:rPr sz="1900" spc="-5" dirty="0">
                <a:solidFill>
                  <a:srgbClr val="0070BF"/>
                </a:solidFill>
                <a:latin typeface="Tahoma"/>
                <a:cs typeface="Tahoma"/>
              </a:rPr>
              <a:t>virtual</a:t>
            </a:r>
            <a:r>
              <a:rPr sz="1900" dirty="0">
                <a:solidFill>
                  <a:srgbClr val="0070BF"/>
                </a:solidFill>
                <a:latin typeface="Tahoma"/>
                <a:cs typeface="Tahoma"/>
              </a:rPr>
              <a:t> </a:t>
            </a:r>
            <a:r>
              <a:rPr sz="1900" spc="-5" dirty="0">
                <a:solidFill>
                  <a:srgbClr val="0070BF"/>
                </a:solidFill>
                <a:latin typeface="Tahoma"/>
                <a:cs typeface="Tahoma"/>
              </a:rPr>
              <a:t>address</a:t>
            </a:r>
            <a:r>
              <a:rPr sz="1900" spc="5" dirty="0">
                <a:solidFill>
                  <a:srgbClr val="0070BF"/>
                </a:solidFill>
                <a:latin typeface="Tahoma"/>
                <a:cs typeface="Tahoma"/>
              </a:rPr>
              <a:t> </a:t>
            </a:r>
            <a:r>
              <a:rPr sz="1900" spc="-5" dirty="0">
                <a:solidFill>
                  <a:srgbClr val="0070BF"/>
                </a:solidFill>
                <a:latin typeface="Tahoma"/>
                <a:cs typeface="Tahoma"/>
              </a:rPr>
              <a:t>space</a:t>
            </a:r>
            <a:endParaRPr sz="1900" dirty="0">
              <a:latin typeface="Tahoma"/>
              <a:cs typeface="Tahoma"/>
            </a:endParaRPr>
          </a:p>
          <a:p>
            <a:pPr marL="1155065" lvl="2" indent="-228600">
              <a:lnSpc>
                <a:spcPct val="100000"/>
              </a:lnSpc>
              <a:spcBef>
                <a:spcPts val="405"/>
              </a:spcBef>
              <a:buFont typeface="Wingdings"/>
              <a:buChar char=""/>
              <a:tabLst>
                <a:tab pos="1155700" algn="l"/>
              </a:tabLst>
            </a:pPr>
            <a:r>
              <a:rPr sz="1700" spc="-5" dirty="0">
                <a:latin typeface="Tahoma"/>
                <a:cs typeface="Tahoma"/>
              </a:rPr>
              <a:t>Holds</a:t>
            </a:r>
            <a:r>
              <a:rPr sz="1700" spc="5" dirty="0">
                <a:latin typeface="Tahoma"/>
                <a:cs typeface="Tahoma"/>
              </a:rPr>
              <a:t> </a:t>
            </a:r>
            <a:r>
              <a:rPr sz="1700" spc="-5" dirty="0">
                <a:latin typeface="Tahoma"/>
                <a:cs typeface="Tahoma"/>
              </a:rPr>
              <a:t>the</a:t>
            </a:r>
            <a:r>
              <a:rPr sz="1700" spc="-10" dirty="0">
                <a:latin typeface="Tahoma"/>
                <a:cs typeface="Tahoma"/>
              </a:rPr>
              <a:t> </a:t>
            </a:r>
            <a:r>
              <a:rPr sz="1700" spc="-5" dirty="0">
                <a:latin typeface="Tahoma"/>
                <a:cs typeface="Tahoma"/>
              </a:rPr>
              <a:t>process</a:t>
            </a:r>
            <a:r>
              <a:rPr sz="1700" spc="10" dirty="0">
                <a:latin typeface="Tahoma"/>
                <a:cs typeface="Tahoma"/>
              </a:rPr>
              <a:t> </a:t>
            </a:r>
            <a:r>
              <a:rPr sz="1700" spc="-5" dirty="0">
                <a:latin typeface="Tahoma"/>
                <a:cs typeface="Tahoma"/>
              </a:rPr>
              <a:t>image</a:t>
            </a:r>
            <a:endParaRPr sz="1700" dirty="0">
              <a:latin typeface="Tahoma"/>
              <a:cs typeface="Tahoma"/>
            </a:endParaRPr>
          </a:p>
          <a:p>
            <a:pPr marL="756285" marR="5080" lvl="1" indent="-287020">
              <a:lnSpc>
                <a:spcPct val="100000"/>
              </a:lnSpc>
              <a:spcBef>
                <a:spcPts val="459"/>
              </a:spcBef>
              <a:buChar char="–"/>
              <a:tabLst>
                <a:tab pos="756285" algn="l"/>
                <a:tab pos="756920" algn="l"/>
              </a:tabLst>
            </a:pPr>
            <a:r>
              <a:rPr sz="1900" spc="-10" dirty="0">
                <a:latin typeface="Tahoma"/>
                <a:cs typeface="Tahoma"/>
              </a:rPr>
              <a:t>Global</a:t>
            </a:r>
            <a:r>
              <a:rPr sz="1900" spc="20" dirty="0">
                <a:latin typeface="Tahoma"/>
                <a:cs typeface="Tahoma"/>
              </a:rPr>
              <a:t> </a:t>
            </a:r>
            <a:r>
              <a:rPr sz="1900" spc="-5" dirty="0">
                <a:latin typeface="Tahoma"/>
                <a:cs typeface="Tahoma"/>
              </a:rPr>
              <a:t>variables,</a:t>
            </a:r>
            <a:r>
              <a:rPr sz="1900" spc="35" dirty="0">
                <a:latin typeface="Tahoma"/>
                <a:cs typeface="Tahoma"/>
              </a:rPr>
              <a:t> </a:t>
            </a:r>
            <a:r>
              <a:rPr sz="1900" spc="-5" dirty="0">
                <a:latin typeface="Tahoma"/>
                <a:cs typeface="Tahoma"/>
              </a:rPr>
              <a:t>files,</a:t>
            </a:r>
            <a:r>
              <a:rPr sz="1900" dirty="0">
                <a:latin typeface="Tahoma"/>
                <a:cs typeface="Tahoma"/>
              </a:rPr>
              <a:t> </a:t>
            </a:r>
            <a:r>
              <a:rPr sz="1900" spc="-5" dirty="0">
                <a:latin typeface="Tahoma"/>
                <a:cs typeface="Tahoma"/>
              </a:rPr>
              <a:t>child </a:t>
            </a:r>
            <a:r>
              <a:rPr sz="1900" dirty="0">
                <a:latin typeface="Tahoma"/>
                <a:cs typeface="Tahoma"/>
              </a:rPr>
              <a:t> </a:t>
            </a:r>
            <a:r>
              <a:rPr sz="1900" spc="-5" dirty="0">
                <a:latin typeface="Tahoma"/>
                <a:cs typeface="Tahoma"/>
              </a:rPr>
              <a:t>processes,</a:t>
            </a:r>
            <a:r>
              <a:rPr sz="1900" spc="-10" dirty="0">
                <a:latin typeface="Tahoma"/>
                <a:cs typeface="Tahoma"/>
              </a:rPr>
              <a:t> </a:t>
            </a:r>
            <a:r>
              <a:rPr sz="1900" spc="-5" dirty="0">
                <a:latin typeface="Tahoma"/>
                <a:cs typeface="Tahoma"/>
              </a:rPr>
              <a:t>signals</a:t>
            </a:r>
            <a:r>
              <a:rPr sz="1900" spc="20" dirty="0">
                <a:latin typeface="Tahoma"/>
                <a:cs typeface="Tahoma"/>
              </a:rPr>
              <a:t> </a:t>
            </a:r>
            <a:r>
              <a:rPr sz="1900" spc="-10" dirty="0">
                <a:latin typeface="Tahoma"/>
                <a:cs typeface="Tahoma"/>
              </a:rPr>
              <a:t>and</a:t>
            </a:r>
            <a:r>
              <a:rPr sz="1900" spc="5" dirty="0">
                <a:latin typeface="Tahoma"/>
                <a:cs typeface="Tahoma"/>
              </a:rPr>
              <a:t> </a:t>
            </a:r>
            <a:r>
              <a:rPr sz="1900" spc="-5" dirty="0">
                <a:latin typeface="Tahoma"/>
                <a:cs typeface="Tahoma"/>
              </a:rPr>
              <a:t>signal </a:t>
            </a:r>
            <a:r>
              <a:rPr sz="1900" spc="-575" dirty="0">
                <a:latin typeface="Tahoma"/>
                <a:cs typeface="Tahoma"/>
              </a:rPr>
              <a:t> </a:t>
            </a:r>
            <a:r>
              <a:rPr sz="1900" spc="-10" dirty="0">
                <a:latin typeface="Tahoma"/>
                <a:cs typeface="Tahoma"/>
              </a:rPr>
              <a:t>handlers</a:t>
            </a:r>
            <a:endParaRPr sz="1900" dirty="0">
              <a:latin typeface="Tahoma"/>
              <a:cs typeface="Tahoma"/>
            </a:endParaRPr>
          </a:p>
        </p:txBody>
      </p:sp>
      <p:pic>
        <p:nvPicPr>
          <p:cNvPr id="4" name="object 4"/>
          <p:cNvPicPr/>
          <p:nvPr/>
        </p:nvPicPr>
        <p:blipFill>
          <a:blip r:embed="rId2" cstate="print"/>
          <a:stretch>
            <a:fillRect/>
          </a:stretch>
        </p:blipFill>
        <p:spPr>
          <a:xfrm>
            <a:off x="6541981" y="1645381"/>
            <a:ext cx="2959461" cy="3957774"/>
          </a:xfrm>
          <a:prstGeom prst="rect">
            <a:avLst/>
          </a:prstGeom>
        </p:spPr>
      </p:pic>
      <p:sp>
        <p:nvSpPr>
          <p:cNvPr id="5" name="object 5"/>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15" dirty="0"/>
              <a:t>4-Threads</a:t>
            </a:r>
          </a:p>
        </p:txBody>
      </p:sp>
      <p:sp>
        <p:nvSpPr>
          <p:cNvPr id="6" name="object 6"/>
          <p:cNvSpPr txBox="1"/>
          <p:nvPr/>
        </p:nvSpPr>
        <p:spPr>
          <a:xfrm>
            <a:off x="9095899" y="6871149"/>
            <a:ext cx="175260" cy="240665"/>
          </a:xfrm>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z="1400" dirty="0">
                <a:latin typeface="Tahoma"/>
                <a:cs typeface="Tahoma"/>
              </a:rPr>
              <a:t>4</a:t>
            </a:fld>
            <a:endParaRPr sz="1400">
              <a:latin typeface="Tahoma"/>
              <a:cs typeface="Tahoma"/>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9082" y="807240"/>
            <a:ext cx="2549525" cy="452120"/>
          </a:xfrm>
          <a:prstGeom prst="rect">
            <a:avLst/>
          </a:prstGeom>
        </p:spPr>
        <p:txBody>
          <a:bodyPr vert="horz" wrap="square" lIns="0" tIns="12065" rIns="0" bIns="0" rtlCol="0">
            <a:spAutoFit/>
          </a:bodyPr>
          <a:lstStyle/>
          <a:p>
            <a:pPr marL="12700">
              <a:lnSpc>
                <a:spcPct val="100000"/>
              </a:lnSpc>
              <a:spcBef>
                <a:spcPts val="95"/>
              </a:spcBef>
            </a:pPr>
            <a:r>
              <a:rPr spc="-10" dirty="0"/>
              <a:t>Thread </a:t>
            </a:r>
            <a:r>
              <a:rPr spc="-5" dirty="0"/>
              <a:t>Creation</a:t>
            </a:r>
          </a:p>
        </p:txBody>
      </p:sp>
      <p:sp>
        <p:nvSpPr>
          <p:cNvPr id="3" name="object 3"/>
          <p:cNvSpPr/>
          <p:nvPr/>
        </p:nvSpPr>
        <p:spPr>
          <a:xfrm>
            <a:off x="1488948" y="1691639"/>
            <a:ext cx="7082155" cy="1609725"/>
          </a:xfrm>
          <a:custGeom>
            <a:avLst/>
            <a:gdLst/>
            <a:ahLst/>
            <a:cxnLst/>
            <a:rect l="l" t="t" r="r" b="b"/>
            <a:pathLst>
              <a:path w="7082155" h="1609725">
                <a:moveTo>
                  <a:pt x="7082028" y="1609344"/>
                </a:moveTo>
                <a:lnTo>
                  <a:pt x="0" y="1609344"/>
                </a:lnTo>
                <a:lnTo>
                  <a:pt x="0" y="0"/>
                </a:lnTo>
                <a:lnTo>
                  <a:pt x="7082028" y="0"/>
                </a:lnTo>
                <a:lnTo>
                  <a:pt x="7082028" y="12192"/>
                </a:lnTo>
                <a:lnTo>
                  <a:pt x="25908" y="12192"/>
                </a:lnTo>
                <a:lnTo>
                  <a:pt x="12192" y="25908"/>
                </a:lnTo>
                <a:lnTo>
                  <a:pt x="25908" y="25908"/>
                </a:lnTo>
                <a:lnTo>
                  <a:pt x="25908" y="1584959"/>
                </a:lnTo>
                <a:lnTo>
                  <a:pt x="12192" y="1584959"/>
                </a:lnTo>
                <a:lnTo>
                  <a:pt x="25908" y="1597151"/>
                </a:lnTo>
                <a:lnTo>
                  <a:pt x="7082028" y="1597151"/>
                </a:lnTo>
                <a:lnTo>
                  <a:pt x="7082028" y="1609344"/>
                </a:lnTo>
                <a:close/>
              </a:path>
              <a:path w="7082155" h="1609725">
                <a:moveTo>
                  <a:pt x="25908" y="25908"/>
                </a:moveTo>
                <a:lnTo>
                  <a:pt x="12192" y="25908"/>
                </a:lnTo>
                <a:lnTo>
                  <a:pt x="25908" y="12192"/>
                </a:lnTo>
                <a:lnTo>
                  <a:pt x="25908" y="25908"/>
                </a:lnTo>
                <a:close/>
              </a:path>
              <a:path w="7082155" h="1609725">
                <a:moveTo>
                  <a:pt x="7056120" y="25908"/>
                </a:moveTo>
                <a:lnTo>
                  <a:pt x="25908" y="25908"/>
                </a:lnTo>
                <a:lnTo>
                  <a:pt x="25908" y="12192"/>
                </a:lnTo>
                <a:lnTo>
                  <a:pt x="7056120" y="12192"/>
                </a:lnTo>
                <a:lnTo>
                  <a:pt x="7056120" y="25908"/>
                </a:lnTo>
                <a:close/>
              </a:path>
              <a:path w="7082155" h="1609725">
                <a:moveTo>
                  <a:pt x="7056120" y="1597151"/>
                </a:moveTo>
                <a:lnTo>
                  <a:pt x="7056120" y="12192"/>
                </a:lnTo>
                <a:lnTo>
                  <a:pt x="7069836" y="25908"/>
                </a:lnTo>
                <a:lnTo>
                  <a:pt x="7082028" y="25908"/>
                </a:lnTo>
                <a:lnTo>
                  <a:pt x="7082028" y="1584959"/>
                </a:lnTo>
                <a:lnTo>
                  <a:pt x="7069836" y="1584959"/>
                </a:lnTo>
                <a:lnTo>
                  <a:pt x="7056120" y="1597151"/>
                </a:lnTo>
                <a:close/>
              </a:path>
              <a:path w="7082155" h="1609725">
                <a:moveTo>
                  <a:pt x="7082028" y="25908"/>
                </a:moveTo>
                <a:lnTo>
                  <a:pt x="7069836" y="25908"/>
                </a:lnTo>
                <a:lnTo>
                  <a:pt x="7056120" y="12192"/>
                </a:lnTo>
                <a:lnTo>
                  <a:pt x="7082028" y="12192"/>
                </a:lnTo>
                <a:lnTo>
                  <a:pt x="7082028" y="25908"/>
                </a:lnTo>
                <a:close/>
              </a:path>
              <a:path w="7082155" h="1609725">
                <a:moveTo>
                  <a:pt x="25908" y="1597151"/>
                </a:moveTo>
                <a:lnTo>
                  <a:pt x="12192" y="1584959"/>
                </a:lnTo>
                <a:lnTo>
                  <a:pt x="25908" y="1584959"/>
                </a:lnTo>
                <a:lnTo>
                  <a:pt x="25908" y="1597151"/>
                </a:lnTo>
                <a:close/>
              </a:path>
              <a:path w="7082155" h="1609725">
                <a:moveTo>
                  <a:pt x="7056120" y="1597151"/>
                </a:moveTo>
                <a:lnTo>
                  <a:pt x="25908" y="1597151"/>
                </a:lnTo>
                <a:lnTo>
                  <a:pt x="25908" y="1584959"/>
                </a:lnTo>
                <a:lnTo>
                  <a:pt x="7056120" y="1584959"/>
                </a:lnTo>
                <a:lnTo>
                  <a:pt x="7056120" y="1597151"/>
                </a:lnTo>
                <a:close/>
              </a:path>
              <a:path w="7082155" h="1609725">
                <a:moveTo>
                  <a:pt x="7082028" y="1597151"/>
                </a:moveTo>
                <a:lnTo>
                  <a:pt x="7056120" y="1597151"/>
                </a:lnTo>
                <a:lnTo>
                  <a:pt x="7069836" y="1584959"/>
                </a:lnTo>
                <a:lnTo>
                  <a:pt x="7082028" y="1584959"/>
                </a:lnTo>
                <a:lnTo>
                  <a:pt x="7082028" y="1597151"/>
                </a:lnTo>
                <a:close/>
              </a:path>
            </a:pathLst>
          </a:custGeom>
          <a:solidFill>
            <a:srgbClr val="0070BF"/>
          </a:solidFill>
        </p:spPr>
        <p:txBody>
          <a:bodyPr wrap="square" lIns="0" tIns="0" rIns="0" bIns="0" rtlCol="0"/>
          <a:lstStyle/>
          <a:p>
            <a:endParaRPr/>
          </a:p>
        </p:txBody>
      </p:sp>
      <p:sp>
        <p:nvSpPr>
          <p:cNvPr id="4" name="object 4"/>
          <p:cNvSpPr txBox="1"/>
          <p:nvPr/>
        </p:nvSpPr>
        <p:spPr>
          <a:xfrm>
            <a:off x="859021" y="1671308"/>
            <a:ext cx="7505700" cy="3517265"/>
          </a:xfrm>
          <a:prstGeom prst="rect">
            <a:avLst/>
          </a:prstGeom>
        </p:spPr>
        <p:txBody>
          <a:bodyPr vert="horz" wrap="square" lIns="0" tIns="76200" rIns="0" bIns="0" rtlCol="0">
            <a:spAutoFit/>
          </a:bodyPr>
          <a:lstStyle/>
          <a:p>
            <a:pPr marL="733425" algn="just">
              <a:lnSpc>
                <a:spcPct val="100000"/>
              </a:lnSpc>
              <a:spcBef>
                <a:spcPts val="600"/>
              </a:spcBef>
            </a:pPr>
            <a:r>
              <a:rPr sz="2100" b="1" spc="-5" dirty="0">
                <a:latin typeface="Tahoma"/>
                <a:cs typeface="Tahoma"/>
              </a:rPr>
              <a:t>int</a:t>
            </a:r>
            <a:r>
              <a:rPr sz="2100" b="1" spc="50" dirty="0">
                <a:latin typeface="Tahoma"/>
                <a:cs typeface="Tahoma"/>
              </a:rPr>
              <a:t> </a:t>
            </a:r>
            <a:r>
              <a:rPr sz="2100" dirty="0">
                <a:latin typeface="Tahoma"/>
                <a:cs typeface="Tahoma"/>
              </a:rPr>
              <a:t>pthread_create</a:t>
            </a:r>
            <a:r>
              <a:rPr sz="2100" spc="-35" dirty="0">
                <a:latin typeface="Tahoma"/>
                <a:cs typeface="Tahoma"/>
              </a:rPr>
              <a:t> </a:t>
            </a:r>
            <a:r>
              <a:rPr sz="2100" spc="-5" dirty="0">
                <a:latin typeface="Tahoma"/>
                <a:cs typeface="Tahoma"/>
              </a:rPr>
              <a:t>(pthread_t</a:t>
            </a:r>
            <a:r>
              <a:rPr sz="2100" spc="-25" dirty="0">
                <a:latin typeface="Tahoma"/>
                <a:cs typeface="Tahoma"/>
              </a:rPr>
              <a:t> </a:t>
            </a:r>
            <a:r>
              <a:rPr sz="2100" dirty="0">
                <a:latin typeface="Tahoma"/>
                <a:cs typeface="Tahoma"/>
              </a:rPr>
              <a:t>*thread_id,</a:t>
            </a:r>
            <a:endParaRPr sz="2100">
              <a:latin typeface="Tahoma"/>
              <a:cs typeface="Tahoma"/>
            </a:endParaRPr>
          </a:p>
          <a:p>
            <a:pPr marL="3487420" marR="5080" indent="22225" algn="just">
              <a:lnSpc>
                <a:spcPct val="120000"/>
              </a:lnSpc>
            </a:pPr>
            <a:r>
              <a:rPr sz="2100" b="1" spc="-5" dirty="0">
                <a:latin typeface="Tahoma"/>
                <a:cs typeface="Tahoma"/>
              </a:rPr>
              <a:t>const </a:t>
            </a:r>
            <a:r>
              <a:rPr sz="2100" spc="-5" dirty="0">
                <a:latin typeface="Tahoma"/>
                <a:cs typeface="Tahoma"/>
              </a:rPr>
              <a:t>pthread_attr_t </a:t>
            </a:r>
            <a:r>
              <a:rPr sz="2100" dirty="0">
                <a:latin typeface="Tahoma"/>
                <a:cs typeface="Tahoma"/>
              </a:rPr>
              <a:t>*attributes, </a:t>
            </a:r>
            <a:r>
              <a:rPr sz="2100" spc="-645" dirty="0">
                <a:latin typeface="Tahoma"/>
                <a:cs typeface="Tahoma"/>
              </a:rPr>
              <a:t> </a:t>
            </a:r>
            <a:r>
              <a:rPr sz="2100" b="1" spc="-5" dirty="0">
                <a:latin typeface="Tahoma"/>
                <a:cs typeface="Tahoma"/>
              </a:rPr>
              <a:t>void </a:t>
            </a:r>
            <a:r>
              <a:rPr sz="2100" spc="-5" dirty="0">
                <a:latin typeface="Tahoma"/>
                <a:cs typeface="Tahoma"/>
              </a:rPr>
              <a:t>*(*thread_function)(void *), </a:t>
            </a:r>
            <a:r>
              <a:rPr sz="2100" spc="-645" dirty="0">
                <a:latin typeface="Tahoma"/>
                <a:cs typeface="Tahoma"/>
              </a:rPr>
              <a:t> </a:t>
            </a:r>
            <a:r>
              <a:rPr sz="2100" b="1" spc="-5" dirty="0">
                <a:latin typeface="Tahoma"/>
                <a:cs typeface="Tahoma"/>
              </a:rPr>
              <a:t>void</a:t>
            </a:r>
            <a:r>
              <a:rPr sz="2100" b="1" spc="40" dirty="0">
                <a:latin typeface="Tahoma"/>
                <a:cs typeface="Tahoma"/>
              </a:rPr>
              <a:t> </a:t>
            </a:r>
            <a:r>
              <a:rPr sz="2100" dirty="0">
                <a:latin typeface="Tahoma"/>
                <a:cs typeface="Tahoma"/>
              </a:rPr>
              <a:t>*arguments);</a:t>
            </a:r>
            <a:endParaRPr sz="2100">
              <a:latin typeface="Tahoma"/>
              <a:cs typeface="Tahoma"/>
            </a:endParaRPr>
          </a:p>
          <a:p>
            <a:pPr>
              <a:lnSpc>
                <a:spcPct val="100000"/>
              </a:lnSpc>
              <a:spcBef>
                <a:spcPts val="15"/>
              </a:spcBef>
            </a:pPr>
            <a:endParaRPr sz="3050">
              <a:latin typeface="Tahoma"/>
              <a:cs typeface="Tahoma"/>
            </a:endParaRPr>
          </a:p>
          <a:p>
            <a:pPr marL="12700">
              <a:lnSpc>
                <a:spcPct val="100000"/>
              </a:lnSpc>
            </a:pPr>
            <a:r>
              <a:rPr sz="2100" dirty="0">
                <a:solidFill>
                  <a:srgbClr val="0070BF"/>
                </a:solidFill>
                <a:latin typeface="Consolas"/>
                <a:cs typeface="Consolas"/>
              </a:rPr>
              <a:t>void</a:t>
            </a:r>
            <a:r>
              <a:rPr sz="2100" spc="-90" dirty="0">
                <a:solidFill>
                  <a:srgbClr val="0070BF"/>
                </a:solidFill>
                <a:latin typeface="Consolas"/>
                <a:cs typeface="Consolas"/>
              </a:rPr>
              <a:t> </a:t>
            </a:r>
            <a:r>
              <a:rPr sz="2100" spc="-5" dirty="0">
                <a:solidFill>
                  <a:srgbClr val="0070BF"/>
                </a:solidFill>
                <a:latin typeface="Consolas"/>
                <a:cs typeface="Consolas"/>
              </a:rPr>
              <a:t>*arguments</a:t>
            </a:r>
            <a:endParaRPr sz="2100">
              <a:latin typeface="Consolas"/>
              <a:cs typeface="Consolas"/>
            </a:endParaRPr>
          </a:p>
          <a:p>
            <a:pPr marL="356235" indent="-344170">
              <a:lnSpc>
                <a:spcPct val="100000"/>
              </a:lnSpc>
              <a:spcBef>
                <a:spcPts val="530"/>
              </a:spcBef>
              <a:buChar char="•"/>
              <a:tabLst>
                <a:tab pos="356235" algn="l"/>
                <a:tab pos="356870" algn="l"/>
              </a:tabLst>
            </a:pPr>
            <a:r>
              <a:rPr sz="2100" spc="-5" dirty="0">
                <a:latin typeface="Tahoma"/>
                <a:cs typeface="Tahoma"/>
              </a:rPr>
              <a:t>Arguments </a:t>
            </a:r>
            <a:r>
              <a:rPr sz="2100" spc="5" dirty="0">
                <a:latin typeface="Tahoma"/>
                <a:cs typeface="Tahoma"/>
              </a:rPr>
              <a:t>to</a:t>
            </a:r>
            <a:r>
              <a:rPr sz="2100" spc="-20" dirty="0">
                <a:latin typeface="Tahoma"/>
                <a:cs typeface="Tahoma"/>
              </a:rPr>
              <a:t> </a:t>
            </a:r>
            <a:r>
              <a:rPr sz="2100" spc="5" dirty="0">
                <a:latin typeface="Tahoma"/>
                <a:cs typeface="Tahoma"/>
              </a:rPr>
              <a:t>be</a:t>
            </a:r>
            <a:r>
              <a:rPr sz="2100" spc="-5" dirty="0">
                <a:latin typeface="Tahoma"/>
                <a:cs typeface="Tahoma"/>
              </a:rPr>
              <a:t> passed</a:t>
            </a:r>
            <a:r>
              <a:rPr sz="2100" spc="5" dirty="0">
                <a:latin typeface="Tahoma"/>
                <a:cs typeface="Tahoma"/>
              </a:rPr>
              <a:t> </a:t>
            </a:r>
            <a:r>
              <a:rPr sz="2100" spc="-5" dirty="0">
                <a:latin typeface="Tahoma"/>
                <a:cs typeface="Tahoma"/>
              </a:rPr>
              <a:t>to</a:t>
            </a:r>
            <a:r>
              <a:rPr sz="2100" dirty="0">
                <a:latin typeface="Tahoma"/>
                <a:cs typeface="Tahoma"/>
              </a:rPr>
              <a:t> </a:t>
            </a:r>
            <a:r>
              <a:rPr sz="2100" spc="-5" dirty="0">
                <a:solidFill>
                  <a:srgbClr val="0070BF"/>
                </a:solidFill>
                <a:latin typeface="Consolas"/>
                <a:cs typeface="Consolas"/>
              </a:rPr>
              <a:t>thread_function</a:t>
            </a:r>
            <a:endParaRPr sz="2100">
              <a:latin typeface="Consolas"/>
              <a:cs typeface="Consolas"/>
            </a:endParaRPr>
          </a:p>
          <a:p>
            <a:pPr marL="356235" indent="-344170">
              <a:lnSpc>
                <a:spcPct val="100000"/>
              </a:lnSpc>
              <a:spcBef>
                <a:spcPts val="505"/>
              </a:spcBef>
              <a:buChar char="•"/>
              <a:tabLst>
                <a:tab pos="356235" algn="l"/>
                <a:tab pos="356870" algn="l"/>
              </a:tabLst>
            </a:pPr>
            <a:r>
              <a:rPr sz="2100" spc="-5" dirty="0">
                <a:latin typeface="Tahoma"/>
                <a:cs typeface="Tahoma"/>
              </a:rPr>
              <a:t>Arguments</a:t>
            </a:r>
            <a:r>
              <a:rPr sz="2100" dirty="0">
                <a:latin typeface="Tahoma"/>
                <a:cs typeface="Tahoma"/>
              </a:rPr>
              <a:t> must</a:t>
            </a:r>
            <a:r>
              <a:rPr sz="2100" spc="-15" dirty="0">
                <a:latin typeface="Tahoma"/>
                <a:cs typeface="Tahoma"/>
              </a:rPr>
              <a:t> </a:t>
            </a:r>
            <a:r>
              <a:rPr sz="2100" spc="5" dirty="0">
                <a:latin typeface="Tahoma"/>
                <a:cs typeface="Tahoma"/>
              </a:rPr>
              <a:t>be</a:t>
            </a:r>
            <a:r>
              <a:rPr sz="2100" dirty="0">
                <a:latin typeface="Tahoma"/>
                <a:cs typeface="Tahoma"/>
              </a:rPr>
              <a:t> </a:t>
            </a:r>
            <a:r>
              <a:rPr sz="2100" spc="-5" dirty="0">
                <a:latin typeface="Tahoma"/>
                <a:cs typeface="Tahoma"/>
              </a:rPr>
              <a:t>passed</a:t>
            </a:r>
            <a:r>
              <a:rPr sz="2100" spc="-10" dirty="0">
                <a:latin typeface="Tahoma"/>
                <a:cs typeface="Tahoma"/>
              </a:rPr>
              <a:t> </a:t>
            </a:r>
            <a:r>
              <a:rPr sz="2100" spc="-5" dirty="0">
                <a:latin typeface="Tahoma"/>
                <a:cs typeface="Tahoma"/>
              </a:rPr>
              <a:t>by</a:t>
            </a:r>
            <a:r>
              <a:rPr sz="2100" spc="15" dirty="0">
                <a:latin typeface="Tahoma"/>
                <a:cs typeface="Tahoma"/>
              </a:rPr>
              <a:t> </a:t>
            </a:r>
            <a:r>
              <a:rPr sz="2100" spc="-5" dirty="0">
                <a:latin typeface="Tahoma"/>
                <a:cs typeface="Tahoma"/>
              </a:rPr>
              <a:t>reference</a:t>
            </a:r>
            <a:r>
              <a:rPr sz="2100" spc="-20" dirty="0">
                <a:latin typeface="Tahoma"/>
                <a:cs typeface="Tahoma"/>
              </a:rPr>
              <a:t> </a:t>
            </a:r>
            <a:r>
              <a:rPr sz="2100" spc="5" dirty="0">
                <a:latin typeface="Tahoma"/>
                <a:cs typeface="Tahoma"/>
              </a:rPr>
              <a:t>and</a:t>
            </a:r>
            <a:r>
              <a:rPr sz="2100" spc="15" dirty="0">
                <a:latin typeface="Tahoma"/>
                <a:cs typeface="Tahoma"/>
              </a:rPr>
              <a:t> </a:t>
            </a:r>
            <a:r>
              <a:rPr sz="2100" spc="-5" dirty="0">
                <a:latin typeface="Tahoma"/>
                <a:cs typeface="Tahoma"/>
              </a:rPr>
              <a:t>cast</a:t>
            </a:r>
            <a:r>
              <a:rPr sz="2100" spc="5" dirty="0">
                <a:latin typeface="Tahoma"/>
                <a:cs typeface="Tahoma"/>
              </a:rPr>
              <a:t> to</a:t>
            </a:r>
            <a:r>
              <a:rPr sz="2100" spc="-10" dirty="0">
                <a:latin typeface="Tahoma"/>
                <a:cs typeface="Tahoma"/>
              </a:rPr>
              <a:t> </a:t>
            </a:r>
            <a:r>
              <a:rPr sz="2100" spc="-5" dirty="0">
                <a:solidFill>
                  <a:srgbClr val="0070BF"/>
                </a:solidFill>
                <a:latin typeface="Consolas"/>
                <a:cs typeface="Consolas"/>
              </a:rPr>
              <a:t>void*</a:t>
            </a:r>
            <a:endParaRPr sz="2100">
              <a:latin typeface="Consolas"/>
              <a:cs typeface="Consolas"/>
            </a:endParaRPr>
          </a:p>
          <a:p>
            <a:pPr marL="356235" indent="-344170">
              <a:lnSpc>
                <a:spcPct val="100000"/>
              </a:lnSpc>
              <a:spcBef>
                <a:spcPts val="585"/>
              </a:spcBef>
              <a:buChar char="•"/>
              <a:tabLst>
                <a:tab pos="356235" algn="l"/>
                <a:tab pos="356870" algn="l"/>
              </a:tabLst>
            </a:pPr>
            <a:r>
              <a:rPr sz="2100" spc="-5" dirty="0">
                <a:latin typeface="Tahoma"/>
                <a:cs typeface="Tahoma"/>
              </a:rPr>
              <a:t>These</a:t>
            </a:r>
            <a:r>
              <a:rPr sz="2100" dirty="0">
                <a:latin typeface="Tahoma"/>
                <a:cs typeface="Tahoma"/>
              </a:rPr>
              <a:t> </a:t>
            </a:r>
            <a:r>
              <a:rPr sz="2100" spc="-5" dirty="0">
                <a:latin typeface="Tahoma"/>
                <a:cs typeface="Tahoma"/>
              </a:rPr>
              <a:t>pointers</a:t>
            </a:r>
            <a:r>
              <a:rPr sz="2100" spc="-20" dirty="0">
                <a:latin typeface="Tahoma"/>
                <a:cs typeface="Tahoma"/>
              </a:rPr>
              <a:t> </a:t>
            </a:r>
            <a:r>
              <a:rPr sz="2100" dirty="0">
                <a:latin typeface="Tahoma"/>
                <a:cs typeface="Tahoma"/>
              </a:rPr>
              <a:t>must</a:t>
            </a:r>
            <a:r>
              <a:rPr sz="2100" spc="-15" dirty="0">
                <a:latin typeface="Tahoma"/>
                <a:cs typeface="Tahoma"/>
              </a:rPr>
              <a:t> </a:t>
            </a:r>
            <a:r>
              <a:rPr sz="2100" spc="5" dirty="0">
                <a:latin typeface="Tahoma"/>
                <a:cs typeface="Tahoma"/>
              </a:rPr>
              <a:t>be </a:t>
            </a:r>
            <a:r>
              <a:rPr sz="2100" spc="-5" dirty="0">
                <a:latin typeface="Tahoma"/>
                <a:cs typeface="Tahoma"/>
              </a:rPr>
              <a:t>cast</a:t>
            </a:r>
            <a:r>
              <a:rPr sz="2100" spc="5" dirty="0">
                <a:latin typeface="Tahoma"/>
                <a:cs typeface="Tahoma"/>
              </a:rPr>
              <a:t> as</a:t>
            </a:r>
            <a:r>
              <a:rPr sz="2100" dirty="0">
                <a:latin typeface="Tahoma"/>
                <a:cs typeface="Tahoma"/>
              </a:rPr>
              <a:t> </a:t>
            </a:r>
            <a:r>
              <a:rPr sz="2100" spc="-5" dirty="0">
                <a:latin typeface="Tahoma"/>
                <a:cs typeface="Tahoma"/>
              </a:rPr>
              <a:t>pointers</a:t>
            </a:r>
            <a:r>
              <a:rPr sz="2100" spc="-15" dirty="0">
                <a:latin typeface="Tahoma"/>
                <a:cs typeface="Tahoma"/>
              </a:rPr>
              <a:t> </a:t>
            </a:r>
            <a:r>
              <a:rPr sz="2100" spc="5" dirty="0">
                <a:latin typeface="Tahoma"/>
                <a:cs typeface="Tahoma"/>
              </a:rPr>
              <a:t>of</a:t>
            </a:r>
            <a:r>
              <a:rPr sz="2100" spc="-25" dirty="0">
                <a:latin typeface="Tahoma"/>
                <a:cs typeface="Tahoma"/>
              </a:rPr>
              <a:t> </a:t>
            </a:r>
            <a:r>
              <a:rPr sz="2100" dirty="0">
                <a:latin typeface="Tahoma"/>
                <a:cs typeface="Tahoma"/>
              </a:rPr>
              <a:t>type </a:t>
            </a:r>
            <a:r>
              <a:rPr sz="2100" spc="-5" dirty="0">
                <a:latin typeface="Tahoma"/>
                <a:cs typeface="Tahoma"/>
              </a:rPr>
              <a:t>void</a:t>
            </a:r>
            <a:endParaRPr sz="2100">
              <a:latin typeface="Tahoma"/>
              <a:cs typeface="Tahoma"/>
            </a:endParaRPr>
          </a:p>
        </p:txBody>
      </p:sp>
      <p:sp>
        <p:nvSpPr>
          <p:cNvPr id="5" name="object 5"/>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15" dirty="0"/>
              <a:t>4-Threads</a:t>
            </a:r>
          </a:p>
        </p:txBody>
      </p:sp>
      <p:sp>
        <p:nvSpPr>
          <p:cNvPr id="6" name="object 6"/>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40</a:t>
            </a:fld>
            <a:endParaRPr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9082" y="807240"/>
            <a:ext cx="4114800" cy="452120"/>
          </a:xfrm>
          <a:prstGeom prst="rect">
            <a:avLst/>
          </a:prstGeom>
        </p:spPr>
        <p:txBody>
          <a:bodyPr vert="horz" wrap="square" lIns="0" tIns="12065" rIns="0" bIns="0" rtlCol="0">
            <a:spAutoFit/>
          </a:bodyPr>
          <a:lstStyle/>
          <a:p>
            <a:pPr marL="12700">
              <a:lnSpc>
                <a:spcPct val="100000"/>
              </a:lnSpc>
              <a:spcBef>
                <a:spcPts val="95"/>
              </a:spcBef>
            </a:pPr>
            <a:r>
              <a:rPr spc="-10" dirty="0"/>
              <a:t>Thread</a:t>
            </a:r>
            <a:r>
              <a:rPr spc="15" dirty="0"/>
              <a:t> </a:t>
            </a:r>
            <a:r>
              <a:rPr spc="-5" dirty="0"/>
              <a:t>Creation:</a:t>
            </a:r>
            <a:r>
              <a:rPr spc="15" dirty="0"/>
              <a:t> </a:t>
            </a:r>
            <a:r>
              <a:rPr spc="-5" dirty="0"/>
              <a:t>Example</a:t>
            </a:r>
          </a:p>
        </p:txBody>
      </p:sp>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15" dirty="0"/>
              <a:t>4-Threads</a:t>
            </a:r>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41</a:t>
            </a:fld>
            <a:endParaRPr dirty="0"/>
          </a:p>
        </p:txBody>
      </p:sp>
      <p:sp>
        <p:nvSpPr>
          <p:cNvPr id="3" name="object 3"/>
          <p:cNvSpPr txBox="1"/>
          <p:nvPr/>
        </p:nvSpPr>
        <p:spPr>
          <a:xfrm>
            <a:off x="860513" y="1569234"/>
            <a:ext cx="8027670" cy="5363845"/>
          </a:xfrm>
          <a:prstGeom prst="rect">
            <a:avLst/>
          </a:prstGeom>
        </p:spPr>
        <p:txBody>
          <a:bodyPr vert="horz" wrap="square" lIns="0" tIns="12700" rIns="0" bIns="0" rtlCol="0">
            <a:spAutoFit/>
          </a:bodyPr>
          <a:lstStyle/>
          <a:p>
            <a:pPr marL="12700" marR="6240780">
              <a:lnSpc>
                <a:spcPct val="120000"/>
              </a:lnSpc>
              <a:spcBef>
                <a:spcPts val="100"/>
              </a:spcBef>
            </a:pPr>
            <a:r>
              <a:rPr sz="1200" dirty="0">
                <a:latin typeface="Consolas"/>
                <a:cs typeface="Consolas"/>
              </a:rPr>
              <a:t>#include &lt;pthread.h&gt; </a:t>
            </a:r>
            <a:r>
              <a:rPr sz="1200" spc="-645" dirty="0">
                <a:latin typeface="Consolas"/>
                <a:cs typeface="Consolas"/>
              </a:rPr>
              <a:t> </a:t>
            </a:r>
            <a:r>
              <a:rPr sz="1200" dirty="0">
                <a:latin typeface="Consolas"/>
                <a:cs typeface="Consolas"/>
              </a:rPr>
              <a:t>#define</a:t>
            </a:r>
            <a:r>
              <a:rPr sz="1200" spc="-25" dirty="0">
                <a:latin typeface="Consolas"/>
                <a:cs typeface="Consolas"/>
              </a:rPr>
              <a:t> </a:t>
            </a:r>
            <a:r>
              <a:rPr sz="1200" dirty="0">
                <a:latin typeface="Consolas"/>
                <a:cs typeface="Consolas"/>
              </a:rPr>
              <a:t>NUM_THREADS</a:t>
            </a:r>
            <a:r>
              <a:rPr sz="1200" spc="-35" dirty="0">
                <a:latin typeface="Consolas"/>
                <a:cs typeface="Consolas"/>
              </a:rPr>
              <a:t> </a:t>
            </a:r>
            <a:r>
              <a:rPr sz="1200" dirty="0">
                <a:latin typeface="Consolas"/>
                <a:cs typeface="Consolas"/>
              </a:rPr>
              <a:t>5</a:t>
            </a:r>
          </a:p>
          <a:p>
            <a:pPr>
              <a:lnSpc>
                <a:spcPct val="100000"/>
              </a:lnSpc>
              <a:spcBef>
                <a:spcPts val="10"/>
              </a:spcBef>
            </a:pPr>
            <a:endParaRPr sz="1450" dirty="0">
              <a:latin typeface="Consolas"/>
              <a:cs typeface="Consolas"/>
            </a:endParaRPr>
          </a:p>
          <a:p>
            <a:pPr marL="457200" marR="3005455" indent="-445134">
              <a:lnSpc>
                <a:spcPct val="120000"/>
              </a:lnSpc>
            </a:pPr>
            <a:r>
              <a:rPr sz="1600" b="1" spc="-5" dirty="0">
                <a:latin typeface="Consolas"/>
                <a:cs typeface="Consolas"/>
              </a:rPr>
              <a:t>void </a:t>
            </a:r>
            <a:r>
              <a:rPr sz="1600" spc="-5" dirty="0">
                <a:latin typeface="Consolas"/>
                <a:cs typeface="Consolas"/>
              </a:rPr>
              <a:t>* </a:t>
            </a:r>
            <a:r>
              <a:rPr sz="1600" b="1" spc="-5" dirty="0">
                <a:solidFill>
                  <a:srgbClr val="0070BF"/>
                </a:solidFill>
                <a:latin typeface="Consolas"/>
                <a:cs typeface="Consolas"/>
              </a:rPr>
              <a:t>PrintHello</a:t>
            </a:r>
            <a:r>
              <a:rPr sz="1600" spc="-5" dirty="0">
                <a:latin typeface="Consolas"/>
                <a:cs typeface="Consolas"/>
              </a:rPr>
              <a:t>(void *threadid) { </a:t>
            </a:r>
            <a:r>
              <a:rPr sz="1600" dirty="0">
                <a:latin typeface="Consolas"/>
                <a:cs typeface="Consolas"/>
              </a:rPr>
              <a:t> </a:t>
            </a:r>
            <a:r>
              <a:rPr sz="1600" spc="-10" dirty="0">
                <a:latin typeface="Consolas"/>
                <a:cs typeface="Consolas"/>
              </a:rPr>
              <a:t>printf("\n%d:</a:t>
            </a:r>
            <a:r>
              <a:rPr sz="1600" spc="10" dirty="0">
                <a:latin typeface="Consolas"/>
                <a:cs typeface="Consolas"/>
              </a:rPr>
              <a:t> </a:t>
            </a:r>
            <a:r>
              <a:rPr sz="1600" spc="-10" dirty="0">
                <a:latin typeface="Consolas"/>
                <a:cs typeface="Consolas"/>
              </a:rPr>
              <a:t>Hello</a:t>
            </a:r>
            <a:r>
              <a:rPr sz="1600" spc="15" dirty="0">
                <a:latin typeface="Consolas"/>
                <a:cs typeface="Consolas"/>
              </a:rPr>
              <a:t> </a:t>
            </a:r>
            <a:r>
              <a:rPr sz="1600" spc="-10" dirty="0">
                <a:latin typeface="Consolas"/>
                <a:cs typeface="Consolas"/>
              </a:rPr>
              <a:t>World!\n",</a:t>
            </a:r>
            <a:r>
              <a:rPr sz="1600" spc="10" dirty="0">
                <a:latin typeface="Consolas"/>
                <a:cs typeface="Consolas"/>
              </a:rPr>
              <a:t> </a:t>
            </a:r>
            <a:r>
              <a:rPr sz="1600" spc="-10" dirty="0">
                <a:latin typeface="Consolas"/>
                <a:cs typeface="Consolas"/>
              </a:rPr>
              <a:t>threadid);</a:t>
            </a:r>
            <a:endParaRPr sz="1600" dirty="0">
              <a:latin typeface="Consolas"/>
              <a:cs typeface="Consolas"/>
            </a:endParaRPr>
          </a:p>
          <a:p>
            <a:pPr marL="12700">
              <a:lnSpc>
                <a:spcPct val="100000"/>
              </a:lnSpc>
              <a:spcBef>
                <a:spcPts val="385"/>
              </a:spcBef>
            </a:pPr>
            <a:r>
              <a:rPr sz="1600" spc="-5" dirty="0">
                <a:latin typeface="Consolas"/>
                <a:cs typeface="Consolas"/>
              </a:rPr>
              <a:t>}</a:t>
            </a:r>
            <a:endParaRPr sz="1600" dirty="0">
              <a:latin typeface="Consolas"/>
              <a:cs typeface="Consolas"/>
            </a:endParaRPr>
          </a:p>
          <a:p>
            <a:pPr>
              <a:lnSpc>
                <a:spcPct val="100000"/>
              </a:lnSpc>
              <a:spcBef>
                <a:spcPts val="55"/>
              </a:spcBef>
            </a:pPr>
            <a:endParaRPr sz="2250" dirty="0">
              <a:latin typeface="Consolas"/>
              <a:cs typeface="Consolas"/>
            </a:endParaRPr>
          </a:p>
          <a:p>
            <a:pPr marL="12700">
              <a:lnSpc>
                <a:spcPct val="100000"/>
              </a:lnSpc>
            </a:pPr>
            <a:r>
              <a:rPr sz="1600" b="1" spc="-5" dirty="0">
                <a:latin typeface="Consolas"/>
                <a:cs typeface="Consolas"/>
              </a:rPr>
              <a:t>int</a:t>
            </a:r>
            <a:r>
              <a:rPr sz="1600" b="1" spc="-35" dirty="0">
                <a:latin typeface="Consolas"/>
                <a:cs typeface="Consolas"/>
              </a:rPr>
              <a:t> </a:t>
            </a:r>
            <a:r>
              <a:rPr sz="1600" spc="-10" dirty="0">
                <a:latin typeface="Consolas"/>
                <a:cs typeface="Consolas"/>
              </a:rPr>
              <a:t>main()</a:t>
            </a:r>
            <a:r>
              <a:rPr sz="1600" spc="-30" dirty="0">
                <a:latin typeface="Consolas"/>
                <a:cs typeface="Consolas"/>
              </a:rPr>
              <a:t> </a:t>
            </a:r>
            <a:r>
              <a:rPr sz="1600" spc="-5" dirty="0">
                <a:latin typeface="Consolas"/>
                <a:cs typeface="Consolas"/>
              </a:rPr>
              <a:t>{</a:t>
            </a:r>
            <a:endParaRPr sz="1600" dirty="0">
              <a:latin typeface="Consolas"/>
              <a:cs typeface="Consolas"/>
            </a:endParaRPr>
          </a:p>
          <a:p>
            <a:pPr marL="346075" marR="4227195">
              <a:lnSpc>
                <a:spcPct val="120000"/>
              </a:lnSpc>
            </a:pPr>
            <a:r>
              <a:rPr sz="1600" spc="-5" dirty="0">
                <a:latin typeface="Consolas"/>
                <a:cs typeface="Consolas"/>
              </a:rPr>
              <a:t>pthread_t </a:t>
            </a:r>
            <a:r>
              <a:rPr sz="1600" spc="-10" dirty="0">
                <a:latin typeface="Consolas"/>
                <a:cs typeface="Consolas"/>
              </a:rPr>
              <a:t>threads[NUM_THREADS]; </a:t>
            </a:r>
            <a:r>
              <a:rPr sz="1600" spc="-865" dirty="0">
                <a:latin typeface="Consolas"/>
                <a:cs typeface="Consolas"/>
              </a:rPr>
              <a:t> </a:t>
            </a:r>
            <a:r>
              <a:rPr sz="1600" spc="-5" dirty="0">
                <a:latin typeface="Consolas"/>
                <a:cs typeface="Consolas"/>
              </a:rPr>
              <a:t>int</a:t>
            </a:r>
            <a:r>
              <a:rPr sz="1600" spc="-10" dirty="0">
                <a:latin typeface="Consolas"/>
                <a:cs typeface="Consolas"/>
              </a:rPr>
              <a:t> rc, </a:t>
            </a:r>
            <a:r>
              <a:rPr sz="1600" spc="-5" dirty="0">
                <a:latin typeface="Consolas"/>
                <a:cs typeface="Consolas"/>
              </a:rPr>
              <a:t>t;</a:t>
            </a:r>
            <a:endParaRPr sz="1600" dirty="0">
              <a:latin typeface="Consolas"/>
              <a:cs typeface="Consolas"/>
            </a:endParaRPr>
          </a:p>
          <a:p>
            <a:pPr marL="346075">
              <a:lnSpc>
                <a:spcPct val="100000"/>
              </a:lnSpc>
              <a:spcBef>
                <a:spcPts val="385"/>
              </a:spcBef>
            </a:pPr>
            <a:r>
              <a:rPr sz="1600" b="1" spc="-10" dirty="0">
                <a:latin typeface="Consolas"/>
                <a:cs typeface="Consolas"/>
              </a:rPr>
              <a:t>for</a:t>
            </a:r>
            <a:r>
              <a:rPr sz="1600" spc="-10" dirty="0">
                <a:latin typeface="Consolas"/>
                <a:cs typeface="Consolas"/>
              </a:rPr>
              <a:t>(t=0;t</a:t>
            </a:r>
            <a:r>
              <a:rPr sz="1600" spc="-15" dirty="0">
                <a:latin typeface="Consolas"/>
                <a:cs typeface="Consolas"/>
              </a:rPr>
              <a:t> </a:t>
            </a:r>
            <a:r>
              <a:rPr sz="1600" spc="-5" dirty="0">
                <a:latin typeface="Consolas"/>
                <a:cs typeface="Consolas"/>
              </a:rPr>
              <a:t>&lt;</a:t>
            </a:r>
            <a:r>
              <a:rPr sz="1600" spc="-25" dirty="0">
                <a:latin typeface="Consolas"/>
                <a:cs typeface="Consolas"/>
              </a:rPr>
              <a:t> </a:t>
            </a:r>
            <a:r>
              <a:rPr sz="1600" spc="-5" dirty="0">
                <a:latin typeface="Consolas"/>
                <a:cs typeface="Consolas"/>
              </a:rPr>
              <a:t>NUM_THREADS;</a:t>
            </a:r>
            <a:r>
              <a:rPr sz="1600" spc="-25" dirty="0">
                <a:latin typeface="Consolas"/>
                <a:cs typeface="Consolas"/>
              </a:rPr>
              <a:t> </a:t>
            </a:r>
            <a:r>
              <a:rPr sz="1600" spc="-5" dirty="0">
                <a:latin typeface="Consolas"/>
                <a:cs typeface="Consolas"/>
              </a:rPr>
              <a:t>t++)</a:t>
            </a:r>
            <a:r>
              <a:rPr sz="1600" spc="-30" dirty="0">
                <a:latin typeface="Consolas"/>
                <a:cs typeface="Consolas"/>
              </a:rPr>
              <a:t> </a:t>
            </a:r>
            <a:r>
              <a:rPr sz="1600" spc="-5" dirty="0">
                <a:latin typeface="Consolas"/>
                <a:cs typeface="Consolas"/>
              </a:rPr>
              <a:t>{</a:t>
            </a:r>
            <a:endParaRPr sz="1600" dirty="0">
              <a:latin typeface="Consolas"/>
              <a:cs typeface="Consolas"/>
            </a:endParaRPr>
          </a:p>
          <a:p>
            <a:pPr marL="680085">
              <a:lnSpc>
                <a:spcPct val="100000"/>
              </a:lnSpc>
              <a:spcBef>
                <a:spcPts val="384"/>
              </a:spcBef>
            </a:pPr>
            <a:r>
              <a:rPr sz="1600" spc="-5" dirty="0">
                <a:latin typeface="Consolas"/>
                <a:cs typeface="Consolas"/>
              </a:rPr>
              <a:t>printf("Creating</a:t>
            </a:r>
            <a:r>
              <a:rPr sz="1600" spc="-30" dirty="0">
                <a:latin typeface="Consolas"/>
                <a:cs typeface="Consolas"/>
              </a:rPr>
              <a:t> </a:t>
            </a:r>
            <a:r>
              <a:rPr sz="1600" spc="-10" dirty="0">
                <a:latin typeface="Consolas"/>
                <a:cs typeface="Consolas"/>
              </a:rPr>
              <a:t>thread</a:t>
            </a:r>
            <a:r>
              <a:rPr sz="1600" spc="-15" dirty="0">
                <a:latin typeface="Consolas"/>
                <a:cs typeface="Consolas"/>
              </a:rPr>
              <a:t> </a:t>
            </a:r>
            <a:r>
              <a:rPr sz="1600" spc="-10" dirty="0">
                <a:latin typeface="Consolas"/>
                <a:cs typeface="Consolas"/>
              </a:rPr>
              <a:t>%d\n",</a:t>
            </a:r>
            <a:r>
              <a:rPr sz="1600" spc="-15" dirty="0">
                <a:latin typeface="Consolas"/>
                <a:cs typeface="Consolas"/>
              </a:rPr>
              <a:t> </a:t>
            </a:r>
            <a:r>
              <a:rPr sz="1600" spc="-5" dirty="0">
                <a:latin typeface="Consolas"/>
                <a:cs typeface="Consolas"/>
              </a:rPr>
              <a:t>t);</a:t>
            </a:r>
            <a:endParaRPr sz="1600" dirty="0">
              <a:latin typeface="Consolas"/>
              <a:cs typeface="Consolas"/>
            </a:endParaRPr>
          </a:p>
          <a:p>
            <a:pPr marL="680085">
              <a:lnSpc>
                <a:spcPct val="100000"/>
              </a:lnSpc>
              <a:spcBef>
                <a:spcPts val="380"/>
              </a:spcBef>
            </a:pPr>
            <a:r>
              <a:rPr sz="1600" spc="-5" dirty="0">
                <a:latin typeface="Consolas"/>
                <a:cs typeface="Consolas"/>
              </a:rPr>
              <a:t>rc</a:t>
            </a:r>
            <a:r>
              <a:rPr sz="1600" spc="5" dirty="0">
                <a:latin typeface="Consolas"/>
                <a:cs typeface="Consolas"/>
              </a:rPr>
              <a:t> </a:t>
            </a:r>
            <a:r>
              <a:rPr sz="1600" spc="-5" dirty="0">
                <a:latin typeface="Consolas"/>
                <a:cs typeface="Consolas"/>
              </a:rPr>
              <a:t>=</a:t>
            </a:r>
            <a:r>
              <a:rPr sz="1600" dirty="0">
                <a:latin typeface="Consolas"/>
                <a:cs typeface="Consolas"/>
              </a:rPr>
              <a:t> </a:t>
            </a:r>
            <a:r>
              <a:rPr sz="1600" b="1" spc="-10" dirty="0">
                <a:solidFill>
                  <a:srgbClr val="0070BF"/>
                </a:solidFill>
                <a:latin typeface="Consolas"/>
                <a:cs typeface="Consolas"/>
              </a:rPr>
              <a:t>pthread_create</a:t>
            </a:r>
            <a:r>
              <a:rPr sz="1600" spc="-10" dirty="0">
                <a:latin typeface="Consolas"/>
                <a:cs typeface="Consolas"/>
              </a:rPr>
              <a:t>(&amp;threads[t],</a:t>
            </a:r>
            <a:r>
              <a:rPr sz="1600" spc="10" dirty="0">
                <a:latin typeface="Consolas"/>
                <a:cs typeface="Consolas"/>
              </a:rPr>
              <a:t> </a:t>
            </a:r>
            <a:r>
              <a:rPr sz="1600" spc="-15" dirty="0">
                <a:latin typeface="Consolas"/>
                <a:cs typeface="Consolas"/>
              </a:rPr>
              <a:t>NULL,</a:t>
            </a:r>
            <a:r>
              <a:rPr sz="1600" spc="15" dirty="0">
                <a:latin typeface="Consolas"/>
                <a:cs typeface="Consolas"/>
              </a:rPr>
              <a:t> </a:t>
            </a:r>
            <a:r>
              <a:rPr sz="1600" b="1" spc="-5" dirty="0">
                <a:solidFill>
                  <a:srgbClr val="0070BF"/>
                </a:solidFill>
                <a:latin typeface="Consolas"/>
                <a:cs typeface="Consolas"/>
              </a:rPr>
              <a:t>PrintHello</a:t>
            </a:r>
            <a:r>
              <a:rPr sz="1600" spc="-5" dirty="0">
                <a:latin typeface="Consolas"/>
                <a:cs typeface="Consolas"/>
              </a:rPr>
              <a:t>, (void *)&amp;t);</a:t>
            </a:r>
            <a:endParaRPr sz="1600" dirty="0">
              <a:latin typeface="Consolas"/>
              <a:cs typeface="Consolas"/>
            </a:endParaRPr>
          </a:p>
          <a:p>
            <a:pPr marL="680085">
              <a:lnSpc>
                <a:spcPct val="100000"/>
              </a:lnSpc>
              <a:spcBef>
                <a:spcPts val="385"/>
              </a:spcBef>
            </a:pPr>
            <a:r>
              <a:rPr sz="1600" b="1" spc="-5" dirty="0">
                <a:latin typeface="Consolas"/>
                <a:cs typeface="Consolas"/>
              </a:rPr>
              <a:t>if</a:t>
            </a:r>
            <a:r>
              <a:rPr sz="1600" b="1" spc="-60" dirty="0">
                <a:latin typeface="Consolas"/>
                <a:cs typeface="Consolas"/>
              </a:rPr>
              <a:t> </a:t>
            </a:r>
            <a:r>
              <a:rPr sz="1600" spc="-5" dirty="0">
                <a:latin typeface="Consolas"/>
                <a:cs typeface="Consolas"/>
              </a:rPr>
              <a:t>(rc){</a:t>
            </a:r>
            <a:endParaRPr sz="1600" dirty="0">
              <a:latin typeface="Consolas"/>
              <a:cs typeface="Consolas"/>
            </a:endParaRPr>
          </a:p>
          <a:p>
            <a:pPr marL="1013460" marR="5080">
              <a:lnSpc>
                <a:spcPct val="120000"/>
              </a:lnSpc>
            </a:pPr>
            <a:r>
              <a:rPr sz="1600" spc="-10" dirty="0">
                <a:latin typeface="Consolas"/>
                <a:cs typeface="Consolas"/>
              </a:rPr>
              <a:t>printf("ERROR;</a:t>
            </a:r>
            <a:r>
              <a:rPr sz="1600" spc="5" dirty="0">
                <a:latin typeface="Consolas"/>
                <a:cs typeface="Consolas"/>
              </a:rPr>
              <a:t> </a:t>
            </a:r>
            <a:r>
              <a:rPr sz="1600" spc="-10" dirty="0">
                <a:latin typeface="Consolas"/>
                <a:cs typeface="Consolas"/>
              </a:rPr>
              <a:t>return</a:t>
            </a:r>
            <a:r>
              <a:rPr sz="1600" spc="10" dirty="0">
                <a:latin typeface="Consolas"/>
                <a:cs typeface="Consolas"/>
              </a:rPr>
              <a:t> </a:t>
            </a:r>
            <a:r>
              <a:rPr sz="1600" spc="-5" dirty="0">
                <a:latin typeface="Consolas"/>
                <a:cs typeface="Consolas"/>
              </a:rPr>
              <a:t>code from</a:t>
            </a:r>
            <a:r>
              <a:rPr sz="1600" spc="5" dirty="0">
                <a:latin typeface="Consolas"/>
                <a:cs typeface="Consolas"/>
              </a:rPr>
              <a:t> </a:t>
            </a:r>
            <a:r>
              <a:rPr sz="1600" spc="-10" dirty="0">
                <a:latin typeface="Consolas"/>
                <a:cs typeface="Consolas"/>
              </a:rPr>
              <a:t>pthread_create()</a:t>
            </a:r>
            <a:r>
              <a:rPr sz="1600" spc="-5" dirty="0">
                <a:latin typeface="Consolas"/>
                <a:cs typeface="Consolas"/>
              </a:rPr>
              <a:t> is</a:t>
            </a:r>
            <a:r>
              <a:rPr sz="1600" spc="10" dirty="0">
                <a:latin typeface="Consolas"/>
                <a:cs typeface="Consolas"/>
              </a:rPr>
              <a:t> </a:t>
            </a:r>
            <a:r>
              <a:rPr sz="1600" spc="-5" dirty="0">
                <a:latin typeface="Consolas"/>
                <a:cs typeface="Consolas"/>
              </a:rPr>
              <a:t>%d\n", </a:t>
            </a:r>
            <a:r>
              <a:rPr sz="1600" spc="-10" dirty="0">
                <a:latin typeface="Consolas"/>
                <a:cs typeface="Consolas"/>
              </a:rPr>
              <a:t>rc); </a:t>
            </a:r>
            <a:r>
              <a:rPr sz="1600" spc="-865" dirty="0">
                <a:latin typeface="Consolas"/>
                <a:cs typeface="Consolas"/>
              </a:rPr>
              <a:t> </a:t>
            </a:r>
            <a:r>
              <a:rPr sz="1600" spc="-10" dirty="0">
                <a:latin typeface="Consolas"/>
                <a:cs typeface="Consolas"/>
              </a:rPr>
              <a:t>exit(-1);</a:t>
            </a:r>
            <a:endParaRPr sz="1600" dirty="0">
              <a:latin typeface="Consolas"/>
              <a:cs typeface="Consolas"/>
            </a:endParaRPr>
          </a:p>
          <a:p>
            <a:pPr marL="680085">
              <a:lnSpc>
                <a:spcPct val="100000"/>
              </a:lnSpc>
              <a:spcBef>
                <a:spcPts val="385"/>
              </a:spcBef>
            </a:pPr>
            <a:r>
              <a:rPr sz="1600" spc="-5" dirty="0">
                <a:latin typeface="Consolas"/>
                <a:cs typeface="Consolas"/>
              </a:rPr>
              <a:t>}</a:t>
            </a:r>
            <a:endParaRPr sz="1600" dirty="0">
              <a:latin typeface="Consolas"/>
              <a:cs typeface="Consolas"/>
            </a:endParaRPr>
          </a:p>
          <a:p>
            <a:pPr marL="346075">
              <a:lnSpc>
                <a:spcPct val="100000"/>
              </a:lnSpc>
              <a:spcBef>
                <a:spcPts val="385"/>
              </a:spcBef>
            </a:pPr>
            <a:r>
              <a:rPr sz="1600" spc="-5" dirty="0">
                <a:latin typeface="Consolas"/>
                <a:cs typeface="Consolas"/>
              </a:rPr>
              <a:t>}</a:t>
            </a:r>
            <a:endParaRPr sz="1600" dirty="0">
              <a:latin typeface="Consolas"/>
              <a:cs typeface="Consolas"/>
            </a:endParaRPr>
          </a:p>
          <a:p>
            <a:pPr marL="12700">
              <a:lnSpc>
                <a:spcPct val="100000"/>
              </a:lnSpc>
              <a:spcBef>
                <a:spcPts val="384"/>
              </a:spcBef>
            </a:pPr>
            <a:r>
              <a:rPr sz="1600" spc="-5" dirty="0">
                <a:latin typeface="Consolas"/>
                <a:cs typeface="Consolas"/>
              </a:rPr>
              <a:t>}</a:t>
            </a:r>
            <a:endParaRPr sz="1600" dirty="0">
              <a:latin typeface="Consolas"/>
              <a:cs typeface="Consolas"/>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9082" y="807240"/>
            <a:ext cx="4100829" cy="452120"/>
          </a:xfrm>
          <a:prstGeom prst="rect">
            <a:avLst/>
          </a:prstGeom>
        </p:spPr>
        <p:txBody>
          <a:bodyPr vert="horz" wrap="square" lIns="0" tIns="12065" rIns="0" bIns="0" rtlCol="0">
            <a:spAutoFit/>
          </a:bodyPr>
          <a:lstStyle/>
          <a:p>
            <a:pPr marL="12700">
              <a:lnSpc>
                <a:spcPct val="100000"/>
              </a:lnSpc>
              <a:spcBef>
                <a:spcPts val="95"/>
              </a:spcBef>
            </a:pPr>
            <a:r>
              <a:rPr spc="-5" dirty="0"/>
              <a:t>Possible</a:t>
            </a:r>
            <a:r>
              <a:rPr spc="-15" dirty="0"/>
              <a:t> </a:t>
            </a:r>
            <a:r>
              <a:rPr spc="-5" dirty="0"/>
              <a:t>Output</a:t>
            </a:r>
            <a:r>
              <a:rPr spc="-10" dirty="0"/>
              <a:t> </a:t>
            </a:r>
            <a:r>
              <a:rPr spc="-5" dirty="0"/>
              <a:t>Sequence</a:t>
            </a:r>
          </a:p>
        </p:txBody>
      </p:sp>
      <p:sp>
        <p:nvSpPr>
          <p:cNvPr id="3" name="object 3"/>
          <p:cNvSpPr/>
          <p:nvPr/>
        </p:nvSpPr>
        <p:spPr>
          <a:xfrm>
            <a:off x="2857500" y="2721864"/>
            <a:ext cx="4057015" cy="3672840"/>
          </a:xfrm>
          <a:custGeom>
            <a:avLst/>
            <a:gdLst/>
            <a:ahLst/>
            <a:cxnLst/>
            <a:rect l="l" t="t" r="r" b="b"/>
            <a:pathLst>
              <a:path w="4057015" h="3672840">
                <a:moveTo>
                  <a:pt x="4052316" y="3672840"/>
                </a:moveTo>
                <a:lnTo>
                  <a:pt x="4572" y="3672840"/>
                </a:lnTo>
                <a:lnTo>
                  <a:pt x="0" y="3666744"/>
                </a:lnTo>
                <a:lnTo>
                  <a:pt x="0" y="6096"/>
                </a:lnTo>
                <a:lnTo>
                  <a:pt x="4572" y="0"/>
                </a:lnTo>
                <a:lnTo>
                  <a:pt x="4052316" y="0"/>
                </a:lnTo>
                <a:lnTo>
                  <a:pt x="4056888" y="6096"/>
                </a:lnTo>
                <a:lnTo>
                  <a:pt x="4056888" y="12192"/>
                </a:lnTo>
                <a:lnTo>
                  <a:pt x="24384" y="12192"/>
                </a:lnTo>
                <a:lnTo>
                  <a:pt x="12192" y="25908"/>
                </a:lnTo>
                <a:lnTo>
                  <a:pt x="24384" y="25908"/>
                </a:lnTo>
                <a:lnTo>
                  <a:pt x="24384" y="3646932"/>
                </a:lnTo>
                <a:lnTo>
                  <a:pt x="12192" y="3646932"/>
                </a:lnTo>
                <a:lnTo>
                  <a:pt x="24384" y="3660648"/>
                </a:lnTo>
                <a:lnTo>
                  <a:pt x="4056888" y="3660648"/>
                </a:lnTo>
                <a:lnTo>
                  <a:pt x="4056888" y="3666744"/>
                </a:lnTo>
                <a:lnTo>
                  <a:pt x="4052316" y="3672840"/>
                </a:lnTo>
                <a:close/>
              </a:path>
              <a:path w="4057015" h="3672840">
                <a:moveTo>
                  <a:pt x="24384" y="25908"/>
                </a:moveTo>
                <a:lnTo>
                  <a:pt x="12192" y="25908"/>
                </a:lnTo>
                <a:lnTo>
                  <a:pt x="24384" y="12192"/>
                </a:lnTo>
                <a:lnTo>
                  <a:pt x="24384" y="25908"/>
                </a:lnTo>
                <a:close/>
              </a:path>
              <a:path w="4057015" h="3672840">
                <a:moveTo>
                  <a:pt x="4032503" y="25908"/>
                </a:moveTo>
                <a:lnTo>
                  <a:pt x="24384" y="25908"/>
                </a:lnTo>
                <a:lnTo>
                  <a:pt x="24384" y="12192"/>
                </a:lnTo>
                <a:lnTo>
                  <a:pt x="4032503" y="12192"/>
                </a:lnTo>
                <a:lnTo>
                  <a:pt x="4032503" y="25908"/>
                </a:lnTo>
                <a:close/>
              </a:path>
              <a:path w="4057015" h="3672840">
                <a:moveTo>
                  <a:pt x="4032503" y="3660648"/>
                </a:moveTo>
                <a:lnTo>
                  <a:pt x="4032503" y="12192"/>
                </a:lnTo>
                <a:lnTo>
                  <a:pt x="4044696" y="25908"/>
                </a:lnTo>
                <a:lnTo>
                  <a:pt x="4056888" y="25908"/>
                </a:lnTo>
                <a:lnTo>
                  <a:pt x="4056888" y="3646932"/>
                </a:lnTo>
                <a:lnTo>
                  <a:pt x="4044696" y="3646932"/>
                </a:lnTo>
                <a:lnTo>
                  <a:pt x="4032503" y="3660648"/>
                </a:lnTo>
                <a:close/>
              </a:path>
              <a:path w="4057015" h="3672840">
                <a:moveTo>
                  <a:pt x="4056888" y="25908"/>
                </a:moveTo>
                <a:lnTo>
                  <a:pt x="4044696" y="25908"/>
                </a:lnTo>
                <a:lnTo>
                  <a:pt x="4032503" y="12192"/>
                </a:lnTo>
                <a:lnTo>
                  <a:pt x="4056888" y="12192"/>
                </a:lnTo>
                <a:lnTo>
                  <a:pt x="4056888" y="25908"/>
                </a:lnTo>
                <a:close/>
              </a:path>
              <a:path w="4057015" h="3672840">
                <a:moveTo>
                  <a:pt x="24384" y="3660648"/>
                </a:moveTo>
                <a:lnTo>
                  <a:pt x="12192" y="3646932"/>
                </a:lnTo>
                <a:lnTo>
                  <a:pt x="24384" y="3646932"/>
                </a:lnTo>
                <a:lnTo>
                  <a:pt x="24384" y="3660648"/>
                </a:lnTo>
                <a:close/>
              </a:path>
              <a:path w="4057015" h="3672840">
                <a:moveTo>
                  <a:pt x="4032503" y="3660648"/>
                </a:moveTo>
                <a:lnTo>
                  <a:pt x="24384" y="3660648"/>
                </a:lnTo>
                <a:lnTo>
                  <a:pt x="24384" y="3646932"/>
                </a:lnTo>
                <a:lnTo>
                  <a:pt x="4032503" y="3646932"/>
                </a:lnTo>
                <a:lnTo>
                  <a:pt x="4032503" y="3660648"/>
                </a:lnTo>
                <a:close/>
              </a:path>
              <a:path w="4057015" h="3672840">
                <a:moveTo>
                  <a:pt x="4056888" y="3660648"/>
                </a:moveTo>
                <a:lnTo>
                  <a:pt x="4032503" y="3660648"/>
                </a:lnTo>
                <a:lnTo>
                  <a:pt x="4044696" y="3646932"/>
                </a:lnTo>
                <a:lnTo>
                  <a:pt x="4056888" y="3646932"/>
                </a:lnTo>
                <a:lnTo>
                  <a:pt x="4056888" y="3660648"/>
                </a:lnTo>
                <a:close/>
              </a:path>
            </a:pathLst>
          </a:custGeom>
          <a:solidFill>
            <a:srgbClr val="0070BF"/>
          </a:solidFill>
        </p:spPr>
        <p:txBody>
          <a:bodyPr wrap="square" lIns="0" tIns="0" rIns="0" bIns="0" rtlCol="0"/>
          <a:lstStyle/>
          <a:p>
            <a:endParaRPr/>
          </a:p>
        </p:txBody>
      </p:sp>
      <p:sp>
        <p:nvSpPr>
          <p:cNvPr id="4" name="object 4"/>
          <p:cNvSpPr txBox="1"/>
          <p:nvPr/>
        </p:nvSpPr>
        <p:spPr>
          <a:xfrm>
            <a:off x="860584" y="1547597"/>
            <a:ext cx="5984240" cy="4763770"/>
          </a:xfrm>
          <a:prstGeom prst="rect">
            <a:avLst/>
          </a:prstGeom>
        </p:spPr>
        <p:txBody>
          <a:bodyPr vert="horz" wrap="square" lIns="0" tIns="78105" rIns="0" bIns="0" rtlCol="0">
            <a:spAutoFit/>
          </a:bodyPr>
          <a:lstStyle/>
          <a:p>
            <a:pPr marL="356235" indent="-344170">
              <a:lnSpc>
                <a:spcPct val="100000"/>
              </a:lnSpc>
              <a:spcBef>
                <a:spcPts val="615"/>
              </a:spcBef>
              <a:buChar char="•"/>
              <a:tabLst>
                <a:tab pos="356235" algn="l"/>
                <a:tab pos="356870" algn="l"/>
              </a:tabLst>
            </a:pPr>
            <a:r>
              <a:rPr sz="2100" spc="-10" dirty="0">
                <a:latin typeface="Tahoma"/>
                <a:cs typeface="Tahoma"/>
              </a:rPr>
              <a:t>No </a:t>
            </a:r>
            <a:r>
              <a:rPr sz="2100" spc="-5" dirty="0">
                <a:latin typeface="Tahoma"/>
                <a:cs typeface="Tahoma"/>
              </a:rPr>
              <a:t>deterministic</a:t>
            </a:r>
            <a:r>
              <a:rPr sz="2100" spc="-45" dirty="0">
                <a:latin typeface="Tahoma"/>
                <a:cs typeface="Tahoma"/>
              </a:rPr>
              <a:t> </a:t>
            </a:r>
            <a:r>
              <a:rPr sz="2100" dirty="0">
                <a:latin typeface="Tahoma"/>
                <a:cs typeface="Tahoma"/>
              </a:rPr>
              <a:t>execution!</a:t>
            </a:r>
            <a:endParaRPr sz="2100">
              <a:latin typeface="Tahoma"/>
              <a:cs typeface="Tahoma"/>
            </a:endParaRPr>
          </a:p>
          <a:p>
            <a:pPr marL="469265">
              <a:lnSpc>
                <a:spcPct val="100000"/>
              </a:lnSpc>
              <a:spcBef>
                <a:spcPts val="465"/>
              </a:spcBef>
              <a:tabLst>
                <a:tab pos="756285" algn="l"/>
              </a:tabLst>
            </a:pPr>
            <a:r>
              <a:rPr sz="1900" spc="-5" dirty="0">
                <a:latin typeface="Tahoma"/>
                <a:cs typeface="Tahoma"/>
              </a:rPr>
              <a:t>–	</a:t>
            </a:r>
            <a:r>
              <a:rPr sz="1900" spc="-10" dirty="0">
                <a:latin typeface="Tahoma"/>
                <a:cs typeface="Tahoma"/>
              </a:rPr>
              <a:t>Thread</a:t>
            </a:r>
            <a:r>
              <a:rPr sz="1900" spc="45" dirty="0">
                <a:latin typeface="Tahoma"/>
                <a:cs typeface="Tahoma"/>
              </a:rPr>
              <a:t> </a:t>
            </a:r>
            <a:r>
              <a:rPr sz="1900" spc="-10" dirty="0">
                <a:latin typeface="Tahoma"/>
                <a:cs typeface="Tahoma"/>
              </a:rPr>
              <a:t>execution</a:t>
            </a:r>
            <a:r>
              <a:rPr sz="1900" spc="40" dirty="0">
                <a:latin typeface="Tahoma"/>
                <a:cs typeface="Tahoma"/>
              </a:rPr>
              <a:t> </a:t>
            </a:r>
            <a:r>
              <a:rPr sz="1900" spc="-5" dirty="0">
                <a:latin typeface="Tahoma"/>
                <a:cs typeface="Tahoma"/>
              </a:rPr>
              <a:t>can interleave</a:t>
            </a:r>
            <a:r>
              <a:rPr sz="1900" spc="40" dirty="0">
                <a:latin typeface="Tahoma"/>
                <a:cs typeface="Tahoma"/>
              </a:rPr>
              <a:t> </a:t>
            </a:r>
            <a:r>
              <a:rPr sz="1900" spc="-5" dirty="0">
                <a:latin typeface="Tahoma"/>
                <a:cs typeface="Tahoma"/>
              </a:rPr>
              <a:t>in</a:t>
            </a:r>
            <a:r>
              <a:rPr sz="1900" spc="20" dirty="0">
                <a:latin typeface="Tahoma"/>
                <a:cs typeface="Tahoma"/>
              </a:rPr>
              <a:t> </a:t>
            </a:r>
            <a:r>
              <a:rPr sz="1900" spc="-5" dirty="0">
                <a:latin typeface="Tahoma"/>
                <a:cs typeface="Tahoma"/>
              </a:rPr>
              <a:t>multiple</a:t>
            </a:r>
            <a:r>
              <a:rPr sz="1900" spc="35" dirty="0">
                <a:latin typeface="Tahoma"/>
                <a:cs typeface="Tahoma"/>
              </a:rPr>
              <a:t> </a:t>
            </a:r>
            <a:r>
              <a:rPr sz="1900" spc="-10" dirty="0">
                <a:latin typeface="Tahoma"/>
                <a:cs typeface="Tahoma"/>
              </a:rPr>
              <a:t>ways</a:t>
            </a:r>
            <a:endParaRPr sz="1900">
              <a:latin typeface="Tahoma"/>
              <a:cs typeface="Tahoma"/>
            </a:endParaRPr>
          </a:p>
          <a:p>
            <a:pPr>
              <a:lnSpc>
                <a:spcPct val="100000"/>
              </a:lnSpc>
              <a:spcBef>
                <a:spcPts val="5"/>
              </a:spcBef>
            </a:pPr>
            <a:endParaRPr sz="3150">
              <a:latin typeface="Tahoma"/>
              <a:cs typeface="Tahoma"/>
            </a:endParaRPr>
          </a:p>
          <a:p>
            <a:pPr marL="2100580" marR="772160" indent="865505">
              <a:lnSpc>
                <a:spcPct val="100000"/>
              </a:lnSpc>
            </a:pPr>
            <a:r>
              <a:rPr sz="2100" b="1" spc="-5" dirty="0">
                <a:latin typeface="Tahoma"/>
                <a:cs typeface="Tahoma"/>
              </a:rPr>
              <a:t>Possible Output </a:t>
            </a:r>
            <a:r>
              <a:rPr sz="2100" b="1" dirty="0">
                <a:latin typeface="Tahoma"/>
                <a:cs typeface="Tahoma"/>
              </a:rPr>
              <a:t> </a:t>
            </a:r>
            <a:r>
              <a:rPr sz="2100" spc="-5" dirty="0">
                <a:latin typeface="Tahoma"/>
                <a:cs typeface="Tahoma"/>
              </a:rPr>
              <a:t>In main: creating thread </a:t>
            </a:r>
            <a:r>
              <a:rPr sz="2100" dirty="0">
                <a:latin typeface="Tahoma"/>
                <a:cs typeface="Tahoma"/>
              </a:rPr>
              <a:t>0 </a:t>
            </a:r>
            <a:r>
              <a:rPr sz="2100" spc="-645" dirty="0">
                <a:latin typeface="Tahoma"/>
                <a:cs typeface="Tahoma"/>
              </a:rPr>
              <a:t> </a:t>
            </a:r>
            <a:r>
              <a:rPr sz="2100" spc="-5" dirty="0">
                <a:latin typeface="Tahoma"/>
                <a:cs typeface="Tahoma"/>
              </a:rPr>
              <a:t>In</a:t>
            </a:r>
            <a:r>
              <a:rPr sz="2100" spc="5" dirty="0">
                <a:latin typeface="Tahoma"/>
                <a:cs typeface="Tahoma"/>
              </a:rPr>
              <a:t> </a:t>
            </a:r>
            <a:r>
              <a:rPr sz="2100" spc="-5" dirty="0">
                <a:latin typeface="Tahoma"/>
                <a:cs typeface="Tahoma"/>
              </a:rPr>
              <a:t>main:</a:t>
            </a:r>
            <a:r>
              <a:rPr sz="2100" spc="-25" dirty="0">
                <a:latin typeface="Tahoma"/>
                <a:cs typeface="Tahoma"/>
              </a:rPr>
              <a:t> </a:t>
            </a:r>
            <a:r>
              <a:rPr sz="2100" spc="-5" dirty="0">
                <a:latin typeface="Tahoma"/>
                <a:cs typeface="Tahoma"/>
              </a:rPr>
              <a:t>creating</a:t>
            </a:r>
            <a:r>
              <a:rPr sz="2100" spc="-20" dirty="0">
                <a:latin typeface="Tahoma"/>
                <a:cs typeface="Tahoma"/>
              </a:rPr>
              <a:t> </a:t>
            </a:r>
            <a:r>
              <a:rPr sz="2100" spc="-5" dirty="0">
                <a:latin typeface="Tahoma"/>
                <a:cs typeface="Tahoma"/>
              </a:rPr>
              <a:t>thread</a:t>
            </a:r>
            <a:r>
              <a:rPr sz="2100" dirty="0">
                <a:latin typeface="Tahoma"/>
                <a:cs typeface="Tahoma"/>
              </a:rPr>
              <a:t> 1</a:t>
            </a:r>
            <a:endParaRPr sz="2100">
              <a:latin typeface="Tahoma"/>
              <a:cs typeface="Tahoma"/>
            </a:endParaRPr>
          </a:p>
          <a:p>
            <a:pPr marL="2100580" marR="103505">
              <a:lnSpc>
                <a:spcPct val="100000"/>
              </a:lnSpc>
            </a:pPr>
            <a:r>
              <a:rPr sz="2100" spc="-5" dirty="0">
                <a:latin typeface="Tahoma"/>
                <a:cs typeface="Tahoma"/>
              </a:rPr>
              <a:t>Hello</a:t>
            </a:r>
            <a:r>
              <a:rPr sz="2100" spc="-25" dirty="0">
                <a:latin typeface="Tahoma"/>
                <a:cs typeface="Tahoma"/>
              </a:rPr>
              <a:t> </a:t>
            </a:r>
            <a:r>
              <a:rPr sz="2100" spc="-20" dirty="0">
                <a:latin typeface="Tahoma"/>
                <a:cs typeface="Tahoma"/>
              </a:rPr>
              <a:t>World!</a:t>
            </a:r>
            <a:r>
              <a:rPr sz="2100" spc="5" dirty="0">
                <a:latin typeface="Tahoma"/>
                <a:cs typeface="Tahoma"/>
              </a:rPr>
              <a:t> </a:t>
            </a:r>
            <a:r>
              <a:rPr sz="2100" spc="-5" dirty="0">
                <a:latin typeface="Tahoma"/>
                <a:cs typeface="Tahoma"/>
              </a:rPr>
              <a:t>It's</a:t>
            </a:r>
            <a:r>
              <a:rPr sz="2100" spc="-10" dirty="0">
                <a:latin typeface="Tahoma"/>
                <a:cs typeface="Tahoma"/>
              </a:rPr>
              <a:t> </a:t>
            </a:r>
            <a:r>
              <a:rPr sz="2100" spc="-5" dirty="0">
                <a:latin typeface="Tahoma"/>
                <a:cs typeface="Tahoma"/>
              </a:rPr>
              <a:t>me,</a:t>
            </a:r>
            <a:r>
              <a:rPr sz="2100" spc="5" dirty="0">
                <a:latin typeface="Tahoma"/>
                <a:cs typeface="Tahoma"/>
              </a:rPr>
              <a:t> </a:t>
            </a:r>
            <a:r>
              <a:rPr sz="2100" spc="-5" dirty="0">
                <a:latin typeface="Tahoma"/>
                <a:cs typeface="Tahoma"/>
              </a:rPr>
              <a:t>thread</a:t>
            </a:r>
            <a:r>
              <a:rPr sz="2100" spc="5" dirty="0">
                <a:latin typeface="Tahoma"/>
                <a:cs typeface="Tahoma"/>
              </a:rPr>
              <a:t> </a:t>
            </a:r>
            <a:r>
              <a:rPr sz="2100" spc="-5" dirty="0">
                <a:latin typeface="Tahoma"/>
                <a:cs typeface="Tahoma"/>
              </a:rPr>
              <a:t>#0! </a:t>
            </a:r>
            <a:r>
              <a:rPr sz="2100" spc="-645" dirty="0">
                <a:latin typeface="Tahoma"/>
                <a:cs typeface="Tahoma"/>
              </a:rPr>
              <a:t> </a:t>
            </a:r>
            <a:r>
              <a:rPr sz="2100" spc="-5" dirty="0">
                <a:latin typeface="Tahoma"/>
                <a:cs typeface="Tahoma"/>
              </a:rPr>
              <a:t>In</a:t>
            </a:r>
            <a:r>
              <a:rPr sz="2100" spc="645" dirty="0">
                <a:latin typeface="Tahoma"/>
                <a:cs typeface="Tahoma"/>
              </a:rPr>
              <a:t> </a:t>
            </a:r>
            <a:r>
              <a:rPr sz="2100" spc="-5" dirty="0">
                <a:latin typeface="Tahoma"/>
                <a:cs typeface="Tahoma"/>
              </a:rPr>
              <a:t>main: creating thread</a:t>
            </a:r>
            <a:r>
              <a:rPr sz="2100" spc="645" dirty="0">
                <a:latin typeface="Tahoma"/>
                <a:cs typeface="Tahoma"/>
              </a:rPr>
              <a:t> </a:t>
            </a:r>
            <a:r>
              <a:rPr sz="2100" dirty="0">
                <a:latin typeface="Tahoma"/>
                <a:cs typeface="Tahoma"/>
              </a:rPr>
              <a:t>2 </a:t>
            </a:r>
            <a:r>
              <a:rPr sz="2100" spc="5" dirty="0">
                <a:latin typeface="Tahoma"/>
                <a:cs typeface="Tahoma"/>
              </a:rPr>
              <a:t> </a:t>
            </a:r>
            <a:r>
              <a:rPr sz="2100" spc="-5" dirty="0">
                <a:latin typeface="Tahoma"/>
                <a:cs typeface="Tahoma"/>
              </a:rPr>
              <a:t>Hello</a:t>
            </a:r>
            <a:r>
              <a:rPr sz="2100" spc="-25" dirty="0">
                <a:latin typeface="Tahoma"/>
                <a:cs typeface="Tahoma"/>
              </a:rPr>
              <a:t> </a:t>
            </a:r>
            <a:r>
              <a:rPr sz="2100" spc="-20" dirty="0">
                <a:latin typeface="Tahoma"/>
                <a:cs typeface="Tahoma"/>
              </a:rPr>
              <a:t>World!</a:t>
            </a:r>
            <a:r>
              <a:rPr sz="2100" spc="5" dirty="0">
                <a:latin typeface="Tahoma"/>
                <a:cs typeface="Tahoma"/>
              </a:rPr>
              <a:t> </a:t>
            </a:r>
            <a:r>
              <a:rPr sz="2100" spc="-5" dirty="0">
                <a:latin typeface="Tahoma"/>
                <a:cs typeface="Tahoma"/>
              </a:rPr>
              <a:t>It's</a:t>
            </a:r>
            <a:r>
              <a:rPr sz="2100" spc="-10" dirty="0">
                <a:latin typeface="Tahoma"/>
                <a:cs typeface="Tahoma"/>
              </a:rPr>
              <a:t> </a:t>
            </a:r>
            <a:r>
              <a:rPr sz="2100" spc="-5" dirty="0">
                <a:latin typeface="Tahoma"/>
                <a:cs typeface="Tahoma"/>
              </a:rPr>
              <a:t>me,</a:t>
            </a:r>
            <a:r>
              <a:rPr sz="2100" spc="5" dirty="0">
                <a:latin typeface="Tahoma"/>
                <a:cs typeface="Tahoma"/>
              </a:rPr>
              <a:t> </a:t>
            </a:r>
            <a:r>
              <a:rPr sz="2100" spc="-5" dirty="0">
                <a:latin typeface="Tahoma"/>
                <a:cs typeface="Tahoma"/>
              </a:rPr>
              <a:t>thread</a:t>
            </a:r>
            <a:r>
              <a:rPr sz="2100" spc="5" dirty="0">
                <a:latin typeface="Tahoma"/>
                <a:cs typeface="Tahoma"/>
              </a:rPr>
              <a:t> </a:t>
            </a:r>
            <a:r>
              <a:rPr sz="2100" spc="-5" dirty="0">
                <a:latin typeface="Tahoma"/>
                <a:cs typeface="Tahoma"/>
              </a:rPr>
              <a:t>#1! </a:t>
            </a:r>
            <a:r>
              <a:rPr sz="2100" spc="-645" dirty="0">
                <a:latin typeface="Tahoma"/>
                <a:cs typeface="Tahoma"/>
              </a:rPr>
              <a:t> </a:t>
            </a:r>
            <a:r>
              <a:rPr sz="2100" spc="-5" dirty="0">
                <a:latin typeface="Tahoma"/>
                <a:cs typeface="Tahoma"/>
              </a:rPr>
              <a:t>Hello</a:t>
            </a:r>
            <a:r>
              <a:rPr sz="2100" spc="-25" dirty="0">
                <a:latin typeface="Tahoma"/>
                <a:cs typeface="Tahoma"/>
              </a:rPr>
              <a:t> </a:t>
            </a:r>
            <a:r>
              <a:rPr sz="2100" spc="-20" dirty="0">
                <a:latin typeface="Tahoma"/>
                <a:cs typeface="Tahoma"/>
              </a:rPr>
              <a:t>World!</a:t>
            </a:r>
            <a:r>
              <a:rPr sz="2100" spc="5" dirty="0">
                <a:latin typeface="Tahoma"/>
                <a:cs typeface="Tahoma"/>
              </a:rPr>
              <a:t> </a:t>
            </a:r>
            <a:r>
              <a:rPr sz="2100" spc="-5" dirty="0">
                <a:latin typeface="Tahoma"/>
                <a:cs typeface="Tahoma"/>
              </a:rPr>
              <a:t>It's</a:t>
            </a:r>
            <a:r>
              <a:rPr sz="2100" spc="-10" dirty="0">
                <a:latin typeface="Tahoma"/>
                <a:cs typeface="Tahoma"/>
              </a:rPr>
              <a:t> </a:t>
            </a:r>
            <a:r>
              <a:rPr sz="2100" spc="-5" dirty="0">
                <a:latin typeface="Tahoma"/>
                <a:cs typeface="Tahoma"/>
              </a:rPr>
              <a:t>me,</a:t>
            </a:r>
            <a:r>
              <a:rPr sz="2100" spc="5" dirty="0">
                <a:latin typeface="Tahoma"/>
                <a:cs typeface="Tahoma"/>
              </a:rPr>
              <a:t> </a:t>
            </a:r>
            <a:r>
              <a:rPr sz="2100" spc="-5" dirty="0">
                <a:latin typeface="Tahoma"/>
                <a:cs typeface="Tahoma"/>
              </a:rPr>
              <a:t>thread</a:t>
            </a:r>
            <a:r>
              <a:rPr sz="2100" spc="5" dirty="0">
                <a:latin typeface="Tahoma"/>
                <a:cs typeface="Tahoma"/>
              </a:rPr>
              <a:t> </a:t>
            </a:r>
            <a:r>
              <a:rPr sz="2100" spc="-5" dirty="0">
                <a:latin typeface="Tahoma"/>
                <a:cs typeface="Tahoma"/>
              </a:rPr>
              <a:t>#2! </a:t>
            </a:r>
            <a:r>
              <a:rPr sz="2100" spc="-645" dirty="0">
                <a:latin typeface="Tahoma"/>
                <a:cs typeface="Tahoma"/>
              </a:rPr>
              <a:t> </a:t>
            </a:r>
            <a:r>
              <a:rPr sz="2100" spc="-5" dirty="0">
                <a:latin typeface="Tahoma"/>
                <a:cs typeface="Tahoma"/>
              </a:rPr>
              <a:t>In</a:t>
            </a:r>
            <a:r>
              <a:rPr sz="2100" spc="15" dirty="0">
                <a:latin typeface="Tahoma"/>
                <a:cs typeface="Tahoma"/>
              </a:rPr>
              <a:t> </a:t>
            </a:r>
            <a:r>
              <a:rPr sz="2100" spc="-5" dirty="0">
                <a:latin typeface="Tahoma"/>
                <a:cs typeface="Tahoma"/>
              </a:rPr>
              <a:t>main:</a:t>
            </a:r>
            <a:r>
              <a:rPr sz="2100" spc="-20" dirty="0">
                <a:latin typeface="Tahoma"/>
                <a:cs typeface="Tahoma"/>
              </a:rPr>
              <a:t> </a:t>
            </a:r>
            <a:r>
              <a:rPr sz="2100" spc="-5" dirty="0">
                <a:latin typeface="Tahoma"/>
                <a:cs typeface="Tahoma"/>
              </a:rPr>
              <a:t>creating</a:t>
            </a:r>
            <a:r>
              <a:rPr sz="2100" spc="-15" dirty="0">
                <a:latin typeface="Tahoma"/>
                <a:cs typeface="Tahoma"/>
              </a:rPr>
              <a:t> </a:t>
            </a:r>
            <a:r>
              <a:rPr sz="2100" spc="-5" dirty="0">
                <a:latin typeface="Tahoma"/>
                <a:cs typeface="Tahoma"/>
              </a:rPr>
              <a:t>thread</a:t>
            </a:r>
            <a:r>
              <a:rPr sz="2100" spc="5" dirty="0">
                <a:latin typeface="Tahoma"/>
                <a:cs typeface="Tahoma"/>
              </a:rPr>
              <a:t> </a:t>
            </a:r>
            <a:r>
              <a:rPr sz="2100" dirty="0">
                <a:latin typeface="Tahoma"/>
                <a:cs typeface="Tahoma"/>
              </a:rPr>
              <a:t>3</a:t>
            </a:r>
            <a:endParaRPr sz="2100">
              <a:latin typeface="Tahoma"/>
              <a:cs typeface="Tahoma"/>
            </a:endParaRPr>
          </a:p>
          <a:p>
            <a:pPr marL="2100580" marR="103505">
              <a:lnSpc>
                <a:spcPct val="100000"/>
              </a:lnSpc>
            </a:pPr>
            <a:r>
              <a:rPr sz="2100" spc="-5" dirty="0">
                <a:latin typeface="Tahoma"/>
                <a:cs typeface="Tahoma"/>
              </a:rPr>
              <a:t>In</a:t>
            </a:r>
            <a:r>
              <a:rPr sz="2100" spc="645" dirty="0">
                <a:latin typeface="Tahoma"/>
                <a:cs typeface="Tahoma"/>
              </a:rPr>
              <a:t> </a:t>
            </a:r>
            <a:r>
              <a:rPr sz="2100" spc="-5" dirty="0">
                <a:latin typeface="Tahoma"/>
                <a:cs typeface="Tahoma"/>
              </a:rPr>
              <a:t>main: creating thread</a:t>
            </a:r>
            <a:r>
              <a:rPr sz="2100" spc="645" dirty="0">
                <a:latin typeface="Tahoma"/>
                <a:cs typeface="Tahoma"/>
              </a:rPr>
              <a:t> </a:t>
            </a:r>
            <a:r>
              <a:rPr sz="2100" dirty="0">
                <a:latin typeface="Tahoma"/>
                <a:cs typeface="Tahoma"/>
              </a:rPr>
              <a:t>4 </a:t>
            </a:r>
            <a:r>
              <a:rPr sz="2100" spc="5" dirty="0">
                <a:latin typeface="Tahoma"/>
                <a:cs typeface="Tahoma"/>
              </a:rPr>
              <a:t> </a:t>
            </a:r>
            <a:r>
              <a:rPr sz="2100" spc="-5" dirty="0">
                <a:latin typeface="Tahoma"/>
                <a:cs typeface="Tahoma"/>
              </a:rPr>
              <a:t>Hello</a:t>
            </a:r>
            <a:r>
              <a:rPr sz="2100" spc="-25" dirty="0">
                <a:latin typeface="Tahoma"/>
                <a:cs typeface="Tahoma"/>
              </a:rPr>
              <a:t> </a:t>
            </a:r>
            <a:r>
              <a:rPr sz="2100" spc="-20" dirty="0">
                <a:latin typeface="Tahoma"/>
                <a:cs typeface="Tahoma"/>
              </a:rPr>
              <a:t>World!</a:t>
            </a:r>
            <a:r>
              <a:rPr sz="2100" spc="5" dirty="0">
                <a:latin typeface="Tahoma"/>
                <a:cs typeface="Tahoma"/>
              </a:rPr>
              <a:t> </a:t>
            </a:r>
            <a:r>
              <a:rPr sz="2100" spc="-5" dirty="0">
                <a:latin typeface="Tahoma"/>
                <a:cs typeface="Tahoma"/>
              </a:rPr>
              <a:t>It's</a:t>
            </a:r>
            <a:r>
              <a:rPr sz="2100" spc="-10" dirty="0">
                <a:latin typeface="Tahoma"/>
                <a:cs typeface="Tahoma"/>
              </a:rPr>
              <a:t> </a:t>
            </a:r>
            <a:r>
              <a:rPr sz="2100" spc="-5" dirty="0">
                <a:latin typeface="Tahoma"/>
                <a:cs typeface="Tahoma"/>
              </a:rPr>
              <a:t>me,</a:t>
            </a:r>
            <a:r>
              <a:rPr sz="2100" spc="5" dirty="0">
                <a:latin typeface="Tahoma"/>
                <a:cs typeface="Tahoma"/>
              </a:rPr>
              <a:t> </a:t>
            </a:r>
            <a:r>
              <a:rPr sz="2100" spc="-5" dirty="0">
                <a:latin typeface="Tahoma"/>
                <a:cs typeface="Tahoma"/>
              </a:rPr>
              <a:t>thread</a:t>
            </a:r>
            <a:r>
              <a:rPr sz="2100" spc="5" dirty="0">
                <a:latin typeface="Tahoma"/>
                <a:cs typeface="Tahoma"/>
              </a:rPr>
              <a:t> </a:t>
            </a:r>
            <a:r>
              <a:rPr sz="2100" spc="-5" dirty="0">
                <a:latin typeface="Tahoma"/>
                <a:cs typeface="Tahoma"/>
              </a:rPr>
              <a:t>#3! </a:t>
            </a:r>
            <a:r>
              <a:rPr sz="2100" spc="-645" dirty="0">
                <a:latin typeface="Tahoma"/>
                <a:cs typeface="Tahoma"/>
              </a:rPr>
              <a:t> </a:t>
            </a:r>
            <a:r>
              <a:rPr sz="2100" spc="-5" dirty="0">
                <a:latin typeface="Tahoma"/>
                <a:cs typeface="Tahoma"/>
              </a:rPr>
              <a:t>Hello</a:t>
            </a:r>
            <a:r>
              <a:rPr sz="2100" spc="-25" dirty="0">
                <a:latin typeface="Tahoma"/>
                <a:cs typeface="Tahoma"/>
              </a:rPr>
              <a:t> </a:t>
            </a:r>
            <a:r>
              <a:rPr sz="2100" spc="-20" dirty="0">
                <a:latin typeface="Tahoma"/>
                <a:cs typeface="Tahoma"/>
              </a:rPr>
              <a:t>World!</a:t>
            </a:r>
            <a:r>
              <a:rPr sz="2100" spc="5" dirty="0">
                <a:latin typeface="Tahoma"/>
                <a:cs typeface="Tahoma"/>
              </a:rPr>
              <a:t> </a:t>
            </a:r>
            <a:r>
              <a:rPr sz="2100" spc="-5" dirty="0">
                <a:latin typeface="Tahoma"/>
                <a:cs typeface="Tahoma"/>
              </a:rPr>
              <a:t>It's</a:t>
            </a:r>
            <a:r>
              <a:rPr sz="2100" spc="-10" dirty="0">
                <a:latin typeface="Tahoma"/>
                <a:cs typeface="Tahoma"/>
              </a:rPr>
              <a:t> </a:t>
            </a:r>
            <a:r>
              <a:rPr sz="2100" spc="-5" dirty="0">
                <a:latin typeface="Tahoma"/>
                <a:cs typeface="Tahoma"/>
              </a:rPr>
              <a:t>me,</a:t>
            </a:r>
            <a:r>
              <a:rPr sz="2100" spc="5" dirty="0">
                <a:latin typeface="Tahoma"/>
                <a:cs typeface="Tahoma"/>
              </a:rPr>
              <a:t> </a:t>
            </a:r>
            <a:r>
              <a:rPr sz="2100" spc="-5" dirty="0">
                <a:latin typeface="Tahoma"/>
                <a:cs typeface="Tahoma"/>
              </a:rPr>
              <a:t>thread</a:t>
            </a:r>
            <a:r>
              <a:rPr sz="2100" spc="5" dirty="0">
                <a:latin typeface="Tahoma"/>
                <a:cs typeface="Tahoma"/>
              </a:rPr>
              <a:t> </a:t>
            </a:r>
            <a:r>
              <a:rPr sz="2100" spc="-5" dirty="0">
                <a:latin typeface="Tahoma"/>
                <a:cs typeface="Tahoma"/>
              </a:rPr>
              <a:t>#4!</a:t>
            </a:r>
            <a:endParaRPr sz="2100">
              <a:latin typeface="Tahoma"/>
              <a:cs typeface="Tahoma"/>
            </a:endParaRPr>
          </a:p>
        </p:txBody>
      </p:sp>
      <p:sp>
        <p:nvSpPr>
          <p:cNvPr id="5" name="object 5"/>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15" dirty="0"/>
              <a:t>4-Threads</a:t>
            </a:r>
          </a:p>
        </p:txBody>
      </p:sp>
      <p:sp>
        <p:nvSpPr>
          <p:cNvPr id="6" name="object 6"/>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42</a:t>
            </a:fld>
            <a:endParaRPr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60469" y="807240"/>
            <a:ext cx="2549525" cy="452120"/>
          </a:xfrm>
          <a:prstGeom prst="rect">
            <a:avLst/>
          </a:prstGeom>
        </p:spPr>
        <p:txBody>
          <a:bodyPr vert="horz" wrap="square" lIns="0" tIns="12065" rIns="0" bIns="0" rtlCol="0">
            <a:spAutoFit/>
          </a:bodyPr>
          <a:lstStyle/>
          <a:p>
            <a:pPr marL="12700">
              <a:lnSpc>
                <a:spcPct val="100000"/>
              </a:lnSpc>
              <a:spcBef>
                <a:spcPts val="95"/>
              </a:spcBef>
            </a:pPr>
            <a:r>
              <a:rPr spc="-10" dirty="0"/>
              <a:t>Thread </a:t>
            </a:r>
            <a:r>
              <a:rPr spc="-5" dirty="0"/>
              <a:t>Creation</a:t>
            </a:r>
          </a:p>
        </p:txBody>
      </p:sp>
      <p:sp>
        <p:nvSpPr>
          <p:cNvPr id="3" name="object 3"/>
          <p:cNvSpPr txBox="1"/>
          <p:nvPr/>
        </p:nvSpPr>
        <p:spPr>
          <a:xfrm>
            <a:off x="860584" y="1547597"/>
            <a:ext cx="7830820" cy="760095"/>
          </a:xfrm>
          <a:prstGeom prst="rect">
            <a:avLst/>
          </a:prstGeom>
        </p:spPr>
        <p:txBody>
          <a:bodyPr vert="horz" wrap="square" lIns="0" tIns="78105" rIns="0" bIns="0" rtlCol="0">
            <a:spAutoFit/>
          </a:bodyPr>
          <a:lstStyle/>
          <a:p>
            <a:pPr marL="356235" indent="-344170">
              <a:lnSpc>
                <a:spcPct val="100000"/>
              </a:lnSpc>
              <a:spcBef>
                <a:spcPts val="615"/>
              </a:spcBef>
              <a:buChar char="•"/>
              <a:tabLst>
                <a:tab pos="356235" algn="l"/>
                <a:tab pos="356870" algn="l"/>
              </a:tabLst>
            </a:pPr>
            <a:r>
              <a:rPr sz="2100" dirty="0">
                <a:latin typeface="Tahoma"/>
                <a:cs typeface="Tahoma"/>
              </a:rPr>
              <a:t>Once </a:t>
            </a:r>
            <a:r>
              <a:rPr sz="2100" spc="-5" dirty="0">
                <a:latin typeface="Tahoma"/>
                <a:cs typeface="Tahoma"/>
              </a:rPr>
              <a:t>created,</a:t>
            </a:r>
            <a:r>
              <a:rPr sz="2100" spc="-10" dirty="0">
                <a:latin typeface="Tahoma"/>
                <a:cs typeface="Tahoma"/>
              </a:rPr>
              <a:t> </a:t>
            </a:r>
            <a:r>
              <a:rPr sz="2100" spc="-5" dirty="0">
                <a:latin typeface="Tahoma"/>
                <a:cs typeface="Tahoma"/>
              </a:rPr>
              <a:t>threads</a:t>
            </a:r>
            <a:r>
              <a:rPr sz="2100" spc="5" dirty="0">
                <a:latin typeface="Tahoma"/>
                <a:cs typeface="Tahoma"/>
              </a:rPr>
              <a:t> </a:t>
            </a:r>
            <a:r>
              <a:rPr sz="2100" dirty="0">
                <a:latin typeface="Tahoma"/>
                <a:cs typeface="Tahoma"/>
              </a:rPr>
              <a:t>are</a:t>
            </a:r>
            <a:r>
              <a:rPr sz="2100" spc="5" dirty="0">
                <a:latin typeface="Tahoma"/>
                <a:cs typeface="Tahoma"/>
              </a:rPr>
              <a:t> </a:t>
            </a:r>
            <a:r>
              <a:rPr sz="2100" spc="-5" dirty="0">
                <a:latin typeface="Tahoma"/>
                <a:cs typeface="Tahoma"/>
              </a:rPr>
              <a:t>peers,</a:t>
            </a:r>
            <a:r>
              <a:rPr sz="2100" spc="10" dirty="0">
                <a:latin typeface="Tahoma"/>
                <a:cs typeface="Tahoma"/>
              </a:rPr>
              <a:t> </a:t>
            </a:r>
            <a:r>
              <a:rPr sz="2100" spc="-5" dirty="0">
                <a:latin typeface="Tahoma"/>
                <a:cs typeface="Tahoma"/>
              </a:rPr>
              <a:t>and</a:t>
            </a:r>
            <a:r>
              <a:rPr sz="2100" spc="15" dirty="0">
                <a:latin typeface="Tahoma"/>
                <a:cs typeface="Tahoma"/>
              </a:rPr>
              <a:t> </a:t>
            </a:r>
            <a:r>
              <a:rPr sz="2100" dirty="0">
                <a:latin typeface="Tahoma"/>
                <a:cs typeface="Tahoma"/>
              </a:rPr>
              <a:t>may </a:t>
            </a:r>
            <a:r>
              <a:rPr sz="2100" spc="-5" dirty="0">
                <a:latin typeface="Tahoma"/>
                <a:cs typeface="Tahoma"/>
              </a:rPr>
              <a:t>create</a:t>
            </a:r>
            <a:r>
              <a:rPr sz="2100" spc="-15" dirty="0">
                <a:latin typeface="Tahoma"/>
                <a:cs typeface="Tahoma"/>
              </a:rPr>
              <a:t> </a:t>
            </a:r>
            <a:r>
              <a:rPr sz="2100" dirty="0">
                <a:latin typeface="Tahoma"/>
                <a:cs typeface="Tahoma"/>
              </a:rPr>
              <a:t>other</a:t>
            </a:r>
            <a:r>
              <a:rPr sz="2100" spc="-10" dirty="0">
                <a:latin typeface="Tahoma"/>
                <a:cs typeface="Tahoma"/>
              </a:rPr>
              <a:t> </a:t>
            </a:r>
            <a:r>
              <a:rPr sz="2100" dirty="0">
                <a:latin typeface="Tahoma"/>
                <a:cs typeface="Tahoma"/>
              </a:rPr>
              <a:t>threads</a:t>
            </a:r>
          </a:p>
          <a:p>
            <a:pPr marL="469265">
              <a:lnSpc>
                <a:spcPct val="100000"/>
              </a:lnSpc>
              <a:spcBef>
                <a:spcPts val="465"/>
              </a:spcBef>
              <a:tabLst>
                <a:tab pos="756285" algn="l"/>
              </a:tabLst>
            </a:pPr>
            <a:r>
              <a:rPr sz="1900" spc="-5" dirty="0">
                <a:latin typeface="Tahoma"/>
                <a:cs typeface="Tahoma"/>
              </a:rPr>
              <a:t>–	</a:t>
            </a:r>
            <a:r>
              <a:rPr sz="1900" spc="-10" dirty="0">
                <a:latin typeface="Tahoma"/>
                <a:cs typeface="Tahoma"/>
              </a:rPr>
              <a:t>No</a:t>
            </a:r>
            <a:r>
              <a:rPr sz="1900" spc="30" dirty="0">
                <a:latin typeface="Tahoma"/>
                <a:cs typeface="Tahoma"/>
              </a:rPr>
              <a:t> </a:t>
            </a:r>
            <a:r>
              <a:rPr sz="1900" spc="-10" dirty="0">
                <a:latin typeface="Tahoma"/>
                <a:cs typeface="Tahoma"/>
              </a:rPr>
              <a:t>implied</a:t>
            </a:r>
            <a:r>
              <a:rPr sz="1900" spc="55" dirty="0">
                <a:latin typeface="Tahoma"/>
                <a:cs typeface="Tahoma"/>
              </a:rPr>
              <a:t> </a:t>
            </a:r>
            <a:r>
              <a:rPr sz="1900" spc="-10" dirty="0">
                <a:latin typeface="Tahoma"/>
                <a:cs typeface="Tahoma"/>
              </a:rPr>
              <a:t>hierarchy</a:t>
            </a:r>
            <a:r>
              <a:rPr sz="1900" spc="60" dirty="0">
                <a:latin typeface="Tahoma"/>
                <a:cs typeface="Tahoma"/>
              </a:rPr>
              <a:t> </a:t>
            </a:r>
            <a:r>
              <a:rPr sz="1900" spc="-10" dirty="0">
                <a:latin typeface="Tahoma"/>
                <a:cs typeface="Tahoma"/>
              </a:rPr>
              <a:t>or</a:t>
            </a:r>
            <a:r>
              <a:rPr sz="1900" spc="15" dirty="0">
                <a:latin typeface="Tahoma"/>
                <a:cs typeface="Tahoma"/>
              </a:rPr>
              <a:t> </a:t>
            </a:r>
            <a:r>
              <a:rPr sz="1900" spc="-10" dirty="0">
                <a:latin typeface="Tahoma"/>
                <a:cs typeface="Tahoma"/>
              </a:rPr>
              <a:t>dependency</a:t>
            </a:r>
            <a:r>
              <a:rPr sz="1900" spc="60" dirty="0">
                <a:latin typeface="Tahoma"/>
                <a:cs typeface="Tahoma"/>
              </a:rPr>
              <a:t> </a:t>
            </a:r>
            <a:r>
              <a:rPr sz="1900" spc="-10" dirty="0">
                <a:latin typeface="Tahoma"/>
                <a:cs typeface="Tahoma"/>
              </a:rPr>
              <a:t>between</a:t>
            </a:r>
            <a:r>
              <a:rPr sz="1900" spc="40" dirty="0">
                <a:latin typeface="Tahoma"/>
                <a:cs typeface="Tahoma"/>
              </a:rPr>
              <a:t> </a:t>
            </a:r>
            <a:r>
              <a:rPr sz="1900" spc="-5" dirty="0">
                <a:latin typeface="Tahoma"/>
                <a:cs typeface="Tahoma"/>
              </a:rPr>
              <a:t>threads</a:t>
            </a:r>
            <a:endParaRPr sz="1900" dirty="0">
              <a:latin typeface="Tahoma"/>
              <a:cs typeface="Tahoma"/>
            </a:endParaRPr>
          </a:p>
        </p:txBody>
      </p:sp>
      <p:pic>
        <p:nvPicPr>
          <p:cNvPr id="4" name="object 4"/>
          <p:cNvPicPr/>
          <p:nvPr/>
        </p:nvPicPr>
        <p:blipFill>
          <a:blip r:embed="rId2" cstate="print"/>
          <a:stretch>
            <a:fillRect/>
          </a:stretch>
        </p:blipFill>
        <p:spPr>
          <a:xfrm>
            <a:off x="1508623" y="3078387"/>
            <a:ext cx="7053621" cy="3032213"/>
          </a:xfrm>
          <a:prstGeom prst="rect">
            <a:avLst/>
          </a:prstGeom>
        </p:spPr>
      </p:pic>
      <p:sp>
        <p:nvSpPr>
          <p:cNvPr id="5" name="object 5"/>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15" dirty="0"/>
              <a:t>4-Threads</a:t>
            </a:r>
          </a:p>
        </p:txBody>
      </p:sp>
      <p:sp>
        <p:nvSpPr>
          <p:cNvPr id="6" name="object 6"/>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43</a:t>
            </a:fld>
            <a:endParaRPr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9082" y="807240"/>
            <a:ext cx="3121025" cy="452120"/>
          </a:xfrm>
          <a:prstGeom prst="rect">
            <a:avLst/>
          </a:prstGeom>
        </p:spPr>
        <p:txBody>
          <a:bodyPr vert="horz" wrap="square" lIns="0" tIns="12065" rIns="0" bIns="0" rtlCol="0">
            <a:spAutoFit/>
          </a:bodyPr>
          <a:lstStyle/>
          <a:p>
            <a:pPr marL="12700">
              <a:lnSpc>
                <a:spcPct val="100000"/>
              </a:lnSpc>
              <a:spcBef>
                <a:spcPts val="95"/>
              </a:spcBef>
            </a:pPr>
            <a:r>
              <a:rPr spc="-10" dirty="0"/>
              <a:t>Thread </a:t>
            </a:r>
            <a:r>
              <a:rPr spc="-5" dirty="0"/>
              <a:t>Termination</a:t>
            </a:r>
          </a:p>
        </p:txBody>
      </p:sp>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15" dirty="0"/>
              <a:t>4-Threads</a:t>
            </a:r>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44</a:t>
            </a:fld>
            <a:endParaRPr dirty="0"/>
          </a:p>
        </p:txBody>
      </p:sp>
      <p:sp>
        <p:nvSpPr>
          <p:cNvPr id="3" name="object 3"/>
          <p:cNvSpPr txBox="1"/>
          <p:nvPr/>
        </p:nvSpPr>
        <p:spPr>
          <a:xfrm>
            <a:off x="860584" y="1560097"/>
            <a:ext cx="8298815" cy="4688205"/>
          </a:xfrm>
          <a:prstGeom prst="rect">
            <a:avLst/>
          </a:prstGeom>
        </p:spPr>
        <p:txBody>
          <a:bodyPr vert="horz" wrap="square" lIns="0" tIns="66040" rIns="0" bIns="0" rtlCol="0">
            <a:spAutoFit/>
          </a:bodyPr>
          <a:lstStyle/>
          <a:p>
            <a:pPr marL="12700">
              <a:lnSpc>
                <a:spcPct val="100000"/>
              </a:lnSpc>
              <a:spcBef>
                <a:spcPts val="520"/>
              </a:spcBef>
            </a:pPr>
            <a:r>
              <a:rPr sz="2100" spc="-5" dirty="0">
                <a:solidFill>
                  <a:srgbClr val="0070BF"/>
                </a:solidFill>
                <a:latin typeface="Tahoma"/>
                <a:cs typeface="Tahoma"/>
              </a:rPr>
              <a:t>Several ways</a:t>
            </a:r>
            <a:r>
              <a:rPr sz="2100" spc="-20" dirty="0">
                <a:solidFill>
                  <a:srgbClr val="0070BF"/>
                </a:solidFill>
                <a:latin typeface="Tahoma"/>
                <a:cs typeface="Tahoma"/>
              </a:rPr>
              <a:t> </a:t>
            </a:r>
            <a:r>
              <a:rPr sz="2100" spc="5" dirty="0">
                <a:solidFill>
                  <a:srgbClr val="0070BF"/>
                </a:solidFill>
                <a:latin typeface="Tahoma"/>
                <a:cs typeface="Tahoma"/>
              </a:rPr>
              <a:t>of</a:t>
            </a:r>
            <a:r>
              <a:rPr sz="2100" spc="-25" dirty="0">
                <a:solidFill>
                  <a:srgbClr val="0070BF"/>
                </a:solidFill>
                <a:latin typeface="Tahoma"/>
                <a:cs typeface="Tahoma"/>
              </a:rPr>
              <a:t> </a:t>
            </a:r>
            <a:r>
              <a:rPr sz="2100" dirty="0">
                <a:solidFill>
                  <a:srgbClr val="0070BF"/>
                </a:solidFill>
                <a:latin typeface="Tahoma"/>
                <a:cs typeface="Tahoma"/>
              </a:rPr>
              <a:t>termination</a:t>
            </a:r>
            <a:endParaRPr sz="2100" dirty="0">
              <a:latin typeface="Tahoma"/>
              <a:cs typeface="Tahoma"/>
            </a:endParaRPr>
          </a:p>
          <a:p>
            <a:pPr marL="356235" indent="-344170">
              <a:lnSpc>
                <a:spcPct val="100000"/>
              </a:lnSpc>
              <a:spcBef>
                <a:spcPts val="420"/>
              </a:spcBef>
              <a:buChar char="•"/>
              <a:tabLst>
                <a:tab pos="356235" algn="l"/>
                <a:tab pos="356870" algn="l"/>
              </a:tabLst>
            </a:pPr>
            <a:r>
              <a:rPr sz="2100" spc="-5" dirty="0">
                <a:latin typeface="Tahoma"/>
                <a:cs typeface="Tahoma"/>
              </a:rPr>
              <a:t>The </a:t>
            </a:r>
            <a:r>
              <a:rPr sz="2100" dirty="0">
                <a:latin typeface="Tahoma"/>
                <a:cs typeface="Tahoma"/>
              </a:rPr>
              <a:t>thread</a:t>
            </a:r>
            <a:r>
              <a:rPr sz="2100" spc="-15" dirty="0">
                <a:latin typeface="Tahoma"/>
                <a:cs typeface="Tahoma"/>
              </a:rPr>
              <a:t> </a:t>
            </a:r>
            <a:r>
              <a:rPr sz="2100" spc="-5" dirty="0">
                <a:latin typeface="Tahoma"/>
                <a:cs typeface="Tahoma"/>
              </a:rPr>
              <a:t>makes </a:t>
            </a:r>
            <a:r>
              <a:rPr sz="2100" dirty="0">
                <a:latin typeface="Tahoma"/>
                <a:cs typeface="Tahoma"/>
              </a:rPr>
              <a:t>a</a:t>
            </a:r>
            <a:r>
              <a:rPr sz="2100" spc="5" dirty="0">
                <a:latin typeface="Tahoma"/>
                <a:cs typeface="Tahoma"/>
              </a:rPr>
              <a:t> </a:t>
            </a:r>
            <a:r>
              <a:rPr sz="2100" dirty="0">
                <a:latin typeface="Tahoma"/>
                <a:cs typeface="Tahoma"/>
              </a:rPr>
              <a:t>call</a:t>
            </a:r>
            <a:r>
              <a:rPr sz="2100" spc="-30" dirty="0">
                <a:latin typeface="Tahoma"/>
                <a:cs typeface="Tahoma"/>
              </a:rPr>
              <a:t> </a:t>
            </a:r>
            <a:r>
              <a:rPr sz="2100" spc="5" dirty="0">
                <a:latin typeface="Tahoma"/>
                <a:cs typeface="Tahoma"/>
              </a:rPr>
              <a:t>to </a:t>
            </a:r>
            <a:r>
              <a:rPr sz="2100" spc="-5" dirty="0">
                <a:latin typeface="Tahoma"/>
                <a:cs typeface="Tahoma"/>
              </a:rPr>
              <a:t>the</a:t>
            </a:r>
            <a:r>
              <a:rPr sz="2100" spc="-10" dirty="0">
                <a:latin typeface="Tahoma"/>
                <a:cs typeface="Tahoma"/>
              </a:rPr>
              <a:t> </a:t>
            </a:r>
            <a:r>
              <a:rPr sz="2100" spc="-5" dirty="0">
                <a:solidFill>
                  <a:srgbClr val="0070BF"/>
                </a:solidFill>
                <a:latin typeface="Consolas"/>
                <a:cs typeface="Consolas"/>
              </a:rPr>
              <a:t>pthread_exit()</a:t>
            </a:r>
            <a:r>
              <a:rPr sz="2100" spc="135" dirty="0">
                <a:solidFill>
                  <a:srgbClr val="0070BF"/>
                </a:solidFill>
                <a:latin typeface="Consolas"/>
                <a:cs typeface="Consolas"/>
              </a:rPr>
              <a:t> </a:t>
            </a:r>
            <a:r>
              <a:rPr sz="2100" dirty="0">
                <a:latin typeface="Tahoma"/>
                <a:cs typeface="Tahoma"/>
              </a:rPr>
              <a:t>routine</a:t>
            </a:r>
          </a:p>
          <a:p>
            <a:pPr>
              <a:lnSpc>
                <a:spcPct val="100000"/>
              </a:lnSpc>
              <a:spcBef>
                <a:spcPts val="30"/>
              </a:spcBef>
              <a:buFont typeface="Tahoma"/>
              <a:buChar char="•"/>
            </a:pPr>
            <a:endParaRPr sz="2300" dirty="0">
              <a:latin typeface="Tahoma"/>
              <a:cs typeface="Tahoma"/>
            </a:endParaRPr>
          </a:p>
          <a:p>
            <a:pPr marL="356235" indent="-344170">
              <a:lnSpc>
                <a:spcPct val="100000"/>
              </a:lnSpc>
              <a:buChar char="•"/>
              <a:tabLst>
                <a:tab pos="356235" algn="l"/>
                <a:tab pos="356870" algn="l"/>
              </a:tabLst>
            </a:pPr>
            <a:r>
              <a:rPr sz="2100" spc="-5" dirty="0">
                <a:latin typeface="Tahoma"/>
                <a:cs typeface="Tahoma"/>
              </a:rPr>
              <a:t>The</a:t>
            </a:r>
            <a:r>
              <a:rPr sz="2100" dirty="0">
                <a:latin typeface="Tahoma"/>
                <a:cs typeface="Tahoma"/>
              </a:rPr>
              <a:t> thread</a:t>
            </a:r>
            <a:r>
              <a:rPr sz="2100" spc="-15" dirty="0">
                <a:latin typeface="Tahoma"/>
                <a:cs typeface="Tahoma"/>
              </a:rPr>
              <a:t> </a:t>
            </a:r>
            <a:r>
              <a:rPr sz="2100" dirty="0">
                <a:latin typeface="Tahoma"/>
                <a:cs typeface="Tahoma"/>
              </a:rPr>
              <a:t>is</a:t>
            </a:r>
            <a:r>
              <a:rPr sz="2100" spc="5" dirty="0">
                <a:latin typeface="Tahoma"/>
                <a:cs typeface="Tahoma"/>
              </a:rPr>
              <a:t> </a:t>
            </a:r>
            <a:r>
              <a:rPr sz="2100" spc="-5" dirty="0">
                <a:latin typeface="Tahoma"/>
                <a:cs typeface="Tahoma"/>
              </a:rPr>
              <a:t>canceled</a:t>
            </a:r>
            <a:r>
              <a:rPr sz="2100" spc="-15" dirty="0">
                <a:latin typeface="Tahoma"/>
                <a:cs typeface="Tahoma"/>
              </a:rPr>
              <a:t> </a:t>
            </a:r>
            <a:r>
              <a:rPr sz="2100" spc="5" dirty="0">
                <a:latin typeface="Tahoma"/>
                <a:cs typeface="Tahoma"/>
              </a:rPr>
              <a:t>by</a:t>
            </a:r>
            <a:r>
              <a:rPr sz="2100" dirty="0">
                <a:latin typeface="Tahoma"/>
                <a:cs typeface="Tahoma"/>
              </a:rPr>
              <a:t> another</a:t>
            </a:r>
            <a:r>
              <a:rPr sz="2100" spc="-30" dirty="0">
                <a:latin typeface="Tahoma"/>
                <a:cs typeface="Tahoma"/>
              </a:rPr>
              <a:t> </a:t>
            </a:r>
            <a:r>
              <a:rPr sz="2100" dirty="0">
                <a:latin typeface="Tahoma"/>
                <a:cs typeface="Tahoma"/>
              </a:rPr>
              <a:t>thread</a:t>
            </a:r>
            <a:r>
              <a:rPr sz="2100" spc="15" dirty="0">
                <a:latin typeface="Tahoma"/>
                <a:cs typeface="Tahoma"/>
              </a:rPr>
              <a:t> </a:t>
            </a:r>
            <a:r>
              <a:rPr sz="2100" spc="-10" dirty="0">
                <a:latin typeface="Tahoma"/>
                <a:cs typeface="Tahoma"/>
              </a:rPr>
              <a:t>via</a:t>
            </a:r>
            <a:r>
              <a:rPr sz="2100" spc="5" dirty="0">
                <a:latin typeface="Tahoma"/>
                <a:cs typeface="Tahoma"/>
              </a:rPr>
              <a:t> </a:t>
            </a:r>
            <a:r>
              <a:rPr sz="2100" spc="-5" dirty="0">
                <a:solidFill>
                  <a:srgbClr val="0070BF"/>
                </a:solidFill>
                <a:latin typeface="Consolas"/>
                <a:cs typeface="Consolas"/>
              </a:rPr>
              <a:t>pthread_cancel()</a:t>
            </a:r>
            <a:endParaRPr sz="2100" dirty="0">
              <a:latin typeface="Consolas"/>
              <a:cs typeface="Consolas"/>
            </a:endParaRPr>
          </a:p>
          <a:p>
            <a:pPr marL="354965">
              <a:lnSpc>
                <a:spcPct val="100000"/>
              </a:lnSpc>
              <a:spcBef>
                <a:spcPts val="85"/>
              </a:spcBef>
            </a:pPr>
            <a:r>
              <a:rPr sz="2100" dirty="0">
                <a:latin typeface="Tahoma"/>
                <a:cs typeface="Tahoma"/>
              </a:rPr>
              <a:t>routine</a:t>
            </a:r>
          </a:p>
          <a:p>
            <a:pPr>
              <a:lnSpc>
                <a:spcPct val="100000"/>
              </a:lnSpc>
              <a:spcBef>
                <a:spcPts val="5"/>
              </a:spcBef>
            </a:pPr>
            <a:endParaRPr sz="2250" dirty="0">
              <a:latin typeface="Tahoma"/>
              <a:cs typeface="Tahoma"/>
            </a:endParaRPr>
          </a:p>
          <a:p>
            <a:pPr marL="356235" indent="-344170">
              <a:lnSpc>
                <a:spcPct val="100000"/>
              </a:lnSpc>
              <a:buChar char="•"/>
              <a:tabLst>
                <a:tab pos="356235" algn="l"/>
                <a:tab pos="356870" algn="l"/>
              </a:tabLst>
            </a:pPr>
            <a:r>
              <a:rPr sz="2100" spc="-5" dirty="0">
                <a:latin typeface="Tahoma"/>
                <a:cs typeface="Tahoma"/>
              </a:rPr>
              <a:t>The</a:t>
            </a:r>
            <a:r>
              <a:rPr sz="2100" dirty="0">
                <a:latin typeface="Tahoma"/>
                <a:cs typeface="Tahoma"/>
              </a:rPr>
              <a:t> </a:t>
            </a:r>
            <a:r>
              <a:rPr sz="2100" spc="-5" dirty="0">
                <a:latin typeface="Tahoma"/>
                <a:cs typeface="Tahoma"/>
              </a:rPr>
              <a:t>entire</a:t>
            </a:r>
            <a:r>
              <a:rPr sz="2100" spc="-20" dirty="0">
                <a:latin typeface="Tahoma"/>
                <a:cs typeface="Tahoma"/>
              </a:rPr>
              <a:t> </a:t>
            </a:r>
            <a:r>
              <a:rPr sz="2100" dirty="0">
                <a:latin typeface="Tahoma"/>
                <a:cs typeface="Tahoma"/>
              </a:rPr>
              <a:t>process </a:t>
            </a:r>
            <a:r>
              <a:rPr sz="2100" spc="-10" dirty="0">
                <a:latin typeface="Tahoma"/>
                <a:cs typeface="Tahoma"/>
              </a:rPr>
              <a:t>is</a:t>
            </a:r>
            <a:r>
              <a:rPr sz="2100" dirty="0">
                <a:latin typeface="Tahoma"/>
                <a:cs typeface="Tahoma"/>
              </a:rPr>
              <a:t> </a:t>
            </a:r>
            <a:r>
              <a:rPr sz="2100" spc="-5" dirty="0">
                <a:latin typeface="Tahoma"/>
                <a:cs typeface="Tahoma"/>
              </a:rPr>
              <a:t>terminated</a:t>
            </a:r>
            <a:r>
              <a:rPr sz="2100" spc="-15" dirty="0">
                <a:latin typeface="Tahoma"/>
                <a:cs typeface="Tahoma"/>
              </a:rPr>
              <a:t> </a:t>
            </a:r>
            <a:r>
              <a:rPr sz="2100" spc="5" dirty="0">
                <a:latin typeface="Tahoma"/>
                <a:cs typeface="Tahoma"/>
              </a:rPr>
              <a:t>due</a:t>
            </a:r>
            <a:r>
              <a:rPr sz="2100" dirty="0">
                <a:latin typeface="Tahoma"/>
                <a:cs typeface="Tahoma"/>
              </a:rPr>
              <a:t> </a:t>
            </a:r>
            <a:r>
              <a:rPr sz="2100" spc="-5" dirty="0">
                <a:latin typeface="Tahoma"/>
                <a:cs typeface="Tahoma"/>
              </a:rPr>
              <a:t>to</a:t>
            </a:r>
            <a:r>
              <a:rPr sz="2100" spc="-15" dirty="0">
                <a:latin typeface="Tahoma"/>
                <a:cs typeface="Tahoma"/>
              </a:rPr>
              <a:t> </a:t>
            </a:r>
            <a:r>
              <a:rPr sz="2100" dirty="0">
                <a:latin typeface="Tahoma"/>
                <a:cs typeface="Tahoma"/>
              </a:rPr>
              <a:t>a</a:t>
            </a:r>
            <a:r>
              <a:rPr sz="2100" spc="5" dirty="0">
                <a:latin typeface="Tahoma"/>
                <a:cs typeface="Tahoma"/>
              </a:rPr>
              <a:t> </a:t>
            </a:r>
            <a:r>
              <a:rPr sz="2100" dirty="0">
                <a:latin typeface="Tahoma"/>
                <a:cs typeface="Tahoma"/>
              </a:rPr>
              <a:t>call</a:t>
            </a:r>
            <a:r>
              <a:rPr sz="2100" spc="-5" dirty="0">
                <a:latin typeface="Tahoma"/>
                <a:cs typeface="Tahoma"/>
              </a:rPr>
              <a:t> </a:t>
            </a:r>
            <a:r>
              <a:rPr sz="2100" spc="5" dirty="0">
                <a:latin typeface="Tahoma"/>
                <a:cs typeface="Tahoma"/>
              </a:rPr>
              <a:t>to</a:t>
            </a:r>
            <a:r>
              <a:rPr sz="2100" spc="-15" dirty="0">
                <a:latin typeface="Tahoma"/>
                <a:cs typeface="Tahoma"/>
              </a:rPr>
              <a:t> </a:t>
            </a:r>
            <a:r>
              <a:rPr sz="2100" spc="-5" dirty="0">
                <a:latin typeface="Tahoma"/>
                <a:cs typeface="Tahoma"/>
              </a:rPr>
              <a:t>the</a:t>
            </a:r>
            <a:r>
              <a:rPr sz="2100" spc="10" dirty="0">
                <a:latin typeface="Tahoma"/>
                <a:cs typeface="Tahoma"/>
              </a:rPr>
              <a:t> </a:t>
            </a:r>
            <a:r>
              <a:rPr sz="2100" spc="-5" dirty="0">
                <a:solidFill>
                  <a:srgbClr val="0070BF"/>
                </a:solidFill>
                <a:latin typeface="Consolas"/>
                <a:cs typeface="Consolas"/>
              </a:rPr>
              <a:t>exit()</a:t>
            </a:r>
            <a:endParaRPr sz="2100" dirty="0">
              <a:latin typeface="Consolas"/>
              <a:cs typeface="Consolas"/>
            </a:endParaRPr>
          </a:p>
          <a:p>
            <a:pPr>
              <a:lnSpc>
                <a:spcPct val="100000"/>
              </a:lnSpc>
              <a:spcBef>
                <a:spcPts val="25"/>
              </a:spcBef>
              <a:buFont typeface="Tahoma"/>
              <a:buChar char="•"/>
            </a:pPr>
            <a:endParaRPr sz="2450" dirty="0">
              <a:latin typeface="Consolas"/>
              <a:cs typeface="Consolas"/>
            </a:endParaRPr>
          </a:p>
          <a:p>
            <a:pPr marL="356235" indent="-344170">
              <a:lnSpc>
                <a:spcPct val="100000"/>
              </a:lnSpc>
              <a:buChar char="•"/>
              <a:tabLst>
                <a:tab pos="356235" algn="l"/>
                <a:tab pos="356870" algn="l"/>
              </a:tabLst>
            </a:pPr>
            <a:r>
              <a:rPr sz="2100" spc="-5" dirty="0">
                <a:latin typeface="Tahoma"/>
                <a:cs typeface="Tahoma"/>
              </a:rPr>
              <a:t>The</a:t>
            </a:r>
            <a:r>
              <a:rPr sz="2100" spc="5" dirty="0">
                <a:latin typeface="Tahoma"/>
                <a:cs typeface="Tahoma"/>
              </a:rPr>
              <a:t> </a:t>
            </a:r>
            <a:r>
              <a:rPr sz="2100" dirty="0">
                <a:latin typeface="Tahoma"/>
                <a:cs typeface="Tahoma"/>
              </a:rPr>
              <a:t>thread</a:t>
            </a:r>
            <a:r>
              <a:rPr sz="2100" spc="-5" dirty="0">
                <a:latin typeface="Tahoma"/>
                <a:cs typeface="Tahoma"/>
              </a:rPr>
              <a:t> returns</a:t>
            </a:r>
            <a:r>
              <a:rPr sz="2100" spc="10" dirty="0">
                <a:latin typeface="Tahoma"/>
                <a:cs typeface="Tahoma"/>
              </a:rPr>
              <a:t> </a:t>
            </a:r>
            <a:r>
              <a:rPr sz="2100" dirty="0">
                <a:latin typeface="Tahoma"/>
                <a:cs typeface="Tahoma"/>
              </a:rPr>
              <a:t>from</a:t>
            </a:r>
            <a:r>
              <a:rPr sz="2100" spc="5" dirty="0">
                <a:latin typeface="Tahoma"/>
                <a:cs typeface="Tahoma"/>
              </a:rPr>
              <a:t> </a:t>
            </a:r>
            <a:r>
              <a:rPr sz="2100" dirty="0">
                <a:latin typeface="Tahoma"/>
                <a:cs typeface="Tahoma"/>
              </a:rPr>
              <a:t>its</a:t>
            </a:r>
            <a:r>
              <a:rPr sz="2100" spc="-10" dirty="0">
                <a:latin typeface="Tahoma"/>
                <a:cs typeface="Tahoma"/>
              </a:rPr>
              <a:t> </a:t>
            </a:r>
            <a:r>
              <a:rPr sz="2100" spc="-5" dirty="0">
                <a:latin typeface="Tahoma"/>
                <a:cs typeface="Tahoma"/>
              </a:rPr>
              <a:t>starting</a:t>
            </a:r>
            <a:r>
              <a:rPr sz="2100" spc="20" dirty="0">
                <a:latin typeface="Tahoma"/>
                <a:cs typeface="Tahoma"/>
              </a:rPr>
              <a:t> </a:t>
            </a:r>
            <a:r>
              <a:rPr sz="2100" spc="-5" dirty="0">
                <a:latin typeface="Tahoma"/>
                <a:cs typeface="Tahoma"/>
              </a:rPr>
              <a:t>routine/function</a:t>
            </a:r>
            <a:endParaRPr sz="2100" dirty="0">
              <a:latin typeface="Tahoma"/>
              <a:cs typeface="Tahoma"/>
            </a:endParaRPr>
          </a:p>
          <a:p>
            <a:pPr marL="756285" marR="415925" lvl="1" indent="-287020">
              <a:lnSpc>
                <a:spcPct val="103699"/>
              </a:lnSpc>
              <a:spcBef>
                <a:spcPts val="295"/>
              </a:spcBef>
              <a:buChar char="–"/>
              <a:tabLst>
                <a:tab pos="756285" algn="l"/>
                <a:tab pos="756920" algn="l"/>
              </a:tabLst>
            </a:pPr>
            <a:r>
              <a:rPr sz="1900" spc="-5" dirty="0">
                <a:latin typeface="Tahoma"/>
                <a:cs typeface="Tahoma"/>
              </a:rPr>
              <a:t>Same </a:t>
            </a:r>
            <a:r>
              <a:rPr sz="1900" spc="-10" dirty="0">
                <a:latin typeface="Tahoma"/>
                <a:cs typeface="Tahoma"/>
              </a:rPr>
              <a:t>as </a:t>
            </a:r>
            <a:r>
              <a:rPr sz="1900" spc="-5" dirty="0">
                <a:latin typeface="Tahoma"/>
                <a:cs typeface="Tahoma"/>
              </a:rPr>
              <a:t>if there was </a:t>
            </a:r>
            <a:r>
              <a:rPr sz="1900" dirty="0">
                <a:latin typeface="Tahoma"/>
                <a:cs typeface="Tahoma"/>
              </a:rPr>
              <a:t>an </a:t>
            </a:r>
            <a:r>
              <a:rPr sz="1900" spc="-10" dirty="0">
                <a:latin typeface="Tahoma"/>
                <a:cs typeface="Tahoma"/>
              </a:rPr>
              <a:t>implicit call </a:t>
            </a:r>
            <a:r>
              <a:rPr sz="1900" dirty="0">
                <a:latin typeface="Tahoma"/>
                <a:cs typeface="Tahoma"/>
              </a:rPr>
              <a:t>to </a:t>
            </a:r>
            <a:r>
              <a:rPr sz="1900" spc="-5" dirty="0">
                <a:solidFill>
                  <a:srgbClr val="0070BF"/>
                </a:solidFill>
                <a:latin typeface="Consolas"/>
                <a:cs typeface="Consolas"/>
              </a:rPr>
              <a:t>pthread_exit() </a:t>
            </a:r>
            <a:r>
              <a:rPr sz="1900" spc="-5" dirty="0">
                <a:latin typeface="Tahoma"/>
                <a:cs typeface="Tahoma"/>
              </a:rPr>
              <a:t>using the </a:t>
            </a:r>
            <a:r>
              <a:rPr sz="1900" spc="-580" dirty="0">
                <a:latin typeface="Tahoma"/>
                <a:cs typeface="Tahoma"/>
              </a:rPr>
              <a:t> </a:t>
            </a:r>
            <a:r>
              <a:rPr sz="1900" spc="-5" dirty="0">
                <a:latin typeface="Tahoma"/>
                <a:cs typeface="Tahoma"/>
              </a:rPr>
              <a:t>return</a:t>
            </a:r>
            <a:r>
              <a:rPr sz="1900" spc="30" dirty="0">
                <a:latin typeface="Tahoma"/>
                <a:cs typeface="Tahoma"/>
              </a:rPr>
              <a:t> </a:t>
            </a:r>
            <a:r>
              <a:rPr sz="1900" spc="-5" dirty="0">
                <a:latin typeface="Tahoma"/>
                <a:cs typeface="Tahoma"/>
              </a:rPr>
              <a:t>value</a:t>
            </a:r>
            <a:r>
              <a:rPr sz="1900" spc="15" dirty="0">
                <a:latin typeface="Tahoma"/>
                <a:cs typeface="Tahoma"/>
              </a:rPr>
              <a:t> </a:t>
            </a:r>
            <a:r>
              <a:rPr sz="1900" spc="-10" dirty="0">
                <a:latin typeface="Tahoma"/>
                <a:cs typeface="Tahoma"/>
              </a:rPr>
              <a:t>of</a:t>
            </a:r>
            <a:r>
              <a:rPr sz="1900" spc="15" dirty="0">
                <a:latin typeface="Tahoma"/>
                <a:cs typeface="Tahoma"/>
              </a:rPr>
              <a:t> </a:t>
            </a:r>
            <a:r>
              <a:rPr sz="1900" spc="-10" dirty="0">
                <a:latin typeface="Tahoma"/>
                <a:cs typeface="Tahoma"/>
              </a:rPr>
              <a:t>thread</a:t>
            </a:r>
            <a:r>
              <a:rPr sz="1900" spc="45" dirty="0">
                <a:latin typeface="Tahoma"/>
                <a:cs typeface="Tahoma"/>
              </a:rPr>
              <a:t> </a:t>
            </a:r>
            <a:r>
              <a:rPr sz="1900" spc="-5" dirty="0">
                <a:latin typeface="Tahoma"/>
                <a:cs typeface="Tahoma"/>
              </a:rPr>
              <a:t>function</a:t>
            </a:r>
            <a:r>
              <a:rPr sz="1900" spc="15" dirty="0">
                <a:latin typeface="Tahoma"/>
                <a:cs typeface="Tahoma"/>
              </a:rPr>
              <a:t> </a:t>
            </a:r>
            <a:r>
              <a:rPr sz="1900" dirty="0">
                <a:latin typeface="Tahoma"/>
                <a:cs typeface="Tahoma"/>
              </a:rPr>
              <a:t>as the</a:t>
            </a:r>
            <a:r>
              <a:rPr sz="1900" spc="-5" dirty="0">
                <a:latin typeface="Tahoma"/>
                <a:cs typeface="Tahoma"/>
              </a:rPr>
              <a:t> exit</a:t>
            </a:r>
            <a:r>
              <a:rPr sz="1900" spc="20" dirty="0">
                <a:latin typeface="Tahoma"/>
                <a:cs typeface="Tahoma"/>
              </a:rPr>
              <a:t> </a:t>
            </a:r>
            <a:r>
              <a:rPr sz="1900" spc="-5" dirty="0">
                <a:latin typeface="Tahoma"/>
                <a:cs typeface="Tahoma"/>
              </a:rPr>
              <a:t>status</a:t>
            </a:r>
            <a:endParaRPr sz="1900" dirty="0">
              <a:latin typeface="Tahoma"/>
              <a:cs typeface="Tahoma"/>
            </a:endParaRPr>
          </a:p>
          <a:p>
            <a:pPr marL="756285" lvl="1" indent="-287655">
              <a:lnSpc>
                <a:spcPct val="100000"/>
              </a:lnSpc>
              <a:spcBef>
                <a:spcPts val="370"/>
              </a:spcBef>
              <a:buChar char="–"/>
              <a:tabLst>
                <a:tab pos="756285" algn="l"/>
                <a:tab pos="756920" algn="l"/>
              </a:tabLst>
            </a:pPr>
            <a:r>
              <a:rPr sz="1900" spc="-5" dirty="0">
                <a:latin typeface="Tahoma"/>
                <a:cs typeface="Tahoma"/>
              </a:rPr>
              <a:t>Behavior</a:t>
            </a:r>
            <a:r>
              <a:rPr sz="1900" spc="25" dirty="0">
                <a:latin typeface="Tahoma"/>
                <a:cs typeface="Tahoma"/>
              </a:rPr>
              <a:t> </a:t>
            </a:r>
            <a:r>
              <a:rPr sz="1900" dirty="0">
                <a:latin typeface="Tahoma"/>
                <a:cs typeface="Tahoma"/>
              </a:rPr>
              <a:t>of</a:t>
            </a:r>
            <a:r>
              <a:rPr sz="1900" spc="15" dirty="0">
                <a:latin typeface="Tahoma"/>
                <a:cs typeface="Tahoma"/>
              </a:rPr>
              <a:t> </a:t>
            </a:r>
            <a:r>
              <a:rPr sz="1900" spc="-10" dirty="0">
                <a:latin typeface="Tahoma"/>
                <a:cs typeface="Tahoma"/>
              </a:rPr>
              <a:t>thread</a:t>
            </a:r>
            <a:r>
              <a:rPr sz="1900" spc="20" dirty="0">
                <a:latin typeface="Tahoma"/>
                <a:cs typeface="Tahoma"/>
              </a:rPr>
              <a:t> </a:t>
            </a:r>
            <a:r>
              <a:rPr sz="1900" spc="-5" dirty="0">
                <a:latin typeface="Tahoma"/>
                <a:cs typeface="Tahoma"/>
              </a:rPr>
              <a:t>executing</a:t>
            </a:r>
            <a:r>
              <a:rPr sz="1900" spc="45" dirty="0">
                <a:latin typeface="Tahoma"/>
                <a:cs typeface="Tahoma"/>
              </a:rPr>
              <a:t> </a:t>
            </a:r>
            <a:r>
              <a:rPr sz="1900" spc="-5" dirty="0">
                <a:solidFill>
                  <a:srgbClr val="0070BF"/>
                </a:solidFill>
                <a:latin typeface="Consolas"/>
                <a:cs typeface="Consolas"/>
              </a:rPr>
              <a:t>main()</a:t>
            </a:r>
            <a:r>
              <a:rPr sz="1900" spc="40" dirty="0">
                <a:solidFill>
                  <a:srgbClr val="0070BF"/>
                </a:solidFill>
                <a:latin typeface="Consolas"/>
                <a:cs typeface="Consolas"/>
              </a:rPr>
              <a:t> </a:t>
            </a:r>
            <a:r>
              <a:rPr sz="1900" spc="-10" dirty="0">
                <a:latin typeface="Tahoma"/>
                <a:cs typeface="Tahoma"/>
              </a:rPr>
              <a:t>differs</a:t>
            </a:r>
            <a:endParaRPr sz="1900" dirty="0">
              <a:latin typeface="Tahoma"/>
              <a:cs typeface="Tahoma"/>
            </a:endParaRPr>
          </a:p>
          <a:p>
            <a:pPr marL="1155065" marR="5080" lvl="2" indent="-228600">
              <a:lnSpc>
                <a:spcPct val="103600"/>
              </a:lnSpc>
              <a:spcBef>
                <a:spcPts val="345"/>
              </a:spcBef>
              <a:buFont typeface="Wingdings"/>
              <a:buChar char=""/>
              <a:tabLst>
                <a:tab pos="1155700" algn="l"/>
              </a:tabLst>
            </a:pPr>
            <a:r>
              <a:rPr sz="1700" spc="-5" dirty="0">
                <a:latin typeface="Tahoma"/>
                <a:cs typeface="Tahoma"/>
              </a:rPr>
              <a:t>Effect:</a:t>
            </a:r>
            <a:r>
              <a:rPr sz="1700" spc="-10" dirty="0">
                <a:latin typeface="Tahoma"/>
                <a:cs typeface="Tahoma"/>
              </a:rPr>
              <a:t> </a:t>
            </a:r>
            <a:r>
              <a:rPr sz="1700" spc="-5" dirty="0">
                <a:latin typeface="Tahoma"/>
                <a:cs typeface="Tahoma"/>
              </a:rPr>
              <a:t>Implicit</a:t>
            </a:r>
            <a:r>
              <a:rPr sz="1700" spc="10" dirty="0">
                <a:latin typeface="Tahoma"/>
                <a:cs typeface="Tahoma"/>
              </a:rPr>
              <a:t> </a:t>
            </a:r>
            <a:r>
              <a:rPr sz="1700" spc="-5" dirty="0">
                <a:latin typeface="Tahoma"/>
                <a:cs typeface="Tahoma"/>
              </a:rPr>
              <a:t>call</a:t>
            </a:r>
            <a:r>
              <a:rPr sz="1700" dirty="0">
                <a:latin typeface="Tahoma"/>
                <a:cs typeface="Tahoma"/>
              </a:rPr>
              <a:t> </a:t>
            </a:r>
            <a:r>
              <a:rPr sz="1700" spc="-5" dirty="0">
                <a:latin typeface="Tahoma"/>
                <a:cs typeface="Tahoma"/>
              </a:rPr>
              <a:t>to</a:t>
            </a:r>
            <a:r>
              <a:rPr sz="1700" spc="10" dirty="0">
                <a:latin typeface="Tahoma"/>
                <a:cs typeface="Tahoma"/>
              </a:rPr>
              <a:t> </a:t>
            </a:r>
            <a:r>
              <a:rPr sz="1700" dirty="0">
                <a:solidFill>
                  <a:srgbClr val="0070BF"/>
                </a:solidFill>
                <a:latin typeface="Consolas"/>
                <a:cs typeface="Consolas"/>
              </a:rPr>
              <a:t>exit()</a:t>
            </a:r>
            <a:r>
              <a:rPr sz="1700" spc="10" dirty="0">
                <a:solidFill>
                  <a:srgbClr val="0070BF"/>
                </a:solidFill>
                <a:latin typeface="Consolas"/>
                <a:cs typeface="Consolas"/>
              </a:rPr>
              <a:t> </a:t>
            </a:r>
            <a:r>
              <a:rPr sz="1700" spc="-5" dirty="0">
                <a:latin typeface="Tahoma"/>
                <a:cs typeface="Tahoma"/>
              </a:rPr>
              <a:t>using</a:t>
            </a:r>
            <a:r>
              <a:rPr sz="1700" spc="30" dirty="0">
                <a:latin typeface="Tahoma"/>
                <a:cs typeface="Tahoma"/>
              </a:rPr>
              <a:t> </a:t>
            </a:r>
            <a:r>
              <a:rPr sz="1700" spc="-10" dirty="0">
                <a:latin typeface="Tahoma"/>
                <a:cs typeface="Tahoma"/>
              </a:rPr>
              <a:t>the</a:t>
            </a:r>
            <a:r>
              <a:rPr sz="1700" spc="25" dirty="0">
                <a:latin typeface="Tahoma"/>
                <a:cs typeface="Tahoma"/>
              </a:rPr>
              <a:t> </a:t>
            </a:r>
            <a:r>
              <a:rPr sz="1700" spc="-5" dirty="0">
                <a:latin typeface="Tahoma"/>
                <a:cs typeface="Tahoma"/>
              </a:rPr>
              <a:t>return</a:t>
            </a:r>
            <a:r>
              <a:rPr sz="1700" spc="5" dirty="0">
                <a:latin typeface="Tahoma"/>
                <a:cs typeface="Tahoma"/>
              </a:rPr>
              <a:t> </a:t>
            </a:r>
            <a:r>
              <a:rPr sz="1700" spc="-5" dirty="0">
                <a:latin typeface="Tahoma"/>
                <a:cs typeface="Tahoma"/>
              </a:rPr>
              <a:t>value</a:t>
            </a:r>
            <a:r>
              <a:rPr sz="1700" spc="5" dirty="0">
                <a:latin typeface="Tahoma"/>
                <a:cs typeface="Tahoma"/>
              </a:rPr>
              <a:t> </a:t>
            </a:r>
            <a:r>
              <a:rPr sz="1700" spc="-5" dirty="0">
                <a:latin typeface="Tahoma"/>
                <a:cs typeface="Tahoma"/>
              </a:rPr>
              <a:t>of</a:t>
            </a:r>
            <a:r>
              <a:rPr sz="1700" spc="15" dirty="0">
                <a:latin typeface="Tahoma"/>
                <a:cs typeface="Tahoma"/>
              </a:rPr>
              <a:t> </a:t>
            </a:r>
            <a:r>
              <a:rPr sz="1700" dirty="0">
                <a:solidFill>
                  <a:srgbClr val="0070BF"/>
                </a:solidFill>
                <a:latin typeface="Consolas"/>
                <a:cs typeface="Consolas"/>
              </a:rPr>
              <a:t>main()</a:t>
            </a:r>
            <a:r>
              <a:rPr sz="1700" spc="-400" dirty="0">
                <a:solidFill>
                  <a:srgbClr val="0070BF"/>
                </a:solidFill>
                <a:latin typeface="Consolas"/>
                <a:cs typeface="Consolas"/>
              </a:rPr>
              <a:t> </a:t>
            </a:r>
            <a:r>
              <a:rPr sz="1700" dirty="0">
                <a:latin typeface="Tahoma"/>
                <a:cs typeface="Tahoma"/>
              </a:rPr>
              <a:t>as</a:t>
            </a:r>
            <a:r>
              <a:rPr sz="1700" spc="-15" dirty="0">
                <a:latin typeface="Tahoma"/>
                <a:cs typeface="Tahoma"/>
              </a:rPr>
              <a:t> </a:t>
            </a:r>
            <a:r>
              <a:rPr sz="1700" spc="-5" dirty="0">
                <a:latin typeface="Tahoma"/>
                <a:cs typeface="Tahoma"/>
              </a:rPr>
              <a:t>the</a:t>
            </a:r>
            <a:r>
              <a:rPr sz="1700" spc="5" dirty="0">
                <a:latin typeface="Tahoma"/>
                <a:cs typeface="Tahoma"/>
              </a:rPr>
              <a:t> </a:t>
            </a:r>
            <a:r>
              <a:rPr sz="1700" dirty="0">
                <a:latin typeface="Tahoma"/>
                <a:cs typeface="Tahoma"/>
              </a:rPr>
              <a:t>exit </a:t>
            </a:r>
            <a:r>
              <a:rPr sz="1700" spc="-515" dirty="0">
                <a:latin typeface="Tahoma"/>
                <a:cs typeface="Tahoma"/>
              </a:rPr>
              <a:t> </a:t>
            </a:r>
            <a:r>
              <a:rPr sz="1700" spc="-5" dirty="0">
                <a:latin typeface="Tahoma"/>
                <a:cs typeface="Tahoma"/>
              </a:rPr>
              <a:t>status</a:t>
            </a:r>
            <a:endParaRPr sz="1700" dirty="0">
              <a:latin typeface="Tahoma"/>
              <a:cs typeface="Tahoma"/>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9082" y="807240"/>
            <a:ext cx="3121025" cy="452120"/>
          </a:xfrm>
          <a:prstGeom prst="rect">
            <a:avLst/>
          </a:prstGeom>
        </p:spPr>
        <p:txBody>
          <a:bodyPr vert="horz" wrap="square" lIns="0" tIns="12065" rIns="0" bIns="0" rtlCol="0">
            <a:spAutoFit/>
          </a:bodyPr>
          <a:lstStyle/>
          <a:p>
            <a:pPr marL="12700">
              <a:lnSpc>
                <a:spcPct val="100000"/>
              </a:lnSpc>
              <a:spcBef>
                <a:spcPts val="95"/>
              </a:spcBef>
            </a:pPr>
            <a:r>
              <a:rPr spc="-10" dirty="0"/>
              <a:t>Thread </a:t>
            </a:r>
            <a:r>
              <a:rPr spc="-5" dirty="0"/>
              <a:t>Termination</a:t>
            </a:r>
          </a:p>
        </p:txBody>
      </p:sp>
      <p:sp>
        <p:nvSpPr>
          <p:cNvPr id="3" name="object 3"/>
          <p:cNvSpPr/>
          <p:nvPr/>
        </p:nvSpPr>
        <p:spPr>
          <a:xfrm>
            <a:off x="2388107" y="1876044"/>
            <a:ext cx="5282565" cy="584200"/>
          </a:xfrm>
          <a:custGeom>
            <a:avLst/>
            <a:gdLst/>
            <a:ahLst/>
            <a:cxnLst/>
            <a:rect l="l" t="t" r="r" b="b"/>
            <a:pathLst>
              <a:path w="5282565" h="584200">
                <a:moveTo>
                  <a:pt x="5282184" y="583692"/>
                </a:moveTo>
                <a:lnTo>
                  <a:pt x="0" y="583692"/>
                </a:lnTo>
                <a:lnTo>
                  <a:pt x="0" y="0"/>
                </a:lnTo>
                <a:lnTo>
                  <a:pt x="5282184" y="0"/>
                </a:lnTo>
                <a:lnTo>
                  <a:pt x="5282184" y="12192"/>
                </a:lnTo>
                <a:lnTo>
                  <a:pt x="25908" y="12192"/>
                </a:lnTo>
                <a:lnTo>
                  <a:pt x="13716" y="24384"/>
                </a:lnTo>
                <a:lnTo>
                  <a:pt x="25908" y="24384"/>
                </a:lnTo>
                <a:lnTo>
                  <a:pt x="25908" y="557784"/>
                </a:lnTo>
                <a:lnTo>
                  <a:pt x="13716" y="557784"/>
                </a:lnTo>
                <a:lnTo>
                  <a:pt x="25908" y="569976"/>
                </a:lnTo>
                <a:lnTo>
                  <a:pt x="5282184" y="569976"/>
                </a:lnTo>
                <a:lnTo>
                  <a:pt x="5282184" y="583692"/>
                </a:lnTo>
                <a:close/>
              </a:path>
              <a:path w="5282565" h="584200">
                <a:moveTo>
                  <a:pt x="25908" y="24384"/>
                </a:moveTo>
                <a:lnTo>
                  <a:pt x="13716" y="24384"/>
                </a:lnTo>
                <a:lnTo>
                  <a:pt x="25908" y="12192"/>
                </a:lnTo>
                <a:lnTo>
                  <a:pt x="25908" y="24384"/>
                </a:lnTo>
                <a:close/>
              </a:path>
              <a:path w="5282565" h="584200">
                <a:moveTo>
                  <a:pt x="5256276" y="24384"/>
                </a:moveTo>
                <a:lnTo>
                  <a:pt x="25908" y="24384"/>
                </a:lnTo>
                <a:lnTo>
                  <a:pt x="25908" y="12192"/>
                </a:lnTo>
                <a:lnTo>
                  <a:pt x="5256276" y="12192"/>
                </a:lnTo>
                <a:lnTo>
                  <a:pt x="5256276" y="24384"/>
                </a:lnTo>
                <a:close/>
              </a:path>
              <a:path w="5282565" h="584200">
                <a:moveTo>
                  <a:pt x="5256276" y="569976"/>
                </a:moveTo>
                <a:lnTo>
                  <a:pt x="5256276" y="12192"/>
                </a:lnTo>
                <a:lnTo>
                  <a:pt x="5269992" y="24384"/>
                </a:lnTo>
                <a:lnTo>
                  <a:pt x="5282184" y="24384"/>
                </a:lnTo>
                <a:lnTo>
                  <a:pt x="5282184" y="557784"/>
                </a:lnTo>
                <a:lnTo>
                  <a:pt x="5269992" y="557784"/>
                </a:lnTo>
                <a:lnTo>
                  <a:pt x="5256276" y="569976"/>
                </a:lnTo>
                <a:close/>
              </a:path>
              <a:path w="5282565" h="584200">
                <a:moveTo>
                  <a:pt x="5282184" y="24384"/>
                </a:moveTo>
                <a:lnTo>
                  <a:pt x="5269992" y="24384"/>
                </a:lnTo>
                <a:lnTo>
                  <a:pt x="5256276" y="12192"/>
                </a:lnTo>
                <a:lnTo>
                  <a:pt x="5282184" y="12192"/>
                </a:lnTo>
                <a:lnTo>
                  <a:pt x="5282184" y="24384"/>
                </a:lnTo>
                <a:close/>
              </a:path>
              <a:path w="5282565" h="584200">
                <a:moveTo>
                  <a:pt x="25908" y="569976"/>
                </a:moveTo>
                <a:lnTo>
                  <a:pt x="13716" y="557784"/>
                </a:lnTo>
                <a:lnTo>
                  <a:pt x="25908" y="557784"/>
                </a:lnTo>
                <a:lnTo>
                  <a:pt x="25908" y="569976"/>
                </a:lnTo>
                <a:close/>
              </a:path>
              <a:path w="5282565" h="584200">
                <a:moveTo>
                  <a:pt x="5256276" y="569976"/>
                </a:moveTo>
                <a:lnTo>
                  <a:pt x="25908" y="569976"/>
                </a:lnTo>
                <a:lnTo>
                  <a:pt x="25908" y="557784"/>
                </a:lnTo>
                <a:lnTo>
                  <a:pt x="5256276" y="557784"/>
                </a:lnTo>
                <a:lnTo>
                  <a:pt x="5256276" y="569976"/>
                </a:lnTo>
                <a:close/>
              </a:path>
              <a:path w="5282565" h="584200">
                <a:moveTo>
                  <a:pt x="5282184" y="569976"/>
                </a:moveTo>
                <a:lnTo>
                  <a:pt x="5256276" y="569976"/>
                </a:lnTo>
                <a:lnTo>
                  <a:pt x="5269992" y="557784"/>
                </a:lnTo>
                <a:lnTo>
                  <a:pt x="5282184" y="557784"/>
                </a:lnTo>
                <a:lnTo>
                  <a:pt x="5282184" y="569976"/>
                </a:lnTo>
                <a:close/>
              </a:path>
            </a:pathLst>
          </a:custGeom>
          <a:solidFill>
            <a:srgbClr val="0070BF"/>
          </a:solidFill>
        </p:spPr>
        <p:txBody>
          <a:bodyPr wrap="square" lIns="0" tIns="0" rIns="0" bIns="0" rtlCol="0"/>
          <a:lstStyle/>
          <a:p>
            <a:endParaRPr/>
          </a:p>
        </p:txBody>
      </p:sp>
      <p:sp>
        <p:nvSpPr>
          <p:cNvPr id="4" name="object 4"/>
          <p:cNvSpPr txBox="1"/>
          <p:nvPr/>
        </p:nvSpPr>
        <p:spPr>
          <a:xfrm>
            <a:off x="859021" y="1909019"/>
            <a:ext cx="8242934" cy="4366895"/>
          </a:xfrm>
          <a:prstGeom prst="rect">
            <a:avLst/>
          </a:prstGeom>
        </p:spPr>
        <p:txBody>
          <a:bodyPr vert="horz" wrap="square" lIns="0" tIns="12700" rIns="0" bIns="0" rtlCol="0">
            <a:spAutoFit/>
          </a:bodyPr>
          <a:lstStyle/>
          <a:p>
            <a:pPr marL="98425" algn="ctr">
              <a:lnSpc>
                <a:spcPct val="100000"/>
              </a:lnSpc>
              <a:spcBef>
                <a:spcPts val="100"/>
              </a:spcBef>
            </a:pPr>
            <a:r>
              <a:rPr sz="2100" b="1" dirty="0">
                <a:latin typeface="Consolas"/>
                <a:cs typeface="Consolas"/>
              </a:rPr>
              <a:t>int</a:t>
            </a:r>
            <a:r>
              <a:rPr sz="2100" b="1" spc="-20" dirty="0">
                <a:latin typeface="Consolas"/>
                <a:cs typeface="Consolas"/>
              </a:rPr>
              <a:t> </a:t>
            </a:r>
            <a:r>
              <a:rPr sz="2100" spc="-10" dirty="0">
                <a:latin typeface="Consolas"/>
                <a:cs typeface="Consolas"/>
              </a:rPr>
              <a:t>pthread_exit</a:t>
            </a:r>
            <a:r>
              <a:rPr sz="2100" spc="-5" dirty="0">
                <a:latin typeface="Consolas"/>
                <a:cs typeface="Consolas"/>
              </a:rPr>
              <a:t> </a:t>
            </a:r>
            <a:r>
              <a:rPr sz="2100" spc="-10" dirty="0">
                <a:latin typeface="Consolas"/>
                <a:cs typeface="Consolas"/>
              </a:rPr>
              <a:t>(</a:t>
            </a:r>
            <a:r>
              <a:rPr sz="2100" b="1" spc="-10" dirty="0">
                <a:latin typeface="Consolas"/>
                <a:cs typeface="Consolas"/>
              </a:rPr>
              <a:t>void</a:t>
            </a:r>
            <a:r>
              <a:rPr sz="2100" b="1" spc="-5" dirty="0">
                <a:latin typeface="Consolas"/>
                <a:cs typeface="Consolas"/>
              </a:rPr>
              <a:t> </a:t>
            </a:r>
            <a:r>
              <a:rPr sz="2100" spc="-10" dirty="0">
                <a:latin typeface="Consolas"/>
                <a:cs typeface="Consolas"/>
              </a:rPr>
              <a:t>*status);</a:t>
            </a:r>
            <a:endParaRPr sz="2100" dirty="0">
              <a:latin typeface="Consolas"/>
              <a:cs typeface="Consolas"/>
            </a:endParaRPr>
          </a:p>
          <a:p>
            <a:pPr>
              <a:lnSpc>
                <a:spcPct val="100000"/>
              </a:lnSpc>
            </a:pPr>
            <a:endParaRPr sz="2100" dirty="0">
              <a:latin typeface="Consolas"/>
              <a:cs typeface="Consolas"/>
            </a:endParaRPr>
          </a:p>
          <a:p>
            <a:pPr>
              <a:lnSpc>
                <a:spcPct val="100000"/>
              </a:lnSpc>
              <a:spcBef>
                <a:spcPts val="45"/>
              </a:spcBef>
            </a:pPr>
            <a:endParaRPr sz="2850" dirty="0">
              <a:latin typeface="Consolas"/>
              <a:cs typeface="Consolas"/>
            </a:endParaRPr>
          </a:p>
          <a:p>
            <a:pPr marL="356235" indent="-344170">
              <a:lnSpc>
                <a:spcPct val="100000"/>
              </a:lnSpc>
              <a:buChar char="•"/>
              <a:tabLst>
                <a:tab pos="356235" algn="l"/>
                <a:tab pos="356870" algn="l"/>
              </a:tabLst>
            </a:pPr>
            <a:r>
              <a:rPr sz="2100" spc="-5" dirty="0">
                <a:latin typeface="Tahoma"/>
                <a:cs typeface="Tahoma"/>
              </a:rPr>
              <a:t>The</a:t>
            </a:r>
            <a:r>
              <a:rPr sz="2100" spc="-10" dirty="0">
                <a:latin typeface="Tahoma"/>
                <a:cs typeface="Tahoma"/>
              </a:rPr>
              <a:t> </a:t>
            </a:r>
            <a:r>
              <a:rPr sz="2100" spc="-5" dirty="0">
                <a:solidFill>
                  <a:srgbClr val="0070BF"/>
                </a:solidFill>
                <a:latin typeface="Consolas"/>
                <a:cs typeface="Consolas"/>
              </a:rPr>
              <a:t>pthread_exit()</a:t>
            </a:r>
            <a:r>
              <a:rPr sz="2100" spc="-45" dirty="0">
                <a:solidFill>
                  <a:srgbClr val="0070BF"/>
                </a:solidFill>
                <a:latin typeface="Consolas"/>
                <a:cs typeface="Consolas"/>
              </a:rPr>
              <a:t> </a:t>
            </a:r>
            <a:r>
              <a:rPr sz="2100" dirty="0">
                <a:latin typeface="Tahoma"/>
                <a:cs typeface="Tahoma"/>
              </a:rPr>
              <a:t>routine</a:t>
            </a:r>
            <a:r>
              <a:rPr sz="2100" spc="-25" dirty="0">
                <a:latin typeface="Tahoma"/>
                <a:cs typeface="Tahoma"/>
              </a:rPr>
              <a:t> </a:t>
            </a:r>
            <a:r>
              <a:rPr sz="2100" dirty="0">
                <a:latin typeface="Tahoma"/>
                <a:cs typeface="Tahoma"/>
              </a:rPr>
              <a:t>does</a:t>
            </a:r>
            <a:r>
              <a:rPr sz="2100" spc="-5" dirty="0">
                <a:latin typeface="Tahoma"/>
                <a:cs typeface="Tahoma"/>
              </a:rPr>
              <a:t> not</a:t>
            </a:r>
            <a:r>
              <a:rPr sz="2100" spc="-15" dirty="0">
                <a:latin typeface="Tahoma"/>
                <a:cs typeface="Tahoma"/>
              </a:rPr>
              <a:t> </a:t>
            </a:r>
            <a:r>
              <a:rPr sz="2100" spc="-5" dirty="0">
                <a:latin typeface="Tahoma"/>
                <a:cs typeface="Tahoma"/>
              </a:rPr>
              <a:t>close </a:t>
            </a:r>
            <a:r>
              <a:rPr sz="2100" dirty="0">
                <a:latin typeface="Tahoma"/>
                <a:cs typeface="Tahoma"/>
              </a:rPr>
              <a:t>files</a:t>
            </a:r>
          </a:p>
          <a:p>
            <a:pPr marL="756285" marR="5080" lvl="1" indent="-287020">
              <a:lnSpc>
                <a:spcPct val="100000"/>
              </a:lnSpc>
              <a:spcBef>
                <a:spcPts val="550"/>
              </a:spcBef>
              <a:buChar char="–"/>
              <a:tabLst>
                <a:tab pos="756285" algn="l"/>
                <a:tab pos="756920" algn="l"/>
              </a:tabLst>
            </a:pPr>
            <a:r>
              <a:rPr sz="1900" spc="-5" dirty="0">
                <a:latin typeface="Tahoma"/>
                <a:cs typeface="Tahoma"/>
              </a:rPr>
              <a:t>Any files</a:t>
            </a:r>
            <a:r>
              <a:rPr sz="1900" spc="35" dirty="0">
                <a:latin typeface="Tahoma"/>
                <a:cs typeface="Tahoma"/>
              </a:rPr>
              <a:t> </a:t>
            </a:r>
            <a:r>
              <a:rPr sz="1900" spc="-10" dirty="0">
                <a:latin typeface="Tahoma"/>
                <a:cs typeface="Tahoma"/>
              </a:rPr>
              <a:t>opened</a:t>
            </a:r>
            <a:r>
              <a:rPr sz="1900" spc="25" dirty="0">
                <a:latin typeface="Tahoma"/>
                <a:cs typeface="Tahoma"/>
              </a:rPr>
              <a:t> </a:t>
            </a:r>
            <a:r>
              <a:rPr sz="1900" spc="-5" dirty="0">
                <a:latin typeface="Tahoma"/>
                <a:cs typeface="Tahoma"/>
              </a:rPr>
              <a:t>inside</a:t>
            </a:r>
            <a:r>
              <a:rPr sz="1900" spc="15" dirty="0">
                <a:latin typeface="Tahoma"/>
                <a:cs typeface="Tahoma"/>
              </a:rPr>
              <a:t> </a:t>
            </a:r>
            <a:r>
              <a:rPr sz="1900" spc="-5" dirty="0">
                <a:latin typeface="Tahoma"/>
                <a:cs typeface="Tahoma"/>
              </a:rPr>
              <a:t>the</a:t>
            </a:r>
            <a:r>
              <a:rPr sz="1900" spc="15" dirty="0">
                <a:latin typeface="Tahoma"/>
                <a:cs typeface="Tahoma"/>
              </a:rPr>
              <a:t> </a:t>
            </a:r>
            <a:r>
              <a:rPr sz="1900" spc="-5" dirty="0">
                <a:latin typeface="Tahoma"/>
                <a:cs typeface="Tahoma"/>
              </a:rPr>
              <a:t>thread</a:t>
            </a:r>
            <a:r>
              <a:rPr sz="1900" spc="45" dirty="0">
                <a:latin typeface="Tahoma"/>
                <a:cs typeface="Tahoma"/>
              </a:rPr>
              <a:t> </a:t>
            </a:r>
            <a:r>
              <a:rPr sz="1900" spc="-5" dirty="0">
                <a:latin typeface="Tahoma"/>
                <a:cs typeface="Tahoma"/>
              </a:rPr>
              <a:t>will</a:t>
            </a:r>
            <a:r>
              <a:rPr sz="1900" spc="15" dirty="0">
                <a:latin typeface="Tahoma"/>
                <a:cs typeface="Tahoma"/>
              </a:rPr>
              <a:t> </a:t>
            </a:r>
            <a:r>
              <a:rPr sz="1900" spc="-5" dirty="0">
                <a:latin typeface="Tahoma"/>
                <a:cs typeface="Tahoma"/>
              </a:rPr>
              <a:t>remain</a:t>
            </a:r>
            <a:r>
              <a:rPr sz="1900" spc="35" dirty="0">
                <a:latin typeface="Tahoma"/>
                <a:cs typeface="Tahoma"/>
              </a:rPr>
              <a:t> </a:t>
            </a:r>
            <a:r>
              <a:rPr sz="1900" spc="-10" dirty="0">
                <a:latin typeface="Tahoma"/>
                <a:cs typeface="Tahoma"/>
              </a:rPr>
              <a:t>open</a:t>
            </a:r>
            <a:r>
              <a:rPr sz="1900" spc="35" dirty="0">
                <a:latin typeface="Tahoma"/>
                <a:cs typeface="Tahoma"/>
              </a:rPr>
              <a:t> </a:t>
            </a:r>
            <a:r>
              <a:rPr sz="1900" spc="-5" dirty="0">
                <a:latin typeface="Tahoma"/>
                <a:cs typeface="Tahoma"/>
              </a:rPr>
              <a:t>after</a:t>
            </a:r>
            <a:r>
              <a:rPr sz="1900" spc="15" dirty="0">
                <a:latin typeface="Tahoma"/>
                <a:cs typeface="Tahoma"/>
              </a:rPr>
              <a:t> </a:t>
            </a:r>
            <a:r>
              <a:rPr sz="1900" dirty="0">
                <a:latin typeface="Tahoma"/>
                <a:cs typeface="Tahoma"/>
              </a:rPr>
              <a:t>the </a:t>
            </a:r>
            <a:r>
              <a:rPr sz="1900" spc="-5" dirty="0">
                <a:latin typeface="Tahoma"/>
                <a:cs typeface="Tahoma"/>
              </a:rPr>
              <a:t>thread</a:t>
            </a:r>
            <a:r>
              <a:rPr sz="1900" spc="25" dirty="0">
                <a:latin typeface="Tahoma"/>
                <a:cs typeface="Tahoma"/>
              </a:rPr>
              <a:t> </a:t>
            </a:r>
            <a:r>
              <a:rPr sz="1900" spc="-15" dirty="0">
                <a:latin typeface="Tahoma"/>
                <a:cs typeface="Tahoma"/>
              </a:rPr>
              <a:t>is </a:t>
            </a:r>
            <a:r>
              <a:rPr sz="1900" spc="-580" dirty="0">
                <a:latin typeface="Tahoma"/>
                <a:cs typeface="Tahoma"/>
              </a:rPr>
              <a:t> </a:t>
            </a:r>
            <a:r>
              <a:rPr sz="1900" spc="-5" dirty="0">
                <a:latin typeface="Tahoma"/>
                <a:cs typeface="Tahoma"/>
              </a:rPr>
              <a:t>terminated</a:t>
            </a:r>
            <a:endParaRPr sz="1900" dirty="0">
              <a:latin typeface="Tahoma"/>
              <a:cs typeface="Tahoma"/>
            </a:endParaRPr>
          </a:p>
          <a:p>
            <a:pPr lvl="1">
              <a:lnSpc>
                <a:spcPct val="100000"/>
              </a:lnSpc>
              <a:buFont typeface="Tahoma"/>
              <a:buChar char="–"/>
            </a:pPr>
            <a:endParaRPr sz="2250" dirty="0">
              <a:latin typeface="Tahoma"/>
              <a:cs typeface="Tahoma"/>
            </a:endParaRPr>
          </a:p>
          <a:p>
            <a:pPr marL="356235" indent="-344170">
              <a:lnSpc>
                <a:spcPct val="100000"/>
              </a:lnSpc>
              <a:buChar char="•"/>
              <a:tabLst>
                <a:tab pos="356235" algn="l"/>
                <a:tab pos="356870" algn="l"/>
              </a:tabLst>
            </a:pPr>
            <a:r>
              <a:rPr sz="2100" spc="-5" dirty="0">
                <a:latin typeface="Tahoma"/>
                <a:cs typeface="Tahoma"/>
              </a:rPr>
              <a:t>If </a:t>
            </a:r>
            <a:r>
              <a:rPr sz="2100" spc="5" dirty="0">
                <a:latin typeface="Tahoma"/>
                <a:cs typeface="Tahoma"/>
              </a:rPr>
              <a:t>the</a:t>
            </a:r>
            <a:r>
              <a:rPr sz="2100" spc="-20" dirty="0">
                <a:latin typeface="Tahoma"/>
                <a:cs typeface="Tahoma"/>
              </a:rPr>
              <a:t> </a:t>
            </a:r>
            <a:r>
              <a:rPr sz="2100" spc="-5" dirty="0">
                <a:latin typeface="Tahoma"/>
                <a:cs typeface="Tahoma"/>
              </a:rPr>
              <a:t>"initial</a:t>
            </a:r>
            <a:r>
              <a:rPr sz="2100" spc="-20" dirty="0">
                <a:latin typeface="Tahoma"/>
                <a:cs typeface="Tahoma"/>
              </a:rPr>
              <a:t> </a:t>
            </a:r>
            <a:r>
              <a:rPr sz="2100" spc="-5" dirty="0">
                <a:latin typeface="Tahoma"/>
                <a:cs typeface="Tahoma"/>
              </a:rPr>
              <a:t>thread"</a:t>
            </a:r>
            <a:r>
              <a:rPr sz="2100" spc="-10" dirty="0">
                <a:latin typeface="Tahoma"/>
                <a:cs typeface="Tahoma"/>
              </a:rPr>
              <a:t> </a:t>
            </a:r>
            <a:r>
              <a:rPr sz="2100" dirty="0">
                <a:latin typeface="Tahoma"/>
                <a:cs typeface="Tahoma"/>
              </a:rPr>
              <a:t>exits</a:t>
            </a:r>
            <a:r>
              <a:rPr sz="2100" spc="-15" dirty="0">
                <a:latin typeface="Tahoma"/>
                <a:cs typeface="Tahoma"/>
              </a:rPr>
              <a:t> </a:t>
            </a:r>
            <a:r>
              <a:rPr sz="2100" dirty="0">
                <a:latin typeface="Tahoma"/>
                <a:cs typeface="Tahoma"/>
              </a:rPr>
              <a:t>with</a:t>
            </a:r>
            <a:r>
              <a:rPr sz="2100" spc="-5" dirty="0">
                <a:latin typeface="Tahoma"/>
                <a:cs typeface="Tahoma"/>
              </a:rPr>
              <a:t> </a:t>
            </a:r>
            <a:r>
              <a:rPr sz="2100" spc="-5" dirty="0">
                <a:solidFill>
                  <a:srgbClr val="0070BF"/>
                </a:solidFill>
                <a:latin typeface="Consolas"/>
                <a:cs typeface="Consolas"/>
              </a:rPr>
              <a:t>pthread_exit()</a:t>
            </a:r>
            <a:r>
              <a:rPr sz="2100" spc="-515" dirty="0">
                <a:solidFill>
                  <a:srgbClr val="0070BF"/>
                </a:solidFill>
                <a:latin typeface="Consolas"/>
                <a:cs typeface="Consolas"/>
              </a:rPr>
              <a:t> </a:t>
            </a:r>
            <a:r>
              <a:rPr sz="2100" spc="-5" dirty="0">
                <a:latin typeface="Tahoma"/>
                <a:cs typeface="Tahoma"/>
              </a:rPr>
              <a:t>instead</a:t>
            </a:r>
            <a:r>
              <a:rPr sz="2100" spc="-15" dirty="0">
                <a:latin typeface="Tahoma"/>
                <a:cs typeface="Tahoma"/>
              </a:rPr>
              <a:t> </a:t>
            </a:r>
            <a:r>
              <a:rPr sz="2100" spc="-5" dirty="0">
                <a:latin typeface="Tahoma"/>
                <a:cs typeface="Tahoma"/>
              </a:rPr>
              <a:t>of</a:t>
            </a:r>
            <a:endParaRPr sz="2100" dirty="0">
              <a:latin typeface="Tahoma"/>
              <a:cs typeface="Tahoma"/>
            </a:endParaRPr>
          </a:p>
          <a:p>
            <a:pPr marL="354965">
              <a:lnSpc>
                <a:spcPct val="100000"/>
              </a:lnSpc>
            </a:pPr>
            <a:r>
              <a:rPr sz="2100" spc="-5" dirty="0">
                <a:solidFill>
                  <a:srgbClr val="0070BF"/>
                </a:solidFill>
                <a:latin typeface="Consolas"/>
                <a:cs typeface="Consolas"/>
              </a:rPr>
              <a:t>exit()</a:t>
            </a:r>
            <a:r>
              <a:rPr sz="2100" spc="-5" dirty="0">
                <a:latin typeface="Tahoma"/>
                <a:cs typeface="Tahoma"/>
              </a:rPr>
              <a:t>,</a:t>
            </a:r>
            <a:r>
              <a:rPr sz="2100" spc="-20" dirty="0">
                <a:latin typeface="Tahoma"/>
                <a:cs typeface="Tahoma"/>
              </a:rPr>
              <a:t> </a:t>
            </a:r>
            <a:r>
              <a:rPr sz="2100" dirty="0">
                <a:latin typeface="Tahoma"/>
                <a:cs typeface="Tahoma"/>
              </a:rPr>
              <a:t>other</a:t>
            </a:r>
            <a:r>
              <a:rPr sz="2100" spc="-15" dirty="0">
                <a:latin typeface="Tahoma"/>
                <a:cs typeface="Tahoma"/>
              </a:rPr>
              <a:t> </a:t>
            </a:r>
            <a:r>
              <a:rPr sz="2100" spc="-5" dirty="0">
                <a:latin typeface="Tahoma"/>
                <a:cs typeface="Tahoma"/>
              </a:rPr>
              <a:t>threads</a:t>
            </a:r>
            <a:r>
              <a:rPr sz="2100" dirty="0">
                <a:latin typeface="Tahoma"/>
                <a:cs typeface="Tahoma"/>
              </a:rPr>
              <a:t> </a:t>
            </a:r>
            <a:r>
              <a:rPr sz="2100" spc="-5" dirty="0">
                <a:latin typeface="Tahoma"/>
                <a:cs typeface="Tahoma"/>
              </a:rPr>
              <a:t>will</a:t>
            </a:r>
            <a:r>
              <a:rPr sz="2100" spc="-10" dirty="0">
                <a:latin typeface="Tahoma"/>
                <a:cs typeface="Tahoma"/>
              </a:rPr>
              <a:t> </a:t>
            </a:r>
            <a:r>
              <a:rPr sz="2100" dirty="0">
                <a:latin typeface="Tahoma"/>
                <a:cs typeface="Tahoma"/>
              </a:rPr>
              <a:t>continue</a:t>
            </a:r>
            <a:r>
              <a:rPr sz="2100" spc="-20" dirty="0">
                <a:latin typeface="Tahoma"/>
                <a:cs typeface="Tahoma"/>
              </a:rPr>
              <a:t> </a:t>
            </a:r>
            <a:r>
              <a:rPr sz="2100" spc="5" dirty="0">
                <a:latin typeface="Tahoma"/>
                <a:cs typeface="Tahoma"/>
              </a:rPr>
              <a:t>to</a:t>
            </a:r>
            <a:r>
              <a:rPr sz="2100" spc="-20" dirty="0">
                <a:latin typeface="Tahoma"/>
                <a:cs typeface="Tahoma"/>
              </a:rPr>
              <a:t> </a:t>
            </a:r>
            <a:r>
              <a:rPr sz="2100" dirty="0">
                <a:latin typeface="Tahoma"/>
                <a:cs typeface="Tahoma"/>
              </a:rPr>
              <a:t>execute</a:t>
            </a:r>
          </a:p>
          <a:p>
            <a:pPr>
              <a:lnSpc>
                <a:spcPct val="100000"/>
              </a:lnSpc>
              <a:spcBef>
                <a:spcPts val="55"/>
              </a:spcBef>
            </a:pPr>
            <a:endParaRPr sz="2350" dirty="0">
              <a:latin typeface="Tahoma"/>
              <a:cs typeface="Tahoma"/>
            </a:endParaRPr>
          </a:p>
          <a:p>
            <a:pPr marL="356235" indent="-344170">
              <a:lnSpc>
                <a:spcPct val="100000"/>
              </a:lnSpc>
              <a:buChar char="•"/>
              <a:tabLst>
                <a:tab pos="356235" algn="l"/>
                <a:tab pos="356870" algn="l"/>
              </a:tabLst>
            </a:pPr>
            <a:r>
              <a:rPr sz="2100" spc="-5" dirty="0">
                <a:latin typeface="Tahoma"/>
                <a:cs typeface="Tahoma"/>
              </a:rPr>
              <a:t>The</a:t>
            </a:r>
            <a:r>
              <a:rPr sz="2100" spc="-10" dirty="0">
                <a:latin typeface="Tahoma"/>
                <a:cs typeface="Tahoma"/>
              </a:rPr>
              <a:t> </a:t>
            </a:r>
            <a:r>
              <a:rPr sz="2100" spc="-5" dirty="0">
                <a:latin typeface="Tahoma"/>
                <a:cs typeface="Tahoma"/>
              </a:rPr>
              <a:t>programmer</a:t>
            </a:r>
            <a:r>
              <a:rPr sz="2100" spc="10" dirty="0">
                <a:latin typeface="Tahoma"/>
                <a:cs typeface="Tahoma"/>
              </a:rPr>
              <a:t> </a:t>
            </a:r>
            <a:r>
              <a:rPr sz="2100" spc="-5" dirty="0">
                <a:latin typeface="Tahoma"/>
                <a:cs typeface="Tahoma"/>
              </a:rPr>
              <a:t>may</a:t>
            </a:r>
            <a:r>
              <a:rPr sz="2100" spc="10" dirty="0">
                <a:latin typeface="Tahoma"/>
                <a:cs typeface="Tahoma"/>
              </a:rPr>
              <a:t> </a:t>
            </a:r>
            <a:r>
              <a:rPr sz="2100" dirty="0">
                <a:latin typeface="Tahoma"/>
                <a:cs typeface="Tahoma"/>
              </a:rPr>
              <a:t>specify</a:t>
            </a:r>
            <a:r>
              <a:rPr sz="2100" spc="-35" dirty="0">
                <a:latin typeface="Tahoma"/>
                <a:cs typeface="Tahoma"/>
              </a:rPr>
              <a:t> </a:t>
            </a:r>
            <a:r>
              <a:rPr sz="2100" dirty="0">
                <a:latin typeface="Tahoma"/>
                <a:cs typeface="Tahoma"/>
              </a:rPr>
              <a:t>a termination</a:t>
            </a:r>
            <a:r>
              <a:rPr sz="2100" spc="-50" dirty="0">
                <a:latin typeface="Tahoma"/>
                <a:cs typeface="Tahoma"/>
              </a:rPr>
              <a:t> </a:t>
            </a:r>
            <a:r>
              <a:rPr sz="2100" dirty="0">
                <a:latin typeface="Tahoma"/>
                <a:cs typeface="Tahoma"/>
              </a:rPr>
              <a:t>status</a:t>
            </a:r>
          </a:p>
          <a:p>
            <a:pPr marL="756285" marR="668020" lvl="1" indent="-287020">
              <a:lnSpc>
                <a:spcPct val="100000"/>
              </a:lnSpc>
              <a:spcBef>
                <a:spcPts val="465"/>
              </a:spcBef>
              <a:buChar char="–"/>
              <a:tabLst>
                <a:tab pos="756285" algn="l"/>
                <a:tab pos="756920" algn="l"/>
              </a:tabLst>
            </a:pPr>
            <a:r>
              <a:rPr sz="1900" spc="-5" dirty="0">
                <a:latin typeface="Tahoma"/>
                <a:cs typeface="Tahoma"/>
              </a:rPr>
              <a:t>Stored</a:t>
            </a:r>
            <a:r>
              <a:rPr sz="1900" spc="25" dirty="0">
                <a:latin typeface="Tahoma"/>
                <a:cs typeface="Tahoma"/>
              </a:rPr>
              <a:t> </a:t>
            </a:r>
            <a:r>
              <a:rPr sz="1900" dirty="0">
                <a:latin typeface="Tahoma"/>
                <a:cs typeface="Tahoma"/>
              </a:rPr>
              <a:t>as</a:t>
            </a:r>
            <a:r>
              <a:rPr sz="1900" spc="5" dirty="0">
                <a:latin typeface="Tahoma"/>
                <a:cs typeface="Tahoma"/>
              </a:rPr>
              <a:t> </a:t>
            </a:r>
            <a:r>
              <a:rPr sz="1900" spc="-5" dirty="0">
                <a:latin typeface="Tahoma"/>
                <a:cs typeface="Tahoma"/>
              </a:rPr>
              <a:t>a</a:t>
            </a:r>
            <a:r>
              <a:rPr sz="1900" spc="20" dirty="0">
                <a:latin typeface="Tahoma"/>
                <a:cs typeface="Tahoma"/>
              </a:rPr>
              <a:t> </a:t>
            </a:r>
            <a:r>
              <a:rPr sz="1900" spc="-5" dirty="0">
                <a:latin typeface="Tahoma"/>
                <a:cs typeface="Tahoma"/>
              </a:rPr>
              <a:t>void</a:t>
            </a:r>
            <a:r>
              <a:rPr sz="1900" spc="30" dirty="0">
                <a:latin typeface="Tahoma"/>
                <a:cs typeface="Tahoma"/>
              </a:rPr>
              <a:t> </a:t>
            </a:r>
            <a:r>
              <a:rPr sz="1900" spc="-10" dirty="0">
                <a:latin typeface="Tahoma"/>
                <a:cs typeface="Tahoma"/>
              </a:rPr>
              <a:t>pointer</a:t>
            </a:r>
            <a:r>
              <a:rPr sz="1900" spc="30" dirty="0">
                <a:latin typeface="Tahoma"/>
                <a:cs typeface="Tahoma"/>
              </a:rPr>
              <a:t> </a:t>
            </a:r>
            <a:r>
              <a:rPr sz="1900" spc="-5" dirty="0">
                <a:latin typeface="Tahoma"/>
                <a:cs typeface="Tahoma"/>
              </a:rPr>
              <a:t>for</a:t>
            </a:r>
            <a:r>
              <a:rPr sz="1900" spc="35" dirty="0">
                <a:latin typeface="Tahoma"/>
                <a:cs typeface="Tahoma"/>
              </a:rPr>
              <a:t> </a:t>
            </a:r>
            <a:r>
              <a:rPr sz="1900" spc="-10" dirty="0">
                <a:latin typeface="Tahoma"/>
                <a:cs typeface="Tahoma"/>
              </a:rPr>
              <a:t>any</a:t>
            </a:r>
            <a:r>
              <a:rPr sz="1900" spc="15" dirty="0">
                <a:latin typeface="Tahoma"/>
                <a:cs typeface="Tahoma"/>
              </a:rPr>
              <a:t> </a:t>
            </a:r>
            <a:r>
              <a:rPr sz="1900" spc="-5" dirty="0">
                <a:latin typeface="Tahoma"/>
                <a:cs typeface="Tahoma"/>
              </a:rPr>
              <a:t>thread</a:t>
            </a:r>
            <a:r>
              <a:rPr sz="1900" spc="30" dirty="0">
                <a:latin typeface="Tahoma"/>
                <a:cs typeface="Tahoma"/>
              </a:rPr>
              <a:t> </a:t>
            </a:r>
            <a:r>
              <a:rPr sz="1900" spc="-10" dirty="0">
                <a:latin typeface="Tahoma"/>
                <a:cs typeface="Tahoma"/>
              </a:rPr>
              <a:t>that</a:t>
            </a:r>
            <a:r>
              <a:rPr sz="1900" spc="20" dirty="0">
                <a:latin typeface="Tahoma"/>
                <a:cs typeface="Tahoma"/>
              </a:rPr>
              <a:t> </a:t>
            </a:r>
            <a:r>
              <a:rPr sz="1900" spc="-5" dirty="0">
                <a:latin typeface="Tahoma"/>
                <a:cs typeface="Tahoma"/>
              </a:rPr>
              <a:t>may</a:t>
            </a:r>
            <a:r>
              <a:rPr sz="1900" spc="20" dirty="0">
                <a:latin typeface="Tahoma"/>
                <a:cs typeface="Tahoma"/>
              </a:rPr>
              <a:t> </a:t>
            </a:r>
            <a:r>
              <a:rPr sz="1900" spc="-5" dirty="0">
                <a:latin typeface="Tahoma"/>
                <a:cs typeface="Tahoma"/>
              </a:rPr>
              <a:t>join</a:t>
            </a:r>
            <a:r>
              <a:rPr sz="1900" spc="15" dirty="0">
                <a:latin typeface="Tahoma"/>
                <a:cs typeface="Tahoma"/>
              </a:rPr>
              <a:t> </a:t>
            </a:r>
            <a:r>
              <a:rPr sz="1900" spc="-10" dirty="0">
                <a:latin typeface="Tahoma"/>
                <a:cs typeface="Tahoma"/>
              </a:rPr>
              <a:t>the</a:t>
            </a:r>
            <a:r>
              <a:rPr sz="1900" spc="20" dirty="0">
                <a:latin typeface="Tahoma"/>
                <a:cs typeface="Tahoma"/>
              </a:rPr>
              <a:t> </a:t>
            </a:r>
            <a:r>
              <a:rPr sz="1900" spc="-5" dirty="0">
                <a:latin typeface="Tahoma"/>
                <a:cs typeface="Tahoma"/>
              </a:rPr>
              <a:t>calling </a:t>
            </a:r>
            <a:r>
              <a:rPr sz="1900" spc="-580" dirty="0">
                <a:latin typeface="Tahoma"/>
                <a:cs typeface="Tahoma"/>
              </a:rPr>
              <a:t> </a:t>
            </a:r>
            <a:r>
              <a:rPr sz="1900" spc="-5" dirty="0">
                <a:latin typeface="Tahoma"/>
                <a:cs typeface="Tahoma"/>
              </a:rPr>
              <a:t>thread</a:t>
            </a:r>
            <a:r>
              <a:rPr sz="1900" spc="20" dirty="0">
                <a:latin typeface="Tahoma"/>
                <a:cs typeface="Tahoma"/>
              </a:rPr>
              <a:t> </a:t>
            </a:r>
            <a:r>
              <a:rPr sz="1900" spc="-5" dirty="0">
                <a:latin typeface="Tahoma"/>
                <a:cs typeface="Tahoma"/>
              </a:rPr>
              <a:t>i.e.,</a:t>
            </a:r>
            <a:r>
              <a:rPr sz="1900" spc="25" dirty="0">
                <a:latin typeface="Tahoma"/>
                <a:cs typeface="Tahoma"/>
              </a:rPr>
              <a:t> </a:t>
            </a:r>
            <a:r>
              <a:rPr sz="1900" spc="-10" dirty="0">
                <a:latin typeface="Tahoma"/>
                <a:cs typeface="Tahoma"/>
              </a:rPr>
              <a:t>wait</a:t>
            </a:r>
            <a:r>
              <a:rPr sz="1900" spc="20" dirty="0">
                <a:latin typeface="Tahoma"/>
                <a:cs typeface="Tahoma"/>
              </a:rPr>
              <a:t> </a:t>
            </a:r>
            <a:r>
              <a:rPr sz="1900" spc="-5" dirty="0">
                <a:latin typeface="Tahoma"/>
                <a:cs typeface="Tahoma"/>
              </a:rPr>
              <a:t>for</a:t>
            </a:r>
            <a:r>
              <a:rPr sz="1900" spc="30" dirty="0">
                <a:latin typeface="Tahoma"/>
                <a:cs typeface="Tahoma"/>
              </a:rPr>
              <a:t> </a:t>
            </a:r>
            <a:r>
              <a:rPr sz="1900" spc="-5" dirty="0">
                <a:latin typeface="Tahoma"/>
                <a:cs typeface="Tahoma"/>
              </a:rPr>
              <a:t>this</a:t>
            </a:r>
            <a:r>
              <a:rPr sz="1900" spc="20" dirty="0">
                <a:latin typeface="Tahoma"/>
                <a:cs typeface="Tahoma"/>
              </a:rPr>
              <a:t> </a:t>
            </a:r>
            <a:r>
              <a:rPr sz="1900" spc="-10" dirty="0">
                <a:latin typeface="Tahoma"/>
                <a:cs typeface="Tahoma"/>
              </a:rPr>
              <a:t>thread</a:t>
            </a:r>
            <a:endParaRPr sz="1900" dirty="0">
              <a:latin typeface="Tahoma"/>
              <a:cs typeface="Tahoma"/>
            </a:endParaRPr>
          </a:p>
        </p:txBody>
      </p:sp>
      <p:sp>
        <p:nvSpPr>
          <p:cNvPr id="5" name="object 5"/>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15" dirty="0"/>
              <a:t>4-Threads</a:t>
            </a:r>
          </a:p>
        </p:txBody>
      </p:sp>
      <p:sp>
        <p:nvSpPr>
          <p:cNvPr id="6" name="object 6"/>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dirty="0"/>
              <a:t>45</a:t>
            </a:fld>
            <a:endParaRPr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9082" y="807240"/>
            <a:ext cx="4686935" cy="452120"/>
          </a:xfrm>
          <a:prstGeom prst="rect">
            <a:avLst/>
          </a:prstGeom>
        </p:spPr>
        <p:txBody>
          <a:bodyPr vert="horz" wrap="square" lIns="0" tIns="12065" rIns="0" bIns="0" rtlCol="0">
            <a:spAutoFit/>
          </a:bodyPr>
          <a:lstStyle/>
          <a:p>
            <a:pPr marL="12700">
              <a:lnSpc>
                <a:spcPct val="100000"/>
              </a:lnSpc>
              <a:spcBef>
                <a:spcPts val="95"/>
              </a:spcBef>
            </a:pPr>
            <a:r>
              <a:rPr spc="-10" dirty="0"/>
              <a:t>Thread</a:t>
            </a:r>
            <a:r>
              <a:rPr spc="30" dirty="0"/>
              <a:t> </a:t>
            </a:r>
            <a:r>
              <a:rPr spc="-5" dirty="0"/>
              <a:t>Termination:</a:t>
            </a:r>
            <a:r>
              <a:rPr dirty="0"/>
              <a:t> </a:t>
            </a:r>
            <a:r>
              <a:rPr spc="-5" dirty="0"/>
              <a:t>Example</a:t>
            </a:r>
          </a:p>
        </p:txBody>
      </p:sp>
      <p:sp>
        <p:nvSpPr>
          <p:cNvPr id="3" name="object 3"/>
          <p:cNvSpPr txBox="1">
            <a:spLocks noGrp="1"/>
          </p:cNvSpPr>
          <p:nvPr>
            <p:ph type="body" idx="1"/>
          </p:nvPr>
        </p:nvSpPr>
        <p:spPr>
          <a:prstGeom prst="rect">
            <a:avLst/>
          </a:prstGeom>
        </p:spPr>
        <p:txBody>
          <a:bodyPr vert="horz" wrap="square" lIns="0" tIns="12700" rIns="0" bIns="0" rtlCol="0">
            <a:spAutoFit/>
          </a:bodyPr>
          <a:lstStyle/>
          <a:p>
            <a:pPr marL="12700" marR="6240780">
              <a:lnSpc>
                <a:spcPct val="120000"/>
              </a:lnSpc>
              <a:spcBef>
                <a:spcPts val="100"/>
              </a:spcBef>
            </a:pPr>
            <a:r>
              <a:rPr dirty="0"/>
              <a:t>#include &lt;pthread.h&gt; </a:t>
            </a:r>
            <a:r>
              <a:rPr spc="-645" dirty="0"/>
              <a:t> </a:t>
            </a:r>
            <a:r>
              <a:rPr dirty="0"/>
              <a:t>#define</a:t>
            </a:r>
            <a:r>
              <a:rPr spc="-25" dirty="0"/>
              <a:t> </a:t>
            </a:r>
            <a:r>
              <a:rPr dirty="0"/>
              <a:t>NUM_THREADS</a:t>
            </a:r>
            <a:r>
              <a:rPr spc="-35" dirty="0"/>
              <a:t> </a:t>
            </a:r>
            <a:r>
              <a:rPr dirty="0"/>
              <a:t>5</a:t>
            </a:r>
          </a:p>
          <a:p>
            <a:pPr>
              <a:lnSpc>
                <a:spcPct val="100000"/>
              </a:lnSpc>
              <a:spcBef>
                <a:spcPts val="10"/>
              </a:spcBef>
            </a:pPr>
            <a:endParaRPr sz="1450"/>
          </a:p>
          <a:p>
            <a:pPr marL="457200" marR="3005455" indent="-445134">
              <a:lnSpc>
                <a:spcPct val="120000"/>
              </a:lnSpc>
            </a:pPr>
            <a:r>
              <a:rPr sz="1600" b="1" spc="-5" dirty="0">
                <a:latin typeface="Consolas"/>
                <a:cs typeface="Consolas"/>
              </a:rPr>
              <a:t>void </a:t>
            </a:r>
            <a:r>
              <a:rPr sz="1600" spc="-5" dirty="0"/>
              <a:t>* </a:t>
            </a:r>
            <a:r>
              <a:rPr sz="1600" b="1" spc="-5" dirty="0">
                <a:solidFill>
                  <a:srgbClr val="0070BF"/>
                </a:solidFill>
                <a:latin typeface="Consolas"/>
                <a:cs typeface="Consolas"/>
              </a:rPr>
              <a:t>PrintHello</a:t>
            </a:r>
            <a:r>
              <a:rPr sz="1600" spc="-5" dirty="0"/>
              <a:t>(void *threadid) { </a:t>
            </a:r>
            <a:r>
              <a:rPr sz="1600" dirty="0"/>
              <a:t> </a:t>
            </a:r>
            <a:r>
              <a:rPr sz="1600" spc="-10" dirty="0"/>
              <a:t>printf("\n%d:</a:t>
            </a:r>
            <a:r>
              <a:rPr sz="1600" spc="10" dirty="0"/>
              <a:t> </a:t>
            </a:r>
            <a:r>
              <a:rPr sz="1600" spc="-10" dirty="0"/>
              <a:t>Hello</a:t>
            </a:r>
            <a:r>
              <a:rPr sz="1600" spc="15" dirty="0"/>
              <a:t> </a:t>
            </a:r>
            <a:r>
              <a:rPr sz="1600" spc="-10" dirty="0"/>
              <a:t>World!\n",</a:t>
            </a:r>
            <a:r>
              <a:rPr sz="1600" spc="10" dirty="0"/>
              <a:t> </a:t>
            </a:r>
            <a:r>
              <a:rPr sz="1600" spc="-10" dirty="0"/>
              <a:t>threadid); </a:t>
            </a:r>
            <a:r>
              <a:rPr sz="1600" spc="-860" dirty="0"/>
              <a:t> </a:t>
            </a:r>
            <a:r>
              <a:rPr sz="1600" b="1" spc="-10" dirty="0">
                <a:solidFill>
                  <a:srgbClr val="FF0000"/>
                </a:solidFill>
                <a:latin typeface="Consolas"/>
                <a:cs typeface="Consolas"/>
              </a:rPr>
              <a:t>pthread_exit(NULL);</a:t>
            </a:r>
            <a:endParaRPr sz="1600">
              <a:latin typeface="Consolas"/>
              <a:cs typeface="Consolas"/>
            </a:endParaRPr>
          </a:p>
          <a:p>
            <a:pPr marL="12700">
              <a:lnSpc>
                <a:spcPct val="100000"/>
              </a:lnSpc>
              <a:spcBef>
                <a:spcPts val="385"/>
              </a:spcBef>
            </a:pPr>
            <a:r>
              <a:rPr sz="1600" spc="-5" dirty="0"/>
              <a:t>}</a:t>
            </a:r>
            <a:endParaRPr sz="1600"/>
          </a:p>
          <a:p>
            <a:pPr marL="12700">
              <a:lnSpc>
                <a:spcPct val="100000"/>
              </a:lnSpc>
              <a:spcBef>
                <a:spcPts val="385"/>
              </a:spcBef>
            </a:pPr>
            <a:r>
              <a:rPr sz="1600" b="1" spc="-5" dirty="0">
                <a:latin typeface="Consolas"/>
                <a:cs typeface="Consolas"/>
              </a:rPr>
              <a:t>int</a:t>
            </a:r>
            <a:r>
              <a:rPr sz="1600" b="1" spc="-35" dirty="0">
                <a:latin typeface="Consolas"/>
                <a:cs typeface="Consolas"/>
              </a:rPr>
              <a:t> </a:t>
            </a:r>
            <a:r>
              <a:rPr sz="1600" spc="-10" dirty="0"/>
              <a:t>main()</a:t>
            </a:r>
            <a:r>
              <a:rPr sz="1600" spc="-30" dirty="0"/>
              <a:t> </a:t>
            </a:r>
            <a:r>
              <a:rPr sz="1600" spc="-5" dirty="0"/>
              <a:t>{</a:t>
            </a:r>
            <a:endParaRPr sz="1600">
              <a:latin typeface="Consolas"/>
              <a:cs typeface="Consolas"/>
            </a:endParaRPr>
          </a:p>
          <a:p>
            <a:pPr marL="346075" marR="4227195">
              <a:lnSpc>
                <a:spcPct val="120000"/>
              </a:lnSpc>
            </a:pPr>
            <a:r>
              <a:rPr sz="1600" spc="-5" dirty="0"/>
              <a:t>pthread_t </a:t>
            </a:r>
            <a:r>
              <a:rPr sz="1600" spc="-10" dirty="0"/>
              <a:t>threads[NUM_THREADS]; </a:t>
            </a:r>
            <a:r>
              <a:rPr sz="1600" spc="-865" dirty="0"/>
              <a:t> </a:t>
            </a:r>
            <a:r>
              <a:rPr sz="1600" spc="-5" dirty="0"/>
              <a:t>int</a:t>
            </a:r>
            <a:r>
              <a:rPr sz="1600" spc="-10" dirty="0"/>
              <a:t> rc, </a:t>
            </a:r>
            <a:r>
              <a:rPr sz="1600" spc="-5" dirty="0"/>
              <a:t>t;</a:t>
            </a:r>
            <a:endParaRPr sz="1600"/>
          </a:p>
          <a:p>
            <a:pPr marL="346075">
              <a:lnSpc>
                <a:spcPct val="100000"/>
              </a:lnSpc>
              <a:spcBef>
                <a:spcPts val="385"/>
              </a:spcBef>
            </a:pPr>
            <a:r>
              <a:rPr sz="1600" b="1" spc="-10" dirty="0">
                <a:latin typeface="Consolas"/>
                <a:cs typeface="Consolas"/>
              </a:rPr>
              <a:t>for</a:t>
            </a:r>
            <a:r>
              <a:rPr sz="1600" spc="-10" dirty="0"/>
              <a:t>(t=0;t</a:t>
            </a:r>
            <a:r>
              <a:rPr sz="1600" spc="-15" dirty="0"/>
              <a:t> </a:t>
            </a:r>
            <a:r>
              <a:rPr sz="1600" spc="-5" dirty="0"/>
              <a:t>&lt;</a:t>
            </a:r>
            <a:r>
              <a:rPr sz="1600" spc="-25" dirty="0"/>
              <a:t> </a:t>
            </a:r>
            <a:r>
              <a:rPr sz="1600" spc="-5" dirty="0"/>
              <a:t>NUM_THREADS;</a:t>
            </a:r>
            <a:r>
              <a:rPr sz="1600" spc="-25" dirty="0"/>
              <a:t> </a:t>
            </a:r>
            <a:r>
              <a:rPr sz="1600" spc="-5" dirty="0"/>
              <a:t>t++)</a:t>
            </a:r>
            <a:r>
              <a:rPr sz="1600" spc="-30" dirty="0"/>
              <a:t> </a:t>
            </a:r>
            <a:r>
              <a:rPr sz="1600" spc="-5" dirty="0"/>
              <a:t>{</a:t>
            </a:r>
            <a:endParaRPr sz="1600">
              <a:latin typeface="Consolas"/>
              <a:cs typeface="Consolas"/>
            </a:endParaRPr>
          </a:p>
          <a:p>
            <a:pPr marL="680085">
              <a:lnSpc>
                <a:spcPct val="100000"/>
              </a:lnSpc>
              <a:spcBef>
                <a:spcPts val="385"/>
              </a:spcBef>
            </a:pPr>
            <a:r>
              <a:rPr sz="1600" spc="-5" dirty="0"/>
              <a:t>printf("Creating</a:t>
            </a:r>
            <a:r>
              <a:rPr sz="1600" spc="-30" dirty="0"/>
              <a:t> </a:t>
            </a:r>
            <a:r>
              <a:rPr sz="1600" spc="-10" dirty="0"/>
              <a:t>thread</a:t>
            </a:r>
            <a:r>
              <a:rPr sz="1600" spc="-15" dirty="0"/>
              <a:t> </a:t>
            </a:r>
            <a:r>
              <a:rPr sz="1600" spc="-10" dirty="0"/>
              <a:t>%d\n",</a:t>
            </a:r>
            <a:r>
              <a:rPr sz="1600" spc="-15" dirty="0"/>
              <a:t> </a:t>
            </a:r>
            <a:r>
              <a:rPr sz="1600" spc="-5" dirty="0"/>
              <a:t>t);</a:t>
            </a:r>
            <a:endParaRPr sz="1600"/>
          </a:p>
          <a:p>
            <a:pPr marL="680085">
              <a:lnSpc>
                <a:spcPct val="100000"/>
              </a:lnSpc>
              <a:spcBef>
                <a:spcPts val="384"/>
              </a:spcBef>
            </a:pPr>
            <a:r>
              <a:rPr sz="1600" spc="-5" dirty="0"/>
              <a:t>rc</a:t>
            </a:r>
            <a:r>
              <a:rPr sz="1600" spc="5" dirty="0"/>
              <a:t> </a:t>
            </a:r>
            <a:r>
              <a:rPr sz="1600" spc="-5" dirty="0"/>
              <a:t>=</a:t>
            </a:r>
            <a:r>
              <a:rPr sz="1600" dirty="0"/>
              <a:t> </a:t>
            </a:r>
            <a:r>
              <a:rPr sz="1600" b="1" spc="-10" dirty="0">
                <a:solidFill>
                  <a:srgbClr val="0070BF"/>
                </a:solidFill>
                <a:latin typeface="Consolas"/>
                <a:cs typeface="Consolas"/>
              </a:rPr>
              <a:t>pthread_create</a:t>
            </a:r>
            <a:r>
              <a:rPr sz="1600" spc="-10" dirty="0"/>
              <a:t>(&amp;threads[t],</a:t>
            </a:r>
            <a:r>
              <a:rPr sz="1600" spc="10" dirty="0"/>
              <a:t> </a:t>
            </a:r>
            <a:r>
              <a:rPr sz="1600" spc="-15" dirty="0"/>
              <a:t>NULL,</a:t>
            </a:r>
            <a:r>
              <a:rPr sz="1600" spc="15" dirty="0"/>
              <a:t> </a:t>
            </a:r>
            <a:r>
              <a:rPr sz="1600" b="1" spc="-5" dirty="0">
                <a:solidFill>
                  <a:srgbClr val="0070BF"/>
                </a:solidFill>
                <a:latin typeface="Consolas"/>
                <a:cs typeface="Consolas"/>
              </a:rPr>
              <a:t>PrintHello</a:t>
            </a:r>
            <a:r>
              <a:rPr sz="1600" spc="-5" dirty="0"/>
              <a:t>, (void *)&amp;t);</a:t>
            </a:r>
            <a:endParaRPr sz="1600">
              <a:latin typeface="Consolas"/>
              <a:cs typeface="Consolas"/>
            </a:endParaRPr>
          </a:p>
          <a:p>
            <a:pPr marL="680085">
              <a:lnSpc>
                <a:spcPct val="100000"/>
              </a:lnSpc>
              <a:spcBef>
                <a:spcPts val="380"/>
              </a:spcBef>
            </a:pPr>
            <a:r>
              <a:rPr sz="1600" b="1" spc="-5" dirty="0">
                <a:latin typeface="Consolas"/>
                <a:cs typeface="Consolas"/>
              </a:rPr>
              <a:t>if</a:t>
            </a:r>
            <a:r>
              <a:rPr sz="1600" b="1" spc="-60" dirty="0">
                <a:latin typeface="Consolas"/>
                <a:cs typeface="Consolas"/>
              </a:rPr>
              <a:t> </a:t>
            </a:r>
            <a:r>
              <a:rPr sz="1600" spc="-5" dirty="0"/>
              <a:t>(rc){</a:t>
            </a:r>
            <a:endParaRPr sz="1600">
              <a:latin typeface="Consolas"/>
              <a:cs typeface="Consolas"/>
            </a:endParaRPr>
          </a:p>
          <a:p>
            <a:pPr marL="1013460" marR="5080">
              <a:lnSpc>
                <a:spcPct val="120000"/>
              </a:lnSpc>
            </a:pPr>
            <a:r>
              <a:rPr sz="1600" spc="-10" dirty="0"/>
              <a:t>printf("ERROR;</a:t>
            </a:r>
            <a:r>
              <a:rPr sz="1600" spc="5" dirty="0"/>
              <a:t> </a:t>
            </a:r>
            <a:r>
              <a:rPr sz="1600" spc="-10" dirty="0"/>
              <a:t>return</a:t>
            </a:r>
            <a:r>
              <a:rPr sz="1600" spc="10" dirty="0"/>
              <a:t> </a:t>
            </a:r>
            <a:r>
              <a:rPr sz="1600" spc="-5" dirty="0"/>
              <a:t>code from</a:t>
            </a:r>
            <a:r>
              <a:rPr sz="1600" spc="5" dirty="0"/>
              <a:t> </a:t>
            </a:r>
            <a:r>
              <a:rPr sz="1600" spc="-10" dirty="0"/>
              <a:t>pthread_create()</a:t>
            </a:r>
            <a:r>
              <a:rPr sz="1600" spc="-5" dirty="0"/>
              <a:t> is</a:t>
            </a:r>
            <a:r>
              <a:rPr sz="1600" spc="10" dirty="0"/>
              <a:t> </a:t>
            </a:r>
            <a:r>
              <a:rPr sz="1600" spc="-5" dirty="0"/>
              <a:t>%d\n", </a:t>
            </a:r>
            <a:r>
              <a:rPr sz="1600" spc="-10" dirty="0"/>
              <a:t>rc); </a:t>
            </a:r>
            <a:r>
              <a:rPr sz="1600" spc="-865" dirty="0"/>
              <a:t> </a:t>
            </a:r>
            <a:r>
              <a:rPr sz="1600" spc="-10" dirty="0"/>
              <a:t>exit(-1);</a:t>
            </a:r>
            <a:endParaRPr sz="1600"/>
          </a:p>
          <a:p>
            <a:pPr marL="680085">
              <a:lnSpc>
                <a:spcPct val="100000"/>
              </a:lnSpc>
              <a:spcBef>
                <a:spcPts val="385"/>
              </a:spcBef>
            </a:pPr>
            <a:r>
              <a:rPr sz="1600" spc="-5" dirty="0"/>
              <a:t>}</a:t>
            </a:r>
            <a:endParaRPr sz="1600"/>
          </a:p>
          <a:p>
            <a:pPr marL="346075">
              <a:lnSpc>
                <a:spcPct val="100000"/>
              </a:lnSpc>
              <a:spcBef>
                <a:spcPts val="385"/>
              </a:spcBef>
            </a:pPr>
            <a:r>
              <a:rPr sz="1600" spc="-5" dirty="0"/>
              <a:t>}</a:t>
            </a:r>
            <a:endParaRPr sz="1600"/>
          </a:p>
          <a:p>
            <a:pPr marL="346075">
              <a:lnSpc>
                <a:spcPct val="100000"/>
              </a:lnSpc>
              <a:spcBef>
                <a:spcPts val="385"/>
              </a:spcBef>
            </a:pPr>
            <a:r>
              <a:rPr sz="1600" b="1" spc="-10" dirty="0">
                <a:solidFill>
                  <a:srgbClr val="FF0000"/>
                </a:solidFill>
                <a:latin typeface="Consolas"/>
                <a:cs typeface="Consolas"/>
              </a:rPr>
              <a:t>pthread_exit(NULL);</a:t>
            </a:r>
            <a:endParaRPr sz="1600">
              <a:latin typeface="Consolas"/>
              <a:cs typeface="Consolas"/>
            </a:endParaRPr>
          </a:p>
        </p:txBody>
      </p:sp>
      <p:sp>
        <p:nvSpPr>
          <p:cNvPr id="4" name="object 4"/>
          <p:cNvSpPr txBox="1"/>
          <p:nvPr/>
        </p:nvSpPr>
        <p:spPr>
          <a:xfrm>
            <a:off x="860513" y="6956476"/>
            <a:ext cx="137160" cy="269240"/>
          </a:xfrm>
          <a:prstGeom prst="rect">
            <a:avLst/>
          </a:prstGeom>
        </p:spPr>
        <p:txBody>
          <a:bodyPr vert="horz" wrap="square" lIns="0" tIns="12065" rIns="0" bIns="0" rtlCol="0">
            <a:spAutoFit/>
          </a:bodyPr>
          <a:lstStyle/>
          <a:p>
            <a:pPr marL="12700">
              <a:lnSpc>
                <a:spcPct val="100000"/>
              </a:lnSpc>
              <a:spcBef>
                <a:spcPts val="95"/>
              </a:spcBef>
            </a:pPr>
            <a:r>
              <a:rPr sz="1600" spc="-5" dirty="0">
                <a:latin typeface="Consolas"/>
                <a:cs typeface="Consolas"/>
              </a:rPr>
              <a:t>}</a:t>
            </a:r>
            <a:endParaRPr sz="1600">
              <a:latin typeface="Consolas"/>
              <a:cs typeface="Consolas"/>
            </a:endParaRPr>
          </a:p>
        </p:txBody>
      </p:sp>
      <p:sp>
        <p:nvSpPr>
          <p:cNvPr id="5" name="object 5"/>
          <p:cNvSpPr txBox="1"/>
          <p:nvPr/>
        </p:nvSpPr>
        <p:spPr>
          <a:xfrm>
            <a:off x="4627930" y="6871236"/>
            <a:ext cx="807720" cy="239395"/>
          </a:xfrm>
          <a:prstGeom prst="rect">
            <a:avLst/>
          </a:prstGeom>
        </p:spPr>
        <p:txBody>
          <a:bodyPr vert="horz" wrap="square" lIns="0" tIns="13335" rIns="0" bIns="0" rtlCol="0">
            <a:spAutoFit/>
          </a:bodyPr>
          <a:lstStyle/>
          <a:p>
            <a:pPr marL="12700">
              <a:lnSpc>
                <a:spcPct val="100000"/>
              </a:lnSpc>
              <a:spcBef>
                <a:spcPts val="105"/>
              </a:spcBef>
            </a:pPr>
            <a:r>
              <a:rPr sz="1400" spc="-15" dirty="0">
                <a:latin typeface="Tahoma"/>
                <a:cs typeface="Tahoma"/>
              </a:rPr>
              <a:t>4-Threads</a:t>
            </a:r>
            <a:endParaRPr sz="1400">
              <a:latin typeface="Tahoma"/>
              <a:cs typeface="Tahoma"/>
            </a:endParaRPr>
          </a:p>
        </p:txBody>
      </p:sp>
      <p:sp>
        <p:nvSpPr>
          <p:cNvPr id="6" name="object 6"/>
          <p:cNvSpPr txBox="1"/>
          <p:nvPr/>
        </p:nvSpPr>
        <p:spPr>
          <a:xfrm>
            <a:off x="9023229" y="6871236"/>
            <a:ext cx="220979" cy="239395"/>
          </a:xfrm>
          <a:prstGeom prst="rect">
            <a:avLst/>
          </a:prstGeom>
        </p:spPr>
        <p:txBody>
          <a:bodyPr vert="horz" wrap="square" lIns="0" tIns="13335" rIns="0" bIns="0" rtlCol="0">
            <a:spAutoFit/>
          </a:bodyPr>
          <a:lstStyle/>
          <a:p>
            <a:pPr marL="12700">
              <a:lnSpc>
                <a:spcPct val="100000"/>
              </a:lnSpc>
              <a:spcBef>
                <a:spcPts val="105"/>
              </a:spcBef>
            </a:pPr>
            <a:r>
              <a:rPr sz="1400" spc="5" dirty="0">
                <a:latin typeface="Tahoma"/>
                <a:cs typeface="Tahoma"/>
              </a:rPr>
              <a:t>4</a:t>
            </a:r>
            <a:r>
              <a:rPr sz="1400" dirty="0">
                <a:latin typeface="Tahoma"/>
                <a:cs typeface="Tahoma"/>
              </a:rPr>
              <a:t>5</a:t>
            </a:r>
            <a:endParaRPr sz="1400">
              <a:latin typeface="Tahoma"/>
              <a:cs typeface="Tahoma"/>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9082" y="807240"/>
            <a:ext cx="4807585" cy="452120"/>
          </a:xfrm>
          <a:prstGeom prst="rect">
            <a:avLst/>
          </a:prstGeom>
        </p:spPr>
        <p:txBody>
          <a:bodyPr vert="horz" wrap="square" lIns="0" tIns="12065" rIns="0" bIns="0" rtlCol="0">
            <a:spAutoFit/>
          </a:bodyPr>
          <a:lstStyle/>
          <a:p>
            <a:pPr marL="12700">
              <a:lnSpc>
                <a:spcPct val="100000"/>
              </a:lnSpc>
              <a:spcBef>
                <a:spcPts val="95"/>
              </a:spcBef>
            </a:pPr>
            <a:r>
              <a:rPr spc="-5" dirty="0"/>
              <a:t>Passing</a:t>
            </a:r>
            <a:r>
              <a:rPr spc="15" dirty="0"/>
              <a:t> </a:t>
            </a:r>
            <a:r>
              <a:rPr spc="-5" dirty="0"/>
              <a:t>Arguments</a:t>
            </a:r>
            <a:r>
              <a:rPr spc="-20" dirty="0"/>
              <a:t> </a:t>
            </a:r>
            <a:r>
              <a:rPr spc="5" dirty="0"/>
              <a:t>to</a:t>
            </a:r>
            <a:r>
              <a:rPr spc="-40" dirty="0"/>
              <a:t> </a:t>
            </a:r>
            <a:r>
              <a:rPr spc="-5" dirty="0"/>
              <a:t>Threads</a:t>
            </a:r>
          </a:p>
        </p:txBody>
      </p:sp>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15" dirty="0"/>
              <a:t>4-Threads</a:t>
            </a:r>
          </a:p>
        </p:txBody>
      </p:sp>
      <p:sp>
        <p:nvSpPr>
          <p:cNvPr id="5" name="object 5"/>
          <p:cNvSpPr txBox="1"/>
          <p:nvPr/>
        </p:nvSpPr>
        <p:spPr>
          <a:xfrm>
            <a:off x="8997829" y="6871149"/>
            <a:ext cx="271780" cy="240665"/>
          </a:xfrm>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z="1400" dirty="0">
                <a:latin typeface="Tahoma"/>
                <a:cs typeface="Tahoma"/>
              </a:rPr>
              <a:t>47</a:t>
            </a:fld>
            <a:endParaRPr sz="1400">
              <a:latin typeface="Tahoma"/>
              <a:cs typeface="Tahoma"/>
            </a:endParaRPr>
          </a:p>
        </p:txBody>
      </p:sp>
      <p:sp>
        <p:nvSpPr>
          <p:cNvPr id="3" name="object 3"/>
          <p:cNvSpPr txBox="1"/>
          <p:nvPr/>
        </p:nvSpPr>
        <p:spPr>
          <a:xfrm>
            <a:off x="860584" y="1602732"/>
            <a:ext cx="8272780" cy="5063490"/>
          </a:xfrm>
          <a:prstGeom prst="rect">
            <a:avLst/>
          </a:prstGeom>
        </p:spPr>
        <p:txBody>
          <a:bodyPr vert="horz" wrap="square" lIns="0" tIns="1905" rIns="0" bIns="0" rtlCol="0">
            <a:spAutoFit/>
          </a:bodyPr>
          <a:lstStyle/>
          <a:p>
            <a:pPr marL="354965" marR="926465" indent="-342900">
              <a:lnSpc>
                <a:spcPct val="103400"/>
              </a:lnSpc>
              <a:spcBef>
                <a:spcPts val="15"/>
              </a:spcBef>
              <a:buChar char="•"/>
              <a:tabLst>
                <a:tab pos="356235" algn="l"/>
                <a:tab pos="356870" algn="l"/>
              </a:tabLst>
            </a:pPr>
            <a:r>
              <a:rPr sz="2100" spc="-10" dirty="0">
                <a:latin typeface="Tahoma"/>
                <a:cs typeface="Tahoma"/>
              </a:rPr>
              <a:t>T</a:t>
            </a:r>
            <a:r>
              <a:rPr sz="2100" spc="5" dirty="0">
                <a:latin typeface="Tahoma"/>
                <a:cs typeface="Tahoma"/>
              </a:rPr>
              <a:t>h</a:t>
            </a:r>
            <a:r>
              <a:rPr sz="2100" dirty="0">
                <a:latin typeface="Tahoma"/>
                <a:cs typeface="Tahoma"/>
              </a:rPr>
              <a:t>e</a:t>
            </a:r>
            <a:r>
              <a:rPr sz="2100" spc="-5" dirty="0">
                <a:latin typeface="Tahoma"/>
                <a:cs typeface="Tahoma"/>
              </a:rPr>
              <a:t> </a:t>
            </a:r>
            <a:r>
              <a:rPr sz="2100" dirty="0">
                <a:latin typeface="Consolas"/>
                <a:cs typeface="Consolas"/>
              </a:rPr>
              <a:t>pth</a:t>
            </a:r>
            <a:r>
              <a:rPr sz="2100" spc="-25" dirty="0">
                <a:latin typeface="Consolas"/>
                <a:cs typeface="Consolas"/>
              </a:rPr>
              <a:t>r</a:t>
            </a:r>
            <a:r>
              <a:rPr sz="2100" dirty="0">
                <a:latin typeface="Consolas"/>
                <a:cs typeface="Consolas"/>
              </a:rPr>
              <a:t>ead_cr</a:t>
            </a:r>
            <a:r>
              <a:rPr sz="2100" spc="-25" dirty="0">
                <a:latin typeface="Consolas"/>
                <a:cs typeface="Consolas"/>
              </a:rPr>
              <a:t>e</a:t>
            </a:r>
            <a:r>
              <a:rPr sz="2100" dirty="0">
                <a:latin typeface="Consolas"/>
                <a:cs typeface="Consolas"/>
              </a:rPr>
              <a:t>ate</a:t>
            </a:r>
            <a:r>
              <a:rPr sz="2100" spc="-520" dirty="0">
                <a:latin typeface="Consolas"/>
                <a:cs typeface="Consolas"/>
              </a:rPr>
              <a:t> </a:t>
            </a:r>
            <a:r>
              <a:rPr sz="2100" spc="-10" dirty="0">
                <a:latin typeface="Tahoma"/>
                <a:cs typeface="Tahoma"/>
              </a:rPr>
              <a:t>p</a:t>
            </a:r>
            <a:r>
              <a:rPr sz="2100" spc="5" dirty="0">
                <a:latin typeface="Tahoma"/>
                <a:cs typeface="Tahoma"/>
              </a:rPr>
              <a:t>e</a:t>
            </a:r>
            <a:r>
              <a:rPr sz="2100" spc="-5" dirty="0">
                <a:latin typeface="Tahoma"/>
                <a:cs typeface="Tahoma"/>
              </a:rPr>
              <a:t>r</a:t>
            </a:r>
            <a:r>
              <a:rPr sz="2100" dirty="0">
                <a:latin typeface="Tahoma"/>
                <a:cs typeface="Tahoma"/>
              </a:rPr>
              <a:t>mi</a:t>
            </a:r>
            <a:r>
              <a:rPr sz="2100" spc="10" dirty="0">
                <a:latin typeface="Tahoma"/>
                <a:cs typeface="Tahoma"/>
              </a:rPr>
              <a:t>t</a:t>
            </a:r>
            <a:r>
              <a:rPr sz="2100" dirty="0">
                <a:latin typeface="Tahoma"/>
                <a:cs typeface="Tahoma"/>
              </a:rPr>
              <a:t>s</a:t>
            </a:r>
            <a:r>
              <a:rPr sz="2100" spc="-20" dirty="0">
                <a:latin typeface="Tahoma"/>
                <a:cs typeface="Tahoma"/>
              </a:rPr>
              <a:t> </a:t>
            </a:r>
            <a:r>
              <a:rPr sz="2100" spc="10" dirty="0">
                <a:latin typeface="Tahoma"/>
                <a:cs typeface="Tahoma"/>
              </a:rPr>
              <a:t>t</a:t>
            </a:r>
            <a:r>
              <a:rPr sz="2100" spc="5" dirty="0">
                <a:latin typeface="Tahoma"/>
                <a:cs typeface="Tahoma"/>
              </a:rPr>
              <a:t>h</a:t>
            </a:r>
            <a:r>
              <a:rPr sz="2100" dirty="0">
                <a:latin typeface="Tahoma"/>
                <a:cs typeface="Tahoma"/>
              </a:rPr>
              <a:t>e</a:t>
            </a:r>
            <a:r>
              <a:rPr sz="2100" spc="-20" dirty="0">
                <a:latin typeface="Tahoma"/>
                <a:cs typeface="Tahoma"/>
              </a:rPr>
              <a:t> </a:t>
            </a:r>
            <a:r>
              <a:rPr sz="2100" spc="15" dirty="0">
                <a:latin typeface="Tahoma"/>
                <a:cs typeface="Tahoma"/>
              </a:rPr>
              <a:t>p</a:t>
            </a:r>
            <a:r>
              <a:rPr sz="2100" spc="-5" dirty="0">
                <a:latin typeface="Tahoma"/>
                <a:cs typeface="Tahoma"/>
              </a:rPr>
              <a:t>r</a:t>
            </a:r>
            <a:r>
              <a:rPr sz="2100" spc="-10" dirty="0">
                <a:latin typeface="Tahoma"/>
                <a:cs typeface="Tahoma"/>
              </a:rPr>
              <a:t>og</a:t>
            </a:r>
            <a:r>
              <a:rPr sz="2100" spc="-5" dirty="0">
                <a:latin typeface="Tahoma"/>
                <a:cs typeface="Tahoma"/>
              </a:rPr>
              <a:t>r</a:t>
            </a:r>
            <a:r>
              <a:rPr sz="2100" spc="10" dirty="0">
                <a:latin typeface="Tahoma"/>
                <a:cs typeface="Tahoma"/>
              </a:rPr>
              <a:t>a</a:t>
            </a:r>
            <a:r>
              <a:rPr sz="2100" dirty="0">
                <a:latin typeface="Tahoma"/>
                <a:cs typeface="Tahoma"/>
              </a:rPr>
              <a:t>mm</a:t>
            </a:r>
            <a:r>
              <a:rPr sz="2100" spc="-15" dirty="0">
                <a:latin typeface="Tahoma"/>
                <a:cs typeface="Tahoma"/>
              </a:rPr>
              <a:t>e</a:t>
            </a:r>
            <a:r>
              <a:rPr sz="2100" dirty="0">
                <a:latin typeface="Tahoma"/>
                <a:cs typeface="Tahoma"/>
              </a:rPr>
              <a:t>r</a:t>
            </a:r>
            <a:r>
              <a:rPr sz="2100" spc="15" dirty="0">
                <a:latin typeface="Tahoma"/>
                <a:cs typeface="Tahoma"/>
              </a:rPr>
              <a:t> </a:t>
            </a:r>
            <a:r>
              <a:rPr sz="2100" spc="10" dirty="0">
                <a:latin typeface="Tahoma"/>
                <a:cs typeface="Tahoma"/>
              </a:rPr>
              <a:t>t</a:t>
            </a:r>
            <a:r>
              <a:rPr sz="2100" dirty="0">
                <a:latin typeface="Tahoma"/>
                <a:cs typeface="Tahoma"/>
              </a:rPr>
              <a:t>o</a:t>
            </a:r>
            <a:r>
              <a:rPr sz="2100" spc="-15" dirty="0">
                <a:latin typeface="Tahoma"/>
                <a:cs typeface="Tahoma"/>
              </a:rPr>
              <a:t> </a:t>
            </a:r>
            <a:r>
              <a:rPr sz="2100" spc="15" dirty="0">
                <a:latin typeface="Tahoma"/>
                <a:cs typeface="Tahoma"/>
              </a:rPr>
              <a:t>p</a:t>
            </a:r>
            <a:r>
              <a:rPr sz="2100" spc="-15" dirty="0">
                <a:latin typeface="Tahoma"/>
                <a:cs typeface="Tahoma"/>
              </a:rPr>
              <a:t>a</a:t>
            </a:r>
            <a:r>
              <a:rPr sz="2100" spc="5" dirty="0">
                <a:latin typeface="Tahoma"/>
                <a:cs typeface="Tahoma"/>
              </a:rPr>
              <a:t>s</a:t>
            </a:r>
            <a:r>
              <a:rPr sz="2100" dirty="0">
                <a:latin typeface="Tahoma"/>
                <a:cs typeface="Tahoma"/>
              </a:rPr>
              <a:t>s </a:t>
            </a:r>
            <a:r>
              <a:rPr sz="2100" spc="-10" dirty="0">
                <a:latin typeface="Tahoma"/>
                <a:cs typeface="Tahoma"/>
              </a:rPr>
              <a:t>o</a:t>
            </a:r>
            <a:r>
              <a:rPr sz="2100" spc="5" dirty="0">
                <a:latin typeface="Tahoma"/>
                <a:cs typeface="Tahoma"/>
              </a:rPr>
              <a:t>n</a:t>
            </a:r>
            <a:r>
              <a:rPr sz="2100" dirty="0">
                <a:latin typeface="Tahoma"/>
                <a:cs typeface="Tahoma"/>
              </a:rPr>
              <a:t>e  argument</a:t>
            </a:r>
            <a:r>
              <a:rPr sz="2100" spc="-20" dirty="0">
                <a:latin typeface="Tahoma"/>
                <a:cs typeface="Tahoma"/>
              </a:rPr>
              <a:t> </a:t>
            </a:r>
            <a:r>
              <a:rPr sz="2100" spc="5" dirty="0">
                <a:latin typeface="Tahoma"/>
                <a:cs typeface="Tahoma"/>
              </a:rPr>
              <a:t>to</a:t>
            </a:r>
            <a:r>
              <a:rPr sz="2100" spc="-15" dirty="0">
                <a:latin typeface="Tahoma"/>
                <a:cs typeface="Tahoma"/>
              </a:rPr>
              <a:t> </a:t>
            </a:r>
            <a:r>
              <a:rPr sz="2100" spc="5" dirty="0">
                <a:latin typeface="Tahoma"/>
                <a:cs typeface="Tahoma"/>
              </a:rPr>
              <a:t>the</a:t>
            </a:r>
            <a:r>
              <a:rPr sz="2100" spc="-25" dirty="0">
                <a:latin typeface="Tahoma"/>
                <a:cs typeface="Tahoma"/>
              </a:rPr>
              <a:t> </a:t>
            </a:r>
            <a:r>
              <a:rPr sz="2100" dirty="0">
                <a:latin typeface="Tahoma"/>
                <a:cs typeface="Tahoma"/>
              </a:rPr>
              <a:t>thread</a:t>
            </a:r>
            <a:r>
              <a:rPr sz="2100" spc="10" dirty="0">
                <a:latin typeface="Tahoma"/>
                <a:cs typeface="Tahoma"/>
              </a:rPr>
              <a:t> </a:t>
            </a:r>
            <a:r>
              <a:rPr sz="2100" dirty="0">
                <a:latin typeface="Tahoma"/>
                <a:cs typeface="Tahoma"/>
              </a:rPr>
              <a:t>start</a:t>
            </a:r>
            <a:r>
              <a:rPr sz="2100" spc="-20" dirty="0">
                <a:latin typeface="Tahoma"/>
                <a:cs typeface="Tahoma"/>
              </a:rPr>
              <a:t> </a:t>
            </a:r>
            <a:r>
              <a:rPr sz="2100" dirty="0">
                <a:latin typeface="Tahoma"/>
                <a:cs typeface="Tahoma"/>
              </a:rPr>
              <a:t>function</a:t>
            </a:r>
          </a:p>
          <a:p>
            <a:pPr marL="756285" lvl="1" indent="-287655">
              <a:lnSpc>
                <a:spcPct val="100000"/>
              </a:lnSpc>
              <a:spcBef>
                <a:spcPts val="375"/>
              </a:spcBef>
              <a:buChar char="–"/>
              <a:tabLst>
                <a:tab pos="756285" algn="l"/>
                <a:tab pos="756920" algn="l"/>
              </a:tabLst>
            </a:pPr>
            <a:r>
              <a:rPr sz="1900" spc="-10" dirty="0">
                <a:latin typeface="Tahoma"/>
                <a:cs typeface="Tahoma"/>
              </a:rPr>
              <a:t>Argument</a:t>
            </a:r>
            <a:r>
              <a:rPr sz="1900" spc="45" dirty="0">
                <a:latin typeface="Tahoma"/>
                <a:cs typeface="Tahoma"/>
              </a:rPr>
              <a:t> </a:t>
            </a:r>
            <a:r>
              <a:rPr sz="1900" spc="-5" dirty="0">
                <a:latin typeface="Tahoma"/>
                <a:cs typeface="Tahoma"/>
              </a:rPr>
              <a:t>must</a:t>
            </a:r>
            <a:r>
              <a:rPr sz="1900" spc="5" dirty="0">
                <a:latin typeface="Tahoma"/>
                <a:cs typeface="Tahoma"/>
              </a:rPr>
              <a:t> </a:t>
            </a:r>
            <a:r>
              <a:rPr sz="1900" spc="-10" dirty="0">
                <a:latin typeface="Tahoma"/>
                <a:cs typeface="Tahoma"/>
              </a:rPr>
              <a:t>be</a:t>
            </a:r>
            <a:r>
              <a:rPr sz="1900" spc="20" dirty="0">
                <a:latin typeface="Tahoma"/>
                <a:cs typeface="Tahoma"/>
              </a:rPr>
              <a:t> </a:t>
            </a:r>
            <a:r>
              <a:rPr sz="1900" spc="-5" dirty="0">
                <a:latin typeface="Tahoma"/>
                <a:cs typeface="Tahoma"/>
              </a:rPr>
              <a:t>passed</a:t>
            </a:r>
            <a:r>
              <a:rPr sz="1900" spc="30" dirty="0">
                <a:latin typeface="Tahoma"/>
                <a:cs typeface="Tahoma"/>
              </a:rPr>
              <a:t> </a:t>
            </a:r>
            <a:r>
              <a:rPr sz="1900" spc="-10" dirty="0">
                <a:latin typeface="Tahoma"/>
                <a:cs typeface="Tahoma"/>
              </a:rPr>
              <a:t>by</a:t>
            </a:r>
            <a:r>
              <a:rPr sz="1900" spc="20" dirty="0">
                <a:latin typeface="Tahoma"/>
                <a:cs typeface="Tahoma"/>
              </a:rPr>
              <a:t> </a:t>
            </a:r>
            <a:r>
              <a:rPr sz="1900" spc="-10" dirty="0">
                <a:latin typeface="Tahoma"/>
                <a:cs typeface="Tahoma"/>
              </a:rPr>
              <a:t>reference</a:t>
            </a:r>
            <a:r>
              <a:rPr sz="1900" spc="40" dirty="0">
                <a:latin typeface="Tahoma"/>
                <a:cs typeface="Tahoma"/>
              </a:rPr>
              <a:t> </a:t>
            </a:r>
            <a:r>
              <a:rPr sz="1900" spc="-5" dirty="0">
                <a:latin typeface="Tahoma"/>
                <a:cs typeface="Tahoma"/>
              </a:rPr>
              <a:t>and</a:t>
            </a:r>
            <a:r>
              <a:rPr sz="1900" spc="10" dirty="0">
                <a:latin typeface="Tahoma"/>
                <a:cs typeface="Tahoma"/>
              </a:rPr>
              <a:t> </a:t>
            </a:r>
            <a:r>
              <a:rPr sz="1900" spc="-5" dirty="0">
                <a:latin typeface="Tahoma"/>
                <a:cs typeface="Tahoma"/>
              </a:rPr>
              <a:t>cast</a:t>
            </a:r>
            <a:r>
              <a:rPr sz="1900" spc="5" dirty="0">
                <a:latin typeface="Tahoma"/>
                <a:cs typeface="Tahoma"/>
              </a:rPr>
              <a:t> </a:t>
            </a:r>
            <a:r>
              <a:rPr sz="1900" spc="-10" dirty="0">
                <a:latin typeface="Tahoma"/>
                <a:cs typeface="Tahoma"/>
              </a:rPr>
              <a:t>to</a:t>
            </a:r>
            <a:r>
              <a:rPr sz="1900" spc="30" dirty="0">
                <a:latin typeface="Tahoma"/>
                <a:cs typeface="Tahoma"/>
              </a:rPr>
              <a:t> </a:t>
            </a:r>
            <a:r>
              <a:rPr sz="1900" spc="-5" dirty="0">
                <a:latin typeface="Consolas"/>
                <a:cs typeface="Consolas"/>
              </a:rPr>
              <a:t>(void</a:t>
            </a:r>
            <a:r>
              <a:rPr sz="1900" spc="45" dirty="0">
                <a:latin typeface="Consolas"/>
                <a:cs typeface="Consolas"/>
              </a:rPr>
              <a:t> </a:t>
            </a:r>
            <a:r>
              <a:rPr sz="1900" spc="-5" dirty="0">
                <a:latin typeface="Consolas"/>
                <a:cs typeface="Consolas"/>
              </a:rPr>
              <a:t>*)</a:t>
            </a:r>
            <a:endParaRPr sz="1900" dirty="0">
              <a:latin typeface="Consolas"/>
              <a:cs typeface="Consolas"/>
            </a:endParaRPr>
          </a:p>
          <a:p>
            <a:pPr lvl="1">
              <a:lnSpc>
                <a:spcPct val="100000"/>
              </a:lnSpc>
              <a:spcBef>
                <a:spcPts val="45"/>
              </a:spcBef>
              <a:buFont typeface="Tahoma"/>
              <a:buChar char="–"/>
            </a:pPr>
            <a:endParaRPr sz="2550" dirty="0">
              <a:latin typeface="Consolas"/>
              <a:cs typeface="Consolas"/>
            </a:endParaRPr>
          </a:p>
          <a:p>
            <a:pPr marL="356235" indent="-344170">
              <a:lnSpc>
                <a:spcPct val="100000"/>
              </a:lnSpc>
              <a:buChar char="•"/>
              <a:tabLst>
                <a:tab pos="356235" algn="l"/>
                <a:tab pos="356870" algn="l"/>
              </a:tabLst>
            </a:pPr>
            <a:r>
              <a:rPr sz="2100" spc="-5" dirty="0">
                <a:latin typeface="Tahoma"/>
                <a:cs typeface="Tahoma"/>
              </a:rPr>
              <a:t>What </a:t>
            </a:r>
            <a:r>
              <a:rPr sz="2100" dirty="0">
                <a:latin typeface="Tahoma"/>
                <a:cs typeface="Tahoma"/>
              </a:rPr>
              <a:t>if</a:t>
            </a:r>
            <a:r>
              <a:rPr sz="2100" spc="-15" dirty="0">
                <a:latin typeface="Tahoma"/>
                <a:cs typeface="Tahoma"/>
              </a:rPr>
              <a:t> </a:t>
            </a:r>
            <a:r>
              <a:rPr sz="2100" spc="-5" dirty="0">
                <a:latin typeface="Tahoma"/>
                <a:cs typeface="Tahoma"/>
              </a:rPr>
              <a:t>we</a:t>
            </a:r>
            <a:r>
              <a:rPr sz="2100" spc="10" dirty="0">
                <a:latin typeface="Tahoma"/>
                <a:cs typeface="Tahoma"/>
              </a:rPr>
              <a:t> </a:t>
            </a:r>
            <a:r>
              <a:rPr sz="2100" spc="-5" dirty="0">
                <a:latin typeface="Tahoma"/>
                <a:cs typeface="Tahoma"/>
              </a:rPr>
              <a:t>want </a:t>
            </a:r>
            <a:r>
              <a:rPr sz="2100" spc="5" dirty="0">
                <a:latin typeface="Tahoma"/>
                <a:cs typeface="Tahoma"/>
              </a:rPr>
              <a:t>to</a:t>
            </a:r>
            <a:r>
              <a:rPr sz="2100" spc="-20" dirty="0">
                <a:latin typeface="Tahoma"/>
                <a:cs typeface="Tahoma"/>
              </a:rPr>
              <a:t> </a:t>
            </a:r>
            <a:r>
              <a:rPr sz="2100" spc="-5" dirty="0">
                <a:latin typeface="Tahoma"/>
                <a:cs typeface="Tahoma"/>
              </a:rPr>
              <a:t>pass</a:t>
            </a:r>
            <a:r>
              <a:rPr sz="2100" spc="-10" dirty="0">
                <a:latin typeface="Tahoma"/>
                <a:cs typeface="Tahoma"/>
              </a:rPr>
              <a:t> </a:t>
            </a:r>
            <a:r>
              <a:rPr sz="2100" dirty="0">
                <a:latin typeface="Tahoma"/>
                <a:cs typeface="Tahoma"/>
              </a:rPr>
              <a:t>multiple</a:t>
            </a:r>
            <a:r>
              <a:rPr sz="2100" spc="-30" dirty="0">
                <a:latin typeface="Tahoma"/>
                <a:cs typeface="Tahoma"/>
              </a:rPr>
              <a:t> </a:t>
            </a:r>
            <a:r>
              <a:rPr sz="2100" dirty="0">
                <a:latin typeface="Tahoma"/>
                <a:cs typeface="Tahoma"/>
              </a:rPr>
              <a:t>arguments?</a:t>
            </a:r>
          </a:p>
          <a:p>
            <a:pPr marL="756285" lvl="1" indent="-287655">
              <a:lnSpc>
                <a:spcPct val="100000"/>
              </a:lnSpc>
              <a:spcBef>
                <a:spcPts val="464"/>
              </a:spcBef>
              <a:buChar char="–"/>
              <a:tabLst>
                <a:tab pos="756285" algn="l"/>
                <a:tab pos="756920" algn="l"/>
              </a:tabLst>
            </a:pPr>
            <a:r>
              <a:rPr sz="1900" spc="-5" dirty="0">
                <a:latin typeface="Tahoma"/>
                <a:cs typeface="Tahoma"/>
              </a:rPr>
              <a:t>Create</a:t>
            </a:r>
            <a:r>
              <a:rPr sz="1900" spc="10" dirty="0">
                <a:latin typeface="Tahoma"/>
                <a:cs typeface="Tahoma"/>
              </a:rPr>
              <a:t> </a:t>
            </a:r>
            <a:r>
              <a:rPr sz="1900" spc="-5" dirty="0">
                <a:latin typeface="Tahoma"/>
                <a:cs typeface="Tahoma"/>
              </a:rPr>
              <a:t>a</a:t>
            </a:r>
            <a:r>
              <a:rPr sz="1900" dirty="0">
                <a:latin typeface="Tahoma"/>
                <a:cs typeface="Tahoma"/>
              </a:rPr>
              <a:t> </a:t>
            </a:r>
            <a:r>
              <a:rPr sz="1900" spc="-5" dirty="0">
                <a:latin typeface="Tahoma"/>
                <a:cs typeface="Tahoma"/>
              </a:rPr>
              <a:t>structure</a:t>
            </a:r>
            <a:r>
              <a:rPr sz="1900" spc="35" dirty="0">
                <a:latin typeface="Tahoma"/>
                <a:cs typeface="Tahoma"/>
              </a:rPr>
              <a:t> </a:t>
            </a:r>
            <a:r>
              <a:rPr sz="1900" spc="-10" dirty="0">
                <a:latin typeface="Tahoma"/>
                <a:cs typeface="Tahoma"/>
              </a:rPr>
              <a:t>which</a:t>
            </a:r>
            <a:r>
              <a:rPr sz="1900" spc="35" dirty="0">
                <a:latin typeface="Tahoma"/>
                <a:cs typeface="Tahoma"/>
              </a:rPr>
              <a:t> </a:t>
            </a:r>
            <a:r>
              <a:rPr sz="1900" spc="-5" dirty="0">
                <a:latin typeface="Tahoma"/>
                <a:cs typeface="Tahoma"/>
              </a:rPr>
              <a:t>contains</a:t>
            </a:r>
            <a:r>
              <a:rPr sz="1900" spc="35" dirty="0">
                <a:latin typeface="Tahoma"/>
                <a:cs typeface="Tahoma"/>
              </a:rPr>
              <a:t> </a:t>
            </a:r>
            <a:r>
              <a:rPr sz="1900" spc="-5" dirty="0">
                <a:latin typeface="Tahoma"/>
                <a:cs typeface="Tahoma"/>
              </a:rPr>
              <a:t>all</a:t>
            </a:r>
            <a:r>
              <a:rPr sz="1900" spc="15" dirty="0">
                <a:latin typeface="Tahoma"/>
                <a:cs typeface="Tahoma"/>
              </a:rPr>
              <a:t> </a:t>
            </a:r>
            <a:r>
              <a:rPr sz="1900" dirty="0">
                <a:latin typeface="Tahoma"/>
                <a:cs typeface="Tahoma"/>
              </a:rPr>
              <a:t>of</a:t>
            </a:r>
            <a:r>
              <a:rPr sz="1900" spc="-5" dirty="0">
                <a:latin typeface="Tahoma"/>
                <a:cs typeface="Tahoma"/>
              </a:rPr>
              <a:t> </a:t>
            </a:r>
            <a:r>
              <a:rPr sz="1900" dirty="0">
                <a:latin typeface="Tahoma"/>
                <a:cs typeface="Tahoma"/>
              </a:rPr>
              <a:t>the</a:t>
            </a:r>
            <a:r>
              <a:rPr sz="1900" spc="-5" dirty="0">
                <a:latin typeface="Tahoma"/>
                <a:cs typeface="Tahoma"/>
              </a:rPr>
              <a:t> arguments</a:t>
            </a:r>
            <a:endParaRPr sz="1900" dirty="0">
              <a:latin typeface="Tahoma"/>
              <a:cs typeface="Tahoma"/>
            </a:endParaRPr>
          </a:p>
          <a:p>
            <a:pPr marL="756285" lvl="1" indent="-287655">
              <a:lnSpc>
                <a:spcPct val="100000"/>
              </a:lnSpc>
              <a:spcBef>
                <a:spcPts val="370"/>
              </a:spcBef>
              <a:buChar char="–"/>
              <a:tabLst>
                <a:tab pos="756285" algn="l"/>
                <a:tab pos="756920" algn="l"/>
              </a:tabLst>
            </a:pPr>
            <a:r>
              <a:rPr sz="1900" spc="-5" dirty="0">
                <a:latin typeface="Tahoma"/>
                <a:cs typeface="Tahoma"/>
              </a:rPr>
              <a:t>Pass</a:t>
            </a:r>
            <a:r>
              <a:rPr sz="1900" spc="5" dirty="0">
                <a:latin typeface="Tahoma"/>
                <a:cs typeface="Tahoma"/>
              </a:rPr>
              <a:t> </a:t>
            </a:r>
            <a:r>
              <a:rPr sz="1900" spc="-5" dirty="0">
                <a:latin typeface="Tahoma"/>
                <a:cs typeface="Tahoma"/>
              </a:rPr>
              <a:t>a</a:t>
            </a:r>
            <a:r>
              <a:rPr sz="1900" spc="25" dirty="0">
                <a:latin typeface="Tahoma"/>
                <a:cs typeface="Tahoma"/>
              </a:rPr>
              <a:t> </a:t>
            </a:r>
            <a:r>
              <a:rPr sz="1900" spc="-10" dirty="0">
                <a:latin typeface="Tahoma"/>
                <a:cs typeface="Tahoma"/>
              </a:rPr>
              <a:t>pointer</a:t>
            </a:r>
            <a:r>
              <a:rPr sz="1900" spc="60" dirty="0">
                <a:latin typeface="Tahoma"/>
                <a:cs typeface="Tahoma"/>
              </a:rPr>
              <a:t> </a:t>
            </a:r>
            <a:r>
              <a:rPr sz="1900" spc="-10" dirty="0">
                <a:latin typeface="Tahoma"/>
                <a:cs typeface="Tahoma"/>
              </a:rPr>
              <a:t>to</a:t>
            </a:r>
            <a:r>
              <a:rPr sz="1900" spc="15" dirty="0">
                <a:latin typeface="Tahoma"/>
                <a:cs typeface="Tahoma"/>
              </a:rPr>
              <a:t> </a:t>
            </a:r>
            <a:r>
              <a:rPr sz="1900" spc="-5" dirty="0">
                <a:latin typeface="Tahoma"/>
                <a:cs typeface="Tahoma"/>
              </a:rPr>
              <a:t>the</a:t>
            </a:r>
            <a:r>
              <a:rPr sz="1900" spc="20" dirty="0">
                <a:latin typeface="Tahoma"/>
                <a:cs typeface="Tahoma"/>
              </a:rPr>
              <a:t> </a:t>
            </a:r>
            <a:r>
              <a:rPr sz="1900" spc="-5" dirty="0">
                <a:latin typeface="Tahoma"/>
                <a:cs typeface="Tahoma"/>
              </a:rPr>
              <a:t>structure</a:t>
            </a:r>
            <a:r>
              <a:rPr sz="1900" spc="25" dirty="0">
                <a:latin typeface="Tahoma"/>
                <a:cs typeface="Tahoma"/>
              </a:rPr>
              <a:t> </a:t>
            </a:r>
            <a:r>
              <a:rPr sz="1900" spc="-5" dirty="0">
                <a:latin typeface="Tahoma"/>
                <a:cs typeface="Tahoma"/>
              </a:rPr>
              <a:t>in</a:t>
            </a:r>
            <a:r>
              <a:rPr sz="1900" spc="20" dirty="0">
                <a:latin typeface="Tahoma"/>
                <a:cs typeface="Tahoma"/>
              </a:rPr>
              <a:t> </a:t>
            </a:r>
            <a:r>
              <a:rPr sz="1900" spc="-5" dirty="0">
                <a:latin typeface="Tahoma"/>
                <a:cs typeface="Tahoma"/>
              </a:rPr>
              <a:t>the</a:t>
            </a:r>
            <a:r>
              <a:rPr sz="1900" spc="35" dirty="0">
                <a:latin typeface="Tahoma"/>
                <a:cs typeface="Tahoma"/>
              </a:rPr>
              <a:t> </a:t>
            </a:r>
            <a:r>
              <a:rPr sz="1900" spc="-5" dirty="0">
                <a:latin typeface="Consolas"/>
                <a:cs typeface="Consolas"/>
              </a:rPr>
              <a:t>pthread_create</a:t>
            </a:r>
            <a:endParaRPr sz="1900" dirty="0">
              <a:latin typeface="Consolas"/>
              <a:cs typeface="Consolas"/>
            </a:endParaRPr>
          </a:p>
          <a:p>
            <a:pPr lvl="1">
              <a:lnSpc>
                <a:spcPct val="100000"/>
              </a:lnSpc>
              <a:spcBef>
                <a:spcPts val="40"/>
              </a:spcBef>
              <a:buFont typeface="Tahoma"/>
              <a:buChar char="–"/>
            </a:pPr>
            <a:endParaRPr sz="2550" dirty="0">
              <a:latin typeface="Consolas"/>
              <a:cs typeface="Consolas"/>
            </a:endParaRPr>
          </a:p>
          <a:p>
            <a:pPr marL="356235" indent="-344170">
              <a:lnSpc>
                <a:spcPct val="100000"/>
              </a:lnSpc>
              <a:buChar char="•"/>
              <a:tabLst>
                <a:tab pos="356235" algn="l"/>
                <a:tab pos="356870" algn="l"/>
              </a:tabLst>
            </a:pPr>
            <a:r>
              <a:rPr sz="2100" dirty="0">
                <a:latin typeface="Tahoma"/>
                <a:cs typeface="Tahoma"/>
              </a:rPr>
              <a:t>Once</a:t>
            </a:r>
            <a:r>
              <a:rPr sz="2100" spc="-5" dirty="0">
                <a:latin typeface="Tahoma"/>
                <a:cs typeface="Tahoma"/>
              </a:rPr>
              <a:t> created</a:t>
            </a:r>
            <a:r>
              <a:rPr sz="2100" spc="5" dirty="0">
                <a:latin typeface="Tahoma"/>
                <a:cs typeface="Tahoma"/>
              </a:rPr>
              <a:t> </a:t>
            </a:r>
            <a:r>
              <a:rPr sz="2100" spc="-5" dirty="0">
                <a:latin typeface="Tahoma"/>
                <a:cs typeface="Tahoma"/>
              </a:rPr>
              <a:t>threads have</a:t>
            </a:r>
            <a:r>
              <a:rPr sz="2100" dirty="0">
                <a:latin typeface="Tahoma"/>
                <a:cs typeface="Tahoma"/>
              </a:rPr>
              <a:t> non-deterministic</a:t>
            </a:r>
            <a:r>
              <a:rPr sz="2100" spc="-35" dirty="0">
                <a:latin typeface="Tahoma"/>
                <a:cs typeface="Tahoma"/>
              </a:rPr>
              <a:t> </a:t>
            </a:r>
            <a:r>
              <a:rPr sz="2100" dirty="0">
                <a:latin typeface="Tahoma"/>
                <a:cs typeface="Tahoma"/>
              </a:rPr>
              <a:t>start-up</a:t>
            </a:r>
            <a:r>
              <a:rPr sz="2100" spc="-20" dirty="0">
                <a:latin typeface="Tahoma"/>
                <a:cs typeface="Tahoma"/>
              </a:rPr>
              <a:t> </a:t>
            </a:r>
            <a:r>
              <a:rPr sz="2100" dirty="0">
                <a:latin typeface="Tahoma"/>
                <a:cs typeface="Tahoma"/>
              </a:rPr>
              <a:t>&amp;</a:t>
            </a:r>
            <a:r>
              <a:rPr sz="2100" spc="5" dirty="0">
                <a:latin typeface="Tahoma"/>
                <a:cs typeface="Tahoma"/>
              </a:rPr>
              <a:t> </a:t>
            </a:r>
            <a:r>
              <a:rPr sz="2100" dirty="0">
                <a:latin typeface="Tahoma"/>
                <a:cs typeface="Tahoma"/>
              </a:rPr>
              <a:t>scheduling</a:t>
            </a:r>
          </a:p>
          <a:p>
            <a:pPr marL="756285" lvl="1" indent="-287655">
              <a:lnSpc>
                <a:spcPct val="100000"/>
              </a:lnSpc>
              <a:spcBef>
                <a:spcPts val="465"/>
              </a:spcBef>
              <a:buChar char="–"/>
              <a:tabLst>
                <a:tab pos="756285" algn="l"/>
                <a:tab pos="756920" algn="l"/>
              </a:tabLst>
            </a:pPr>
            <a:r>
              <a:rPr sz="1900" spc="-5" dirty="0">
                <a:latin typeface="Tahoma"/>
                <a:cs typeface="Tahoma"/>
              </a:rPr>
              <a:t>How</a:t>
            </a:r>
            <a:r>
              <a:rPr sz="1900" dirty="0">
                <a:latin typeface="Tahoma"/>
                <a:cs typeface="Tahoma"/>
              </a:rPr>
              <a:t> to</a:t>
            </a:r>
            <a:r>
              <a:rPr sz="1900" spc="20" dirty="0">
                <a:latin typeface="Tahoma"/>
                <a:cs typeface="Tahoma"/>
              </a:rPr>
              <a:t> </a:t>
            </a:r>
            <a:r>
              <a:rPr sz="1900" spc="-5" dirty="0">
                <a:latin typeface="Tahoma"/>
                <a:cs typeface="Tahoma"/>
              </a:rPr>
              <a:t>safely</a:t>
            </a:r>
            <a:r>
              <a:rPr sz="1900" spc="10" dirty="0">
                <a:latin typeface="Tahoma"/>
                <a:cs typeface="Tahoma"/>
              </a:rPr>
              <a:t> </a:t>
            </a:r>
            <a:r>
              <a:rPr sz="1900" spc="-5" dirty="0">
                <a:latin typeface="Tahoma"/>
                <a:cs typeface="Tahoma"/>
              </a:rPr>
              <a:t>pass</a:t>
            </a:r>
            <a:r>
              <a:rPr sz="1900" spc="15" dirty="0">
                <a:latin typeface="Tahoma"/>
                <a:cs typeface="Tahoma"/>
              </a:rPr>
              <a:t> </a:t>
            </a:r>
            <a:r>
              <a:rPr sz="1900" spc="-5" dirty="0">
                <a:latin typeface="Tahoma"/>
                <a:cs typeface="Tahoma"/>
              </a:rPr>
              <a:t>data/argument</a:t>
            </a:r>
            <a:r>
              <a:rPr sz="1900" spc="35" dirty="0">
                <a:latin typeface="Tahoma"/>
                <a:cs typeface="Tahoma"/>
              </a:rPr>
              <a:t> </a:t>
            </a:r>
            <a:r>
              <a:rPr sz="1900" dirty="0">
                <a:latin typeface="Tahoma"/>
                <a:cs typeface="Tahoma"/>
              </a:rPr>
              <a:t>to</a:t>
            </a:r>
            <a:r>
              <a:rPr sz="1900" spc="20" dirty="0">
                <a:latin typeface="Tahoma"/>
                <a:cs typeface="Tahoma"/>
              </a:rPr>
              <a:t> </a:t>
            </a:r>
            <a:r>
              <a:rPr sz="1900" spc="-5" dirty="0">
                <a:latin typeface="Tahoma"/>
                <a:cs typeface="Tahoma"/>
              </a:rPr>
              <a:t>newly</a:t>
            </a:r>
            <a:r>
              <a:rPr sz="1900" spc="35" dirty="0">
                <a:latin typeface="Tahoma"/>
                <a:cs typeface="Tahoma"/>
              </a:rPr>
              <a:t> </a:t>
            </a:r>
            <a:r>
              <a:rPr sz="1900" spc="-10" dirty="0">
                <a:latin typeface="Tahoma"/>
                <a:cs typeface="Tahoma"/>
              </a:rPr>
              <a:t>created</a:t>
            </a:r>
            <a:r>
              <a:rPr sz="1900" spc="20" dirty="0">
                <a:latin typeface="Tahoma"/>
                <a:cs typeface="Tahoma"/>
              </a:rPr>
              <a:t> </a:t>
            </a:r>
            <a:r>
              <a:rPr sz="1900" spc="-5" dirty="0">
                <a:latin typeface="Tahoma"/>
                <a:cs typeface="Tahoma"/>
              </a:rPr>
              <a:t>threads?</a:t>
            </a:r>
            <a:endParaRPr sz="1900" dirty="0">
              <a:latin typeface="Tahoma"/>
              <a:cs typeface="Tahoma"/>
            </a:endParaRPr>
          </a:p>
          <a:p>
            <a:pPr marL="756285" lvl="1" indent="-287655">
              <a:lnSpc>
                <a:spcPct val="100000"/>
              </a:lnSpc>
              <a:spcBef>
                <a:spcPts val="459"/>
              </a:spcBef>
              <a:buChar char="–"/>
              <a:tabLst>
                <a:tab pos="756285" algn="l"/>
                <a:tab pos="756920" algn="l"/>
              </a:tabLst>
            </a:pPr>
            <a:r>
              <a:rPr sz="1900" spc="-5" dirty="0">
                <a:latin typeface="Tahoma"/>
                <a:cs typeface="Tahoma"/>
              </a:rPr>
              <a:t>Make</a:t>
            </a:r>
            <a:r>
              <a:rPr sz="1900" spc="10" dirty="0">
                <a:latin typeface="Tahoma"/>
                <a:cs typeface="Tahoma"/>
              </a:rPr>
              <a:t> </a:t>
            </a:r>
            <a:r>
              <a:rPr sz="1900" spc="-10" dirty="0">
                <a:latin typeface="Tahoma"/>
                <a:cs typeface="Tahoma"/>
              </a:rPr>
              <a:t>sure</a:t>
            </a:r>
            <a:r>
              <a:rPr sz="1900" spc="15" dirty="0">
                <a:latin typeface="Tahoma"/>
                <a:cs typeface="Tahoma"/>
              </a:rPr>
              <a:t> </a:t>
            </a:r>
            <a:r>
              <a:rPr sz="1900" spc="-5" dirty="0">
                <a:latin typeface="Tahoma"/>
                <a:cs typeface="Tahoma"/>
              </a:rPr>
              <a:t>that</a:t>
            </a:r>
            <a:r>
              <a:rPr sz="1900" spc="20" dirty="0">
                <a:latin typeface="Tahoma"/>
                <a:cs typeface="Tahoma"/>
              </a:rPr>
              <a:t> </a:t>
            </a:r>
            <a:r>
              <a:rPr sz="1900" spc="-5" dirty="0">
                <a:latin typeface="Tahoma"/>
                <a:cs typeface="Tahoma"/>
              </a:rPr>
              <a:t>all</a:t>
            </a:r>
            <a:r>
              <a:rPr sz="1900" spc="15" dirty="0">
                <a:latin typeface="Tahoma"/>
                <a:cs typeface="Tahoma"/>
              </a:rPr>
              <a:t> </a:t>
            </a:r>
            <a:r>
              <a:rPr sz="1900" spc="-5" dirty="0">
                <a:latin typeface="Tahoma"/>
                <a:cs typeface="Tahoma"/>
              </a:rPr>
              <a:t>passed</a:t>
            </a:r>
            <a:r>
              <a:rPr sz="1900" dirty="0">
                <a:latin typeface="Tahoma"/>
                <a:cs typeface="Tahoma"/>
              </a:rPr>
              <a:t> </a:t>
            </a:r>
            <a:r>
              <a:rPr sz="1900" spc="-5" dirty="0">
                <a:latin typeface="Tahoma"/>
                <a:cs typeface="Tahoma"/>
              </a:rPr>
              <a:t>data</a:t>
            </a:r>
            <a:r>
              <a:rPr sz="1900" spc="20" dirty="0">
                <a:latin typeface="Tahoma"/>
                <a:cs typeface="Tahoma"/>
              </a:rPr>
              <a:t> </a:t>
            </a:r>
            <a:r>
              <a:rPr sz="1900" spc="-5" dirty="0">
                <a:latin typeface="Tahoma"/>
                <a:cs typeface="Tahoma"/>
              </a:rPr>
              <a:t>is</a:t>
            </a:r>
            <a:r>
              <a:rPr sz="1900" dirty="0">
                <a:latin typeface="Tahoma"/>
                <a:cs typeface="Tahoma"/>
              </a:rPr>
              <a:t> </a:t>
            </a:r>
            <a:r>
              <a:rPr sz="1900" spc="-5" dirty="0">
                <a:latin typeface="Tahoma"/>
                <a:cs typeface="Tahoma"/>
              </a:rPr>
              <a:t>thread</a:t>
            </a:r>
            <a:r>
              <a:rPr sz="1900" spc="25" dirty="0">
                <a:latin typeface="Tahoma"/>
                <a:cs typeface="Tahoma"/>
              </a:rPr>
              <a:t> </a:t>
            </a:r>
            <a:r>
              <a:rPr sz="1900" spc="-5" dirty="0">
                <a:latin typeface="Tahoma"/>
                <a:cs typeface="Tahoma"/>
              </a:rPr>
              <a:t>safe</a:t>
            </a:r>
            <a:endParaRPr sz="1900" dirty="0">
              <a:latin typeface="Tahoma"/>
              <a:cs typeface="Tahoma"/>
            </a:endParaRPr>
          </a:p>
          <a:p>
            <a:pPr marL="1155065" lvl="2" indent="-228600">
              <a:lnSpc>
                <a:spcPct val="100000"/>
              </a:lnSpc>
              <a:spcBef>
                <a:spcPts val="400"/>
              </a:spcBef>
              <a:buFont typeface="Wingdings"/>
              <a:buChar char=""/>
              <a:tabLst>
                <a:tab pos="1155700" algn="l"/>
              </a:tabLst>
            </a:pPr>
            <a:r>
              <a:rPr sz="1700" dirty="0">
                <a:latin typeface="Tahoma"/>
                <a:cs typeface="Tahoma"/>
              </a:rPr>
              <a:t>i.e.,</a:t>
            </a:r>
            <a:r>
              <a:rPr sz="1700" spc="-15" dirty="0">
                <a:latin typeface="Tahoma"/>
                <a:cs typeface="Tahoma"/>
              </a:rPr>
              <a:t> </a:t>
            </a:r>
            <a:r>
              <a:rPr sz="1700" dirty="0">
                <a:latin typeface="Tahoma"/>
                <a:cs typeface="Tahoma"/>
              </a:rPr>
              <a:t>it </a:t>
            </a:r>
            <a:r>
              <a:rPr sz="1700" spc="-5" dirty="0">
                <a:latin typeface="Tahoma"/>
                <a:cs typeface="Tahoma"/>
              </a:rPr>
              <a:t>cannot</a:t>
            </a:r>
            <a:r>
              <a:rPr sz="1700" spc="-20" dirty="0">
                <a:latin typeface="Tahoma"/>
                <a:cs typeface="Tahoma"/>
              </a:rPr>
              <a:t> </a:t>
            </a:r>
            <a:r>
              <a:rPr sz="1700" spc="-5" dirty="0">
                <a:latin typeface="Tahoma"/>
                <a:cs typeface="Tahoma"/>
              </a:rPr>
              <a:t>be</a:t>
            </a:r>
            <a:r>
              <a:rPr sz="1700" spc="15" dirty="0">
                <a:latin typeface="Tahoma"/>
                <a:cs typeface="Tahoma"/>
              </a:rPr>
              <a:t> </a:t>
            </a:r>
            <a:r>
              <a:rPr sz="1700" dirty="0">
                <a:latin typeface="Tahoma"/>
                <a:cs typeface="Tahoma"/>
              </a:rPr>
              <a:t>changed</a:t>
            </a:r>
            <a:r>
              <a:rPr sz="1700" spc="-15" dirty="0">
                <a:latin typeface="Tahoma"/>
                <a:cs typeface="Tahoma"/>
              </a:rPr>
              <a:t> </a:t>
            </a:r>
            <a:r>
              <a:rPr sz="1700" spc="-5" dirty="0">
                <a:latin typeface="Tahoma"/>
                <a:cs typeface="Tahoma"/>
              </a:rPr>
              <a:t>by other</a:t>
            </a:r>
            <a:r>
              <a:rPr sz="1700" spc="-10" dirty="0">
                <a:latin typeface="Tahoma"/>
                <a:cs typeface="Tahoma"/>
              </a:rPr>
              <a:t> </a:t>
            </a:r>
            <a:r>
              <a:rPr sz="1700" dirty="0">
                <a:latin typeface="Tahoma"/>
                <a:cs typeface="Tahoma"/>
              </a:rPr>
              <a:t>threads</a:t>
            </a:r>
          </a:p>
          <a:p>
            <a:pPr marL="756285" marR="138430" lvl="1" indent="-287020">
              <a:lnSpc>
                <a:spcPct val="100000"/>
              </a:lnSpc>
              <a:spcBef>
                <a:spcPts val="459"/>
              </a:spcBef>
              <a:buChar char="–"/>
              <a:tabLst>
                <a:tab pos="756285" algn="l"/>
                <a:tab pos="756920" algn="l"/>
              </a:tabLst>
            </a:pPr>
            <a:r>
              <a:rPr sz="1900" spc="-10" dirty="0">
                <a:latin typeface="Tahoma"/>
                <a:cs typeface="Tahoma"/>
              </a:rPr>
              <a:t>The</a:t>
            </a:r>
            <a:r>
              <a:rPr sz="1900" spc="15" dirty="0">
                <a:latin typeface="Tahoma"/>
                <a:cs typeface="Tahoma"/>
              </a:rPr>
              <a:t> </a:t>
            </a:r>
            <a:r>
              <a:rPr sz="1900" spc="-5" dirty="0">
                <a:latin typeface="Tahoma"/>
                <a:cs typeface="Tahoma"/>
              </a:rPr>
              <a:t>calling</a:t>
            </a:r>
            <a:r>
              <a:rPr sz="1900" spc="25" dirty="0">
                <a:latin typeface="Tahoma"/>
                <a:cs typeface="Tahoma"/>
              </a:rPr>
              <a:t> </a:t>
            </a:r>
            <a:r>
              <a:rPr sz="1900" spc="-5" dirty="0">
                <a:latin typeface="Tahoma"/>
                <a:cs typeface="Tahoma"/>
              </a:rPr>
              <a:t>function</a:t>
            </a:r>
            <a:r>
              <a:rPr sz="1900" spc="35" dirty="0">
                <a:latin typeface="Tahoma"/>
                <a:cs typeface="Tahoma"/>
              </a:rPr>
              <a:t> </a:t>
            </a:r>
            <a:r>
              <a:rPr sz="1900" spc="-5" dirty="0">
                <a:latin typeface="Tahoma"/>
                <a:cs typeface="Tahoma"/>
              </a:rPr>
              <a:t>must</a:t>
            </a:r>
            <a:r>
              <a:rPr sz="1900" spc="20" dirty="0">
                <a:latin typeface="Tahoma"/>
                <a:cs typeface="Tahoma"/>
              </a:rPr>
              <a:t> </a:t>
            </a:r>
            <a:r>
              <a:rPr sz="1900" spc="-5" dirty="0">
                <a:latin typeface="Tahoma"/>
                <a:cs typeface="Tahoma"/>
              </a:rPr>
              <a:t>ensure</a:t>
            </a:r>
            <a:r>
              <a:rPr sz="1900" spc="15" dirty="0">
                <a:latin typeface="Tahoma"/>
                <a:cs typeface="Tahoma"/>
              </a:rPr>
              <a:t> </a:t>
            </a:r>
            <a:r>
              <a:rPr sz="1900" spc="-5" dirty="0">
                <a:latin typeface="Tahoma"/>
                <a:cs typeface="Tahoma"/>
              </a:rPr>
              <a:t>that</a:t>
            </a:r>
            <a:r>
              <a:rPr sz="1900" spc="20" dirty="0">
                <a:latin typeface="Tahoma"/>
                <a:cs typeface="Tahoma"/>
              </a:rPr>
              <a:t> </a:t>
            </a:r>
            <a:r>
              <a:rPr sz="1900" spc="-5" dirty="0">
                <a:latin typeface="Tahoma"/>
                <a:cs typeface="Tahoma"/>
              </a:rPr>
              <a:t>argument</a:t>
            </a:r>
            <a:r>
              <a:rPr sz="1900" spc="40" dirty="0">
                <a:latin typeface="Tahoma"/>
                <a:cs typeface="Tahoma"/>
              </a:rPr>
              <a:t> </a:t>
            </a:r>
            <a:r>
              <a:rPr sz="1900" spc="-5" dirty="0">
                <a:latin typeface="Tahoma"/>
                <a:cs typeface="Tahoma"/>
              </a:rPr>
              <a:t>remains</a:t>
            </a:r>
            <a:r>
              <a:rPr sz="1900" spc="20" dirty="0">
                <a:latin typeface="Tahoma"/>
                <a:cs typeface="Tahoma"/>
              </a:rPr>
              <a:t> </a:t>
            </a:r>
            <a:r>
              <a:rPr sz="1900" spc="-5" dirty="0">
                <a:latin typeface="Tahoma"/>
                <a:cs typeface="Tahoma"/>
              </a:rPr>
              <a:t>valid</a:t>
            </a:r>
            <a:r>
              <a:rPr sz="1900" spc="25" dirty="0">
                <a:latin typeface="Tahoma"/>
                <a:cs typeface="Tahoma"/>
              </a:rPr>
              <a:t> </a:t>
            </a:r>
            <a:r>
              <a:rPr sz="1900" spc="-5" dirty="0">
                <a:latin typeface="Tahoma"/>
                <a:cs typeface="Tahoma"/>
              </a:rPr>
              <a:t>for </a:t>
            </a:r>
            <a:r>
              <a:rPr sz="1900" dirty="0">
                <a:latin typeface="Tahoma"/>
                <a:cs typeface="Tahoma"/>
              </a:rPr>
              <a:t>the </a:t>
            </a:r>
            <a:r>
              <a:rPr sz="1900" spc="-580" dirty="0">
                <a:latin typeface="Tahoma"/>
                <a:cs typeface="Tahoma"/>
              </a:rPr>
              <a:t> </a:t>
            </a:r>
            <a:r>
              <a:rPr sz="1900" spc="-10" dirty="0">
                <a:latin typeface="Tahoma"/>
                <a:cs typeface="Tahoma"/>
              </a:rPr>
              <a:t>new</a:t>
            </a:r>
            <a:r>
              <a:rPr sz="1900" spc="20" dirty="0">
                <a:latin typeface="Tahoma"/>
                <a:cs typeface="Tahoma"/>
              </a:rPr>
              <a:t> </a:t>
            </a:r>
            <a:r>
              <a:rPr sz="1900" spc="-5" dirty="0">
                <a:latin typeface="Tahoma"/>
                <a:cs typeface="Tahoma"/>
              </a:rPr>
              <a:t>thread</a:t>
            </a:r>
            <a:r>
              <a:rPr sz="1900" spc="25" dirty="0">
                <a:latin typeface="Tahoma"/>
                <a:cs typeface="Tahoma"/>
              </a:rPr>
              <a:t> </a:t>
            </a:r>
            <a:r>
              <a:rPr sz="1900" spc="-10" dirty="0">
                <a:latin typeface="Tahoma"/>
                <a:cs typeface="Tahoma"/>
              </a:rPr>
              <a:t>throughout</a:t>
            </a:r>
            <a:r>
              <a:rPr sz="1900" spc="60" dirty="0">
                <a:latin typeface="Tahoma"/>
                <a:cs typeface="Tahoma"/>
              </a:rPr>
              <a:t> </a:t>
            </a:r>
            <a:r>
              <a:rPr sz="1900" spc="-5" dirty="0">
                <a:latin typeface="Tahoma"/>
                <a:cs typeface="Tahoma"/>
              </a:rPr>
              <a:t>its</a:t>
            </a:r>
            <a:r>
              <a:rPr sz="1900" dirty="0">
                <a:latin typeface="Tahoma"/>
                <a:cs typeface="Tahoma"/>
              </a:rPr>
              <a:t> </a:t>
            </a:r>
            <a:r>
              <a:rPr sz="1900" spc="-5" dirty="0">
                <a:latin typeface="Tahoma"/>
                <a:cs typeface="Tahoma"/>
              </a:rPr>
              <a:t>lifetime</a:t>
            </a:r>
            <a:endParaRPr sz="1900" dirty="0">
              <a:latin typeface="Tahoma"/>
              <a:cs typeface="Tahoma"/>
            </a:endParaRPr>
          </a:p>
          <a:p>
            <a:pPr marL="1155065" lvl="2" indent="-228600">
              <a:lnSpc>
                <a:spcPct val="100000"/>
              </a:lnSpc>
              <a:spcBef>
                <a:spcPts val="405"/>
              </a:spcBef>
              <a:buFont typeface="Wingdings"/>
              <a:buChar char=""/>
              <a:tabLst>
                <a:tab pos="1155700" algn="l"/>
              </a:tabLst>
            </a:pPr>
            <a:r>
              <a:rPr sz="1700" dirty="0">
                <a:latin typeface="Tahoma"/>
                <a:cs typeface="Tahoma"/>
              </a:rPr>
              <a:t>At </a:t>
            </a:r>
            <a:r>
              <a:rPr sz="1700" spc="-5" dirty="0">
                <a:latin typeface="Tahoma"/>
                <a:cs typeface="Tahoma"/>
              </a:rPr>
              <a:t>least</a:t>
            </a:r>
            <a:r>
              <a:rPr sz="1700" spc="5" dirty="0">
                <a:latin typeface="Tahoma"/>
                <a:cs typeface="Tahoma"/>
              </a:rPr>
              <a:t> </a:t>
            </a:r>
            <a:r>
              <a:rPr sz="1700" spc="-5" dirty="0">
                <a:latin typeface="Tahoma"/>
                <a:cs typeface="Tahoma"/>
              </a:rPr>
              <a:t>until thread</a:t>
            </a:r>
            <a:r>
              <a:rPr sz="1700" spc="-15" dirty="0">
                <a:latin typeface="Tahoma"/>
                <a:cs typeface="Tahoma"/>
              </a:rPr>
              <a:t> </a:t>
            </a:r>
            <a:r>
              <a:rPr sz="1700" dirty="0">
                <a:latin typeface="Tahoma"/>
                <a:cs typeface="Tahoma"/>
              </a:rPr>
              <a:t>has </a:t>
            </a:r>
            <a:r>
              <a:rPr sz="1700" spc="-5" dirty="0">
                <a:latin typeface="Tahoma"/>
                <a:cs typeface="Tahoma"/>
              </a:rPr>
              <a:t>finished</a:t>
            </a:r>
            <a:r>
              <a:rPr sz="1700" spc="5" dirty="0">
                <a:latin typeface="Tahoma"/>
                <a:cs typeface="Tahoma"/>
              </a:rPr>
              <a:t> </a:t>
            </a:r>
            <a:r>
              <a:rPr sz="1700" dirty="0">
                <a:latin typeface="Tahoma"/>
                <a:cs typeface="Tahoma"/>
              </a:rPr>
              <a:t>accessing</a:t>
            </a:r>
            <a:r>
              <a:rPr sz="1700" spc="-10" dirty="0">
                <a:latin typeface="Tahoma"/>
                <a:cs typeface="Tahoma"/>
              </a:rPr>
              <a:t> it</a:t>
            </a:r>
            <a:endParaRPr sz="1700" dirty="0">
              <a:latin typeface="Tahoma"/>
              <a:cs typeface="Tahoma"/>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9082" y="807240"/>
            <a:ext cx="4807585" cy="452120"/>
          </a:xfrm>
          <a:prstGeom prst="rect">
            <a:avLst/>
          </a:prstGeom>
        </p:spPr>
        <p:txBody>
          <a:bodyPr vert="horz" wrap="square" lIns="0" tIns="12065" rIns="0" bIns="0" rtlCol="0">
            <a:spAutoFit/>
          </a:bodyPr>
          <a:lstStyle/>
          <a:p>
            <a:pPr marL="12700">
              <a:lnSpc>
                <a:spcPct val="100000"/>
              </a:lnSpc>
              <a:spcBef>
                <a:spcPts val="95"/>
              </a:spcBef>
            </a:pPr>
            <a:r>
              <a:rPr spc="-5" dirty="0"/>
              <a:t>Passing</a:t>
            </a:r>
            <a:r>
              <a:rPr spc="15" dirty="0"/>
              <a:t> </a:t>
            </a:r>
            <a:r>
              <a:rPr spc="-5" dirty="0"/>
              <a:t>Arguments</a:t>
            </a:r>
            <a:r>
              <a:rPr spc="-20" dirty="0"/>
              <a:t> </a:t>
            </a:r>
            <a:r>
              <a:rPr spc="5" dirty="0"/>
              <a:t>to</a:t>
            </a:r>
            <a:r>
              <a:rPr spc="-40" dirty="0"/>
              <a:t> </a:t>
            </a:r>
            <a:r>
              <a:rPr spc="-5" dirty="0"/>
              <a:t>Threads</a:t>
            </a:r>
          </a:p>
        </p:txBody>
      </p:sp>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15" dirty="0"/>
              <a:t>4-Threads</a:t>
            </a:r>
          </a:p>
        </p:txBody>
      </p:sp>
      <p:sp>
        <p:nvSpPr>
          <p:cNvPr id="5" name="object 5"/>
          <p:cNvSpPr txBox="1"/>
          <p:nvPr/>
        </p:nvSpPr>
        <p:spPr>
          <a:xfrm>
            <a:off x="8997829" y="6871149"/>
            <a:ext cx="271780" cy="240665"/>
          </a:xfrm>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z="1400" dirty="0">
                <a:latin typeface="Tahoma"/>
                <a:cs typeface="Tahoma"/>
              </a:rPr>
              <a:t>48</a:t>
            </a:fld>
            <a:endParaRPr sz="1400">
              <a:latin typeface="Tahoma"/>
              <a:cs typeface="Tahoma"/>
            </a:endParaRPr>
          </a:p>
        </p:txBody>
      </p:sp>
      <p:sp>
        <p:nvSpPr>
          <p:cNvPr id="3" name="object 3"/>
          <p:cNvSpPr txBox="1"/>
          <p:nvPr/>
        </p:nvSpPr>
        <p:spPr>
          <a:xfrm>
            <a:off x="860584" y="1562698"/>
            <a:ext cx="8288020" cy="5123180"/>
          </a:xfrm>
          <a:prstGeom prst="rect">
            <a:avLst/>
          </a:prstGeom>
        </p:spPr>
        <p:txBody>
          <a:bodyPr vert="horz" wrap="square" lIns="0" tIns="63500" rIns="0" bIns="0" rtlCol="0">
            <a:spAutoFit/>
          </a:bodyPr>
          <a:lstStyle/>
          <a:p>
            <a:pPr marL="354965" indent="-342900">
              <a:lnSpc>
                <a:spcPct val="100000"/>
              </a:lnSpc>
              <a:spcBef>
                <a:spcPts val="500"/>
              </a:spcBef>
              <a:buClr>
                <a:srgbClr val="000000"/>
              </a:buClr>
              <a:buChar char="•"/>
              <a:tabLst>
                <a:tab pos="354965" algn="l"/>
                <a:tab pos="355600" algn="l"/>
              </a:tabLst>
            </a:pPr>
            <a:r>
              <a:rPr sz="2100" spc="-5" dirty="0">
                <a:solidFill>
                  <a:srgbClr val="0070BF"/>
                </a:solidFill>
                <a:latin typeface="Tahoma"/>
                <a:cs typeface="Tahoma"/>
              </a:rPr>
              <a:t>Incorrectly</a:t>
            </a:r>
            <a:r>
              <a:rPr sz="2100" dirty="0">
                <a:solidFill>
                  <a:srgbClr val="0070BF"/>
                </a:solidFill>
                <a:latin typeface="Tahoma"/>
                <a:cs typeface="Tahoma"/>
              </a:rPr>
              <a:t> </a:t>
            </a:r>
            <a:r>
              <a:rPr sz="2100" spc="-5" dirty="0">
                <a:latin typeface="Tahoma"/>
                <a:cs typeface="Tahoma"/>
              </a:rPr>
              <a:t>passed </a:t>
            </a:r>
            <a:r>
              <a:rPr sz="2100" dirty="0">
                <a:latin typeface="Tahoma"/>
                <a:cs typeface="Tahoma"/>
              </a:rPr>
              <a:t>arguments</a:t>
            </a:r>
          </a:p>
          <a:p>
            <a:pPr marL="413384">
              <a:lnSpc>
                <a:spcPct val="100000"/>
              </a:lnSpc>
              <a:spcBef>
                <a:spcPts val="325"/>
              </a:spcBef>
            </a:pPr>
            <a:r>
              <a:rPr sz="1700" b="1" dirty="0">
                <a:latin typeface="Consolas"/>
                <a:cs typeface="Consolas"/>
              </a:rPr>
              <a:t>for</a:t>
            </a:r>
            <a:r>
              <a:rPr sz="1700" dirty="0">
                <a:latin typeface="Consolas"/>
                <a:cs typeface="Consolas"/>
              </a:rPr>
              <a:t>(t=0;t</a:t>
            </a:r>
            <a:r>
              <a:rPr sz="1700" spc="-10" dirty="0">
                <a:latin typeface="Consolas"/>
                <a:cs typeface="Consolas"/>
              </a:rPr>
              <a:t> </a:t>
            </a:r>
            <a:r>
              <a:rPr sz="1700" dirty="0">
                <a:latin typeface="Consolas"/>
                <a:cs typeface="Consolas"/>
              </a:rPr>
              <a:t>&lt;</a:t>
            </a:r>
            <a:r>
              <a:rPr sz="1700" spc="-10" dirty="0">
                <a:latin typeface="Consolas"/>
                <a:cs typeface="Consolas"/>
              </a:rPr>
              <a:t> </a:t>
            </a:r>
            <a:r>
              <a:rPr sz="1700" dirty="0">
                <a:latin typeface="Consolas"/>
                <a:cs typeface="Consolas"/>
              </a:rPr>
              <a:t>NUM_THREADS;t++)</a:t>
            </a:r>
            <a:r>
              <a:rPr sz="1700" spc="-10" dirty="0">
                <a:latin typeface="Consolas"/>
                <a:cs typeface="Consolas"/>
              </a:rPr>
              <a:t> </a:t>
            </a:r>
            <a:r>
              <a:rPr sz="1700" dirty="0">
                <a:latin typeface="Consolas"/>
                <a:cs typeface="Consolas"/>
              </a:rPr>
              <a:t>{</a:t>
            </a:r>
          </a:p>
          <a:p>
            <a:pPr marL="769620">
              <a:lnSpc>
                <a:spcPct val="100000"/>
              </a:lnSpc>
              <a:spcBef>
                <a:spcPts val="409"/>
              </a:spcBef>
            </a:pPr>
            <a:r>
              <a:rPr sz="1700" dirty="0">
                <a:latin typeface="Consolas"/>
                <a:cs typeface="Consolas"/>
              </a:rPr>
              <a:t>printf("Creating</a:t>
            </a:r>
            <a:r>
              <a:rPr sz="1700" spc="-10" dirty="0">
                <a:latin typeface="Consolas"/>
                <a:cs typeface="Consolas"/>
              </a:rPr>
              <a:t> </a:t>
            </a:r>
            <a:r>
              <a:rPr sz="1700" dirty="0">
                <a:latin typeface="Consolas"/>
                <a:cs typeface="Consolas"/>
              </a:rPr>
              <a:t>thread</a:t>
            </a:r>
            <a:r>
              <a:rPr sz="1700" spc="-10" dirty="0">
                <a:latin typeface="Consolas"/>
                <a:cs typeface="Consolas"/>
              </a:rPr>
              <a:t> </a:t>
            </a:r>
            <a:r>
              <a:rPr sz="1700" dirty="0">
                <a:latin typeface="Consolas"/>
                <a:cs typeface="Consolas"/>
              </a:rPr>
              <a:t>%d\n",</a:t>
            </a:r>
            <a:r>
              <a:rPr sz="1700" spc="-10" dirty="0">
                <a:latin typeface="Consolas"/>
                <a:cs typeface="Consolas"/>
              </a:rPr>
              <a:t> </a:t>
            </a:r>
            <a:r>
              <a:rPr sz="1700" spc="-5" dirty="0">
                <a:latin typeface="Consolas"/>
                <a:cs typeface="Consolas"/>
              </a:rPr>
              <a:t>t);</a:t>
            </a:r>
            <a:endParaRPr sz="1700" dirty="0">
              <a:latin typeface="Consolas"/>
              <a:cs typeface="Consolas"/>
            </a:endParaRPr>
          </a:p>
          <a:p>
            <a:pPr marL="769620">
              <a:lnSpc>
                <a:spcPct val="100000"/>
              </a:lnSpc>
              <a:spcBef>
                <a:spcPts val="405"/>
              </a:spcBef>
            </a:pPr>
            <a:r>
              <a:rPr sz="1700" dirty="0">
                <a:latin typeface="Consolas"/>
                <a:cs typeface="Consolas"/>
              </a:rPr>
              <a:t>rc</a:t>
            </a:r>
            <a:r>
              <a:rPr sz="1700" spc="10" dirty="0">
                <a:latin typeface="Consolas"/>
                <a:cs typeface="Consolas"/>
              </a:rPr>
              <a:t> </a:t>
            </a:r>
            <a:r>
              <a:rPr sz="1700" dirty="0">
                <a:latin typeface="Consolas"/>
                <a:cs typeface="Consolas"/>
              </a:rPr>
              <a:t>=</a:t>
            </a:r>
            <a:r>
              <a:rPr sz="1700" spc="5" dirty="0">
                <a:latin typeface="Consolas"/>
                <a:cs typeface="Consolas"/>
              </a:rPr>
              <a:t> </a:t>
            </a:r>
            <a:r>
              <a:rPr sz="1700" b="1" dirty="0">
                <a:solidFill>
                  <a:srgbClr val="0070BF"/>
                </a:solidFill>
                <a:latin typeface="Consolas"/>
                <a:cs typeface="Consolas"/>
              </a:rPr>
              <a:t>pthread_create</a:t>
            </a:r>
            <a:r>
              <a:rPr sz="1700" dirty="0">
                <a:latin typeface="Consolas"/>
                <a:cs typeface="Consolas"/>
              </a:rPr>
              <a:t>(&amp;threads[t],</a:t>
            </a:r>
            <a:r>
              <a:rPr sz="1700" spc="-5" dirty="0">
                <a:latin typeface="Consolas"/>
                <a:cs typeface="Consolas"/>
              </a:rPr>
              <a:t> </a:t>
            </a:r>
            <a:r>
              <a:rPr sz="1700" spc="5" dirty="0">
                <a:latin typeface="Consolas"/>
                <a:cs typeface="Consolas"/>
              </a:rPr>
              <a:t>NULL,</a:t>
            </a:r>
            <a:r>
              <a:rPr sz="1700" dirty="0">
                <a:latin typeface="Consolas"/>
                <a:cs typeface="Consolas"/>
              </a:rPr>
              <a:t> printHello,(void</a:t>
            </a:r>
            <a:r>
              <a:rPr sz="1700" spc="10" dirty="0">
                <a:latin typeface="Consolas"/>
                <a:cs typeface="Consolas"/>
              </a:rPr>
              <a:t> </a:t>
            </a:r>
            <a:r>
              <a:rPr sz="1700" dirty="0">
                <a:latin typeface="Consolas"/>
                <a:cs typeface="Consolas"/>
              </a:rPr>
              <a:t>*)</a:t>
            </a:r>
            <a:r>
              <a:rPr sz="1700" spc="-5" dirty="0">
                <a:latin typeface="Consolas"/>
                <a:cs typeface="Consolas"/>
              </a:rPr>
              <a:t> </a:t>
            </a:r>
            <a:r>
              <a:rPr sz="1700" spc="5" dirty="0">
                <a:latin typeface="Consolas"/>
                <a:cs typeface="Consolas"/>
              </a:rPr>
              <a:t>&amp;t);</a:t>
            </a:r>
            <a:endParaRPr sz="1700" dirty="0">
              <a:latin typeface="Consolas"/>
              <a:cs typeface="Consolas"/>
            </a:endParaRPr>
          </a:p>
          <a:p>
            <a:pPr marL="769620">
              <a:lnSpc>
                <a:spcPct val="100000"/>
              </a:lnSpc>
              <a:spcBef>
                <a:spcPts val="409"/>
              </a:spcBef>
            </a:pPr>
            <a:r>
              <a:rPr sz="1700" dirty="0">
                <a:latin typeface="Consolas"/>
                <a:cs typeface="Consolas"/>
              </a:rPr>
              <a:t>...</a:t>
            </a:r>
          </a:p>
          <a:p>
            <a:pPr marL="532130">
              <a:lnSpc>
                <a:spcPct val="100000"/>
              </a:lnSpc>
              <a:spcBef>
                <a:spcPts val="409"/>
              </a:spcBef>
            </a:pPr>
            <a:r>
              <a:rPr sz="1700" dirty="0">
                <a:latin typeface="Consolas"/>
                <a:cs typeface="Consolas"/>
              </a:rPr>
              <a:t>}</a:t>
            </a:r>
          </a:p>
          <a:p>
            <a:pPr>
              <a:lnSpc>
                <a:spcPct val="100000"/>
              </a:lnSpc>
              <a:spcBef>
                <a:spcPts val="35"/>
              </a:spcBef>
            </a:pPr>
            <a:endParaRPr sz="2200" dirty="0">
              <a:latin typeface="Consolas"/>
              <a:cs typeface="Consolas"/>
            </a:endParaRPr>
          </a:p>
          <a:p>
            <a:pPr marL="354965" marR="4293870" indent="-354965">
              <a:lnSpc>
                <a:spcPct val="116500"/>
              </a:lnSpc>
              <a:spcBef>
                <a:spcPts val="5"/>
              </a:spcBef>
              <a:buClr>
                <a:srgbClr val="000000"/>
              </a:buClr>
              <a:buChar char="•"/>
              <a:tabLst>
                <a:tab pos="354965" algn="l"/>
                <a:tab pos="355600" algn="l"/>
              </a:tabLst>
            </a:pPr>
            <a:r>
              <a:rPr sz="2100" spc="-5" dirty="0">
                <a:solidFill>
                  <a:srgbClr val="0070BF"/>
                </a:solidFill>
                <a:latin typeface="Tahoma"/>
                <a:cs typeface="Tahoma"/>
              </a:rPr>
              <a:t>Correctly</a:t>
            </a:r>
            <a:r>
              <a:rPr sz="2100" spc="40" dirty="0">
                <a:solidFill>
                  <a:srgbClr val="0070BF"/>
                </a:solidFill>
                <a:latin typeface="Tahoma"/>
                <a:cs typeface="Tahoma"/>
              </a:rPr>
              <a:t> </a:t>
            </a:r>
            <a:r>
              <a:rPr sz="2100" spc="-5" dirty="0">
                <a:latin typeface="Tahoma"/>
                <a:cs typeface="Tahoma"/>
              </a:rPr>
              <a:t>passed</a:t>
            </a:r>
            <a:r>
              <a:rPr sz="2100" spc="20" dirty="0">
                <a:latin typeface="Tahoma"/>
                <a:cs typeface="Tahoma"/>
              </a:rPr>
              <a:t> </a:t>
            </a:r>
            <a:r>
              <a:rPr sz="2100" dirty="0">
                <a:latin typeface="Tahoma"/>
                <a:cs typeface="Tahoma"/>
              </a:rPr>
              <a:t>arguments </a:t>
            </a:r>
            <a:r>
              <a:rPr sz="2100" spc="5" dirty="0">
                <a:latin typeface="Tahoma"/>
                <a:cs typeface="Tahoma"/>
              </a:rPr>
              <a:t> </a:t>
            </a:r>
            <a:r>
              <a:rPr sz="1700" dirty="0">
                <a:latin typeface="Consolas"/>
                <a:cs typeface="Consolas"/>
              </a:rPr>
              <a:t>int *tids[NUM_THREADS]; </a:t>
            </a:r>
            <a:r>
              <a:rPr sz="1700" spc="5" dirty="0">
                <a:latin typeface="Consolas"/>
                <a:cs typeface="Consolas"/>
              </a:rPr>
              <a:t> </a:t>
            </a:r>
            <a:r>
              <a:rPr sz="1700" b="1" dirty="0">
                <a:latin typeface="Consolas"/>
                <a:cs typeface="Consolas"/>
              </a:rPr>
              <a:t>for</a:t>
            </a:r>
            <a:r>
              <a:rPr sz="1700" dirty="0">
                <a:latin typeface="Consolas"/>
                <a:cs typeface="Consolas"/>
              </a:rPr>
              <a:t>(t=0;t</a:t>
            </a:r>
            <a:r>
              <a:rPr sz="1700" spc="-15" dirty="0">
                <a:latin typeface="Consolas"/>
                <a:cs typeface="Consolas"/>
              </a:rPr>
              <a:t> </a:t>
            </a:r>
            <a:r>
              <a:rPr sz="1700" dirty="0">
                <a:latin typeface="Consolas"/>
                <a:cs typeface="Consolas"/>
              </a:rPr>
              <a:t>&lt;</a:t>
            </a:r>
            <a:r>
              <a:rPr sz="1700" spc="-10" dirty="0">
                <a:latin typeface="Consolas"/>
                <a:cs typeface="Consolas"/>
              </a:rPr>
              <a:t> </a:t>
            </a:r>
            <a:r>
              <a:rPr sz="1700" dirty="0">
                <a:latin typeface="Consolas"/>
                <a:cs typeface="Consolas"/>
              </a:rPr>
              <a:t>NUM_THREADS;t++)</a:t>
            </a:r>
            <a:r>
              <a:rPr sz="1700" spc="-15" dirty="0">
                <a:latin typeface="Consolas"/>
                <a:cs typeface="Consolas"/>
              </a:rPr>
              <a:t> </a:t>
            </a:r>
            <a:r>
              <a:rPr sz="1700" dirty="0">
                <a:latin typeface="Consolas"/>
                <a:cs typeface="Consolas"/>
              </a:rPr>
              <a:t>{</a:t>
            </a:r>
          </a:p>
          <a:p>
            <a:pPr marL="769620">
              <a:lnSpc>
                <a:spcPct val="100000"/>
              </a:lnSpc>
              <a:spcBef>
                <a:spcPts val="405"/>
              </a:spcBef>
            </a:pPr>
            <a:r>
              <a:rPr sz="1700" dirty="0">
                <a:latin typeface="Consolas"/>
                <a:cs typeface="Consolas"/>
              </a:rPr>
              <a:t>tids[t]</a:t>
            </a:r>
            <a:r>
              <a:rPr sz="1700" spc="-35" dirty="0">
                <a:latin typeface="Consolas"/>
                <a:cs typeface="Consolas"/>
              </a:rPr>
              <a:t> </a:t>
            </a:r>
            <a:r>
              <a:rPr sz="1700" dirty="0">
                <a:latin typeface="Consolas"/>
                <a:cs typeface="Consolas"/>
              </a:rPr>
              <a:t>=</a:t>
            </a:r>
            <a:r>
              <a:rPr sz="1700" spc="15" dirty="0">
                <a:latin typeface="Consolas"/>
                <a:cs typeface="Consolas"/>
              </a:rPr>
              <a:t> </a:t>
            </a:r>
            <a:r>
              <a:rPr sz="1700" dirty="0">
                <a:latin typeface="Consolas"/>
                <a:cs typeface="Consolas"/>
              </a:rPr>
              <a:t>new</a:t>
            </a:r>
            <a:r>
              <a:rPr sz="1700" spc="-35" dirty="0">
                <a:latin typeface="Consolas"/>
                <a:cs typeface="Consolas"/>
              </a:rPr>
              <a:t> </a:t>
            </a:r>
            <a:r>
              <a:rPr sz="1700" dirty="0">
                <a:latin typeface="Consolas"/>
                <a:cs typeface="Consolas"/>
              </a:rPr>
              <a:t>int;</a:t>
            </a:r>
          </a:p>
          <a:p>
            <a:pPr marL="769620">
              <a:lnSpc>
                <a:spcPct val="100000"/>
              </a:lnSpc>
              <a:spcBef>
                <a:spcPts val="409"/>
              </a:spcBef>
            </a:pPr>
            <a:r>
              <a:rPr sz="1700" dirty="0">
                <a:latin typeface="Consolas"/>
                <a:cs typeface="Consolas"/>
              </a:rPr>
              <a:t>*tids[t]</a:t>
            </a:r>
            <a:r>
              <a:rPr sz="1700" spc="-30" dirty="0">
                <a:latin typeface="Consolas"/>
                <a:cs typeface="Consolas"/>
              </a:rPr>
              <a:t> </a:t>
            </a:r>
            <a:r>
              <a:rPr sz="1700" dirty="0">
                <a:latin typeface="Consolas"/>
                <a:cs typeface="Consolas"/>
              </a:rPr>
              <a:t>=</a:t>
            </a:r>
            <a:r>
              <a:rPr sz="1700" spc="-15" dirty="0">
                <a:latin typeface="Consolas"/>
                <a:cs typeface="Consolas"/>
              </a:rPr>
              <a:t> </a:t>
            </a:r>
            <a:r>
              <a:rPr sz="1700" dirty="0">
                <a:latin typeface="Consolas"/>
                <a:cs typeface="Consolas"/>
              </a:rPr>
              <a:t>t;</a:t>
            </a:r>
          </a:p>
          <a:p>
            <a:pPr marL="769620">
              <a:lnSpc>
                <a:spcPct val="100000"/>
              </a:lnSpc>
              <a:spcBef>
                <a:spcPts val="405"/>
              </a:spcBef>
            </a:pPr>
            <a:r>
              <a:rPr sz="1700" dirty="0">
                <a:latin typeface="Consolas"/>
                <a:cs typeface="Consolas"/>
              </a:rPr>
              <a:t>printf("Creating</a:t>
            </a:r>
            <a:r>
              <a:rPr sz="1700" spc="-10" dirty="0">
                <a:latin typeface="Consolas"/>
                <a:cs typeface="Consolas"/>
              </a:rPr>
              <a:t> </a:t>
            </a:r>
            <a:r>
              <a:rPr sz="1700" dirty="0">
                <a:latin typeface="Consolas"/>
                <a:cs typeface="Consolas"/>
              </a:rPr>
              <a:t>thread</a:t>
            </a:r>
            <a:r>
              <a:rPr sz="1700" spc="-10" dirty="0">
                <a:latin typeface="Consolas"/>
                <a:cs typeface="Consolas"/>
              </a:rPr>
              <a:t> </a:t>
            </a:r>
            <a:r>
              <a:rPr sz="1700" dirty="0">
                <a:latin typeface="Consolas"/>
                <a:cs typeface="Consolas"/>
              </a:rPr>
              <a:t>%d\n",</a:t>
            </a:r>
            <a:r>
              <a:rPr sz="1700" spc="-10" dirty="0">
                <a:latin typeface="Consolas"/>
                <a:cs typeface="Consolas"/>
              </a:rPr>
              <a:t> </a:t>
            </a:r>
            <a:r>
              <a:rPr sz="1700" spc="-5" dirty="0">
                <a:latin typeface="Consolas"/>
                <a:cs typeface="Consolas"/>
              </a:rPr>
              <a:t>t);</a:t>
            </a:r>
            <a:endParaRPr sz="1700" dirty="0">
              <a:latin typeface="Consolas"/>
              <a:cs typeface="Consolas"/>
            </a:endParaRPr>
          </a:p>
          <a:p>
            <a:pPr marL="769620">
              <a:lnSpc>
                <a:spcPct val="100000"/>
              </a:lnSpc>
              <a:spcBef>
                <a:spcPts val="409"/>
              </a:spcBef>
            </a:pPr>
            <a:r>
              <a:rPr sz="1700" dirty="0">
                <a:latin typeface="Consolas"/>
                <a:cs typeface="Consolas"/>
              </a:rPr>
              <a:t>rc</a:t>
            </a:r>
            <a:r>
              <a:rPr sz="1700" spc="25" dirty="0">
                <a:latin typeface="Consolas"/>
                <a:cs typeface="Consolas"/>
              </a:rPr>
              <a:t> </a:t>
            </a:r>
            <a:r>
              <a:rPr sz="1700" dirty="0">
                <a:latin typeface="Consolas"/>
                <a:cs typeface="Consolas"/>
              </a:rPr>
              <a:t>=</a:t>
            </a:r>
            <a:r>
              <a:rPr sz="1700" spc="25" dirty="0">
                <a:latin typeface="Consolas"/>
                <a:cs typeface="Consolas"/>
              </a:rPr>
              <a:t> </a:t>
            </a:r>
            <a:r>
              <a:rPr sz="1700" b="1" dirty="0">
                <a:solidFill>
                  <a:srgbClr val="0070BF"/>
                </a:solidFill>
                <a:latin typeface="Consolas"/>
                <a:cs typeface="Consolas"/>
              </a:rPr>
              <a:t>pthread_create</a:t>
            </a:r>
            <a:r>
              <a:rPr sz="1700" dirty="0">
                <a:latin typeface="Consolas"/>
                <a:cs typeface="Consolas"/>
              </a:rPr>
              <a:t>(&amp;threads[t],NULL,PrintHello,(void*)tid[t]);</a:t>
            </a:r>
          </a:p>
          <a:p>
            <a:pPr marL="769620">
              <a:lnSpc>
                <a:spcPct val="100000"/>
              </a:lnSpc>
              <a:spcBef>
                <a:spcPts val="409"/>
              </a:spcBef>
            </a:pPr>
            <a:r>
              <a:rPr sz="1700" dirty="0">
                <a:latin typeface="Consolas"/>
                <a:cs typeface="Consolas"/>
              </a:rPr>
              <a:t>...</a:t>
            </a:r>
          </a:p>
          <a:p>
            <a:pPr marL="413384">
              <a:lnSpc>
                <a:spcPct val="100000"/>
              </a:lnSpc>
              <a:spcBef>
                <a:spcPts val="405"/>
              </a:spcBef>
            </a:pPr>
            <a:r>
              <a:rPr sz="1700" dirty="0">
                <a:latin typeface="Consolas"/>
                <a:cs typeface="Consolas"/>
              </a:rPr>
              <a: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9082" y="807240"/>
            <a:ext cx="4863465" cy="452120"/>
          </a:xfrm>
          <a:prstGeom prst="rect">
            <a:avLst/>
          </a:prstGeom>
        </p:spPr>
        <p:txBody>
          <a:bodyPr vert="horz" wrap="square" lIns="0" tIns="12065" rIns="0" bIns="0" rtlCol="0">
            <a:spAutoFit/>
          </a:bodyPr>
          <a:lstStyle/>
          <a:p>
            <a:pPr marL="12700">
              <a:lnSpc>
                <a:spcPct val="100000"/>
              </a:lnSpc>
              <a:spcBef>
                <a:spcPts val="95"/>
              </a:spcBef>
            </a:pPr>
            <a:r>
              <a:rPr spc="-5" dirty="0"/>
              <a:t>Passing</a:t>
            </a:r>
            <a:r>
              <a:rPr spc="15" dirty="0"/>
              <a:t> </a:t>
            </a:r>
            <a:r>
              <a:rPr spc="-5" dirty="0"/>
              <a:t>Structure</a:t>
            </a:r>
            <a:r>
              <a:rPr spc="5" dirty="0"/>
              <a:t> </a:t>
            </a:r>
            <a:r>
              <a:rPr spc="-10" dirty="0"/>
              <a:t>as</a:t>
            </a:r>
            <a:r>
              <a:rPr spc="10" dirty="0"/>
              <a:t> </a:t>
            </a:r>
            <a:r>
              <a:rPr spc="-5" dirty="0"/>
              <a:t>Argument</a:t>
            </a:r>
          </a:p>
        </p:txBody>
      </p:sp>
      <p:sp>
        <p:nvSpPr>
          <p:cNvPr id="3" name="object 3"/>
          <p:cNvSpPr txBox="1"/>
          <p:nvPr/>
        </p:nvSpPr>
        <p:spPr>
          <a:xfrm>
            <a:off x="860540" y="1562240"/>
            <a:ext cx="8295005" cy="5311140"/>
          </a:xfrm>
          <a:prstGeom prst="rect">
            <a:avLst/>
          </a:prstGeom>
        </p:spPr>
        <p:txBody>
          <a:bodyPr vert="horz" wrap="square" lIns="0" tIns="12700" rIns="0" bIns="0" rtlCol="0">
            <a:spAutoFit/>
          </a:bodyPr>
          <a:lstStyle/>
          <a:p>
            <a:pPr marL="216535" marR="6057900" indent="-204470">
              <a:lnSpc>
                <a:spcPct val="120000"/>
              </a:lnSpc>
              <a:spcBef>
                <a:spcPts val="100"/>
              </a:spcBef>
            </a:pPr>
            <a:r>
              <a:rPr sz="1700" b="1" dirty="0">
                <a:latin typeface="Tahoma"/>
                <a:cs typeface="Tahoma"/>
              </a:rPr>
              <a:t>struct</a:t>
            </a:r>
            <a:r>
              <a:rPr sz="1700" b="1" spc="5" dirty="0">
                <a:latin typeface="Tahoma"/>
                <a:cs typeface="Tahoma"/>
              </a:rPr>
              <a:t> </a:t>
            </a:r>
            <a:r>
              <a:rPr sz="1700" b="1" spc="-5" dirty="0">
                <a:solidFill>
                  <a:srgbClr val="00AF50"/>
                </a:solidFill>
                <a:latin typeface="Tahoma"/>
                <a:cs typeface="Tahoma"/>
              </a:rPr>
              <a:t>thread_data</a:t>
            </a:r>
            <a:r>
              <a:rPr sz="1700" b="1" spc="10" dirty="0">
                <a:solidFill>
                  <a:srgbClr val="00AF50"/>
                </a:solidFill>
                <a:latin typeface="Tahoma"/>
                <a:cs typeface="Tahoma"/>
              </a:rPr>
              <a:t> </a:t>
            </a:r>
            <a:r>
              <a:rPr sz="1700" dirty="0">
                <a:latin typeface="Tahoma"/>
                <a:cs typeface="Tahoma"/>
              </a:rPr>
              <a:t>{ </a:t>
            </a:r>
            <a:r>
              <a:rPr sz="1700" spc="-515" dirty="0">
                <a:latin typeface="Tahoma"/>
                <a:cs typeface="Tahoma"/>
              </a:rPr>
              <a:t> </a:t>
            </a:r>
            <a:r>
              <a:rPr sz="1700" spc="-5" dirty="0">
                <a:latin typeface="Tahoma"/>
                <a:cs typeface="Tahoma"/>
              </a:rPr>
              <a:t>int</a:t>
            </a:r>
            <a:r>
              <a:rPr sz="1700" dirty="0">
                <a:latin typeface="Tahoma"/>
                <a:cs typeface="Tahoma"/>
              </a:rPr>
              <a:t> </a:t>
            </a:r>
            <a:r>
              <a:rPr sz="1700" spc="-5" dirty="0">
                <a:latin typeface="Tahoma"/>
                <a:cs typeface="Tahoma"/>
              </a:rPr>
              <a:t>thread_id;</a:t>
            </a:r>
            <a:endParaRPr sz="1700" dirty="0">
              <a:latin typeface="Tahoma"/>
              <a:cs typeface="Tahoma"/>
            </a:endParaRPr>
          </a:p>
          <a:p>
            <a:pPr marL="216535">
              <a:lnSpc>
                <a:spcPct val="100000"/>
              </a:lnSpc>
              <a:spcBef>
                <a:spcPts val="405"/>
              </a:spcBef>
            </a:pPr>
            <a:r>
              <a:rPr sz="1700" spc="-5" dirty="0">
                <a:latin typeface="Tahoma"/>
                <a:cs typeface="Tahoma"/>
              </a:rPr>
              <a:t>int</a:t>
            </a:r>
            <a:r>
              <a:rPr sz="1700" spc="-35" dirty="0">
                <a:latin typeface="Tahoma"/>
                <a:cs typeface="Tahoma"/>
              </a:rPr>
              <a:t> </a:t>
            </a:r>
            <a:r>
              <a:rPr sz="1700" spc="-5" dirty="0">
                <a:latin typeface="Tahoma"/>
                <a:cs typeface="Tahoma"/>
              </a:rPr>
              <a:t>sum;</a:t>
            </a:r>
            <a:endParaRPr sz="1700" dirty="0">
              <a:latin typeface="Tahoma"/>
              <a:cs typeface="Tahoma"/>
            </a:endParaRPr>
          </a:p>
          <a:p>
            <a:pPr marL="12700">
              <a:lnSpc>
                <a:spcPct val="100000"/>
              </a:lnSpc>
              <a:spcBef>
                <a:spcPts val="409"/>
              </a:spcBef>
            </a:pPr>
            <a:r>
              <a:rPr sz="1700" spc="-5" dirty="0">
                <a:latin typeface="Tahoma"/>
                <a:cs typeface="Tahoma"/>
              </a:rPr>
              <a:t>};</a:t>
            </a:r>
            <a:endParaRPr sz="1700" dirty="0">
              <a:latin typeface="Tahoma"/>
              <a:cs typeface="Tahoma"/>
            </a:endParaRPr>
          </a:p>
          <a:p>
            <a:pPr marL="12700">
              <a:lnSpc>
                <a:spcPct val="100000"/>
              </a:lnSpc>
              <a:spcBef>
                <a:spcPts val="405"/>
              </a:spcBef>
            </a:pPr>
            <a:r>
              <a:rPr sz="1700" b="1" spc="-5" dirty="0">
                <a:solidFill>
                  <a:srgbClr val="00AF50"/>
                </a:solidFill>
                <a:latin typeface="Tahoma"/>
                <a:cs typeface="Tahoma"/>
              </a:rPr>
              <a:t>thread_data</a:t>
            </a:r>
            <a:r>
              <a:rPr sz="1700" b="1" spc="40" dirty="0">
                <a:solidFill>
                  <a:srgbClr val="00AF50"/>
                </a:solidFill>
                <a:latin typeface="Tahoma"/>
                <a:cs typeface="Tahoma"/>
              </a:rPr>
              <a:t> </a:t>
            </a:r>
            <a:r>
              <a:rPr sz="1700" spc="-5" dirty="0">
                <a:latin typeface="Tahoma"/>
                <a:cs typeface="Tahoma"/>
              </a:rPr>
              <a:t>thread_data_array[NUM_THREADS];</a:t>
            </a:r>
            <a:endParaRPr sz="1700" dirty="0">
              <a:latin typeface="Tahoma"/>
              <a:cs typeface="Tahoma"/>
            </a:endParaRPr>
          </a:p>
          <a:p>
            <a:pPr marL="216535" marR="4667250" indent="-204470">
              <a:lnSpc>
                <a:spcPct val="120000"/>
              </a:lnSpc>
            </a:pPr>
            <a:r>
              <a:rPr sz="1700" b="1" spc="-5" dirty="0">
                <a:latin typeface="Tahoma"/>
                <a:cs typeface="Tahoma"/>
              </a:rPr>
              <a:t>int</a:t>
            </a:r>
            <a:r>
              <a:rPr sz="1700" b="1" spc="30" dirty="0">
                <a:latin typeface="Tahoma"/>
                <a:cs typeface="Tahoma"/>
              </a:rPr>
              <a:t> </a:t>
            </a:r>
            <a:r>
              <a:rPr sz="1700" spc="-5" dirty="0">
                <a:latin typeface="Tahoma"/>
                <a:cs typeface="Tahoma"/>
              </a:rPr>
              <a:t>main()</a:t>
            </a:r>
            <a:r>
              <a:rPr sz="1700" spc="5" dirty="0">
                <a:latin typeface="Tahoma"/>
                <a:cs typeface="Tahoma"/>
              </a:rPr>
              <a:t> </a:t>
            </a:r>
            <a:r>
              <a:rPr sz="1700" dirty="0">
                <a:latin typeface="Tahoma"/>
                <a:cs typeface="Tahoma"/>
              </a:rPr>
              <a:t>{</a:t>
            </a:r>
            <a:r>
              <a:rPr sz="1700" spc="-25" dirty="0">
                <a:latin typeface="Tahoma"/>
                <a:cs typeface="Tahoma"/>
              </a:rPr>
              <a:t> </a:t>
            </a:r>
            <a:r>
              <a:rPr sz="1700" dirty="0">
                <a:latin typeface="Tahoma"/>
                <a:cs typeface="Tahoma"/>
              </a:rPr>
              <a:t>... </a:t>
            </a:r>
            <a:r>
              <a:rPr sz="1700" spc="5" dirty="0">
                <a:latin typeface="Tahoma"/>
                <a:cs typeface="Tahoma"/>
              </a:rPr>
              <a:t> </a:t>
            </a:r>
            <a:r>
              <a:rPr sz="1700" spc="-5" dirty="0">
                <a:latin typeface="Tahoma"/>
                <a:cs typeface="Tahoma"/>
              </a:rPr>
              <a:t>thread_data_array[t].thread_id </a:t>
            </a:r>
            <a:r>
              <a:rPr sz="1700" dirty="0">
                <a:latin typeface="Tahoma"/>
                <a:cs typeface="Tahoma"/>
              </a:rPr>
              <a:t>= </a:t>
            </a:r>
            <a:r>
              <a:rPr sz="1700" spc="-5" dirty="0">
                <a:latin typeface="Tahoma"/>
                <a:cs typeface="Tahoma"/>
              </a:rPr>
              <a:t>t; </a:t>
            </a:r>
            <a:r>
              <a:rPr sz="1700" spc="-520" dirty="0">
                <a:latin typeface="Tahoma"/>
                <a:cs typeface="Tahoma"/>
              </a:rPr>
              <a:t> </a:t>
            </a:r>
            <a:r>
              <a:rPr sz="1700" spc="-5" dirty="0">
                <a:latin typeface="Tahoma"/>
                <a:cs typeface="Tahoma"/>
              </a:rPr>
              <a:t>thread_data_array[t].sum</a:t>
            </a:r>
            <a:r>
              <a:rPr sz="1700" spc="-30" dirty="0">
                <a:latin typeface="Tahoma"/>
                <a:cs typeface="Tahoma"/>
              </a:rPr>
              <a:t> </a:t>
            </a:r>
            <a:r>
              <a:rPr sz="1700" dirty="0">
                <a:latin typeface="Tahoma"/>
                <a:cs typeface="Tahoma"/>
              </a:rPr>
              <a:t>=</a:t>
            </a:r>
            <a:r>
              <a:rPr sz="1700" spc="-5" dirty="0">
                <a:latin typeface="Tahoma"/>
                <a:cs typeface="Tahoma"/>
              </a:rPr>
              <a:t> sum;</a:t>
            </a:r>
            <a:endParaRPr sz="1700" dirty="0">
              <a:latin typeface="Tahoma"/>
              <a:cs typeface="Tahoma"/>
            </a:endParaRPr>
          </a:p>
          <a:p>
            <a:pPr marL="216535">
              <a:lnSpc>
                <a:spcPct val="100000"/>
              </a:lnSpc>
              <a:spcBef>
                <a:spcPts val="409"/>
              </a:spcBef>
            </a:pPr>
            <a:r>
              <a:rPr sz="1700" spc="-5" dirty="0">
                <a:latin typeface="Tahoma"/>
                <a:cs typeface="Tahoma"/>
              </a:rPr>
              <a:t>rc</a:t>
            </a:r>
            <a:r>
              <a:rPr sz="1700" spc="25" dirty="0">
                <a:latin typeface="Tahoma"/>
                <a:cs typeface="Tahoma"/>
              </a:rPr>
              <a:t> </a:t>
            </a:r>
            <a:r>
              <a:rPr sz="1700" dirty="0">
                <a:latin typeface="Tahoma"/>
                <a:cs typeface="Tahoma"/>
              </a:rPr>
              <a:t>=</a:t>
            </a:r>
            <a:r>
              <a:rPr sz="1700" spc="20" dirty="0">
                <a:latin typeface="Tahoma"/>
                <a:cs typeface="Tahoma"/>
              </a:rPr>
              <a:t> </a:t>
            </a:r>
            <a:r>
              <a:rPr sz="1700" b="1" spc="-5" dirty="0">
                <a:solidFill>
                  <a:srgbClr val="0070BF"/>
                </a:solidFill>
                <a:latin typeface="Tahoma"/>
                <a:cs typeface="Tahoma"/>
              </a:rPr>
              <a:t>pthread_create</a:t>
            </a:r>
            <a:r>
              <a:rPr sz="1700" spc="-5" dirty="0">
                <a:latin typeface="Tahoma"/>
                <a:cs typeface="Tahoma"/>
              </a:rPr>
              <a:t>(&amp;threads[t],</a:t>
            </a:r>
            <a:r>
              <a:rPr sz="1700" spc="25" dirty="0">
                <a:latin typeface="Tahoma"/>
                <a:cs typeface="Tahoma"/>
              </a:rPr>
              <a:t> </a:t>
            </a:r>
            <a:r>
              <a:rPr sz="1700" dirty="0">
                <a:latin typeface="Tahoma"/>
                <a:cs typeface="Tahoma"/>
              </a:rPr>
              <a:t>NULL,</a:t>
            </a:r>
            <a:r>
              <a:rPr sz="1700" spc="5" dirty="0">
                <a:latin typeface="Tahoma"/>
                <a:cs typeface="Tahoma"/>
              </a:rPr>
              <a:t> </a:t>
            </a:r>
            <a:r>
              <a:rPr sz="1700" spc="-5" dirty="0">
                <a:latin typeface="Tahoma"/>
                <a:cs typeface="Tahoma"/>
              </a:rPr>
              <a:t>PrintHello,(void</a:t>
            </a:r>
            <a:r>
              <a:rPr sz="1700" spc="25" dirty="0">
                <a:latin typeface="Tahoma"/>
                <a:cs typeface="Tahoma"/>
              </a:rPr>
              <a:t> </a:t>
            </a:r>
            <a:r>
              <a:rPr sz="1700" spc="-5" dirty="0">
                <a:latin typeface="Tahoma"/>
                <a:cs typeface="Tahoma"/>
              </a:rPr>
              <a:t>)&amp;thread_data_array[t])</a:t>
            </a:r>
            <a:r>
              <a:rPr sz="1700" spc="-10" dirty="0">
                <a:latin typeface="Tahoma"/>
                <a:cs typeface="Tahoma"/>
              </a:rPr>
              <a:t> </a:t>
            </a:r>
            <a:r>
              <a:rPr sz="1700" dirty="0">
                <a:latin typeface="Tahoma"/>
                <a:cs typeface="Tahoma"/>
              </a:rPr>
              <a:t>;</a:t>
            </a:r>
          </a:p>
          <a:p>
            <a:pPr marL="216535">
              <a:lnSpc>
                <a:spcPct val="100000"/>
              </a:lnSpc>
              <a:spcBef>
                <a:spcPts val="409"/>
              </a:spcBef>
            </a:pPr>
            <a:r>
              <a:rPr sz="1700" dirty="0">
                <a:latin typeface="Tahoma"/>
                <a:cs typeface="Tahoma"/>
              </a:rPr>
              <a:t>...</a:t>
            </a:r>
          </a:p>
          <a:p>
            <a:pPr marL="12700">
              <a:lnSpc>
                <a:spcPct val="100000"/>
              </a:lnSpc>
              <a:spcBef>
                <a:spcPts val="405"/>
              </a:spcBef>
            </a:pPr>
            <a:r>
              <a:rPr sz="1700" dirty="0">
                <a:latin typeface="Tahoma"/>
                <a:cs typeface="Tahoma"/>
              </a:rPr>
              <a:t>}</a:t>
            </a:r>
          </a:p>
          <a:p>
            <a:pPr marL="12700">
              <a:lnSpc>
                <a:spcPct val="100000"/>
              </a:lnSpc>
              <a:spcBef>
                <a:spcPts val="409"/>
              </a:spcBef>
            </a:pPr>
            <a:r>
              <a:rPr sz="1700" b="1" dirty="0">
                <a:latin typeface="Tahoma"/>
                <a:cs typeface="Tahoma"/>
              </a:rPr>
              <a:t>void</a:t>
            </a:r>
            <a:r>
              <a:rPr sz="1700" b="1" spc="30" dirty="0">
                <a:latin typeface="Tahoma"/>
                <a:cs typeface="Tahoma"/>
              </a:rPr>
              <a:t> </a:t>
            </a:r>
            <a:r>
              <a:rPr sz="1700" spc="-5" dirty="0">
                <a:latin typeface="Tahoma"/>
                <a:cs typeface="Tahoma"/>
              </a:rPr>
              <a:t>*PrintHello(</a:t>
            </a:r>
            <a:r>
              <a:rPr sz="1700" b="1" spc="-5" dirty="0">
                <a:latin typeface="Tahoma"/>
                <a:cs typeface="Tahoma"/>
              </a:rPr>
              <a:t>void</a:t>
            </a:r>
            <a:r>
              <a:rPr sz="1700" b="1" spc="-10" dirty="0">
                <a:latin typeface="Tahoma"/>
                <a:cs typeface="Tahoma"/>
              </a:rPr>
              <a:t> </a:t>
            </a:r>
            <a:r>
              <a:rPr sz="1700" b="1" spc="-5" dirty="0">
                <a:latin typeface="Tahoma"/>
                <a:cs typeface="Tahoma"/>
              </a:rPr>
              <a:t>*</a:t>
            </a:r>
            <a:r>
              <a:rPr sz="1700" spc="-5" dirty="0">
                <a:latin typeface="Tahoma"/>
                <a:cs typeface="Tahoma"/>
              </a:rPr>
              <a:t>threadarg)</a:t>
            </a:r>
            <a:r>
              <a:rPr sz="1700" spc="-15" dirty="0">
                <a:latin typeface="Tahoma"/>
                <a:cs typeface="Tahoma"/>
              </a:rPr>
              <a:t> </a:t>
            </a:r>
            <a:r>
              <a:rPr sz="1700" dirty="0">
                <a:latin typeface="Tahoma"/>
                <a:cs typeface="Tahoma"/>
              </a:rPr>
              <a:t>{</a:t>
            </a:r>
          </a:p>
          <a:p>
            <a:pPr marL="216535">
              <a:lnSpc>
                <a:spcPct val="100000"/>
              </a:lnSpc>
              <a:spcBef>
                <a:spcPts val="405"/>
              </a:spcBef>
            </a:pPr>
            <a:r>
              <a:rPr sz="1700" b="1" spc="-5" dirty="0">
                <a:solidFill>
                  <a:srgbClr val="00AF50"/>
                </a:solidFill>
                <a:latin typeface="Tahoma"/>
                <a:cs typeface="Tahoma"/>
              </a:rPr>
              <a:t>thread_data</a:t>
            </a:r>
            <a:r>
              <a:rPr sz="1700" b="1" spc="15" dirty="0">
                <a:solidFill>
                  <a:srgbClr val="00AF50"/>
                </a:solidFill>
                <a:latin typeface="Tahoma"/>
                <a:cs typeface="Tahoma"/>
              </a:rPr>
              <a:t> </a:t>
            </a:r>
            <a:r>
              <a:rPr sz="1700" dirty="0">
                <a:latin typeface="Tahoma"/>
                <a:cs typeface="Tahoma"/>
              </a:rPr>
              <a:t>*my_data;</a:t>
            </a:r>
          </a:p>
          <a:p>
            <a:pPr marL="216535" marR="3485515">
              <a:lnSpc>
                <a:spcPct val="120000"/>
              </a:lnSpc>
            </a:pPr>
            <a:r>
              <a:rPr sz="1700" dirty="0">
                <a:latin typeface="Tahoma"/>
                <a:cs typeface="Tahoma"/>
              </a:rPr>
              <a:t>my_data</a:t>
            </a:r>
            <a:r>
              <a:rPr sz="1700" spc="-35" dirty="0">
                <a:latin typeface="Tahoma"/>
                <a:cs typeface="Tahoma"/>
              </a:rPr>
              <a:t> </a:t>
            </a:r>
            <a:r>
              <a:rPr sz="1700" dirty="0">
                <a:latin typeface="Tahoma"/>
                <a:cs typeface="Tahoma"/>
              </a:rPr>
              <a:t>= (</a:t>
            </a:r>
            <a:r>
              <a:rPr sz="1700" b="1" dirty="0">
                <a:latin typeface="Tahoma"/>
                <a:cs typeface="Tahoma"/>
              </a:rPr>
              <a:t>struct</a:t>
            </a:r>
            <a:r>
              <a:rPr sz="1700" b="1" spc="20" dirty="0">
                <a:latin typeface="Tahoma"/>
                <a:cs typeface="Tahoma"/>
              </a:rPr>
              <a:t> </a:t>
            </a:r>
            <a:r>
              <a:rPr sz="1700" b="1" spc="-5" dirty="0">
                <a:solidFill>
                  <a:srgbClr val="00AF50"/>
                </a:solidFill>
                <a:latin typeface="Tahoma"/>
                <a:cs typeface="Tahoma"/>
              </a:rPr>
              <a:t>thread_data</a:t>
            </a:r>
            <a:r>
              <a:rPr sz="1700" b="1" spc="45" dirty="0">
                <a:solidFill>
                  <a:srgbClr val="00AF50"/>
                </a:solidFill>
                <a:latin typeface="Tahoma"/>
                <a:cs typeface="Tahoma"/>
              </a:rPr>
              <a:t> </a:t>
            </a:r>
            <a:r>
              <a:rPr sz="1700" dirty="0">
                <a:latin typeface="Tahoma"/>
                <a:cs typeface="Tahoma"/>
              </a:rPr>
              <a:t>*)</a:t>
            </a:r>
            <a:r>
              <a:rPr sz="1700" spc="-10" dirty="0">
                <a:latin typeface="Tahoma"/>
                <a:cs typeface="Tahoma"/>
              </a:rPr>
              <a:t> </a:t>
            </a:r>
            <a:r>
              <a:rPr sz="1700" spc="-5" dirty="0">
                <a:latin typeface="Tahoma"/>
                <a:cs typeface="Tahoma"/>
              </a:rPr>
              <a:t>threadarg; </a:t>
            </a:r>
            <a:r>
              <a:rPr sz="1700" spc="-515" dirty="0">
                <a:latin typeface="Tahoma"/>
                <a:cs typeface="Tahoma"/>
              </a:rPr>
              <a:t> </a:t>
            </a:r>
            <a:r>
              <a:rPr sz="1700" spc="-5" dirty="0">
                <a:latin typeface="Tahoma"/>
                <a:cs typeface="Tahoma"/>
              </a:rPr>
              <a:t>taskid</a:t>
            </a:r>
            <a:r>
              <a:rPr sz="1700" spc="-15" dirty="0">
                <a:latin typeface="Tahoma"/>
                <a:cs typeface="Tahoma"/>
              </a:rPr>
              <a:t> </a:t>
            </a:r>
            <a:r>
              <a:rPr sz="1700" dirty="0">
                <a:latin typeface="Tahoma"/>
                <a:cs typeface="Tahoma"/>
              </a:rPr>
              <a:t>=</a:t>
            </a:r>
            <a:r>
              <a:rPr sz="1700" spc="15" dirty="0">
                <a:latin typeface="Tahoma"/>
                <a:cs typeface="Tahoma"/>
              </a:rPr>
              <a:t> </a:t>
            </a:r>
            <a:r>
              <a:rPr sz="1700" spc="-5" dirty="0">
                <a:latin typeface="Tahoma"/>
                <a:cs typeface="Tahoma"/>
              </a:rPr>
              <a:t>my_data-&gt;thread_id;</a:t>
            </a:r>
            <a:endParaRPr sz="1700" dirty="0">
              <a:latin typeface="Tahoma"/>
              <a:cs typeface="Tahoma"/>
            </a:endParaRPr>
          </a:p>
          <a:p>
            <a:pPr marL="216535">
              <a:lnSpc>
                <a:spcPct val="100000"/>
              </a:lnSpc>
              <a:spcBef>
                <a:spcPts val="409"/>
              </a:spcBef>
            </a:pPr>
            <a:r>
              <a:rPr sz="1700" spc="-5" dirty="0">
                <a:latin typeface="Tahoma"/>
                <a:cs typeface="Tahoma"/>
              </a:rPr>
              <a:t>sum</a:t>
            </a:r>
            <a:r>
              <a:rPr sz="1700" spc="-10" dirty="0">
                <a:latin typeface="Tahoma"/>
                <a:cs typeface="Tahoma"/>
              </a:rPr>
              <a:t> </a:t>
            </a:r>
            <a:r>
              <a:rPr sz="1700" dirty="0">
                <a:latin typeface="Tahoma"/>
                <a:cs typeface="Tahoma"/>
              </a:rPr>
              <a:t>=</a:t>
            </a:r>
            <a:r>
              <a:rPr sz="1700" spc="-20" dirty="0">
                <a:latin typeface="Tahoma"/>
                <a:cs typeface="Tahoma"/>
              </a:rPr>
              <a:t> </a:t>
            </a:r>
            <a:r>
              <a:rPr sz="1700" spc="-5" dirty="0">
                <a:latin typeface="Tahoma"/>
                <a:cs typeface="Tahoma"/>
              </a:rPr>
              <a:t>my_data-&gt;sum;</a:t>
            </a:r>
            <a:endParaRPr sz="1700" dirty="0">
              <a:latin typeface="Tahoma"/>
              <a:cs typeface="Tahoma"/>
            </a:endParaRPr>
          </a:p>
          <a:p>
            <a:pPr marL="216535">
              <a:lnSpc>
                <a:spcPct val="100000"/>
              </a:lnSpc>
              <a:spcBef>
                <a:spcPts val="405"/>
              </a:spcBef>
            </a:pPr>
            <a:r>
              <a:rPr sz="1700" dirty="0">
                <a:latin typeface="Tahoma"/>
                <a:cs typeface="Tahoma"/>
              </a:rPr>
              <a:t>...</a:t>
            </a:r>
          </a:p>
        </p:txBody>
      </p:sp>
      <p:sp>
        <p:nvSpPr>
          <p:cNvPr id="4" name="object 4"/>
          <p:cNvSpPr txBox="1"/>
          <p:nvPr/>
        </p:nvSpPr>
        <p:spPr>
          <a:xfrm>
            <a:off x="860540" y="6898599"/>
            <a:ext cx="129539" cy="285115"/>
          </a:xfrm>
          <a:prstGeom prst="rect">
            <a:avLst/>
          </a:prstGeom>
        </p:spPr>
        <p:txBody>
          <a:bodyPr vert="horz" wrap="square" lIns="0" tIns="13335" rIns="0" bIns="0" rtlCol="0">
            <a:spAutoFit/>
          </a:bodyPr>
          <a:lstStyle/>
          <a:p>
            <a:pPr marL="12700">
              <a:lnSpc>
                <a:spcPct val="100000"/>
              </a:lnSpc>
              <a:spcBef>
                <a:spcPts val="105"/>
              </a:spcBef>
            </a:pPr>
            <a:r>
              <a:rPr sz="1700" dirty="0">
                <a:latin typeface="Tahoma"/>
                <a:cs typeface="Tahoma"/>
              </a:rPr>
              <a:t>}</a:t>
            </a:r>
            <a:endParaRPr sz="1700">
              <a:latin typeface="Tahoma"/>
              <a:cs typeface="Tahoma"/>
            </a:endParaRPr>
          </a:p>
        </p:txBody>
      </p:sp>
      <p:sp>
        <p:nvSpPr>
          <p:cNvPr id="5" name="object 5"/>
          <p:cNvSpPr txBox="1"/>
          <p:nvPr/>
        </p:nvSpPr>
        <p:spPr>
          <a:xfrm>
            <a:off x="4627930" y="6871236"/>
            <a:ext cx="4616450" cy="239395"/>
          </a:xfrm>
          <a:prstGeom prst="rect">
            <a:avLst/>
          </a:prstGeom>
        </p:spPr>
        <p:txBody>
          <a:bodyPr vert="horz" wrap="square" lIns="0" tIns="13335" rIns="0" bIns="0" rtlCol="0">
            <a:spAutoFit/>
          </a:bodyPr>
          <a:lstStyle/>
          <a:p>
            <a:pPr marL="12700">
              <a:lnSpc>
                <a:spcPct val="100000"/>
              </a:lnSpc>
              <a:spcBef>
                <a:spcPts val="105"/>
              </a:spcBef>
              <a:tabLst>
                <a:tab pos="4407535" algn="l"/>
              </a:tabLst>
            </a:pPr>
            <a:r>
              <a:rPr sz="1400" spc="5" dirty="0">
                <a:latin typeface="Tahoma"/>
                <a:cs typeface="Tahoma"/>
              </a:rPr>
              <a:t>4</a:t>
            </a:r>
            <a:r>
              <a:rPr sz="1400" spc="-90" dirty="0">
                <a:latin typeface="Tahoma"/>
                <a:cs typeface="Tahoma"/>
              </a:rPr>
              <a:t>-</a:t>
            </a:r>
            <a:r>
              <a:rPr sz="1400" spc="-10" dirty="0">
                <a:latin typeface="Tahoma"/>
                <a:cs typeface="Tahoma"/>
              </a:rPr>
              <a:t>T</a:t>
            </a:r>
            <a:r>
              <a:rPr sz="1400" spc="-15" dirty="0">
                <a:latin typeface="Tahoma"/>
                <a:cs typeface="Tahoma"/>
              </a:rPr>
              <a:t>hr</a:t>
            </a:r>
            <a:r>
              <a:rPr sz="1400" spc="5" dirty="0">
                <a:latin typeface="Tahoma"/>
                <a:cs typeface="Tahoma"/>
              </a:rPr>
              <a:t>e</a:t>
            </a:r>
            <a:r>
              <a:rPr sz="1400" spc="-10" dirty="0">
                <a:latin typeface="Tahoma"/>
                <a:cs typeface="Tahoma"/>
              </a:rPr>
              <a:t>a</a:t>
            </a:r>
            <a:r>
              <a:rPr sz="1400" spc="10" dirty="0">
                <a:latin typeface="Tahoma"/>
                <a:cs typeface="Tahoma"/>
              </a:rPr>
              <a:t>d</a:t>
            </a:r>
            <a:r>
              <a:rPr sz="1400" dirty="0">
                <a:latin typeface="Tahoma"/>
                <a:cs typeface="Tahoma"/>
              </a:rPr>
              <a:t>s	</a:t>
            </a:r>
            <a:r>
              <a:rPr sz="1400" spc="5" dirty="0">
                <a:latin typeface="Tahoma"/>
                <a:cs typeface="Tahoma"/>
              </a:rPr>
              <a:t>4</a:t>
            </a:r>
            <a:r>
              <a:rPr sz="1400" dirty="0">
                <a:latin typeface="Tahoma"/>
                <a:cs typeface="Tahoma"/>
              </a:rPr>
              <a:t>8</a:t>
            </a:r>
            <a:endParaRPr sz="1400">
              <a:latin typeface="Tahoma"/>
              <a:cs typeface="Tahom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60469" y="807240"/>
            <a:ext cx="3486785" cy="452120"/>
          </a:xfrm>
          <a:prstGeom prst="rect">
            <a:avLst/>
          </a:prstGeom>
        </p:spPr>
        <p:txBody>
          <a:bodyPr vert="horz" wrap="square" lIns="0" tIns="12065" rIns="0" bIns="0" rtlCol="0">
            <a:spAutoFit/>
          </a:bodyPr>
          <a:lstStyle/>
          <a:p>
            <a:pPr marL="12700">
              <a:lnSpc>
                <a:spcPct val="100000"/>
              </a:lnSpc>
              <a:spcBef>
                <a:spcPts val="95"/>
              </a:spcBef>
            </a:pPr>
            <a:r>
              <a:rPr spc="-5" dirty="0"/>
              <a:t>Processes</a:t>
            </a:r>
            <a:r>
              <a:rPr spc="-20" dirty="0"/>
              <a:t> </a:t>
            </a:r>
            <a:r>
              <a:rPr spc="-10" dirty="0"/>
              <a:t>vs.</a:t>
            </a:r>
            <a:r>
              <a:rPr spc="-5" dirty="0"/>
              <a:t> Threads</a:t>
            </a:r>
          </a:p>
        </p:txBody>
      </p:sp>
      <p:sp>
        <p:nvSpPr>
          <p:cNvPr id="3" name="object 3"/>
          <p:cNvSpPr txBox="1"/>
          <p:nvPr/>
        </p:nvSpPr>
        <p:spPr>
          <a:xfrm>
            <a:off x="860584" y="1547597"/>
            <a:ext cx="4448810" cy="4987290"/>
          </a:xfrm>
          <a:prstGeom prst="rect">
            <a:avLst/>
          </a:prstGeom>
        </p:spPr>
        <p:txBody>
          <a:bodyPr vert="horz" wrap="square" lIns="0" tIns="78105" rIns="0" bIns="0" rtlCol="0">
            <a:spAutoFit/>
          </a:bodyPr>
          <a:lstStyle/>
          <a:p>
            <a:pPr marL="356235" indent="-344170">
              <a:lnSpc>
                <a:spcPct val="100000"/>
              </a:lnSpc>
              <a:spcBef>
                <a:spcPts val="615"/>
              </a:spcBef>
              <a:buChar char="•"/>
              <a:tabLst>
                <a:tab pos="356235" algn="l"/>
                <a:tab pos="356870" algn="l"/>
              </a:tabLst>
            </a:pPr>
            <a:r>
              <a:rPr sz="2100" spc="-5" dirty="0">
                <a:latin typeface="Tahoma"/>
                <a:cs typeface="Tahoma"/>
              </a:rPr>
              <a:t>Process</a:t>
            </a:r>
            <a:r>
              <a:rPr sz="2100" spc="-30" dirty="0">
                <a:latin typeface="Tahoma"/>
                <a:cs typeface="Tahoma"/>
              </a:rPr>
              <a:t> </a:t>
            </a:r>
            <a:r>
              <a:rPr sz="2100" dirty="0">
                <a:latin typeface="Tahoma"/>
                <a:cs typeface="Tahoma"/>
              </a:rPr>
              <a:t>characteristics</a:t>
            </a:r>
            <a:endParaRPr sz="2100">
              <a:latin typeface="Tahoma"/>
              <a:cs typeface="Tahoma"/>
            </a:endParaRPr>
          </a:p>
          <a:p>
            <a:pPr marL="756285" lvl="1" indent="-287655">
              <a:lnSpc>
                <a:spcPct val="100000"/>
              </a:lnSpc>
              <a:spcBef>
                <a:spcPts val="465"/>
              </a:spcBef>
              <a:buChar char="–"/>
              <a:tabLst>
                <a:tab pos="756285" algn="l"/>
                <a:tab pos="756920" algn="l"/>
              </a:tabLst>
            </a:pPr>
            <a:r>
              <a:rPr sz="1900" spc="-5" dirty="0">
                <a:latin typeface="Tahoma"/>
                <a:cs typeface="Tahoma"/>
              </a:rPr>
              <a:t>A</a:t>
            </a:r>
            <a:r>
              <a:rPr sz="1900" spc="-15" dirty="0">
                <a:latin typeface="Tahoma"/>
                <a:cs typeface="Tahoma"/>
              </a:rPr>
              <a:t> </a:t>
            </a:r>
            <a:r>
              <a:rPr sz="1900" spc="-5" dirty="0">
                <a:solidFill>
                  <a:srgbClr val="0070BF"/>
                </a:solidFill>
                <a:latin typeface="Tahoma"/>
                <a:cs typeface="Tahoma"/>
              </a:rPr>
              <a:t>virtual</a:t>
            </a:r>
            <a:r>
              <a:rPr sz="1900" dirty="0">
                <a:solidFill>
                  <a:srgbClr val="0070BF"/>
                </a:solidFill>
                <a:latin typeface="Tahoma"/>
                <a:cs typeface="Tahoma"/>
              </a:rPr>
              <a:t> </a:t>
            </a:r>
            <a:r>
              <a:rPr sz="1900" spc="-5" dirty="0">
                <a:solidFill>
                  <a:srgbClr val="0070BF"/>
                </a:solidFill>
                <a:latin typeface="Tahoma"/>
                <a:cs typeface="Tahoma"/>
              </a:rPr>
              <a:t>address</a:t>
            </a:r>
            <a:r>
              <a:rPr sz="1900" spc="5" dirty="0">
                <a:solidFill>
                  <a:srgbClr val="0070BF"/>
                </a:solidFill>
                <a:latin typeface="Tahoma"/>
                <a:cs typeface="Tahoma"/>
              </a:rPr>
              <a:t> </a:t>
            </a:r>
            <a:r>
              <a:rPr sz="1900" spc="-5" dirty="0">
                <a:solidFill>
                  <a:srgbClr val="0070BF"/>
                </a:solidFill>
                <a:latin typeface="Tahoma"/>
                <a:cs typeface="Tahoma"/>
              </a:rPr>
              <a:t>space</a:t>
            </a:r>
            <a:endParaRPr sz="1900">
              <a:latin typeface="Tahoma"/>
              <a:cs typeface="Tahoma"/>
            </a:endParaRPr>
          </a:p>
          <a:p>
            <a:pPr marL="1155065" lvl="2" indent="-228600">
              <a:lnSpc>
                <a:spcPct val="100000"/>
              </a:lnSpc>
              <a:spcBef>
                <a:spcPts val="405"/>
              </a:spcBef>
              <a:buFont typeface="Wingdings"/>
              <a:buChar char=""/>
              <a:tabLst>
                <a:tab pos="1155700" algn="l"/>
              </a:tabLst>
            </a:pPr>
            <a:r>
              <a:rPr sz="1700" spc="-5" dirty="0">
                <a:latin typeface="Tahoma"/>
                <a:cs typeface="Tahoma"/>
              </a:rPr>
              <a:t>Holds</a:t>
            </a:r>
            <a:r>
              <a:rPr sz="1700" spc="5" dirty="0">
                <a:latin typeface="Tahoma"/>
                <a:cs typeface="Tahoma"/>
              </a:rPr>
              <a:t> </a:t>
            </a:r>
            <a:r>
              <a:rPr sz="1700" spc="-5" dirty="0">
                <a:latin typeface="Tahoma"/>
                <a:cs typeface="Tahoma"/>
              </a:rPr>
              <a:t>the</a:t>
            </a:r>
            <a:r>
              <a:rPr sz="1700" spc="-10" dirty="0">
                <a:latin typeface="Tahoma"/>
                <a:cs typeface="Tahoma"/>
              </a:rPr>
              <a:t> </a:t>
            </a:r>
            <a:r>
              <a:rPr sz="1700" spc="-5" dirty="0">
                <a:latin typeface="Tahoma"/>
                <a:cs typeface="Tahoma"/>
              </a:rPr>
              <a:t>process</a:t>
            </a:r>
            <a:r>
              <a:rPr sz="1700" spc="10" dirty="0">
                <a:latin typeface="Tahoma"/>
                <a:cs typeface="Tahoma"/>
              </a:rPr>
              <a:t> </a:t>
            </a:r>
            <a:r>
              <a:rPr sz="1700" spc="-5" dirty="0">
                <a:latin typeface="Tahoma"/>
                <a:cs typeface="Tahoma"/>
              </a:rPr>
              <a:t>image</a:t>
            </a:r>
            <a:endParaRPr sz="1700">
              <a:latin typeface="Tahoma"/>
              <a:cs typeface="Tahoma"/>
            </a:endParaRPr>
          </a:p>
          <a:p>
            <a:pPr marL="756285" marR="612140" lvl="1" indent="-287020">
              <a:lnSpc>
                <a:spcPct val="100000"/>
              </a:lnSpc>
              <a:spcBef>
                <a:spcPts val="459"/>
              </a:spcBef>
              <a:buChar char="–"/>
              <a:tabLst>
                <a:tab pos="756285" algn="l"/>
                <a:tab pos="756920" algn="l"/>
              </a:tabLst>
            </a:pPr>
            <a:r>
              <a:rPr sz="1900" spc="-10" dirty="0">
                <a:latin typeface="Tahoma"/>
                <a:cs typeface="Tahoma"/>
              </a:rPr>
              <a:t>Global</a:t>
            </a:r>
            <a:r>
              <a:rPr sz="1900" spc="20" dirty="0">
                <a:latin typeface="Tahoma"/>
                <a:cs typeface="Tahoma"/>
              </a:rPr>
              <a:t> </a:t>
            </a:r>
            <a:r>
              <a:rPr sz="1900" spc="-5" dirty="0">
                <a:latin typeface="Tahoma"/>
                <a:cs typeface="Tahoma"/>
              </a:rPr>
              <a:t>variables,</a:t>
            </a:r>
            <a:r>
              <a:rPr sz="1900" spc="35" dirty="0">
                <a:latin typeface="Tahoma"/>
                <a:cs typeface="Tahoma"/>
              </a:rPr>
              <a:t> </a:t>
            </a:r>
            <a:r>
              <a:rPr sz="1900" spc="-5" dirty="0">
                <a:latin typeface="Tahoma"/>
                <a:cs typeface="Tahoma"/>
              </a:rPr>
              <a:t>files,</a:t>
            </a:r>
            <a:r>
              <a:rPr sz="1900" dirty="0">
                <a:latin typeface="Tahoma"/>
                <a:cs typeface="Tahoma"/>
              </a:rPr>
              <a:t> </a:t>
            </a:r>
            <a:r>
              <a:rPr sz="1900" spc="-5" dirty="0">
                <a:latin typeface="Tahoma"/>
                <a:cs typeface="Tahoma"/>
              </a:rPr>
              <a:t>child </a:t>
            </a:r>
            <a:r>
              <a:rPr sz="1900" dirty="0">
                <a:latin typeface="Tahoma"/>
                <a:cs typeface="Tahoma"/>
              </a:rPr>
              <a:t> </a:t>
            </a:r>
            <a:r>
              <a:rPr sz="1900" spc="-5" dirty="0">
                <a:latin typeface="Tahoma"/>
                <a:cs typeface="Tahoma"/>
              </a:rPr>
              <a:t>processes,</a:t>
            </a:r>
            <a:r>
              <a:rPr sz="1900" spc="-10" dirty="0">
                <a:latin typeface="Tahoma"/>
                <a:cs typeface="Tahoma"/>
              </a:rPr>
              <a:t> </a:t>
            </a:r>
            <a:r>
              <a:rPr sz="1900" spc="-5" dirty="0">
                <a:latin typeface="Tahoma"/>
                <a:cs typeface="Tahoma"/>
              </a:rPr>
              <a:t>signals</a:t>
            </a:r>
            <a:r>
              <a:rPr sz="1900" spc="20" dirty="0">
                <a:latin typeface="Tahoma"/>
                <a:cs typeface="Tahoma"/>
              </a:rPr>
              <a:t> </a:t>
            </a:r>
            <a:r>
              <a:rPr sz="1900" spc="-10" dirty="0">
                <a:latin typeface="Tahoma"/>
                <a:cs typeface="Tahoma"/>
              </a:rPr>
              <a:t>and</a:t>
            </a:r>
            <a:r>
              <a:rPr sz="1900" spc="5" dirty="0">
                <a:latin typeface="Tahoma"/>
                <a:cs typeface="Tahoma"/>
              </a:rPr>
              <a:t> </a:t>
            </a:r>
            <a:r>
              <a:rPr sz="1900" spc="-5" dirty="0">
                <a:latin typeface="Tahoma"/>
                <a:cs typeface="Tahoma"/>
              </a:rPr>
              <a:t>signal </a:t>
            </a:r>
            <a:r>
              <a:rPr sz="1900" spc="-575" dirty="0">
                <a:latin typeface="Tahoma"/>
                <a:cs typeface="Tahoma"/>
              </a:rPr>
              <a:t> </a:t>
            </a:r>
            <a:r>
              <a:rPr sz="1900" spc="-10" dirty="0">
                <a:latin typeface="Tahoma"/>
                <a:cs typeface="Tahoma"/>
              </a:rPr>
              <a:t>handlers</a:t>
            </a:r>
            <a:endParaRPr sz="1900">
              <a:latin typeface="Tahoma"/>
              <a:cs typeface="Tahoma"/>
            </a:endParaRPr>
          </a:p>
          <a:p>
            <a:pPr lvl="1">
              <a:lnSpc>
                <a:spcPct val="100000"/>
              </a:lnSpc>
              <a:spcBef>
                <a:spcPts val="20"/>
              </a:spcBef>
              <a:buFont typeface="Tahoma"/>
              <a:buChar char="–"/>
            </a:pPr>
            <a:endParaRPr sz="2900">
              <a:latin typeface="Tahoma"/>
              <a:cs typeface="Tahoma"/>
            </a:endParaRPr>
          </a:p>
          <a:p>
            <a:pPr marL="356235" indent="-344170">
              <a:lnSpc>
                <a:spcPct val="100000"/>
              </a:lnSpc>
              <a:buChar char="•"/>
              <a:tabLst>
                <a:tab pos="356235" algn="l"/>
                <a:tab pos="356870" algn="l"/>
              </a:tabLst>
            </a:pPr>
            <a:r>
              <a:rPr sz="2100" spc="-5" dirty="0">
                <a:latin typeface="Tahoma"/>
                <a:cs typeface="Tahoma"/>
              </a:rPr>
              <a:t>Thread characteristics</a:t>
            </a:r>
            <a:endParaRPr sz="2100">
              <a:latin typeface="Tahoma"/>
              <a:cs typeface="Tahoma"/>
            </a:endParaRPr>
          </a:p>
          <a:p>
            <a:pPr marL="756285" marR="59055" lvl="1" indent="-287020">
              <a:lnSpc>
                <a:spcPct val="100000"/>
              </a:lnSpc>
              <a:spcBef>
                <a:spcPts val="464"/>
              </a:spcBef>
              <a:buChar char="–"/>
              <a:tabLst>
                <a:tab pos="756285" algn="l"/>
                <a:tab pos="756920" algn="l"/>
              </a:tabLst>
            </a:pPr>
            <a:r>
              <a:rPr sz="1900" spc="-5" dirty="0">
                <a:latin typeface="Tahoma"/>
                <a:cs typeface="Tahoma"/>
              </a:rPr>
              <a:t>An </a:t>
            </a:r>
            <a:r>
              <a:rPr sz="1900" spc="-5" dirty="0">
                <a:solidFill>
                  <a:srgbClr val="0070BF"/>
                </a:solidFill>
                <a:latin typeface="Tahoma"/>
                <a:cs typeface="Tahoma"/>
              </a:rPr>
              <a:t>execution</a:t>
            </a:r>
            <a:r>
              <a:rPr sz="1900" spc="30" dirty="0">
                <a:solidFill>
                  <a:srgbClr val="0070BF"/>
                </a:solidFill>
                <a:latin typeface="Tahoma"/>
                <a:cs typeface="Tahoma"/>
              </a:rPr>
              <a:t> </a:t>
            </a:r>
            <a:r>
              <a:rPr sz="1900" dirty="0">
                <a:solidFill>
                  <a:srgbClr val="0070BF"/>
                </a:solidFill>
                <a:latin typeface="Tahoma"/>
                <a:cs typeface="Tahoma"/>
              </a:rPr>
              <a:t>state</a:t>
            </a:r>
            <a:r>
              <a:rPr sz="1900" dirty="0">
                <a:latin typeface="Tahoma"/>
                <a:cs typeface="Tahoma"/>
              </a:rPr>
              <a:t>,</a:t>
            </a:r>
            <a:r>
              <a:rPr sz="1900" spc="15" dirty="0">
                <a:latin typeface="Tahoma"/>
                <a:cs typeface="Tahoma"/>
              </a:rPr>
              <a:t> </a:t>
            </a:r>
            <a:r>
              <a:rPr sz="1900" spc="-5" dirty="0">
                <a:solidFill>
                  <a:srgbClr val="0070BF"/>
                </a:solidFill>
                <a:latin typeface="Tahoma"/>
                <a:cs typeface="Tahoma"/>
              </a:rPr>
              <a:t>stack</a:t>
            </a:r>
            <a:r>
              <a:rPr sz="1900" spc="5" dirty="0">
                <a:solidFill>
                  <a:srgbClr val="0070BF"/>
                </a:solidFill>
                <a:latin typeface="Tahoma"/>
                <a:cs typeface="Tahoma"/>
              </a:rPr>
              <a:t> </a:t>
            </a:r>
            <a:r>
              <a:rPr sz="1900" spc="-10" dirty="0">
                <a:latin typeface="Tahoma"/>
                <a:cs typeface="Tahoma"/>
              </a:rPr>
              <a:t>and </a:t>
            </a:r>
            <a:r>
              <a:rPr sz="1900" spc="-5" dirty="0">
                <a:latin typeface="Tahoma"/>
                <a:cs typeface="Tahoma"/>
              </a:rPr>
              <a:t> </a:t>
            </a:r>
            <a:r>
              <a:rPr sz="1900" spc="-5" dirty="0">
                <a:solidFill>
                  <a:srgbClr val="0070BF"/>
                </a:solidFill>
                <a:latin typeface="Tahoma"/>
                <a:cs typeface="Tahoma"/>
              </a:rPr>
              <a:t>context</a:t>
            </a:r>
            <a:r>
              <a:rPr sz="1900" spc="20" dirty="0">
                <a:solidFill>
                  <a:srgbClr val="0070BF"/>
                </a:solidFill>
                <a:latin typeface="Tahoma"/>
                <a:cs typeface="Tahoma"/>
              </a:rPr>
              <a:t> </a:t>
            </a:r>
            <a:r>
              <a:rPr sz="1900" spc="-5" dirty="0">
                <a:latin typeface="Tahoma"/>
                <a:cs typeface="Tahoma"/>
              </a:rPr>
              <a:t>(saved</a:t>
            </a:r>
            <a:r>
              <a:rPr sz="1900" dirty="0">
                <a:latin typeface="Tahoma"/>
                <a:cs typeface="Tahoma"/>
              </a:rPr>
              <a:t> </a:t>
            </a:r>
            <a:r>
              <a:rPr sz="1900" spc="-5" dirty="0">
                <a:latin typeface="Tahoma"/>
                <a:cs typeface="Tahoma"/>
              </a:rPr>
              <a:t>when</a:t>
            </a:r>
            <a:r>
              <a:rPr sz="1900" spc="10" dirty="0">
                <a:latin typeface="Tahoma"/>
                <a:cs typeface="Tahoma"/>
              </a:rPr>
              <a:t> </a:t>
            </a:r>
            <a:r>
              <a:rPr sz="1900" spc="-10" dirty="0">
                <a:latin typeface="Tahoma"/>
                <a:cs typeface="Tahoma"/>
              </a:rPr>
              <a:t>not</a:t>
            </a:r>
            <a:r>
              <a:rPr sz="1900" spc="15" dirty="0">
                <a:latin typeface="Tahoma"/>
                <a:cs typeface="Tahoma"/>
              </a:rPr>
              <a:t> </a:t>
            </a:r>
            <a:r>
              <a:rPr sz="1900" spc="-10" dirty="0">
                <a:latin typeface="Tahoma"/>
                <a:cs typeface="Tahoma"/>
              </a:rPr>
              <a:t>running)</a:t>
            </a:r>
            <a:endParaRPr sz="1900">
              <a:latin typeface="Tahoma"/>
              <a:cs typeface="Tahoma"/>
            </a:endParaRPr>
          </a:p>
          <a:p>
            <a:pPr marL="756285" marR="847090" lvl="1" indent="-287020">
              <a:lnSpc>
                <a:spcPct val="100000"/>
              </a:lnSpc>
              <a:spcBef>
                <a:spcPts val="455"/>
              </a:spcBef>
              <a:buChar char="–"/>
              <a:tabLst>
                <a:tab pos="756285" algn="l"/>
                <a:tab pos="756920" algn="l"/>
              </a:tabLst>
            </a:pPr>
            <a:r>
              <a:rPr sz="1900" spc="-5" dirty="0">
                <a:latin typeface="Tahoma"/>
                <a:cs typeface="Tahoma"/>
              </a:rPr>
              <a:t>Access</a:t>
            </a:r>
            <a:r>
              <a:rPr sz="1900" spc="10" dirty="0">
                <a:latin typeface="Tahoma"/>
                <a:cs typeface="Tahoma"/>
              </a:rPr>
              <a:t> </a:t>
            </a:r>
            <a:r>
              <a:rPr sz="1900" spc="-10" dirty="0">
                <a:latin typeface="Tahoma"/>
                <a:cs typeface="Tahoma"/>
              </a:rPr>
              <a:t>to</a:t>
            </a:r>
            <a:r>
              <a:rPr sz="1900" spc="-5" dirty="0">
                <a:latin typeface="Tahoma"/>
                <a:cs typeface="Tahoma"/>
              </a:rPr>
              <a:t> the</a:t>
            </a:r>
            <a:r>
              <a:rPr sz="1900" spc="10" dirty="0">
                <a:latin typeface="Tahoma"/>
                <a:cs typeface="Tahoma"/>
              </a:rPr>
              <a:t> </a:t>
            </a:r>
            <a:r>
              <a:rPr sz="1900" spc="-5" dirty="0">
                <a:latin typeface="Tahoma"/>
                <a:cs typeface="Tahoma"/>
              </a:rPr>
              <a:t>memory</a:t>
            </a:r>
            <a:r>
              <a:rPr sz="1900" spc="25" dirty="0">
                <a:latin typeface="Tahoma"/>
                <a:cs typeface="Tahoma"/>
              </a:rPr>
              <a:t> </a:t>
            </a:r>
            <a:r>
              <a:rPr sz="1900" spc="-10" dirty="0">
                <a:latin typeface="Tahoma"/>
                <a:cs typeface="Tahoma"/>
              </a:rPr>
              <a:t>and </a:t>
            </a:r>
            <a:r>
              <a:rPr sz="1900" spc="-580" dirty="0">
                <a:latin typeface="Tahoma"/>
                <a:cs typeface="Tahoma"/>
              </a:rPr>
              <a:t> </a:t>
            </a:r>
            <a:r>
              <a:rPr sz="1900" spc="-10" dirty="0">
                <a:latin typeface="Tahoma"/>
                <a:cs typeface="Tahoma"/>
              </a:rPr>
              <a:t>resources</a:t>
            </a:r>
            <a:r>
              <a:rPr sz="1900" spc="25" dirty="0">
                <a:latin typeface="Tahoma"/>
                <a:cs typeface="Tahoma"/>
              </a:rPr>
              <a:t> </a:t>
            </a:r>
            <a:r>
              <a:rPr sz="1900" dirty="0">
                <a:latin typeface="Tahoma"/>
                <a:cs typeface="Tahoma"/>
              </a:rPr>
              <a:t>of</a:t>
            </a:r>
            <a:r>
              <a:rPr sz="1900" spc="-10" dirty="0">
                <a:latin typeface="Tahoma"/>
                <a:cs typeface="Tahoma"/>
              </a:rPr>
              <a:t> </a:t>
            </a:r>
            <a:r>
              <a:rPr sz="1900" spc="-5" dirty="0">
                <a:latin typeface="Tahoma"/>
                <a:cs typeface="Tahoma"/>
              </a:rPr>
              <a:t>its</a:t>
            </a:r>
            <a:r>
              <a:rPr sz="1900" spc="30" dirty="0">
                <a:latin typeface="Tahoma"/>
                <a:cs typeface="Tahoma"/>
              </a:rPr>
              <a:t> </a:t>
            </a:r>
            <a:r>
              <a:rPr sz="1900" spc="-5" dirty="0">
                <a:latin typeface="Tahoma"/>
                <a:cs typeface="Tahoma"/>
              </a:rPr>
              <a:t>process</a:t>
            </a:r>
            <a:endParaRPr sz="1900">
              <a:latin typeface="Tahoma"/>
              <a:cs typeface="Tahoma"/>
            </a:endParaRPr>
          </a:p>
          <a:p>
            <a:pPr marL="1155065" lvl="2" indent="-228600">
              <a:lnSpc>
                <a:spcPct val="100000"/>
              </a:lnSpc>
              <a:spcBef>
                <a:spcPts val="405"/>
              </a:spcBef>
              <a:buFont typeface="Wingdings"/>
              <a:buChar char=""/>
              <a:tabLst>
                <a:tab pos="1155700" algn="l"/>
              </a:tabLst>
            </a:pPr>
            <a:r>
              <a:rPr sz="1700" spc="-5" dirty="0">
                <a:latin typeface="Tahoma"/>
                <a:cs typeface="Tahoma"/>
              </a:rPr>
              <a:t>All</a:t>
            </a:r>
            <a:r>
              <a:rPr sz="1700" spc="10" dirty="0">
                <a:latin typeface="Tahoma"/>
                <a:cs typeface="Tahoma"/>
              </a:rPr>
              <a:t> </a:t>
            </a:r>
            <a:r>
              <a:rPr sz="1700" dirty="0">
                <a:latin typeface="Tahoma"/>
                <a:cs typeface="Tahoma"/>
              </a:rPr>
              <a:t>threads</a:t>
            </a:r>
            <a:r>
              <a:rPr sz="1700" spc="-20" dirty="0">
                <a:latin typeface="Tahoma"/>
                <a:cs typeface="Tahoma"/>
              </a:rPr>
              <a:t> </a:t>
            </a:r>
            <a:r>
              <a:rPr sz="1700" spc="-5" dirty="0">
                <a:latin typeface="Tahoma"/>
                <a:cs typeface="Tahoma"/>
              </a:rPr>
              <a:t>of </a:t>
            </a:r>
            <a:r>
              <a:rPr sz="1700" dirty="0">
                <a:latin typeface="Tahoma"/>
                <a:cs typeface="Tahoma"/>
              </a:rPr>
              <a:t>a </a:t>
            </a:r>
            <a:r>
              <a:rPr sz="1700" spc="-5" dirty="0">
                <a:latin typeface="Tahoma"/>
                <a:cs typeface="Tahoma"/>
              </a:rPr>
              <a:t>process share</a:t>
            </a:r>
            <a:r>
              <a:rPr sz="1700" dirty="0">
                <a:latin typeface="Tahoma"/>
                <a:cs typeface="Tahoma"/>
              </a:rPr>
              <a:t> </a:t>
            </a:r>
            <a:r>
              <a:rPr sz="1700" spc="-5" dirty="0">
                <a:latin typeface="Tahoma"/>
                <a:cs typeface="Tahoma"/>
              </a:rPr>
              <a:t>this</a:t>
            </a:r>
            <a:endParaRPr sz="1700">
              <a:latin typeface="Tahoma"/>
              <a:cs typeface="Tahoma"/>
            </a:endParaRPr>
          </a:p>
          <a:p>
            <a:pPr marL="756285" marR="5080" lvl="1" indent="-287020">
              <a:lnSpc>
                <a:spcPct val="100000"/>
              </a:lnSpc>
              <a:spcBef>
                <a:spcPts val="459"/>
              </a:spcBef>
              <a:buChar char="–"/>
              <a:tabLst>
                <a:tab pos="756285" algn="l"/>
                <a:tab pos="756920" algn="l"/>
              </a:tabLst>
            </a:pPr>
            <a:r>
              <a:rPr sz="1900" spc="-5" dirty="0">
                <a:latin typeface="Tahoma"/>
                <a:cs typeface="Tahoma"/>
              </a:rPr>
              <a:t>Some</a:t>
            </a:r>
            <a:r>
              <a:rPr sz="1900" spc="25" dirty="0">
                <a:latin typeface="Tahoma"/>
                <a:cs typeface="Tahoma"/>
              </a:rPr>
              <a:t> </a:t>
            </a:r>
            <a:r>
              <a:rPr sz="1900" spc="-10" dirty="0">
                <a:latin typeface="Tahoma"/>
                <a:cs typeface="Tahoma"/>
              </a:rPr>
              <a:t>per-thread</a:t>
            </a:r>
            <a:r>
              <a:rPr sz="1900" spc="15" dirty="0">
                <a:latin typeface="Tahoma"/>
                <a:cs typeface="Tahoma"/>
              </a:rPr>
              <a:t> </a:t>
            </a:r>
            <a:r>
              <a:rPr sz="1900" dirty="0">
                <a:latin typeface="Tahoma"/>
                <a:cs typeface="Tahoma"/>
              </a:rPr>
              <a:t>static </a:t>
            </a:r>
            <a:r>
              <a:rPr sz="1900" spc="-5" dirty="0">
                <a:latin typeface="Tahoma"/>
                <a:cs typeface="Tahoma"/>
              </a:rPr>
              <a:t>storage</a:t>
            </a:r>
            <a:r>
              <a:rPr sz="1900" spc="10" dirty="0">
                <a:latin typeface="Tahoma"/>
                <a:cs typeface="Tahoma"/>
              </a:rPr>
              <a:t> </a:t>
            </a:r>
            <a:r>
              <a:rPr sz="1900" spc="-5" dirty="0">
                <a:latin typeface="Tahoma"/>
                <a:cs typeface="Tahoma"/>
              </a:rPr>
              <a:t>for </a:t>
            </a:r>
            <a:r>
              <a:rPr sz="1900" spc="-580" dirty="0">
                <a:latin typeface="Tahoma"/>
                <a:cs typeface="Tahoma"/>
              </a:rPr>
              <a:t> </a:t>
            </a:r>
            <a:r>
              <a:rPr sz="1900" spc="-5" dirty="0">
                <a:latin typeface="Tahoma"/>
                <a:cs typeface="Tahoma"/>
              </a:rPr>
              <a:t>local</a:t>
            </a:r>
            <a:r>
              <a:rPr sz="1900" spc="25" dirty="0">
                <a:latin typeface="Tahoma"/>
                <a:cs typeface="Tahoma"/>
              </a:rPr>
              <a:t> </a:t>
            </a:r>
            <a:r>
              <a:rPr sz="1900" spc="-10" dirty="0">
                <a:latin typeface="Tahoma"/>
                <a:cs typeface="Tahoma"/>
              </a:rPr>
              <a:t>variables</a:t>
            </a:r>
            <a:endParaRPr sz="1900">
              <a:latin typeface="Tahoma"/>
              <a:cs typeface="Tahoma"/>
            </a:endParaRPr>
          </a:p>
        </p:txBody>
      </p:sp>
      <p:pic>
        <p:nvPicPr>
          <p:cNvPr id="4" name="object 4"/>
          <p:cNvPicPr/>
          <p:nvPr/>
        </p:nvPicPr>
        <p:blipFill>
          <a:blip r:embed="rId2" cstate="print"/>
          <a:stretch>
            <a:fillRect/>
          </a:stretch>
        </p:blipFill>
        <p:spPr>
          <a:xfrm>
            <a:off x="5614415" y="1648967"/>
            <a:ext cx="3924425" cy="3693164"/>
          </a:xfrm>
          <a:prstGeom prst="rect">
            <a:avLst/>
          </a:prstGeom>
        </p:spPr>
      </p:pic>
      <p:sp>
        <p:nvSpPr>
          <p:cNvPr id="5" name="object 5"/>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15" dirty="0"/>
              <a:t>4-Threads</a:t>
            </a:r>
          </a:p>
        </p:txBody>
      </p:sp>
      <p:sp>
        <p:nvSpPr>
          <p:cNvPr id="6" name="object 6"/>
          <p:cNvSpPr txBox="1"/>
          <p:nvPr/>
        </p:nvSpPr>
        <p:spPr>
          <a:xfrm>
            <a:off x="9095899" y="6871149"/>
            <a:ext cx="175260" cy="240665"/>
          </a:xfrm>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z="1400" dirty="0">
                <a:latin typeface="Tahoma"/>
                <a:cs typeface="Tahoma"/>
              </a:rPr>
              <a:t>5</a:t>
            </a:fld>
            <a:endParaRPr sz="1400">
              <a:latin typeface="Tahoma"/>
              <a:cs typeface="Tahoma"/>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9082" y="807240"/>
            <a:ext cx="2667635" cy="452120"/>
          </a:xfrm>
          <a:prstGeom prst="rect">
            <a:avLst/>
          </a:prstGeom>
        </p:spPr>
        <p:txBody>
          <a:bodyPr vert="horz" wrap="square" lIns="0" tIns="12065" rIns="0" bIns="0" rtlCol="0">
            <a:spAutoFit/>
          </a:bodyPr>
          <a:lstStyle/>
          <a:p>
            <a:pPr marL="12700">
              <a:lnSpc>
                <a:spcPct val="100000"/>
              </a:lnSpc>
              <a:spcBef>
                <a:spcPts val="95"/>
              </a:spcBef>
            </a:pPr>
            <a:r>
              <a:rPr spc="-10" dirty="0"/>
              <a:t>Thread</a:t>
            </a:r>
            <a:r>
              <a:rPr dirty="0"/>
              <a:t> </a:t>
            </a:r>
            <a:r>
              <a:rPr spc="-5" dirty="0"/>
              <a:t>Identifier</a:t>
            </a:r>
          </a:p>
        </p:txBody>
      </p:sp>
      <p:sp>
        <p:nvSpPr>
          <p:cNvPr id="3" name="object 3"/>
          <p:cNvSpPr/>
          <p:nvPr/>
        </p:nvSpPr>
        <p:spPr>
          <a:xfrm>
            <a:off x="2388107" y="1876044"/>
            <a:ext cx="5282565" cy="584200"/>
          </a:xfrm>
          <a:custGeom>
            <a:avLst/>
            <a:gdLst/>
            <a:ahLst/>
            <a:cxnLst/>
            <a:rect l="l" t="t" r="r" b="b"/>
            <a:pathLst>
              <a:path w="5282565" h="584200">
                <a:moveTo>
                  <a:pt x="5282184" y="583692"/>
                </a:moveTo>
                <a:lnTo>
                  <a:pt x="0" y="583692"/>
                </a:lnTo>
                <a:lnTo>
                  <a:pt x="0" y="0"/>
                </a:lnTo>
                <a:lnTo>
                  <a:pt x="5282184" y="0"/>
                </a:lnTo>
                <a:lnTo>
                  <a:pt x="5282184" y="12192"/>
                </a:lnTo>
                <a:lnTo>
                  <a:pt x="25908" y="12192"/>
                </a:lnTo>
                <a:lnTo>
                  <a:pt x="13716" y="24384"/>
                </a:lnTo>
                <a:lnTo>
                  <a:pt x="25908" y="24384"/>
                </a:lnTo>
                <a:lnTo>
                  <a:pt x="25908" y="557784"/>
                </a:lnTo>
                <a:lnTo>
                  <a:pt x="13716" y="557784"/>
                </a:lnTo>
                <a:lnTo>
                  <a:pt x="25908" y="569976"/>
                </a:lnTo>
                <a:lnTo>
                  <a:pt x="5282184" y="569976"/>
                </a:lnTo>
                <a:lnTo>
                  <a:pt x="5282184" y="583692"/>
                </a:lnTo>
                <a:close/>
              </a:path>
              <a:path w="5282565" h="584200">
                <a:moveTo>
                  <a:pt x="25908" y="24384"/>
                </a:moveTo>
                <a:lnTo>
                  <a:pt x="13716" y="24384"/>
                </a:lnTo>
                <a:lnTo>
                  <a:pt x="25908" y="12192"/>
                </a:lnTo>
                <a:lnTo>
                  <a:pt x="25908" y="24384"/>
                </a:lnTo>
                <a:close/>
              </a:path>
              <a:path w="5282565" h="584200">
                <a:moveTo>
                  <a:pt x="5256276" y="24384"/>
                </a:moveTo>
                <a:lnTo>
                  <a:pt x="25908" y="24384"/>
                </a:lnTo>
                <a:lnTo>
                  <a:pt x="25908" y="12192"/>
                </a:lnTo>
                <a:lnTo>
                  <a:pt x="5256276" y="12192"/>
                </a:lnTo>
                <a:lnTo>
                  <a:pt x="5256276" y="24384"/>
                </a:lnTo>
                <a:close/>
              </a:path>
              <a:path w="5282565" h="584200">
                <a:moveTo>
                  <a:pt x="5256276" y="569976"/>
                </a:moveTo>
                <a:lnTo>
                  <a:pt x="5256276" y="12192"/>
                </a:lnTo>
                <a:lnTo>
                  <a:pt x="5269992" y="24384"/>
                </a:lnTo>
                <a:lnTo>
                  <a:pt x="5282184" y="24384"/>
                </a:lnTo>
                <a:lnTo>
                  <a:pt x="5282184" y="557784"/>
                </a:lnTo>
                <a:lnTo>
                  <a:pt x="5269992" y="557784"/>
                </a:lnTo>
                <a:lnTo>
                  <a:pt x="5256276" y="569976"/>
                </a:lnTo>
                <a:close/>
              </a:path>
              <a:path w="5282565" h="584200">
                <a:moveTo>
                  <a:pt x="5282184" y="24384"/>
                </a:moveTo>
                <a:lnTo>
                  <a:pt x="5269992" y="24384"/>
                </a:lnTo>
                <a:lnTo>
                  <a:pt x="5256276" y="12192"/>
                </a:lnTo>
                <a:lnTo>
                  <a:pt x="5282184" y="12192"/>
                </a:lnTo>
                <a:lnTo>
                  <a:pt x="5282184" y="24384"/>
                </a:lnTo>
                <a:close/>
              </a:path>
              <a:path w="5282565" h="584200">
                <a:moveTo>
                  <a:pt x="25908" y="569976"/>
                </a:moveTo>
                <a:lnTo>
                  <a:pt x="13716" y="557784"/>
                </a:lnTo>
                <a:lnTo>
                  <a:pt x="25908" y="557784"/>
                </a:lnTo>
                <a:lnTo>
                  <a:pt x="25908" y="569976"/>
                </a:lnTo>
                <a:close/>
              </a:path>
              <a:path w="5282565" h="584200">
                <a:moveTo>
                  <a:pt x="5256276" y="569976"/>
                </a:moveTo>
                <a:lnTo>
                  <a:pt x="25908" y="569976"/>
                </a:lnTo>
                <a:lnTo>
                  <a:pt x="25908" y="557784"/>
                </a:lnTo>
                <a:lnTo>
                  <a:pt x="5256276" y="557784"/>
                </a:lnTo>
                <a:lnTo>
                  <a:pt x="5256276" y="569976"/>
                </a:lnTo>
                <a:close/>
              </a:path>
              <a:path w="5282565" h="584200">
                <a:moveTo>
                  <a:pt x="5282184" y="569976"/>
                </a:moveTo>
                <a:lnTo>
                  <a:pt x="5256276" y="569976"/>
                </a:lnTo>
                <a:lnTo>
                  <a:pt x="5269992" y="557784"/>
                </a:lnTo>
                <a:lnTo>
                  <a:pt x="5282184" y="557784"/>
                </a:lnTo>
                <a:lnTo>
                  <a:pt x="5282184" y="569976"/>
                </a:lnTo>
                <a:close/>
              </a:path>
            </a:pathLst>
          </a:custGeom>
          <a:solidFill>
            <a:srgbClr val="0070BF"/>
          </a:solidFill>
        </p:spPr>
        <p:txBody>
          <a:bodyPr wrap="square" lIns="0" tIns="0" rIns="0" bIns="0" rtlCol="0"/>
          <a:lstStyle/>
          <a:p>
            <a:endParaRPr/>
          </a:p>
        </p:txBody>
      </p:sp>
      <p:sp>
        <p:nvSpPr>
          <p:cNvPr id="4" name="object 4"/>
          <p:cNvSpPr/>
          <p:nvPr/>
        </p:nvSpPr>
        <p:spPr>
          <a:xfrm>
            <a:off x="1581912" y="3838955"/>
            <a:ext cx="6896100" cy="600710"/>
          </a:xfrm>
          <a:custGeom>
            <a:avLst/>
            <a:gdLst/>
            <a:ahLst/>
            <a:cxnLst/>
            <a:rect l="l" t="t" r="r" b="b"/>
            <a:pathLst>
              <a:path w="6896100" h="600710">
                <a:moveTo>
                  <a:pt x="6896100" y="600456"/>
                </a:moveTo>
                <a:lnTo>
                  <a:pt x="0" y="600456"/>
                </a:lnTo>
                <a:lnTo>
                  <a:pt x="0" y="0"/>
                </a:lnTo>
                <a:lnTo>
                  <a:pt x="6896100" y="0"/>
                </a:lnTo>
                <a:lnTo>
                  <a:pt x="6896100" y="12192"/>
                </a:lnTo>
                <a:lnTo>
                  <a:pt x="24384" y="12192"/>
                </a:lnTo>
                <a:lnTo>
                  <a:pt x="12192" y="24384"/>
                </a:lnTo>
                <a:lnTo>
                  <a:pt x="24384" y="24384"/>
                </a:lnTo>
                <a:lnTo>
                  <a:pt x="24384" y="576072"/>
                </a:lnTo>
                <a:lnTo>
                  <a:pt x="12192" y="576072"/>
                </a:lnTo>
                <a:lnTo>
                  <a:pt x="24384" y="588263"/>
                </a:lnTo>
                <a:lnTo>
                  <a:pt x="6896100" y="588263"/>
                </a:lnTo>
                <a:lnTo>
                  <a:pt x="6896100" y="600456"/>
                </a:lnTo>
                <a:close/>
              </a:path>
              <a:path w="6896100" h="600710">
                <a:moveTo>
                  <a:pt x="24384" y="24384"/>
                </a:moveTo>
                <a:lnTo>
                  <a:pt x="12192" y="24384"/>
                </a:lnTo>
                <a:lnTo>
                  <a:pt x="24384" y="12192"/>
                </a:lnTo>
                <a:lnTo>
                  <a:pt x="24384" y="24384"/>
                </a:lnTo>
                <a:close/>
              </a:path>
              <a:path w="6896100" h="600710">
                <a:moveTo>
                  <a:pt x="6870192" y="24384"/>
                </a:moveTo>
                <a:lnTo>
                  <a:pt x="24384" y="24384"/>
                </a:lnTo>
                <a:lnTo>
                  <a:pt x="24384" y="12192"/>
                </a:lnTo>
                <a:lnTo>
                  <a:pt x="6870192" y="12192"/>
                </a:lnTo>
                <a:lnTo>
                  <a:pt x="6870192" y="24384"/>
                </a:lnTo>
                <a:close/>
              </a:path>
              <a:path w="6896100" h="600710">
                <a:moveTo>
                  <a:pt x="6870192" y="588263"/>
                </a:moveTo>
                <a:lnTo>
                  <a:pt x="6870192" y="12192"/>
                </a:lnTo>
                <a:lnTo>
                  <a:pt x="6883907" y="24384"/>
                </a:lnTo>
                <a:lnTo>
                  <a:pt x="6896100" y="24384"/>
                </a:lnTo>
                <a:lnTo>
                  <a:pt x="6896100" y="576072"/>
                </a:lnTo>
                <a:lnTo>
                  <a:pt x="6883907" y="576072"/>
                </a:lnTo>
                <a:lnTo>
                  <a:pt x="6870192" y="588263"/>
                </a:lnTo>
                <a:close/>
              </a:path>
              <a:path w="6896100" h="600710">
                <a:moveTo>
                  <a:pt x="6896100" y="24384"/>
                </a:moveTo>
                <a:lnTo>
                  <a:pt x="6883907" y="24384"/>
                </a:lnTo>
                <a:lnTo>
                  <a:pt x="6870192" y="12192"/>
                </a:lnTo>
                <a:lnTo>
                  <a:pt x="6896100" y="12192"/>
                </a:lnTo>
                <a:lnTo>
                  <a:pt x="6896100" y="24384"/>
                </a:lnTo>
                <a:close/>
              </a:path>
              <a:path w="6896100" h="600710">
                <a:moveTo>
                  <a:pt x="24384" y="588263"/>
                </a:moveTo>
                <a:lnTo>
                  <a:pt x="12192" y="576072"/>
                </a:lnTo>
                <a:lnTo>
                  <a:pt x="24384" y="576072"/>
                </a:lnTo>
                <a:lnTo>
                  <a:pt x="24384" y="588263"/>
                </a:lnTo>
                <a:close/>
              </a:path>
              <a:path w="6896100" h="600710">
                <a:moveTo>
                  <a:pt x="6870192" y="588263"/>
                </a:moveTo>
                <a:lnTo>
                  <a:pt x="24384" y="588263"/>
                </a:lnTo>
                <a:lnTo>
                  <a:pt x="24384" y="576072"/>
                </a:lnTo>
                <a:lnTo>
                  <a:pt x="6870192" y="576072"/>
                </a:lnTo>
                <a:lnTo>
                  <a:pt x="6870192" y="588263"/>
                </a:lnTo>
                <a:close/>
              </a:path>
              <a:path w="6896100" h="600710">
                <a:moveTo>
                  <a:pt x="6896100" y="588263"/>
                </a:moveTo>
                <a:lnTo>
                  <a:pt x="6870192" y="588263"/>
                </a:lnTo>
                <a:lnTo>
                  <a:pt x="6883907" y="576072"/>
                </a:lnTo>
                <a:lnTo>
                  <a:pt x="6896100" y="576072"/>
                </a:lnTo>
                <a:lnTo>
                  <a:pt x="6896100" y="588263"/>
                </a:lnTo>
                <a:close/>
              </a:path>
            </a:pathLst>
          </a:custGeom>
          <a:solidFill>
            <a:srgbClr val="0070BF"/>
          </a:solidFill>
        </p:spPr>
        <p:txBody>
          <a:bodyPr wrap="square" lIns="0" tIns="0" rIns="0" bIns="0" rtlCol="0"/>
          <a:lstStyle/>
          <a:p>
            <a:endParaRPr/>
          </a:p>
        </p:txBody>
      </p:sp>
      <p:sp>
        <p:nvSpPr>
          <p:cNvPr id="5" name="object 5"/>
          <p:cNvSpPr txBox="1"/>
          <p:nvPr/>
        </p:nvSpPr>
        <p:spPr>
          <a:xfrm>
            <a:off x="860584" y="1909019"/>
            <a:ext cx="7470140" cy="3818254"/>
          </a:xfrm>
          <a:prstGeom prst="rect">
            <a:avLst/>
          </a:prstGeom>
        </p:spPr>
        <p:txBody>
          <a:bodyPr vert="horz" wrap="square" lIns="0" tIns="12700" rIns="0" bIns="0" rtlCol="0">
            <a:spAutoFit/>
          </a:bodyPr>
          <a:lstStyle/>
          <a:p>
            <a:pPr marL="869950" algn="ctr">
              <a:lnSpc>
                <a:spcPct val="100000"/>
              </a:lnSpc>
              <a:spcBef>
                <a:spcPts val="100"/>
              </a:spcBef>
            </a:pPr>
            <a:r>
              <a:rPr sz="2100" b="1" spc="-10" dirty="0">
                <a:latin typeface="Consolas"/>
                <a:cs typeface="Consolas"/>
              </a:rPr>
              <a:t>pthread_t</a:t>
            </a:r>
            <a:r>
              <a:rPr sz="2100" b="1" dirty="0">
                <a:latin typeface="Consolas"/>
                <a:cs typeface="Consolas"/>
              </a:rPr>
              <a:t> </a:t>
            </a:r>
            <a:r>
              <a:rPr sz="2100" spc="-10" dirty="0">
                <a:latin typeface="Consolas"/>
                <a:cs typeface="Consolas"/>
              </a:rPr>
              <a:t>pthread_self(void);</a:t>
            </a:r>
            <a:endParaRPr sz="2100" dirty="0">
              <a:latin typeface="Consolas"/>
              <a:cs typeface="Consolas"/>
            </a:endParaRPr>
          </a:p>
          <a:p>
            <a:pPr>
              <a:lnSpc>
                <a:spcPct val="100000"/>
              </a:lnSpc>
            </a:pPr>
            <a:endParaRPr sz="2100" dirty="0">
              <a:latin typeface="Consolas"/>
              <a:cs typeface="Consolas"/>
            </a:endParaRPr>
          </a:p>
          <a:p>
            <a:pPr marL="356235" indent="-344170">
              <a:lnSpc>
                <a:spcPct val="100000"/>
              </a:lnSpc>
              <a:spcBef>
                <a:spcPts val="1764"/>
              </a:spcBef>
              <a:buChar char="•"/>
              <a:tabLst>
                <a:tab pos="356235" algn="l"/>
                <a:tab pos="356870" algn="l"/>
              </a:tabLst>
            </a:pPr>
            <a:r>
              <a:rPr sz="2100" spc="-5" dirty="0">
                <a:latin typeface="Tahoma"/>
                <a:cs typeface="Tahoma"/>
              </a:rPr>
              <a:t>Returns the </a:t>
            </a:r>
            <a:r>
              <a:rPr sz="2100" dirty="0">
                <a:latin typeface="Tahoma"/>
                <a:cs typeface="Tahoma"/>
              </a:rPr>
              <a:t>unique</a:t>
            </a:r>
            <a:r>
              <a:rPr sz="2100" spc="-20" dirty="0">
                <a:latin typeface="Tahoma"/>
                <a:cs typeface="Tahoma"/>
              </a:rPr>
              <a:t> </a:t>
            </a:r>
            <a:r>
              <a:rPr sz="2100" dirty="0">
                <a:latin typeface="Tahoma"/>
                <a:cs typeface="Tahoma"/>
              </a:rPr>
              <a:t>thread</a:t>
            </a:r>
            <a:r>
              <a:rPr sz="2100" spc="5" dirty="0">
                <a:latin typeface="Tahoma"/>
                <a:cs typeface="Tahoma"/>
              </a:rPr>
              <a:t> </a:t>
            </a:r>
            <a:r>
              <a:rPr sz="2100" spc="-5" dirty="0">
                <a:latin typeface="Tahoma"/>
                <a:cs typeface="Tahoma"/>
              </a:rPr>
              <a:t>ID</a:t>
            </a:r>
            <a:r>
              <a:rPr sz="2100" spc="15" dirty="0">
                <a:latin typeface="Tahoma"/>
                <a:cs typeface="Tahoma"/>
              </a:rPr>
              <a:t> </a:t>
            </a:r>
            <a:r>
              <a:rPr sz="2100" spc="-5" dirty="0">
                <a:latin typeface="Tahoma"/>
                <a:cs typeface="Tahoma"/>
              </a:rPr>
              <a:t>of</a:t>
            </a:r>
            <a:r>
              <a:rPr sz="2100" spc="-10" dirty="0">
                <a:latin typeface="Tahoma"/>
                <a:cs typeface="Tahoma"/>
              </a:rPr>
              <a:t> </a:t>
            </a:r>
            <a:r>
              <a:rPr sz="2100" spc="5" dirty="0">
                <a:latin typeface="Tahoma"/>
                <a:cs typeface="Tahoma"/>
              </a:rPr>
              <a:t>the</a:t>
            </a:r>
            <a:r>
              <a:rPr sz="2100" spc="-20" dirty="0">
                <a:latin typeface="Tahoma"/>
                <a:cs typeface="Tahoma"/>
              </a:rPr>
              <a:t> </a:t>
            </a:r>
            <a:r>
              <a:rPr sz="2100" spc="-5" dirty="0">
                <a:latin typeface="Tahoma"/>
                <a:cs typeface="Tahoma"/>
              </a:rPr>
              <a:t>calling</a:t>
            </a:r>
            <a:r>
              <a:rPr sz="2100" spc="5" dirty="0">
                <a:latin typeface="Tahoma"/>
                <a:cs typeface="Tahoma"/>
              </a:rPr>
              <a:t> </a:t>
            </a:r>
            <a:r>
              <a:rPr sz="2100" dirty="0">
                <a:latin typeface="Tahoma"/>
                <a:cs typeface="Tahoma"/>
              </a:rPr>
              <a:t>thread</a:t>
            </a:r>
          </a:p>
          <a:p>
            <a:pPr>
              <a:lnSpc>
                <a:spcPct val="100000"/>
              </a:lnSpc>
              <a:buFont typeface="Tahoma"/>
              <a:buChar char="•"/>
            </a:pPr>
            <a:endParaRPr sz="2500" dirty="0">
              <a:latin typeface="Tahoma"/>
              <a:cs typeface="Tahoma"/>
            </a:endParaRPr>
          </a:p>
          <a:p>
            <a:pPr>
              <a:lnSpc>
                <a:spcPct val="100000"/>
              </a:lnSpc>
              <a:spcBef>
                <a:spcPts val="20"/>
              </a:spcBef>
              <a:buFont typeface="Tahoma"/>
              <a:buChar char="•"/>
            </a:pPr>
            <a:endParaRPr sz="2600" dirty="0">
              <a:latin typeface="Tahoma"/>
              <a:cs typeface="Tahoma"/>
            </a:endParaRPr>
          </a:p>
          <a:p>
            <a:pPr marL="871219" algn="ctr">
              <a:lnSpc>
                <a:spcPct val="100000"/>
              </a:lnSpc>
              <a:spcBef>
                <a:spcPts val="5"/>
              </a:spcBef>
            </a:pPr>
            <a:r>
              <a:rPr sz="2100" b="1" dirty="0">
                <a:latin typeface="Consolas"/>
                <a:cs typeface="Consolas"/>
              </a:rPr>
              <a:t>int</a:t>
            </a:r>
            <a:r>
              <a:rPr sz="2100" b="1" spc="-10" dirty="0">
                <a:latin typeface="Consolas"/>
                <a:cs typeface="Consolas"/>
              </a:rPr>
              <a:t> </a:t>
            </a:r>
            <a:r>
              <a:rPr sz="2100" spc="-10" dirty="0">
                <a:latin typeface="Consolas"/>
                <a:cs typeface="Consolas"/>
              </a:rPr>
              <a:t>pthread_equal(pthread_t</a:t>
            </a:r>
            <a:r>
              <a:rPr sz="2100" spc="-20" dirty="0">
                <a:latin typeface="Consolas"/>
                <a:cs typeface="Consolas"/>
              </a:rPr>
              <a:t> </a:t>
            </a:r>
            <a:r>
              <a:rPr sz="2100" spc="-10" dirty="0">
                <a:latin typeface="Consolas"/>
                <a:cs typeface="Consolas"/>
              </a:rPr>
              <a:t>t1,</a:t>
            </a:r>
            <a:r>
              <a:rPr sz="2100" spc="5" dirty="0">
                <a:latin typeface="Consolas"/>
                <a:cs typeface="Consolas"/>
              </a:rPr>
              <a:t> </a:t>
            </a:r>
            <a:r>
              <a:rPr sz="2100" spc="-10" dirty="0">
                <a:latin typeface="Consolas"/>
                <a:cs typeface="Consolas"/>
              </a:rPr>
              <a:t>pthread_t</a:t>
            </a:r>
            <a:r>
              <a:rPr sz="2100" spc="5" dirty="0">
                <a:latin typeface="Consolas"/>
                <a:cs typeface="Consolas"/>
              </a:rPr>
              <a:t> </a:t>
            </a:r>
            <a:r>
              <a:rPr sz="2100" dirty="0">
                <a:latin typeface="Consolas"/>
                <a:cs typeface="Consolas"/>
              </a:rPr>
              <a:t>t2)</a:t>
            </a:r>
          </a:p>
          <a:p>
            <a:pPr>
              <a:lnSpc>
                <a:spcPct val="100000"/>
              </a:lnSpc>
            </a:pPr>
            <a:endParaRPr sz="2100" dirty="0">
              <a:latin typeface="Consolas"/>
              <a:cs typeface="Consolas"/>
            </a:endParaRPr>
          </a:p>
          <a:p>
            <a:pPr marL="356235" indent="-344170">
              <a:lnSpc>
                <a:spcPct val="100000"/>
              </a:lnSpc>
              <a:spcBef>
                <a:spcPts val="1440"/>
              </a:spcBef>
              <a:buChar char="•"/>
              <a:tabLst>
                <a:tab pos="356235" algn="l"/>
                <a:tab pos="356870" algn="l"/>
              </a:tabLst>
            </a:pPr>
            <a:r>
              <a:rPr sz="2100" spc="-5" dirty="0">
                <a:latin typeface="Tahoma"/>
                <a:cs typeface="Tahoma"/>
              </a:rPr>
              <a:t>Compares</a:t>
            </a:r>
            <a:r>
              <a:rPr sz="2100" spc="-20" dirty="0">
                <a:latin typeface="Tahoma"/>
                <a:cs typeface="Tahoma"/>
              </a:rPr>
              <a:t> </a:t>
            </a:r>
            <a:r>
              <a:rPr sz="2100" dirty="0">
                <a:latin typeface="Tahoma"/>
                <a:cs typeface="Tahoma"/>
              </a:rPr>
              <a:t>two</a:t>
            </a:r>
            <a:r>
              <a:rPr sz="2100" spc="-15" dirty="0">
                <a:latin typeface="Tahoma"/>
                <a:cs typeface="Tahoma"/>
              </a:rPr>
              <a:t> </a:t>
            </a:r>
            <a:r>
              <a:rPr sz="2100" dirty="0">
                <a:latin typeface="Tahoma"/>
                <a:cs typeface="Tahoma"/>
              </a:rPr>
              <a:t>thread</a:t>
            </a:r>
            <a:r>
              <a:rPr sz="2100" spc="-35" dirty="0">
                <a:latin typeface="Tahoma"/>
                <a:cs typeface="Tahoma"/>
              </a:rPr>
              <a:t> </a:t>
            </a:r>
            <a:r>
              <a:rPr sz="2100" spc="-5" dirty="0">
                <a:latin typeface="Tahoma"/>
                <a:cs typeface="Tahoma"/>
              </a:rPr>
              <a:t>IDs</a:t>
            </a:r>
            <a:endParaRPr sz="2100" dirty="0">
              <a:latin typeface="Tahoma"/>
              <a:cs typeface="Tahoma"/>
            </a:endParaRPr>
          </a:p>
          <a:p>
            <a:pPr marL="756285" lvl="1" indent="-287655">
              <a:lnSpc>
                <a:spcPct val="100000"/>
              </a:lnSpc>
              <a:spcBef>
                <a:spcPts val="464"/>
              </a:spcBef>
              <a:buChar char="–"/>
              <a:tabLst>
                <a:tab pos="756285" algn="l"/>
                <a:tab pos="756920" algn="l"/>
              </a:tabLst>
            </a:pPr>
            <a:r>
              <a:rPr sz="1900" spc="-10" dirty="0">
                <a:latin typeface="Tahoma"/>
                <a:cs typeface="Tahoma"/>
              </a:rPr>
              <a:t>If</a:t>
            </a:r>
            <a:r>
              <a:rPr sz="1900" spc="15" dirty="0">
                <a:latin typeface="Tahoma"/>
                <a:cs typeface="Tahoma"/>
              </a:rPr>
              <a:t> </a:t>
            </a:r>
            <a:r>
              <a:rPr sz="1900" spc="-10" dirty="0">
                <a:latin typeface="Tahoma"/>
                <a:cs typeface="Tahoma"/>
              </a:rPr>
              <a:t>the</a:t>
            </a:r>
            <a:r>
              <a:rPr sz="1900" spc="20" dirty="0">
                <a:latin typeface="Tahoma"/>
                <a:cs typeface="Tahoma"/>
              </a:rPr>
              <a:t> </a:t>
            </a:r>
            <a:r>
              <a:rPr sz="1900" spc="-10" dirty="0">
                <a:latin typeface="Tahoma"/>
                <a:cs typeface="Tahoma"/>
              </a:rPr>
              <a:t>two</a:t>
            </a:r>
            <a:r>
              <a:rPr sz="1900" spc="45" dirty="0">
                <a:latin typeface="Tahoma"/>
                <a:cs typeface="Tahoma"/>
              </a:rPr>
              <a:t> </a:t>
            </a:r>
            <a:r>
              <a:rPr sz="1900" spc="-10" dirty="0">
                <a:latin typeface="Tahoma"/>
                <a:cs typeface="Tahoma"/>
              </a:rPr>
              <a:t>IDs</a:t>
            </a:r>
            <a:r>
              <a:rPr sz="1900" spc="5" dirty="0">
                <a:latin typeface="Tahoma"/>
                <a:cs typeface="Tahoma"/>
              </a:rPr>
              <a:t> </a:t>
            </a:r>
            <a:r>
              <a:rPr sz="1900" spc="-5" dirty="0">
                <a:latin typeface="Tahoma"/>
                <a:cs typeface="Tahoma"/>
              </a:rPr>
              <a:t>are</a:t>
            </a:r>
            <a:r>
              <a:rPr sz="1900" spc="20" dirty="0">
                <a:latin typeface="Tahoma"/>
                <a:cs typeface="Tahoma"/>
              </a:rPr>
              <a:t> </a:t>
            </a:r>
            <a:r>
              <a:rPr sz="1900" spc="-10" dirty="0">
                <a:latin typeface="Tahoma"/>
                <a:cs typeface="Tahoma"/>
              </a:rPr>
              <a:t>different</a:t>
            </a:r>
            <a:r>
              <a:rPr sz="1900" spc="40" dirty="0">
                <a:latin typeface="Tahoma"/>
                <a:cs typeface="Tahoma"/>
              </a:rPr>
              <a:t> </a:t>
            </a:r>
            <a:r>
              <a:rPr sz="1900" spc="-5" dirty="0">
                <a:latin typeface="Tahoma"/>
                <a:cs typeface="Tahoma"/>
              </a:rPr>
              <a:t>0</a:t>
            </a:r>
            <a:r>
              <a:rPr sz="1900" spc="5" dirty="0">
                <a:latin typeface="Tahoma"/>
                <a:cs typeface="Tahoma"/>
              </a:rPr>
              <a:t> </a:t>
            </a:r>
            <a:r>
              <a:rPr sz="1900" spc="-5" dirty="0">
                <a:latin typeface="Tahoma"/>
                <a:cs typeface="Tahoma"/>
              </a:rPr>
              <a:t>is</a:t>
            </a:r>
            <a:r>
              <a:rPr sz="1900" spc="5" dirty="0">
                <a:latin typeface="Tahoma"/>
                <a:cs typeface="Tahoma"/>
              </a:rPr>
              <a:t> </a:t>
            </a:r>
            <a:r>
              <a:rPr sz="1900" spc="-10" dirty="0">
                <a:latin typeface="Tahoma"/>
                <a:cs typeface="Tahoma"/>
              </a:rPr>
              <a:t>returned</a:t>
            </a:r>
            <a:endParaRPr sz="1900" dirty="0">
              <a:latin typeface="Tahoma"/>
              <a:cs typeface="Tahoma"/>
            </a:endParaRPr>
          </a:p>
          <a:p>
            <a:pPr marL="756285" lvl="1" indent="-287655">
              <a:lnSpc>
                <a:spcPct val="100000"/>
              </a:lnSpc>
              <a:spcBef>
                <a:spcPts val="455"/>
              </a:spcBef>
              <a:buChar char="–"/>
              <a:tabLst>
                <a:tab pos="756285" algn="l"/>
                <a:tab pos="756920" algn="l"/>
              </a:tabLst>
            </a:pPr>
            <a:r>
              <a:rPr sz="1900" spc="-10" dirty="0">
                <a:latin typeface="Tahoma"/>
                <a:cs typeface="Tahoma"/>
              </a:rPr>
              <a:t>Otherwise</a:t>
            </a:r>
            <a:r>
              <a:rPr sz="1900" spc="55" dirty="0">
                <a:latin typeface="Tahoma"/>
                <a:cs typeface="Tahoma"/>
              </a:rPr>
              <a:t> </a:t>
            </a:r>
            <a:r>
              <a:rPr sz="1900" spc="-5" dirty="0">
                <a:latin typeface="Tahoma"/>
                <a:cs typeface="Tahoma"/>
              </a:rPr>
              <a:t>a</a:t>
            </a:r>
            <a:r>
              <a:rPr sz="1900" spc="5" dirty="0">
                <a:latin typeface="Tahoma"/>
                <a:cs typeface="Tahoma"/>
              </a:rPr>
              <a:t> </a:t>
            </a:r>
            <a:r>
              <a:rPr sz="1900" spc="-10" dirty="0">
                <a:latin typeface="Tahoma"/>
                <a:cs typeface="Tahoma"/>
              </a:rPr>
              <a:t>non-zero</a:t>
            </a:r>
            <a:r>
              <a:rPr sz="1900" spc="50" dirty="0">
                <a:latin typeface="Tahoma"/>
                <a:cs typeface="Tahoma"/>
              </a:rPr>
              <a:t> </a:t>
            </a:r>
            <a:r>
              <a:rPr sz="1900" spc="-5" dirty="0">
                <a:latin typeface="Tahoma"/>
                <a:cs typeface="Tahoma"/>
              </a:rPr>
              <a:t>value</a:t>
            </a:r>
            <a:r>
              <a:rPr sz="1900" spc="40" dirty="0">
                <a:latin typeface="Tahoma"/>
                <a:cs typeface="Tahoma"/>
              </a:rPr>
              <a:t> </a:t>
            </a:r>
            <a:r>
              <a:rPr sz="1900" spc="-15" dirty="0">
                <a:latin typeface="Tahoma"/>
                <a:cs typeface="Tahoma"/>
              </a:rPr>
              <a:t>is</a:t>
            </a:r>
            <a:r>
              <a:rPr sz="1900" spc="25" dirty="0">
                <a:latin typeface="Tahoma"/>
                <a:cs typeface="Tahoma"/>
              </a:rPr>
              <a:t> </a:t>
            </a:r>
            <a:r>
              <a:rPr sz="1900" spc="-10" dirty="0">
                <a:latin typeface="Tahoma"/>
                <a:cs typeface="Tahoma"/>
              </a:rPr>
              <a:t>returned</a:t>
            </a:r>
            <a:endParaRPr sz="1900" dirty="0">
              <a:latin typeface="Tahoma"/>
              <a:cs typeface="Tahoma"/>
            </a:endParaRPr>
          </a:p>
        </p:txBody>
      </p:sp>
      <p:sp>
        <p:nvSpPr>
          <p:cNvPr id="6" name="object 6"/>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15" dirty="0"/>
              <a:t>4-Threads</a:t>
            </a:r>
          </a:p>
        </p:txBody>
      </p:sp>
      <p:sp>
        <p:nvSpPr>
          <p:cNvPr id="7" name="object 7"/>
          <p:cNvSpPr txBox="1"/>
          <p:nvPr/>
        </p:nvSpPr>
        <p:spPr>
          <a:xfrm>
            <a:off x="8997829" y="6871149"/>
            <a:ext cx="271780" cy="240665"/>
          </a:xfrm>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z="1400" dirty="0">
                <a:latin typeface="Tahoma"/>
                <a:cs typeface="Tahoma"/>
              </a:rPr>
              <a:t>50</a:t>
            </a:fld>
            <a:endParaRPr sz="1400">
              <a:latin typeface="Tahoma"/>
              <a:cs typeface="Tahoma"/>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9082" y="807240"/>
            <a:ext cx="4345940" cy="452120"/>
          </a:xfrm>
          <a:prstGeom prst="rect">
            <a:avLst/>
          </a:prstGeom>
        </p:spPr>
        <p:txBody>
          <a:bodyPr vert="horz" wrap="square" lIns="0" tIns="12065" rIns="0" bIns="0" rtlCol="0">
            <a:spAutoFit/>
          </a:bodyPr>
          <a:lstStyle/>
          <a:p>
            <a:pPr marL="12700">
              <a:lnSpc>
                <a:spcPct val="100000"/>
              </a:lnSpc>
              <a:spcBef>
                <a:spcPts val="95"/>
              </a:spcBef>
            </a:pPr>
            <a:r>
              <a:rPr spc="-5" dirty="0"/>
              <a:t>Changing</a:t>
            </a:r>
            <a:r>
              <a:rPr spc="15" dirty="0"/>
              <a:t> </a:t>
            </a:r>
            <a:r>
              <a:rPr spc="-10" dirty="0"/>
              <a:t>Thread</a:t>
            </a:r>
            <a:r>
              <a:rPr spc="20" dirty="0"/>
              <a:t> </a:t>
            </a:r>
            <a:r>
              <a:rPr spc="-5" dirty="0"/>
              <a:t>Attributes</a:t>
            </a:r>
          </a:p>
        </p:txBody>
      </p:sp>
      <p:sp>
        <p:nvSpPr>
          <p:cNvPr id="3" name="object 3"/>
          <p:cNvSpPr/>
          <p:nvPr/>
        </p:nvSpPr>
        <p:spPr>
          <a:xfrm>
            <a:off x="1488948" y="1714500"/>
            <a:ext cx="7082155" cy="962025"/>
          </a:xfrm>
          <a:custGeom>
            <a:avLst/>
            <a:gdLst/>
            <a:ahLst/>
            <a:cxnLst/>
            <a:rect l="l" t="t" r="r" b="b"/>
            <a:pathLst>
              <a:path w="7082155" h="962025">
                <a:moveTo>
                  <a:pt x="7082028" y="961644"/>
                </a:moveTo>
                <a:lnTo>
                  <a:pt x="0" y="961644"/>
                </a:lnTo>
                <a:lnTo>
                  <a:pt x="0" y="0"/>
                </a:lnTo>
                <a:lnTo>
                  <a:pt x="7082028" y="0"/>
                </a:lnTo>
                <a:lnTo>
                  <a:pt x="7082028" y="12192"/>
                </a:lnTo>
                <a:lnTo>
                  <a:pt x="25908" y="12192"/>
                </a:lnTo>
                <a:lnTo>
                  <a:pt x="12192" y="24384"/>
                </a:lnTo>
                <a:lnTo>
                  <a:pt x="25908" y="24384"/>
                </a:lnTo>
                <a:lnTo>
                  <a:pt x="25908" y="935736"/>
                </a:lnTo>
                <a:lnTo>
                  <a:pt x="12192" y="935736"/>
                </a:lnTo>
                <a:lnTo>
                  <a:pt x="25908" y="947927"/>
                </a:lnTo>
                <a:lnTo>
                  <a:pt x="7082028" y="947927"/>
                </a:lnTo>
                <a:lnTo>
                  <a:pt x="7082028" y="961644"/>
                </a:lnTo>
                <a:close/>
              </a:path>
              <a:path w="7082155" h="962025">
                <a:moveTo>
                  <a:pt x="25908" y="24384"/>
                </a:moveTo>
                <a:lnTo>
                  <a:pt x="12192" y="24384"/>
                </a:lnTo>
                <a:lnTo>
                  <a:pt x="25908" y="12192"/>
                </a:lnTo>
                <a:lnTo>
                  <a:pt x="25908" y="24384"/>
                </a:lnTo>
                <a:close/>
              </a:path>
              <a:path w="7082155" h="962025">
                <a:moveTo>
                  <a:pt x="7056120" y="24384"/>
                </a:moveTo>
                <a:lnTo>
                  <a:pt x="25908" y="24384"/>
                </a:lnTo>
                <a:lnTo>
                  <a:pt x="25908" y="12192"/>
                </a:lnTo>
                <a:lnTo>
                  <a:pt x="7056120" y="12192"/>
                </a:lnTo>
                <a:lnTo>
                  <a:pt x="7056120" y="24384"/>
                </a:lnTo>
                <a:close/>
              </a:path>
              <a:path w="7082155" h="962025">
                <a:moveTo>
                  <a:pt x="7056120" y="947927"/>
                </a:moveTo>
                <a:lnTo>
                  <a:pt x="7056120" y="12192"/>
                </a:lnTo>
                <a:lnTo>
                  <a:pt x="7069836" y="24384"/>
                </a:lnTo>
                <a:lnTo>
                  <a:pt x="7082028" y="24384"/>
                </a:lnTo>
                <a:lnTo>
                  <a:pt x="7082028" y="935736"/>
                </a:lnTo>
                <a:lnTo>
                  <a:pt x="7069836" y="935736"/>
                </a:lnTo>
                <a:lnTo>
                  <a:pt x="7056120" y="947927"/>
                </a:lnTo>
                <a:close/>
              </a:path>
              <a:path w="7082155" h="962025">
                <a:moveTo>
                  <a:pt x="7082028" y="24384"/>
                </a:moveTo>
                <a:lnTo>
                  <a:pt x="7069836" y="24384"/>
                </a:lnTo>
                <a:lnTo>
                  <a:pt x="7056120" y="12192"/>
                </a:lnTo>
                <a:lnTo>
                  <a:pt x="7082028" y="12192"/>
                </a:lnTo>
                <a:lnTo>
                  <a:pt x="7082028" y="24384"/>
                </a:lnTo>
                <a:close/>
              </a:path>
              <a:path w="7082155" h="962025">
                <a:moveTo>
                  <a:pt x="25908" y="947927"/>
                </a:moveTo>
                <a:lnTo>
                  <a:pt x="12192" y="935736"/>
                </a:lnTo>
                <a:lnTo>
                  <a:pt x="25908" y="935736"/>
                </a:lnTo>
                <a:lnTo>
                  <a:pt x="25908" y="947927"/>
                </a:lnTo>
                <a:close/>
              </a:path>
              <a:path w="7082155" h="962025">
                <a:moveTo>
                  <a:pt x="7056120" y="947927"/>
                </a:moveTo>
                <a:lnTo>
                  <a:pt x="25908" y="947927"/>
                </a:lnTo>
                <a:lnTo>
                  <a:pt x="25908" y="935736"/>
                </a:lnTo>
                <a:lnTo>
                  <a:pt x="7056120" y="935736"/>
                </a:lnTo>
                <a:lnTo>
                  <a:pt x="7056120" y="947927"/>
                </a:lnTo>
                <a:close/>
              </a:path>
              <a:path w="7082155" h="962025">
                <a:moveTo>
                  <a:pt x="7082028" y="947927"/>
                </a:moveTo>
                <a:lnTo>
                  <a:pt x="7056120" y="947927"/>
                </a:lnTo>
                <a:lnTo>
                  <a:pt x="7069836" y="935736"/>
                </a:lnTo>
                <a:lnTo>
                  <a:pt x="7082028" y="935736"/>
                </a:lnTo>
                <a:lnTo>
                  <a:pt x="7082028" y="947927"/>
                </a:lnTo>
                <a:close/>
              </a:path>
            </a:pathLst>
          </a:custGeom>
          <a:solidFill>
            <a:srgbClr val="0070BF"/>
          </a:solidFill>
        </p:spPr>
        <p:txBody>
          <a:bodyPr wrap="square" lIns="0" tIns="0" rIns="0" bIns="0" rtlCol="0"/>
          <a:lstStyle/>
          <a:p>
            <a:endParaRPr/>
          </a:p>
        </p:txBody>
      </p:sp>
      <p:sp>
        <p:nvSpPr>
          <p:cNvPr id="4" name="object 4"/>
          <p:cNvSpPr txBox="1"/>
          <p:nvPr/>
        </p:nvSpPr>
        <p:spPr>
          <a:xfrm>
            <a:off x="860584" y="1677298"/>
            <a:ext cx="8095615" cy="4957445"/>
          </a:xfrm>
          <a:prstGeom prst="rect">
            <a:avLst/>
          </a:prstGeom>
        </p:spPr>
        <p:txBody>
          <a:bodyPr vert="horz" wrap="square" lIns="0" tIns="79375" rIns="0" bIns="0" rtlCol="0">
            <a:spAutoFit/>
          </a:bodyPr>
          <a:lstStyle/>
          <a:p>
            <a:pPr marL="731520">
              <a:lnSpc>
                <a:spcPct val="100000"/>
              </a:lnSpc>
              <a:spcBef>
                <a:spcPts val="625"/>
              </a:spcBef>
            </a:pPr>
            <a:r>
              <a:rPr sz="2100" b="1" dirty="0">
                <a:latin typeface="Consolas"/>
                <a:cs typeface="Consolas"/>
              </a:rPr>
              <a:t>int </a:t>
            </a:r>
            <a:r>
              <a:rPr sz="2100" spc="-10" dirty="0">
                <a:latin typeface="Consolas"/>
                <a:cs typeface="Consolas"/>
              </a:rPr>
              <a:t>pthread_attr_init(pthread_attr_t</a:t>
            </a:r>
            <a:r>
              <a:rPr sz="2100" spc="15" dirty="0">
                <a:latin typeface="Consolas"/>
                <a:cs typeface="Consolas"/>
              </a:rPr>
              <a:t> </a:t>
            </a:r>
            <a:r>
              <a:rPr sz="2100" spc="-10" dirty="0">
                <a:latin typeface="Consolas"/>
                <a:cs typeface="Consolas"/>
              </a:rPr>
              <a:t>*attr);</a:t>
            </a:r>
            <a:endParaRPr sz="2100">
              <a:latin typeface="Consolas"/>
              <a:cs typeface="Consolas"/>
            </a:endParaRPr>
          </a:p>
          <a:p>
            <a:pPr marL="731520">
              <a:lnSpc>
                <a:spcPct val="100000"/>
              </a:lnSpc>
              <a:spcBef>
                <a:spcPts val="530"/>
              </a:spcBef>
            </a:pPr>
            <a:r>
              <a:rPr sz="2100" b="1" dirty="0">
                <a:latin typeface="Consolas"/>
                <a:cs typeface="Consolas"/>
              </a:rPr>
              <a:t>int</a:t>
            </a:r>
            <a:r>
              <a:rPr sz="2100" b="1" spc="-5" dirty="0">
                <a:latin typeface="Consolas"/>
                <a:cs typeface="Consolas"/>
              </a:rPr>
              <a:t> </a:t>
            </a:r>
            <a:r>
              <a:rPr sz="2100" spc="-10" dirty="0">
                <a:latin typeface="Consolas"/>
                <a:cs typeface="Consolas"/>
              </a:rPr>
              <a:t>pthread_attr_destroy(pthread_attr_t </a:t>
            </a:r>
            <a:r>
              <a:rPr sz="2100" spc="-5" dirty="0">
                <a:latin typeface="Consolas"/>
                <a:cs typeface="Consolas"/>
              </a:rPr>
              <a:t>*attr);</a:t>
            </a:r>
            <a:endParaRPr sz="2100">
              <a:latin typeface="Consolas"/>
              <a:cs typeface="Consolas"/>
            </a:endParaRPr>
          </a:p>
          <a:p>
            <a:pPr>
              <a:lnSpc>
                <a:spcPct val="100000"/>
              </a:lnSpc>
              <a:spcBef>
                <a:spcPts val="40"/>
              </a:spcBef>
            </a:pPr>
            <a:endParaRPr sz="3050">
              <a:latin typeface="Consolas"/>
              <a:cs typeface="Consolas"/>
            </a:endParaRPr>
          </a:p>
          <a:p>
            <a:pPr marL="12700" marR="80010">
              <a:lnSpc>
                <a:spcPct val="100000"/>
              </a:lnSpc>
            </a:pPr>
            <a:r>
              <a:rPr sz="2100" spc="-5" dirty="0">
                <a:latin typeface="Tahoma"/>
                <a:cs typeface="Tahoma"/>
              </a:rPr>
              <a:t>To</a:t>
            </a:r>
            <a:r>
              <a:rPr sz="2100" dirty="0">
                <a:latin typeface="Tahoma"/>
                <a:cs typeface="Tahoma"/>
              </a:rPr>
              <a:t> change </a:t>
            </a:r>
            <a:r>
              <a:rPr sz="2100" spc="5" dirty="0">
                <a:latin typeface="Tahoma"/>
                <a:cs typeface="Tahoma"/>
              </a:rPr>
              <a:t>the</a:t>
            </a:r>
            <a:r>
              <a:rPr sz="2100" spc="-20" dirty="0">
                <a:latin typeface="Tahoma"/>
                <a:cs typeface="Tahoma"/>
              </a:rPr>
              <a:t> </a:t>
            </a:r>
            <a:r>
              <a:rPr sz="2100" dirty="0">
                <a:latin typeface="Tahoma"/>
                <a:cs typeface="Tahoma"/>
              </a:rPr>
              <a:t>(default)</a:t>
            </a:r>
            <a:r>
              <a:rPr sz="2100" spc="-15" dirty="0">
                <a:latin typeface="Tahoma"/>
                <a:cs typeface="Tahoma"/>
              </a:rPr>
              <a:t> </a:t>
            </a:r>
            <a:r>
              <a:rPr sz="2100" spc="-5" dirty="0">
                <a:latin typeface="Tahoma"/>
                <a:cs typeface="Tahoma"/>
              </a:rPr>
              <a:t>attributes</a:t>
            </a:r>
            <a:r>
              <a:rPr sz="2100" spc="-20" dirty="0">
                <a:latin typeface="Tahoma"/>
                <a:cs typeface="Tahoma"/>
              </a:rPr>
              <a:t> </a:t>
            </a:r>
            <a:r>
              <a:rPr sz="2100" spc="-5" dirty="0">
                <a:latin typeface="Tahoma"/>
                <a:cs typeface="Tahoma"/>
              </a:rPr>
              <a:t>of</a:t>
            </a:r>
            <a:r>
              <a:rPr sz="2100" spc="-10" dirty="0">
                <a:latin typeface="Tahoma"/>
                <a:cs typeface="Tahoma"/>
              </a:rPr>
              <a:t> </a:t>
            </a:r>
            <a:r>
              <a:rPr sz="2100" spc="5" dirty="0">
                <a:latin typeface="Tahoma"/>
                <a:cs typeface="Tahoma"/>
              </a:rPr>
              <a:t>the</a:t>
            </a:r>
            <a:r>
              <a:rPr sz="2100" spc="-20" dirty="0">
                <a:latin typeface="Tahoma"/>
                <a:cs typeface="Tahoma"/>
              </a:rPr>
              <a:t> </a:t>
            </a:r>
            <a:r>
              <a:rPr sz="2100" spc="-5" dirty="0">
                <a:latin typeface="Tahoma"/>
                <a:cs typeface="Tahoma"/>
              </a:rPr>
              <a:t>thread,</a:t>
            </a:r>
            <a:r>
              <a:rPr sz="2100" spc="10" dirty="0">
                <a:latin typeface="Tahoma"/>
                <a:cs typeface="Tahoma"/>
              </a:rPr>
              <a:t> </a:t>
            </a:r>
            <a:r>
              <a:rPr sz="2100" spc="5" dirty="0">
                <a:latin typeface="Tahoma"/>
                <a:cs typeface="Tahoma"/>
              </a:rPr>
              <a:t>the</a:t>
            </a:r>
            <a:r>
              <a:rPr sz="2100" spc="-20" dirty="0">
                <a:latin typeface="Tahoma"/>
                <a:cs typeface="Tahoma"/>
              </a:rPr>
              <a:t> </a:t>
            </a:r>
            <a:r>
              <a:rPr sz="2100" dirty="0">
                <a:latin typeface="Tahoma"/>
                <a:cs typeface="Tahoma"/>
              </a:rPr>
              <a:t>following</a:t>
            </a:r>
            <a:r>
              <a:rPr sz="2100" spc="-35" dirty="0">
                <a:latin typeface="Tahoma"/>
                <a:cs typeface="Tahoma"/>
              </a:rPr>
              <a:t> </a:t>
            </a:r>
            <a:r>
              <a:rPr sz="2100" dirty="0">
                <a:latin typeface="Tahoma"/>
                <a:cs typeface="Tahoma"/>
              </a:rPr>
              <a:t>steps </a:t>
            </a:r>
            <a:r>
              <a:rPr sz="2100" spc="-645" dirty="0">
                <a:latin typeface="Tahoma"/>
                <a:cs typeface="Tahoma"/>
              </a:rPr>
              <a:t> </a:t>
            </a:r>
            <a:r>
              <a:rPr sz="2100" dirty="0">
                <a:latin typeface="Tahoma"/>
                <a:cs typeface="Tahoma"/>
              </a:rPr>
              <a:t>can</a:t>
            </a:r>
            <a:r>
              <a:rPr sz="2100" spc="-10" dirty="0">
                <a:latin typeface="Tahoma"/>
                <a:cs typeface="Tahoma"/>
              </a:rPr>
              <a:t> </a:t>
            </a:r>
            <a:r>
              <a:rPr sz="2100" spc="5" dirty="0">
                <a:latin typeface="Tahoma"/>
                <a:cs typeface="Tahoma"/>
              </a:rPr>
              <a:t>be</a:t>
            </a:r>
            <a:r>
              <a:rPr sz="2100" dirty="0">
                <a:latin typeface="Tahoma"/>
                <a:cs typeface="Tahoma"/>
              </a:rPr>
              <a:t> </a:t>
            </a:r>
            <a:r>
              <a:rPr sz="2100" spc="-5" dirty="0">
                <a:latin typeface="Tahoma"/>
                <a:cs typeface="Tahoma"/>
              </a:rPr>
              <a:t>performed</a:t>
            </a:r>
            <a:endParaRPr sz="2100">
              <a:latin typeface="Tahoma"/>
              <a:cs typeface="Tahoma"/>
            </a:endParaRPr>
          </a:p>
          <a:p>
            <a:pPr>
              <a:lnSpc>
                <a:spcPct val="100000"/>
              </a:lnSpc>
              <a:spcBef>
                <a:spcPts val="10"/>
              </a:spcBef>
            </a:pPr>
            <a:endParaRPr sz="2250">
              <a:latin typeface="Tahoma"/>
              <a:cs typeface="Tahoma"/>
            </a:endParaRPr>
          </a:p>
          <a:p>
            <a:pPr marL="356235" indent="-344170">
              <a:lnSpc>
                <a:spcPct val="100000"/>
              </a:lnSpc>
              <a:buChar char="•"/>
              <a:tabLst>
                <a:tab pos="356235" algn="l"/>
                <a:tab pos="356870" algn="l"/>
              </a:tabLst>
            </a:pPr>
            <a:r>
              <a:rPr sz="2100" spc="-5" dirty="0">
                <a:latin typeface="Tahoma"/>
                <a:cs typeface="Tahoma"/>
              </a:rPr>
              <a:t>Initialize</a:t>
            </a:r>
            <a:r>
              <a:rPr sz="2100" spc="-20" dirty="0">
                <a:latin typeface="Tahoma"/>
                <a:cs typeface="Tahoma"/>
              </a:rPr>
              <a:t> </a:t>
            </a:r>
            <a:r>
              <a:rPr sz="2100" spc="-5" dirty="0">
                <a:latin typeface="Tahoma"/>
                <a:cs typeface="Tahoma"/>
              </a:rPr>
              <a:t>attributes</a:t>
            </a:r>
            <a:r>
              <a:rPr sz="2100" spc="-20" dirty="0">
                <a:latin typeface="Tahoma"/>
                <a:cs typeface="Tahoma"/>
              </a:rPr>
              <a:t> </a:t>
            </a:r>
            <a:r>
              <a:rPr sz="2100" spc="-5" dirty="0">
                <a:latin typeface="Tahoma"/>
                <a:cs typeface="Tahoma"/>
              </a:rPr>
              <a:t>object</a:t>
            </a:r>
            <a:r>
              <a:rPr sz="2100" spc="5" dirty="0">
                <a:latin typeface="Tahoma"/>
                <a:cs typeface="Tahoma"/>
              </a:rPr>
              <a:t> </a:t>
            </a:r>
            <a:r>
              <a:rPr sz="2100" dirty="0">
                <a:latin typeface="Tahoma"/>
                <a:cs typeface="Tahoma"/>
              </a:rPr>
              <a:t>with</a:t>
            </a:r>
            <a:r>
              <a:rPr sz="2100" spc="5" dirty="0">
                <a:latin typeface="Tahoma"/>
                <a:cs typeface="Tahoma"/>
              </a:rPr>
              <a:t> </a:t>
            </a:r>
            <a:r>
              <a:rPr sz="2100" spc="-5" dirty="0">
                <a:solidFill>
                  <a:srgbClr val="0070BF"/>
                </a:solidFill>
                <a:latin typeface="Consolas"/>
                <a:cs typeface="Consolas"/>
              </a:rPr>
              <a:t>pthread_attr_init()</a:t>
            </a:r>
            <a:r>
              <a:rPr sz="2100" spc="-45" dirty="0">
                <a:solidFill>
                  <a:srgbClr val="0070BF"/>
                </a:solidFill>
                <a:latin typeface="Consolas"/>
                <a:cs typeface="Consolas"/>
              </a:rPr>
              <a:t> </a:t>
            </a:r>
            <a:r>
              <a:rPr sz="2100" dirty="0">
                <a:latin typeface="Tahoma"/>
                <a:cs typeface="Tahoma"/>
              </a:rPr>
              <a:t>function</a:t>
            </a:r>
            <a:endParaRPr sz="2100">
              <a:latin typeface="Tahoma"/>
              <a:cs typeface="Tahoma"/>
            </a:endParaRPr>
          </a:p>
          <a:p>
            <a:pPr marL="354965" marR="395605" indent="-342900">
              <a:lnSpc>
                <a:spcPct val="100000"/>
              </a:lnSpc>
              <a:spcBef>
                <a:spcPts val="585"/>
              </a:spcBef>
              <a:buChar char="•"/>
              <a:tabLst>
                <a:tab pos="356235" algn="l"/>
                <a:tab pos="356870" algn="l"/>
              </a:tabLst>
            </a:pPr>
            <a:r>
              <a:rPr sz="2100" spc="-5" dirty="0">
                <a:latin typeface="Tahoma"/>
                <a:cs typeface="Tahoma"/>
              </a:rPr>
              <a:t>Afterwards, </a:t>
            </a:r>
            <a:r>
              <a:rPr sz="2100" dirty="0">
                <a:latin typeface="Tahoma"/>
                <a:cs typeface="Tahoma"/>
              </a:rPr>
              <a:t>individual attributes </a:t>
            </a:r>
            <a:r>
              <a:rPr sz="2100" spc="-5" dirty="0">
                <a:latin typeface="Tahoma"/>
                <a:cs typeface="Tahoma"/>
              </a:rPr>
              <a:t>of </a:t>
            </a:r>
            <a:r>
              <a:rPr sz="2100" spc="5" dirty="0">
                <a:latin typeface="Tahoma"/>
                <a:cs typeface="Tahoma"/>
              </a:rPr>
              <a:t>the </a:t>
            </a:r>
            <a:r>
              <a:rPr sz="2100" dirty="0">
                <a:latin typeface="Tahoma"/>
                <a:cs typeface="Tahoma"/>
              </a:rPr>
              <a:t>object can </a:t>
            </a:r>
            <a:r>
              <a:rPr sz="2100" spc="5" dirty="0">
                <a:latin typeface="Tahoma"/>
                <a:cs typeface="Tahoma"/>
              </a:rPr>
              <a:t>be </a:t>
            </a:r>
            <a:r>
              <a:rPr sz="2100" spc="-5" dirty="0">
                <a:latin typeface="Tahoma"/>
                <a:cs typeface="Tahoma"/>
              </a:rPr>
              <a:t>set using </a:t>
            </a:r>
            <a:r>
              <a:rPr sz="2100" spc="-645" dirty="0">
                <a:latin typeface="Tahoma"/>
                <a:cs typeface="Tahoma"/>
              </a:rPr>
              <a:t> </a:t>
            </a:r>
            <a:r>
              <a:rPr sz="2100" spc="-5" dirty="0">
                <a:latin typeface="Tahoma"/>
                <a:cs typeface="Tahoma"/>
              </a:rPr>
              <a:t>various </a:t>
            </a:r>
            <a:r>
              <a:rPr sz="2100" dirty="0">
                <a:latin typeface="Tahoma"/>
                <a:cs typeface="Tahoma"/>
              </a:rPr>
              <a:t>related</a:t>
            </a:r>
            <a:r>
              <a:rPr sz="2100" spc="-15" dirty="0">
                <a:latin typeface="Tahoma"/>
                <a:cs typeface="Tahoma"/>
              </a:rPr>
              <a:t> </a:t>
            </a:r>
            <a:r>
              <a:rPr sz="2100" dirty="0">
                <a:latin typeface="Tahoma"/>
                <a:cs typeface="Tahoma"/>
              </a:rPr>
              <a:t>functions</a:t>
            </a:r>
            <a:endParaRPr sz="2100">
              <a:latin typeface="Tahoma"/>
              <a:cs typeface="Tahoma"/>
            </a:endParaRPr>
          </a:p>
          <a:p>
            <a:pPr marL="756285" marR="371475" lvl="1" indent="-287020">
              <a:lnSpc>
                <a:spcPct val="103699"/>
              </a:lnSpc>
              <a:spcBef>
                <a:spcPts val="300"/>
              </a:spcBef>
              <a:buClr>
                <a:srgbClr val="000000"/>
              </a:buClr>
              <a:buFont typeface="Tahoma"/>
              <a:buChar char="–"/>
              <a:tabLst>
                <a:tab pos="756285" algn="l"/>
                <a:tab pos="756920" algn="l"/>
              </a:tabLst>
            </a:pPr>
            <a:r>
              <a:rPr sz="1900" dirty="0">
                <a:solidFill>
                  <a:srgbClr val="0070BF"/>
                </a:solidFill>
                <a:latin typeface="Consolas"/>
                <a:cs typeface="Consolas"/>
              </a:rPr>
              <a:t>pthread_attr_setdetachstate()</a:t>
            </a:r>
            <a:r>
              <a:rPr sz="1900" spc="65" dirty="0">
                <a:solidFill>
                  <a:srgbClr val="0070BF"/>
                </a:solidFill>
                <a:latin typeface="Consolas"/>
                <a:cs typeface="Consolas"/>
              </a:rPr>
              <a:t> </a:t>
            </a:r>
            <a:r>
              <a:rPr sz="1900" dirty="0">
                <a:latin typeface="Tahoma"/>
                <a:cs typeface="Tahoma"/>
              </a:rPr>
              <a:t>to</a:t>
            </a:r>
            <a:r>
              <a:rPr sz="1900" spc="10" dirty="0">
                <a:latin typeface="Tahoma"/>
                <a:cs typeface="Tahoma"/>
              </a:rPr>
              <a:t> </a:t>
            </a:r>
            <a:r>
              <a:rPr sz="1900" dirty="0">
                <a:latin typeface="Tahoma"/>
                <a:cs typeface="Tahoma"/>
              </a:rPr>
              <a:t>set</a:t>
            </a:r>
            <a:r>
              <a:rPr sz="1900" spc="5" dirty="0">
                <a:latin typeface="Tahoma"/>
                <a:cs typeface="Tahoma"/>
              </a:rPr>
              <a:t> </a:t>
            </a:r>
            <a:r>
              <a:rPr sz="1900" spc="-10" dirty="0">
                <a:latin typeface="Tahoma"/>
                <a:cs typeface="Tahoma"/>
              </a:rPr>
              <a:t>the</a:t>
            </a:r>
            <a:r>
              <a:rPr sz="1900" spc="15" dirty="0">
                <a:latin typeface="Tahoma"/>
                <a:cs typeface="Tahoma"/>
              </a:rPr>
              <a:t> </a:t>
            </a:r>
            <a:r>
              <a:rPr sz="1900" spc="-10" dirty="0">
                <a:latin typeface="Tahoma"/>
                <a:cs typeface="Tahoma"/>
              </a:rPr>
              <a:t>detached</a:t>
            </a:r>
            <a:r>
              <a:rPr sz="1900" spc="30" dirty="0">
                <a:latin typeface="Tahoma"/>
                <a:cs typeface="Tahoma"/>
              </a:rPr>
              <a:t> </a:t>
            </a:r>
            <a:r>
              <a:rPr sz="1900" dirty="0">
                <a:latin typeface="Tahoma"/>
                <a:cs typeface="Tahoma"/>
              </a:rPr>
              <a:t>state</a:t>
            </a:r>
            <a:r>
              <a:rPr sz="1900" spc="5" dirty="0">
                <a:latin typeface="Tahoma"/>
                <a:cs typeface="Tahoma"/>
              </a:rPr>
              <a:t> </a:t>
            </a:r>
            <a:r>
              <a:rPr sz="1900" dirty="0">
                <a:latin typeface="Tahoma"/>
                <a:cs typeface="Tahoma"/>
              </a:rPr>
              <a:t>of </a:t>
            </a:r>
            <a:r>
              <a:rPr sz="1900" spc="-580" dirty="0">
                <a:latin typeface="Tahoma"/>
                <a:cs typeface="Tahoma"/>
              </a:rPr>
              <a:t> </a:t>
            </a:r>
            <a:r>
              <a:rPr sz="1900" spc="-5" dirty="0">
                <a:latin typeface="Tahoma"/>
                <a:cs typeface="Tahoma"/>
              </a:rPr>
              <a:t>thread</a:t>
            </a:r>
            <a:endParaRPr sz="1900">
              <a:latin typeface="Tahoma"/>
              <a:cs typeface="Tahoma"/>
            </a:endParaRPr>
          </a:p>
          <a:p>
            <a:pPr marL="756285" lvl="1" indent="-287655">
              <a:lnSpc>
                <a:spcPct val="100000"/>
              </a:lnSpc>
              <a:spcBef>
                <a:spcPts val="370"/>
              </a:spcBef>
              <a:buClr>
                <a:srgbClr val="000000"/>
              </a:buClr>
              <a:buFont typeface="Tahoma"/>
              <a:buChar char="–"/>
              <a:tabLst>
                <a:tab pos="756285" algn="l"/>
                <a:tab pos="756920" algn="l"/>
              </a:tabLst>
            </a:pPr>
            <a:r>
              <a:rPr sz="1900" dirty="0">
                <a:solidFill>
                  <a:srgbClr val="0070BF"/>
                </a:solidFill>
                <a:latin typeface="Consolas"/>
                <a:cs typeface="Consolas"/>
              </a:rPr>
              <a:t>pthread_attr_setstacksize()</a:t>
            </a:r>
            <a:r>
              <a:rPr sz="1900" spc="60" dirty="0">
                <a:solidFill>
                  <a:srgbClr val="0070BF"/>
                </a:solidFill>
                <a:latin typeface="Consolas"/>
                <a:cs typeface="Consolas"/>
              </a:rPr>
              <a:t> </a:t>
            </a:r>
            <a:r>
              <a:rPr sz="1900" spc="-5" dirty="0">
                <a:latin typeface="Tahoma"/>
                <a:cs typeface="Tahoma"/>
              </a:rPr>
              <a:t>function</a:t>
            </a:r>
            <a:r>
              <a:rPr sz="1900" spc="35" dirty="0">
                <a:latin typeface="Tahoma"/>
                <a:cs typeface="Tahoma"/>
              </a:rPr>
              <a:t> </a:t>
            </a:r>
            <a:r>
              <a:rPr sz="1900" spc="-5" dirty="0">
                <a:latin typeface="Tahoma"/>
                <a:cs typeface="Tahoma"/>
              </a:rPr>
              <a:t>sets</a:t>
            </a:r>
            <a:r>
              <a:rPr sz="1900" spc="20" dirty="0">
                <a:latin typeface="Tahoma"/>
                <a:cs typeface="Tahoma"/>
              </a:rPr>
              <a:t> </a:t>
            </a:r>
            <a:r>
              <a:rPr sz="1900" spc="-10" dirty="0">
                <a:latin typeface="Tahoma"/>
                <a:cs typeface="Tahoma"/>
              </a:rPr>
              <a:t>the</a:t>
            </a:r>
            <a:r>
              <a:rPr sz="1900" spc="15" dirty="0">
                <a:latin typeface="Tahoma"/>
                <a:cs typeface="Tahoma"/>
              </a:rPr>
              <a:t> </a:t>
            </a:r>
            <a:r>
              <a:rPr sz="1900" spc="-5" dirty="0">
                <a:latin typeface="Tahoma"/>
                <a:cs typeface="Tahoma"/>
              </a:rPr>
              <a:t>stack</a:t>
            </a:r>
            <a:r>
              <a:rPr sz="1900" spc="15" dirty="0">
                <a:latin typeface="Tahoma"/>
                <a:cs typeface="Tahoma"/>
              </a:rPr>
              <a:t> </a:t>
            </a:r>
            <a:r>
              <a:rPr sz="1900" spc="-5" dirty="0">
                <a:latin typeface="Tahoma"/>
                <a:cs typeface="Tahoma"/>
              </a:rPr>
              <a:t>size</a:t>
            </a:r>
            <a:endParaRPr sz="1900">
              <a:latin typeface="Tahoma"/>
              <a:cs typeface="Tahoma"/>
            </a:endParaRPr>
          </a:p>
          <a:p>
            <a:pPr marL="354965" marR="5080" indent="-342900">
              <a:lnSpc>
                <a:spcPts val="2440"/>
              </a:lnSpc>
              <a:spcBef>
                <a:spcPts val="730"/>
              </a:spcBef>
              <a:buChar char="•"/>
              <a:tabLst>
                <a:tab pos="356235" algn="l"/>
                <a:tab pos="356870" algn="l"/>
              </a:tabLst>
            </a:pPr>
            <a:r>
              <a:rPr sz="2100" spc="-5" dirty="0">
                <a:latin typeface="Tahoma"/>
                <a:cs typeface="Tahoma"/>
              </a:rPr>
              <a:t>When</a:t>
            </a:r>
            <a:r>
              <a:rPr sz="2100" spc="20" dirty="0">
                <a:latin typeface="Tahoma"/>
                <a:cs typeface="Tahoma"/>
              </a:rPr>
              <a:t> </a:t>
            </a:r>
            <a:r>
              <a:rPr sz="2100" dirty="0">
                <a:latin typeface="Tahoma"/>
                <a:cs typeface="Tahoma"/>
              </a:rPr>
              <a:t>a</a:t>
            </a:r>
            <a:r>
              <a:rPr sz="2100" spc="10" dirty="0">
                <a:latin typeface="Tahoma"/>
                <a:cs typeface="Tahoma"/>
              </a:rPr>
              <a:t> </a:t>
            </a:r>
            <a:r>
              <a:rPr sz="2100" dirty="0">
                <a:latin typeface="Tahoma"/>
                <a:cs typeface="Tahoma"/>
              </a:rPr>
              <a:t>thread</a:t>
            </a:r>
            <a:r>
              <a:rPr sz="2100" spc="-10" dirty="0">
                <a:latin typeface="Tahoma"/>
                <a:cs typeface="Tahoma"/>
              </a:rPr>
              <a:t> </a:t>
            </a:r>
            <a:r>
              <a:rPr sz="2100" dirty="0">
                <a:latin typeface="Tahoma"/>
                <a:cs typeface="Tahoma"/>
              </a:rPr>
              <a:t>attributes</a:t>
            </a:r>
            <a:r>
              <a:rPr sz="2100" spc="-40" dirty="0">
                <a:latin typeface="Tahoma"/>
                <a:cs typeface="Tahoma"/>
              </a:rPr>
              <a:t> </a:t>
            </a:r>
            <a:r>
              <a:rPr sz="2100" spc="-5" dirty="0">
                <a:latin typeface="Tahoma"/>
                <a:cs typeface="Tahoma"/>
              </a:rPr>
              <a:t>object</a:t>
            </a:r>
            <a:r>
              <a:rPr sz="2100" spc="10" dirty="0">
                <a:latin typeface="Tahoma"/>
                <a:cs typeface="Tahoma"/>
              </a:rPr>
              <a:t> </a:t>
            </a:r>
            <a:r>
              <a:rPr sz="2100" spc="-10" dirty="0">
                <a:latin typeface="Tahoma"/>
                <a:cs typeface="Tahoma"/>
              </a:rPr>
              <a:t>is</a:t>
            </a:r>
            <a:r>
              <a:rPr sz="2100" spc="5" dirty="0">
                <a:latin typeface="Tahoma"/>
                <a:cs typeface="Tahoma"/>
              </a:rPr>
              <a:t> </a:t>
            </a:r>
            <a:r>
              <a:rPr sz="2100" dirty="0">
                <a:latin typeface="Tahoma"/>
                <a:cs typeface="Tahoma"/>
              </a:rPr>
              <a:t>no</a:t>
            </a:r>
            <a:r>
              <a:rPr sz="2100" spc="5" dirty="0">
                <a:latin typeface="Tahoma"/>
                <a:cs typeface="Tahoma"/>
              </a:rPr>
              <a:t> </a:t>
            </a:r>
            <a:r>
              <a:rPr sz="2100" spc="-5" dirty="0">
                <a:latin typeface="Tahoma"/>
                <a:cs typeface="Tahoma"/>
              </a:rPr>
              <a:t>longer required,</a:t>
            </a:r>
            <a:r>
              <a:rPr sz="2100" spc="15" dirty="0">
                <a:latin typeface="Tahoma"/>
                <a:cs typeface="Tahoma"/>
              </a:rPr>
              <a:t> </a:t>
            </a:r>
            <a:r>
              <a:rPr sz="2100" spc="-5" dirty="0">
                <a:latin typeface="Tahoma"/>
                <a:cs typeface="Tahoma"/>
              </a:rPr>
              <a:t>free</a:t>
            </a:r>
            <a:r>
              <a:rPr sz="2100" dirty="0">
                <a:latin typeface="Tahoma"/>
                <a:cs typeface="Tahoma"/>
              </a:rPr>
              <a:t> </a:t>
            </a:r>
            <a:r>
              <a:rPr sz="2100" spc="-5" dirty="0">
                <a:latin typeface="Tahoma"/>
                <a:cs typeface="Tahoma"/>
              </a:rPr>
              <a:t>library </a:t>
            </a:r>
            <a:r>
              <a:rPr sz="2100" spc="-640" dirty="0">
                <a:latin typeface="Tahoma"/>
                <a:cs typeface="Tahoma"/>
              </a:rPr>
              <a:t> </a:t>
            </a:r>
            <a:r>
              <a:rPr sz="2100" spc="-5" dirty="0">
                <a:latin typeface="Tahoma"/>
                <a:cs typeface="Tahoma"/>
              </a:rPr>
              <a:t>resources</a:t>
            </a:r>
            <a:r>
              <a:rPr sz="2100" spc="15" dirty="0">
                <a:latin typeface="Tahoma"/>
                <a:cs typeface="Tahoma"/>
              </a:rPr>
              <a:t> </a:t>
            </a:r>
            <a:r>
              <a:rPr sz="2100" spc="-5" dirty="0">
                <a:latin typeface="Tahoma"/>
                <a:cs typeface="Tahoma"/>
              </a:rPr>
              <a:t>using</a:t>
            </a:r>
            <a:r>
              <a:rPr sz="2100" spc="10" dirty="0">
                <a:latin typeface="Tahoma"/>
                <a:cs typeface="Tahoma"/>
              </a:rPr>
              <a:t> </a:t>
            </a:r>
            <a:r>
              <a:rPr sz="2100" spc="-5" dirty="0">
                <a:latin typeface="Tahoma"/>
                <a:cs typeface="Tahoma"/>
              </a:rPr>
              <a:t>the</a:t>
            </a:r>
            <a:r>
              <a:rPr sz="2100" dirty="0">
                <a:latin typeface="Tahoma"/>
                <a:cs typeface="Tahoma"/>
              </a:rPr>
              <a:t> </a:t>
            </a:r>
            <a:r>
              <a:rPr sz="2100" spc="-5" dirty="0">
                <a:solidFill>
                  <a:srgbClr val="0070BF"/>
                </a:solidFill>
                <a:latin typeface="Consolas"/>
                <a:cs typeface="Consolas"/>
              </a:rPr>
              <a:t>pthread_attr_destroy()</a:t>
            </a:r>
            <a:r>
              <a:rPr sz="2100" spc="-35" dirty="0">
                <a:solidFill>
                  <a:srgbClr val="0070BF"/>
                </a:solidFill>
                <a:latin typeface="Consolas"/>
                <a:cs typeface="Consolas"/>
              </a:rPr>
              <a:t> </a:t>
            </a:r>
            <a:r>
              <a:rPr sz="2100" dirty="0">
                <a:latin typeface="Tahoma"/>
                <a:cs typeface="Tahoma"/>
              </a:rPr>
              <a:t>function</a:t>
            </a:r>
            <a:endParaRPr sz="2100">
              <a:latin typeface="Tahoma"/>
              <a:cs typeface="Tahoma"/>
            </a:endParaRPr>
          </a:p>
        </p:txBody>
      </p:sp>
      <p:sp>
        <p:nvSpPr>
          <p:cNvPr id="5" name="object 5"/>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15" dirty="0"/>
              <a:t>4-Threads</a:t>
            </a:r>
          </a:p>
        </p:txBody>
      </p:sp>
      <p:sp>
        <p:nvSpPr>
          <p:cNvPr id="6" name="object 6"/>
          <p:cNvSpPr txBox="1"/>
          <p:nvPr/>
        </p:nvSpPr>
        <p:spPr>
          <a:xfrm>
            <a:off x="8997829" y="6871149"/>
            <a:ext cx="271780" cy="240665"/>
          </a:xfrm>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z="1400" dirty="0">
                <a:latin typeface="Tahoma"/>
                <a:cs typeface="Tahoma"/>
              </a:rPr>
              <a:t>51</a:t>
            </a:fld>
            <a:endParaRPr sz="1400">
              <a:latin typeface="Tahoma"/>
              <a:cs typeface="Tahoma"/>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9082" y="807240"/>
            <a:ext cx="5908040" cy="452120"/>
          </a:xfrm>
          <a:prstGeom prst="rect">
            <a:avLst/>
          </a:prstGeom>
        </p:spPr>
        <p:txBody>
          <a:bodyPr vert="horz" wrap="square" lIns="0" tIns="12065" rIns="0" bIns="0" rtlCol="0">
            <a:spAutoFit/>
          </a:bodyPr>
          <a:lstStyle/>
          <a:p>
            <a:pPr marL="12700">
              <a:lnSpc>
                <a:spcPct val="100000"/>
              </a:lnSpc>
              <a:spcBef>
                <a:spcPts val="95"/>
              </a:spcBef>
            </a:pPr>
            <a:r>
              <a:rPr spc="-5" dirty="0"/>
              <a:t>Changing</a:t>
            </a:r>
            <a:r>
              <a:rPr spc="25" dirty="0"/>
              <a:t> </a:t>
            </a:r>
            <a:r>
              <a:rPr spc="-10" dirty="0"/>
              <a:t>Thread</a:t>
            </a:r>
            <a:r>
              <a:rPr spc="30" dirty="0"/>
              <a:t> </a:t>
            </a:r>
            <a:r>
              <a:rPr spc="-5" dirty="0"/>
              <a:t>Attributes: Example</a:t>
            </a:r>
          </a:p>
        </p:txBody>
      </p:sp>
      <p:sp>
        <p:nvSpPr>
          <p:cNvPr id="3" name="object 3"/>
          <p:cNvSpPr txBox="1"/>
          <p:nvPr/>
        </p:nvSpPr>
        <p:spPr>
          <a:xfrm>
            <a:off x="860546" y="1569234"/>
            <a:ext cx="7356475" cy="5200015"/>
          </a:xfrm>
          <a:prstGeom prst="rect">
            <a:avLst/>
          </a:prstGeom>
        </p:spPr>
        <p:txBody>
          <a:bodyPr vert="horz" wrap="square" lIns="0" tIns="48895" rIns="0" bIns="0" rtlCol="0">
            <a:spAutoFit/>
          </a:bodyPr>
          <a:lstStyle/>
          <a:p>
            <a:pPr marL="12700">
              <a:lnSpc>
                <a:spcPct val="100000"/>
              </a:lnSpc>
              <a:spcBef>
                <a:spcPts val="385"/>
              </a:spcBef>
            </a:pPr>
            <a:r>
              <a:rPr sz="1200" dirty="0">
                <a:latin typeface="Consolas"/>
                <a:cs typeface="Consolas"/>
              </a:rPr>
              <a:t>#define</a:t>
            </a:r>
            <a:r>
              <a:rPr sz="1200" spc="-20" dirty="0">
                <a:latin typeface="Consolas"/>
                <a:cs typeface="Consolas"/>
              </a:rPr>
              <a:t> </a:t>
            </a:r>
            <a:r>
              <a:rPr sz="1200" dirty="0">
                <a:latin typeface="Consolas"/>
                <a:cs typeface="Consolas"/>
              </a:rPr>
              <a:t>NUM_THREADS</a:t>
            </a:r>
            <a:r>
              <a:rPr sz="1200" spc="-25" dirty="0">
                <a:latin typeface="Consolas"/>
                <a:cs typeface="Consolas"/>
              </a:rPr>
              <a:t> </a:t>
            </a:r>
            <a:r>
              <a:rPr sz="1200" dirty="0">
                <a:latin typeface="Consolas"/>
                <a:cs typeface="Consolas"/>
              </a:rPr>
              <a:t>5</a:t>
            </a:r>
          </a:p>
          <a:p>
            <a:pPr marL="12700">
              <a:lnSpc>
                <a:spcPct val="100000"/>
              </a:lnSpc>
              <a:spcBef>
                <a:spcPts val="290"/>
              </a:spcBef>
            </a:pPr>
            <a:r>
              <a:rPr sz="1200" dirty="0">
                <a:latin typeface="Consolas"/>
                <a:cs typeface="Consolas"/>
              </a:rPr>
              <a:t>#define</a:t>
            </a:r>
            <a:r>
              <a:rPr sz="1200" spc="-25" dirty="0">
                <a:latin typeface="Consolas"/>
                <a:cs typeface="Consolas"/>
              </a:rPr>
              <a:t> </a:t>
            </a:r>
            <a:r>
              <a:rPr sz="1200" dirty="0">
                <a:latin typeface="Consolas"/>
                <a:cs typeface="Consolas"/>
              </a:rPr>
              <a:t>MEGEXTRA</a:t>
            </a:r>
            <a:r>
              <a:rPr sz="1200" spc="-20" dirty="0">
                <a:latin typeface="Consolas"/>
                <a:cs typeface="Consolas"/>
              </a:rPr>
              <a:t> </a:t>
            </a:r>
            <a:r>
              <a:rPr sz="1200" dirty="0">
                <a:latin typeface="Consolas"/>
                <a:cs typeface="Consolas"/>
              </a:rPr>
              <a:t>1000000</a:t>
            </a:r>
          </a:p>
          <a:p>
            <a:pPr marL="12700">
              <a:lnSpc>
                <a:spcPct val="100000"/>
              </a:lnSpc>
              <a:spcBef>
                <a:spcPts val="285"/>
              </a:spcBef>
            </a:pPr>
            <a:r>
              <a:rPr sz="1200" dirty="0">
                <a:latin typeface="Consolas"/>
                <a:cs typeface="Consolas"/>
              </a:rPr>
              <a:t>#define</a:t>
            </a:r>
            <a:r>
              <a:rPr sz="1200" spc="-25" dirty="0">
                <a:latin typeface="Consolas"/>
                <a:cs typeface="Consolas"/>
              </a:rPr>
              <a:t> </a:t>
            </a:r>
            <a:r>
              <a:rPr sz="1200" dirty="0">
                <a:latin typeface="Consolas"/>
                <a:cs typeface="Consolas"/>
              </a:rPr>
              <a:t>N</a:t>
            </a:r>
            <a:r>
              <a:rPr sz="1200" spc="-35" dirty="0">
                <a:latin typeface="Consolas"/>
                <a:cs typeface="Consolas"/>
              </a:rPr>
              <a:t> </a:t>
            </a:r>
            <a:r>
              <a:rPr sz="1200" dirty="0">
                <a:latin typeface="Consolas"/>
                <a:cs typeface="Consolas"/>
              </a:rPr>
              <a:t>1000</a:t>
            </a:r>
          </a:p>
          <a:p>
            <a:pPr>
              <a:lnSpc>
                <a:spcPct val="100000"/>
              </a:lnSpc>
              <a:spcBef>
                <a:spcPts val="10"/>
              </a:spcBef>
            </a:pPr>
            <a:endParaRPr sz="1150" dirty="0">
              <a:latin typeface="Consolas"/>
              <a:cs typeface="Consolas"/>
            </a:endParaRPr>
          </a:p>
          <a:p>
            <a:pPr marL="12700">
              <a:lnSpc>
                <a:spcPct val="100000"/>
              </a:lnSpc>
            </a:pPr>
            <a:r>
              <a:rPr sz="1500" b="1" dirty="0">
                <a:solidFill>
                  <a:srgbClr val="0070BF"/>
                </a:solidFill>
                <a:latin typeface="Consolas"/>
                <a:cs typeface="Consolas"/>
              </a:rPr>
              <a:t>Pthread_attr_t</a:t>
            </a:r>
            <a:r>
              <a:rPr sz="1500" b="1" spc="-70" dirty="0">
                <a:solidFill>
                  <a:srgbClr val="0070BF"/>
                </a:solidFill>
                <a:latin typeface="Consolas"/>
                <a:cs typeface="Consolas"/>
              </a:rPr>
              <a:t> </a:t>
            </a:r>
            <a:r>
              <a:rPr sz="1500" dirty="0">
                <a:latin typeface="Consolas"/>
                <a:cs typeface="Consolas"/>
              </a:rPr>
              <a:t>attr;</a:t>
            </a:r>
          </a:p>
          <a:p>
            <a:pPr marL="12700">
              <a:lnSpc>
                <a:spcPct val="100000"/>
              </a:lnSpc>
              <a:spcBef>
                <a:spcPts val="360"/>
              </a:spcBef>
            </a:pPr>
            <a:r>
              <a:rPr sz="1500" b="1" dirty="0">
                <a:latin typeface="Consolas"/>
                <a:cs typeface="Consolas"/>
              </a:rPr>
              <a:t>int</a:t>
            </a:r>
            <a:r>
              <a:rPr sz="1500" b="1" spc="-25" dirty="0">
                <a:latin typeface="Consolas"/>
                <a:cs typeface="Consolas"/>
              </a:rPr>
              <a:t> </a:t>
            </a:r>
            <a:r>
              <a:rPr sz="1500" spc="-5" dirty="0">
                <a:latin typeface="Consolas"/>
                <a:cs typeface="Consolas"/>
              </a:rPr>
              <a:t>main()</a:t>
            </a:r>
            <a:r>
              <a:rPr sz="1500" spc="-20" dirty="0">
                <a:latin typeface="Consolas"/>
                <a:cs typeface="Consolas"/>
              </a:rPr>
              <a:t> </a:t>
            </a:r>
            <a:r>
              <a:rPr sz="1500" dirty="0">
                <a:latin typeface="Consolas"/>
                <a:cs typeface="Consolas"/>
              </a:rPr>
              <a:t>{</a:t>
            </a:r>
          </a:p>
          <a:p>
            <a:pPr marL="327660" marR="3773804">
              <a:lnSpc>
                <a:spcPct val="120000"/>
              </a:lnSpc>
            </a:pPr>
            <a:r>
              <a:rPr sz="1500" dirty="0">
                <a:latin typeface="Consolas"/>
                <a:cs typeface="Consolas"/>
              </a:rPr>
              <a:t>pthread_t </a:t>
            </a:r>
            <a:r>
              <a:rPr sz="1500" spc="-5" dirty="0">
                <a:latin typeface="Consolas"/>
                <a:cs typeface="Consolas"/>
              </a:rPr>
              <a:t>threads[NUM_THREADS]; </a:t>
            </a:r>
            <a:r>
              <a:rPr sz="1500" spc="-810" dirty="0">
                <a:latin typeface="Consolas"/>
                <a:cs typeface="Consolas"/>
              </a:rPr>
              <a:t> </a:t>
            </a:r>
            <a:r>
              <a:rPr sz="1500" dirty="0">
                <a:latin typeface="Consolas"/>
                <a:cs typeface="Consolas"/>
              </a:rPr>
              <a:t>int</a:t>
            </a:r>
            <a:r>
              <a:rPr sz="1500" spc="-5" dirty="0">
                <a:latin typeface="Consolas"/>
                <a:cs typeface="Consolas"/>
              </a:rPr>
              <a:t> </a:t>
            </a:r>
            <a:r>
              <a:rPr sz="1500" dirty="0">
                <a:latin typeface="Consolas"/>
                <a:cs typeface="Consolas"/>
              </a:rPr>
              <a:t>rc,</a:t>
            </a:r>
            <a:r>
              <a:rPr sz="1500" spc="-5" dirty="0">
                <a:latin typeface="Consolas"/>
                <a:cs typeface="Consolas"/>
              </a:rPr>
              <a:t> </a:t>
            </a:r>
            <a:r>
              <a:rPr sz="1500" dirty="0">
                <a:latin typeface="Consolas"/>
                <a:cs typeface="Consolas"/>
              </a:rPr>
              <a:t>t;</a:t>
            </a:r>
          </a:p>
          <a:p>
            <a:pPr marL="327660">
              <a:lnSpc>
                <a:spcPct val="100000"/>
              </a:lnSpc>
              <a:spcBef>
                <a:spcPts val="360"/>
              </a:spcBef>
            </a:pPr>
            <a:r>
              <a:rPr sz="1500" dirty="0">
                <a:latin typeface="Consolas"/>
                <a:cs typeface="Consolas"/>
              </a:rPr>
              <a:t>size_t</a:t>
            </a:r>
            <a:r>
              <a:rPr sz="1500" spc="-65" dirty="0">
                <a:latin typeface="Consolas"/>
                <a:cs typeface="Consolas"/>
              </a:rPr>
              <a:t> </a:t>
            </a:r>
            <a:r>
              <a:rPr sz="1500" dirty="0">
                <a:latin typeface="Consolas"/>
                <a:cs typeface="Consolas"/>
              </a:rPr>
              <a:t>stacksize</a:t>
            </a:r>
          </a:p>
          <a:p>
            <a:pPr marL="327660" marR="1992630">
              <a:lnSpc>
                <a:spcPct val="120000"/>
              </a:lnSpc>
            </a:pPr>
            <a:r>
              <a:rPr sz="1500" b="1" spc="-5" dirty="0">
                <a:solidFill>
                  <a:srgbClr val="0070BF"/>
                </a:solidFill>
                <a:latin typeface="Consolas"/>
                <a:cs typeface="Consolas"/>
              </a:rPr>
              <a:t>pthread_attr_init</a:t>
            </a:r>
            <a:r>
              <a:rPr sz="1500" spc="-5" dirty="0">
                <a:latin typeface="Consolas"/>
                <a:cs typeface="Consolas"/>
              </a:rPr>
              <a:t>(</a:t>
            </a:r>
            <a:r>
              <a:rPr sz="1500" dirty="0">
                <a:latin typeface="Consolas"/>
                <a:cs typeface="Consolas"/>
              </a:rPr>
              <a:t> </a:t>
            </a:r>
            <a:r>
              <a:rPr sz="1500" spc="-5" dirty="0">
                <a:latin typeface="Consolas"/>
                <a:cs typeface="Consolas"/>
              </a:rPr>
              <a:t>&amp;attr); </a:t>
            </a:r>
            <a:r>
              <a:rPr sz="1500" dirty="0">
                <a:latin typeface="Consolas"/>
                <a:cs typeface="Consolas"/>
              </a:rPr>
              <a:t> </a:t>
            </a:r>
            <a:r>
              <a:rPr sz="1500" b="1" spc="-5" dirty="0">
                <a:solidFill>
                  <a:srgbClr val="0070BF"/>
                </a:solidFill>
                <a:latin typeface="Consolas"/>
                <a:cs typeface="Consolas"/>
              </a:rPr>
              <a:t>pthread_attr_getstacksize</a:t>
            </a:r>
            <a:r>
              <a:rPr sz="1500" spc="-5" dirty="0">
                <a:latin typeface="Consolas"/>
                <a:cs typeface="Consolas"/>
              </a:rPr>
              <a:t>(&amp;attr,</a:t>
            </a:r>
            <a:r>
              <a:rPr sz="1500" spc="35" dirty="0">
                <a:latin typeface="Consolas"/>
                <a:cs typeface="Consolas"/>
              </a:rPr>
              <a:t> </a:t>
            </a:r>
            <a:r>
              <a:rPr sz="1500" spc="-5" dirty="0">
                <a:latin typeface="Consolas"/>
                <a:cs typeface="Consolas"/>
              </a:rPr>
              <a:t>&amp;stacksize); </a:t>
            </a:r>
            <a:r>
              <a:rPr sz="1500" dirty="0">
                <a:latin typeface="Consolas"/>
                <a:cs typeface="Consolas"/>
              </a:rPr>
              <a:t> printf(“Default</a:t>
            </a:r>
            <a:r>
              <a:rPr sz="1500" spc="-35" dirty="0">
                <a:latin typeface="Consolas"/>
                <a:cs typeface="Consolas"/>
              </a:rPr>
              <a:t> </a:t>
            </a:r>
            <a:r>
              <a:rPr sz="1500" dirty="0">
                <a:latin typeface="Consolas"/>
                <a:cs typeface="Consolas"/>
              </a:rPr>
              <a:t>stack</a:t>
            </a:r>
            <a:r>
              <a:rPr sz="1500" spc="-5" dirty="0">
                <a:latin typeface="Consolas"/>
                <a:cs typeface="Consolas"/>
              </a:rPr>
              <a:t> size</a:t>
            </a:r>
            <a:r>
              <a:rPr sz="1500" spc="-20" dirty="0">
                <a:latin typeface="Consolas"/>
                <a:cs typeface="Consolas"/>
              </a:rPr>
              <a:t> </a:t>
            </a:r>
            <a:r>
              <a:rPr sz="1500" dirty="0">
                <a:latin typeface="Consolas"/>
                <a:cs typeface="Consolas"/>
              </a:rPr>
              <a:t>-</a:t>
            </a:r>
            <a:r>
              <a:rPr sz="1500" spc="-20" dirty="0">
                <a:latin typeface="Consolas"/>
                <a:cs typeface="Consolas"/>
              </a:rPr>
              <a:t> </a:t>
            </a:r>
            <a:r>
              <a:rPr sz="1500" dirty="0">
                <a:latin typeface="Consolas"/>
                <a:cs typeface="Consolas"/>
              </a:rPr>
              <a:t>%li\n”,</a:t>
            </a:r>
            <a:r>
              <a:rPr sz="1500" spc="-15" dirty="0">
                <a:latin typeface="Consolas"/>
                <a:cs typeface="Consolas"/>
              </a:rPr>
              <a:t> </a:t>
            </a:r>
            <a:r>
              <a:rPr sz="1500" dirty="0">
                <a:latin typeface="Consolas"/>
                <a:cs typeface="Consolas"/>
              </a:rPr>
              <a:t>stacksize); </a:t>
            </a:r>
            <a:r>
              <a:rPr sz="1500" spc="-810" dirty="0">
                <a:latin typeface="Consolas"/>
                <a:cs typeface="Consolas"/>
              </a:rPr>
              <a:t> </a:t>
            </a:r>
            <a:r>
              <a:rPr sz="1500" dirty="0">
                <a:latin typeface="Consolas"/>
                <a:cs typeface="Consolas"/>
              </a:rPr>
              <a:t>stacksize = sizeof(double) * N * N + MEGEXTRA; </a:t>
            </a:r>
            <a:r>
              <a:rPr sz="1500" spc="5" dirty="0">
                <a:latin typeface="Consolas"/>
                <a:cs typeface="Consolas"/>
              </a:rPr>
              <a:t> </a:t>
            </a:r>
            <a:r>
              <a:rPr sz="1500" b="1" spc="-5" dirty="0">
                <a:solidFill>
                  <a:srgbClr val="0070BF"/>
                </a:solidFill>
                <a:latin typeface="Consolas"/>
                <a:cs typeface="Consolas"/>
              </a:rPr>
              <a:t>pthread_attr_setstacksize </a:t>
            </a:r>
            <a:r>
              <a:rPr sz="1500" dirty="0">
                <a:latin typeface="Consolas"/>
                <a:cs typeface="Consolas"/>
              </a:rPr>
              <a:t>(&amp;attr, stacksize); </a:t>
            </a:r>
            <a:r>
              <a:rPr sz="1500" spc="5" dirty="0">
                <a:latin typeface="Consolas"/>
                <a:cs typeface="Consolas"/>
              </a:rPr>
              <a:t> </a:t>
            </a:r>
            <a:r>
              <a:rPr sz="1500" b="1" spc="-5" dirty="0">
                <a:latin typeface="Consolas"/>
                <a:cs typeface="Consolas"/>
              </a:rPr>
              <a:t>for</a:t>
            </a:r>
            <a:r>
              <a:rPr sz="1500" spc="-5" dirty="0">
                <a:latin typeface="Consolas"/>
                <a:cs typeface="Consolas"/>
              </a:rPr>
              <a:t>(t=0;t </a:t>
            </a:r>
            <a:r>
              <a:rPr sz="1500" dirty="0">
                <a:latin typeface="Consolas"/>
                <a:cs typeface="Consolas"/>
              </a:rPr>
              <a:t>&lt;</a:t>
            </a:r>
            <a:r>
              <a:rPr sz="1500" spc="-15" dirty="0">
                <a:latin typeface="Consolas"/>
                <a:cs typeface="Consolas"/>
              </a:rPr>
              <a:t> </a:t>
            </a:r>
            <a:r>
              <a:rPr sz="1500" dirty="0">
                <a:latin typeface="Consolas"/>
                <a:cs typeface="Consolas"/>
              </a:rPr>
              <a:t>NUM_THREADS;</a:t>
            </a:r>
            <a:r>
              <a:rPr sz="1500" spc="-20" dirty="0">
                <a:latin typeface="Consolas"/>
                <a:cs typeface="Consolas"/>
              </a:rPr>
              <a:t> </a:t>
            </a:r>
            <a:r>
              <a:rPr sz="1500" dirty="0">
                <a:latin typeface="Consolas"/>
                <a:cs typeface="Consolas"/>
              </a:rPr>
              <a:t>t++) {</a:t>
            </a:r>
          </a:p>
          <a:p>
            <a:pPr marL="641985">
              <a:lnSpc>
                <a:spcPct val="100000"/>
              </a:lnSpc>
              <a:spcBef>
                <a:spcPts val="360"/>
              </a:spcBef>
            </a:pPr>
            <a:r>
              <a:rPr sz="1500" dirty="0">
                <a:latin typeface="Consolas"/>
                <a:cs typeface="Consolas"/>
              </a:rPr>
              <a:t>printf("Creating</a:t>
            </a:r>
            <a:r>
              <a:rPr sz="1500" spc="-25" dirty="0">
                <a:latin typeface="Consolas"/>
                <a:cs typeface="Consolas"/>
              </a:rPr>
              <a:t> </a:t>
            </a:r>
            <a:r>
              <a:rPr sz="1500" dirty="0">
                <a:latin typeface="Consolas"/>
                <a:cs typeface="Consolas"/>
              </a:rPr>
              <a:t>thread</a:t>
            </a:r>
            <a:r>
              <a:rPr sz="1500" spc="-10" dirty="0">
                <a:latin typeface="Consolas"/>
                <a:cs typeface="Consolas"/>
              </a:rPr>
              <a:t> </a:t>
            </a:r>
            <a:r>
              <a:rPr sz="1500" dirty="0">
                <a:latin typeface="Consolas"/>
                <a:cs typeface="Consolas"/>
              </a:rPr>
              <a:t>with</a:t>
            </a:r>
            <a:r>
              <a:rPr sz="1500" spc="-10" dirty="0">
                <a:latin typeface="Consolas"/>
                <a:cs typeface="Consolas"/>
              </a:rPr>
              <a:t> </a:t>
            </a:r>
            <a:r>
              <a:rPr sz="1500" dirty="0">
                <a:latin typeface="Consolas"/>
                <a:cs typeface="Consolas"/>
              </a:rPr>
              <a:t>stacksize</a:t>
            </a:r>
            <a:r>
              <a:rPr sz="1500" spc="-10" dirty="0">
                <a:latin typeface="Consolas"/>
                <a:cs typeface="Consolas"/>
              </a:rPr>
              <a:t> </a:t>
            </a:r>
            <a:r>
              <a:rPr sz="1500" dirty="0">
                <a:latin typeface="Consolas"/>
                <a:cs typeface="Consolas"/>
              </a:rPr>
              <a:t>-</a:t>
            </a:r>
            <a:r>
              <a:rPr sz="1500" spc="-10" dirty="0">
                <a:latin typeface="Consolas"/>
                <a:cs typeface="Consolas"/>
              </a:rPr>
              <a:t> </a:t>
            </a:r>
            <a:r>
              <a:rPr sz="1500" dirty="0">
                <a:latin typeface="Consolas"/>
                <a:cs typeface="Consolas"/>
              </a:rPr>
              <a:t>%li\n",</a:t>
            </a:r>
            <a:r>
              <a:rPr sz="1500" spc="-5" dirty="0">
                <a:latin typeface="Consolas"/>
                <a:cs typeface="Consolas"/>
              </a:rPr>
              <a:t> stacksize);</a:t>
            </a:r>
            <a:endParaRPr sz="1500" dirty="0">
              <a:latin typeface="Consolas"/>
              <a:cs typeface="Consolas"/>
            </a:endParaRPr>
          </a:p>
          <a:p>
            <a:pPr marL="641985">
              <a:lnSpc>
                <a:spcPct val="100000"/>
              </a:lnSpc>
              <a:spcBef>
                <a:spcPts val="360"/>
              </a:spcBef>
            </a:pPr>
            <a:r>
              <a:rPr sz="1500" dirty="0">
                <a:latin typeface="Consolas"/>
                <a:cs typeface="Consolas"/>
              </a:rPr>
              <a:t>rc</a:t>
            </a:r>
            <a:r>
              <a:rPr sz="1500" spc="10" dirty="0">
                <a:latin typeface="Consolas"/>
                <a:cs typeface="Consolas"/>
              </a:rPr>
              <a:t> </a:t>
            </a:r>
            <a:r>
              <a:rPr sz="1500" dirty="0">
                <a:latin typeface="Consolas"/>
                <a:cs typeface="Consolas"/>
              </a:rPr>
              <a:t>=</a:t>
            </a:r>
            <a:r>
              <a:rPr sz="1500" spc="15" dirty="0">
                <a:latin typeface="Consolas"/>
                <a:cs typeface="Consolas"/>
              </a:rPr>
              <a:t> </a:t>
            </a:r>
            <a:r>
              <a:rPr sz="1500" b="1" spc="-5" dirty="0">
                <a:solidFill>
                  <a:srgbClr val="0070BF"/>
                </a:solidFill>
                <a:latin typeface="Consolas"/>
                <a:cs typeface="Consolas"/>
              </a:rPr>
              <a:t>pthread_create</a:t>
            </a:r>
            <a:r>
              <a:rPr sz="1500" spc="-5" dirty="0">
                <a:latin typeface="Consolas"/>
                <a:cs typeface="Consolas"/>
              </a:rPr>
              <a:t>(&amp;threads[t],</a:t>
            </a:r>
            <a:r>
              <a:rPr sz="1500" spc="25" dirty="0">
                <a:latin typeface="Consolas"/>
                <a:cs typeface="Consolas"/>
              </a:rPr>
              <a:t> </a:t>
            </a:r>
            <a:r>
              <a:rPr sz="1500" spc="-5" dirty="0">
                <a:latin typeface="Consolas"/>
                <a:cs typeface="Consolas"/>
              </a:rPr>
              <a:t>&amp;attr,</a:t>
            </a:r>
            <a:r>
              <a:rPr sz="1500" spc="15" dirty="0">
                <a:latin typeface="Consolas"/>
                <a:cs typeface="Consolas"/>
              </a:rPr>
              <a:t> </a:t>
            </a:r>
            <a:r>
              <a:rPr sz="1500" spc="-5" dirty="0">
                <a:latin typeface="Consolas"/>
                <a:cs typeface="Consolas"/>
              </a:rPr>
              <a:t>PrintHello,</a:t>
            </a:r>
            <a:r>
              <a:rPr sz="1500" spc="30" dirty="0">
                <a:latin typeface="Consolas"/>
                <a:cs typeface="Consolas"/>
              </a:rPr>
              <a:t> </a:t>
            </a:r>
            <a:r>
              <a:rPr sz="1500" dirty="0">
                <a:latin typeface="Consolas"/>
                <a:cs typeface="Consolas"/>
              </a:rPr>
              <a:t>(void</a:t>
            </a:r>
            <a:r>
              <a:rPr sz="1500" spc="10" dirty="0">
                <a:latin typeface="Consolas"/>
                <a:cs typeface="Consolas"/>
              </a:rPr>
              <a:t> </a:t>
            </a:r>
            <a:r>
              <a:rPr sz="1500" spc="-5" dirty="0">
                <a:latin typeface="Consolas"/>
                <a:cs typeface="Consolas"/>
              </a:rPr>
              <a:t>*)&amp;t);</a:t>
            </a:r>
            <a:endParaRPr sz="1500" dirty="0">
              <a:latin typeface="Consolas"/>
              <a:cs typeface="Consolas"/>
            </a:endParaRPr>
          </a:p>
          <a:p>
            <a:pPr marL="746760">
              <a:lnSpc>
                <a:spcPct val="100000"/>
              </a:lnSpc>
              <a:spcBef>
                <a:spcPts val="360"/>
              </a:spcBef>
            </a:pPr>
            <a:r>
              <a:rPr sz="1500" dirty="0">
                <a:latin typeface="Consolas"/>
                <a:cs typeface="Consolas"/>
              </a:rPr>
              <a:t>.</a:t>
            </a:r>
            <a:r>
              <a:rPr sz="1500" spc="-40" dirty="0">
                <a:latin typeface="Consolas"/>
                <a:cs typeface="Consolas"/>
              </a:rPr>
              <a:t> </a:t>
            </a:r>
            <a:r>
              <a:rPr sz="1500" dirty="0">
                <a:latin typeface="Consolas"/>
                <a:cs typeface="Consolas"/>
              </a:rPr>
              <a:t>.</a:t>
            </a:r>
            <a:r>
              <a:rPr sz="1500" spc="-40" dirty="0">
                <a:latin typeface="Consolas"/>
                <a:cs typeface="Consolas"/>
              </a:rPr>
              <a:t> </a:t>
            </a:r>
            <a:r>
              <a:rPr sz="1500" dirty="0">
                <a:latin typeface="Consolas"/>
                <a:cs typeface="Consolas"/>
              </a:rPr>
              <a:t>.</a:t>
            </a:r>
          </a:p>
          <a:p>
            <a:pPr marL="327660">
              <a:lnSpc>
                <a:spcPct val="100000"/>
              </a:lnSpc>
              <a:spcBef>
                <a:spcPts val="360"/>
              </a:spcBef>
            </a:pPr>
            <a:r>
              <a:rPr sz="1500" dirty="0">
                <a:latin typeface="Consolas"/>
                <a:cs typeface="Consolas"/>
              </a:rPr>
              <a:t>}</a:t>
            </a:r>
          </a:p>
          <a:p>
            <a:pPr marL="327660">
              <a:lnSpc>
                <a:spcPct val="100000"/>
              </a:lnSpc>
              <a:spcBef>
                <a:spcPts val="360"/>
              </a:spcBef>
            </a:pPr>
            <a:r>
              <a:rPr sz="1500" b="1" spc="-5" dirty="0">
                <a:solidFill>
                  <a:srgbClr val="0070BF"/>
                </a:solidFill>
                <a:latin typeface="Consolas"/>
                <a:cs typeface="Consolas"/>
              </a:rPr>
              <a:t>pthread_attr_destroy</a:t>
            </a:r>
            <a:r>
              <a:rPr sz="1500" spc="-5" dirty="0">
                <a:latin typeface="Consolas"/>
                <a:cs typeface="Consolas"/>
              </a:rPr>
              <a:t>(&amp;attr):</a:t>
            </a:r>
            <a:endParaRPr sz="1500" dirty="0">
              <a:latin typeface="Consolas"/>
              <a:cs typeface="Consolas"/>
            </a:endParaRPr>
          </a:p>
        </p:txBody>
      </p:sp>
      <p:sp>
        <p:nvSpPr>
          <p:cNvPr id="4" name="object 4"/>
          <p:cNvSpPr txBox="1"/>
          <p:nvPr/>
        </p:nvSpPr>
        <p:spPr>
          <a:xfrm>
            <a:off x="860546" y="6788914"/>
            <a:ext cx="551180" cy="254000"/>
          </a:xfrm>
          <a:prstGeom prst="rect">
            <a:avLst/>
          </a:prstGeom>
        </p:spPr>
        <p:txBody>
          <a:bodyPr vert="horz" wrap="square" lIns="0" tIns="12700" rIns="0" bIns="0" rtlCol="0">
            <a:spAutoFit/>
          </a:bodyPr>
          <a:lstStyle/>
          <a:p>
            <a:pPr marL="12700">
              <a:lnSpc>
                <a:spcPct val="100000"/>
              </a:lnSpc>
              <a:spcBef>
                <a:spcPts val="100"/>
              </a:spcBef>
            </a:pPr>
            <a:r>
              <a:rPr sz="1500" dirty="0">
                <a:latin typeface="Consolas"/>
                <a:cs typeface="Consolas"/>
              </a:rPr>
              <a:t>.</a:t>
            </a:r>
            <a:r>
              <a:rPr sz="1500" spc="-50" dirty="0">
                <a:latin typeface="Consolas"/>
                <a:cs typeface="Consolas"/>
              </a:rPr>
              <a:t> </a:t>
            </a:r>
            <a:r>
              <a:rPr sz="1500" dirty="0">
                <a:latin typeface="Consolas"/>
                <a:cs typeface="Consolas"/>
              </a:rPr>
              <a:t>.</a:t>
            </a:r>
            <a:r>
              <a:rPr sz="1500" spc="-30" dirty="0">
                <a:latin typeface="Consolas"/>
                <a:cs typeface="Consolas"/>
              </a:rPr>
              <a:t> </a:t>
            </a:r>
            <a:r>
              <a:rPr sz="1500" dirty="0">
                <a:latin typeface="Consolas"/>
                <a:cs typeface="Consolas"/>
              </a:rPr>
              <a:t>.</a:t>
            </a:r>
            <a:endParaRPr sz="1500">
              <a:latin typeface="Consolas"/>
              <a:cs typeface="Consolas"/>
            </a:endParaRPr>
          </a:p>
        </p:txBody>
      </p:sp>
      <p:sp>
        <p:nvSpPr>
          <p:cNvPr id="5" name="object 5"/>
          <p:cNvSpPr txBox="1"/>
          <p:nvPr/>
        </p:nvSpPr>
        <p:spPr>
          <a:xfrm>
            <a:off x="4627930" y="6871236"/>
            <a:ext cx="807720" cy="239395"/>
          </a:xfrm>
          <a:prstGeom prst="rect">
            <a:avLst/>
          </a:prstGeom>
        </p:spPr>
        <p:txBody>
          <a:bodyPr vert="horz" wrap="square" lIns="0" tIns="13335" rIns="0" bIns="0" rtlCol="0">
            <a:spAutoFit/>
          </a:bodyPr>
          <a:lstStyle/>
          <a:p>
            <a:pPr marL="12700">
              <a:lnSpc>
                <a:spcPct val="100000"/>
              </a:lnSpc>
              <a:spcBef>
                <a:spcPts val="105"/>
              </a:spcBef>
            </a:pPr>
            <a:r>
              <a:rPr sz="1400" spc="-15" dirty="0">
                <a:latin typeface="Tahoma"/>
                <a:cs typeface="Tahoma"/>
              </a:rPr>
              <a:t>4-Threads</a:t>
            </a:r>
            <a:endParaRPr sz="1400">
              <a:latin typeface="Tahoma"/>
              <a:cs typeface="Tahoma"/>
            </a:endParaRPr>
          </a:p>
        </p:txBody>
      </p:sp>
      <p:sp>
        <p:nvSpPr>
          <p:cNvPr id="6" name="object 6"/>
          <p:cNvSpPr txBox="1"/>
          <p:nvPr/>
        </p:nvSpPr>
        <p:spPr>
          <a:xfrm>
            <a:off x="9023229" y="6871236"/>
            <a:ext cx="220979" cy="239395"/>
          </a:xfrm>
          <a:prstGeom prst="rect">
            <a:avLst/>
          </a:prstGeom>
        </p:spPr>
        <p:txBody>
          <a:bodyPr vert="horz" wrap="square" lIns="0" tIns="13335" rIns="0" bIns="0" rtlCol="0">
            <a:spAutoFit/>
          </a:bodyPr>
          <a:lstStyle/>
          <a:p>
            <a:pPr marL="12700">
              <a:lnSpc>
                <a:spcPct val="100000"/>
              </a:lnSpc>
              <a:spcBef>
                <a:spcPts val="105"/>
              </a:spcBef>
            </a:pPr>
            <a:r>
              <a:rPr sz="1400" spc="5" dirty="0">
                <a:latin typeface="Tahoma"/>
                <a:cs typeface="Tahoma"/>
              </a:rPr>
              <a:t>5</a:t>
            </a:r>
            <a:r>
              <a:rPr sz="1400" dirty="0">
                <a:latin typeface="Tahoma"/>
                <a:cs typeface="Tahoma"/>
              </a:rPr>
              <a:t>1</a:t>
            </a:r>
            <a:endParaRPr sz="1400">
              <a:latin typeface="Tahoma"/>
              <a:cs typeface="Tahoma"/>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9082" y="807240"/>
            <a:ext cx="5695950" cy="452120"/>
          </a:xfrm>
          <a:prstGeom prst="rect">
            <a:avLst/>
          </a:prstGeom>
        </p:spPr>
        <p:txBody>
          <a:bodyPr vert="horz" wrap="square" lIns="0" tIns="12065" rIns="0" bIns="0" rtlCol="0">
            <a:spAutoFit/>
          </a:bodyPr>
          <a:lstStyle/>
          <a:p>
            <a:pPr marL="12700">
              <a:lnSpc>
                <a:spcPct val="100000"/>
              </a:lnSpc>
              <a:spcBef>
                <a:spcPts val="95"/>
              </a:spcBef>
            </a:pPr>
            <a:r>
              <a:rPr spc="-10" dirty="0"/>
              <a:t>Thread</a:t>
            </a:r>
            <a:r>
              <a:rPr spc="35" dirty="0"/>
              <a:t> </a:t>
            </a:r>
            <a:r>
              <a:rPr spc="-5" dirty="0"/>
              <a:t>Suspension</a:t>
            </a:r>
            <a:r>
              <a:rPr spc="20" dirty="0"/>
              <a:t> </a:t>
            </a:r>
            <a:r>
              <a:rPr spc="-10" dirty="0"/>
              <a:t>and</a:t>
            </a:r>
            <a:r>
              <a:rPr spc="5" dirty="0"/>
              <a:t> </a:t>
            </a:r>
            <a:r>
              <a:rPr spc="-5" dirty="0"/>
              <a:t>Termination</a:t>
            </a:r>
          </a:p>
        </p:txBody>
      </p:sp>
      <p:sp>
        <p:nvSpPr>
          <p:cNvPr id="3" name="object 3"/>
          <p:cNvSpPr/>
          <p:nvPr/>
        </p:nvSpPr>
        <p:spPr>
          <a:xfrm>
            <a:off x="1568195" y="2578607"/>
            <a:ext cx="6703059" cy="962025"/>
          </a:xfrm>
          <a:custGeom>
            <a:avLst/>
            <a:gdLst/>
            <a:ahLst/>
            <a:cxnLst/>
            <a:rect l="l" t="t" r="r" b="b"/>
            <a:pathLst>
              <a:path w="6703059" h="962025">
                <a:moveTo>
                  <a:pt x="6702552" y="961644"/>
                </a:moveTo>
                <a:lnTo>
                  <a:pt x="0" y="961644"/>
                </a:lnTo>
                <a:lnTo>
                  <a:pt x="0" y="0"/>
                </a:lnTo>
                <a:lnTo>
                  <a:pt x="6702552" y="0"/>
                </a:lnTo>
                <a:lnTo>
                  <a:pt x="6702552" y="12192"/>
                </a:lnTo>
                <a:lnTo>
                  <a:pt x="25908" y="12192"/>
                </a:lnTo>
                <a:lnTo>
                  <a:pt x="13716" y="24384"/>
                </a:lnTo>
                <a:lnTo>
                  <a:pt x="25908" y="24384"/>
                </a:lnTo>
                <a:lnTo>
                  <a:pt x="25908" y="935736"/>
                </a:lnTo>
                <a:lnTo>
                  <a:pt x="13716" y="935736"/>
                </a:lnTo>
                <a:lnTo>
                  <a:pt x="25908" y="947927"/>
                </a:lnTo>
                <a:lnTo>
                  <a:pt x="6702552" y="947927"/>
                </a:lnTo>
                <a:lnTo>
                  <a:pt x="6702552" y="961644"/>
                </a:lnTo>
                <a:close/>
              </a:path>
              <a:path w="6703059" h="962025">
                <a:moveTo>
                  <a:pt x="25908" y="24384"/>
                </a:moveTo>
                <a:lnTo>
                  <a:pt x="13716" y="24384"/>
                </a:lnTo>
                <a:lnTo>
                  <a:pt x="25908" y="12192"/>
                </a:lnTo>
                <a:lnTo>
                  <a:pt x="25908" y="24384"/>
                </a:lnTo>
                <a:close/>
              </a:path>
              <a:path w="6703059" h="962025">
                <a:moveTo>
                  <a:pt x="6676644" y="24384"/>
                </a:moveTo>
                <a:lnTo>
                  <a:pt x="25908" y="24384"/>
                </a:lnTo>
                <a:lnTo>
                  <a:pt x="25908" y="12192"/>
                </a:lnTo>
                <a:lnTo>
                  <a:pt x="6676644" y="12192"/>
                </a:lnTo>
                <a:lnTo>
                  <a:pt x="6676644" y="24384"/>
                </a:lnTo>
                <a:close/>
              </a:path>
              <a:path w="6703059" h="962025">
                <a:moveTo>
                  <a:pt x="6676644" y="947927"/>
                </a:moveTo>
                <a:lnTo>
                  <a:pt x="6676644" y="12192"/>
                </a:lnTo>
                <a:lnTo>
                  <a:pt x="6688836" y="24384"/>
                </a:lnTo>
                <a:lnTo>
                  <a:pt x="6702552" y="24384"/>
                </a:lnTo>
                <a:lnTo>
                  <a:pt x="6702552" y="935736"/>
                </a:lnTo>
                <a:lnTo>
                  <a:pt x="6688836" y="935736"/>
                </a:lnTo>
                <a:lnTo>
                  <a:pt x="6676644" y="947927"/>
                </a:lnTo>
                <a:close/>
              </a:path>
              <a:path w="6703059" h="962025">
                <a:moveTo>
                  <a:pt x="6702552" y="24384"/>
                </a:moveTo>
                <a:lnTo>
                  <a:pt x="6688836" y="24384"/>
                </a:lnTo>
                <a:lnTo>
                  <a:pt x="6676644" y="12192"/>
                </a:lnTo>
                <a:lnTo>
                  <a:pt x="6702552" y="12192"/>
                </a:lnTo>
                <a:lnTo>
                  <a:pt x="6702552" y="24384"/>
                </a:lnTo>
                <a:close/>
              </a:path>
              <a:path w="6703059" h="962025">
                <a:moveTo>
                  <a:pt x="25908" y="947927"/>
                </a:moveTo>
                <a:lnTo>
                  <a:pt x="13716" y="935736"/>
                </a:lnTo>
                <a:lnTo>
                  <a:pt x="25908" y="935736"/>
                </a:lnTo>
                <a:lnTo>
                  <a:pt x="25908" y="947927"/>
                </a:lnTo>
                <a:close/>
              </a:path>
              <a:path w="6703059" h="962025">
                <a:moveTo>
                  <a:pt x="6676644" y="947927"/>
                </a:moveTo>
                <a:lnTo>
                  <a:pt x="25908" y="947927"/>
                </a:lnTo>
                <a:lnTo>
                  <a:pt x="25908" y="935736"/>
                </a:lnTo>
                <a:lnTo>
                  <a:pt x="6676644" y="935736"/>
                </a:lnTo>
                <a:lnTo>
                  <a:pt x="6676644" y="947927"/>
                </a:lnTo>
                <a:close/>
              </a:path>
              <a:path w="6703059" h="962025">
                <a:moveTo>
                  <a:pt x="6702552" y="947927"/>
                </a:moveTo>
                <a:lnTo>
                  <a:pt x="6676644" y="947927"/>
                </a:lnTo>
                <a:lnTo>
                  <a:pt x="6688836" y="935736"/>
                </a:lnTo>
                <a:lnTo>
                  <a:pt x="6702552" y="935736"/>
                </a:lnTo>
                <a:lnTo>
                  <a:pt x="6702552" y="947927"/>
                </a:lnTo>
                <a:close/>
              </a:path>
            </a:pathLst>
          </a:custGeom>
          <a:solidFill>
            <a:srgbClr val="0070BF"/>
          </a:solidFill>
        </p:spPr>
        <p:txBody>
          <a:bodyPr wrap="square" lIns="0" tIns="0" rIns="0" bIns="0" rtlCol="0"/>
          <a:lstStyle/>
          <a:p>
            <a:endParaRPr/>
          </a:p>
        </p:txBody>
      </p:sp>
      <p:sp>
        <p:nvSpPr>
          <p:cNvPr id="4" name="object 4"/>
          <p:cNvSpPr txBox="1"/>
          <p:nvPr/>
        </p:nvSpPr>
        <p:spPr>
          <a:xfrm>
            <a:off x="860584" y="1613410"/>
            <a:ext cx="8061959" cy="3665220"/>
          </a:xfrm>
          <a:prstGeom prst="rect">
            <a:avLst/>
          </a:prstGeom>
        </p:spPr>
        <p:txBody>
          <a:bodyPr vert="horz" wrap="square" lIns="0" tIns="12700" rIns="0" bIns="0" rtlCol="0">
            <a:spAutoFit/>
          </a:bodyPr>
          <a:lstStyle/>
          <a:p>
            <a:pPr marL="356235" indent="-344170">
              <a:lnSpc>
                <a:spcPts val="2480"/>
              </a:lnSpc>
              <a:spcBef>
                <a:spcPts val="100"/>
              </a:spcBef>
              <a:buChar char="•"/>
              <a:tabLst>
                <a:tab pos="356235" algn="l"/>
                <a:tab pos="356870" algn="l"/>
              </a:tabLst>
            </a:pPr>
            <a:r>
              <a:rPr sz="2100" spc="-5" dirty="0">
                <a:latin typeface="Tahoma"/>
                <a:cs typeface="Tahoma"/>
              </a:rPr>
              <a:t>Similar</a:t>
            </a:r>
            <a:r>
              <a:rPr sz="2100" spc="15" dirty="0">
                <a:latin typeface="Tahoma"/>
                <a:cs typeface="Tahoma"/>
              </a:rPr>
              <a:t> </a:t>
            </a:r>
            <a:r>
              <a:rPr sz="2100" spc="-5" dirty="0">
                <a:latin typeface="Tahoma"/>
                <a:cs typeface="Tahoma"/>
              </a:rPr>
              <a:t>to</a:t>
            </a:r>
            <a:r>
              <a:rPr sz="2100" spc="-15" dirty="0">
                <a:latin typeface="Tahoma"/>
                <a:cs typeface="Tahoma"/>
              </a:rPr>
              <a:t> </a:t>
            </a:r>
            <a:r>
              <a:rPr sz="2100" dirty="0">
                <a:latin typeface="Tahoma"/>
                <a:cs typeface="Tahoma"/>
              </a:rPr>
              <a:t>UNIX</a:t>
            </a:r>
            <a:r>
              <a:rPr sz="2100" spc="10" dirty="0">
                <a:latin typeface="Tahoma"/>
                <a:cs typeface="Tahoma"/>
              </a:rPr>
              <a:t> </a:t>
            </a:r>
            <a:r>
              <a:rPr sz="2100" spc="-5" dirty="0">
                <a:latin typeface="Tahoma"/>
                <a:cs typeface="Tahoma"/>
              </a:rPr>
              <a:t>processes,</a:t>
            </a:r>
            <a:r>
              <a:rPr sz="2100" spc="15" dirty="0">
                <a:latin typeface="Tahoma"/>
                <a:cs typeface="Tahoma"/>
              </a:rPr>
              <a:t> </a:t>
            </a:r>
            <a:r>
              <a:rPr sz="2100" spc="-5" dirty="0">
                <a:latin typeface="Tahoma"/>
                <a:cs typeface="Tahoma"/>
              </a:rPr>
              <a:t>threads</a:t>
            </a:r>
            <a:r>
              <a:rPr sz="2100" dirty="0">
                <a:latin typeface="Tahoma"/>
                <a:cs typeface="Tahoma"/>
              </a:rPr>
              <a:t> </a:t>
            </a:r>
            <a:r>
              <a:rPr sz="2100" spc="-5" dirty="0">
                <a:latin typeface="Tahoma"/>
                <a:cs typeface="Tahoma"/>
              </a:rPr>
              <a:t>have</a:t>
            </a:r>
            <a:r>
              <a:rPr sz="2100" dirty="0">
                <a:latin typeface="Tahoma"/>
                <a:cs typeface="Tahoma"/>
              </a:rPr>
              <a:t> </a:t>
            </a:r>
            <a:r>
              <a:rPr sz="2100" spc="5" dirty="0">
                <a:latin typeface="Tahoma"/>
                <a:cs typeface="Tahoma"/>
              </a:rPr>
              <a:t>the</a:t>
            </a:r>
            <a:r>
              <a:rPr sz="2100" spc="-15" dirty="0">
                <a:latin typeface="Tahoma"/>
                <a:cs typeface="Tahoma"/>
              </a:rPr>
              <a:t> </a:t>
            </a:r>
            <a:r>
              <a:rPr sz="2100" spc="-5" dirty="0">
                <a:latin typeface="Tahoma"/>
                <a:cs typeface="Tahoma"/>
              </a:rPr>
              <a:t>equivalent</a:t>
            </a:r>
            <a:r>
              <a:rPr sz="2100" spc="-15" dirty="0">
                <a:latin typeface="Tahoma"/>
                <a:cs typeface="Tahoma"/>
              </a:rPr>
              <a:t> </a:t>
            </a:r>
            <a:r>
              <a:rPr sz="2100" spc="-5" dirty="0">
                <a:latin typeface="Tahoma"/>
                <a:cs typeface="Tahoma"/>
              </a:rPr>
              <a:t>of </a:t>
            </a:r>
            <a:r>
              <a:rPr sz="2100" spc="5" dirty="0">
                <a:latin typeface="Tahoma"/>
                <a:cs typeface="Tahoma"/>
              </a:rPr>
              <a:t>the</a:t>
            </a:r>
            <a:endParaRPr sz="2100">
              <a:latin typeface="Tahoma"/>
              <a:cs typeface="Tahoma"/>
            </a:endParaRPr>
          </a:p>
          <a:p>
            <a:pPr marL="354965">
              <a:lnSpc>
                <a:spcPts val="2480"/>
              </a:lnSpc>
            </a:pPr>
            <a:r>
              <a:rPr sz="2100" spc="-5" dirty="0">
                <a:solidFill>
                  <a:srgbClr val="0070BF"/>
                </a:solidFill>
                <a:latin typeface="Consolas"/>
                <a:cs typeface="Consolas"/>
              </a:rPr>
              <a:t>wait()</a:t>
            </a:r>
            <a:r>
              <a:rPr sz="2100" spc="-35" dirty="0">
                <a:solidFill>
                  <a:srgbClr val="0070BF"/>
                </a:solidFill>
                <a:latin typeface="Consolas"/>
                <a:cs typeface="Consolas"/>
              </a:rPr>
              <a:t> </a:t>
            </a:r>
            <a:r>
              <a:rPr sz="2100" spc="5" dirty="0">
                <a:latin typeface="Tahoma"/>
                <a:cs typeface="Tahoma"/>
              </a:rPr>
              <a:t>and</a:t>
            </a:r>
            <a:r>
              <a:rPr sz="2100" spc="-25" dirty="0">
                <a:latin typeface="Tahoma"/>
                <a:cs typeface="Tahoma"/>
              </a:rPr>
              <a:t> </a:t>
            </a:r>
            <a:r>
              <a:rPr sz="2100" spc="-5" dirty="0">
                <a:solidFill>
                  <a:srgbClr val="0070BF"/>
                </a:solidFill>
                <a:latin typeface="Consolas"/>
                <a:cs typeface="Consolas"/>
              </a:rPr>
              <a:t>exit()</a:t>
            </a:r>
            <a:r>
              <a:rPr sz="2100" spc="-35" dirty="0">
                <a:solidFill>
                  <a:srgbClr val="0070BF"/>
                </a:solidFill>
                <a:latin typeface="Consolas"/>
                <a:cs typeface="Consolas"/>
              </a:rPr>
              <a:t> </a:t>
            </a:r>
            <a:r>
              <a:rPr sz="2100" spc="-5" dirty="0">
                <a:latin typeface="Tahoma"/>
                <a:cs typeface="Tahoma"/>
              </a:rPr>
              <a:t>system</a:t>
            </a:r>
            <a:r>
              <a:rPr sz="2100" spc="5" dirty="0">
                <a:latin typeface="Tahoma"/>
                <a:cs typeface="Tahoma"/>
              </a:rPr>
              <a:t> </a:t>
            </a:r>
            <a:r>
              <a:rPr sz="2100" spc="-5" dirty="0">
                <a:latin typeface="Tahoma"/>
                <a:cs typeface="Tahoma"/>
              </a:rPr>
              <a:t>calls</a:t>
            </a:r>
            <a:endParaRPr sz="2100">
              <a:latin typeface="Tahoma"/>
              <a:cs typeface="Tahoma"/>
            </a:endParaRPr>
          </a:p>
          <a:p>
            <a:pPr>
              <a:lnSpc>
                <a:spcPct val="100000"/>
              </a:lnSpc>
              <a:spcBef>
                <a:spcPts val="40"/>
              </a:spcBef>
            </a:pPr>
            <a:endParaRPr sz="2350">
              <a:latin typeface="Tahoma"/>
              <a:cs typeface="Tahoma"/>
            </a:endParaRPr>
          </a:p>
          <a:p>
            <a:pPr marL="52069" algn="ctr">
              <a:lnSpc>
                <a:spcPct val="100000"/>
              </a:lnSpc>
            </a:pPr>
            <a:r>
              <a:rPr sz="2100" b="1" dirty="0">
                <a:latin typeface="Consolas"/>
                <a:cs typeface="Consolas"/>
              </a:rPr>
              <a:t>int</a:t>
            </a:r>
            <a:r>
              <a:rPr sz="2100" b="1" spc="-25" dirty="0">
                <a:latin typeface="Consolas"/>
                <a:cs typeface="Consolas"/>
              </a:rPr>
              <a:t> </a:t>
            </a:r>
            <a:r>
              <a:rPr sz="2100" spc="-10" dirty="0">
                <a:latin typeface="Consolas"/>
                <a:cs typeface="Consolas"/>
              </a:rPr>
              <a:t>pthread_join </a:t>
            </a:r>
            <a:r>
              <a:rPr sz="2100" spc="-5" dirty="0">
                <a:latin typeface="Consolas"/>
                <a:cs typeface="Consolas"/>
              </a:rPr>
              <a:t>(pthread_t</a:t>
            </a:r>
            <a:r>
              <a:rPr sz="2100" spc="-35" dirty="0">
                <a:latin typeface="Consolas"/>
                <a:cs typeface="Consolas"/>
              </a:rPr>
              <a:t> </a:t>
            </a:r>
            <a:r>
              <a:rPr sz="2100" spc="-10" dirty="0">
                <a:latin typeface="Consolas"/>
                <a:cs typeface="Consolas"/>
              </a:rPr>
              <a:t>thread,</a:t>
            </a:r>
            <a:endParaRPr sz="2100">
              <a:latin typeface="Consolas"/>
              <a:cs typeface="Consolas"/>
            </a:endParaRPr>
          </a:p>
          <a:p>
            <a:pPr marL="2828290" algn="ctr">
              <a:lnSpc>
                <a:spcPct val="100000"/>
              </a:lnSpc>
              <a:spcBef>
                <a:spcPts val="505"/>
              </a:spcBef>
            </a:pPr>
            <a:r>
              <a:rPr sz="2100" b="1" spc="-10" dirty="0">
                <a:latin typeface="Consolas"/>
                <a:cs typeface="Consolas"/>
              </a:rPr>
              <a:t>void</a:t>
            </a:r>
            <a:r>
              <a:rPr sz="2100" b="1" spc="-20" dirty="0">
                <a:latin typeface="Consolas"/>
                <a:cs typeface="Consolas"/>
              </a:rPr>
              <a:t> </a:t>
            </a:r>
            <a:r>
              <a:rPr sz="2100" spc="-10" dirty="0">
                <a:latin typeface="Consolas"/>
                <a:cs typeface="Consolas"/>
              </a:rPr>
              <a:t>**status_ptr);</a:t>
            </a:r>
            <a:endParaRPr sz="2100">
              <a:latin typeface="Consolas"/>
              <a:cs typeface="Consolas"/>
            </a:endParaRPr>
          </a:p>
          <a:p>
            <a:pPr>
              <a:lnSpc>
                <a:spcPct val="100000"/>
              </a:lnSpc>
              <a:spcBef>
                <a:spcPts val="55"/>
              </a:spcBef>
            </a:pPr>
            <a:endParaRPr sz="3100">
              <a:latin typeface="Consolas"/>
              <a:cs typeface="Consolas"/>
            </a:endParaRPr>
          </a:p>
          <a:p>
            <a:pPr marL="356235" indent="-344170">
              <a:lnSpc>
                <a:spcPct val="100000"/>
              </a:lnSpc>
              <a:buChar char="•"/>
              <a:tabLst>
                <a:tab pos="356235" algn="l"/>
                <a:tab pos="356870" algn="l"/>
              </a:tabLst>
            </a:pPr>
            <a:r>
              <a:rPr sz="2100" spc="-5" dirty="0">
                <a:latin typeface="Tahoma"/>
                <a:cs typeface="Tahoma"/>
              </a:rPr>
              <a:t>Use</a:t>
            </a:r>
            <a:r>
              <a:rPr sz="2100" spc="-15" dirty="0">
                <a:latin typeface="Tahoma"/>
                <a:cs typeface="Tahoma"/>
              </a:rPr>
              <a:t> </a:t>
            </a:r>
            <a:r>
              <a:rPr sz="2100" spc="5" dirty="0">
                <a:latin typeface="Tahoma"/>
                <a:cs typeface="Tahoma"/>
              </a:rPr>
              <a:t>to</a:t>
            </a:r>
            <a:r>
              <a:rPr sz="2100" spc="-25" dirty="0">
                <a:latin typeface="Tahoma"/>
                <a:cs typeface="Tahoma"/>
              </a:rPr>
              <a:t> </a:t>
            </a:r>
            <a:r>
              <a:rPr sz="2100" spc="-5" dirty="0">
                <a:latin typeface="Tahoma"/>
                <a:cs typeface="Tahoma"/>
              </a:rPr>
              <a:t>block</a:t>
            </a:r>
            <a:r>
              <a:rPr sz="2100" spc="-15" dirty="0">
                <a:latin typeface="Tahoma"/>
                <a:cs typeface="Tahoma"/>
              </a:rPr>
              <a:t> </a:t>
            </a:r>
            <a:r>
              <a:rPr sz="2100" spc="-5" dirty="0">
                <a:latin typeface="Tahoma"/>
                <a:cs typeface="Tahoma"/>
              </a:rPr>
              <a:t>threads</a:t>
            </a:r>
            <a:endParaRPr sz="2100">
              <a:latin typeface="Tahoma"/>
              <a:cs typeface="Tahoma"/>
            </a:endParaRPr>
          </a:p>
          <a:p>
            <a:pPr marL="356235" indent="-344170">
              <a:lnSpc>
                <a:spcPct val="100000"/>
              </a:lnSpc>
              <a:spcBef>
                <a:spcPts val="505"/>
              </a:spcBef>
              <a:buChar char="•"/>
              <a:tabLst>
                <a:tab pos="356235" algn="l"/>
                <a:tab pos="356870" algn="l"/>
              </a:tabLst>
            </a:pPr>
            <a:r>
              <a:rPr sz="2100" spc="-5" dirty="0">
                <a:latin typeface="Tahoma"/>
                <a:cs typeface="Tahoma"/>
              </a:rPr>
              <a:t>To</a:t>
            </a:r>
            <a:r>
              <a:rPr sz="2100" dirty="0">
                <a:latin typeface="Tahoma"/>
                <a:cs typeface="Tahoma"/>
              </a:rPr>
              <a:t> </a:t>
            </a:r>
            <a:r>
              <a:rPr sz="2100" spc="-5" dirty="0">
                <a:latin typeface="Tahoma"/>
                <a:cs typeface="Tahoma"/>
              </a:rPr>
              <a:t>instruct</a:t>
            </a:r>
            <a:r>
              <a:rPr sz="2100" spc="5" dirty="0">
                <a:latin typeface="Tahoma"/>
                <a:cs typeface="Tahoma"/>
              </a:rPr>
              <a:t> </a:t>
            </a:r>
            <a:r>
              <a:rPr sz="2100" dirty="0">
                <a:latin typeface="Tahoma"/>
                <a:cs typeface="Tahoma"/>
              </a:rPr>
              <a:t>a</a:t>
            </a:r>
            <a:r>
              <a:rPr sz="2100" spc="5" dirty="0">
                <a:latin typeface="Tahoma"/>
                <a:cs typeface="Tahoma"/>
              </a:rPr>
              <a:t> </a:t>
            </a:r>
            <a:r>
              <a:rPr sz="2100" spc="-5" dirty="0">
                <a:latin typeface="Tahoma"/>
                <a:cs typeface="Tahoma"/>
              </a:rPr>
              <a:t>thread</a:t>
            </a:r>
            <a:r>
              <a:rPr sz="2100" spc="10" dirty="0">
                <a:latin typeface="Tahoma"/>
                <a:cs typeface="Tahoma"/>
              </a:rPr>
              <a:t> </a:t>
            </a:r>
            <a:r>
              <a:rPr sz="2100" spc="-5" dirty="0">
                <a:latin typeface="Tahoma"/>
                <a:cs typeface="Tahoma"/>
              </a:rPr>
              <a:t>to</a:t>
            </a:r>
            <a:r>
              <a:rPr sz="2100" spc="5" dirty="0">
                <a:latin typeface="Tahoma"/>
                <a:cs typeface="Tahoma"/>
              </a:rPr>
              <a:t> </a:t>
            </a:r>
            <a:r>
              <a:rPr sz="2100" dirty="0">
                <a:latin typeface="Tahoma"/>
                <a:cs typeface="Tahoma"/>
              </a:rPr>
              <a:t>block</a:t>
            </a:r>
            <a:r>
              <a:rPr sz="2100" spc="-5" dirty="0">
                <a:latin typeface="Tahoma"/>
                <a:cs typeface="Tahoma"/>
              </a:rPr>
              <a:t> </a:t>
            </a:r>
            <a:r>
              <a:rPr sz="2100" spc="5" dirty="0">
                <a:latin typeface="Tahoma"/>
                <a:cs typeface="Tahoma"/>
              </a:rPr>
              <a:t>and </a:t>
            </a:r>
            <a:r>
              <a:rPr sz="2100" spc="-5" dirty="0">
                <a:latin typeface="Tahoma"/>
                <a:cs typeface="Tahoma"/>
              </a:rPr>
              <a:t>wait</a:t>
            </a:r>
            <a:r>
              <a:rPr sz="2100" spc="5" dirty="0">
                <a:latin typeface="Tahoma"/>
                <a:cs typeface="Tahoma"/>
              </a:rPr>
              <a:t> </a:t>
            </a:r>
            <a:r>
              <a:rPr sz="2100" spc="-5" dirty="0">
                <a:latin typeface="Tahoma"/>
                <a:cs typeface="Tahoma"/>
              </a:rPr>
              <a:t>for</a:t>
            </a:r>
            <a:r>
              <a:rPr sz="2100" spc="-10" dirty="0">
                <a:latin typeface="Tahoma"/>
                <a:cs typeface="Tahoma"/>
              </a:rPr>
              <a:t> </a:t>
            </a:r>
            <a:r>
              <a:rPr sz="2100" dirty="0">
                <a:latin typeface="Tahoma"/>
                <a:cs typeface="Tahoma"/>
              </a:rPr>
              <a:t>a</a:t>
            </a:r>
            <a:r>
              <a:rPr sz="2100" spc="5" dirty="0">
                <a:latin typeface="Tahoma"/>
                <a:cs typeface="Tahoma"/>
              </a:rPr>
              <a:t> </a:t>
            </a:r>
            <a:r>
              <a:rPr sz="2100" dirty="0">
                <a:latin typeface="Tahoma"/>
                <a:cs typeface="Tahoma"/>
              </a:rPr>
              <a:t>thread</a:t>
            </a:r>
            <a:r>
              <a:rPr sz="2100" spc="-15" dirty="0">
                <a:latin typeface="Tahoma"/>
                <a:cs typeface="Tahoma"/>
              </a:rPr>
              <a:t> </a:t>
            </a:r>
            <a:r>
              <a:rPr sz="2100" spc="5" dirty="0">
                <a:latin typeface="Tahoma"/>
                <a:cs typeface="Tahoma"/>
              </a:rPr>
              <a:t>to </a:t>
            </a:r>
            <a:r>
              <a:rPr sz="2100" spc="-5" dirty="0">
                <a:latin typeface="Tahoma"/>
                <a:cs typeface="Tahoma"/>
              </a:rPr>
              <a:t>complete</a:t>
            </a:r>
            <a:endParaRPr sz="2100">
              <a:latin typeface="Tahoma"/>
              <a:cs typeface="Tahoma"/>
            </a:endParaRPr>
          </a:p>
          <a:p>
            <a:pPr marL="356235" indent="-344170">
              <a:lnSpc>
                <a:spcPct val="100000"/>
              </a:lnSpc>
              <a:spcBef>
                <a:spcPts val="505"/>
              </a:spcBef>
              <a:buChar char="•"/>
              <a:tabLst>
                <a:tab pos="356235" algn="l"/>
                <a:tab pos="356870" algn="l"/>
              </a:tabLst>
            </a:pPr>
            <a:r>
              <a:rPr sz="2100" dirty="0">
                <a:latin typeface="Tahoma"/>
                <a:cs typeface="Tahoma"/>
              </a:rPr>
              <a:t>Any</a:t>
            </a:r>
            <a:r>
              <a:rPr sz="2100" spc="-10" dirty="0">
                <a:latin typeface="Tahoma"/>
                <a:cs typeface="Tahoma"/>
              </a:rPr>
              <a:t> </a:t>
            </a:r>
            <a:r>
              <a:rPr sz="2100" dirty="0">
                <a:latin typeface="Tahoma"/>
                <a:cs typeface="Tahoma"/>
              </a:rPr>
              <a:t>thread</a:t>
            </a:r>
            <a:r>
              <a:rPr sz="2100" spc="-20" dirty="0">
                <a:latin typeface="Tahoma"/>
                <a:cs typeface="Tahoma"/>
              </a:rPr>
              <a:t> </a:t>
            </a:r>
            <a:r>
              <a:rPr sz="2100" dirty="0">
                <a:latin typeface="Tahoma"/>
                <a:cs typeface="Tahoma"/>
              </a:rPr>
              <a:t>can</a:t>
            </a:r>
            <a:r>
              <a:rPr sz="2100" spc="20" dirty="0">
                <a:latin typeface="Tahoma"/>
                <a:cs typeface="Tahoma"/>
              </a:rPr>
              <a:t> </a:t>
            </a:r>
            <a:r>
              <a:rPr sz="2100" spc="-5" dirty="0">
                <a:latin typeface="Tahoma"/>
                <a:cs typeface="Tahoma"/>
              </a:rPr>
              <a:t>call</a:t>
            </a:r>
            <a:r>
              <a:rPr sz="2100" spc="-10" dirty="0">
                <a:latin typeface="Tahoma"/>
                <a:cs typeface="Tahoma"/>
              </a:rPr>
              <a:t> </a:t>
            </a:r>
            <a:r>
              <a:rPr sz="2100" spc="-5" dirty="0">
                <a:latin typeface="Tahoma"/>
                <a:cs typeface="Tahoma"/>
              </a:rPr>
              <a:t>join</a:t>
            </a:r>
            <a:r>
              <a:rPr sz="2100" spc="15" dirty="0">
                <a:latin typeface="Tahoma"/>
                <a:cs typeface="Tahoma"/>
              </a:rPr>
              <a:t> </a:t>
            </a:r>
            <a:r>
              <a:rPr sz="2100" spc="-5" dirty="0">
                <a:latin typeface="Tahoma"/>
                <a:cs typeface="Tahoma"/>
              </a:rPr>
              <a:t>on </a:t>
            </a:r>
            <a:r>
              <a:rPr sz="2100" dirty="0">
                <a:latin typeface="Tahoma"/>
                <a:cs typeface="Tahoma"/>
              </a:rPr>
              <a:t>(and</a:t>
            </a:r>
            <a:r>
              <a:rPr sz="2100" spc="5" dirty="0">
                <a:latin typeface="Tahoma"/>
                <a:cs typeface="Tahoma"/>
              </a:rPr>
              <a:t> </a:t>
            </a:r>
            <a:r>
              <a:rPr sz="2100" spc="-5" dirty="0">
                <a:latin typeface="Tahoma"/>
                <a:cs typeface="Tahoma"/>
              </a:rPr>
              <a:t>hence </a:t>
            </a:r>
            <a:r>
              <a:rPr sz="2100" dirty="0">
                <a:latin typeface="Tahoma"/>
                <a:cs typeface="Tahoma"/>
              </a:rPr>
              <a:t>wait</a:t>
            </a:r>
            <a:r>
              <a:rPr sz="2100" spc="5" dirty="0">
                <a:latin typeface="Tahoma"/>
                <a:cs typeface="Tahoma"/>
              </a:rPr>
              <a:t> </a:t>
            </a:r>
            <a:r>
              <a:rPr sz="2100" spc="-5" dirty="0">
                <a:latin typeface="Tahoma"/>
                <a:cs typeface="Tahoma"/>
              </a:rPr>
              <a:t>for)</a:t>
            </a:r>
            <a:r>
              <a:rPr sz="2100" spc="-20" dirty="0">
                <a:latin typeface="Tahoma"/>
                <a:cs typeface="Tahoma"/>
              </a:rPr>
              <a:t> </a:t>
            </a:r>
            <a:r>
              <a:rPr sz="2100" spc="5" dirty="0">
                <a:latin typeface="Tahoma"/>
                <a:cs typeface="Tahoma"/>
              </a:rPr>
              <a:t>any</a:t>
            </a:r>
            <a:r>
              <a:rPr sz="2100" spc="-10" dirty="0">
                <a:latin typeface="Tahoma"/>
                <a:cs typeface="Tahoma"/>
              </a:rPr>
              <a:t> </a:t>
            </a:r>
            <a:r>
              <a:rPr sz="2100" spc="-5" dirty="0">
                <a:latin typeface="Tahoma"/>
                <a:cs typeface="Tahoma"/>
              </a:rPr>
              <a:t>other</a:t>
            </a:r>
            <a:r>
              <a:rPr sz="2100" spc="15" dirty="0">
                <a:latin typeface="Tahoma"/>
                <a:cs typeface="Tahoma"/>
              </a:rPr>
              <a:t> </a:t>
            </a:r>
            <a:r>
              <a:rPr sz="2100" dirty="0">
                <a:latin typeface="Tahoma"/>
                <a:cs typeface="Tahoma"/>
              </a:rPr>
              <a:t>thread</a:t>
            </a:r>
            <a:endParaRPr sz="2100">
              <a:latin typeface="Tahoma"/>
              <a:cs typeface="Tahoma"/>
            </a:endParaRPr>
          </a:p>
          <a:p>
            <a:pPr marL="356235" indent="-344170">
              <a:lnSpc>
                <a:spcPct val="100000"/>
              </a:lnSpc>
              <a:spcBef>
                <a:spcPts val="500"/>
              </a:spcBef>
              <a:buChar char="•"/>
              <a:tabLst>
                <a:tab pos="356235" algn="l"/>
                <a:tab pos="356870" algn="l"/>
              </a:tabLst>
            </a:pPr>
            <a:r>
              <a:rPr sz="2100" spc="-5" dirty="0">
                <a:latin typeface="Tahoma"/>
                <a:cs typeface="Tahoma"/>
              </a:rPr>
              <a:t>Serves</a:t>
            </a:r>
            <a:r>
              <a:rPr sz="2100" spc="15" dirty="0">
                <a:latin typeface="Tahoma"/>
                <a:cs typeface="Tahoma"/>
              </a:rPr>
              <a:t> </a:t>
            </a:r>
            <a:r>
              <a:rPr sz="2100" spc="5" dirty="0">
                <a:latin typeface="Tahoma"/>
                <a:cs typeface="Tahoma"/>
              </a:rPr>
              <a:t>as</a:t>
            </a:r>
            <a:r>
              <a:rPr sz="2100" spc="-5" dirty="0">
                <a:latin typeface="Tahoma"/>
                <a:cs typeface="Tahoma"/>
              </a:rPr>
              <a:t> </a:t>
            </a:r>
            <a:r>
              <a:rPr sz="2100" dirty="0">
                <a:latin typeface="Tahoma"/>
                <a:cs typeface="Tahoma"/>
              </a:rPr>
              <a:t>a</a:t>
            </a:r>
            <a:r>
              <a:rPr sz="2100" spc="-25" dirty="0">
                <a:latin typeface="Tahoma"/>
                <a:cs typeface="Tahoma"/>
              </a:rPr>
              <a:t> </a:t>
            </a:r>
            <a:r>
              <a:rPr sz="2100" dirty="0">
                <a:latin typeface="Tahoma"/>
                <a:cs typeface="Tahoma"/>
              </a:rPr>
              <a:t>mechanism</a:t>
            </a:r>
            <a:r>
              <a:rPr sz="2100" spc="-10" dirty="0">
                <a:latin typeface="Tahoma"/>
                <a:cs typeface="Tahoma"/>
              </a:rPr>
              <a:t> </a:t>
            </a:r>
            <a:r>
              <a:rPr sz="2100" spc="5" dirty="0">
                <a:latin typeface="Tahoma"/>
                <a:cs typeface="Tahoma"/>
              </a:rPr>
              <a:t>to</a:t>
            </a:r>
            <a:r>
              <a:rPr sz="2100" spc="-20" dirty="0">
                <a:latin typeface="Tahoma"/>
                <a:cs typeface="Tahoma"/>
              </a:rPr>
              <a:t> </a:t>
            </a:r>
            <a:r>
              <a:rPr sz="2100" dirty="0">
                <a:latin typeface="Tahoma"/>
                <a:cs typeface="Tahoma"/>
              </a:rPr>
              <a:t>get a </a:t>
            </a:r>
            <a:r>
              <a:rPr sz="2100" spc="-5" dirty="0">
                <a:latin typeface="Tahoma"/>
                <a:cs typeface="Tahoma"/>
              </a:rPr>
              <a:t>return</a:t>
            </a:r>
            <a:r>
              <a:rPr sz="2100" spc="-10" dirty="0">
                <a:latin typeface="Tahoma"/>
                <a:cs typeface="Tahoma"/>
              </a:rPr>
              <a:t> </a:t>
            </a:r>
            <a:r>
              <a:rPr sz="2100" dirty="0">
                <a:latin typeface="Tahoma"/>
                <a:cs typeface="Tahoma"/>
              </a:rPr>
              <a:t>value</a:t>
            </a:r>
            <a:r>
              <a:rPr sz="2100" spc="-5" dirty="0">
                <a:latin typeface="Tahoma"/>
                <a:cs typeface="Tahoma"/>
              </a:rPr>
              <a:t> from</a:t>
            </a:r>
            <a:r>
              <a:rPr sz="2100" spc="-10" dirty="0">
                <a:latin typeface="Tahoma"/>
                <a:cs typeface="Tahoma"/>
              </a:rPr>
              <a:t> </a:t>
            </a:r>
            <a:r>
              <a:rPr sz="2100" dirty="0">
                <a:latin typeface="Tahoma"/>
                <a:cs typeface="Tahoma"/>
              </a:rPr>
              <a:t>a thread</a:t>
            </a:r>
            <a:endParaRPr sz="2100">
              <a:latin typeface="Tahoma"/>
              <a:cs typeface="Tahoma"/>
            </a:endParaRPr>
          </a:p>
        </p:txBody>
      </p:sp>
      <p:sp>
        <p:nvSpPr>
          <p:cNvPr id="5" name="object 5"/>
          <p:cNvSpPr txBox="1"/>
          <p:nvPr/>
        </p:nvSpPr>
        <p:spPr>
          <a:xfrm>
            <a:off x="4629410" y="6871149"/>
            <a:ext cx="807720" cy="240665"/>
          </a:xfrm>
          <a:prstGeom prst="rect">
            <a:avLst/>
          </a:prstGeom>
        </p:spPr>
        <p:txBody>
          <a:bodyPr vert="horz" wrap="square" lIns="0" tIns="13335" rIns="0" bIns="0" rtlCol="0">
            <a:spAutoFit/>
          </a:bodyPr>
          <a:lstStyle/>
          <a:p>
            <a:pPr marL="12700">
              <a:lnSpc>
                <a:spcPct val="100000"/>
              </a:lnSpc>
              <a:spcBef>
                <a:spcPts val="105"/>
              </a:spcBef>
            </a:pPr>
            <a:r>
              <a:rPr sz="1400" spc="-15" dirty="0">
                <a:latin typeface="Tahoma"/>
                <a:cs typeface="Tahoma"/>
              </a:rPr>
              <a:t>4-Threads</a:t>
            </a:r>
            <a:endParaRPr sz="1400">
              <a:latin typeface="Tahoma"/>
              <a:cs typeface="Tahoma"/>
            </a:endParaRPr>
          </a:p>
        </p:txBody>
      </p:sp>
      <p:sp>
        <p:nvSpPr>
          <p:cNvPr id="6" name="object 6"/>
          <p:cNvSpPr txBox="1">
            <a:spLocks noGrp="1"/>
          </p:cNvSpPr>
          <p:nvPr>
            <p:ph type="sldNum" sz="quarter" idx="7"/>
          </p:nvPr>
        </p:nvSpPr>
        <p:spPr>
          <a:prstGeom prst="rect">
            <a:avLst/>
          </a:prstGeom>
        </p:spPr>
        <p:txBody>
          <a:bodyPr vert="horz" wrap="square" lIns="0" tIns="13335" rIns="0" bIns="0" rtlCol="0">
            <a:spAutoFit/>
          </a:bodyPr>
          <a:lstStyle/>
          <a:p>
            <a:pPr marL="39370">
              <a:lnSpc>
                <a:spcPct val="100000"/>
              </a:lnSpc>
              <a:spcBef>
                <a:spcPts val="105"/>
              </a:spcBef>
            </a:pPr>
            <a:fld id="{81D60167-4931-47E6-BA6A-407CBD079E47}" type="slidenum">
              <a:rPr dirty="0"/>
              <a:t>53</a:t>
            </a:fld>
            <a:endParaRPr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60469" y="807240"/>
            <a:ext cx="5695950" cy="452120"/>
          </a:xfrm>
          <a:prstGeom prst="rect">
            <a:avLst/>
          </a:prstGeom>
        </p:spPr>
        <p:txBody>
          <a:bodyPr vert="horz" wrap="square" lIns="0" tIns="12065" rIns="0" bIns="0" rtlCol="0">
            <a:spAutoFit/>
          </a:bodyPr>
          <a:lstStyle/>
          <a:p>
            <a:pPr marL="12700">
              <a:lnSpc>
                <a:spcPct val="100000"/>
              </a:lnSpc>
              <a:spcBef>
                <a:spcPts val="95"/>
              </a:spcBef>
            </a:pPr>
            <a:r>
              <a:rPr spc="-10" dirty="0"/>
              <a:t>Thread</a:t>
            </a:r>
            <a:r>
              <a:rPr spc="30" dirty="0"/>
              <a:t> </a:t>
            </a:r>
            <a:r>
              <a:rPr spc="-5" dirty="0"/>
              <a:t>Suspension</a:t>
            </a:r>
            <a:r>
              <a:rPr spc="20" dirty="0"/>
              <a:t> </a:t>
            </a:r>
            <a:r>
              <a:rPr spc="-10" dirty="0"/>
              <a:t>and</a:t>
            </a:r>
            <a:r>
              <a:rPr spc="5" dirty="0"/>
              <a:t> </a:t>
            </a:r>
            <a:r>
              <a:rPr spc="-5" dirty="0"/>
              <a:t>Termination</a:t>
            </a:r>
          </a:p>
        </p:txBody>
      </p:sp>
      <p:pic>
        <p:nvPicPr>
          <p:cNvPr id="3" name="object 3"/>
          <p:cNvPicPr/>
          <p:nvPr/>
        </p:nvPicPr>
        <p:blipFill>
          <a:blip r:embed="rId2" cstate="print"/>
          <a:stretch>
            <a:fillRect/>
          </a:stretch>
        </p:blipFill>
        <p:spPr>
          <a:xfrm>
            <a:off x="1071372" y="2801111"/>
            <a:ext cx="7899026" cy="2694562"/>
          </a:xfrm>
          <a:prstGeom prst="rect">
            <a:avLst/>
          </a:prstGeom>
        </p:spPr>
      </p:pic>
      <p:sp>
        <p:nvSpPr>
          <p:cNvPr id="4" name="object 4"/>
          <p:cNvSpPr txBox="1"/>
          <p:nvPr/>
        </p:nvSpPr>
        <p:spPr>
          <a:xfrm>
            <a:off x="4629410" y="6871149"/>
            <a:ext cx="807720" cy="240665"/>
          </a:xfrm>
          <a:prstGeom prst="rect">
            <a:avLst/>
          </a:prstGeom>
        </p:spPr>
        <p:txBody>
          <a:bodyPr vert="horz" wrap="square" lIns="0" tIns="13335" rIns="0" bIns="0" rtlCol="0">
            <a:spAutoFit/>
          </a:bodyPr>
          <a:lstStyle/>
          <a:p>
            <a:pPr marL="12700">
              <a:lnSpc>
                <a:spcPct val="100000"/>
              </a:lnSpc>
              <a:spcBef>
                <a:spcPts val="105"/>
              </a:spcBef>
            </a:pPr>
            <a:r>
              <a:rPr sz="1400" spc="-15" dirty="0">
                <a:latin typeface="Tahoma"/>
                <a:cs typeface="Tahoma"/>
              </a:rPr>
              <a:t>4-Threads</a:t>
            </a:r>
            <a:endParaRPr sz="1400">
              <a:latin typeface="Tahoma"/>
              <a:cs typeface="Tahoma"/>
            </a:endParaRPr>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39370">
              <a:lnSpc>
                <a:spcPct val="100000"/>
              </a:lnSpc>
              <a:spcBef>
                <a:spcPts val="105"/>
              </a:spcBef>
            </a:pPr>
            <a:fld id="{81D60167-4931-47E6-BA6A-407CBD079E47}" type="slidenum">
              <a:rPr dirty="0"/>
              <a:t>54</a:t>
            </a:fld>
            <a:endParaRPr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9082" y="807240"/>
            <a:ext cx="2669540" cy="452120"/>
          </a:xfrm>
          <a:prstGeom prst="rect">
            <a:avLst/>
          </a:prstGeom>
        </p:spPr>
        <p:txBody>
          <a:bodyPr vert="horz" wrap="square" lIns="0" tIns="12065" rIns="0" bIns="0" rtlCol="0">
            <a:spAutoFit/>
          </a:bodyPr>
          <a:lstStyle/>
          <a:p>
            <a:pPr marL="12700">
              <a:lnSpc>
                <a:spcPct val="100000"/>
              </a:lnSpc>
              <a:spcBef>
                <a:spcPts val="95"/>
              </a:spcBef>
            </a:pPr>
            <a:r>
              <a:rPr spc="-5" dirty="0"/>
              <a:t>Joinable</a:t>
            </a:r>
            <a:r>
              <a:rPr spc="-40" dirty="0"/>
              <a:t> </a:t>
            </a:r>
            <a:r>
              <a:rPr spc="-10" dirty="0"/>
              <a:t>Threads</a:t>
            </a:r>
          </a:p>
        </p:txBody>
      </p:sp>
      <p:sp>
        <p:nvSpPr>
          <p:cNvPr id="4" name="object 4"/>
          <p:cNvSpPr txBox="1"/>
          <p:nvPr/>
        </p:nvSpPr>
        <p:spPr>
          <a:xfrm>
            <a:off x="4629410" y="6871149"/>
            <a:ext cx="807720" cy="240665"/>
          </a:xfrm>
          <a:prstGeom prst="rect">
            <a:avLst/>
          </a:prstGeom>
        </p:spPr>
        <p:txBody>
          <a:bodyPr vert="horz" wrap="square" lIns="0" tIns="13335" rIns="0" bIns="0" rtlCol="0">
            <a:spAutoFit/>
          </a:bodyPr>
          <a:lstStyle/>
          <a:p>
            <a:pPr marL="12700">
              <a:lnSpc>
                <a:spcPct val="100000"/>
              </a:lnSpc>
              <a:spcBef>
                <a:spcPts val="105"/>
              </a:spcBef>
            </a:pPr>
            <a:r>
              <a:rPr sz="1400" spc="-15" dirty="0">
                <a:latin typeface="Tahoma"/>
                <a:cs typeface="Tahoma"/>
              </a:rPr>
              <a:t>4-Threads</a:t>
            </a:r>
            <a:endParaRPr sz="1400">
              <a:latin typeface="Tahoma"/>
              <a:cs typeface="Tahoma"/>
            </a:endParaRPr>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39370">
              <a:lnSpc>
                <a:spcPct val="100000"/>
              </a:lnSpc>
              <a:spcBef>
                <a:spcPts val="105"/>
              </a:spcBef>
            </a:pPr>
            <a:fld id="{81D60167-4931-47E6-BA6A-407CBD079E47}" type="slidenum">
              <a:rPr dirty="0"/>
              <a:t>55</a:t>
            </a:fld>
            <a:endParaRPr dirty="0"/>
          </a:p>
        </p:txBody>
      </p:sp>
      <p:sp>
        <p:nvSpPr>
          <p:cNvPr id="3" name="object 3"/>
          <p:cNvSpPr txBox="1"/>
          <p:nvPr/>
        </p:nvSpPr>
        <p:spPr>
          <a:xfrm>
            <a:off x="860584" y="1613410"/>
            <a:ext cx="8276590" cy="4799330"/>
          </a:xfrm>
          <a:prstGeom prst="rect">
            <a:avLst/>
          </a:prstGeom>
        </p:spPr>
        <p:txBody>
          <a:bodyPr vert="horz" wrap="square" lIns="0" tIns="12700" rIns="0" bIns="0" rtlCol="0">
            <a:spAutoFit/>
          </a:bodyPr>
          <a:lstStyle/>
          <a:p>
            <a:pPr marL="354965" marR="5080" indent="-342900">
              <a:lnSpc>
                <a:spcPct val="100000"/>
              </a:lnSpc>
              <a:spcBef>
                <a:spcPts val="100"/>
              </a:spcBef>
              <a:buChar char="•"/>
              <a:tabLst>
                <a:tab pos="356235" algn="l"/>
                <a:tab pos="356870" algn="l"/>
              </a:tabLst>
            </a:pPr>
            <a:r>
              <a:rPr sz="2100" spc="-5" dirty="0">
                <a:latin typeface="Tahoma"/>
                <a:cs typeface="Tahoma"/>
              </a:rPr>
              <a:t>When </a:t>
            </a:r>
            <a:r>
              <a:rPr sz="2100" dirty="0">
                <a:latin typeface="Tahoma"/>
                <a:cs typeface="Tahoma"/>
              </a:rPr>
              <a:t>a thread is </a:t>
            </a:r>
            <a:r>
              <a:rPr sz="2100" spc="-5" dirty="0">
                <a:latin typeface="Tahoma"/>
                <a:cs typeface="Tahoma"/>
              </a:rPr>
              <a:t>created, one </a:t>
            </a:r>
            <a:r>
              <a:rPr sz="2100" spc="5" dirty="0">
                <a:latin typeface="Tahoma"/>
                <a:cs typeface="Tahoma"/>
              </a:rPr>
              <a:t>of </a:t>
            </a:r>
            <a:r>
              <a:rPr sz="2100" spc="-5" dirty="0">
                <a:latin typeface="Tahoma"/>
                <a:cs typeface="Tahoma"/>
              </a:rPr>
              <a:t>its attributes defines </a:t>
            </a:r>
            <a:r>
              <a:rPr sz="2100" dirty="0">
                <a:latin typeface="Tahoma"/>
                <a:cs typeface="Tahoma"/>
              </a:rPr>
              <a:t>whether it is </a:t>
            </a:r>
            <a:r>
              <a:rPr sz="2100" spc="-645" dirty="0">
                <a:latin typeface="Tahoma"/>
                <a:cs typeface="Tahoma"/>
              </a:rPr>
              <a:t> </a:t>
            </a:r>
            <a:r>
              <a:rPr sz="2100" spc="-5" dirty="0">
                <a:solidFill>
                  <a:srgbClr val="0070BF"/>
                </a:solidFill>
                <a:latin typeface="Tahoma"/>
                <a:cs typeface="Tahoma"/>
              </a:rPr>
              <a:t>joinable</a:t>
            </a:r>
            <a:r>
              <a:rPr sz="2100" spc="-30" dirty="0">
                <a:solidFill>
                  <a:srgbClr val="0070BF"/>
                </a:solidFill>
                <a:latin typeface="Tahoma"/>
                <a:cs typeface="Tahoma"/>
              </a:rPr>
              <a:t> </a:t>
            </a:r>
            <a:r>
              <a:rPr sz="2100" spc="-5" dirty="0">
                <a:latin typeface="Tahoma"/>
                <a:cs typeface="Tahoma"/>
              </a:rPr>
              <a:t>or</a:t>
            </a:r>
            <a:r>
              <a:rPr sz="2100" spc="20" dirty="0">
                <a:latin typeface="Tahoma"/>
                <a:cs typeface="Tahoma"/>
              </a:rPr>
              <a:t> </a:t>
            </a:r>
            <a:r>
              <a:rPr sz="2100" spc="-5" dirty="0">
                <a:solidFill>
                  <a:srgbClr val="0070BF"/>
                </a:solidFill>
                <a:latin typeface="Tahoma"/>
                <a:cs typeface="Tahoma"/>
              </a:rPr>
              <a:t>detached</a:t>
            </a:r>
            <a:endParaRPr sz="2100">
              <a:latin typeface="Tahoma"/>
              <a:cs typeface="Tahoma"/>
            </a:endParaRPr>
          </a:p>
          <a:p>
            <a:pPr marL="756285" lvl="1" indent="-287655">
              <a:lnSpc>
                <a:spcPct val="100000"/>
              </a:lnSpc>
              <a:spcBef>
                <a:spcPts val="459"/>
              </a:spcBef>
              <a:buChar char="–"/>
              <a:tabLst>
                <a:tab pos="756285" algn="l"/>
                <a:tab pos="756920" algn="l"/>
              </a:tabLst>
            </a:pPr>
            <a:r>
              <a:rPr sz="1900" spc="-10" dirty="0">
                <a:latin typeface="Tahoma"/>
                <a:cs typeface="Tahoma"/>
              </a:rPr>
              <a:t>Only</a:t>
            </a:r>
            <a:r>
              <a:rPr sz="1900" spc="35" dirty="0">
                <a:latin typeface="Tahoma"/>
                <a:cs typeface="Tahoma"/>
              </a:rPr>
              <a:t> </a:t>
            </a:r>
            <a:r>
              <a:rPr sz="1900" spc="-5" dirty="0">
                <a:latin typeface="Tahoma"/>
                <a:cs typeface="Tahoma"/>
              </a:rPr>
              <a:t>threads</a:t>
            </a:r>
            <a:r>
              <a:rPr sz="1900" spc="35" dirty="0">
                <a:latin typeface="Tahoma"/>
                <a:cs typeface="Tahoma"/>
              </a:rPr>
              <a:t> </a:t>
            </a:r>
            <a:r>
              <a:rPr sz="1900" spc="-10" dirty="0">
                <a:latin typeface="Tahoma"/>
                <a:cs typeface="Tahoma"/>
              </a:rPr>
              <a:t>that</a:t>
            </a:r>
            <a:r>
              <a:rPr sz="1900" spc="25" dirty="0">
                <a:latin typeface="Tahoma"/>
                <a:cs typeface="Tahoma"/>
              </a:rPr>
              <a:t> </a:t>
            </a:r>
            <a:r>
              <a:rPr sz="1900" spc="-5" dirty="0">
                <a:latin typeface="Tahoma"/>
                <a:cs typeface="Tahoma"/>
              </a:rPr>
              <a:t>are</a:t>
            </a:r>
            <a:r>
              <a:rPr sz="1900" spc="15" dirty="0">
                <a:latin typeface="Tahoma"/>
                <a:cs typeface="Tahoma"/>
              </a:rPr>
              <a:t> </a:t>
            </a:r>
            <a:r>
              <a:rPr sz="1900" spc="-10" dirty="0">
                <a:latin typeface="Tahoma"/>
                <a:cs typeface="Tahoma"/>
              </a:rPr>
              <a:t>created</a:t>
            </a:r>
            <a:r>
              <a:rPr sz="1900" spc="30" dirty="0">
                <a:latin typeface="Tahoma"/>
                <a:cs typeface="Tahoma"/>
              </a:rPr>
              <a:t> </a:t>
            </a:r>
            <a:r>
              <a:rPr sz="1900" spc="-10" dirty="0">
                <a:latin typeface="Tahoma"/>
                <a:cs typeface="Tahoma"/>
              </a:rPr>
              <a:t>as</a:t>
            </a:r>
            <a:r>
              <a:rPr sz="1900" spc="20" dirty="0">
                <a:latin typeface="Tahoma"/>
                <a:cs typeface="Tahoma"/>
              </a:rPr>
              <a:t> </a:t>
            </a:r>
            <a:r>
              <a:rPr sz="1900" spc="-5" dirty="0">
                <a:latin typeface="Tahoma"/>
                <a:cs typeface="Tahoma"/>
              </a:rPr>
              <a:t>joinable</a:t>
            </a:r>
            <a:r>
              <a:rPr sz="1900" spc="40" dirty="0">
                <a:latin typeface="Tahoma"/>
                <a:cs typeface="Tahoma"/>
              </a:rPr>
              <a:t> </a:t>
            </a:r>
            <a:r>
              <a:rPr sz="1900" spc="-5" dirty="0">
                <a:latin typeface="Tahoma"/>
                <a:cs typeface="Tahoma"/>
              </a:rPr>
              <a:t>can </a:t>
            </a:r>
            <a:r>
              <a:rPr sz="1900" spc="-10" dirty="0">
                <a:latin typeface="Tahoma"/>
                <a:cs typeface="Tahoma"/>
              </a:rPr>
              <a:t>be</a:t>
            </a:r>
            <a:r>
              <a:rPr sz="1900" spc="20" dirty="0">
                <a:latin typeface="Tahoma"/>
                <a:cs typeface="Tahoma"/>
              </a:rPr>
              <a:t> </a:t>
            </a:r>
            <a:r>
              <a:rPr sz="1900" spc="-5" dirty="0">
                <a:latin typeface="Tahoma"/>
                <a:cs typeface="Tahoma"/>
              </a:rPr>
              <a:t>joined</a:t>
            </a:r>
            <a:endParaRPr sz="1900">
              <a:latin typeface="Tahoma"/>
              <a:cs typeface="Tahoma"/>
            </a:endParaRPr>
          </a:p>
          <a:p>
            <a:pPr marL="756285" lvl="1" indent="-287655">
              <a:lnSpc>
                <a:spcPct val="100000"/>
              </a:lnSpc>
              <a:spcBef>
                <a:spcPts val="459"/>
              </a:spcBef>
              <a:buChar char="–"/>
              <a:tabLst>
                <a:tab pos="756285" algn="l"/>
                <a:tab pos="756920" algn="l"/>
              </a:tabLst>
            </a:pPr>
            <a:r>
              <a:rPr sz="1900" spc="-10" dirty="0">
                <a:latin typeface="Tahoma"/>
                <a:cs typeface="Tahoma"/>
              </a:rPr>
              <a:t>If</a:t>
            </a:r>
            <a:r>
              <a:rPr sz="1900" spc="15" dirty="0">
                <a:latin typeface="Tahoma"/>
                <a:cs typeface="Tahoma"/>
              </a:rPr>
              <a:t> </a:t>
            </a:r>
            <a:r>
              <a:rPr sz="1900" spc="-5" dirty="0">
                <a:latin typeface="Tahoma"/>
                <a:cs typeface="Tahoma"/>
              </a:rPr>
              <a:t>a</a:t>
            </a:r>
            <a:r>
              <a:rPr sz="1900" spc="5" dirty="0">
                <a:latin typeface="Tahoma"/>
                <a:cs typeface="Tahoma"/>
              </a:rPr>
              <a:t> </a:t>
            </a:r>
            <a:r>
              <a:rPr sz="1900" spc="-5" dirty="0">
                <a:latin typeface="Tahoma"/>
                <a:cs typeface="Tahoma"/>
              </a:rPr>
              <a:t>thread</a:t>
            </a:r>
            <a:r>
              <a:rPr sz="1900" spc="30" dirty="0">
                <a:latin typeface="Tahoma"/>
                <a:cs typeface="Tahoma"/>
              </a:rPr>
              <a:t> </a:t>
            </a:r>
            <a:r>
              <a:rPr sz="1900" spc="-5" dirty="0">
                <a:latin typeface="Tahoma"/>
                <a:cs typeface="Tahoma"/>
              </a:rPr>
              <a:t>is</a:t>
            </a:r>
            <a:r>
              <a:rPr sz="1900" dirty="0">
                <a:latin typeface="Tahoma"/>
                <a:cs typeface="Tahoma"/>
              </a:rPr>
              <a:t> </a:t>
            </a:r>
            <a:r>
              <a:rPr sz="1900" spc="-5" dirty="0">
                <a:latin typeface="Tahoma"/>
                <a:cs typeface="Tahoma"/>
              </a:rPr>
              <a:t>created</a:t>
            </a:r>
            <a:r>
              <a:rPr sz="1900" spc="30" dirty="0">
                <a:latin typeface="Tahoma"/>
                <a:cs typeface="Tahoma"/>
              </a:rPr>
              <a:t> </a:t>
            </a:r>
            <a:r>
              <a:rPr sz="1900" spc="-10" dirty="0">
                <a:latin typeface="Tahoma"/>
                <a:cs typeface="Tahoma"/>
              </a:rPr>
              <a:t>as</a:t>
            </a:r>
            <a:r>
              <a:rPr sz="1900" spc="25" dirty="0">
                <a:latin typeface="Tahoma"/>
                <a:cs typeface="Tahoma"/>
              </a:rPr>
              <a:t> </a:t>
            </a:r>
            <a:r>
              <a:rPr sz="1900" spc="-10" dirty="0">
                <a:latin typeface="Tahoma"/>
                <a:cs typeface="Tahoma"/>
              </a:rPr>
              <a:t>detached,</a:t>
            </a:r>
            <a:r>
              <a:rPr sz="1900" spc="50" dirty="0">
                <a:latin typeface="Tahoma"/>
                <a:cs typeface="Tahoma"/>
              </a:rPr>
              <a:t> </a:t>
            </a:r>
            <a:r>
              <a:rPr sz="1900" spc="-5" dirty="0">
                <a:latin typeface="Tahoma"/>
                <a:cs typeface="Tahoma"/>
              </a:rPr>
              <a:t>it</a:t>
            </a:r>
            <a:r>
              <a:rPr sz="1900" dirty="0">
                <a:latin typeface="Tahoma"/>
                <a:cs typeface="Tahoma"/>
              </a:rPr>
              <a:t> </a:t>
            </a:r>
            <a:r>
              <a:rPr sz="1900" spc="-10" dirty="0">
                <a:latin typeface="Tahoma"/>
                <a:cs typeface="Tahoma"/>
              </a:rPr>
              <a:t>can</a:t>
            </a:r>
            <a:r>
              <a:rPr sz="1900" spc="20" dirty="0">
                <a:latin typeface="Tahoma"/>
                <a:cs typeface="Tahoma"/>
              </a:rPr>
              <a:t> </a:t>
            </a:r>
            <a:r>
              <a:rPr sz="1900" spc="-5" dirty="0">
                <a:latin typeface="Tahoma"/>
                <a:cs typeface="Tahoma"/>
              </a:rPr>
              <a:t>never</a:t>
            </a:r>
            <a:r>
              <a:rPr sz="1900" spc="35" dirty="0">
                <a:latin typeface="Tahoma"/>
                <a:cs typeface="Tahoma"/>
              </a:rPr>
              <a:t> </a:t>
            </a:r>
            <a:r>
              <a:rPr sz="1900" spc="-10" dirty="0">
                <a:latin typeface="Tahoma"/>
                <a:cs typeface="Tahoma"/>
              </a:rPr>
              <a:t>be</a:t>
            </a:r>
            <a:r>
              <a:rPr sz="1900" spc="15" dirty="0">
                <a:latin typeface="Tahoma"/>
                <a:cs typeface="Tahoma"/>
              </a:rPr>
              <a:t> </a:t>
            </a:r>
            <a:r>
              <a:rPr sz="1900" spc="-5" dirty="0">
                <a:latin typeface="Tahoma"/>
                <a:cs typeface="Tahoma"/>
              </a:rPr>
              <a:t>joined</a:t>
            </a:r>
            <a:endParaRPr sz="1900">
              <a:latin typeface="Tahoma"/>
              <a:cs typeface="Tahoma"/>
            </a:endParaRPr>
          </a:p>
          <a:p>
            <a:pPr lvl="1">
              <a:lnSpc>
                <a:spcPct val="100000"/>
              </a:lnSpc>
              <a:spcBef>
                <a:spcPts val="45"/>
              </a:spcBef>
              <a:buFont typeface="Tahoma"/>
              <a:buChar char="–"/>
            </a:pPr>
            <a:endParaRPr sz="2400">
              <a:latin typeface="Tahoma"/>
              <a:cs typeface="Tahoma"/>
            </a:endParaRPr>
          </a:p>
          <a:p>
            <a:pPr marL="356235" indent="-344170">
              <a:lnSpc>
                <a:spcPct val="100000"/>
              </a:lnSpc>
              <a:buChar char="•"/>
              <a:tabLst>
                <a:tab pos="356235" algn="l"/>
                <a:tab pos="356870" algn="l"/>
              </a:tabLst>
            </a:pPr>
            <a:r>
              <a:rPr sz="2100" spc="-5" dirty="0">
                <a:latin typeface="Tahoma"/>
                <a:cs typeface="Tahoma"/>
              </a:rPr>
              <a:t>Detached</a:t>
            </a:r>
            <a:r>
              <a:rPr sz="2100" spc="-50" dirty="0">
                <a:latin typeface="Tahoma"/>
                <a:cs typeface="Tahoma"/>
              </a:rPr>
              <a:t> </a:t>
            </a:r>
            <a:r>
              <a:rPr sz="2100" spc="-5" dirty="0">
                <a:latin typeface="Tahoma"/>
                <a:cs typeface="Tahoma"/>
              </a:rPr>
              <a:t>Thread</a:t>
            </a:r>
            <a:endParaRPr sz="2100">
              <a:latin typeface="Tahoma"/>
              <a:cs typeface="Tahoma"/>
            </a:endParaRPr>
          </a:p>
          <a:p>
            <a:pPr marL="756285" lvl="1" indent="-287655">
              <a:lnSpc>
                <a:spcPct val="100000"/>
              </a:lnSpc>
              <a:spcBef>
                <a:spcPts val="465"/>
              </a:spcBef>
              <a:buChar char="–"/>
              <a:tabLst>
                <a:tab pos="756285" algn="l"/>
                <a:tab pos="756920" algn="l"/>
              </a:tabLst>
            </a:pPr>
            <a:r>
              <a:rPr sz="1900" spc="-5" dirty="0">
                <a:latin typeface="Tahoma"/>
                <a:cs typeface="Tahoma"/>
              </a:rPr>
              <a:t>On</a:t>
            </a:r>
            <a:r>
              <a:rPr sz="1900" spc="10" dirty="0">
                <a:latin typeface="Tahoma"/>
                <a:cs typeface="Tahoma"/>
              </a:rPr>
              <a:t> </a:t>
            </a:r>
            <a:r>
              <a:rPr sz="1900" spc="-5" dirty="0">
                <a:latin typeface="Tahoma"/>
                <a:cs typeface="Tahoma"/>
              </a:rPr>
              <a:t>termination</a:t>
            </a:r>
            <a:r>
              <a:rPr sz="1900" spc="55" dirty="0">
                <a:latin typeface="Tahoma"/>
                <a:cs typeface="Tahoma"/>
              </a:rPr>
              <a:t> </a:t>
            </a:r>
            <a:r>
              <a:rPr sz="1900" spc="-5" dirty="0">
                <a:latin typeface="Tahoma"/>
                <a:cs typeface="Tahoma"/>
              </a:rPr>
              <a:t>all</a:t>
            </a:r>
            <a:r>
              <a:rPr sz="1900" spc="10" dirty="0">
                <a:latin typeface="Tahoma"/>
                <a:cs typeface="Tahoma"/>
              </a:rPr>
              <a:t> </a:t>
            </a:r>
            <a:r>
              <a:rPr sz="1900" spc="-5" dirty="0">
                <a:latin typeface="Tahoma"/>
                <a:cs typeface="Tahoma"/>
              </a:rPr>
              <a:t>thread</a:t>
            </a:r>
            <a:r>
              <a:rPr sz="1900" spc="25" dirty="0">
                <a:latin typeface="Tahoma"/>
                <a:cs typeface="Tahoma"/>
              </a:rPr>
              <a:t> </a:t>
            </a:r>
            <a:r>
              <a:rPr sz="1900" spc="-5" dirty="0">
                <a:latin typeface="Tahoma"/>
                <a:cs typeface="Tahoma"/>
              </a:rPr>
              <a:t>resources</a:t>
            </a:r>
            <a:r>
              <a:rPr sz="1900" spc="30" dirty="0">
                <a:latin typeface="Tahoma"/>
                <a:cs typeface="Tahoma"/>
              </a:rPr>
              <a:t> </a:t>
            </a:r>
            <a:r>
              <a:rPr sz="1900" spc="-10" dirty="0">
                <a:latin typeface="Tahoma"/>
                <a:cs typeface="Tahoma"/>
              </a:rPr>
              <a:t>are</a:t>
            </a:r>
            <a:r>
              <a:rPr sz="1900" spc="15" dirty="0">
                <a:latin typeface="Tahoma"/>
                <a:cs typeface="Tahoma"/>
              </a:rPr>
              <a:t> </a:t>
            </a:r>
            <a:r>
              <a:rPr sz="1900" spc="-5" dirty="0">
                <a:latin typeface="Tahoma"/>
                <a:cs typeface="Tahoma"/>
              </a:rPr>
              <a:t>released</a:t>
            </a:r>
            <a:r>
              <a:rPr sz="1900" spc="40" dirty="0">
                <a:latin typeface="Tahoma"/>
                <a:cs typeface="Tahoma"/>
              </a:rPr>
              <a:t> </a:t>
            </a:r>
            <a:r>
              <a:rPr sz="1900" spc="-10" dirty="0">
                <a:latin typeface="Tahoma"/>
                <a:cs typeface="Tahoma"/>
              </a:rPr>
              <a:t>by</a:t>
            </a:r>
            <a:r>
              <a:rPr sz="1900" spc="15" dirty="0">
                <a:latin typeface="Tahoma"/>
                <a:cs typeface="Tahoma"/>
              </a:rPr>
              <a:t> </a:t>
            </a:r>
            <a:r>
              <a:rPr sz="1900" spc="-10" dirty="0">
                <a:latin typeface="Tahoma"/>
                <a:cs typeface="Tahoma"/>
              </a:rPr>
              <a:t>the</a:t>
            </a:r>
            <a:r>
              <a:rPr sz="1900" spc="10" dirty="0">
                <a:latin typeface="Tahoma"/>
                <a:cs typeface="Tahoma"/>
              </a:rPr>
              <a:t> </a:t>
            </a:r>
            <a:r>
              <a:rPr sz="1900" spc="-10" dirty="0">
                <a:latin typeface="Tahoma"/>
                <a:cs typeface="Tahoma"/>
              </a:rPr>
              <a:t>OS</a:t>
            </a:r>
            <a:endParaRPr sz="1900">
              <a:latin typeface="Tahoma"/>
              <a:cs typeface="Tahoma"/>
            </a:endParaRPr>
          </a:p>
          <a:p>
            <a:pPr marL="756285" lvl="1" indent="-287655">
              <a:lnSpc>
                <a:spcPct val="100000"/>
              </a:lnSpc>
              <a:spcBef>
                <a:spcPts val="455"/>
              </a:spcBef>
              <a:buChar char="–"/>
              <a:tabLst>
                <a:tab pos="756285" algn="l"/>
                <a:tab pos="756920" algn="l"/>
              </a:tabLst>
            </a:pPr>
            <a:r>
              <a:rPr sz="1900" spc="-5" dirty="0">
                <a:latin typeface="Tahoma"/>
                <a:cs typeface="Tahoma"/>
              </a:rPr>
              <a:t>A</a:t>
            </a:r>
            <a:r>
              <a:rPr sz="1900" spc="5" dirty="0">
                <a:latin typeface="Tahoma"/>
                <a:cs typeface="Tahoma"/>
              </a:rPr>
              <a:t> </a:t>
            </a:r>
            <a:r>
              <a:rPr sz="1900" spc="-5" dirty="0">
                <a:latin typeface="Tahoma"/>
                <a:cs typeface="Tahoma"/>
              </a:rPr>
              <a:t>detached</a:t>
            </a:r>
            <a:r>
              <a:rPr sz="1900" spc="20" dirty="0">
                <a:latin typeface="Tahoma"/>
                <a:cs typeface="Tahoma"/>
              </a:rPr>
              <a:t> </a:t>
            </a:r>
            <a:r>
              <a:rPr sz="1900" spc="-10" dirty="0">
                <a:latin typeface="Tahoma"/>
                <a:cs typeface="Tahoma"/>
              </a:rPr>
              <a:t>thread</a:t>
            </a:r>
            <a:r>
              <a:rPr sz="1900" spc="40" dirty="0">
                <a:latin typeface="Tahoma"/>
                <a:cs typeface="Tahoma"/>
              </a:rPr>
              <a:t> </a:t>
            </a:r>
            <a:r>
              <a:rPr sz="1900" spc="-10" dirty="0">
                <a:latin typeface="Tahoma"/>
                <a:cs typeface="Tahoma"/>
              </a:rPr>
              <a:t>cannot</a:t>
            </a:r>
            <a:r>
              <a:rPr sz="1900" spc="20" dirty="0">
                <a:latin typeface="Tahoma"/>
                <a:cs typeface="Tahoma"/>
              </a:rPr>
              <a:t> </a:t>
            </a:r>
            <a:r>
              <a:rPr sz="1900" spc="-10" dirty="0">
                <a:latin typeface="Tahoma"/>
                <a:cs typeface="Tahoma"/>
              </a:rPr>
              <a:t>be</a:t>
            </a:r>
            <a:r>
              <a:rPr sz="1900" spc="10" dirty="0">
                <a:latin typeface="Tahoma"/>
                <a:cs typeface="Tahoma"/>
              </a:rPr>
              <a:t> </a:t>
            </a:r>
            <a:r>
              <a:rPr sz="1900" spc="-5" dirty="0">
                <a:latin typeface="Tahoma"/>
                <a:cs typeface="Tahoma"/>
              </a:rPr>
              <a:t>joined</a:t>
            </a:r>
            <a:endParaRPr sz="1900">
              <a:latin typeface="Tahoma"/>
              <a:cs typeface="Tahoma"/>
            </a:endParaRPr>
          </a:p>
          <a:p>
            <a:pPr marL="756285" lvl="1" indent="-287655">
              <a:lnSpc>
                <a:spcPct val="100000"/>
              </a:lnSpc>
              <a:spcBef>
                <a:spcPts val="455"/>
              </a:spcBef>
              <a:buChar char="–"/>
              <a:tabLst>
                <a:tab pos="756285" algn="l"/>
                <a:tab pos="756920" algn="l"/>
              </a:tabLst>
            </a:pPr>
            <a:r>
              <a:rPr sz="1900" spc="-10" dirty="0">
                <a:latin typeface="Tahoma"/>
                <a:cs typeface="Tahoma"/>
              </a:rPr>
              <a:t>No</a:t>
            </a:r>
            <a:r>
              <a:rPr sz="1900" spc="20" dirty="0">
                <a:latin typeface="Tahoma"/>
                <a:cs typeface="Tahoma"/>
              </a:rPr>
              <a:t> </a:t>
            </a:r>
            <a:r>
              <a:rPr sz="1900" spc="-5" dirty="0">
                <a:latin typeface="Tahoma"/>
                <a:cs typeface="Tahoma"/>
              </a:rPr>
              <a:t>way</a:t>
            </a:r>
            <a:r>
              <a:rPr sz="1900" spc="15" dirty="0">
                <a:latin typeface="Tahoma"/>
                <a:cs typeface="Tahoma"/>
              </a:rPr>
              <a:t> </a:t>
            </a:r>
            <a:r>
              <a:rPr sz="1900" dirty="0">
                <a:latin typeface="Tahoma"/>
                <a:cs typeface="Tahoma"/>
              </a:rPr>
              <a:t>to </a:t>
            </a:r>
            <a:r>
              <a:rPr sz="1900" spc="-15" dirty="0">
                <a:latin typeface="Tahoma"/>
                <a:cs typeface="Tahoma"/>
              </a:rPr>
              <a:t>get</a:t>
            </a:r>
            <a:r>
              <a:rPr sz="1900" spc="20" dirty="0">
                <a:latin typeface="Tahoma"/>
                <a:cs typeface="Tahoma"/>
              </a:rPr>
              <a:t> </a:t>
            </a:r>
            <a:r>
              <a:rPr sz="1900" dirty="0">
                <a:latin typeface="Tahoma"/>
                <a:cs typeface="Tahoma"/>
              </a:rPr>
              <a:t>at</a:t>
            </a:r>
            <a:r>
              <a:rPr sz="1900" spc="-5" dirty="0">
                <a:latin typeface="Tahoma"/>
                <a:cs typeface="Tahoma"/>
              </a:rPr>
              <a:t> </a:t>
            </a:r>
            <a:r>
              <a:rPr sz="1900" dirty="0">
                <a:latin typeface="Tahoma"/>
                <a:cs typeface="Tahoma"/>
              </a:rPr>
              <a:t>the </a:t>
            </a:r>
            <a:r>
              <a:rPr sz="1900" spc="-5" dirty="0">
                <a:latin typeface="Tahoma"/>
                <a:cs typeface="Tahoma"/>
              </a:rPr>
              <a:t>return</a:t>
            </a:r>
            <a:r>
              <a:rPr sz="1900" spc="30" dirty="0">
                <a:latin typeface="Tahoma"/>
                <a:cs typeface="Tahoma"/>
              </a:rPr>
              <a:t> </a:t>
            </a:r>
            <a:r>
              <a:rPr sz="1900" spc="-5" dirty="0">
                <a:latin typeface="Tahoma"/>
                <a:cs typeface="Tahoma"/>
              </a:rPr>
              <a:t>value</a:t>
            </a:r>
            <a:r>
              <a:rPr sz="1900" spc="15" dirty="0">
                <a:latin typeface="Tahoma"/>
                <a:cs typeface="Tahoma"/>
              </a:rPr>
              <a:t> </a:t>
            </a:r>
            <a:r>
              <a:rPr sz="1900" dirty="0">
                <a:latin typeface="Tahoma"/>
                <a:cs typeface="Tahoma"/>
              </a:rPr>
              <a:t>of</a:t>
            </a:r>
            <a:r>
              <a:rPr sz="1900" spc="-10" dirty="0">
                <a:latin typeface="Tahoma"/>
                <a:cs typeface="Tahoma"/>
              </a:rPr>
              <a:t> </a:t>
            </a:r>
            <a:r>
              <a:rPr sz="1900" spc="-5" dirty="0">
                <a:latin typeface="Tahoma"/>
                <a:cs typeface="Tahoma"/>
              </a:rPr>
              <a:t>the</a:t>
            </a:r>
            <a:r>
              <a:rPr sz="1900" spc="15" dirty="0">
                <a:latin typeface="Tahoma"/>
                <a:cs typeface="Tahoma"/>
              </a:rPr>
              <a:t> </a:t>
            </a:r>
            <a:r>
              <a:rPr sz="1900" spc="-5" dirty="0">
                <a:latin typeface="Tahoma"/>
                <a:cs typeface="Tahoma"/>
              </a:rPr>
              <a:t>thread</a:t>
            </a:r>
            <a:endParaRPr sz="1900">
              <a:latin typeface="Tahoma"/>
              <a:cs typeface="Tahoma"/>
            </a:endParaRPr>
          </a:p>
          <a:p>
            <a:pPr lvl="1">
              <a:lnSpc>
                <a:spcPct val="100000"/>
              </a:lnSpc>
              <a:spcBef>
                <a:spcPts val="50"/>
              </a:spcBef>
              <a:buFont typeface="Tahoma"/>
              <a:buChar char="–"/>
            </a:pPr>
            <a:endParaRPr sz="2400">
              <a:latin typeface="Tahoma"/>
              <a:cs typeface="Tahoma"/>
            </a:endParaRPr>
          </a:p>
          <a:p>
            <a:pPr marL="356235" indent="-344170">
              <a:lnSpc>
                <a:spcPct val="100000"/>
              </a:lnSpc>
              <a:buChar char="•"/>
              <a:tabLst>
                <a:tab pos="356235" algn="l"/>
                <a:tab pos="356870" algn="l"/>
              </a:tabLst>
            </a:pPr>
            <a:r>
              <a:rPr sz="2100" spc="-5" dirty="0">
                <a:latin typeface="Tahoma"/>
                <a:cs typeface="Tahoma"/>
              </a:rPr>
              <a:t>Joinable</a:t>
            </a:r>
            <a:r>
              <a:rPr sz="2100" spc="-60" dirty="0">
                <a:latin typeface="Tahoma"/>
                <a:cs typeface="Tahoma"/>
              </a:rPr>
              <a:t> </a:t>
            </a:r>
            <a:r>
              <a:rPr sz="2100" dirty="0">
                <a:latin typeface="Tahoma"/>
                <a:cs typeface="Tahoma"/>
              </a:rPr>
              <a:t>Thread</a:t>
            </a:r>
            <a:endParaRPr sz="2100">
              <a:latin typeface="Tahoma"/>
              <a:cs typeface="Tahoma"/>
            </a:endParaRPr>
          </a:p>
          <a:p>
            <a:pPr marL="756285" lvl="1" indent="-287655">
              <a:lnSpc>
                <a:spcPct val="100000"/>
              </a:lnSpc>
              <a:spcBef>
                <a:spcPts val="459"/>
              </a:spcBef>
              <a:buChar char="–"/>
              <a:tabLst>
                <a:tab pos="756285" algn="l"/>
                <a:tab pos="756920" algn="l"/>
              </a:tabLst>
            </a:pPr>
            <a:r>
              <a:rPr sz="1900" spc="-5" dirty="0">
                <a:latin typeface="Tahoma"/>
                <a:cs typeface="Tahoma"/>
              </a:rPr>
              <a:t>On</a:t>
            </a:r>
            <a:r>
              <a:rPr sz="1900" spc="15" dirty="0">
                <a:latin typeface="Tahoma"/>
                <a:cs typeface="Tahoma"/>
              </a:rPr>
              <a:t> </a:t>
            </a:r>
            <a:r>
              <a:rPr sz="1900" spc="-10" dirty="0">
                <a:latin typeface="Tahoma"/>
                <a:cs typeface="Tahoma"/>
              </a:rPr>
              <a:t>thread</a:t>
            </a:r>
            <a:r>
              <a:rPr sz="1900" spc="30" dirty="0">
                <a:latin typeface="Tahoma"/>
                <a:cs typeface="Tahoma"/>
              </a:rPr>
              <a:t> </a:t>
            </a:r>
            <a:r>
              <a:rPr sz="1900" spc="-5" dirty="0">
                <a:latin typeface="Tahoma"/>
                <a:cs typeface="Tahoma"/>
              </a:rPr>
              <a:t>termination</a:t>
            </a:r>
            <a:r>
              <a:rPr sz="1900" spc="55" dirty="0">
                <a:latin typeface="Tahoma"/>
                <a:cs typeface="Tahoma"/>
              </a:rPr>
              <a:t> </a:t>
            </a:r>
            <a:r>
              <a:rPr sz="1900" spc="-5" dirty="0">
                <a:latin typeface="Tahoma"/>
                <a:cs typeface="Tahoma"/>
              </a:rPr>
              <a:t>thread</a:t>
            </a:r>
            <a:r>
              <a:rPr sz="1900" spc="30" dirty="0">
                <a:latin typeface="Tahoma"/>
                <a:cs typeface="Tahoma"/>
              </a:rPr>
              <a:t> </a:t>
            </a:r>
            <a:r>
              <a:rPr sz="1900" spc="-10" dirty="0">
                <a:latin typeface="Tahoma"/>
                <a:cs typeface="Tahoma"/>
              </a:rPr>
              <a:t>ID</a:t>
            </a:r>
            <a:r>
              <a:rPr sz="1900" spc="15" dirty="0">
                <a:latin typeface="Tahoma"/>
                <a:cs typeface="Tahoma"/>
              </a:rPr>
              <a:t> </a:t>
            </a:r>
            <a:r>
              <a:rPr sz="1900" spc="-10" dirty="0">
                <a:latin typeface="Tahoma"/>
                <a:cs typeface="Tahoma"/>
              </a:rPr>
              <a:t>and</a:t>
            </a:r>
            <a:r>
              <a:rPr sz="1900" spc="10" dirty="0">
                <a:latin typeface="Tahoma"/>
                <a:cs typeface="Tahoma"/>
              </a:rPr>
              <a:t> </a:t>
            </a:r>
            <a:r>
              <a:rPr sz="1900" spc="-5" dirty="0">
                <a:latin typeface="Tahoma"/>
                <a:cs typeface="Tahoma"/>
              </a:rPr>
              <a:t>exit</a:t>
            </a:r>
            <a:r>
              <a:rPr sz="1900" spc="25" dirty="0">
                <a:latin typeface="Tahoma"/>
                <a:cs typeface="Tahoma"/>
              </a:rPr>
              <a:t> </a:t>
            </a:r>
            <a:r>
              <a:rPr sz="1900" spc="-5" dirty="0">
                <a:latin typeface="Tahoma"/>
                <a:cs typeface="Tahoma"/>
              </a:rPr>
              <a:t>status</a:t>
            </a:r>
            <a:r>
              <a:rPr sz="1900" spc="20" dirty="0">
                <a:latin typeface="Tahoma"/>
                <a:cs typeface="Tahoma"/>
              </a:rPr>
              <a:t> </a:t>
            </a:r>
            <a:r>
              <a:rPr sz="1900" spc="-5" dirty="0">
                <a:latin typeface="Tahoma"/>
                <a:cs typeface="Tahoma"/>
              </a:rPr>
              <a:t>are</a:t>
            </a:r>
            <a:r>
              <a:rPr sz="1900" spc="20" dirty="0">
                <a:latin typeface="Tahoma"/>
                <a:cs typeface="Tahoma"/>
              </a:rPr>
              <a:t> </a:t>
            </a:r>
            <a:r>
              <a:rPr sz="1900" spc="-5" dirty="0">
                <a:latin typeface="Tahoma"/>
                <a:cs typeface="Tahoma"/>
              </a:rPr>
              <a:t>saved</a:t>
            </a:r>
            <a:r>
              <a:rPr sz="1900" spc="5" dirty="0">
                <a:latin typeface="Tahoma"/>
                <a:cs typeface="Tahoma"/>
              </a:rPr>
              <a:t> </a:t>
            </a:r>
            <a:r>
              <a:rPr sz="1900" spc="-10" dirty="0">
                <a:latin typeface="Tahoma"/>
                <a:cs typeface="Tahoma"/>
              </a:rPr>
              <a:t>by</a:t>
            </a:r>
            <a:r>
              <a:rPr sz="1900" spc="40" dirty="0">
                <a:latin typeface="Tahoma"/>
                <a:cs typeface="Tahoma"/>
              </a:rPr>
              <a:t> </a:t>
            </a:r>
            <a:r>
              <a:rPr sz="1900" spc="-10" dirty="0">
                <a:latin typeface="Tahoma"/>
                <a:cs typeface="Tahoma"/>
              </a:rPr>
              <a:t>the</a:t>
            </a:r>
            <a:r>
              <a:rPr sz="1900" spc="20" dirty="0">
                <a:latin typeface="Tahoma"/>
                <a:cs typeface="Tahoma"/>
              </a:rPr>
              <a:t> </a:t>
            </a:r>
            <a:r>
              <a:rPr sz="1900" spc="-10" dirty="0">
                <a:latin typeface="Tahoma"/>
                <a:cs typeface="Tahoma"/>
              </a:rPr>
              <a:t>OS</a:t>
            </a:r>
            <a:endParaRPr sz="1900">
              <a:latin typeface="Tahoma"/>
              <a:cs typeface="Tahoma"/>
            </a:endParaRPr>
          </a:p>
          <a:p>
            <a:pPr marL="756285" lvl="1" indent="-287655">
              <a:lnSpc>
                <a:spcPct val="100000"/>
              </a:lnSpc>
              <a:spcBef>
                <a:spcPts val="459"/>
              </a:spcBef>
              <a:buChar char="–"/>
              <a:tabLst>
                <a:tab pos="756285" algn="l"/>
                <a:tab pos="756920" algn="l"/>
              </a:tabLst>
            </a:pPr>
            <a:r>
              <a:rPr sz="1900" spc="-10" dirty="0">
                <a:latin typeface="Tahoma"/>
                <a:cs typeface="Tahoma"/>
              </a:rPr>
              <a:t>Joining</a:t>
            </a:r>
            <a:r>
              <a:rPr sz="1900" spc="50" dirty="0">
                <a:latin typeface="Tahoma"/>
                <a:cs typeface="Tahoma"/>
              </a:rPr>
              <a:t> </a:t>
            </a:r>
            <a:r>
              <a:rPr sz="1900" spc="-5" dirty="0">
                <a:latin typeface="Tahoma"/>
                <a:cs typeface="Tahoma"/>
              </a:rPr>
              <a:t>a</a:t>
            </a:r>
            <a:r>
              <a:rPr sz="1900" spc="5" dirty="0">
                <a:latin typeface="Tahoma"/>
                <a:cs typeface="Tahoma"/>
              </a:rPr>
              <a:t> </a:t>
            </a:r>
            <a:r>
              <a:rPr sz="1900" spc="-10" dirty="0">
                <a:latin typeface="Tahoma"/>
                <a:cs typeface="Tahoma"/>
              </a:rPr>
              <a:t>thread</a:t>
            </a:r>
            <a:r>
              <a:rPr sz="1900" spc="30" dirty="0">
                <a:latin typeface="Tahoma"/>
                <a:cs typeface="Tahoma"/>
              </a:rPr>
              <a:t> </a:t>
            </a:r>
            <a:r>
              <a:rPr sz="1900" spc="-5" dirty="0">
                <a:latin typeface="Tahoma"/>
                <a:cs typeface="Tahoma"/>
              </a:rPr>
              <a:t>means</a:t>
            </a:r>
            <a:r>
              <a:rPr sz="1900" spc="25" dirty="0">
                <a:latin typeface="Tahoma"/>
                <a:cs typeface="Tahoma"/>
              </a:rPr>
              <a:t> </a:t>
            </a:r>
            <a:r>
              <a:rPr sz="1900" spc="-5" dirty="0">
                <a:latin typeface="Tahoma"/>
                <a:cs typeface="Tahoma"/>
              </a:rPr>
              <a:t>waiting</a:t>
            </a:r>
            <a:r>
              <a:rPr sz="1900" spc="50" dirty="0">
                <a:latin typeface="Tahoma"/>
                <a:cs typeface="Tahoma"/>
              </a:rPr>
              <a:t> </a:t>
            </a:r>
            <a:r>
              <a:rPr sz="1900" spc="-5" dirty="0">
                <a:latin typeface="Tahoma"/>
                <a:cs typeface="Tahoma"/>
              </a:rPr>
              <a:t>for</a:t>
            </a:r>
            <a:r>
              <a:rPr sz="1900" spc="15" dirty="0">
                <a:latin typeface="Tahoma"/>
                <a:cs typeface="Tahoma"/>
              </a:rPr>
              <a:t> </a:t>
            </a:r>
            <a:r>
              <a:rPr sz="1900" spc="-5" dirty="0">
                <a:latin typeface="Tahoma"/>
                <a:cs typeface="Tahoma"/>
              </a:rPr>
              <a:t>a</a:t>
            </a:r>
            <a:r>
              <a:rPr sz="1900" spc="25" dirty="0">
                <a:latin typeface="Tahoma"/>
                <a:cs typeface="Tahoma"/>
              </a:rPr>
              <a:t> </a:t>
            </a:r>
            <a:r>
              <a:rPr sz="1900" spc="-10" dirty="0">
                <a:latin typeface="Tahoma"/>
                <a:cs typeface="Tahoma"/>
              </a:rPr>
              <a:t>thread</a:t>
            </a:r>
            <a:r>
              <a:rPr sz="1900" spc="30" dirty="0">
                <a:latin typeface="Tahoma"/>
                <a:cs typeface="Tahoma"/>
              </a:rPr>
              <a:t> </a:t>
            </a:r>
            <a:r>
              <a:rPr sz="1900" spc="-10" dirty="0">
                <a:latin typeface="Tahoma"/>
                <a:cs typeface="Tahoma"/>
              </a:rPr>
              <a:t>with</a:t>
            </a:r>
            <a:r>
              <a:rPr sz="1900" spc="40" dirty="0">
                <a:latin typeface="Tahoma"/>
                <a:cs typeface="Tahoma"/>
              </a:rPr>
              <a:t> </a:t>
            </a:r>
            <a:r>
              <a:rPr sz="1900" spc="-5" dirty="0">
                <a:latin typeface="Tahoma"/>
                <a:cs typeface="Tahoma"/>
              </a:rPr>
              <a:t>a</a:t>
            </a:r>
            <a:r>
              <a:rPr sz="1900" spc="5" dirty="0">
                <a:latin typeface="Tahoma"/>
                <a:cs typeface="Tahoma"/>
              </a:rPr>
              <a:t> </a:t>
            </a:r>
            <a:r>
              <a:rPr sz="1900" spc="-5" dirty="0">
                <a:latin typeface="Tahoma"/>
                <a:cs typeface="Tahoma"/>
              </a:rPr>
              <a:t>certain</a:t>
            </a:r>
            <a:r>
              <a:rPr sz="1900" spc="20" dirty="0">
                <a:latin typeface="Tahoma"/>
                <a:cs typeface="Tahoma"/>
              </a:rPr>
              <a:t> </a:t>
            </a:r>
            <a:r>
              <a:rPr sz="1900" dirty="0">
                <a:latin typeface="Tahoma"/>
                <a:cs typeface="Tahoma"/>
              </a:rPr>
              <a:t>ID</a:t>
            </a:r>
            <a:endParaRPr sz="1900">
              <a:latin typeface="Tahoma"/>
              <a:cs typeface="Tahoma"/>
            </a:endParaRPr>
          </a:p>
          <a:p>
            <a:pPr marL="1155065" lvl="2" indent="-228600">
              <a:lnSpc>
                <a:spcPct val="100000"/>
              </a:lnSpc>
              <a:spcBef>
                <a:spcPts val="400"/>
              </a:spcBef>
              <a:buFont typeface="Wingdings"/>
              <a:buChar char=""/>
              <a:tabLst>
                <a:tab pos="1155700" algn="l"/>
              </a:tabLst>
            </a:pPr>
            <a:r>
              <a:rPr sz="1700" spc="-5" dirty="0">
                <a:latin typeface="Tahoma"/>
                <a:cs typeface="Tahoma"/>
              </a:rPr>
              <a:t>One</a:t>
            </a:r>
            <a:r>
              <a:rPr sz="1700" spc="25" dirty="0">
                <a:latin typeface="Tahoma"/>
                <a:cs typeface="Tahoma"/>
              </a:rPr>
              <a:t> </a:t>
            </a:r>
            <a:r>
              <a:rPr sz="1700" spc="-5" dirty="0">
                <a:latin typeface="Tahoma"/>
                <a:cs typeface="Tahoma"/>
              </a:rPr>
              <a:t>way</a:t>
            </a:r>
            <a:r>
              <a:rPr sz="1700" spc="5" dirty="0">
                <a:latin typeface="Tahoma"/>
                <a:cs typeface="Tahoma"/>
              </a:rPr>
              <a:t> </a:t>
            </a:r>
            <a:r>
              <a:rPr sz="1700" spc="-5" dirty="0">
                <a:latin typeface="Tahoma"/>
                <a:cs typeface="Tahoma"/>
              </a:rPr>
              <a:t>to</a:t>
            </a:r>
            <a:r>
              <a:rPr sz="1700" spc="10" dirty="0">
                <a:latin typeface="Tahoma"/>
                <a:cs typeface="Tahoma"/>
              </a:rPr>
              <a:t> </a:t>
            </a:r>
            <a:r>
              <a:rPr sz="1700" spc="-5" dirty="0">
                <a:latin typeface="Tahoma"/>
                <a:cs typeface="Tahoma"/>
              </a:rPr>
              <a:t>accomplish</a:t>
            </a:r>
            <a:r>
              <a:rPr sz="1700" spc="5" dirty="0">
                <a:latin typeface="Tahoma"/>
                <a:cs typeface="Tahoma"/>
              </a:rPr>
              <a:t> </a:t>
            </a:r>
            <a:r>
              <a:rPr sz="1700" spc="-5" dirty="0">
                <a:latin typeface="Tahoma"/>
                <a:cs typeface="Tahoma"/>
              </a:rPr>
              <a:t>synchronization</a:t>
            </a:r>
            <a:r>
              <a:rPr sz="1700" spc="-15" dirty="0">
                <a:latin typeface="Tahoma"/>
                <a:cs typeface="Tahoma"/>
              </a:rPr>
              <a:t> </a:t>
            </a:r>
            <a:r>
              <a:rPr sz="1700" dirty="0">
                <a:latin typeface="Tahoma"/>
                <a:cs typeface="Tahoma"/>
              </a:rPr>
              <a:t>between</a:t>
            </a:r>
            <a:r>
              <a:rPr sz="1700" spc="20" dirty="0">
                <a:latin typeface="Tahoma"/>
                <a:cs typeface="Tahoma"/>
              </a:rPr>
              <a:t> </a:t>
            </a:r>
            <a:r>
              <a:rPr sz="1700" spc="-5" dirty="0">
                <a:latin typeface="Tahoma"/>
                <a:cs typeface="Tahoma"/>
              </a:rPr>
              <a:t>threads</a:t>
            </a:r>
            <a:endParaRPr sz="1700">
              <a:latin typeface="Tahoma"/>
              <a:cs typeface="Tahoma"/>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9082" y="807240"/>
            <a:ext cx="2669540" cy="452120"/>
          </a:xfrm>
          <a:prstGeom prst="rect">
            <a:avLst/>
          </a:prstGeom>
        </p:spPr>
        <p:txBody>
          <a:bodyPr vert="horz" wrap="square" lIns="0" tIns="12065" rIns="0" bIns="0" rtlCol="0">
            <a:spAutoFit/>
          </a:bodyPr>
          <a:lstStyle/>
          <a:p>
            <a:pPr marL="12700">
              <a:lnSpc>
                <a:spcPct val="100000"/>
              </a:lnSpc>
              <a:spcBef>
                <a:spcPts val="95"/>
              </a:spcBef>
            </a:pPr>
            <a:r>
              <a:rPr spc="-5" dirty="0"/>
              <a:t>Joinable</a:t>
            </a:r>
            <a:r>
              <a:rPr spc="-40" dirty="0"/>
              <a:t> </a:t>
            </a:r>
            <a:r>
              <a:rPr spc="-10" dirty="0"/>
              <a:t>Threads</a:t>
            </a:r>
          </a:p>
        </p:txBody>
      </p:sp>
      <p:sp>
        <p:nvSpPr>
          <p:cNvPr id="4" name="object 4"/>
          <p:cNvSpPr txBox="1"/>
          <p:nvPr/>
        </p:nvSpPr>
        <p:spPr>
          <a:xfrm>
            <a:off x="4629410" y="6871149"/>
            <a:ext cx="807720" cy="240665"/>
          </a:xfrm>
          <a:prstGeom prst="rect">
            <a:avLst/>
          </a:prstGeom>
        </p:spPr>
        <p:txBody>
          <a:bodyPr vert="horz" wrap="square" lIns="0" tIns="13335" rIns="0" bIns="0" rtlCol="0">
            <a:spAutoFit/>
          </a:bodyPr>
          <a:lstStyle/>
          <a:p>
            <a:pPr marL="12700">
              <a:lnSpc>
                <a:spcPct val="100000"/>
              </a:lnSpc>
              <a:spcBef>
                <a:spcPts val="105"/>
              </a:spcBef>
            </a:pPr>
            <a:r>
              <a:rPr sz="1400" spc="-15" dirty="0">
                <a:latin typeface="Tahoma"/>
                <a:cs typeface="Tahoma"/>
              </a:rPr>
              <a:t>4-Threads</a:t>
            </a:r>
            <a:endParaRPr sz="1400">
              <a:latin typeface="Tahoma"/>
              <a:cs typeface="Tahoma"/>
            </a:endParaRPr>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39370">
              <a:lnSpc>
                <a:spcPct val="100000"/>
              </a:lnSpc>
              <a:spcBef>
                <a:spcPts val="105"/>
              </a:spcBef>
            </a:pPr>
            <a:fld id="{81D60167-4931-47E6-BA6A-407CBD079E47}" type="slidenum">
              <a:rPr dirty="0"/>
              <a:t>56</a:t>
            </a:fld>
            <a:endParaRPr dirty="0"/>
          </a:p>
        </p:txBody>
      </p:sp>
      <p:sp>
        <p:nvSpPr>
          <p:cNvPr id="3" name="object 3"/>
          <p:cNvSpPr txBox="1"/>
          <p:nvPr/>
        </p:nvSpPr>
        <p:spPr>
          <a:xfrm>
            <a:off x="860584" y="1613410"/>
            <a:ext cx="8318500" cy="4378960"/>
          </a:xfrm>
          <a:prstGeom prst="rect">
            <a:avLst/>
          </a:prstGeom>
        </p:spPr>
        <p:txBody>
          <a:bodyPr vert="horz" wrap="square" lIns="0" tIns="12700" rIns="0" bIns="0" rtlCol="0">
            <a:spAutoFit/>
          </a:bodyPr>
          <a:lstStyle/>
          <a:p>
            <a:pPr marL="356235" indent="-344170">
              <a:lnSpc>
                <a:spcPct val="100000"/>
              </a:lnSpc>
              <a:spcBef>
                <a:spcPts val="100"/>
              </a:spcBef>
              <a:buChar char="•"/>
              <a:tabLst>
                <a:tab pos="356235" algn="l"/>
                <a:tab pos="356870" algn="l"/>
              </a:tabLst>
            </a:pPr>
            <a:r>
              <a:rPr sz="2100" spc="-5" dirty="0">
                <a:latin typeface="Tahoma"/>
                <a:cs typeface="Tahoma"/>
              </a:rPr>
              <a:t>Multiple</a:t>
            </a:r>
            <a:r>
              <a:rPr sz="2100" spc="-20" dirty="0">
                <a:latin typeface="Tahoma"/>
                <a:cs typeface="Tahoma"/>
              </a:rPr>
              <a:t> </a:t>
            </a:r>
            <a:r>
              <a:rPr sz="2100" spc="-5" dirty="0">
                <a:latin typeface="Tahoma"/>
                <a:cs typeface="Tahoma"/>
              </a:rPr>
              <a:t>threads</a:t>
            </a:r>
            <a:r>
              <a:rPr sz="2100" spc="-15" dirty="0">
                <a:latin typeface="Tahoma"/>
                <a:cs typeface="Tahoma"/>
              </a:rPr>
              <a:t> </a:t>
            </a:r>
            <a:r>
              <a:rPr sz="2100" dirty="0">
                <a:latin typeface="Tahoma"/>
                <a:cs typeface="Tahoma"/>
              </a:rPr>
              <a:t>cannot</a:t>
            </a:r>
            <a:r>
              <a:rPr sz="2100" spc="10" dirty="0">
                <a:latin typeface="Tahoma"/>
                <a:cs typeface="Tahoma"/>
              </a:rPr>
              <a:t> </a:t>
            </a:r>
            <a:r>
              <a:rPr sz="2100" spc="-5" dirty="0">
                <a:latin typeface="Tahoma"/>
                <a:cs typeface="Tahoma"/>
              </a:rPr>
              <a:t>wait</a:t>
            </a:r>
            <a:r>
              <a:rPr sz="2100" spc="5" dirty="0">
                <a:latin typeface="Tahoma"/>
                <a:cs typeface="Tahoma"/>
              </a:rPr>
              <a:t> </a:t>
            </a:r>
            <a:r>
              <a:rPr sz="2100" spc="-5" dirty="0">
                <a:latin typeface="Tahoma"/>
                <a:cs typeface="Tahoma"/>
              </a:rPr>
              <a:t>for </a:t>
            </a:r>
            <a:r>
              <a:rPr sz="2100" spc="5" dirty="0">
                <a:latin typeface="Tahoma"/>
                <a:cs typeface="Tahoma"/>
              </a:rPr>
              <a:t>the</a:t>
            </a:r>
            <a:r>
              <a:rPr sz="2100" spc="-15" dirty="0">
                <a:latin typeface="Tahoma"/>
                <a:cs typeface="Tahoma"/>
              </a:rPr>
              <a:t> </a:t>
            </a:r>
            <a:r>
              <a:rPr sz="2100" spc="-5" dirty="0">
                <a:latin typeface="Tahoma"/>
                <a:cs typeface="Tahoma"/>
              </a:rPr>
              <a:t>same</a:t>
            </a:r>
            <a:r>
              <a:rPr sz="2100" dirty="0">
                <a:latin typeface="Tahoma"/>
                <a:cs typeface="Tahoma"/>
              </a:rPr>
              <a:t> thread</a:t>
            </a:r>
            <a:r>
              <a:rPr sz="2100" spc="15" dirty="0">
                <a:latin typeface="Tahoma"/>
                <a:cs typeface="Tahoma"/>
              </a:rPr>
              <a:t> </a:t>
            </a:r>
            <a:r>
              <a:rPr sz="2100" spc="-5" dirty="0">
                <a:latin typeface="Tahoma"/>
                <a:cs typeface="Tahoma"/>
              </a:rPr>
              <a:t>to</a:t>
            </a:r>
            <a:r>
              <a:rPr sz="2100" spc="10" dirty="0">
                <a:latin typeface="Tahoma"/>
                <a:cs typeface="Tahoma"/>
              </a:rPr>
              <a:t> </a:t>
            </a:r>
            <a:r>
              <a:rPr sz="2100" spc="-5" dirty="0">
                <a:latin typeface="Tahoma"/>
                <a:cs typeface="Tahoma"/>
              </a:rPr>
              <a:t>terminate</a:t>
            </a:r>
            <a:endParaRPr sz="2100" dirty="0">
              <a:latin typeface="Tahoma"/>
              <a:cs typeface="Tahoma"/>
            </a:endParaRPr>
          </a:p>
          <a:p>
            <a:pPr>
              <a:lnSpc>
                <a:spcPct val="100000"/>
              </a:lnSpc>
              <a:spcBef>
                <a:spcPts val="30"/>
              </a:spcBef>
              <a:buFont typeface="Tahoma"/>
              <a:buChar char="•"/>
            </a:pPr>
            <a:endParaRPr sz="2300" dirty="0">
              <a:latin typeface="Tahoma"/>
              <a:cs typeface="Tahoma"/>
            </a:endParaRPr>
          </a:p>
          <a:p>
            <a:pPr marL="354965" marR="993775" indent="-342900">
              <a:lnSpc>
                <a:spcPct val="100000"/>
              </a:lnSpc>
              <a:buChar char="•"/>
              <a:tabLst>
                <a:tab pos="356235" algn="l"/>
                <a:tab pos="356870" algn="l"/>
              </a:tabLst>
            </a:pPr>
            <a:r>
              <a:rPr sz="2100" spc="-5" dirty="0">
                <a:latin typeface="Tahoma"/>
                <a:cs typeface="Tahoma"/>
              </a:rPr>
              <a:t>If </a:t>
            </a:r>
            <a:r>
              <a:rPr sz="2100" dirty="0">
                <a:latin typeface="Tahoma"/>
                <a:cs typeface="Tahoma"/>
              </a:rPr>
              <a:t>multiple thread </a:t>
            </a:r>
            <a:r>
              <a:rPr sz="2100" spc="-5" dirty="0">
                <a:latin typeface="Tahoma"/>
                <a:cs typeface="Tahoma"/>
              </a:rPr>
              <a:t>simultaneously try to join, </a:t>
            </a:r>
            <a:r>
              <a:rPr sz="2100" spc="5" dirty="0">
                <a:latin typeface="Tahoma"/>
                <a:cs typeface="Tahoma"/>
              </a:rPr>
              <a:t>the </a:t>
            </a:r>
            <a:r>
              <a:rPr sz="2100" dirty="0">
                <a:latin typeface="Tahoma"/>
                <a:cs typeface="Tahoma"/>
              </a:rPr>
              <a:t>results are </a:t>
            </a:r>
            <a:r>
              <a:rPr sz="2100" spc="-645" dirty="0">
                <a:latin typeface="Tahoma"/>
                <a:cs typeface="Tahoma"/>
              </a:rPr>
              <a:t> </a:t>
            </a:r>
            <a:r>
              <a:rPr sz="2100" spc="-5" dirty="0">
                <a:latin typeface="Tahoma"/>
                <a:cs typeface="Tahoma"/>
              </a:rPr>
              <a:t>undefined</a:t>
            </a:r>
            <a:endParaRPr sz="2100" dirty="0">
              <a:latin typeface="Tahoma"/>
              <a:cs typeface="Tahoma"/>
            </a:endParaRPr>
          </a:p>
          <a:p>
            <a:pPr marL="756285" lvl="1" indent="-287655">
              <a:lnSpc>
                <a:spcPct val="100000"/>
              </a:lnSpc>
              <a:spcBef>
                <a:spcPts val="465"/>
              </a:spcBef>
              <a:buChar char="–"/>
              <a:tabLst>
                <a:tab pos="756285" algn="l"/>
                <a:tab pos="756920" algn="l"/>
              </a:tabLst>
            </a:pPr>
            <a:r>
              <a:rPr sz="1900" spc="-10" dirty="0">
                <a:latin typeface="Tahoma"/>
                <a:cs typeface="Tahoma"/>
              </a:rPr>
              <a:t>For</a:t>
            </a:r>
            <a:r>
              <a:rPr sz="1900" spc="30" dirty="0">
                <a:latin typeface="Tahoma"/>
                <a:cs typeface="Tahoma"/>
              </a:rPr>
              <a:t> </a:t>
            </a:r>
            <a:r>
              <a:rPr sz="1900" spc="-10" dirty="0">
                <a:latin typeface="Tahoma"/>
                <a:cs typeface="Tahoma"/>
              </a:rPr>
              <a:t>example,</a:t>
            </a:r>
            <a:r>
              <a:rPr sz="1900" spc="25" dirty="0">
                <a:latin typeface="Tahoma"/>
                <a:cs typeface="Tahoma"/>
              </a:rPr>
              <a:t> </a:t>
            </a:r>
            <a:r>
              <a:rPr sz="1900" spc="-5" dirty="0">
                <a:latin typeface="Tahoma"/>
                <a:cs typeface="Tahoma"/>
              </a:rPr>
              <a:t>only</a:t>
            </a:r>
            <a:r>
              <a:rPr sz="1900" spc="40" dirty="0">
                <a:latin typeface="Tahoma"/>
                <a:cs typeface="Tahoma"/>
              </a:rPr>
              <a:t> </a:t>
            </a:r>
            <a:r>
              <a:rPr sz="1900" spc="-10" dirty="0">
                <a:latin typeface="Tahoma"/>
                <a:cs typeface="Tahoma"/>
              </a:rPr>
              <a:t>one</a:t>
            </a:r>
            <a:r>
              <a:rPr sz="1900" spc="15" dirty="0">
                <a:latin typeface="Tahoma"/>
                <a:cs typeface="Tahoma"/>
              </a:rPr>
              <a:t> </a:t>
            </a:r>
            <a:r>
              <a:rPr sz="1900" spc="-10" dirty="0">
                <a:latin typeface="Tahoma"/>
                <a:cs typeface="Tahoma"/>
              </a:rPr>
              <a:t>thread</a:t>
            </a:r>
            <a:r>
              <a:rPr sz="1900" spc="30" dirty="0">
                <a:latin typeface="Tahoma"/>
                <a:cs typeface="Tahoma"/>
              </a:rPr>
              <a:t> </a:t>
            </a:r>
            <a:r>
              <a:rPr sz="1900" spc="-5" dirty="0">
                <a:latin typeface="Tahoma"/>
                <a:cs typeface="Tahoma"/>
              </a:rPr>
              <a:t>returns</a:t>
            </a:r>
            <a:r>
              <a:rPr sz="1900" spc="35" dirty="0">
                <a:latin typeface="Tahoma"/>
                <a:cs typeface="Tahoma"/>
              </a:rPr>
              <a:t> </a:t>
            </a:r>
            <a:r>
              <a:rPr sz="1900" spc="-5" dirty="0">
                <a:latin typeface="Tahoma"/>
                <a:cs typeface="Tahoma"/>
              </a:rPr>
              <a:t>successfully</a:t>
            </a:r>
            <a:endParaRPr sz="1900" dirty="0">
              <a:latin typeface="Tahoma"/>
              <a:cs typeface="Tahoma"/>
            </a:endParaRPr>
          </a:p>
          <a:p>
            <a:pPr marL="756285" lvl="1" indent="-287655">
              <a:lnSpc>
                <a:spcPct val="100000"/>
              </a:lnSpc>
              <a:spcBef>
                <a:spcPts val="455"/>
              </a:spcBef>
              <a:buChar char="–"/>
              <a:tabLst>
                <a:tab pos="756285" algn="l"/>
                <a:tab pos="756920" algn="l"/>
              </a:tabLst>
            </a:pPr>
            <a:r>
              <a:rPr sz="1900" spc="-10" dirty="0">
                <a:latin typeface="Tahoma"/>
                <a:cs typeface="Tahoma"/>
              </a:rPr>
              <a:t>The</a:t>
            </a:r>
            <a:r>
              <a:rPr sz="1900" spc="15" dirty="0">
                <a:latin typeface="Tahoma"/>
                <a:cs typeface="Tahoma"/>
              </a:rPr>
              <a:t> </a:t>
            </a:r>
            <a:r>
              <a:rPr sz="1900" spc="-5" dirty="0">
                <a:latin typeface="Tahoma"/>
                <a:cs typeface="Tahoma"/>
              </a:rPr>
              <a:t>other</a:t>
            </a:r>
            <a:r>
              <a:rPr sz="1900" spc="10" dirty="0">
                <a:latin typeface="Tahoma"/>
                <a:cs typeface="Tahoma"/>
              </a:rPr>
              <a:t> </a:t>
            </a:r>
            <a:r>
              <a:rPr sz="1900" spc="-10" dirty="0">
                <a:latin typeface="Tahoma"/>
                <a:cs typeface="Tahoma"/>
              </a:rPr>
              <a:t>threads</a:t>
            </a:r>
            <a:r>
              <a:rPr sz="1900" spc="35" dirty="0">
                <a:latin typeface="Tahoma"/>
                <a:cs typeface="Tahoma"/>
              </a:rPr>
              <a:t> </a:t>
            </a:r>
            <a:r>
              <a:rPr sz="1900" spc="-5" dirty="0">
                <a:latin typeface="Tahoma"/>
                <a:cs typeface="Tahoma"/>
              </a:rPr>
              <a:t>fail</a:t>
            </a:r>
            <a:r>
              <a:rPr sz="1900" spc="30" dirty="0">
                <a:latin typeface="Tahoma"/>
                <a:cs typeface="Tahoma"/>
              </a:rPr>
              <a:t> </a:t>
            </a:r>
            <a:r>
              <a:rPr sz="1900" spc="-10" dirty="0">
                <a:latin typeface="Tahoma"/>
                <a:cs typeface="Tahoma"/>
              </a:rPr>
              <a:t>with</a:t>
            </a:r>
            <a:r>
              <a:rPr sz="1900" spc="15" dirty="0">
                <a:latin typeface="Tahoma"/>
                <a:cs typeface="Tahoma"/>
              </a:rPr>
              <a:t> </a:t>
            </a:r>
            <a:r>
              <a:rPr sz="1900" dirty="0">
                <a:latin typeface="Tahoma"/>
                <a:cs typeface="Tahoma"/>
              </a:rPr>
              <a:t>an</a:t>
            </a:r>
            <a:r>
              <a:rPr sz="1900" spc="15" dirty="0">
                <a:latin typeface="Tahoma"/>
                <a:cs typeface="Tahoma"/>
              </a:rPr>
              <a:t> </a:t>
            </a:r>
            <a:r>
              <a:rPr sz="1900" spc="-5" dirty="0">
                <a:latin typeface="Tahoma"/>
                <a:cs typeface="Tahoma"/>
              </a:rPr>
              <a:t>error</a:t>
            </a:r>
            <a:r>
              <a:rPr sz="1900" spc="30" dirty="0">
                <a:latin typeface="Tahoma"/>
                <a:cs typeface="Tahoma"/>
              </a:rPr>
              <a:t> </a:t>
            </a:r>
            <a:r>
              <a:rPr sz="1900" spc="-10" dirty="0">
                <a:latin typeface="Tahoma"/>
                <a:cs typeface="Tahoma"/>
              </a:rPr>
              <a:t>of</a:t>
            </a:r>
            <a:r>
              <a:rPr sz="1900" spc="20" dirty="0">
                <a:latin typeface="Tahoma"/>
                <a:cs typeface="Tahoma"/>
              </a:rPr>
              <a:t> </a:t>
            </a:r>
            <a:r>
              <a:rPr sz="1900" spc="-5" dirty="0">
                <a:latin typeface="Tahoma"/>
                <a:cs typeface="Tahoma"/>
              </a:rPr>
              <a:t>ESRCH</a:t>
            </a:r>
            <a:r>
              <a:rPr sz="1900" dirty="0">
                <a:latin typeface="Tahoma"/>
                <a:cs typeface="Tahoma"/>
              </a:rPr>
              <a:t> or</a:t>
            </a:r>
            <a:r>
              <a:rPr sz="1900" spc="10" dirty="0">
                <a:latin typeface="Tahoma"/>
                <a:cs typeface="Tahoma"/>
              </a:rPr>
              <a:t> </a:t>
            </a:r>
            <a:r>
              <a:rPr sz="1900" spc="-5" dirty="0">
                <a:latin typeface="Tahoma"/>
                <a:cs typeface="Tahoma"/>
              </a:rPr>
              <a:t>EINVAL</a:t>
            </a:r>
            <a:endParaRPr sz="1900" dirty="0">
              <a:latin typeface="Tahoma"/>
              <a:cs typeface="Tahoma"/>
            </a:endParaRPr>
          </a:p>
          <a:p>
            <a:pPr lvl="1">
              <a:lnSpc>
                <a:spcPct val="100000"/>
              </a:lnSpc>
              <a:spcBef>
                <a:spcPts val="35"/>
              </a:spcBef>
              <a:buFont typeface="Tahoma"/>
              <a:buChar char="–"/>
            </a:pPr>
            <a:endParaRPr sz="2150" dirty="0">
              <a:latin typeface="Tahoma"/>
              <a:cs typeface="Tahoma"/>
            </a:endParaRPr>
          </a:p>
          <a:p>
            <a:pPr marL="354965" marR="290195" indent="-342900">
              <a:lnSpc>
                <a:spcPct val="103400"/>
              </a:lnSpc>
              <a:buChar char="•"/>
              <a:tabLst>
                <a:tab pos="356235" algn="l"/>
                <a:tab pos="356870" algn="l"/>
              </a:tabLst>
            </a:pPr>
            <a:r>
              <a:rPr sz="2100" spc="-5" dirty="0">
                <a:latin typeface="Tahoma"/>
                <a:cs typeface="Tahoma"/>
              </a:rPr>
              <a:t>After </a:t>
            </a:r>
            <a:r>
              <a:rPr sz="2100" spc="-5" dirty="0">
                <a:solidFill>
                  <a:srgbClr val="0070BF"/>
                </a:solidFill>
                <a:latin typeface="Consolas"/>
                <a:cs typeface="Consolas"/>
              </a:rPr>
              <a:t>pthread_join()</a:t>
            </a:r>
            <a:r>
              <a:rPr sz="2100" spc="-5" dirty="0">
                <a:latin typeface="Tahoma"/>
                <a:cs typeface="Tahoma"/>
              </a:rPr>
              <a:t>returns, </a:t>
            </a:r>
            <a:r>
              <a:rPr sz="2100" spc="5" dirty="0">
                <a:latin typeface="Tahoma"/>
                <a:cs typeface="Tahoma"/>
              </a:rPr>
              <a:t>any </a:t>
            </a:r>
            <a:r>
              <a:rPr sz="2100" dirty="0">
                <a:latin typeface="Tahoma"/>
                <a:cs typeface="Tahoma"/>
              </a:rPr>
              <a:t>stack storage </a:t>
            </a:r>
            <a:r>
              <a:rPr sz="2100" spc="-5" dirty="0">
                <a:latin typeface="Tahoma"/>
                <a:cs typeface="Tahoma"/>
              </a:rPr>
              <a:t>associated </a:t>
            </a:r>
            <a:r>
              <a:rPr sz="2100" dirty="0">
                <a:latin typeface="Tahoma"/>
                <a:cs typeface="Tahoma"/>
              </a:rPr>
              <a:t>with </a:t>
            </a:r>
            <a:r>
              <a:rPr sz="2100" spc="-645" dirty="0">
                <a:latin typeface="Tahoma"/>
                <a:cs typeface="Tahoma"/>
              </a:rPr>
              <a:t> </a:t>
            </a:r>
            <a:r>
              <a:rPr sz="2100" spc="5" dirty="0">
                <a:latin typeface="Tahoma"/>
                <a:cs typeface="Tahoma"/>
              </a:rPr>
              <a:t>the</a:t>
            </a:r>
            <a:r>
              <a:rPr sz="2100" spc="-25" dirty="0">
                <a:latin typeface="Tahoma"/>
                <a:cs typeface="Tahoma"/>
              </a:rPr>
              <a:t> </a:t>
            </a:r>
            <a:r>
              <a:rPr sz="2100" dirty="0">
                <a:latin typeface="Tahoma"/>
                <a:cs typeface="Tahoma"/>
              </a:rPr>
              <a:t>thread</a:t>
            </a:r>
            <a:r>
              <a:rPr sz="2100" spc="-15" dirty="0">
                <a:latin typeface="Tahoma"/>
                <a:cs typeface="Tahoma"/>
              </a:rPr>
              <a:t> </a:t>
            </a:r>
            <a:r>
              <a:rPr sz="2100" dirty="0">
                <a:latin typeface="Tahoma"/>
                <a:cs typeface="Tahoma"/>
              </a:rPr>
              <a:t>can</a:t>
            </a:r>
            <a:r>
              <a:rPr sz="2100" spc="20" dirty="0">
                <a:latin typeface="Tahoma"/>
                <a:cs typeface="Tahoma"/>
              </a:rPr>
              <a:t> </a:t>
            </a:r>
            <a:r>
              <a:rPr sz="2100" spc="-5" dirty="0">
                <a:latin typeface="Tahoma"/>
                <a:cs typeface="Tahoma"/>
              </a:rPr>
              <a:t>be</a:t>
            </a:r>
            <a:r>
              <a:rPr sz="2100" dirty="0">
                <a:latin typeface="Tahoma"/>
                <a:cs typeface="Tahoma"/>
              </a:rPr>
              <a:t> </a:t>
            </a:r>
            <a:r>
              <a:rPr sz="2100" spc="-5" dirty="0">
                <a:latin typeface="Tahoma"/>
                <a:cs typeface="Tahoma"/>
              </a:rPr>
              <a:t>reclaimed</a:t>
            </a:r>
            <a:r>
              <a:rPr sz="2100" spc="-20" dirty="0">
                <a:latin typeface="Tahoma"/>
                <a:cs typeface="Tahoma"/>
              </a:rPr>
              <a:t> </a:t>
            </a:r>
            <a:r>
              <a:rPr sz="2100" spc="-5" dirty="0">
                <a:latin typeface="Tahoma"/>
                <a:cs typeface="Tahoma"/>
              </a:rPr>
              <a:t>by</a:t>
            </a:r>
            <a:r>
              <a:rPr sz="2100" spc="15" dirty="0">
                <a:latin typeface="Tahoma"/>
                <a:cs typeface="Tahoma"/>
              </a:rPr>
              <a:t> </a:t>
            </a:r>
            <a:r>
              <a:rPr sz="2100" spc="5" dirty="0">
                <a:latin typeface="Tahoma"/>
                <a:cs typeface="Tahoma"/>
              </a:rPr>
              <a:t>the</a:t>
            </a:r>
            <a:r>
              <a:rPr sz="2100" spc="-20" dirty="0">
                <a:latin typeface="Tahoma"/>
                <a:cs typeface="Tahoma"/>
              </a:rPr>
              <a:t> </a:t>
            </a:r>
            <a:r>
              <a:rPr sz="2100" spc="-5" dirty="0">
                <a:latin typeface="Tahoma"/>
                <a:cs typeface="Tahoma"/>
              </a:rPr>
              <a:t>process</a:t>
            </a:r>
            <a:endParaRPr sz="2100" dirty="0">
              <a:latin typeface="Tahoma"/>
              <a:cs typeface="Tahoma"/>
            </a:endParaRPr>
          </a:p>
          <a:p>
            <a:pPr>
              <a:lnSpc>
                <a:spcPct val="100000"/>
              </a:lnSpc>
              <a:spcBef>
                <a:spcPts val="30"/>
              </a:spcBef>
              <a:buFont typeface="Tahoma"/>
              <a:buChar char="•"/>
            </a:pPr>
            <a:endParaRPr sz="2300" dirty="0">
              <a:latin typeface="Tahoma"/>
              <a:cs typeface="Tahoma"/>
            </a:endParaRPr>
          </a:p>
          <a:p>
            <a:pPr marL="354965" marR="5080" indent="-342900">
              <a:lnSpc>
                <a:spcPct val="100000"/>
              </a:lnSpc>
              <a:buChar char="•"/>
              <a:tabLst>
                <a:tab pos="356235" algn="l"/>
                <a:tab pos="356870" algn="l"/>
              </a:tabLst>
            </a:pPr>
            <a:r>
              <a:rPr sz="2100" spc="-5" dirty="0">
                <a:latin typeface="Tahoma"/>
                <a:cs typeface="Tahoma"/>
              </a:rPr>
              <a:t>Threads</a:t>
            </a:r>
            <a:r>
              <a:rPr sz="2100" dirty="0">
                <a:latin typeface="Tahoma"/>
                <a:cs typeface="Tahoma"/>
              </a:rPr>
              <a:t> which</a:t>
            </a:r>
            <a:r>
              <a:rPr sz="2100" spc="-5" dirty="0">
                <a:latin typeface="Tahoma"/>
                <a:cs typeface="Tahoma"/>
              </a:rPr>
              <a:t> </a:t>
            </a:r>
            <a:r>
              <a:rPr sz="2100" dirty="0">
                <a:latin typeface="Tahoma"/>
                <a:cs typeface="Tahoma"/>
              </a:rPr>
              <a:t>have</a:t>
            </a:r>
            <a:r>
              <a:rPr sz="2100" spc="5" dirty="0">
                <a:latin typeface="Tahoma"/>
                <a:cs typeface="Tahoma"/>
              </a:rPr>
              <a:t> </a:t>
            </a:r>
            <a:r>
              <a:rPr sz="2100" spc="-5" dirty="0">
                <a:latin typeface="Tahoma"/>
                <a:cs typeface="Tahoma"/>
              </a:rPr>
              <a:t>exited</a:t>
            </a:r>
            <a:r>
              <a:rPr sz="2100" spc="-15" dirty="0">
                <a:latin typeface="Tahoma"/>
                <a:cs typeface="Tahoma"/>
              </a:rPr>
              <a:t> </a:t>
            </a:r>
            <a:r>
              <a:rPr sz="2100" spc="-5" dirty="0">
                <a:latin typeface="Tahoma"/>
                <a:cs typeface="Tahoma"/>
              </a:rPr>
              <a:t>but</a:t>
            </a:r>
            <a:r>
              <a:rPr sz="2100" spc="10" dirty="0">
                <a:latin typeface="Tahoma"/>
                <a:cs typeface="Tahoma"/>
              </a:rPr>
              <a:t> </a:t>
            </a:r>
            <a:r>
              <a:rPr sz="2100" spc="-5" dirty="0">
                <a:latin typeface="Tahoma"/>
                <a:cs typeface="Tahoma"/>
              </a:rPr>
              <a:t>have</a:t>
            </a:r>
            <a:r>
              <a:rPr sz="2100" dirty="0">
                <a:latin typeface="Tahoma"/>
                <a:cs typeface="Tahoma"/>
              </a:rPr>
              <a:t> </a:t>
            </a:r>
            <a:r>
              <a:rPr sz="2100" spc="-5" dirty="0">
                <a:latin typeface="Tahoma"/>
                <a:cs typeface="Tahoma"/>
              </a:rPr>
              <a:t>not</a:t>
            </a:r>
            <a:r>
              <a:rPr sz="2100" spc="10" dirty="0">
                <a:latin typeface="Tahoma"/>
                <a:cs typeface="Tahoma"/>
              </a:rPr>
              <a:t> </a:t>
            </a:r>
            <a:r>
              <a:rPr sz="2100" spc="-5" dirty="0">
                <a:latin typeface="Tahoma"/>
                <a:cs typeface="Tahoma"/>
              </a:rPr>
              <a:t>been</a:t>
            </a:r>
            <a:r>
              <a:rPr sz="2100" spc="20" dirty="0">
                <a:latin typeface="Tahoma"/>
                <a:cs typeface="Tahoma"/>
              </a:rPr>
              <a:t> </a:t>
            </a:r>
            <a:r>
              <a:rPr sz="2100" spc="-5" dirty="0">
                <a:latin typeface="Tahoma"/>
                <a:cs typeface="Tahoma"/>
              </a:rPr>
              <a:t>joined</a:t>
            </a:r>
            <a:r>
              <a:rPr sz="2100" spc="-10" dirty="0">
                <a:latin typeface="Tahoma"/>
                <a:cs typeface="Tahoma"/>
              </a:rPr>
              <a:t> are</a:t>
            </a:r>
            <a:r>
              <a:rPr sz="2100" dirty="0">
                <a:latin typeface="Tahoma"/>
                <a:cs typeface="Tahoma"/>
              </a:rPr>
              <a:t> equivalent </a:t>
            </a:r>
            <a:r>
              <a:rPr sz="2100" spc="-640" dirty="0">
                <a:latin typeface="Tahoma"/>
                <a:cs typeface="Tahoma"/>
              </a:rPr>
              <a:t> </a:t>
            </a:r>
            <a:r>
              <a:rPr sz="2100" spc="5" dirty="0">
                <a:latin typeface="Tahoma"/>
                <a:cs typeface="Tahoma"/>
              </a:rPr>
              <a:t>to</a:t>
            </a:r>
            <a:r>
              <a:rPr sz="2100" spc="-20" dirty="0">
                <a:latin typeface="Tahoma"/>
                <a:cs typeface="Tahoma"/>
              </a:rPr>
              <a:t> </a:t>
            </a:r>
            <a:r>
              <a:rPr sz="2100" spc="-5" dirty="0">
                <a:latin typeface="Tahoma"/>
                <a:cs typeface="Tahoma"/>
              </a:rPr>
              <a:t>zombie</a:t>
            </a:r>
            <a:r>
              <a:rPr sz="2100" spc="-20" dirty="0">
                <a:latin typeface="Tahoma"/>
                <a:cs typeface="Tahoma"/>
              </a:rPr>
              <a:t> </a:t>
            </a:r>
            <a:r>
              <a:rPr sz="2100" spc="-5" dirty="0">
                <a:latin typeface="Tahoma"/>
                <a:cs typeface="Tahoma"/>
              </a:rPr>
              <a:t>processes</a:t>
            </a:r>
            <a:endParaRPr sz="2100" dirty="0">
              <a:latin typeface="Tahoma"/>
              <a:cs typeface="Tahoma"/>
            </a:endParaRPr>
          </a:p>
          <a:p>
            <a:pPr marL="756285" lvl="1" indent="-287655">
              <a:lnSpc>
                <a:spcPct val="100000"/>
              </a:lnSpc>
              <a:spcBef>
                <a:spcPts val="465"/>
              </a:spcBef>
              <a:buChar char="–"/>
              <a:tabLst>
                <a:tab pos="756285" algn="l"/>
                <a:tab pos="756920" algn="l"/>
              </a:tabLst>
            </a:pPr>
            <a:r>
              <a:rPr sz="1900" spc="-10" dirty="0">
                <a:latin typeface="Tahoma"/>
                <a:cs typeface="Tahoma"/>
              </a:rPr>
              <a:t>Their</a:t>
            </a:r>
            <a:r>
              <a:rPr sz="1900" spc="30" dirty="0">
                <a:latin typeface="Tahoma"/>
                <a:cs typeface="Tahoma"/>
              </a:rPr>
              <a:t> </a:t>
            </a:r>
            <a:r>
              <a:rPr sz="1900" spc="-5" dirty="0">
                <a:latin typeface="Tahoma"/>
                <a:cs typeface="Tahoma"/>
              </a:rPr>
              <a:t>resources</a:t>
            </a:r>
            <a:r>
              <a:rPr sz="1900" spc="35" dirty="0">
                <a:latin typeface="Tahoma"/>
                <a:cs typeface="Tahoma"/>
              </a:rPr>
              <a:t> </a:t>
            </a:r>
            <a:r>
              <a:rPr sz="1900" spc="-10" dirty="0">
                <a:latin typeface="Tahoma"/>
                <a:cs typeface="Tahoma"/>
              </a:rPr>
              <a:t>cannot</a:t>
            </a:r>
            <a:r>
              <a:rPr sz="1900" spc="40" dirty="0">
                <a:latin typeface="Tahoma"/>
                <a:cs typeface="Tahoma"/>
              </a:rPr>
              <a:t> </a:t>
            </a:r>
            <a:r>
              <a:rPr sz="1900" spc="-10" dirty="0">
                <a:latin typeface="Tahoma"/>
                <a:cs typeface="Tahoma"/>
              </a:rPr>
              <a:t>be</a:t>
            </a:r>
            <a:r>
              <a:rPr sz="1900" dirty="0">
                <a:latin typeface="Tahoma"/>
                <a:cs typeface="Tahoma"/>
              </a:rPr>
              <a:t> </a:t>
            </a:r>
            <a:r>
              <a:rPr sz="1900" spc="-10" dirty="0">
                <a:latin typeface="Tahoma"/>
                <a:cs typeface="Tahoma"/>
              </a:rPr>
              <a:t>fully</a:t>
            </a:r>
            <a:r>
              <a:rPr sz="1900" spc="35" dirty="0">
                <a:latin typeface="Tahoma"/>
                <a:cs typeface="Tahoma"/>
              </a:rPr>
              <a:t> </a:t>
            </a:r>
            <a:r>
              <a:rPr sz="1900" spc="-5" dirty="0">
                <a:latin typeface="Tahoma"/>
                <a:cs typeface="Tahoma"/>
              </a:rPr>
              <a:t>recovered</a:t>
            </a:r>
            <a:endParaRPr sz="1900" dirty="0">
              <a:latin typeface="Tahoma"/>
              <a:cs typeface="Tahoma"/>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9082" y="807240"/>
            <a:ext cx="4236085" cy="452120"/>
          </a:xfrm>
          <a:prstGeom prst="rect">
            <a:avLst/>
          </a:prstGeom>
        </p:spPr>
        <p:txBody>
          <a:bodyPr vert="horz" wrap="square" lIns="0" tIns="12065" rIns="0" bIns="0" rtlCol="0">
            <a:spAutoFit/>
          </a:bodyPr>
          <a:lstStyle/>
          <a:p>
            <a:pPr marL="12700">
              <a:lnSpc>
                <a:spcPct val="100000"/>
              </a:lnSpc>
              <a:spcBef>
                <a:spcPts val="95"/>
              </a:spcBef>
            </a:pPr>
            <a:r>
              <a:rPr spc="-5" dirty="0"/>
              <a:t>Joinable</a:t>
            </a:r>
            <a:r>
              <a:rPr spc="-20" dirty="0"/>
              <a:t> </a:t>
            </a:r>
            <a:r>
              <a:rPr spc="-5" dirty="0"/>
              <a:t>Threads:</a:t>
            </a:r>
            <a:r>
              <a:rPr spc="-10" dirty="0"/>
              <a:t> </a:t>
            </a:r>
            <a:r>
              <a:rPr spc="-5" dirty="0"/>
              <a:t>Example</a:t>
            </a:r>
          </a:p>
        </p:txBody>
      </p:sp>
      <p:grpSp>
        <p:nvGrpSpPr>
          <p:cNvPr id="3" name="object 3"/>
          <p:cNvGrpSpPr/>
          <p:nvPr/>
        </p:nvGrpSpPr>
        <p:grpSpPr>
          <a:xfrm>
            <a:off x="690372" y="1636775"/>
            <a:ext cx="8679180" cy="5076825"/>
            <a:chOff x="690372" y="1636775"/>
            <a:chExt cx="8679180" cy="5076825"/>
          </a:xfrm>
        </p:grpSpPr>
        <p:sp>
          <p:nvSpPr>
            <p:cNvPr id="4" name="object 4"/>
            <p:cNvSpPr/>
            <p:nvPr/>
          </p:nvSpPr>
          <p:spPr>
            <a:xfrm>
              <a:off x="708659" y="5038344"/>
              <a:ext cx="3976370" cy="1656714"/>
            </a:xfrm>
            <a:custGeom>
              <a:avLst/>
              <a:gdLst/>
              <a:ahLst/>
              <a:cxnLst/>
              <a:rect l="l" t="t" r="r" b="b"/>
              <a:pathLst>
                <a:path w="3976370" h="1656715">
                  <a:moveTo>
                    <a:pt x="3976115" y="1656587"/>
                  </a:moveTo>
                  <a:lnTo>
                    <a:pt x="0" y="1656587"/>
                  </a:lnTo>
                  <a:lnTo>
                    <a:pt x="0" y="0"/>
                  </a:lnTo>
                  <a:lnTo>
                    <a:pt x="3976115" y="0"/>
                  </a:lnTo>
                  <a:lnTo>
                    <a:pt x="3976115" y="1656587"/>
                  </a:lnTo>
                  <a:close/>
                </a:path>
              </a:pathLst>
            </a:custGeom>
            <a:solidFill>
              <a:srgbClr val="BADFE2"/>
            </a:solidFill>
          </p:spPr>
          <p:txBody>
            <a:bodyPr wrap="square" lIns="0" tIns="0" rIns="0" bIns="0" rtlCol="0"/>
            <a:lstStyle/>
            <a:p>
              <a:endParaRPr/>
            </a:p>
          </p:txBody>
        </p:sp>
        <p:sp>
          <p:nvSpPr>
            <p:cNvPr id="5" name="object 5"/>
            <p:cNvSpPr/>
            <p:nvPr/>
          </p:nvSpPr>
          <p:spPr>
            <a:xfrm>
              <a:off x="690372" y="5020055"/>
              <a:ext cx="4013200" cy="1693545"/>
            </a:xfrm>
            <a:custGeom>
              <a:avLst/>
              <a:gdLst/>
              <a:ahLst/>
              <a:cxnLst/>
              <a:rect l="l" t="t" r="r" b="b"/>
              <a:pathLst>
                <a:path w="4013200" h="1693545">
                  <a:moveTo>
                    <a:pt x="4012692" y="1693164"/>
                  </a:moveTo>
                  <a:lnTo>
                    <a:pt x="0" y="1693164"/>
                  </a:lnTo>
                  <a:lnTo>
                    <a:pt x="0" y="0"/>
                  </a:lnTo>
                  <a:lnTo>
                    <a:pt x="4012692" y="0"/>
                  </a:lnTo>
                  <a:lnTo>
                    <a:pt x="4012692" y="18288"/>
                  </a:lnTo>
                  <a:lnTo>
                    <a:pt x="38100" y="18288"/>
                  </a:lnTo>
                  <a:lnTo>
                    <a:pt x="18288" y="38100"/>
                  </a:lnTo>
                  <a:lnTo>
                    <a:pt x="38100" y="38100"/>
                  </a:lnTo>
                  <a:lnTo>
                    <a:pt x="38100" y="1655064"/>
                  </a:lnTo>
                  <a:lnTo>
                    <a:pt x="18288" y="1655064"/>
                  </a:lnTo>
                  <a:lnTo>
                    <a:pt x="38100" y="1674876"/>
                  </a:lnTo>
                  <a:lnTo>
                    <a:pt x="4012692" y="1674876"/>
                  </a:lnTo>
                  <a:lnTo>
                    <a:pt x="4012692" y="1693164"/>
                  </a:lnTo>
                  <a:close/>
                </a:path>
                <a:path w="4013200" h="1693545">
                  <a:moveTo>
                    <a:pt x="38100" y="38100"/>
                  </a:moveTo>
                  <a:lnTo>
                    <a:pt x="18288" y="38100"/>
                  </a:lnTo>
                  <a:lnTo>
                    <a:pt x="38100" y="18288"/>
                  </a:lnTo>
                  <a:lnTo>
                    <a:pt x="38100" y="38100"/>
                  </a:lnTo>
                  <a:close/>
                </a:path>
                <a:path w="4013200" h="1693545">
                  <a:moveTo>
                    <a:pt x="3974592" y="38100"/>
                  </a:moveTo>
                  <a:lnTo>
                    <a:pt x="38100" y="38100"/>
                  </a:lnTo>
                  <a:lnTo>
                    <a:pt x="38100" y="18288"/>
                  </a:lnTo>
                  <a:lnTo>
                    <a:pt x="3974592" y="18288"/>
                  </a:lnTo>
                  <a:lnTo>
                    <a:pt x="3974592" y="38100"/>
                  </a:lnTo>
                  <a:close/>
                </a:path>
                <a:path w="4013200" h="1693545">
                  <a:moveTo>
                    <a:pt x="3974592" y="1674876"/>
                  </a:moveTo>
                  <a:lnTo>
                    <a:pt x="3974592" y="18288"/>
                  </a:lnTo>
                  <a:lnTo>
                    <a:pt x="3994403" y="38100"/>
                  </a:lnTo>
                  <a:lnTo>
                    <a:pt x="4012692" y="38100"/>
                  </a:lnTo>
                  <a:lnTo>
                    <a:pt x="4012692" y="1655064"/>
                  </a:lnTo>
                  <a:lnTo>
                    <a:pt x="3994403" y="1655064"/>
                  </a:lnTo>
                  <a:lnTo>
                    <a:pt x="3974592" y="1674876"/>
                  </a:lnTo>
                  <a:close/>
                </a:path>
                <a:path w="4013200" h="1693545">
                  <a:moveTo>
                    <a:pt x="4012692" y="38100"/>
                  </a:moveTo>
                  <a:lnTo>
                    <a:pt x="3994403" y="38100"/>
                  </a:lnTo>
                  <a:lnTo>
                    <a:pt x="3974592" y="18288"/>
                  </a:lnTo>
                  <a:lnTo>
                    <a:pt x="4012692" y="18288"/>
                  </a:lnTo>
                  <a:lnTo>
                    <a:pt x="4012692" y="38100"/>
                  </a:lnTo>
                  <a:close/>
                </a:path>
                <a:path w="4013200" h="1693545">
                  <a:moveTo>
                    <a:pt x="38100" y="1674876"/>
                  </a:moveTo>
                  <a:lnTo>
                    <a:pt x="18288" y="1655064"/>
                  </a:lnTo>
                  <a:lnTo>
                    <a:pt x="38100" y="1655064"/>
                  </a:lnTo>
                  <a:lnTo>
                    <a:pt x="38100" y="1674876"/>
                  </a:lnTo>
                  <a:close/>
                </a:path>
                <a:path w="4013200" h="1693545">
                  <a:moveTo>
                    <a:pt x="3974592" y="1674876"/>
                  </a:moveTo>
                  <a:lnTo>
                    <a:pt x="38100" y="1674876"/>
                  </a:lnTo>
                  <a:lnTo>
                    <a:pt x="38100" y="1655064"/>
                  </a:lnTo>
                  <a:lnTo>
                    <a:pt x="3974592" y="1655064"/>
                  </a:lnTo>
                  <a:lnTo>
                    <a:pt x="3974592" y="1674876"/>
                  </a:lnTo>
                  <a:close/>
                </a:path>
                <a:path w="4013200" h="1693545">
                  <a:moveTo>
                    <a:pt x="4012692" y="1674876"/>
                  </a:moveTo>
                  <a:lnTo>
                    <a:pt x="3974592" y="1674876"/>
                  </a:lnTo>
                  <a:lnTo>
                    <a:pt x="3994403" y="1655064"/>
                  </a:lnTo>
                  <a:lnTo>
                    <a:pt x="4012692" y="1655064"/>
                  </a:lnTo>
                  <a:lnTo>
                    <a:pt x="4012692" y="1674876"/>
                  </a:lnTo>
                  <a:close/>
                </a:path>
              </a:pathLst>
            </a:custGeom>
            <a:solidFill>
              <a:srgbClr val="FF0066"/>
            </a:solidFill>
          </p:spPr>
          <p:txBody>
            <a:bodyPr wrap="square" lIns="0" tIns="0" rIns="0" bIns="0" rtlCol="0"/>
            <a:lstStyle/>
            <a:p>
              <a:endParaRPr/>
            </a:p>
          </p:txBody>
        </p:sp>
        <p:sp>
          <p:nvSpPr>
            <p:cNvPr id="6" name="object 6"/>
            <p:cNvSpPr/>
            <p:nvPr/>
          </p:nvSpPr>
          <p:spPr>
            <a:xfrm>
              <a:off x="708659" y="2749296"/>
              <a:ext cx="3976370" cy="2232660"/>
            </a:xfrm>
            <a:custGeom>
              <a:avLst/>
              <a:gdLst/>
              <a:ahLst/>
              <a:cxnLst/>
              <a:rect l="l" t="t" r="r" b="b"/>
              <a:pathLst>
                <a:path w="3976370" h="2232660">
                  <a:moveTo>
                    <a:pt x="3976115" y="2232659"/>
                  </a:moveTo>
                  <a:lnTo>
                    <a:pt x="0" y="2232659"/>
                  </a:lnTo>
                  <a:lnTo>
                    <a:pt x="0" y="0"/>
                  </a:lnTo>
                  <a:lnTo>
                    <a:pt x="3976115" y="0"/>
                  </a:lnTo>
                  <a:lnTo>
                    <a:pt x="3976115" y="2232659"/>
                  </a:lnTo>
                  <a:close/>
                </a:path>
              </a:pathLst>
            </a:custGeom>
            <a:solidFill>
              <a:srgbClr val="BADFE2"/>
            </a:solidFill>
          </p:spPr>
          <p:txBody>
            <a:bodyPr wrap="square" lIns="0" tIns="0" rIns="0" bIns="0" rtlCol="0"/>
            <a:lstStyle/>
            <a:p>
              <a:endParaRPr/>
            </a:p>
          </p:txBody>
        </p:sp>
        <p:sp>
          <p:nvSpPr>
            <p:cNvPr id="7" name="object 7"/>
            <p:cNvSpPr/>
            <p:nvPr/>
          </p:nvSpPr>
          <p:spPr>
            <a:xfrm>
              <a:off x="690372" y="2729483"/>
              <a:ext cx="4013200" cy="2270760"/>
            </a:xfrm>
            <a:custGeom>
              <a:avLst/>
              <a:gdLst/>
              <a:ahLst/>
              <a:cxnLst/>
              <a:rect l="l" t="t" r="r" b="b"/>
              <a:pathLst>
                <a:path w="4013200" h="2270760">
                  <a:moveTo>
                    <a:pt x="4012692" y="2270760"/>
                  </a:moveTo>
                  <a:lnTo>
                    <a:pt x="0" y="2270760"/>
                  </a:lnTo>
                  <a:lnTo>
                    <a:pt x="0" y="0"/>
                  </a:lnTo>
                  <a:lnTo>
                    <a:pt x="4012692" y="0"/>
                  </a:lnTo>
                  <a:lnTo>
                    <a:pt x="4012692" y="19812"/>
                  </a:lnTo>
                  <a:lnTo>
                    <a:pt x="38100" y="19812"/>
                  </a:lnTo>
                  <a:lnTo>
                    <a:pt x="18288" y="38100"/>
                  </a:lnTo>
                  <a:lnTo>
                    <a:pt x="38100" y="38100"/>
                  </a:lnTo>
                  <a:lnTo>
                    <a:pt x="38100" y="2232660"/>
                  </a:lnTo>
                  <a:lnTo>
                    <a:pt x="18288" y="2232660"/>
                  </a:lnTo>
                  <a:lnTo>
                    <a:pt x="38100" y="2252472"/>
                  </a:lnTo>
                  <a:lnTo>
                    <a:pt x="4012692" y="2252472"/>
                  </a:lnTo>
                  <a:lnTo>
                    <a:pt x="4012692" y="2270760"/>
                  </a:lnTo>
                  <a:close/>
                </a:path>
                <a:path w="4013200" h="2270760">
                  <a:moveTo>
                    <a:pt x="38100" y="38100"/>
                  </a:moveTo>
                  <a:lnTo>
                    <a:pt x="18288" y="38100"/>
                  </a:lnTo>
                  <a:lnTo>
                    <a:pt x="38100" y="19812"/>
                  </a:lnTo>
                  <a:lnTo>
                    <a:pt x="38100" y="38100"/>
                  </a:lnTo>
                  <a:close/>
                </a:path>
                <a:path w="4013200" h="2270760">
                  <a:moveTo>
                    <a:pt x="3974592" y="38100"/>
                  </a:moveTo>
                  <a:lnTo>
                    <a:pt x="38100" y="38100"/>
                  </a:lnTo>
                  <a:lnTo>
                    <a:pt x="38100" y="19812"/>
                  </a:lnTo>
                  <a:lnTo>
                    <a:pt x="3974592" y="19812"/>
                  </a:lnTo>
                  <a:lnTo>
                    <a:pt x="3974592" y="38100"/>
                  </a:lnTo>
                  <a:close/>
                </a:path>
                <a:path w="4013200" h="2270760">
                  <a:moveTo>
                    <a:pt x="3974592" y="2252472"/>
                  </a:moveTo>
                  <a:lnTo>
                    <a:pt x="3974592" y="19812"/>
                  </a:lnTo>
                  <a:lnTo>
                    <a:pt x="3994403" y="38100"/>
                  </a:lnTo>
                  <a:lnTo>
                    <a:pt x="4012692" y="38100"/>
                  </a:lnTo>
                  <a:lnTo>
                    <a:pt x="4012692" y="2232660"/>
                  </a:lnTo>
                  <a:lnTo>
                    <a:pt x="3994403" y="2232660"/>
                  </a:lnTo>
                  <a:lnTo>
                    <a:pt x="3974592" y="2252472"/>
                  </a:lnTo>
                  <a:close/>
                </a:path>
                <a:path w="4013200" h="2270760">
                  <a:moveTo>
                    <a:pt x="4012692" y="38100"/>
                  </a:moveTo>
                  <a:lnTo>
                    <a:pt x="3994403" y="38100"/>
                  </a:lnTo>
                  <a:lnTo>
                    <a:pt x="3974592" y="19812"/>
                  </a:lnTo>
                  <a:lnTo>
                    <a:pt x="4012692" y="19812"/>
                  </a:lnTo>
                  <a:lnTo>
                    <a:pt x="4012692" y="38100"/>
                  </a:lnTo>
                  <a:close/>
                </a:path>
                <a:path w="4013200" h="2270760">
                  <a:moveTo>
                    <a:pt x="38100" y="2252472"/>
                  </a:moveTo>
                  <a:lnTo>
                    <a:pt x="18288" y="2232660"/>
                  </a:lnTo>
                  <a:lnTo>
                    <a:pt x="38100" y="2232660"/>
                  </a:lnTo>
                  <a:lnTo>
                    <a:pt x="38100" y="2252472"/>
                  </a:lnTo>
                  <a:close/>
                </a:path>
                <a:path w="4013200" h="2270760">
                  <a:moveTo>
                    <a:pt x="3974592" y="2252472"/>
                  </a:moveTo>
                  <a:lnTo>
                    <a:pt x="38100" y="2252472"/>
                  </a:lnTo>
                  <a:lnTo>
                    <a:pt x="38100" y="2232660"/>
                  </a:lnTo>
                  <a:lnTo>
                    <a:pt x="3974592" y="2232660"/>
                  </a:lnTo>
                  <a:lnTo>
                    <a:pt x="3974592" y="2252472"/>
                  </a:lnTo>
                  <a:close/>
                </a:path>
                <a:path w="4013200" h="2270760">
                  <a:moveTo>
                    <a:pt x="4012692" y="2252472"/>
                  </a:moveTo>
                  <a:lnTo>
                    <a:pt x="3974592" y="2252472"/>
                  </a:lnTo>
                  <a:lnTo>
                    <a:pt x="3994403" y="2232660"/>
                  </a:lnTo>
                  <a:lnTo>
                    <a:pt x="4012692" y="2232660"/>
                  </a:lnTo>
                  <a:lnTo>
                    <a:pt x="4012692" y="2252472"/>
                  </a:lnTo>
                  <a:close/>
                </a:path>
              </a:pathLst>
            </a:custGeom>
            <a:solidFill>
              <a:srgbClr val="FF0066"/>
            </a:solidFill>
          </p:spPr>
          <p:txBody>
            <a:bodyPr wrap="square" lIns="0" tIns="0" rIns="0" bIns="0" rtlCol="0"/>
            <a:lstStyle/>
            <a:p>
              <a:endParaRPr/>
            </a:p>
          </p:txBody>
        </p:sp>
        <p:sp>
          <p:nvSpPr>
            <p:cNvPr id="8" name="object 8"/>
            <p:cNvSpPr/>
            <p:nvPr/>
          </p:nvSpPr>
          <p:spPr>
            <a:xfrm>
              <a:off x="5100827" y="1655063"/>
              <a:ext cx="4250690" cy="1152525"/>
            </a:xfrm>
            <a:custGeom>
              <a:avLst/>
              <a:gdLst/>
              <a:ahLst/>
              <a:cxnLst/>
              <a:rect l="l" t="t" r="r" b="b"/>
              <a:pathLst>
                <a:path w="4250690" h="1152525">
                  <a:moveTo>
                    <a:pt x="4250435" y="1152144"/>
                  </a:moveTo>
                  <a:lnTo>
                    <a:pt x="0" y="1152144"/>
                  </a:lnTo>
                  <a:lnTo>
                    <a:pt x="0" y="0"/>
                  </a:lnTo>
                  <a:lnTo>
                    <a:pt x="4250435" y="0"/>
                  </a:lnTo>
                  <a:lnTo>
                    <a:pt x="4250435" y="1152144"/>
                  </a:lnTo>
                  <a:close/>
                </a:path>
              </a:pathLst>
            </a:custGeom>
            <a:solidFill>
              <a:srgbClr val="BADFE2"/>
            </a:solidFill>
          </p:spPr>
          <p:txBody>
            <a:bodyPr wrap="square" lIns="0" tIns="0" rIns="0" bIns="0" rtlCol="0"/>
            <a:lstStyle/>
            <a:p>
              <a:endParaRPr/>
            </a:p>
          </p:txBody>
        </p:sp>
        <p:sp>
          <p:nvSpPr>
            <p:cNvPr id="9" name="object 9"/>
            <p:cNvSpPr/>
            <p:nvPr/>
          </p:nvSpPr>
          <p:spPr>
            <a:xfrm>
              <a:off x="5082539" y="1636775"/>
              <a:ext cx="4287520" cy="1188720"/>
            </a:xfrm>
            <a:custGeom>
              <a:avLst/>
              <a:gdLst/>
              <a:ahLst/>
              <a:cxnLst/>
              <a:rect l="l" t="t" r="r" b="b"/>
              <a:pathLst>
                <a:path w="4287520" h="1188720">
                  <a:moveTo>
                    <a:pt x="4287012" y="1188720"/>
                  </a:moveTo>
                  <a:lnTo>
                    <a:pt x="0" y="1188720"/>
                  </a:lnTo>
                  <a:lnTo>
                    <a:pt x="0" y="0"/>
                  </a:lnTo>
                  <a:lnTo>
                    <a:pt x="4287012" y="0"/>
                  </a:lnTo>
                  <a:lnTo>
                    <a:pt x="4287012" y="18288"/>
                  </a:lnTo>
                  <a:lnTo>
                    <a:pt x="38100" y="18288"/>
                  </a:lnTo>
                  <a:lnTo>
                    <a:pt x="18288" y="38100"/>
                  </a:lnTo>
                  <a:lnTo>
                    <a:pt x="38100" y="38100"/>
                  </a:lnTo>
                  <a:lnTo>
                    <a:pt x="38100" y="1150620"/>
                  </a:lnTo>
                  <a:lnTo>
                    <a:pt x="18288" y="1150620"/>
                  </a:lnTo>
                  <a:lnTo>
                    <a:pt x="38100" y="1170432"/>
                  </a:lnTo>
                  <a:lnTo>
                    <a:pt x="4287012" y="1170432"/>
                  </a:lnTo>
                  <a:lnTo>
                    <a:pt x="4287012" y="1188720"/>
                  </a:lnTo>
                  <a:close/>
                </a:path>
                <a:path w="4287520" h="1188720">
                  <a:moveTo>
                    <a:pt x="38100" y="38100"/>
                  </a:moveTo>
                  <a:lnTo>
                    <a:pt x="18288" y="38100"/>
                  </a:lnTo>
                  <a:lnTo>
                    <a:pt x="38100" y="18288"/>
                  </a:lnTo>
                  <a:lnTo>
                    <a:pt x="38100" y="38100"/>
                  </a:lnTo>
                  <a:close/>
                </a:path>
                <a:path w="4287520" h="1188720">
                  <a:moveTo>
                    <a:pt x="4248912" y="38100"/>
                  </a:moveTo>
                  <a:lnTo>
                    <a:pt x="38100" y="38100"/>
                  </a:lnTo>
                  <a:lnTo>
                    <a:pt x="38100" y="18288"/>
                  </a:lnTo>
                  <a:lnTo>
                    <a:pt x="4248912" y="18288"/>
                  </a:lnTo>
                  <a:lnTo>
                    <a:pt x="4248912" y="38100"/>
                  </a:lnTo>
                  <a:close/>
                </a:path>
                <a:path w="4287520" h="1188720">
                  <a:moveTo>
                    <a:pt x="4248912" y="1170432"/>
                  </a:moveTo>
                  <a:lnTo>
                    <a:pt x="4248912" y="18288"/>
                  </a:lnTo>
                  <a:lnTo>
                    <a:pt x="4268724" y="38100"/>
                  </a:lnTo>
                  <a:lnTo>
                    <a:pt x="4287012" y="38100"/>
                  </a:lnTo>
                  <a:lnTo>
                    <a:pt x="4287012" y="1150620"/>
                  </a:lnTo>
                  <a:lnTo>
                    <a:pt x="4268724" y="1150620"/>
                  </a:lnTo>
                  <a:lnTo>
                    <a:pt x="4248912" y="1170432"/>
                  </a:lnTo>
                  <a:close/>
                </a:path>
                <a:path w="4287520" h="1188720">
                  <a:moveTo>
                    <a:pt x="4287012" y="38100"/>
                  </a:moveTo>
                  <a:lnTo>
                    <a:pt x="4268724" y="38100"/>
                  </a:lnTo>
                  <a:lnTo>
                    <a:pt x="4248912" y="18288"/>
                  </a:lnTo>
                  <a:lnTo>
                    <a:pt x="4287012" y="18288"/>
                  </a:lnTo>
                  <a:lnTo>
                    <a:pt x="4287012" y="38100"/>
                  </a:lnTo>
                  <a:close/>
                </a:path>
                <a:path w="4287520" h="1188720">
                  <a:moveTo>
                    <a:pt x="38100" y="1170432"/>
                  </a:moveTo>
                  <a:lnTo>
                    <a:pt x="18288" y="1150620"/>
                  </a:lnTo>
                  <a:lnTo>
                    <a:pt x="38100" y="1150620"/>
                  </a:lnTo>
                  <a:lnTo>
                    <a:pt x="38100" y="1170432"/>
                  </a:lnTo>
                  <a:close/>
                </a:path>
                <a:path w="4287520" h="1188720">
                  <a:moveTo>
                    <a:pt x="4248912" y="1170432"/>
                  </a:moveTo>
                  <a:lnTo>
                    <a:pt x="38100" y="1170432"/>
                  </a:lnTo>
                  <a:lnTo>
                    <a:pt x="38100" y="1150620"/>
                  </a:lnTo>
                  <a:lnTo>
                    <a:pt x="4248912" y="1150620"/>
                  </a:lnTo>
                  <a:lnTo>
                    <a:pt x="4248912" y="1170432"/>
                  </a:lnTo>
                  <a:close/>
                </a:path>
                <a:path w="4287520" h="1188720">
                  <a:moveTo>
                    <a:pt x="4287012" y="1170432"/>
                  </a:moveTo>
                  <a:lnTo>
                    <a:pt x="4248912" y="1170432"/>
                  </a:lnTo>
                  <a:lnTo>
                    <a:pt x="4268724" y="1150620"/>
                  </a:lnTo>
                  <a:lnTo>
                    <a:pt x="4287012" y="1150620"/>
                  </a:lnTo>
                  <a:lnTo>
                    <a:pt x="4287012" y="1170432"/>
                  </a:lnTo>
                  <a:close/>
                </a:path>
              </a:pathLst>
            </a:custGeom>
            <a:solidFill>
              <a:srgbClr val="FF0066"/>
            </a:solidFill>
          </p:spPr>
          <p:txBody>
            <a:bodyPr wrap="square" lIns="0" tIns="0" rIns="0" bIns="0" rtlCol="0"/>
            <a:lstStyle/>
            <a:p>
              <a:endParaRPr/>
            </a:p>
          </p:txBody>
        </p:sp>
      </p:grpSp>
      <p:grpSp>
        <p:nvGrpSpPr>
          <p:cNvPr id="10" name="object 10"/>
          <p:cNvGrpSpPr/>
          <p:nvPr/>
        </p:nvGrpSpPr>
        <p:grpSpPr>
          <a:xfrm>
            <a:off x="5082539" y="2874264"/>
            <a:ext cx="4287520" cy="1391920"/>
            <a:chOff x="5082539" y="2874264"/>
            <a:chExt cx="4287520" cy="1391920"/>
          </a:xfrm>
        </p:grpSpPr>
        <p:sp>
          <p:nvSpPr>
            <p:cNvPr id="11" name="object 11"/>
            <p:cNvSpPr/>
            <p:nvPr/>
          </p:nvSpPr>
          <p:spPr>
            <a:xfrm>
              <a:off x="5100828" y="2892551"/>
              <a:ext cx="4250690" cy="1355090"/>
            </a:xfrm>
            <a:custGeom>
              <a:avLst/>
              <a:gdLst/>
              <a:ahLst/>
              <a:cxnLst/>
              <a:rect l="l" t="t" r="r" b="b"/>
              <a:pathLst>
                <a:path w="4250690" h="1355089">
                  <a:moveTo>
                    <a:pt x="4250435" y="1354836"/>
                  </a:moveTo>
                  <a:lnTo>
                    <a:pt x="0" y="1354836"/>
                  </a:lnTo>
                  <a:lnTo>
                    <a:pt x="0" y="0"/>
                  </a:lnTo>
                  <a:lnTo>
                    <a:pt x="4250435" y="0"/>
                  </a:lnTo>
                  <a:lnTo>
                    <a:pt x="4250435" y="1354836"/>
                  </a:lnTo>
                  <a:close/>
                </a:path>
              </a:pathLst>
            </a:custGeom>
            <a:solidFill>
              <a:srgbClr val="BADFE2"/>
            </a:solidFill>
          </p:spPr>
          <p:txBody>
            <a:bodyPr wrap="square" lIns="0" tIns="0" rIns="0" bIns="0" rtlCol="0"/>
            <a:lstStyle/>
            <a:p>
              <a:endParaRPr/>
            </a:p>
          </p:txBody>
        </p:sp>
        <p:sp>
          <p:nvSpPr>
            <p:cNvPr id="12" name="object 12"/>
            <p:cNvSpPr/>
            <p:nvPr/>
          </p:nvSpPr>
          <p:spPr>
            <a:xfrm>
              <a:off x="5082539" y="2874264"/>
              <a:ext cx="4287520" cy="1391920"/>
            </a:xfrm>
            <a:custGeom>
              <a:avLst/>
              <a:gdLst/>
              <a:ahLst/>
              <a:cxnLst/>
              <a:rect l="l" t="t" r="r" b="b"/>
              <a:pathLst>
                <a:path w="4287520" h="1391920">
                  <a:moveTo>
                    <a:pt x="4287012" y="1391412"/>
                  </a:moveTo>
                  <a:lnTo>
                    <a:pt x="0" y="1391412"/>
                  </a:lnTo>
                  <a:lnTo>
                    <a:pt x="0" y="0"/>
                  </a:lnTo>
                  <a:lnTo>
                    <a:pt x="4287012" y="0"/>
                  </a:lnTo>
                  <a:lnTo>
                    <a:pt x="4287012" y="18288"/>
                  </a:lnTo>
                  <a:lnTo>
                    <a:pt x="38100" y="18288"/>
                  </a:lnTo>
                  <a:lnTo>
                    <a:pt x="18288" y="38100"/>
                  </a:lnTo>
                  <a:lnTo>
                    <a:pt x="38100" y="38100"/>
                  </a:lnTo>
                  <a:lnTo>
                    <a:pt x="38100" y="1353312"/>
                  </a:lnTo>
                  <a:lnTo>
                    <a:pt x="18288" y="1353312"/>
                  </a:lnTo>
                  <a:lnTo>
                    <a:pt x="38100" y="1373124"/>
                  </a:lnTo>
                  <a:lnTo>
                    <a:pt x="4287012" y="1373124"/>
                  </a:lnTo>
                  <a:lnTo>
                    <a:pt x="4287012" y="1391412"/>
                  </a:lnTo>
                  <a:close/>
                </a:path>
                <a:path w="4287520" h="1391920">
                  <a:moveTo>
                    <a:pt x="38100" y="38100"/>
                  </a:moveTo>
                  <a:lnTo>
                    <a:pt x="18288" y="38100"/>
                  </a:lnTo>
                  <a:lnTo>
                    <a:pt x="38100" y="18288"/>
                  </a:lnTo>
                  <a:lnTo>
                    <a:pt x="38100" y="38100"/>
                  </a:lnTo>
                  <a:close/>
                </a:path>
                <a:path w="4287520" h="1391920">
                  <a:moveTo>
                    <a:pt x="4248912" y="38100"/>
                  </a:moveTo>
                  <a:lnTo>
                    <a:pt x="38100" y="38100"/>
                  </a:lnTo>
                  <a:lnTo>
                    <a:pt x="38100" y="18288"/>
                  </a:lnTo>
                  <a:lnTo>
                    <a:pt x="4248912" y="18288"/>
                  </a:lnTo>
                  <a:lnTo>
                    <a:pt x="4248912" y="38100"/>
                  </a:lnTo>
                  <a:close/>
                </a:path>
                <a:path w="4287520" h="1391920">
                  <a:moveTo>
                    <a:pt x="4248912" y="1373124"/>
                  </a:moveTo>
                  <a:lnTo>
                    <a:pt x="4248912" y="18288"/>
                  </a:lnTo>
                  <a:lnTo>
                    <a:pt x="4268724" y="38100"/>
                  </a:lnTo>
                  <a:lnTo>
                    <a:pt x="4287012" y="38100"/>
                  </a:lnTo>
                  <a:lnTo>
                    <a:pt x="4287012" y="1353312"/>
                  </a:lnTo>
                  <a:lnTo>
                    <a:pt x="4268724" y="1353312"/>
                  </a:lnTo>
                  <a:lnTo>
                    <a:pt x="4248912" y="1373124"/>
                  </a:lnTo>
                  <a:close/>
                </a:path>
                <a:path w="4287520" h="1391920">
                  <a:moveTo>
                    <a:pt x="4287012" y="38100"/>
                  </a:moveTo>
                  <a:lnTo>
                    <a:pt x="4268724" y="38100"/>
                  </a:lnTo>
                  <a:lnTo>
                    <a:pt x="4248912" y="18288"/>
                  </a:lnTo>
                  <a:lnTo>
                    <a:pt x="4287012" y="18288"/>
                  </a:lnTo>
                  <a:lnTo>
                    <a:pt x="4287012" y="38100"/>
                  </a:lnTo>
                  <a:close/>
                </a:path>
                <a:path w="4287520" h="1391920">
                  <a:moveTo>
                    <a:pt x="38100" y="1373124"/>
                  </a:moveTo>
                  <a:lnTo>
                    <a:pt x="18288" y="1353312"/>
                  </a:lnTo>
                  <a:lnTo>
                    <a:pt x="38100" y="1353312"/>
                  </a:lnTo>
                  <a:lnTo>
                    <a:pt x="38100" y="1373124"/>
                  </a:lnTo>
                  <a:close/>
                </a:path>
                <a:path w="4287520" h="1391920">
                  <a:moveTo>
                    <a:pt x="4248912" y="1373124"/>
                  </a:moveTo>
                  <a:lnTo>
                    <a:pt x="38100" y="1373124"/>
                  </a:lnTo>
                  <a:lnTo>
                    <a:pt x="38100" y="1353312"/>
                  </a:lnTo>
                  <a:lnTo>
                    <a:pt x="4248912" y="1353312"/>
                  </a:lnTo>
                  <a:lnTo>
                    <a:pt x="4248912" y="1373124"/>
                  </a:lnTo>
                  <a:close/>
                </a:path>
                <a:path w="4287520" h="1391920">
                  <a:moveTo>
                    <a:pt x="4287012" y="1373124"/>
                  </a:moveTo>
                  <a:lnTo>
                    <a:pt x="4248912" y="1373124"/>
                  </a:lnTo>
                  <a:lnTo>
                    <a:pt x="4268724" y="1353312"/>
                  </a:lnTo>
                  <a:lnTo>
                    <a:pt x="4287012" y="1353312"/>
                  </a:lnTo>
                  <a:lnTo>
                    <a:pt x="4287012" y="1373124"/>
                  </a:lnTo>
                  <a:close/>
                </a:path>
              </a:pathLst>
            </a:custGeom>
            <a:solidFill>
              <a:srgbClr val="FF0066"/>
            </a:solidFill>
          </p:spPr>
          <p:txBody>
            <a:bodyPr wrap="square" lIns="0" tIns="0" rIns="0" bIns="0" rtlCol="0"/>
            <a:lstStyle/>
            <a:p>
              <a:endParaRPr/>
            </a:p>
          </p:txBody>
        </p:sp>
      </p:grpSp>
      <p:grpSp>
        <p:nvGrpSpPr>
          <p:cNvPr id="13" name="object 13"/>
          <p:cNvGrpSpPr/>
          <p:nvPr/>
        </p:nvGrpSpPr>
        <p:grpSpPr>
          <a:xfrm>
            <a:off x="5082539" y="4314444"/>
            <a:ext cx="4287520" cy="887094"/>
            <a:chOff x="5082539" y="4314444"/>
            <a:chExt cx="4287520" cy="887094"/>
          </a:xfrm>
        </p:grpSpPr>
        <p:sp>
          <p:nvSpPr>
            <p:cNvPr id="14" name="object 14"/>
            <p:cNvSpPr/>
            <p:nvPr/>
          </p:nvSpPr>
          <p:spPr>
            <a:xfrm>
              <a:off x="5100828" y="4332732"/>
              <a:ext cx="4250690" cy="850900"/>
            </a:xfrm>
            <a:custGeom>
              <a:avLst/>
              <a:gdLst/>
              <a:ahLst/>
              <a:cxnLst/>
              <a:rect l="l" t="t" r="r" b="b"/>
              <a:pathLst>
                <a:path w="4250690" h="850900">
                  <a:moveTo>
                    <a:pt x="4250435" y="850391"/>
                  </a:moveTo>
                  <a:lnTo>
                    <a:pt x="0" y="850391"/>
                  </a:lnTo>
                  <a:lnTo>
                    <a:pt x="0" y="0"/>
                  </a:lnTo>
                  <a:lnTo>
                    <a:pt x="4250435" y="0"/>
                  </a:lnTo>
                  <a:lnTo>
                    <a:pt x="4250435" y="850391"/>
                  </a:lnTo>
                  <a:close/>
                </a:path>
              </a:pathLst>
            </a:custGeom>
            <a:solidFill>
              <a:srgbClr val="BADFE2"/>
            </a:solidFill>
          </p:spPr>
          <p:txBody>
            <a:bodyPr wrap="square" lIns="0" tIns="0" rIns="0" bIns="0" rtlCol="0"/>
            <a:lstStyle/>
            <a:p>
              <a:endParaRPr/>
            </a:p>
          </p:txBody>
        </p:sp>
        <p:sp>
          <p:nvSpPr>
            <p:cNvPr id="15" name="object 15"/>
            <p:cNvSpPr/>
            <p:nvPr/>
          </p:nvSpPr>
          <p:spPr>
            <a:xfrm>
              <a:off x="5082539" y="4314444"/>
              <a:ext cx="4287520" cy="887094"/>
            </a:xfrm>
            <a:custGeom>
              <a:avLst/>
              <a:gdLst/>
              <a:ahLst/>
              <a:cxnLst/>
              <a:rect l="l" t="t" r="r" b="b"/>
              <a:pathLst>
                <a:path w="4287520" h="887095">
                  <a:moveTo>
                    <a:pt x="4287012" y="886968"/>
                  </a:moveTo>
                  <a:lnTo>
                    <a:pt x="0" y="886968"/>
                  </a:lnTo>
                  <a:lnTo>
                    <a:pt x="0" y="0"/>
                  </a:lnTo>
                  <a:lnTo>
                    <a:pt x="4287012" y="0"/>
                  </a:lnTo>
                  <a:lnTo>
                    <a:pt x="4287012" y="18288"/>
                  </a:lnTo>
                  <a:lnTo>
                    <a:pt x="38100" y="18288"/>
                  </a:lnTo>
                  <a:lnTo>
                    <a:pt x="18288" y="38100"/>
                  </a:lnTo>
                  <a:lnTo>
                    <a:pt x="38100" y="38100"/>
                  </a:lnTo>
                  <a:lnTo>
                    <a:pt x="38100" y="848868"/>
                  </a:lnTo>
                  <a:lnTo>
                    <a:pt x="18288" y="848868"/>
                  </a:lnTo>
                  <a:lnTo>
                    <a:pt x="38100" y="868679"/>
                  </a:lnTo>
                  <a:lnTo>
                    <a:pt x="4287012" y="868679"/>
                  </a:lnTo>
                  <a:lnTo>
                    <a:pt x="4287012" y="886968"/>
                  </a:lnTo>
                  <a:close/>
                </a:path>
                <a:path w="4287520" h="887095">
                  <a:moveTo>
                    <a:pt x="38100" y="38100"/>
                  </a:moveTo>
                  <a:lnTo>
                    <a:pt x="18288" y="38100"/>
                  </a:lnTo>
                  <a:lnTo>
                    <a:pt x="38100" y="18288"/>
                  </a:lnTo>
                  <a:lnTo>
                    <a:pt x="38100" y="38100"/>
                  </a:lnTo>
                  <a:close/>
                </a:path>
                <a:path w="4287520" h="887095">
                  <a:moveTo>
                    <a:pt x="4248912" y="38100"/>
                  </a:moveTo>
                  <a:lnTo>
                    <a:pt x="38100" y="38100"/>
                  </a:lnTo>
                  <a:lnTo>
                    <a:pt x="38100" y="18288"/>
                  </a:lnTo>
                  <a:lnTo>
                    <a:pt x="4248912" y="18288"/>
                  </a:lnTo>
                  <a:lnTo>
                    <a:pt x="4248912" y="38100"/>
                  </a:lnTo>
                  <a:close/>
                </a:path>
                <a:path w="4287520" h="887095">
                  <a:moveTo>
                    <a:pt x="4248912" y="868679"/>
                  </a:moveTo>
                  <a:lnTo>
                    <a:pt x="4248912" y="18288"/>
                  </a:lnTo>
                  <a:lnTo>
                    <a:pt x="4268724" y="38100"/>
                  </a:lnTo>
                  <a:lnTo>
                    <a:pt x="4287012" y="38100"/>
                  </a:lnTo>
                  <a:lnTo>
                    <a:pt x="4287012" y="848868"/>
                  </a:lnTo>
                  <a:lnTo>
                    <a:pt x="4268724" y="848868"/>
                  </a:lnTo>
                  <a:lnTo>
                    <a:pt x="4248912" y="868679"/>
                  </a:lnTo>
                  <a:close/>
                </a:path>
                <a:path w="4287520" h="887095">
                  <a:moveTo>
                    <a:pt x="4287012" y="38100"/>
                  </a:moveTo>
                  <a:lnTo>
                    <a:pt x="4268724" y="38100"/>
                  </a:lnTo>
                  <a:lnTo>
                    <a:pt x="4248912" y="18288"/>
                  </a:lnTo>
                  <a:lnTo>
                    <a:pt x="4287012" y="18288"/>
                  </a:lnTo>
                  <a:lnTo>
                    <a:pt x="4287012" y="38100"/>
                  </a:lnTo>
                  <a:close/>
                </a:path>
                <a:path w="4287520" h="887095">
                  <a:moveTo>
                    <a:pt x="38100" y="868679"/>
                  </a:moveTo>
                  <a:lnTo>
                    <a:pt x="18288" y="848868"/>
                  </a:lnTo>
                  <a:lnTo>
                    <a:pt x="38100" y="848868"/>
                  </a:lnTo>
                  <a:lnTo>
                    <a:pt x="38100" y="868679"/>
                  </a:lnTo>
                  <a:close/>
                </a:path>
                <a:path w="4287520" h="887095">
                  <a:moveTo>
                    <a:pt x="4248912" y="868679"/>
                  </a:moveTo>
                  <a:lnTo>
                    <a:pt x="38100" y="868679"/>
                  </a:lnTo>
                  <a:lnTo>
                    <a:pt x="38100" y="848868"/>
                  </a:lnTo>
                  <a:lnTo>
                    <a:pt x="4248912" y="848868"/>
                  </a:lnTo>
                  <a:lnTo>
                    <a:pt x="4248912" y="868679"/>
                  </a:lnTo>
                  <a:close/>
                </a:path>
                <a:path w="4287520" h="887095">
                  <a:moveTo>
                    <a:pt x="4287012" y="868679"/>
                  </a:moveTo>
                  <a:lnTo>
                    <a:pt x="4248912" y="868679"/>
                  </a:lnTo>
                  <a:lnTo>
                    <a:pt x="4268724" y="848868"/>
                  </a:lnTo>
                  <a:lnTo>
                    <a:pt x="4287012" y="848868"/>
                  </a:lnTo>
                  <a:lnTo>
                    <a:pt x="4287012" y="868679"/>
                  </a:lnTo>
                  <a:close/>
                </a:path>
              </a:pathLst>
            </a:custGeom>
            <a:solidFill>
              <a:srgbClr val="FF0066"/>
            </a:solidFill>
          </p:spPr>
          <p:txBody>
            <a:bodyPr wrap="square" lIns="0" tIns="0" rIns="0" bIns="0" rtlCol="0"/>
            <a:lstStyle/>
            <a:p>
              <a:endParaRPr/>
            </a:p>
          </p:txBody>
        </p:sp>
      </p:grpSp>
      <p:grpSp>
        <p:nvGrpSpPr>
          <p:cNvPr id="16" name="object 16"/>
          <p:cNvGrpSpPr/>
          <p:nvPr/>
        </p:nvGrpSpPr>
        <p:grpSpPr>
          <a:xfrm>
            <a:off x="5082539" y="5250179"/>
            <a:ext cx="4287520" cy="1169035"/>
            <a:chOff x="5082539" y="5250179"/>
            <a:chExt cx="4287520" cy="1169035"/>
          </a:xfrm>
        </p:grpSpPr>
        <p:sp>
          <p:nvSpPr>
            <p:cNvPr id="17" name="object 17"/>
            <p:cNvSpPr/>
            <p:nvPr/>
          </p:nvSpPr>
          <p:spPr>
            <a:xfrm>
              <a:off x="5100828" y="5269992"/>
              <a:ext cx="4250690" cy="1130935"/>
            </a:xfrm>
            <a:custGeom>
              <a:avLst/>
              <a:gdLst/>
              <a:ahLst/>
              <a:cxnLst/>
              <a:rect l="l" t="t" r="r" b="b"/>
              <a:pathLst>
                <a:path w="4250690" h="1130935">
                  <a:moveTo>
                    <a:pt x="4250435" y="1130807"/>
                  </a:moveTo>
                  <a:lnTo>
                    <a:pt x="0" y="1130807"/>
                  </a:lnTo>
                  <a:lnTo>
                    <a:pt x="0" y="0"/>
                  </a:lnTo>
                  <a:lnTo>
                    <a:pt x="4250435" y="0"/>
                  </a:lnTo>
                  <a:lnTo>
                    <a:pt x="4250435" y="1130807"/>
                  </a:lnTo>
                  <a:close/>
                </a:path>
              </a:pathLst>
            </a:custGeom>
            <a:solidFill>
              <a:srgbClr val="BADFE2"/>
            </a:solidFill>
          </p:spPr>
          <p:txBody>
            <a:bodyPr wrap="square" lIns="0" tIns="0" rIns="0" bIns="0" rtlCol="0"/>
            <a:lstStyle/>
            <a:p>
              <a:endParaRPr/>
            </a:p>
          </p:txBody>
        </p:sp>
        <p:sp>
          <p:nvSpPr>
            <p:cNvPr id="18" name="object 18"/>
            <p:cNvSpPr/>
            <p:nvPr/>
          </p:nvSpPr>
          <p:spPr>
            <a:xfrm>
              <a:off x="5082539" y="5250179"/>
              <a:ext cx="4287520" cy="1169035"/>
            </a:xfrm>
            <a:custGeom>
              <a:avLst/>
              <a:gdLst/>
              <a:ahLst/>
              <a:cxnLst/>
              <a:rect l="l" t="t" r="r" b="b"/>
              <a:pathLst>
                <a:path w="4287520" h="1169035">
                  <a:moveTo>
                    <a:pt x="4287012" y="1168908"/>
                  </a:moveTo>
                  <a:lnTo>
                    <a:pt x="0" y="1168908"/>
                  </a:lnTo>
                  <a:lnTo>
                    <a:pt x="0" y="0"/>
                  </a:lnTo>
                  <a:lnTo>
                    <a:pt x="4287012" y="0"/>
                  </a:lnTo>
                  <a:lnTo>
                    <a:pt x="4287012" y="19812"/>
                  </a:lnTo>
                  <a:lnTo>
                    <a:pt x="38100" y="19812"/>
                  </a:lnTo>
                  <a:lnTo>
                    <a:pt x="18288" y="38100"/>
                  </a:lnTo>
                  <a:lnTo>
                    <a:pt x="38100" y="38100"/>
                  </a:lnTo>
                  <a:lnTo>
                    <a:pt x="38100" y="1130808"/>
                  </a:lnTo>
                  <a:lnTo>
                    <a:pt x="18288" y="1130808"/>
                  </a:lnTo>
                  <a:lnTo>
                    <a:pt x="38100" y="1150620"/>
                  </a:lnTo>
                  <a:lnTo>
                    <a:pt x="4287012" y="1150620"/>
                  </a:lnTo>
                  <a:lnTo>
                    <a:pt x="4287012" y="1168908"/>
                  </a:lnTo>
                  <a:close/>
                </a:path>
                <a:path w="4287520" h="1169035">
                  <a:moveTo>
                    <a:pt x="38100" y="38100"/>
                  </a:moveTo>
                  <a:lnTo>
                    <a:pt x="18288" y="38100"/>
                  </a:lnTo>
                  <a:lnTo>
                    <a:pt x="38100" y="19812"/>
                  </a:lnTo>
                  <a:lnTo>
                    <a:pt x="38100" y="38100"/>
                  </a:lnTo>
                  <a:close/>
                </a:path>
                <a:path w="4287520" h="1169035">
                  <a:moveTo>
                    <a:pt x="4248912" y="38100"/>
                  </a:moveTo>
                  <a:lnTo>
                    <a:pt x="38100" y="38100"/>
                  </a:lnTo>
                  <a:lnTo>
                    <a:pt x="38100" y="19812"/>
                  </a:lnTo>
                  <a:lnTo>
                    <a:pt x="4248912" y="19812"/>
                  </a:lnTo>
                  <a:lnTo>
                    <a:pt x="4248912" y="38100"/>
                  </a:lnTo>
                  <a:close/>
                </a:path>
                <a:path w="4287520" h="1169035">
                  <a:moveTo>
                    <a:pt x="4248912" y="1150620"/>
                  </a:moveTo>
                  <a:lnTo>
                    <a:pt x="4248912" y="19812"/>
                  </a:lnTo>
                  <a:lnTo>
                    <a:pt x="4268724" y="38100"/>
                  </a:lnTo>
                  <a:lnTo>
                    <a:pt x="4287012" y="38100"/>
                  </a:lnTo>
                  <a:lnTo>
                    <a:pt x="4287012" y="1130808"/>
                  </a:lnTo>
                  <a:lnTo>
                    <a:pt x="4268724" y="1130808"/>
                  </a:lnTo>
                  <a:lnTo>
                    <a:pt x="4248912" y="1150620"/>
                  </a:lnTo>
                  <a:close/>
                </a:path>
                <a:path w="4287520" h="1169035">
                  <a:moveTo>
                    <a:pt x="4287012" y="38100"/>
                  </a:moveTo>
                  <a:lnTo>
                    <a:pt x="4268724" y="38100"/>
                  </a:lnTo>
                  <a:lnTo>
                    <a:pt x="4248912" y="19812"/>
                  </a:lnTo>
                  <a:lnTo>
                    <a:pt x="4287012" y="19812"/>
                  </a:lnTo>
                  <a:lnTo>
                    <a:pt x="4287012" y="38100"/>
                  </a:lnTo>
                  <a:close/>
                </a:path>
                <a:path w="4287520" h="1169035">
                  <a:moveTo>
                    <a:pt x="38100" y="1150620"/>
                  </a:moveTo>
                  <a:lnTo>
                    <a:pt x="18288" y="1130808"/>
                  </a:lnTo>
                  <a:lnTo>
                    <a:pt x="38100" y="1130808"/>
                  </a:lnTo>
                  <a:lnTo>
                    <a:pt x="38100" y="1150620"/>
                  </a:lnTo>
                  <a:close/>
                </a:path>
                <a:path w="4287520" h="1169035">
                  <a:moveTo>
                    <a:pt x="4248912" y="1150620"/>
                  </a:moveTo>
                  <a:lnTo>
                    <a:pt x="38100" y="1150620"/>
                  </a:lnTo>
                  <a:lnTo>
                    <a:pt x="38100" y="1130808"/>
                  </a:lnTo>
                  <a:lnTo>
                    <a:pt x="4248912" y="1130808"/>
                  </a:lnTo>
                  <a:lnTo>
                    <a:pt x="4248912" y="1150620"/>
                  </a:lnTo>
                  <a:close/>
                </a:path>
                <a:path w="4287520" h="1169035">
                  <a:moveTo>
                    <a:pt x="4287012" y="1150620"/>
                  </a:moveTo>
                  <a:lnTo>
                    <a:pt x="4248912" y="1150620"/>
                  </a:lnTo>
                  <a:lnTo>
                    <a:pt x="4268724" y="1130808"/>
                  </a:lnTo>
                  <a:lnTo>
                    <a:pt x="4287012" y="1130808"/>
                  </a:lnTo>
                  <a:lnTo>
                    <a:pt x="4287012" y="1150620"/>
                  </a:lnTo>
                  <a:close/>
                </a:path>
              </a:pathLst>
            </a:custGeom>
            <a:solidFill>
              <a:srgbClr val="FF0066"/>
            </a:solidFill>
          </p:spPr>
          <p:txBody>
            <a:bodyPr wrap="square" lIns="0" tIns="0" rIns="0" bIns="0" rtlCol="0"/>
            <a:lstStyle/>
            <a:p>
              <a:endParaRPr/>
            </a:p>
          </p:txBody>
        </p:sp>
      </p:grpSp>
      <p:grpSp>
        <p:nvGrpSpPr>
          <p:cNvPr id="19" name="object 19"/>
          <p:cNvGrpSpPr/>
          <p:nvPr/>
        </p:nvGrpSpPr>
        <p:grpSpPr>
          <a:xfrm>
            <a:off x="690372" y="2211324"/>
            <a:ext cx="4013200" cy="414655"/>
            <a:chOff x="690372" y="2211324"/>
            <a:chExt cx="4013200" cy="414655"/>
          </a:xfrm>
        </p:grpSpPr>
        <p:sp>
          <p:nvSpPr>
            <p:cNvPr id="20" name="object 20"/>
            <p:cNvSpPr/>
            <p:nvPr/>
          </p:nvSpPr>
          <p:spPr>
            <a:xfrm>
              <a:off x="708659" y="2231136"/>
              <a:ext cx="3976370" cy="376555"/>
            </a:xfrm>
            <a:custGeom>
              <a:avLst/>
              <a:gdLst/>
              <a:ahLst/>
              <a:cxnLst/>
              <a:rect l="l" t="t" r="r" b="b"/>
              <a:pathLst>
                <a:path w="3976370" h="376555">
                  <a:moveTo>
                    <a:pt x="3976115" y="376428"/>
                  </a:moveTo>
                  <a:lnTo>
                    <a:pt x="0" y="376428"/>
                  </a:lnTo>
                  <a:lnTo>
                    <a:pt x="0" y="0"/>
                  </a:lnTo>
                  <a:lnTo>
                    <a:pt x="3976115" y="0"/>
                  </a:lnTo>
                  <a:lnTo>
                    <a:pt x="3976115" y="376428"/>
                  </a:lnTo>
                  <a:close/>
                </a:path>
              </a:pathLst>
            </a:custGeom>
            <a:solidFill>
              <a:srgbClr val="BADFE2"/>
            </a:solidFill>
          </p:spPr>
          <p:txBody>
            <a:bodyPr wrap="square" lIns="0" tIns="0" rIns="0" bIns="0" rtlCol="0"/>
            <a:lstStyle/>
            <a:p>
              <a:endParaRPr/>
            </a:p>
          </p:txBody>
        </p:sp>
        <p:sp>
          <p:nvSpPr>
            <p:cNvPr id="21" name="object 21"/>
            <p:cNvSpPr/>
            <p:nvPr/>
          </p:nvSpPr>
          <p:spPr>
            <a:xfrm>
              <a:off x="690372" y="2211324"/>
              <a:ext cx="4013200" cy="414655"/>
            </a:xfrm>
            <a:custGeom>
              <a:avLst/>
              <a:gdLst/>
              <a:ahLst/>
              <a:cxnLst/>
              <a:rect l="l" t="t" r="r" b="b"/>
              <a:pathLst>
                <a:path w="4013200" h="414655">
                  <a:moveTo>
                    <a:pt x="4012692" y="414528"/>
                  </a:moveTo>
                  <a:lnTo>
                    <a:pt x="0" y="414528"/>
                  </a:lnTo>
                  <a:lnTo>
                    <a:pt x="0" y="0"/>
                  </a:lnTo>
                  <a:lnTo>
                    <a:pt x="4012692" y="0"/>
                  </a:lnTo>
                  <a:lnTo>
                    <a:pt x="4012692" y="19812"/>
                  </a:lnTo>
                  <a:lnTo>
                    <a:pt x="38100" y="19812"/>
                  </a:lnTo>
                  <a:lnTo>
                    <a:pt x="18288" y="38100"/>
                  </a:lnTo>
                  <a:lnTo>
                    <a:pt x="38100" y="38100"/>
                  </a:lnTo>
                  <a:lnTo>
                    <a:pt x="38100" y="376428"/>
                  </a:lnTo>
                  <a:lnTo>
                    <a:pt x="18288" y="376428"/>
                  </a:lnTo>
                  <a:lnTo>
                    <a:pt x="38100" y="396239"/>
                  </a:lnTo>
                  <a:lnTo>
                    <a:pt x="4012692" y="396239"/>
                  </a:lnTo>
                  <a:lnTo>
                    <a:pt x="4012692" y="414528"/>
                  </a:lnTo>
                  <a:close/>
                </a:path>
                <a:path w="4013200" h="414655">
                  <a:moveTo>
                    <a:pt x="38100" y="38100"/>
                  </a:moveTo>
                  <a:lnTo>
                    <a:pt x="18288" y="38100"/>
                  </a:lnTo>
                  <a:lnTo>
                    <a:pt x="38100" y="19812"/>
                  </a:lnTo>
                  <a:lnTo>
                    <a:pt x="38100" y="38100"/>
                  </a:lnTo>
                  <a:close/>
                </a:path>
                <a:path w="4013200" h="414655">
                  <a:moveTo>
                    <a:pt x="3974592" y="38100"/>
                  </a:moveTo>
                  <a:lnTo>
                    <a:pt x="38100" y="38100"/>
                  </a:lnTo>
                  <a:lnTo>
                    <a:pt x="38100" y="19812"/>
                  </a:lnTo>
                  <a:lnTo>
                    <a:pt x="3974592" y="19812"/>
                  </a:lnTo>
                  <a:lnTo>
                    <a:pt x="3974592" y="38100"/>
                  </a:lnTo>
                  <a:close/>
                </a:path>
                <a:path w="4013200" h="414655">
                  <a:moveTo>
                    <a:pt x="3974592" y="396239"/>
                  </a:moveTo>
                  <a:lnTo>
                    <a:pt x="3974592" y="19812"/>
                  </a:lnTo>
                  <a:lnTo>
                    <a:pt x="3994403" y="38100"/>
                  </a:lnTo>
                  <a:lnTo>
                    <a:pt x="4012692" y="38100"/>
                  </a:lnTo>
                  <a:lnTo>
                    <a:pt x="4012692" y="376428"/>
                  </a:lnTo>
                  <a:lnTo>
                    <a:pt x="3994403" y="376428"/>
                  </a:lnTo>
                  <a:lnTo>
                    <a:pt x="3974592" y="396239"/>
                  </a:lnTo>
                  <a:close/>
                </a:path>
                <a:path w="4013200" h="414655">
                  <a:moveTo>
                    <a:pt x="4012692" y="38100"/>
                  </a:moveTo>
                  <a:lnTo>
                    <a:pt x="3994403" y="38100"/>
                  </a:lnTo>
                  <a:lnTo>
                    <a:pt x="3974592" y="19812"/>
                  </a:lnTo>
                  <a:lnTo>
                    <a:pt x="4012692" y="19812"/>
                  </a:lnTo>
                  <a:lnTo>
                    <a:pt x="4012692" y="38100"/>
                  </a:lnTo>
                  <a:close/>
                </a:path>
                <a:path w="4013200" h="414655">
                  <a:moveTo>
                    <a:pt x="38100" y="396239"/>
                  </a:moveTo>
                  <a:lnTo>
                    <a:pt x="18288" y="376428"/>
                  </a:lnTo>
                  <a:lnTo>
                    <a:pt x="38100" y="376428"/>
                  </a:lnTo>
                  <a:lnTo>
                    <a:pt x="38100" y="396239"/>
                  </a:lnTo>
                  <a:close/>
                </a:path>
                <a:path w="4013200" h="414655">
                  <a:moveTo>
                    <a:pt x="3974592" y="396239"/>
                  </a:moveTo>
                  <a:lnTo>
                    <a:pt x="38100" y="396239"/>
                  </a:lnTo>
                  <a:lnTo>
                    <a:pt x="38100" y="376428"/>
                  </a:lnTo>
                  <a:lnTo>
                    <a:pt x="3974592" y="376428"/>
                  </a:lnTo>
                  <a:lnTo>
                    <a:pt x="3974592" y="396239"/>
                  </a:lnTo>
                  <a:close/>
                </a:path>
                <a:path w="4013200" h="414655">
                  <a:moveTo>
                    <a:pt x="4012692" y="396239"/>
                  </a:moveTo>
                  <a:lnTo>
                    <a:pt x="3974592" y="396239"/>
                  </a:lnTo>
                  <a:lnTo>
                    <a:pt x="3994403" y="376428"/>
                  </a:lnTo>
                  <a:lnTo>
                    <a:pt x="4012692" y="376428"/>
                  </a:lnTo>
                  <a:lnTo>
                    <a:pt x="4012692" y="396239"/>
                  </a:lnTo>
                  <a:close/>
                </a:path>
              </a:pathLst>
            </a:custGeom>
            <a:solidFill>
              <a:srgbClr val="FF0066"/>
            </a:solidFill>
          </p:spPr>
          <p:txBody>
            <a:bodyPr wrap="square" lIns="0" tIns="0" rIns="0" bIns="0" rtlCol="0"/>
            <a:lstStyle/>
            <a:p>
              <a:endParaRPr/>
            </a:p>
          </p:txBody>
        </p:sp>
      </p:grpSp>
      <p:sp>
        <p:nvSpPr>
          <p:cNvPr id="22" name="object 22"/>
          <p:cNvSpPr txBox="1"/>
          <p:nvPr/>
        </p:nvSpPr>
        <p:spPr>
          <a:xfrm>
            <a:off x="804140" y="1637783"/>
            <a:ext cx="1993900" cy="453390"/>
          </a:xfrm>
          <a:prstGeom prst="rect">
            <a:avLst/>
          </a:prstGeom>
        </p:spPr>
        <p:txBody>
          <a:bodyPr vert="horz" wrap="square" lIns="0" tIns="13335" rIns="0" bIns="0" rtlCol="0">
            <a:spAutoFit/>
          </a:bodyPr>
          <a:lstStyle/>
          <a:p>
            <a:pPr marL="12700" marR="5080">
              <a:lnSpc>
                <a:spcPct val="100000"/>
              </a:lnSpc>
              <a:spcBef>
                <a:spcPts val="105"/>
              </a:spcBef>
            </a:pPr>
            <a:r>
              <a:rPr sz="1400" dirty="0">
                <a:latin typeface="Consolas"/>
                <a:cs typeface="Consolas"/>
              </a:rPr>
              <a:t>#include &lt;stdio.h&gt; </a:t>
            </a:r>
            <a:r>
              <a:rPr sz="1400" spc="5" dirty="0">
                <a:latin typeface="Consolas"/>
                <a:cs typeface="Consolas"/>
              </a:rPr>
              <a:t> </a:t>
            </a:r>
            <a:r>
              <a:rPr sz="1400" dirty="0">
                <a:latin typeface="Consolas"/>
                <a:cs typeface="Consolas"/>
              </a:rPr>
              <a:t>#include</a:t>
            </a:r>
            <a:r>
              <a:rPr sz="1400" spc="-25" dirty="0">
                <a:latin typeface="Consolas"/>
                <a:cs typeface="Consolas"/>
              </a:rPr>
              <a:t> </a:t>
            </a:r>
            <a:r>
              <a:rPr sz="1400" dirty="0">
                <a:latin typeface="Consolas"/>
                <a:cs typeface="Consolas"/>
              </a:rPr>
              <a:t>&lt;pthread.h&gt;</a:t>
            </a:r>
          </a:p>
        </p:txBody>
      </p:sp>
      <p:sp>
        <p:nvSpPr>
          <p:cNvPr id="23" name="object 23"/>
          <p:cNvSpPr txBox="1"/>
          <p:nvPr/>
        </p:nvSpPr>
        <p:spPr>
          <a:xfrm>
            <a:off x="708660" y="2231136"/>
            <a:ext cx="3976370" cy="376555"/>
          </a:xfrm>
          <a:prstGeom prst="rect">
            <a:avLst/>
          </a:prstGeom>
        </p:spPr>
        <p:txBody>
          <a:bodyPr vert="horz" wrap="square" lIns="0" tIns="58419" rIns="0" bIns="0" rtlCol="0">
            <a:spAutoFit/>
          </a:bodyPr>
          <a:lstStyle/>
          <a:p>
            <a:pPr marL="107950">
              <a:lnSpc>
                <a:spcPct val="100000"/>
              </a:lnSpc>
              <a:spcBef>
                <a:spcPts val="459"/>
              </a:spcBef>
            </a:pPr>
            <a:r>
              <a:rPr sz="1600" b="1" spc="-5" dirty="0">
                <a:latin typeface="Consolas"/>
                <a:cs typeface="Consolas"/>
              </a:rPr>
              <a:t>int</a:t>
            </a:r>
            <a:r>
              <a:rPr sz="1600" b="1" spc="-35" dirty="0">
                <a:latin typeface="Consolas"/>
                <a:cs typeface="Consolas"/>
              </a:rPr>
              <a:t> </a:t>
            </a:r>
            <a:r>
              <a:rPr sz="1600" spc="-5" dirty="0">
                <a:latin typeface="Consolas"/>
                <a:cs typeface="Consolas"/>
              </a:rPr>
              <a:t>x</a:t>
            </a:r>
            <a:r>
              <a:rPr sz="1600" spc="-25" dirty="0">
                <a:latin typeface="Consolas"/>
                <a:cs typeface="Consolas"/>
              </a:rPr>
              <a:t> </a:t>
            </a:r>
            <a:r>
              <a:rPr sz="1600" spc="-5" dirty="0">
                <a:latin typeface="Consolas"/>
                <a:cs typeface="Consolas"/>
              </a:rPr>
              <a:t>=</a:t>
            </a:r>
            <a:r>
              <a:rPr sz="1600" spc="-30" dirty="0">
                <a:latin typeface="Consolas"/>
                <a:cs typeface="Consolas"/>
              </a:rPr>
              <a:t> </a:t>
            </a:r>
            <a:r>
              <a:rPr sz="1600" spc="-15" dirty="0">
                <a:latin typeface="Consolas"/>
                <a:cs typeface="Consolas"/>
              </a:rPr>
              <a:t>5;</a:t>
            </a:r>
            <a:endParaRPr sz="1600" dirty="0">
              <a:latin typeface="Consolas"/>
              <a:cs typeface="Consolas"/>
            </a:endParaRPr>
          </a:p>
        </p:txBody>
      </p:sp>
      <p:sp>
        <p:nvSpPr>
          <p:cNvPr id="24" name="object 24"/>
          <p:cNvSpPr txBox="1"/>
          <p:nvPr/>
        </p:nvSpPr>
        <p:spPr>
          <a:xfrm>
            <a:off x="708660" y="2765489"/>
            <a:ext cx="3976370" cy="3896360"/>
          </a:xfrm>
          <a:prstGeom prst="rect">
            <a:avLst/>
          </a:prstGeom>
        </p:spPr>
        <p:txBody>
          <a:bodyPr vert="horz" wrap="square" lIns="0" tIns="12065" rIns="0" bIns="0" rtlCol="0">
            <a:spAutoFit/>
          </a:bodyPr>
          <a:lstStyle/>
          <a:p>
            <a:pPr marL="107950">
              <a:lnSpc>
                <a:spcPct val="100000"/>
              </a:lnSpc>
              <a:spcBef>
                <a:spcPts val="95"/>
              </a:spcBef>
            </a:pPr>
            <a:r>
              <a:rPr sz="1600" b="1" spc="-5" dirty="0">
                <a:latin typeface="Consolas"/>
                <a:cs typeface="Consolas"/>
              </a:rPr>
              <a:t>int</a:t>
            </a:r>
            <a:r>
              <a:rPr sz="1600" b="1" spc="-35" dirty="0">
                <a:latin typeface="Consolas"/>
                <a:cs typeface="Consolas"/>
              </a:rPr>
              <a:t> </a:t>
            </a:r>
            <a:r>
              <a:rPr sz="1600" spc="-10" dirty="0">
                <a:latin typeface="Consolas"/>
                <a:cs typeface="Consolas"/>
              </a:rPr>
              <a:t>child_code()</a:t>
            </a:r>
            <a:endParaRPr sz="1600" dirty="0">
              <a:latin typeface="Consolas"/>
              <a:cs typeface="Consolas"/>
            </a:endParaRPr>
          </a:p>
          <a:p>
            <a:pPr marL="107950">
              <a:lnSpc>
                <a:spcPct val="100000"/>
              </a:lnSpc>
            </a:pPr>
            <a:r>
              <a:rPr sz="1600" spc="-5" dirty="0">
                <a:latin typeface="Consolas"/>
                <a:cs typeface="Consolas"/>
              </a:rPr>
              <a:t>{</a:t>
            </a:r>
            <a:endParaRPr sz="1600" dirty="0">
              <a:latin typeface="Consolas"/>
              <a:cs typeface="Consolas"/>
            </a:endParaRPr>
          </a:p>
          <a:p>
            <a:pPr marL="553085" marR="2303145" indent="-222885">
              <a:lnSpc>
                <a:spcPct val="100000"/>
              </a:lnSpc>
            </a:pPr>
            <a:r>
              <a:rPr sz="1600" b="1" spc="-5" dirty="0">
                <a:latin typeface="Consolas"/>
                <a:cs typeface="Consolas"/>
              </a:rPr>
              <a:t>while</a:t>
            </a:r>
            <a:r>
              <a:rPr sz="1600" b="1" spc="-75" dirty="0">
                <a:latin typeface="Consolas"/>
                <a:cs typeface="Consolas"/>
              </a:rPr>
              <a:t> </a:t>
            </a:r>
            <a:r>
              <a:rPr sz="1600" spc="-10" dirty="0">
                <a:latin typeface="Consolas"/>
                <a:cs typeface="Consolas"/>
              </a:rPr>
              <a:t>(x&gt;0){ </a:t>
            </a:r>
            <a:r>
              <a:rPr sz="1600" spc="-865" dirty="0">
                <a:latin typeface="Consolas"/>
                <a:cs typeface="Consolas"/>
              </a:rPr>
              <a:t> </a:t>
            </a:r>
            <a:r>
              <a:rPr sz="1600" spc="-10" dirty="0">
                <a:latin typeface="Consolas"/>
                <a:cs typeface="Consolas"/>
              </a:rPr>
              <a:t>x=x-1;</a:t>
            </a:r>
            <a:endParaRPr sz="1600" dirty="0">
              <a:latin typeface="Consolas"/>
              <a:cs typeface="Consolas"/>
            </a:endParaRPr>
          </a:p>
          <a:p>
            <a:pPr marL="553085">
              <a:lnSpc>
                <a:spcPct val="100000"/>
              </a:lnSpc>
            </a:pPr>
            <a:r>
              <a:rPr sz="1600" b="1" spc="-5" dirty="0">
                <a:latin typeface="Consolas"/>
                <a:cs typeface="Consolas"/>
              </a:rPr>
              <a:t>printf</a:t>
            </a:r>
            <a:r>
              <a:rPr sz="1600" spc="-5" dirty="0">
                <a:latin typeface="Consolas"/>
                <a:cs typeface="Consolas"/>
              </a:rPr>
              <a:t>("x</a:t>
            </a:r>
            <a:r>
              <a:rPr sz="1600" spc="-30" dirty="0">
                <a:latin typeface="Consolas"/>
                <a:cs typeface="Consolas"/>
              </a:rPr>
              <a:t> </a:t>
            </a:r>
            <a:r>
              <a:rPr sz="1600" spc="-5" dirty="0">
                <a:latin typeface="Consolas"/>
                <a:cs typeface="Consolas"/>
              </a:rPr>
              <a:t>has</a:t>
            </a:r>
            <a:r>
              <a:rPr sz="1600" spc="-30" dirty="0">
                <a:latin typeface="Consolas"/>
                <a:cs typeface="Consolas"/>
              </a:rPr>
              <a:t> </a:t>
            </a:r>
            <a:r>
              <a:rPr sz="1600" spc="-5" dirty="0">
                <a:latin typeface="Consolas"/>
                <a:cs typeface="Consolas"/>
              </a:rPr>
              <a:t>changed</a:t>
            </a:r>
            <a:r>
              <a:rPr sz="1600" spc="-30" dirty="0">
                <a:latin typeface="Consolas"/>
                <a:cs typeface="Consolas"/>
              </a:rPr>
              <a:t> </a:t>
            </a:r>
            <a:r>
              <a:rPr sz="1600" spc="-5" dirty="0">
                <a:latin typeface="Consolas"/>
                <a:cs typeface="Consolas"/>
              </a:rPr>
              <a:t>to</a:t>
            </a:r>
            <a:r>
              <a:rPr sz="1600" spc="-30" dirty="0">
                <a:latin typeface="Consolas"/>
                <a:cs typeface="Consolas"/>
              </a:rPr>
              <a:t> </a:t>
            </a:r>
            <a:r>
              <a:rPr sz="1600" spc="-5" dirty="0">
                <a:latin typeface="Consolas"/>
                <a:cs typeface="Consolas"/>
              </a:rPr>
              <a:t>%d\”</a:t>
            </a:r>
            <a:endParaRPr sz="1600" dirty="0">
              <a:latin typeface="Consolas"/>
              <a:cs typeface="Consolas"/>
            </a:endParaRPr>
          </a:p>
          <a:p>
            <a:pPr marL="1220470">
              <a:lnSpc>
                <a:spcPct val="100000"/>
              </a:lnSpc>
            </a:pPr>
            <a:r>
              <a:rPr sz="1600" spc="-5" dirty="0">
                <a:latin typeface="Consolas"/>
                <a:cs typeface="Consolas"/>
              </a:rPr>
              <a:t>,x);</a:t>
            </a:r>
            <a:endParaRPr sz="1600" dirty="0">
              <a:latin typeface="Consolas"/>
              <a:cs typeface="Consolas"/>
            </a:endParaRPr>
          </a:p>
          <a:p>
            <a:pPr marL="330200">
              <a:lnSpc>
                <a:spcPct val="100000"/>
              </a:lnSpc>
            </a:pPr>
            <a:r>
              <a:rPr sz="1600" spc="-5" dirty="0">
                <a:latin typeface="Consolas"/>
                <a:cs typeface="Consolas"/>
              </a:rPr>
              <a:t>}</a:t>
            </a:r>
            <a:endParaRPr sz="1600" dirty="0">
              <a:latin typeface="Consolas"/>
              <a:cs typeface="Consolas"/>
            </a:endParaRPr>
          </a:p>
          <a:p>
            <a:pPr marL="330200">
              <a:lnSpc>
                <a:spcPct val="100000"/>
              </a:lnSpc>
            </a:pPr>
            <a:r>
              <a:rPr sz="1600" b="1" spc="-10" dirty="0">
                <a:latin typeface="Consolas"/>
                <a:cs typeface="Consolas"/>
              </a:rPr>
              <a:t>return</a:t>
            </a:r>
            <a:r>
              <a:rPr sz="1600" b="1" spc="-45" dirty="0">
                <a:latin typeface="Consolas"/>
                <a:cs typeface="Consolas"/>
              </a:rPr>
              <a:t> </a:t>
            </a:r>
            <a:r>
              <a:rPr sz="1600" spc="-5" dirty="0">
                <a:latin typeface="Consolas"/>
                <a:cs typeface="Consolas"/>
              </a:rPr>
              <a:t>0;</a:t>
            </a:r>
            <a:endParaRPr sz="1600" dirty="0">
              <a:latin typeface="Consolas"/>
              <a:cs typeface="Consolas"/>
            </a:endParaRPr>
          </a:p>
          <a:p>
            <a:pPr marL="107950">
              <a:lnSpc>
                <a:spcPct val="100000"/>
              </a:lnSpc>
            </a:pPr>
            <a:r>
              <a:rPr sz="1600" spc="-5" dirty="0">
                <a:latin typeface="Consolas"/>
                <a:cs typeface="Consolas"/>
              </a:rPr>
              <a:t>}</a:t>
            </a:r>
            <a:endParaRPr sz="1600" dirty="0">
              <a:latin typeface="Consolas"/>
              <a:cs typeface="Consolas"/>
            </a:endParaRPr>
          </a:p>
          <a:p>
            <a:pPr>
              <a:lnSpc>
                <a:spcPct val="100000"/>
              </a:lnSpc>
              <a:spcBef>
                <a:spcPts val="40"/>
              </a:spcBef>
            </a:pPr>
            <a:endParaRPr sz="1400" dirty="0">
              <a:latin typeface="Consolas"/>
              <a:cs typeface="Consolas"/>
            </a:endParaRPr>
          </a:p>
          <a:p>
            <a:pPr marL="107950">
              <a:lnSpc>
                <a:spcPct val="100000"/>
              </a:lnSpc>
            </a:pPr>
            <a:r>
              <a:rPr sz="1600" b="1" spc="-5" dirty="0">
                <a:latin typeface="Consolas"/>
                <a:cs typeface="Consolas"/>
              </a:rPr>
              <a:t>int</a:t>
            </a:r>
            <a:r>
              <a:rPr sz="1600" b="1" spc="-20" dirty="0">
                <a:latin typeface="Consolas"/>
                <a:cs typeface="Consolas"/>
              </a:rPr>
              <a:t> </a:t>
            </a:r>
            <a:r>
              <a:rPr sz="1600" spc="-5" dirty="0">
                <a:latin typeface="Consolas"/>
                <a:cs typeface="Consolas"/>
              </a:rPr>
              <a:t>main(</a:t>
            </a:r>
            <a:r>
              <a:rPr sz="1600" b="1" spc="-5" dirty="0">
                <a:latin typeface="Consolas"/>
                <a:cs typeface="Consolas"/>
              </a:rPr>
              <a:t>int</a:t>
            </a:r>
            <a:r>
              <a:rPr sz="1600" b="1" spc="-15" dirty="0">
                <a:latin typeface="Consolas"/>
                <a:cs typeface="Consolas"/>
              </a:rPr>
              <a:t> </a:t>
            </a:r>
            <a:r>
              <a:rPr sz="1600" spc="-10" dirty="0">
                <a:latin typeface="Consolas"/>
                <a:cs typeface="Consolas"/>
              </a:rPr>
              <a:t>argc,</a:t>
            </a:r>
            <a:r>
              <a:rPr sz="1600" spc="-15" dirty="0">
                <a:latin typeface="Consolas"/>
                <a:cs typeface="Consolas"/>
              </a:rPr>
              <a:t> </a:t>
            </a:r>
            <a:r>
              <a:rPr sz="1600" b="1" spc="-5" dirty="0">
                <a:latin typeface="Consolas"/>
                <a:cs typeface="Consolas"/>
              </a:rPr>
              <a:t>char</a:t>
            </a:r>
            <a:r>
              <a:rPr sz="1600" b="1" spc="-20" dirty="0">
                <a:latin typeface="Consolas"/>
                <a:cs typeface="Consolas"/>
              </a:rPr>
              <a:t> </a:t>
            </a:r>
            <a:r>
              <a:rPr sz="1600" spc="-10" dirty="0">
                <a:latin typeface="Consolas"/>
                <a:cs typeface="Consolas"/>
              </a:rPr>
              <a:t>*argv[])</a:t>
            </a:r>
            <a:endParaRPr sz="1600" dirty="0">
              <a:latin typeface="Consolas"/>
              <a:cs typeface="Consolas"/>
            </a:endParaRPr>
          </a:p>
          <a:p>
            <a:pPr marL="107950">
              <a:lnSpc>
                <a:spcPct val="100000"/>
              </a:lnSpc>
            </a:pPr>
            <a:r>
              <a:rPr sz="1600" spc="-5" dirty="0">
                <a:latin typeface="Consolas"/>
                <a:cs typeface="Consolas"/>
              </a:rPr>
              <a:t>{</a:t>
            </a:r>
            <a:endParaRPr sz="1600" dirty="0">
              <a:latin typeface="Consolas"/>
              <a:cs typeface="Consolas"/>
            </a:endParaRPr>
          </a:p>
          <a:p>
            <a:pPr marL="330200">
              <a:lnSpc>
                <a:spcPct val="100000"/>
              </a:lnSpc>
            </a:pPr>
            <a:r>
              <a:rPr sz="1600" b="1" spc="-5" dirty="0">
                <a:latin typeface="Consolas"/>
                <a:cs typeface="Consolas"/>
              </a:rPr>
              <a:t>int</a:t>
            </a:r>
            <a:r>
              <a:rPr sz="1600" b="1" spc="-65" dirty="0">
                <a:latin typeface="Consolas"/>
                <a:cs typeface="Consolas"/>
              </a:rPr>
              <a:t> </a:t>
            </a:r>
            <a:r>
              <a:rPr sz="1600" spc="-5" dirty="0">
                <a:latin typeface="Consolas"/>
                <a:cs typeface="Consolas"/>
              </a:rPr>
              <a:t>rc;</a:t>
            </a:r>
            <a:endParaRPr sz="1600" dirty="0">
              <a:latin typeface="Consolas"/>
              <a:cs typeface="Consolas"/>
            </a:endParaRPr>
          </a:p>
          <a:p>
            <a:pPr marL="330200" marR="1079500">
              <a:lnSpc>
                <a:spcPct val="100000"/>
              </a:lnSpc>
            </a:pPr>
            <a:r>
              <a:rPr sz="1600" b="1" spc="-5" dirty="0">
                <a:latin typeface="Consolas"/>
                <a:cs typeface="Consolas"/>
              </a:rPr>
              <a:t>void</a:t>
            </a:r>
            <a:r>
              <a:rPr sz="1600" spc="-5" dirty="0">
                <a:latin typeface="Consolas"/>
                <a:cs typeface="Consolas"/>
              </a:rPr>
              <a:t>** </a:t>
            </a:r>
            <a:r>
              <a:rPr sz="1600" spc="-10" dirty="0">
                <a:latin typeface="Consolas"/>
                <a:cs typeface="Consolas"/>
              </a:rPr>
              <a:t>status=0; </a:t>
            </a:r>
            <a:r>
              <a:rPr sz="1600" spc="-5" dirty="0">
                <a:latin typeface="Consolas"/>
                <a:cs typeface="Consolas"/>
              </a:rPr>
              <a:t> pthread_t</a:t>
            </a:r>
            <a:r>
              <a:rPr sz="1600" spc="-40" dirty="0">
                <a:latin typeface="Consolas"/>
                <a:cs typeface="Consolas"/>
              </a:rPr>
              <a:t> </a:t>
            </a:r>
            <a:r>
              <a:rPr sz="1600" spc="-10" dirty="0">
                <a:latin typeface="Consolas"/>
                <a:cs typeface="Consolas"/>
              </a:rPr>
              <a:t>child_thread; </a:t>
            </a:r>
            <a:r>
              <a:rPr sz="1600" spc="-865" dirty="0">
                <a:latin typeface="Consolas"/>
                <a:cs typeface="Consolas"/>
              </a:rPr>
              <a:t> </a:t>
            </a:r>
            <a:r>
              <a:rPr sz="1600" spc="-10" dirty="0">
                <a:latin typeface="Consolas"/>
                <a:cs typeface="Consolas"/>
              </a:rPr>
              <a:t>pthread_attr_t attr;</a:t>
            </a:r>
            <a:endParaRPr sz="1600" dirty="0">
              <a:latin typeface="Consolas"/>
              <a:cs typeface="Consolas"/>
            </a:endParaRPr>
          </a:p>
        </p:txBody>
      </p:sp>
      <p:sp>
        <p:nvSpPr>
          <p:cNvPr id="25" name="object 25"/>
          <p:cNvSpPr txBox="1"/>
          <p:nvPr/>
        </p:nvSpPr>
        <p:spPr>
          <a:xfrm>
            <a:off x="5100828" y="1730757"/>
            <a:ext cx="4250690" cy="3341370"/>
          </a:xfrm>
          <a:prstGeom prst="rect">
            <a:avLst/>
          </a:prstGeom>
        </p:spPr>
        <p:txBody>
          <a:bodyPr vert="horz" wrap="square" lIns="0" tIns="12065" rIns="0" bIns="0" rtlCol="0">
            <a:spAutoFit/>
          </a:bodyPr>
          <a:lstStyle/>
          <a:p>
            <a:pPr marL="264795">
              <a:lnSpc>
                <a:spcPct val="100000"/>
              </a:lnSpc>
              <a:spcBef>
                <a:spcPts val="95"/>
              </a:spcBef>
            </a:pPr>
            <a:r>
              <a:rPr sz="1600" spc="-5" dirty="0">
                <a:latin typeface="Consolas"/>
                <a:cs typeface="Consolas"/>
              </a:rPr>
              <a:t>/*</a:t>
            </a:r>
            <a:r>
              <a:rPr sz="1600" spc="-15" dirty="0">
                <a:latin typeface="Consolas"/>
                <a:cs typeface="Consolas"/>
              </a:rPr>
              <a:t> </a:t>
            </a:r>
            <a:r>
              <a:rPr sz="1600" spc="-10" dirty="0">
                <a:latin typeface="Consolas"/>
                <a:cs typeface="Consolas"/>
              </a:rPr>
              <a:t>Set</a:t>
            </a:r>
            <a:r>
              <a:rPr sz="1600" spc="-15" dirty="0">
                <a:latin typeface="Consolas"/>
                <a:cs typeface="Consolas"/>
              </a:rPr>
              <a:t> </a:t>
            </a:r>
            <a:r>
              <a:rPr sz="1600" spc="-10" dirty="0">
                <a:latin typeface="Consolas"/>
                <a:cs typeface="Consolas"/>
              </a:rPr>
              <a:t>threads</a:t>
            </a:r>
            <a:r>
              <a:rPr sz="1600" spc="-15" dirty="0">
                <a:latin typeface="Consolas"/>
                <a:cs typeface="Consolas"/>
              </a:rPr>
              <a:t> </a:t>
            </a:r>
            <a:r>
              <a:rPr sz="1600" spc="-5" dirty="0">
                <a:latin typeface="Consolas"/>
                <a:cs typeface="Consolas"/>
              </a:rPr>
              <a:t>properties</a:t>
            </a:r>
            <a:r>
              <a:rPr sz="1600" spc="-30" dirty="0">
                <a:latin typeface="Consolas"/>
                <a:cs typeface="Consolas"/>
              </a:rPr>
              <a:t> </a:t>
            </a:r>
            <a:r>
              <a:rPr sz="1600" spc="-15" dirty="0">
                <a:latin typeface="Consolas"/>
                <a:cs typeface="Consolas"/>
              </a:rPr>
              <a:t>*/</a:t>
            </a:r>
            <a:endParaRPr sz="1600" dirty="0">
              <a:latin typeface="Consolas"/>
              <a:cs typeface="Consolas"/>
            </a:endParaRPr>
          </a:p>
          <a:p>
            <a:pPr marL="264795" marR="198120">
              <a:lnSpc>
                <a:spcPct val="90000"/>
              </a:lnSpc>
              <a:spcBef>
                <a:spcPts val="190"/>
              </a:spcBef>
            </a:pPr>
            <a:r>
              <a:rPr sz="1600" b="1" spc="-10" dirty="0">
                <a:latin typeface="Consolas"/>
                <a:cs typeface="Consolas"/>
              </a:rPr>
              <a:t>pthread_attr_init</a:t>
            </a:r>
            <a:r>
              <a:rPr sz="1600" spc="-10" dirty="0">
                <a:latin typeface="Consolas"/>
                <a:cs typeface="Consolas"/>
              </a:rPr>
              <a:t>(&amp;attr); </a:t>
            </a:r>
            <a:r>
              <a:rPr sz="1600" spc="-5" dirty="0">
                <a:latin typeface="Consolas"/>
                <a:cs typeface="Consolas"/>
              </a:rPr>
              <a:t> </a:t>
            </a:r>
            <a:r>
              <a:rPr sz="1600" b="1" spc="-10" dirty="0">
                <a:latin typeface="Consolas"/>
                <a:cs typeface="Consolas"/>
              </a:rPr>
              <a:t>pthread_attr_setdetachstate</a:t>
            </a:r>
            <a:r>
              <a:rPr sz="1600" spc="-10" dirty="0">
                <a:latin typeface="Consolas"/>
                <a:cs typeface="Consolas"/>
              </a:rPr>
              <a:t>(&amp;attr, </a:t>
            </a:r>
            <a:r>
              <a:rPr sz="1600" spc="-865" dirty="0">
                <a:latin typeface="Consolas"/>
                <a:cs typeface="Consolas"/>
              </a:rPr>
              <a:t> </a:t>
            </a:r>
            <a:r>
              <a:rPr sz="1600" spc="-5" dirty="0">
                <a:latin typeface="Consolas"/>
                <a:cs typeface="Consolas"/>
              </a:rPr>
              <a:t>PTHREAD_CREATE_JOINABLE);</a:t>
            </a:r>
            <a:endParaRPr sz="1600" dirty="0">
              <a:latin typeface="Consolas"/>
              <a:cs typeface="Consolas"/>
            </a:endParaRPr>
          </a:p>
          <a:p>
            <a:pPr>
              <a:lnSpc>
                <a:spcPct val="100000"/>
              </a:lnSpc>
              <a:spcBef>
                <a:spcPts val="50"/>
              </a:spcBef>
            </a:pPr>
            <a:endParaRPr sz="1600" dirty="0">
              <a:latin typeface="Consolas"/>
              <a:cs typeface="Consolas"/>
            </a:endParaRPr>
          </a:p>
          <a:p>
            <a:pPr marL="264795">
              <a:lnSpc>
                <a:spcPct val="100000"/>
              </a:lnSpc>
            </a:pPr>
            <a:r>
              <a:rPr sz="1600" spc="-5" dirty="0">
                <a:latin typeface="Consolas"/>
                <a:cs typeface="Consolas"/>
              </a:rPr>
              <a:t>/*</a:t>
            </a:r>
            <a:r>
              <a:rPr sz="1600" spc="-15" dirty="0">
                <a:latin typeface="Consolas"/>
                <a:cs typeface="Consolas"/>
              </a:rPr>
              <a:t> </a:t>
            </a:r>
            <a:r>
              <a:rPr sz="1600" spc="-10" dirty="0">
                <a:latin typeface="Consolas"/>
                <a:cs typeface="Consolas"/>
              </a:rPr>
              <a:t>Create new</a:t>
            </a:r>
            <a:r>
              <a:rPr sz="1600" spc="-15" dirty="0">
                <a:latin typeface="Consolas"/>
                <a:cs typeface="Consolas"/>
              </a:rPr>
              <a:t> </a:t>
            </a:r>
            <a:r>
              <a:rPr sz="1600" spc="-10" dirty="0">
                <a:latin typeface="Consolas"/>
                <a:cs typeface="Consolas"/>
              </a:rPr>
              <a:t>thread </a:t>
            </a:r>
            <a:r>
              <a:rPr sz="1600" spc="-5" dirty="0">
                <a:latin typeface="Consolas"/>
                <a:cs typeface="Consolas"/>
              </a:rPr>
              <a:t>*/</a:t>
            </a:r>
            <a:endParaRPr sz="1600" dirty="0">
              <a:latin typeface="Consolas"/>
              <a:cs typeface="Consolas"/>
            </a:endParaRPr>
          </a:p>
          <a:p>
            <a:pPr marL="385445" marR="76835" indent="-120650">
              <a:lnSpc>
                <a:spcPct val="80000"/>
              </a:lnSpc>
              <a:spcBef>
                <a:spcPts val="384"/>
              </a:spcBef>
            </a:pPr>
            <a:r>
              <a:rPr sz="1600" spc="-5" dirty="0">
                <a:latin typeface="Consolas"/>
                <a:cs typeface="Consolas"/>
              </a:rPr>
              <a:t>rc</a:t>
            </a:r>
            <a:r>
              <a:rPr sz="1600" spc="5" dirty="0">
                <a:latin typeface="Consolas"/>
                <a:cs typeface="Consolas"/>
              </a:rPr>
              <a:t> </a:t>
            </a:r>
            <a:r>
              <a:rPr sz="1600" spc="-5" dirty="0">
                <a:latin typeface="Consolas"/>
                <a:cs typeface="Consolas"/>
              </a:rPr>
              <a:t>=</a:t>
            </a:r>
            <a:r>
              <a:rPr sz="1600" dirty="0">
                <a:latin typeface="Consolas"/>
                <a:cs typeface="Consolas"/>
              </a:rPr>
              <a:t> </a:t>
            </a:r>
            <a:r>
              <a:rPr sz="1600" b="1" spc="-10" dirty="0">
                <a:latin typeface="Consolas"/>
                <a:cs typeface="Consolas"/>
              </a:rPr>
              <a:t>pthread_create</a:t>
            </a:r>
            <a:r>
              <a:rPr sz="1600" spc="-10" dirty="0">
                <a:latin typeface="Consolas"/>
                <a:cs typeface="Consolas"/>
              </a:rPr>
              <a:t>(&amp;child_thread, </a:t>
            </a:r>
            <a:r>
              <a:rPr sz="1600" spc="-5" dirty="0">
                <a:latin typeface="Consolas"/>
                <a:cs typeface="Consolas"/>
              </a:rPr>
              <a:t> </a:t>
            </a:r>
            <a:r>
              <a:rPr sz="1600" spc="-10" dirty="0">
                <a:latin typeface="Consolas"/>
                <a:cs typeface="Consolas"/>
              </a:rPr>
              <a:t>&amp;attr,</a:t>
            </a:r>
            <a:r>
              <a:rPr sz="1600" dirty="0">
                <a:latin typeface="Consolas"/>
                <a:cs typeface="Consolas"/>
              </a:rPr>
              <a:t> </a:t>
            </a:r>
            <a:r>
              <a:rPr sz="1600" spc="-5" dirty="0">
                <a:latin typeface="Consolas"/>
                <a:cs typeface="Consolas"/>
              </a:rPr>
              <a:t>(void*)</a:t>
            </a:r>
            <a:r>
              <a:rPr sz="1600" spc="-15" dirty="0">
                <a:latin typeface="Consolas"/>
                <a:cs typeface="Consolas"/>
              </a:rPr>
              <a:t> </a:t>
            </a:r>
            <a:r>
              <a:rPr sz="1600" spc="-10" dirty="0">
                <a:latin typeface="Consolas"/>
                <a:cs typeface="Consolas"/>
              </a:rPr>
              <a:t>&amp;child_code,</a:t>
            </a:r>
            <a:r>
              <a:rPr sz="1600" spc="-15" dirty="0">
                <a:latin typeface="Consolas"/>
                <a:cs typeface="Consolas"/>
              </a:rPr>
              <a:t> </a:t>
            </a:r>
            <a:r>
              <a:rPr sz="1600" spc="-5" dirty="0">
                <a:latin typeface="Consolas"/>
                <a:cs typeface="Consolas"/>
              </a:rPr>
              <a:t>NULL);</a:t>
            </a:r>
            <a:endParaRPr sz="1600" dirty="0">
              <a:latin typeface="Consolas"/>
              <a:cs typeface="Consolas"/>
            </a:endParaRPr>
          </a:p>
          <a:p>
            <a:pPr marL="264795">
              <a:lnSpc>
                <a:spcPct val="100000"/>
              </a:lnSpc>
            </a:pPr>
            <a:r>
              <a:rPr sz="1600" spc="-5" dirty="0">
                <a:latin typeface="Consolas"/>
                <a:cs typeface="Consolas"/>
              </a:rPr>
              <a:t>/*</a:t>
            </a:r>
            <a:r>
              <a:rPr sz="1600" spc="-15" dirty="0">
                <a:latin typeface="Consolas"/>
                <a:cs typeface="Consolas"/>
              </a:rPr>
              <a:t> </a:t>
            </a:r>
            <a:r>
              <a:rPr sz="1600" spc="-10" dirty="0">
                <a:latin typeface="Consolas"/>
                <a:cs typeface="Consolas"/>
              </a:rPr>
              <a:t>Free attributes </a:t>
            </a:r>
            <a:r>
              <a:rPr sz="1600" spc="-5" dirty="0">
                <a:latin typeface="Consolas"/>
                <a:cs typeface="Consolas"/>
              </a:rPr>
              <a:t>object</a:t>
            </a:r>
            <a:r>
              <a:rPr sz="1600" spc="-25" dirty="0">
                <a:latin typeface="Consolas"/>
                <a:cs typeface="Consolas"/>
              </a:rPr>
              <a:t> </a:t>
            </a:r>
            <a:r>
              <a:rPr sz="1600" spc="-15" dirty="0">
                <a:latin typeface="Consolas"/>
                <a:cs typeface="Consolas"/>
              </a:rPr>
              <a:t>*/</a:t>
            </a:r>
            <a:endParaRPr sz="1600" dirty="0">
              <a:latin typeface="Consolas"/>
              <a:cs typeface="Consolas"/>
            </a:endParaRPr>
          </a:p>
          <a:p>
            <a:pPr marL="264795">
              <a:lnSpc>
                <a:spcPct val="100000"/>
              </a:lnSpc>
            </a:pPr>
            <a:r>
              <a:rPr sz="1600" b="1" spc="-10" dirty="0">
                <a:latin typeface="Consolas"/>
                <a:cs typeface="Consolas"/>
              </a:rPr>
              <a:t>pthread_attr_destroy</a:t>
            </a:r>
            <a:r>
              <a:rPr sz="1600" spc="-10" dirty="0">
                <a:latin typeface="Consolas"/>
                <a:cs typeface="Consolas"/>
              </a:rPr>
              <a:t>(&amp;attr);</a:t>
            </a:r>
            <a:endParaRPr sz="1600" dirty="0">
              <a:latin typeface="Consolas"/>
              <a:cs typeface="Consolas"/>
            </a:endParaRPr>
          </a:p>
          <a:p>
            <a:pPr>
              <a:lnSpc>
                <a:spcPct val="100000"/>
              </a:lnSpc>
              <a:spcBef>
                <a:spcPts val="45"/>
              </a:spcBef>
            </a:pPr>
            <a:endParaRPr sz="1600" dirty="0">
              <a:latin typeface="Consolas"/>
              <a:cs typeface="Consolas"/>
            </a:endParaRPr>
          </a:p>
          <a:p>
            <a:pPr marL="264795" marR="866140">
              <a:lnSpc>
                <a:spcPct val="100000"/>
              </a:lnSpc>
            </a:pPr>
            <a:r>
              <a:rPr sz="1600" spc="-5" dirty="0">
                <a:latin typeface="Consolas"/>
                <a:cs typeface="Consolas"/>
              </a:rPr>
              <a:t>/*</a:t>
            </a:r>
            <a:r>
              <a:rPr sz="1600" spc="-20" dirty="0">
                <a:latin typeface="Consolas"/>
                <a:cs typeface="Consolas"/>
              </a:rPr>
              <a:t> </a:t>
            </a:r>
            <a:r>
              <a:rPr sz="1600" spc="-10" dirty="0">
                <a:latin typeface="Consolas"/>
                <a:cs typeface="Consolas"/>
              </a:rPr>
              <a:t>concurrent</a:t>
            </a:r>
            <a:r>
              <a:rPr sz="1600" spc="-20" dirty="0">
                <a:latin typeface="Consolas"/>
                <a:cs typeface="Consolas"/>
              </a:rPr>
              <a:t> </a:t>
            </a:r>
            <a:r>
              <a:rPr sz="1600" spc="-5" dirty="0">
                <a:latin typeface="Consolas"/>
                <a:cs typeface="Consolas"/>
              </a:rPr>
              <a:t>computation</a:t>
            </a:r>
            <a:r>
              <a:rPr sz="1600" spc="-30" dirty="0">
                <a:latin typeface="Consolas"/>
                <a:cs typeface="Consolas"/>
              </a:rPr>
              <a:t> </a:t>
            </a:r>
            <a:r>
              <a:rPr sz="1600" spc="-15" dirty="0">
                <a:latin typeface="Consolas"/>
                <a:cs typeface="Consolas"/>
              </a:rPr>
              <a:t>*/ </a:t>
            </a:r>
            <a:r>
              <a:rPr sz="1600" spc="-865" dirty="0">
                <a:latin typeface="Consolas"/>
                <a:cs typeface="Consolas"/>
              </a:rPr>
              <a:t> </a:t>
            </a:r>
            <a:r>
              <a:rPr sz="1600" spc="-10" dirty="0">
                <a:latin typeface="Consolas"/>
                <a:cs typeface="Consolas"/>
              </a:rPr>
              <a:t>x=x+5;</a:t>
            </a:r>
            <a:endParaRPr sz="1600" dirty="0">
              <a:latin typeface="Consolas"/>
              <a:cs typeface="Consolas"/>
            </a:endParaRPr>
          </a:p>
          <a:p>
            <a:pPr marL="264795">
              <a:lnSpc>
                <a:spcPct val="100000"/>
              </a:lnSpc>
            </a:pPr>
            <a:r>
              <a:rPr sz="1600" b="1" spc="-5" dirty="0">
                <a:latin typeface="Consolas"/>
                <a:cs typeface="Consolas"/>
              </a:rPr>
              <a:t>printf</a:t>
            </a:r>
            <a:r>
              <a:rPr sz="1600" spc="-5" dirty="0">
                <a:latin typeface="Consolas"/>
                <a:cs typeface="Consolas"/>
              </a:rPr>
              <a:t>("x</a:t>
            </a:r>
            <a:r>
              <a:rPr sz="1600" spc="-20" dirty="0">
                <a:latin typeface="Consolas"/>
                <a:cs typeface="Consolas"/>
              </a:rPr>
              <a:t> </a:t>
            </a:r>
            <a:r>
              <a:rPr sz="1600" spc="-10" dirty="0">
                <a:latin typeface="Consolas"/>
                <a:cs typeface="Consolas"/>
              </a:rPr>
              <a:t>has</a:t>
            </a:r>
            <a:r>
              <a:rPr sz="1600" spc="-35" dirty="0">
                <a:latin typeface="Consolas"/>
                <a:cs typeface="Consolas"/>
              </a:rPr>
              <a:t> </a:t>
            </a:r>
            <a:r>
              <a:rPr sz="1600" spc="-5" dirty="0">
                <a:latin typeface="Consolas"/>
                <a:cs typeface="Consolas"/>
              </a:rPr>
              <a:t>change</a:t>
            </a:r>
            <a:r>
              <a:rPr sz="1600" spc="-15" dirty="0">
                <a:latin typeface="Consolas"/>
                <a:cs typeface="Consolas"/>
              </a:rPr>
              <a:t> to</a:t>
            </a:r>
            <a:r>
              <a:rPr sz="1600" spc="-20" dirty="0">
                <a:latin typeface="Consolas"/>
                <a:cs typeface="Consolas"/>
              </a:rPr>
              <a:t> </a:t>
            </a:r>
            <a:r>
              <a:rPr sz="1600" spc="-5" dirty="0">
                <a:latin typeface="Consolas"/>
                <a:cs typeface="Consolas"/>
              </a:rPr>
              <a:t>%d\n",x);</a:t>
            </a:r>
            <a:endParaRPr sz="1600" dirty="0">
              <a:latin typeface="Consolas"/>
              <a:cs typeface="Consolas"/>
            </a:endParaRPr>
          </a:p>
        </p:txBody>
      </p:sp>
      <p:sp>
        <p:nvSpPr>
          <p:cNvPr id="26" name="object 26"/>
          <p:cNvSpPr txBox="1"/>
          <p:nvPr/>
        </p:nvSpPr>
        <p:spPr>
          <a:xfrm>
            <a:off x="5100828" y="5269992"/>
            <a:ext cx="4250690" cy="1130935"/>
          </a:xfrm>
          <a:prstGeom prst="rect">
            <a:avLst/>
          </a:prstGeom>
        </p:spPr>
        <p:txBody>
          <a:bodyPr vert="horz" wrap="square" lIns="0" tIns="33019" rIns="0" bIns="0" rtlCol="0">
            <a:spAutoFit/>
          </a:bodyPr>
          <a:lstStyle/>
          <a:p>
            <a:pPr marL="264795" marR="85725">
              <a:lnSpc>
                <a:spcPct val="100000"/>
              </a:lnSpc>
              <a:spcBef>
                <a:spcPts val="259"/>
              </a:spcBef>
            </a:pPr>
            <a:r>
              <a:rPr sz="1600" spc="-10" dirty="0">
                <a:latin typeface="Consolas"/>
                <a:cs typeface="Consolas"/>
              </a:rPr>
              <a:t>/*wait </a:t>
            </a:r>
            <a:r>
              <a:rPr sz="1600" spc="-5" dirty="0">
                <a:latin typeface="Consolas"/>
                <a:cs typeface="Consolas"/>
              </a:rPr>
              <a:t>for </a:t>
            </a:r>
            <a:r>
              <a:rPr sz="1600" spc="-10" dirty="0">
                <a:latin typeface="Consolas"/>
                <a:cs typeface="Consolas"/>
              </a:rPr>
              <a:t>thread </a:t>
            </a:r>
            <a:r>
              <a:rPr sz="1600" spc="-5" dirty="0">
                <a:latin typeface="Consolas"/>
                <a:cs typeface="Consolas"/>
              </a:rPr>
              <a:t>to </a:t>
            </a:r>
            <a:r>
              <a:rPr sz="1600" spc="-10" dirty="0">
                <a:latin typeface="Consolas"/>
                <a:cs typeface="Consolas"/>
              </a:rPr>
              <a:t>terminate </a:t>
            </a:r>
            <a:r>
              <a:rPr sz="1600" spc="-5" dirty="0">
                <a:latin typeface="Consolas"/>
                <a:cs typeface="Consolas"/>
              </a:rPr>
              <a:t>*/ </a:t>
            </a:r>
            <a:r>
              <a:rPr sz="1600" dirty="0">
                <a:latin typeface="Consolas"/>
                <a:cs typeface="Consolas"/>
              </a:rPr>
              <a:t> </a:t>
            </a:r>
            <a:r>
              <a:rPr sz="1600" b="1" spc="-5" dirty="0">
                <a:latin typeface="Consolas"/>
                <a:cs typeface="Consolas"/>
              </a:rPr>
              <a:t>pthread_join</a:t>
            </a:r>
            <a:r>
              <a:rPr sz="1600" spc="-5" dirty="0">
                <a:latin typeface="Consolas"/>
                <a:cs typeface="Consolas"/>
              </a:rPr>
              <a:t>(child_thread,</a:t>
            </a:r>
            <a:r>
              <a:rPr sz="1600" spc="-105" dirty="0">
                <a:latin typeface="Consolas"/>
                <a:cs typeface="Consolas"/>
              </a:rPr>
              <a:t> </a:t>
            </a:r>
            <a:r>
              <a:rPr sz="1600" spc="-5" dirty="0">
                <a:latin typeface="Consolas"/>
                <a:cs typeface="Consolas"/>
              </a:rPr>
              <a:t>status); </a:t>
            </a:r>
            <a:r>
              <a:rPr sz="1600" spc="-865" dirty="0">
                <a:latin typeface="Consolas"/>
                <a:cs typeface="Consolas"/>
              </a:rPr>
              <a:t> </a:t>
            </a:r>
            <a:r>
              <a:rPr sz="1600" b="1" spc="-10" dirty="0">
                <a:latin typeface="Consolas"/>
                <a:cs typeface="Consolas"/>
              </a:rPr>
              <a:t>pthread_exit</a:t>
            </a:r>
            <a:r>
              <a:rPr sz="1600" spc="-10" dirty="0">
                <a:latin typeface="Consolas"/>
                <a:cs typeface="Consolas"/>
              </a:rPr>
              <a:t>(NULL);</a:t>
            </a:r>
            <a:endParaRPr sz="1600" dirty="0">
              <a:latin typeface="Consolas"/>
              <a:cs typeface="Consolas"/>
            </a:endParaRPr>
          </a:p>
          <a:p>
            <a:pPr marL="42545">
              <a:lnSpc>
                <a:spcPct val="100000"/>
              </a:lnSpc>
            </a:pPr>
            <a:r>
              <a:rPr sz="1600" spc="-5" dirty="0">
                <a:latin typeface="Consolas"/>
                <a:cs typeface="Consolas"/>
              </a:rPr>
              <a:t>}</a:t>
            </a:r>
            <a:endParaRPr sz="1600" dirty="0">
              <a:latin typeface="Consolas"/>
              <a:cs typeface="Consolas"/>
            </a:endParaRPr>
          </a:p>
        </p:txBody>
      </p:sp>
      <p:sp>
        <p:nvSpPr>
          <p:cNvPr id="27" name="object 27"/>
          <p:cNvSpPr/>
          <p:nvPr/>
        </p:nvSpPr>
        <p:spPr>
          <a:xfrm>
            <a:off x="3374123" y="2101595"/>
            <a:ext cx="1871980" cy="4396740"/>
          </a:xfrm>
          <a:custGeom>
            <a:avLst/>
            <a:gdLst/>
            <a:ahLst/>
            <a:cxnLst/>
            <a:rect l="l" t="t" r="r" b="b"/>
            <a:pathLst>
              <a:path w="1871979" h="4396740">
                <a:moveTo>
                  <a:pt x="1871472" y="57912"/>
                </a:moveTo>
                <a:lnTo>
                  <a:pt x="1832381" y="38100"/>
                </a:lnTo>
                <a:lnTo>
                  <a:pt x="1757172" y="0"/>
                </a:lnTo>
                <a:lnTo>
                  <a:pt x="1757172" y="38100"/>
                </a:lnTo>
                <a:lnTo>
                  <a:pt x="1487424" y="38100"/>
                </a:lnTo>
                <a:lnTo>
                  <a:pt x="1487424" y="57924"/>
                </a:lnTo>
                <a:lnTo>
                  <a:pt x="1469148" y="57924"/>
                </a:lnTo>
                <a:lnTo>
                  <a:pt x="1469148" y="4358640"/>
                </a:lnTo>
                <a:lnTo>
                  <a:pt x="0" y="4358640"/>
                </a:lnTo>
                <a:lnTo>
                  <a:pt x="0" y="4396740"/>
                </a:lnTo>
                <a:lnTo>
                  <a:pt x="1487424" y="4396740"/>
                </a:lnTo>
                <a:lnTo>
                  <a:pt x="1487424" y="4376928"/>
                </a:lnTo>
                <a:lnTo>
                  <a:pt x="1507236" y="4376928"/>
                </a:lnTo>
                <a:lnTo>
                  <a:pt x="1507236" y="76200"/>
                </a:lnTo>
                <a:lnTo>
                  <a:pt x="1757172" y="76200"/>
                </a:lnTo>
                <a:lnTo>
                  <a:pt x="1757172" y="114300"/>
                </a:lnTo>
                <a:lnTo>
                  <a:pt x="1834413" y="76200"/>
                </a:lnTo>
                <a:lnTo>
                  <a:pt x="1871472" y="57912"/>
                </a:lnTo>
                <a:close/>
              </a:path>
            </a:pathLst>
          </a:custGeom>
          <a:solidFill>
            <a:srgbClr val="000000"/>
          </a:solidFill>
        </p:spPr>
        <p:txBody>
          <a:bodyPr wrap="square" lIns="0" tIns="0" rIns="0" bIns="0" rtlCol="0"/>
          <a:lstStyle/>
          <a:p>
            <a:endParaRPr/>
          </a:p>
        </p:txBody>
      </p:sp>
      <p:sp>
        <p:nvSpPr>
          <p:cNvPr id="28" name="object 28"/>
          <p:cNvSpPr txBox="1"/>
          <p:nvPr/>
        </p:nvSpPr>
        <p:spPr>
          <a:xfrm>
            <a:off x="4629410" y="6871149"/>
            <a:ext cx="807720" cy="240665"/>
          </a:xfrm>
          <a:prstGeom prst="rect">
            <a:avLst/>
          </a:prstGeom>
        </p:spPr>
        <p:txBody>
          <a:bodyPr vert="horz" wrap="square" lIns="0" tIns="13335" rIns="0" bIns="0" rtlCol="0">
            <a:spAutoFit/>
          </a:bodyPr>
          <a:lstStyle/>
          <a:p>
            <a:pPr marL="12700">
              <a:lnSpc>
                <a:spcPct val="100000"/>
              </a:lnSpc>
              <a:spcBef>
                <a:spcPts val="105"/>
              </a:spcBef>
            </a:pPr>
            <a:r>
              <a:rPr sz="1400" spc="-15" dirty="0">
                <a:latin typeface="Tahoma"/>
                <a:cs typeface="Tahoma"/>
              </a:rPr>
              <a:t>4-Threads</a:t>
            </a:r>
            <a:endParaRPr sz="1400">
              <a:latin typeface="Tahoma"/>
              <a:cs typeface="Tahoma"/>
            </a:endParaRPr>
          </a:p>
        </p:txBody>
      </p:sp>
      <p:sp>
        <p:nvSpPr>
          <p:cNvPr id="29" name="object 29"/>
          <p:cNvSpPr txBox="1">
            <a:spLocks noGrp="1"/>
          </p:cNvSpPr>
          <p:nvPr>
            <p:ph type="sldNum" sz="quarter" idx="7"/>
          </p:nvPr>
        </p:nvSpPr>
        <p:spPr>
          <a:prstGeom prst="rect">
            <a:avLst/>
          </a:prstGeom>
        </p:spPr>
        <p:txBody>
          <a:bodyPr vert="horz" wrap="square" lIns="0" tIns="13335" rIns="0" bIns="0" rtlCol="0">
            <a:spAutoFit/>
          </a:bodyPr>
          <a:lstStyle/>
          <a:p>
            <a:pPr marL="39370">
              <a:lnSpc>
                <a:spcPct val="100000"/>
              </a:lnSpc>
              <a:spcBef>
                <a:spcPts val="105"/>
              </a:spcBef>
            </a:pPr>
            <a:fld id="{81D60167-4931-47E6-BA6A-407CBD079E47}" type="slidenum">
              <a:rPr dirty="0"/>
              <a:t>57</a:t>
            </a:fld>
            <a:endParaRPr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9082" y="807240"/>
            <a:ext cx="2800985" cy="452120"/>
          </a:xfrm>
          <a:prstGeom prst="rect">
            <a:avLst/>
          </a:prstGeom>
        </p:spPr>
        <p:txBody>
          <a:bodyPr vert="horz" wrap="square" lIns="0" tIns="12065" rIns="0" bIns="0" rtlCol="0">
            <a:spAutoFit/>
          </a:bodyPr>
          <a:lstStyle/>
          <a:p>
            <a:pPr marL="12700">
              <a:lnSpc>
                <a:spcPct val="100000"/>
              </a:lnSpc>
              <a:spcBef>
                <a:spcPts val="95"/>
              </a:spcBef>
            </a:pPr>
            <a:r>
              <a:rPr spc="-5" dirty="0"/>
              <a:t>Possible</a:t>
            </a:r>
            <a:r>
              <a:rPr spc="-45" dirty="0"/>
              <a:t> </a:t>
            </a:r>
            <a:r>
              <a:rPr spc="-5" dirty="0"/>
              <a:t>Outcome</a:t>
            </a:r>
          </a:p>
        </p:txBody>
      </p:sp>
      <p:sp>
        <p:nvSpPr>
          <p:cNvPr id="10" name="object 10"/>
          <p:cNvSpPr txBox="1"/>
          <p:nvPr/>
        </p:nvSpPr>
        <p:spPr>
          <a:xfrm>
            <a:off x="4629410" y="6871149"/>
            <a:ext cx="807720" cy="240665"/>
          </a:xfrm>
          <a:prstGeom prst="rect">
            <a:avLst/>
          </a:prstGeom>
        </p:spPr>
        <p:txBody>
          <a:bodyPr vert="horz" wrap="square" lIns="0" tIns="13335" rIns="0" bIns="0" rtlCol="0">
            <a:spAutoFit/>
          </a:bodyPr>
          <a:lstStyle/>
          <a:p>
            <a:pPr marL="12700">
              <a:lnSpc>
                <a:spcPct val="100000"/>
              </a:lnSpc>
              <a:spcBef>
                <a:spcPts val="105"/>
              </a:spcBef>
            </a:pPr>
            <a:r>
              <a:rPr sz="1400" spc="-15" dirty="0">
                <a:latin typeface="Tahoma"/>
                <a:cs typeface="Tahoma"/>
              </a:rPr>
              <a:t>4-Threads</a:t>
            </a:r>
            <a:endParaRPr sz="1400">
              <a:latin typeface="Tahoma"/>
              <a:cs typeface="Tahoma"/>
            </a:endParaRPr>
          </a:p>
        </p:txBody>
      </p:sp>
      <p:sp>
        <p:nvSpPr>
          <p:cNvPr id="11" name="object 11"/>
          <p:cNvSpPr txBox="1">
            <a:spLocks noGrp="1"/>
          </p:cNvSpPr>
          <p:nvPr>
            <p:ph type="sldNum" sz="quarter" idx="7"/>
          </p:nvPr>
        </p:nvSpPr>
        <p:spPr>
          <a:prstGeom prst="rect">
            <a:avLst/>
          </a:prstGeom>
        </p:spPr>
        <p:txBody>
          <a:bodyPr vert="horz" wrap="square" lIns="0" tIns="13335" rIns="0" bIns="0" rtlCol="0">
            <a:spAutoFit/>
          </a:bodyPr>
          <a:lstStyle/>
          <a:p>
            <a:pPr marL="39370">
              <a:lnSpc>
                <a:spcPct val="100000"/>
              </a:lnSpc>
              <a:spcBef>
                <a:spcPts val="105"/>
              </a:spcBef>
            </a:pPr>
            <a:fld id="{81D60167-4931-47E6-BA6A-407CBD079E47}" type="slidenum">
              <a:rPr dirty="0"/>
              <a:t>58</a:t>
            </a:fld>
            <a:endParaRPr dirty="0"/>
          </a:p>
        </p:txBody>
      </p:sp>
      <p:sp>
        <p:nvSpPr>
          <p:cNvPr id="3" name="object 3"/>
          <p:cNvSpPr txBox="1"/>
          <p:nvPr/>
        </p:nvSpPr>
        <p:spPr>
          <a:xfrm>
            <a:off x="860509" y="1735303"/>
            <a:ext cx="4805045" cy="879475"/>
          </a:xfrm>
          <a:prstGeom prst="rect">
            <a:avLst/>
          </a:prstGeom>
        </p:spPr>
        <p:txBody>
          <a:bodyPr vert="horz" wrap="square" lIns="0" tIns="13335" rIns="0" bIns="0" rtlCol="0">
            <a:spAutoFit/>
          </a:bodyPr>
          <a:lstStyle/>
          <a:p>
            <a:pPr marL="12700">
              <a:lnSpc>
                <a:spcPts val="2400"/>
              </a:lnSpc>
              <a:spcBef>
                <a:spcPts val="105"/>
              </a:spcBef>
            </a:pPr>
            <a:r>
              <a:rPr sz="2000" spc="-10" dirty="0">
                <a:latin typeface="Tahoma"/>
                <a:cs typeface="Tahoma"/>
              </a:rPr>
              <a:t>No</a:t>
            </a:r>
            <a:r>
              <a:rPr sz="2000" spc="5" dirty="0">
                <a:latin typeface="Tahoma"/>
                <a:cs typeface="Tahoma"/>
              </a:rPr>
              <a:t> </a:t>
            </a:r>
            <a:r>
              <a:rPr sz="2000" spc="-5" dirty="0">
                <a:latin typeface="Tahoma"/>
                <a:cs typeface="Tahoma"/>
              </a:rPr>
              <a:t>deterministic</a:t>
            </a:r>
            <a:r>
              <a:rPr sz="2000" spc="10" dirty="0">
                <a:latin typeface="Tahoma"/>
                <a:cs typeface="Tahoma"/>
              </a:rPr>
              <a:t> </a:t>
            </a:r>
            <a:r>
              <a:rPr sz="2000" spc="-5" dirty="0">
                <a:latin typeface="Tahoma"/>
                <a:cs typeface="Tahoma"/>
              </a:rPr>
              <a:t>execution!</a:t>
            </a:r>
            <a:endParaRPr sz="2000">
              <a:latin typeface="Tahoma"/>
              <a:cs typeface="Tahoma"/>
            </a:endParaRPr>
          </a:p>
          <a:p>
            <a:pPr marL="355600" indent="-342900">
              <a:lnSpc>
                <a:spcPts val="2160"/>
              </a:lnSpc>
              <a:buChar char="•"/>
              <a:tabLst>
                <a:tab pos="354965" algn="l"/>
                <a:tab pos="355600" algn="l"/>
              </a:tabLst>
            </a:pPr>
            <a:r>
              <a:rPr sz="1800" dirty="0">
                <a:latin typeface="Tahoma"/>
                <a:cs typeface="Tahoma"/>
              </a:rPr>
              <a:t>Two</a:t>
            </a:r>
            <a:r>
              <a:rPr sz="1800" spc="-15" dirty="0">
                <a:latin typeface="Tahoma"/>
                <a:cs typeface="Tahoma"/>
              </a:rPr>
              <a:t> </a:t>
            </a:r>
            <a:r>
              <a:rPr sz="1800" spc="-5" dirty="0">
                <a:latin typeface="Tahoma"/>
                <a:cs typeface="Tahoma"/>
              </a:rPr>
              <a:t>threads</a:t>
            </a:r>
            <a:r>
              <a:rPr sz="1800" dirty="0">
                <a:latin typeface="Tahoma"/>
                <a:cs typeface="Tahoma"/>
              </a:rPr>
              <a:t> can</a:t>
            </a:r>
            <a:r>
              <a:rPr sz="1800" spc="-25" dirty="0">
                <a:latin typeface="Tahoma"/>
                <a:cs typeface="Tahoma"/>
              </a:rPr>
              <a:t> </a:t>
            </a:r>
            <a:r>
              <a:rPr sz="1800" spc="-5" dirty="0">
                <a:latin typeface="Tahoma"/>
                <a:cs typeface="Tahoma"/>
              </a:rPr>
              <a:t>interleave</a:t>
            </a:r>
            <a:r>
              <a:rPr sz="1800" spc="20" dirty="0">
                <a:latin typeface="Tahoma"/>
                <a:cs typeface="Tahoma"/>
              </a:rPr>
              <a:t> </a:t>
            </a:r>
            <a:r>
              <a:rPr sz="1800" spc="-10" dirty="0">
                <a:latin typeface="Tahoma"/>
                <a:cs typeface="Tahoma"/>
              </a:rPr>
              <a:t>in </a:t>
            </a:r>
            <a:r>
              <a:rPr sz="1800" spc="-5" dirty="0">
                <a:latin typeface="Tahoma"/>
                <a:cs typeface="Tahoma"/>
              </a:rPr>
              <a:t>multiple</a:t>
            </a:r>
            <a:r>
              <a:rPr sz="1800" dirty="0">
                <a:latin typeface="Tahoma"/>
                <a:cs typeface="Tahoma"/>
              </a:rPr>
              <a:t> ways</a:t>
            </a:r>
            <a:endParaRPr sz="1800">
              <a:latin typeface="Tahoma"/>
              <a:cs typeface="Tahoma"/>
            </a:endParaRPr>
          </a:p>
          <a:p>
            <a:pPr marL="355600" indent="-342900">
              <a:lnSpc>
                <a:spcPct val="100000"/>
              </a:lnSpc>
              <a:buChar char="•"/>
              <a:tabLst>
                <a:tab pos="354965" algn="l"/>
                <a:tab pos="355600" algn="l"/>
              </a:tabLst>
            </a:pPr>
            <a:r>
              <a:rPr sz="1800" spc="-5" dirty="0">
                <a:latin typeface="Tahoma"/>
                <a:cs typeface="Tahoma"/>
              </a:rPr>
              <a:t>Requires</a:t>
            </a:r>
            <a:r>
              <a:rPr sz="1800" spc="-10" dirty="0">
                <a:latin typeface="Tahoma"/>
                <a:cs typeface="Tahoma"/>
              </a:rPr>
              <a:t> </a:t>
            </a:r>
            <a:r>
              <a:rPr sz="1800" spc="-5" dirty="0">
                <a:latin typeface="Tahoma"/>
                <a:cs typeface="Tahoma"/>
              </a:rPr>
              <a:t>further</a:t>
            </a:r>
            <a:r>
              <a:rPr sz="1800" spc="-20" dirty="0">
                <a:latin typeface="Tahoma"/>
                <a:cs typeface="Tahoma"/>
              </a:rPr>
              <a:t> </a:t>
            </a:r>
            <a:r>
              <a:rPr sz="1800" spc="-5" dirty="0">
                <a:latin typeface="Tahoma"/>
                <a:cs typeface="Tahoma"/>
              </a:rPr>
              <a:t>synchronization</a:t>
            </a:r>
            <a:endParaRPr sz="1800">
              <a:latin typeface="Tahoma"/>
              <a:cs typeface="Tahoma"/>
            </a:endParaRPr>
          </a:p>
        </p:txBody>
      </p:sp>
      <p:sp>
        <p:nvSpPr>
          <p:cNvPr id="4" name="object 4"/>
          <p:cNvSpPr txBox="1"/>
          <p:nvPr/>
        </p:nvSpPr>
        <p:spPr>
          <a:xfrm>
            <a:off x="860509" y="2832626"/>
            <a:ext cx="4362450" cy="1268730"/>
          </a:xfrm>
          <a:prstGeom prst="rect">
            <a:avLst/>
          </a:prstGeom>
        </p:spPr>
        <p:txBody>
          <a:bodyPr vert="horz" wrap="square" lIns="0" tIns="12700" rIns="0" bIns="0" rtlCol="0">
            <a:spAutoFit/>
          </a:bodyPr>
          <a:lstStyle/>
          <a:p>
            <a:pPr marL="12700">
              <a:lnSpc>
                <a:spcPts val="2135"/>
              </a:lnSpc>
              <a:spcBef>
                <a:spcPts val="100"/>
              </a:spcBef>
            </a:pPr>
            <a:r>
              <a:rPr sz="1800" spc="-5" dirty="0">
                <a:latin typeface="Tahoma"/>
                <a:cs typeface="Tahoma"/>
              </a:rPr>
              <a:t>Child:</a:t>
            </a:r>
            <a:r>
              <a:rPr sz="1800" spc="-55" dirty="0">
                <a:latin typeface="Tahoma"/>
                <a:cs typeface="Tahoma"/>
              </a:rPr>
              <a:t> </a:t>
            </a:r>
            <a:r>
              <a:rPr sz="1800" spc="-5" dirty="0">
                <a:latin typeface="Tahoma"/>
                <a:cs typeface="Tahoma"/>
              </a:rPr>
              <a:t>x=5</a:t>
            </a:r>
            <a:endParaRPr sz="1800">
              <a:latin typeface="Tahoma"/>
              <a:cs typeface="Tahoma"/>
            </a:endParaRPr>
          </a:p>
          <a:p>
            <a:pPr marL="457200" marR="2783205" indent="-222885">
              <a:lnSpc>
                <a:spcPts val="1920"/>
              </a:lnSpc>
              <a:spcBef>
                <a:spcPts val="35"/>
              </a:spcBef>
            </a:pPr>
            <a:r>
              <a:rPr sz="1600" spc="-5" dirty="0">
                <a:latin typeface="Consolas"/>
                <a:cs typeface="Consolas"/>
              </a:rPr>
              <a:t>while</a:t>
            </a:r>
            <a:r>
              <a:rPr sz="1600" spc="-90" dirty="0">
                <a:latin typeface="Consolas"/>
                <a:cs typeface="Consolas"/>
              </a:rPr>
              <a:t> </a:t>
            </a:r>
            <a:r>
              <a:rPr sz="1600" spc="-5" dirty="0">
                <a:latin typeface="Consolas"/>
                <a:cs typeface="Consolas"/>
              </a:rPr>
              <a:t>(x&gt;0){ </a:t>
            </a:r>
            <a:r>
              <a:rPr sz="1600" spc="-865" dirty="0">
                <a:latin typeface="Consolas"/>
                <a:cs typeface="Consolas"/>
              </a:rPr>
              <a:t> </a:t>
            </a:r>
            <a:r>
              <a:rPr sz="1600" spc="-10" dirty="0">
                <a:latin typeface="Consolas"/>
                <a:cs typeface="Consolas"/>
              </a:rPr>
              <a:t>x=x-1;</a:t>
            </a:r>
            <a:endParaRPr sz="1600">
              <a:latin typeface="Consolas"/>
              <a:cs typeface="Consolas"/>
            </a:endParaRPr>
          </a:p>
          <a:p>
            <a:pPr marL="457200">
              <a:lnSpc>
                <a:spcPts val="1855"/>
              </a:lnSpc>
            </a:pPr>
            <a:r>
              <a:rPr sz="1600" spc="-5" dirty="0">
                <a:latin typeface="Consolas"/>
                <a:cs typeface="Consolas"/>
              </a:rPr>
              <a:t>printf("x</a:t>
            </a:r>
            <a:r>
              <a:rPr sz="1600" spc="-25" dirty="0">
                <a:latin typeface="Consolas"/>
                <a:cs typeface="Consolas"/>
              </a:rPr>
              <a:t> </a:t>
            </a:r>
            <a:r>
              <a:rPr sz="1600" spc="-5" dirty="0">
                <a:latin typeface="Consolas"/>
                <a:cs typeface="Consolas"/>
              </a:rPr>
              <a:t>has</a:t>
            </a:r>
            <a:r>
              <a:rPr sz="1600" spc="-10" dirty="0">
                <a:latin typeface="Consolas"/>
                <a:cs typeface="Consolas"/>
              </a:rPr>
              <a:t> changed </a:t>
            </a:r>
            <a:r>
              <a:rPr sz="1600" spc="-5" dirty="0">
                <a:latin typeface="Consolas"/>
                <a:cs typeface="Consolas"/>
              </a:rPr>
              <a:t>to</a:t>
            </a:r>
            <a:r>
              <a:rPr sz="1600" spc="-25" dirty="0">
                <a:latin typeface="Consolas"/>
                <a:cs typeface="Consolas"/>
              </a:rPr>
              <a:t> </a:t>
            </a:r>
            <a:r>
              <a:rPr sz="1600" spc="-5" dirty="0">
                <a:latin typeface="Consolas"/>
                <a:cs typeface="Consolas"/>
              </a:rPr>
              <a:t>%d</a:t>
            </a:r>
            <a:r>
              <a:rPr sz="1600" spc="-25" dirty="0">
                <a:latin typeface="Consolas"/>
                <a:cs typeface="Consolas"/>
              </a:rPr>
              <a:t> </a:t>
            </a:r>
            <a:r>
              <a:rPr sz="1600" spc="-5" dirty="0">
                <a:latin typeface="Consolas"/>
                <a:cs typeface="Consolas"/>
              </a:rPr>
              <a:t>\n",x);</a:t>
            </a:r>
            <a:endParaRPr sz="1600">
              <a:latin typeface="Consolas"/>
              <a:cs typeface="Consolas"/>
            </a:endParaRPr>
          </a:p>
          <a:p>
            <a:pPr marL="234950">
              <a:lnSpc>
                <a:spcPct val="100000"/>
              </a:lnSpc>
            </a:pPr>
            <a:r>
              <a:rPr sz="1600" spc="-5" dirty="0">
                <a:latin typeface="Consolas"/>
                <a:cs typeface="Consolas"/>
              </a:rPr>
              <a:t>}</a:t>
            </a:r>
            <a:endParaRPr sz="1600">
              <a:latin typeface="Consolas"/>
              <a:cs typeface="Consolas"/>
            </a:endParaRPr>
          </a:p>
        </p:txBody>
      </p:sp>
      <p:sp>
        <p:nvSpPr>
          <p:cNvPr id="5" name="object 5"/>
          <p:cNvSpPr txBox="1"/>
          <p:nvPr/>
        </p:nvSpPr>
        <p:spPr>
          <a:xfrm>
            <a:off x="860509" y="4326112"/>
            <a:ext cx="4028440" cy="781050"/>
          </a:xfrm>
          <a:prstGeom prst="rect">
            <a:avLst/>
          </a:prstGeom>
        </p:spPr>
        <p:txBody>
          <a:bodyPr vert="horz" wrap="square" lIns="0" tIns="12700" rIns="0" bIns="0" rtlCol="0">
            <a:spAutoFit/>
          </a:bodyPr>
          <a:lstStyle/>
          <a:p>
            <a:pPr marL="12700">
              <a:lnSpc>
                <a:spcPts val="2135"/>
              </a:lnSpc>
              <a:spcBef>
                <a:spcPts val="100"/>
              </a:spcBef>
            </a:pPr>
            <a:r>
              <a:rPr sz="1800" spc="-5" dirty="0">
                <a:latin typeface="Tahoma"/>
                <a:cs typeface="Tahoma"/>
              </a:rPr>
              <a:t>Parent:</a:t>
            </a:r>
            <a:r>
              <a:rPr sz="1800" spc="-50" dirty="0">
                <a:latin typeface="Tahoma"/>
                <a:cs typeface="Tahoma"/>
              </a:rPr>
              <a:t> </a:t>
            </a:r>
            <a:r>
              <a:rPr sz="1800" spc="-5" dirty="0">
                <a:latin typeface="Tahoma"/>
                <a:cs typeface="Tahoma"/>
              </a:rPr>
              <a:t>x=3</a:t>
            </a:r>
            <a:endParaRPr sz="1800">
              <a:latin typeface="Tahoma"/>
              <a:cs typeface="Tahoma"/>
            </a:endParaRPr>
          </a:p>
          <a:p>
            <a:pPr marL="234950">
              <a:lnSpc>
                <a:spcPts val="1895"/>
              </a:lnSpc>
            </a:pPr>
            <a:r>
              <a:rPr sz="1600" spc="-10" dirty="0">
                <a:latin typeface="Consolas"/>
                <a:cs typeface="Consolas"/>
              </a:rPr>
              <a:t>x=x+5;</a:t>
            </a:r>
            <a:endParaRPr sz="1600">
              <a:latin typeface="Consolas"/>
              <a:cs typeface="Consolas"/>
            </a:endParaRPr>
          </a:p>
          <a:p>
            <a:pPr marL="234950">
              <a:lnSpc>
                <a:spcPct val="100000"/>
              </a:lnSpc>
            </a:pPr>
            <a:r>
              <a:rPr sz="1600" spc="-5" dirty="0">
                <a:latin typeface="Consolas"/>
                <a:cs typeface="Consolas"/>
              </a:rPr>
              <a:t>printf("x</a:t>
            </a:r>
            <a:r>
              <a:rPr sz="1600" spc="-20" dirty="0">
                <a:latin typeface="Consolas"/>
                <a:cs typeface="Consolas"/>
              </a:rPr>
              <a:t> </a:t>
            </a:r>
            <a:r>
              <a:rPr sz="1600" spc="-10" dirty="0">
                <a:latin typeface="Consolas"/>
                <a:cs typeface="Consolas"/>
              </a:rPr>
              <a:t>has</a:t>
            </a:r>
            <a:r>
              <a:rPr sz="1600" spc="-15" dirty="0">
                <a:latin typeface="Consolas"/>
                <a:cs typeface="Consolas"/>
              </a:rPr>
              <a:t> </a:t>
            </a:r>
            <a:r>
              <a:rPr sz="1600" spc="-10" dirty="0">
                <a:latin typeface="Consolas"/>
                <a:cs typeface="Consolas"/>
              </a:rPr>
              <a:t>changed</a:t>
            </a:r>
            <a:r>
              <a:rPr sz="1600" spc="-15" dirty="0">
                <a:latin typeface="Consolas"/>
                <a:cs typeface="Consolas"/>
              </a:rPr>
              <a:t> </a:t>
            </a:r>
            <a:r>
              <a:rPr sz="1600" spc="-5" dirty="0">
                <a:latin typeface="Consolas"/>
                <a:cs typeface="Consolas"/>
              </a:rPr>
              <a:t>to</a:t>
            </a:r>
            <a:r>
              <a:rPr sz="1600" spc="-30" dirty="0">
                <a:latin typeface="Consolas"/>
                <a:cs typeface="Consolas"/>
              </a:rPr>
              <a:t> </a:t>
            </a:r>
            <a:r>
              <a:rPr sz="1600" spc="-5" dirty="0">
                <a:latin typeface="Consolas"/>
                <a:cs typeface="Consolas"/>
              </a:rPr>
              <a:t>%d\n",x);</a:t>
            </a:r>
            <a:endParaRPr sz="1600">
              <a:latin typeface="Consolas"/>
              <a:cs typeface="Consolas"/>
            </a:endParaRPr>
          </a:p>
        </p:txBody>
      </p:sp>
      <p:sp>
        <p:nvSpPr>
          <p:cNvPr id="6" name="object 6"/>
          <p:cNvSpPr txBox="1"/>
          <p:nvPr/>
        </p:nvSpPr>
        <p:spPr>
          <a:xfrm>
            <a:off x="860509" y="5331927"/>
            <a:ext cx="4362450" cy="1268730"/>
          </a:xfrm>
          <a:prstGeom prst="rect">
            <a:avLst/>
          </a:prstGeom>
        </p:spPr>
        <p:txBody>
          <a:bodyPr vert="horz" wrap="square" lIns="0" tIns="12700" rIns="0" bIns="0" rtlCol="0">
            <a:spAutoFit/>
          </a:bodyPr>
          <a:lstStyle/>
          <a:p>
            <a:pPr marL="12700">
              <a:lnSpc>
                <a:spcPts val="2135"/>
              </a:lnSpc>
              <a:spcBef>
                <a:spcPts val="100"/>
              </a:spcBef>
            </a:pPr>
            <a:r>
              <a:rPr sz="1800" spc="-5" dirty="0">
                <a:latin typeface="Tahoma"/>
                <a:cs typeface="Tahoma"/>
              </a:rPr>
              <a:t>Child:</a:t>
            </a:r>
            <a:r>
              <a:rPr sz="1800" spc="-55" dirty="0">
                <a:latin typeface="Tahoma"/>
                <a:cs typeface="Tahoma"/>
              </a:rPr>
              <a:t> </a:t>
            </a:r>
            <a:r>
              <a:rPr sz="1800" spc="-5" dirty="0">
                <a:latin typeface="Tahoma"/>
                <a:cs typeface="Tahoma"/>
              </a:rPr>
              <a:t>x=3</a:t>
            </a:r>
            <a:endParaRPr sz="1800">
              <a:latin typeface="Tahoma"/>
              <a:cs typeface="Tahoma"/>
            </a:endParaRPr>
          </a:p>
          <a:p>
            <a:pPr marL="457200" marR="2783205" indent="-222885">
              <a:lnSpc>
                <a:spcPts val="1920"/>
              </a:lnSpc>
              <a:spcBef>
                <a:spcPts val="35"/>
              </a:spcBef>
            </a:pPr>
            <a:r>
              <a:rPr sz="1600" spc="-5" dirty="0">
                <a:latin typeface="Consolas"/>
                <a:cs typeface="Consolas"/>
              </a:rPr>
              <a:t>while</a:t>
            </a:r>
            <a:r>
              <a:rPr sz="1600" spc="-90" dirty="0">
                <a:latin typeface="Consolas"/>
                <a:cs typeface="Consolas"/>
              </a:rPr>
              <a:t> </a:t>
            </a:r>
            <a:r>
              <a:rPr sz="1600" spc="-5" dirty="0">
                <a:latin typeface="Consolas"/>
                <a:cs typeface="Consolas"/>
              </a:rPr>
              <a:t>(x&gt;0){ </a:t>
            </a:r>
            <a:r>
              <a:rPr sz="1600" spc="-865" dirty="0">
                <a:latin typeface="Consolas"/>
                <a:cs typeface="Consolas"/>
              </a:rPr>
              <a:t> </a:t>
            </a:r>
            <a:r>
              <a:rPr sz="1600" spc="-10" dirty="0">
                <a:latin typeface="Consolas"/>
                <a:cs typeface="Consolas"/>
              </a:rPr>
              <a:t>x=x-1;</a:t>
            </a:r>
            <a:endParaRPr sz="1600">
              <a:latin typeface="Consolas"/>
              <a:cs typeface="Consolas"/>
            </a:endParaRPr>
          </a:p>
          <a:p>
            <a:pPr marL="457200">
              <a:lnSpc>
                <a:spcPts val="1855"/>
              </a:lnSpc>
            </a:pPr>
            <a:r>
              <a:rPr sz="1600" spc="-5" dirty="0">
                <a:latin typeface="Consolas"/>
                <a:cs typeface="Consolas"/>
              </a:rPr>
              <a:t>printf("x</a:t>
            </a:r>
            <a:r>
              <a:rPr sz="1600" spc="-25" dirty="0">
                <a:latin typeface="Consolas"/>
                <a:cs typeface="Consolas"/>
              </a:rPr>
              <a:t> </a:t>
            </a:r>
            <a:r>
              <a:rPr sz="1600" spc="-5" dirty="0">
                <a:latin typeface="Consolas"/>
                <a:cs typeface="Consolas"/>
              </a:rPr>
              <a:t>has</a:t>
            </a:r>
            <a:r>
              <a:rPr sz="1600" spc="-10" dirty="0">
                <a:latin typeface="Consolas"/>
                <a:cs typeface="Consolas"/>
              </a:rPr>
              <a:t> changed </a:t>
            </a:r>
            <a:r>
              <a:rPr sz="1600" spc="-5" dirty="0">
                <a:latin typeface="Consolas"/>
                <a:cs typeface="Consolas"/>
              </a:rPr>
              <a:t>to</a:t>
            </a:r>
            <a:r>
              <a:rPr sz="1600" spc="-25" dirty="0">
                <a:latin typeface="Consolas"/>
                <a:cs typeface="Consolas"/>
              </a:rPr>
              <a:t> </a:t>
            </a:r>
            <a:r>
              <a:rPr sz="1600" spc="-5" dirty="0">
                <a:latin typeface="Consolas"/>
                <a:cs typeface="Consolas"/>
              </a:rPr>
              <a:t>%d</a:t>
            </a:r>
            <a:r>
              <a:rPr sz="1600" spc="-25" dirty="0">
                <a:latin typeface="Consolas"/>
                <a:cs typeface="Consolas"/>
              </a:rPr>
              <a:t> </a:t>
            </a:r>
            <a:r>
              <a:rPr sz="1600" spc="-5" dirty="0">
                <a:latin typeface="Consolas"/>
                <a:cs typeface="Consolas"/>
              </a:rPr>
              <a:t>\n",x);</a:t>
            </a:r>
            <a:endParaRPr sz="1600">
              <a:latin typeface="Consolas"/>
              <a:cs typeface="Consolas"/>
            </a:endParaRPr>
          </a:p>
          <a:p>
            <a:pPr marL="234950">
              <a:lnSpc>
                <a:spcPct val="100000"/>
              </a:lnSpc>
            </a:pPr>
            <a:r>
              <a:rPr sz="1600" spc="-5" dirty="0">
                <a:latin typeface="Consolas"/>
                <a:cs typeface="Consolas"/>
              </a:rPr>
              <a:t>}</a:t>
            </a:r>
            <a:endParaRPr sz="1600">
              <a:latin typeface="Consolas"/>
              <a:cs typeface="Consolas"/>
            </a:endParaRPr>
          </a:p>
        </p:txBody>
      </p:sp>
      <p:sp>
        <p:nvSpPr>
          <p:cNvPr id="7" name="object 7"/>
          <p:cNvSpPr txBox="1"/>
          <p:nvPr/>
        </p:nvSpPr>
        <p:spPr>
          <a:xfrm>
            <a:off x="5543777" y="3312695"/>
            <a:ext cx="2080260" cy="512445"/>
          </a:xfrm>
          <a:prstGeom prst="rect">
            <a:avLst/>
          </a:prstGeom>
        </p:spPr>
        <p:txBody>
          <a:bodyPr vert="horz" wrap="square" lIns="0" tIns="12065" rIns="0" bIns="0" rtlCol="0">
            <a:spAutoFit/>
          </a:bodyPr>
          <a:lstStyle/>
          <a:p>
            <a:pPr marL="354965" indent="-342900">
              <a:lnSpc>
                <a:spcPct val="100000"/>
              </a:lnSpc>
              <a:spcBef>
                <a:spcPts val="95"/>
              </a:spcBef>
              <a:buChar char="•"/>
              <a:tabLst>
                <a:tab pos="354965" algn="l"/>
                <a:tab pos="355600" algn="l"/>
              </a:tabLst>
            </a:pPr>
            <a:r>
              <a:rPr sz="1600" spc="-5" dirty="0">
                <a:latin typeface="Tahoma"/>
                <a:cs typeface="Tahoma"/>
              </a:rPr>
              <a:t>x</a:t>
            </a:r>
            <a:r>
              <a:rPr sz="1600" spc="-20" dirty="0">
                <a:latin typeface="Tahoma"/>
                <a:cs typeface="Tahoma"/>
              </a:rPr>
              <a:t> </a:t>
            </a:r>
            <a:r>
              <a:rPr sz="1600" spc="-10" dirty="0">
                <a:latin typeface="Tahoma"/>
                <a:cs typeface="Tahoma"/>
              </a:rPr>
              <a:t>has</a:t>
            </a:r>
            <a:r>
              <a:rPr sz="1600" spc="-15" dirty="0">
                <a:latin typeface="Tahoma"/>
                <a:cs typeface="Tahoma"/>
              </a:rPr>
              <a:t> </a:t>
            </a:r>
            <a:r>
              <a:rPr sz="1600" spc="-5" dirty="0">
                <a:latin typeface="Tahoma"/>
                <a:cs typeface="Tahoma"/>
              </a:rPr>
              <a:t>changed</a:t>
            </a:r>
            <a:r>
              <a:rPr sz="1600" spc="-15" dirty="0">
                <a:latin typeface="Tahoma"/>
                <a:cs typeface="Tahoma"/>
              </a:rPr>
              <a:t> </a:t>
            </a:r>
            <a:r>
              <a:rPr sz="1600" spc="-10" dirty="0">
                <a:latin typeface="Tahoma"/>
                <a:cs typeface="Tahoma"/>
              </a:rPr>
              <a:t>to</a:t>
            </a:r>
            <a:r>
              <a:rPr sz="1600" spc="5" dirty="0">
                <a:latin typeface="Tahoma"/>
                <a:cs typeface="Tahoma"/>
              </a:rPr>
              <a:t> </a:t>
            </a:r>
            <a:r>
              <a:rPr sz="1600" spc="-5" dirty="0">
                <a:latin typeface="Tahoma"/>
                <a:cs typeface="Tahoma"/>
              </a:rPr>
              <a:t>4</a:t>
            </a:r>
            <a:endParaRPr sz="1600">
              <a:latin typeface="Tahoma"/>
              <a:cs typeface="Tahoma"/>
            </a:endParaRPr>
          </a:p>
          <a:p>
            <a:pPr marL="354965" indent="-342900">
              <a:lnSpc>
                <a:spcPct val="100000"/>
              </a:lnSpc>
              <a:buChar char="•"/>
              <a:tabLst>
                <a:tab pos="354965" algn="l"/>
                <a:tab pos="355600" algn="l"/>
              </a:tabLst>
            </a:pPr>
            <a:r>
              <a:rPr sz="1600" spc="-5" dirty="0">
                <a:latin typeface="Tahoma"/>
                <a:cs typeface="Tahoma"/>
              </a:rPr>
              <a:t>x</a:t>
            </a:r>
            <a:r>
              <a:rPr sz="1600" spc="-20" dirty="0">
                <a:latin typeface="Tahoma"/>
                <a:cs typeface="Tahoma"/>
              </a:rPr>
              <a:t> </a:t>
            </a:r>
            <a:r>
              <a:rPr sz="1600" spc="-10" dirty="0">
                <a:latin typeface="Tahoma"/>
                <a:cs typeface="Tahoma"/>
              </a:rPr>
              <a:t>has</a:t>
            </a:r>
            <a:r>
              <a:rPr sz="1600" spc="-15" dirty="0">
                <a:latin typeface="Tahoma"/>
                <a:cs typeface="Tahoma"/>
              </a:rPr>
              <a:t> </a:t>
            </a:r>
            <a:r>
              <a:rPr sz="1600" spc="-5" dirty="0">
                <a:latin typeface="Tahoma"/>
                <a:cs typeface="Tahoma"/>
              </a:rPr>
              <a:t>changed</a:t>
            </a:r>
            <a:r>
              <a:rPr sz="1600" spc="-15" dirty="0">
                <a:latin typeface="Tahoma"/>
                <a:cs typeface="Tahoma"/>
              </a:rPr>
              <a:t> </a:t>
            </a:r>
            <a:r>
              <a:rPr sz="1600" spc="-10" dirty="0">
                <a:latin typeface="Tahoma"/>
                <a:cs typeface="Tahoma"/>
              </a:rPr>
              <a:t>to</a:t>
            </a:r>
            <a:r>
              <a:rPr sz="1600" spc="5" dirty="0">
                <a:latin typeface="Tahoma"/>
                <a:cs typeface="Tahoma"/>
              </a:rPr>
              <a:t> </a:t>
            </a:r>
            <a:r>
              <a:rPr sz="1600" spc="-5" dirty="0">
                <a:latin typeface="Tahoma"/>
                <a:cs typeface="Tahoma"/>
              </a:rPr>
              <a:t>3</a:t>
            </a:r>
            <a:endParaRPr sz="1600">
              <a:latin typeface="Tahoma"/>
              <a:cs typeface="Tahoma"/>
            </a:endParaRPr>
          </a:p>
        </p:txBody>
      </p:sp>
      <p:sp>
        <p:nvSpPr>
          <p:cNvPr id="8" name="object 8"/>
          <p:cNvSpPr txBox="1"/>
          <p:nvPr/>
        </p:nvSpPr>
        <p:spPr>
          <a:xfrm>
            <a:off x="5543777" y="4440360"/>
            <a:ext cx="2080260" cy="269240"/>
          </a:xfrm>
          <a:prstGeom prst="rect">
            <a:avLst/>
          </a:prstGeom>
        </p:spPr>
        <p:txBody>
          <a:bodyPr vert="horz" wrap="square" lIns="0" tIns="12065" rIns="0" bIns="0" rtlCol="0">
            <a:spAutoFit/>
          </a:bodyPr>
          <a:lstStyle/>
          <a:p>
            <a:pPr marL="354965" indent="-342900">
              <a:lnSpc>
                <a:spcPct val="100000"/>
              </a:lnSpc>
              <a:spcBef>
                <a:spcPts val="95"/>
              </a:spcBef>
              <a:buChar char="•"/>
              <a:tabLst>
                <a:tab pos="354965" algn="l"/>
                <a:tab pos="355600" algn="l"/>
              </a:tabLst>
            </a:pPr>
            <a:r>
              <a:rPr sz="1600" spc="-5" dirty="0">
                <a:latin typeface="Tahoma"/>
                <a:cs typeface="Tahoma"/>
              </a:rPr>
              <a:t>x</a:t>
            </a:r>
            <a:r>
              <a:rPr sz="1600" spc="-20" dirty="0">
                <a:latin typeface="Tahoma"/>
                <a:cs typeface="Tahoma"/>
              </a:rPr>
              <a:t> </a:t>
            </a:r>
            <a:r>
              <a:rPr sz="1600" spc="-10" dirty="0">
                <a:latin typeface="Tahoma"/>
                <a:cs typeface="Tahoma"/>
              </a:rPr>
              <a:t>has</a:t>
            </a:r>
            <a:r>
              <a:rPr sz="1600" spc="-15" dirty="0">
                <a:latin typeface="Tahoma"/>
                <a:cs typeface="Tahoma"/>
              </a:rPr>
              <a:t> </a:t>
            </a:r>
            <a:r>
              <a:rPr sz="1600" spc="-5" dirty="0">
                <a:latin typeface="Tahoma"/>
                <a:cs typeface="Tahoma"/>
              </a:rPr>
              <a:t>changed</a:t>
            </a:r>
            <a:r>
              <a:rPr sz="1600" spc="-10" dirty="0">
                <a:latin typeface="Tahoma"/>
                <a:cs typeface="Tahoma"/>
              </a:rPr>
              <a:t> to</a:t>
            </a:r>
            <a:r>
              <a:rPr sz="1600" spc="5" dirty="0">
                <a:latin typeface="Tahoma"/>
                <a:cs typeface="Tahoma"/>
              </a:rPr>
              <a:t> </a:t>
            </a:r>
            <a:r>
              <a:rPr sz="1600" spc="-5" dirty="0">
                <a:latin typeface="Tahoma"/>
                <a:cs typeface="Tahoma"/>
              </a:rPr>
              <a:t>8</a:t>
            </a:r>
            <a:endParaRPr sz="1600">
              <a:latin typeface="Tahoma"/>
              <a:cs typeface="Tahoma"/>
            </a:endParaRPr>
          </a:p>
        </p:txBody>
      </p:sp>
      <p:sp>
        <p:nvSpPr>
          <p:cNvPr id="9" name="object 9"/>
          <p:cNvSpPr txBox="1"/>
          <p:nvPr/>
        </p:nvSpPr>
        <p:spPr>
          <a:xfrm>
            <a:off x="5543777" y="4928084"/>
            <a:ext cx="2080260" cy="1000125"/>
          </a:xfrm>
          <a:prstGeom prst="rect">
            <a:avLst/>
          </a:prstGeom>
        </p:spPr>
        <p:txBody>
          <a:bodyPr vert="horz" wrap="square" lIns="0" tIns="12065" rIns="0" bIns="0" rtlCol="0">
            <a:spAutoFit/>
          </a:bodyPr>
          <a:lstStyle/>
          <a:p>
            <a:pPr marL="354965" indent="-342900">
              <a:lnSpc>
                <a:spcPct val="100000"/>
              </a:lnSpc>
              <a:spcBef>
                <a:spcPts val="95"/>
              </a:spcBef>
              <a:buChar char="•"/>
              <a:tabLst>
                <a:tab pos="354965" algn="l"/>
                <a:tab pos="355600" algn="l"/>
              </a:tabLst>
            </a:pPr>
            <a:r>
              <a:rPr sz="1600" spc="-5" dirty="0">
                <a:latin typeface="Tahoma"/>
                <a:cs typeface="Tahoma"/>
              </a:rPr>
              <a:t>x</a:t>
            </a:r>
            <a:r>
              <a:rPr sz="1600" spc="-20" dirty="0">
                <a:latin typeface="Tahoma"/>
                <a:cs typeface="Tahoma"/>
              </a:rPr>
              <a:t> </a:t>
            </a:r>
            <a:r>
              <a:rPr sz="1600" spc="-10" dirty="0">
                <a:latin typeface="Tahoma"/>
                <a:cs typeface="Tahoma"/>
              </a:rPr>
              <a:t>has</a:t>
            </a:r>
            <a:r>
              <a:rPr sz="1600" spc="-15" dirty="0">
                <a:latin typeface="Tahoma"/>
                <a:cs typeface="Tahoma"/>
              </a:rPr>
              <a:t> </a:t>
            </a:r>
            <a:r>
              <a:rPr sz="1600" spc="-5" dirty="0">
                <a:latin typeface="Tahoma"/>
                <a:cs typeface="Tahoma"/>
              </a:rPr>
              <a:t>changed</a:t>
            </a:r>
            <a:r>
              <a:rPr sz="1600" spc="-15" dirty="0">
                <a:latin typeface="Tahoma"/>
                <a:cs typeface="Tahoma"/>
              </a:rPr>
              <a:t> </a:t>
            </a:r>
            <a:r>
              <a:rPr sz="1600" spc="-10" dirty="0">
                <a:latin typeface="Tahoma"/>
                <a:cs typeface="Tahoma"/>
              </a:rPr>
              <a:t>to</a:t>
            </a:r>
            <a:r>
              <a:rPr sz="1600" spc="5" dirty="0">
                <a:latin typeface="Tahoma"/>
                <a:cs typeface="Tahoma"/>
              </a:rPr>
              <a:t> </a:t>
            </a:r>
            <a:r>
              <a:rPr sz="1600" spc="-5" dirty="0">
                <a:latin typeface="Tahoma"/>
                <a:cs typeface="Tahoma"/>
              </a:rPr>
              <a:t>7</a:t>
            </a:r>
            <a:endParaRPr sz="1600">
              <a:latin typeface="Tahoma"/>
              <a:cs typeface="Tahoma"/>
            </a:endParaRPr>
          </a:p>
          <a:p>
            <a:pPr marL="266700">
              <a:lnSpc>
                <a:spcPct val="100000"/>
              </a:lnSpc>
            </a:pPr>
            <a:r>
              <a:rPr sz="1600" spc="-5" dirty="0">
                <a:latin typeface="Tahoma"/>
                <a:cs typeface="Tahoma"/>
              </a:rPr>
              <a:t>…</a:t>
            </a:r>
            <a:endParaRPr sz="1600">
              <a:latin typeface="Tahoma"/>
              <a:cs typeface="Tahoma"/>
            </a:endParaRPr>
          </a:p>
          <a:p>
            <a:pPr marL="354965" indent="-342900">
              <a:lnSpc>
                <a:spcPct val="100000"/>
              </a:lnSpc>
              <a:buChar char="•"/>
              <a:tabLst>
                <a:tab pos="354965" algn="l"/>
                <a:tab pos="355600" algn="l"/>
              </a:tabLst>
            </a:pPr>
            <a:r>
              <a:rPr sz="1600" spc="-5" dirty="0">
                <a:latin typeface="Tahoma"/>
                <a:cs typeface="Tahoma"/>
              </a:rPr>
              <a:t>x</a:t>
            </a:r>
            <a:r>
              <a:rPr sz="1600" spc="-20" dirty="0">
                <a:latin typeface="Tahoma"/>
                <a:cs typeface="Tahoma"/>
              </a:rPr>
              <a:t> </a:t>
            </a:r>
            <a:r>
              <a:rPr sz="1600" spc="-10" dirty="0">
                <a:latin typeface="Tahoma"/>
                <a:cs typeface="Tahoma"/>
              </a:rPr>
              <a:t>has</a:t>
            </a:r>
            <a:r>
              <a:rPr sz="1600" spc="-15" dirty="0">
                <a:latin typeface="Tahoma"/>
                <a:cs typeface="Tahoma"/>
              </a:rPr>
              <a:t> </a:t>
            </a:r>
            <a:r>
              <a:rPr sz="1600" spc="-5" dirty="0">
                <a:latin typeface="Tahoma"/>
                <a:cs typeface="Tahoma"/>
              </a:rPr>
              <a:t>changed</a:t>
            </a:r>
            <a:r>
              <a:rPr sz="1600" spc="-15" dirty="0">
                <a:latin typeface="Tahoma"/>
                <a:cs typeface="Tahoma"/>
              </a:rPr>
              <a:t> </a:t>
            </a:r>
            <a:r>
              <a:rPr sz="1600" spc="-10" dirty="0">
                <a:latin typeface="Tahoma"/>
                <a:cs typeface="Tahoma"/>
              </a:rPr>
              <a:t>to</a:t>
            </a:r>
            <a:r>
              <a:rPr sz="1600" spc="5" dirty="0">
                <a:latin typeface="Tahoma"/>
                <a:cs typeface="Tahoma"/>
              </a:rPr>
              <a:t> </a:t>
            </a:r>
            <a:r>
              <a:rPr sz="1600" spc="-5" dirty="0">
                <a:latin typeface="Tahoma"/>
                <a:cs typeface="Tahoma"/>
              </a:rPr>
              <a:t>1</a:t>
            </a:r>
            <a:endParaRPr sz="1600">
              <a:latin typeface="Tahoma"/>
              <a:cs typeface="Tahoma"/>
            </a:endParaRPr>
          </a:p>
          <a:p>
            <a:pPr marL="354965" indent="-342900">
              <a:lnSpc>
                <a:spcPct val="100000"/>
              </a:lnSpc>
              <a:buChar char="•"/>
              <a:tabLst>
                <a:tab pos="354965" algn="l"/>
                <a:tab pos="355600" algn="l"/>
              </a:tabLst>
            </a:pPr>
            <a:r>
              <a:rPr sz="1600" spc="-5" dirty="0">
                <a:latin typeface="Tahoma"/>
                <a:cs typeface="Tahoma"/>
              </a:rPr>
              <a:t>x</a:t>
            </a:r>
            <a:r>
              <a:rPr sz="1600" spc="-20" dirty="0">
                <a:latin typeface="Tahoma"/>
                <a:cs typeface="Tahoma"/>
              </a:rPr>
              <a:t> </a:t>
            </a:r>
            <a:r>
              <a:rPr sz="1600" spc="-10" dirty="0">
                <a:latin typeface="Tahoma"/>
                <a:cs typeface="Tahoma"/>
              </a:rPr>
              <a:t>has</a:t>
            </a:r>
            <a:r>
              <a:rPr sz="1600" spc="-15" dirty="0">
                <a:latin typeface="Tahoma"/>
                <a:cs typeface="Tahoma"/>
              </a:rPr>
              <a:t> </a:t>
            </a:r>
            <a:r>
              <a:rPr sz="1600" spc="-5" dirty="0">
                <a:latin typeface="Tahoma"/>
                <a:cs typeface="Tahoma"/>
              </a:rPr>
              <a:t>changed</a:t>
            </a:r>
            <a:r>
              <a:rPr sz="1600" spc="-15" dirty="0">
                <a:latin typeface="Tahoma"/>
                <a:cs typeface="Tahoma"/>
              </a:rPr>
              <a:t> </a:t>
            </a:r>
            <a:r>
              <a:rPr sz="1600" spc="-10" dirty="0">
                <a:latin typeface="Tahoma"/>
                <a:cs typeface="Tahoma"/>
              </a:rPr>
              <a:t>to</a:t>
            </a:r>
            <a:r>
              <a:rPr sz="1600" spc="5" dirty="0">
                <a:latin typeface="Tahoma"/>
                <a:cs typeface="Tahoma"/>
              </a:rPr>
              <a:t> </a:t>
            </a:r>
            <a:r>
              <a:rPr sz="1600" spc="-5" dirty="0">
                <a:latin typeface="Tahoma"/>
                <a:cs typeface="Tahoma"/>
              </a:rPr>
              <a:t>0</a:t>
            </a:r>
            <a:endParaRPr sz="1600">
              <a:latin typeface="Tahoma"/>
              <a:cs typeface="Tahoma"/>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9082" y="807240"/>
            <a:ext cx="4236085" cy="452120"/>
          </a:xfrm>
          <a:prstGeom prst="rect">
            <a:avLst/>
          </a:prstGeom>
        </p:spPr>
        <p:txBody>
          <a:bodyPr vert="horz" wrap="square" lIns="0" tIns="12065" rIns="0" bIns="0" rtlCol="0">
            <a:spAutoFit/>
          </a:bodyPr>
          <a:lstStyle/>
          <a:p>
            <a:pPr marL="12700">
              <a:lnSpc>
                <a:spcPct val="100000"/>
              </a:lnSpc>
              <a:spcBef>
                <a:spcPts val="95"/>
              </a:spcBef>
            </a:pPr>
            <a:r>
              <a:rPr spc="-5" dirty="0"/>
              <a:t>Joinable</a:t>
            </a:r>
            <a:r>
              <a:rPr spc="-20" dirty="0"/>
              <a:t> </a:t>
            </a:r>
            <a:r>
              <a:rPr spc="-5" dirty="0"/>
              <a:t>Threads:</a:t>
            </a:r>
            <a:r>
              <a:rPr spc="-10" dirty="0"/>
              <a:t> </a:t>
            </a:r>
            <a:r>
              <a:rPr spc="-5" dirty="0"/>
              <a:t>Example</a:t>
            </a:r>
          </a:p>
        </p:txBody>
      </p:sp>
      <p:sp>
        <p:nvSpPr>
          <p:cNvPr id="3" name="object 3"/>
          <p:cNvSpPr txBox="1"/>
          <p:nvPr/>
        </p:nvSpPr>
        <p:spPr>
          <a:xfrm>
            <a:off x="660918" y="1530137"/>
            <a:ext cx="2090420" cy="537845"/>
          </a:xfrm>
          <a:prstGeom prst="rect">
            <a:avLst/>
          </a:prstGeom>
        </p:spPr>
        <p:txBody>
          <a:bodyPr vert="horz" wrap="square" lIns="0" tIns="12700" rIns="0" bIns="0" rtlCol="0">
            <a:spAutoFit/>
          </a:bodyPr>
          <a:lstStyle/>
          <a:p>
            <a:pPr marL="12700" marR="5080">
              <a:lnSpc>
                <a:spcPct val="120000"/>
              </a:lnSpc>
              <a:spcBef>
                <a:spcPts val="100"/>
              </a:spcBef>
            </a:pPr>
            <a:r>
              <a:rPr sz="1400" dirty="0">
                <a:latin typeface="Consolas"/>
                <a:cs typeface="Consolas"/>
              </a:rPr>
              <a:t>#include &lt;pthread.h&gt; </a:t>
            </a:r>
            <a:r>
              <a:rPr sz="1400" spc="5" dirty="0">
                <a:latin typeface="Consolas"/>
                <a:cs typeface="Consolas"/>
              </a:rPr>
              <a:t> </a:t>
            </a:r>
            <a:r>
              <a:rPr sz="1400" dirty="0">
                <a:latin typeface="Consolas"/>
                <a:cs typeface="Consolas"/>
              </a:rPr>
              <a:t>#define</a:t>
            </a:r>
            <a:r>
              <a:rPr sz="1400" spc="-20" dirty="0">
                <a:latin typeface="Consolas"/>
                <a:cs typeface="Consolas"/>
              </a:rPr>
              <a:t> </a:t>
            </a:r>
            <a:r>
              <a:rPr sz="1400" dirty="0">
                <a:latin typeface="Consolas"/>
                <a:cs typeface="Consolas"/>
              </a:rPr>
              <a:t>NUM_THREADS</a:t>
            </a:r>
            <a:r>
              <a:rPr sz="1400" spc="-20" dirty="0">
                <a:latin typeface="Consolas"/>
                <a:cs typeface="Consolas"/>
              </a:rPr>
              <a:t> </a:t>
            </a:r>
            <a:r>
              <a:rPr sz="1400" dirty="0">
                <a:latin typeface="Consolas"/>
                <a:cs typeface="Consolas"/>
              </a:rPr>
              <a:t>4</a:t>
            </a:r>
          </a:p>
        </p:txBody>
      </p:sp>
      <p:sp>
        <p:nvSpPr>
          <p:cNvPr id="4" name="object 4"/>
          <p:cNvSpPr txBox="1">
            <a:spLocks noGrp="1"/>
          </p:cNvSpPr>
          <p:nvPr>
            <p:ph sz="half" idx="2"/>
          </p:nvPr>
        </p:nvSpPr>
        <p:spPr>
          <a:prstGeom prst="rect">
            <a:avLst/>
          </a:prstGeom>
        </p:spPr>
        <p:txBody>
          <a:bodyPr vert="horz" wrap="square" lIns="0" tIns="12065" rIns="0" bIns="0" rtlCol="0">
            <a:spAutoFit/>
          </a:bodyPr>
          <a:lstStyle/>
          <a:p>
            <a:pPr marL="208915" marR="1678939" indent="-196850">
              <a:lnSpc>
                <a:spcPct val="120000"/>
              </a:lnSpc>
              <a:spcBef>
                <a:spcPts val="95"/>
              </a:spcBef>
            </a:pPr>
            <a:r>
              <a:rPr b="1" dirty="0">
                <a:latin typeface="Consolas"/>
                <a:cs typeface="Consolas"/>
              </a:rPr>
              <a:t>void </a:t>
            </a:r>
            <a:r>
              <a:rPr dirty="0"/>
              <a:t>*BusyWork(void *t){ </a:t>
            </a:r>
            <a:r>
              <a:rPr spc="-755" dirty="0"/>
              <a:t> </a:t>
            </a:r>
            <a:r>
              <a:rPr dirty="0"/>
              <a:t>long</a:t>
            </a:r>
            <a:r>
              <a:rPr spc="5" dirty="0"/>
              <a:t> </a:t>
            </a:r>
            <a:r>
              <a:rPr dirty="0"/>
              <a:t>tid</a:t>
            </a:r>
            <a:r>
              <a:rPr spc="5" dirty="0"/>
              <a:t> </a:t>
            </a:r>
            <a:r>
              <a:rPr dirty="0"/>
              <a:t>=</a:t>
            </a:r>
            <a:r>
              <a:rPr spc="-10" dirty="0"/>
              <a:t> </a:t>
            </a:r>
            <a:r>
              <a:rPr dirty="0"/>
              <a:t>(long)t; </a:t>
            </a:r>
            <a:r>
              <a:rPr spc="5" dirty="0"/>
              <a:t> </a:t>
            </a:r>
            <a:r>
              <a:rPr dirty="0"/>
              <a:t>double</a:t>
            </a:r>
            <a:r>
              <a:rPr spc="-10" dirty="0"/>
              <a:t> </a:t>
            </a:r>
            <a:r>
              <a:rPr dirty="0"/>
              <a:t>result=0.0;</a:t>
            </a:r>
          </a:p>
          <a:p>
            <a:pPr marL="208915">
              <a:lnSpc>
                <a:spcPct val="100000"/>
              </a:lnSpc>
              <a:spcBef>
                <a:spcPts val="340"/>
              </a:spcBef>
            </a:pPr>
            <a:r>
              <a:rPr b="1" dirty="0">
                <a:latin typeface="Consolas"/>
                <a:cs typeface="Consolas"/>
              </a:rPr>
              <a:t>printf</a:t>
            </a:r>
            <a:r>
              <a:rPr dirty="0"/>
              <a:t>("Thread</a:t>
            </a:r>
            <a:r>
              <a:rPr spc="5" dirty="0"/>
              <a:t> %ld </a:t>
            </a:r>
            <a:r>
              <a:rPr dirty="0"/>
              <a:t>starting...\n",tid);</a:t>
            </a:r>
          </a:p>
          <a:p>
            <a:pPr marL="405765" marR="299720" indent="-196850">
              <a:lnSpc>
                <a:spcPct val="120000"/>
              </a:lnSpc>
            </a:pPr>
            <a:r>
              <a:rPr b="1" dirty="0">
                <a:latin typeface="Consolas"/>
                <a:cs typeface="Consolas"/>
              </a:rPr>
              <a:t>for</a:t>
            </a:r>
            <a:r>
              <a:rPr b="1" spc="45" dirty="0">
                <a:latin typeface="Consolas"/>
                <a:cs typeface="Consolas"/>
              </a:rPr>
              <a:t> </a:t>
            </a:r>
            <a:r>
              <a:rPr dirty="0"/>
              <a:t>(int</a:t>
            </a:r>
            <a:r>
              <a:rPr spc="45" dirty="0"/>
              <a:t> </a:t>
            </a:r>
            <a:r>
              <a:rPr dirty="0"/>
              <a:t>i=0;</a:t>
            </a:r>
            <a:r>
              <a:rPr spc="45" dirty="0"/>
              <a:t> </a:t>
            </a:r>
            <a:r>
              <a:rPr dirty="0"/>
              <a:t>i&lt;1000000;</a:t>
            </a:r>
            <a:r>
              <a:rPr spc="60" dirty="0"/>
              <a:t> </a:t>
            </a:r>
            <a:r>
              <a:rPr dirty="0"/>
              <a:t>i++){ </a:t>
            </a:r>
            <a:r>
              <a:rPr spc="5" dirty="0"/>
              <a:t> </a:t>
            </a:r>
            <a:r>
              <a:rPr dirty="0"/>
              <a:t>result</a:t>
            </a:r>
            <a:r>
              <a:rPr spc="-5" dirty="0"/>
              <a:t> </a:t>
            </a:r>
            <a:r>
              <a:rPr dirty="0"/>
              <a:t>=</a:t>
            </a:r>
            <a:r>
              <a:rPr spc="15" dirty="0"/>
              <a:t> </a:t>
            </a:r>
            <a:r>
              <a:rPr dirty="0"/>
              <a:t>result +</a:t>
            </a:r>
            <a:r>
              <a:rPr spc="15" dirty="0"/>
              <a:t> </a:t>
            </a:r>
            <a:r>
              <a:rPr dirty="0"/>
              <a:t>sin(i) *</a:t>
            </a:r>
            <a:r>
              <a:rPr spc="15" dirty="0"/>
              <a:t> </a:t>
            </a:r>
            <a:r>
              <a:rPr dirty="0"/>
              <a:t>tan(i);</a:t>
            </a:r>
          </a:p>
          <a:p>
            <a:pPr marL="208915">
              <a:lnSpc>
                <a:spcPct val="100000"/>
              </a:lnSpc>
              <a:spcBef>
                <a:spcPts val="335"/>
              </a:spcBef>
            </a:pPr>
            <a:r>
              <a:rPr dirty="0"/>
              <a:t>}</a:t>
            </a:r>
          </a:p>
          <a:p>
            <a:pPr marL="208915">
              <a:lnSpc>
                <a:spcPct val="100000"/>
              </a:lnSpc>
              <a:spcBef>
                <a:spcPts val="335"/>
              </a:spcBef>
            </a:pPr>
            <a:r>
              <a:rPr b="1" dirty="0">
                <a:latin typeface="Consolas"/>
                <a:cs typeface="Consolas"/>
              </a:rPr>
              <a:t>printf</a:t>
            </a:r>
            <a:r>
              <a:rPr dirty="0"/>
              <a:t>("Thread</a:t>
            </a:r>
            <a:r>
              <a:rPr spc="-20" dirty="0"/>
              <a:t> </a:t>
            </a:r>
            <a:r>
              <a:rPr spc="5" dirty="0"/>
              <a:t>%ld</a:t>
            </a:r>
            <a:r>
              <a:rPr spc="-15" dirty="0"/>
              <a:t> </a:t>
            </a:r>
            <a:r>
              <a:rPr dirty="0"/>
              <a:t>done.</a:t>
            </a:r>
          </a:p>
          <a:p>
            <a:pPr marL="995044">
              <a:lnSpc>
                <a:spcPct val="100000"/>
              </a:lnSpc>
              <a:spcBef>
                <a:spcPts val="335"/>
              </a:spcBef>
            </a:pPr>
            <a:r>
              <a:rPr spc="5" dirty="0"/>
              <a:t>Result</a:t>
            </a:r>
            <a:r>
              <a:rPr spc="-10" dirty="0"/>
              <a:t> </a:t>
            </a:r>
            <a:r>
              <a:rPr dirty="0"/>
              <a:t>=</a:t>
            </a:r>
            <a:r>
              <a:rPr spc="-10" dirty="0"/>
              <a:t> </a:t>
            </a:r>
            <a:r>
              <a:rPr dirty="0"/>
              <a:t>%e\n",tid,</a:t>
            </a:r>
            <a:r>
              <a:rPr spc="5" dirty="0"/>
              <a:t> </a:t>
            </a:r>
            <a:r>
              <a:rPr dirty="0"/>
              <a:t>result);</a:t>
            </a:r>
          </a:p>
          <a:p>
            <a:pPr marL="208915">
              <a:lnSpc>
                <a:spcPct val="100000"/>
              </a:lnSpc>
              <a:spcBef>
                <a:spcPts val="335"/>
              </a:spcBef>
            </a:pPr>
            <a:r>
              <a:rPr b="1" dirty="0">
                <a:solidFill>
                  <a:srgbClr val="0070BF"/>
                </a:solidFill>
                <a:latin typeface="Consolas"/>
                <a:cs typeface="Consolas"/>
              </a:rPr>
              <a:t>pthread_exit</a:t>
            </a:r>
            <a:r>
              <a:rPr dirty="0"/>
              <a:t>((void*) t);</a:t>
            </a:r>
          </a:p>
          <a:p>
            <a:pPr marL="12700">
              <a:lnSpc>
                <a:spcPct val="100000"/>
              </a:lnSpc>
              <a:spcBef>
                <a:spcPts val="340"/>
              </a:spcBef>
            </a:pPr>
            <a:r>
              <a:rPr dirty="0"/>
              <a:t>}</a:t>
            </a:r>
          </a:p>
          <a:p>
            <a:pPr marL="208915" marR="595630" indent="-196850">
              <a:lnSpc>
                <a:spcPct val="120000"/>
              </a:lnSpc>
            </a:pPr>
            <a:r>
              <a:rPr b="1" dirty="0">
                <a:latin typeface="Consolas"/>
                <a:cs typeface="Consolas"/>
              </a:rPr>
              <a:t>int</a:t>
            </a:r>
            <a:r>
              <a:rPr b="1" spc="5" dirty="0">
                <a:latin typeface="Consolas"/>
                <a:cs typeface="Consolas"/>
              </a:rPr>
              <a:t> </a:t>
            </a:r>
            <a:r>
              <a:rPr dirty="0"/>
              <a:t>main</a:t>
            </a:r>
            <a:r>
              <a:rPr spc="5" dirty="0"/>
              <a:t> </a:t>
            </a:r>
            <a:r>
              <a:rPr dirty="0"/>
              <a:t>(int argc,</a:t>
            </a:r>
            <a:r>
              <a:rPr spc="5" dirty="0"/>
              <a:t> </a:t>
            </a:r>
            <a:r>
              <a:rPr dirty="0"/>
              <a:t>char</a:t>
            </a:r>
            <a:r>
              <a:rPr spc="5" dirty="0"/>
              <a:t> </a:t>
            </a:r>
            <a:r>
              <a:rPr dirty="0"/>
              <a:t>*argv[]) { </a:t>
            </a:r>
            <a:r>
              <a:rPr spc="-755" dirty="0"/>
              <a:t> </a:t>
            </a:r>
            <a:r>
              <a:rPr dirty="0"/>
              <a:t>pthread_t</a:t>
            </a:r>
            <a:r>
              <a:rPr spc="15" dirty="0"/>
              <a:t> </a:t>
            </a:r>
            <a:r>
              <a:rPr dirty="0"/>
              <a:t>thread[NUM_THREADS]; </a:t>
            </a:r>
            <a:r>
              <a:rPr spc="5" dirty="0"/>
              <a:t> </a:t>
            </a:r>
            <a:r>
              <a:rPr dirty="0"/>
              <a:t>pthread_attr_t</a:t>
            </a:r>
            <a:r>
              <a:rPr spc="-5" dirty="0"/>
              <a:t> </a:t>
            </a:r>
            <a:r>
              <a:rPr dirty="0"/>
              <a:t>attr;</a:t>
            </a:r>
          </a:p>
          <a:p>
            <a:pPr marL="208915" marR="3155315">
              <a:lnSpc>
                <a:spcPct val="120000"/>
              </a:lnSpc>
            </a:pPr>
            <a:r>
              <a:rPr dirty="0"/>
              <a:t>int</a:t>
            </a:r>
            <a:r>
              <a:rPr spc="-70" dirty="0"/>
              <a:t> </a:t>
            </a:r>
            <a:r>
              <a:rPr dirty="0"/>
              <a:t>rc; </a:t>
            </a:r>
            <a:r>
              <a:rPr spc="-755" dirty="0"/>
              <a:t> </a:t>
            </a:r>
            <a:r>
              <a:rPr dirty="0"/>
              <a:t>long</a:t>
            </a:r>
            <a:r>
              <a:rPr spc="-70" dirty="0"/>
              <a:t> </a:t>
            </a:r>
            <a:r>
              <a:rPr dirty="0"/>
              <a:t>t;</a:t>
            </a:r>
          </a:p>
        </p:txBody>
      </p:sp>
      <p:sp>
        <p:nvSpPr>
          <p:cNvPr id="5" name="object 5"/>
          <p:cNvSpPr txBox="1"/>
          <p:nvPr/>
        </p:nvSpPr>
        <p:spPr>
          <a:xfrm>
            <a:off x="857510" y="6436893"/>
            <a:ext cx="1304290" cy="239395"/>
          </a:xfrm>
          <a:prstGeom prst="rect">
            <a:avLst/>
          </a:prstGeom>
        </p:spPr>
        <p:txBody>
          <a:bodyPr vert="horz" wrap="square" lIns="0" tIns="13335" rIns="0" bIns="0" rtlCol="0">
            <a:spAutoFit/>
          </a:bodyPr>
          <a:lstStyle/>
          <a:p>
            <a:pPr marL="12700">
              <a:lnSpc>
                <a:spcPct val="100000"/>
              </a:lnSpc>
              <a:spcBef>
                <a:spcPts val="105"/>
              </a:spcBef>
            </a:pPr>
            <a:r>
              <a:rPr sz="1400" dirty="0">
                <a:latin typeface="Consolas"/>
                <a:cs typeface="Consolas"/>
              </a:rPr>
              <a:t>void</a:t>
            </a:r>
            <a:r>
              <a:rPr sz="1400" spc="-45" dirty="0">
                <a:latin typeface="Consolas"/>
                <a:cs typeface="Consolas"/>
              </a:rPr>
              <a:t> </a:t>
            </a:r>
            <a:r>
              <a:rPr sz="1400" dirty="0">
                <a:latin typeface="Consolas"/>
                <a:cs typeface="Consolas"/>
              </a:rPr>
              <a:t>*status;</a:t>
            </a:r>
          </a:p>
        </p:txBody>
      </p:sp>
      <p:sp>
        <p:nvSpPr>
          <p:cNvPr id="6" name="object 6"/>
          <p:cNvSpPr txBox="1">
            <a:spLocks noGrp="1"/>
          </p:cNvSpPr>
          <p:nvPr>
            <p:ph sz="half" idx="3"/>
          </p:nvPr>
        </p:nvSpPr>
        <p:spPr>
          <a:prstGeom prst="rect">
            <a:avLst/>
          </a:prstGeom>
        </p:spPr>
        <p:txBody>
          <a:bodyPr vert="horz" wrap="square" lIns="0" tIns="12700" rIns="0" bIns="0" rtlCol="0">
            <a:spAutoFit/>
          </a:bodyPr>
          <a:lstStyle/>
          <a:p>
            <a:pPr marL="12700" marR="300990">
              <a:lnSpc>
                <a:spcPct val="120000"/>
              </a:lnSpc>
              <a:spcBef>
                <a:spcPts val="100"/>
              </a:spcBef>
            </a:pPr>
            <a:r>
              <a:rPr dirty="0"/>
              <a:t>/* Initialize</a:t>
            </a:r>
            <a:r>
              <a:rPr spc="15" dirty="0"/>
              <a:t> </a:t>
            </a:r>
            <a:r>
              <a:rPr dirty="0"/>
              <a:t>&amp; set</a:t>
            </a:r>
            <a:r>
              <a:rPr spc="20" dirty="0"/>
              <a:t> </a:t>
            </a:r>
            <a:r>
              <a:rPr dirty="0"/>
              <a:t>thread</a:t>
            </a:r>
            <a:r>
              <a:rPr spc="15" dirty="0"/>
              <a:t> </a:t>
            </a:r>
            <a:r>
              <a:rPr dirty="0"/>
              <a:t>attribute</a:t>
            </a:r>
            <a:r>
              <a:rPr spc="15" dirty="0"/>
              <a:t> </a:t>
            </a:r>
            <a:r>
              <a:rPr spc="-10" dirty="0"/>
              <a:t>*/ </a:t>
            </a:r>
            <a:r>
              <a:rPr spc="-755" dirty="0"/>
              <a:t> </a:t>
            </a:r>
            <a:r>
              <a:rPr b="1" dirty="0">
                <a:solidFill>
                  <a:srgbClr val="0070BF"/>
                </a:solidFill>
                <a:latin typeface="Consolas"/>
                <a:cs typeface="Consolas"/>
              </a:rPr>
              <a:t>pthread_attr_init</a:t>
            </a:r>
            <a:r>
              <a:rPr dirty="0"/>
              <a:t>(&amp;attr); </a:t>
            </a:r>
            <a:r>
              <a:rPr spc="5" dirty="0"/>
              <a:t> </a:t>
            </a:r>
            <a:r>
              <a:rPr b="1" dirty="0">
                <a:solidFill>
                  <a:srgbClr val="0070BF"/>
                </a:solidFill>
                <a:latin typeface="Consolas"/>
                <a:cs typeface="Consolas"/>
              </a:rPr>
              <a:t>pthread_attr_setdetachstate</a:t>
            </a:r>
            <a:r>
              <a:rPr dirty="0"/>
              <a:t>(&amp;attr,</a:t>
            </a:r>
          </a:p>
          <a:p>
            <a:pPr marL="208915">
              <a:lnSpc>
                <a:spcPct val="100000"/>
              </a:lnSpc>
              <a:spcBef>
                <a:spcPts val="334"/>
              </a:spcBef>
            </a:pPr>
            <a:r>
              <a:rPr dirty="0"/>
              <a:t>PTHREAD_CREATE_JOINABLE);</a:t>
            </a:r>
          </a:p>
          <a:p>
            <a:pPr marL="12700">
              <a:lnSpc>
                <a:spcPct val="100000"/>
              </a:lnSpc>
              <a:spcBef>
                <a:spcPts val="335"/>
              </a:spcBef>
            </a:pPr>
            <a:r>
              <a:rPr b="1" dirty="0">
                <a:latin typeface="Consolas"/>
                <a:cs typeface="Consolas"/>
              </a:rPr>
              <a:t>for</a:t>
            </a:r>
            <a:r>
              <a:rPr dirty="0"/>
              <a:t>(t=0;</a:t>
            </a:r>
            <a:r>
              <a:rPr spc="15" dirty="0"/>
              <a:t> </a:t>
            </a:r>
            <a:r>
              <a:rPr dirty="0"/>
              <a:t>t&lt;NUM_THREADS;</a:t>
            </a:r>
            <a:r>
              <a:rPr spc="5" dirty="0"/>
              <a:t> </a:t>
            </a:r>
            <a:r>
              <a:rPr dirty="0"/>
              <a:t>t++) {</a:t>
            </a:r>
          </a:p>
          <a:p>
            <a:pPr marL="208915">
              <a:lnSpc>
                <a:spcPct val="100000"/>
              </a:lnSpc>
              <a:spcBef>
                <a:spcPts val="335"/>
              </a:spcBef>
            </a:pPr>
            <a:r>
              <a:rPr b="1" dirty="0">
                <a:latin typeface="Consolas"/>
                <a:cs typeface="Consolas"/>
              </a:rPr>
              <a:t>printf</a:t>
            </a:r>
            <a:r>
              <a:rPr dirty="0"/>
              <a:t>("Main:creating</a:t>
            </a:r>
            <a:r>
              <a:rPr spc="10" dirty="0"/>
              <a:t> </a:t>
            </a:r>
            <a:r>
              <a:rPr dirty="0"/>
              <a:t>thread</a:t>
            </a:r>
            <a:r>
              <a:rPr spc="15" dirty="0"/>
              <a:t> </a:t>
            </a:r>
            <a:r>
              <a:rPr dirty="0"/>
              <a:t>%ld\n",</a:t>
            </a:r>
            <a:r>
              <a:rPr spc="15" dirty="0"/>
              <a:t> </a:t>
            </a:r>
            <a:r>
              <a:rPr dirty="0"/>
              <a:t>t);</a:t>
            </a:r>
          </a:p>
          <a:p>
            <a:pPr marL="701040" marR="693420" indent="-492759">
              <a:lnSpc>
                <a:spcPct val="120000"/>
              </a:lnSpc>
            </a:pPr>
            <a:r>
              <a:rPr b="1" dirty="0">
                <a:solidFill>
                  <a:srgbClr val="0070BF"/>
                </a:solidFill>
                <a:latin typeface="Consolas"/>
                <a:cs typeface="Consolas"/>
              </a:rPr>
              <a:t>pthread_create</a:t>
            </a:r>
            <a:r>
              <a:rPr dirty="0"/>
              <a:t>(&amp;thread[t],</a:t>
            </a:r>
            <a:r>
              <a:rPr spc="10" dirty="0"/>
              <a:t> </a:t>
            </a:r>
            <a:r>
              <a:rPr dirty="0"/>
              <a:t>&amp;attr, </a:t>
            </a:r>
            <a:r>
              <a:rPr spc="-755" dirty="0"/>
              <a:t> </a:t>
            </a:r>
            <a:r>
              <a:rPr dirty="0"/>
              <a:t>BusyWork,</a:t>
            </a:r>
            <a:r>
              <a:rPr spc="-5" dirty="0"/>
              <a:t> </a:t>
            </a:r>
            <a:r>
              <a:rPr dirty="0"/>
              <a:t>(void</a:t>
            </a:r>
            <a:r>
              <a:rPr spc="-5" dirty="0"/>
              <a:t> </a:t>
            </a:r>
            <a:r>
              <a:rPr dirty="0"/>
              <a:t>*)t);</a:t>
            </a:r>
          </a:p>
          <a:p>
            <a:pPr marL="12700">
              <a:lnSpc>
                <a:spcPct val="100000"/>
              </a:lnSpc>
              <a:spcBef>
                <a:spcPts val="335"/>
              </a:spcBef>
            </a:pPr>
            <a:r>
              <a:rPr dirty="0"/>
              <a:t>}</a:t>
            </a:r>
          </a:p>
          <a:p>
            <a:pPr marL="12700">
              <a:lnSpc>
                <a:spcPct val="100000"/>
              </a:lnSpc>
              <a:spcBef>
                <a:spcPts val="340"/>
              </a:spcBef>
            </a:pPr>
            <a:r>
              <a:rPr dirty="0"/>
              <a:t>/* Free attribute &amp;</a:t>
            </a:r>
            <a:r>
              <a:rPr spc="15" dirty="0"/>
              <a:t> </a:t>
            </a:r>
            <a:r>
              <a:rPr dirty="0"/>
              <a:t>wait</a:t>
            </a:r>
            <a:r>
              <a:rPr spc="15" dirty="0"/>
              <a:t> </a:t>
            </a:r>
            <a:r>
              <a:rPr spc="5" dirty="0"/>
              <a:t>for</a:t>
            </a:r>
            <a:r>
              <a:rPr dirty="0"/>
              <a:t> threads</a:t>
            </a:r>
            <a:r>
              <a:rPr spc="15" dirty="0"/>
              <a:t> </a:t>
            </a:r>
            <a:r>
              <a:rPr spc="-10" dirty="0"/>
              <a:t>*/</a:t>
            </a:r>
          </a:p>
          <a:p>
            <a:pPr marL="12700" marR="1184910">
              <a:lnSpc>
                <a:spcPct val="120000"/>
              </a:lnSpc>
            </a:pPr>
            <a:r>
              <a:rPr b="1" dirty="0">
                <a:solidFill>
                  <a:srgbClr val="0070BF"/>
                </a:solidFill>
                <a:latin typeface="Consolas"/>
                <a:cs typeface="Consolas"/>
              </a:rPr>
              <a:t>pthread_attr_destroy</a:t>
            </a:r>
            <a:r>
              <a:rPr dirty="0"/>
              <a:t>(&amp;attr); </a:t>
            </a:r>
            <a:r>
              <a:rPr spc="5" dirty="0"/>
              <a:t> </a:t>
            </a:r>
            <a:r>
              <a:rPr b="1" dirty="0">
                <a:latin typeface="Consolas"/>
                <a:cs typeface="Consolas"/>
              </a:rPr>
              <a:t>for</a:t>
            </a:r>
            <a:r>
              <a:rPr dirty="0"/>
              <a:t>(t=0;</a:t>
            </a:r>
            <a:r>
              <a:rPr spc="15" dirty="0"/>
              <a:t> </a:t>
            </a:r>
            <a:r>
              <a:rPr dirty="0"/>
              <a:t>t&lt;NUM_THREADS;</a:t>
            </a:r>
            <a:r>
              <a:rPr spc="5" dirty="0"/>
              <a:t> </a:t>
            </a:r>
            <a:r>
              <a:rPr dirty="0"/>
              <a:t>t++) {</a:t>
            </a:r>
          </a:p>
          <a:p>
            <a:pPr marL="208915">
              <a:lnSpc>
                <a:spcPct val="100000"/>
              </a:lnSpc>
              <a:spcBef>
                <a:spcPts val="335"/>
              </a:spcBef>
            </a:pPr>
            <a:r>
              <a:rPr b="1" dirty="0">
                <a:solidFill>
                  <a:srgbClr val="0070BF"/>
                </a:solidFill>
                <a:latin typeface="Consolas"/>
                <a:cs typeface="Consolas"/>
              </a:rPr>
              <a:t>pthread_join</a:t>
            </a:r>
            <a:r>
              <a:rPr dirty="0"/>
              <a:t>(thread[t],</a:t>
            </a:r>
            <a:r>
              <a:rPr spc="5" dirty="0"/>
              <a:t> </a:t>
            </a:r>
            <a:r>
              <a:rPr dirty="0"/>
              <a:t>&amp;status);</a:t>
            </a:r>
          </a:p>
          <a:p>
            <a:pPr marL="208915">
              <a:lnSpc>
                <a:spcPct val="100000"/>
              </a:lnSpc>
              <a:spcBef>
                <a:spcPts val="335"/>
              </a:spcBef>
            </a:pPr>
            <a:r>
              <a:rPr b="1" dirty="0">
                <a:latin typeface="Consolas"/>
                <a:cs typeface="Consolas"/>
              </a:rPr>
              <a:t>printf</a:t>
            </a:r>
            <a:r>
              <a:rPr dirty="0"/>
              <a:t>("Main:</a:t>
            </a:r>
            <a:r>
              <a:rPr spc="5" dirty="0"/>
              <a:t> </a:t>
            </a:r>
            <a:r>
              <a:rPr dirty="0"/>
              <a:t>completed</a:t>
            </a:r>
            <a:r>
              <a:rPr spc="10" dirty="0"/>
              <a:t> </a:t>
            </a:r>
            <a:r>
              <a:rPr dirty="0"/>
              <a:t>join</a:t>
            </a:r>
            <a:r>
              <a:rPr spc="5" dirty="0"/>
              <a:t> </a:t>
            </a:r>
            <a:r>
              <a:rPr dirty="0"/>
              <a:t>with</a:t>
            </a:r>
            <a:r>
              <a:rPr spc="10" dirty="0"/>
              <a:t> </a:t>
            </a:r>
            <a:r>
              <a:rPr dirty="0"/>
              <a:t>thread</a:t>
            </a:r>
          </a:p>
          <a:p>
            <a:pPr marL="996950" marR="594995">
              <a:lnSpc>
                <a:spcPct val="120000"/>
              </a:lnSpc>
            </a:pPr>
            <a:r>
              <a:rPr dirty="0"/>
              <a:t>%ld with status</a:t>
            </a:r>
            <a:r>
              <a:rPr spc="-15" dirty="0"/>
              <a:t> </a:t>
            </a:r>
            <a:r>
              <a:rPr spc="5" dirty="0"/>
              <a:t>%ld\n",</a:t>
            </a:r>
            <a:r>
              <a:rPr spc="-15" dirty="0"/>
              <a:t> </a:t>
            </a:r>
            <a:r>
              <a:rPr dirty="0"/>
              <a:t>t, </a:t>
            </a:r>
            <a:r>
              <a:rPr spc="-755" dirty="0"/>
              <a:t> </a:t>
            </a:r>
            <a:r>
              <a:rPr dirty="0"/>
              <a:t>(long)status);</a:t>
            </a:r>
          </a:p>
          <a:p>
            <a:pPr marL="12700">
              <a:lnSpc>
                <a:spcPct val="100000"/>
              </a:lnSpc>
              <a:spcBef>
                <a:spcPts val="335"/>
              </a:spcBef>
            </a:pPr>
            <a:r>
              <a:rPr dirty="0"/>
              <a:t>}</a:t>
            </a:r>
          </a:p>
          <a:p>
            <a:pPr marL="12700">
              <a:lnSpc>
                <a:spcPct val="100000"/>
              </a:lnSpc>
              <a:spcBef>
                <a:spcPts val="340"/>
              </a:spcBef>
            </a:pPr>
            <a:r>
              <a:rPr b="1" dirty="0">
                <a:latin typeface="Consolas"/>
                <a:cs typeface="Consolas"/>
              </a:rPr>
              <a:t>printf</a:t>
            </a:r>
            <a:r>
              <a:rPr dirty="0"/>
              <a:t>("Main: program</a:t>
            </a:r>
            <a:r>
              <a:rPr spc="5" dirty="0"/>
              <a:t> </a:t>
            </a:r>
            <a:r>
              <a:rPr dirty="0"/>
              <a:t>completed.</a:t>
            </a:r>
            <a:r>
              <a:rPr spc="20" dirty="0"/>
              <a:t> </a:t>
            </a:r>
            <a:r>
              <a:rPr dirty="0"/>
              <a:t>\n");</a:t>
            </a:r>
          </a:p>
          <a:p>
            <a:pPr marL="12700">
              <a:lnSpc>
                <a:spcPct val="100000"/>
              </a:lnSpc>
              <a:spcBef>
                <a:spcPts val="334"/>
              </a:spcBef>
            </a:pPr>
            <a:r>
              <a:rPr b="1" dirty="0">
                <a:solidFill>
                  <a:srgbClr val="0070BF"/>
                </a:solidFill>
                <a:latin typeface="Consolas"/>
                <a:cs typeface="Consolas"/>
              </a:rPr>
              <a:t>pthread_exit</a:t>
            </a:r>
            <a:r>
              <a:rPr dirty="0"/>
              <a:t>(NULL);</a:t>
            </a:r>
          </a:p>
        </p:txBody>
      </p:sp>
      <p:sp>
        <p:nvSpPr>
          <p:cNvPr id="7" name="object 7"/>
          <p:cNvSpPr txBox="1"/>
          <p:nvPr/>
        </p:nvSpPr>
        <p:spPr>
          <a:xfrm>
            <a:off x="5031735" y="6397278"/>
            <a:ext cx="123825" cy="239395"/>
          </a:xfrm>
          <a:prstGeom prst="rect">
            <a:avLst/>
          </a:prstGeom>
        </p:spPr>
        <p:txBody>
          <a:bodyPr vert="horz" wrap="square" lIns="0" tIns="13335" rIns="0" bIns="0" rtlCol="0">
            <a:spAutoFit/>
          </a:bodyPr>
          <a:lstStyle/>
          <a:p>
            <a:pPr marL="12700">
              <a:lnSpc>
                <a:spcPct val="100000"/>
              </a:lnSpc>
              <a:spcBef>
                <a:spcPts val="105"/>
              </a:spcBef>
            </a:pPr>
            <a:r>
              <a:rPr sz="1400" dirty="0">
                <a:latin typeface="Consolas"/>
                <a:cs typeface="Consolas"/>
              </a:rPr>
              <a:t>}</a:t>
            </a:r>
            <a:endParaRPr sz="1400">
              <a:latin typeface="Consolas"/>
              <a:cs typeface="Consolas"/>
            </a:endParaRPr>
          </a:p>
        </p:txBody>
      </p:sp>
      <p:sp>
        <p:nvSpPr>
          <p:cNvPr id="8" name="object 8"/>
          <p:cNvSpPr/>
          <p:nvPr/>
        </p:nvSpPr>
        <p:spPr>
          <a:xfrm>
            <a:off x="3229356" y="1885187"/>
            <a:ext cx="1945005" cy="4613275"/>
          </a:xfrm>
          <a:custGeom>
            <a:avLst/>
            <a:gdLst/>
            <a:ahLst/>
            <a:cxnLst/>
            <a:rect l="l" t="t" r="r" b="b"/>
            <a:pathLst>
              <a:path w="1945004" h="4613275">
                <a:moveTo>
                  <a:pt x="1944611" y="57912"/>
                </a:moveTo>
                <a:lnTo>
                  <a:pt x="1905520" y="38100"/>
                </a:lnTo>
                <a:lnTo>
                  <a:pt x="1830311" y="0"/>
                </a:lnTo>
                <a:lnTo>
                  <a:pt x="1830311" y="38100"/>
                </a:lnTo>
                <a:lnTo>
                  <a:pt x="1545323" y="38100"/>
                </a:lnTo>
                <a:lnTo>
                  <a:pt x="1545323" y="57912"/>
                </a:lnTo>
                <a:lnTo>
                  <a:pt x="1527035" y="57912"/>
                </a:lnTo>
                <a:lnTo>
                  <a:pt x="1527035" y="4575048"/>
                </a:lnTo>
                <a:lnTo>
                  <a:pt x="0" y="4575048"/>
                </a:lnTo>
                <a:lnTo>
                  <a:pt x="0" y="4613148"/>
                </a:lnTo>
                <a:lnTo>
                  <a:pt x="1545323" y="4613148"/>
                </a:lnTo>
                <a:lnTo>
                  <a:pt x="1545323" y="4593336"/>
                </a:lnTo>
                <a:lnTo>
                  <a:pt x="1565135" y="4593336"/>
                </a:lnTo>
                <a:lnTo>
                  <a:pt x="1565135" y="76200"/>
                </a:lnTo>
                <a:lnTo>
                  <a:pt x="1830311" y="76200"/>
                </a:lnTo>
                <a:lnTo>
                  <a:pt x="1830311" y="114300"/>
                </a:lnTo>
                <a:lnTo>
                  <a:pt x="1907552" y="76200"/>
                </a:lnTo>
                <a:lnTo>
                  <a:pt x="1944611" y="57912"/>
                </a:lnTo>
                <a:close/>
              </a:path>
            </a:pathLst>
          </a:custGeom>
          <a:solidFill>
            <a:srgbClr val="000000"/>
          </a:solidFill>
        </p:spPr>
        <p:txBody>
          <a:bodyPr wrap="square" lIns="0" tIns="0" rIns="0" bIns="0" rtlCol="0"/>
          <a:lstStyle/>
          <a:p>
            <a:endParaRPr/>
          </a:p>
        </p:txBody>
      </p:sp>
      <p:sp>
        <p:nvSpPr>
          <p:cNvPr id="9" name="object 9"/>
          <p:cNvSpPr txBox="1"/>
          <p:nvPr/>
        </p:nvSpPr>
        <p:spPr>
          <a:xfrm>
            <a:off x="4629410" y="6871149"/>
            <a:ext cx="807720" cy="240665"/>
          </a:xfrm>
          <a:prstGeom prst="rect">
            <a:avLst/>
          </a:prstGeom>
        </p:spPr>
        <p:txBody>
          <a:bodyPr vert="horz" wrap="square" lIns="0" tIns="13335" rIns="0" bIns="0" rtlCol="0">
            <a:spAutoFit/>
          </a:bodyPr>
          <a:lstStyle/>
          <a:p>
            <a:pPr marL="12700">
              <a:lnSpc>
                <a:spcPct val="100000"/>
              </a:lnSpc>
              <a:spcBef>
                <a:spcPts val="105"/>
              </a:spcBef>
            </a:pPr>
            <a:r>
              <a:rPr sz="1400" spc="-15" dirty="0">
                <a:latin typeface="Tahoma"/>
                <a:cs typeface="Tahoma"/>
              </a:rPr>
              <a:t>4-Threads</a:t>
            </a:r>
            <a:endParaRPr sz="1400">
              <a:latin typeface="Tahoma"/>
              <a:cs typeface="Tahoma"/>
            </a:endParaRPr>
          </a:p>
        </p:txBody>
      </p:sp>
      <p:sp>
        <p:nvSpPr>
          <p:cNvPr id="10" name="object 10"/>
          <p:cNvSpPr txBox="1">
            <a:spLocks noGrp="1"/>
          </p:cNvSpPr>
          <p:nvPr>
            <p:ph type="sldNum" sz="quarter" idx="7"/>
          </p:nvPr>
        </p:nvSpPr>
        <p:spPr>
          <a:prstGeom prst="rect">
            <a:avLst/>
          </a:prstGeom>
        </p:spPr>
        <p:txBody>
          <a:bodyPr vert="horz" wrap="square" lIns="0" tIns="13335" rIns="0" bIns="0" rtlCol="0">
            <a:spAutoFit/>
          </a:bodyPr>
          <a:lstStyle/>
          <a:p>
            <a:pPr marL="39370">
              <a:lnSpc>
                <a:spcPct val="100000"/>
              </a:lnSpc>
              <a:spcBef>
                <a:spcPts val="105"/>
              </a:spcBef>
            </a:pPr>
            <a:fld id="{81D60167-4931-47E6-BA6A-407CBD079E47}" type="slidenum">
              <a:rPr dirty="0"/>
              <a:t>59</a:t>
            </a:fld>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9082" y="807240"/>
            <a:ext cx="3486785" cy="452120"/>
          </a:xfrm>
          <a:prstGeom prst="rect">
            <a:avLst/>
          </a:prstGeom>
        </p:spPr>
        <p:txBody>
          <a:bodyPr vert="horz" wrap="square" lIns="0" tIns="12065" rIns="0" bIns="0" rtlCol="0">
            <a:spAutoFit/>
          </a:bodyPr>
          <a:lstStyle/>
          <a:p>
            <a:pPr marL="12700">
              <a:lnSpc>
                <a:spcPct val="100000"/>
              </a:lnSpc>
              <a:spcBef>
                <a:spcPts val="95"/>
              </a:spcBef>
            </a:pPr>
            <a:r>
              <a:rPr spc="-5" dirty="0"/>
              <a:t>Processes</a:t>
            </a:r>
            <a:r>
              <a:rPr spc="-20" dirty="0"/>
              <a:t> </a:t>
            </a:r>
            <a:r>
              <a:rPr spc="-10" dirty="0"/>
              <a:t>vs.</a:t>
            </a:r>
            <a:r>
              <a:rPr spc="-5" dirty="0"/>
              <a:t> Threads</a:t>
            </a:r>
          </a:p>
        </p:txBody>
      </p:sp>
      <p:pic>
        <p:nvPicPr>
          <p:cNvPr id="3" name="object 3"/>
          <p:cNvPicPr/>
          <p:nvPr/>
        </p:nvPicPr>
        <p:blipFill>
          <a:blip r:embed="rId2" cstate="print"/>
          <a:stretch>
            <a:fillRect/>
          </a:stretch>
        </p:blipFill>
        <p:spPr>
          <a:xfrm>
            <a:off x="1114044" y="1760220"/>
            <a:ext cx="8133587" cy="4785359"/>
          </a:xfrm>
          <a:prstGeom prst="rect">
            <a:avLst/>
          </a:prstGeom>
        </p:spPr>
      </p:pic>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15" dirty="0"/>
              <a:t>4-Threads</a:t>
            </a:r>
          </a:p>
        </p:txBody>
      </p:sp>
      <p:sp>
        <p:nvSpPr>
          <p:cNvPr id="5" name="object 5"/>
          <p:cNvSpPr txBox="1"/>
          <p:nvPr/>
        </p:nvSpPr>
        <p:spPr>
          <a:xfrm>
            <a:off x="9095899" y="6871149"/>
            <a:ext cx="175260" cy="240665"/>
          </a:xfrm>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z="1400" dirty="0">
                <a:latin typeface="Tahoma"/>
                <a:cs typeface="Tahoma"/>
              </a:rPr>
              <a:t>6</a:t>
            </a:fld>
            <a:endParaRPr sz="1400">
              <a:latin typeface="Tahoma"/>
              <a:cs typeface="Tahoma"/>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9082" y="807240"/>
            <a:ext cx="2470150" cy="452120"/>
          </a:xfrm>
          <a:prstGeom prst="rect">
            <a:avLst/>
          </a:prstGeom>
        </p:spPr>
        <p:txBody>
          <a:bodyPr vert="horz" wrap="square" lIns="0" tIns="12065" rIns="0" bIns="0" rtlCol="0">
            <a:spAutoFit/>
          </a:bodyPr>
          <a:lstStyle/>
          <a:p>
            <a:pPr marL="12700">
              <a:lnSpc>
                <a:spcPct val="100000"/>
              </a:lnSpc>
              <a:spcBef>
                <a:spcPts val="95"/>
              </a:spcBef>
            </a:pPr>
            <a:r>
              <a:rPr spc="-5" dirty="0"/>
              <a:t>Possible</a:t>
            </a:r>
            <a:r>
              <a:rPr spc="-60" dirty="0"/>
              <a:t> </a:t>
            </a:r>
            <a:r>
              <a:rPr spc="-5" dirty="0"/>
              <a:t>Output</a:t>
            </a:r>
          </a:p>
        </p:txBody>
      </p:sp>
      <p:sp>
        <p:nvSpPr>
          <p:cNvPr id="4" name="object 4"/>
          <p:cNvSpPr txBox="1"/>
          <p:nvPr/>
        </p:nvSpPr>
        <p:spPr>
          <a:xfrm>
            <a:off x="4629410" y="6871149"/>
            <a:ext cx="807720" cy="240665"/>
          </a:xfrm>
          <a:prstGeom prst="rect">
            <a:avLst/>
          </a:prstGeom>
        </p:spPr>
        <p:txBody>
          <a:bodyPr vert="horz" wrap="square" lIns="0" tIns="13335" rIns="0" bIns="0" rtlCol="0">
            <a:spAutoFit/>
          </a:bodyPr>
          <a:lstStyle/>
          <a:p>
            <a:pPr marL="12700">
              <a:lnSpc>
                <a:spcPct val="100000"/>
              </a:lnSpc>
              <a:spcBef>
                <a:spcPts val="105"/>
              </a:spcBef>
            </a:pPr>
            <a:r>
              <a:rPr sz="1400" spc="-15" dirty="0">
                <a:latin typeface="Tahoma"/>
                <a:cs typeface="Tahoma"/>
              </a:rPr>
              <a:t>4-Threads</a:t>
            </a:r>
            <a:endParaRPr sz="1400">
              <a:latin typeface="Tahoma"/>
              <a:cs typeface="Tahoma"/>
            </a:endParaRPr>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39370">
              <a:lnSpc>
                <a:spcPct val="100000"/>
              </a:lnSpc>
              <a:spcBef>
                <a:spcPts val="105"/>
              </a:spcBef>
            </a:pPr>
            <a:fld id="{81D60167-4931-47E6-BA6A-407CBD079E47}" type="slidenum">
              <a:rPr dirty="0"/>
              <a:t>60</a:t>
            </a:fld>
            <a:endParaRPr dirty="0"/>
          </a:p>
        </p:txBody>
      </p:sp>
      <p:sp>
        <p:nvSpPr>
          <p:cNvPr id="3" name="object 3"/>
          <p:cNvSpPr txBox="1"/>
          <p:nvPr/>
        </p:nvSpPr>
        <p:spPr>
          <a:xfrm>
            <a:off x="860513" y="1565634"/>
            <a:ext cx="4617720" cy="4999990"/>
          </a:xfrm>
          <a:prstGeom prst="rect">
            <a:avLst/>
          </a:prstGeom>
        </p:spPr>
        <p:txBody>
          <a:bodyPr vert="horz" wrap="square" lIns="0" tIns="12700" rIns="0" bIns="0" rtlCol="0">
            <a:spAutoFit/>
          </a:bodyPr>
          <a:lstStyle/>
          <a:p>
            <a:pPr marL="12700" marR="2503805" algn="just">
              <a:lnSpc>
                <a:spcPct val="120000"/>
              </a:lnSpc>
              <a:spcBef>
                <a:spcPts val="100"/>
              </a:spcBef>
            </a:pPr>
            <a:r>
              <a:rPr sz="1600" spc="-5" dirty="0">
                <a:latin typeface="Tahoma"/>
                <a:cs typeface="Tahoma"/>
              </a:rPr>
              <a:t>Main: creating </a:t>
            </a:r>
            <a:r>
              <a:rPr sz="1600" spc="-10" dirty="0">
                <a:latin typeface="Tahoma"/>
                <a:cs typeface="Tahoma"/>
              </a:rPr>
              <a:t>thread </a:t>
            </a:r>
            <a:r>
              <a:rPr sz="1600" spc="-5" dirty="0">
                <a:latin typeface="Tahoma"/>
                <a:cs typeface="Tahoma"/>
              </a:rPr>
              <a:t>0 </a:t>
            </a:r>
            <a:r>
              <a:rPr sz="1600" spc="-484" dirty="0">
                <a:latin typeface="Tahoma"/>
                <a:cs typeface="Tahoma"/>
              </a:rPr>
              <a:t> </a:t>
            </a:r>
            <a:r>
              <a:rPr sz="1600" spc="-5" dirty="0">
                <a:latin typeface="Tahoma"/>
                <a:cs typeface="Tahoma"/>
              </a:rPr>
              <a:t>Main: creating </a:t>
            </a:r>
            <a:r>
              <a:rPr sz="1600" spc="-10" dirty="0">
                <a:latin typeface="Tahoma"/>
                <a:cs typeface="Tahoma"/>
              </a:rPr>
              <a:t>thread </a:t>
            </a:r>
            <a:r>
              <a:rPr sz="1600" spc="-5" dirty="0">
                <a:latin typeface="Tahoma"/>
                <a:cs typeface="Tahoma"/>
              </a:rPr>
              <a:t>1 </a:t>
            </a:r>
            <a:r>
              <a:rPr sz="1600" spc="-484" dirty="0">
                <a:latin typeface="Tahoma"/>
                <a:cs typeface="Tahoma"/>
              </a:rPr>
              <a:t> </a:t>
            </a:r>
            <a:r>
              <a:rPr sz="1600" spc="-5" dirty="0">
                <a:latin typeface="Tahoma"/>
                <a:cs typeface="Tahoma"/>
              </a:rPr>
              <a:t>Thread</a:t>
            </a:r>
            <a:r>
              <a:rPr sz="1600" spc="-15" dirty="0">
                <a:latin typeface="Tahoma"/>
                <a:cs typeface="Tahoma"/>
              </a:rPr>
              <a:t> </a:t>
            </a:r>
            <a:r>
              <a:rPr sz="1600" spc="-5" dirty="0">
                <a:latin typeface="Tahoma"/>
                <a:cs typeface="Tahoma"/>
              </a:rPr>
              <a:t>0</a:t>
            </a:r>
            <a:r>
              <a:rPr sz="1600" spc="10" dirty="0">
                <a:latin typeface="Tahoma"/>
                <a:cs typeface="Tahoma"/>
              </a:rPr>
              <a:t> </a:t>
            </a:r>
            <a:r>
              <a:rPr sz="1600" spc="-10" dirty="0">
                <a:latin typeface="Tahoma"/>
                <a:cs typeface="Tahoma"/>
              </a:rPr>
              <a:t>starting...</a:t>
            </a:r>
            <a:endParaRPr sz="1600">
              <a:latin typeface="Tahoma"/>
              <a:cs typeface="Tahoma"/>
            </a:endParaRPr>
          </a:p>
          <a:p>
            <a:pPr marL="12700" marR="2503805" algn="just">
              <a:lnSpc>
                <a:spcPct val="120000"/>
              </a:lnSpc>
            </a:pPr>
            <a:r>
              <a:rPr sz="1600" spc="-5" dirty="0">
                <a:latin typeface="Tahoma"/>
                <a:cs typeface="Tahoma"/>
              </a:rPr>
              <a:t>Main: creating </a:t>
            </a:r>
            <a:r>
              <a:rPr sz="1600" spc="-10" dirty="0">
                <a:latin typeface="Tahoma"/>
                <a:cs typeface="Tahoma"/>
              </a:rPr>
              <a:t>thread </a:t>
            </a:r>
            <a:r>
              <a:rPr sz="1600" spc="-5" dirty="0">
                <a:latin typeface="Tahoma"/>
                <a:cs typeface="Tahoma"/>
              </a:rPr>
              <a:t>2 </a:t>
            </a:r>
            <a:r>
              <a:rPr sz="1600" spc="-484" dirty="0">
                <a:latin typeface="Tahoma"/>
                <a:cs typeface="Tahoma"/>
              </a:rPr>
              <a:t> </a:t>
            </a:r>
            <a:r>
              <a:rPr sz="1600" spc="-5" dirty="0">
                <a:latin typeface="Tahoma"/>
                <a:cs typeface="Tahoma"/>
              </a:rPr>
              <a:t>Thread</a:t>
            </a:r>
            <a:r>
              <a:rPr sz="1600" spc="-15" dirty="0">
                <a:latin typeface="Tahoma"/>
                <a:cs typeface="Tahoma"/>
              </a:rPr>
              <a:t> </a:t>
            </a:r>
            <a:r>
              <a:rPr sz="1600" spc="-5" dirty="0">
                <a:latin typeface="Tahoma"/>
                <a:cs typeface="Tahoma"/>
              </a:rPr>
              <a:t>1</a:t>
            </a:r>
            <a:r>
              <a:rPr sz="1600" spc="10" dirty="0">
                <a:latin typeface="Tahoma"/>
                <a:cs typeface="Tahoma"/>
              </a:rPr>
              <a:t> </a:t>
            </a:r>
            <a:r>
              <a:rPr sz="1600" spc="-10" dirty="0">
                <a:latin typeface="Tahoma"/>
                <a:cs typeface="Tahoma"/>
              </a:rPr>
              <a:t>starting...</a:t>
            </a:r>
            <a:endParaRPr sz="1600">
              <a:latin typeface="Tahoma"/>
              <a:cs typeface="Tahoma"/>
            </a:endParaRPr>
          </a:p>
          <a:p>
            <a:pPr marL="12700" marR="2503805" algn="just">
              <a:lnSpc>
                <a:spcPct val="120000"/>
              </a:lnSpc>
            </a:pPr>
            <a:r>
              <a:rPr sz="1600" spc="-5" dirty="0">
                <a:latin typeface="Tahoma"/>
                <a:cs typeface="Tahoma"/>
              </a:rPr>
              <a:t>Main: creating </a:t>
            </a:r>
            <a:r>
              <a:rPr sz="1600" spc="-10" dirty="0">
                <a:latin typeface="Tahoma"/>
                <a:cs typeface="Tahoma"/>
              </a:rPr>
              <a:t>thread </a:t>
            </a:r>
            <a:r>
              <a:rPr sz="1600" spc="-5" dirty="0">
                <a:latin typeface="Tahoma"/>
                <a:cs typeface="Tahoma"/>
              </a:rPr>
              <a:t>3 </a:t>
            </a:r>
            <a:r>
              <a:rPr sz="1600" spc="-484" dirty="0">
                <a:latin typeface="Tahoma"/>
                <a:cs typeface="Tahoma"/>
              </a:rPr>
              <a:t> </a:t>
            </a:r>
            <a:r>
              <a:rPr sz="1600" spc="-5" dirty="0">
                <a:latin typeface="Tahoma"/>
                <a:cs typeface="Tahoma"/>
              </a:rPr>
              <a:t>Thread</a:t>
            </a:r>
            <a:r>
              <a:rPr sz="1600" spc="-15" dirty="0">
                <a:latin typeface="Tahoma"/>
                <a:cs typeface="Tahoma"/>
              </a:rPr>
              <a:t> </a:t>
            </a:r>
            <a:r>
              <a:rPr sz="1600" spc="-5" dirty="0">
                <a:latin typeface="Tahoma"/>
                <a:cs typeface="Tahoma"/>
              </a:rPr>
              <a:t>2</a:t>
            </a:r>
            <a:r>
              <a:rPr sz="1600" spc="10" dirty="0">
                <a:latin typeface="Tahoma"/>
                <a:cs typeface="Tahoma"/>
              </a:rPr>
              <a:t> </a:t>
            </a:r>
            <a:r>
              <a:rPr sz="1600" spc="-10" dirty="0">
                <a:latin typeface="Tahoma"/>
                <a:cs typeface="Tahoma"/>
              </a:rPr>
              <a:t>starting...</a:t>
            </a:r>
            <a:endParaRPr sz="1600">
              <a:latin typeface="Tahoma"/>
              <a:cs typeface="Tahoma"/>
            </a:endParaRPr>
          </a:p>
          <a:p>
            <a:pPr marL="12700" algn="just">
              <a:lnSpc>
                <a:spcPct val="100000"/>
              </a:lnSpc>
              <a:spcBef>
                <a:spcPts val="380"/>
              </a:spcBef>
            </a:pPr>
            <a:r>
              <a:rPr sz="1600" spc="-5" dirty="0">
                <a:latin typeface="Tahoma"/>
                <a:cs typeface="Tahoma"/>
              </a:rPr>
              <a:t>Thread</a:t>
            </a:r>
            <a:r>
              <a:rPr sz="1600" spc="-30" dirty="0">
                <a:latin typeface="Tahoma"/>
                <a:cs typeface="Tahoma"/>
              </a:rPr>
              <a:t> </a:t>
            </a:r>
            <a:r>
              <a:rPr sz="1600" spc="-5" dirty="0">
                <a:latin typeface="Tahoma"/>
                <a:cs typeface="Tahoma"/>
              </a:rPr>
              <a:t>3 </a:t>
            </a:r>
            <a:r>
              <a:rPr sz="1600" spc="-10" dirty="0">
                <a:latin typeface="Tahoma"/>
                <a:cs typeface="Tahoma"/>
              </a:rPr>
              <a:t>starting...</a:t>
            </a:r>
            <a:endParaRPr sz="1600">
              <a:latin typeface="Tahoma"/>
              <a:cs typeface="Tahoma"/>
            </a:endParaRPr>
          </a:p>
          <a:p>
            <a:pPr marL="12700" marR="947419" algn="just">
              <a:lnSpc>
                <a:spcPct val="120000"/>
              </a:lnSpc>
            </a:pPr>
            <a:r>
              <a:rPr sz="1600" spc="-5" dirty="0">
                <a:latin typeface="Tahoma"/>
                <a:cs typeface="Tahoma"/>
              </a:rPr>
              <a:t>Thread 1 done. Result = -3.153838e+06 </a:t>
            </a:r>
            <a:r>
              <a:rPr sz="1600" spc="-484" dirty="0">
                <a:latin typeface="Tahoma"/>
                <a:cs typeface="Tahoma"/>
              </a:rPr>
              <a:t> </a:t>
            </a:r>
            <a:r>
              <a:rPr sz="1600" spc="-5" dirty="0">
                <a:latin typeface="Tahoma"/>
                <a:cs typeface="Tahoma"/>
              </a:rPr>
              <a:t>Thread</a:t>
            </a:r>
            <a:r>
              <a:rPr sz="1600" spc="-15" dirty="0">
                <a:latin typeface="Tahoma"/>
                <a:cs typeface="Tahoma"/>
              </a:rPr>
              <a:t> </a:t>
            </a:r>
            <a:r>
              <a:rPr sz="1600" spc="-5" dirty="0">
                <a:latin typeface="Tahoma"/>
                <a:cs typeface="Tahoma"/>
              </a:rPr>
              <a:t>0</a:t>
            </a:r>
            <a:r>
              <a:rPr sz="1600" spc="15" dirty="0">
                <a:latin typeface="Tahoma"/>
                <a:cs typeface="Tahoma"/>
              </a:rPr>
              <a:t> </a:t>
            </a:r>
            <a:r>
              <a:rPr sz="1600" spc="-5" dirty="0">
                <a:latin typeface="Tahoma"/>
                <a:cs typeface="Tahoma"/>
              </a:rPr>
              <a:t>done.</a:t>
            </a:r>
            <a:r>
              <a:rPr sz="1600" dirty="0">
                <a:latin typeface="Tahoma"/>
                <a:cs typeface="Tahoma"/>
              </a:rPr>
              <a:t> </a:t>
            </a:r>
            <a:r>
              <a:rPr sz="1600" spc="-5" dirty="0">
                <a:latin typeface="Tahoma"/>
                <a:cs typeface="Tahoma"/>
              </a:rPr>
              <a:t>Result</a:t>
            </a:r>
            <a:r>
              <a:rPr sz="1600" spc="-15" dirty="0">
                <a:latin typeface="Tahoma"/>
                <a:cs typeface="Tahoma"/>
              </a:rPr>
              <a:t> </a:t>
            </a:r>
            <a:r>
              <a:rPr sz="1600" spc="-5" dirty="0">
                <a:latin typeface="Tahoma"/>
                <a:cs typeface="Tahoma"/>
              </a:rPr>
              <a:t>=</a:t>
            </a:r>
            <a:r>
              <a:rPr sz="1600" spc="-10" dirty="0">
                <a:latin typeface="Tahoma"/>
                <a:cs typeface="Tahoma"/>
              </a:rPr>
              <a:t> </a:t>
            </a:r>
            <a:r>
              <a:rPr sz="1600" spc="-5" dirty="0">
                <a:latin typeface="Tahoma"/>
                <a:cs typeface="Tahoma"/>
              </a:rPr>
              <a:t>-3.153838e+06</a:t>
            </a:r>
            <a:endParaRPr sz="1600">
              <a:latin typeface="Tahoma"/>
              <a:cs typeface="Tahoma"/>
            </a:endParaRPr>
          </a:p>
          <a:p>
            <a:pPr marL="12700" marR="5080" algn="just">
              <a:lnSpc>
                <a:spcPct val="120000"/>
              </a:lnSpc>
            </a:pPr>
            <a:r>
              <a:rPr sz="1600" spc="-5" dirty="0">
                <a:latin typeface="Tahoma"/>
                <a:cs typeface="Tahoma"/>
              </a:rPr>
              <a:t>Main: completed </a:t>
            </a:r>
            <a:r>
              <a:rPr sz="1600" spc="-10" dirty="0">
                <a:latin typeface="Tahoma"/>
                <a:cs typeface="Tahoma"/>
              </a:rPr>
              <a:t>join with thread </a:t>
            </a:r>
            <a:r>
              <a:rPr sz="1600" spc="-5" dirty="0">
                <a:latin typeface="Tahoma"/>
                <a:cs typeface="Tahoma"/>
              </a:rPr>
              <a:t>0 </a:t>
            </a:r>
            <a:r>
              <a:rPr sz="1600" spc="-10" dirty="0">
                <a:latin typeface="Tahoma"/>
                <a:cs typeface="Tahoma"/>
              </a:rPr>
              <a:t>with status </a:t>
            </a:r>
            <a:r>
              <a:rPr sz="1600" spc="-5" dirty="0">
                <a:latin typeface="Tahoma"/>
                <a:cs typeface="Tahoma"/>
              </a:rPr>
              <a:t>of 0 </a:t>
            </a:r>
            <a:r>
              <a:rPr sz="1600" spc="-484" dirty="0">
                <a:latin typeface="Tahoma"/>
                <a:cs typeface="Tahoma"/>
              </a:rPr>
              <a:t> </a:t>
            </a:r>
            <a:r>
              <a:rPr sz="1600" spc="-5" dirty="0">
                <a:latin typeface="Tahoma"/>
                <a:cs typeface="Tahoma"/>
              </a:rPr>
              <a:t>Main: completed </a:t>
            </a:r>
            <a:r>
              <a:rPr sz="1600" spc="-10" dirty="0">
                <a:latin typeface="Tahoma"/>
                <a:cs typeface="Tahoma"/>
              </a:rPr>
              <a:t>join with thread </a:t>
            </a:r>
            <a:r>
              <a:rPr sz="1600" spc="-5" dirty="0">
                <a:latin typeface="Tahoma"/>
                <a:cs typeface="Tahoma"/>
              </a:rPr>
              <a:t>1 </a:t>
            </a:r>
            <a:r>
              <a:rPr sz="1600" spc="-10" dirty="0">
                <a:latin typeface="Tahoma"/>
                <a:cs typeface="Tahoma"/>
              </a:rPr>
              <a:t>with status </a:t>
            </a:r>
            <a:r>
              <a:rPr sz="1600" spc="-5" dirty="0">
                <a:latin typeface="Tahoma"/>
                <a:cs typeface="Tahoma"/>
              </a:rPr>
              <a:t>of 1 </a:t>
            </a:r>
            <a:r>
              <a:rPr sz="1600" spc="-484" dirty="0">
                <a:latin typeface="Tahoma"/>
                <a:cs typeface="Tahoma"/>
              </a:rPr>
              <a:t> </a:t>
            </a:r>
            <a:r>
              <a:rPr sz="1600" spc="-5" dirty="0">
                <a:latin typeface="Tahoma"/>
                <a:cs typeface="Tahoma"/>
              </a:rPr>
              <a:t>Thread</a:t>
            </a:r>
            <a:r>
              <a:rPr sz="1600" spc="-15" dirty="0">
                <a:latin typeface="Tahoma"/>
                <a:cs typeface="Tahoma"/>
              </a:rPr>
              <a:t> </a:t>
            </a:r>
            <a:r>
              <a:rPr sz="1600" spc="-5" dirty="0">
                <a:latin typeface="Tahoma"/>
                <a:cs typeface="Tahoma"/>
              </a:rPr>
              <a:t>3</a:t>
            </a:r>
            <a:r>
              <a:rPr sz="1600" spc="15" dirty="0">
                <a:latin typeface="Tahoma"/>
                <a:cs typeface="Tahoma"/>
              </a:rPr>
              <a:t> </a:t>
            </a:r>
            <a:r>
              <a:rPr sz="1600" spc="-5" dirty="0">
                <a:latin typeface="Tahoma"/>
                <a:cs typeface="Tahoma"/>
              </a:rPr>
              <a:t>done.</a:t>
            </a:r>
            <a:r>
              <a:rPr sz="1600" spc="5" dirty="0">
                <a:latin typeface="Tahoma"/>
                <a:cs typeface="Tahoma"/>
              </a:rPr>
              <a:t> </a:t>
            </a:r>
            <a:r>
              <a:rPr sz="1600" spc="-5" dirty="0">
                <a:latin typeface="Tahoma"/>
                <a:cs typeface="Tahoma"/>
              </a:rPr>
              <a:t>Result</a:t>
            </a:r>
            <a:r>
              <a:rPr sz="1600" spc="-15" dirty="0">
                <a:latin typeface="Tahoma"/>
                <a:cs typeface="Tahoma"/>
              </a:rPr>
              <a:t> </a:t>
            </a:r>
            <a:r>
              <a:rPr sz="1600" spc="-5" dirty="0">
                <a:latin typeface="Tahoma"/>
                <a:cs typeface="Tahoma"/>
              </a:rPr>
              <a:t>= -3.153838e+06</a:t>
            </a:r>
            <a:endParaRPr sz="1600">
              <a:latin typeface="Tahoma"/>
              <a:cs typeface="Tahoma"/>
            </a:endParaRPr>
          </a:p>
          <a:p>
            <a:pPr marL="12700" algn="just">
              <a:lnSpc>
                <a:spcPct val="100000"/>
              </a:lnSpc>
              <a:spcBef>
                <a:spcPts val="385"/>
              </a:spcBef>
            </a:pPr>
            <a:r>
              <a:rPr sz="1600" spc="-5" dirty="0">
                <a:latin typeface="Tahoma"/>
                <a:cs typeface="Tahoma"/>
              </a:rPr>
              <a:t>Thread</a:t>
            </a:r>
            <a:r>
              <a:rPr sz="1600" spc="-15" dirty="0">
                <a:latin typeface="Tahoma"/>
                <a:cs typeface="Tahoma"/>
              </a:rPr>
              <a:t> </a:t>
            </a:r>
            <a:r>
              <a:rPr sz="1600" spc="-5" dirty="0">
                <a:latin typeface="Tahoma"/>
                <a:cs typeface="Tahoma"/>
              </a:rPr>
              <a:t>2</a:t>
            </a:r>
            <a:r>
              <a:rPr sz="1600" spc="15" dirty="0">
                <a:latin typeface="Tahoma"/>
                <a:cs typeface="Tahoma"/>
              </a:rPr>
              <a:t> </a:t>
            </a:r>
            <a:r>
              <a:rPr sz="1600" spc="-5" dirty="0">
                <a:latin typeface="Tahoma"/>
                <a:cs typeface="Tahoma"/>
              </a:rPr>
              <a:t>done.</a:t>
            </a:r>
            <a:r>
              <a:rPr sz="1600" dirty="0">
                <a:latin typeface="Tahoma"/>
                <a:cs typeface="Tahoma"/>
              </a:rPr>
              <a:t> </a:t>
            </a:r>
            <a:r>
              <a:rPr sz="1600" spc="-5" dirty="0">
                <a:latin typeface="Tahoma"/>
                <a:cs typeface="Tahoma"/>
              </a:rPr>
              <a:t>Result</a:t>
            </a:r>
            <a:r>
              <a:rPr sz="1600" spc="-15" dirty="0">
                <a:latin typeface="Tahoma"/>
                <a:cs typeface="Tahoma"/>
              </a:rPr>
              <a:t> </a:t>
            </a:r>
            <a:r>
              <a:rPr sz="1600" spc="-5" dirty="0">
                <a:latin typeface="Tahoma"/>
                <a:cs typeface="Tahoma"/>
              </a:rPr>
              <a:t>=</a:t>
            </a:r>
            <a:r>
              <a:rPr sz="1600" spc="-10" dirty="0">
                <a:latin typeface="Tahoma"/>
                <a:cs typeface="Tahoma"/>
              </a:rPr>
              <a:t> </a:t>
            </a:r>
            <a:r>
              <a:rPr sz="1600" spc="-5" dirty="0">
                <a:latin typeface="Tahoma"/>
                <a:cs typeface="Tahoma"/>
              </a:rPr>
              <a:t>-3.153838e+06</a:t>
            </a:r>
            <a:endParaRPr sz="1600">
              <a:latin typeface="Tahoma"/>
              <a:cs typeface="Tahoma"/>
            </a:endParaRPr>
          </a:p>
          <a:p>
            <a:pPr marL="12700" marR="5080" algn="just">
              <a:lnSpc>
                <a:spcPct val="120000"/>
              </a:lnSpc>
            </a:pPr>
            <a:r>
              <a:rPr sz="1600" spc="-5" dirty="0">
                <a:latin typeface="Tahoma"/>
                <a:cs typeface="Tahoma"/>
              </a:rPr>
              <a:t>Main: completed </a:t>
            </a:r>
            <a:r>
              <a:rPr sz="1600" spc="-10" dirty="0">
                <a:latin typeface="Tahoma"/>
                <a:cs typeface="Tahoma"/>
              </a:rPr>
              <a:t>join with thread </a:t>
            </a:r>
            <a:r>
              <a:rPr sz="1600" spc="-5" dirty="0">
                <a:latin typeface="Tahoma"/>
                <a:cs typeface="Tahoma"/>
              </a:rPr>
              <a:t>2 </a:t>
            </a:r>
            <a:r>
              <a:rPr sz="1600" spc="-10" dirty="0">
                <a:latin typeface="Tahoma"/>
                <a:cs typeface="Tahoma"/>
              </a:rPr>
              <a:t>with status </a:t>
            </a:r>
            <a:r>
              <a:rPr sz="1600" spc="-5" dirty="0">
                <a:latin typeface="Tahoma"/>
                <a:cs typeface="Tahoma"/>
              </a:rPr>
              <a:t>of 2 </a:t>
            </a:r>
            <a:r>
              <a:rPr sz="1600" spc="-484" dirty="0">
                <a:latin typeface="Tahoma"/>
                <a:cs typeface="Tahoma"/>
              </a:rPr>
              <a:t> </a:t>
            </a:r>
            <a:r>
              <a:rPr sz="1600" spc="-5" dirty="0">
                <a:latin typeface="Tahoma"/>
                <a:cs typeface="Tahoma"/>
              </a:rPr>
              <a:t>Main: completed </a:t>
            </a:r>
            <a:r>
              <a:rPr sz="1600" spc="-10" dirty="0">
                <a:latin typeface="Tahoma"/>
                <a:cs typeface="Tahoma"/>
              </a:rPr>
              <a:t>join with thread </a:t>
            </a:r>
            <a:r>
              <a:rPr sz="1600" spc="-5" dirty="0">
                <a:latin typeface="Tahoma"/>
                <a:cs typeface="Tahoma"/>
              </a:rPr>
              <a:t>3 </a:t>
            </a:r>
            <a:r>
              <a:rPr sz="1600" spc="-10" dirty="0">
                <a:latin typeface="Tahoma"/>
                <a:cs typeface="Tahoma"/>
              </a:rPr>
              <a:t>with status </a:t>
            </a:r>
            <a:r>
              <a:rPr sz="1600" spc="-5" dirty="0">
                <a:latin typeface="Tahoma"/>
                <a:cs typeface="Tahoma"/>
              </a:rPr>
              <a:t>of 3 </a:t>
            </a:r>
            <a:r>
              <a:rPr sz="1600" spc="-484" dirty="0">
                <a:latin typeface="Tahoma"/>
                <a:cs typeface="Tahoma"/>
              </a:rPr>
              <a:t> </a:t>
            </a:r>
            <a:r>
              <a:rPr sz="1600" spc="-5" dirty="0">
                <a:latin typeface="Tahoma"/>
                <a:cs typeface="Tahoma"/>
              </a:rPr>
              <a:t>Main:</a:t>
            </a:r>
            <a:r>
              <a:rPr sz="1600" dirty="0">
                <a:latin typeface="Tahoma"/>
                <a:cs typeface="Tahoma"/>
              </a:rPr>
              <a:t> </a:t>
            </a:r>
            <a:r>
              <a:rPr sz="1600" spc="-5" dirty="0">
                <a:latin typeface="Tahoma"/>
                <a:cs typeface="Tahoma"/>
              </a:rPr>
              <a:t>program</a:t>
            </a:r>
            <a:r>
              <a:rPr sz="1600" spc="10" dirty="0">
                <a:latin typeface="Tahoma"/>
                <a:cs typeface="Tahoma"/>
              </a:rPr>
              <a:t> </a:t>
            </a:r>
            <a:r>
              <a:rPr sz="1600" spc="-5" dirty="0">
                <a:latin typeface="Tahoma"/>
                <a:cs typeface="Tahoma"/>
              </a:rPr>
              <a:t>completed.</a:t>
            </a:r>
            <a:r>
              <a:rPr sz="1600" spc="35" dirty="0">
                <a:latin typeface="Tahoma"/>
                <a:cs typeface="Tahoma"/>
              </a:rPr>
              <a:t> </a:t>
            </a:r>
            <a:r>
              <a:rPr sz="1600" spc="-10" dirty="0">
                <a:latin typeface="Tahoma"/>
                <a:cs typeface="Tahoma"/>
              </a:rPr>
              <a:t>Exiting.</a:t>
            </a:r>
            <a:endParaRPr sz="1600">
              <a:latin typeface="Tahoma"/>
              <a:cs typeface="Tahoma"/>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9082" y="807240"/>
            <a:ext cx="4248785" cy="452120"/>
          </a:xfrm>
          <a:prstGeom prst="rect">
            <a:avLst/>
          </a:prstGeom>
        </p:spPr>
        <p:txBody>
          <a:bodyPr vert="horz" wrap="square" lIns="0" tIns="12065" rIns="0" bIns="0" rtlCol="0">
            <a:spAutoFit/>
          </a:bodyPr>
          <a:lstStyle/>
          <a:p>
            <a:pPr marL="12700">
              <a:lnSpc>
                <a:spcPct val="100000"/>
              </a:lnSpc>
              <a:spcBef>
                <a:spcPts val="95"/>
              </a:spcBef>
            </a:pPr>
            <a:r>
              <a:rPr spc="-5" dirty="0"/>
              <a:t>Making</a:t>
            </a:r>
            <a:r>
              <a:rPr spc="-10" dirty="0"/>
              <a:t> </a:t>
            </a:r>
            <a:r>
              <a:rPr spc="-5" dirty="0"/>
              <a:t>a</a:t>
            </a:r>
            <a:r>
              <a:rPr spc="15" dirty="0"/>
              <a:t> </a:t>
            </a:r>
            <a:r>
              <a:rPr spc="-10" dirty="0"/>
              <a:t>Thread</a:t>
            </a:r>
            <a:r>
              <a:rPr spc="25" dirty="0"/>
              <a:t> </a:t>
            </a:r>
            <a:r>
              <a:rPr spc="-5" dirty="0"/>
              <a:t>Detached</a:t>
            </a:r>
          </a:p>
        </p:txBody>
      </p:sp>
      <p:sp>
        <p:nvSpPr>
          <p:cNvPr id="3" name="object 3"/>
          <p:cNvSpPr/>
          <p:nvPr/>
        </p:nvSpPr>
        <p:spPr>
          <a:xfrm>
            <a:off x="1565148" y="1714500"/>
            <a:ext cx="6701155" cy="539750"/>
          </a:xfrm>
          <a:custGeom>
            <a:avLst/>
            <a:gdLst/>
            <a:ahLst/>
            <a:cxnLst/>
            <a:rect l="l" t="t" r="r" b="b"/>
            <a:pathLst>
              <a:path w="6701155" h="539750">
                <a:moveTo>
                  <a:pt x="6701028" y="539496"/>
                </a:moveTo>
                <a:lnTo>
                  <a:pt x="0" y="539496"/>
                </a:lnTo>
                <a:lnTo>
                  <a:pt x="0" y="0"/>
                </a:lnTo>
                <a:lnTo>
                  <a:pt x="6701028" y="0"/>
                </a:lnTo>
                <a:lnTo>
                  <a:pt x="6701028" y="12192"/>
                </a:lnTo>
                <a:lnTo>
                  <a:pt x="25908" y="12192"/>
                </a:lnTo>
                <a:lnTo>
                  <a:pt x="12192" y="24384"/>
                </a:lnTo>
                <a:lnTo>
                  <a:pt x="25908" y="24384"/>
                </a:lnTo>
                <a:lnTo>
                  <a:pt x="25908" y="513587"/>
                </a:lnTo>
                <a:lnTo>
                  <a:pt x="12192" y="513587"/>
                </a:lnTo>
                <a:lnTo>
                  <a:pt x="25908" y="525780"/>
                </a:lnTo>
                <a:lnTo>
                  <a:pt x="6701028" y="525780"/>
                </a:lnTo>
                <a:lnTo>
                  <a:pt x="6701028" y="539496"/>
                </a:lnTo>
                <a:close/>
              </a:path>
              <a:path w="6701155" h="539750">
                <a:moveTo>
                  <a:pt x="25908" y="24384"/>
                </a:moveTo>
                <a:lnTo>
                  <a:pt x="12192" y="24384"/>
                </a:lnTo>
                <a:lnTo>
                  <a:pt x="25908" y="12192"/>
                </a:lnTo>
                <a:lnTo>
                  <a:pt x="25908" y="24384"/>
                </a:lnTo>
                <a:close/>
              </a:path>
              <a:path w="6701155" h="539750">
                <a:moveTo>
                  <a:pt x="6676644" y="24384"/>
                </a:moveTo>
                <a:lnTo>
                  <a:pt x="25908" y="24384"/>
                </a:lnTo>
                <a:lnTo>
                  <a:pt x="25908" y="12192"/>
                </a:lnTo>
                <a:lnTo>
                  <a:pt x="6676644" y="12192"/>
                </a:lnTo>
                <a:lnTo>
                  <a:pt x="6676644" y="24384"/>
                </a:lnTo>
                <a:close/>
              </a:path>
              <a:path w="6701155" h="539750">
                <a:moveTo>
                  <a:pt x="6676644" y="525780"/>
                </a:moveTo>
                <a:lnTo>
                  <a:pt x="6676644" y="12192"/>
                </a:lnTo>
                <a:lnTo>
                  <a:pt x="6688836" y="24384"/>
                </a:lnTo>
                <a:lnTo>
                  <a:pt x="6701028" y="24384"/>
                </a:lnTo>
                <a:lnTo>
                  <a:pt x="6701028" y="513587"/>
                </a:lnTo>
                <a:lnTo>
                  <a:pt x="6688836" y="513587"/>
                </a:lnTo>
                <a:lnTo>
                  <a:pt x="6676644" y="525780"/>
                </a:lnTo>
                <a:close/>
              </a:path>
              <a:path w="6701155" h="539750">
                <a:moveTo>
                  <a:pt x="6701028" y="24384"/>
                </a:moveTo>
                <a:lnTo>
                  <a:pt x="6688836" y="24384"/>
                </a:lnTo>
                <a:lnTo>
                  <a:pt x="6676644" y="12192"/>
                </a:lnTo>
                <a:lnTo>
                  <a:pt x="6701028" y="12192"/>
                </a:lnTo>
                <a:lnTo>
                  <a:pt x="6701028" y="24384"/>
                </a:lnTo>
                <a:close/>
              </a:path>
              <a:path w="6701155" h="539750">
                <a:moveTo>
                  <a:pt x="25908" y="525780"/>
                </a:moveTo>
                <a:lnTo>
                  <a:pt x="12192" y="513587"/>
                </a:lnTo>
                <a:lnTo>
                  <a:pt x="25908" y="513587"/>
                </a:lnTo>
                <a:lnTo>
                  <a:pt x="25908" y="525780"/>
                </a:lnTo>
                <a:close/>
              </a:path>
              <a:path w="6701155" h="539750">
                <a:moveTo>
                  <a:pt x="6676644" y="525780"/>
                </a:moveTo>
                <a:lnTo>
                  <a:pt x="25908" y="525780"/>
                </a:lnTo>
                <a:lnTo>
                  <a:pt x="25908" y="513587"/>
                </a:lnTo>
                <a:lnTo>
                  <a:pt x="6676644" y="513587"/>
                </a:lnTo>
                <a:lnTo>
                  <a:pt x="6676644" y="525780"/>
                </a:lnTo>
                <a:close/>
              </a:path>
              <a:path w="6701155" h="539750">
                <a:moveTo>
                  <a:pt x="6701028" y="525780"/>
                </a:moveTo>
                <a:lnTo>
                  <a:pt x="6676644" y="525780"/>
                </a:lnTo>
                <a:lnTo>
                  <a:pt x="6688836" y="513587"/>
                </a:lnTo>
                <a:lnTo>
                  <a:pt x="6701028" y="513587"/>
                </a:lnTo>
                <a:lnTo>
                  <a:pt x="6701028" y="525780"/>
                </a:lnTo>
                <a:close/>
              </a:path>
            </a:pathLst>
          </a:custGeom>
          <a:solidFill>
            <a:srgbClr val="0070BF"/>
          </a:solidFill>
        </p:spPr>
        <p:txBody>
          <a:bodyPr wrap="square" lIns="0" tIns="0" rIns="0" bIns="0" rtlCol="0"/>
          <a:lstStyle/>
          <a:p>
            <a:endParaRPr/>
          </a:p>
        </p:txBody>
      </p:sp>
      <p:sp>
        <p:nvSpPr>
          <p:cNvPr id="4" name="object 4"/>
          <p:cNvSpPr txBox="1"/>
          <p:nvPr/>
        </p:nvSpPr>
        <p:spPr>
          <a:xfrm>
            <a:off x="860584" y="1744416"/>
            <a:ext cx="8277859" cy="5033010"/>
          </a:xfrm>
          <a:prstGeom prst="rect">
            <a:avLst/>
          </a:prstGeom>
        </p:spPr>
        <p:txBody>
          <a:bodyPr vert="horz" wrap="square" lIns="0" tIns="12700" rIns="0" bIns="0" rtlCol="0">
            <a:spAutoFit/>
          </a:bodyPr>
          <a:lstStyle/>
          <a:p>
            <a:pPr marR="161290" algn="ctr">
              <a:lnSpc>
                <a:spcPct val="100000"/>
              </a:lnSpc>
              <a:spcBef>
                <a:spcPts val="100"/>
              </a:spcBef>
            </a:pPr>
            <a:r>
              <a:rPr sz="2100" b="1" dirty="0">
                <a:latin typeface="Consolas"/>
                <a:cs typeface="Consolas"/>
              </a:rPr>
              <a:t>int</a:t>
            </a:r>
            <a:r>
              <a:rPr sz="2100" b="1" spc="-15" dirty="0">
                <a:latin typeface="Consolas"/>
                <a:cs typeface="Consolas"/>
              </a:rPr>
              <a:t> </a:t>
            </a:r>
            <a:r>
              <a:rPr sz="2100" spc="-10" dirty="0">
                <a:latin typeface="Consolas"/>
                <a:cs typeface="Consolas"/>
              </a:rPr>
              <a:t>pthread_detach</a:t>
            </a:r>
            <a:r>
              <a:rPr sz="2100" spc="-25" dirty="0">
                <a:latin typeface="Consolas"/>
                <a:cs typeface="Consolas"/>
              </a:rPr>
              <a:t> </a:t>
            </a:r>
            <a:r>
              <a:rPr sz="2100" spc="-5" dirty="0">
                <a:latin typeface="Consolas"/>
                <a:cs typeface="Consolas"/>
              </a:rPr>
              <a:t>(pthread_t</a:t>
            </a:r>
            <a:r>
              <a:rPr sz="2100" spc="-25" dirty="0">
                <a:latin typeface="Consolas"/>
                <a:cs typeface="Consolas"/>
              </a:rPr>
              <a:t> </a:t>
            </a:r>
            <a:r>
              <a:rPr sz="2100" spc="-10" dirty="0">
                <a:latin typeface="Consolas"/>
                <a:cs typeface="Consolas"/>
              </a:rPr>
              <a:t>thread_id);</a:t>
            </a:r>
            <a:endParaRPr sz="2100">
              <a:latin typeface="Consolas"/>
              <a:cs typeface="Consolas"/>
            </a:endParaRPr>
          </a:p>
          <a:p>
            <a:pPr>
              <a:lnSpc>
                <a:spcPct val="100000"/>
              </a:lnSpc>
              <a:spcBef>
                <a:spcPts val="10"/>
              </a:spcBef>
            </a:pPr>
            <a:endParaRPr sz="2050">
              <a:latin typeface="Consolas"/>
              <a:cs typeface="Consolas"/>
            </a:endParaRPr>
          </a:p>
          <a:p>
            <a:pPr marL="356235" indent="-344170">
              <a:lnSpc>
                <a:spcPct val="100000"/>
              </a:lnSpc>
              <a:buChar char="•"/>
              <a:tabLst>
                <a:tab pos="356235" algn="l"/>
                <a:tab pos="356870" algn="l"/>
              </a:tabLst>
            </a:pPr>
            <a:r>
              <a:rPr sz="2100" spc="-5" dirty="0">
                <a:latin typeface="Tahoma"/>
                <a:cs typeface="Tahoma"/>
              </a:rPr>
              <a:t>F</a:t>
            </a:r>
            <a:r>
              <a:rPr sz="2100" spc="5" dirty="0">
                <a:latin typeface="Tahoma"/>
                <a:cs typeface="Tahoma"/>
              </a:rPr>
              <a:t>un</a:t>
            </a:r>
            <a:r>
              <a:rPr sz="2100" spc="-5" dirty="0">
                <a:latin typeface="Tahoma"/>
                <a:cs typeface="Tahoma"/>
              </a:rPr>
              <a:t>c</a:t>
            </a:r>
            <a:r>
              <a:rPr sz="2100" spc="10" dirty="0">
                <a:latin typeface="Tahoma"/>
                <a:cs typeface="Tahoma"/>
              </a:rPr>
              <a:t>t</a:t>
            </a:r>
            <a:r>
              <a:rPr sz="2100" spc="-20" dirty="0">
                <a:latin typeface="Tahoma"/>
                <a:cs typeface="Tahoma"/>
              </a:rPr>
              <a:t>i</a:t>
            </a:r>
            <a:r>
              <a:rPr sz="2100" spc="10" dirty="0">
                <a:latin typeface="Tahoma"/>
                <a:cs typeface="Tahoma"/>
              </a:rPr>
              <a:t>o</a:t>
            </a:r>
            <a:r>
              <a:rPr sz="2100" dirty="0">
                <a:latin typeface="Tahoma"/>
                <a:cs typeface="Tahoma"/>
              </a:rPr>
              <a:t>n</a:t>
            </a:r>
            <a:r>
              <a:rPr sz="2100" spc="-5" dirty="0">
                <a:latin typeface="Tahoma"/>
                <a:cs typeface="Tahoma"/>
              </a:rPr>
              <a:t> </a:t>
            </a:r>
            <a:r>
              <a:rPr sz="2100" dirty="0">
                <a:latin typeface="Tahoma"/>
                <a:cs typeface="Tahoma"/>
              </a:rPr>
              <a:t>m</a:t>
            </a:r>
            <a:r>
              <a:rPr sz="2100" spc="10" dirty="0">
                <a:latin typeface="Tahoma"/>
                <a:cs typeface="Tahoma"/>
              </a:rPr>
              <a:t>a</a:t>
            </a:r>
            <a:r>
              <a:rPr sz="2100" spc="-5" dirty="0">
                <a:latin typeface="Tahoma"/>
                <a:cs typeface="Tahoma"/>
              </a:rPr>
              <a:t>r</a:t>
            </a:r>
            <a:r>
              <a:rPr sz="2100" spc="-20" dirty="0">
                <a:latin typeface="Tahoma"/>
                <a:cs typeface="Tahoma"/>
              </a:rPr>
              <a:t>k</a:t>
            </a:r>
            <a:r>
              <a:rPr sz="2100" dirty="0">
                <a:latin typeface="Tahoma"/>
                <a:cs typeface="Tahoma"/>
              </a:rPr>
              <a:t>s</a:t>
            </a:r>
            <a:r>
              <a:rPr sz="2100" spc="20" dirty="0">
                <a:latin typeface="Tahoma"/>
                <a:cs typeface="Tahoma"/>
              </a:rPr>
              <a:t> </a:t>
            </a:r>
            <a:r>
              <a:rPr sz="2100" spc="10" dirty="0">
                <a:latin typeface="Tahoma"/>
                <a:cs typeface="Tahoma"/>
              </a:rPr>
              <a:t>t</a:t>
            </a:r>
            <a:r>
              <a:rPr sz="2100" spc="5" dirty="0">
                <a:latin typeface="Tahoma"/>
                <a:cs typeface="Tahoma"/>
              </a:rPr>
              <a:t>h</a:t>
            </a:r>
            <a:r>
              <a:rPr sz="2100" dirty="0">
                <a:latin typeface="Tahoma"/>
                <a:cs typeface="Tahoma"/>
              </a:rPr>
              <a:t>e</a:t>
            </a:r>
            <a:r>
              <a:rPr sz="2100" spc="-20" dirty="0">
                <a:latin typeface="Tahoma"/>
                <a:cs typeface="Tahoma"/>
              </a:rPr>
              <a:t> </a:t>
            </a:r>
            <a:r>
              <a:rPr sz="2100" spc="10" dirty="0">
                <a:latin typeface="Tahoma"/>
                <a:cs typeface="Tahoma"/>
              </a:rPr>
              <a:t>t</a:t>
            </a:r>
            <a:r>
              <a:rPr sz="2100" spc="5" dirty="0">
                <a:latin typeface="Tahoma"/>
                <a:cs typeface="Tahoma"/>
              </a:rPr>
              <a:t>h</a:t>
            </a:r>
            <a:r>
              <a:rPr sz="2100" spc="-5" dirty="0">
                <a:latin typeface="Tahoma"/>
                <a:cs typeface="Tahoma"/>
              </a:rPr>
              <a:t>r</a:t>
            </a:r>
            <a:r>
              <a:rPr sz="2100" spc="-15" dirty="0">
                <a:latin typeface="Tahoma"/>
                <a:cs typeface="Tahoma"/>
              </a:rPr>
              <a:t>e</a:t>
            </a:r>
            <a:r>
              <a:rPr sz="2100" spc="10" dirty="0">
                <a:latin typeface="Tahoma"/>
                <a:cs typeface="Tahoma"/>
              </a:rPr>
              <a:t>a</a:t>
            </a:r>
            <a:r>
              <a:rPr sz="2100" dirty="0">
                <a:latin typeface="Tahoma"/>
                <a:cs typeface="Tahoma"/>
              </a:rPr>
              <a:t>d</a:t>
            </a:r>
            <a:r>
              <a:rPr sz="2100" spc="-15" dirty="0">
                <a:latin typeface="Tahoma"/>
                <a:cs typeface="Tahoma"/>
              </a:rPr>
              <a:t> </a:t>
            </a:r>
            <a:r>
              <a:rPr sz="2100" dirty="0">
                <a:latin typeface="Tahoma"/>
                <a:cs typeface="Tahoma"/>
              </a:rPr>
              <a:t>i</a:t>
            </a:r>
            <a:r>
              <a:rPr sz="2100" spc="15" dirty="0">
                <a:latin typeface="Tahoma"/>
                <a:cs typeface="Tahoma"/>
              </a:rPr>
              <a:t>d</a:t>
            </a:r>
            <a:r>
              <a:rPr sz="2100" spc="-15" dirty="0">
                <a:latin typeface="Tahoma"/>
                <a:cs typeface="Tahoma"/>
              </a:rPr>
              <a:t>e</a:t>
            </a:r>
            <a:r>
              <a:rPr sz="2100" spc="5" dirty="0">
                <a:latin typeface="Tahoma"/>
                <a:cs typeface="Tahoma"/>
              </a:rPr>
              <a:t>n</a:t>
            </a:r>
            <a:r>
              <a:rPr sz="2100" spc="10" dirty="0">
                <a:latin typeface="Tahoma"/>
                <a:cs typeface="Tahoma"/>
              </a:rPr>
              <a:t>t</a:t>
            </a:r>
            <a:r>
              <a:rPr sz="2100" dirty="0">
                <a:latin typeface="Tahoma"/>
                <a:cs typeface="Tahoma"/>
              </a:rPr>
              <a:t>ifi</a:t>
            </a:r>
            <a:r>
              <a:rPr sz="2100" spc="-15" dirty="0">
                <a:latin typeface="Tahoma"/>
                <a:cs typeface="Tahoma"/>
              </a:rPr>
              <a:t>e</a:t>
            </a:r>
            <a:r>
              <a:rPr sz="2100" dirty="0">
                <a:latin typeface="Tahoma"/>
                <a:cs typeface="Tahoma"/>
              </a:rPr>
              <a:t>d</a:t>
            </a:r>
            <a:r>
              <a:rPr sz="2100" spc="-35" dirty="0">
                <a:latin typeface="Tahoma"/>
                <a:cs typeface="Tahoma"/>
              </a:rPr>
              <a:t> </a:t>
            </a:r>
            <a:r>
              <a:rPr sz="2100" spc="-10" dirty="0">
                <a:latin typeface="Tahoma"/>
                <a:cs typeface="Tahoma"/>
              </a:rPr>
              <a:t>b</a:t>
            </a:r>
            <a:r>
              <a:rPr sz="2100" dirty="0">
                <a:latin typeface="Tahoma"/>
                <a:cs typeface="Tahoma"/>
              </a:rPr>
              <a:t>y</a:t>
            </a:r>
            <a:r>
              <a:rPr sz="2100" spc="15" dirty="0">
                <a:latin typeface="Tahoma"/>
                <a:cs typeface="Tahoma"/>
              </a:rPr>
              <a:t> </a:t>
            </a:r>
            <a:r>
              <a:rPr sz="2100" dirty="0">
                <a:solidFill>
                  <a:srgbClr val="0070BF"/>
                </a:solidFill>
                <a:latin typeface="Consolas"/>
                <a:cs typeface="Consolas"/>
              </a:rPr>
              <a:t>thr</a:t>
            </a:r>
            <a:r>
              <a:rPr sz="2100" spc="-25" dirty="0">
                <a:solidFill>
                  <a:srgbClr val="0070BF"/>
                </a:solidFill>
                <a:latin typeface="Consolas"/>
                <a:cs typeface="Consolas"/>
              </a:rPr>
              <a:t>e</a:t>
            </a:r>
            <a:r>
              <a:rPr sz="2100" dirty="0">
                <a:solidFill>
                  <a:srgbClr val="0070BF"/>
                </a:solidFill>
                <a:latin typeface="Consolas"/>
                <a:cs typeface="Consolas"/>
              </a:rPr>
              <a:t>ad_id</a:t>
            </a:r>
            <a:r>
              <a:rPr sz="2100" spc="-515" dirty="0">
                <a:solidFill>
                  <a:srgbClr val="0070BF"/>
                </a:solidFill>
                <a:latin typeface="Consolas"/>
                <a:cs typeface="Consolas"/>
              </a:rPr>
              <a:t> </a:t>
            </a:r>
            <a:r>
              <a:rPr sz="2100" spc="10" dirty="0">
                <a:latin typeface="Tahoma"/>
                <a:cs typeface="Tahoma"/>
              </a:rPr>
              <a:t>a</a:t>
            </a:r>
            <a:r>
              <a:rPr sz="2100" dirty="0">
                <a:latin typeface="Tahoma"/>
                <a:cs typeface="Tahoma"/>
              </a:rPr>
              <a:t>s </a:t>
            </a:r>
            <a:r>
              <a:rPr sz="2100" spc="-10" dirty="0">
                <a:latin typeface="Tahoma"/>
                <a:cs typeface="Tahoma"/>
              </a:rPr>
              <a:t>d</a:t>
            </a:r>
            <a:r>
              <a:rPr sz="2100" spc="5" dirty="0">
                <a:latin typeface="Tahoma"/>
                <a:cs typeface="Tahoma"/>
              </a:rPr>
              <a:t>e</a:t>
            </a:r>
            <a:r>
              <a:rPr sz="2100" spc="-10" dirty="0">
                <a:latin typeface="Tahoma"/>
                <a:cs typeface="Tahoma"/>
              </a:rPr>
              <a:t>t</a:t>
            </a:r>
            <a:r>
              <a:rPr sz="2100" spc="10" dirty="0">
                <a:latin typeface="Tahoma"/>
                <a:cs typeface="Tahoma"/>
              </a:rPr>
              <a:t>a</a:t>
            </a:r>
            <a:r>
              <a:rPr sz="2100" spc="-5" dirty="0">
                <a:latin typeface="Tahoma"/>
                <a:cs typeface="Tahoma"/>
              </a:rPr>
              <a:t>c</a:t>
            </a:r>
            <a:r>
              <a:rPr sz="2100" spc="5" dirty="0">
                <a:latin typeface="Tahoma"/>
                <a:cs typeface="Tahoma"/>
              </a:rPr>
              <a:t>he</a:t>
            </a:r>
            <a:r>
              <a:rPr sz="2100" dirty="0">
                <a:latin typeface="Tahoma"/>
                <a:cs typeface="Tahoma"/>
              </a:rPr>
              <a:t>d</a:t>
            </a:r>
            <a:endParaRPr sz="2100">
              <a:latin typeface="Tahoma"/>
              <a:cs typeface="Tahoma"/>
            </a:endParaRPr>
          </a:p>
          <a:p>
            <a:pPr marL="756285" lvl="1" indent="-287655">
              <a:lnSpc>
                <a:spcPct val="100000"/>
              </a:lnSpc>
              <a:spcBef>
                <a:spcPts val="550"/>
              </a:spcBef>
              <a:buChar char="–"/>
              <a:tabLst>
                <a:tab pos="756285" algn="l"/>
                <a:tab pos="756920" algn="l"/>
              </a:tabLst>
            </a:pPr>
            <a:r>
              <a:rPr sz="1900" spc="-5" dirty="0">
                <a:latin typeface="Tahoma"/>
                <a:cs typeface="Tahoma"/>
              </a:rPr>
              <a:t>Return</a:t>
            </a:r>
            <a:r>
              <a:rPr sz="1900" spc="-10" dirty="0">
                <a:latin typeface="Tahoma"/>
                <a:cs typeface="Tahoma"/>
              </a:rPr>
              <a:t> </a:t>
            </a:r>
            <a:r>
              <a:rPr sz="1900" spc="-5" dirty="0">
                <a:latin typeface="Tahoma"/>
                <a:cs typeface="Tahoma"/>
              </a:rPr>
              <a:t>0</a:t>
            </a:r>
            <a:r>
              <a:rPr sz="1900" dirty="0">
                <a:latin typeface="Tahoma"/>
                <a:cs typeface="Tahoma"/>
              </a:rPr>
              <a:t> </a:t>
            </a:r>
            <a:r>
              <a:rPr sz="1900" spc="-10" dirty="0">
                <a:latin typeface="Tahoma"/>
                <a:cs typeface="Tahoma"/>
              </a:rPr>
              <a:t>on</a:t>
            </a:r>
            <a:r>
              <a:rPr sz="1900" spc="-5" dirty="0">
                <a:latin typeface="Tahoma"/>
                <a:cs typeface="Tahoma"/>
              </a:rPr>
              <a:t> success</a:t>
            </a:r>
            <a:endParaRPr sz="1900">
              <a:latin typeface="Tahoma"/>
              <a:cs typeface="Tahoma"/>
            </a:endParaRPr>
          </a:p>
          <a:p>
            <a:pPr lvl="1">
              <a:lnSpc>
                <a:spcPct val="100000"/>
              </a:lnSpc>
              <a:spcBef>
                <a:spcPts val="20"/>
              </a:spcBef>
              <a:buFont typeface="Tahoma"/>
              <a:buChar char="–"/>
            </a:pPr>
            <a:endParaRPr sz="2300">
              <a:latin typeface="Tahoma"/>
              <a:cs typeface="Tahoma"/>
            </a:endParaRPr>
          </a:p>
          <a:p>
            <a:pPr marL="356235" indent="-344170">
              <a:lnSpc>
                <a:spcPct val="100000"/>
              </a:lnSpc>
              <a:spcBef>
                <a:spcPts val="5"/>
              </a:spcBef>
              <a:buChar char="•"/>
              <a:tabLst>
                <a:tab pos="356235" algn="l"/>
                <a:tab pos="356870" algn="l"/>
              </a:tabLst>
            </a:pPr>
            <a:r>
              <a:rPr sz="2100" spc="-5" dirty="0">
                <a:latin typeface="Tahoma"/>
                <a:cs typeface="Tahoma"/>
              </a:rPr>
              <a:t>To</a:t>
            </a:r>
            <a:r>
              <a:rPr sz="2100" dirty="0">
                <a:latin typeface="Tahoma"/>
                <a:cs typeface="Tahoma"/>
              </a:rPr>
              <a:t> </a:t>
            </a:r>
            <a:r>
              <a:rPr sz="2100" spc="-5" dirty="0">
                <a:latin typeface="Tahoma"/>
                <a:cs typeface="Tahoma"/>
              </a:rPr>
              <a:t>avoid</a:t>
            </a:r>
            <a:r>
              <a:rPr sz="2100" spc="5" dirty="0">
                <a:latin typeface="Tahoma"/>
                <a:cs typeface="Tahoma"/>
              </a:rPr>
              <a:t> </a:t>
            </a:r>
            <a:r>
              <a:rPr sz="2100" spc="-5" dirty="0">
                <a:latin typeface="Tahoma"/>
                <a:cs typeface="Tahoma"/>
              </a:rPr>
              <a:t>memory</a:t>
            </a:r>
            <a:r>
              <a:rPr sz="2100" spc="-10" dirty="0">
                <a:latin typeface="Tahoma"/>
                <a:cs typeface="Tahoma"/>
              </a:rPr>
              <a:t> </a:t>
            </a:r>
            <a:r>
              <a:rPr sz="2100" spc="-5" dirty="0">
                <a:latin typeface="Tahoma"/>
                <a:cs typeface="Tahoma"/>
              </a:rPr>
              <a:t>leaks </a:t>
            </a:r>
            <a:r>
              <a:rPr sz="2100" dirty="0">
                <a:latin typeface="Tahoma"/>
                <a:cs typeface="Tahoma"/>
              </a:rPr>
              <a:t>a </a:t>
            </a:r>
            <a:r>
              <a:rPr sz="2100" spc="-5" dirty="0">
                <a:latin typeface="Tahoma"/>
                <a:cs typeface="Tahoma"/>
              </a:rPr>
              <a:t>thread</a:t>
            </a:r>
            <a:r>
              <a:rPr sz="2100" spc="5" dirty="0">
                <a:latin typeface="Tahoma"/>
                <a:cs typeface="Tahoma"/>
              </a:rPr>
              <a:t> </a:t>
            </a:r>
            <a:r>
              <a:rPr sz="2100" spc="-5" dirty="0">
                <a:latin typeface="Tahoma"/>
                <a:cs typeface="Tahoma"/>
              </a:rPr>
              <a:t>should</a:t>
            </a:r>
            <a:endParaRPr sz="2100">
              <a:latin typeface="Tahoma"/>
              <a:cs typeface="Tahoma"/>
            </a:endParaRPr>
          </a:p>
          <a:p>
            <a:pPr marL="756285" lvl="1" indent="-287655">
              <a:lnSpc>
                <a:spcPct val="100000"/>
              </a:lnSpc>
              <a:spcBef>
                <a:spcPts val="459"/>
              </a:spcBef>
              <a:buChar char="–"/>
              <a:tabLst>
                <a:tab pos="756285" algn="l"/>
                <a:tab pos="756920" algn="l"/>
              </a:tabLst>
            </a:pPr>
            <a:r>
              <a:rPr sz="1900" spc="-5" dirty="0">
                <a:latin typeface="Tahoma"/>
                <a:cs typeface="Tahoma"/>
              </a:rPr>
              <a:t>Either</a:t>
            </a:r>
            <a:r>
              <a:rPr sz="1900" spc="-15" dirty="0">
                <a:latin typeface="Tahoma"/>
                <a:cs typeface="Tahoma"/>
              </a:rPr>
              <a:t> </a:t>
            </a:r>
            <a:r>
              <a:rPr sz="1900" spc="-10" dirty="0">
                <a:latin typeface="Tahoma"/>
                <a:cs typeface="Tahoma"/>
              </a:rPr>
              <a:t>be</a:t>
            </a:r>
            <a:r>
              <a:rPr sz="1900" spc="-5" dirty="0">
                <a:latin typeface="Tahoma"/>
                <a:cs typeface="Tahoma"/>
              </a:rPr>
              <a:t> joined</a:t>
            </a:r>
            <a:endParaRPr sz="1900">
              <a:latin typeface="Tahoma"/>
              <a:cs typeface="Tahoma"/>
            </a:endParaRPr>
          </a:p>
          <a:p>
            <a:pPr marL="756285" lvl="1" indent="-287655">
              <a:lnSpc>
                <a:spcPct val="100000"/>
              </a:lnSpc>
              <a:spcBef>
                <a:spcPts val="375"/>
              </a:spcBef>
              <a:buChar char="–"/>
              <a:tabLst>
                <a:tab pos="756285" algn="l"/>
                <a:tab pos="756920" algn="l"/>
              </a:tabLst>
            </a:pPr>
            <a:r>
              <a:rPr sz="1900" spc="-5" dirty="0">
                <a:latin typeface="Tahoma"/>
                <a:cs typeface="Tahoma"/>
              </a:rPr>
              <a:t>Or</a:t>
            </a:r>
            <a:r>
              <a:rPr sz="1900" spc="5" dirty="0">
                <a:latin typeface="Tahoma"/>
                <a:cs typeface="Tahoma"/>
              </a:rPr>
              <a:t> </a:t>
            </a:r>
            <a:r>
              <a:rPr sz="1900" spc="-10" dirty="0">
                <a:latin typeface="Tahoma"/>
                <a:cs typeface="Tahoma"/>
              </a:rPr>
              <a:t>detached</a:t>
            </a:r>
            <a:r>
              <a:rPr sz="1900" spc="20" dirty="0">
                <a:latin typeface="Tahoma"/>
                <a:cs typeface="Tahoma"/>
              </a:rPr>
              <a:t> </a:t>
            </a:r>
            <a:r>
              <a:rPr sz="1900" spc="-10" dirty="0">
                <a:latin typeface="Tahoma"/>
                <a:cs typeface="Tahoma"/>
              </a:rPr>
              <a:t>by</a:t>
            </a:r>
            <a:r>
              <a:rPr sz="1900" spc="35" dirty="0">
                <a:latin typeface="Tahoma"/>
                <a:cs typeface="Tahoma"/>
              </a:rPr>
              <a:t> </a:t>
            </a:r>
            <a:r>
              <a:rPr sz="1900" spc="-5" dirty="0">
                <a:latin typeface="Tahoma"/>
                <a:cs typeface="Tahoma"/>
              </a:rPr>
              <a:t>a </a:t>
            </a:r>
            <a:r>
              <a:rPr sz="1900" spc="-10" dirty="0">
                <a:latin typeface="Tahoma"/>
                <a:cs typeface="Tahoma"/>
              </a:rPr>
              <a:t>call</a:t>
            </a:r>
            <a:r>
              <a:rPr sz="1900" spc="25" dirty="0">
                <a:latin typeface="Tahoma"/>
                <a:cs typeface="Tahoma"/>
              </a:rPr>
              <a:t> </a:t>
            </a:r>
            <a:r>
              <a:rPr sz="1900" dirty="0">
                <a:latin typeface="Tahoma"/>
                <a:cs typeface="Tahoma"/>
              </a:rPr>
              <a:t>to </a:t>
            </a:r>
            <a:r>
              <a:rPr sz="1900" dirty="0">
                <a:solidFill>
                  <a:srgbClr val="0070BF"/>
                </a:solidFill>
                <a:latin typeface="Consolas"/>
                <a:cs typeface="Consolas"/>
              </a:rPr>
              <a:t>pthread_detach()</a:t>
            </a:r>
            <a:endParaRPr sz="1900">
              <a:latin typeface="Consolas"/>
              <a:cs typeface="Consolas"/>
            </a:endParaRPr>
          </a:p>
          <a:p>
            <a:pPr lvl="1">
              <a:lnSpc>
                <a:spcPct val="100000"/>
              </a:lnSpc>
              <a:spcBef>
                <a:spcPts val="15"/>
              </a:spcBef>
              <a:buFont typeface="Tahoma"/>
              <a:buChar char="–"/>
            </a:pPr>
            <a:endParaRPr sz="2450">
              <a:latin typeface="Consolas"/>
              <a:cs typeface="Consolas"/>
            </a:endParaRPr>
          </a:p>
          <a:p>
            <a:pPr marL="354965" marR="288925" indent="-342900">
              <a:lnSpc>
                <a:spcPct val="100000"/>
              </a:lnSpc>
              <a:buChar char="•"/>
              <a:tabLst>
                <a:tab pos="356235" algn="l"/>
                <a:tab pos="356870" algn="l"/>
              </a:tabLst>
            </a:pPr>
            <a:r>
              <a:rPr sz="2100" dirty="0">
                <a:latin typeface="Tahoma"/>
                <a:cs typeface="Tahoma"/>
              </a:rPr>
              <a:t>Once a thread is detached </a:t>
            </a:r>
            <a:r>
              <a:rPr sz="2100" spc="-5" dirty="0">
                <a:latin typeface="Tahoma"/>
                <a:cs typeface="Tahoma"/>
              </a:rPr>
              <a:t>using this </a:t>
            </a:r>
            <a:r>
              <a:rPr sz="2100" dirty="0">
                <a:latin typeface="Tahoma"/>
                <a:cs typeface="Tahoma"/>
              </a:rPr>
              <a:t>function, it cannot </a:t>
            </a:r>
            <a:r>
              <a:rPr sz="2100" spc="5" dirty="0">
                <a:latin typeface="Tahoma"/>
                <a:cs typeface="Tahoma"/>
              </a:rPr>
              <a:t>be </a:t>
            </a:r>
            <a:r>
              <a:rPr sz="2100" spc="-5" dirty="0">
                <a:latin typeface="Tahoma"/>
                <a:cs typeface="Tahoma"/>
              </a:rPr>
              <a:t>make </a:t>
            </a:r>
            <a:r>
              <a:rPr sz="2100" spc="-645" dirty="0">
                <a:latin typeface="Tahoma"/>
                <a:cs typeface="Tahoma"/>
              </a:rPr>
              <a:t> </a:t>
            </a:r>
            <a:r>
              <a:rPr sz="2100" spc="-5" dirty="0">
                <a:latin typeface="Tahoma"/>
                <a:cs typeface="Tahoma"/>
              </a:rPr>
              <a:t>joinable</a:t>
            </a:r>
            <a:r>
              <a:rPr sz="2100" spc="-25" dirty="0">
                <a:latin typeface="Tahoma"/>
                <a:cs typeface="Tahoma"/>
              </a:rPr>
              <a:t> </a:t>
            </a:r>
            <a:r>
              <a:rPr sz="2100" spc="-5" dirty="0">
                <a:latin typeface="Tahoma"/>
                <a:cs typeface="Tahoma"/>
              </a:rPr>
              <a:t>again</a:t>
            </a:r>
            <a:endParaRPr sz="2100">
              <a:latin typeface="Tahoma"/>
              <a:cs typeface="Tahoma"/>
            </a:endParaRPr>
          </a:p>
          <a:p>
            <a:pPr>
              <a:lnSpc>
                <a:spcPct val="100000"/>
              </a:lnSpc>
              <a:spcBef>
                <a:spcPts val="5"/>
              </a:spcBef>
              <a:buFont typeface="Tahoma"/>
              <a:buChar char="•"/>
            </a:pPr>
            <a:endParaRPr sz="2250">
              <a:latin typeface="Tahoma"/>
              <a:cs typeface="Tahoma"/>
            </a:endParaRPr>
          </a:p>
          <a:p>
            <a:pPr marL="354965" marR="5080" indent="-342900">
              <a:lnSpc>
                <a:spcPct val="100000"/>
              </a:lnSpc>
              <a:buChar char="•"/>
              <a:tabLst>
                <a:tab pos="356235" algn="l"/>
                <a:tab pos="356870" algn="l"/>
              </a:tabLst>
            </a:pPr>
            <a:r>
              <a:rPr sz="2100" spc="-5" dirty="0">
                <a:latin typeface="Tahoma"/>
                <a:cs typeface="Tahoma"/>
              </a:rPr>
              <a:t>Threads</a:t>
            </a:r>
            <a:r>
              <a:rPr sz="2100" spc="5" dirty="0">
                <a:latin typeface="Tahoma"/>
                <a:cs typeface="Tahoma"/>
              </a:rPr>
              <a:t> </a:t>
            </a:r>
            <a:r>
              <a:rPr sz="2100" dirty="0">
                <a:latin typeface="Tahoma"/>
                <a:cs typeface="Tahoma"/>
              </a:rPr>
              <a:t>can</a:t>
            </a:r>
            <a:r>
              <a:rPr sz="2100" spc="25" dirty="0">
                <a:latin typeface="Tahoma"/>
                <a:cs typeface="Tahoma"/>
              </a:rPr>
              <a:t> </a:t>
            </a:r>
            <a:r>
              <a:rPr sz="2100" spc="-5" dirty="0">
                <a:latin typeface="Tahoma"/>
                <a:cs typeface="Tahoma"/>
              </a:rPr>
              <a:t>detach</a:t>
            </a:r>
            <a:r>
              <a:rPr sz="2100" dirty="0">
                <a:latin typeface="Tahoma"/>
                <a:cs typeface="Tahoma"/>
              </a:rPr>
              <a:t> </a:t>
            </a:r>
            <a:r>
              <a:rPr sz="2100" spc="-5" dirty="0">
                <a:latin typeface="Tahoma"/>
                <a:cs typeface="Tahoma"/>
              </a:rPr>
              <a:t>themselves</a:t>
            </a:r>
            <a:r>
              <a:rPr sz="2100" spc="-15" dirty="0">
                <a:latin typeface="Tahoma"/>
                <a:cs typeface="Tahoma"/>
              </a:rPr>
              <a:t> </a:t>
            </a:r>
            <a:r>
              <a:rPr sz="2100" spc="5" dirty="0">
                <a:latin typeface="Tahoma"/>
                <a:cs typeface="Tahoma"/>
              </a:rPr>
              <a:t>by</a:t>
            </a:r>
            <a:r>
              <a:rPr sz="2100" dirty="0">
                <a:latin typeface="Tahoma"/>
                <a:cs typeface="Tahoma"/>
              </a:rPr>
              <a:t> </a:t>
            </a:r>
            <a:r>
              <a:rPr sz="2100" spc="-5" dirty="0">
                <a:latin typeface="Tahoma"/>
                <a:cs typeface="Tahoma"/>
              </a:rPr>
              <a:t>calling</a:t>
            </a:r>
            <a:r>
              <a:rPr sz="2100" dirty="0">
                <a:latin typeface="Tahoma"/>
                <a:cs typeface="Tahoma"/>
              </a:rPr>
              <a:t> </a:t>
            </a:r>
            <a:r>
              <a:rPr sz="2100" spc="-5" dirty="0">
                <a:solidFill>
                  <a:srgbClr val="0070BF"/>
                </a:solidFill>
                <a:latin typeface="Consolas"/>
                <a:cs typeface="Consolas"/>
              </a:rPr>
              <a:t>pthread_detach()</a:t>
            </a:r>
            <a:r>
              <a:rPr sz="2100" spc="-520" dirty="0">
                <a:solidFill>
                  <a:srgbClr val="0070BF"/>
                </a:solidFill>
                <a:latin typeface="Consolas"/>
                <a:cs typeface="Consolas"/>
              </a:rPr>
              <a:t> </a:t>
            </a:r>
            <a:r>
              <a:rPr sz="2100" dirty="0">
                <a:latin typeface="Tahoma"/>
                <a:cs typeface="Tahoma"/>
              </a:rPr>
              <a:t>with </a:t>
            </a:r>
            <a:r>
              <a:rPr sz="2100" spc="-640" dirty="0">
                <a:latin typeface="Tahoma"/>
                <a:cs typeface="Tahoma"/>
              </a:rPr>
              <a:t> </a:t>
            </a:r>
            <a:r>
              <a:rPr sz="2100" spc="5" dirty="0">
                <a:latin typeface="Tahoma"/>
                <a:cs typeface="Tahoma"/>
              </a:rPr>
              <a:t>an</a:t>
            </a:r>
            <a:r>
              <a:rPr sz="2100" spc="-10" dirty="0">
                <a:latin typeface="Tahoma"/>
                <a:cs typeface="Tahoma"/>
              </a:rPr>
              <a:t> </a:t>
            </a:r>
            <a:r>
              <a:rPr sz="2100" dirty="0">
                <a:latin typeface="Tahoma"/>
                <a:cs typeface="Tahoma"/>
              </a:rPr>
              <a:t>argument</a:t>
            </a:r>
            <a:r>
              <a:rPr sz="2100" spc="-15" dirty="0">
                <a:latin typeface="Tahoma"/>
                <a:cs typeface="Tahoma"/>
              </a:rPr>
              <a:t> </a:t>
            </a:r>
            <a:r>
              <a:rPr sz="2100" spc="-5" dirty="0">
                <a:latin typeface="Tahoma"/>
                <a:cs typeface="Tahoma"/>
              </a:rPr>
              <a:t>of</a:t>
            </a:r>
            <a:r>
              <a:rPr sz="2100" dirty="0">
                <a:latin typeface="Tahoma"/>
                <a:cs typeface="Tahoma"/>
              </a:rPr>
              <a:t> </a:t>
            </a:r>
            <a:r>
              <a:rPr sz="2100" spc="-5" dirty="0">
                <a:solidFill>
                  <a:srgbClr val="0070BF"/>
                </a:solidFill>
                <a:latin typeface="Consolas"/>
                <a:cs typeface="Consolas"/>
              </a:rPr>
              <a:t>pthread_self(</a:t>
            </a:r>
            <a:r>
              <a:rPr sz="2100" spc="-30" dirty="0">
                <a:solidFill>
                  <a:srgbClr val="0070BF"/>
                </a:solidFill>
                <a:latin typeface="Consolas"/>
                <a:cs typeface="Consolas"/>
              </a:rPr>
              <a:t> </a:t>
            </a:r>
            <a:r>
              <a:rPr sz="2100" dirty="0">
                <a:solidFill>
                  <a:srgbClr val="0070BF"/>
                </a:solidFill>
                <a:latin typeface="Consolas"/>
                <a:cs typeface="Consolas"/>
              </a:rPr>
              <a:t>)</a:t>
            </a:r>
            <a:endParaRPr sz="2100">
              <a:latin typeface="Consolas"/>
              <a:cs typeface="Consolas"/>
            </a:endParaRPr>
          </a:p>
          <a:p>
            <a:pPr marL="756285" lvl="1" indent="-287655">
              <a:lnSpc>
                <a:spcPct val="100000"/>
              </a:lnSpc>
              <a:spcBef>
                <a:spcPts val="465"/>
              </a:spcBef>
              <a:buChar char="–"/>
              <a:tabLst>
                <a:tab pos="756285" algn="l"/>
                <a:tab pos="756920" algn="l"/>
              </a:tabLst>
            </a:pPr>
            <a:r>
              <a:rPr sz="1900" spc="-5" dirty="0">
                <a:latin typeface="Tahoma"/>
                <a:cs typeface="Tahoma"/>
              </a:rPr>
              <a:t>i.e.,</a:t>
            </a:r>
            <a:r>
              <a:rPr sz="1900" spc="30" dirty="0">
                <a:latin typeface="Tahoma"/>
                <a:cs typeface="Tahoma"/>
              </a:rPr>
              <a:t> </a:t>
            </a:r>
            <a:r>
              <a:rPr sz="1900" spc="-5" dirty="0">
                <a:solidFill>
                  <a:srgbClr val="0070BF"/>
                </a:solidFill>
                <a:latin typeface="Consolas"/>
                <a:cs typeface="Consolas"/>
              </a:rPr>
              <a:t>pthread_detach(</a:t>
            </a:r>
            <a:r>
              <a:rPr sz="1900" spc="90" dirty="0">
                <a:solidFill>
                  <a:srgbClr val="0070BF"/>
                </a:solidFill>
                <a:latin typeface="Consolas"/>
                <a:cs typeface="Consolas"/>
              </a:rPr>
              <a:t> </a:t>
            </a:r>
            <a:r>
              <a:rPr sz="1900" spc="-5" dirty="0">
                <a:solidFill>
                  <a:srgbClr val="0070BF"/>
                </a:solidFill>
                <a:latin typeface="Consolas"/>
                <a:cs typeface="Consolas"/>
              </a:rPr>
              <a:t>pthread_self())</a:t>
            </a:r>
            <a:endParaRPr sz="1900">
              <a:latin typeface="Consolas"/>
              <a:cs typeface="Consolas"/>
            </a:endParaRPr>
          </a:p>
        </p:txBody>
      </p:sp>
      <p:sp>
        <p:nvSpPr>
          <p:cNvPr id="5" name="object 5"/>
          <p:cNvSpPr txBox="1"/>
          <p:nvPr/>
        </p:nvSpPr>
        <p:spPr>
          <a:xfrm>
            <a:off x="4629410" y="6871149"/>
            <a:ext cx="807720" cy="240665"/>
          </a:xfrm>
          <a:prstGeom prst="rect">
            <a:avLst/>
          </a:prstGeom>
        </p:spPr>
        <p:txBody>
          <a:bodyPr vert="horz" wrap="square" lIns="0" tIns="13335" rIns="0" bIns="0" rtlCol="0">
            <a:spAutoFit/>
          </a:bodyPr>
          <a:lstStyle/>
          <a:p>
            <a:pPr marL="12700">
              <a:lnSpc>
                <a:spcPct val="100000"/>
              </a:lnSpc>
              <a:spcBef>
                <a:spcPts val="105"/>
              </a:spcBef>
            </a:pPr>
            <a:r>
              <a:rPr sz="1400" spc="-15" dirty="0">
                <a:latin typeface="Tahoma"/>
                <a:cs typeface="Tahoma"/>
              </a:rPr>
              <a:t>4-Threads</a:t>
            </a:r>
            <a:endParaRPr sz="1400">
              <a:latin typeface="Tahoma"/>
              <a:cs typeface="Tahoma"/>
            </a:endParaRPr>
          </a:p>
        </p:txBody>
      </p:sp>
      <p:sp>
        <p:nvSpPr>
          <p:cNvPr id="6" name="object 6"/>
          <p:cNvSpPr txBox="1">
            <a:spLocks noGrp="1"/>
          </p:cNvSpPr>
          <p:nvPr>
            <p:ph type="sldNum" sz="quarter" idx="7"/>
          </p:nvPr>
        </p:nvSpPr>
        <p:spPr>
          <a:prstGeom prst="rect">
            <a:avLst/>
          </a:prstGeom>
        </p:spPr>
        <p:txBody>
          <a:bodyPr vert="horz" wrap="square" lIns="0" tIns="13335" rIns="0" bIns="0" rtlCol="0">
            <a:spAutoFit/>
          </a:bodyPr>
          <a:lstStyle/>
          <a:p>
            <a:pPr marL="39370">
              <a:lnSpc>
                <a:spcPct val="100000"/>
              </a:lnSpc>
              <a:spcBef>
                <a:spcPts val="105"/>
              </a:spcBef>
            </a:pPr>
            <a:fld id="{81D60167-4931-47E6-BA6A-407CBD079E47}" type="slidenum">
              <a:rPr dirty="0"/>
              <a:t>61</a:t>
            </a:fld>
            <a:endParaRPr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9082" y="807240"/>
            <a:ext cx="3396615" cy="452120"/>
          </a:xfrm>
          <a:prstGeom prst="rect">
            <a:avLst/>
          </a:prstGeom>
        </p:spPr>
        <p:txBody>
          <a:bodyPr vert="horz" wrap="square" lIns="0" tIns="12065" rIns="0" bIns="0" rtlCol="0">
            <a:spAutoFit/>
          </a:bodyPr>
          <a:lstStyle/>
          <a:p>
            <a:pPr marL="12700">
              <a:lnSpc>
                <a:spcPct val="100000"/>
              </a:lnSpc>
              <a:spcBef>
                <a:spcPts val="95"/>
              </a:spcBef>
            </a:pPr>
            <a:r>
              <a:rPr spc="-5" dirty="0"/>
              <a:t>Any</a:t>
            </a:r>
            <a:r>
              <a:rPr spc="-25" dirty="0"/>
              <a:t> </a:t>
            </a:r>
            <a:r>
              <a:rPr spc="-5" dirty="0"/>
              <a:t>Question</a:t>
            </a:r>
            <a:r>
              <a:rPr spc="-20" dirty="0"/>
              <a:t> </a:t>
            </a:r>
            <a:r>
              <a:rPr dirty="0"/>
              <a:t>So</a:t>
            </a:r>
            <a:r>
              <a:rPr spc="-5" dirty="0"/>
              <a:t> Far?</a:t>
            </a:r>
          </a:p>
        </p:txBody>
      </p:sp>
      <p:pic>
        <p:nvPicPr>
          <p:cNvPr id="3" name="object 3"/>
          <p:cNvPicPr/>
          <p:nvPr/>
        </p:nvPicPr>
        <p:blipFill>
          <a:blip r:embed="rId2" cstate="print"/>
          <a:stretch>
            <a:fillRect/>
          </a:stretch>
        </p:blipFill>
        <p:spPr>
          <a:xfrm>
            <a:off x="2956560" y="1871471"/>
            <a:ext cx="3642360" cy="4678679"/>
          </a:xfrm>
          <a:prstGeom prst="rect">
            <a:avLst/>
          </a:prstGeom>
        </p:spPr>
      </p:pic>
      <p:sp>
        <p:nvSpPr>
          <p:cNvPr id="4" name="object 4"/>
          <p:cNvSpPr txBox="1"/>
          <p:nvPr/>
        </p:nvSpPr>
        <p:spPr>
          <a:xfrm>
            <a:off x="4629410" y="6871149"/>
            <a:ext cx="807720" cy="240665"/>
          </a:xfrm>
          <a:prstGeom prst="rect">
            <a:avLst/>
          </a:prstGeom>
        </p:spPr>
        <p:txBody>
          <a:bodyPr vert="horz" wrap="square" lIns="0" tIns="13335" rIns="0" bIns="0" rtlCol="0">
            <a:spAutoFit/>
          </a:bodyPr>
          <a:lstStyle/>
          <a:p>
            <a:pPr marL="12700">
              <a:lnSpc>
                <a:spcPct val="100000"/>
              </a:lnSpc>
              <a:spcBef>
                <a:spcPts val="105"/>
              </a:spcBef>
            </a:pPr>
            <a:r>
              <a:rPr sz="1400" spc="-15" dirty="0">
                <a:latin typeface="Tahoma"/>
                <a:cs typeface="Tahoma"/>
              </a:rPr>
              <a:t>4-Threads</a:t>
            </a:r>
            <a:endParaRPr sz="1400">
              <a:latin typeface="Tahoma"/>
              <a:cs typeface="Tahoma"/>
            </a:endParaRPr>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39370">
              <a:lnSpc>
                <a:spcPct val="100000"/>
              </a:lnSpc>
              <a:spcBef>
                <a:spcPts val="105"/>
              </a:spcBef>
            </a:pPr>
            <a:fld id="{81D60167-4931-47E6-BA6A-407CBD079E47}" type="slidenum">
              <a:rPr dirty="0"/>
              <a:t>62</a:t>
            </a:fld>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9082" y="807240"/>
            <a:ext cx="3486785" cy="452120"/>
          </a:xfrm>
          <a:prstGeom prst="rect">
            <a:avLst/>
          </a:prstGeom>
        </p:spPr>
        <p:txBody>
          <a:bodyPr vert="horz" wrap="square" lIns="0" tIns="12065" rIns="0" bIns="0" rtlCol="0">
            <a:spAutoFit/>
          </a:bodyPr>
          <a:lstStyle/>
          <a:p>
            <a:pPr marL="12700">
              <a:lnSpc>
                <a:spcPct val="100000"/>
              </a:lnSpc>
              <a:spcBef>
                <a:spcPts val="95"/>
              </a:spcBef>
            </a:pPr>
            <a:r>
              <a:rPr spc="-5" dirty="0"/>
              <a:t>Processes</a:t>
            </a:r>
            <a:r>
              <a:rPr spc="-20" dirty="0"/>
              <a:t> </a:t>
            </a:r>
            <a:r>
              <a:rPr spc="-10" dirty="0"/>
              <a:t>vs.</a:t>
            </a:r>
            <a:r>
              <a:rPr spc="-5" dirty="0"/>
              <a:t> Threads</a:t>
            </a:r>
          </a:p>
        </p:txBody>
      </p:sp>
      <p:sp>
        <p:nvSpPr>
          <p:cNvPr id="3" name="object 3"/>
          <p:cNvSpPr/>
          <p:nvPr/>
        </p:nvSpPr>
        <p:spPr>
          <a:xfrm>
            <a:off x="2756916" y="1577340"/>
            <a:ext cx="3429000" cy="2318385"/>
          </a:xfrm>
          <a:custGeom>
            <a:avLst/>
            <a:gdLst/>
            <a:ahLst/>
            <a:cxnLst/>
            <a:rect l="l" t="t" r="r" b="b"/>
            <a:pathLst>
              <a:path w="3429000" h="2318385">
                <a:moveTo>
                  <a:pt x="3429000" y="2318004"/>
                </a:moveTo>
                <a:lnTo>
                  <a:pt x="0" y="2318004"/>
                </a:lnTo>
                <a:lnTo>
                  <a:pt x="0" y="0"/>
                </a:lnTo>
                <a:lnTo>
                  <a:pt x="3429000" y="0"/>
                </a:lnTo>
                <a:lnTo>
                  <a:pt x="3429000" y="4572"/>
                </a:lnTo>
                <a:lnTo>
                  <a:pt x="9144" y="4572"/>
                </a:lnTo>
                <a:lnTo>
                  <a:pt x="4572" y="10668"/>
                </a:lnTo>
                <a:lnTo>
                  <a:pt x="9144" y="10668"/>
                </a:lnTo>
                <a:lnTo>
                  <a:pt x="9144" y="2308860"/>
                </a:lnTo>
                <a:lnTo>
                  <a:pt x="4572" y="2308860"/>
                </a:lnTo>
                <a:lnTo>
                  <a:pt x="9144" y="2313432"/>
                </a:lnTo>
                <a:lnTo>
                  <a:pt x="3429000" y="2313432"/>
                </a:lnTo>
                <a:lnTo>
                  <a:pt x="3429000" y="2318004"/>
                </a:lnTo>
                <a:close/>
              </a:path>
              <a:path w="3429000" h="2318385">
                <a:moveTo>
                  <a:pt x="9144" y="10668"/>
                </a:moveTo>
                <a:lnTo>
                  <a:pt x="4572" y="10668"/>
                </a:lnTo>
                <a:lnTo>
                  <a:pt x="9144" y="4572"/>
                </a:lnTo>
                <a:lnTo>
                  <a:pt x="9144" y="10668"/>
                </a:lnTo>
                <a:close/>
              </a:path>
              <a:path w="3429000" h="2318385">
                <a:moveTo>
                  <a:pt x="3418332" y="10668"/>
                </a:moveTo>
                <a:lnTo>
                  <a:pt x="9144" y="10668"/>
                </a:lnTo>
                <a:lnTo>
                  <a:pt x="9144" y="4572"/>
                </a:lnTo>
                <a:lnTo>
                  <a:pt x="3418332" y="4572"/>
                </a:lnTo>
                <a:lnTo>
                  <a:pt x="3418332" y="10668"/>
                </a:lnTo>
                <a:close/>
              </a:path>
              <a:path w="3429000" h="2318385">
                <a:moveTo>
                  <a:pt x="3418332" y="2313432"/>
                </a:moveTo>
                <a:lnTo>
                  <a:pt x="3418332" y="4572"/>
                </a:lnTo>
                <a:lnTo>
                  <a:pt x="3422903" y="10668"/>
                </a:lnTo>
                <a:lnTo>
                  <a:pt x="3429000" y="10668"/>
                </a:lnTo>
                <a:lnTo>
                  <a:pt x="3429000" y="2308860"/>
                </a:lnTo>
                <a:lnTo>
                  <a:pt x="3422903" y="2308860"/>
                </a:lnTo>
                <a:lnTo>
                  <a:pt x="3418332" y="2313432"/>
                </a:lnTo>
                <a:close/>
              </a:path>
              <a:path w="3429000" h="2318385">
                <a:moveTo>
                  <a:pt x="3429000" y="10668"/>
                </a:moveTo>
                <a:lnTo>
                  <a:pt x="3422903" y="10668"/>
                </a:lnTo>
                <a:lnTo>
                  <a:pt x="3418332" y="4572"/>
                </a:lnTo>
                <a:lnTo>
                  <a:pt x="3429000" y="4572"/>
                </a:lnTo>
                <a:lnTo>
                  <a:pt x="3429000" y="10668"/>
                </a:lnTo>
                <a:close/>
              </a:path>
              <a:path w="3429000" h="2318385">
                <a:moveTo>
                  <a:pt x="9144" y="2313432"/>
                </a:moveTo>
                <a:lnTo>
                  <a:pt x="4572" y="2308860"/>
                </a:lnTo>
                <a:lnTo>
                  <a:pt x="9144" y="2308860"/>
                </a:lnTo>
                <a:lnTo>
                  <a:pt x="9144" y="2313432"/>
                </a:lnTo>
                <a:close/>
              </a:path>
              <a:path w="3429000" h="2318385">
                <a:moveTo>
                  <a:pt x="3418332" y="2313432"/>
                </a:moveTo>
                <a:lnTo>
                  <a:pt x="9144" y="2313432"/>
                </a:lnTo>
                <a:lnTo>
                  <a:pt x="9144" y="2308860"/>
                </a:lnTo>
                <a:lnTo>
                  <a:pt x="3418332" y="2308860"/>
                </a:lnTo>
                <a:lnTo>
                  <a:pt x="3418332" y="2313432"/>
                </a:lnTo>
                <a:close/>
              </a:path>
              <a:path w="3429000" h="2318385">
                <a:moveTo>
                  <a:pt x="3429000" y="2313432"/>
                </a:moveTo>
                <a:lnTo>
                  <a:pt x="3418332" y="2313432"/>
                </a:lnTo>
                <a:lnTo>
                  <a:pt x="3422903" y="2308860"/>
                </a:lnTo>
                <a:lnTo>
                  <a:pt x="3429000" y="2308860"/>
                </a:lnTo>
                <a:lnTo>
                  <a:pt x="3429000" y="2313432"/>
                </a:lnTo>
                <a:close/>
              </a:path>
            </a:pathLst>
          </a:custGeom>
          <a:solidFill>
            <a:srgbClr val="000000"/>
          </a:solidFill>
        </p:spPr>
        <p:txBody>
          <a:bodyPr wrap="square" lIns="0" tIns="0" rIns="0" bIns="0" rtlCol="0"/>
          <a:lstStyle/>
          <a:p>
            <a:endParaRPr/>
          </a:p>
        </p:txBody>
      </p:sp>
      <p:sp>
        <p:nvSpPr>
          <p:cNvPr id="4" name="object 4"/>
          <p:cNvSpPr txBox="1"/>
          <p:nvPr/>
        </p:nvSpPr>
        <p:spPr>
          <a:xfrm>
            <a:off x="3295869" y="1614961"/>
            <a:ext cx="2804160" cy="2219325"/>
          </a:xfrm>
          <a:prstGeom prst="rect">
            <a:avLst/>
          </a:prstGeom>
        </p:spPr>
        <p:txBody>
          <a:bodyPr vert="horz" wrap="square" lIns="0" tIns="12065" rIns="0" bIns="0" rtlCol="0">
            <a:spAutoFit/>
          </a:bodyPr>
          <a:lstStyle/>
          <a:p>
            <a:pPr marL="12700" marR="5080">
              <a:lnSpc>
                <a:spcPct val="100000"/>
              </a:lnSpc>
              <a:spcBef>
                <a:spcPts val="95"/>
              </a:spcBef>
            </a:pPr>
            <a:r>
              <a:rPr sz="1600" spc="-5" dirty="0">
                <a:solidFill>
                  <a:srgbClr val="0070BF"/>
                </a:solidFill>
                <a:latin typeface="Tahoma"/>
                <a:cs typeface="Tahoma"/>
              </a:rPr>
              <a:t>Address space/Global </a:t>
            </a:r>
            <a:r>
              <a:rPr sz="1600" spc="-15" dirty="0">
                <a:solidFill>
                  <a:srgbClr val="0070BF"/>
                </a:solidFill>
                <a:latin typeface="Tahoma"/>
                <a:cs typeface="Tahoma"/>
              </a:rPr>
              <a:t>Variables </a:t>
            </a:r>
            <a:r>
              <a:rPr sz="1600" spc="-484" dirty="0">
                <a:solidFill>
                  <a:srgbClr val="0070BF"/>
                </a:solidFill>
                <a:latin typeface="Tahoma"/>
                <a:cs typeface="Tahoma"/>
              </a:rPr>
              <a:t> </a:t>
            </a:r>
            <a:r>
              <a:rPr sz="1600" spc="-5" dirty="0">
                <a:solidFill>
                  <a:srgbClr val="0070BF"/>
                </a:solidFill>
                <a:latin typeface="Tahoma"/>
                <a:cs typeface="Tahoma"/>
              </a:rPr>
              <a:t>Open</a:t>
            </a:r>
            <a:r>
              <a:rPr sz="1600" spc="-10" dirty="0">
                <a:solidFill>
                  <a:srgbClr val="0070BF"/>
                </a:solidFill>
                <a:latin typeface="Tahoma"/>
                <a:cs typeface="Tahoma"/>
              </a:rPr>
              <a:t> </a:t>
            </a:r>
            <a:r>
              <a:rPr sz="1600" spc="-5" dirty="0">
                <a:solidFill>
                  <a:srgbClr val="0070BF"/>
                </a:solidFill>
                <a:latin typeface="Tahoma"/>
                <a:cs typeface="Tahoma"/>
              </a:rPr>
              <a:t>files</a:t>
            </a:r>
            <a:endParaRPr sz="1600">
              <a:latin typeface="Tahoma"/>
              <a:cs typeface="Tahoma"/>
            </a:endParaRPr>
          </a:p>
          <a:p>
            <a:pPr marL="12700" marR="1287145">
              <a:lnSpc>
                <a:spcPct val="100000"/>
              </a:lnSpc>
            </a:pPr>
            <a:r>
              <a:rPr sz="1600" spc="-10" dirty="0">
                <a:solidFill>
                  <a:srgbClr val="0070BF"/>
                </a:solidFill>
                <a:latin typeface="Tahoma"/>
                <a:cs typeface="Tahoma"/>
              </a:rPr>
              <a:t>Child processes </a:t>
            </a:r>
            <a:r>
              <a:rPr sz="1600" spc="-5" dirty="0">
                <a:solidFill>
                  <a:srgbClr val="0070BF"/>
                </a:solidFill>
                <a:latin typeface="Tahoma"/>
                <a:cs typeface="Tahoma"/>
              </a:rPr>
              <a:t> </a:t>
            </a:r>
            <a:r>
              <a:rPr sz="1600" spc="-10" dirty="0">
                <a:solidFill>
                  <a:srgbClr val="0070BF"/>
                </a:solidFill>
                <a:latin typeface="Tahoma"/>
                <a:cs typeface="Tahoma"/>
              </a:rPr>
              <a:t>Accounting</a:t>
            </a:r>
            <a:r>
              <a:rPr sz="1600" dirty="0">
                <a:solidFill>
                  <a:srgbClr val="0070BF"/>
                </a:solidFill>
                <a:latin typeface="Tahoma"/>
                <a:cs typeface="Tahoma"/>
              </a:rPr>
              <a:t> </a:t>
            </a:r>
            <a:r>
              <a:rPr sz="1600" spc="-10" dirty="0">
                <a:solidFill>
                  <a:srgbClr val="0070BF"/>
                </a:solidFill>
                <a:latin typeface="Tahoma"/>
                <a:cs typeface="Tahoma"/>
              </a:rPr>
              <a:t>info </a:t>
            </a:r>
            <a:r>
              <a:rPr sz="1600" spc="-5" dirty="0">
                <a:solidFill>
                  <a:srgbClr val="0070BF"/>
                </a:solidFill>
                <a:latin typeface="Tahoma"/>
                <a:cs typeface="Tahoma"/>
              </a:rPr>
              <a:t> Signal handlers </a:t>
            </a:r>
            <a:r>
              <a:rPr sz="1600" dirty="0">
                <a:solidFill>
                  <a:srgbClr val="0070BF"/>
                </a:solidFill>
                <a:latin typeface="Tahoma"/>
                <a:cs typeface="Tahoma"/>
              </a:rPr>
              <a:t> </a:t>
            </a:r>
            <a:r>
              <a:rPr sz="1600" spc="-10" dirty="0">
                <a:solidFill>
                  <a:srgbClr val="0070BF"/>
                </a:solidFill>
                <a:latin typeface="Tahoma"/>
                <a:cs typeface="Tahoma"/>
              </a:rPr>
              <a:t>Program counter </a:t>
            </a:r>
            <a:r>
              <a:rPr sz="1600" spc="-484" dirty="0">
                <a:solidFill>
                  <a:srgbClr val="0070BF"/>
                </a:solidFill>
                <a:latin typeface="Tahoma"/>
                <a:cs typeface="Tahoma"/>
              </a:rPr>
              <a:t> </a:t>
            </a:r>
            <a:r>
              <a:rPr sz="1600" spc="-10" dirty="0">
                <a:solidFill>
                  <a:srgbClr val="0070BF"/>
                </a:solidFill>
                <a:latin typeface="Tahoma"/>
                <a:cs typeface="Tahoma"/>
              </a:rPr>
              <a:t>Registers</a:t>
            </a:r>
            <a:endParaRPr sz="1600">
              <a:latin typeface="Tahoma"/>
              <a:cs typeface="Tahoma"/>
            </a:endParaRPr>
          </a:p>
          <a:p>
            <a:pPr marL="12700" marR="2303145">
              <a:lnSpc>
                <a:spcPct val="100000"/>
              </a:lnSpc>
            </a:pPr>
            <a:r>
              <a:rPr sz="1600" spc="-5" dirty="0">
                <a:solidFill>
                  <a:srgbClr val="0070BF"/>
                </a:solidFill>
                <a:latin typeface="Tahoma"/>
                <a:cs typeface="Tahoma"/>
              </a:rPr>
              <a:t>S</a:t>
            </a:r>
            <a:r>
              <a:rPr sz="1600" spc="-15" dirty="0">
                <a:solidFill>
                  <a:srgbClr val="0070BF"/>
                </a:solidFill>
                <a:latin typeface="Tahoma"/>
                <a:cs typeface="Tahoma"/>
              </a:rPr>
              <a:t>ta</a:t>
            </a:r>
            <a:r>
              <a:rPr sz="1600" spc="-10" dirty="0">
                <a:solidFill>
                  <a:srgbClr val="0070BF"/>
                </a:solidFill>
                <a:latin typeface="Tahoma"/>
                <a:cs typeface="Tahoma"/>
              </a:rPr>
              <a:t>c</a:t>
            </a:r>
            <a:r>
              <a:rPr sz="1600" spc="-5" dirty="0">
                <a:solidFill>
                  <a:srgbClr val="0070BF"/>
                </a:solidFill>
                <a:latin typeface="Tahoma"/>
                <a:cs typeface="Tahoma"/>
              </a:rPr>
              <a:t>k  </a:t>
            </a:r>
            <a:r>
              <a:rPr sz="1600" spc="-10" dirty="0">
                <a:solidFill>
                  <a:srgbClr val="0070BF"/>
                </a:solidFill>
                <a:latin typeface="Tahoma"/>
                <a:cs typeface="Tahoma"/>
              </a:rPr>
              <a:t>State</a:t>
            </a:r>
            <a:endParaRPr sz="1600">
              <a:latin typeface="Tahoma"/>
              <a:cs typeface="Tahoma"/>
            </a:endParaRPr>
          </a:p>
        </p:txBody>
      </p:sp>
      <p:sp>
        <p:nvSpPr>
          <p:cNvPr id="5" name="object 5"/>
          <p:cNvSpPr/>
          <p:nvPr/>
        </p:nvSpPr>
        <p:spPr>
          <a:xfrm>
            <a:off x="1153668" y="5289803"/>
            <a:ext cx="2981325" cy="1579245"/>
          </a:xfrm>
          <a:custGeom>
            <a:avLst/>
            <a:gdLst/>
            <a:ahLst/>
            <a:cxnLst/>
            <a:rect l="l" t="t" r="r" b="b"/>
            <a:pathLst>
              <a:path w="2981325" h="1579245">
                <a:moveTo>
                  <a:pt x="2980944" y="1578863"/>
                </a:moveTo>
                <a:lnTo>
                  <a:pt x="0" y="1578863"/>
                </a:lnTo>
                <a:lnTo>
                  <a:pt x="0" y="0"/>
                </a:lnTo>
                <a:lnTo>
                  <a:pt x="2980944" y="0"/>
                </a:lnTo>
                <a:lnTo>
                  <a:pt x="2980944" y="4572"/>
                </a:lnTo>
                <a:lnTo>
                  <a:pt x="9144" y="4572"/>
                </a:lnTo>
                <a:lnTo>
                  <a:pt x="4572" y="9144"/>
                </a:lnTo>
                <a:lnTo>
                  <a:pt x="9144" y="9144"/>
                </a:lnTo>
                <a:lnTo>
                  <a:pt x="9144" y="1569720"/>
                </a:lnTo>
                <a:lnTo>
                  <a:pt x="4572" y="1569720"/>
                </a:lnTo>
                <a:lnTo>
                  <a:pt x="9144" y="1574292"/>
                </a:lnTo>
                <a:lnTo>
                  <a:pt x="2980944" y="1574292"/>
                </a:lnTo>
                <a:lnTo>
                  <a:pt x="2980944" y="1578863"/>
                </a:lnTo>
                <a:close/>
              </a:path>
              <a:path w="2981325" h="1579245">
                <a:moveTo>
                  <a:pt x="9144" y="9144"/>
                </a:moveTo>
                <a:lnTo>
                  <a:pt x="4572" y="9144"/>
                </a:lnTo>
                <a:lnTo>
                  <a:pt x="9144" y="4572"/>
                </a:lnTo>
                <a:lnTo>
                  <a:pt x="9144" y="9144"/>
                </a:lnTo>
                <a:close/>
              </a:path>
              <a:path w="2981325" h="1579245">
                <a:moveTo>
                  <a:pt x="2971800" y="9144"/>
                </a:moveTo>
                <a:lnTo>
                  <a:pt x="9144" y="9144"/>
                </a:lnTo>
                <a:lnTo>
                  <a:pt x="9144" y="4572"/>
                </a:lnTo>
                <a:lnTo>
                  <a:pt x="2971800" y="4572"/>
                </a:lnTo>
                <a:lnTo>
                  <a:pt x="2971800" y="9144"/>
                </a:lnTo>
                <a:close/>
              </a:path>
              <a:path w="2981325" h="1579245">
                <a:moveTo>
                  <a:pt x="2971800" y="1574292"/>
                </a:moveTo>
                <a:lnTo>
                  <a:pt x="2971800" y="4572"/>
                </a:lnTo>
                <a:lnTo>
                  <a:pt x="2976372" y="9144"/>
                </a:lnTo>
                <a:lnTo>
                  <a:pt x="2980944" y="9144"/>
                </a:lnTo>
                <a:lnTo>
                  <a:pt x="2980944" y="1569720"/>
                </a:lnTo>
                <a:lnTo>
                  <a:pt x="2976372" y="1569720"/>
                </a:lnTo>
                <a:lnTo>
                  <a:pt x="2971800" y="1574292"/>
                </a:lnTo>
                <a:close/>
              </a:path>
              <a:path w="2981325" h="1579245">
                <a:moveTo>
                  <a:pt x="2980944" y="9144"/>
                </a:moveTo>
                <a:lnTo>
                  <a:pt x="2976372" y="9144"/>
                </a:lnTo>
                <a:lnTo>
                  <a:pt x="2971800" y="4572"/>
                </a:lnTo>
                <a:lnTo>
                  <a:pt x="2980944" y="4572"/>
                </a:lnTo>
                <a:lnTo>
                  <a:pt x="2980944" y="9144"/>
                </a:lnTo>
                <a:close/>
              </a:path>
              <a:path w="2981325" h="1579245">
                <a:moveTo>
                  <a:pt x="9144" y="1574292"/>
                </a:moveTo>
                <a:lnTo>
                  <a:pt x="4572" y="1569720"/>
                </a:lnTo>
                <a:lnTo>
                  <a:pt x="9144" y="1569720"/>
                </a:lnTo>
                <a:lnTo>
                  <a:pt x="9144" y="1574292"/>
                </a:lnTo>
                <a:close/>
              </a:path>
              <a:path w="2981325" h="1579245">
                <a:moveTo>
                  <a:pt x="2971800" y="1574292"/>
                </a:moveTo>
                <a:lnTo>
                  <a:pt x="9144" y="1574292"/>
                </a:lnTo>
                <a:lnTo>
                  <a:pt x="9144" y="1569720"/>
                </a:lnTo>
                <a:lnTo>
                  <a:pt x="2971800" y="1569720"/>
                </a:lnTo>
                <a:lnTo>
                  <a:pt x="2971800" y="1574292"/>
                </a:lnTo>
                <a:close/>
              </a:path>
              <a:path w="2981325" h="1579245">
                <a:moveTo>
                  <a:pt x="2980944" y="1574292"/>
                </a:moveTo>
                <a:lnTo>
                  <a:pt x="2971800" y="1574292"/>
                </a:lnTo>
                <a:lnTo>
                  <a:pt x="2976372" y="1569720"/>
                </a:lnTo>
                <a:lnTo>
                  <a:pt x="2980944" y="1569720"/>
                </a:lnTo>
                <a:lnTo>
                  <a:pt x="2980944" y="1574292"/>
                </a:lnTo>
                <a:close/>
              </a:path>
            </a:pathLst>
          </a:custGeom>
          <a:solidFill>
            <a:srgbClr val="000000"/>
          </a:solidFill>
        </p:spPr>
        <p:txBody>
          <a:bodyPr wrap="square" lIns="0" tIns="0" rIns="0" bIns="0" rtlCol="0"/>
          <a:lstStyle/>
          <a:p>
            <a:endParaRPr/>
          </a:p>
        </p:txBody>
      </p:sp>
      <p:sp>
        <p:nvSpPr>
          <p:cNvPr id="6" name="object 6"/>
          <p:cNvSpPr txBox="1"/>
          <p:nvPr/>
        </p:nvSpPr>
        <p:spPr>
          <a:xfrm>
            <a:off x="1694138" y="5325845"/>
            <a:ext cx="1940560" cy="1488440"/>
          </a:xfrm>
          <a:prstGeom prst="rect">
            <a:avLst/>
          </a:prstGeom>
        </p:spPr>
        <p:txBody>
          <a:bodyPr vert="horz" wrap="square" lIns="0" tIns="12065" rIns="0" bIns="0" rtlCol="0">
            <a:spAutoFit/>
          </a:bodyPr>
          <a:lstStyle/>
          <a:p>
            <a:pPr marL="12700" marR="5080">
              <a:lnSpc>
                <a:spcPct val="100000"/>
              </a:lnSpc>
              <a:spcBef>
                <a:spcPts val="95"/>
              </a:spcBef>
            </a:pPr>
            <a:r>
              <a:rPr sz="1600" spc="-5" dirty="0">
                <a:solidFill>
                  <a:srgbClr val="0070BF"/>
                </a:solidFill>
                <a:latin typeface="Tahoma"/>
                <a:cs typeface="Tahoma"/>
              </a:rPr>
              <a:t>Address</a:t>
            </a:r>
            <a:r>
              <a:rPr sz="1600" spc="-55" dirty="0">
                <a:solidFill>
                  <a:srgbClr val="0070BF"/>
                </a:solidFill>
                <a:latin typeface="Tahoma"/>
                <a:cs typeface="Tahoma"/>
              </a:rPr>
              <a:t> </a:t>
            </a:r>
            <a:r>
              <a:rPr sz="1600" spc="-5" dirty="0">
                <a:solidFill>
                  <a:srgbClr val="0070BF"/>
                </a:solidFill>
                <a:latin typeface="Tahoma"/>
                <a:cs typeface="Tahoma"/>
              </a:rPr>
              <a:t>space/Global </a:t>
            </a:r>
            <a:r>
              <a:rPr sz="1600" spc="-484" dirty="0">
                <a:solidFill>
                  <a:srgbClr val="0070BF"/>
                </a:solidFill>
                <a:latin typeface="Tahoma"/>
                <a:cs typeface="Tahoma"/>
              </a:rPr>
              <a:t> </a:t>
            </a:r>
            <a:r>
              <a:rPr sz="1600" spc="-15" dirty="0">
                <a:solidFill>
                  <a:srgbClr val="0070BF"/>
                </a:solidFill>
                <a:latin typeface="Tahoma"/>
                <a:cs typeface="Tahoma"/>
              </a:rPr>
              <a:t>Variables</a:t>
            </a:r>
            <a:endParaRPr sz="1600">
              <a:latin typeface="Tahoma"/>
              <a:cs typeface="Tahoma"/>
            </a:endParaRPr>
          </a:p>
          <a:p>
            <a:pPr marL="12700" marR="541020">
              <a:lnSpc>
                <a:spcPct val="100000"/>
              </a:lnSpc>
            </a:pPr>
            <a:r>
              <a:rPr sz="1600" spc="-5" dirty="0">
                <a:solidFill>
                  <a:srgbClr val="0070BF"/>
                </a:solidFill>
                <a:latin typeface="Tahoma"/>
                <a:cs typeface="Tahoma"/>
              </a:rPr>
              <a:t>Open</a:t>
            </a:r>
            <a:r>
              <a:rPr sz="1600" spc="490" dirty="0">
                <a:solidFill>
                  <a:srgbClr val="0070BF"/>
                </a:solidFill>
                <a:latin typeface="Tahoma"/>
                <a:cs typeface="Tahoma"/>
              </a:rPr>
              <a:t> </a:t>
            </a:r>
            <a:r>
              <a:rPr sz="1600" spc="-5" dirty="0">
                <a:solidFill>
                  <a:srgbClr val="0070BF"/>
                </a:solidFill>
                <a:latin typeface="Tahoma"/>
                <a:cs typeface="Tahoma"/>
              </a:rPr>
              <a:t>files </a:t>
            </a:r>
            <a:r>
              <a:rPr sz="1600" dirty="0">
                <a:solidFill>
                  <a:srgbClr val="0070BF"/>
                </a:solidFill>
                <a:latin typeface="Tahoma"/>
                <a:cs typeface="Tahoma"/>
              </a:rPr>
              <a:t> </a:t>
            </a:r>
            <a:r>
              <a:rPr sz="1600" spc="-10" dirty="0">
                <a:solidFill>
                  <a:srgbClr val="0070BF"/>
                </a:solidFill>
                <a:latin typeface="Tahoma"/>
                <a:cs typeface="Tahoma"/>
              </a:rPr>
              <a:t>Child processes </a:t>
            </a:r>
            <a:r>
              <a:rPr sz="1600" spc="-484" dirty="0">
                <a:solidFill>
                  <a:srgbClr val="0070BF"/>
                </a:solidFill>
                <a:latin typeface="Tahoma"/>
                <a:cs typeface="Tahoma"/>
              </a:rPr>
              <a:t> </a:t>
            </a:r>
            <a:r>
              <a:rPr sz="1600" spc="-10" dirty="0">
                <a:solidFill>
                  <a:srgbClr val="0070BF"/>
                </a:solidFill>
                <a:latin typeface="Tahoma"/>
                <a:cs typeface="Tahoma"/>
              </a:rPr>
              <a:t>Accounting info </a:t>
            </a:r>
            <a:r>
              <a:rPr sz="1600" spc="-484" dirty="0">
                <a:solidFill>
                  <a:srgbClr val="0070BF"/>
                </a:solidFill>
                <a:latin typeface="Tahoma"/>
                <a:cs typeface="Tahoma"/>
              </a:rPr>
              <a:t> </a:t>
            </a:r>
            <a:r>
              <a:rPr sz="1600" spc="-5" dirty="0">
                <a:solidFill>
                  <a:srgbClr val="0070BF"/>
                </a:solidFill>
                <a:latin typeface="Tahoma"/>
                <a:cs typeface="Tahoma"/>
              </a:rPr>
              <a:t>Signal</a:t>
            </a:r>
            <a:r>
              <a:rPr sz="1600" spc="-70" dirty="0">
                <a:solidFill>
                  <a:srgbClr val="0070BF"/>
                </a:solidFill>
                <a:latin typeface="Tahoma"/>
                <a:cs typeface="Tahoma"/>
              </a:rPr>
              <a:t> </a:t>
            </a:r>
            <a:r>
              <a:rPr sz="1600" spc="-5" dirty="0">
                <a:solidFill>
                  <a:srgbClr val="0070BF"/>
                </a:solidFill>
                <a:latin typeface="Tahoma"/>
                <a:cs typeface="Tahoma"/>
              </a:rPr>
              <a:t>handlers</a:t>
            </a:r>
            <a:endParaRPr sz="1600">
              <a:latin typeface="Tahoma"/>
              <a:cs typeface="Tahoma"/>
            </a:endParaRPr>
          </a:p>
        </p:txBody>
      </p:sp>
      <p:sp>
        <p:nvSpPr>
          <p:cNvPr id="7" name="object 7"/>
          <p:cNvSpPr/>
          <p:nvPr/>
        </p:nvSpPr>
        <p:spPr>
          <a:xfrm>
            <a:off x="4887467" y="5158739"/>
            <a:ext cx="2447925" cy="1088390"/>
          </a:xfrm>
          <a:custGeom>
            <a:avLst/>
            <a:gdLst/>
            <a:ahLst/>
            <a:cxnLst/>
            <a:rect l="l" t="t" r="r" b="b"/>
            <a:pathLst>
              <a:path w="2447925" h="1088389">
                <a:moveTo>
                  <a:pt x="2447543" y="1088136"/>
                </a:moveTo>
                <a:lnTo>
                  <a:pt x="0" y="1088136"/>
                </a:lnTo>
                <a:lnTo>
                  <a:pt x="0" y="0"/>
                </a:lnTo>
                <a:lnTo>
                  <a:pt x="2447543" y="0"/>
                </a:lnTo>
                <a:lnTo>
                  <a:pt x="2447543" y="4572"/>
                </a:lnTo>
                <a:lnTo>
                  <a:pt x="9144" y="4572"/>
                </a:lnTo>
                <a:lnTo>
                  <a:pt x="4572" y="10668"/>
                </a:lnTo>
                <a:lnTo>
                  <a:pt x="9144" y="10668"/>
                </a:lnTo>
                <a:lnTo>
                  <a:pt x="9144" y="1078992"/>
                </a:lnTo>
                <a:lnTo>
                  <a:pt x="4572" y="1078992"/>
                </a:lnTo>
                <a:lnTo>
                  <a:pt x="9144" y="1083564"/>
                </a:lnTo>
                <a:lnTo>
                  <a:pt x="2447543" y="1083564"/>
                </a:lnTo>
                <a:lnTo>
                  <a:pt x="2447543" y="1088136"/>
                </a:lnTo>
                <a:close/>
              </a:path>
              <a:path w="2447925" h="1088389">
                <a:moveTo>
                  <a:pt x="9144" y="10668"/>
                </a:moveTo>
                <a:lnTo>
                  <a:pt x="4572" y="10668"/>
                </a:lnTo>
                <a:lnTo>
                  <a:pt x="9144" y="4572"/>
                </a:lnTo>
                <a:lnTo>
                  <a:pt x="9144" y="10668"/>
                </a:lnTo>
                <a:close/>
              </a:path>
              <a:path w="2447925" h="1088389">
                <a:moveTo>
                  <a:pt x="2438400" y="10668"/>
                </a:moveTo>
                <a:lnTo>
                  <a:pt x="9144" y="10668"/>
                </a:lnTo>
                <a:lnTo>
                  <a:pt x="9144" y="4572"/>
                </a:lnTo>
                <a:lnTo>
                  <a:pt x="2438400" y="4572"/>
                </a:lnTo>
                <a:lnTo>
                  <a:pt x="2438400" y="10668"/>
                </a:lnTo>
                <a:close/>
              </a:path>
              <a:path w="2447925" h="1088389">
                <a:moveTo>
                  <a:pt x="2438400" y="1083564"/>
                </a:moveTo>
                <a:lnTo>
                  <a:pt x="2438400" y="4572"/>
                </a:lnTo>
                <a:lnTo>
                  <a:pt x="2442972" y="10668"/>
                </a:lnTo>
                <a:lnTo>
                  <a:pt x="2447543" y="10668"/>
                </a:lnTo>
                <a:lnTo>
                  <a:pt x="2447543" y="1078992"/>
                </a:lnTo>
                <a:lnTo>
                  <a:pt x="2442972" y="1078992"/>
                </a:lnTo>
                <a:lnTo>
                  <a:pt x="2438400" y="1083564"/>
                </a:lnTo>
                <a:close/>
              </a:path>
              <a:path w="2447925" h="1088389">
                <a:moveTo>
                  <a:pt x="2447543" y="10668"/>
                </a:moveTo>
                <a:lnTo>
                  <a:pt x="2442972" y="10668"/>
                </a:lnTo>
                <a:lnTo>
                  <a:pt x="2438400" y="4572"/>
                </a:lnTo>
                <a:lnTo>
                  <a:pt x="2447543" y="4572"/>
                </a:lnTo>
                <a:lnTo>
                  <a:pt x="2447543" y="10668"/>
                </a:lnTo>
                <a:close/>
              </a:path>
              <a:path w="2447925" h="1088389">
                <a:moveTo>
                  <a:pt x="9144" y="1083564"/>
                </a:moveTo>
                <a:lnTo>
                  <a:pt x="4572" y="1078992"/>
                </a:lnTo>
                <a:lnTo>
                  <a:pt x="9144" y="1078992"/>
                </a:lnTo>
                <a:lnTo>
                  <a:pt x="9144" y="1083564"/>
                </a:lnTo>
                <a:close/>
              </a:path>
              <a:path w="2447925" h="1088389">
                <a:moveTo>
                  <a:pt x="2438400" y="1083564"/>
                </a:moveTo>
                <a:lnTo>
                  <a:pt x="9144" y="1083564"/>
                </a:lnTo>
                <a:lnTo>
                  <a:pt x="9144" y="1078992"/>
                </a:lnTo>
                <a:lnTo>
                  <a:pt x="2438400" y="1078992"/>
                </a:lnTo>
                <a:lnTo>
                  <a:pt x="2438400" y="1083564"/>
                </a:lnTo>
                <a:close/>
              </a:path>
              <a:path w="2447925" h="1088389">
                <a:moveTo>
                  <a:pt x="2447543" y="1083564"/>
                </a:moveTo>
                <a:lnTo>
                  <a:pt x="2438400" y="1083564"/>
                </a:lnTo>
                <a:lnTo>
                  <a:pt x="2442972" y="1078992"/>
                </a:lnTo>
                <a:lnTo>
                  <a:pt x="2447543" y="1078992"/>
                </a:lnTo>
                <a:lnTo>
                  <a:pt x="2447543" y="1083564"/>
                </a:lnTo>
                <a:close/>
              </a:path>
            </a:pathLst>
          </a:custGeom>
          <a:solidFill>
            <a:srgbClr val="000000"/>
          </a:solidFill>
        </p:spPr>
        <p:txBody>
          <a:bodyPr wrap="square" lIns="0" tIns="0" rIns="0" bIns="0" rtlCol="0"/>
          <a:lstStyle/>
          <a:p>
            <a:endParaRPr/>
          </a:p>
        </p:txBody>
      </p:sp>
      <p:sp>
        <p:nvSpPr>
          <p:cNvPr id="8" name="object 8"/>
          <p:cNvSpPr txBox="1"/>
          <p:nvPr/>
        </p:nvSpPr>
        <p:spPr>
          <a:xfrm>
            <a:off x="5427982" y="5196293"/>
            <a:ext cx="1519555" cy="269240"/>
          </a:xfrm>
          <a:prstGeom prst="rect">
            <a:avLst/>
          </a:prstGeom>
        </p:spPr>
        <p:txBody>
          <a:bodyPr vert="horz" wrap="square" lIns="0" tIns="12065" rIns="0" bIns="0" rtlCol="0">
            <a:spAutoFit/>
          </a:bodyPr>
          <a:lstStyle/>
          <a:p>
            <a:pPr marL="12700">
              <a:lnSpc>
                <a:spcPct val="100000"/>
              </a:lnSpc>
              <a:spcBef>
                <a:spcPts val="95"/>
              </a:spcBef>
            </a:pPr>
            <a:r>
              <a:rPr sz="1600" spc="-10" dirty="0">
                <a:solidFill>
                  <a:srgbClr val="0070BF"/>
                </a:solidFill>
                <a:latin typeface="Tahoma"/>
                <a:cs typeface="Tahoma"/>
              </a:rPr>
              <a:t>Program</a:t>
            </a:r>
            <a:r>
              <a:rPr sz="1600" spc="-35" dirty="0">
                <a:solidFill>
                  <a:srgbClr val="0070BF"/>
                </a:solidFill>
                <a:latin typeface="Tahoma"/>
                <a:cs typeface="Tahoma"/>
              </a:rPr>
              <a:t> </a:t>
            </a:r>
            <a:r>
              <a:rPr sz="1600" spc="-10" dirty="0">
                <a:solidFill>
                  <a:srgbClr val="0070BF"/>
                </a:solidFill>
                <a:latin typeface="Tahoma"/>
                <a:cs typeface="Tahoma"/>
              </a:rPr>
              <a:t>counter</a:t>
            </a:r>
            <a:endParaRPr sz="1600">
              <a:latin typeface="Tahoma"/>
              <a:cs typeface="Tahoma"/>
            </a:endParaRPr>
          </a:p>
        </p:txBody>
      </p:sp>
      <p:sp>
        <p:nvSpPr>
          <p:cNvPr id="9" name="object 9"/>
          <p:cNvSpPr txBox="1"/>
          <p:nvPr/>
        </p:nvSpPr>
        <p:spPr>
          <a:xfrm>
            <a:off x="5427982" y="5440155"/>
            <a:ext cx="255904" cy="269240"/>
          </a:xfrm>
          <a:prstGeom prst="rect">
            <a:avLst/>
          </a:prstGeom>
        </p:spPr>
        <p:txBody>
          <a:bodyPr vert="horz" wrap="square" lIns="0" tIns="12065" rIns="0" bIns="0" rtlCol="0">
            <a:spAutoFit/>
          </a:bodyPr>
          <a:lstStyle/>
          <a:p>
            <a:pPr marL="12700">
              <a:lnSpc>
                <a:spcPct val="100000"/>
              </a:lnSpc>
              <a:spcBef>
                <a:spcPts val="95"/>
              </a:spcBef>
            </a:pPr>
            <a:r>
              <a:rPr sz="1600" spc="-25" dirty="0">
                <a:solidFill>
                  <a:srgbClr val="0070BF"/>
                </a:solidFill>
                <a:latin typeface="Tahoma"/>
                <a:cs typeface="Tahoma"/>
              </a:rPr>
              <a:t>R</a:t>
            </a:r>
            <a:r>
              <a:rPr sz="1600" spc="-5" dirty="0">
                <a:solidFill>
                  <a:srgbClr val="0070BF"/>
                </a:solidFill>
                <a:latin typeface="Tahoma"/>
                <a:cs typeface="Tahoma"/>
              </a:rPr>
              <a:t>e</a:t>
            </a:r>
            <a:endParaRPr sz="1600">
              <a:latin typeface="Tahoma"/>
              <a:cs typeface="Tahoma"/>
            </a:endParaRPr>
          </a:p>
        </p:txBody>
      </p:sp>
      <p:sp>
        <p:nvSpPr>
          <p:cNvPr id="10" name="object 10"/>
          <p:cNvSpPr txBox="1"/>
          <p:nvPr/>
        </p:nvSpPr>
        <p:spPr>
          <a:xfrm>
            <a:off x="5427982" y="5684018"/>
            <a:ext cx="207010" cy="512445"/>
          </a:xfrm>
          <a:prstGeom prst="rect">
            <a:avLst/>
          </a:prstGeom>
        </p:spPr>
        <p:txBody>
          <a:bodyPr vert="horz" wrap="square" lIns="0" tIns="12065" rIns="0" bIns="0" rtlCol="0">
            <a:spAutoFit/>
          </a:bodyPr>
          <a:lstStyle/>
          <a:p>
            <a:pPr marL="12700" marR="5080">
              <a:lnSpc>
                <a:spcPct val="100000"/>
              </a:lnSpc>
              <a:spcBef>
                <a:spcPts val="95"/>
              </a:spcBef>
            </a:pPr>
            <a:r>
              <a:rPr sz="1600" spc="-5" dirty="0">
                <a:solidFill>
                  <a:srgbClr val="0070BF"/>
                </a:solidFill>
                <a:latin typeface="Tahoma"/>
                <a:cs typeface="Tahoma"/>
              </a:rPr>
              <a:t>St  St</a:t>
            </a:r>
            <a:endParaRPr sz="1600">
              <a:latin typeface="Tahoma"/>
              <a:cs typeface="Tahoma"/>
            </a:endParaRPr>
          </a:p>
        </p:txBody>
      </p:sp>
      <p:sp>
        <p:nvSpPr>
          <p:cNvPr id="11" name="object 11"/>
          <p:cNvSpPr txBox="1"/>
          <p:nvPr/>
        </p:nvSpPr>
        <p:spPr>
          <a:xfrm>
            <a:off x="5621077" y="5452756"/>
            <a:ext cx="636270" cy="732790"/>
          </a:xfrm>
          <a:prstGeom prst="rect">
            <a:avLst/>
          </a:prstGeom>
        </p:spPr>
        <p:txBody>
          <a:bodyPr vert="horz" wrap="square" lIns="0" tIns="635" rIns="0" bIns="0" rtlCol="0">
            <a:spAutoFit/>
          </a:bodyPr>
          <a:lstStyle/>
          <a:p>
            <a:pPr indent="50165">
              <a:lnSpc>
                <a:spcPts val="1920"/>
              </a:lnSpc>
              <a:spcBef>
                <a:spcPts val="5"/>
              </a:spcBef>
            </a:pPr>
            <a:r>
              <a:rPr sz="1600" spc="-10" dirty="0">
                <a:solidFill>
                  <a:srgbClr val="0070BF"/>
                </a:solidFill>
                <a:latin typeface="Tahoma"/>
                <a:cs typeface="Tahoma"/>
              </a:rPr>
              <a:t>g</a:t>
            </a:r>
            <a:r>
              <a:rPr sz="1600" spc="-5" dirty="0">
                <a:solidFill>
                  <a:srgbClr val="0070BF"/>
                </a:solidFill>
                <a:latin typeface="Tahoma"/>
                <a:cs typeface="Tahoma"/>
              </a:rPr>
              <a:t>i</a:t>
            </a:r>
            <a:r>
              <a:rPr sz="1600" spc="-15" dirty="0">
                <a:solidFill>
                  <a:srgbClr val="0070BF"/>
                </a:solidFill>
                <a:latin typeface="Tahoma"/>
                <a:cs typeface="Tahoma"/>
              </a:rPr>
              <a:t>st</a:t>
            </a:r>
            <a:r>
              <a:rPr sz="1600" dirty="0">
                <a:solidFill>
                  <a:srgbClr val="0070BF"/>
                </a:solidFill>
                <a:latin typeface="Tahoma"/>
                <a:cs typeface="Tahoma"/>
              </a:rPr>
              <a:t>e</a:t>
            </a:r>
            <a:r>
              <a:rPr sz="1600" spc="-10" dirty="0">
                <a:solidFill>
                  <a:srgbClr val="0070BF"/>
                </a:solidFill>
                <a:latin typeface="Tahoma"/>
                <a:cs typeface="Tahoma"/>
              </a:rPr>
              <a:t>r</a:t>
            </a:r>
            <a:r>
              <a:rPr sz="1600" spc="-5" dirty="0">
                <a:solidFill>
                  <a:srgbClr val="0070BF"/>
                </a:solidFill>
                <a:latin typeface="Tahoma"/>
                <a:cs typeface="Tahoma"/>
              </a:rPr>
              <a:t>s  </a:t>
            </a:r>
            <a:r>
              <a:rPr sz="1600" spc="-10" dirty="0">
                <a:solidFill>
                  <a:srgbClr val="0070BF"/>
                </a:solidFill>
                <a:latin typeface="Tahoma"/>
                <a:cs typeface="Tahoma"/>
              </a:rPr>
              <a:t>ack </a:t>
            </a:r>
            <a:r>
              <a:rPr sz="1600" spc="-5" dirty="0">
                <a:solidFill>
                  <a:srgbClr val="0070BF"/>
                </a:solidFill>
                <a:latin typeface="Tahoma"/>
                <a:cs typeface="Tahoma"/>
              </a:rPr>
              <a:t> </a:t>
            </a:r>
            <a:r>
              <a:rPr sz="1600" spc="-10" dirty="0">
                <a:solidFill>
                  <a:srgbClr val="0070BF"/>
                </a:solidFill>
                <a:latin typeface="Tahoma"/>
                <a:cs typeface="Tahoma"/>
              </a:rPr>
              <a:t>ate</a:t>
            </a:r>
            <a:endParaRPr sz="1600">
              <a:latin typeface="Tahoma"/>
              <a:cs typeface="Tahoma"/>
            </a:endParaRPr>
          </a:p>
        </p:txBody>
      </p:sp>
      <p:grpSp>
        <p:nvGrpSpPr>
          <p:cNvPr id="12" name="object 12"/>
          <p:cNvGrpSpPr/>
          <p:nvPr/>
        </p:nvGrpSpPr>
        <p:grpSpPr>
          <a:xfrm>
            <a:off x="5637276" y="5425439"/>
            <a:ext cx="2447925" cy="1088390"/>
            <a:chOff x="5637276" y="5425439"/>
            <a:chExt cx="2447925" cy="1088390"/>
          </a:xfrm>
        </p:grpSpPr>
        <p:sp>
          <p:nvSpPr>
            <p:cNvPr id="13" name="object 13"/>
            <p:cNvSpPr/>
            <p:nvPr/>
          </p:nvSpPr>
          <p:spPr>
            <a:xfrm>
              <a:off x="5641848" y="5430012"/>
              <a:ext cx="2438400" cy="1079500"/>
            </a:xfrm>
            <a:custGeom>
              <a:avLst/>
              <a:gdLst/>
              <a:ahLst/>
              <a:cxnLst/>
              <a:rect l="l" t="t" r="r" b="b"/>
              <a:pathLst>
                <a:path w="2438400" h="1079500">
                  <a:moveTo>
                    <a:pt x="2438399" y="1078991"/>
                  </a:moveTo>
                  <a:lnTo>
                    <a:pt x="0" y="1078991"/>
                  </a:lnTo>
                  <a:lnTo>
                    <a:pt x="0" y="0"/>
                  </a:lnTo>
                  <a:lnTo>
                    <a:pt x="2438399" y="0"/>
                  </a:lnTo>
                  <a:lnTo>
                    <a:pt x="2438399" y="1078991"/>
                  </a:lnTo>
                  <a:close/>
                </a:path>
              </a:pathLst>
            </a:custGeom>
            <a:solidFill>
              <a:srgbClr val="FFFFFF"/>
            </a:solidFill>
          </p:spPr>
          <p:txBody>
            <a:bodyPr wrap="square" lIns="0" tIns="0" rIns="0" bIns="0" rtlCol="0"/>
            <a:lstStyle/>
            <a:p>
              <a:endParaRPr/>
            </a:p>
          </p:txBody>
        </p:sp>
        <p:sp>
          <p:nvSpPr>
            <p:cNvPr id="14" name="object 14"/>
            <p:cNvSpPr/>
            <p:nvPr/>
          </p:nvSpPr>
          <p:spPr>
            <a:xfrm>
              <a:off x="5637276" y="5425439"/>
              <a:ext cx="2447925" cy="1088390"/>
            </a:xfrm>
            <a:custGeom>
              <a:avLst/>
              <a:gdLst/>
              <a:ahLst/>
              <a:cxnLst/>
              <a:rect l="l" t="t" r="r" b="b"/>
              <a:pathLst>
                <a:path w="2447925" h="1088390">
                  <a:moveTo>
                    <a:pt x="2447543" y="1088136"/>
                  </a:moveTo>
                  <a:lnTo>
                    <a:pt x="0" y="1088136"/>
                  </a:lnTo>
                  <a:lnTo>
                    <a:pt x="0" y="0"/>
                  </a:lnTo>
                  <a:lnTo>
                    <a:pt x="2447543" y="0"/>
                  </a:lnTo>
                  <a:lnTo>
                    <a:pt x="2447543" y="4572"/>
                  </a:lnTo>
                  <a:lnTo>
                    <a:pt x="9144" y="4572"/>
                  </a:lnTo>
                  <a:lnTo>
                    <a:pt x="4572" y="9144"/>
                  </a:lnTo>
                  <a:lnTo>
                    <a:pt x="9144" y="9144"/>
                  </a:lnTo>
                  <a:lnTo>
                    <a:pt x="9144" y="1077468"/>
                  </a:lnTo>
                  <a:lnTo>
                    <a:pt x="4572" y="1077468"/>
                  </a:lnTo>
                  <a:lnTo>
                    <a:pt x="9144" y="1083564"/>
                  </a:lnTo>
                  <a:lnTo>
                    <a:pt x="2447543" y="1083564"/>
                  </a:lnTo>
                  <a:lnTo>
                    <a:pt x="2447543" y="1088136"/>
                  </a:lnTo>
                  <a:close/>
                </a:path>
                <a:path w="2447925" h="1088390">
                  <a:moveTo>
                    <a:pt x="9144" y="9144"/>
                  </a:moveTo>
                  <a:lnTo>
                    <a:pt x="4572" y="9144"/>
                  </a:lnTo>
                  <a:lnTo>
                    <a:pt x="9144" y="4572"/>
                  </a:lnTo>
                  <a:lnTo>
                    <a:pt x="9144" y="9144"/>
                  </a:lnTo>
                  <a:close/>
                </a:path>
                <a:path w="2447925" h="1088390">
                  <a:moveTo>
                    <a:pt x="2438400" y="9144"/>
                  </a:moveTo>
                  <a:lnTo>
                    <a:pt x="9144" y="9144"/>
                  </a:lnTo>
                  <a:lnTo>
                    <a:pt x="9144" y="4572"/>
                  </a:lnTo>
                  <a:lnTo>
                    <a:pt x="2438400" y="4572"/>
                  </a:lnTo>
                  <a:lnTo>
                    <a:pt x="2438400" y="9144"/>
                  </a:lnTo>
                  <a:close/>
                </a:path>
                <a:path w="2447925" h="1088390">
                  <a:moveTo>
                    <a:pt x="2438400" y="1083564"/>
                  </a:moveTo>
                  <a:lnTo>
                    <a:pt x="2438400" y="4572"/>
                  </a:lnTo>
                  <a:lnTo>
                    <a:pt x="2442972" y="9144"/>
                  </a:lnTo>
                  <a:lnTo>
                    <a:pt x="2447543" y="9144"/>
                  </a:lnTo>
                  <a:lnTo>
                    <a:pt x="2447543" y="1077468"/>
                  </a:lnTo>
                  <a:lnTo>
                    <a:pt x="2442972" y="1077468"/>
                  </a:lnTo>
                  <a:lnTo>
                    <a:pt x="2438400" y="1083564"/>
                  </a:lnTo>
                  <a:close/>
                </a:path>
                <a:path w="2447925" h="1088390">
                  <a:moveTo>
                    <a:pt x="2447543" y="9144"/>
                  </a:moveTo>
                  <a:lnTo>
                    <a:pt x="2442972" y="9144"/>
                  </a:lnTo>
                  <a:lnTo>
                    <a:pt x="2438400" y="4572"/>
                  </a:lnTo>
                  <a:lnTo>
                    <a:pt x="2447543" y="4572"/>
                  </a:lnTo>
                  <a:lnTo>
                    <a:pt x="2447543" y="9144"/>
                  </a:lnTo>
                  <a:close/>
                </a:path>
                <a:path w="2447925" h="1088390">
                  <a:moveTo>
                    <a:pt x="9144" y="1083564"/>
                  </a:moveTo>
                  <a:lnTo>
                    <a:pt x="4572" y="1077468"/>
                  </a:lnTo>
                  <a:lnTo>
                    <a:pt x="9144" y="1077468"/>
                  </a:lnTo>
                  <a:lnTo>
                    <a:pt x="9144" y="1083564"/>
                  </a:lnTo>
                  <a:close/>
                </a:path>
                <a:path w="2447925" h="1088390">
                  <a:moveTo>
                    <a:pt x="2438400" y="1083564"/>
                  </a:moveTo>
                  <a:lnTo>
                    <a:pt x="9144" y="1083564"/>
                  </a:lnTo>
                  <a:lnTo>
                    <a:pt x="9144" y="1077468"/>
                  </a:lnTo>
                  <a:lnTo>
                    <a:pt x="2438400" y="1077468"/>
                  </a:lnTo>
                  <a:lnTo>
                    <a:pt x="2438400" y="1083564"/>
                  </a:lnTo>
                  <a:close/>
                </a:path>
                <a:path w="2447925" h="1088390">
                  <a:moveTo>
                    <a:pt x="2447543" y="1083564"/>
                  </a:moveTo>
                  <a:lnTo>
                    <a:pt x="2438400" y="1083564"/>
                  </a:lnTo>
                  <a:lnTo>
                    <a:pt x="2442972" y="1077468"/>
                  </a:lnTo>
                  <a:lnTo>
                    <a:pt x="2447543" y="1077468"/>
                  </a:lnTo>
                  <a:lnTo>
                    <a:pt x="2447543" y="1083564"/>
                  </a:lnTo>
                  <a:close/>
                </a:path>
              </a:pathLst>
            </a:custGeom>
            <a:solidFill>
              <a:srgbClr val="000000"/>
            </a:solidFill>
          </p:spPr>
          <p:txBody>
            <a:bodyPr wrap="square" lIns="0" tIns="0" rIns="0" bIns="0" rtlCol="0"/>
            <a:lstStyle/>
            <a:p>
              <a:endParaRPr/>
            </a:p>
          </p:txBody>
        </p:sp>
      </p:grpSp>
      <p:sp>
        <p:nvSpPr>
          <p:cNvPr id="15" name="object 15"/>
          <p:cNvSpPr txBox="1"/>
          <p:nvPr/>
        </p:nvSpPr>
        <p:spPr>
          <a:xfrm>
            <a:off x="6188908" y="5719481"/>
            <a:ext cx="816610" cy="732790"/>
          </a:xfrm>
          <a:prstGeom prst="rect">
            <a:avLst/>
          </a:prstGeom>
        </p:spPr>
        <p:txBody>
          <a:bodyPr vert="horz" wrap="square" lIns="0" tIns="635" rIns="0" bIns="0" rtlCol="0">
            <a:spAutoFit/>
          </a:bodyPr>
          <a:lstStyle/>
          <a:p>
            <a:pPr>
              <a:lnSpc>
                <a:spcPts val="1920"/>
              </a:lnSpc>
              <a:spcBef>
                <a:spcPts val="5"/>
              </a:spcBef>
            </a:pPr>
            <a:r>
              <a:rPr sz="1600" spc="-25" dirty="0">
                <a:solidFill>
                  <a:srgbClr val="0070BF"/>
                </a:solidFill>
                <a:latin typeface="Tahoma"/>
                <a:cs typeface="Tahoma"/>
              </a:rPr>
              <a:t>R</a:t>
            </a:r>
            <a:r>
              <a:rPr sz="1600" dirty="0">
                <a:solidFill>
                  <a:srgbClr val="0070BF"/>
                </a:solidFill>
                <a:latin typeface="Tahoma"/>
                <a:cs typeface="Tahoma"/>
              </a:rPr>
              <a:t>e</a:t>
            </a:r>
            <a:r>
              <a:rPr sz="1600" spc="-10" dirty="0">
                <a:solidFill>
                  <a:srgbClr val="0070BF"/>
                </a:solidFill>
                <a:latin typeface="Tahoma"/>
                <a:cs typeface="Tahoma"/>
              </a:rPr>
              <a:t>g</a:t>
            </a:r>
            <a:r>
              <a:rPr sz="1600" spc="-5" dirty="0">
                <a:solidFill>
                  <a:srgbClr val="0070BF"/>
                </a:solidFill>
                <a:latin typeface="Tahoma"/>
                <a:cs typeface="Tahoma"/>
              </a:rPr>
              <a:t>i</a:t>
            </a:r>
            <a:r>
              <a:rPr sz="1600" spc="-15" dirty="0">
                <a:solidFill>
                  <a:srgbClr val="0070BF"/>
                </a:solidFill>
                <a:latin typeface="Tahoma"/>
                <a:cs typeface="Tahoma"/>
              </a:rPr>
              <a:t>st</a:t>
            </a:r>
            <a:r>
              <a:rPr sz="1600" dirty="0">
                <a:solidFill>
                  <a:srgbClr val="0070BF"/>
                </a:solidFill>
                <a:latin typeface="Tahoma"/>
                <a:cs typeface="Tahoma"/>
              </a:rPr>
              <a:t>e</a:t>
            </a:r>
            <a:r>
              <a:rPr sz="1600" spc="-10" dirty="0">
                <a:solidFill>
                  <a:srgbClr val="0070BF"/>
                </a:solidFill>
                <a:latin typeface="Tahoma"/>
                <a:cs typeface="Tahoma"/>
              </a:rPr>
              <a:t>r</a:t>
            </a:r>
            <a:r>
              <a:rPr sz="1600" spc="-5" dirty="0">
                <a:solidFill>
                  <a:srgbClr val="0070BF"/>
                </a:solidFill>
                <a:latin typeface="Tahoma"/>
                <a:cs typeface="Tahoma"/>
              </a:rPr>
              <a:t>s  </a:t>
            </a:r>
            <a:r>
              <a:rPr sz="1600" spc="-10" dirty="0">
                <a:solidFill>
                  <a:srgbClr val="0070BF"/>
                </a:solidFill>
                <a:latin typeface="Tahoma"/>
                <a:cs typeface="Tahoma"/>
              </a:rPr>
              <a:t>Stack </a:t>
            </a:r>
            <a:r>
              <a:rPr sz="1600" spc="-5" dirty="0">
                <a:solidFill>
                  <a:srgbClr val="0070BF"/>
                </a:solidFill>
                <a:latin typeface="Tahoma"/>
                <a:cs typeface="Tahoma"/>
              </a:rPr>
              <a:t> </a:t>
            </a:r>
            <a:r>
              <a:rPr sz="1600" spc="-10" dirty="0">
                <a:solidFill>
                  <a:srgbClr val="0070BF"/>
                </a:solidFill>
                <a:latin typeface="Tahoma"/>
                <a:cs typeface="Tahoma"/>
              </a:rPr>
              <a:t>State</a:t>
            </a:r>
            <a:endParaRPr sz="1600">
              <a:latin typeface="Tahoma"/>
              <a:cs typeface="Tahoma"/>
            </a:endParaRPr>
          </a:p>
        </p:txBody>
      </p:sp>
      <p:sp>
        <p:nvSpPr>
          <p:cNvPr id="16" name="object 16"/>
          <p:cNvSpPr/>
          <p:nvPr/>
        </p:nvSpPr>
        <p:spPr>
          <a:xfrm>
            <a:off x="2644127" y="3887736"/>
            <a:ext cx="3467735" cy="1407160"/>
          </a:xfrm>
          <a:custGeom>
            <a:avLst/>
            <a:gdLst/>
            <a:ahLst/>
            <a:cxnLst/>
            <a:rect l="l" t="t" r="r" b="b"/>
            <a:pathLst>
              <a:path w="3467735" h="1407160">
                <a:moveTo>
                  <a:pt x="3467112" y="1275588"/>
                </a:moveTo>
                <a:lnTo>
                  <a:pt x="3450285" y="1240536"/>
                </a:lnTo>
                <a:lnTo>
                  <a:pt x="3430536" y="1199388"/>
                </a:lnTo>
                <a:lnTo>
                  <a:pt x="3410293" y="1225486"/>
                </a:lnTo>
                <a:lnTo>
                  <a:pt x="1830336" y="0"/>
                </a:lnTo>
                <a:lnTo>
                  <a:pt x="1826844" y="4368"/>
                </a:lnTo>
                <a:lnTo>
                  <a:pt x="1824228" y="0"/>
                </a:lnTo>
                <a:lnTo>
                  <a:pt x="57175" y="1356360"/>
                </a:lnTo>
                <a:lnTo>
                  <a:pt x="36576" y="1330452"/>
                </a:lnTo>
                <a:lnTo>
                  <a:pt x="0" y="1406652"/>
                </a:lnTo>
                <a:lnTo>
                  <a:pt x="83820" y="1389888"/>
                </a:lnTo>
                <a:lnTo>
                  <a:pt x="69291" y="1371600"/>
                </a:lnTo>
                <a:lnTo>
                  <a:pt x="63246" y="1363992"/>
                </a:lnTo>
                <a:lnTo>
                  <a:pt x="1826501" y="9385"/>
                </a:lnTo>
                <a:lnTo>
                  <a:pt x="3404324" y="1233208"/>
                </a:lnTo>
                <a:lnTo>
                  <a:pt x="3383292" y="1260348"/>
                </a:lnTo>
                <a:lnTo>
                  <a:pt x="3467112" y="1275588"/>
                </a:lnTo>
                <a:close/>
              </a:path>
            </a:pathLst>
          </a:custGeom>
          <a:solidFill>
            <a:srgbClr val="000000"/>
          </a:solidFill>
        </p:spPr>
        <p:txBody>
          <a:bodyPr wrap="square" lIns="0" tIns="0" rIns="0" bIns="0" rtlCol="0"/>
          <a:lstStyle/>
          <a:p>
            <a:endParaRPr/>
          </a:p>
        </p:txBody>
      </p:sp>
      <p:sp>
        <p:nvSpPr>
          <p:cNvPr id="17" name="object 17"/>
          <p:cNvSpPr txBox="1"/>
          <p:nvPr/>
        </p:nvSpPr>
        <p:spPr>
          <a:xfrm>
            <a:off x="4228563" y="4117340"/>
            <a:ext cx="508000" cy="330835"/>
          </a:xfrm>
          <a:prstGeom prst="rect">
            <a:avLst/>
          </a:prstGeom>
        </p:spPr>
        <p:txBody>
          <a:bodyPr vert="horz" wrap="square" lIns="0" tIns="13335" rIns="0" bIns="0" rtlCol="0">
            <a:spAutoFit/>
          </a:bodyPr>
          <a:lstStyle/>
          <a:p>
            <a:pPr marL="12700">
              <a:lnSpc>
                <a:spcPct val="100000"/>
              </a:lnSpc>
              <a:spcBef>
                <a:spcPts val="105"/>
              </a:spcBef>
            </a:pPr>
            <a:r>
              <a:rPr sz="2000" spc="5" dirty="0">
                <a:latin typeface="Tahoma"/>
                <a:cs typeface="Tahoma"/>
              </a:rPr>
              <a:t>S</a:t>
            </a:r>
            <a:r>
              <a:rPr sz="2000" spc="-10" dirty="0">
                <a:latin typeface="Tahoma"/>
                <a:cs typeface="Tahoma"/>
              </a:rPr>
              <a:t>p</a:t>
            </a:r>
            <a:r>
              <a:rPr sz="2000" dirty="0">
                <a:latin typeface="Tahoma"/>
                <a:cs typeface="Tahoma"/>
              </a:rPr>
              <a:t>l</a:t>
            </a:r>
            <a:r>
              <a:rPr sz="2000" spc="-20" dirty="0">
                <a:latin typeface="Tahoma"/>
                <a:cs typeface="Tahoma"/>
              </a:rPr>
              <a:t>i</a:t>
            </a:r>
            <a:r>
              <a:rPr sz="2000" dirty="0">
                <a:latin typeface="Tahoma"/>
                <a:cs typeface="Tahoma"/>
              </a:rPr>
              <a:t>t</a:t>
            </a:r>
            <a:endParaRPr sz="2000">
              <a:latin typeface="Tahoma"/>
              <a:cs typeface="Tahoma"/>
            </a:endParaRPr>
          </a:p>
        </p:txBody>
      </p:sp>
      <p:grpSp>
        <p:nvGrpSpPr>
          <p:cNvPr id="18" name="object 18"/>
          <p:cNvGrpSpPr/>
          <p:nvPr/>
        </p:nvGrpSpPr>
        <p:grpSpPr>
          <a:xfrm>
            <a:off x="6262115" y="5782055"/>
            <a:ext cx="2447925" cy="1087120"/>
            <a:chOff x="6262115" y="5782055"/>
            <a:chExt cx="2447925" cy="1087120"/>
          </a:xfrm>
        </p:grpSpPr>
        <p:sp>
          <p:nvSpPr>
            <p:cNvPr id="19" name="object 19"/>
            <p:cNvSpPr/>
            <p:nvPr/>
          </p:nvSpPr>
          <p:spPr>
            <a:xfrm>
              <a:off x="6266687" y="5786627"/>
              <a:ext cx="2438400" cy="1077595"/>
            </a:xfrm>
            <a:custGeom>
              <a:avLst/>
              <a:gdLst/>
              <a:ahLst/>
              <a:cxnLst/>
              <a:rect l="l" t="t" r="r" b="b"/>
              <a:pathLst>
                <a:path w="2438400" h="1077595">
                  <a:moveTo>
                    <a:pt x="2438400" y="1077467"/>
                  </a:moveTo>
                  <a:lnTo>
                    <a:pt x="0" y="1077467"/>
                  </a:lnTo>
                  <a:lnTo>
                    <a:pt x="0" y="0"/>
                  </a:lnTo>
                  <a:lnTo>
                    <a:pt x="2438400" y="0"/>
                  </a:lnTo>
                  <a:lnTo>
                    <a:pt x="2438400" y="1077467"/>
                  </a:lnTo>
                  <a:close/>
                </a:path>
              </a:pathLst>
            </a:custGeom>
            <a:solidFill>
              <a:srgbClr val="FFFFFF"/>
            </a:solidFill>
          </p:spPr>
          <p:txBody>
            <a:bodyPr wrap="square" lIns="0" tIns="0" rIns="0" bIns="0" rtlCol="0"/>
            <a:lstStyle/>
            <a:p>
              <a:endParaRPr/>
            </a:p>
          </p:txBody>
        </p:sp>
        <p:sp>
          <p:nvSpPr>
            <p:cNvPr id="20" name="object 20"/>
            <p:cNvSpPr/>
            <p:nvPr/>
          </p:nvSpPr>
          <p:spPr>
            <a:xfrm>
              <a:off x="6262115" y="5782055"/>
              <a:ext cx="2447925" cy="1087120"/>
            </a:xfrm>
            <a:custGeom>
              <a:avLst/>
              <a:gdLst/>
              <a:ahLst/>
              <a:cxnLst/>
              <a:rect l="l" t="t" r="r" b="b"/>
              <a:pathLst>
                <a:path w="2447925" h="1087120">
                  <a:moveTo>
                    <a:pt x="2447543" y="1086612"/>
                  </a:moveTo>
                  <a:lnTo>
                    <a:pt x="0" y="1086612"/>
                  </a:lnTo>
                  <a:lnTo>
                    <a:pt x="0" y="0"/>
                  </a:lnTo>
                  <a:lnTo>
                    <a:pt x="2447543" y="0"/>
                  </a:lnTo>
                  <a:lnTo>
                    <a:pt x="2447543" y="4572"/>
                  </a:lnTo>
                  <a:lnTo>
                    <a:pt x="9144" y="4572"/>
                  </a:lnTo>
                  <a:lnTo>
                    <a:pt x="4572" y="9144"/>
                  </a:lnTo>
                  <a:lnTo>
                    <a:pt x="9144" y="9144"/>
                  </a:lnTo>
                  <a:lnTo>
                    <a:pt x="9144" y="1077468"/>
                  </a:lnTo>
                  <a:lnTo>
                    <a:pt x="4572" y="1077468"/>
                  </a:lnTo>
                  <a:lnTo>
                    <a:pt x="9144" y="1082040"/>
                  </a:lnTo>
                  <a:lnTo>
                    <a:pt x="2447543" y="1082040"/>
                  </a:lnTo>
                  <a:lnTo>
                    <a:pt x="2447543" y="1086612"/>
                  </a:lnTo>
                  <a:close/>
                </a:path>
                <a:path w="2447925" h="1087120">
                  <a:moveTo>
                    <a:pt x="9144" y="9144"/>
                  </a:moveTo>
                  <a:lnTo>
                    <a:pt x="4572" y="9144"/>
                  </a:lnTo>
                  <a:lnTo>
                    <a:pt x="9144" y="4572"/>
                  </a:lnTo>
                  <a:lnTo>
                    <a:pt x="9144" y="9144"/>
                  </a:lnTo>
                  <a:close/>
                </a:path>
                <a:path w="2447925" h="1087120">
                  <a:moveTo>
                    <a:pt x="2438400" y="9144"/>
                  </a:moveTo>
                  <a:lnTo>
                    <a:pt x="9144" y="9144"/>
                  </a:lnTo>
                  <a:lnTo>
                    <a:pt x="9144" y="4572"/>
                  </a:lnTo>
                  <a:lnTo>
                    <a:pt x="2438400" y="4572"/>
                  </a:lnTo>
                  <a:lnTo>
                    <a:pt x="2438400" y="9144"/>
                  </a:lnTo>
                  <a:close/>
                </a:path>
                <a:path w="2447925" h="1087120">
                  <a:moveTo>
                    <a:pt x="2438400" y="1082040"/>
                  </a:moveTo>
                  <a:lnTo>
                    <a:pt x="2438400" y="4572"/>
                  </a:lnTo>
                  <a:lnTo>
                    <a:pt x="2442972" y="9144"/>
                  </a:lnTo>
                  <a:lnTo>
                    <a:pt x="2447543" y="9144"/>
                  </a:lnTo>
                  <a:lnTo>
                    <a:pt x="2447543" y="1077468"/>
                  </a:lnTo>
                  <a:lnTo>
                    <a:pt x="2442972" y="1077468"/>
                  </a:lnTo>
                  <a:lnTo>
                    <a:pt x="2438400" y="1082040"/>
                  </a:lnTo>
                  <a:close/>
                </a:path>
                <a:path w="2447925" h="1087120">
                  <a:moveTo>
                    <a:pt x="2447543" y="9144"/>
                  </a:moveTo>
                  <a:lnTo>
                    <a:pt x="2442972" y="9144"/>
                  </a:lnTo>
                  <a:lnTo>
                    <a:pt x="2438400" y="4572"/>
                  </a:lnTo>
                  <a:lnTo>
                    <a:pt x="2447543" y="4572"/>
                  </a:lnTo>
                  <a:lnTo>
                    <a:pt x="2447543" y="9144"/>
                  </a:lnTo>
                  <a:close/>
                </a:path>
                <a:path w="2447925" h="1087120">
                  <a:moveTo>
                    <a:pt x="9144" y="1082040"/>
                  </a:moveTo>
                  <a:lnTo>
                    <a:pt x="4572" y="1077468"/>
                  </a:lnTo>
                  <a:lnTo>
                    <a:pt x="9144" y="1077468"/>
                  </a:lnTo>
                  <a:lnTo>
                    <a:pt x="9144" y="1082040"/>
                  </a:lnTo>
                  <a:close/>
                </a:path>
                <a:path w="2447925" h="1087120">
                  <a:moveTo>
                    <a:pt x="2438400" y="1082040"/>
                  </a:moveTo>
                  <a:lnTo>
                    <a:pt x="9144" y="1082040"/>
                  </a:lnTo>
                  <a:lnTo>
                    <a:pt x="9144" y="1077468"/>
                  </a:lnTo>
                  <a:lnTo>
                    <a:pt x="2438400" y="1077468"/>
                  </a:lnTo>
                  <a:lnTo>
                    <a:pt x="2438400" y="1082040"/>
                  </a:lnTo>
                  <a:close/>
                </a:path>
                <a:path w="2447925" h="1087120">
                  <a:moveTo>
                    <a:pt x="2447543" y="1082040"/>
                  </a:moveTo>
                  <a:lnTo>
                    <a:pt x="2438400" y="1082040"/>
                  </a:lnTo>
                  <a:lnTo>
                    <a:pt x="2442972" y="1077468"/>
                  </a:lnTo>
                  <a:lnTo>
                    <a:pt x="2447543" y="1077468"/>
                  </a:lnTo>
                  <a:lnTo>
                    <a:pt x="2447543" y="1082040"/>
                  </a:lnTo>
                  <a:close/>
                </a:path>
              </a:pathLst>
            </a:custGeom>
            <a:solidFill>
              <a:srgbClr val="000000"/>
            </a:solidFill>
          </p:spPr>
          <p:txBody>
            <a:bodyPr wrap="square" lIns="0" tIns="0" rIns="0" bIns="0" rtlCol="0"/>
            <a:lstStyle/>
            <a:p>
              <a:endParaRPr/>
            </a:p>
          </p:txBody>
        </p:sp>
      </p:grpSp>
      <p:sp>
        <p:nvSpPr>
          <p:cNvPr id="21" name="object 21"/>
          <p:cNvSpPr txBox="1"/>
          <p:nvPr/>
        </p:nvSpPr>
        <p:spPr>
          <a:xfrm>
            <a:off x="6176208" y="5351141"/>
            <a:ext cx="2144395" cy="1467485"/>
          </a:xfrm>
          <a:prstGeom prst="rect">
            <a:avLst/>
          </a:prstGeom>
        </p:spPr>
        <p:txBody>
          <a:bodyPr vert="horz" wrap="square" lIns="0" tIns="123825" rIns="0" bIns="0" rtlCol="0">
            <a:spAutoFit/>
          </a:bodyPr>
          <a:lstStyle/>
          <a:p>
            <a:pPr marL="12700">
              <a:lnSpc>
                <a:spcPct val="100000"/>
              </a:lnSpc>
              <a:spcBef>
                <a:spcPts val="975"/>
              </a:spcBef>
            </a:pPr>
            <a:r>
              <a:rPr sz="1600" spc="-10" dirty="0">
                <a:solidFill>
                  <a:srgbClr val="0070BF"/>
                </a:solidFill>
                <a:latin typeface="Tahoma"/>
                <a:cs typeface="Tahoma"/>
              </a:rPr>
              <a:t>Program</a:t>
            </a:r>
            <a:r>
              <a:rPr sz="1600" spc="5" dirty="0">
                <a:solidFill>
                  <a:srgbClr val="0070BF"/>
                </a:solidFill>
                <a:latin typeface="Tahoma"/>
                <a:cs typeface="Tahoma"/>
              </a:rPr>
              <a:t> </a:t>
            </a:r>
            <a:r>
              <a:rPr sz="1600" spc="-10" dirty="0">
                <a:solidFill>
                  <a:srgbClr val="0070BF"/>
                </a:solidFill>
                <a:latin typeface="Tahoma"/>
                <a:cs typeface="Tahoma"/>
              </a:rPr>
              <a:t>counter</a:t>
            </a:r>
            <a:endParaRPr sz="1600">
              <a:latin typeface="Tahoma"/>
              <a:cs typeface="Tahoma"/>
            </a:endParaRPr>
          </a:p>
          <a:p>
            <a:pPr marL="637540" marR="5080">
              <a:lnSpc>
                <a:spcPct val="100000"/>
              </a:lnSpc>
              <a:spcBef>
                <a:spcPts val="875"/>
              </a:spcBef>
            </a:pPr>
            <a:r>
              <a:rPr sz="1600" spc="-10" dirty="0">
                <a:solidFill>
                  <a:srgbClr val="0070BF"/>
                </a:solidFill>
                <a:latin typeface="Tahoma"/>
                <a:cs typeface="Tahoma"/>
              </a:rPr>
              <a:t>Program</a:t>
            </a:r>
            <a:r>
              <a:rPr sz="1600" spc="-45" dirty="0">
                <a:solidFill>
                  <a:srgbClr val="0070BF"/>
                </a:solidFill>
                <a:latin typeface="Tahoma"/>
                <a:cs typeface="Tahoma"/>
              </a:rPr>
              <a:t> </a:t>
            </a:r>
            <a:r>
              <a:rPr sz="1600" spc="-10" dirty="0">
                <a:solidFill>
                  <a:srgbClr val="0070BF"/>
                </a:solidFill>
                <a:latin typeface="Tahoma"/>
                <a:cs typeface="Tahoma"/>
              </a:rPr>
              <a:t>counter </a:t>
            </a:r>
            <a:r>
              <a:rPr sz="1600" spc="-484" dirty="0">
                <a:solidFill>
                  <a:srgbClr val="0070BF"/>
                </a:solidFill>
                <a:latin typeface="Tahoma"/>
                <a:cs typeface="Tahoma"/>
              </a:rPr>
              <a:t> </a:t>
            </a:r>
            <a:r>
              <a:rPr sz="1600" spc="-10" dirty="0">
                <a:solidFill>
                  <a:srgbClr val="0070BF"/>
                </a:solidFill>
                <a:latin typeface="Tahoma"/>
                <a:cs typeface="Tahoma"/>
              </a:rPr>
              <a:t>Registers</a:t>
            </a:r>
            <a:endParaRPr sz="1600">
              <a:latin typeface="Tahoma"/>
              <a:cs typeface="Tahoma"/>
            </a:endParaRPr>
          </a:p>
          <a:p>
            <a:pPr marL="637540" marR="1018540">
              <a:lnSpc>
                <a:spcPct val="100000"/>
              </a:lnSpc>
            </a:pPr>
            <a:r>
              <a:rPr sz="1600" spc="-5" dirty="0">
                <a:solidFill>
                  <a:srgbClr val="0070BF"/>
                </a:solidFill>
                <a:latin typeface="Tahoma"/>
                <a:cs typeface="Tahoma"/>
              </a:rPr>
              <a:t>S</a:t>
            </a:r>
            <a:r>
              <a:rPr sz="1600" spc="-15" dirty="0">
                <a:solidFill>
                  <a:srgbClr val="0070BF"/>
                </a:solidFill>
                <a:latin typeface="Tahoma"/>
                <a:cs typeface="Tahoma"/>
              </a:rPr>
              <a:t>ta</a:t>
            </a:r>
            <a:r>
              <a:rPr sz="1600" spc="-10" dirty="0">
                <a:solidFill>
                  <a:srgbClr val="0070BF"/>
                </a:solidFill>
                <a:latin typeface="Tahoma"/>
                <a:cs typeface="Tahoma"/>
              </a:rPr>
              <a:t>c</a:t>
            </a:r>
            <a:r>
              <a:rPr sz="1600" spc="-5" dirty="0">
                <a:solidFill>
                  <a:srgbClr val="0070BF"/>
                </a:solidFill>
                <a:latin typeface="Tahoma"/>
                <a:cs typeface="Tahoma"/>
              </a:rPr>
              <a:t>k  </a:t>
            </a:r>
            <a:r>
              <a:rPr sz="1600" spc="-10" dirty="0">
                <a:solidFill>
                  <a:srgbClr val="0070BF"/>
                </a:solidFill>
                <a:latin typeface="Tahoma"/>
                <a:cs typeface="Tahoma"/>
              </a:rPr>
              <a:t>State</a:t>
            </a:r>
            <a:endParaRPr sz="1600">
              <a:latin typeface="Tahoma"/>
              <a:cs typeface="Tahoma"/>
            </a:endParaRPr>
          </a:p>
        </p:txBody>
      </p:sp>
      <p:sp>
        <p:nvSpPr>
          <p:cNvPr id="22" name="object 22"/>
          <p:cNvSpPr txBox="1"/>
          <p:nvPr/>
        </p:nvSpPr>
        <p:spPr>
          <a:xfrm>
            <a:off x="932136" y="4737579"/>
            <a:ext cx="1880235" cy="330835"/>
          </a:xfrm>
          <a:prstGeom prst="rect">
            <a:avLst/>
          </a:prstGeom>
        </p:spPr>
        <p:txBody>
          <a:bodyPr vert="horz" wrap="square" lIns="0" tIns="13335" rIns="0" bIns="0" rtlCol="0">
            <a:spAutoFit/>
          </a:bodyPr>
          <a:lstStyle/>
          <a:p>
            <a:pPr marL="12700">
              <a:lnSpc>
                <a:spcPct val="100000"/>
              </a:lnSpc>
              <a:spcBef>
                <a:spcPts val="105"/>
              </a:spcBef>
            </a:pPr>
            <a:r>
              <a:rPr sz="2000" spc="-5" dirty="0">
                <a:latin typeface="Tahoma"/>
                <a:cs typeface="Tahoma"/>
              </a:rPr>
              <a:t>Unit</a:t>
            </a:r>
            <a:r>
              <a:rPr sz="2000" spc="-35" dirty="0">
                <a:latin typeface="Tahoma"/>
                <a:cs typeface="Tahoma"/>
              </a:rPr>
              <a:t> </a:t>
            </a:r>
            <a:r>
              <a:rPr sz="2000" spc="-5" dirty="0">
                <a:latin typeface="Tahoma"/>
                <a:cs typeface="Tahoma"/>
              </a:rPr>
              <a:t>of</a:t>
            </a:r>
            <a:r>
              <a:rPr sz="2000" spc="-40" dirty="0">
                <a:latin typeface="Tahoma"/>
                <a:cs typeface="Tahoma"/>
              </a:rPr>
              <a:t> </a:t>
            </a:r>
            <a:r>
              <a:rPr sz="2000" spc="-5" dirty="0">
                <a:latin typeface="Tahoma"/>
                <a:cs typeface="Tahoma"/>
              </a:rPr>
              <a:t>Resource</a:t>
            </a:r>
            <a:endParaRPr sz="2000">
              <a:latin typeface="Tahoma"/>
              <a:cs typeface="Tahoma"/>
            </a:endParaRPr>
          </a:p>
        </p:txBody>
      </p:sp>
      <p:sp>
        <p:nvSpPr>
          <p:cNvPr id="23" name="object 23"/>
          <p:cNvSpPr txBox="1"/>
          <p:nvPr/>
        </p:nvSpPr>
        <p:spPr>
          <a:xfrm>
            <a:off x="5810539" y="4598892"/>
            <a:ext cx="3000375" cy="330835"/>
          </a:xfrm>
          <a:prstGeom prst="rect">
            <a:avLst/>
          </a:prstGeom>
        </p:spPr>
        <p:txBody>
          <a:bodyPr vert="horz" wrap="square" lIns="0" tIns="13335" rIns="0" bIns="0" rtlCol="0">
            <a:spAutoFit/>
          </a:bodyPr>
          <a:lstStyle/>
          <a:p>
            <a:pPr marL="12700">
              <a:lnSpc>
                <a:spcPct val="100000"/>
              </a:lnSpc>
              <a:spcBef>
                <a:spcPts val="105"/>
              </a:spcBef>
            </a:pPr>
            <a:r>
              <a:rPr sz="2000" spc="-5" dirty="0">
                <a:latin typeface="Tahoma"/>
                <a:cs typeface="Tahoma"/>
              </a:rPr>
              <a:t>Unit of</a:t>
            </a:r>
            <a:r>
              <a:rPr sz="2000" spc="-10" dirty="0">
                <a:latin typeface="Tahoma"/>
                <a:cs typeface="Tahoma"/>
              </a:rPr>
              <a:t> </a:t>
            </a:r>
            <a:r>
              <a:rPr sz="2000" spc="-5" dirty="0">
                <a:latin typeface="Tahoma"/>
                <a:cs typeface="Tahoma"/>
              </a:rPr>
              <a:t>Execution/Dispatch</a:t>
            </a:r>
            <a:endParaRPr sz="2000">
              <a:latin typeface="Tahoma"/>
              <a:cs typeface="Tahoma"/>
            </a:endParaRPr>
          </a:p>
        </p:txBody>
      </p:sp>
      <p:sp>
        <p:nvSpPr>
          <p:cNvPr id="24" name="object 24"/>
          <p:cNvSpPr txBox="1"/>
          <p:nvPr/>
        </p:nvSpPr>
        <p:spPr>
          <a:xfrm>
            <a:off x="6305761" y="3213637"/>
            <a:ext cx="3022600" cy="635635"/>
          </a:xfrm>
          <a:prstGeom prst="rect">
            <a:avLst/>
          </a:prstGeom>
        </p:spPr>
        <p:txBody>
          <a:bodyPr vert="horz" wrap="square" lIns="0" tIns="13335" rIns="0" bIns="0" rtlCol="0">
            <a:spAutoFit/>
          </a:bodyPr>
          <a:lstStyle/>
          <a:p>
            <a:pPr marL="12700" marR="5080">
              <a:lnSpc>
                <a:spcPct val="100000"/>
              </a:lnSpc>
              <a:spcBef>
                <a:spcPts val="105"/>
              </a:spcBef>
            </a:pPr>
            <a:r>
              <a:rPr sz="2000" spc="-5" dirty="0">
                <a:latin typeface="Tahoma"/>
                <a:cs typeface="Tahoma"/>
              </a:rPr>
              <a:t>In</a:t>
            </a:r>
            <a:r>
              <a:rPr sz="2000" spc="-35" dirty="0">
                <a:latin typeface="Tahoma"/>
                <a:cs typeface="Tahoma"/>
              </a:rPr>
              <a:t> </a:t>
            </a:r>
            <a:r>
              <a:rPr sz="2000" dirty="0">
                <a:latin typeface="Tahoma"/>
                <a:cs typeface="Tahoma"/>
              </a:rPr>
              <a:t>case</a:t>
            </a:r>
            <a:r>
              <a:rPr sz="2000" spc="-30" dirty="0">
                <a:latin typeface="Tahoma"/>
                <a:cs typeface="Tahoma"/>
              </a:rPr>
              <a:t> </a:t>
            </a:r>
            <a:r>
              <a:rPr sz="2000" spc="5" dirty="0">
                <a:latin typeface="Tahoma"/>
                <a:cs typeface="Tahoma"/>
              </a:rPr>
              <a:t>of</a:t>
            </a:r>
            <a:r>
              <a:rPr sz="2000" spc="-35" dirty="0">
                <a:latin typeface="Tahoma"/>
                <a:cs typeface="Tahoma"/>
              </a:rPr>
              <a:t> </a:t>
            </a:r>
            <a:r>
              <a:rPr sz="2000" spc="-5" dirty="0">
                <a:latin typeface="Tahoma"/>
                <a:cs typeface="Tahoma"/>
              </a:rPr>
              <a:t>multiple</a:t>
            </a:r>
            <a:r>
              <a:rPr sz="2000" spc="10" dirty="0">
                <a:latin typeface="Tahoma"/>
                <a:cs typeface="Tahoma"/>
              </a:rPr>
              <a:t> </a:t>
            </a:r>
            <a:r>
              <a:rPr sz="2000" spc="-5" dirty="0">
                <a:latin typeface="Tahoma"/>
                <a:cs typeface="Tahoma"/>
              </a:rPr>
              <a:t>threads </a:t>
            </a:r>
            <a:r>
              <a:rPr sz="2000" spc="-610" dirty="0">
                <a:latin typeface="Tahoma"/>
                <a:cs typeface="Tahoma"/>
              </a:rPr>
              <a:t> </a:t>
            </a:r>
            <a:r>
              <a:rPr sz="2000" dirty="0">
                <a:latin typeface="Tahoma"/>
                <a:cs typeface="Tahoma"/>
              </a:rPr>
              <a:t>per</a:t>
            </a:r>
            <a:r>
              <a:rPr sz="2000" spc="-10" dirty="0">
                <a:latin typeface="Tahoma"/>
                <a:cs typeface="Tahoma"/>
              </a:rPr>
              <a:t> </a:t>
            </a:r>
            <a:r>
              <a:rPr sz="2000" spc="-5" dirty="0">
                <a:latin typeface="Tahoma"/>
                <a:cs typeface="Tahoma"/>
              </a:rPr>
              <a:t>process</a:t>
            </a:r>
            <a:endParaRPr sz="2000">
              <a:latin typeface="Tahoma"/>
              <a:cs typeface="Tahoma"/>
            </a:endParaRPr>
          </a:p>
        </p:txBody>
      </p:sp>
      <p:sp>
        <p:nvSpPr>
          <p:cNvPr id="25" name="object 25"/>
          <p:cNvSpPr/>
          <p:nvPr/>
        </p:nvSpPr>
        <p:spPr>
          <a:xfrm>
            <a:off x="4128516" y="6001524"/>
            <a:ext cx="2138680" cy="867410"/>
          </a:xfrm>
          <a:custGeom>
            <a:avLst/>
            <a:gdLst/>
            <a:ahLst/>
            <a:cxnLst/>
            <a:rect l="l" t="t" r="r" b="b"/>
            <a:pathLst>
              <a:path w="2138679" h="867409">
                <a:moveTo>
                  <a:pt x="1513332" y="512064"/>
                </a:moveTo>
                <a:lnTo>
                  <a:pt x="1511795" y="501383"/>
                </a:lnTo>
                <a:lnTo>
                  <a:pt x="546989" y="664781"/>
                </a:lnTo>
                <a:lnTo>
                  <a:pt x="768096" y="1511"/>
                </a:lnTo>
                <a:lnTo>
                  <a:pt x="758939" y="0"/>
                </a:lnTo>
                <a:lnTo>
                  <a:pt x="536765" y="666521"/>
                </a:lnTo>
                <a:lnTo>
                  <a:pt x="0" y="757415"/>
                </a:lnTo>
                <a:lnTo>
                  <a:pt x="3048" y="768083"/>
                </a:lnTo>
                <a:lnTo>
                  <a:pt x="532841" y="678281"/>
                </a:lnTo>
                <a:lnTo>
                  <a:pt x="530339" y="685800"/>
                </a:lnTo>
                <a:lnTo>
                  <a:pt x="539483" y="687311"/>
                </a:lnTo>
                <a:lnTo>
                  <a:pt x="543064" y="676541"/>
                </a:lnTo>
                <a:lnTo>
                  <a:pt x="1513332" y="512064"/>
                </a:lnTo>
                <a:close/>
              </a:path>
              <a:path w="2138679" h="867409">
                <a:moveTo>
                  <a:pt x="2138159" y="857999"/>
                </a:moveTo>
                <a:lnTo>
                  <a:pt x="534924" y="697979"/>
                </a:lnTo>
                <a:lnTo>
                  <a:pt x="534924" y="707136"/>
                </a:lnTo>
                <a:lnTo>
                  <a:pt x="2138159" y="867143"/>
                </a:lnTo>
                <a:lnTo>
                  <a:pt x="2138159" y="857999"/>
                </a:lnTo>
                <a:close/>
              </a:path>
            </a:pathLst>
          </a:custGeom>
          <a:solidFill>
            <a:srgbClr val="000000"/>
          </a:solidFill>
        </p:spPr>
        <p:txBody>
          <a:bodyPr wrap="square" lIns="0" tIns="0" rIns="0" bIns="0" rtlCol="0"/>
          <a:lstStyle/>
          <a:p>
            <a:endParaRPr/>
          </a:p>
        </p:txBody>
      </p:sp>
      <p:sp>
        <p:nvSpPr>
          <p:cNvPr id="26" name="object 26"/>
          <p:cNvSpPr txBox="1"/>
          <p:nvPr/>
        </p:nvSpPr>
        <p:spPr>
          <a:xfrm>
            <a:off x="4297160" y="6247851"/>
            <a:ext cx="666115" cy="330835"/>
          </a:xfrm>
          <a:prstGeom prst="rect">
            <a:avLst/>
          </a:prstGeom>
        </p:spPr>
        <p:txBody>
          <a:bodyPr vert="horz" wrap="square" lIns="0" tIns="13335" rIns="0" bIns="0" rtlCol="0">
            <a:spAutoFit/>
          </a:bodyPr>
          <a:lstStyle/>
          <a:p>
            <a:pPr marL="12700">
              <a:lnSpc>
                <a:spcPct val="100000"/>
              </a:lnSpc>
              <a:spcBef>
                <a:spcPts val="105"/>
              </a:spcBef>
            </a:pPr>
            <a:r>
              <a:rPr sz="2000" spc="5" dirty="0">
                <a:latin typeface="Tahoma"/>
                <a:cs typeface="Tahoma"/>
              </a:rPr>
              <a:t>S</a:t>
            </a:r>
            <a:r>
              <a:rPr sz="2000" spc="-20" dirty="0">
                <a:latin typeface="Tahoma"/>
                <a:cs typeface="Tahoma"/>
              </a:rPr>
              <a:t>h</a:t>
            </a:r>
            <a:r>
              <a:rPr sz="2000" spc="10" dirty="0">
                <a:latin typeface="Tahoma"/>
                <a:cs typeface="Tahoma"/>
              </a:rPr>
              <a:t>a</a:t>
            </a:r>
            <a:r>
              <a:rPr sz="2000" spc="-25" dirty="0">
                <a:latin typeface="Tahoma"/>
                <a:cs typeface="Tahoma"/>
              </a:rPr>
              <a:t>r</a:t>
            </a:r>
            <a:r>
              <a:rPr sz="2000" dirty="0">
                <a:latin typeface="Tahoma"/>
                <a:cs typeface="Tahoma"/>
              </a:rPr>
              <a:t>e</a:t>
            </a:r>
            <a:endParaRPr sz="2000">
              <a:latin typeface="Tahoma"/>
              <a:cs typeface="Tahoma"/>
            </a:endParaRPr>
          </a:p>
        </p:txBody>
      </p:sp>
      <p:sp>
        <p:nvSpPr>
          <p:cNvPr id="27" name="object 27"/>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15" dirty="0"/>
              <a:t>4-Threads</a:t>
            </a:r>
          </a:p>
        </p:txBody>
      </p:sp>
      <p:sp>
        <p:nvSpPr>
          <p:cNvPr id="28" name="object 28"/>
          <p:cNvSpPr txBox="1"/>
          <p:nvPr/>
        </p:nvSpPr>
        <p:spPr>
          <a:xfrm>
            <a:off x="9095899" y="6871149"/>
            <a:ext cx="175260" cy="240665"/>
          </a:xfrm>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z="1400" dirty="0">
                <a:latin typeface="Tahoma"/>
                <a:cs typeface="Tahoma"/>
              </a:rPr>
              <a:t>7</a:t>
            </a:fld>
            <a:endParaRPr sz="1400">
              <a:latin typeface="Tahoma"/>
              <a:cs typeface="Tahom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9082" y="807240"/>
            <a:ext cx="3070860" cy="452120"/>
          </a:xfrm>
          <a:prstGeom prst="rect">
            <a:avLst/>
          </a:prstGeom>
        </p:spPr>
        <p:txBody>
          <a:bodyPr vert="horz" wrap="square" lIns="0" tIns="12065" rIns="0" bIns="0" rtlCol="0">
            <a:spAutoFit/>
          </a:bodyPr>
          <a:lstStyle/>
          <a:p>
            <a:pPr marL="12700">
              <a:lnSpc>
                <a:spcPct val="100000"/>
              </a:lnSpc>
              <a:spcBef>
                <a:spcPts val="95"/>
              </a:spcBef>
            </a:pPr>
            <a:r>
              <a:rPr spc="-5" dirty="0"/>
              <a:t>Benefits </a:t>
            </a:r>
            <a:r>
              <a:rPr spc="-10" dirty="0"/>
              <a:t>of</a:t>
            </a:r>
            <a:r>
              <a:rPr spc="-40" dirty="0"/>
              <a:t> </a:t>
            </a:r>
            <a:r>
              <a:rPr spc="-5" dirty="0"/>
              <a:t>Threads</a:t>
            </a:r>
          </a:p>
        </p:txBody>
      </p:sp>
      <p:sp>
        <p:nvSpPr>
          <p:cNvPr id="4" name="object 4"/>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15" dirty="0"/>
              <a:t>4-Threads</a:t>
            </a:r>
          </a:p>
        </p:txBody>
      </p:sp>
      <p:sp>
        <p:nvSpPr>
          <p:cNvPr id="5" name="object 5"/>
          <p:cNvSpPr txBox="1"/>
          <p:nvPr/>
        </p:nvSpPr>
        <p:spPr>
          <a:xfrm>
            <a:off x="9095899" y="6871149"/>
            <a:ext cx="175260" cy="240665"/>
          </a:xfrm>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z="1400" dirty="0">
                <a:latin typeface="Tahoma"/>
                <a:cs typeface="Tahoma"/>
              </a:rPr>
              <a:t>8</a:t>
            </a:fld>
            <a:endParaRPr sz="1400">
              <a:latin typeface="Tahoma"/>
              <a:cs typeface="Tahoma"/>
            </a:endParaRPr>
          </a:p>
        </p:txBody>
      </p:sp>
      <p:sp>
        <p:nvSpPr>
          <p:cNvPr id="3" name="object 3"/>
          <p:cNvSpPr txBox="1"/>
          <p:nvPr/>
        </p:nvSpPr>
        <p:spPr>
          <a:xfrm>
            <a:off x="860584" y="1547597"/>
            <a:ext cx="7873365" cy="4344670"/>
          </a:xfrm>
          <a:prstGeom prst="rect">
            <a:avLst/>
          </a:prstGeom>
        </p:spPr>
        <p:txBody>
          <a:bodyPr vert="horz" wrap="square" lIns="0" tIns="78105" rIns="0" bIns="0" rtlCol="0">
            <a:spAutoFit/>
          </a:bodyPr>
          <a:lstStyle/>
          <a:p>
            <a:pPr marL="356235" indent="-344170">
              <a:lnSpc>
                <a:spcPct val="100000"/>
              </a:lnSpc>
              <a:spcBef>
                <a:spcPts val="615"/>
              </a:spcBef>
              <a:buChar char="•"/>
              <a:tabLst>
                <a:tab pos="356235" algn="l"/>
                <a:tab pos="356870" algn="l"/>
              </a:tabLst>
            </a:pPr>
            <a:r>
              <a:rPr sz="2100" spc="-5" dirty="0">
                <a:latin typeface="Tahoma"/>
                <a:cs typeface="Tahoma"/>
              </a:rPr>
              <a:t>Easy/Lightweight</a:t>
            </a:r>
            <a:r>
              <a:rPr sz="2100" spc="-10" dirty="0">
                <a:latin typeface="Tahoma"/>
                <a:cs typeface="Tahoma"/>
              </a:rPr>
              <a:t> </a:t>
            </a:r>
            <a:r>
              <a:rPr sz="2100" spc="-5" dirty="0">
                <a:latin typeface="Tahoma"/>
                <a:cs typeface="Tahoma"/>
              </a:rPr>
              <a:t>Communication</a:t>
            </a:r>
            <a:endParaRPr sz="2100" dirty="0">
              <a:latin typeface="Tahoma"/>
              <a:cs typeface="Tahoma"/>
            </a:endParaRPr>
          </a:p>
          <a:p>
            <a:pPr marL="756285" lvl="1" indent="-287655">
              <a:lnSpc>
                <a:spcPct val="100000"/>
              </a:lnSpc>
              <a:spcBef>
                <a:spcPts val="465"/>
              </a:spcBef>
              <a:buChar char="–"/>
              <a:tabLst>
                <a:tab pos="756285" algn="l"/>
                <a:tab pos="756920" algn="l"/>
              </a:tabLst>
            </a:pPr>
            <a:r>
              <a:rPr sz="1900" spc="-10" dirty="0">
                <a:latin typeface="Tahoma"/>
                <a:cs typeface="Tahoma"/>
              </a:rPr>
              <a:t>Threads</a:t>
            </a:r>
            <a:r>
              <a:rPr sz="1900" spc="50" dirty="0">
                <a:latin typeface="Tahoma"/>
                <a:cs typeface="Tahoma"/>
              </a:rPr>
              <a:t> </a:t>
            </a:r>
            <a:r>
              <a:rPr sz="1900" spc="-10" dirty="0">
                <a:latin typeface="Tahoma"/>
                <a:cs typeface="Tahoma"/>
              </a:rPr>
              <a:t>within</a:t>
            </a:r>
            <a:r>
              <a:rPr sz="1900" spc="30" dirty="0">
                <a:latin typeface="Tahoma"/>
                <a:cs typeface="Tahoma"/>
              </a:rPr>
              <a:t> </a:t>
            </a:r>
            <a:r>
              <a:rPr sz="1900" spc="-5" dirty="0">
                <a:latin typeface="Tahoma"/>
                <a:cs typeface="Tahoma"/>
              </a:rPr>
              <a:t>the</a:t>
            </a:r>
            <a:r>
              <a:rPr sz="1900" spc="15" dirty="0">
                <a:latin typeface="Tahoma"/>
                <a:cs typeface="Tahoma"/>
              </a:rPr>
              <a:t> </a:t>
            </a:r>
            <a:r>
              <a:rPr sz="1900" dirty="0">
                <a:latin typeface="Tahoma"/>
                <a:cs typeface="Tahoma"/>
              </a:rPr>
              <a:t>same</a:t>
            </a:r>
            <a:r>
              <a:rPr sz="1900" spc="10" dirty="0">
                <a:latin typeface="Tahoma"/>
                <a:cs typeface="Tahoma"/>
              </a:rPr>
              <a:t> </a:t>
            </a:r>
            <a:r>
              <a:rPr sz="1900" spc="-5" dirty="0">
                <a:latin typeface="Tahoma"/>
                <a:cs typeface="Tahoma"/>
              </a:rPr>
              <a:t>process</a:t>
            </a:r>
            <a:r>
              <a:rPr sz="1900" spc="20" dirty="0">
                <a:latin typeface="Tahoma"/>
                <a:cs typeface="Tahoma"/>
              </a:rPr>
              <a:t> </a:t>
            </a:r>
            <a:r>
              <a:rPr sz="1900" spc="-5" dirty="0">
                <a:solidFill>
                  <a:srgbClr val="0070BF"/>
                </a:solidFill>
                <a:latin typeface="Tahoma"/>
                <a:cs typeface="Tahoma"/>
              </a:rPr>
              <a:t>share</a:t>
            </a:r>
            <a:r>
              <a:rPr sz="1900" spc="30" dirty="0">
                <a:solidFill>
                  <a:srgbClr val="0070BF"/>
                </a:solidFill>
                <a:latin typeface="Tahoma"/>
                <a:cs typeface="Tahoma"/>
              </a:rPr>
              <a:t> </a:t>
            </a:r>
            <a:r>
              <a:rPr sz="1900" spc="-5" dirty="0">
                <a:solidFill>
                  <a:srgbClr val="0070BF"/>
                </a:solidFill>
                <a:latin typeface="Tahoma"/>
                <a:cs typeface="Tahoma"/>
              </a:rPr>
              <a:t>memory</a:t>
            </a:r>
            <a:r>
              <a:rPr sz="1900" spc="30" dirty="0">
                <a:solidFill>
                  <a:srgbClr val="0070BF"/>
                </a:solidFill>
                <a:latin typeface="Tahoma"/>
                <a:cs typeface="Tahoma"/>
              </a:rPr>
              <a:t> </a:t>
            </a:r>
            <a:r>
              <a:rPr sz="1900" spc="-10" dirty="0">
                <a:solidFill>
                  <a:srgbClr val="0070BF"/>
                </a:solidFill>
                <a:latin typeface="Tahoma"/>
                <a:cs typeface="Tahoma"/>
              </a:rPr>
              <a:t>and</a:t>
            </a:r>
            <a:r>
              <a:rPr sz="1900" spc="25" dirty="0">
                <a:solidFill>
                  <a:srgbClr val="0070BF"/>
                </a:solidFill>
                <a:latin typeface="Tahoma"/>
                <a:cs typeface="Tahoma"/>
              </a:rPr>
              <a:t> </a:t>
            </a:r>
            <a:r>
              <a:rPr sz="1900" spc="-10" dirty="0">
                <a:solidFill>
                  <a:srgbClr val="0070BF"/>
                </a:solidFill>
                <a:latin typeface="Tahoma"/>
                <a:cs typeface="Tahoma"/>
              </a:rPr>
              <a:t>files</a:t>
            </a:r>
            <a:endParaRPr sz="1900" dirty="0">
              <a:latin typeface="Tahoma"/>
              <a:cs typeface="Tahoma"/>
            </a:endParaRPr>
          </a:p>
          <a:p>
            <a:pPr marL="756285" lvl="1" indent="-287655">
              <a:lnSpc>
                <a:spcPct val="100000"/>
              </a:lnSpc>
              <a:spcBef>
                <a:spcPts val="455"/>
              </a:spcBef>
              <a:buClr>
                <a:srgbClr val="000000"/>
              </a:buClr>
              <a:buChar char="–"/>
              <a:tabLst>
                <a:tab pos="756285" algn="l"/>
                <a:tab pos="756920" algn="l"/>
              </a:tabLst>
            </a:pPr>
            <a:r>
              <a:rPr sz="1900" spc="-5" dirty="0">
                <a:solidFill>
                  <a:srgbClr val="0070BF"/>
                </a:solidFill>
                <a:latin typeface="Tahoma"/>
                <a:cs typeface="Tahoma"/>
              </a:rPr>
              <a:t>Communication</a:t>
            </a:r>
            <a:r>
              <a:rPr sz="1900" spc="40" dirty="0">
                <a:solidFill>
                  <a:srgbClr val="0070BF"/>
                </a:solidFill>
                <a:latin typeface="Tahoma"/>
                <a:cs typeface="Tahoma"/>
              </a:rPr>
              <a:t> </a:t>
            </a:r>
            <a:r>
              <a:rPr sz="1900" spc="-10" dirty="0">
                <a:latin typeface="Tahoma"/>
                <a:cs typeface="Tahoma"/>
              </a:rPr>
              <a:t>does</a:t>
            </a:r>
            <a:r>
              <a:rPr sz="1900" spc="15" dirty="0">
                <a:latin typeface="Tahoma"/>
                <a:cs typeface="Tahoma"/>
              </a:rPr>
              <a:t> </a:t>
            </a:r>
            <a:r>
              <a:rPr sz="1900" spc="-10" dirty="0">
                <a:latin typeface="Tahoma"/>
                <a:cs typeface="Tahoma"/>
              </a:rPr>
              <a:t>not</a:t>
            </a:r>
            <a:r>
              <a:rPr sz="1900" spc="40" dirty="0">
                <a:latin typeface="Tahoma"/>
                <a:cs typeface="Tahoma"/>
              </a:rPr>
              <a:t> </a:t>
            </a:r>
            <a:r>
              <a:rPr sz="1900" spc="-5" dirty="0">
                <a:latin typeface="Tahoma"/>
                <a:cs typeface="Tahoma"/>
              </a:rPr>
              <a:t>invoke</a:t>
            </a:r>
            <a:r>
              <a:rPr sz="1900" spc="10" dirty="0">
                <a:latin typeface="Tahoma"/>
                <a:cs typeface="Tahoma"/>
              </a:rPr>
              <a:t> </a:t>
            </a:r>
            <a:r>
              <a:rPr sz="1900" spc="-5" dirty="0">
                <a:latin typeface="Tahoma"/>
                <a:cs typeface="Tahoma"/>
              </a:rPr>
              <a:t>the</a:t>
            </a:r>
            <a:r>
              <a:rPr sz="1900" spc="10" dirty="0">
                <a:latin typeface="Tahoma"/>
                <a:cs typeface="Tahoma"/>
              </a:rPr>
              <a:t> </a:t>
            </a:r>
            <a:r>
              <a:rPr sz="1900" spc="-5" dirty="0">
                <a:latin typeface="Tahoma"/>
                <a:cs typeface="Tahoma"/>
              </a:rPr>
              <a:t>kernel</a:t>
            </a:r>
            <a:endParaRPr sz="1900" dirty="0">
              <a:latin typeface="Tahoma"/>
              <a:cs typeface="Tahoma"/>
            </a:endParaRPr>
          </a:p>
          <a:p>
            <a:pPr lvl="1">
              <a:lnSpc>
                <a:spcPct val="100000"/>
              </a:lnSpc>
              <a:spcBef>
                <a:spcPts val="20"/>
              </a:spcBef>
              <a:buFont typeface="Tahoma"/>
              <a:buChar char="–"/>
            </a:pPr>
            <a:endParaRPr sz="2900" dirty="0">
              <a:latin typeface="Tahoma"/>
              <a:cs typeface="Tahoma"/>
            </a:endParaRPr>
          </a:p>
          <a:p>
            <a:pPr marL="356235" indent="-344170">
              <a:lnSpc>
                <a:spcPct val="100000"/>
              </a:lnSpc>
              <a:buChar char="•"/>
              <a:tabLst>
                <a:tab pos="356235" algn="l"/>
                <a:tab pos="356870" algn="l"/>
              </a:tabLst>
            </a:pPr>
            <a:r>
              <a:rPr sz="2100" spc="-10" dirty="0">
                <a:latin typeface="Tahoma"/>
                <a:cs typeface="Tahoma"/>
              </a:rPr>
              <a:t>May </a:t>
            </a:r>
            <a:r>
              <a:rPr sz="2100" dirty="0">
                <a:latin typeface="Tahoma"/>
                <a:cs typeface="Tahoma"/>
              </a:rPr>
              <a:t>allow</a:t>
            </a:r>
            <a:r>
              <a:rPr sz="2100" spc="-15" dirty="0">
                <a:latin typeface="Tahoma"/>
                <a:cs typeface="Tahoma"/>
              </a:rPr>
              <a:t> </a:t>
            </a:r>
            <a:r>
              <a:rPr sz="2100" spc="-5" dirty="0">
                <a:latin typeface="Tahoma"/>
                <a:cs typeface="Tahoma"/>
              </a:rPr>
              <a:t>parallelization</a:t>
            </a:r>
            <a:r>
              <a:rPr sz="2100" spc="-30" dirty="0">
                <a:latin typeface="Tahoma"/>
                <a:cs typeface="Tahoma"/>
              </a:rPr>
              <a:t> </a:t>
            </a:r>
            <a:r>
              <a:rPr sz="2100" dirty="0">
                <a:latin typeface="Tahoma"/>
                <a:cs typeface="Tahoma"/>
              </a:rPr>
              <a:t>within</a:t>
            </a:r>
            <a:r>
              <a:rPr sz="2100" spc="-30" dirty="0">
                <a:latin typeface="Tahoma"/>
                <a:cs typeface="Tahoma"/>
              </a:rPr>
              <a:t> </a:t>
            </a:r>
            <a:r>
              <a:rPr sz="2100" dirty="0">
                <a:latin typeface="Tahoma"/>
                <a:cs typeface="Tahoma"/>
              </a:rPr>
              <a:t>a process</a:t>
            </a:r>
          </a:p>
          <a:p>
            <a:pPr marL="756285" lvl="1" indent="-287655">
              <a:lnSpc>
                <a:spcPct val="100000"/>
              </a:lnSpc>
              <a:spcBef>
                <a:spcPts val="465"/>
              </a:spcBef>
              <a:buClr>
                <a:srgbClr val="000000"/>
              </a:buClr>
              <a:buChar char="–"/>
              <a:tabLst>
                <a:tab pos="756285" algn="l"/>
                <a:tab pos="756920" algn="l"/>
              </a:tabLst>
            </a:pPr>
            <a:r>
              <a:rPr sz="1900" spc="-10" dirty="0">
                <a:solidFill>
                  <a:srgbClr val="0070BF"/>
                </a:solidFill>
                <a:latin typeface="Tahoma"/>
                <a:cs typeface="Tahoma"/>
              </a:rPr>
              <a:t>I/O</a:t>
            </a:r>
            <a:r>
              <a:rPr sz="1900" spc="5" dirty="0">
                <a:solidFill>
                  <a:srgbClr val="0070BF"/>
                </a:solidFill>
                <a:latin typeface="Tahoma"/>
                <a:cs typeface="Tahoma"/>
              </a:rPr>
              <a:t> </a:t>
            </a:r>
            <a:r>
              <a:rPr sz="1900" spc="-5" dirty="0">
                <a:solidFill>
                  <a:srgbClr val="0070BF"/>
                </a:solidFill>
                <a:latin typeface="Tahoma"/>
                <a:cs typeface="Tahoma"/>
              </a:rPr>
              <a:t>and</a:t>
            </a:r>
            <a:r>
              <a:rPr sz="1900" spc="20" dirty="0">
                <a:solidFill>
                  <a:srgbClr val="0070BF"/>
                </a:solidFill>
                <a:latin typeface="Tahoma"/>
                <a:cs typeface="Tahoma"/>
              </a:rPr>
              <a:t> </a:t>
            </a:r>
            <a:r>
              <a:rPr sz="1900" spc="-5" dirty="0">
                <a:solidFill>
                  <a:srgbClr val="0070BF"/>
                </a:solidFill>
                <a:latin typeface="Tahoma"/>
                <a:cs typeface="Tahoma"/>
              </a:rPr>
              <a:t>computation</a:t>
            </a:r>
            <a:r>
              <a:rPr sz="1900" spc="30" dirty="0">
                <a:solidFill>
                  <a:srgbClr val="0070BF"/>
                </a:solidFill>
                <a:latin typeface="Tahoma"/>
                <a:cs typeface="Tahoma"/>
              </a:rPr>
              <a:t> </a:t>
            </a:r>
            <a:r>
              <a:rPr sz="1900" dirty="0">
                <a:solidFill>
                  <a:srgbClr val="0070BF"/>
                </a:solidFill>
                <a:latin typeface="Tahoma"/>
                <a:cs typeface="Tahoma"/>
              </a:rPr>
              <a:t>to</a:t>
            </a:r>
            <a:r>
              <a:rPr sz="1900" spc="20" dirty="0">
                <a:solidFill>
                  <a:srgbClr val="0070BF"/>
                </a:solidFill>
                <a:latin typeface="Tahoma"/>
                <a:cs typeface="Tahoma"/>
              </a:rPr>
              <a:t> </a:t>
            </a:r>
            <a:r>
              <a:rPr sz="1900" spc="-10" dirty="0">
                <a:solidFill>
                  <a:srgbClr val="0070BF"/>
                </a:solidFill>
                <a:latin typeface="Tahoma"/>
                <a:cs typeface="Tahoma"/>
              </a:rPr>
              <a:t>overlap</a:t>
            </a:r>
            <a:endParaRPr sz="1900" dirty="0">
              <a:latin typeface="Tahoma"/>
              <a:cs typeface="Tahoma"/>
            </a:endParaRPr>
          </a:p>
          <a:p>
            <a:pPr marL="1155065" lvl="2" indent="-228600">
              <a:lnSpc>
                <a:spcPct val="100000"/>
              </a:lnSpc>
              <a:spcBef>
                <a:spcPts val="405"/>
              </a:spcBef>
              <a:buFont typeface="Wingdings"/>
              <a:buChar char=""/>
              <a:tabLst>
                <a:tab pos="1155700" algn="l"/>
              </a:tabLst>
            </a:pPr>
            <a:r>
              <a:rPr sz="1700" dirty="0">
                <a:latin typeface="Tahoma"/>
                <a:cs typeface="Tahoma"/>
              </a:rPr>
              <a:t>Recall</a:t>
            </a:r>
            <a:r>
              <a:rPr sz="1700" spc="-30" dirty="0">
                <a:latin typeface="Tahoma"/>
                <a:cs typeface="Tahoma"/>
              </a:rPr>
              <a:t> </a:t>
            </a:r>
            <a:r>
              <a:rPr sz="1700" spc="-5" dirty="0">
                <a:latin typeface="Tahoma"/>
                <a:cs typeface="Tahoma"/>
              </a:rPr>
              <a:t>historical</a:t>
            </a:r>
            <a:r>
              <a:rPr sz="1700" dirty="0">
                <a:latin typeface="Tahoma"/>
                <a:cs typeface="Tahoma"/>
              </a:rPr>
              <a:t> </a:t>
            </a:r>
            <a:r>
              <a:rPr sz="1700" spc="-5" dirty="0">
                <a:latin typeface="Tahoma"/>
                <a:cs typeface="Tahoma"/>
              </a:rPr>
              <a:t>evolution</a:t>
            </a:r>
            <a:r>
              <a:rPr sz="1700" spc="25" dirty="0">
                <a:latin typeface="Tahoma"/>
                <a:cs typeface="Tahoma"/>
              </a:rPr>
              <a:t> </a:t>
            </a:r>
            <a:r>
              <a:rPr sz="1700" spc="-5" dirty="0">
                <a:latin typeface="Tahoma"/>
                <a:cs typeface="Tahoma"/>
              </a:rPr>
              <a:t>from</a:t>
            </a:r>
            <a:r>
              <a:rPr sz="1700" dirty="0">
                <a:latin typeface="Tahoma"/>
                <a:cs typeface="Tahoma"/>
              </a:rPr>
              <a:t> </a:t>
            </a:r>
            <a:r>
              <a:rPr sz="1700" spc="-5" dirty="0">
                <a:latin typeface="Tahoma"/>
                <a:cs typeface="Tahoma"/>
              </a:rPr>
              <a:t>uni-programming</a:t>
            </a:r>
            <a:r>
              <a:rPr sz="1700" dirty="0">
                <a:latin typeface="Tahoma"/>
                <a:cs typeface="Tahoma"/>
              </a:rPr>
              <a:t> </a:t>
            </a:r>
            <a:r>
              <a:rPr sz="1700" spc="-5" dirty="0">
                <a:latin typeface="Tahoma"/>
                <a:cs typeface="Tahoma"/>
              </a:rPr>
              <a:t>to</a:t>
            </a:r>
            <a:r>
              <a:rPr sz="1700" spc="10" dirty="0">
                <a:latin typeface="Tahoma"/>
                <a:cs typeface="Tahoma"/>
              </a:rPr>
              <a:t> </a:t>
            </a:r>
            <a:r>
              <a:rPr sz="1700" spc="-5" dirty="0">
                <a:latin typeface="Tahoma"/>
                <a:cs typeface="Tahoma"/>
              </a:rPr>
              <a:t>multiprogramming</a:t>
            </a:r>
            <a:endParaRPr sz="1700" dirty="0">
              <a:latin typeface="Tahoma"/>
              <a:cs typeface="Tahoma"/>
            </a:endParaRPr>
          </a:p>
          <a:p>
            <a:pPr marL="756285" lvl="1" indent="-287655">
              <a:lnSpc>
                <a:spcPct val="100000"/>
              </a:lnSpc>
              <a:spcBef>
                <a:spcPts val="459"/>
              </a:spcBef>
              <a:buClr>
                <a:srgbClr val="000000"/>
              </a:buClr>
              <a:buChar char="–"/>
              <a:tabLst>
                <a:tab pos="756285" algn="l"/>
                <a:tab pos="756920" algn="l"/>
              </a:tabLst>
            </a:pPr>
            <a:r>
              <a:rPr sz="1900" spc="-5" dirty="0">
                <a:solidFill>
                  <a:srgbClr val="0070BF"/>
                </a:solidFill>
                <a:latin typeface="Tahoma"/>
                <a:cs typeface="Tahoma"/>
              </a:rPr>
              <a:t>Concurrent</a:t>
            </a:r>
            <a:r>
              <a:rPr sz="1900" spc="20" dirty="0">
                <a:solidFill>
                  <a:srgbClr val="0070BF"/>
                </a:solidFill>
                <a:latin typeface="Tahoma"/>
                <a:cs typeface="Tahoma"/>
              </a:rPr>
              <a:t> </a:t>
            </a:r>
            <a:r>
              <a:rPr sz="1900" spc="-5" dirty="0">
                <a:solidFill>
                  <a:srgbClr val="0070BF"/>
                </a:solidFill>
                <a:latin typeface="Tahoma"/>
                <a:cs typeface="Tahoma"/>
              </a:rPr>
              <a:t>execution</a:t>
            </a:r>
            <a:r>
              <a:rPr sz="1900" spc="15" dirty="0">
                <a:solidFill>
                  <a:srgbClr val="0070BF"/>
                </a:solidFill>
                <a:latin typeface="Tahoma"/>
                <a:cs typeface="Tahoma"/>
              </a:rPr>
              <a:t> </a:t>
            </a:r>
            <a:r>
              <a:rPr sz="1900" spc="-5" dirty="0">
                <a:solidFill>
                  <a:srgbClr val="0070BF"/>
                </a:solidFill>
                <a:latin typeface="Tahoma"/>
                <a:cs typeface="Tahoma"/>
              </a:rPr>
              <a:t>in</a:t>
            </a:r>
            <a:r>
              <a:rPr sz="1900" dirty="0">
                <a:solidFill>
                  <a:srgbClr val="0070BF"/>
                </a:solidFill>
                <a:latin typeface="Tahoma"/>
                <a:cs typeface="Tahoma"/>
              </a:rPr>
              <a:t> </a:t>
            </a:r>
            <a:r>
              <a:rPr sz="1900" spc="-5" dirty="0">
                <a:solidFill>
                  <a:srgbClr val="0070BF"/>
                </a:solidFill>
                <a:latin typeface="Tahoma"/>
                <a:cs typeface="Tahoma"/>
              </a:rPr>
              <a:t>multiprocessors</a:t>
            </a:r>
            <a:endParaRPr sz="1900" dirty="0">
              <a:latin typeface="Tahoma"/>
              <a:cs typeface="Tahoma"/>
            </a:endParaRPr>
          </a:p>
          <a:p>
            <a:pPr lvl="1">
              <a:lnSpc>
                <a:spcPct val="100000"/>
              </a:lnSpc>
              <a:spcBef>
                <a:spcPts val="20"/>
              </a:spcBef>
              <a:buFont typeface="Tahoma"/>
              <a:buChar char="–"/>
            </a:pPr>
            <a:endParaRPr sz="2900" dirty="0">
              <a:latin typeface="Tahoma"/>
              <a:cs typeface="Tahoma"/>
            </a:endParaRPr>
          </a:p>
          <a:p>
            <a:pPr marL="356235" indent="-344170">
              <a:lnSpc>
                <a:spcPct val="100000"/>
              </a:lnSpc>
              <a:buChar char="•"/>
              <a:tabLst>
                <a:tab pos="356235" algn="l"/>
                <a:tab pos="356870" algn="l"/>
              </a:tabLst>
            </a:pPr>
            <a:r>
              <a:rPr sz="2100" spc="-5" dirty="0">
                <a:latin typeface="Tahoma"/>
                <a:cs typeface="Tahoma"/>
              </a:rPr>
              <a:t>Takes</a:t>
            </a:r>
            <a:r>
              <a:rPr sz="2100" spc="-25" dirty="0">
                <a:latin typeface="Tahoma"/>
                <a:cs typeface="Tahoma"/>
              </a:rPr>
              <a:t> </a:t>
            </a:r>
            <a:r>
              <a:rPr sz="2100" spc="-5" dirty="0">
                <a:solidFill>
                  <a:srgbClr val="0070BF"/>
                </a:solidFill>
                <a:latin typeface="Tahoma"/>
                <a:cs typeface="Tahoma"/>
              </a:rPr>
              <a:t>less</a:t>
            </a:r>
            <a:r>
              <a:rPr sz="2100" spc="-20" dirty="0">
                <a:solidFill>
                  <a:srgbClr val="0070BF"/>
                </a:solidFill>
                <a:latin typeface="Tahoma"/>
                <a:cs typeface="Tahoma"/>
              </a:rPr>
              <a:t> </a:t>
            </a:r>
            <a:r>
              <a:rPr sz="2100" dirty="0">
                <a:solidFill>
                  <a:srgbClr val="0070BF"/>
                </a:solidFill>
                <a:latin typeface="Tahoma"/>
                <a:cs typeface="Tahoma"/>
              </a:rPr>
              <a:t>time</a:t>
            </a:r>
            <a:r>
              <a:rPr sz="2100" spc="-40" dirty="0">
                <a:solidFill>
                  <a:srgbClr val="0070BF"/>
                </a:solidFill>
                <a:latin typeface="Tahoma"/>
                <a:cs typeface="Tahoma"/>
              </a:rPr>
              <a:t> </a:t>
            </a:r>
            <a:r>
              <a:rPr sz="2100" spc="5" dirty="0">
                <a:solidFill>
                  <a:srgbClr val="0070BF"/>
                </a:solidFill>
                <a:latin typeface="Tahoma"/>
                <a:cs typeface="Tahoma"/>
              </a:rPr>
              <a:t>to</a:t>
            </a:r>
            <a:endParaRPr sz="2100" dirty="0">
              <a:latin typeface="Tahoma"/>
              <a:cs typeface="Tahoma"/>
            </a:endParaRPr>
          </a:p>
          <a:p>
            <a:pPr marL="756285" lvl="1" indent="-287655">
              <a:lnSpc>
                <a:spcPct val="100000"/>
              </a:lnSpc>
              <a:spcBef>
                <a:spcPts val="459"/>
              </a:spcBef>
              <a:buClr>
                <a:srgbClr val="000000"/>
              </a:buClr>
              <a:buChar char="–"/>
              <a:tabLst>
                <a:tab pos="756285" algn="l"/>
                <a:tab pos="756920" algn="l"/>
              </a:tabLst>
            </a:pPr>
            <a:r>
              <a:rPr sz="1900" spc="-5" dirty="0">
                <a:solidFill>
                  <a:srgbClr val="0070BF"/>
                </a:solidFill>
                <a:latin typeface="Tahoma"/>
                <a:cs typeface="Tahoma"/>
              </a:rPr>
              <a:t>Create/terminate</a:t>
            </a:r>
            <a:r>
              <a:rPr sz="1900" spc="50" dirty="0">
                <a:solidFill>
                  <a:srgbClr val="0070BF"/>
                </a:solidFill>
                <a:latin typeface="Tahoma"/>
                <a:cs typeface="Tahoma"/>
              </a:rPr>
              <a:t> </a:t>
            </a:r>
            <a:r>
              <a:rPr sz="1900" spc="-5" dirty="0">
                <a:latin typeface="Tahoma"/>
                <a:cs typeface="Tahoma"/>
              </a:rPr>
              <a:t>a thread</a:t>
            </a:r>
            <a:r>
              <a:rPr sz="1900" spc="15" dirty="0">
                <a:latin typeface="Tahoma"/>
                <a:cs typeface="Tahoma"/>
              </a:rPr>
              <a:t> </a:t>
            </a:r>
            <a:r>
              <a:rPr sz="1900" spc="-10" dirty="0">
                <a:latin typeface="Tahoma"/>
                <a:cs typeface="Tahoma"/>
              </a:rPr>
              <a:t>than</a:t>
            </a:r>
            <a:r>
              <a:rPr sz="1900" spc="25" dirty="0">
                <a:latin typeface="Tahoma"/>
                <a:cs typeface="Tahoma"/>
              </a:rPr>
              <a:t> </a:t>
            </a:r>
            <a:r>
              <a:rPr sz="1900" spc="-5" dirty="0">
                <a:latin typeface="Tahoma"/>
                <a:cs typeface="Tahoma"/>
              </a:rPr>
              <a:t>a</a:t>
            </a:r>
            <a:r>
              <a:rPr sz="1900" spc="-10" dirty="0">
                <a:latin typeface="Tahoma"/>
                <a:cs typeface="Tahoma"/>
              </a:rPr>
              <a:t> </a:t>
            </a:r>
            <a:r>
              <a:rPr sz="1900" spc="-5" dirty="0">
                <a:latin typeface="Tahoma"/>
                <a:cs typeface="Tahoma"/>
              </a:rPr>
              <a:t>process</a:t>
            </a:r>
            <a:endParaRPr sz="1900" dirty="0">
              <a:latin typeface="Tahoma"/>
              <a:cs typeface="Tahoma"/>
            </a:endParaRPr>
          </a:p>
          <a:p>
            <a:pPr marL="756285" lvl="1" indent="-287655">
              <a:lnSpc>
                <a:spcPct val="100000"/>
              </a:lnSpc>
              <a:spcBef>
                <a:spcPts val="459"/>
              </a:spcBef>
              <a:buClr>
                <a:srgbClr val="000000"/>
              </a:buClr>
              <a:buChar char="–"/>
              <a:tabLst>
                <a:tab pos="756285" algn="l"/>
                <a:tab pos="756920" algn="l"/>
              </a:tabLst>
            </a:pPr>
            <a:r>
              <a:rPr sz="1900" spc="-5" dirty="0">
                <a:solidFill>
                  <a:srgbClr val="0070BF"/>
                </a:solidFill>
                <a:latin typeface="Tahoma"/>
                <a:cs typeface="Tahoma"/>
              </a:rPr>
              <a:t>Switch</a:t>
            </a:r>
            <a:r>
              <a:rPr sz="1900" spc="30" dirty="0">
                <a:solidFill>
                  <a:srgbClr val="0070BF"/>
                </a:solidFill>
                <a:latin typeface="Tahoma"/>
                <a:cs typeface="Tahoma"/>
              </a:rPr>
              <a:t> </a:t>
            </a:r>
            <a:r>
              <a:rPr sz="1900" spc="-10" dirty="0">
                <a:solidFill>
                  <a:srgbClr val="0070BF"/>
                </a:solidFill>
                <a:latin typeface="Tahoma"/>
                <a:cs typeface="Tahoma"/>
              </a:rPr>
              <a:t>between</a:t>
            </a:r>
            <a:r>
              <a:rPr sz="1900" spc="30" dirty="0">
                <a:solidFill>
                  <a:srgbClr val="0070BF"/>
                </a:solidFill>
                <a:latin typeface="Tahoma"/>
                <a:cs typeface="Tahoma"/>
              </a:rPr>
              <a:t> </a:t>
            </a:r>
            <a:r>
              <a:rPr sz="1900" spc="-5" dirty="0">
                <a:solidFill>
                  <a:srgbClr val="0070BF"/>
                </a:solidFill>
                <a:latin typeface="Tahoma"/>
                <a:cs typeface="Tahoma"/>
              </a:rPr>
              <a:t>two</a:t>
            </a:r>
            <a:r>
              <a:rPr sz="1900" spc="25" dirty="0">
                <a:solidFill>
                  <a:srgbClr val="0070BF"/>
                </a:solidFill>
                <a:latin typeface="Tahoma"/>
                <a:cs typeface="Tahoma"/>
              </a:rPr>
              <a:t> </a:t>
            </a:r>
            <a:r>
              <a:rPr sz="1900" spc="-10" dirty="0">
                <a:solidFill>
                  <a:srgbClr val="0070BF"/>
                </a:solidFill>
                <a:latin typeface="Tahoma"/>
                <a:cs typeface="Tahoma"/>
              </a:rPr>
              <a:t>threads</a:t>
            </a:r>
            <a:r>
              <a:rPr sz="1900" spc="30" dirty="0">
                <a:solidFill>
                  <a:srgbClr val="0070BF"/>
                </a:solidFill>
                <a:latin typeface="Tahoma"/>
                <a:cs typeface="Tahoma"/>
              </a:rPr>
              <a:t> </a:t>
            </a:r>
            <a:r>
              <a:rPr sz="1900" spc="-5" dirty="0">
                <a:latin typeface="Tahoma"/>
                <a:cs typeface="Tahoma"/>
              </a:rPr>
              <a:t>within</a:t>
            </a:r>
            <a:r>
              <a:rPr sz="1900" spc="35" dirty="0">
                <a:latin typeface="Tahoma"/>
                <a:cs typeface="Tahoma"/>
              </a:rPr>
              <a:t> </a:t>
            </a:r>
            <a:r>
              <a:rPr sz="1900" spc="-5" dirty="0">
                <a:latin typeface="Tahoma"/>
                <a:cs typeface="Tahoma"/>
              </a:rPr>
              <a:t>the</a:t>
            </a:r>
            <a:r>
              <a:rPr sz="1900" spc="10" dirty="0">
                <a:latin typeface="Tahoma"/>
                <a:cs typeface="Tahoma"/>
              </a:rPr>
              <a:t> </a:t>
            </a:r>
            <a:r>
              <a:rPr sz="1900" dirty="0">
                <a:latin typeface="Tahoma"/>
                <a:cs typeface="Tahoma"/>
              </a:rPr>
              <a:t>same</a:t>
            </a:r>
            <a:r>
              <a:rPr sz="1900" spc="15" dirty="0">
                <a:latin typeface="Tahoma"/>
                <a:cs typeface="Tahoma"/>
              </a:rPr>
              <a:t> </a:t>
            </a:r>
            <a:r>
              <a:rPr sz="1900" spc="-5" dirty="0">
                <a:latin typeface="Tahoma"/>
                <a:cs typeface="Tahoma"/>
              </a:rPr>
              <a:t>process</a:t>
            </a:r>
            <a:endParaRPr sz="1900" dirty="0">
              <a:latin typeface="Tahoma"/>
              <a:cs typeface="Tahom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9082" y="807240"/>
            <a:ext cx="2552700" cy="452120"/>
          </a:xfrm>
          <a:prstGeom prst="rect">
            <a:avLst/>
          </a:prstGeom>
        </p:spPr>
        <p:txBody>
          <a:bodyPr vert="horz" wrap="square" lIns="0" tIns="12065" rIns="0" bIns="0" rtlCol="0">
            <a:spAutoFit/>
          </a:bodyPr>
          <a:lstStyle/>
          <a:p>
            <a:pPr marL="12700">
              <a:lnSpc>
                <a:spcPct val="100000"/>
              </a:lnSpc>
              <a:spcBef>
                <a:spcPts val="95"/>
              </a:spcBef>
            </a:pPr>
            <a:r>
              <a:rPr spc="-5" dirty="0"/>
              <a:t>Uses</a:t>
            </a:r>
            <a:r>
              <a:rPr spc="-30" dirty="0"/>
              <a:t> </a:t>
            </a:r>
            <a:r>
              <a:rPr spc="5" dirty="0"/>
              <a:t>of</a:t>
            </a:r>
            <a:r>
              <a:rPr spc="-35" dirty="0"/>
              <a:t> </a:t>
            </a:r>
            <a:r>
              <a:rPr spc="-10" dirty="0"/>
              <a:t>Threads</a:t>
            </a:r>
          </a:p>
        </p:txBody>
      </p:sp>
      <p:sp>
        <p:nvSpPr>
          <p:cNvPr id="3" name="object 3"/>
          <p:cNvSpPr txBox="1"/>
          <p:nvPr/>
        </p:nvSpPr>
        <p:spPr>
          <a:xfrm>
            <a:off x="860584" y="1547597"/>
            <a:ext cx="5473700" cy="1107440"/>
          </a:xfrm>
          <a:prstGeom prst="rect">
            <a:avLst/>
          </a:prstGeom>
        </p:spPr>
        <p:txBody>
          <a:bodyPr vert="horz" wrap="square" lIns="0" tIns="78105" rIns="0" bIns="0" rtlCol="0">
            <a:spAutoFit/>
          </a:bodyPr>
          <a:lstStyle/>
          <a:p>
            <a:pPr marL="468630" indent="-456565">
              <a:lnSpc>
                <a:spcPct val="100000"/>
              </a:lnSpc>
              <a:spcBef>
                <a:spcPts val="615"/>
              </a:spcBef>
              <a:buAutoNum type="arabicPeriod"/>
              <a:tabLst>
                <a:tab pos="468630" algn="l"/>
                <a:tab pos="469265" algn="l"/>
              </a:tabLst>
            </a:pPr>
            <a:r>
              <a:rPr sz="2100" spc="-5" dirty="0">
                <a:latin typeface="Tahoma"/>
                <a:cs typeface="Tahoma"/>
              </a:rPr>
              <a:t>Overlap</a:t>
            </a:r>
            <a:r>
              <a:rPr sz="2100" dirty="0">
                <a:latin typeface="Tahoma"/>
                <a:cs typeface="Tahoma"/>
              </a:rPr>
              <a:t> </a:t>
            </a:r>
            <a:r>
              <a:rPr sz="2100" spc="-5" dirty="0">
                <a:latin typeface="Tahoma"/>
                <a:cs typeface="Tahoma"/>
              </a:rPr>
              <a:t>foreground</a:t>
            </a:r>
            <a:r>
              <a:rPr sz="2100" dirty="0">
                <a:latin typeface="Tahoma"/>
                <a:cs typeface="Tahoma"/>
              </a:rPr>
              <a:t> with</a:t>
            </a:r>
            <a:r>
              <a:rPr sz="2100" spc="-15" dirty="0">
                <a:latin typeface="Tahoma"/>
                <a:cs typeface="Tahoma"/>
              </a:rPr>
              <a:t> </a:t>
            </a:r>
            <a:r>
              <a:rPr sz="2100" dirty="0">
                <a:latin typeface="Tahoma"/>
                <a:cs typeface="Tahoma"/>
              </a:rPr>
              <a:t>background </a:t>
            </a:r>
            <a:r>
              <a:rPr sz="2100" spc="-5" dirty="0">
                <a:latin typeface="Tahoma"/>
                <a:cs typeface="Tahoma"/>
              </a:rPr>
              <a:t>work</a:t>
            </a:r>
            <a:endParaRPr sz="2100">
              <a:latin typeface="Tahoma"/>
              <a:cs typeface="Tahoma"/>
            </a:endParaRPr>
          </a:p>
          <a:p>
            <a:pPr marL="756285" lvl="1" indent="-287655">
              <a:lnSpc>
                <a:spcPct val="100000"/>
              </a:lnSpc>
              <a:spcBef>
                <a:spcPts val="465"/>
              </a:spcBef>
              <a:buChar char="–"/>
              <a:tabLst>
                <a:tab pos="756285" algn="l"/>
                <a:tab pos="756920" algn="l"/>
              </a:tabLst>
            </a:pPr>
            <a:r>
              <a:rPr sz="1900" spc="-10" dirty="0">
                <a:latin typeface="Tahoma"/>
                <a:cs typeface="Tahoma"/>
              </a:rPr>
              <a:t>Decouple</a:t>
            </a:r>
            <a:r>
              <a:rPr sz="1900" spc="25" dirty="0">
                <a:latin typeface="Tahoma"/>
                <a:cs typeface="Tahoma"/>
              </a:rPr>
              <a:t> </a:t>
            </a:r>
            <a:r>
              <a:rPr sz="1900" spc="-5" dirty="0">
                <a:latin typeface="Tahoma"/>
                <a:cs typeface="Tahoma"/>
              </a:rPr>
              <a:t>interactions</a:t>
            </a:r>
            <a:r>
              <a:rPr sz="1900" spc="50" dirty="0">
                <a:latin typeface="Tahoma"/>
                <a:cs typeface="Tahoma"/>
              </a:rPr>
              <a:t> </a:t>
            </a:r>
            <a:r>
              <a:rPr sz="1900" spc="-10" dirty="0">
                <a:latin typeface="Tahoma"/>
                <a:cs typeface="Tahoma"/>
              </a:rPr>
              <a:t>from</a:t>
            </a:r>
            <a:r>
              <a:rPr sz="1900" dirty="0">
                <a:latin typeface="Tahoma"/>
                <a:cs typeface="Tahoma"/>
              </a:rPr>
              <a:t> </a:t>
            </a:r>
            <a:r>
              <a:rPr sz="1900" spc="-5" dirty="0">
                <a:latin typeface="Tahoma"/>
                <a:cs typeface="Tahoma"/>
              </a:rPr>
              <a:t>processing</a:t>
            </a:r>
            <a:endParaRPr sz="1900">
              <a:latin typeface="Tahoma"/>
              <a:cs typeface="Tahoma"/>
            </a:endParaRPr>
          </a:p>
          <a:p>
            <a:pPr marL="756285" lvl="1" indent="-287655">
              <a:lnSpc>
                <a:spcPct val="100000"/>
              </a:lnSpc>
              <a:spcBef>
                <a:spcPts val="455"/>
              </a:spcBef>
              <a:buChar char="–"/>
              <a:tabLst>
                <a:tab pos="756285" algn="l"/>
                <a:tab pos="756920" algn="l"/>
              </a:tabLst>
            </a:pPr>
            <a:r>
              <a:rPr sz="1900" spc="-10" dirty="0">
                <a:latin typeface="Tahoma"/>
                <a:cs typeface="Tahoma"/>
              </a:rPr>
              <a:t>For</a:t>
            </a:r>
            <a:r>
              <a:rPr sz="1900" spc="25" dirty="0">
                <a:latin typeface="Tahoma"/>
                <a:cs typeface="Tahoma"/>
              </a:rPr>
              <a:t> </a:t>
            </a:r>
            <a:r>
              <a:rPr sz="1900" spc="-5" dirty="0">
                <a:latin typeface="Tahoma"/>
                <a:cs typeface="Tahoma"/>
              </a:rPr>
              <a:t>instance</a:t>
            </a:r>
            <a:r>
              <a:rPr sz="1900" spc="10" dirty="0">
                <a:latin typeface="Tahoma"/>
                <a:cs typeface="Tahoma"/>
              </a:rPr>
              <a:t> </a:t>
            </a:r>
            <a:r>
              <a:rPr sz="1900" spc="-5" dirty="0">
                <a:latin typeface="Tahoma"/>
                <a:cs typeface="Tahoma"/>
              </a:rPr>
              <a:t>processing</a:t>
            </a:r>
            <a:r>
              <a:rPr sz="1900" spc="40" dirty="0">
                <a:latin typeface="Tahoma"/>
                <a:cs typeface="Tahoma"/>
              </a:rPr>
              <a:t> </a:t>
            </a:r>
            <a:r>
              <a:rPr sz="1900" spc="-5" dirty="0">
                <a:latin typeface="Tahoma"/>
                <a:cs typeface="Tahoma"/>
              </a:rPr>
              <a:t>message</a:t>
            </a:r>
            <a:r>
              <a:rPr sz="1900" spc="10" dirty="0">
                <a:latin typeface="Tahoma"/>
                <a:cs typeface="Tahoma"/>
              </a:rPr>
              <a:t> </a:t>
            </a:r>
            <a:r>
              <a:rPr sz="1900" spc="-10" dirty="0">
                <a:latin typeface="Tahoma"/>
                <a:cs typeface="Tahoma"/>
              </a:rPr>
              <a:t>requests</a:t>
            </a:r>
            <a:endParaRPr sz="1900">
              <a:latin typeface="Tahoma"/>
              <a:cs typeface="Tahoma"/>
            </a:endParaRPr>
          </a:p>
        </p:txBody>
      </p:sp>
      <p:sp>
        <p:nvSpPr>
          <p:cNvPr id="4" name="object 4"/>
          <p:cNvSpPr txBox="1"/>
          <p:nvPr/>
        </p:nvSpPr>
        <p:spPr>
          <a:xfrm>
            <a:off x="860584" y="2937532"/>
            <a:ext cx="3453765" cy="760095"/>
          </a:xfrm>
          <a:prstGeom prst="rect">
            <a:avLst/>
          </a:prstGeom>
        </p:spPr>
        <p:txBody>
          <a:bodyPr vert="horz" wrap="square" lIns="0" tIns="78105" rIns="0" bIns="0" rtlCol="0">
            <a:spAutoFit/>
          </a:bodyPr>
          <a:lstStyle/>
          <a:p>
            <a:pPr marL="12700">
              <a:lnSpc>
                <a:spcPct val="100000"/>
              </a:lnSpc>
              <a:spcBef>
                <a:spcPts val="615"/>
              </a:spcBef>
              <a:tabLst>
                <a:tab pos="468630" algn="l"/>
              </a:tabLst>
            </a:pPr>
            <a:r>
              <a:rPr sz="2100" dirty="0">
                <a:latin typeface="Tahoma"/>
                <a:cs typeface="Tahoma"/>
              </a:rPr>
              <a:t>2.	Asynchronous</a:t>
            </a:r>
            <a:r>
              <a:rPr sz="2100" spc="-35" dirty="0">
                <a:latin typeface="Tahoma"/>
                <a:cs typeface="Tahoma"/>
              </a:rPr>
              <a:t> </a:t>
            </a:r>
            <a:r>
              <a:rPr sz="2100" spc="-5" dirty="0">
                <a:latin typeface="Tahoma"/>
                <a:cs typeface="Tahoma"/>
              </a:rPr>
              <a:t>processing</a:t>
            </a:r>
            <a:endParaRPr sz="2100">
              <a:latin typeface="Tahoma"/>
              <a:cs typeface="Tahoma"/>
            </a:endParaRPr>
          </a:p>
          <a:p>
            <a:pPr marL="469265">
              <a:lnSpc>
                <a:spcPct val="100000"/>
              </a:lnSpc>
              <a:spcBef>
                <a:spcPts val="465"/>
              </a:spcBef>
              <a:tabLst>
                <a:tab pos="756285" algn="l"/>
              </a:tabLst>
            </a:pPr>
            <a:r>
              <a:rPr sz="1900" spc="-5" dirty="0">
                <a:latin typeface="Tahoma"/>
                <a:cs typeface="Tahoma"/>
              </a:rPr>
              <a:t>–	Backup</a:t>
            </a:r>
            <a:r>
              <a:rPr sz="1900" spc="5" dirty="0">
                <a:latin typeface="Tahoma"/>
                <a:cs typeface="Tahoma"/>
              </a:rPr>
              <a:t> </a:t>
            </a:r>
            <a:r>
              <a:rPr sz="1900" spc="-5" dirty="0">
                <a:latin typeface="Tahoma"/>
                <a:cs typeface="Tahoma"/>
              </a:rPr>
              <a:t>while</a:t>
            </a:r>
            <a:r>
              <a:rPr sz="1900" spc="15" dirty="0">
                <a:latin typeface="Tahoma"/>
                <a:cs typeface="Tahoma"/>
              </a:rPr>
              <a:t> </a:t>
            </a:r>
            <a:r>
              <a:rPr sz="1900" spc="-10" dirty="0">
                <a:latin typeface="Tahoma"/>
                <a:cs typeface="Tahoma"/>
              </a:rPr>
              <a:t>editing</a:t>
            </a:r>
            <a:endParaRPr sz="1900">
              <a:latin typeface="Tahoma"/>
              <a:cs typeface="Tahoma"/>
            </a:endParaRPr>
          </a:p>
        </p:txBody>
      </p:sp>
      <p:sp>
        <p:nvSpPr>
          <p:cNvPr id="5" name="object 5"/>
          <p:cNvSpPr txBox="1"/>
          <p:nvPr/>
        </p:nvSpPr>
        <p:spPr>
          <a:xfrm>
            <a:off x="860584" y="3980020"/>
            <a:ext cx="4050665" cy="759460"/>
          </a:xfrm>
          <a:prstGeom prst="rect">
            <a:avLst/>
          </a:prstGeom>
        </p:spPr>
        <p:txBody>
          <a:bodyPr vert="horz" wrap="square" lIns="0" tIns="78105" rIns="0" bIns="0" rtlCol="0">
            <a:spAutoFit/>
          </a:bodyPr>
          <a:lstStyle/>
          <a:p>
            <a:pPr marL="12700">
              <a:lnSpc>
                <a:spcPct val="100000"/>
              </a:lnSpc>
              <a:spcBef>
                <a:spcPts val="615"/>
              </a:spcBef>
              <a:tabLst>
                <a:tab pos="468630" algn="l"/>
              </a:tabLst>
            </a:pPr>
            <a:r>
              <a:rPr sz="2100" dirty="0">
                <a:latin typeface="Tahoma"/>
                <a:cs typeface="Tahoma"/>
              </a:rPr>
              <a:t>3.	</a:t>
            </a:r>
            <a:r>
              <a:rPr sz="2100" spc="-5" dirty="0">
                <a:latin typeface="Tahoma"/>
                <a:cs typeface="Tahoma"/>
              </a:rPr>
              <a:t>Speed </a:t>
            </a:r>
            <a:r>
              <a:rPr sz="2100" dirty="0">
                <a:latin typeface="Tahoma"/>
                <a:cs typeface="Tahoma"/>
              </a:rPr>
              <a:t>up</a:t>
            </a:r>
            <a:r>
              <a:rPr sz="2100" spc="-5" dirty="0">
                <a:latin typeface="Tahoma"/>
                <a:cs typeface="Tahoma"/>
              </a:rPr>
              <a:t> execution</a:t>
            </a:r>
            <a:endParaRPr sz="2100">
              <a:latin typeface="Tahoma"/>
              <a:cs typeface="Tahoma"/>
            </a:endParaRPr>
          </a:p>
          <a:p>
            <a:pPr marL="469265">
              <a:lnSpc>
                <a:spcPct val="100000"/>
              </a:lnSpc>
              <a:spcBef>
                <a:spcPts val="465"/>
              </a:spcBef>
              <a:tabLst>
                <a:tab pos="756285" algn="l"/>
              </a:tabLst>
            </a:pPr>
            <a:r>
              <a:rPr sz="1900" spc="-5" dirty="0">
                <a:latin typeface="Tahoma"/>
                <a:cs typeface="Tahoma"/>
              </a:rPr>
              <a:t>–	</a:t>
            </a:r>
            <a:r>
              <a:rPr sz="1900" spc="-10" dirty="0">
                <a:latin typeface="Tahoma"/>
                <a:cs typeface="Tahoma"/>
              </a:rPr>
              <a:t>Parallelize</a:t>
            </a:r>
            <a:r>
              <a:rPr sz="1900" spc="50" dirty="0">
                <a:latin typeface="Tahoma"/>
                <a:cs typeface="Tahoma"/>
              </a:rPr>
              <a:t> </a:t>
            </a:r>
            <a:r>
              <a:rPr sz="1900" spc="-10" dirty="0">
                <a:latin typeface="Tahoma"/>
                <a:cs typeface="Tahoma"/>
              </a:rPr>
              <a:t>independent</a:t>
            </a:r>
            <a:r>
              <a:rPr sz="1900" spc="75" dirty="0">
                <a:latin typeface="Tahoma"/>
                <a:cs typeface="Tahoma"/>
              </a:rPr>
              <a:t> </a:t>
            </a:r>
            <a:r>
              <a:rPr sz="1900" spc="-5" dirty="0">
                <a:latin typeface="Tahoma"/>
                <a:cs typeface="Tahoma"/>
              </a:rPr>
              <a:t>actions</a:t>
            </a:r>
            <a:endParaRPr sz="1900">
              <a:latin typeface="Tahoma"/>
              <a:cs typeface="Tahoma"/>
            </a:endParaRPr>
          </a:p>
        </p:txBody>
      </p:sp>
      <p:sp>
        <p:nvSpPr>
          <p:cNvPr id="6" name="object 6"/>
          <p:cNvSpPr txBox="1"/>
          <p:nvPr/>
        </p:nvSpPr>
        <p:spPr>
          <a:xfrm>
            <a:off x="860584" y="5022233"/>
            <a:ext cx="5241925" cy="1049655"/>
          </a:xfrm>
          <a:prstGeom prst="rect">
            <a:avLst/>
          </a:prstGeom>
        </p:spPr>
        <p:txBody>
          <a:bodyPr vert="horz" wrap="square" lIns="0" tIns="78105" rIns="0" bIns="0" rtlCol="0">
            <a:spAutoFit/>
          </a:bodyPr>
          <a:lstStyle/>
          <a:p>
            <a:pPr marL="12700">
              <a:lnSpc>
                <a:spcPct val="100000"/>
              </a:lnSpc>
              <a:spcBef>
                <a:spcPts val="615"/>
              </a:spcBef>
              <a:tabLst>
                <a:tab pos="468630" algn="l"/>
              </a:tabLst>
            </a:pPr>
            <a:r>
              <a:rPr sz="2100" dirty="0">
                <a:latin typeface="Tahoma"/>
                <a:cs typeface="Tahoma"/>
              </a:rPr>
              <a:t>4.	Modular</a:t>
            </a:r>
            <a:r>
              <a:rPr sz="2100" spc="-40" dirty="0">
                <a:latin typeface="Tahoma"/>
                <a:cs typeface="Tahoma"/>
              </a:rPr>
              <a:t> </a:t>
            </a:r>
            <a:r>
              <a:rPr sz="2100" spc="-5" dirty="0">
                <a:latin typeface="Tahoma"/>
                <a:cs typeface="Tahoma"/>
              </a:rPr>
              <a:t>program</a:t>
            </a:r>
            <a:r>
              <a:rPr sz="2100" spc="-15" dirty="0">
                <a:latin typeface="Tahoma"/>
                <a:cs typeface="Tahoma"/>
              </a:rPr>
              <a:t> </a:t>
            </a:r>
            <a:r>
              <a:rPr sz="2100" dirty="0">
                <a:latin typeface="Tahoma"/>
                <a:cs typeface="Tahoma"/>
              </a:rPr>
              <a:t>structure</a:t>
            </a:r>
            <a:endParaRPr sz="2100">
              <a:latin typeface="Tahoma"/>
              <a:cs typeface="Tahoma"/>
            </a:endParaRPr>
          </a:p>
          <a:p>
            <a:pPr marL="756285" marR="5080" indent="-287020">
              <a:lnSpc>
                <a:spcPct val="100000"/>
              </a:lnSpc>
              <a:spcBef>
                <a:spcPts val="465"/>
              </a:spcBef>
              <a:tabLst>
                <a:tab pos="756285" algn="l"/>
              </a:tabLst>
            </a:pPr>
            <a:r>
              <a:rPr sz="1900" spc="-5" dirty="0">
                <a:latin typeface="Tahoma"/>
                <a:cs typeface="Tahoma"/>
              </a:rPr>
              <a:t>–	Must </a:t>
            </a:r>
            <a:r>
              <a:rPr sz="1900" spc="-10" dirty="0">
                <a:latin typeface="Tahoma"/>
                <a:cs typeface="Tahoma"/>
              </a:rPr>
              <a:t>be</a:t>
            </a:r>
            <a:r>
              <a:rPr sz="1900" spc="15" dirty="0">
                <a:latin typeface="Tahoma"/>
                <a:cs typeface="Tahoma"/>
              </a:rPr>
              <a:t> </a:t>
            </a:r>
            <a:r>
              <a:rPr sz="1900" spc="-5" dirty="0">
                <a:latin typeface="Tahoma"/>
                <a:cs typeface="Tahoma"/>
              </a:rPr>
              <a:t>careful</a:t>
            </a:r>
            <a:r>
              <a:rPr sz="1900" spc="10" dirty="0">
                <a:latin typeface="Tahoma"/>
                <a:cs typeface="Tahoma"/>
              </a:rPr>
              <a:t> </a:t>
            </a:r>
            <a:r>
              <a:rPr sz="1900" spc="-5" dirty="0">
                <a:latin typeface="Tahoma"/>
                <a:cs typeface="Tahoma"/>
              </a:rPr>
              <a:t>here,</a:t>
            </a:r>
            <a:r>
              <a:rPr sz="1900" spc="25" dirty="0">
                <a:latin typeface="Tahoma"/>
                <a:cs typeface="Tahoma"/>
              </a:rPr>
              <a:t> </a:t>
            </a:r>
            <a:r>
              <a:rPr sz="1900" dirty="0">
                <a:latin typeface="Tahoma"/>
                <a:cs typeface="Tahoma"/>
              </a:rPr>
              <a:t>not</a:t>
            </a:r>
            <a:r>
              <a:rPr sz="1900" spc="-5" dirty="0">
                <a:latin typeface="Tahoma"/>
                <a:cs typeface="Tahoma"/>
              </a:rPr>
              <a:t> </a:t>
            </a:r>
            <a:r>
              <a:rPr sz="1900" dirty="0">
                <a:latin typeface="Tahoma"/>
                <a:cs typeface="Tahoma"/>
              </a:rPr>
              <a:t>to</a:t>
            </a:r>
            <a:r>
              <a:rPr sz="1900" spc="5" dirty="0">
                <a:latin typeface="Tahoma"/>
                <a:cs typeface="Tahoma"/>
              </a:rPr>
              <a:t> </a:t>
            </a:r>
            <a:r>
              <a:rPr sz="1900" spc="-10" dirty="0">
                <a:latin typeface="Tahoma"/>
                <a:cs typeface="Tahoma"/>
              </a:rPr>
              <a:t>introduce</a:t>
            </a:r>
            <a:r>
              <a:rPr sz="1900" spc="55" dirty="0">
                <a:latin typeface="Tahoma"/>
                <a:cs typeface="Tahoma"/>
              </a:rPr>
              <a:t> </a:t>
            </a:r>
            <a:r>
              <a:rPr sz="1900" spc="-5" dirty="0">
                <a:latin typeface="Tahoma"/>
                <a:cs typeface="Tahoma"/>
              </a:rPr>
              <a:t>too </a:t>
            </a:r>
            <a:r>
              <a:rPr sz="1900" spc="-580" dirty="0">
                <a:latin typeface="Tahoma"/>
                <a:cs typeface="Tahoma"/>
              </a:rPr>
              <a:t> </a:t>
            </a:r>
            <a:r>
              <a:rPr sz="1900" spc="-5" dirty="0">
                <a:latin typeface="Tahoma"/>
                <a:cs typeface="Tahoma"/>
              </a:rPr>
              <a:t>much</a:t>
            </a:r>
            <a:r>
              <a:rPr sz="1900" spc="10" dirty="0">
                <a:latin typeface="Tahoma"/>
                <a:cs typeface="Tahoma"/>
              </a:rPr>
              <a:t> </a:t>
            </a:r>
            <a:r>
              <a:rPr sz="1900" spc="-5" dirty="0">
                <a:latin typeface="Tahoma"/>
                <a:cs typeface="Tahoma"/>
              </a:rPr>
              <a:t>extra</a:t>
            </a:r>
            <a:r>
              <a:rPr sz="1900" spc="20" dirty="0">
                <a:latin typeface="Tahoma"/>
                <a:cs typeface="Tahoma"/>
              </a:rPr>
              <a:t> </a:t>
            </a:r>
            <a:r>
              <a:rPr sz="1900" spc="-5" dirty="0">
                <a:latin typeface="Tahoma"/>
                <a:cs typeface="Tahoma"/>
              </a:rPr>
              <a:t>overhead</a:t>
            </a:r>
            <a:endParaRPr sz="1900">
              <a:latin typeface="Tahoma"/>
              <a:cs typeface="Tahoma"/>
            </a:endParaRPr>
          </a:p>
        </p:txBody>
      </p:sp>
      <p:grpSp>
        <p:nvGrpSpPr>
          <p:cNvPr id="7" name="object 7"/>
          <p:cNvGrpSpPr/>
          <p:nvPr/>
        </p:nvGrpSpPr>
        <p:grpSpPr>
          <a:xfrm>
            <a:off x="6609588" y="1865375"/>
            <a:ext cx="2386965" cy="802005"/>
            <a:chOff x="6609588" y="1865375"/>
            <a:chExt cx="2386965" cy="802005"/>
          </a:xfrm>
        </p:grpSpPr>
        <p:sp>
          <p:nvSpPr>
            <p:cNvPr id="8" name="object 8"/>
            <p:cNvSpPr/>
            <p:nvPr/>
          </p:nvSpPr>
          <p:spPr>
            <a:xfrm>
              <a:off x="6614160" y="1871471"/>
              <a:ext cx="2376170" cy="791210"/>
            </a:xfrm>
            <a:custGeom>
              <a:avLst/>
              <a:gdLst/>
              <a:ahLst/>
              <a:cxnLst/>
              <a:rect l="l" t="t" r="r" b="b"/>
              <a:pathLst>
                <a:path w="2376170" h="791210">
                  <a:moveTo>
                    <a:pt x="2375916" y="790955"/>
                  </a:moveTo>
                  <a:lnTo>
                    <a:pt x="0" y="790955"/>
                  </a:lnTo>
                  <a:lnTo>
                    <a:pt x="0" y="0"/>
                  </a:lnTo>
                  <a:lnTo>
                    <a:pt x="2375916" y="0"/>
                  </a:lnTo>
                  <a:lnTo>
                    <a:pt x="2375916" y="790955"/>
                  </a:lnTo>
                  <a:close/>
                </a:path>
              </a:pathLst>
            </a:custGeom>
            <a:solidFill>
              <a:srgbClr val="BADFE2"/>
            </a:solidFill>
          </p:spPr>
          <p:txBody>
            <a:bodyPr wrap="square" lIns="0" tIns="0" rIns="0" bIns="0" rtlCol="0"/>
            <a:lstStyle/>
            <a:p>
              <a:endParaRPr/>
            </a:p>
          </p:txBody>
        </p:sp>
        <p:sp>
          <p:nvSpPr>
            <p:cNvPr id="9" name="object 9"/>
            <p:cNvSpPr/>
            <p:nvPr/>
          </p:nvSpPr>
          <p:spPr>
            <a:xfrm>
              <a:off x="6609588" y="1865375"/>
              <a:ext cx="2386965" cy="802005"/>
            </a:xfrm>
            <a:custGeom>
              <a:avLst/>
              <a:gdLst/>
              <a:ahLst/>
              <a:cxnLst/>
              <a:rect l="l" t="t" r="r" b="b"/>
              <a:pathLst>
                <a:path w="2386965" h="802005">
                  <a:moveTo>
                    <a:pt x="2386584" y="801624"/>
                  </a:moveTo>
                  <a:lnTo>
                    <a:pt x="0" y="801624"/>
                  </a:lnTo>
                  <a:lnTo>
                    <a:pt x="0" y="0"/>
                  </a:lnTo>
                  <a:lnTo>
                    <a:pt x="2386584" y="0"/>
                  </a:lnTo>
                  <a:lnTo>
                    <a:pt x="2386584" y="6096"/>
                  </a:lnTo>
                  <a:lnTo>
                    <a:pt x="9144" y="6096"/>
                  </a:lnTo>
                  <a:lnTo>
                    <a:pt x="4572" y="10668"/>
                  </a:lnTo>
                  <a:lnTo>
                    <a:pt x="9144" y="10668"/>
                  </a:lnTo>
                  <a:lnTo>
                    <a:pt x="9144" y="792479"/>
                  </a:lnTo>
                  <a:lnTo>
                    <a:pt x="4572" y="792479"/>
                  </a:lnTo>
                  <a:lnTo>
                    <a:pt x="9144" y="797052"/>
                  </a:lnTo>
                  <a:lnTo>
                    <a:pt x="2386584" y="797052"/>
                  </a:lnTo>
                  <a:lnTo>
                    <a:pt x="2386584" y="801624"/>
                  </a:lnTo>
                  <a:close/>
                </a:path>
                <a:path w="2386965" h="802005">
                  <a:moveTo>
                    <a:pt x="9144" y="10668"/>
                  </a:moveTo>
                  <a:lnTo>
                    <a:pt x="4572" y="10668"/>
                  </a:lnTo>
                  <a:lnTo>
                    <a:pt x="9144" y="6096"/>
                  </a:lnTo>
                  <a:lnTo>
                    <a:pt x="9144" y="10668"/>
                  </a:lnTo>
                  <a:close/>
                </a:path>
                <a:path w="2386965" h="802005">
                  <a:moveTo>
                    <a:pt x="2375916" y="10668"/>
                  </a:moveTo>
                  <a:lnTo>
                    <a:pt x="9144" y="10668"/>
                  </a:lnTo>
                  <a:lnTo>
                    <a:pt x="9144" y="6096"/>
                  </a:lnTo>
                  <a:lnTo>
                    <a:pt x="2375916" y="6096"/>
                  </a:lnTo>
                  <a:lnTo>
                    <a:pt x="2375916" y="10668"/>
                  </a:lnTo>
                  <a:close/>
                </a:path>
                <a:path w="2386965" h="802005">
                  <a:moveTo>
                    <a:pt x="2375916" y="797052"/>
                  </a:moveTo>
                  <a:lnTo>
                    <a:pt x="2375916" y="6096"/>
                  </a:lnTo>
                  <a:lnTo>
                    <a:pt x="2380488" y="10668"/>
                  </a:lnTo>
                  <a:lnTo>
                    <a:pt x="2386584" y="10668"/>
                  </a:lnTo>
                  <a:lnTo>
                    <a:pt x="2386584" y="792479"/>
                  </a:lnTo>
                  <a:lnTo>
                    <a:pt x="2380488" y="792479"/>
                  </a:lnTo>
                  <a:lnTo>
                    <a:pt x="2375916" y="797052"/>
                  </a:lnTo>
                  <a:close/>
                </a:path>
                <a:path w="2386965" h="802005">
                  <a:moveTo>
                    <a:pt x="2386584" y="10668"/>
                  </a:moveTo>
                  <a:lnTo>
                    <a:pt x="2380488" y="10668"/>
                  </a:lnTo>
                  <a:lnTo>
                    <a:pt x="2375916" y="6096"/>
                  </a:lnTo>
                  <a:lnTo>
                    <a:pt x="2386584" y="6096"/>
                  </a:lnTo>
                  <a:lnTo>
                    <a:pt x="2386584" y="10668"/>
                  </a:lnTo>
                  <a:close/>
                </a:path>
                <a:path w="2386965" h="802005">
                  <a:moveTo>
                    <a:pt x="9144" y="797052"/>
                  </a:moveTo>
                  <a:lnTo>
                    <a:pt x="4572" y="792479"/>
                  </a:lnTo>
                  <a:lnTo>
                    <a:pt x="9144" y="792479"/>
                  </a:lnTo>
                  <a:lnTo>
                    <a:pt x="9144" y="797052"/>
                  </a:lnTo>
                  <a:close/>
                </a:path>
                <a:path w="2386965" h="802005">
                  <a:moveTo>
                    <a:pt x="2375916" y="797052"/>
                  </a:moveTo>
                  <a:lnTo>
                    <a:pt x="9144" y="797052"/>
                  </a:lnTo>
                  <a:lnTo>
                    <a:pt x="9144" y="792479"/>
                  </a:lnTo>
                  <a:lnTo>
                    <a:pt x="2375916" y="792479"/>
                  </a:lnTo>
                  <a:lnTo>
                    <a:pt x="2375916" y="797052"/>
                  </a:lnTo>
                  <a:close/>
                </a:path>
                <a:path w="2386965" h="802005">
                  <a:moveTo>
                    <a:pt x="2386584" y="797052"/>
                  </a:moveTo>
                  <a:lnTo>
                    <a:pt x="2375916" y="797052"/>
                  </a:lnTo>
                  <a:lnTo>
                    <a:pt x="2380488" y="792479"/>
                  </a:lnTo>
                  <a:lnTo>
                    <a:pt x="2386584" y="792479"/>
                  </a:lnTo>
                  <a:lnTo>
                    <a:pt x="2386584" y="797052"/>
                  </a:lnTo>
                  <a:close/>
                </a:path>
              </a:pathLst>
            </a:custGeom>
            <a:solidFill>
              <a:srgbClr val="000000"/>
            </a:solidFill>
          </p:spPr>
          <p:txBody>
            <a:bodyPr wrap="square" lIns="0" tIns="0" rIns="0" bIns="0" rtlCol="0"/>
            <a:lstStyle/>
            <a:p>
              <a:endParaRPr/>
            </a:p>
          </p:txBody>
        </p:sp>
      </p:grpSp>
      <p:sp>
        <p:nvSpPr>
          <p:cNvPr id="10" name="object 10"/>
          <p:cNvSpPr txBox="1"/>
          <p:nvPr/>
        </p:nvSpPr>
        <p:spPr>
          <a:xfrm>
            <a:off x="6614159" y="1871472"/>
            <a:ext cx="2376170" cy="791210"/>
          </a:xfrm>
          <a:prstGeom prst="rect">
            <a:avLst/>
          </a:prstGeom>
        </p:spPr>
        <p:txBody>
          <a:bodyPr vert="horz" wrap="square" lIns="0" tIns="0" rIns="0" bIns="0" rtlCol="0">
            <a:spAutoFit/>
          </a:bodyPr>
          <a:lstStyle/>
          <a:p>
            <a:pPr marL="91440">
              <a:lnSpc>
                <a:spcPts val="2135"/>
              </a:lnSpc>
            </a:pPr>
            <a:r>
              <a:rPr sz="1800" spc="-5" dirty="0">
                <a:latin typeface="Tahoma"/>
                <a:cs typeface="Tahoma"/>
              </a:rPr>
              <a:t>Thread</a:t>
            </a:r>
            <a:r>
              <a:rPr sz="1800" spc="-40" dirty="0">
                <a:latin typeface="Tahoma"/>
                <a:cs typeface="Tahoma"/>
              </a:rPr>
              <a:t> </a:t>
            </a:r>
            <a:r>
              <a:rPr sz="1800" dirty="0">
                <a:latin typeface="Tahoma"/>
                <a:cs typeface="Tahoma"/>
              </a:rPr>
              <a:t>I</a:t>
            </a:r>
            <a:endParaRPr sz="1800">
              <a:latin typeface="Tahoma"/>
              <a:cs typeface="Tahoma"/>
            </a:endParaRPr>
          </a:p>
          <a:p>
            <a:pPr marL="154940" marR="368300" indent="6985">
              <a:lnSpc>
                <a:spcPct val="102499"/>
              </a:lnSpc>
              <a:spcBef>
                <a:spcPts val="150"/>
              </a:spcBef>
            </a:pPr>
            <a:r>
              <a:rPr sz="1600" spc="-20" dirty="0">
                <a:latin typeface="Tahoma"/>
                <a:cs typeface="Tahoma"/>
              </a:rPr>
              <a:t>Wait</a:t>
            </a:r>
            <a:r>
              <a:rPr sz="1600" spc="-30" dirty="0">
                <a:latin typeface="Tahoma"/>
                <a:cs typeface="Tahoma"/>
              </a:rPr>
              <a:t> </a:t>
            </a:r>
            <a:r>
              <a:rPr sz="1600" spc="-10" dirty="0">
                <a:latin typeface="Tahoma"/>
                <a:cs typeface="Tahoma"/>
              </a:rPr>
              <a:t>for</a:t>
            </a:r>
            <a:r>
              <a:rPr sz="1600" spc="15" dirty="0">
                <a:latin typeface="Tahoma"/>
                <a:cs typeface="Tahoma"/>
              </a:rPr>
              <a:t> </a:t>
            </a:r>
            <a:r>
              <a:rPr sz="1600" spc="-5" dirty="0">
                <a:latin typeface="Tahoma"/>
                <a:cs typeface="Tahoma"/>
              </a:rPr>
              <a:t>message </a:t>
            </a:r>
            <a:r>
              <a:rPr sz="1600" dirty="0">
                <a:latin typeface="Tahoma"/>
                <a:cs typeface="Tahoma"/>
              </a:rPr>
              <a:t> </a:t>
            </a:r>
            <a:r>
              <a:rPr sz="1600" spc="-10" dirty="0">
                <a:latin typeface="Tahoma"/>
                <a:cs typeface="Tahoma"/>
              </a:rPr>
              <a:t>Store</a:t>
            </a:r>
            <a:r>
              <a:rPr sz="1600" dirty="0">
                <a:latin typeface="Tahoma"/>
                <a:cs typeface="Tahoma"/>
              </a:rPr>
              <a:t> </a:t>
            </a:r>
            <a:r>
              <a:rPr sz="1600" spc="-10" dirty="0">
                <a:latin typeface="Tahoma"/>
                <a:cs typeface="Tahoma"/>
              </a:rPr>
              <a:t>result </a:t>
            </a:r>
            <a:r>
              <a:rPr sz="1600" spc="-5" dirty="0">
                <a:latin typeface="Tahoma"/>
                <a:cs typeface="Tahoma"/>
              </a:rPr>
              <a:t>in</a:t>
            </a:r>
            <a:r>
              <a:rPr sz="1600" spc="-15" dirty="0">
                <a:latin typeface="Tahoma"/>
                <a:cs typeface="Tahoma"/>
              </a:rPr>
              <a:t> buffer</a:t>
            </a:r>
            <a:endParaRPr sz="1600">
              <a:latin typeface="Tahoma"/>
              <a:cs typeface="Tahoma"/>
            </a:endParaRPr>
          </a:p>
        </p:txBody>
      </p:sp>
      <p:grpSp>
        <p:nvGrpSpPr>
          <p:cNvPr id="11" name="object 11"/>
          <p:cNvGrpSpPr/>
          <p:nvPr/>
        </p:nvGrpSpPr>
        <p:grpSpPr>
          <a:xfrm>
            <a:off x="6609588" y="3019043"/>
            <a:ext cx="2386965" cy="802005"/>
            <a:chOff x="6609588" y="3019043"/>
            <a:chExt cx="2386965" cy="802005"/>
          </a:xfrm>
        </p:grpSpPr>
        <p:sp>
          <p:nvSpPr>
            <p:cNvPr id="12" name="object 12"/>
            <p:cNvSpPr/>
            <p:nvPr/>
          </p:nvSpPr>
          <p:spPr>
            <a:xfrm>
              <a:off x="6614160" y="3023615"/>
              <a:ext cx="2376170" cy="792480"/>
            </a:xfrm>
            <a:custGeom>
              <a:avLst/>
              <a:gdLst/>
              <a:ahLst/>
              <a:cxnLst/>
              <a:rect l="l" t="t" r="r" b="b"/>
              <a:pathLst>
                <a:path w="2376170" h="792479">
                  <a:moveTo>
                    <a:pt x="2375916" y="792480"/>
                  </a:moveTo>
                  <a:lnTo>
                    <a:pt x="0" y="792480"/>
                  </a:lnTo>
                  <a:lnTo>
                    <a:pt x="0" y="0"/>
                  </a:lnTo>
                  <a:lnTo>
                    <a:pt x="2375916" y="0"/>
                  </a:lnTo>
                  <a:lnTo>
                    <a:pt x="2375916" y="792480"/>
                  </a:lnTo>
                  <a:close/>
                </a:path>
              </a:pathLst>
            </a:custGeom>
            <a:solidFill>
              <a:srgbClr val="BADFE2"/>
            </a:solidFill>
          </p:spPr>
          <p:txBody>
            <a:bodyPr wrap="square" lIns="0" tIns="0" rIns="0" bIns="0" rtlCol="0"/>
            <a:lstStyle/>
            <a:p>
              <a:endParaRPr/>
            </a:p>
          </p:txBody>
        </p:sp>
        <p:sp>
          <p:nvSpPr>
            <p:cNvPr id="13" name="object 13"/>
            <p:cNvSpPr/>
            <p:nvPr/>
          </p:nvSpPr>
          <p:spPr>
            <a:xfrm>
              <a:off x="6609588" y="3019043"/>
              <a:ext cx="2386965" cy="802005"/>
            </a:xfrm>
            <a:custGeom>
              <a:avLst/>
              <a:gdLst/>
              <a:ahLst/>
              <a:cxnLst/>
              <a:rect l="l" t="t" r="r" b="b"/>
              <a:pathLst>
                <a:path w="2386965" h="802004">
                  <a:moveTo>
                    <a:pt x="2386584" y="801624"/>
                  </a:moveTo>
                  <a:lnTo>
                    <a:pt x="0" y="801624"/>
                  </a:lnTo>
                  <a:lnTo>
                    <a:pt x="0" y="0"/>
                  </a:lnTo>
                  <a:lnTo>
                    <a:pt x="2386584" y="0"/>
                  </a:lnTo>
                  <a:lnTo>
                    <a:pt x="2386584" y="4572"/>
                  </a:lnTo>
                  <a:lnTo>
                    <a:pt x="9144" y="4572"/>
                  </a:lnTo>
                  <a:lnTo>
                    <a:pt x="4572" y="9144"/>
                  </a:lnTo>
                  <a:lnTo>
                    <a:pt x="9144" y="9144"/>
                  </a:lnTo>
                  <a:lnTo>
                    <a:pt x="9144" y="790956"/>
                  </a:lnTo>
                  <a:lnTo>
                    <a:pt x="4572" y="790956"/>
                  </a:lnTo>
                  <a:lnTo>
                    <a:pt x="9144" y="797052"/>
                  </a:lnTo>
                  <a:lnTo>
                    <a:pt x="2386584" y="797052"/>
                  </a:lnTo>
                  <a:lnTo>
                    <a:pt x="2386584" y="801624"/>
                  </a:lnTo>
                  <a:close/>
                </a:path>
                <a:path w="2386965" h="802004">
                  <a:moveTo>
                    <a:pt x="9144" y="9144"/>
                  </a:moveTo>
                  <a:lnTo>
                    <a:pt x="4572" y="9144"/>
                  </a:lnTo>
                  <a:lnTo>
                    <a:pt x="9144" y="4572"/>
                  </a:lnTo>
                  <a:lnTo>
                    <a:pt x="9144" y="9144"/>
                  </a:lnTo>
                  <a:close/>
                </a:path>
                <a:path w="2386965" h="802004">
                  <a:moveTo>
                    <a:pt x="2375916" y="9144"/>
                  </a:moveTo>
                  <a:lnTo>
                    <a:pt x="9144" y="9144"/>
                  </a:lnTo>
                  <a:lnTo>
                    <a:pt x="9144" y="4572"/>
                  </a:lnTo>
                  <a:lnTo>
                    <a:pt x="2375916" y="4572"/>
                  </a:lnTo>
                  <a:lnTo>
                    <a:pt x="2375916" y="9144"/>
                  </a:lnTo>
                  <a:close/>
                </a:path>
                <a:path w="2386965" h="802004">
                  <a:moveTo>
                    <a:pt x="2375916" y="797052"/>
                  </a:moveTo>
                  <a:lnTo>
                    <a:pt x="2375916" y="4572"/>
                  </a:lnTo>
                  <a:lnTo>
                    <a:pt x="2380488" y="9144"/>
                  </a:lnTo>
                  <a:lnTo>
                    <a:pt x="2386584" y="9144"/>
                  </a:lnTo>
                  <a:lnTo>
                    <a:pt x="2386584" y="790956"/>
                  </a:lnTo>
                  <a:lnTo>
                    <a:pt x="2380488" y="790956"/>
                  </a:lnTo>
                  <a:lnTo>
                    <a:pt x="2375916" y="797052"/>
                  </a:lnTo>
                  <a:close/>
                </a:path>
                <a:path w="2386965" h="802004">
                  <a:moveTo>
                    <a:pt x="2386584" y="9144"/>
                  </a:moveTo>
                  <a:lnTo>
                    <a:pt x="2380488" y="9144"/>
                  </a:lnTo>
                  <a:lnTo>
                    <a:pt x="2375916" y="4572"/>
                  </a:lnTo>
                  <a:lnTo>
                    <a:pt x="2386584" y="4572"/>
                  </a:lnTo>
                  <a:lnTo>
                    <a:pt x="2386584" y="9144"/>
                  </a:lnTo>
                  <a:close/>
                </a:path>
                <a:path w="2386965" h="802004">
                  <a:moveTo>
                    <a:pt x="9144" y="797052"/>
                  </a:moveTo>
                  <a:lnTo>
                    <a:pt x="4572" y="790956"/>
                  </a:lnTo>
                  <a:lnTo>
                    <a:pt x="9144" y="790956"/>
                  </a:lnTo>
                  <a:lnTo>
                    <a:pt x="9144" y="797052"/>
                  </a:lnTo>
                  <a:close/>
                </a:path>
                <a:path w="2386965" h="802004">
                  <a:moveTo>
                    <a:pt x="2375916" y="797052"/>
                  </a:moveTo>
                  <a:lnTo>
                    <a:pt x="9144" y="797052"/>
                  </a:lnTo>
                  <a:lnTo>
                    <a:pt x="9144" y="790956"/>
                  </a:lnTo>
                  <a:lnTo>
                    <a:pt x="2375916" y="790956"/>
                  </a:lnTo>
                  <a:lnTo>
                    <a:pt x="2375916" y="797052"/>
                  </a:lnTo>
                  <a:close/>
                </a:path>
                <a:path w="2386965" h="802004">
                  <a:moveTo>
                    <a:pt x="2386584" y="797052"/>
                  </a:moveTo>
                  <a:lnTo>
                    <a:pt x="2375916" y="797052"/>
                  </a:lnTo>
                  <a:lnTo>
                    <a:pt x="2380488" y="790956"/>
                  </a:lnTo>
                  <a:lnTo>
                    <a:pt x="2386584" y="790956"/>
                  </a:lnTo>
                  <a:lnTo>
                    <a:pt x="2386584" y="797052"/>
                  </a:lnTo>
                  <a:close/>
                </a:path>
              </a:pathLst>
            </a:custGeom>
            <a:solidFill>
              <a:srgbClr val="000000"/>
            </a:solidFill>
          </p:spPr>
          <p:txBody>
            <a:bodyPr wrap="square" lIns="0" tIns="0" rIns="0" bIns="0" rtlCol="0"/>
            <a:lstStyle/>
            <a:p>
              <a:endParaRPr/>
            </a:p>
          </p:txBody>
        </p:sp>
      </p:grpSp>
      <p:sp>
        <p:nvSpPr>
          <p:cNvPr id="14" name="object 14"/>
          <p:cNvSpPr txBox="1"/>
          <p:nvPr/>
        </p:nvSpPr>
        <p:spPr>
          <a:xfrm>
            <a:off x="6614159" y="3023616"/>
            <a:ext cx="2376170" cy="792480"/>
          </a:xfrm>
          <a:prstGeom prst="rect">
            <a:avLst/>
          </a:prstGeom>
        </p:spPr>
        <p:txBody>
          <a:bodyPr vert="horz" wrap="square" lIns="0" tIns="12065" rIns="0" bIns="0" rtlCol="0">
            <a:spAutoFit/>
          </a:bodyPr>
          <a:lstStyle/>
          <a:p>
            <a:pPr marL="91440">
              <a:lnSpc>
                <a:spcPct val="100000"/>
              </a:lnSpc>
              <a:spcBef>
                <a:spcPts val="95"/>
              </a:spcBef>
            </a:pPr>
            <a:r>
              <a:rPr sz="1800" spc="-5" dirty="0">
                <a:latin typeface="Tahoma"/>
                <a:cs typeface="Tahoma"/>
              </a:rPr>
              <a:t>Thread</a:t>
            </a:r>
            <a:r>
              <a:rPr sz="1800" spc="-40" dirty="0">
                <a:latin typeface="Tahoma"/>
                <a:cs typeface="Tahoma"/>
              </a:rPr>
              <a:t> </a:t>
            </a:r>
            <a:r>
              <a:rPr sz="1800" spc="-5" dirty="0">
                <a:latin typeface="Tahoma"/>
                <a:cs typeface="Tahoma"/>
              </a:rPr>
              <a:t>II</a:t>
            </a:r>
            <a:endParaRPr sz="1800">
              <a:latin typeface="Tahoma"/>
              <a:cs typeface="Tahoma"/>
            </a:endParaRPr>
          </a:p>
          <a:p>
            <a:pPr marL="154940" marR="368300">
              <a:lnSpc>
                <a:spcPct val="100000"/>
              </a:lnSpc>
              <a:spcBef>
                <a:spcPts val="5"/>
              </a:spcBef>
            </a:pPr>
            <a:r>
              <a:rPr sz="1600" spc="-20" dirty="0">
                <a:latin typeface="Tahoma"/>
                <a:cs typeface="Tahoma"/>
              </a:rPr>
              <a:t>Wait</a:t>
            </a:r>
            <a:r>
              <a:rPr sz="1600" spc="-25" dirty="0">
                <a:latin typeface="Tahoma"/>
                <a:cs typeface="Tahoma"/>
              </a:rPr>
              <a:t> </a:t>
            </a:r>
            <a:r>
              <a:rPr sz="1600" spc="-10" dirty="0">
                <a:latin typeface="Tahoma"/>
                <a:cs typeface="Tahoma"/>
              </a:rPr>
              <a:t>for</a:t>
            </a:r>
            <a:r>
              <a:rPr sz="1600" spc="10" dirty="0">
                <a:latin typeface="Tahoma"/>
                <a:cs typeface="Tahoma"/>
              </a:rPr>
              <a:t> </a:t>
            </a:r>
            <a:r>
              <a:rPr sz="1600" spc="-5" dirty="0">
                <a:latin typeface="Tahoma"/>
                <a:cs typeface="Tahoma"/>
              </a:rPr>
              <a:t>message </a:t>
            </a:r>
            <a:r>
              <a:rPr sz="1600" dirty="0">
                <a:latin typeface="Tahoma"/>
                <a:cs typeface="Tahoma"/>
              </a:rPr>
              <a:t> </a:t>
            </a:r>
            <a:r>
              <a:rPr sz="1600" spc="-10" dirty="0">
                <a:latin typeface="Tahoma"/>
                <a:cs typeface="Tahoma"/>
              </a:rPr>
              <a:t>Store</a:t>
            </a:r>
            <a:r>
              <a:rPr sz="1600" dirty="0">
                <a:latin typeface="Tahoma"/>
                <a:cs typeface="Tahoma"/>
              </a:rPr>
              <a:t> </a:t>
            </a:r>
            <a:r>
              <a:rPr sz="1600" spc="-10" dirty="0">
                <a:latin typeface="Tahoma"/>
                <a:cs typeface="Tahoma"/>
              </a:rPr>
              <a:t>result </a:t>
            </a:r>
            <a:r>
              <a:rPr sz="1600" spc="-5" dirty="0">
                <a:latin typeface="Tahoma"/>
                <a:cs typeface="Tahoma"/>
              </a:rPr>
              <a:t>in</a:t>
            </a:r>
            <a:r>
              <a:rPr sz="1600" spc="-15" dirty="0">
                <a:latin typeface="Tahoma"/>
                <a:cs typeface="Tahoma"/>
              </a:rPr>
              <a:t> buffer</a:t>
            </a:r>
            <a:endParaRPr sz="1600">
              <a:latin typeface="Tahoma"/>
              <a:cs typeface="Tahoma"/>
            </a:endParaRPr>
          </a:p>
        </p:txBody>
      </p:sp>
      <p:grpSp>
        <p:nvGrpSpPr>
          <p:cNvPr id="15" name="object 15"/>
          <p:cNvGrpSpPr/>
          <p:nvPr/>
        </p:nvGrpSpPr>
        <p:grpSpPr>
          <a:xfrm>
            <a:off x="6609588" y="4098035"/>
            <a:ext cx="2386965" cy="802005"/>
            <a:chOff x="6609588" y="4098035"/>
            <a:chExt cx="2386965" cy="802005"/>
          </a:xfrm>
        </p:grpSpPr>
        <p:sp>
          <p:nvSpPr>
            <p:cNvPr id="16" name="object 16"/>
            <p:cNvSpPr/>
            <p:nvPr/>
          </p:nvSpPr>
          <p:spPr>
            <a:xfrm>
              <a:off x="6614160" y="4102608"/>
              <a:ext cx="2376170" cy="792480"/>
            </a:xfrm>
            <a:custGeom>
              <a:avLst/>
              <a:gdLst/>
              <a:ahLst/>
              <a:cxnLst/>
              <a:rect l="l" t="t" r="r" b="b"/>
              <a:pathLst>
                <a:path w="2376170" h="792479">
                  <a:moveTo>
                    <a:pt x="2375916" y="792479"/>
                  </a:moveTo>
                  <a:lnTo>
                    <a:pt x="0" y="792479"/>
                  </a:lnTo>
                  <a:lnTo>
                    <a:pt x="0" y="0"/>
                  </a:lnTo>
                  <a:lnTo>
                    <a:pt x="2375916" y="0"/>
                  </a:lnTo>
                  <a:lnTo>
                    <a:pt x="2375916" y="792479"/>
                  </a:lnTo>
                  <a:close/>
                </a:path>
              </a:pathLst>
            </a:custGeom>
            <a:solidFill>
              <a:srgbClr val="BADFE2"/>
            </a:solidFill>
          </p:spPr>
          <p:txBody>
            <a:bodyPr wrap="square" lIns="0" tIns="0" rIns="0" bIns="0" rtlCol="0"/>
            <a:lstStyle/>
            <a:p>
              <a:endParaRPr/>
            </a:p>
          </p:txBody>
        </p:sp>
        <p:sp>
          <p:nvSpPr>
            <p:cNvPr id="17" name="object 17"/>
            <p:cNvSpPr/>
            <p:nvPr/>
          </p:nvSpPr>
          <p:spPr>
            <a:xfrm>
              <a:off x="6609588" y="4098035"/>
              <a:ext cx="2386965" cy="802005"/>
            </a:xfrm>
            <a:custGeom>
              <a:avLst/>
              <a:gdLst/>
              <a:ahLst/>
              <a:cxnLst/>
              <a:rect l="l" t="t" r="r" b="b"/>
              <a:pathLst>
                <a:path w="2386965" h="802004">
                  <a:moveTo>
                    <a:pt x="2386584" y="801624"/>
                  </a:moveTo>
                  <a:lnTo>
                    <a:pt x="0" y="801624"/>
                  </a:lnTo>
                  <a:lnTo>
                    <a:pt x="0" y="0"/>
                  </a:lnTo>
                  <a:lnTo>
                    <a:pt x="2386584" y="0"/>
                  </a:lnTo>
                  <a:lnTo>
                    <a:pt x="2386584" y="4572"/>
                  </a:lnTo>
                  <a:lnTo>
                    <a:pt x="9144" y="4572"/>
                  </a:lnTo>
                  <a:lnTo>
                    <a:pt x="4572" y="9144"/>
                  </a:lnTo>
                  <a:lnTo>
                    <a:pt x="9144" y="9144"/>
                  </a:lnTo>
                  <a:lnTo>
                    <a:pt x="9144" y="792479"/>
                  </a:lnTo>
                  <a:lnTo>
                    <a:pt x="4572" y="792479"/>
                  </a:lnTo>
                  <a:lnTo>
                    <a:pt x="9144" y="797052"/>
                  </a:lnTo>
                  <a:lnTo>
                    <a:pt x="2386584" y="797052"/>
                  </a:lnTo>
                  <a:lnTo>
                    <a:pt x="2386584" y="801624"/>
                  </a:lnTo>
                  <a:close/>
                </a:path>
                <a:path w="2386965" h="802004">
                  <a:moveTo>
                    <a:pt x="9144" y="9144"/>
                  </a:moveTo>
                  <a:lnTo>
                    <a:pt x="4572" y="9144"/>
                  </a:lnTo>
                  <a:lnTo>
                    <a:pt x="9144" y="4572"/>
                  </a:lnTo>
                  <a:lnTo>
                    <a:pt x="9144" y="9144"/>
                  </a:lnTo>
                  <a:close/>
                </a:path>
                <a:path w="2386965" h="802004">
                  <a:moveTo>
                    <a:pt x="2375916" y="9144"/>
                  </a:moveTo>
                  <a:lnTo>
                    <a:pt x="9144" y="9144"/>
                  </a:lnTo>
                  <a:lnTo>
                    <a:pt x="9144" y="4572"/>
                  </a:lnTo>
                  <a:lnTo>
                    <a:pt x="2375916" y="4572"/>
                  </a:lnTo>
                  <a:lnTo>
                    <a:pt x="2375916" y="9144"/>
                  </a:lnTo>
                  <a:close/>
                </a:path>
                <a:path w="2386965" h="802004">
                  <a:moveTo>
                    <a:pt x="2375916" y="797052"/>
                  </a:moveTo>
                  <a:lnTo>
                    <a:pt x="2375916" y="4572"/>
                  </a:lnTo>
                  <a:lnTo>
                    <a:pt x="2380488" y="9144"/>
                  </a:lnTo>
                  <a:lnTo>
                    <a:pt x="2386584" y="9144"/>
                  </a:lnTo>
                  <a:lnTo>
                    <a:pt x="2386584" y="792479"/>
                  </a:lnTo>
                  <a:lnTo>
                    <a:pt x="2380488" y="792479"/>
                  </a:lnTo>
                  <a:lnTo>
                    <a:pt x="2375916" y="797052"/>
                  </a:lnTo>
                  <a:close/>
                </a:path>
                <a:path w="2386965" h="802004">
                  <a:moveTo>
                    <a:pt x="2386584" y="9144"/>
                  </a:moveTo>
                  <a:lnTo>
                    <a:pt x="2380488" y="9144"/>
                  </a:lnTo>
                  <a:lnTo>
                    <a:pt x="2375916" y="4572"/>
                  </a:lnTo>
                  <a:lnTo>
                    <a:pt x="2386584" y="4572"/>
                  </a:lnTo>
                  <a:lnTo>
                    <a:pt x="2386584" y="9144"/>
                  </a:lnTo>
                  <a:close/>
                </a:path>
                <a:path w="2386965" h="802004">
                  <a:moveTo>
                    <a:pt x="9144" y="797052"/>
                  </a:moveTo>
                  <a:lnTo>
                    <a:pt x="4572" y="792479"/>
                  </a:lnTo>
                  <a:lnTo>
                    <a:pt x="9144" y="792479"/>
                  </a:lnTo>
                  <a:lnTo>
                    <a:pt x="9144" y="797052"/>
                  </a:lnTo>
                  <a:close/>
                </a:path>
                <a:path w="2386965" h="802004">
                  <a:moveTo>
                    <a:pt x="2375916" y="797052"/>
                  </a:moveTo>
                  <a:lnTo>
                    <a:pt x="9144" y="797052"/>
                  </a:lnTo>
                  <a:lnTo>
                    <a:pt x="9144" y="792479"/>
                  </a:lnTo>
                  <a:lnTo>
                    <a:pt x="2375916" y="792479"/>
                  </a:lnTo>
                  <a:lnTo>
                    <a:pt x="2375916" y="797052"/>
                  </a:lnTo>
                  <a:close/>
                </a:path>
                <a:path w="2386965" h="802004">
                  <a:moveTo>
                    <a:pt x="2386584" y="797052"/>
                  </a:moveTo>
                  <a:lnTo>
                    <a:pt x="2375916" y="797052"/>
                  </a:lnTo>
                  <a:lnTo>
                    <a:pt x="2380488" y="792479"/>
                  </a:lnTo>
                  <a:lnTo>
                    <a:pt x="2386584" y="792479"/>
                  </a:lnTo>
                  <a:lnTo>
                    <a:pt x="2386584" y="797052"/>
                  </a:lnTo>
                  <a:close/>
                </a:path>
              </a:pathLst>
            </a:custGeom>
            <a:solidFill>
              <a:srgbClr val="000000"/>
            </a:solidFill>
          </p:spPr>
          <p:txBody>
            <a:bodyPr wrap="square" lIns="0" tIns="0" rIns="0" bIns="0" rtlCol="0"/>
            <a:lstStyle/>
            <a:p>
              <a:endParaRPr/>
            </a:p>
          </p:txBody>
        </p:sp>
      </p:grpSp>
      <p:sp>
        <p:nvSpPr>
          <p:cNvPr id="18" name="object 18"/>
          <p:cNvSpPr txBox="1"/>
          <p:nvPr/>
        </p:nvSpPr>
        <p:spPr>
          <a:xfrm>
            <a:off x="6614159" y="4102608"/>
            <a:ext cx="2376170" cy="792480"/>
          </a:xfrm>
          <a:prstGeom prst="rect">
            <a:avLst/>
          </a:prstGeom>
        </p:spPr>
        <p:txBody>
          <a:bodyPr vert="horz" wrap="square" lIns="0" tIns="13335" rIns="0" bIns="0" rtlCol="0">
            <a:spAutoFit/>
          </a:bodyPr>
          <a:lstStyle/>
          <a:p>
            <a:pPr marL="90805" marR="511809">
              <a:lnSpc>
                <a:spcPct val="100000"/>
              </a:lnSpc>
              <a:spcBef>
                <a:spcPts val="105"/>
              </a:spcBef>
            </a:pPr>
            <a:r>
              <a:rPr sz="1800" spc="-5" dirty="0">
                <a:latin typeface="Tahoma"/>
                <a:cs typeface="Tahoma"/>
              </a:rPr>
              <a:t>Thread </a:t>
            </a:r>
            <a:r>
              <a:rPr sz="1800" dirty="0">
                <a:latin typeface="Tahoma"/>
                <a:cs typeface="Tahoma"/>
              </a:rPr>
              <a:t>III </a:t>
            </a:r>
            <a:r>
              <a:rPr sz="1800" spc="5" dirty="0">
                <a:latin typeface="Tahoma"/>
                <a:cs typeface="Tahoma"/>
              </a:rPr>
              <a:t> </a:t>
            </a:r>
            <a:r>
              <a:rPr sz="1600" spc="-10" dirty="0">
                <a:latin typeface="Tahoma"/>
                <a:cs typeface="Tahoma"/>
              </a:rPr>
              <a:t>Consume </a:t>
            </a:r>
            <a:r>
              <a:rPr sz="1600" spc="-5" dirty="0">
                <a:latin typeface="Tahoma"/>
                <a:cs typeface="Tahoma"/>
              </a:rPr>
              <a:t>messages </a:t>
            </a:r>
            <a:r>
              <a:rPr sz="1600" spc="-484" dirty="0">
                <a:latin typeface="Tahoma"/>
                <a:cs typeface="Tahoma"/>
              </a:rPr>
              <a:t> </a:t>
            </a:r>
            <a:r>
              <a:rPr sz="1600" spc="-5" dirty="0">
                <a:latin typeface="Tahoma"/>
                <a:cs typeface="Tahoma"/>
              </a:rPr>
              <a:t>in</a:t>
            </a:r>
            <a:r>
              <a:rPr sz="1600" spc="-10" dirty="0">
                <a:latin typeface="Tahoma"/>
                <a:cs typeface="Tahoma"/>
              </a:rPr>
              <a:t> </a:t>
            </a:r>
            <a:r>
              <a:rPr sz="1600" spc="-15" dirty="0">
                <a:latin typeface="Tahoma"/>
                <a:cs typeface="Tahoma"/>
              </a:rPr>
              <a:t>buffer</a:t>
            </a:r>
            <a:endParaRPr sz="1600">
              <a:latin typeface="Tahoma"/>
              <a:cs typeface="Tahoma"/>
            </a:endParaRPr>
          </a:p>
        </p:txBody>
      </p:sp>
      <p:pic>
        <p:nvPicPr>
          <p:cNvPr id="19" name="object 19"/>
          <p:cNvPicPr/>
          <p:nvPr/>
        </p:nvPicPr>
        <p:blipFill>
          <a:blip r:embed="rId2" cstate="print"/>
          <a:stretch>
            <a:fillRect/>
          </a:stretch>
        </p:blipFill>
        <p:spPr>
          <a:xfrm>
            <a:off x="6688740" y="6239255"/>
            <a:ext cx="171450" cy="116109"/>
          </a:xfrm>
          <a:prstGeom prst="rect">
            <a:avLst/>
          </a:prstGeom>
        </p:spPr>
      </p:pic>
      <p:sp>
        <p:nvSpPr>
          <p:cNvPr id="20" name="object 20"/>
          <p:cNvSpPr txBox="1"/>
          <p:nvPr/>
        </p:nvSpPr>
        <p:spPr>
          <a:xfrm>
            <a:off x="6651731" y="6121421"/>
            <a:ext cx="2298700" cy="577215"/>
          </a:xfrm>
          <a:prstGeom prst="rect">
            <a:avLst/>
          </a:prstGeom>
        </p:spPr>
        <p:txBody>
          <a:bodyPr vert="horz" wrap="square" lIns="0" tIns="9525" rIns="0" bIns="0" rtlCol="0">
            <a:spAutoFit/>
          </a:bodyPr>
          <a:lstStyle/>
          <a:p>
            <a:pPr marL="12700" marR="5080" indent="208279">
              <a:lnSpc>
                <a:spcPct val="101099"/>
              </a:lnSpc>
              <a:spcBef>
                <a:spcPts val="75"/>
              </a:spcBef>
            </a:pPr>
            <a:r>
              <a:rPr sz="1800" spc="-5" dirty="0">
                <a:latin typeface="Tahoma"/>
                <a:cs typeface="Tahoma"/>
              </a:rPr>
              <a:t>Increase throughput </a:t>
            </a:r>
            <a:r>
              <a:rPr sz="1800" spc="-550" dirty="0">
                <a:latin typeface="Tahoma"/>
                <a:cs typeface="Tahoma"/>
              </a:rPr>
              <a:t> </a:t>
            </a:r>
            <a:r>
              <a:rPr sz="1800" dirty="0">
                <a:latin typeface="Tahoma"/>
                <a:cs typeface="Tahoma"/>
              </a:rPr>
              <a:t>in</a:t>
            </a:r>
            <a:r>
              <a:rPr sz="1800" spc="-40" dirty="0">
                <a:latin typeface="Tahoma"/>
                <a:cs typeface="Tahoma"/>
              </a:rPr>
              <a:t> </a:t>
            </a:r>
            <a:r>
              <a:rPr sz="1800" spc="-5" dirty="0">
                <a:latin typeface="Tahoma"/>
                <a:cs typeface="Tahoma"/>
              </a:rPr>
              <a:t>message</a:t>
            </a:r>
            <a:r>
              <a:rPr sz="1800" spc="-35" dirty="0">
                <a:latin typeface="Tahoma"/>
                <a:cs typeface="Tahoma"/>
              </a:rPr>
              <a:t> </a:t>
            </a:r>
            <a:r>
              <a:rPr sz="1800" spc="-5" dirty="0">
                <a:latin typeface="Tahoma"/>
                <a:cs typeface="Tahoma"/>
              </a:rPr>
              <a:t>processing</a:t>
            </a:r>
            <a:endParaRPr sz="1800">
              <a:latin typeface="Tahoma"/>
              <a:cs typeface="Tahoma"/>
            </a:endParaRPr>
          </a:p>
        </p:txBody>
      </p:sp>
      <p:grpSp>
        <p:nvGrpSpPr>
          <p:cNvPr id="21" name="object 21"/>
          <p:cNvGrpSpPr/>
          <p:nvPr/>
        </p:nvGrpSpPr>
        <p:grpSpPr>
          <a:xfrm>
            <a:off x="6609588" y="5177028"/>
            <a:ext cx="2386965" cy="802005"/>
            <a:chOff x="6609588" y="5177028"/>
            <a:chExt cx="2386965" cy="802005"/>
          </a:xfrm>
        </p:grpSpPr>
        <p:sp>
          <p:nvSpPr>
            <p:cNvPr id="22" name="object 22"/>
            <p:cNvSpPr/>
            <p:nvPr/>
          </p:nvSpPr>
          <p:spPr>
            <a:xfrm>
              <a:off x="6614160" y="5181599"/>
              <a:ext cx="2376170" cy="792480"/>
            </a:xfrm>
            <a:custGeom>
              <a:avLst/>
              <a:gdLst/>
              <a:ahLst/>
              <a:cxnLst/>
              <a:rect l="l" t="t" r="r" b="b"/>
              <a:pathLst>
                <a:path w="2376170" h="792479">
                  <a:moveTo>
                    <a:pt x="2375916" y="792480"/>
                  </a:moveTo>
                  <a:lnTo>
                    <a:pt x="0" y="792480"/>
                  </a:lnTo>
                  <a:lnTo>
                    <a:pt x="0" y="0"/>
                  </a:lnTo>
                  <a:lnTo>
                    <a:pt x="2375916" y="0"/>
                  </a:lnTo>
                  <a:lnTo>
                    <a:pt x="2375916" y="792480"/>
                  </a:lnTo>
                  <a:close/>
                </a:path>
              </a:pathLst>
            </a:custGeom>
            <a:solidFill>
              <a:srgbClr val="BADFE2"/>
            </a:solidFill>
          </p:spPr>
          <p:txBody>
            <a:bodyPr wrap="square" lIns="0" tIns="0" rIns="0" bIns="0" rtlCol="0"/>
            <a:lstStyle/>
            <a:p>
              <a:endParaRPr/>
            </a:p>
          </p:txBody>
        </p:sp>
        <p:sp>
          <p:nvSpPr>
            <p:cNvPr id="23" name="object 23"/>
            <p:cNvSpPr/>
            <p:nvPr/>
          </p:nvSpPr>
          <p:spPr>
            <a:xfrm>
              <a:off x="6609588" y="5177028"/>
              <a:ext cx="2386965" cy="802005"/>
            </a:xfrm>
            <a:custGeom>
              <a:avLst/>
              <a:gdLst/>
              <a:ahLst/>
              <a:cxnLst/>
              <a:rect l="l" t="t" r="r" b="b"/>
              <a:pathLst>
                <a:path w="2386965" h="802004">
                  <a:moveTo>
                    <a:pt x="2386584" y="801624"/>
                  </a:moveTo>
                  <a:lnTo>
                    <a:pt x="0" y="801624"/>
                  </a:lnTo>
                  <a:lnTo>
                    <a:pt x="0" y="0"/>
                  </a:lnTo>
                  <a:lnTo>
                    <a:pt x="2386584" y="0"/>
                  </a:lnTo>
                  <a:lnTo>
                    <a:pt x="2386584" y="4572"/>
                  </a:lnTo>
                  <a:lnTo>
                    <a:pt x="9144" y="4572"/>
                  </a:lnTo>
                  <a:lnTo>
                    <a:pt x="4572" y="10668"/>
                  </a:lnTo>
                  <a:lnTo>
                    <a:pt x="9144" y="10668"/>
                  </a:lnTo>
                  <a:lnTo>
                    <a:pt x="9144" y="792479"/>
                  </a:lnTo>
                  <a:lnTo>
                    <a:pt x="4572" y="792479"/>
                  </a:lnTo>
                  <a:lnTo>
                    <a:pt x="9144" y="797052"/>
                  </a:lnTo>
                  <a:lnTo>
                    <a:pt x="2386584" y="797052"/>
                  </a:lnTo>
                  <a:lnTo>
                    <a:pt x="2386584" y="801624"/>
                  </a:lnTo>
                  <a:close/>
                </a:path>
                <a:path w="2386965" h="802004">
                  <a:moveTo>
                    <a:pt x="9144" y="10668"/>
                  </a:moveTo>
                  <a:lnTo>
                    <a:pt x="4572" y="10668"/>
                  </a:lnTo>
                  <a:lnTo>
                    <a:pt x="9144" y="4572"/>
                  </a:lnTo>
                  <a:lnTo>
                    <a:pt x="9144" y="10668"/>
                  </a:lnTo>
                  <a:close/>
                </a:path>
                <a:path w="2386965" h="802004">
                  <a:moveTo>
                    <a:pt x="2375916" y="10668"/>
                  </a:moveTo>
                  <a:lnTo>
                    <a:pt x="9144" y="10668"/>
                  </a:lnTo>
                  <a:lnTo>
                    <a:pt x="9144" y="4572"/>
                  </a:lnTo>
                  <a:lnTo>
                    <a:pt x="2375916" y="4572"/>
                  </a:lnTo>
                  <a:lnTo>
                    <a:pt x="2375916" y="10668"/>
                  </a:lnTo>
                  <a:close/>
                </a:path>
                <a:path w="2386965" h="802004">
                  <a:moveTo>
                    <a:pt x="2375916" y="797052"/>
                  </a:moveTo>
                  <a:lnTo>
                    <a:pt x="2375916" y="4572"/>
                  </a:lnTo>
                  <a:lnTo>
                    <a:pt x="2380488" y="10668"/>
                  </a:lnTo>
                  <a:lnTo>
                    <a:pt x="2386584" y="10668"/>
                  </a:lnTo>
                  <a:lnTo>
                    <a:pt x="2386584" y="792479"/>
                  </a:lnTo>
                  <a:lnTo>
                    <a:pt x="2380488" y="792479"/>
                  </a:lnTo>
                  <a:lnTo>
                    <a:pt x="2375916" y="797052"/>
                  </a:lnTo>
                  <a:close/>
                </a:path>
                <a:path w="2386965" h="802004">
                  <a:moveTo>
                    <a:pt x="2386584" y="10668"/>
                  </a:moveTo>
                  <a:lnTo>
                    <a:pt x="2380488" y="10668"/>
                  </a:lnTo>
                  <a:lnTo>
                    <a:pt x="2375916" y="4572"/>
                  </a:lnTo>
                  <a:lnTo>
                    <a:pt x="2386584" y="4572"/>
                  </a:lnTo>
                  <a:lnTo>
                    <a:pt x="2386584" y="10668"/>
                  </a:lnTo>
                  <a:close/>
                </a:path>
                <a:path w="2386965" h="802004">
                  <a:moveTo>
                    <a:pt x="9144" y="797052"/>
                  </a:moveTo>
                  <a:lnTo>
                    <a:pt x="4572" y="792479"/>
                  </a:lnTo>
                  <a:lnTo>
                    <a:pt x="9144" y="792479"/>
                  </a:lnTo>
                  <a:lnTo>
                    <a:pt x="9144" y="797052"/>
                  </a:lnTo>
                  <a:close/>
                </a:path>
                <a:path w="2386965" h="802004">
                  <a:moveTo>
                    <a:pt x="2375916" y="797052"/>
                  </a:moveTo>
                  <a:lnTo>
                    <a:pt x="9144" y="797052"/>
                  </a:lnTo>
                  <a:lnTo>
                    <a:pt x="9144" y="792479"/>
                  </a:lnTo>
                  <a:lnTo>
                    <a:pt x="2375916" y="792479"/>
                  </a:lnTo>
                  <a:lnTo>
                    <a:pt x="2375916" y="797052"/>
                  </a:lnTo>
                  <a:close/>
                </a:path>
                <a:path w="2386965" h="802004">
                  <a:moveTo>
                    <a:pt x="2386584" y="797052"/>
                  </a:moveTo>
                  <a:lnTo>
                    <a:pt x="2375916" y="797052"/>
                  </a:lnTo>
                  <a:lnTo>
                    <a:pt x="2380488" y="792479"/>
                  </a:lnTo>
                  <a:lnTo>
                    <a:pt x="2386584" y="792479"/>
                  </a:lnTo>
                  <a:lnTo>
                    <a:pt x="2386584" y="797052"/>
                  </a:lnTo>
                  <a:close/>
                </a:path>
              </a:pathLst>
            </a:custGeom>
            <a:solidFill>
              <a:srgbClr val="000000"/>
            </a:solidFill>
          </p:spPr>
          <p:txBody>
            <a:bodyPr wrap="square" lIns="0" tIns="0" rIns="0" bIns="0" rtlCol="0"/>
            <a:lstStyle/>
            <a:p>
              <a:endParaRPr/>
            </a:p>
          </p:txBody>
        </p:sp>
      </p:grpSp>
      <p:sp>
        <p:nvSpPr>
          <p:cNvPr id="24" name="object 24"/>
          <p:cNvSpPr txBox="1"/>
          <p:nvPr/>
        </p:nvSpPr>
        <p:spPr>
          <a:xfrm>
            <a:off x="6614159" y="5181600"/>
            <a:ext cx="2376170" cy="792480"/>
          </a:xfrm>
          <a:prstGeom prst="rect">
            <a:avLst/>
          </a:prstGeom>
        </p:spPr>
        <p:txBody>
          <a:bodyPr vert="horz" wrap="square" lIns="0" tIns="13335" rIns="0" bIns="0" rtlCol="0">
            <a:spAutoFit/>
          </a:bodyPr>
          <a:lstStyle/>
          <a:p>
            <a:pPr marL="90805" marR="511809">
              <a:lnSpc>
                <a:spcPct val="100000"/>
              </a:lnSpc>
              <a:spcBef>
                <a:spcPts val="105"/>
              </a:spcBef>
            </a:pPr>
            <a:r>
              <a:rPr sz="1800" spc="-5" dirty="0">
                <a:latin typeface="Tahoma"/>
                <a:cs typeface="Tahoma"/>
              </a:rPr>
              <a:t>Thread IV </a:t>
            </a:r>
            <a:r>
              <a:rPr sz="1800" dirty="0">
                <a:latin typeface="Tahoma"/>
                <a:cs typeface="Tahoma"/>
              </a:rPr>
              <a:t> </a:t>
            </a:r>
            <a:r>
              <a:rPr sz="1600" spc="-10" dirty="0">
                <a:latin typeface="Tahoma"/>
                <a:cs typeface="Tahoma"/>
              </a:rPr>
              <a:t>Consume </a:t>
            </a:r>
            <a:r>
              <a:rPr sz="1600" spc="-5" dirty="0">
                <a:latin typeface="Tahoma"/>
                <a:cs typeface="Tahoma"/>
              </a:rPr>
              <a:t>messages </a:t>
            </a:r>
            <a:r>
              <a:rPr sz="1600" spc="-484" dirty="0">
                <a:latin typeface="Tahoma"/>
                <a:cs typeface="Tahoma"/>
              </a:rPr>
              <a:t> </a:t>
            </a:r>
            <a:r>
              <a:rPr sz="1600" spc="-5" dirty="0">
                <a:latin typeface="Tahoma"/>
                <a:cs typeface="Tahoma"/>
              </a:rPr>
              <a:t>in</a:t>
            </a:r>
            <a:r>
              <a:rPr sz="1600" spc="-10" dirty="0">
                <a:latin typeface="Tahoma"/>
                <a:cs typeface="Tahoma"/>
              </a:rPr>
              <a:t> </a:t>
            </a:r>
            <a:r>
              <a:rPr sz="1600" spc="-15" dirty="0">
                <a:latin typeface="Tahoma"/>
                <a:cs typeface="Tahoma"/>
              </a:rPr>
              <a:t>buffer</a:t>
            </a:r>
            <a:endParaRPr sz="1600">
              <a:latin typeface="Tahoma"/>
              <a:cs typeface="Tahoma"/>
            </a:endParaRPr>
          </a:p>
        </p:txBody>
      </p:sp>
      <p:sp>
        <p:nvSpPr>
          <p:cNvPr id="25" name="object 25"/>
          <p:cNvSpPr txBox="1">
            <a:spLocks noGrp="1"/>
          </p:cNvSpPr>
          <p:nvPr>
            <p:ph type="ftr" sz="quarter" idx="5"/>
          </p:nvPr>
        </p:nvSpPr>
        <p:spPr>
          <a:prstGeom prst="rect">
            <a:avLst/>
          </a:prstGeom>
        </p:spPr>
        <p:txBody>
          <a:bodyPr vert="horz" wrap="square" lIns="0" tIns="13335" rIns="0" bIns="0" rtlCol="0">
            <a:spAutoFit/>
          </a:bodyPr>
          <a:lstStyle/>
          <a:p>
            <a:pPr marL="12700">
              <a:lnSpc>
                <a:spcPct val="100000"/>
              </a:lnSpc>
              <a:spcBef>
                <a:spcPts val="105"/>
              </a:spcBef>
            </a:pPr>
            <a:r>
              <a:rPr spc="-15" dirty="0"/>
              <a:t>4-Threads</a:t>
            </a:r>
          </a:p>
        </p:txBody>
      </p:sp>
      <p:sp>
        <p:nvSpPr>
          <p:cNvPr id="26" name="object 26"/>
          <p:cNvSpPr txBox="1"/>
          <p:nvPr/>
        </p:nvSpPr>
        <p:spPr>
          <a:xfrm>
            <a:off x="9095899" y="6871149"/>
            <a:ext cx="175260" cy="240665"/>
          </a:xfrm>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z="1400" dirty="0">
                <a:latin typeface="Tahoma"/>
                <a:cs typeface="Tahoma"/>
              </a:rPr>
              <a:t>9</a:t>
            </a:fld>
            <a:endParaRPr sz="1400">
              <a:latin typeface="Tahoma"/>
              <a:cs typeface="Tahom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491</TotalTime>
  <Words>4943</Words>
  <Application>Microsoft Office PowerPoint</Application>
  <PresentationFormat>Custom</PresentationFormat>
  <Paragraphs>776</Paragraphs>
  <Slides>62</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62</vt:i4>
      </vt:variant>
    </vt:vector>
  </HeadingPairs>
  <TitlesOfParts>
    <vt:vector size="68" baseType="lpstr">
      <vt:lpstr>Calibri</vt:lpstr>
      <vt:lpstr>Consolas</vt:lpstr>
      <vt:lpstr>Tahoma</vt:lpstr>
      <vt:lpstr>Times New Roman</vt:lpstr>
      <vt:lpstr>Wingdings</vt:lpstr>
      <vt:lpstr>Office Theme</vt:lpstr>
      <vt:lpstr>PowerPoint Presentation</vt:lpstr>
      <vt:lpstr>Recall the Main Concepts Behind Processes</vt:lpstr>
      <vt:lpstr>Processes and Threads</vt:lpstr>
      <vt:lpstr>Processes vs. Threads</vt:lpstr>
      <vt:lpstr>Processes vs. Threads</vt:lpstr>
      <vt:lpstr>Processes vs. Threads</vt:lpstr>
      <vt:lpstr>Processes vs. Threads</vt:lpstr>
      <vt:lpstr>Benefits of Threads</vt:lpstr>
      <vt:lpstr>Uses of Threads</vt:lpstr>
      <vt:lpstr>PowerPoint Presentation</vt:lpstr>
      <vt:lpstr>Effect of Suspension/Termination</vt:lpstr>
      <vt:lpstr>Types Of Threads </vt:lpstr>
      <vt:lpstr>Implementing Threads in User Space</vt:lpstr>
      <vt:lpstr>Implementing Threads in User Space</vt:lpstr>
      <vt:lpstr>Example: User-Level Thread Execution</vt:lpstr>
      <vt:lpstr>Example: User-Level Thread Execution</vt:lpstr>
      <vt:lpstr>Example: User-Level Thread Execution</vt:lpstr>
      <vt:lpstr>Example: User-Level Thread Execution</vt:lpstr>
      <vt:lpstr>User-Level Thread</vt:lpstr>
      <vt:lpstr>Implementing Threads in Kernel/Lightweight Process</vt:lpstr>
      <vt:lpstr>Kernel-Level Thread Support</vt:lpstr>
      <vt:lpstr>Kernel-Level Thread</vt:lpstr>
      <vt:lpstr>Some Performance Data</vt:lpstr>
      <vt:lpstr>Multithreading Models: Many-to-one Model</vt:lpstr>
      <vt:lpstr>Multithreading Models: One-to-one Model</vt:lpstr>
      <vt:lpstr>Multithreading Models: Many-to-Many Model</vt:lpstr>
      <vt:lpstr>Windows: Threads and Processes</vt:lpstr>
      <vt:lpstr>Windows XP: Threads and Processes</vt:lpstr>
      <vt:lpstr>Windows XP: Threads and Processes</vt:lpstr>
      <vt:lpstr>Linux Task Management</vt:lpstr>
      <vt:lpstr>Linux Task Management</vt:lpstr>
      <vt:lpstr>Linux Task Management</vt:lpstr>
      <vt:lpstr>Thread Libraries</vt:lpstr>
      <vt:lpstr>Thread Libraries</vt:lpstr>
      <vt:lpstr>Pthreads API Overview</vt:lpstr>
      <vt:lpstr>Thread Creation</vt:lpstr>
      <vt:lpstr>Thread Creation</vt:lpstr>
      <vt:lpstr>Thread Creation</vt:lpstr>
      <vt:lpstr>Thread Creation</vt:lpstr>
      <vt:lpstr>Thread Creation</vt:lpstr>
      <vt:lpstr>Thread Creation: Example</vt:lpstr>
      <vt:lpstr>Possible Output Sequence</vt:lpstr>
      <vt:lpstr>Thread Creation</vt:lpstr>
      <vt:lpstr>Thread Termination</vt:lpstr>
      <vt:lpstr>Thread Termination</vt:lpstr>
      <vt:lpstr>Thread Termination: Example</vt:lpstr>
      <vt:lpstr>Passing Arguments to Threads</vt:lpstr>
      <vt:lpstr>Passing Arguments to Threads</vt:lpstr>
      <vt:lpstr>Passing Structure as Argument</vt:lpstr>
      <vt:lpstr>Thread Identifier</vt:lpstr>
      <vt:lpstr>Changing Thread Attributes</vt:lpstr>
      <vt:lpstr>Changing Thread Attributes: Example</vt:lpstr>
      <vt:lpstr>Thread Suspension and Termination</vt:lpstr>
      <vt:lpstr>Thread Suspension and Termination</vt:lpstr>
      <vt:lpstr>Joinable Threads</vt:lpstr>
      <vt:lpstr>Joinable Threads</vt:lpstr>
      <vt:lpstr>Joinable Threads: Example</vt:lpstr>
      <vt:lpstr>Possible Outcome</vt:lpstr>
      <vt:lpstr>Joinable Threads: Example</vt:lpstr>
      <vt:lpstr>Possible Output</vt:lpstr>
      <vt:lpstr>Making a Thread Detached</vt:lpstr>
      <vt:lpstr>Any Question So Far?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PowerPoint - Chapter 4 - Threads.pptx</dc:title>
  <dc:creator>Adnan</dc:creator>
  <cp:lastModifiedBy>Bilal Hassan</cp:lastModifiedBy>
  <cp:revision>12</cp:revision>
  <dcterms:created xsi:type="dcterms:W3CDTF">2023-10-11T05:33:53Z</dcterms:created>
  <dcterms:modified xsi:type="dcterms:W3CDTF">2024-03-30T04:16:00Z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2020-01-27T00:00:00Z</vt:filetime>
  </property>
  <property fmtid="{D5CDD505-2E9C-101B-9397-08002B2CF9AE}" pid="3" name="LastSaved">
    <vt:filetime>2023-10-11T00:00:00Z</vt:filetime>
  </property>
</Properties>
</file>