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6" r:id="rId1"/>
  </p:sldMasterIdLst>
  <p:notesMasterIdLst>
    <p:notesMasterId r:id="rId35"/>
  </p:notesMasterIdLst>
  <p:handoutMasterIdLst>
    <p:handoutMasterId r:id="rId36"/>
  </p:handoutMasterIdLst>
  <p:sldIdLst>
    <p:sldId id="300" r:id="rId2"/>
    <p:sldId id="545" r:id="rId3"/>
    <p:sldId id="406" r:id="rId4"/>
    <p:sldId id="407" r:id="rId5"/>
    <p:sldId id="408" r:id="rId6"/>
    <p:sldId id="537" r:id="rId7"/>
    <p:sldId id="515" r:id="rId8"/>
    <p:sldId id="518" r:id="rId9"/>
    <p:sldId id="519" r:id="rId10"/>
    <p:sldId id="433" r:id="rId11"/>
    <p:sldId id="538" r:id="rId12"/>
    <p:sldId id="507" r:id="rId13"/>
    <p:sldId id="510" r:id="rId14"/>
    <p:sldId id="508" r:id="rId15"/>
    <p:sldId id="513" r:id="rId16"/>
    <p:sldId id="539" r:id="rId17"/>
    <p:sldId id="434" r:id="rId18"/>
    <p:sldId id="521" r:id="rId19"/>
    <p:sldId id="520" r:id="rId20"/>
    <p:sldId id="542" r:id="rId21"/>
    <p:sldId id="543" r:id="rId22"/>
    <p:sldId id="523" r:id="rId23"/>
    <p:sldId id="544" r:id="rId24"/>
    <p:sldId id="437" r:id="rId25"/>
    <p:sldId id="438" r:id="rId26"/>
    <p:sldId id="547" r:id="rId27"/>
    <p:sldId id="549" r:id="rId28"/>
    <p:sldId id="541" r:id="rId29"/>
    <p:sldId id="560" r:id="rId30"/>
    <p:sldId id="561" r:id="rId31"/>
    <p:sldId id="562" r:id="rId32"/>
    <p:sldId id="563" r:id="rId33"/>
    <p:sldId id="564" r:id="rId34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261C88"/>
    <a:srgbClr val="3333CC"/>
    <a:srgbClr val="3366FF"/>
    <a:srgbClr val="008AE8"/>
    <a:srgbClr val="CC3300"/>
    <a:srgbClr val="FF0000"/>
    <a:srgbClr val="873E9E"/>
    <a:srgbClr val="990033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91" autoAdjust="0"/>
    <p:restoredTop sz="94660"/>
  </p:normalViewPr>
  <p:slideViewPr>
    <p:cSldViewPr>
      <p:cViewPr varScale="1">
        <p:scale>
          <a:sx n="70" d="100"/>
          <a:sy n="70" d="100"/>
        </p:scale>
        <p:origin x="144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77110D9-0596-47FB-A40F-6AB83E06F01C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1964BA9-57D6-47A9-A768-63A32AC68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401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222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22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22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222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fld id="{9F16F681-E990-40AE-AE27-1E01DB5280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262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F04C1A-84D9-4CF5-8F8E-038C31BCF696}" type="slidenum">
              <a:rPr lang="ar-SA">
                <a:latin typeface="Arial" charset="0"/>
                <a:cs typeface="Arial" charset="0"/>
              </a:rPr>
              <a:pPr/>
              <a:t>10</a:t>
            </a:fld>
            <a:endParaRPr lang="ru-RU">
              <a:latin typeface="Arial" charset="0"/>
              <a:cs typeface="Arial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193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F04C1A-84D9-4CF5-8F8E-038C31BCF696}" type="slidenum">
              <a:rPr lang="ar-SA">
                <a:latin typeface="Arial" charset="0"/>
                <a:cs typeface="Arial" charset="0"/>
              </a:rPr>
              <a:pPr/>
              <a:t>11</a:t>
            </a:fld>
            <a:endParaRPr lang="ru-RU">
              <a:latin typeface="Arial" charset="0"/>
              <a:cs typeface="Arial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496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77190B-8648-45C4-B70D-549B7191C312}" type="slidenum">
              <a:rPr lang="ar-SA">
                <a:latin typeface="Arial" charset="0"/>
                <a:cs typeface="Arial" charset="0"/>
              </a:rPr>
              <a:pPr/>
              <a:t>13</a:t>
            </a:fld>
            <a:endParaRPr lang="ru-RU">
              <a:latin typeface="Arial" charset="0"/>
              <a:cs typeface="Arial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654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77190B-8648-45C4-B70D-549B7191C312}" type="slidenum">
              <a:rPr lang="ar-SA">
                <a:latin typeface="Arial" charset="0"/>
                <a:cs typeface="Arial" charset="0"/>
              </a:rPr>
              <a:pPr/>
              <a:t>17</a:t>
            </a:fld>
            <a:endParaRPr lang="ru-RU">
              <a:latin typeface="Arial" charset="0"/>
              <a:cs typeface="Arial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517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B20F28-B0FE-427B-9258-1D39A2A60F24}" type="slidenum">
              <a:rPr lang="ar-SA">
                <a:latin typeface="Arial" charset="0"/>
                <a:cs typeface="Arial" charset="0"/>
              </a:rPr>
              <a:pPr/>
              <a:t>24</a:t>
            </a:fld>
            <a:endParaRPr lang="ru-RU">
              <a:latin typeface="Arial" charset="0"/>
              <a:cs typeface="Arial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494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A3F9-9AFF-4118-BDEF-25FA3071BA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83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6800-EF94-49E7-807A-A2175422A9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93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6800-EF94-49E7-807A-A2175422A9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3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6800-EF94-49E7-807A-A2175422A9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5289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6800-EF94-49E7-807A-A2175422A9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61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6800-EF94-49E7-807A-A2175422A9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284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6800-EF94-49E7-807A-A2175422A9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32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6800-EF94-49E7-807A-A2175422A9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348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6800-EF94-49E7-807A-A2175422A9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233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2F1D6-D367-4BEE-9E46-541DFC57E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67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6800-EF94-49E7-807A-A2175422A9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48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F910-AEC4-4F12-9186-4BBD0B5CE9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52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6800-EF94-49E7-807A-A2175422A9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71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6800-EF94-49E7-807A-A2175422A9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88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CFF-35CF-47BB-853B-E911B6A2DB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54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FCD40-EFEB-4D90-A002-472C3D2E77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75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6800-EF94-49E7-807A-A2175422A9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84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0896-A7CC-4E14-9CA2-D4B55FEA13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55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C3E6800-EF94-49E7-807A-A2175422A9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02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  <p:sldLayoutId id="2147483894" r:id="rId18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498" name="Group 2"/>
          <p:cNvGrpSpPr>
            <a:grpSpLocks/>
          </p:cNvGrpSpPr>
          <p:nvPr/>
        </p:nvGrpSpPr>
        <p:grpSpPr bwMode="auto">
          <a:xfrm>
            <a:off x="228600" y="762837"/>
            <a:ext cx="8915400" cy="4739515"/>
            <a:chOff x="144" y="156"/>
            <a:chExt cx="5616" cy="3704"/>
          </a:xfrm>
        </p:grpSpPr>
        <p:sp>
          <p:nvSpPr>
            <p:cNvPr id="234499" name="Rectangle 3"/>
            <p:cNvSpPr>
              <a:spLocks noChangeArrowheads="1"/>
            </p:cNvSpPr>
            <p:nvPr/>
          </p:nvSpPr>
          <p:spPr bwMode="auto">
            <a:xfrm>
              <a:off x="144" y="156"/>
              <a:ext cx="5616" cy="1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sz="3600" dirty="0">
                  <a:cs typeface="Times New Roman" pitchFamily="18" charset="0"/>
                </a:rPr>
                <a:t> </a:t>
              </a:r>
            </a:p>
            <a:p>
              <a:pPr algn="ctr"/>
              <a:r>
                <a:rPr lang="en-US" sz="4400" b="1" kern="10" dirty="0">
                  <a:ln w="9525">
                    <a:round/>
                    <a:headEnd/>
                    <a:tailEnd/>
                  </a:ln>
                  <a:latin typeface="+mj-lt"/>
                  <a:cs typeface="Times New Roman"/>
                </a:rPr>
                <a:t>Probability &amp; Statistics</a:t>
              </a:r>
              <a:endParaRPr lang="en-US" sz="4400" b="1" dirty="0">
                <a:latin typeface="+mj-lt"/>
              </a:endParaRPr>
            </a:p>
            <a:p>
              <a:pPr algn="ctr" eaLnBrk="1" hangingPunct="1"/>
              <a:endParaRPr lang="en-US" sz="3000" dirty="0"/>
            </a:p>
          </p:txBody>
        </p:sp>
        <p:sp>
          <p:nvSpPr>
            <p:cNvPr id="234500" name="Rectangle 4"/>
            <p:cNvSpPr>
              <a:spLocks noChangeArrowheads="1"/>
            </p:cNvSpPr>
            <p:nvPr/>
          </p:nvSpPr>
          <p:spPr bwMode="auto">
            <a:xfrm>
              <a:off x="864" y="1479"/>
              <a:ext cx="4176" cy="23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algn="ctr" eaLnBrk="1" hangingPunct="1"/>
              <a:r>
                <a:rPr lang="en-US" sz="2400" dirty="0">
                  <a:solidFill>
                    <a:srgbClr val="080808"/>
                  </a:solidFill>
                </a:rPr>
                <a:t> </a:t>
              </a:r>
            </a:p>
            <a:p>
              <a:pPr algn="ctr"/>
              <a:endParaRPr lang="en-US" sz="2400" dirty="0">
                <a:solidFill>
                  <a:srgbClr val="080808"/>
                </a:solidFill>
              </a:endParaRPr>
            </a:p>
            <a:p>
              <a:pPr algn="ctr"/>
              <a:endParaRPr lang="en-US" sz="1400" b="1" dirty="0">
                <a:solidFill>
                  <a:srgbClr val="080808"/>
                </a:solidFill>
              </a:endParaRPr>
            </a:p>
            <a:p>
              <a:pPr algn="ctr"/>
              <a:r>
                <a:rPr lang="en-US" sz="3200" dirty="0" err="1">
                  <a:solidFill>
                    <a:srgbClr val="080808"/>
                  </a:solidFill>
                </a:rPr>
                <a:t>Rijah</a:t>
              </a:r>
              <a:r>
                <a:rPr lang="en-US" sz="3200" dirty="0">
                  <a:solidFill>
                    <a:srgbClr val="080808"/>
                  </a:solidFill>
                </a:rPr>
                <a:t> Khan</a:t>
              </a:r>
            </a:p>
            <a:p>
              <a:pPr algn="ctr"/>
              <a:endParaRPr lang="en-US" sz="2400" dirty="0">
                <a:solidFill>
                  <a:srgbClr val="080808"/>
                </a:solidFill>
              </a:endParaRPr>
            </a:p>
            <a:p>
              <a:pPr algn="ctr"/>
              <a:endParaRPr lang="en-US" sz="2400" dirty="0">
                <a:solidFill>
                  <a:srgbClr val="080808"/>
                </a:solidFill>
              </a:endParaRPr>
            </a:p>
            <a:p>
              <a:pPr algn="ctr"/>
              <a:r>
                <a:rPr lang="en-US" sz="3200" dirty="0">
                  <a:solidFill>
                    <a:srgbClr val="080808"/>
                  </a:solidFill>
                </a:rPr>
                <a:t>Cyber Security</a:t>
              </a:r>
            </a:p>
            <a:p>
              <a:pPr algn="ctr"/>
              <a:endParaRPr lang="en-US" sz="2400" dirty="0">
                <a:solidFill>
                  <a:srgbClr val="080808"/>
                </a:solidFill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5CF8320-EBBE-1211-D6AE-D3839C97F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FCD40-EFEB-4D90-A002-472C3D2E778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4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4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366486"/>
            <a:ext cx="7772400" cy="1219200"/>
          </a:xfrm>
        </p:spPr>
        <p:txBody>
          <a:bodyPr/>
          <a:lstStyle/>
          <a:p>
            <a:pPr eaLnBrk="1" hangingPunct="1">
              <a:defRPr/>
            </a:pPr>
            <a:r>
              <a:rPr lang="en-GB" sz="3600" b="1" dirty="0">
                <a:solidFill>
                  <a:schemeClr val="tx2">
                    <a:lumMod val="50000"/>
                  </a:schemeClr>
                </a:solidFill>
              </a:rPr>
              <a:t>Parameter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600200"/>
            <a:ext cx="8839200" cy="4800600"/>
          </a:xfrm>
        </p:spPr>
        <p:txBody>
          <a:bodyPr>
            <a:normAutofit fontScale="85000" lnSpcReduction="20000"/>
          </a:bodyPr>
          <a:lstStyle/>
          <a:p>
            <a:pPr algn="just">
              <a:buClrTx/>
              <a:buFont typeface="Wingdings" pitchFamily="2" charset="2"/>
              <a:buChar char="Ø"/>
              <a:defRPr/>
            </a:pPr>
            <a:r>
              <a:rPr lang="en-US" sz="3400" cap="none" dirty="0" smtClean="0"/>
              <a:t>A</a:t>
            </a:r>
            <a:r>
              <a:rPr lang="en-US" sz="3400" cap="none" dirty="0" smtClean="0">
                <a:effectLst/>
              </a:rPr>
              <a:t> parameter is a numerical value or characteristic that summarizes a certain aspect of a population</a:t>
            </a:r>
            <a:r>
              <a:rPr lang="en-GB" sz="3400" b="1" cap="none" dirty="0" smtClean="0">
                <a:solidFill>
                  <a:schemeClr val="accent4">
                    <a:lumMod val="10000"/>
                  </a:schemeClr>
                </a:solidFill>
                <a:effectLst/>
                <a:cs typeface="Times New Roman" pitchFamily="18" charset="0"/>
              </a:rPr>
              <a:t>.</a:t>
            </a:r>
          </a:p>
          <a:p>
            <a:pPr algn="just">
              <a:buClrTx/>
              <a:buFont typeface="Wingdings" pitchFamily="2" charset="2"/>
              <a:buChar char="Ø"/>
              <a:defRPr/>
            </a:pPr>
            <a:r>
              <a:rPr lang="en-GB" sz="3400" cap="none" dirty="0" smtClean="0">
                <a:solidFill>
                  <a:schemeClr val="accent4">
                    <a:lumMod val="10000"/>
                  </a:schemeClr>
                </a:solidFill>
                <a:effectLst/>
                <a:cs typeface="Times New Roman" pitchFamily="18" charset="0"/>
              </a:rPr>
              <a:t>Parameters </a:t>
            </a:r>
            <a:r>
              <a:rPr lang="en-GB" sz="3400" cap="none" dirty="0">
                <a:solidFill>
                  <a:schemeClr val="accent4">
                    <a:lumMod val="10000"/>
                  </a:schemeClr>
                </a:solidFill>
                <a:effectLst/>
                <a:cs typeface="Times New Roman" pitchFamily="18" charset="0"/>
              </a:rPr>
              <a:t>are fixed numbers</a:t>
            </a:r>
            <a:r>
              <a:rPr lang="en-GB" sz="3400" b="1" cap="none" dirty="0">
                <a:solidFill>
                  <a:schemeClr val="accent4">
                    <a:lumMod val="10000"/>
                  </a:schemeClr>
                </a:solidFill>
                <a:effectLst/>
                <a:cs typeface="Times New Roman" pitchFamily="18" charset="0"/>
              </a:rPr>
              <a:t>.</a:t>
            </a:r>
          </a:p>
          <a:p>
            <a:pPr marL="0" indent="0" algn="just">
              <a:buClrTx/>
              <a:buNone/>
              <a:defRPr/>
            </a:pPr>
            <a:endParaRPr lang="en-GB" sz="3400" b="1" cap="none" dirty="0">
              <a:solidFill>
                <a:schemeClr val="accent4">
                  <a:lumMod val="10000"/>
                </a:schemeClr>
              </a:solidFill>
              <a:effectLst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GB" sz="3400" b="1" cap="none" dirty="0">
                <a:solidFill>
                  <a:schemeClr val="accent4">
                    <a:lumMod val="10000"/>
                  </a:schemeClr>
                </a:solidFill>
                <a:effectLst/>
                <a:cs typeface="Times New Roman" pitchFamily="18" charset="0"/>
              </a:rPr>
              <a:t> </a:t>
            </a:r>
            <a:r>
              <a:rPr lang="en-US" sz="3300" b="1" cap="none" dirty="0">
                <a:effectLst/>
              </a:rPr>
              <a:t>Examples</a:t>
            </a:r>
            <a:r>
              <a:rPr lang="en-US" sz="3400" b="1" cap="none" dirty="0">
                <a:effectLst/>
              </a:rPr>
              <a:t> of Parameters</a:t>
            </a:r>
            <a:r>
              <a:rPr lang="en-US" sz="3400" cap="none" dirty="0">
                <a:effectLst/>
              </a:rPr>
              <a:t>:</a:t>
            </a:r>
          </a:p>
          <a:p>
            <a:pPr algn="just"/>
            <a:r>
              <a:rPr lang="en-US" sz="3400" b="1" cap="none" dirty="0">
                <a:effectLst/>
              </a:rPr>
              <a:t>Population Mean (μ)</a:t>
            </a:r>
            <a:r>
              <a:rPr lang="en-US" sz="3400" cap="none" dirty="0">
                <a:effectLst/>
              </a:rPr>
              <a:t>: The average of all values in the population.</a:t>
            </a:r>
          </a:p>
          <a:p>
            <a:pPr algn="just"/>
            <a:r>
              <a:rPr lang="en-US" sz="3400" b="1" cap="none" dirty="0">
                <a:effectLst/>
              </a:rPr>
              <a:t>Population </a:t>
            </a:r>
            <a:r>
              <a:rPr lang="en-US" sz="3400" b="1" cap="none" dirty="0" smtClean="0">
                <a:effectLst/>
              </a:rPr>
              <a:t>Variance (σ²</a:t>
            </a:r>
            <a:r>
              <a:rPr lang="en-US" sz="3400" b="1" cap="none" dirty="0">
                <a:effectLst/>
              </a:rPr>
              <a:t>)</a:t>
            </a:r>
            <a:r>
              <a:rPr lang="en-US" sz="3400" cap="none" dirty="0">
                <a:effectLst/>
              </a:rPr>
              <a:t>: A measure of the spread of data in the population.</a:t>
            </a:r>
          </a:p>
          <a:p>
            <a:pPr marL="0" indent="0">
              <a:buClrTx/>
              <a:buNone/>
              <a:defRPr/>
            </a:pPr>
            <a:endParaRPr lang="en-GB" sz="2800" b="1" dirty="0">
              <a:solidFill>
                <a:schemeClr val="accent4">
                  <a:lumMod val="1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0C12119-E043-748B-4870-0FD94FFC6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2F1D6-D367-4BEE-9E46-541DFC57EC5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47700" y="14514"/>
            <a:ext cx="7772400" cy="1219200"/>
          </a:xfrm>
        </p:spPr>
        <p:txBody>
          <a:bodyPr/>
          <a:lstStyle/>
          <a:p>
            <a:pPr eaLnBrk="1" hangingPunct="1">
              <a:defRPr/>
            </a:pPr>
            <a:r>
              <a:rPr lang="en-GB" sz="3600" b="1" dirty="0">
                <a:solidFill>
                  <a:schemeClr val="tx2">
                    <a:lumMod val="50000"/>
                  </a:schemeClr>
                </a:solidFill>
              </a:rPr>
              <a:t>Statistic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46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0" y="1066800"/>
                <a:ext cx="9067800" cy="5486400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Font typeface="Wingdings" pitchFamily="2" charset="2"/>
                  <a:buChar char="Ø"/>
                  <a:defRPr/>
                </a:pPr>
                <a:r>
                  <a:rPr lang="en-US" sz="2800" cap="none" dirty="0"/>
                  <a:t>A</a:t>
                </a:r>
                <a:r>
                  <a:rPr lang="en-US" sz="2800" cap="none" dirty="0">
                    <a:effectLst/>
                  </a:rPr>
                  <a:t> statistic refers to a numerical value or measure that summarizes a characteristic of a sample.</a:t>
                </a:r>
              </a:p>
              <a:p>
                <a:pPr>
                  <a:buClrTx/>
                  <a:buFont typeface="Wingdings" pitchFamily="2" charset="2"/>
                  <a:buChar char="Ø"/>
                  <a:defRPr/>
                </a:pPr>
                <a:r>
                  <a:rPr lang="en-GB" sz="2800" cap="none" dirty="0">
                    <a:solidFill>
                      <a:schemeClr val="accent4">
                        <a:lumMod val="10000"/>
                      </a:schemeClr>
                    </a:solidFill>
                    <a:effectLst/>
                    <a:cs typeface="Times New Roman" pitchFamily="18" charset="0"/>
                  </a:rPr>
                  <a:t>Statistic are not fixed numbers they vary from sample to sample</a:t>
                </a:r>
                <a:r>
                  <a:rPr lang="en-GB" sz="2800" b="1" cap="none" dirty="0">
                    <a:solidFill>
                      <a:schemeClr val="accent4">
                        <a:lumMod val="10000"/>
                      </a:schemeClr>
                    </a:solidFill>
                    <a:effectLst/>
                    <a:cs typeface="Times New Roman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800" b="1" cap="none" dirty="0">
                    <a:effectLst/>
                  </a:rPr>
                  <a:t>Examples of Statistics</a:t>
                </a:r>
                <a:r>
                  <a:rPr lang="en-US" sz="2800" cap="none" dirty="0">
                    <a:effectLst/>
                  </a:rPr>
                  <a:t>:</a:t>
                </a:r>
              </a:p>
              <a:p>
                <a:r>
                  <a:rPr lang="en-US" sz="2800" b="1" cap="none" dirty="0">
                    <a:effectLst/>
                  </a:rPr>
                  <a:t>Sample Mean (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b="1" i="1" cap="none" smtClean="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1" i="1" cap="none" smtClean="0">
                            <a:effectLst/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2800" b="1" cap="none" dirty="0">
                    <a:effectLst/>
                  </a:rPr>
                  <a:t> )</a:t>
                </a:r>
                <a:r>
                  <a:rPr lang="en-US" sz="2800" cap="none" dirty="0">
                    <a:effectLst/>
                  </a:rPr>
                  <a:t>: The average of values in a sample.</a:t>
                </a:r>
              </a:p>
              <a:p>
                <a:r>
                  <a:rPr lang="en-US" sz="2800" b="1" cap="none" dirty="0">
                    <a:effectLst/>
                  </a:rPr>
                  <a:t>Sample Variance (s²)</a:t>
                </a:r>
                <a:r>
                  <a:rPr lang="en-US" sz="2800" cap="none" dirty="0">
                    <a:effectLst/>
                  </a:rPr>
                  <a:t>: A measure of the spread of data in a sample.</a:t>
                </a:r>
              </a:p>
              <a:p>
                <a:pPr marL="0" indent="0">
                  <a:buClrTx/>
                  <a:buNone/>
                  <a:defRPr/>
                </a:pPr>
                <a:endParaRPr lang="en-GB" sz="3400" dirty="0"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624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066800"/>
                <a:ext cx="9067800" cy="5486400"/>
              </a:xfrm>
              <a:blipFill>
                <a:blip r:embed="rId3"/>
                <a:stretch>
                  <a:fillRect l="-1344" t="-444" r="-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C5DFEE0-32DB-9C6D-8053-524D27854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2F1D6-D367-4BEE-9E46-541DFC57EC5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tx2">
                    <a:lumMod val="50000"/>
                  </a:schemeClr>
                </a:solidFill>
                <a:latin typeface="+mn-lt"/>
                <a:cs typeface="Times New Roman" pitchFamily="18" charset="0"/>
              </a:rPr>
              <a:t>Constant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905000"/>
            <a:ext cx="8001469" cy="433448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sz="2800" cap="none" dirty="0">
                <a:solidFill>
                  <a:schemeClr val="tx1">
                    <a:lumMod val="65000"/>
                  </a:schemeClr>
                </a:solidFill>
              </a:rPr>
              <a:t>	A</a:t>
            </a:r>
            <a:r>
              <a:rPr lang="en-US" sz="2800" cap="none" dirty="0">
                <a:effectLst/>
              </a:rPr>
              <a:t> constant refers to a value that remains unchanged throughout a particular situation, formula, equation, or analysis.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800" b="1" cap="none" dirty="0">
                <a:effectLst/>
              </a:rPr>
              <a:t>For example:</a:t>
            </a:r>
          </a:p>
          <a:p>
            <a:pPr algn="just">
              <a:lnSpc>
                <a:spcPct val="150000"/>
              </a:lnSpc>
              <a:buNone/>
            </a:pPr>
            <a:endParaRPr lang="en-US" dirty="0">
              <a:effectLst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e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= 2.71828</a:t>
            </a:r>
          </a:p>
          <a:p>
            <a:pPr algn="just">
              <a:lnSpc>
                <a:spcPct val="150000"/>
              </a:lnSpc>
              <a:buNone/>
            </a:pPr>
            <a:endParaRPr lang="en-US" dirty="0">
              <a:solidFill>
                <a:schemeClr val="tx1">
                  <a:lumMod val="65000"/>
                </a:schemeClr>
              </a:solidFill>
            </a:endParaRPr>
          </a:p>
        </p:txBody>
      </p:sp>
      <p:graphicFrame>
        <p:nvGraphicFramePr>
          <p:cNvPr id="4710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7136271"/>
              </p:ext>
            </p:extLst>
          </p:nvPr>
        </p:nvGraphicFramePr>
        <p:xfrm>
          <a:off x="1143000" y="4800600"/>
          <a:ext cx="2667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Equation" r:id="rId3" imgW="787320" imgH="177480" progId="Equation.DSMT4">
                  <p:embed/>
                </p:oleObj>
              </mc:Choice>
              <mc:Fallback>
                <p:oleObj name="Equation" r:id="rId3" imgW="787320" imgH="17748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800600"/>
                        <a:ext cx="26670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D9BEB29-518B-3A69-A79B-C0C4297D2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2F1D6-D367-4BEE-9E46-541DFC57EC5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marL="1035050" lvl="1" indent="-577850" algn="ctr">
              <a:lnSpc>
                <a:spcPct val="85000"/>
              </a:lnSpc>
              <a:spcBef>
                <a:spcPct val="50000"/>
              </a:spcBef>
            </a:pPr>
            <a:r>
              <a:rPr lang="en-US" sz="360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Variable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524000"/>
            <a:ext cx="8596312" cy="5334000"/>
          </a:xfrm>
        </p:spPr>
        <p:txBody>
          <a:bodyPr/>
          <a:lstStyle/>
          <a:p>
            <a:pPr>
              <a:buNone/>
              <a:tabLst>
                <a:tab pos="7802563" algn="l"/>
              </a:tabLst>
              <a:defRPr/>
            </a:pPr>
            <a:r>
              <a:rPr lang="en-GB" dirty="0"/>
              <a:t>	</a:t>
            </a:r>
            <a:r>
              <a:rPr lang="en-US" sz="2800" cap="none" dirty="0"/>
              <a:t>A</a:t>
            </a:r>
            <a:r>
              <a:rPr lang="en-US" sz="2800" cap="none" dirty="0">
                <a:effectLst/>
              </a:rPr>
              <a:t> variable refers to a quantity or characteristic that can vary or change. </a:t>
            </a:r>
          </a:p>
          <a:p>
            <a:pPr>
              <a:buNone/>
              <a:tabLst>
                <a:tab pos="7802563" algn="l"/>
              </a:tabLst>
              <a:defRPr/>
            </a:pPr>
            <a:endParaRPr lang="en-US" sz="2800" cap="none" dirty="0">
              <a:solidFill>
                <a:schemeClr val="tx2">
                  <a:lumMod val="50000"/>
                </a:schemeClr>
              </a:solidFill>
              <a:cs typeface="Times New Roman" pitchFamily="18" charset="0"/>
            </a:endParaRPr>
          </a:p>
          <a:p>
            <a:pPr marL="0" indent="0" algn="just" eaLnBrk="1" hangingPunct="1">
              <a:buNone/>
              <a:tabLst>
                <a:tab pos="7802563" algn="l"/>
              </a:tabLst>
              <a:defRPr/>
            </a:pPr>
            <a:r>
              <a:rPr lang="en-US" sz="2800" cap="none" dirty="0" smtClean="0">
                <a:solidFill>
                  <a:schemeClr val="tx2">
                    <a:lumMod val="50000"/>
                  </a:schemeClr>
                </a:solidFill>
                <a:cs typeface="Times New Roman" pitchFamily="18" charset="0"/>
              </a:rPr>
              <a:t>  </a:t>
            </a:r>
            <a:r>
              <a:rPr lang="en-US" sz="2800" cap="none" dirty="0">
                <a:solidFill>
                  <a:schemeClr val="tx2">
                    <a:lumMod val="50000"/>
                  </a:schemeClr>
                </a:solidFill>
                <a:cs typeface="Times New Roman" pitchFamily="18" charset="0"/>
              </a:rPr>
              <a:t>Variables are denoted by capital letters such as X, </a:t>
            </a:r>
            <a:r>
              <a:rPr lang="en-US" sz="2800" cap="none" dirty="0" smtClean="0">
                <a:solidFill>
                  <a:schemeClr val="tx2">
                    <a:lumMod val="50000"/>
                  </a:schemeClr>
                </a:solidFill>
                <a:cs typeface="Times New Roman" pitchFamily="18" charset="0"/>
              </a:rPr>
              <a:t>  Y</a:t>
            </a:r>
            <a:r>
              <a:rPr lang="en-US" sz="2800" cap="none" dirty="0">
                <a:solidFill>
                  <a:schemeClr val="tx2">
                    <a:lumMod val="50000"/>
                  </a:schemeClr>
                </a:solidFill>
                <a:cs typeface="Times New Roman" pitchFamily="18" charset="0"/>
              </a:rPr>
              <a:t>, Z while their respective values are denoted by small letters such as x, y, </a:t>
            </a:r>
            <a:r>
              <a:rPr lang="en-US" sz="2800" cap="none" dirty="0" smtClean="0">
                <a:solidFill>
                  <a:schemeClr val="tx2">
                    <a:lumMod val="50000"/>
                  </a:schemeClr>
                </a:solidFill>
                <a:cs typeface="Times New Roman" pitchFamily="18" charset="0"/>
              </a:rPr>
              <a:t>z.</a:t>
            </a:r>
            <a:endParaRPr lang="en-US" sz="2800" cap="none" dirty="0">
              <a:solidFill>
                <a:schemeClr val="tx2">
                  <a:lumMod val="50000"/>
                </a:schemeClr>
              </a:solidFill>
              <a:cs typeface="Times New Roman" pitchFamily="18" charset="0"/>
            </a:endParaRPr>
          </a:p>
          <a:p>
            <a:pPr marL="914400" lvl="2" indent="0">
              <a:buNone/>
              <a:tabLst>
                <a:tab pos="7802563" algn="l"/>
              </a:tabLst>
              <a:defRPr/>
            </a:pPr>
            <a:endParaRPr lang="en-GB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FD24DA9-6281-8252-E032-C54743C69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2F1D6-D367-4BEE-9E46-541DFC57EC5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tx2">
                    <a:lumMod val="50000"/>
                  </a:schemeClr>
                </a:solidFill>
                <a:cs typeface="Times New Roman" pitchFamily="18" charset="0"/>
              </a:rPr>
              <a:t>Types of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2057400"/>
            <a:ext cx="8763000" cy="43434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cs typeface="Times New Roman" pitchFamily="18" charset="0"/>
              </a:rPr>
              <a:t>    </a:t>
            </a:r>
            <a:r>
              <a:rPr lang="en-US" sz="2800" cap="none" dirty="0">
                <a:solidFill>
                  <a:schemeClr val="tx2">
                    <a:lumMod val="50000"/>
                  </a:schemeClr>
                </a:solidFill>
                <a:cs typeface="Times New Roman" pitchFamily="18" charset="0"/>
              </a:rPr>
              <a:t>There are two main types of variables:</a:t>
            </a:r>
          </a:p>
          <a:p>
            <a:pPr>
              <a:lnSpc>
                <a:spcPct val="150000"/>
              </a:lnSpc>
              <a:buNone/>
            </a:pPr>
            <a:endParaRPr lang="en-US" sz="2800" dirty="0">
              <a:solidFill>
                <a:schemeClr val="tx2">
                  <a:lumMod val="50000"/>
                </a:schemeClr>
              </a:solidFill>
              <a:cs typeface="Times New Roman" pitchFamily="18" charset="0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cs typeface="Times New Roman" pitchFamily="18" charset="0"/>
              </a:rPr>
              <a:t>     Quantitative Variable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cs typeface="Times New Roman" pitchFamily="18" charset="0"/>
              </a:rPr>
              <a:t>     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cs typeface="Times New Roman" pitchFamily="18" charset="0"/>
              </a:rPr>
              <a:t>Qualitative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cs typeface="Times New Roman" pitchFamily="18" charset="0"/>
              </a:rPr>
              <a:t>variable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87AA94C-F4AE-0FC1-C91B-A055B2DBD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2F1D6-D367-4BEE-9E46-541DFC57EC5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</a:rPr>
              <a:t>1: Quantitative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2214695"/>
            <a:ext cx="8610599" cy="449090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ClrTx/>
              <a:buNone/>
            </a:pPr>
            <a:r>
              <a:rPr lang="en-US" sz="2800" cap="none" dirty="0">
                <a:solidFill>
                  <a:schemeClr val="tx2">
                    <a:lumMod val="50000"/>
                  </a:schemeClr>
                </a:solidFill>
                <a:cs typeface="Times New Roman" pitchFamily="18" charset="0"/>
                <a:sym typeface="Monotype Sorts" pitchFamily="2" charset="2"/>
              </a:rPr>
              <a:t> A variable is called </a:t>
            </a:r>
            <a:r>
              <a:rPr lang="en-US" sz="2800" cap="none" dirty="0">
                <a:solidFill>
                  <a:schemeClr val="tx2">
                    <a:lumMod val="50000"/>
                  </a:schemeClr>
                </a:solidFill>
                <a:cs typeface="Times New Roman" pitchFamily="18" charset="0"/>
              </a:rPr>
              <a:t>Quantitative </a:t>
            </a:r>
            <a:r>
              <a:rPr lang="en-US" sz="2800" cap="none" dirty="0">
                <a:solidFill>
                  <a:schemeClr val="tx2">
                    <a:lumMod val="50000"/>
                  </a:schemeClr>
                </a:solidFill>
                <a:cs typeface="Times New Roman" pitchFamily="18" charset="0"/>
                <a:sym typeface="Monotype Sorts" pitchFamily="2" charset="2"/>
              </a:rPr>
              <a:t>variable when it deals with the characteristic which can be expressed numerically</a:t>
            </a:r>
            <a:r>
              <a:rPr lang="en-US" sz="2800" cap="none" dirty="0" smtClean="0">
                <a:solidFill>
                  <a:schemeClr val="tx2">
                    <a:lumMod val="50000"/>
                  </a:schemeClr>
                </a:solidFill>
                <a:cs typeface="Times New Roman" pitchFamily="18" charset="0"/>
                <a:sym typeface="Monotype Sorts" pitchFamily="2" charset="2"/>
              </a:rPr>
              <a:t>.</a:t>
            </a:r>
          </a:p>
          <a:p>
            <a:pPr marL="0" indent="0">
              <a:lnSpc>
                <a:spcPct val="100000"/>
              </a:lnSpc>
              <a:buClrTx/>
              <a:buNone/>
            </a:pPr>
            <a:endParaRPr lang="en-US" sz="2800" cap="none" dirty="0">
              <a:solidFill>
                <a:schemeClr val="tx2">
                  <a:lumMod val="50000"/>
                </a:schemeClr>
              </a:solidFill>
              <a:cs typeface="Times New Roman" pitchFamily="18" charset="0"/>
              <a:sym typeface="Monotype Sorts" pitchFamily="2" charset="2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800" cap="none" dirty="0">
                <a:solidFill>
                  <a:schemeClr val="tx2">
                    <a:lumMod val="50000"/>
                  </a:schemeClr>
                </a:solidFill>
                <a:effectLst/>
              </a:rPr>
              <a:t>They are also called numerical variables.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 cap="none" dirty="0">
              <a:solidFill>
                <a:schemeClr val="tx2">
                  <a:lumMod val="50000"/>
                </a:schemeClr>
              </a:solidFill>
              <a:effectLst/>
            </a:endParaRPr>
          </a:p>
          <a:p>
            <a:pPr>
              <a:lnSpc>
                <a:spcPct val="100000"/>
              </a:lnSpc>
              <a:buClrTx/>
              <a:buFont typeface="Wingdings" pitchFamily="2" charset="2"/>
              <a:buChar char="Ø"/>
            </a:pPr>
            <a:r>
              <a:rPr lang="en-US" sz="2800" cap="none" dirty="0">
                <a:solidFill>
                  <a:schemeClr val="tx2">
                    <a:lumMod val="50000"/>
                  </a:schemeClr>
                </a:solidFill>
                <a:effectLst/>
              </a:rPr>
              <a:t>Examples include height, weight, age etc.</a:t>
            </a:r>
            <a:endParaRPr lang="en-US" sz="2800" cap="none" dirty="0">
              <a:solidFill>
                <a:schemeClr val="tx2">
                  <a:lumMod val="50000"/>
                </a:schemeClr>
              </a:solidFill>
              <a:cs typeface="Times New Roman" pitchFamily="18" charset="0"/>
              <a:sym typeface="Monotype Sorts" pitchFamily="2" charset="2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CBACE7A-CA76-7468-156E-2511181D7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2F1D6-D367-4BEE-9E46-541DFC57EC5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-152399"/>
            <a:ext cx="8510588" cy="1295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</a:rPr>
              <a:t>2: Qualitative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3999" cy="5714999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10000"/>
              </a:lnSpc>
              <a:buClrTx/>
              <a:buNone/>
            </a:pPr>
            <a:r>
              <a:rPr lang="en-US" sz="3000" cap="none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  <a:sym typeface="Monotype Sorts" pitchFamily="2" charset="2"/>
              </a:rPr>
              <a:t>A variable is called qualitative</a:t>
            </a:r>
            <a:r>
              <a:rPr lang="en-US" sz="3000" cap="none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 </a:t>
            </a:r>
            <a:r>
              <a:rPr lang="en-US" sz="3000" cap="none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  <a:sym typeface="Monotype Sorts" pitchFamily="2" charset="2"/>
              </a:rPr>
              <a:t>variable when it deals with the characteristic which can not be expressed numerically.</a:t>
            </a:r>
            <a:endParaRPr lang="en-US" sz="3000" cap="none" dirty="0">
              <a:solidFill>
                <a:schemeClr val="tx1">
                  <a:lumMod val="95000"/>
                  <a:lumOff val="5000"/>
                </a:schemeClr>
              </a:solidFill>
              <a:effectLst/>
              <a:sym typeface="Monotype Sorts" pitchFamily="2" charset="2"/>
            </a:endParaRPr>
          </a:p>
          <a:p>
            <a:pPr>
              <a:lnSpc>
                <a:spcPct val="110000"/>
              </a:lnSpc>
              <a:buClrTx/>
              <a:buFont typeface="Wingdings" pitchFamily="2" charset="2"/>
              <a:buChar char="Ø"/>
            </a:pPr>
            <a:r>
              <a:rPr lang="en-US" sz="3000" cap="none" dirty="0">
                <a:effectLst/>
              </a:rPr>
              <a:t>They are also called Categorical variables.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3000" cap="none" dirty="0">
                <a:effectLst/>
              </a:rPr>
              <a:t>Categorical variables represent categories or groups.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US" sz="3000" cap="none" dirty="0">
              <a:effectLst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3000" cap="none" dirty="0">
                <a:effectLst/>
              </a:rPr>
              <a:t>Examples include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000" cap="none" dirty="0">
                <a:effectLst/>
              </a:rPr>
              <a:t> gender (male/female)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000" cap="none" dirty="0">
                <a:effectLst/>
              </a:rPr>
              <a:t> color (red/blue/green)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000" cap="none" dirty="0">
                <a:effectLst/>
              </a:rPr>
              <a:t> education level (high school/college/graduate)</a:t>
            </a:r>
          </a:p>
          <a:p>
            <a:pPr marL="0" indent="0">
              <a:lnSpc>
                <a:spcPct val="200000"/>
              </a:lnSpc>
              <a:buClrTx/>
              <a:buNone/>
            </a:pPr>
            <a:endParaRPr lang="en-US" sz="28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  <a:sym typeface="Monotype Sorts" pitchFamily="2" charset="2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826F2C1-573A-B990-2441-A610CC3D7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2F1D6-D367-4BEE-9E46-541DFC57EC5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marL="1035050" lvl="1" indent="-577850" algn="ctr">
              <a:lnSpc>
                <a:spcPct val="85000"/>
              </a:lnSpc>
              <a:spcBef>
                <a:spcPct val="50000"/>
              </a:spcBef>
            </a:pPr>
            <a:r>
              <a:rPr lang="en-US" sz="3600" b="1" dirty="0">
                <a:solidFill>
                  <a:schemeClr val="tx2">
                    <a:lumMod val="50000"/>
                  </a:schemeClr>
                </a:solidFill>
                <a:latin typeface="+mj-lt"/>
                <a:cs typeface="Times New Roman" pitchFamily="18" charset="0"/>
              </a:rPr>
              <a:t>Types of Quantitative Variable</a:t>
            </a:r>
            <a:endParaRPr lang="en-US" sz="3600" b="1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905000"/>
            <a:ext cx="7988300" cy="4332288"/>
          </a:xfrm>
        </p:spPr>
        <p:txBody>
          <a:bodyPr/>
          <a:lstStyle/>
          <a:p>
            <a:pPr>
              <a:buNone/>
              <a:tabLst>
                <a:tab pos="7802563" algn="l"/>
              </a:tabLst>
              <a:defRPr/>
            </a:pPr>
            <a:r>
              <a:rPr lang="en-GB" dirty="0"/>
              <a:t>	</a:t>
            </a:r>
            <a:r>
              <a:rPr lang="en-US" sz="2800" cap="none" dirty="0">
                <a:solidFill>
                  <a:schemeClr val="tx2">
                    <a:lumMod val="50000"/>
                  </a:schemeClr>
                </a:solidFill>
                <a:effectLst/>
              </a:rPr>
              <a:t>Numerical variables can be further categorized into 2 variables.</a:t>
            </a:r>
          </a:p>
          <a:p>
            <a:pPr eaLnBrk="1" hangingPunct="1">
              <a:buFont typeface="Wingdings" pitchFamily="2" charset="2"/>
              <a:buNone/>
              <a:tabLst>
                <a:tab pos="7802563" algn="l"/>
              </a:tabLst>
              <a:defRPr/>
            </a:pPr>
            <a:endParaRPr lang="en-GB" sz="2800" dirty="0">
              <a:solidFill>
                <a:schemeClr val="tx2">
                  <a:lumMod val="50000"/>
                </a:schemeClr>
              </a:solidFill>
            </a:endParaRPr>
          </a:p>
          <a:p>
            <a:pPr marL="1428750" lvl="2" indent="-514350" algn="l" rtl="0" eaLnBrk="1" hangingPunct="1">
              <a:lnSpc>
                <a:spcPct val="150000"/>
              </a:lnSpc>
              <a:buClrTx/>
              <a:buFont typeface="+mj-lt"/>
              <a:buAutoNum type="arabicPeriod"/>
              <a:tabLst>
                <a:tab pos="7802563" algn="l"/>
              </a:tabLst>
              <a:defRPr/>
            </a:pP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cs typeface="Times New Roman" pitchFamily="18" charset="0"/>
              </a:rPr>
              <a:t>Discrete Variable</a:t>
            </a:r>
          </a:p>
          <a:p>
            <a:pPr marL="1428750" lvl="2" indent="-514350" algn="l" rtl="0" eaLnBrk="1" hangingPunct="1">
              <a:lnSpc>
                <a:spcPct val="150000"/>
              </a:lnSpc>
              <a:buClrTx/>
              <a:buFont typeface="+mj-lt"/>
              <a:buAutoNum type="arabicPeriod"/>
              <a:tabLst>
                <a:tab pos="7802563" algn="l"/>
              </a:tabLst>
              <a:defRPr/>
            </a:pP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cs typeface="Times New Roman" pitchFamily="18" charset="0"/>
              </a:rPr>
              <a:t>Continuous Variable</a:t>
            </a:r>
          </a:p>
          <a:p>
            <a:pPr marL="1428750" lvl="2" indent="-514350" algn="l" rtl="0" eaLnBrk="1" hangingPunct="1">
              <a:lnSpc>
                <a:spcPct val="150000"/>
              </a:lnSpc>
              <a:buClrTx/>
              <a:buNone/>
              <a:tabLst>
                <a:tab pos="7802563" algn="l"/>
              </a:tabLst>
              <a:defRPr/>
            </a:pPr>
            <a:endParaRPr lang="en-US" dirty="0">
              <a:solidFill>
                <a:schemeClr val="accent4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2" algn="l" rtl="0" eaLnBrk="1" hangingPunct="1">
              <a:buNone/>
              <a:tabLst>
                <a:tab pos="7802563" algn="l"/>
              </a:tabLst>
              <a:defRPr/>
            </a:pPr>
            <a:endParaRPr lang="en-US" sz="2800" dirty="0">
              <a:solidFill>
                <a:srgbClr val="3366FF"/>
              </a:solidFill>
            </a:endParaRPr>
          </a:p>
          <a:p>
            <a:pPr lvl="2" algn="l" rtl="0" eaLnBrk="1" hangingPunct="1">
              <a:buFont typeface="Wingdings" pitchFamily="2" charset="2"/>
              <a:buNone/>
              <a:tabLst>
                <a:tab pos="7802563" algn="l"/>
              </a:tabLst>
              <a:defRPr/>
            </a:pPr>
            <a:endParaRPr lang="en-GB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9830B06-ADA4-DABF-2F80-DECF45A84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2F1D6-D367-4BEE-9E46-541DFC57EC5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0" y="609599"/>
            <a:ext cx="7773338" cy="1596177"/>
          </a:xfrm>
        </p:spPr>
        <p:txBody>
          <a:bodyPr>
            <a:normAutofit fontScale="90000"/>
          </a:bodyPr>
          <a:lstStyle/>
          <a:p>
            <a:pPr marL="1428750" lvl="2" indent="-514350" algn="ctr">
              <a:lnSpc>
                <a:spcPct val="150000"/>
              </a:lnSpc>
              <a:tabLst>
                <a:tab pos="7802563" algn="l"/>
              </a:tabLst>
              <a:defRPr/>
            </a:pPr>
            <a:r>
              <a:rPr lang="en-US" sz="3600" b="1" dirty="0">
                <a:solidFill>
                  <a:schemeClr val="tx2">
                    <a:lumMod val="50000"/>
                  </a:schemeClr>
                </a:solidFill>
                <a:latin typeface="+mj-lt"/>
                <a:cs typeface="Times New Roman" pitchFamily="18" charset="0"/>
              </a:rPr>
              <a:t>1: Discrete Variable</a:t>
            </a:r>
            <a:r>
              <a:rPr lang="en-US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600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99" y="1752600"/>
            <a:ext cx="8763001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cap="none" dirty="0">
                <a:effectLst/>
              </a:rPr>
              <a:t>Discrete variables take on distinct, separate values.</a:t>
            </a:r>
          </a:p>
          <a:p>
            <a:pPr marL="0" indent="0">
              <a:buNone/>
            </a:pPr>
            <a:r>
              <a:rPr lang="en-US" sz="2800" cap="none" dirty="0">
                <a:effectLst/>
              </a:rPr>
              <a:t>They often involve counting.</a:t>
            </a:r>
          </a:p>
          <a:p>
            <a:pPr marL="0" indent="0">
              <a:buNone/>
            </a:pPr>
            <a:endParaRPr lang="en-US" sz="2800" cap="none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cap="none" dirty="0">
                <a:effectLst/>
              </a:rPr>
              <a:t>Examples </a:t>
            </a:r>
            <a:r>
              <a:rPr lang="en-US" sz="2800" cap="none" dirty="0" smtClean="0">
                <a:effectLst/>
              </a:rPr>
              <a:t>include:</a:t>
            </a:r>
            <a:endParaRPr lang="en-US" sz="2800" cap="none" dirty="0">
              <a:effectLst/>
            </a:endParaRPr>
          </a:p>
          <a:p>
            <a:r>
              <a:rPr lang="en-US" sz="2800" cap="none" dirty="0"/>
              <a:t>T</a:t>
            </a:r>
            <a:r>
              <a:rPr lang="en-US" sz="2800" cap="none" dirty="0">
                <a:effectLst/>
              </a:rPr>
              <a:t>he number of children in a family</a:t>
            </a:r>
          </a:p>
          <a:p>
            <a:r>
              <a:rPr lang="en-US" sz="2800" cap="none" dirty="0"/>
              <a:t>T</a:t>
            </a:r>
            <a:r>
              <a:rPr lang="en-US" sz="2800" cap="none" dirty="0">
                <a:effectLst/>
              </a:rPr>
              <a:t>he number of cars in a parking lot</a:t>
            </a:r>
          </a:p>
          <a:p>
            <a:r>
              <a:rPr lang="en-US" sz="2800" cap="none" dirty="0"/>
              <a:t>T</a:t>
            </a:r>
            <a:r>
              <a:rPr lang="en-US" sz="2800" cap="none" dirty="0">
                <a:effectLst/>
              </a:rPr>
              <a:t>he number of items sold</a:t>
            </a:r>
          </a:p>
          <a:p>
            <a:pPr algn="just">
              <a:lnSpc>
                <a:spcPct val="150000"/>
              </a:lnSpc>
              <a:buNone/>
            </a:pPr>
            <a:endParaRPr lang="en-US" sz="28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  <a:sym typeface="Monotype Sorts" pitchFamily="2" charset="2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6476B18-DB69-329B-B149-ADF21E183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2F1D6-D367-4BEE-9E46-541DFC57EC5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932" y="381000"/>
            <a:ext cx="7773338" cy="1596177"/>
          </a:xfrm>
        </p:spPr>
        <p:txBody>
          <a:bodyPr>
            <a:normAutofit fontScale="90000"/>
          </a:bodyPr>
          <a:lstStyle/>
          <a:p>
            <a:pPr marL="1428750" lvl="2" indent="-514350">
              <a:lnSpc>
                <a:spcPct val="150000"/>
              </a:lnSpc>
              <a:tabLst>
                <a:tab pos="7802563" algn="l"/>
              </a:tabLst>
              <a:defRPr/>
            </a:pPr>
            <a:r>
              <a:rPr lang="en-US" b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000" b="1" dirty="0">
                <a:solidFill>
                  <a:schemeClr val="tx2">
                    <a:lumMod val="50000"/>
                  </a:schemeClr>
                </a:solidFill>
                <a:latin typeface="+mj-lt"/>
                <a:cs typeface="Times New Roman" pitchFamily="18" charset="0"/>
              </a:rPr>
              <a:t>2: Continuous Variable</a:t>
            </a:r>
            <a:r>
              <a:rPr lang="en-US" sz="36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600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414" y="1676400"/>
            <a:ext cx="8683172" cy="493122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5100" cap="none" dirty="0">
                <a:effectLst/>
              </a:rPr>
              <a:t>Continuous variables can take on an infinite number of values within a range.</a:t>
            </a:r>
          </a:p>
          <a:p>
            <a:pPr marL="0" indent="0">
              <a:buNone/>
            </a:pPr>
            <a:r>
              <a:rPr lang="en-US" sz="5100" cap="none" dirty="0">
                <a:effectLst/>
              </a:rPr>
              <a:t>They involve measurement and can be fractional or decimal.</a:t>
            </a:r>
          </a:p>
          <a:p>
            <a:endParaRPr lang="en-US" sz="5100" cap="none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5100" cap="none" dirty="0">
                <a:effectLst/>
              </a:rPr>
              <a:t>Examples include </a:t>
            </a:r>
          </a:p>
          <a:p>
            <a:r>
              <a:rPr lang="en-US" sz="5100" cap="none" dirty="0">
                <a:effectLst/>
              </a:rPr>
              <a:t>height </a:t>
            </a:r>
          </a:p>
          <a:p>
            <a:r>
              <a:rPr lang="en-US" sz="5100" cap="none" dirty="0">
                <a:effectLst/>
              </a:rPr>
              <a:t>weight </a:t>
            </a:r>
          </a:p>
          <a:p>
            <a:r>
              <a:rPr lang="en-US" sz="5100" cap="none" dirty="0">
                <a:effectLst/>
              </a:rPr>
              <a:t>temperature</a:t>
            </a:r>
          </a:p>
          <a:p>
            <a:pPr>
              <a:buNone/>
            </a:pPr>
            <a:endParaRPr lang="en-US" sz="2400" dirty="0">
              <a:solidFill>
                <a:schemeClr val="accent4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966C363-EF09-19D3-863F-E36F54755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2F1D6-D367-4BEE-9E46-541DFC57EC5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8200" y="1828800"/>
            <a:ext cx="746760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kern="10" dirty="0">
                <a:ln w="9525">
                  <a:round/>
                  <a:headEnd/>
                  <a:tailEnd/>
                </a:ln>
                <a:latin typeface="+mj-lt"/>
                <a:cs typeface="Times New Roman"/>
              </a:rPr>
              <a:t>Chapter 1: </a:t>
            </a:r>
          </a:p>
          <a:p>
            <a:endParaRPr lang="en-US" sz="4400" b="1" kern="10" dirty="0">
              <a:ln w="9525">
                <a:round/>
                <a:headEnd/>
                <a:tailEnd/>
              </a:ln>
              <a:latin typeface="+mj-lt"/>
              <a:cs typeface="Times New Roman"/>
            </a:endParaRPr>
          </a:p>
          <a:p>
            <a:pPr algn="ctr"/>
            <a:r>
              <a:rPr lang="en-US" sz="4800" b="1" kern="10" dirty="0">
                <a:ln w="9525">
                  <a:round/>
                  <a:headEnd/>
                  <a:tailEnd/>
                </a:ln>
                <a:latin typeface="+mj-lt"/>
                <a:cs typeface="Times New Roman"/>
              </a:rPr>
              <a:t>Introduction to Statistics</a:t>
            </a:r>
            <a:endParaRPr lang="en-US" sz="4800" b="1" dirty="0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F517070-E9EE-4BB8-24BC-B5771D79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FCD40-EFEB-4D90-A002-472C3D2E778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91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Independent variables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367094"/>
            <a:ext cx="9143999" cy="44909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cap="none" dirty="0">
                <a:effectLst/>
              </a:rPr>
              <a:t>Independent variables are manipulated or controlled in an experiment or analysis.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cap="none" dirty="0">
                <a:effectLst/>
              </a:rPr>
              <a:t>They are also called predictor variables or explanatory variables.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cap="none" dirty="0">
                <a:effectLst/>
              </a:rPr>
              <a:t>Examples include time, dosage of a drug, and temperature setting.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1F01732-74AC-55E2-CB0B-0C64C25DC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2F1D6-D367-4BEE-9E46-541DFC57EC5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9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Dependent variables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367094"/>
            <a:ext cx="9143999" cy="42623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cap="none" dirty="0">
                <a:effectLst/>
              </a:rPr>
              <a:t>Dependent variables are the outcomes, results, or responses being measured in an experiment or analysis.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cap="none" dirty="0">
                <a:effectLst/>
              </a:rPr>
              <a:t>They are affected by changes in the independent variable.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cap="none" dirty="0">
                <a:effectLst/>
              </a:rPr>
              <a:t>Examples include test scores, sales revenue, and blood pressure readings.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36A8FA-F18F-7C6A-7770-C79D1554B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2F1D6-D367-4BEE-9E46-541DFC57EC5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07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tx2">
                    <a:lumMod val="50000"/>
                  </a:schemeClr>
                </a:solidFill>
                <a:cs typeface="Times New Roman" pitchFamily="18" charset="0"/>
              </a:rPr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2367094"/>
            <a:ext cx="8991600" cy="342410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None/>
              <a:defRPr/>
            </a:pPr>
            <a:r>
              <a:rPr lang="en-US" sz="2800" cap="none" dirty="0">
                <a:effectLst/>
              </a:rPr>
              <a:t>  Data refers to factual information or raw facts that are collected, observed, or measured in various contexts. Data can take various forms and can be structured or unstructured.</a:t>
            </a:r>
            <a:endParaRPr lang="en-US" sz="2800" cap="none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7B28CCF-6D84-7C22-65B6-FDAE7AC5C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2F1D6-D367-4BEE-9E46-541DFC57EC54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  <a:effectLst/>
              </a:rPr>
              <a:t>Types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362200"/>
            <a:ext cx="9143999" cy="41910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800" b="1" cap="none" dirty="0">
                <a:effectLst/>
              </a:rPr>
              <a:t>Qualitative Data</a:t>
            </a:r>
            <a:r>
              <a:rPr lang="en-US" sz="2800" cap="none" dirty="0">
                <a:effectLst/>
              </a:rPr>
              <a:t>: This type of data describes qualities or characteristics and is often categorical.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cap="none" dirty="0">
                <a:effectLst/>
              </a:rPr>
              <a:t> Examples include colors, genders, and types of fruits.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800" b="1" cap="none" dirty="0">
                <a:effectLst/>
              </a:rPr>
              <a:t>Quantitative Data</a:t>
            </a:r>
            <a:r>
              <a:rPr lang="en-US" sz="2800" cap="none" dirty="0">
                <a:effectLst/>
              </a:rPr>
              <a:t>: This type of data consists of numerical values that can be measured. It can be further categorized into discrete and continuous data.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cap="none" dirty="0">
                <a:solidFill>
                  <a:srgbClr val="080808"/>
                </a:solidFill>
                <a:effectLst/>
              </a:rPr>
              <a:t>  Examples include height, weight, age etc.</a:t>
            </a:r>
            <a:endParaRPr lang="en-US" sz="2800" cap="none" dirty="0">
              <a:solidFill>
                <a:srgbClr val="080808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348167E-399A-94D8-81AA-E7C0EC5E8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2F1D6-D367-4BEE-9E46-541DFC57EC5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8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b="1" dirty="0">
                <a:solidFill>
                  <a:schemeClr val="tx2">
                    <a:lumMod val="50000"/>
                  </a:schemeClr>
                </a:solidFill>
              </a:rPr>
              <a:t>Classification of data according to source</a:t>
            </a:r>
            <a:endParaRPr lang="en-GB" sz="3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038600"/>
          </a:xfrm>
        </p:spPr>
        <p:txBody>
          <a:bodyPr/>
          <a:lstStyle/>
          <a:p>
            <a:pPr>
              <a:buClrTx/>
              <a:buNone/>
            </a:pPr>
            <a:r>
              <a:rPr lang="en-US" b="1" dirty="0">
                <a:latin typeface="Arial" charset="0"/>
                <a:sym typeface="Monotype Sorts" pitchFamily="2" charset="2"/>
              </a:rPr>
              <a:t> </a:t>
            </a:r>
          </a:p>
          <a:p>
            <a:pPr>
              <a:buClrTx/>
              <a:buNone/>
            </a:pPr>
            <a:endParaRPr lang="en-US" b="1" dirty="0">
              <a:latin typeface="Arial" charset="0"/>
              <a:sym typeface="Monotype Sorts" pitchFamily="2" charset="2"/>
            </a:endParaRPr>
          </a:p>
          <a:p>
            <a:pPr>
              <a:buClrTx/>
              <a:buFont typeface="Wingdings" pitchFamily="2" charset="2"/>
              <a:buChar char="Ø"/>
            </a:pP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cs typeface="Times New Roman" pitchFamily="18" charset="0"/>
                <a:sym typeface="Monotype Sorts" pitchFamily="2" charset="2"/>
              </a:rPr>
              <a:t>Primary Data</a:t>
            </a:r>
          </a:p>
          <a:p>
            <a:pPr>
              <a:buClrTx/>
              <a:buFont typeface="Wingdings" pitchFamily="2" charset="2"/>
              <a:buChar char="Ø"/>
            </a:pPr>
            <a:endParaRPr lang="en-US" sz="3200" dirty="0">
              <a:solidFill>
                <a:schemeClr val="tx2">
                  <a:lumMod val="50000"/>
                </a:schemeClr>
              </a:solidFill>
              <a:cs typeface="Times New Roman" pitchFamily="18" charset="0"/>
              <a:sym typeface="Monotype Sorts" pitchFamily="2" charset="2"/>
            </a:endParaRPr>
          </a:p>
          <a:p>
            <a:pPr>
              <a:buClrTx/>
              <a:buFont typeface="Wingdings" pitchFamily="2" charset="2"/>
              <a:buChar char="Ø"/>
            </a:pP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cs typeface="Times New Roman" pitchFamily="18" charset="0"/>
                <a:sym typeface="Monotype Sorts" pitchFamily="2" charset="2"/>
              </a:rPr>
              <a:t>Secondary Data</a:t>
            </a:r>
          </a:p>
          <a:p>
            <a:pPr>
              <a:buClrTx/>
              <a:buNone/>
            </a:pPr>
            <a:endParaRPr lang="en-GB" sz="2400" dirty="0">
              <a:solidFill>
                <a:schemeClr val="bg2"/>
              </a:solidFill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AB2A354-FC99-CF03-8174-9920B1194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2F1D6-D367-4BEE-9E46-541DFC57EC54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8" cy="838200"/>
          </a:xfrm>
        </p:spPr>
        <p:txBody>
          <a:bodyPr/>
          <a:lstStyle/>
          <a:p>
            <a:r>
              <a:rPr lang="en-US" sz="3600" b="1" dirty="0">
                <a:solidFill>
                  <a:schemeClr val="tx2">
                    <a:lumMod val="50000"/>
                  </a:schemeClr>
                </a:solidFill>
                <a:cs typeface="Times New Roman" pitchFamily="18" charset="0"/>
                <a:sym typeface="Monotype Sorts" pitchFamily="2" charset="2"/>
              </a:rPr>
              <a:t>Primary data</a:t>
            </a:r>
            <a:endParaRPr lang="en-US" sz="3600" dirty="0">
              <a:solidFill>
                <a:schemeClr val="tx2">
                  <a:lumMod val="50000"/>
                </a:schemeClr>
              </a:solidFill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077669" cy="4724400"/>
          </a:xfrm>
        </p:spPr>
        <p:txBody>
          <a:bodyPr>
            <a:normAutofit/>
          </a:bodyPr>
          <a:lstStyle/>
          <a:p>
            <a:pPr algn="just">
              <a:buClrTx/>
              <a:buFont typeface="Wingdings" panose="05000000000000000000" pitchFamily="2" charset="2"/>
              <a:buChar char="Ø"/>
            </a:pPr>
            <a:r>
              <a:rPr lang="en-US" sz="2800" cap="none" dirty="0">
                <a:solidFill>
                  <a:schemeClr val="tx2">
                    <a:lumMod val="50000"/>
                  </a:schemeClr>
                </a:solidFill>
                <a:cs typeface="Times New Roman" pitchFamily="18" charset="0"/>
              </a:rPr>
              <a:t>Data that have been originally </a:t>
            </a:r>
            <a:r>
              <a:rPr lang="en-US" sz="2800" cap="none" dirty="0" smtClean="0">
                <a:solidFill>
                  <a:schemeClr val="tx2">
                    <a:lumMod val="50000"/>
                  </a:schemeClr>
                </a:solidFill>
                <a:cs typeface="Times New Roman" pitchFamily="18" charset="0"/>
              </a:rPr>
              <a:t>collected </a:t>
            </a:r>
            <a:r>
              <a:rPr lang="en-US" sz="2800" cap="none" dirty="0">
                <a:solidFill>
                  <a:schemeClr val="tx2">
                    <a:lumMod val="50000"/>
                  </a:schemeClr>
                </a:solidFill>
                <a:cs typeface="Times New Roman" pitchFamily="18" charset="0"/>
              </a:rPr>
              <a:t>is known as primary data.</a:t>
            </a:r>
          </a:p>
          <a:p>
            <a:pPr marL="0" indent="0" algn="just">
              <a:buClrTx/>
              <a:buNone/>
            </a:pPr>
            <a:r>
              <a:rPr lang="en-US" sz="2800" cap="none" dirty="0">
                <a:solidFill>
                  <a:schemeClr val="tx2">
                    <a:lumMod val="50000"/>
                  </a:schemeClr>
                </a:solidFill>
                <a:cs typeface="Times New Roman" pitchFamily="18" charset="0"/>
              </a:rPr>
              <a:t> </a:t>
            </a:r>
          </a:p>
          <a:p>
            <a:pPr algn="just">
              <a:buClrTx/>
              <a:buFont typeface="Wingdings" panose="05000000000000000000" pitchFamily="2" charset="2"/>
              <a:buChar char="Ø"/>
            </a:pPr>
            <a:r>
              <a:rPr lang="en-US" sz="2800" cap="none" dirty="0">
                <a:solidFill>
                  <a:schemeClr val="tx2">
                    <a:lumMod val="50000"/>
                  </a:schemeClr>
                </a:solidFill>
                <a:cs typeface="Times New Roman" pitchFamily="18" charset="0"/>
              </a:rPr>
              <a:t>  It</a:t>
            </a:r>
            <a:r>
              <a:rPr lang="en-US" sz="2800" cap="none" dirty="0">
                <a:solidFill>
                  <a:schemeClr val="tx2">
                    <a:lumMod val="50000"/>
                  </a:schemeClr>
                </a:solidFill>
                <a:effectLst/>
              </a:rPr>
              <a:t> is collected firsthand by researchers directly </a:t>
            </a:r>
            <a:r>
              <a:rPr lang="en-US" sz="2800" cap="none" dirty="0" smtClean="0">
                <a:solidFill>
                  <a:schemeClr val="tx2">
                    <a:lumMod val="50000"/>
                  </a:schemeClr>
                </a:solidFill>
                <a:effectLst/>
              </a:rPr>
              <a:t>from </a:t>
            </a:r>
            <a:r>
              <a:rPr lang="en-US" sz="2800" cap="none" dirty="0">
                <a:solidFill>
                  <a:schemeClr val="tx2">
                    <a:lumMod val="50000"/>
                  </a:schemeClr>
                </a:solidFill>
                <a:effectLst/>
              </a:rPr>
              <a:t>the source.</a:t>
            </a:r>
            <a:endParaRPr lang="en-US" sz="2800" cap="none" dirty="0">
              <a:solidFill>
                <a:schemeClr val="tx2">
                  <a:lumMod val="50000"/>
                </a:schemeClr>
              </a:solidFill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6D492C5-77C0-1FEA-05CD-5CEBD8BED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2F1D6-D367-4BEE-9E46-541DFC57EC54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304800"/>
            <a:ext cx="7773338" cy="1909895"/>
          </a:xfrm>
        </p:spPr>
        <p:txBody>
          <a:bodyPr/>
          <a:lstStyle/>
          <a:p>
            <a:r>
              <a:rPr lang="en-US" sz="3600" b="1" dirty="0" smtClean="0">
                <a:cs typeface="Times New Roman" pitchFamily="18" charset="0"/>
                <a:sym typeface="Monotype Sorts" pitchFamily="2" charset="2"/>
              </a:rPr>
              <a:t>Secondary Data</a:t>
            </a:r>
            <a:endParaRPr lang="en-US" sz="3600" dirty="0"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905000"/>
            <a:ext cx="8229600" cy="4595834"/>
          </a:xfrm>
          <a:prstGeom prst="rect">
            <a:avLst/>
          </a:prstGeom>
        </p:spPr>
        <p:txBody>
          <a:bodyPr/>
          <a:lstStyle/>
          <a:p>
            <a:pPr algn="just">
              <a:buClrTx/>
              <a:buFont typeface="Wingdings" panose="05000000000000000000" pitchFamily="2" charset="2"/>
              <a:buChar char="Ø"/>
            </a:pPr>
            <a:r>
              <a:rPr lang="en-US" sz="2800" cap="none" dirty="0"/>
              <a:t>Secondary data refers to data that has been collected and recorded by someone else for a purpose other than the current research study or analysis. </a:t>
            </a:r>
          </a:p>
          <a:p>
            <a:pPr algn="just">
              <a:buClrTx/>
              <a:buFont typeface="Wingdings" panose="05000000000000000000" pitchFamily="2" charset="2"/>
              <a:buChar char="Ø"/>
            </a:pPr>
            <a:endParaRPr lang="en-US" sz="2800" cap="none" dirty="0"/>
          </a:p>
          <a:p>
            <a:pPr algn="just">
              <a:buClrTx/>
              <a:buFont typeface="Wingdings" panose="05000000000000000000" pitchFamily="2" charset="2"/>
              <a:buChar char="Ø"/>
            </a:pPr>
            <a:r>
              <a:rPr lang="en-US" sz="2800" cap="none" dirty="0" smtClean="0"/>
              <a:t>It </a:t>
            </a:r>
            <a:r>
              <a:rPr lang="en-US" sz="2800" cap="none" dirty="0"/>
              <a:t>is data that already exists and is available </a:t>
            </a:r>
            <a:r>
              <a:rPr lang="en-US" sz="2800" cap="none" dirty="0" smtClean="0"/>
              <a:t>for </a:t>
            </a:r>
            <a:r>
              <a:rPr lang="en-US" sz="2800" cap="none" dirty="0"/>
              <a:t>researchers.</a:t>
            </a:r>
            <a:endParaRPr lang="en-US" sz="2800" cap="none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ClrTx/>
              <a:buFont typeface="Wingdings" panose="05000000000000000000" pitchFamily="2" charset="2"/>
              <a:buChar char="Ø"/>
            </a:pPr>
            <a:endParaRPr lang="en-US" sz="2800" cap="none" dirty="0">
              <a:solidFill>
                <a:schemeClr val="bg2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28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 </a:t>
            </a:r>
            <a:r>
              <a:rPr lang="en-US" sz="3200" b="1" dirty="0" smtClean="0">
                <a:latin typeface="+mn-lt"/>
              </a:rPr>
              <a:t>Methods of primary data collection</a:t>
            </a:r>
            <a:endParaRPr lang="en-US" sz="32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1625" y="2514600"/>
            <a:ext cx="8540750" cy="358457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sz="2800" cap="none" dirty="0" smtClean="0">
                <a:solidFill>
                  <a:schemeClr val="accent4">
                    <a:lumMod val="10000"/>
                  </a:schemeClr>
                </a:solidFill>
                <a:cs typeface="Times New Roman" pitchFamily="18" charset="0"/>
              </a:rPr>
              <a:t>Direct Personal </a:t>
            </a:r>
            <a:r>
              <a:rPr lang="en-US" sz="2800" cap="none" dirty="0">
                <a:solidFill>
                  <a:schemeClr val="accent4">
                    <a:lumMod val="10000"/>
                  </a:schemeClr>
                </a:solidFill>
                <a:cs typeface="Times New Roman" pitchFamily="18" charset="0"/>
              </a:rPr>
              <a:t>I</a:t>
            </a:r>
            <a:r>
              <a:rPr lang="en-US" sz="2800" cap="none" dirty="0" smtClean="0">
                <a:solidFill>
                  <a:schemeClr val="accent4">
                    <a:lumMod val="10000"/>
                  </a:schemeClr>
                </a:solidFill>
                <a:cs typeface="Times New Roman" pitchFamily="18" charset="0"/>
              </a:rPr>
              <a:t>nvestigation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800" cap="none" dirty="0" smtClean="0">
                <a:solidFill>
                  <a:schemeClr val="accent4">
                    <a:lumMod val="10000"/>
                  </a:schemeClr>
                </a:solidFill>
                <a:cs typeface="Times New Roman" pitchFamily="18" charset="0"/>
              </a:rPr>
              <a:t>Indirect Oral Investigation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800" cap="none" dirty="0" smtClean="0">
                <a:solidFill>
                  <a:schemeClr val="accent4">
                    <a:lumMod val="10000"/>
                  </a:schemeClr>
                </a:solidFill>
                <a:cs typeface="Times New Roman" pitchFamily="18" charset="0"/>
              </a:rPr>
              <a:t>Registration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800" cap="none" dirty="0" smtClean="0">
                <a:solidFill>
                  <a:schemeClr val="accent4">
                    <a:lumMod val="10000"/>
                  </a:schemeClr>
                </a:solidFill>
                <a:cs typeface="Times New Roman" pitchFamily="18" charset="0"/>
              </a:rPr>
              <a:t>Collection through questionnaire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800" cap="none" dirty="0" smtClean="0">
                <a:solidFill>
                  <a:schemeClr val="accent4">
                    <a:lumMod val="10000"/>
                  </a:schemeClr>
                </a:solidFill>
                <a:cs typeface="Times New Roman" pitchFamily="18" charset="0"/>
              </a:rPr>
              <a:t>Collection through enumerators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800" cap="none" dirty="0" smtClean="0">
                <a:solidFill>
                  <a:schemeClr val="accent4">
                    <a:lumMod val="10000"/>
                  </a:schemeClr>
                </a:solidFill>
                <a:cs typeface="Times New Roman" pitchFamily="18" charset="0"/>
              </a:rPr>
              <a:t>Collection through local source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en-US" sz="2800" cap="none" dirty="0">
              <a:solidFill>
                <a:schemeClr val="accent4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16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7773338" cy="1596177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Methods of Secondary 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32" y="2590800"/>
            <a:ext cx="7773339" cy="3195506"/>
          </a:xfrm>
        </p:spPr>
        <p:txBody>
          <a:bodyPr/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sz="2800" cap="none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Officials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800" cap="none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Semi officials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800" cap="none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Journals and newspapers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800" cap="none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Research organizations</a:t>
            </a:r>
          </a:p>
          <a:p>
            <a:pPr algn="l">
              <a:buNone/>
            </a:pPr>
            <a:endParaRPr lang="en-US" sz="2400" dirty="0">
              <a:solidFill>
                <a:schemeClr val="accent4">
                  <a:lumMod val="10000"/>
                </a:schemeClr>
              </a:solidFill>
            </a:endParaRPr>
          </a:p>
          <a:p>
            <a:pPr algn="l">
              <a:buNone/>
            </a:pPr>
            <a:endParaRPr lang="en-US" sz="240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29F81AA-80B6-D8D1-73D7-B2AC3DB7E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2F1D6-D367-4BEE-9E46-541DFC57EC54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-152400"/>
            <a:ext cx="7773338" cy="2367095"/>
          </a:xfrm>
        </p:spPr>
        <p:txBody>
          <a:bodyPr>
            <a:normAutofit/>
          </a:bodyPr>
          <a:lstStyle/>
          <a:p>
            <a:r>
              <a:rPr lang="en-US" altLang="en-US" sz="3200" b="1" dirty="0"/>
              <a:t>Scales of Measurement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752600"/>
            <a:ext cx="7772870" cy="4495801"/>
          </a:xfrm>
        </p:spPr>
        <p:txBody>
          <a:bodyPr>
            <a:normAutofit lnSpcReduction="10000"/>
          </a:bodyPr>
          <a:lstStyle/>
          <a:p>
            <a:pPr marL="0" indent="0" eaLnBrk="0" hangingPunct="0">
              <a:buNone/>
            </a:pPr>
            <a:r>
              <a:rPr lang="en-US" altLang="en-US" sz="2800" cap="none" dirty="0">
                <a:cs typeface="Times New Roman" panose="02020603050405020304" pitchFamily="18" charset="0"/>
              </a:rPr>
              <a:t>The scale determines the amount of </a:t>
            </a:r>
            <a:r>
              <a:rPr lang="en-US" altLang="en-US" sz="2800" cap="none" dirty="0" smtClean="0">
                <a:cs typeface="Times New Roman" panose="02020603050405020304" pitchFamily="18" charset="0"/>
              </a:rPr>
              <a:t>information contained </a:t>
            </a:r>
            <a:r>
              <a:rPr lang="en-US" altLang="en-US" sz="2800" cap="none" dirty="0">
                <a:cs typeface="Times New Roman" panose="02020603050405020304" pitchFamily="18" charset="0"/>
              </a:rPr>
              <a:t>in the data</a:t>
            </a:r>
            <a:r>
              <a:rPr lang="en-US" altLang="en-US" sz="2800" cap="none" dirty="0" smtClean="0">
                <a:cs typeface="Times New Roman" panose="02020603050405020304" pitchFamily="18" charset="0"/>
              </a:rPr>
              <a:t>. There are four scales of measurement. </a:t>
            </a:r>
          </a:p>
          <a:p>
            <a:pPr marL="0" indent="0" eaLnBrk="0" hangingPunct="0">
              <a:buNone/>
            </a:pPr>
            <a:endParaRPr lang="en-US" altLang="en-US" sz="2800" cap="none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cap="none" dirty="0" smtClean="0"/>
              <a:t>Nominal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cap="none" dirty="0" smtClean="0"/>
              <a:t>Ordinal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cap="none" dirty="0" smtClean="0"/>
              <a:t>Interval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cap="none" dirty="0"/>
              <a:t>R</a:t>
            </a:r>
            <a:r>
              <a:rPr lang="en-US" sz="2800" cap="none" dirty="0" smtClean="0"/>
              <a:t>atio</a:t>
            </a:r>
            <a:endParaRPr lang="en-US" sz="2800" cap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6800-EF94-49E7-807A-A2175422A9A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21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94916" y="454024"/>
            <a:ext cx="8510588" cy="609600"/>
          </a:xfrm>
        </p:spPr>
        <p:txBody>
          <a:bodyPr/>
          <a:lstStyle/>
          <a:p>
            <a:pPr algn="ctr" rtl="0" eaLnBrk="1" hangingPunct="1">
              <a:defRPr/>
            </a:pPr>
            <a:r>
              <a:rPr lang="en-US" sz="3600" b="1" dirty="0"/>
              <a:t>Statistics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325564"/>
            <a:ext cx="8915400" cy="4773612"/>
          </a:xfrm>
        </p:spPr>
        <p:txBody>
          <a:bodyPr>
            <a:normAutofit fontScale="92500" lnSpcReduction="20000"/>
          </a:bodyPr>
          <a:lstStyle/>
          <a:p>
            <a:pPr indent="4763" algn="just">
              <a:lnSpc>
                <a:spcPct val="110000"/>
              </a:lnSpc>
              <a:buNone/>
              <a:defRPr/>
            </a:pPr>
            <a:r>
              <a:rPr lang="en-US" sz="3000" cap="non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Statistics is the discipline that involves collecting, presenting, analyzing, and interpreting data. It encompasses methods for summarizing and drawing meaningful conclusions from data.</a:t>
            </a:r>
          </a:p>
          <a:p>
            <a:pPr indent="4763" algn="just">
              <a:lnSpc>
                <a:spcPct val="80000"/>
              </a:lnSpc>
              <a:buNone/>
              <a:defRPr/>
            </a:pPr>
            <a:endParaRPr lang="en-US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indent="4763" algn="just">
              <a:lnSpc>
                <a:spcPct val="80000"/>
              </a:lnSpc>
              <a:buClrTx/>
              <a:buFont typeface="Wingdings" pitchFamily="2" charset="2"/>
              <a:buChar char="Ø"/>
              <a:defRPr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Collection</a:t>
            </a:r>
          </a:p>
          <a:p>
            <a:pPr indent="4763" algn="just">
              <a:lnSpc>
                <a:spcPct val="80000"/>
              </a:lnSpc>
              <a:buClrTx/>
              <a:buNone/>
              <a:defRPr/>
            </a:pP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indent="4763" algn="just">
              <a:lnSpc>
                <a:spcPct val="80000"/>
              </a:lnSpc>
              <a:buClrTx/>
              <a:buFont typeface="Wingdings" pitchFamily="2" charset="2"/>
              <a:buChar char="Ø"/>
              <a:defRPr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Presentation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indent="4763" algn="just">
              <a:lnSpc>
                <a:spcPct val="80000"/>
              </a:lnSpc>
              <a:buClrTx/>
              <a:buNone/>
              <a:defRPr/>
            </a:pP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indent="4763" algn="just">
              <a:lnSpc>
                <a:spcPct val="80000"/>
              </a:lnSpc>
              <a:buClrTx/>
              <a:buFont typeface="Wingdings" pitchFamily="2" charset="2"/>
              <a:buChar char="Ø"/>
              <a:defRPr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Analysis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indent="4763" algn="just">
              <a:lnSpc>
                <a:spcPct val="80000"/>
              </a:lnSpc>
              <a:buClrTx/>
              <a:buNone/>
              <a:defRPr/>
            </a:pP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indent="4763" algn="just">
              <a:lnSpc>
                <a:spcPct val="80000"/>
              </a:lnSpc>
              <a:buClrTx/>
              <a:buFont typeface="Wingdings" pitchFamily="2" charset="2"/>
              <a:buChar char="Ø"/>
              <a:defRPr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Interpretation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BFEB0D7-A1CE-26F9-748C-41078973C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2F1D6-D367-4BEE-9E46-541DFC57EC5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0"/>
            <a:ext cx="7773338" cy="2214695"/>
          </a:xfrm>
        </p:spPr>
        <p:txBody>
          <a:bodyPr/>
          <a:lstStyle/>
          <a:p>
            <a:r>
              <a:rPr lang="en-US" altLang="en-US" sz="3200" b="1" dirty="0"/>
              <a:t>Nominal</a:t>
            </a:r>
            <a:r>
              <a:rPr lang="en-US" altLang="en-US" dirty="0"/>
              <a:t/>
            </a:r>
            <a:br>
              <a:rPr lang="en-US" alt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219200"/>
            <a:ext cx="7772870" cy="5562600"/>
          </a:xfrm>
        </p:spPr>
        <p:txBody>
          <a:bodyPr>
            <a:noAutofit/>
          </a:bodyPr>
          <a:lstStyle/>
          <a:p>
            <a:pPr marL="0" indent="0" eaLnBrk="0" hangingPunct="0">
              <a:buNone/>
            </a:pPr>
            <a:r>
              <a:rPr lang="en-US" sz="2800" cap="none" dirty="0"/>
              <a:t>This is the simplest level of measurement, where data is categorized into distinct groups or categories with no inherent </a:t>
            </a:r>
            <a:r>
              <a:rPr lang="en-US" sz="2800" cap="none" dirty="0" smtClean="0"/>
              <a:t>order.</a:t>
            </a:r>
          </a:p>
          <a:p>
            <a:pPr marL="0" indent="0" eaLnBrk="0" hangingPunct="0">
              <a:buNone/>
            </a:pPr>
            <a:endParaRPr lang="en-US" altLang="en-US" sz="2800" b="1" cap="none" dirty="0" smtClean="0"/>
          </a:p>
          <a:p>
            <a:pPr marL="0" indent="0" eaLnBrk="0" hangingPunct="0">
              <a:buNone/>
            </a:pPr>
            <a:r>
              <a:rPr lang="en-US" altLang="en-US" sz="2800" b="1" cap="none" dirty="0" smtClean="0"/>
              <a:t>Example:</a:t>
            </a:r>
            <a:endParaRPr lang="en-US" altLang="en-US" sz="2800" b="1" cap="none" dirty="0"/>
          </a:p>
          <a:p>
            <a:pPr eaLnBrk="0" hangingPunct="0"/>
            <a:r>
              <a:rPr lang="en-US" sz="2800" cap="none" dirty="0"/>
              <a:t>Categorizing people's eye color as "blue," "brown," "green," etc., is a nominal measurement.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6800-EF94-49E7-807A-A2175422A9A8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0" y="481437"/>
            <a:ext cx="7773338" cy="1596177"/>
          </a:xfrm>
        </p:spPr>
        <p:txBody>
          <a:bodyPr/>
          <a:lstStyle/>
          <a:p>
            <a:r>
              <a:rPr lang="en-US" altLang="en-US" sz="3200" b="1" dirty="0" smtClean="0"/>
              <a:t>Ordinal</a:t>
            </a:r>
            <a:br>
              <a:rPr lang="en-US" altLang="en-US" sz="3200" b="1" dirty="0" smtClean="0"/>
            </a:br>
            <a:r>
              <a:rPr lang="en-US" altLang="en-US" dirty="0"/>
              <a:t/>
            </a:r>
            <a:br>
              <a:rPr lang="en-US" alt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371601"/>
            <a:ext cx="7772870" cy="4419600"/>
          </a:xfrm>
        </p:spPr>
        <p:txBody>
          <a:bodyPr>
            <a:noAutofit/>
          </a:bodyPr>
          <a:lstStyle/>
          <a:p>
            <a:pPr marL="0" indent="0" eaLnBrk="0" hangingPunct="0">
              <a:buNone/>
            </a:pPr>
            <a:r>
              <a:rPr lang="en-US" sz="2800" cap="none" dirty="0"/>
              <a:t>In this scale, data is categorized into distinct groups like in a nominal scale, but there's also an implicit order or ranking among the categories</a:t>
            </a:r>
            <a:r>
              <a:rPr lang="en-US" sz="2800" cap="none" dirty="0" smtClean="0"/>
              <a:t>.</a:t>
            </a:r>
          </a:p>
          <a:p>
            <a:pPr marL="0" indent="0" eaLnBrk="0" hangingPunct="0">
              <a:buNone/>
            </a:pPr>
            <a:endParaRPr lang="en-US" altLang="en-US" sz="2800" cap="none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0" indent="0" eaLnBrk="0" hangingPunct="0">
              <a:buNone/>
            </a:pPr>
            <a:r>
              <a:rPr lang="en-US" altLang="en-US" sz="2800" b="1" cap="none" dirty="0" smtClean="0"/>
              <a:t>Example</a:t>
            </a:r>
            <a:r>
              <a:rPr lang="en-US" altLang="en-US" sz="2800" b="1" cap="none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:</a:t>
            </a:r>
          </a:p>
          <a:p>
            <a:pPr eaLnBrk="0" hangingPunct="0"/>
            <a:r>
              <a:rPr lang="en-US" altLang="en-US" sz="2800" cap="none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en-US" sz="2800" cap="none" dirty="0"/>
              <a:t>Students of a </a:t>
            </a:r>
            <a:r>
              <a:rPr lang="en-US" altLang="en-US" sz="2800" cap="none" dirty="0" smtClean="0"/>
              <a:t>FAST University </a:t>
            </a:r>
            <a:r>
              <a:rPr lang="en-US" altLang="en-US" sz="2800" cap="none" dirty="0"/>
              <a:t>are classified by </a:t>
            </a:r>
            <a:r>
              <a:rPr lang="en-US" altLang="en-US" sz="2800" cap="none" dirty="0" smtClean="0"/>
              <a:t>their class </a:t>
            </a:r>
            <a:r>
              <a:rPr lang="en-US" altLang="en-US" sz="2800" cap="none" dirty="0"/>
              <a:t>standing using a nonnumeric label such </a:t>
            </a:r>
            <a:r>
              <a:rPr lang="en-US" altLang="en-US" sz="2800" cap="none" dirty="0" smtClean="0"/>
              <a:t> as Freshman, </a:t>
            </a:r>
            <a:r>
              <a:rPr lang="en-US" altLang="en-US" sz="2800" cap="none" dirty="0"/>
              <a:t>Junior, or Senior.</a:t>
            </a:r>
          </a:p>
          <a:p>
            <a:endParaRPr lang="en-US" sz="2800" cap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6800-EF94-49E7-807A-A2175422A9A8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0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862" y="273912"/>
            <a:ext cx="7773338" cy="829282"/>
          </a:xfrm>
        </p:spPr>
        <p:txBody>
          <a:bodyPr>
            <a:normAutofit fontScale="90000"/>
          </a:bodyPr>
          <a:lstStyle/>
          <a:p>
            <a:r>
              <a:rPr lang="en-US" altLang="en-US" sz="3200" b="1" dirty="0" smtClean="0"/>
              <a:t>INTERVAL</a:t>
            </a:r>
            <a:r>
              <a:rPr lang="en-US" altLang="en-US" dirty="0"/>
              <a:t/>
            </a:r>
            <a:br>
              <a:rPr lang="en-US" alt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066800"/>
            <a:ext cx="7772870" cy="50291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cap="none" dirty="0" smtClean="0"/>
              <a:t>Interval </a:t>
            </a:r>
            <a:r>
              <a:rPr lang="en-US" sz="2800" cap="none" dirty="0"/>
              <a:t>scale has both an order between values and a consistent interval between them, but it lacks a true zero </a:t>
            </a:r>
            <a:r>
              <a:rPr lang="en-US" sz="2800" cap="none" dirty="0" smtClean="0"/>
              <a:t>point</a:t>
            </a:r>
            <a:r>
              <a:rPr lang="en-US" altLang="en-US" sz="2800" cap="none" dirty="0" smtClean="0">
                <a:latin typeface="Book Antiqua" panose="02040602050305030304" pitchFamily="18" charset="0"/>
              </a:rPr>
              <a:t>.</a:t>
            </a:r>
          </a:p>
          <a:p>
            <a:pPr marL="0" indent="0">
              <a:buNone/>
            </a:pPr>
            <a:endParaRPr lang="en-US" altLang="en-US" sz="2800" cap="none" dirty="0" smtClean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sz="2800" b="1" cap="none" dirty="0" smtClean="0"/>
              <a:t>Example:</a:t>
            </a:r>
          </a:p>
          <a:p>
            <a:r>
              <a:rPr lang="en-US" sz="2800" cap="none" dirty="0"/>
              <a:t>T</a:t>
            </a:r>
            <a:r>
              <a:rPr lang="en-US" sz="2800" cap="none" dirty="0" smtClean="0"/>
              <a:t>emperatures </a:t>
            </a:r>
            <a:r>
              <a:rPr lang="en-US" sz="2800" cap="none" dirty="0"/>
              <a:t>on the Celsius or Fahrenheit scales, where a difference of 10 degrees has the same meaning throughout the scale, but a temperature of 0°C does not mean "no temperature."</a:t>
            </a:r>
            <a:endParaRPr lang="en-US" altLang="en-US" sz="2800" cap="none" dirty="0" smtClean="0">
              <a:effectLst>
                <a:outerShdw blurRad="38100" dist="38100" dir="2700000" algn="tl">
                  <a:srgbClr val="000000"/>
                </a:outerShdw>
              </a:effectLst>
              <a:latin typeface="Book Antiqua" panose="02040602050305030304" pitchFamily="18" charset="0"/>
            </a:endParaRPr>
          </a:p>
          <a:p>
            <a:endParaRPr lang="en-US" altLang="en-US" sz="2800" u="sng" cap="none" dirty="0" smtClean="0">
              <a:effectLst>
                <a:outerShdw blurRad="38100" dist="38100" dir="2700000" algn="tl">
                  <a:srgbClr val="000000"/>
                </a:outerShdw>
              </a:effectLst>
              <a:latin typeface="Book Antiqua" panose="02040602050305030304" pitchFamily="18" charset="0"/>
            </a:endParaRPr>
          </a:p>
          <a:p>
            <a:endParaRPr lang="en-US" sz="2800" cap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6800-EF94-49E7-807A-A2175422A9A8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8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292" y="372972"/>
            <a:ext cx="7773338" cy="981682"/>
          </a:xfrm>
        </p:spPr>
        <p:txBody>
          <a:bodyPr>
            <a:normAutofit fontScale="90000"/>
          </a:bodyPr>
          <a:lstStyle/>
          <a:p>
            <a:r>
              <a:rPr lang="en-US" altLang="en-US" sz="3200" b="1" dirty="0" smtClean="0"/>
              <a:t>RATIO</a:t>
            </a:r>
            <a:r>
              <a:rPr lang="en-US" altLang="en-US" dirty="0"/>
              <a:t/>
            </a:r>
            <a:br>
              <a:rPr lang="en-US" alt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143000"/>
            <a:ext cx="7772870" cy="4190999"/>
          </a:xfrm>
        </p:spPr>
        <p:txBody>
          <a:bodyPr>
            <a:noAutofit/>
          </a:bodyPr>
          <a:lstStyle/>
          <a:p>
            <a:pPr marL="0" indent="0" eaLnBrk="0" hangingPunct="0">
              <a:buNone/>
            </a:pPr>
            <a:r>
              <a:rPr lang="en-US" altLang="en-US" sz="2800" cap="none" dirty="0" smtClean="0"/>
              <a:t> Ratio </a:t>
            </a:r>
            <a:r>
              <a:rPr lang="en-US" altLang="en-US" sz="2800" cap="none" dirty="0"/>
              <a:t>scale must contain a zero value that </a:t>
            </a:r>
            <a:r>
              <a:rPr lang="en-US" altLang="en-US" sz="2800" cap="none" dirty="0" smtClean="0"/>
              <a:t>indicates that </a:t>
            </a:r>
            <a:r>
              <a:rPr lang="en-US" altLang="en-US" sz="2800" cap="none" dirty="0"/>
              <a:t>nothing exists for the variable at the zero point</a:t>
            </a:r>
            <a:r>
              <a:rPr lang="en-US" altLang="en-US" sz="2800" cap="none" dirty="0" smtClean="0"/>
              <a:t>.</a:t>
            </a:r>
          </a:p>
          <a:p>
            <a:pPr marL="0" indent="0" eaLnBrk="0" hangingPunct="0">
              <a:buNone/>
            </a:pPr>
            <a:endParaRPr lang="en-US" altLang="en-US" sz="2800" cap="none" dirty="0" smtClean="0"/>
          </a:p>
          <a:p>
            <a:pPr marL="0" indent="0" eaLnBrk="0" hangingPunct="0">
              <a:buNone/>
            </a:pPr>
            <a:r>
              <a:rPr lang="en-US" altLang="en-US" sz="2800" b="1" cap="none" dirty="0" smtClean="0"/>
              <a:t>Example:</a:t>
            </a:r>
          </a:p>
          <a:p>
            <a:pPr eaLnBrk="0" hangingPunct="0"/>
            <a:r>
              <a:rPr lang="en-US" sz="2800" cap="none" dirty="0"/>
              <a:t>Distances measured in kilometers, miles, or any unit of length are on a ratio scale. They have a true zero point (zero distance means no distance traveled</a:t>
            </a:r>
            <a:r>
              <a:rPr lang="en-US" sz="2800" cap="none" dirty="0" smtClean="0"/>
              <a:t>).</a:t>
            </a:r>
            <a:endParaRPr lang="en-US" altLang="en-US" sz="2800" cap="none" dirty="0"/>
          </a:p>
          <a:p>
            <a:endParaRPr lang="en-US" sz="2800" cap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6800-EF94-49E7-807A-A2175422A9A8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7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b="1" dirty="0">
                <a:solidFill>
                  <a:schemeClr val="tx2">
                    <a:lumMod val="50000"/>
                  </a:schemeClr>
                </a:solidFill>
              </a:rPr>
              <a:t>Types of statistics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79388" indent="0">
              <a:lnSpc>
                <a:spcPct val="130000"/>
              </a:lnSpc>
              <a:buClrTx/>
              <a:buNone/>
              <a:defRPr/>
            </a:pPr>
            <a:r>
              <a:rPr lang="en-US" sz="3600" cap="none" dirty="0">
                <a:effectLst/>
              </a:rPr>
              <a:t>Statistics can be broadly categorized into two main types:</a:t>
            </a:r>
            <a:endParaRPr lang="en-US" sz="3600" b="1" cap="none" dirty="0">
              <a:solidFill>
                <a:schemeClr val="accent1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715963" indent="-536575" algn="l" rtl="0" eaLnBrk="1" hangingPunct="1">
              <a:lnSpc>
                <a:spcPct val="130000"/>
              </a:lnSpc>
              <a:buClrTx/>
              <a:buFont typeface="Wingdings" pitchFamily="2" charset="2"/>
              <a:buChar char="Ø"/>
              <a:defRPr/>
            </a:pPr>
            <a:endParaRPr lang="en-US" sz="3600" b="1" dirty="0">
              <a:solidFill>
                <a:schemeClr val="accent1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715963" indent="-536575" algn="l" rtl="0" eaLnBrk="1" hangingPunct="1">
              <a:lnSpc>
                <a:spcPct val="130000"/>
              </a:lnSpc>
              <a:buClrTx/>
              <a:buFont typeface="Wingdings" pitchFamily="2" charset="2"/>
              <a:buChar char="Ø"/>
              <a:defRPr/>
            </a:pP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Descriptive Statistics</a:t>
            </a:r>
          </a:p>
          <a:p>
            <a:pPr marL="715963" indent="-536575" algn="l" rtl="0" eaLnBrk="1" hangingPunct="1">
              <a:lnSpc>
                <a:spcPct val="130000"/>
              </a:lnSpc>
              <a:buClrTx/>
              <a:buFont typeface="Wingdings" pitchFamily="2" charset="2"/>
              <a:buChar char="Ø"/>
              <a:defRPr/>
            </a:pP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Inferential Statistics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6971E41-CEFE-151C-AECB-49FAD3C87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2F1D6-D367-4BEE-9E46-541DFC57EC5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457199"/>
            <a:ext cx="8686800" cy="6172201"/>
          </a:xfrm>
        </p:spPr>
        <p:txBody>
          <a:bodyPr>
            <a:normAutofit/>
          </a:bodyPr>
          <a:lstStyle/>
          <a:p>
            <a:pPr algn="ctr">
              <a:buNone/>
              <a:defRPr/>
            </a:pP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  <a:cs typeface="Times New Roman" pitchFamily="18" charset="0"/>
              </a:rPr>
              <a:t>Descriptive Statistics</a:t>
            </a:r>
          </a:p>
          <a:p>
            <a:pPr algn="ctr">
              <a:buNone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00000"/>
              </a:lnSpc>
              <a:buNone/>
              <a:defRPr/>
            </a:pPr>
            <a:r>
              <a:rPr lang="en-US" sz="2800" cap="none" dirty="0" smtClean="0">
                <a:effectLst/>
              </a:rPr>
              <a:t>   Descriptive </a:t>
            </a:r>
            <a:r>
              <a:rPr lang="en-US" sz="2800" cap="none" dirty="0">
                <a:effectLst/>
              </a:rPr>
              <a:t>statistics involve methods of summarizing and presenting data to gain insights into its main characteristics</a:t>
            </a:r>
            <a:r>
              <a:rPr lang="en-US" sz="2800" cap="none" dirty="0" smtClean="0">
                <a:effectLst/>
              </a:rPr>
              <a:t>.</a:t>
            </a:r>
          </a:p>
          <a:p>
            <a:pPr algn="just">
              <a:lnSpc>
                <a:spcPct val="100000"/>
              </a:lnSpc>
              <a:buNone/>
              <a:defRPr/>
            </a:pPr>
            <a:endParaRPr lang="en-US" sz="2800" cap="none" dirty="0">
              <a:effectLst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800" cap="none" dirty="0">
                <a:effectLst/>
              </a:rPr>
              <a:t>Some common descriptive statistics include</a:t>
            </a:r>
            <a:r>
              <a:rPr lang="en-US" sz="2800" dirty="0" smtClean="0">
                <a:effectLst/>
              </a:rPr>
              <a:t>:</a:t>
            </a:r>
            <a:endParaRPr lang="en-US" sz="2800" dirty="0">
              <a:effectLst/>
            </a:endParaRPr>
          </a:p>
          <a:p>
            <a:r>
              <a:rPr lang="en-US" sz="2800" dirty="0">
                <a:effectLst/>
              </a:rPr>
              <a:t>Measures of Central Tendency</a:t>
            </a:r>
          </a:p>
          <a:p>
            <a:pPr>
              <a:defRPr/>
            </a:pPr>
            <a:r>
              <a:rPr lang="en-US" sz="2800" dirty="0">
                <a:effectLst/>
              </a:rPr>
              <a:t>Measures of Dispersion or Variability</a:t>
            </a:r>
          </a:p>
          <a:p>
            <a:pPr>
              <a:defRPr/>
            </a:pPr>
            <a:r>
              <a:rPr lang="en-US" sz="2800" dirty="0">
                <a:effectLst/>
              </a:rPr>
              <a:t>Measures of Shape and Distribution</a:t>
            </a:r>
            <a:endParaRPr lang="en-US" sz="28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5C1AE47-AD51-C072-A093-5939FDD85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2F1D6-D367-4BEE-9E46-541DFC57EC5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304800"/>
            <a:ext cx="7773338" cy="905483"/>
          </a:xfrm>
        </p:spPr>
        <p:txBody>
          <a:bodyPr/>
          <a:lstStyle/>
          <a:p>
            <a:pPr marL="715963" indent="-536575">
              <a:lnSpc>
                <a:spcPct val="130000"/>
              </a:lnSpc>
              <a:defRPr/>
            </a:pP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effectLst/>
                <a:cs typeface="Times New Roman" pitchFamily="18" charset="0"/>
              </a:rPr>
              <a:t>Inferential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18160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None/>
            </a:pPr>
            <a:r>
              <a:rPr lang="en-US" sz="2800" cap="none" dirty="0" smtClean="0">
                <a:effectLst/>
              </a:rPr>
              <a:t>  Inferential </a:t>
            </a:r>
            <a:r>
              <a:rPr lang="en-US" sz="2800" cap="none" dirty="0">
                <a:effectLst/>
              </a:rPr>
              <a:t>statistics involve using sample data to make inferences or draw conclusions about a larger population. </a:t>
            </a:r>
            <a:endParaRPr lang="en-US" sz="2800" cap="none" dirty="0" smtClean="0">
              <a:effectLst/>
            </a:endParaRPr>
          </a:p>
          <a:p>
            <a:pPr algn="just">
              <a:lnSpc>
                <a:spcPct val="100000"/>
              </a:lnSpc>
              <a:buNone/>
            </a:pPr>
            <a:endParaRPr lang="en-US" sz="2800" cap="none" dirty="0">
              <a:effectLst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800" cap="none" dirty="0">
                <a:effectLst/>
              </a:rPr>
              <a:t>Some common inferential statistical techniques include</a:t>
            </a:r>
            <a:r>
              <a:rPr lang="en-US" sz="2800" cap="none" dirty="0" smtClean="0">
                <a:effectLst/>
              </a:rPr>
              <a:t>:</a:t>
            </a:r>
            <a:endParaRPr lang="en-US" sz="2800" cap="none" dirty="0">
              <a:effectLst/>
            </a:endParaRPr>
          </a:p>
          <a:p>
            <a:r>
              <a:rPr lang="en-US" sz="2800" dirty="0">
                <a:effectLst/>
              </a:rPr>
              <a:t>Confidence Intervals</a:t>
            </a:r>
          </a:p>
          <a:p>
            <a:r>
              <a:rPr lang="en-US" sz="2800" dirty="0">
                <a:effectLst/>
              </a:rPr>
              <a:t>Hypothesis Testing</a:t>
            </a:r>
          </a:p>
          <a:p>
            <a:pPr algn="just"/>
            <a:r>
              <a:rPr lang="en-US" sz="2800" dirty="0">
                <a:effectLst/>
              </a:rPr>
              <a:t>Analysis of Variance</a:t>
            </a:r>
          </a:p>
          <a:p>
            <a:pPr algn="just">
              <a:buNone/>
            </a:pPr>
            <a:endParaRPr lang="en-US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2A1D8EC-0B41-645A-D9C2-08F44CD35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2F1D6-D367-4BEE-9E46-541DFC57EC5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15963" indent="-536575">
              <a:lnSpc>
                <a:spcPct val="130000"/>
              </a:lnSpc>
              <a:defRPr/>
            </a:pP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effectLst/>
                <a:cs typeface="Times New Roman" pitchFamily="18" charset="0"/>
              </a:rPr>
              <a:t>Most commonly used terms in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31" y="2367094"/>
            <a:ext cx="7773339" cy="4186106"/>
          </a:xfrm>
        </p:spPr>
        <p:txBody>
          <a:bodyPr>
            <a:noAutofit/>
          </a:bodyPr>
          <a:lstStyle/>
          <a:p>
            <a:pPr algn="just">
              <a:buClrTx/>
              <a:buFont typeface="Wingdings" pitchFamily="2" charset="2"/>
              <a:buChar char="Ø"/>
            </a:pPr>
            <a:r>
              <a:rPr lang="en-US" sz="2800" dirty="0">
                <a:solidFill>
                  <a:schemeClr val="accent4">
                    <a:lumMod val="10000"/>
                  </a:schemeClr>
                </a:solidFill>
                <a:cs typeface="Times New Roman" pitchFamily="18" charset="0"/>
              </a:rPr>
              <a:t>      Population</a:t>
            </a:r>
          </a:p>
          <a:p>
            <a:pPr algn="just">
              <a:buClrTx/>
              <a:buFont typeface="Wingdings" pitchFamily="2" charset="2"/>
              <a:buChar char="Ø"/>
            </a:pPr>
            <a:r>
              <a:rPr lang="en-US" sz="2800" dirty="0">
                <a:solidFill>
                  <a:schemeClr val="accent4">
                    <a:lumMod val="10000"/>
                  </a:schemeClr>
                </a:solidFill>
                <a:cs typeface="Times New Roman" pitchFamily="18" charset="0"/>
              </a:rPr>
              <a:t>	Sample</a:t>
            </a:r>
          </a:p>
          <a:p>
            <a:pPr algn="just">
              <a:buClrTx/>
              <a:buFont typeface="Wingdings" pitchFamily="2" charset="2"/>
              <a:buChar char="Ø"/>
            </a:pPr>
            <a:r>
              <a:rPr lang="en-US" sz="2800" dirty="0">
                <a:solidFill>
                  <a:schemeClr val="accent4">
                    <a:lumMod val="10000"/>
                  </a:schemeClr>
                </a:solidFill>
                <a:cs typeface="Times New Roman" pitchFamily="18" charset="0"/>
              </a:rPr>
              <a:t>	Parameter</a:t>
            </a:r>
          </a:p>
          <a:p>
            <a:pPr algn="just">
              <a:buClrTx/>
              <a:buFont typeface="Wingdings" pitchFamily="2" charset="2"/>
              <a:buChar char="Ø"/>
            </a:pPr>
            <a:r>
              <a:rPr lang="en-US" sz="2800" dirty="0">
                <a:solidFill>
                  <a:schemeClr val="accent4">
                    <a:lumMod val="10000"/>
                  </a:schemeClr>
                </a:solidFill>
                <a:cs typeface="Times New Roman" pitchFamily="18" charset="0"/>
              </a:rPr>
              <a:t>	Statistic</a:t>
            </a:r>
          </a:p>
          <a:p>
            <a:pPr algn="just">
              <a:buClrTx/>
              <a:buFont typeface="Wingdings" pitchFamily="2" charset="2"/>
              <a:buChar char="Ø"/>
            </a:pPr>
            <a:r>
              <a:rPr lang="en-US" sz="2800" dirty="0">
                <a:solidFill>
                  <a:schemeClr val="accent4">
                    <a:lumMod val="10000"/>
                  </a:schemeClr>
                </a:solidFill>
                <a:cs typeface="Times New Roman" pitchFamily="18" charset="0"/>
              </a:rPr>
              <a:t>	Constant</a:t>
            </a:r>
          </a:p>
          <a:p>
            <a:pPr algn="just">
              <a:buClrTx/>
              <a:buFont typeface="Wingdings" pitchFamily="2" charset="2"/>
              <a:buChar char="Ø"/>
            </a:pPr>
            <a:r>
              <a:rPr lang="en-US" sz="2800" dirty="0">
                <a:solidFill>
                  <a:schemeClr val="accent4">
                    <a:lumMod val="10000"/>
                  </a:schemeClr>
                </a:solidFill>
                <a:cs typeface="Times New Roman" pitchFamily="18" charset="0"/>
              </a:rPr>
              <a:t>	Variable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E47C01-2F77-9EC3-11AC-DCA19CB6D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2F1D6-D367-4BEE-9E46-541DFC57EC5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tx2">
                    <a:lumMod val="50000"/>
                  </a:schemeClr>
                </a:solidFill>
                <a:cs typeface="Times New Roman" pitchFamily="18" charset="0"/>
              </a:rPr>
              <a:t>Population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2438399"/>
            <a:ext cx="8540750" cy="3810001"/>
          </a:xfrm>
        </p:spPr>
        <p:txBody>
          <a:bodyPr/>
          <a:lstStyle/>
          <a:p>
            <a:pPr algn="just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sz="2600" cap="none" dirty="0"/>
              <a:t>P</a:t>
            </a:r>
            <a:r>
              <a:rPr lang="en-US" sz="2600" cap="none" dirty="0">
                <a:effectLst/>
              </a:rPr>
              <a:t>opulation refers to the entire group or set of individuals, items, or objects that are of interest in a particular study or analysis. </a:t>
            </a:r>
            <a:r>
              <a:rPr lang="en-US" sz="2600" b="1" cap="none" dirty="0">
                <a:solidFill>
                  <a:schemeClr val="accent4">
                    <a:lumMod val="10000"/>
                  </a:schemeClr>
                </a:solidFill>
                <a:cs typeface="Times New Roman" pitchFamily="18" charset="0"/>
              </a:rPr>
              <a:t>	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600" b="1" cap="none" dirty="0">
                <a:solidFill>
                  <a:schemeClr val="accent4">
                    <a:lumMod val="10000"/>
                  </a:schemeClr>
                </a:solidFill>
                <a:cs typeface="Times New Roman" pitchFamily="18" charset="0"/>
              </a:rPr>
              <a:t>	Total Number of observation in the data is known as Population size and it is denoted by N.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6318BEB-D850-A19D-CFA5-802EE5B0D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2F1D6-D367-4BEE-9E46-541DFC57EC5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  <a:cs typeface="Times New Roman" pitchFamily="18" charset="0"/>
              </a:rPr>
              <a:t>Sample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buNone/>
            </a:pPr>
            <a:r>
              <a:rPr lang="en-US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cap="none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cap="none" dirty="0">
                <a:effectLst/>
              </a:rPr>
              <a:t> sample refers to a subset of individuals, items, or data points that are selected from a larger population for the purpose of analysis.</a:t>
            </a:r>
          </a:p>
          <a:p>
            <a:pPr algn="just">
              <a:buNone/>
            </a:pPr>
            <a:endParaRPr lang="en-US" sz="2800" b="1" cap="none" dirty="0">
              <a:solidFill>
                <a:schemeClr val="accent4">
                  <a:lumMod val="10000"/>
                </a:schemeClr>
              </a:solidFill>
              <a:cs typeface="Times New Roman" pitchFamily="18" charset="0"/>
            </a:endParaRPr>
          </a:p>
          <a:p>
            <a:pPr algn="just">
              <a:buNone/>
            </a:pPr>
            <a:r>
              <a:rPr lang="en-US" sz="2800" b="1" cap="none" dirty="0">
                <a:solidFill>
                  <a:schemeClr val="accent4">
                    <a:lumMod val="10000"/>
                  </a:schemeClr>
                </a:solidFill>
                <a:cs typeface="Times New Roman" pitchFamily="18" charset="0"/>
              </a:rPr>
              <a:t>	Total Number of observation in the data is known as Sample size and it is denoted by n</a:t>
            </a:r>
            <a:r>
              <a:rPr lang="en-US" b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None/>
            </a:pPr>
            <a:endParaRPr lang="en-US" dirty="0">
              <a:solidFill>
                <a:schemeClr val="accent4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E35BCDD-1232-6207-C9A1-30B5CCDA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2F1D6-D367-4BEE-9E46-541DFC57EC5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6235</TotalTime>
  <Words>1014</Words>
  <Application>Microsoft Office PowerPoint</Application>
  <PresentationFormat>On-screen Show (4:3)</PresentationFormat>
  <Paragraphs>224</Paragraphs>
  <Slides>33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Book Antiqua</vt:lpstr>
      <vt:lpstr>Calibri</vt:lpstr>
      <vt:lpstr>Cambria Math</vt:lpstr>
      <vt:lpstr>Monotype Sorts</vt:lpstr>
      <vt:lpstr>Times New Roman</vt:lpstr>
      <vt:lpstr>Wingdings</vt:lpstr>
      <vt:lpstr>Droplet</vt:lpstr>
      <vt:lpstr>Equation</vt:lpstr>
      <vt:lpstr>PowerPoint Presentation</vt:lpstr>
      <vt:lpstr>PowerPoint Presentation</vt:lpstr>
      <vt:lpstr>Statistics</vt:lpstr>
      <vt:lpstr>Types of statistics</vt:lpstr>
      <vt:lpstr>PowerPoint Presentation</vt:lpstr>
      <vt:lpstr>Inferential Statistics</vt:lpstr>
      <vt:lpstr>Most commonly used terms in Statistics</vt:lpstr>
      <vt:lpstr>Population</vt:lpstr>
      <vt:lpstr>Sample</vt:lpstr>
      <vt:lpstr>Parameter</vt:lpstr>
      <vt:lpstr>Statistic</vt:lpstr>
      <vt:lpstr>Constant</vt:lpstr>
      <vt:lpstr>Variable</vt:lpstr>
      <vt:lpstr>Types of variables</vt:lpstr>
      <vt:lpstr>1: Quantitative Variable</vt:lpstr>
      <vt:lpstr>2: Qualitative Variable</vt:lpstr>
      <vt:lpstr>Types of Quantitative Variable</vt:lpstr>
      <vt:lpstr>1: Discrete Variable </vt:lpstr>
      <vt:lpstr> 2: Continuous Variable </vt:lpstr>
      <vt:lpstr>Independent variables</vt:lpstr>
      <vt:lpstr>Dependent variables</vt:lpstr>
      <vt:lpstr>Data</vt:lpstr>
      <vt:lpstr>Types of Data</vt:lpstr>
      <vt:lpstr>Classification of data according to source</vt:lpstr>
      <vt:lpstr>Primary data</vt:lpstr>
      <vt:lpstr>Secondary Data</vt:lpstr>
      <vt:lpstr> Methods of primary data collection</vt:lpstr>
      <vt:lpstr> Methods of Secondary data collection</vt:lpstr>
      <vt:lpstr>Scales of Measurement</vt:lpstr>
      <vt:lpstr>Nominal </vt:lpstr>
      <vt:lpstr>Ordinal  </vt:lpstr>
      <vt:lpstr>INTERVAL </vt:lpstr>
      <vt:lpstr>RATIO </vt:lpstr>
    </vt:vector>
  </TitlesOfParts>
  <Company>abc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abc</dc:creator>
  <cp:lastModifiedBy>DELL</cp:lastModifiedBy>
  <cp:revision>875</cp:revision>
  <cp:lastPrinted>2023-01-19T05:14:44Z</cp:lastPrinted>
  <dcterms:created xsi:type="dcterms:W3CDTF">2008-01-24T15:23:06Z</dcterms:created>
  <dcterms:modified xsi:type="dcterms:W3CDTF">2023-08-27T15:37:43Z</dcterms:modified>
</cp:coreProperties>
</file>