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6" r:id="rId1"/>
  </p:sldMasterIdLst>
  <p:notesMasterIdLst>
    <p:notesMasterId r:id="rId26"/>
  </p:notesMasterIdLst>
  <p:handoutMasterIdLst>
    <p:handoutMasterId r:id="rId27"/>
  </p:handoutMasterIdLst>
  <p:sldIdLst>
    <p:sldId id="300" r:id="rId2"/>
    <p:sldId id="545" r:id="rId3"/>
    <p:sldId id="546" r:id="rId4"/>
    <p:sldId id="547" r:id="rId5"/>
    <p:sldId id="552" r:id="rId6"/>
    <p:sldId id="565" r:id="rId7"/>
    <p:sldId id="562" r:id="rId8"/>
    <p:sldId id="567" r:id="rId9"/>
    <p:sldId id="568" r:id="rId10"/>
    <p:sldId id="554" r:id="rId11"/>
    <p:sldId id="556" r:id="rId12"/>
    <p:sldId id="557" r:id="rId13"/>
    <p:sldId id="577" r:id="rId14"/>
    <p:sldId id="578" r:id="rId15"/>
    <p:sldId id="558" r:id="rId16"/>
    <p:sldId id="572" r:id="rId17"/>
    <p:sldId id="559" r:id="rId18"/>
    <p:sldId id="563" r:id="rId19"/>
    <p:sldId id="560" r:id="rId20"/>
    <p:sldId id="586" r:id="rId21"/>
    <p:sldId id="580" r:id="rId22"/>
    <p:sldId id="581" r:id="rId23"/>
    <p:sldId id="582" r:id="rId24"/>
    <p:sldId id="561" r:id="rId25"/>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261C88"/>
    <a:srgbClr val="3333CC"/>
    <a:srgbClr val="3366FF"/>
    <a:srgbClr val="008AE8"/>
    <a:srgbClr val="CC3300"/>
    <a:srgbClr val="FF0000"/>
    <a:srgbClr val="873E9E"/>
    <a:srgbClr val="99003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60"/>
  </p:normalViewPr>
  <p:slideViewPr>
    <p:cSldViewPr>
      <p:cViewPr varScale="1">
        <p:scale>
          <a:sx n="70" d="100"/>
          <a:sy n="70" d="100"/>
        </p:scale>
        <p:origin x="144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7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777110D9-0596-47FB-A40F-6AB83E06F01C}" type="datetimeFigureOut">
              <a:rPr lang="en-US" smtClean="0"/>
              <a:t>8/29/2023</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E1964BA9-57D6-47A9-A768-63A32AC68579}" type="slidenum">
              <a:rPr lang="en-US" smtClean="0"/>
              <a:t>‹#›</a:t>
            </a:fld>
            <a:endParaRPr lang="en-US"/>
          </a:p>
        </p:txBody>
      </p:sp>
    </p:spTree>
    <p:extLst>
      <p:ext uri="{BB962C8B-B14F-4D97-AF65-F5344CB8AC3E}">
        <p14:creationId xmlns:p14="http://schemas.microsoft.com/office/powerpoint/2010/main" val="35161401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221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solidFill>
                  <a:schemeClr val="tx1"/>
                </a:solidFill>
              </a:defRPr>
            </a:lvl1pPr>
          </a:lstStyle>
          <a:p>
            <a:endParaRPr lang="en-US"/>
          </a:p>
        </p:txBody>
      </p:sp>
      <p:sp>
        <p:nvSpPr>
          <p:cNvPr id="222211"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solidFill>
                  <a:schemeClr val="tx1"/>
                </a:solidFill>
              </a:defRPr>
            </a:lvl1pPr>
          </a:lstStyle>
          <a:p>
            <a:endParaRPr lang="en-US"/>
          </a:p>
        </p:txBody>
      </p:sp>
      <p:sp>
        <p:nvSpPr>
          <p:cNvPr id="22221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222213"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2214"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solidFill>
                  <a:schemeClr val="tx1"/>
                </a:solidFill>
              </a:defRPr>
            </a:lvl1pPr>
          </a:lstStyle>
          <a:p>
            <a:endParaRPr lang="en-US"/>
          </a:p>
        </p:txBody>
      </p:sp>
      <p:sp>
        <p:nvSpPr>
          <p:cNvPr id="222215"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solidFill>
                  <a:schemeClr val="tx1"/>
                </a:solidFill>
              </a:defRPr>
            </a:lvl1pPr>
          </a:lstStyle>
          <a:p>
            <a:fld id="{9F16F681-E990-40AE-AE27-1E01DB5280DF}" type="slidenum">
              <a:rPr lang="en-US"/>
              <a:pPr/>
              <a:t>‹#›</a:t>
            </a:fld>
            <a:endParaRPr lang="en-US"/>
          </a:p>
        </p:txBody>
      </p:sp>
    </p:spTree>
    <p:extLst>
      <p:ext uri="{BB962C8B-B14F-4D97-AF65-F5344CB8AC3E}">
        <p14:creationId xmlns:p14="http://schemas.microsoft.com/office/powerpoint/2010/main" val="174052621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95A3F9-9AFF-4118-BDEF-25FA3071BA4C}" type="slidenum">
              <a:rPr lang="en-US" smtClean="0"/>
              <a:pPr/>
              <a:t>‹#›</a:t>
            </a:fld>
            <a:endParaRPr lang="en-US"/>
          </a:p>
        </p:txBody>
      </p:sp>
    </p:spTree>
    <p:extLst>
      <p:ext uri="{BB962C8B-B14F-4D97-AF65-F5344CB8AC3E}">
        <p14:creationId xmlns:p14="http://schemas.microsoft.com/office/powerpoint/2010/main" val="2333183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E6800-EF94-49E7-807A-A2175422A9A8}" type="slidenum">
              <a:rPr lang="en-US" smtClean="0"/>
              <a:pPr/>
              <a:t>‹#›</a:t>
            </a:fld>
            <a:endParaRPr lang="en-US"/>
          </a:p>
        </p:txBody>
      </p:sp>
    </p:spTree>
    <p:extLst>
      <p:ext uri="{BB962C8B-B14F-4D97-AF65-F5344CB8AC3E}">
        <p14:creationId xmlns:p14="http://schemas.microsoft.com/office/powerpoint/2010/main" val="2809493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E6800-EF94-49E7-807A-A2175422A9A8}" type="slidenum">
              <a:rPr lang="en-US" smtClean="0"/>
              <a:pPr/>
              <a:t>‹#›</a:t>
            </a:fld>
            <a:endParaRPr lang="en-US"/>
          </a:p>
        </p:txBody>
      </p:sp>
    </p:spTree>
    <p:extLst>
      <p:ext uri="{BB962C8B-B14F-4D97-AF65-F5344CB8AC3E}">
        <p14:creationId xmlns:p14="http://schemas.microsoft.com/office/powerpoint/2010/main" val="157803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E6800-EF94-49E7-807A-A2175422A9A8}" type="slidenum">
              <a:rPr lang="en-US" smtClean="0"/>
              <a:pPr/>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65289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E6800-EF94-49E7-807A-A2175422A9A8}" type="slidenum">
              <a:rPr lang="en-US" smtClean="0"/>
              <a:pPr/>
              <a:t>‹#›</a:t>
            </a:fld>
            <a:endParaRPr lang="en-US"/>
          </a:p>
        </p:txBody>
      </p:sp>
    </p:spTree>
    <p:extLst>
      <p:ext uri="{BB962C8B-B14F-4D97-AF65-F5344CB8AC3E}">
        <p14:creationId xmlns:p14="http://schemas.microsoft.com/office/powerpoint/2010/main" val="2554961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3E6800-EF94-49E7-807A-A2175422A9A8}" type="slidenum">
              <a:rPr lang="en-US" smtClean="0"/>
              <a:pPr/>
              <a:t>‹#›</a:t>
            </a:fld>
            <a:endParaRPr lang="en-US"/>
          </a:p>
        </p:txBody>
      </p:sp>
    </p:spTree>
    <p:extLst>
      <p:ext uri="{BB962C8B-B14F-4D97-AF65-F5344CB8AC3E}">
        <p14:creationId xmlns:p14="http://schemas.microsoft.com/office/powerpoint/2010/main" val="2112284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3E6800-EF94-49E7-807A-A2175422A9A8}" type="slidenum">
              <a:rPr lang="en-US" smtClean="0"/>
              <a:pPr/>
              <a:t>‹#›</a:t>
            </a:fld>
            <a:endParaRPr lang="en-US"/>
          </a:p>
        </p:txBody>
      </p:sp>
    </p:spTree>
    <p:extLst>
      <p:ext uri="{BB962C8B-B14F-4D97-AF65-F5344CB8AC3E}">
        <p14:creationId xmlns:p14="http://schemas.microsoft.com/office/powerpoint/2010/main" val="44703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E6800-EF94-49E7-807A-A2175422A9A8}" type="slidenum">
              <a:rPr lang="en-US" smtClean="0"/>
              <a:pPr/>
              <a:t>‹#›</a:t>
            </a:fld>
            <a:endParaRPr lang="en-US"/>
          </a:p>
        </p:txBody>
      </p:sp>
    </p:spTree>
    <p:extLst>
      <p:ext uri="{BB962C8B-B14F-4D97-AF65-F5344CB8AC3E}">
        <p14:creationId xmlns:p14="http://schemas.microsoft.com/office/powerpoint/2010/main" val="1186434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E6800-EF94-49E7-807A-A2175422A9A8}" type="slidenum">
              <a:rPr lang="en-US" smtClean="0"/>
              <a:pPr/>
              <a:t>‹#›</a:t>
            </a:fld>
            <a:endParaRPr lang="en-US"/>
          </a:p>
        </p:txBody>
      </p:sp>
    </p:spTree>
    <p:extLst>
      <p:ext uri="{BB962C8B-B14F-4D97-AF65-F5344CB8AC3E}">
        <p14:creationId xmlns:p14="http://schemas.microsoft.com/office/powerpoint/2010/main" val="10710233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BEDAA35-574B-405D-A7A1-8BB2E2B0F154}" type="slidenum">
              <a:rPr lang="en-US"/>
              <a:pPr/>
              <a:t>‹#›</a:t>
            </a:fld>
            <a:endParaRPr lang="en-US"/>
          </a:p>
        </p:txBody>
      </p:sp>
    </p:spTree>
    <p:extLst>
      <p:ext uri="{BB962C8B-B14F-4D97-AF65-F5344CB8AC3E}">
        <p14:creationId xmlns:p14="http://schemas.microsoft.com/office/powerpoint/2010/main" val="968734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E6800-EF94-49E7-807A-A2175422A9A8}" type="slidenum">
              <a:rPr lang="en-US" smtClean="0"/>
              <a:pPr/>
              <a:t>‹#›</a:t>
            </a:fld>
            <a:endParaRPr lang="en-US"/>
          </a:p>
        </p:txBody>
      </p:sp>
    </p:spTree>
    <p:extLst>
      <p:ext uri="{BB962C8B-B14F-4D97-AF65-F5344CB8AC3E}">
        <p14:creationId xmlns:p14="http://schemas.microsoft.com/office/powerpoint/2010/main" val="632548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06F910-AEC4-4F12-9186-4BBD0B5CE9F7}" type="slidenum">
              <a:rPr lang="en-US" smtClean="0"/>
              <a:pPr/>
              <a:t>‹#›</a:t>
            </a:fld>
            <a:endParaRPr lang="en-US"/>
          </a:p>
        </p:txBody>
      </p:sp>
    </p:spTree>
    <p:extLst>
      <p:ext uri="{BB962C8B-B14F-4D97-AF65-F5344CB8AC3E}">
        <p14:creationId xmlns:p14="http://schemas.microsoft.com/office/powerpoint/2010/main" val="3752852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E6800-EF94-49E7-807A-A2175422A9A8}" type="slidenum">
              <a:rPr lang="en-US" smtClean="0"/>
              <a:pPr/>
              <a:t>‹#›</a:t>
            </a:fld>
            <a:endParaRPr lang="en-US"/>
          </a:p>
        </p:txBody>
      </p:sp>
    </p:spTree>
    <p:extLst>
      <p:ext uri="{BB962C8B-B14F-4D97-AF65-F5344CB8AC3E}">
        <p14:creationId xmlns:p14="http://schemas.microsoft.com/office/powerpoint/2010/main" val="112497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3E6800-EF94-49E7-807A-A2175422A9A8}" type="slidenum">
              <a:rPr lang="en-US" smtClean="0"/>
              <a:pPr/>
              <a:t>‹#›</a:t>
            </a:fld>
            <a:endParaRPr lang="en-US"/>
          </a:p>
        </p:txBody>
      </p:sp>
    </p:spTree>
    <p:extLst>
      <p:ext uri="{BB962C8B-B14F-4D97-AF65-F5344CB8AC3E}">
        <p14:creationId xmlns:p14="http://schemas.microsoft.com/office/powerpoint/2010/main" val="47258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9B7CFF-35CF-47BB-853B-E911B6A2DB4D}" type="slidenum">
              <a:rPr lang="en-US" smtClean="0"/>
              <a:pPr/>
              <a:t>‹#›</a:t>
            </a:fld>
            <a:endParaRPr lang="en-US"/>
          </a:p>
        </p:txBody>
      </p:sp>
    </p:spTree>
    <p:extLst>
      <p:ext uri="{BB962C8B-B14F-4D97-AF65-F5344CB8AC3E}">
        <p14:creationId xmlns:p14="http://schemas.microsoft.com/office/powerpoint/2010/main" val="125995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0FCD40-EFEB-4D90-A002-472C3D2E7787}" type="slidenum">
              <a:rPr lang="en-US" smtClean="0"/>
              <a:pPr/>
              <a:t>‹#›</a:t>
            </a:fld>
            <a:endParaRPr lang="en-US"/>
          </a:p>
        </p:txBody>
      </p:sp>
    </p:spTree>
    <p:extLst>
      <p:ext uri="{BB962C8B-B14F-4D97-AF65-F5344CB8AC3E}">
        <p14:creationId xmlns:p14="http://schemas.microsoft.com/office/powerpoint/2010/main" val="112457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E6800-EF94-49E7-807A-A2175422A9A8}" type="slidenum">
              <a:rPr lang="en-US" smtClean="0"/>
              <a:pPr/>
              <a:t>‹#›</a:t>
            </a:fld>
            <a:endParaRPr lang="en-US"/>
          </a:p>
        </p:txBody>
      </p:sp>
    </p:spTree>
    <p:extLst>
      <p:ext uri="{BB962C8B-B14F-4D97-AF65-F5344CB8AC3E}">
        <p14:creationId xmlns:p14="http://schemas.microsoft.com/office/powerpoint/2010/main" val="55078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30896-A7CC-4E14-9CA2-D4B55FEA131D}" type="slidenum">
              <a:rPr lang="en-US" smtClean="0"/>
              <a:pPr/>
              <a:t>‹#›</a:t>
            </a:fld>
            <a:endParaRPr lang="en-US"/>
          </a:p>
        </p:txBody>
      </p:sp>
    </p:spTree>
    <p:extLst>
      <p:ext uri="{BB962C8B-B14F-4D97-AF65-F5344CB8AC3E}">
        <p14:creationId xmlns:p14="http://schemas.microsoft.com/office/powerpoint/2010/main" val="296515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6C3E6800-EF94-49E7-807A-A2175422A9A8}" type="slidenum">
              <a:rPr lang="en-US" smtClean="0"/>
              <a:pPr/>
              <a:t>‹#›</a:t>
            </a:fld>
            <a:endParaRPr lang="en-US"/>
          </a:p>
        </p:txBody>
      </p:sp>
    </p:spTree>
    <p:extLst>
      <p:ext uri="{BB962C8B-B14F-4D97-AF65-F5344CB8AC3E}">
        <p14:creationId xmlns:p14="http://schemas.microsoft.com/office/powerpoint/2010/main" val="389750251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 id="2147483894" r:id="rId18"/>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7.jpeg"/><Relationship Id="rId4" Type="http://schemas.openxmlformats.org/officeDocument/2006/relationships/image" Target="../media/image1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498" name="Group 2"/>
          <p:cNvGrpSpPr>
            <a:grpSpLocks/>
          </p:cNvGrpSpPr>
          <p:nvPr/>
        </p:nvGrpSpPr>
        <p:grpSpPr bwMode="auto">
          <a:xfrm>
            <a:off x="228600" y="762837"/>
            <a:ext cx="8915400" cy="4739515"/>
            <a:chOff x="144" y="156"/>
            <a:chExt cx="5616" cy="3704"/>
          </a:xfrm>
        </p:grpSpPr>
        <p:sp>
          <p:nvSpPr>
            <p:cNvPr id="234499" name="Rectangle 3"/>
            <p:cNvSpPr>
              <a:spLocks noChangeArrowheads="1"/>
            </p:cNvSpPr>
            <p:nvPr/>
          </p:nvSpPr>
          <p:spPr bwMode="auto">
            <a:xfrm>
              <a:off x="144" y="156"/>
              <a:ext cx="5616" cy="1395"/>
            </a:xfrm>
            <a:prstGeom prst="rect">
              <a:avLst/>
            </a:prstGeom>
            <a:noFill/>
            <a:ln w="9525">
              <a:noFill/>
              <a:miter lim="800000"/>
              <a:headEnd/>
              <a:tailEnd/>
            </a:ln>
            <a:effectLst/>
          </p:spPr>
          <p:txBody>
            <a:bodyPr anchor="ctr">
              <a:spAutoFit/>
            </a:bodyPr>
            <a:lstStyle/>
            <a:p>
              <a:pPr algn="ctr"/>
              <a:r>
                <a:rPr lang="en-US" sz="3600" dirty="0">
                  <a:cs typeface="Times New Roman" pitchFamily="18" charset="0"/>
                </a:rPr>
                <a:t> </a:t>
              </a:r>
            </a:p>
            <a:p>
              <a:pPr algn="ctr"/>
              <a:r>
                <a:rPr lang="en-US" sz="4400" b="1" kern="10" dirty="0">
                  <a:ln w="9525">
                    <a:round/>
                    <a:headEnd/>
                    <a:tailEnd/>
                  </a:ln>
                  <a:latin typeface="+mj-lt"/>
                  <a:cs typeface="Times New Roman"/>
                </a:rPr>
                <a:t>Probability &amp; Statistics</a:t>
              </a:r>
              <a:endParaRPr lang="en-US" sz="4400" b="1" dirty="0">
                <a:latin typeface="+mj-lt"/>
              </a:endParaRPr>
            </a:p>
            <a:p>
              <a:pPr algn="ctr" eaLnBrk="1" hangingPunct="1"/>
              <a:endParaRPr lang="en-US" sz="3000" dirty="0"/>
            </a:p>
          </p:txBody>
        </p:sp>
        <p:sp>
          <p:nvSpPr>
            <p:cNvPr id="234500" name="Rectangle 4"/>
            <p:cNvSpPr>
              <a:spLocks noChangeArrowheads="1"/>
            </p:cNvSpPr>
            <p:nvPr/>
          </p:nvSpPr>
          <p:spPr bwMode="auto">
            <a:xfrm>
              <a:off x="864" y="1479"/>
              <a:ext cx="4176" cy="2381"/>
            </a:xfrm>
            <a:prstGeom prst="rect">
              <a:avLst/>
            </a:prstGeom>
            <a:noFill/>
            <a:ln w="9525">
              <a:noFill/>
              <a:miter lim="800000"/>
              <a:headEnd/>
              <a:tailEnd/>
            </a:ln>
            <a:effectLst/>
          </p:spPr>
          <p:txBody>
            <a:bodyPr lIns="0" tIns="0" rIns="0" bIns="0" anchor="ctr">
              <a:spAutoFit/>
            </a:bodyPr>
            <a:lstStyle/>
            <a:p>
              <a:pPr algn="ctr" eaLnBrk="1" hangingPunct="1"/>
              <a:r>
                <a:rPr lang="en-US" sz="2400" dirty="0">
                  <a:solidFill>
                    <a:srgbClr val="080808"/>
                  </a:solidFill>
                </a:rPr>
                <a:t> </a:t>
              </a:r>
            </a:p>
            <a:p>
              <a:pPr algn="ctr"/>
              <a:endParaRPr lang="en-US" sz="2400" dirty="0">
                <a:solidFill>
                  <a:srgbClr val="080808"/>
                </a:solidFill>
              </a:endParaRPr>
            </a:p>
            <a:p>
              <a:pPr algn="ctr"/>
              <a:endParaRPr lang="en-US" sz="1400" b="1" dirty="0">
                <a:solidFill>
                  <a:srgbClr val="080808"/>
                </a:solidFill>
              </a:endParaRPr>
            </a:p>
            <a:p>
              <a:pPr algn="ctr"/>
              <a:r>
                <a:rPr lang="en-US" sz="3200" dirty="0" err="1">
                  <a:solidFill>
                    <a:srgbClr val="080808"/>
                  </a:solidFill>
                </a:rPr>
                <a:t>Rijah</a:t>
              </a:r>
              <a:r>
                <a:rPr lang="en-US" sz="3200" dirty="0">
                  <a:solidFill>
                    <a:srgbClr val="080808"/>
                  </a:solidFill>
                </a:rPr>
                <a:t> Khan</a:t>
              </a:r>
            </a:p>
            <a:p>
              <a:pPr algn="ctr"/>
              <a:endParaRPr lang="en-US" sz="2400" dirty="0">
                <a:solidFill>
                  <a:srgbClr val="080808"/>
                </a:solidFill>
              </a:endParaRPr>
            </a:p>
            <a:p>
              <a:pPr algn="ctr"/>
              <a:endParaRPr lang="en-US" sz="2400" dirty="0">
                <a:solidFill>
                  <a:srgbClr val="080808"/>
                </a:solidFill>
              </a:endParaRPr>
            </a:p>
            <a:p>
              <a:pPr algn="ctr"/>
              <a:r>
                <a:rPr lang="en-US" sz="3200" dirty="0">
                  <a:solidFill>
                    <a:srgbClr val="080808"/>
                  </a:solidFill>
                </a:rPr>
                <a:t>Cyber Security</a:t>
              </a:r>
            </a:p>
            <a:p>
              <a:pPr algn="ctr"/>
              <a:endParaRPr lang="en-US" sz="2400" dirty="0">
                <a:solidFill>
                  <a:srgbClr val="080808"/>
                </a:solidFill>
              </a:endParaRPr>
            </a:p>
          </p:txBody>
        </p:sp>
      </p:grpSp>
      <p:sp>
        <p:nvSpPr>
          <p:cNvPr id="3" name="Slide Number Placeholder 2">
            <a:extLst>
              <a:ext uri="{FF2B5EF4-FFF2-40B4-BE49-F238E27FC236}">
                <a16:creationId xmlns="" xmlns:a16="http://schemas.microsoft.com/office/drawing/2014/main" id="{45CF8320-EBBE-1211-D6AE-D3839C97F3A2}"/>
              </a:ext>
            </a:extLst>
          </p:cNvPr>
          <p:cNvSpPr>
            <a:spLocks noGrp="1"/>
          </p:cNvSpPr>
          <p:nvPr>
            <p:ph type="sldNum" sz="quarter" idx="12"/>
          </p:nvPr>
        </p:nvSpPr>
        <p:spPr/>
        <p:txBody>
          <a:bodyPr/>
          <a:lstStyle/>
          <a:p>
            <a:fld id="{5E0FCD40-EFEB-4D90-A002-472C3D2E7787}" type="slidenum">
              <a:rPr lang="en-US" smtClean="0"/>
              <a:pPr/>
              <a:t>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34498"/>
                                        </p:tgtEl>
                                        <p:attrNameLst>
                                          <p:attrName>style.visibility</p:attrName>
                                        </p:attrNameLst>
                                      </p:cBhvr>
                                      <p:to>
                                        <p:strVal val="visible"/>
                                      </p:to>
                                    </p:set>
                                    <p:anim calcmode="lin" valueType="num">
                                      <p:cBhvr additive="base">
                                        <p:cTn id="7" dur="500" fill="hold"/>
                                        <p:tgtEl>
                                          <p:spTgt spid="234498"/>
                                        </p:tgtEl>
                                        <p:attrNameLst>
                                          <p:attrName>ppt_x</p:attrName>
                                        </p:attrNameLst>
                                      </p:cBhvr>
                                      <p:tavLst>
                                        <p:tav tm="0">
                                          <p:val>
                                            <p:strVal val="#ppt_x"/>
                                          </p:val>
                                        </p:tav>
                                        <p:tav tm="100000">
                                          <p:val>
                                            <p:strVal val="#ppt_x"/>
                                          </p:val>
                                        </p:tav>
                                      </p:tavLst>
                                    </p:anim>
                                    <p:anim calcmode="lin" valueType="num">
                                      <p:cBhvr additive="base">
                                        <p:cTn id="8" dur="500" fill="hold"/>
                                        <p:tgtEl>
                                          <p:spTgt spid="2344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1625" y="228600"/>
            <a:ext cx="8540750" cy="6629400"/>
          </a:xfrm>
          <a:prstGeom prst="rect">
            <a:avLst/>
          </a:prstGeom>
        </p:spPr>
        <p:txBody>
          <a:bodyPr>
            <a:normAutofit/>
          </a:bodyPr>
          <a:lstStyle/>
          <a:p>
            <a:pPr>
              <a:lnSpc>
                <a:spcPct val="150000"/>
              </a:lnSpc>
              <a:buFont typeface="Wingdings" panose="05000000000000000000" pitchFamily="2" charset="2"/>
              <a:buChar char="Ø"/>
            </a:pPr>
            <a:r>
              <a:rPr lang="en-US" sz="2800" b="1" cap="none" dirty="0">
                <a:latin typeface="Times New Roman" pitchFamily="18" charset="0"/>
                <a:cs typeface="Times New Roman" pitchFamily="18" charset="0"/>
              </a:rPr>
              <a:t>Class Limits</a:t>
            </a:r>
            <a:r>
              <a:rPr lang="en-US" sz="2400" cap="none" dirty="0" smtClean="0">
                <a:solidFill>
                  <a:srgbClr val="3333CC"/>
                </a:solidFill>
                <a:latin typeface="Times New Roman" pitchFamily="18" charset="0"/>
                <a:cs typeface="Times New Roman" pitchFamily="18" charset="0"/>
              </a:rPr>
              <a:t>	</a:t>
            </a:r>
            <a:endParaRPr lang="en-US" sz="2400" cap="none" dirty="0" smtClean="0">
              <a:latin typeface="Times New Roman" pitchFamily="18" charset="0"/>
              <a:cs typeface="Times New Roman" pitchFamily="18" charset="0"/>
            </a:endParaRPr>
          </a:p>
          <a:p>
            <a:pPr marL="0" indent="0">
              <a:buNone/>
            </a:pPr>
            <a:r>
              <a:rPr lang="en-US" sz="2400" cap="none" dirty="0"/>
              <a:t>Class limits are </a:t>
            </a:r>
            <a:r>
              <a:rPr lang="en-US" sz="2400" cap="none" dirty="0" smtClean="0"/>
              <a:t>the </a:t>
            </a:r>
            <a:r>
              <a:rPr lang="en-US" sz="2400" cap="none" dirty="0"/>
              <a:t>boundaries of the intervals or classes in a frequency distribution. </a:t>
            </a:r>
            <a:r>
              <a:rPr lang="en-US" sz="2400" cap="none" dirty="0" smtClean="0">
                <a:latin typeface="Times New Roman" pitchFamily="18" charset="0"/>
                <a:cs typeface="Times New Roman" pitchFamily="18" charset="0"/>
              </a:rPr>
              <a:t> </a:t>
            </a:r>
            <a:r>
              <a:rPr lang="en-US" sz="2400" cap="none" dirty="0"/>
              <a:t>There are two types of class limits: </a:t>
            </a:r>
          </a:p>
          <a:p>
            <a:r>
              <a:rPr lang="en-US" sz="2400" b="1" cap="none" dirty="0"/>
              <a:t>Lower Class Limit:</a:t>
            </a:r>
            <a:r>
              <a:rPr lang="en-US" sz="2400" cap="none" dirty="0"/>
              <a:t> This is the smallest value that belongs to a particular class interval. It defines the starting point of the interval.</a:t>
            </a:r>
          </a:p>
          <a:p>
            <a:r>
              <a:rPr lang="en-US" sz="2400" b="1" cap="none" dirty="0"/>
              <a:t>Upper Class Limit:</a:t>
            </a:r>
            <a:r>
              <a:rPr lang="en-US" sz="2400" cap="none" dirty="0"/>
              <a:t> This is the largest value that belongs to a particular class interval. It defines the endpoint of the interval</a:t>
            </a:r>
            <a:r>
              <a:rPr lang="en-US" sz="2400" cap="none" dirty="0" smtClean="0"/>
              <a:t>.</a:t>
            </a:r>
          </a:p>
          <a:p>
            <a:endParaRPr lang="en-US" sz="2400" cap="none" dirty="0" smtClean="0">
              <a:latin typeface="Times New Roman" pitchFamily="18" charset="0"/>
              <a:cs typeface="Times New Roman" pitchFamily="18" charset="0"/>
            </a:endParaRPr>
          </a:p>
          <a:p>
            <a:pPr algn="l">
              <a:buNone/>
            </a:pPr>
            <a:endParaRPr lang="en-US" sz="2400" cap="none" dirty="0">
              <a:solidFill>
                <a:schemeClr val="bg2"/>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223151070"/>
              </p:ext>
            </p:extLst>
          </p:nvPr>
        </p:nvGraphicFramePr>
        <p:xfrm>
          <a:off x="1981200" y="4419600"/>
          <a:ext cx="6400800" cy="2283348"/>
        </p:xfrm>
        <a:graphic>
          <a:graphicData uri="http://schemas.openxmlformats.org/drawingml/2006/table">
            <a:tbl>
              <a:tblPr/>
              <a:tblGrid>
                <a:gridCol w="2133600"/>
                <a:gridCol w="2133600"/>
                <a:gridCol w="2133600"/>
              </a:tblGrid>
              <a:tr h="185530">
                <a:tc>
                  <a:txBody>
                    <a:bodyPr/>
                    <a:lstStyle/>
                    <a:p>
                      <a:pPr fontAlgn="b"/>
                      <a:r>
                        <a:rPr lang="en-US" b="1">
                          <a:effectLst/>
                        </a:rPr>
                        <a:t>Class Interval</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b="1">
                          <a:effectLst/>
                        </a:rPr>
                        <a:t>Lower Class Limit</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b="1">
                          <a:effectLst/>
                        </a:rPr>
                        <a:t>Upper Class Limit</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r>
              <a:tr h="410817">
                <a:tc>
                  <a:txBody>
                    <a:bodyPr/>
                    <a:lstStyle/>
                    <a:p>
                      <a:pPr fontAlgn="base"/>
                      <a:r>
                        <a:rPr lang="en-US">
                          <a:effectLst/>
                        </a:rPr>
                        <a:t>70-79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70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79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r>
              <a:tr h="410817">
                <a:tc>
                  <a:txBody>
                    <a:bodyPr/>
                    <a:lstStyle/>
                    <a:p>
                      <a:pPr fontAlgn="base"/>
                      <a:r>
                        <a:rPr lang="en-US">
                          <a:effectLst/>
                        </a:rPr>
                        <a:t>80-89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80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89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r>
              <a:tr h="410817">
                <a:tc>
                  <a:txBody>
                    <a:bodyPr/>
                    <a:lstStyle/>
                    <a:p>
                      <a:pPr fontAlgn="base"/>
                      <a:r>
                        <a:rPr lang="en-US">
                          <a:effectLst/>
                        </a:rPr>
                        <a:t>90-99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90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99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r>
              <a:tr h="410817">
                <a:tc>
                  <a:txBody>
                    <a:bodyPr/>
                    <a:lstStyle/>
                    <a:p>
                      <a:pPr fontAlgn="base"/>
                      <a:r>
                        <a:rPr lang="en-US">
                          <a:effectLst/>
                        </a:rPr>
                        <a:t>100-109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100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109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r>
            </a:tbl>
          </a:graphicData>
        </a:graphic>
      </p:graphicFrame>
    </p:spTree>
    <p:extLst>
      <p:ext uri="{BB962C8B-B14F-4D97-AF65-F5344CB8AC3E}">
        <p14:creationId xmlns:p14="http://schemas.microsoft.com/office/powerpoint/2010/main" val="2192512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33412" y="10236"/>
            <a:ext cx="8510588" cy="1325563"/>
          </a:xfrm>
        </p:spPr>
        <p:txBody>
          <a:bodyPr/>
          <a:lstStyle/>
          <a:p>
            <a:r>
              <a:rPr lang="en-US" sz="3600" b="1" dirty="0" smtClean="0">
                <a:latin typeface="Times New Roman" pitchFamily="18" charset="0"/>
                <a:cs typeface="Times New Roman" pitchFamily="18" charset="0"/>
              </a:rPr>
              <a:t>Class Interval </a:t>
            </a:r>
            <a:endParaRPr lang="en-US" sz="3600" b="1" dirty="0"/>
          </a:p>
        </p:txBody>
      </p:sp>
      <p:sp>
        <p:nvSpPr>
          <p:cNvPr id="3" name="Content Placeholder 2"/>
          <p:cNvSpPr>
            <a:spLocks noGrp="1"/>
          </p:cNvSpPr>
          <p:nvPr>
            <p:ph idx="4294967295"/>
          </p:nvPr>
        </p:nvSpPr>
        <p:spPr>
          <a:xfrm>
            <a:off x="304800" y="846667"/>
            <a:ext cx="8540750" cy="5486400"/>
          </a:xfrm>
          <a:prstGeom prst="rect">
            <a:avLst/>
          </a:prstGeom>
        </p:spPr>
        <p:txBody>
          <a:bodyPr/>
          <a:lstStyle/>
          <a:p>
            <a:pPr algn="l">
              <a:lnSpc>
                <a:spcPct val="150000"/>
              </a:lnSpc>
            </a:pPr>
            <a:r>
              <a:rPr lang="en-US" sz="2400" cap="none" dirty="0" smtClean="0">
                <a:latin typeface="Times New Roman" pitchFamily="18" charset="0"/>
                <a:cs typeface="Times New Roman" pitchFamily="18" charset="0"/>
              </a:rPr>
              <a:t>The difference between two connective lower class limits or two connective upper class limits or two connective lower class boundaries or two connective upper class boundaries is known as class interval it is denoted by “h”.</a:t>
            </a:r>
          </a:p>
          <a:p>
            <a:pPr algn="l">
              <a:lnSpc>
                <a:spcPct val="150000"/>
              </a:lnSpc>
            </a:pPr>
            <a:r>
              <a:rPr lang="en-US" sz="2400" cap="none" dirty="0" smtClean="0">
                <a:latin typeface="Times New Roman" pitchFamily="18" charset="0"/>
                <a:cs typeface="Times New Roman" pitchFamily="18" charset="0"/>
              </a:rPr>
              <a:t>It is also known as class width/ Class height .</a:t>
            </a:r>
          </a:p>
          <a:p>
            <a:pPr algn="l">
              <a:lnSpc>
                <a:spcPct val="150000"/>
              </a:lnSpc>
            </a:pPr>
            <a:r>
              <a:rPr lang="en-US" sz="2400" cap="none" dirty="0" smtClean="0">
                <a:latin typeface="Times New Roman" pitchFamily="18" charset="0"/>
                <a:cs typeface="Times New Roman" pitchFamily="18" charset="0"/>
              </a:rPr>
              <a:t>In the case of class boundaries if we subtract upper class boundary from the lower boundary of the same class we get class interval.</a:t>
            </a:r>
            <a:endParaRPr lang="en-US" sz="2400" cap="none" dirty="0"/>
          </a:p>
        </p:txBody>
      </p:sp>
      <p:graphicFrame>
        <p:nvGraphicFramePr>
          <p:cNvPr id="7" name="Object 2"/>
          <p:cNvGraphicFramePr>
            <a:graphicFrameLocks noChangeAspect="1"/>
          </p:cNvGraphicFramePr>
          <p:nvPr>
            <p:extLst>
              <p:ext uri="{D42A27DB-BD31-4B8C-83A1-F6EECF244321}">
                <p14:modId xmlns:p14="http://schemas.microsoft.com/office/powerpoint/2010/main" val="1389506990"/>
              </p:ext>
            </p:extLst>
          </p:nvPr>
        </p:nvGraphicFramePr>
        <p:xfrm>
          <a:off x="1143000" y="5334000"/>
          <a:ext cx="5943600" cy="685800"/>
        </p:xfrm>
        <a:graphic>
          <a:graphicData uri="http://schemas.openxmlformats.org/presentationml/2006/ole">
            <mc:AlternateContent xmlns:mc="http://schemas.openxmlformats.org/markup-compatibility/2006">
              <mc:Choice xmlns:v="urn:schemas-microsoft-com:vml" Requires="v">
                <p:oleObj spid="_x0000_s6158" name="Equation" r:id="rId3" imgW="3530520" imgH="393480" progId="Equation.3">
                  <p:embed/>
                </p:oleObj>
              </mc:Choice>
              <mc:Fallback>
                <p:oleObj name="Equation" r:id="rId3" imgW="3530520" imgH="393480" progId="Equation.3">
                  <p:embed/>
                  <p:pic>
                    <p:nvPicPr>
                      <p:cNvPr id="0" name=""/>
                      <p:cNvPicPr>
                        <a:picLocks noChangeAspect="1" noChangeArrowheads="1"/>
                      </p:cNvPicPr>
                      <p:nvPr/>
                    </p:nvPicPr>
                    <p:blipFill>
                      <a:blip r:embed="rId4"/>
                      <a:srcRect/>
                      <a:stretch>
                        <a:fillRect/>
                      </a:stretch>
                    </p:blipFill>
                    <p:spPr bwMode="auto">
                      <a:xfrm>
                        <a:off x="1143000" y="5334000"/>
                        <a:ext cx="5943600" cy="6858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895263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33412" y="228600"/>
            <a:ext cx="8510588" cy="1325563"/>
          </a:xfrm>
        </p:spPr>
        <p:txBody>
          <a:bodyPr/>
          <a:lstStyle/>
          <a:p>
            <a:r>
              <a:rPr lang="en-US" sz="3600" b="1" dirty="0" smtClean="0">
                <a:latin typeface="Times New Roman" pitchFamily="18" charset="0"/>
                <a:cs typeface="Times New Roman" pitchFamily="18" charset="0"/>
              </a:rPr>
              <a:t>Class Mark </a:t>
            </a:r>
            <a:endParaRPr lang="en-US" sz="3600" b="1" dirty="0"/>
          </a:p>
        </p:txBody>
      </p:sp>
      <p:sp>
        <p:nvSpPr>
          <p:cNvPr id="3" name="Content Placeholder 2"/>
          <p:cNvSpPr>
            <a:spLocks noGrp="1"/>
          </p:cNvSpPr>
          <p:nvPr>
            <p:ph idx="4294967295"/>
          </p:nvPr>
        </p:nvSpPr>
        <p:spPr>
          <a:xfrm>
            <a:off x="301625" y="1676400"/>
            <a:ext cx="8540750" cy="4422775"/>
          </a:xfrm>
          <a:prstGeom prst="rect">
            <a:avLst/>
          </a:prstGeom>
        </p:spPr>
        <p:txBody>
          <a:bodyPr/>
          <a:lstStyle/>
          <a:p>
            <a:pPr>
              <a:lnSpc>
                <a:spcPct val="150000"/>
              </a:lnSpc>
            </a:pPr>
            <a:r>
              <a:rPr lang="en-US" sz="2800" cap="none" dirty="0" smtClean="0">
                <a:latin typeface="Times New Roman" pitchFamily="18" charset="0"/>
                <a:cs typeface="Times New Roman" pitchFamily="18" charset="0"/>
              </a:rPr>
              <a:t>When we divide the sum of upper and lower class    limits or sum of upper and lower class boundaries by 2 we get class mark. </a:t>
            </a:r>
          </a:p>
          <a:p>
            <a:pPr>
              <a:lnSpc>
                <a:spcPct val="150000"/>
              </a:lnSpc>
            </a:pPr>
            <a:r>
              <a:rPr lang="en-US" sz="2800" cap="none" dirty="0" smtClean="0">
                <a:latin typeface="Times New Roman" pitchFamily="18" charset="0"/>
                <a:cs typeface="Times New Roman" pitchFamily="18" charset="0"/>
              </a:rPr>
              <a:t>It is denoted by X.</a:t>
            </a:r>
          </a:p>
          <a:p>
            <a:pPr>
              <a:lnSpc>
                <a:spcPct val="150000"/>
              </a:lnSpc>
            </a:pPr>
            <a:r>
              <a:rPr lang="en-US" sz="2800" cap="none" dirty="0" smtClean="0">
                <a:latin typeface="Times New Roman" pitchFamily="18" charset="0"/>
                <a:cs typeface="Times New Roman" pitchFamily="18" charset="0"/>
              </a:rPr>
              <a:t>It is also known as Mid point.</a:t>
            </a:r>
            <a:endParaRPr lang="en-US" sz="2800" cap="none" dirty="0"/>
          </a:p>
        </p:txBody>
      </p:sp>
      <p:pic>
        <p:nvPicPr>
          <p:cNvPr id="5" name="Picture 4"/>
          <p:cNvPicPr>
            <a:picLocks noChangeAspect="1"/>
          </p:cNvPicPr>
          <p:nvPr/>
        </p:nvPicPr>
        <p:blipFill>
          <a:blip r:embed="rId2"/>
          <a:stretch>
            <a:fillRect/>
          </a:stretch>
        </p:blipFill>
        <p:spPr>
          <a:xfrm>
            <a:off x="660708" y="5410200"/>
            <a:ext cx="7320429" cy="887412"/>
          </a:xfrm>
          <a:prstGeom prst="rect">
            <a:avLst/>
          </a:prstGeom>
        </p:spPr>
      </p:pic>
    </p:spTree>
    <p:extLst>
      <p:ext uri="{BB962C8B-B14F-4D97-AF65-F5344CB8AC3E}">
        <p14:creationId xmlns:p14="http://schemas.microsoft.com/office/powerpoint/2010/main" val="2587505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330" y="0"/>
            <a:ext cx="7772870" cy="6705599"/>
          </a:xfrm>
        </p:spPr>
        <p:txBody>
          <a:bodyPr>
            <a:normAutofit fontScale="92500" lnSpcReduction="20000"/>
          </a:bodyPr>
          <a:lstStyle/>
          <a:p>
            <a:pPr marL="0" indent="0" algn="ctr">
              <a:lnSpc>
                <a:spcPct val="150000"/>
              </a:lnSpc>
              <a:buNone/>
            </a:pPr>
            <a:endParaRPr lang="en-US" sz="3200" b="1" cap="none" dirty="0" smtClean="0">
              <a:latin typeface="Times New Roman" pitchFamily="18" charset="0"/>
              <a:cs typeface="Times New Roman" pitchFamily="18" charset="0"/>
            </a:endParaRPr>
          </a:p>
          <a:p>
            <a:pPr marL="0" indent="0" algn="ctr">
              <a:lnSpc>
                <a:spcPct val="150000"/>
              </a:lnSpc>
              <a:buNone/>
            </a:pPr>
            <a:r>
              <a:rPr lang="en-US" sz="3800" b="1" cap="none" dirty="0" smtClean="0">
                <a:latin typeface="Times New Roman" pitchFamily="18" charset="0"/>
                <a:cs typeface="Times New Roman" pitchFamily="18" charset="0"/>
              </a:rPr>
              <a:t>CLASS BOUNDARIES </a:t>
            </a:r>
          </a:p>
          <a:p>
            <a:pPr marL="0" indent="0" algn="ctr">
              <a:lnSpc>
                <a:spcPct val="150000"/>
              </a:lnSpc>
              <a:buNone/>
            </a:pPr>
            <a:endParaRPr lang="en-US" sz="2800" cap="none" dirty="0">
              <a:latin typeface="Times New Roman" pitchFamily="18" charset="0"/>
              <a:cs typeface="Times New Roman" pitchFamily="18" charset="0"/>
            </a:endParaRPr>
          </a:p>
          <a:p>
            <a:pPr>
              <a:lnSpc>
                <a:spcPct val="150000"/>
              </a:lnSpc>
              <a:buNone/>
            </a:pPr>
            <a:r>
              <a:rPr lang="en-US" cap="none" dirty="0">
                <a:latin typeface="Times New Roman" pitchFamily="18" charset="0"/>
                <a:cs typeface="Times New Roman" pitchFamily="18" charset="0"/>
              </a:rPr>
              <a:t>    </a:t>
            </a:r>
            <a:r>
              <a:rPr lang="en-US" sz="3300" cap="none" dirty="0"/>
              <a:t>Class </a:t>
            </a:r>
            <a:r>
              <a:rPr lang="en-US" sz="3300" cap="none" dirty="0" smtClean="0"/>
              <a:t>boundaries </a:t>
            </a:r>
            <a:r>
              <a:rPr lang="en-US" sz="3300" cap="none" dirty="0"/>
              <a:t>are points that lie halfway between the lower class limit of one interval and the upper class limit of the next interval in a frequency distribution. They are used to create </a:t>
            </a:r>
            <a:r>
              <a:rPr lang="en-US" sz="3300" cap="none" dirty="0" smtClean="0"/>
              <a:t>histograms </a:t>
            </a:r>
            <a:r>
              <a:rPr lang="en-US" sz="3300" cap="none" dirty="0"/>
              <a:t>and frequency </a:t>
            </a:r>
            <a:r>
              <a:rPr lang="en-US" sz="3300" cap="none" dirty="0" smtClean="0"/>
              <a:t>polygons.</a:t>
            </a:r>
          </a:p>
          <a:p>
            <a:pPr marL="0" indent="0">
              <a:buNone/>
            </a:pPr>
            <a:r>
              <a:rPr lang="en-US" cap="none" dirty="0"/>
              <a:t/>
            </a:r>
            <a:br>
              <a:rPr lang="en-US" cap="none" dirty="0"/>
            </a:br>
            <a:endParaRPr lang="en-US" cap="none" dirty="0"/>
          </a:p>
        </p:txBody>
      </p:sp>
      <p:sp>
        <p:nvSpPr>
          <p:cNvPr id="4" name="Slide Number Placeholder 3"/>
          <p:cNvSpPr>
            <a:spLocks noGrp="1"/>
          </p:cNvSpPr>
          <p:nvPr>
            <p:ph type="sldNum" sz="quarter" idx="12"/>
          </p:nvPr>
        </p:nvSpPr>
        <p:spPr/>
        <p:txBody>
          <a:bodyPr/>
          <a:lstStyle/>
          <a:p>
            <a:fld id="{6C3E6800-EF94-49E7-807A-A2175422A9A8}" type="slidenum">
              <a:rPr lang="en-US" smtClean="0"/>
              <a:pPr/>
              <a:t>13</a:t>
            </a:fld>
            <a:endParaRPr lang="en-US"/>
          </a:p>
        </p:txBody>
      </p:sp>
    </p:spTree>
    <p:extLst>
      <p:ext uri="{BB962C8B-B14F-4D97-AF65-F5344CB8AC3E}">
        <p14:creationId xmlns:p14="http://schemas.microsoft.com/office/powerpoint/2010/main" val="2748490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C3E6800-EF94-49E7-807A-A2175422A9A8}" type="slidenum">
              <a:rPr lang="en-US" smtClean="0"/>
              <a:pPr/>
              <a:t>14</a:t>
            </a:fld>
            <a:endParaRPr lang="en-US"/>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8600" y="609600"/>
            <a:ext cx="8686800" cy="5638801"/>
          </a:xfrm>
          <a:prstGeom prst="rect">
            <a:avLst/>
          </a:prstGeom>
        </p:spPr>
      </p:pic>
    </p:spTree>
    <p:extLst>
      <p:ext uri="{BB962C8B-B14F-4D97-AF65-F5344CB8AC3E}">
        <p14:creationId xmlns:p14="http://schemas.microsoft.com/office/powerpoint/2010/main" val="174351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331" y="0"/>
            <a:ext cx="7773338" cy="1596177"/>
          </a:xfrm>
        </p:spPr>
        <p:txBody>
          <a:bodyPr/>
          <a:lstStyle/>
          <a:p>
            <a:r>
              <a:rPr lang="en-US" sz="3600" b="1" dirty="0" smtClean="0">
                <a:latin typeface="Times New Roman" pitchFamily="18" charset="0"/>
                <a:cs typeface="Times New Roman" pitchFamily="18" charset="0"/>
              </a:rPr>
              <a:t>Relative Frequency</a:t>
            </a:r>
            <a:endParaRPr lang="en-US" sz="3600" b="1" dirty="0"/>
          </a:p>
        </p:txBody>
      </p:sp>
      <p:sp>
        <p:nvSpPr>
          <p:cNvPr id="3" name="Content Placeholder 2"/>
          <p:cNvSpPr>
            <a:spLocks noGrp="1"/>
          </p:cNvSpPr>
          <p:nvPr>
            <p:ph idx="4294967295"/>
          </p:nvPr>
        </p:nvSpPr>
        <p:spPr>
          <a:xfrm>
            <a:off x="457200" y="1371600"/>
            <a:ext cx="8229600" cy="5129234"/>
          </a:xfrm>
          <a:prstGeom prst="rect">
            <a:avLst/>
          </a:prstGeom>
        </p:spPr>
        <p:txBody>
          <a:bodyPr>
            <a:normAutofit/>
          </a:bodyPr>
          <a:lstStyle/>
          <a:p>
            <a:pPr marL="0" indent="0" algn="just">
              <a:buNone/>
            </a:pPr>
            <a:endParaRPr lang="en-US" sz="2800" cap="none" dirty="0" smtClean="0">
              <a:latin typeface="Times New Roman" pitchFamily="18" charset="0"/>
              <a:cs typeface="Times New Roman" pitchFamily="18" charset="0"/>
            </a:endParaRPr>
          </a:p>
          <a:p>
            <a:pPr marL="0" indent="0" algn="just">
              <a:buNone/>
            </a:pPr>
            <a:r>
              <a:rPr lang="en-US" sz="2800" cap="none" dirty="0" smtClean="0">
                <a:latin typeface="Times New Roman" pitchFamily="18" charset="0"/>
                <a:cs typeface="Times New Roman" pitchFamily="18" charset="0"/>
              </a:rPr>
              <a:t>When we divide the frequency of a specific class by the sum of all the frequencies in a frequency distribution.</a:t>
            </a:r>
          </a:p>
          <a:p>
            <a:pPr algn="just">
              <a:buFont typeface="Wingdings" panose="05000000000000000000" pitchFamily="2" charset="2"/>
              <a:buChar char="§"/>
            </a:pPr>
            <a:endParaRPr lang="en-US" sz="2800" cap="none" dirty="0" smtClean="0">
              <a:latin typeface="Times New Roman" pitchFamily="18" charset="0"/>
              <a:cs typeface="Times New Roman" pitchFamily="18" charset="0"/>
            </a:endParaRPr>
          </a:p>
          <a:p>
            <a:pPr marL="0" indent="0" algn="just">
              <a:buNone/>
            </a:pPr>
            <a:r>
              <a:rPr lang="en-US" sz="2800" cap="none" dirty="0" smtClean="0">
                <a:latin typeface="Times New Roman" pitchFamily="18" charset="0"/>
                <a:cs typeface="Times New Roman" pitchFamily="18" charset="0"/>
              </a:rPr>
              <a:t>It is denoted by R.F or </a:t>
            </a:r>
            <a:r>
              <a:rPr lang="en-US" sz="2800" cap="none" dirty="0" err="1" smtClean="0">
                <a:latin typeface="Times New Roman" pitchFamily="18" charset="0"/>
                <a:cs typeface="Times New Roman" pitchFamily="18" charset="0"/>
              </a:rPr>
              <a:t>r.f</a:t>
            </a:r>
            <a:r>
              <a:rPr lang="en-US" sz="2800" cap="none" dirty="0" smtClean="0">
                <a:latin typeface="Times New Roman" pitchFamily="18" charset="0"/>
                <a:cs typeface="Times New Roman" pitchFamily="18" charset="0"/>
              </a:rPr>
              <a:t>.</a:t>
            </a:r>
          </a:p>
          <a:p>
            <a:pPr algn="just">
              <a:buFont typeface="Wingdings" panose="05000000000000000000" pitchFamily="2" charset="2"/>
              <a:buChar char="§"/>
            </a:pPr>
            <a:endParaRPr lang="en-US" sz="2800" cap="none" dirty="0">
              <a:latin typeface="Times New Roman" pitchFamily="18" charset="0"/>
              <a:cs typeface="Times New Roman" pitchFamily="18" charset="0"/>
            </a:endParaRPr>
          </a:p>
          <a:p>
            <a:pPr marL="0" indent="0" algn="just">
              <a:buNone/>
            </a:pPr>
            <a:endParaRPr lang="en-US" sz="2800" cap="none" dirty="0" smtClean="0">
              <a:latin typeface="Times New Roman" pitchFamily="18" charset="0"/>
              <a:cs typeface="Times New Roman" pitchFamily="18" charset="0"/>
            </a:endParaRPr>
          </a:p>
          <a:p>
            <a:pPr marL="0" indent="0" algn="l">
              <a:buNone/>
            </a:pPr>
            <a:endParaRPr lang="en-US" sz="2800" cap="none" dirty="0">
              <a:latin typeface="Times New Roman" pitchFamily="18" charset="0"/>
              <a:cs typeface="Times New Roman" pitchFamily="18" charset="0"/>
            </a:endParaRPr>
          </a:p>
        </p:txBody>
      </p:sp>
      <p:graphicFrame>
        <p:nvGraphicFramePr>
          <p:cNvPr id="4" name="Object 2"/>
          <p:cNvGraphicFramePr>
            <a:graphicFrameLocks noChangeAspect="1"/>
          </p:cNvGraphicFramePr>
          <p:nvPr>
            <p:extLst>
              <p:ext uri="{D42A27DB-BD31-4B8C-83A1-F6EECF244321}">
                <p14:modId xmlns:p14="http://schemas.microsoft.com/office/powerpoint/2010/main" val="3926063805"/>
              </p:ext>
            </p:extLst>
          </p:nvPr>
        </p:nvGraphicFramePr>
        <p:xfrm>
          <a:off x="457202" y="4953000"/>
          <a:ext cx="8229598" cy="914400"/>
        </p:xfrm>
        <a:graphic>
          <a:graphicData uri="http://schemas.openxmlformats.org/presentationml/2006/ole">
            <mc:AlternateContent xmlns:mc="http://schemas.openxmlformats.org/markup-compatibility/2006">
              <mc:Choice xmlns:v="urn:schemas-microsoft-com:vml" Requires="v">
                <p:oleObj spid="_x0000_s2107" name="Equation" r:id="rId3" imgW="3848040" imgH="419040" progId="Equation.DSMT4">
                  <p:embed/>
                </p:oleObj>
              </mc:Choice>
              <mc:Fallback>
                <p:oleObj name="Equation" r:id="rId3" imgW="384804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2" y="4953000"/>
                        <a:ext cx="8229598" cy="9144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135646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91684" y="36394"/>
            <a:ext cx="7773338" cy="1596177"/>
          </a:xfrm>
        </p:spPr>
        <p:txBody>
          <a:bodyPr/>
          <a:lstStyle/>
          <a:p>
            <a:pPr eaLnBrk="1" hangingPunct="1"/>
            <a:r>
              <a:rPr lang="en-GB" sz="2800" b="1" dirty="0" smtClean="0"/>
              <a:t>Example</a:t>
            </a:r>
          </a:p>
        </p:txBody>
      </p:sp>
      <p:sp>
        <p:nvSpPr>
          <p:cNvPr id="22531" name="Rectangle 3"/>
          <p:cNvSpPr>
            <a:spLocks noGrp="1" noChangeArrowheads="1"/>
          </p:cNvSpPr>
          <p:nvPr>
            <p:ph type="body" idx="4294967295"/>
          </p:nvPr>
        </p:nvSpPr>
        <p:spPr>
          <a:xfrm>
            <a:off x="243385" y="1920221"/>
            <a:ext cx="8021637" cy="855662"/>
          </a:xfrm>
          <a:prstGeom prst="rect">
            <a:avLst/>
          </a:prstGeom>
        </p:spPr>
        <p:txBody>
          <a:bodyPr/>
          <a:lstStyle/>
          <a:p>
            <a:pPr eaLnBrk="1" hangingPunct="1">
              <a:buFont typeface="Wingdings" charset="2"/>
              <a:buChar char=" "/>
            </a:pPr>
            <a:r>
              <a:rPr lang="en-GB" sz="2000" dirty="0" smtClean="0"/>
              <a:t>Determine the relative frequency.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684" y="2514600"/>
            <a:ext cx="7966516" cy="4114800"/>
          </a:xfrm>
          <a:prstGeom prst="rect">
            <a:avLst/>
          </a:prstGeom>
        </p:spPr>
      </p:pic>
    </p:spTree>
    <p:extLst>
      <p:ext uri="{BB962C8B-B14F-4D97-AF65-F5344CB8AC3E}">
        <p14:creationId xmlns:p14="http://schemas.microsoft.com/office/powerpoint/2010/main" val="859946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Times New Roman" pitchFamily="18" charset="0"/>
                <a:cs typeface="Times New Roman" pitchFamily="18" charset="0"/>
              </a:rPr>
              <a:t>Cumulative Frequency</a:t>
            </a:r>
            <a:endParaRPr lang="en-US" sz="3600" b="1" dirty="0"/>
          </a:p>
        </p:txBody>
      </p:sp>
      <p:sp>
        <p:nvSpPr>
          <p:cNvPr id="3" name="Content Placeholder 2"/>
          <p:cNvSpPr>
            <a:spLocks noGrp="1"/>
          </p:cNvSpPr>
          <p:nvPr>
            <p:ph idx="4294967295"/>
          </p:nvPr>
        </p:nvSpPr>
        <p:spPr>
          <a:xfrm>
            <a:off x="457200" y="2214694"/>
            <a:ext cx="8229600" cy="4286139"/>
          </a:xfrm>
          <a:prstGeom prst="rect">
            <a:avLst/>
          </a:prstGeom>
        </p:spPr>
        <p:txBody>
          <a:bodyPr/>
          <a:lstStyle/>
          <a:p>
            <a:pPr algn="just"/>
            <a:r>
              <a:rPr lang="en-US" sz="3600" cap="none" dirty="0" smtClean="0">
                <a:latin typeface="Times New Roman" pitchFamily="18" charset="0"/>
                <a:cs typeface="Times New Roman" pitchFamily="18" charset="0"/>
              </a:rPr>
              <a:t>When we add the frequency of first class to the frequency of the next class we obtain cumulative frequency.</a:t>
            </a:r>
          </a:p>
          <a:p>
            <a:pPr algn="just"/>
            <a:endParaRPr lang="en-US" sz="3600" cap="none" dirty="0" smtClean="0">
              <a:latin typeface="Times New Roman" pitchFamily="18" charset="0"/>
              <a:cs typeface="Times New Roman" pitchFamily="18" charset="0"/>
            </a:endParaRPr>
          </a:p>
          <a:p>
            <a:pPr algn="just"/>
            <a:r>
              <a:rPr lang="en-US" sz="3600" cap="none" dirty="0" smtClean="0">
                <a:latin typeface="Times New Roman" pitchFamily="18" charset="0"/>
                <a:cs typeface="Times New Roman" pitchFamily="18" charset="0"/>
              </a:rPr>
              <a:t>It is denoted by C.F.</a:t>
            </a:r>
            <a:endParaRPr lang="en-US" sz="2400" cap="none" dirty="0">
              <a:latin typeface="Times New Roman" pitchFamily="18" charset="0"/>
              <a:cs typeface="Times New Roman" pitchFamily="18" charset="0"/>
            </a:endParaRPr>
          </a:p>
        </p:txBody>
      </p:sp>
    </p:spTree>
    <p:extLst>
      <p:ext uri="{BB962C8B-B14F-4D97-AF65-F5344CB8AC3E}">
        <p14:creationId xmlns:p14="http://schemas.microsoft.com/office/powerpoint/2010/main" val="2204653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8600" y="0"/>
            <a:ext cx="8610600" cy="6858000"/>
          </a:xfrm>
        </p:spPr>
      </p:pic>
      <p:sp>
        <p:nvSpPr>
          <p:cNvPr id="4" name="Slide Number Placeholder 3"/>
          <p:cNvSpPr>
            <a:spLocks noGrp="1"/>
          </p:cNvSpPr>
          <p:nvPr>
            <p:ph type="sldNum" sz="quarter" idx="12"/>
          </p:nvPr>
        </p:nvSpPr>
        <p:spPr/>
        <p:txBody>
          <a:bodyPr/>
          <a:lstStyle/>
          <a:p>
            <a:fld id="{6C3E6800-EF94-49E7-807A-A2175422A9A8}" type="slidenum">
              <a:rPr lang="en-US" smtClean="0"/>
              <a:pPr/>
              <a:t>18</a:t>
            </a:fld>
            <a:endParaRPr lang="en-US"/>
          </a:p>
        </p:txBody>
      </p:sp>
    </p:spTree>
    <p:extLst>
      <p:ext uri="{BB962C8B-B14F-4D97-AF65-F5344CB8AC3E}">
        <p14:creationId xmlns:p14="http://schemas.microsoft.com/office/powerpoint/2010/main" val="2735278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Times New Roman" pitchFamily="18" charset="0"/>
                <a:cs typeface="Times New Roman" pitchFamily="18" charset="0"/>
              </a:rPr>
              <a:t>Cumulative Relative Frequency</a:t>
            </a:r>
            <a:endParaRPr lang="en-US" sz="3600" b="1" dirty="0"/>
          </a:p>
        </p:txBody>
      </p:sp>
      <p:sp>
        <p:nvSpPr>
          <p:cNvPr id="3" name="Content Placeholder 2"/>
          <p:cNvSpPr>
            <a:spLocks noGrp="1"/>
          </p:cNvSpPr>
          <p:nvPr>
            <p:ph idx="4294967295"/>
          </p:nvPr>
        </p:nvSpPr>
        <p:spPr>
          <a:xfrm>
            <a:off x="457200" y="2133600"/>
            <a:ext cx="8229600" cy="4367234"/>
          </a:xfrm>
          <a:prstGeom prst="rect">
            <a:avLst/>
          </a:prstGeom>
        </p:spPr>
        <p:txBody>
          <a:bodyPr/>
          <a:lstStyle/>
          <a:p>
            <a:r>
              <a:rPr lang="en-US" cap="none" dirty="0" smtClean="0">
                <a:latin typeface="Times New Roman" pitchFamily="18" charset="0"/>
                <a:cs typeface="Times New Roman" pitchFamily="18" charset="0"/>
              </a:rPr>
              <a:t>When we divide the Cumulative frequency of a each class by the sum of all the frequencies in a frequency distribution we get Cumulative frequency distribution.</a:t>
            </a:r>
          </a:p>
          <a:p>
            <a:pPr marL="0" indent="0">
              <a:buNone/>
            </a:pPr>
            <a:endParaRPr lang="en-US" cap="none" dirty="0" smtClean="0">
              <a:latin typeface="Times New Roman" pitchFamily="18" charset="0"/>
              <a:cs typeface="Times New Roman" pitchFamily="18" charset="0"/>
            </a:endParaRPr>
          </a:p>
          <a:p>
            <a:pPr algn="l"/>
            <a:r>
              <a:rPr lang="en-US" cap="none" dirty="0" smtClean="0">
                <a:latin typeface="Times New Roman" pitchFamily="18" charset="0"/>
                <a:cs typeface="Times New Roman" pitchFamily="18" charset="0"/>
              </a:rPr>
              <a:t>It is denoted by C.R.F or </a:t>
            </a:r>
            <a:r>
              <a:rPr lang="en-US" cap="none" dirty="0" err="1" smtClean="0">
                <a:latin typeface="Times New Roman" pitchFamily="18" charset="0"/>
                <a:cs typeface="Times New Roman" pitchFamily="18" charset="0"/>
              </a:rPr>
              <a:t>c.r.f</a:t>
            </a:r>
            <a:r>
              <a:rPr lang="en-US" cap="none" dirty="0" smtClean="0">
                <a:latin typeface="Times New Roman" pitchFamily="18" charset="0"/>
                <a:cs typeface="Times New Roman" pitchFamily="18" charset="0"/>
              </a:rPr>
              <a:t>.</a:t>
            </a:r>
          </a:p>
          <a:p>
            <a:pPr algn="l"/>
            <a:endParaRPr lang="en-US" sz="2400" cap="none" dirty="0">
              <a:latin typeface="Times New Roman" pitchFamily="18" charset="0"/>
              <a:cs typeface="Times New Roman" pitchFamily="18" charset="0"/>
            </a:endParaRPr>
          </a:p>
        </p:txBody>
      </p:sp>
    </p:spTree>
    <p:extLst>
      <p:ext uri="{BB962C8B-B14F-4D97-AF65-F5344CB8AC3E}">
        <p14:creationId xmlns:p14="http://schemas.microsoft.com/office/powerpoint/2010/main" val="1640043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1828800"/>
            <a:ext cx="7467600" cy="2923877"/>
          </a:xfrm>
          <a:prstGeom prst="rect">
            <a:avLst/>
          </a:prstGeom>
        </p:spPr>
        <p:txBody>
          <a:bodyPr wrap="square">
            <a:spAutoFit/>
          </a:bodyPr>
          <a:lstStyle/>
          <a:p>
            <a:r>
              <a:rPr lang="en-US" sz="4400" b="1" kern="10" dirty="0">
                <a:ln w="9525">
                  <a:round/>
                  <a:headEnd/>
                  <a:tailEnd/>
                </a:ln>
                <a:latin typeface="+mj-lt"/>
                <a:cs typeface="Times New Roman"/>
              </a:rPr>
              <a:t>Chapter </a:t>
            </a:r>
            <a:r>
              <a:rPr lang="en-US" sz="4400" b="1" kern="10" dirty="0" smtClean="0">
                <a:ln w="9525">
                  <a:round/>
                  <a:headEnd/>
                  <a:tailEnd/>
                </a:ln>
                <a:latin typeface="+mj-lt"/>
                <a:cs typeface="Times New Roman"/>
              </a:rPr>
              <a:t>2: </a:t>
            </a:r>
            <a:endParaRPr lang="en-US" sz="4400" b="1" kern="10" dirty="0">
              <a:ln w="9525">
                <a:round/>
                <a:headEnd/>
                <a:tailEnd/>
              </a:ln>
              <a:latin typeface="+mj-lt"/>
              <a:cs typeface="Times New Roman"/>
            </a:endParaRPr>
          </a:p>
          <a:p>
            <a:endParaRPr lang="en-US" sz="4400" b="1" kern="10" dirty="0">
              <a:ln w="9525">
                <a:round/>
                <a:headEnd/>
                <a:tailEnd/>
              </a:ln>
              <a:latin typeface="+mj-lt"/>
              <a:cs typeface="Times New Roman"/>
            </a:endParaRPr>
          </a:p>
          <a:p>
            <a:pPr algn="ctr"/>
            <a:r>
              <a:rPr lang="en-US" sz="4800" b="1" kern="10" dirty="0" smtClean="0">
                <a:ln w="9525">
                  <a:round/>
                  <a:headEnd/>
                  <a:tailEnd/>
                </a:ln>
                <a:latin typeface="+mj-lt"/>
                <a:cs typeface="Times New Roman"/>
              </a:rPr>
              <a:t>Presentation of Data</a:t>
            </a:r>
          </a:p>
          <a:p>
            <a:pPr algn="ctr"/>
            <a:endParaRPr lang="en-US" sz="4800" b="1" dirty="0">
              <a:latin typeface="+mj-lt"/>
            </a:endParaRPr>
          </a:p>
        </p:txBody>
      </p:sp>
      <p:sp>
        <p:nvSpPr>
          <p:cNvPr id="5" name="Slide Number Placeholder 4">
            <a:extLst>
              <a:ext uri="{FF2B5EF4-FFF2-40B4-BE49-F238E27FC236}">
                <a16:creationId xmlns="" xmlns:a16="http://schemas.microsoft.com/office/drawing/2014/main" id="{FF517070-E9EE-4BB8-24BC-B5771D79384F}"/>
              </a:ext>
            </a:extLst>
          </p:cNvPr>
          <p:cNvSpPr>
            <a:spLocks noGrp="1"/>
          </p:cNvSpPr>
          <p:nvPr>
            <p:ph type="sldNum" sz="quarter" idx="12"/>
          </p:nvPr>
        </p:nvSpPr>
        <p:spPr/>
        <p:txBody>
          <a:bodyPr/>
          <a:lstStyle/>
          <a:p>
            <a:fld id="{5E0FCD40-EFEB-4D90-A002-472C3D2E7787}" type="slidenum">
              <a:rPr lang="en-US" smtClean="0"/>
              <a:pPr/>
              <a:t>2</a:t>
            </a:fld>
            <a:endParaRPr lang="en-US"/>
          </a:p>
        </p:txBody>
      </p:sp>
    </p:spTree>
    <p:extLst>
      <p:ext uri="{BB962C8B-B14F-4D97-AF65-F5344CB8AC3E}">
        <p14:creationId xmlns:p14="http://schemas.microsoft.com/office/powerpoint/2010/main" val="3468918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GB" sz="2800" b="1" dirty="0" smtClean="0"/>
              <a:t>Example</a:t>
            </a:r>
          </a:p>
        </p:txBody>
      </p:sp>
      <p:sp>
        <p:nvSpPr>
          <p:cNvPr id="37891" name="Rectangle 3"/>
          <p:cNvSpPr>
            <a:spLocks noGrp="1" noChangeArrowheads="1"/>
          </p:cNvSpPr>
          <p:nvPr>
            <p:ph type="body" sz="half" idx="1"/>
          </p:nvPr>
        </p:nvSpPr>
        <p:spPr>
          <a:xfrm>
            <a:off x="152400" y="1600201"/>
            <a:ext cx="8153400" cy="1143000"/>
          </a:xfrm>
        </p:spPr>
        <p:txBody>
          <a:bodyPr>
            <a:noAutofit/>
          </a:bodyPr>
          <a:lstStyle/>
          <a:p>
            <a:pPr eaLnBrk="1" hangingPunct="1">
              <a:buFont typeface="Wingdings" charset="2"/>
              <a:buChar char=" "/>
            </a:pPr>
            <a:r>
              <a:rPr lang="en-GB" sz="2400" cap="none" dirty="0" smtClean="0"/>
              <a:t>The following data give the total number of iPods</a:t>
            </a:r>
            <a:r>
              <a:rPr lang="en-GB" sz="2400" cap="none" baseline="30000" dirty="0" smtClean="0">
                <a:sym typeface="Mathematica1" pitchFamily="2" charset="2"/>
              </a:rPr>
              <a:t>®</a:t>
            </a:r>
            <a:r>
              <a:rPr lang="en-GB" sz="2400" cap="none" dirty="0" smtClean="0">
                <a:sym typeface="Mathematica1" pitchFamily="2" charset="2"/>
              </a:rPr>
              <a:t> sold by a mail order company on each of 30 days. Construct a fre</a:t>
            </a:r>
            <a:r>
              <a:rPr lang="en-GB" sz="2400" cap="none" dirty="0" smtClean="0"/>
              <a:t>quency distribution table.</a:t>
            </a:r>
          </a:p>
        </p:txBody>
      </p:sp>
      <p:graphicFrame>
        <p:nvGraphicFramePr>
          <p:cNvPr id="30852" name="Group 132"/>
          <p:cNvGraphicFramePr>
            <a:graphicFrameLocks noGrp="1"/>
          </p:cNvGraphicFramePr>
          <p:nvPr>
            <p:ph sz="half" idx="2"/>
            <p:extLst>
              <p:ext uri="{D42A27DB-BD31-4B8C-83A1-F6EECF244321}">
                <p14:modId xmlns:p14="http://schemas.microsoft.com/office/powerpoint/2010/main" val="2876899982"/>
              </p:ext>
            </p:extLst>
          </p:nvPr>
        </p:nvGraphicFramePr>
        <p:xfrm>
          <a:off x="838200" y="3276600"/>
          <a:ext cx="6781800" cy="2286000"/>
        </p:xfrm>
        <a:graphic>
          <a:graphicData uri="http://schemas.openxmlformats.org/drawingml/2006/table">
            <a:tbl>
              <a:tblPr/>
              <a:tblGrid>
                <a:gridCol w="678180"/>
                <a:gridCol w="678180"/>
                <a:gridCol w="678180"/>
                <a:gridCol w="678180"/>
                <a:gridCol w="678180"/>
                <a:gridCol w="678180"/>
                <a:gridCol w="678180"/>
                <a:gridCol w="678180"/>
                <a:gridCol w="678180"/>
                <a:gridCol w="678180"/>
              </a:tblGrid>
              <a:tr h="762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dirty="0" smtClean="0">
                          <a:ln>
                            <a:noFill/>
                          </a:ln>
                          <a:solidFill>
                            <a:schemeClr val="tx1"/>
                          </a:solidFill>
                          <a:effectLst/>
                          <a:latin typeface="Verdana" charset="0"/>
                          <a:ea typeface="ＭＳ Ｐゴシック" charset="-128"/>
                        </a:rPr>
                        <a:t>  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dirty="0" smtClean="0">
                          <a:ln>
                            <a:noFill/>
                          </a:ln>
                          <a:solidFill>
                            <a:schemeClr val="tx1"/>
                          </a:solidFill>
                          <a:effectLst/>
                          <a:latin typeface="Verdana" charset="0"/>
                          <a:ea typeface="ＭＳ Ｐゴシック" charset="-128"/>
                        </a:rPr>
                        <a:t>25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dirty="0" smtClean="0">
                          <a:ln>
                            <a:noFill/>
                          </a:ln>
                          <a:solidFill>
                            <a:schemeClr val="tx1"/>
                          </a:solidFill>
                          <a:effectLst/>
                          <a:latin typeface="Verdana" charset="0"/>
                          <a:ea typeface="ＭＳ Ｐゴシック" charset="-128"/>
                        </a:rPr>
                        <a:t>11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dirty="0" smtClean="0">
                          <a:ln>
                            <a:noFill/>
                          </a:ln>
                          <a:solidFill>
                            <a:schemeClr val="tx1"/>
                          </a:solidFill>
                          <a:effectLst/>
                          <a:latin typeface="Verdana" charset="0"/>
                          <a:ea typeface="ＭＳ Ｐゴシック" charset="-128"/>
                        </a:rPr>
                        <a:t>15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smtClean="0">
                          <a:ln>
                            <a:noFill/>
                          </a:ln>
                          <a:solidFill>
                            <a:schemeClr val="tx1"/>
                          </a:solidFill>
                          <a:effectLst/>
                          <a:latin typeface="Verdana" charset="0"/>
                          <a:ea typeface="ＭＳ Ｐゴシック" charset="-128"/>
                        </a:rPr>
                        <a:t>29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smtClean="0">
                          <a:ln>
                            <a:noFill/>
                          </a:ln>
                          <a:solidFill>
                            <a:schemeClr val="tx1"/>
                          </a:solidFill>
                          <a:effectLst/>
                          <a:latin typeface="Verdana" charset="0"/>
                          <a:ea typeface="ＭＳ Ｐゴシック" charset="-128"/>
                        </a:rPr>
                        <a:t>22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dirty="0" smtClean="0">
                          <a:ln>
                            <a:noFill/>
                          </a:ln>
                          <a:solidFill>
                            <a:schemeClr val="tx1"/>
                          </a:solidFill>
                          <a:effectLst/>
                          <a:latin typeface="Verdana" charset="0"/>
                          <a:ea typeface="ＭＳ Ｐゴシック" charset="-128"/>
                        </a:rPr>
                        <a:t>10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smtClean="0">
                          <a:ln>
                            <a:noFill/>
                          </a:ln>
                          <a:solidFill>
                            <a:schemeClr val="tx1"/>
                          </a:solidFill>
                          <a:effectLst/>
                          <a:latin typeface="Verdana" charset="0"/>
                          <a:ea typeface="ＭＳ Ｐゴシック" charset="-128"/>
                        </a:rPr>
                        <a:t>  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smtClean="0">
                          <a:ln>
                            <a:noFill/>
                          </a:ln>
                          <a:solidFill>
                            <a:schemeClr val="tx1"/>
                          </a:solidFill>
                          <a:effectLst/>
                          <a:latin typeface="Verdana" charset="0"/>
                          <a:ea typeface="ＭＳ Ｐゴシック" charset="-128"/>
                        </a:rPr>
                        <a:t>17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smtClean="0">
                          <a:ln>
                            <a:noFill/>
                          </a:ln>
                          <a:solidFill>
                            <a:schemeClr val="tx1"/>
                          </a:solidFill>
                          <a:effectLst/>
                          <a:latin typeface="Verdana" charset="0"/>
                          <a:ea typeface="ＭＳ Ｐゴシック" charset="-128"/>
                        </a:rPr>
                        <a:t>21</a:t>
                      </a:r>
                    </a:p>
                  </a:txBody>
                  <a:tcPr horzOverflow="overflow">
                    <a:lnL>
                      <a:noFill/>
                    </a:lnL>
                    <a:lnR>
                      <a:noFill/>
                    </a:lnR>
                    <a:lnT>
                      <a:noFill/>
                    </a:lnT>
                    <a:lnB>
                      <a:noFill/>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smtClean="0">
                          <a:ln>
                            <a:noFill/>
                          </a:ln>
                          <a:solidFill>
                            <a:schemeClr val="tx1"/>
                          </a:solidFill>
                          <a:effectLst/>
                          <a:latin typeface="Verdana" charset="0"/>
                          <a:ea typeface="ＭＳ Ｐゴシック" charset="-128"/>
                        </a:rPr>
                        <a:t>22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smtClean="0">
                          <a:ln>
                            <a:noFill/>
                          </a:ln>
                          <a:solidFill>
                            <a:schemeClr val="tx1"/>
                          </a:solidFill>
                          <a:effectLst/>
                          <a:latin typeface="Verdana" charset="0"/>
                          <a:ea typeface="ＭＳ Ｐゴシック" charset="-128"/>
                        </a:rPr>
                        <a:t>13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dirty="0" smtClean="0">
                          <a:ln>
                            <a:noFill/>
                          </a:ln>
                          <a:solidFill>
                            <a:schemeClr val="tx1"/>
                          </a:solidFill>
                          <a:effectLst/>
                          <a:latin typeface="Verdana" charset="0"/>
                          <a:ea typeface="ＭＳ Ｐゴシック" charset="-128"/>
                        </a:rPr>
                        <a:t>26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dirty="0" smtClean="0">
                          <a:ln>
                            <a:noFill/>
                          </a:ln>
                          <a:solidFill>
                            <a:schemeClr val="tx1"/>
                          </a:solidFill>
                          <a:effectLst/>
                          <a:latin typeface="Verdana" charset="0"/>
                          <a:ea typeface="ＭＳ Ｐゴシック" charset="-128"/>
                        </a:rPr>
                        <a:t>16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dirty="0" smtClean="0">
                          <a:ln>
                            <a:noFill/>
                          </a:ln>
                          <a:solidFill>
                            <a:schemeClr val="tx1"/>
                          </a:solidFill>
                          <a:effectLst/>
                          <a:latin typeface="Verdana" charset="0"/>
                          <a:ea typeface="ＭＳ Ｐゴシック" charset="-128"/>
                        </a:rPr>
                        <a:t>18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dirty="0" smtClean="0">
                          <a:ln>
                            <a:noFill/>
                          </a:ln>
                          <a:solidFill>
                            <a:schemeClr val="tx1"/>
                          </a:solidFill>
                          <a:effectLst/>
                          <a:latin typeface="Verdana" charset="0"/>
                          <a:ea typeface="ＭＳ Ｐゴシック" charset="-128"/>
                        </a:rPr>
                        <a:t>12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dirty="0" smtClean="0">
                          <a:ln>
                            <a:noFill/>
                          </a:ln>
                          <a:solidFill>
                            <a:schemeClr val="tx1"/>
                          </a:solidFill>
                          <a:effectLst/>
                          <a:latin typeface="Verdana" charset="0"/>
                          <a:ea typeface="ＭＳ Ｐゴシック" charset="-128"/>
                        </a:rPr>
                        <a:t>  9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smtClean="0">
                          <a:ln>
                            <a:noFill/>
                          </a:ln>
                          <a:solidFill>
                            <a:schemeClr val="tx1"/>
                          </a:solidFill>
                          <a:effectLst/>
                          <a:latin typeface="Verdana" charset="0"/>
                          <a:ea typeface="ＭＳ Ｐゴシック" charset="-128"/>
                        </a:rPr>
                        <a:t>26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smtClean="0">
                          <a:ln>
                            <a:noFill/>
                          </a:ln>
                          <a:solidFill>
                            <a:schemeClr val="tx1"/>
                          </a:solidFill>
                          <a:effectLst/>
                          <a:latin typeface="Verdana" charset="0"/>
                          <a:ea typeface="ＭＳ Ｐゴシック" charset="-128"/>
                        </a:rPr>
                        <a:t>20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smtClean="0">
                          <a:ln>
                            <a:noFill/>
                          </a:ln>
                          <a:solidFill>
                            <a:schemeClr val="tx1"/>
                          </a:solidFill>
                          <a:effectLst/>
                          <a:latin typeface="Verdana" charset="0"/>
                          <a:ea typeface="ＭＳ Ｐゴシック" charset="-128"/>
                        </a:rPr>
                        <a:t>16</a:t>
                      </a:r>
                    </a:p>
                  </a:txBody>
                  <a:tcPr horzOverflow="overflow">
                    <a:lnL>
                      <a:noFill/>
                    </a:lnL>
                    <a:lnR>
                      <a:noFill/>
                    </a:lnR>
                    <a:lnT>
                      <a:noFill/>
                    </a:lnT>
                    <a:lnB>
                      <a:noFill/>
                    </a:lnB>
                    <a:lnTlToBr>
                      <a:noFill/>
                    </a:lnTlToBr>
                    <a:lnBlToTr>
                      <a:noFill/>
                    </a:lnBlToTr>
                    <a:noFill/>
                  </a:tcPr>
                </a:tc>
              </a:tr>
              <a:tr h="762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smtClean="0">
                          <a:ln>
                            <a:noFill/>
                          </a:ln>
                          <a:solidFill>
                            <a:schemeClr val="tx1"/>
                          </a:solidFill>
                          <a:effectLst/>
                          <a:latin typeface="Verdana" charset="0"/>
                          <a:ea typeface="ＭＳ Ｐゴシック" charset="-128"/>
                        </a:rPr>
                        <a:t>23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smtClean="0">
                          <a:ln>
                            <a:noFill/>
                          </a:ln>
                          <a:solidFill>
                            <a:schemeClr val="tx1"/>
                          </a:solidFill>
                          <a:effectLst/>
                          <a:latin typeface="Verdana" charset="0"/>
                          <a:ea typeface="ＭＳ Ｐゴシック" charset="-128"/>
                        </a:rPr>
                        <a:t>14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smtClean="0">
                          <a:ln>
                            <a:noFill/>
                          </a:ln>
                          <a:solidFill>
                            <a:schemeClr val="tx1"/>
                          </a:solidFill>
                          <a:effectLst/>
                          <a:latin typeface="Verdana" charset="0"/>
                          <a:ea typeface="ＭＳ Ｐゴシック" charset="-128"/>
                        </a:rPr>
                        <a:t>19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smtClean="0">
                          <a:ln>
                            <a:noFill/>
                          </a:ln>
                          <a:solidFill>
                            <a:schemeClr val="tx1"/>
                          </a:solidFill>
                          <a:effectLst/>
                          <a:latin typeface="Verdana" charset="0"/>
                          <a:ea typeface="ＭＳ Ｐゴシック" charset="-128"/>
                        </a:rPr>
                        <a:t>23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smtClean="0">
                          <a:ln>
                            <a:noFill/>
                          </a:ln>
                          <a:solidFill>
                            <a:schemeClr val="tx1"/>
                          </a:solidFill>
                          <a:effectLst/>
                          <a:latin typeface="Verdana" charset="0"/>
                          <a:ea typeface="ＭＳ Ｐゴシック" charset="-128"/>
                        </a:rPr>
                        <a:t>20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smtClean="0">
                          <a:ln>
                            <a:noFill/>
                          </a:ln>
                          <a:solidFill>
                            <a:schemeClr val="tx1"/>
                          </a:solidFill>
                          <a:effectLst/>
                          <a:latin typeface="Verdana" charset="0"/>
                          <a:ea typeface="ＭＳ Ｐゴシック" charset="-128"/>
                        </a:rPr>
                        <a:t>16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dirty="0" smtClean="0">
                          <a:ln>
                            <a:noFill/>
                          </a:ln>
                          <a:solidFill>
                            <a:schemeClr val="tx1"/>
                          </a:solidFill>
                          <a:effectLst/>
                          <a:latin typeface="Verdana" charset="0"/>
                          <a:ea typeface="ＭＳ Ｐゴシック" charset="-128"/>
                        </a:rPr>
                        <a:t>27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dirty="0" smtClean="0">
                          <a:ln>
                            <a:noFill/>
                          </a:ln>
                          <a:solidFill>
                            <a:schemeClr val="tx1"/>
                          </a:solidFill>
                          <a:effectLst/>
                          <a:latin typeface="Verdana" charset="0"/>
                          <a:ea typeface="ＭＳ Ｐゴシック" charset="-128"/>
                        </a:rPr>
                        <a:t>16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dirty="0" smtClean="0">
                          <a:ln>
                            <a:noFill/>
                          </a:ln>
                          <a:solidFill>
                            <a:schemeClr val="tx1"/>
                          </a:solidFill>
                          <a:effectLst/>
                          <a:latin typeface="Verdana" charset="0"/>
                          <a:ea typeface="ＭＳ Ｐゴシック" charset="-128"/>
                        </a:rPr>
                        <a:t>21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2"/>
                        <a:buNone/>
                        <a:tabLst/>
                      </a:pPr>
                      <a:r>
                        <a:rPr kumimoji="0" lang="en-US" sz="2000" b="0" i="0" u="none" strike="noStrike" cap="none" normalizeH="0" baseline="0" dirty="0" smtClean="0">
                          <a:ln>
                            <a:noFill/>
                          </a:ln>
                          <a:solidFill>
                            <a:schemeClr val="tx1"/>
                          </a:solidFill>
                          <a:effectLst/>
                          <a:latin typeface="Verdana" charset="0"/>
                          <a:ea typeface="ＭＳ Ｐゴシック" charset="-128"/>
                        </a:rPr>
                        <a:t>14</a:t>
                      </a:r>
                    </a:p>
                  </a:txBody>
                  <a:tcPr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2361372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098" name="Object 2"/>
          <p:cNvGraphicFramePr>
            <a:graphicFrameLocks noGrp="1" noChangeAspect="1"/>
          </p:cNvGraphicFramePr>
          <p:nvPr>
            <p:ph type="body" idx="4294967295"/>
            <p:extLst>
              <p:ext uri="{D42A27DB-BD31-4B8C-83A1-F6EECF244321}">
                <p14:modId xmlns:p14="http://schemas.microsoft.com/office/powerpoint/2010/main" val="3519394185"/>
              </p:ext>
            </p:extLst>
          </p:nvPr>
        </p:nvGraphicFramePr>
        <p:xfrm>
          <a:off x="1371600" y="2590800"/>
          <a:ext cx="5257799" cy="635544"/>
        </p:xfrm>
        <a:graphic>
          <a:graphicData uri="http://schemas.openxmlformats.org/presentationml/2006/ole">
            <mc:AlternateContent xmlns:mc="http://schemas.openxmlformats.org/markup-compatibility/2006">
              <mc:Choice xmlns:v="urn:schemas-microsoft-com:vml" Requires="v">
                <p:oleObj spid="_x0000_s7180" name="Equation" r:id="rId3" imgW="3390840" imgH="393480" progId="Equation.DSMT4">
                  <p:embed/>
                </p:oleObj>
              </mc:Choice>
              <mc:Fallback>
                <p:oleObj name="Equation" r:id="rId3" imgW="339084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590800"/>
                        <a:ext cx="5257799" cy="635544"/>
                      </a:xfrm>
                      <a:prstGeom prst="rect">
                        <a:avLst/>
                      </a:prstGeom>
                      <a:noFill/>
                      <a:ln>
                        <a:noFill/>
                      </a:ln>
                      <a:effectLst/>
                    </p:spPr>
                  </p:pic>
                </p:oleObj>
              </mc:Fallback>
            </mc:AlternateContent>
          </a:graphicData>
        </a:graphic>
      </p:graphicFrame>
      <p:sp>
        <p:nvSpPr>
          <p:cNvPr id="4100" name="Text Box 4"/>
          <p:cNvSpPr txBox="1">
            <a:spLocks noChangeArrowheads="1"/>
          </p:cNvSpPr>
          <p:nvPr/>
        </p:nvSpPr>
        <p:spPr bwMode="auto">
          <a:xfrm>
            <a:off x="381000" y="3657600"/>
            <a:ext cx="8280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GB" sz="2400" dirty="0">
                <a:latin typeface="Tahoma" charset="0"/>
              </a:rPr>
              <a:t>Now we round this approximate width to a convenient number, say 5.  The lower limit of the </a:t>
            </a:r>
            <a:r>
              <a:rPr lang="en-GB" sz="2400" dirty="0"/>
              <a:t>first class can be taken as 5 or any number less than 5. Suppose we take 5  as the lower limit of the first class. Then our classes will </a:t>
            </a:r>
            <a:r>
              <a:rPr lang="en-GB" sz="2400" dirty="0" smtClean="0"/>
              <a:t>be</a:t>
            </a:r>
          </a:p>
          <a:p>
            <a:pPr eaLnBrk="1" hangingPunct="1"/>
            <a:endParaRPr lang="en-GB" sz="2400" dirty="0"/>
          </a:p>
          <a:p>
            <a:pPr eaLnBrk="1" hangingPunct="1"/>
            <a:r>
              <a:rPr lang="en-GB" sz="2400" dirty="0"/>
              <a:t>     5 – 9,   10 – 14,   15 – 19,   20 – 24, and 25 – 29</a:t>
            </a:r>
          </a:p>
        </p:txBody>
      </p:sp>
      <p:sp>
        <p:nvSpPr>
          <p:cNvPr id="4101" name="Text Box 5"/>
          <p:cNvSpPr txBox="1">
            <a:spLocks noChangeArrowheads="1"/>
          </p:cNvSpPr>
          <p:nvPr/>
        </p:nvSpPr>
        <p:spPr bwMode="auto">
          <a:xfrm>
            <a:off x="404884" y="987648"/>
            <a:ext cx="8280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spcBef>
                <a:spcPct val="50000"/>
              </a:spcBef>
            </a:pPr>
            <a:r>
              <a:rPr lang="en-GB" sz="2400" dirty="0">
                <a:latin typeface="Tahoma" charset="0"/>
              </a:rPr>
              <a:t>The minimum value is 5, and the maximum value is 29. </a:t>
            </a:r>
            <a:r>
              <a:rPr lang="en-GB" sz="2400" dirty="0" smtClean="0">
                <a:latin typeface="Tahoma" charset="0"/>
              </a:rPr>
              <a:t>Suppose </a:t>
            </a:r>
            <a:r>
              <a:rPr lang="en-GB" sz="2400" dirty="0">
                <a:latin typeface="Tahoma" charset="0"/>
              </a:rPr>
              <a:t>we decide to group these data using five classes of equal width. </a:t>
            </a:r>
            <a:r>
              <a:rPr lang="en-GB" sz="2400" dirty="0" smtClean="0">
                <a:latin typeface="Tahoma" charset="0"/>
              </a:rPr>
              <a:t>Then,</a:t>
            </a:r>
            <a:endParaRPr lang="en-GB" sz="2400" dirty="0">
              <a:latin typeface="Tahoma" charset="0"/>
            </a:endParaRPr>
          </a:p>
        </p:txBody>
      </p:sp>
    </p:spTree>
    <p:extLst>
      <p:ext uri="{BB962C8B-B14F-4D97-AF65-F5344CB8AC3E}">
        <p14:creationId xmlns:p14="http://schemas.microsoft.com/office/powerpoint/2010/main" val="1838915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GB" sz="2800" b="1" dirty="0" smtClean="0"/>
              <a:t>Table  Frequency Distribution for the Data on iPods Sold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743200"/>
            <a:ext cx="5906325" cy="3286584"/>
          </a:xfrm>
          <a:prstGeom prst="rect">
            <a:avLst/>
          </a:prstGeom>
        </p:spPr>
      </p:pic>
    </p:spTree>
    <p:extLst>
      <p:ext uri="{BB962C8B-B14F-4D97-AF65-F5344CB8AC3E}">
        <p14:creationId xmlns:p14="http://schemas.microsoft.com/office/powerpoint/2010/main" val="244515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GB" sz="2800" b="1" dirty="0" smtClean="0"/>
              <a:t>Relative Frequency and Percentage Distributions</a:t>
            </a:r>
            <a:r>
              <a:rPr lang="en-GB" sz="2800" dirty="0" smtClean="0"/>
              <a:t/>
            </a:r>
            <a:br>
              <a:rPr lang="en-GB" sz="2800" dirty="0" smtClean="0"/>
            </a:br>
            <a:endParaRPr lang="en-GB" sz="2800" dirty="0" smtClean="0"/>
          </a:p>
        </p:txBody>
      </p:sp>
      <p:graphicFrame>
        <p:nvGraphicFramePr>
          <p:cNvPr id="5122" name="Object 2"/>
          <p:cNvGraphicFramePr>
            <a:graphicFrameLocks noChangeAspect="1"/>
          </p:cNvGraphicFramePr>
          <p:nvPr>
            <p:extLst>
              <p:ext uri="{D42A27DB-BD31-4B8C-83A1-F6EECF244321}">
                <p14:modId xmlns:p14="http://schemas.microsoft.com/office/powerpoint/2010/main" val="2106478206"/>
              </p:ext>
            </p:extLst>
          </p:nvPr>
        </p:nvGraphicFramePr>
        <p:xfrm>
          <a:off x="685332" y="1913252"/>
          <a:ext cx="6814819" cy="1524000"/>
        </p:xfrm>
        <a:graphic>
          <a:graphicData uri="http://schemas.openxmlformats.org/presentationml/2006/ole">
            <mc:AlternateContent xmlns:mc="http://schemas.openxmlformats.org/markup-compatibility/2006">
              <mc:Choice xmlns:v="urn:schemas-microsoft-com:vml" Requires="v">
                <p:oleObj spid="_x0000_s8204" name="Equation" r:id="rId3" imgW="4025880" imgH="901440" progId="Equation.3">
                  <p:embed/>
                </p:oleObj>
              </mc:Choice>
              <mc:Fallback>
                <p:oleObj name="Equation" r:id="rId3" imgW="4025880" imgH="901440" progId="Equation.3">
                  <p:embed/>
                  <p:pic>
                    <p:nvPicPr>
                      <p:cNvPr id="0" name=""/>
                      <p:cNvPicPr>
                        <a:picLocks noChangeAspect="1" noChangeArrowheads="1"/>
                      </p:cNvPicPr>
                      <p:nvPr/>
                    </p:nvPicPr>
                    <p:blipFill>
                      <a:blip r:embed="rId4"/>
                      <a:srcRect/>
                      <a:stretch>
                        <a:fillRect/>
                      </a:stretch>
                    </p:blipFill>
                    <p:spPr bwMode="auto">
                      <a:xfrm>
                        <a:off x="685332" y="1913252"/>
                        <a:ext cx="6814819" cy="1524000"/>
                      </a:xfrm>
                      <a:prstGeom prst="rect">
                        <a:avLst/>
                      </a:prstGeom>
                      <a:noFill/>
                      <a:ln>
                        <a:noFill/>
                      </a:ln>
                      <a:effectLst/>
                    </p:spPr>
                  </p:pic>
                </p:oleObj>
              </mc:Fallback>
            </mc:AlternateContent>
          </a:graphicData>
        </a:graphic>
      </p:graphicFrame>
      <p:pic>
        <p:nvPicPr>
          <p:cNvPr id="7" name="Picture 29" descr="table_02_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1" y="4038600"/>
            <a:ext cx="80010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3296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385023"/>
            <a:ext cx="7773338" cy="1596177"/>
          </a:xfrm>
        </p:spPr>
        <p:txBody>
          <a:bodyPr/>
          <a:lstStyle/>
          <a:p>
            <a:r>
              <a:rPr lang="en-US" sz="3600" b="1" dirty="0" smtClean="0">
                <a:latin typeface="Times New Roman" pitchFamily="18" charset="0"/>
                <a:cs typeface="Times New Roman" pitchFamily="18" charset="0"/>
              </a:rPr>
              <a:t>Construction of grouped frequency distribution</a:t>
            </a:r>
            <a:endParaRPr lang="en-US" sz="3600" b="1" dirty="0"/>
          </a:p>
        </p:txBody>
      </p:sp>
      <p:sp>
        <p:nvSpPr>
          <p:cNvPr id="3" name="Content Placeholder 2"/>
          <p:cNvSpPr>
            <a:spLocks noGrp="1"/>
          </p:cNvSpPr>
          <p:nvPr>
            <p:ph idx="4294967295"/>
          </p:nvPr>
        </p:nvSpPr>
        <p:spPr>
          <a:xfrm>
            <a:off x="381000" y="1828800"/>
            <a:ext cx="8540750" cy="4800600"/>
          </a:xfrm>
          <a:prstGeom prst="rect">
            <a:avLst/>
          </a:prstGeom>
        </p:spPr>
        <p:txBody>
          <a:bodyPr>
            <a:normAutofit fontScale="92500" lnSpcReduction="10000"/>
          </a:bodyPr>
          <a:lstStyle/>
          <a:p>
            <a:pPr marL="0" indent="0">
              <a:lnSpc>
                <a:spcPct val="150000"/>
              </a:lnSpc>
              <a:buNone/>
            </a:pPr>
            <a:r>
              <a:rPr lang="en-US" sz="2000" cap="none" dirty="0" smtClean="0">
                <a:latin typeface="Times New Roman" pitchFamily="18" charset="0"/>
                <a:cs typeface="Times New Roman" pitchFamily="18" charset="0"/>
              </a:rPr>
              <a:t>The following points should be kept in mind while constructing grouped frequency distribution.</a:t>
            </a:r>
          </a:p>
          <a:p>
            <a:pPr>
              <a:lnSpc>
                <a:spcPct val="150000"/>
              </a:lnSpc>
            </a:pPr>
            <a:r>
              <a:rPr lang="en-US" sz="2000" cap="none" dirty="0" smtClean="0">
                <a:latin typeface="Times New Roman" pitchFamily="18" charset="0"/>
                <a:cs typeface="Times New Roman" pitchFamily="18" charset="0"/>
              </a:rPr>
              <a:t>Decide the  number of classes into which the data to be grouped.</a:t>
            </a:r>
          </a:p>
          <a:p>
            <a:pPr>
              <a:lnSpc>
                <a:spcPct val="150000"/>
              </a:lnSpc>
            </a:pPr>
            <a:r>
              <a:rPr lang="en-US" sz="2000" cap="none" dirty="0" smtClean="0">
                <a:latin typeface="Times New Roman" pitchFamily="18" charset="0"/>
                <a:cs typeface="Times New Roman" pitchFamily="18" charset="0"/>
              </a:rPr>
              <a:t>Find the range of the data.</a:t>
            </a:r>
          </a:p>
          <a:p>
            <a:pPr>
              <a:lnSpc>
                <a:spcPct val="150000"/>
              </a:lnSpc>
            </a:pPr>
            <a:r>
              <a:rPr lang="en-US" sz="2000" cap="none" dirty="0" smtClean="0">
                <a:latin typeface="Times New Roman" pitchFamily="18" charset="0"/>
                <a:cs typeface="Times New Roman" pitchFamily="18" charset="0"/>
              </a:rPr>
              <a:t>Divide the range by the number of classes (Class interval).</a:t>
            </a:r>
          </a:p>
          <a:p>
            <a:pPr>
              <a:lnSpc>
                <a:spcPct val="150000"/>
              </a:lnSpc>
            </a:pPr>
            <a:r>
              <a:rPr lang="en-US" sz="2000" cap="none" dirty="0" smtClean="0">
                <a:latin typeface="Times New Roman" pitchFamily="18" charset="0"/>
                <a:cs typeface="Times New Roman" pitchFamily="18" charset="0"/>
              </a:rPr>
              <a:t>Decide where to locate the lower class limit.</a:t>
            </a:r>
          </a:p>
          <a:p>
            <a:pPr>
              <a:lnSpc>
                <a:spcPct val="150000"/>
              </a:lnSpc>
            </a:pPr>
            <a:r>
              <a:rPr lang="en-US" sz="2000" cap="none" dirty="0" smtClean="0">
                <a:latin typeface="Times New Roman" pitchFamily="18" charset="0"/>
                <a:cs typeface="Times New Roman" pitchFamily="18" charset="0"/>
              </a:rPr>
              <a:t>Determine the remaining class limits.</a:t>
            </a:r>
          </a:p>
          <a:p>
            <a:pPr>
              <a:lnSpc>
                <a:spcPct val="150000"/>
              </a:lnSpc>
            </a:pPr>
            <a:r>
              <a:rPr lang="en-US" sz="2000" cap="none" dirty="0" smtClean="0">
                <a:latin typeface="Times New Roman" pitchFamily="18" charset="0"/>
                <a:cs typeface="Times New Roman" pitchFamily="18" charset="0"/>
              </a:rPr>
              <a:t>Divide the data into appropriate classes.</a:t>
            </a:r>
          </a:p>
          <a:p>
            <a:pPr>
              <a:lnSpc>
                <a:spcPct val="150000"/>
              </a:lnSpc>
            </a:pPr>
            <a:r>
              <a:rPr lang="en-US" sz="2000" cap="none" dirty="0" smtClean="0">
                <a:latin typeface="Times New Roman" pitchFamily="18" charset="0"/>
                <a:cs typeface="Times New Roman" pitchFamily="18" charset="0"/>
              </a:rPr>
              <a:t>Finally total the frequency column.</a:t>
            </a:r>
          </a:p>
          <a:p>
            <a:pPr algn="just">
              <a:lnSpc>
                <a:spcPct val="150000"/>
              </a:lnSpc>
            </a:pPr>
            <a:endParaRPr lang="en-US" sz="2400" cap="none" dirty="0" smtClean="0">
              <a:latin typeface="Times New Roman" pitchFamily="18" charset="0"/>
              <a:cs typeface="Times New Roman" pitchFamily="18" charset="0"/>
            </a:endParaRPr>
          </a:p>
          <a:p>
            <a:pPr algn="just">
              <a:lnSpc>
                <a:spcPct val="150000"/>
              </a:lnSpc>
            </a:pPr>
            <a:endParaRPr lang="en-US" sz="2400" cap="none" dirty="0">
              <a:latin typeface="Times New Roman" pitchFamily="18" charset="0"/>
              <a:cs typeface="Times New Roman" pitchFamily="18" charset="0"/>
            </a:endParaRPr>
          </a:p>
        </p:txBody>
      </p:sp>
    </p:spTree>
    <p:extLst>
      <p:ext uri="{BB962C8B-B14F-4D97-AF65-F5344CB8AC3E}">
        <p14:creationId xmlns:p14="http://schemas.microsoft.com/office/powerpoint/2010/main" val="255795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331" y="0"/>
            <a:ext cx="7773338" cy="1596177"/>
          </a:xfrm>
        </p:spPr>
        <p:txBody>
          <a:bodyPr/>
          <a:lstStyle/>
          <a:p>
            <a:r>
              <a:rPr lang="en-US" b="1" dirty="0" smtClean="0">
                <a:effectLst/>
                <a:latin typeface="Times New Roman" pitchFamily="18" charset="0"/>
                <a:cs typeface="Times New Roman" pitchFamily="18" charset="0"/>
              </a:rPr>
              <a:t>Most commonly used terms in Data Presentation</a:t>
            </a:r>
            <a:endParaRPr lang="en-US" dirty="0"/>
          </a:p>
        </p:txBody>
      </p:sp>
      <p:sp>
        <p:nvSpPr>
          <p:cNvPr id="3" name="Content Placeholder 2"/>
          <p:cNvSpPr>
            <a:spLocks noGrp="1"/>
          </p:cNvSpPr>
          <p:nvPr>
            <p:ph idx="4294967295"/>
          </p:nvPr>
        </p:nvSpPr>
        <p:spPr>
          <a:xfrm>
            <a:off x="301625" y="1295400"/>
            <a:ext cx="8540750" cy="4422775"/>
          </a:xfrm>
          <a:prstGeom prst="rect">
            <a:avLst/>
          </a:prstGeom>
        </p:spPr>
        <p:txBody>
          <a:bodyPr>
            <a:noAutofit/>
          </a:bodyPr>
          <a:lstStyle/>
          <a:p>
            <a:pPr algn="l">
              <a:buFont typeface="Wingdings" panose="05000000000000000000" pitchFamily="2" charset="2"/>
              <a:buChar char="Ø"/>
            </a:pPr>
            <a:r>
              <a:rPr lang="en-US" sz="2400" cap="none" dirty="0" smtClean="0">
                <a:latin typeface="Times New Roman" pitchFamily="18" charset="0"/>
                <a:cs typeface="Times New Roman" pitchFamily="18" charset="0"/>
              </a:rPr>
              <a:t>Classification</a:t>
            </a:r>
          </a:p>
          <a:p>
            <a:pPr algn="l">
              <a:buFont typeface="Wingdings" panose="05000000000000000000" pitchFamily="2" charset="2"/>
              <a:buChar char="Ø"/>
            </a:pPr>
            <a:r>
              <a:rPr lang="en-US" sz="2400" cap="none" dirty="0" smtClean="0">
                <a:latin typeface="Times New Roman" pitchFamily="18" charset="0"/>
                <a:cs typeface="Times New Roman" pitchFamily="18" charset="0"/>
              </a:rPr>
              <a:t>Frequency</a:t>
            </a:r>
          </a:p>
          <a:p>
            <a:pPr algn="l">
              <a:buFont typeface="Wingdings" panose="05000000000000000000" pitchFamily="2" charset="2"/>
              <a:buChar char="Ø"/>
            </a:pPr>
            <a:r>
              <a:rPr lang="en-US" sz="2400" cap="none" dirty="0" smtClean="0">
                <a:latin typeface="Times New Roman" pitchFamily="18" charset="0"/>
                <a:cs typeface="Times New Roman" pitchFamily="18" charset="0"/>
              </a:rPr>
              <a:t>Frequency Distribution</a:t>
            </a:r>
          </a:p>
          <a:p>
            <a:pPr algn="l">
              <a:buFont typeface="Wingdings" panose="05000000000000000000" pitchFamily="2" charset="2"/>
              <a:buChar char="Ø"/>
            </a:pPr>
            <a:r>
              <a:rPr lang="en-US" sz="2400" cap="none" dirty="0" smtClean="0">
                <a:latin typeface="Times New Roman" pitchFamily="18" charset="0"/>
                <a:cs typeface="Times New Roman" pitchFamily="18" charset="0"/>
              </a:rPr>
              <a:t>Class Limits</a:t>
            </a:r>
          </a:p>
          <a:p>
            <a:pPr algn="l">
              <a:buFont typeface="Wingdings" panose="05000000000000000000" pitchFamily="2" charset="2"/>
              <a:buChar char="Ø"/>
            </a:pPr>
            <a:r>
              <a:rPr lang="en-US" sz="2400" cap="none" dirty="0" smtClean="0">
                <a:latin typeface="Times New Roman" pitchFamily="18" charset="0"/>
                <a:cs typeface="Times New Roman" pitchFamily="18" charset="0"/>
              </a:rPr>
              <a:t>Class Boundaries</a:t>
            </a:r>
          </a:p>
          <a:p>
            <a:pPr algn="l">
              <a:buFont typeface="Wingdings" panose="05000000000000000000" pitchFamily="2" charset="2"/>
              <a:buChar char="Ø"/>
            </a:pPr>
            <a:r>
              <a:rPr lang="en-US" sz="2400" cap="none" dirty="0" smtClean="0">
                <a:latin typeface="Times New Roman" pitchFamily="18" charset="0"/>
                <a:cs typeface="Times New Roman" pitchFamily="18" charset="0"/>
              </a:rPr>
              <a:t>Class Interval</a:t>
            </a:r>
          </a:p>
          <a:p>
            <a:pPr algn="l">
              <a:buFont typeface="Wingdings" panose="05000000000000000000" pitchFamily="2" charset="2"/>
              <a:buChar char="Ø"/>
            </a:pPr>
            <a:r>
              <a:rPr lang="en-US" sz="2400" cap="none" dirty="0" smtClean="0">
                <a:latin typeface="Times New Roman" pitchFamily="18" charset="0"/>
                <a:cs typeface="Times New Roman" pitchFamily="18" charset="0"/>
              </a:rPr>
              <a:t>Class Mark</a:t>
            </a:r>
          </a:p>
          <a:p>
            <a:pPr algn="l">
              <a:buFont typeface="Wingdings" panose="05000000000000000000" pitchFamily="2" charset="2"/>
              <a:buChar char="Ø"/>
            </a:pPr>
            <a:r>
              <a:rPr lang="en-US" sz="2400" cap="none" dirty="0" smtClean="0">
                <a:latin typeface="Times New Roman" pitchFamily="18" charset="0"/>
                <a:cs typeface="Times New Roman" pitchFamily="18" charset="0"/>
              </a:rPr>
              <a:t>Relative Frequency</a:t>
            </a:r>
          </a:p>
          <a:p>
            <a:pPr algn="l">
              <a:buFont typeface="Wingdings" panose="05000000000000000000" pitchFamily="2" charset="2"/>
              <a:buChar char="Ø"/>
            </a:pPr>
            <a:r>
              <a:rPr lang="en-US" sz="2400" cap="none" dirty="0" smtClean="0">
                <a:latin typeface="Times New Roman" pitchFamily="18" charset="0"/>
                <a:cs typeface="Times New Roman" pitchFamily="18" charset="0"/>
              </a:rPr>
              <a:t>Cumulative Frequency</a:t>
            </a:r>
          </a:p>
          <a:p>
            <a:pPr>
              <a:buFont typeface="Wingdings" panose="05000000000000000000" pitchFamily="2" charset="2"/>
              <a:buChar char="Ø"/>
            </a:pPr>
            <a:r>
              <a:rPr lang="en-US" sz="2400" cap="none" dirty="0">
                <a:latin typeface="Times New Roman" pitchFamily="18" charset="0"/>
                <a:cs typeface="Times New Roman" pitchFamily="18" charset="0"/>
              </a:rPr>
              <a:t>Cumulative Relative Frequency</a:t>
            </a:r>
            <a:endParaRPr lang="en-US" sz="2400" cap="none" dirty="0" smtClean="0">
              <a:latin typeface="Times New Roman" pitchFamily="18" charset="0"/>
              <a:cs typeface="Times New Roman" pitchFamily="18" charset="0"/>
            </a:endParaRPr>
          </a:p>
          <a:p>
            <a:pPr marL="0" indent="0" algn="l">
              <a:buNone/>
            </a:pPr>
            <a:endParaRPr lang="en-US" sz="2400" i="1" dirty="0" smtClean="0">
              <a:latin typeface="Times New Roman" pitchFamily="18" charset="0"/>
              <a:cs typeface="Times New Roman" pitchFamily="18" charset="0"/>
            </a:endParaRPr>
          </a:p>
          <a:p>
            <a:pPr algn="l">
              <a:buFont typeface="Wingdings" panose="05000000000000000000" pitchFamily="2" charset="2"/>
              <a:buChar char="Ø"/>
            </a:pPr>
            <a:endParaRPr lang="en-US" sz="2400" i="1" dirty="0" smtClean="0">
              <a:latin typeface="Times New Roman" pitchFamily="18" charset="0"/>
              <a:cs typeface="Times New Roman" pitchFamily="18" charset="0"/>
            </a:endParaRPr>
          </a:p>
          <a:p>
            <a:pPr algn="l">
              <a:buFont typeface="Wingdings" panose="05000000000000000000" pitchFamily="2" charset="2"/>
              <a:buChar char="Ø"/>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038913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3338" cy="1596177"/>
          </a:xfrm>
        </p:spPr>
        <p:txBody>
          <a:bodyPr/>
          <a:lstStyle/>
          <a:p>
            <a:r>
              <a:rPr lang="en-US" sz="3600" b="1" dirty="0" smtClean="0"/>
              <a:t>Classification</a:t>
            </a:r>
            <a:endParaRPr lang="en-US" sz="3600" b="1" dirty="0"/>
          </a:p>
        </p:txBody>
      </p:sp>
      <p:sp>
        <p:nvSpPr>
          <p:cNvPr id="3" name="Content Placeholder 2"/>
          <p:cNvSpPr>
            <a:spLocks noGrp="1"/>
          </p:cNvSpPr>
          <p:nvPr>
            <p:ph idx="4294967295"/>
          </p:nvPr>
        </p:nvSpPr>
        <p:spPr>
          <a:xfrm>
            <a:off x="304800" y="1143000"/>
            <a:ext cx="8540750" cy="4117975"/>
          </a:xfrm>
          <a:prstGeom prst="rect">
            <a:avLst/>
          </a:prstGeom>
        </p:spPr>
        <p:txBody>
          <a:bodyPr>
            <a:noAutofit/>
          </a:bodyPr>
          <a:lstStyle/>
          <a:p>
            <a:pPr algn="l">
              <a:lnSpc>
                <a:spcPct val="150000"/>
              </a:lnSpc>
              <a:buNone/>
            </a:pPr>
            <a:r>
              <a:rPr lang="en-US" sz="2400" dirty="0" smtClean="0">
                <a:solidFill>
                  <a:srgbClr val="3333CC"/>
                </a:solidFill>
                <a:latin typeface="Times New Roman" pitchFamily="18" charset="0"/>
                <a:cs typeface="Times New Roman" pitchFamily="18" charset="0"/>
                <a:sym typeface="Monotype Sorts" pitchFamily="2" charset="2"/>
              </a:rPr>
              <a:t>	</a:t>
            </a:r>
            <a:r>
              <a:rPr lang="en-US" sz="2400" cap="none" dirty="0" smtClean="0">
                <a:latin typeface="Times New Roman" pitchFamily="18" charset="0"/>
                <a:cs typeface="Times New Roman" pitchFamily="18" charset="0"/>
                <a:sym typeface="Monotype Sorts" pitchFamily="2" charset="2"/>
              </a:rPr>
              <a:t>Arrangement of data, or objects into different groups or classes is known as classification. </a:t>
            </a:r>
            <a:endParaRPr lang="en-US" sz="2400" cap="none" dirty="0">
              <a:latin typeface="Times New Roman" pitchFamily="18" charset="0"/>
              <a:cs typeface="Times New Roman" pitchFamily="18" charset="0"/>
              <a:sym typeface="Monotype Sorts" pitchFamily="2" charset="2"/>
            </a:endParaRPr>
          </a:p>
          <a:p>
            <a:pPr>
              <a:lnSpc>
                <a:spcPct val="150000"/>
              </a:lnSpc>
              <a:buClrTx/>
              <a:buFont typeface="Wingdings" panose="05000000000000000000" pitchFamily="2" charset="2"/>
              <a:buChar char="Ø"/>
            </a:pPr>
            <a:r>
              <a:rPr lang="en-US" sz="2400" b="1" cap="none" dirty="0">
                <a:latin typeface="Times New Roman" pitchFamily="18" charset="0"/>
                <a:cs typeface="Times New Roman" pitchFamily="18" charset="0"/>
                <a:sym typeface="Monotype Sorts" pitchFamily="2" charset="2"/>
              </a:rPr>
              <a:t>One way </a:t>
            </a:r>
            <a:r>
              <a:rPr lang="en-US" sz="2400" b="1" cap="none" dirty="0" smtClean="0">
                <a:latin typeface="Times New Roman" pitchFamily="18" charset="0"/>
                <a:cs typeface="Times New Roman" pitchFamily="18" charset="0"/>
                <a:sym typeface="Monotype Sorts" pitchFamily="2" charset="2"/>
              </a:rPr>
              <a:t>Classification</a:t>
            </a:r>
          </a:p>
          <a:p>
            <a:pPr marL="0" indent="0">
              <a:lnSpc>
                <a:spcPct val="150000"/>
              </a:lnSpc>
              <a:buClrTx/>
              <a:buNone/>
            </a:pPr>
            <a:r>
              <a:rPr lang="en-US" sz="2400" cap="none" dirty="0">
                <a:latin typeface="Times New Roman" pitchFamily="18" charset="0"/>
                <a:cs typeface="Times New Roman" pitchFamily="18" charset="0"/>
                <a:sym typeface="Monotype Sorts" pitchFamily="2" charset="2"/>
              </a:rPr>
              <a:t>When data is classified according to </a:t>
            </a:r>
            <a:r>
              <a:rPr lang="en-US" sz="2400" cap="none" dirty="0" smtClean="0">
                <a:latin typeface="Times New Roman" pitchFamily="18" charset="0"/>
                <a:cs typeface="Times New Roman" pitchFamily="18" charset="0"/>
                <a:sym typeface="Monotype Sorts" pitchFamily="2" charset="2"/>
              </a:rPr>
              <a:t>one variable </a:t>
            </a:r>
            <a:r>
              <a:rPr lang="en-US" sz="2400" cap="none" dirty="0">
                <a:latin typeface="Times New Roman" pitchFamily="18" charset="0"/>
                <a:cs typeface="Times New Roman" pitchFamily="18" charset="0"/>
                <a:sym typeface="Monotype Sorts" pitchFamily="2" charset="2"/>
              </a:rPr>
              <a:t>it is known as </a:t>
            </a:r>
            <a:r>
              <a:rPr lang="en-US" sz="2400" cap="none" dirty="0" smtClean="0">
                <a:latin typeface="Times New Roman" pitchFamily="18" charset="0"/>
                <a:cs typeface="Times New Roman" pitchFamily="18" charset="0"/>
                <a:sym typeface="Monotype Sorts" pitchFamily="2" charset="2"/>
              </a:rPr>
              <a:t>one </a:t>
            </a:r>
            <a:r>
              <a:rPr lang="en-US" sz="2400" cap="none" dirty="0">
                <a:latin typeface="Times New Roman" pitchFamily="18" charset="0"/>
                <a:cs typeface="Times New Roman" pitchFamily="18" charset="0"/>
                <a:sym typeface="Monotype Sorts" pitchFamily="2" charset="2"/>
              </a:rPr>
              <a:t>way classification</a:t>
            </a:r>
            <a:r>
              <a:rPr lang="en-US" sz="2400" cap="none" dirty="0" smtClean="0">
                <a:latin typeface="Times New Roman" pitchFamily="18" charset="0"/>
                <a:cs typeface="Times New Roman" pitchFamily="18" charset="0"/>
                <a:sym typeface="Monotype Sorts" pitchFamily="2" charset="2"/>
              </a:rPr>
              <a:t>.</a:t>
            </a:r>
            <a:endParaRPr lang="en-US" sz="2400" cap="none" dirty="0">
              <a:latin typeface="Times New Roman" pitchFamily="18" charset="0"/>
              <a:cs typeface="Times New Roman" pitchFamily="18" charset="0"/>
              <a:sym typeface="Monotype Sorts" pitchFamily="2" charset="2"/>
            </a:endParaRPr>
          </a:p>
          <a:p>
            <a:pPr>
              <a:lnSpc>
                <a:spcPct val="150000"/>
              </a:lnSpc>
              <a:buClrTx/>
              <a:buFont typeface="Wingdings" panose="05000000000000000000" pitchFamily="2" charset="2"/>
              <a:buChar char="Ø"/>
            </a:pPr>
            <a:r>
              <a:rPr lang="en-US" sz="2400" b="1" cap="none" dirty="0" smtClean="0">
                <a:latin typeface="Times New Roman" pitchFamily="18" charset="0"/>
                <a:cs typeface="Times New Roman" pitchFamily="18" charset="0"/>
                <a:sym typeface="Monotype Sorts" pitchFamily="2" charset="2"/>
              </a:rPr>
              <a:t>Two </a:t>
            </a:r>
            <a:r>
              <a:rPr lang="en-US" sz="2400" b="1" cap="none" dirty="0">
                <a:latin typeface="Times New Roman" pitchFamily="18" charset="0"/>
                <a:cs typeface="Times New Roman" pitchFamily="18" charset="0"/>
                <a:sym typeface="Monotype Sorts" pitchFamily="2" charset="2"/>
              </a:rPr>
              <a:t>Way </a:t>
            </a:r>
            <a:r>
              <a:rPr lang="en-US" sz="2400" b="1" cap="none" dirty="0" smtClean="0">
                <a:latin typeface="Times New Roman" pitchFamily="18" charset="0"/>
                <a:cs typeface="Times New Roman" pitchFamily="18" charset="0"/>
                <a:sym typeface="Monotype Sorts" pitchFamily="2" charset="2"/>
              </a:rPr>
              <a:t>Classification</a:t>
            </a:r>
          </a:p>
          <a:p>
            <a:pPr marL="0" indent="0">
              <a:lnSpc>
                <a:spcPct val="150000"/>
              </a:lnSpc>
              <a:buClrTx/>
              <a:buNone/>
            </a:pPr>
            <a:r>
              <a:rPr lang="en-US" sz="2400" cap="none" dirty="0">
                <a:latin typeface="Times New Roman" pitchFamily="18" charset="0"/>
                <a:cs typeface="Times New Roman" pitchFamily="18" charset="0"/>
                <a:sym typeface="Monotype Sorts" pitchFamily="2" charset="2"/>
              </a:rPr>
              <a:t>When data is classified according to two variables it is known as two way classification.</a:t>
            </a:r>
            <a:endParaRPr lang="en-US" sz="2400" cap="none" dirty="0"/>
          </a:p>
          <a:p>
            <a:pPr>
              <a:lnSpc>
                <a:spcPct val="150000"/>
              </a:lnSpc>
              <a:buClrTx/>
              <a:buFont typeface="Wingdings" panose="05000000000000000000" pitchFamily="2" charset="2"/>
              <a:buChar char="Ø"/>
            </a:pPr>
            <a:endParaRPr lang="en-US" sz="2400" cap="none" dirty="0">
              <a:latin typeface="Times New Roman" pitchFamily="18" charset="0"/>
              <a:cs typeface="Times New Roman" pitchFamily="18" charset="0"/>
              <a:sym typeface="Monotype Sorts" pitchFamily="2" charset="2"/>
            </a:endParaRPr>
          </a:p>
          <a:p>
            <a:pPr algn="l">
              <a:lnSpc>
                <a:spcPct val="150000"/>
              </a:lnSpc>
              <a:buNone/>
            </a:pPr>
            <a:endParaRPr lang="en-US" sz="2400" cap="none" dirty="0"/>
          </a:p>
        </p:txBody>
      </p:sp>
    </p:spTree>
    <p:extLst>
      <p:ext uri="{BB962C8B-B14F-4D97-AF65-F5344CB8AC3E}">
        <p14:creationId xmlns:p14="http://schemas.microsoft.com/office/powerpoint/2010/main" val="89337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0"/>
            <a:ext cx="8229600" cy="6500834"/>
          </a:xfrm>
          <a:prstGeom prst="rect">
            <a:avLst/>
          </a:prstGeom>
        </p:spPr>
        <p:txBody>
          <a:bodyPr/>
          <a:lstStyle/>
          <a:p>
            <a:pPr lvl="1" algn="just">
              <a:buNone/>
            </a:pPr>
            <a:endParaRPr lang="en-US" sz="2400" b="1" dirty="0" smtClean="0">
              <a:latin typeface="Times New Roman" pitchFamily="18" charset="0"/>
              <a:cs typeface="Times New Roman" pitchFamily="18" charset="0"/>
            </a:endParaRPr>
          </a:p>
          <a:p>
            <a:pPr lvl="1" algn="just">
              <a:buFont typeface="Wingdings" panose="05000000000000000000" pitchFamily="2" charset="2"/>
              <a:buChar char="Ø"/>
            </a:pPr>
            <a:r>
              <a:rPr lang="en-US" sz="3200" b="1" dirty="0" smtClean="0">
                <a:latin typeface="Times New Roman" pitchFamily="18" charset="0"/>
                <a:cs typeface="Times New Roman" pitchFamily="18" charset="0"/>
              </a:rPr>
              <a:t>Frequency</a:t>
            </a:r>
            <a:r>
              <a:rPr lang="en-US" sz="2800" dirty="0" smtClean="0">
                <a:solidFill>
                  <a:srgbClr val="3333CC"/>
                </a:solidFill>
                <a:latin typeface="Times New Roman" pitchFamily="18" charset="0"/>
                <a:cs typeface="Times New Roman" pitchFamily="18" charset="0"/>
                <a:sym typeface="Monotype Sorts" pitchFamily="2" charset="2"/>
              </a:rPr>
              <a:t>	</a:t>
            </a:r>
          </a:p>
          <a:p>
            <a:pPr lvl="1" algn="just">
              <a:buNone/>
            </a:pPr>
            <a:r>
              <a:rPr lang="en-US" sz="2800" cap="none" dirty="0" smtClean="0">
                <a:solidFill>
                  <a:schemeClr val="accent4">
                    <a:lumMod val="10000"/>
                  </a:schemeClr>
                </a:solidFill>
                <a:latin typeface="Times New Roman" pitchFamily="18" charset="0"/>
                <a:cs typeface="Times New Roman" pitchFamily="18" charset="0"/>
                <a:sym typeface="Monotype Sorts" pitchFamily="2" charset="2"/>
              </a:rPr>
              <a:t> Number of observations falling in a particular class is known as frequency of a particular class. It is denoted by “f’.</a:t>
            </a:r>
          </a:p>
          <a:p>
            <a:pPr lvl="1" algn="just">
              <a:buNone/>
            </a:pPr>
            <a:endParaRPr lang="en-US" sz="2800" cap="none" dirty="0">
              <a:solidFill>
                <a:schemeClr val="accent4">
                  <a:lumMod val="10000"/>
                </a:schemeClr>
              </a:solidFill>
              <a:latin typeface="Times New Roman" pitchFamily="18" charset="0"/>
              <a:cs typeface="Times New Roman" pitchFamily="18" charset="0"/>
              <a:sym typeface="Monotype Sorts" pitchFamily="2" charset="2"/>
            </a:endParaRPr>
          </a:p>
          <a:p>
            <a:pPr lvl="1" algn="just">
              <a:buFont typeface="Wingdings" panose="05000000000000000000" pitchFamily="2" charset="2"/>
              <a:buChar char="Ø"/>
            </a:pPr>
            <a:r>
              <a:rPr lang="en-US" sz="3200" b="1" dirty="0">
                <a:latin typeface="Times New Roman" pitchFamily="18" charset="0"/>
                <a:cs typeface="Times New Roman" pitchFamily="18" charset="0"/>
              </a:rPr>
              <a:t>Frequency Distribution </a:t>
            </a:r>
          </a:p>
          <a:p>
            <a:pPr marL="457200" lvl="1" indent="0" algn="just">
              <a:buNone/>
            </a:pPr>
            <a:r>
              <a:rPr lang="en-US" sz="2800" cap="none" dirty="0" smtClean="0">
                <a:latin typeface="Times New Roman" pitchFamily="18" charset="0"/>
                <a:cs typeface="Times New Roman" pitchFamily="18" charset="0"/>
                <a:sym typeface="Monotype Sorts" pitchFamily="2" charset="2"/>
              </a:rPr>
              <a:t> A </a:t>
            </a:r>
            <a:r>
              <a:rPr lang="en-US" sz="2800" cap="none" dirty="0">
                <a:latin typeface="Times New Roman" pitchFamily="18" charset="0"/>
                <a:cs typeface="Times New Roman" pitchFamily="18" charset="0"/>
                <a:sym typeface="Monotype Sorts" pitchFamily="2" charset="2"/>
              </a:rPr>
              <a:t>table showing different classes along with the </a:t>
            </a:r>
            <a:r>
              <a:rPr lang="en-US" sz="2800" cap="none" dirty="0" smtClean="0">
                <a:latin typeface="Times New Roman" pitchFamily="18" charset="0"/>
                <a:cs typeface="Times New Roman" pitchFamily="18" charset="0"/>
                <a:sym typeface="Monotype Sorts" pitchFamily="2" charset="2"/>
              </a:rPr>
              <a:t>     frequency </a:t>
            </a:r>
            <a:r>
              <a:rPr lang="en-US" sz="2800" cap="none" dirty="0">
                <a:latin typeface="Times New Roman" pitchFamily="18" charset="0"/>
                <a:cs typeface="Times New Roman" pitchFamily="18" charset="0"/>
                <a:sym typeface="Monotype Sorts" pitchFamily="2" charset="2"/>
              </a:rPr>
              <a:t>of class is known as frequency distribution.</a:t>
            </a:r>
            <a:endParaRPr lang="en-US" sz="2800" cap="none" dirty="0"/>
          </a:p>
          <a:p>
            <a:pPr marL="457200" lvl="1" indent="0" algn="just">
              <a:buNone/>
            </a:pPr>
            <a:endParaRPr lang="en-US" sz="2800" b="1" dirty="0" smtClean="0">
              <a:latin typeface="Times New Roman" pitchFamily="18" charset="0"/>
              <a:cs typeface="Times New Roman" pitchFamily="18" charset="0"/>
            </a:endParaRPr>
          </a:p>
          <a:p>
            <a:pPr marL="457200" lvl="1" indent="0" algn="just">
              <a:buNone/>
            </a:pPr>
            <a:endParaRPr lang="en-US" sz="2800" cap="none" dirty="0">
              <a:solidFill>
                <a:schemeClr val="bg2"/>
              </a:solidFill>
            </a:endParaRPr>
          </a:p>
        </p:txBody>
      </p:sp>
    </p:spTree>
    <p:extLst>
      <p:ext uri="{BB962C8B-B14F-4D97-AF65-F5344CB8AC3E}">
        <p14:creationId xmlns:p14="http://schemas.microsoft.com/office/powerpoint/2010/main" val="3925736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304799"/>
            <a:ext cx="7773338" cy="838201"/>
          </a:xfrm>
        </p:spPr>
        <p:txBody>
          <a:bodyPr>
            <a:normAutofit fontScale="90000"/>
          </a:bodyPr>
          <a:lstStyle/>
          <a:p>
            <a:r>
              <a:rPr lang="en-GB" b="1" dirty="0" smtClean="0"/>
              <a:t>Examples</a:t>
            </a: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fld id="{6C3E6800-EF94-49E7-807A-A2175422A9A8}" type="slidenum">
              <a:rPr lang="en-US" smtClean="0"/>
              <a:pPr/>
              <a:t>6</a:t>
            </a:fld>
            <a:endParaRPr lang="en-US"/>
          </a:p>
        </p:txBody>
      </p:sp>
      <p:pic>
        <p:nvPicPr>
          <p:cNvPr id="5" name="Content Placeholder 4"/>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t="20537" b="-20537"/>
          <a:stretch/>
        </p:blipFill>
        <p:spPr>
          <a:xfrm>
            <a:off x="361021" y="723900"/>
            <a:ext cx="6954179" cy="2978450"/>
          </a:xfrm>
          <a:prstGeom prst="rect">
            <a:avLst/>
          </a:prstGeom>
        </p:spPr>
      </p:pic>
      <p:pic>
        <p:nvPicPr>
          <p:cNvPr id="7" name="Content Placeholder 4"/>
          <p:cNvPicPr>
            <a:picLocks noChangeAspect="1"/>
          </p:cNvPicPr>
          <p:nvPr/>
        </p:nvPicPr>
        <p:blipFill>
          <a:blip r:embed="rId3"/>
          <a:stretch>
            <a:fillRect/>
          </a:stretch>
        </p:blipFill>
        <p:spPr>
          <a:xfrm>
            <a:off x="421943" y="3224175"/>
            <a:ext cx="6139204" cy="167044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497980524"/>
              </p:ext>
            </p:extLst>
          </p:nvPr>
        </p:nvGraphicFramePr>
        <p:xfrm>
          <a:off x="448101" y="4968876"/>
          <a:ext cx="6219826" cy="1828800"/>
        </p:xfrm>
        <a:graphic>
          <a:graphicData uri="http://schemas.openxmlformats.org/drawingml/2006/table">
            <a:tbl>
              <a:tblPr/>
              <a:tblGrid>
                <a:gridCol w="3109913"/>
                <a:gridCol w="3109913"/>
              </a:tblGrid>
              <a:tr h="0">
                <a:tc>
                  <a:txBody>
                    <a:bodyPr/>
                    <a:lstStyle/>
                    <a:p>
                      <a:pPr fontAlgn="b"/>
                      <a:r>
                        <a:rPr lang="en-US" b="1" dirty="0">
                          <a:effectLst/>
                        </a:rPr>
                        <a:t>Exam Score</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b="1">
                          <a:effectLst/>
                        </a:rPr>
                        <a:t>Frequency</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r>
              <a:tr h="0">
                <a:tc>
                  <a:txBody>
                    <a:bodyPr/>
                    <a:lstStyle/>
                    <a:p>
                      <a:pPr fontAlgn="base"/>
                      <a:r>
                        <a:rPr lang="en-US">
                          <a:effectLst/>
                        </a:rPr>
                        <a:t>70-79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r>
              <a:tr h="0">
                <a:tc>
                  <a:txBody>
                    <a:bodyPr/>
                    <a:lstStyle/>
                    <a:p>
                      <a:pPr fontAlgn="base"/>
                      <a:r>
                        <a:rPr lang="en-US">
                          <a:effectLst/>
                        </a:rPr>
                        <a:t>80-89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r>
              <a:tr h="0">
                <a:tc>
                  <a:txBody>
                    <a:bodyPr/>
                    <a:lstStyle/>
                    <a:p>
                      <a:pPr fontAlgn="base"/>
                      <a:r>
                        <a:rPr lang="en-US">
                          <a:effectLst/>
                        </a:rPr>
                        <a:t>90-99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r>
              <a:tr h="0">
                <a:tc>
                  <a:txBody>
                    <a:bodyPr/>
                    <a:lstStyle/>
                    <a:p>
                      <a:pPr fontAlgn="base"/>
                      <a:r>
                        <a:rPr lang="en-US">
                          <a:effectLst/>
                        </a:rPr>
                        <a:t>100-109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2</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r>
            </a:tbl>
          </a:graphicData>
        </a:graphic>
      </p:graphicFrame>
      <p:sp>
        <p:nvSpPr>
          <p:cNvPr id="6" name="Rectangle 1"/>
          <p:cNvSpPr>
            <a:spLocks noChangeArrowheads="1"/>
          </p:cNvSpPr>
          <p:nvPr/>
        </p:nvSpPr>
        <p:spPr bwMode="auto">
          <a:xfrm>
            <a:off x="457200" y="4919375"/>
            <a:ext cx="22794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74151"/>
                </a:solidFill>
                <a:effectLst/>
                <a:latin typeface="Söhne"/>
              </a:rPr>
              <a: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1533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04800" y="0"/>
            <a:ext cx="8534400" cy="6858000"/>
          </a:xfrm>
        </p:spPr>
      </p:pic>
      <p:sp>
        <p:nvSpPr>
          <p:cNvPr id="4" name="Slide Number Placeholder 3"/>
          <p:cNvSpPr>
            <a:spLocks noGrp="1"/>
          </p:cNvSpPr>
          <p:nvPr>
            <p:ph type="sldNum" sz="quarter" idx="12"/>
          </p:nvPr>
        </p:nvSpPr>
        <p:spPr/>
        <p:txBody>
          <a:bodyPr/>
          <a:lstStyle/>
          <a:p>
            <a:fld id="{6C3E6800-EF94-49E7-807A-A2175422A9A8}" type="slidenum">
              <a:rPr lang="en-US" smtClean="0"/>
              <a:pPr/>
              <a:t>7</a:t>
            </a:fld>
            <a:endParaRPr lang="en-US"/>
          </a:p>
        </p:txBody>
      </p:sp>
    </p:spTree>
    <p:extLst>
      <p:ext uri="{BB962C8B-B14F-4D97-AF65-F5344CB8AC3E}">
        <p14:creationId xmlns:p14="http://schemas.microsoft.com/office/powerpoint/2010/main" val="27766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0"/>
            <a:ext cx="7773338" cy="1596177"/>
          </a:xfrm>
        </p:spPr>
        <p:txBody>
          <a:bodyPr/>
          <a:lstStyle/>
          <a:p>
            <a:pPr eaLnBrk="1" hangingPunct="1"/>
            <a:r>
              <a:rPr lang="en-GB" sz="2800" dirty="0" smtClean="0"/>
              <a:t> </a:t>
            </a:r>
            <a:r>
              <a:rPr lang="en-GB" sz="2800" dirty="0"/>
              <a:t/>
            </a:r>
            <a:br>
              <a:rPr lang="en-GB" sz="2800" dirty="0"/>
            </a:br>
            <a:endParaRPr lang="en-GB" sz="2800" dirty="0" smtClean="0"/>
          </a:p>
        </p:txBody>
      </p:sp>
      <p:sp>
        <p:nvSpPr>
          <p:cNvPr id="18435" name="Rectangle 3"/>
          <p:cNvSpPr>
            <a:spLocks noGrp="1" noChangeArrowheads="1"/>
          </p:cNvSpPr>
          <p:nvPr>
            <p:ph type="body" idx="4294967295"/>
          </p:nvPr>
        </p:nvSpPr>
        <p:spPr>
          <a:xfrm>
            <a:off x="33013" y="1066800"/>
            <a:ext cx="8621712" cy="1600200"/>
          </a:xfrm>
          <a:prstGeom prst="rect">
            <a:avLst/>
          </a:prstGeom>
        </p:spPr>
        <p:txBody>
          <a:bodyPr>
            <a:noAutofit/>
          </a:bodyPr>
          <a:lstStyle/>
          <a:p>
            <a:pPr eaLnBrk="1" hangingPunct="1">
              <a:buFont typeface="Wingdings" charset="2"/>
              <a:buChar char=" "/>
            </a:pPr>
            <a:r>
              <a:rPr lang="en-GB" sz="2800" cap="none" dirty="0" smtClean="0"/>
              <a:t>A sample of 30 persons who often consume donuts were asked what variety of donuts was their favourite. The responses from these 30 persons were as follows:</a:t>
            </a:r>
          </a:p>
          <a:p>
            <a:pPr eaLnBrk="1" hangingPunct="1">
              <a:buFont typeface="Wingdings" charset="2"/>
              <a:buChar char=" "/>
            </a:pPr>
            <a:endParaRPr lang="en-GB" sz="2800" cap="none" dirty="0" smtClean="0"/>
          </a:p>
        </p:txBody>
      </p:sp>
      <p:graphicFrame>
        <p:nvGraphicFramePr>
          <p:cNvPr id="4" name="Group 59"/>
          <p:cNvGraphicFramePr>
            <a:graphicFrameLocks noGrp="1"/>
          </p:cNvGraphicFramePr>
          <p:nvPr>
            <p:extLst>
              <p:ext uri="{D42A27DB-BD31-4B8C-83A1-F6EECF244321}">
                <p14:modId xmlns:p14="http://schemas.microsoft.com/office/powerpoint/2010/main" val="3050082091"/>
              </p:ext>
            </p:extLst>
          </p:nvPr>
        </p:nvGraphicFramePr>
        <p:xfrm>
          <a:off x="457200" y="3657600"/>
          <a:ext cx="8102601" cy="2042029"/>
        </p:xfrm>
        <a:graphic>
          <a:graphicData uri="http://schemas.openxmlformats.org/drawingml/2006/table">
            <a:tbl>
              <a:tblPr/>
              <a:tblGrid>
                <a:gridCol w="1405033"/>
                <a:gridCol w="1272793"/>
                <a:gridCol w="1272794"/>
                <a:gridCol w="1272793"/>
                <a:gridCol w="1338913"/>
                <a:gridCol w="1540275"/>
              </a:tblGrid>
              <a:tr h="3920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ＭＳ Ｐゴシック" charset="-128"/>
                        </a:rPr>
                        <a:t>glazed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smtClean="0">
                          <a:ln>
                            <a:noFill/>
                          </a:ln>
                          <a:solidFill>
                            <a:schemeClr val="tx1"/>
                          </a:solidFill>
                          <a:effectLst/>
                          <a:latin typeface="Arial" charset="0"/>
                          <a:ea typeface="ＭＳ Ｐゴシック" charset="-128"/>
                        </a:rPr>
                        <a:t>filled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ＭＳ Ｐゴシック" charset="-128"/>
                        </a:rPr>
                        <a:t>other</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ＭＳ Ｐゴシック" charset="-128"/>
                        </a:rPr>
                        <a:t>plain</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smtClean="0">
                          <a:ln>
                            <a:noFill/>
                          </a:ln>
                          <a:solidFill>
                            <a:schemeClr val="tx1"/>
                          </a:solidFill>
                          <a:effectLst/>
                          <a:latin typeface="Arial" charset="0"/>
                          <a:ea typeface="ＭＳ Ｐゴシック" charset="-128"/>
                        </a:rPr>
                        <a:t>glazed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ＭＳ Ｐゴシック" charset="-128"/>
                        </a:rPr>
                        <a:t>other</a:t>
                      </a:r>
                    </a:p>
                  </a:txBody>
                  <a:tcPr marT="45713" marB="45713" horzOverflow="overflow">
                    <a:lnL>
                      <a:noFill/>
                    </a:lnL>
                    <a:lnR>
                      <a:noFill/>
                    </a:lnR>
                    <a:lnT>
                      <a:noFill/>
                    </a:lnT>
                    <a:lnB>
                      <a:noFill/>
                    </a:lnB>
                    <a:lnTlToBr>
                      <a:noFill/>
                    </a:lnTlToBr>
                    <a:lnBlToTr>
                      <a:noFill/>
                    </a:lnBlToTr>
                    <a:noFill/>
                  </a:tcPr>
                </a:tc>
              </a:tr>
              <a:tr h="365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ＭＳ Ｐゴシック" charset="-128"/>
                        </a:rPr>
                        <a:t>frosted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smtClean="0">
                          <a:ln>
                            <a:noFill/>
                          </a:ln>
                          <a:solidFill>
                            <a:schemeClr val="tx1"/>
                          </a:solidFill>
                          <a:effectLst/>
                          <a:latin typeface="Arial" charset="0"/>
                          <a:ea typeface="ＭＳ Ｐゴシック" charset="-128"/>
                        </a:rPr>
                        <a:t>filled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smtClean="0">
                          <a:ln>
                            <a:noFill/>
                          </a:ln>
                          <a:solidFill>
                            <a:schemeClr val="tx1"/>
                          </a:solidFill>
                          <a:effectLst/>
                          <a:latin typeface="Arial" charset="0"/>
                          <a:ea typeface="ＭＳ Ｐゴシック" charset="-128"/>
                        </a:rPr>
                        <a:t>filled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smtClean="0">
                          <a:ln>
                            <a:noFill/>
                          </a:ln>
                          <a:solidFill>
                            <a:schemeClr val="tx1"/>
                          </a:solidFill>
                          <a:effectLst/>
                          <a:latin typeface="Arial" charset="0"/>
                          <a:ea typeface="ＭＳ Ｐゴシック" charset="-128"/>
                        </a:rPr>
                        <a:t>glazed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ＭＳ Ｐゴシック" charset="-128"/>
                        </a:rPr>
                        <a:t>other</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ＭＳ Ｐゴシック" charset="-128"/>
                        </a:rPr>
                        <a:t>frosted</a:t>
                      </a:r>
                    </a:p>
                  </a:txBody>
                  <a:tcPr marT="45713" marB="45713" horzOverflow="overflow">
                    <a:lnL>
                      <a:noFill/>
                    </a:lnL>
                    <a:lnR>
                      <a:noFill/>
                    </a:lnR>
                    <a:lnT>
                      <a:noFill/>
                    </a:lnT>
                    <a:lnB>
                      <a:noFill/>
                    </a:lnB>
                    <a:lnTlToBr>
                      <a:noFill/>
                    </a:lnTlToBr>
                    <a:lnBlToTr>
                      <a:noFill/>
                    </a:lnBlToTr>
                    <a:noFill/>
                  </a:tcPr>
                </a:tc>
              </a:tr>
              <a:tr h="457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ＭＳ Ｐゴシック" charset="-128"/>
                        </a:rPr>
                        <a:t>glazed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ＭＳ Ｐゴシック" charset="-128"/>
                        </a:rPr>
                        <a:t>plain</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ＭＳ Ｐゴシック" charset="-128"/>
                        </a:rPr>
                        <a:t>other</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smtClean="0">
                          <a:ln>
                            <a:noFill/>
                          </a:ln>
                          <a:solidFill>
                            <a:schemeClr val="tx1"/>
                          </a:solidFill>
                          <a:effectLst/>
                          <a:latin typeface="Arial" charset="0"/>
                          <a:ea typeface="ＭＳ Ｐゴシック" charset="-128"/>
                        </a:rPr>
                        <a:t>glazed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smtClean="0">
                          <a:ln>
                            <a:noFill/>
                          </a:ln>
                          <a:solidFill>
                            <a:schemeClr val="tx1"/>
                          </a:solidFill>
                          <a:effectLst/>
                          <a:latin typeface="Arial" charset="0"/>
                          <a:ea typeface="ＭＳ Ｐゴシック" charset="-128"/>
                        </a:rPr>
                        <a:t>glazed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smtClean="0">
                          <a:ln>
                            <a:noFill/>
                          </a:ln>
                          <a:solidFill>
                            <a:schemeClr val="tx1"/>
                          </a:solidFill>
                          <a:effectLst/>
                          <a:latin typeface="Arial" charset="0"/>
                          <a:ea typeface="ＭＳ Ｐゴシック" charset="-128"/>
                        </a:rPr>
                        <a:t>filled</a:t>
                      </a:r>
                    </a:p>
                  </a:txBody>
                  <a:tcPr marT="45713" marB="45713" horzOverflow="overflow">
                    <a:lnL>
                      <a:noFill/>
                    </a:lnL>
                    <a:lnR>
                      <a:noFill/>
                    </a:lnR>
                    <a:lnT>
                      <a:noFill/>
                    </a:lnT>
                    <a:lnB>
                      <a:noFill/>
                    </a:lnB>
                    <a:lnTlToBr>
                      <a:noFill/>
                    </a:lnTlToBr>
                    <a:lnBlToTr>
                      <a:noFill/>
                    </a:lnBlToTr>
                    <a:noFill/>
                  </a:tcPr>
                </a:tc>
              </a:tr>
              <a:tr h="365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ＭＳ Ｐゴシック" charset="-128"/>
                        </a:rPr>
                        <a:t>frosted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ＭＳ Ｐゴシック" charset="-128"/>
                        </a:rPr>
                        <a:t>plain</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ＭＳ Ｐゴシック" charset="-128"/>
                        </a:rPr>
                        <a:t>other</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ＭＳ Ｐゴシック" charset="-128"/>
                        </a:rPr>
                        <a:t>other</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ＭＳ Ｐゴシック" charset="-128"/>
                        </a:rPr>
                        <a:t>frosted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smtClean="0">
                          <a:ln>
                            <a:noFill/>
                          </a:ln>
                          <a:solidFill>
                            <a:schemeClr val="tx1"/>
                          </a:solidFill>
                          <a:effectLst/>
                          <a:latin typeface="Arial" charset="0"/>
                          <a:ea typeface="ＭＳ Ｐゴシック" charset="-128"/>
                        </a:rPr>
                        <a:t>filled</a:t>
                      </a:r>
                    </a:p>
                  </a:txBody>
                  <a:tcPr marT="45713" marB="45713" horzOverflow="overflow">
                    <a:lnL>
                      <a:noFill/>
                    </a:lnL>
                    <a:lnR>
                      <a:noFill/>
                    </a:lnR>
                    <a:lnT>
                      <a:noFill/>
                    </a:lnT>
                    <a:lnB>
                      <a:noFill/>
                    </a:lnB>
                    <a:lnTlToBr>
                      <a:noFill/>
                    </a:lnTlToBr>
                    <a:lnBlToTr>
                      <a:noFill/>
                    </a:lnBlToTr>
                    <a:noFill/>
                  </a:tcPr>
                </a:tc>
              </a:tr>
              <a:tr h="365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ＭＳ Ｐゴシック" charset="-128"/>
                        </a:rPr>
                        <a:t>filled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ＭＳ Ｐゴシック" charset="-128"/>
                        </a:rPr>
                        <a:t>other</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ea typeface="ＭＳ Ｐゴシック" charset="-128"/>
                        </a:rPr>
                        <a:t>frosted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smtClean="0">
                          <a:ln>
                            <a:noFill/>
                          </a:ln>
                          <a:solidFill>
                            <a:schemeClr val="tx1"/>
                          </a:solidFill>
                          <a:effectLst/>
                          <a:latin typeface="Arial" charset="0"/>
                          <a:ea typeface="ＭＳ Ｐゴシック" charset="-128"/>
                        </a:rPr>
                        <a:t>glazed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smtClean="0">
                          <a:ln>
                            <a:noFill/>
                          </a:ln>
                          <a:solidFill>
                            <a:schemeClr val="tx1"/>
                          </a:solidFill>
                          <a:effectLst/>
                          <a:latin typeface="Arial" charset="0"/>
                          <a:ea typeface="ＭＳ Ｐゴシック" charset="-128"/>
                        </a:rPr>
                        <a:t>glazed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smtClean="0">
                          <a:ln>
                            <a:noFill/>
                          </a:ln>
                          <a:solidFill>
                            <a:schemeClr val="tx1"/>
                          </a:solidFill>
                          <a:effectLst/>
                          <a:latin typeface="Arial" charset="0"/>
                          <a:ea typeface="ＭＳ Ｐゴシック" charset="-128"/>
                        </a:rPr>
                        <a:t>filled</a:t>
                      </a:r>
                    </a:p>
                  </a:txBody>
                  <a:tcPr marT="45713" marB="45713"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1165033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90" name="Text Box 56"/>
          <p:cNvSpPr txBox="1">
            <a:spLocks noChangeArrowheads="1"/>
          </p:cNvSpPr>
          <p:nvPr/>
        </p:nvSpPr>
        <p:spPr bwMode="auto">
          <a:xfrm>
            <a:off x="841991" y="204757"/>
            <a:ext cx="8280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spcBef>
                <a:spcPct val="50000"/>
              </a:spcBef>
            </a:pPr>
            <a:r>
              <a:rPr lang="en-GB" sz="2800" b="1" dirty="0">
                <a:latin typeface="Tahoma" charset="0"/>
              </a:rPr>
              <a:t>Construct a </a:t>
            </a:r>
            <a:r>
              <a:rPr lang="en-GB" sz="2800" b="1" dirty="0" smtClean="0">
                <a:latin typeface="Tahoma" charset="0"/>
              </a:rPr>
              <a:t>Frequency </a:t>
            </a:r>
            <a:r>
              <a:rPr lang="en-GB" sz="2800" b="1" dirty="0">
                <a:latin typeface="Tahoma" charset="0"/>
              </a:rPr>
              <a:t>D</a:t>
            </a:r>
            <a:r>
              <a:rPr lang="en-GB" sz="2800" b="1" dirty="0" smtClean="0">
                <a:latin typeface="Tahoma" charset="0"/>
              </a:rPr>
              <a:t>istribution Table</a:t>
            </a:r>
            <a:endParaRPr lang="en-GB" sz="2800" b="1" dirty="0">
              <a:latin typeface="Tahoma"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426" t="11448" r="426" b="-11448"/>
          <a:stretch/>
        </p:blipFill>
        <p:spPr>
          <a:xfrm>
            <a:off x="533400" y="1447800"/>
            <a:ext cx="7344801" cy="3829585"/>
          </a:xfrm>
          <a:prstGeom prst="rect">
            <a:avLst/>
          </a:prstGeom>
        </p:spPr>
      </p:pic>
    </p:spTree>
    <p:extLst>
      <p:ext uri="{BB962C8B-B14F-4D97-AF65-F5344CB8AC3E}">
        <p14:creationId xmlns:p14="http://schemas.microsoft.com/office/powerpoint/2010/main" val="134817890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Custom 1">
      <a:majorFont>
        <a:latin typeface="Arial"/>
        <a:ea typeface=""/>
        <a:cs typeface=""/>
      </a:majorFont>
      <a:minorFont>
        <a:latin typeface="Arial"/>
        <a:ea typeface=""/>
        <a:cs typeface=""/>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5899</TotalTime>
  <Words>669</Words>
  <Application>Microsoft Office PowerPoint</Application>
  <PresentationFormat>On-screen Show (4:3)</PresentationFormat>
  <Paragraphs>184</Paragraphs>
  <Slides>24</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6" baseType="lpstr">
      <vt:lpstr>ＭＳ Ｐゴシック</vt:lpstr>
      <vt:lpstr>Arial</vt:lpstr>
      <vt:lpstr>Calibri</vt:lpstr>
      <vt:lpstr>Mathematica1</vt:lpstr>
      <vt:lpstr>Monotype Sorts</vt:lpstr>
      <vt:lpstr>Söhne</vt:lpstr>
      <vt:lpstr>Tahoma</vt:lpstr>
      <vt:lpstr>Times New Roman</vt:lpstr>
      <vt:lpstr>Verdana</vt:lpstr>
      <vt:lpstr>Wingdings</vt:lpstr>
      <vt:lpstr>Droplet</vt:lpstr>
      <vt:lpstr>Equation</vt:lpstr>
      <vt:lpstr>PowerPoint Presentation</vt:lpstr>
      <vt:lpstr>PowerPoint Presentation</vt:lpstr>
      <vt:lpstr>Most commonly used terms in Data Presentation</vt:lpstr>
      <vt:lpstr>Classification</vt:lpstr>
      <vt:lpstr>PowerPoint Presentation</vt:lpstr>
      <vt:lpstr>Examples </vt:lpstr>
      <vt:lpstr>PowerPoint Presentation</vt:lpstr>
      <vt:lpstr>  </vt:lpstr>
      <vt:lpstr>PowerPoint Presentation</vt:lpstr>
      <vt:lpstr>PowerPoint Presentation</vt:lpstr>
      <vt:lpstr>Class Interval </vt:lpstr>
      <vt:lpstr>Class Mark </vt:lpstr>
      <vt:lpstr>PowerPoint Presentation</vt:lpstr>
      <vt:lpstr>PowerPoint Presentation</vt:lpstr>
      <vt:lpstr>Relative Frequency</vt:lpstr>
      <vt:lpstr>Example</vt:lpstr>
      <vt:lpstr>Cumulative Frequency</vt:lpstr>
      <vt:lpstr>PowerPoint Presentation</vt:lpstr>
      <vt:lpstr>Cumulative Relative Frequency</vt:lpstr>
      <vt:lpstr>Example</vt:lpstr>
      <vt:lpstr>PowerPoint Presentation</vt:lpstr>
      <vt:lpstr>Table  Frequency Distribution for the Data on iPods Sold</vt:lpstr>
      <vt:lpstr>Relative Frequency and Percentage Distributions </vt:lpstr>
      <vt:lpstr>Construction of grouped frequency distribution</vt:lpstr>
    </vt:vector>
  </TitlesOfParts>
  <Company>abc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DELL</cp:lastModifiedBy>
  <cp:revision>921</cp:revision>
  <cp:lastPrinted>2023-01-19T05:14:44Z</cp:lastPrinted>
  <dcterms:created xsi:type="dcterms:W3CDTF">2008-01-24T15:23:06Z</dcterms:created>
  <dcterms:modified xsi:type="dcterms:W3CDTF">2023-08-29T02:15:42Z</dcterms:modified>
</cp:coreProperties>
</file>