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79" r:id="rId3"/>
    <p:sldId id="257" r:id="rId4"/>
    <p:sldId id="258" r:id="rId5"/>
    <p:sldId id="261" r:id="rId6"/>
    <p:sldId id="259" r:id="rId7"/>
    <p:sldId id="260" r:id="rId8"/>
    <p:sldId id="262" r:id="rId9"/>
    <p:sldId id="272" r:id="rId10"/>
    <p:sldId id="263" r:id="rId11"/>
    <p:sldId id="264" r:id="rId12"/>
    <p:sldId id="273" r:id="rId13"/>
    <p:sldId id="265" r:id="rId14"/>
    <p:sldId id="266" r:id="rId15"/>
    <p:sldId id="274" r:id="rId16"/>
    <p:sldId id="275" r:id="rId17"/>
    <p:sldId id="267" r:id="rId18"/>
    <p:sldId id="276" r:id="rId19"/>
    <p:sldId id="268" r:id="rId20"/>
    <p:sldId id="269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C06779F-F920-4325-B5C1-804D9770B68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AFF3F48-F815-4DD4-B6D2-519E789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28" y="1757587"/>
            <a:ext cx="9966960" cy="239640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cs typeface="Times New Roman" pitchFamily="18" charset="0"/>
              </a:rPr>
              <a:t> </a:t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b="1" kern="10" dirty="0">
                <a:ln w="9525">
                  <a:round/>
                  <a:headEnd/>
                  <a:tailEnd/>
                </a:ln>
                <a:cs typeface="Times New Roman"/>
              </a:rPr>
              <a:t>Probability &amp; Statistics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931" y="3278776"/>
            <a:ext cx="9144000" cy="119525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80808"/>
                </a:solidFill>
              </a:rPr>
              <a:t> 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b="1" dirty="0">
              <a:solidFill>
                <a:srgbClr val="080808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Rijah Khan</a:t>
            </a:r>
          </a:p>
          <a:p>
            <a:endParaRPr lang="en-US" sz="14400" dirty="0">
              <a:solidFill>
                <a:schemeClr val="bg1"/>
              </a:solidFill>
            </a:endParaRPr>
          </a:p>
          <a:p>
            <a:endParaRPr lang="en-US" sz="14400" dirty="0">
              <a:solidFill>
                <a:schemeClr val="bg1"/>
              </a:solidFill>
            </a:endParaRPr>
          </a:p>
          <a:p>
            <a:r>
              <a:rPr lang="en-US" sz="14400" b="1" dirty="0">
                <a:solidFill>
                  <a:schemeClr val="bg1"/>
                </a:solidFill>
              </a:rPr>
              <a:t>Cyber Security</a:t>
            </a:r>
          </a:p>
          <a:p>
            <a:endParaRPr lang="en-US" dirty="0">
              <a:solidFill>
                <a:srgbClr val="08080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9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54" y="-10886"/>
            <a:ext cx="9875520" cy="1356360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b="1" spc="-5" dirty="0" smtClean="0">
                <a:latin typeface="Times New Roman"/>
                <a:cs typeface="Times New Roman"/>
              </a:rPr>
              <a:t>Component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Bar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8" y="1345474"/>
            <a:ext cx="11508376" cy="4750526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omponent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ar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hart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an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effective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technique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in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which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each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is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sub-divided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into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two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or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more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parts.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component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parts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shaded</a:t>
            </a:r>
            <a:r>
              <a:rPr lang="en-US" sz="2400" spc="2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or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colored</a:t>
            </a:r>
            <a:r>
              <a:rPr lang="en-US" sz="240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differently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increase</a:t>
            </a: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overall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effectiveness</a:t>
            </a:r>
            <a:r>
              <a:rPr lang="en-US" sz="2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the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diagram.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The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following table represents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yearly development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in the </a:t>
            </a:r>
            <a:r>
              <a:rPr lang="en-US"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filed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of</a:t>
            </a:r>
            <a:r>
              <a:rPr lang="en-US"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industry,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transport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agriculture</a:t>
            </a:r>
            <a:r>
              <a:rPr lang="en-US" sz="2000" spc="2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000" spc="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30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20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Pakistan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Construct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a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Sub-divided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Bar Chart: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657600"/>
            <a:ext cx="4389120" cy="2809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4" y="3552535"/>
            <a:ext cx="4663844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94" y="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Pie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56360"/>
            <a:ext cx="11312433" cy="4979126"/>
          </a:xfrm>
        </p:spPr>
        <p:txBody>
          <a:bodyPr>
            <a:normAutofit/>
          </a:bodyPr>
          <a:lstStyle/>
          <a:p>
            <a:pPr marL="88900" marR="81280" algn="just">
              <a:lnSpc>
                <a:spcPct val="915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Pie-Diagram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US" sz="24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also</a:t>
            </a:r>
            <a:r>
              <a:rPr lang="en-US" sz="24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known</a:t>
            </a:r>
            <a:r>
              <a:rPr lang="en-US" sz="24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24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ector</a:t>
            </a:r>
            <a:r>
              <a:rPr lang="en-US" sz="2400" spc="1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24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ircle</a:t>
            </a:r>
            <a:r>
              <a:rPr lang="en-US" sz="2400" spc="12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iagram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US" sz="24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24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110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consisting </a:t>
            </a:r>
            <a:r>
              <a:rPr lang="en-US" sz="2400" spc="-2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circle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divided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into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sectors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or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pie-shaped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pieces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whose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areas</a:t>
            </a:r>
            <a:r>
              <a:rPr lang="en-US" sz="2400" spc="2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are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proportional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to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various parts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into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which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whole quantity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divided. The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sectors are shaded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or 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colored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differently. The procedure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constructing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 pie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r>
              <a:rPr lang="en-US" sz="24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24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very</a:t>
            </a:r>
            <a:r>
              <a:rPr lang="en-US" sz="24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simple;</a:t>
            </a:r>
            <a:r>
              <a:rPr lang="en-US" sz="24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draw</a:t>
            </a:r>
            <a:r>
              <a:rPr lang="en-US" sz="24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circle</a:t>
            </a:r>
            <a:r>
              <a:rPr lang="en-US" sz="24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4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some</a:t>
            </a:r>
            <a:r>
              <a:rPr lang="en-US" sz="24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suitable</a:t>
            </a:r>
            <a:r>
              <a:rPr lang="en-US" sz="24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radius.</a:t>
            </a:r>
            <a:r>
              <a:rPr lang="en-US" sz="24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24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circle</a:t>
            </a:r>
            <a:r>
              <a:rPr lang="en-US" sz="24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consists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of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360</a:t>
            </a:r>
            <a:r>
              <a:rPr lang="en-US" sz="2400" baseline="27777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,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whole quantity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to be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displayed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equated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to 360.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Then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divide the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circle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into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different sectors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constructing angles at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center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means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a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protractor and draw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corresponding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radii.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The angles</a:t>
            </a:r>
            <a:r>
              <a:rPr lang="en-US" sz="2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calculated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by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following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formula: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" marR="8255" indent="0" algn="ctr">
              <a:lnSpc>
                <a:spcPct val="100000"/>
              </a:lnSpc>
              <a:buNone/>
            </a:pPr>
            <a:r>
              <a:rPr lang="en-US" sz="2400" i="1" spc="-15" baseline="-34722" dirty="0">
                <a:solidFill>
                  <a:schemeClr val="tx1"/>
                </a:solidFill>
                <a:latin typeface="Times New Roman"/>
                <a:cs typeface="Times New Roman"/>
              </a:rPr>
              <a:t>Angle</a:t>
            </a:r>
            <a:r>
              <a:rPr lang="en-US" sz="2400" i="1" spc="-7" baseline="-34722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baseline="-34722" dirty="0">
                <a:solidFill>
                  <a:schemeClr val="tx1"/>
                </a:solidFill>
                <a:latin typeface="Symbol"/>
                <a:cs typeface="Symbol"/>
              </a:rPr>
              <a:t></a:t>
            </a:r>
            <a:r>
              <a:rPr lang="en-US" sz="2400" spc="60" baseline="-34722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Component</a:t>
            </a:r>
            <a:r>
              <a:rPr lang="en-US" sz="2400" i="1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Part</a:t>
            </a:r>
            <a:r>
              <a:rPr lang="en-US" sz="24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baseline="-34722" dirty="0">
                <a:solidFill>
                  <a:schemeClr val="tx1"/>
                </a:solidFill>
                <a:latin typeface="Symbol"/>
                <a:cs typeface="Symbol"/>
              </a:rPr>
              <a:t></a:t>
            </a:r>
            <a:r>
              <a:rPr lang="en-US" sz="2400" spc="-142" baseline="-34722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7" baseline="-34722" dirty="0">
                <a:solidFill>
                  <a:schemeClr val="tx1"/>
                </a:solidFill>
                <a:latin typeface="Times New Roman"/>
                <a:cs typeface="Times New Roman"/>
              </a:rPr>
              <a:t>360</a:t>
            </a:r>
            <a:r>
              <a:rPr lang="en-US" sz="2400" spc="7" baseline="-17094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endParaRPr lang="en-US" sz="2400" baseline="-17094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spcBef>
                <a:spcPts val="254"/>
              </a:spcBef>
              <a:buNone/>
            </a:pPr>
            <a:r>
              <a:rPr lang="en-US" sz="2400" i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Whole</a:t>
            </a:r>
            <a:r>
              <a:rPr lang="en-US" sz="2400" i="1" spc="4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Quantity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99016" y="5643154"/>
            <a:ext cx="1698172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5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483326"/>
            <a:ext cx="10519482" cy="5612674"/>
          </a:xfrm>
        </p:spPr>
        <p:txBody>
          <a:bodyPr/>
          <a:lstStyle/>
          <a:p>
            <a:pPr marL="45720" indent="0">
              <a:buNone/>
            </a:pPr>
            <a:r>
              <a:rPr lang="en-US" sz="2400" spc="-5" dirty="0">
                <a:latin typeface="Times New Roman"/>
                <a:cs typeface="Times New Roman"/>
              </a:rPr>
              <a:t>Draw</a:t>
            </a:r>
            <a:r>
              <a:rPr lang="en-US" sz="2400" dirty="0">
                <a:latin typeface="Times New Roman"/>
                <a:cs typeface="Times New Roman"/>
              </a:rPr>
              <a:t> a</a:t>
            </a:r>
            <a:r>
              <a:rPr lang="en-US" sz="2400" spc="-5" dirty="0">
                <a:latin typeface="Times New Roman"/>
                <a:cs typeface="Times New Roman"/>
              </a:rPr>
              <a:t> Pie-diagram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for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following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data: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5551" y="1894114"/>
            <a:ext cx="3968951" cy="3805477"/>
          </a:xfrm>
          <a:prstGeom prst="rect">
            <a:avLst/>
          </a:prstGeom>
        </p:spPr>
      </p:pic>
      <p:grpSp>
        <p:nvGrpSpPr>
          <p:cNvPr id="6" name="object 4"/>
          <p:cNvGrpSpPr/>
          <p:nvPr/>
        </p:nvGrpSpPr>
        <p:grpSpPr>
          <a:xfrm>
            <a:off x="2833357" y="9642991"/>
            <a:ext cx="4986020" cy="66040"/>
            <a:chOff x="1370317" y="9876155"/>
            <a:chExt cx="4986020" cy="66040"/>
          </a:xfrm>
        </p:grpSpPr>
        <p:sp>
          <p:nvSpPr>
            <p:cNvPr id="7" name="object 5"/>
            <p:cNvSpPr/>
            <p:nvPr/>
          </p:nvSpPr>
          <p:spPr>
            <a:xfrm>
              <a:off x="1370330" y="9920605"/>
              <a:ext cx="4985385" cy="21590"/>
            </a:xfrm>
            <a:custGeom>
              <a:avLst/>
              <a:gdLst/>
              <a:ahLst/>
              <a:cxnLst/>
              <a:rect l="l" t="t" r="r" b="b"/>
              <a:pathLst>
                <a:path w="4985385" h="21590">
                  <a:moveTo>
                    <a:pt x="0" y="21590"/>
                  </a:moveTo>
                  <a:lnTo>
                    <a:pt x="0" y="2540"/>
                  </a:lnTo>
                  <a:lnTo>
                    <a:pt x="4985384" y="0"/>
                  </a:lnTo>
                  <a:lnTo>
                    <a:pt x="4985384" y="19050"/>
                  </a:lnTo>
                  <a:lnTo>
                    <a:pt x="0" y="2159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370317" y="9876155"/>
              <a:ext cx="4986020" cy="27940"/>
            </a:xfrm>
            <a:custGeom>
              <a:avLst/>
              <a:gdLst/>
              <a:ahLst/>
              <a:cxnLst/>
              <a:rect l="l" t="t" r="r" b="b"/>
              <a:pathLst>
                <a:path w="4986020" h="27940">
                  <a:moveTo>
                    <a:pt x="25" y="27940"/>
                  </a:moveTo>
                  <a:lnTo>
                    <a:pt x="0" y="8890"/>
                  </a:lnTo>
                  <a:lnTo>
                    <a:pt x="4985385" y="0"/>
                  </a:lnTo>
                  <a:lnTo>
                    <a:pt x="4985410" y="19050"/>
                  </a:lnTo>
                  <a:lnTo>
                    <a:pt x="25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7723619" y="9875274"/>
            <a:ext cx="1924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12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46501"/>
              </p:ext>
            </p:extLst>
          </p:nvPr>
        </p:nvGraphicFramePr>
        <p:xfrm>
          <a:off x="1705293" y="1163930"/>
          <a:ext cx="3620769" cy="140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455">
                <a:tc>
                  <a:txBody>
                    <a:bodyPr/>
                    <a:lstStyle/>
                    <a:p>
                      <a:pPr marL="45720" algn="ctr">
                        <a:lnSpc>
                          <a:spcPts val="141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Items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Expenditure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02">
                <a:tc>
                  <a:txBody>
                    <a:bodyPr/>
                    <a:lstStyle/>
                    <a:p>
                      <a:pPr marL="41275" algn="ctr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400">
                <a:tc>
                  <a:txBody>
                    <a:bodyPr/>
                    <a:lstStyle/>
                    <a:p>
                      <a:pPr marL="41275" algn="ctr">
                        <a:lnSpc>
                          <a:spcPts val="127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Clothing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02">
                <a:tc>
                  <a:txBody>
                    <a:bodyPr/>
                    <a:lstStyle/>
                    <a:p>
                      <a:pPr marL="55244" algn="ctr">
                        <a:lnSpc>
                          <a:spcPts val="1280"/>
                        </a:lnSpc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Rent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34">
                <a:tc>
                  <a:txBody>
                    <a:bodyPr/>
                    <a:lstStyle/>
                    <a:p>
                      <a:pPr marL="44450" algn="ctr">
                        <a:lnSpc>
                          <a:spcPts val="13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Medical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92">
                <a:tc>
                  <a:txBody>
                    <a:bodyPr/>
                    <a:lstStyle/>
                    <a:p>
                      <a:pPr marL="43815" algn="ctr">
                        <a:lnSpc>
                          <a:spcPts val="132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Other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0"/>
          <p:cNvSpPr txBox="1"/>
          <p:nvPr/>
        </p:nvSpPr>
        <p:spPr>
          <a:xfrm>
            <a:off x="651201" y="2843198"/>
            <a:ext cx="6395720" cy="3992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1380"/>
              </a:lnSpc>
              <a:spcBef>
                <a:spcPts val="195"/>
              </a:spcBef>
              <a:buFont typeface="Wingdings" panose="05000000000000000000" pitchFamily="2" charset="2"/>
              <a:buChar char="q"/>
            </a:pP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Pie-diagram;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find Angles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cumulative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Angles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given 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below: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4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5136"/>
              </p:ext>
            </p:extLst>
          </p:nvPr>
        </p:nvGraphicFramePr>
        <p:xfrm>
          <a:off x="1280160" y="3456135"/>
          <a:ext cx="5055326" cy="242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431"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Items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Expenditure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Angles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Cum: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Angles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10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142.5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142.5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39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Clothing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190.5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52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265.5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96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Medical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6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Other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7">
                <a:tc>
                  <a:txBody>
                    <a:bodyPr/>
                    <a:lstStyle/>
                    <a:p>
                      <a:pPr marL="1270"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3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139337"/>
            <a:ext cx="9875520" cy="1356360"/>
          </a:xfrm>
        </p:spPr>
        <p:txBody>
          <a:bodyPr/>
          <a:lstStyle/>
          <a:p>
            <a:pPr algn="ctr"/>
            <a:r>
              <a:rPr lang="en-US" b="1" dirty="0" smtClean="0"/>
              <a:t>Quantitative Data-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371600"/>
            <a:ext cx="10816045" cy="514676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Quantitative </a:t>
            </a:r>
            <a:r>
              <a:rPr lang="en-US" sz="3200" dirty="0">
                <a:solidFill>
                  <a:schemeClr val="tx1"/>
                </a:solidFill>
              </a:rPr>
              <a:t>data charts are used to represent and visualize numerical data, allowing you to analyze and convey information related to quantities, values, and measurements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Here are some common types of charts for presenting quantitative data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marL="4572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Histogram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Frequency Polygon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Cumulative Frequency Polygon(Ogive)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52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94" y="0"/>
            <a:ext cx="9875520" cy="1356360"/>
          </a:xfrm>
        </p:spPr>
        <p:txBody>
          <a:bodyPr/>
          <a:lstStyle/>
          <a:p>
            <a:pPr algn="ctr"/>
            <a:r>
              <a:rPr lang="en-US" b="1" dirty="0" smtClean="0"/>
              <a:t>Histogram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1528355"/>
            <a:ext cx="11521440" cy="4907280"/>
          </a:xfrm>
        </p:spPr>
        <p:txBody>
          <a:bodyPr>
            <a:normAutofit fontScale="92500" lnSpcReduction="20000"/>
          </a:bodyPr>
          <a:lstStyle/>
          <a:p>
            <a:pPr marL="76200" algn="just">
              <a:lnSpc>
                <a:spcPts val="1400"/>
              </a:lnSpc>
              <a:spcBef>
                <a:spcPts val="1485"/>
              </a:spcBef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histogram</a:t>
            </a:r>
            <a:r>
              <a:rPr lang="en-US" sz="2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consists</a:t>
            </a:r>
            <a:r>
              <a:rPr lang="en-US" sz="2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set</a:t>
            </a:r>
            <a:r>
              <a:rPr lang="en-US" sz="2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rectangles</a:t>
            </a:r>
            <a:r>
              <a:rPr lang="en-US" sz="2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having</a:t>
            </a:r>
            <a:r>
              <a:rPr lang="en-US" sz="2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bases</a:t>
            </a:r>
            <a:r>
              <a:rPr lang="en-US" sz="2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2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horizontal</a:t>
            </a:r>
            <a:r>
              <a:rPr lang="en-US" sz="2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axis</a:t>
            </a:r>
          </a:p>
          <a:p>
            <a:pPr marL="76200" algn="just">
              <a:lnSpc>
                <a:spcPts val="1400"/>
              </a:lnSpc>
              <a:spcBef>
                <a:spcPts val="1485"/>
              </a:spcBef>
            </a:pP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i.e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. X-axis (note that these bases are marked off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 boundaries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not </a:t>
            </a: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</a:t>
            </a: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endParaRPr lang="en-US" sz="2800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limits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centers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at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marks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areas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proportional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to</a:t>
            </a:r>
            <a:r>
              <a:rPr lang="en-US" sz="2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endParaRPr lang="en-US" sz="2800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</a:t>
            </a:r>
          </a:p>
          <a:p>
            <a:pPr marL="0" marR="99060" indent="0" algn="just">
              <a:lnSpc>
                <a:spcPts val="1360"/>
              </a:lnSpc>
              <a:spcBef>
                <a:spcPts val="70"/>
              </a:spcBef>
              <a:buNone/>
            </a:pP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frequencies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6200" marR="111125" algn="just">
              <a:lnSpc>
                <a:spcPct val="92900"/>
              </a:lnSpc>
            </a:pPr>
            <a:r>
              <a:rPr lang="en-US" sz="2800" spc="-10" dirty="0">
                <a:solidFill>
                  <a:schemeClr val="tx1"/>
                </a:solidFill>
                <a:latin typeface="Times New Roman"/>
                <a:cs typeface="Times New Roman"/>
              </a:rPr>
              <a:t>If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 intervals sizes are equal then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heights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rectangles are </a:t>
            </a: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also</a:t>
            </a:r>
          </a:p>
          <a:p>
            <a:pPr marL="0" marR="111125" indent="0" algn="just">
              <a:lnSpc>
                <a:spcPct val="92900"/>
              </a:lnSpc>
              <a:buNone/>
            </a:pP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proportional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to 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 frequencies and are taken numerically equal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 </a:t>
            </a:r>
            <a:endParaRPr lang="en-US" sz="28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111125" indent="0" algn="just">
              <a:lnSpc>
                <a:spcPct val="92900"/>
              </a:lnSpc>
              <a:buNone/>
            </a:pP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frequencies.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6200" marR="99695" algn="just">
              <a:lnSpc>
                <a:spcPts val="1360"/>
              </a:lnSpc>
            </a:pPr>
            <a:r>
              <a:rPr lang="en-US" sz="2800" spc="-10" dirty="0">
                <a:solidFill>
                  <a:schemeClr val="tx1"/>
                </a:solidFill>
                <a:latin typeface="Times New Roman"/>
                <a:cs typeface="Times New Roman"/>
              </a:rPr>
              <a:t>If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 intervals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sizes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are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not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equal then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heights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rectangles </a:t>
            </a: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have</a:t>
            </a:r>
          </a:p>
          <a:p>
            <a:pPr marL="0" marR="99695" indent="0" algn="just">
              <a:lnSpc>
                <a:spcPts val="1360"/>
              </a:lnSpc>
              <a:buNone/>
            </a:pPr>
            <a:r>
              <a:rPr lang="en-US" sz="28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28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lang="en-US" sz="2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adjusted.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4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39544"/>
              </p:ext>
            </p:extLst>
          </p:nvPr>
        </p:nvGraphicFramePr>
        <p:xfrm>
          <a:off x="5447211" y="1420767"/>
          <a:ext cx="6400369" cy="807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9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9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7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6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Limits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40-49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50-59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60-69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70-79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80-89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90-99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100-109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7"/>
          <p:cNvSpPr txBox="1"/>
          <p:nvPr/>
        </p:nvSpPr>
        <p:spPr>
          <a:xfrm>
            <a:off x="516717" y="1550876"/>
            <a:ext cx="425122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Histogram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following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Find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class-boundaries.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5024" y="3250474"/>
            <a:ext cx="4001933" cy="2663767"/>
          </a:xfrm>
          <a:prstGeom prst="rect">
            <a:avLst/>
          </a:prstGeom>
        </p:spPr>
      </p:pic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81419"/>
              </p:ext>
            </p:extLst>
          </p:nvPr>
        </p:nvGraphicFramePr>
        <p:xfrm>
          <a:off x="960854" y="4180113"/>
          <a:ext cx="5048059" cy="2161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1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030">
                <a:tc>
                  <a:txBody>
                    <a:bodyPr/>
                    <a:lstStyle/>
                    <a:p>
                      <a:pPr marL="3810" algn="ctr">
                        <a:lnSpc>
                          <a:spcPts val="1415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Limits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5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Class-boundaries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47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40-49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39.5-49.5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23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50-59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49.5-59.5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23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60-69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59.5-69.5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70-79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69.5-79.5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25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80-89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79.5-89.5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661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90-99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89.5-99.5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15">
                <a:tc>
                  <a:txBody>
                    <a:bodyPr/>
                    <a:lstStyle/>
                    <a:p>
                      <a:pPr marL="635" algn="ctr">
                        <a:lnSpc>
                          <a:spcPts val="13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100-109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99.5-109.5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6"/>
          <p:cNvSpPr txBox="1"/>
          <p:nvPr/>
        </p:nvSpPr>
        <p:spPr>
          <a:xfrm>
            <a:off x="673470" y="2416840"/>
            <a:ext cx="5823583" cy="89319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Mark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class-boundaries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along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x-axis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frequencies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along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y-axis</a:t>
            </a:r>
            <a:r>
              <a:rPr sz="1400" spc="-5" dirty="0" smtClean="0">
                <a:latin typeface="Times New Roman"/>
                <a:cs typeface="Times New Roman"/>
              </a:rPr>
              <a:t>.</a:t>
            </a:r>
            <a:endParaRPr lang="en-US" sz="1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240665" algn="l"/>
                <a:tab pos="241300" algn="l"/>
              </a:tabLst>
            </a:pPr>
            <a:endParaRPr sz="1400" dirty="0">
              <a:latin typeface="Times New Roman"/>
              <a:cs typeface="Times New Roman"/>
            </a:endParaRPr>
          </a:p>
          <a:p>
            <a:pPr marL="241300" marR="287655" indent="-228600">
              <a:lnSpc>
                <a:spcPts val="1300"/>
              </a:lnSpc>
              <a:spcBef>
                <a:spcPts val="2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Construct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rectangles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width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proportional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class-interval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size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12700" marR="287655">
              <a:lnSpc>
                <a:spcPts val="1300"/>
              </a:lnSpc>
              <a:spcBef>
                <a:spcPts val="270"/>
              </a:spcBef>
              <a:tabLst>
                <a:tab pos="240665" algn="l"/>
                <a:tab pos="24130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     </a:t>
            </a:r>
            <a:r>
              <a:rPr sz="1400" spc="-5" dirty="0" smtClean="0">
                <a:latin typeface="Times New Roman"/>
                <a:cs typeface="Times New Roman"/>
              </a:rPr>
              <a:t>heights</a:t>
            </a:r>
            <a:r>
              <a:rPr sz="1400" dirty="0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proportional</a:t>
            </a:r>
            <a:r>
              <a:rPr sz="1400" dirty="0">
                <a:latin typeface="Times New Roman"/>
                <a:cs typeface="Times New Roman"/>
              </a:rPr>
              <a:t> to </a:t>
            </a:r>
            <a:r>
              <a:rPr sz="1400" spc="-5" dirty="0">
                <a:latin typeface="Times New Roman"/>
                <a:cs typeface="Times New Roman"/>
              </a:rPr>
              <a:t>class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frequencies</a:t>
            </a:r>
            <a:r>
              <a:rPr sz="1400" spc="-5" dirty="0" smtClean="0">
                <a:latin typeface="Times New Roman"/>
                <a:cs typeface="Times New Roman"/>
              </a:rPr>
              <a:t>.</a:t>
            </a:r>
            <a:endParaRPr lang="en-US" sz="1400" spc="-5" dirty="0" smtClean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736" y="247063"/>
            <a:ext cx="8837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</a:pPr>
            <a:r>
              <a:rPr lang="en-US" sz="2800" b="1" dirty="0" smtClean="0">
                <a:latin typeface="Times New Roman"/>
                <a:cs typeface="Times New Roman"/>
              </a:rPr>
              <a:t>                          </a:t>
            </a:r>
            <a:r>
              <a:rPr lang="en-US" sz="40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Equal</a:t>
            </a:r>
            <a:r>
              <a:rPr lang="en-US" sz="40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Class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Interval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8683184" y="5934111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spc="5" dirty="0" smtClean="0">
                <a:latin typeface="Times New Roman"/>
                <a:cs typeface="Times New Roman"/>
              </a:rPr>
              <a:t>69.5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576359" y="5939336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spc="5" dirty="0" smtClean="0">
                <a:latin typeface="Times New Roman"/>
                <a:cs typeface="Times New Roman"/>
              </a:rPr>
              <a:t>39.5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9048920" y="5917289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5" dirty="0" smtClean="0">
                <a:latin typeface="Times New Roman"/>
                <a:cs typeface="Times New Roman"/>
              </a:rPr>
              <a:t>7</a:t>
            </a:r>
            <a:r>
              <a:rPr sz="800" b="1" dirty="0" smtClean="0">
                <a:latin typeface="Times New Roman"/>
                <a:cs typeface="Times New Roman"/>
              </a:rPr>
              <a:t>9</a:t>
            </a:r>
            <a:r>
              <a:rPr lang="en-US" sz="800" b="1" dirty="0" smtClean="0">
                <a:latin typeface="Times New Roman"/>
                <a:cs typeface="Times New Roman"/>
              </a:rPr>
              <a:t>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9442099" y="5914241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spc="5" dirty="0" smtClean="0">
                <a:latin typeface="Times New Roman"/>
                <a:cs typeface="Times New Roman"/>
              </a:rPr>
              <a:t>89.5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9824649" y="5927970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spc="5" dirty="0" smtClean="0">
                <a:latin typeface="Times New Roman"/>
                <a:cs typeface="Times New Roman"/>
              </a:rPr>
              <a:t>99.5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0191920" y="5914254"/>
            <a:ext cx="123111" cy="25019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spc="-15" dirty="0" smtClean="0">
                <a:latin typeface="Times New Roman"/>
                <a:cs typeface="Times New Roman"/>
              </a:rPr>
              <a:t>109.5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7895612" y="5927890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dirty="0" smtClean="0">
                <a:latin typeface="Times New Roman"/>
                <a:cs typeface="Times New Roman"/>
              </a:rPr>
              <a:t>49.5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8268314" y="5927891"/>
            <a:ext cx="123111" cy="20002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800" b="1" spc="5" dirty="0" smtClean="0">
                <a:latin typeface="Times New Roman"/>
                <a:cs typeface="Times New Roman"/>
              </a:rPr>
              <a:t>59.5</a:t>
            </a:r>
            <a:endParaRPr sz="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59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5"/>
          <p:cNvSpPr txBox="1"/>
          <p:nvPr/>
        </p:nvSpPr>
        <p:spPr>
          <a:xfrm>
            <a:off x="2562726" y="194808"/>
            <a:ext cx="5548945" cy="184088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lang="en-US" sz="3600" b="1" dirty="0">
                <a:latin typeface="Times New Roman"/>
                <a:cs typeface="Times New Roman"/>
              </a:rPr>
              <a:t>  </a:t>
            </a:r>
            <a:r>
              <a:rPr lang="en-US" sz="3600" b="1" dirty="0" smtClean="0">
                <a:latin typeface="Times New Roman"/>
                <a:cs typeface="Times New Roman"/>
              </a:rPr>
              <a:t>      </a:t>
            </a:r>
            <a:r>
              <a:rPr lang="en-US" sz="36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Unequal</a:t>
            </a:r>
            <a:r>
              <a:rPr lang="en-US" sz="3600" b="1" spc="-1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Class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Interval</a:t>
            </a:r>
            <a:endParaRPr sz="3600" dirty="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95"/>
              </a:spcBef>
              <a:tabLst>
                <a:tab pos="520065" algn="l"/>
                <a:tab pos="520700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  <a:spcBef>
                <a:spcPts val="1080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28" y="1254854"/>
            <a:ext cx="5346655" cy="111347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24473" y="1211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6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   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draw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Histogram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latin typeface="Times New Roman"/>
                <a:cs typeface="Times New Roman"/>
              </a:rPr>
              <a:t> following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steps:</a:t>
            </a:r>
            <a:endParaRPr lang="en-US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Find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class-boundaries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adjusted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frequencies.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3973368"/>
            <a:ext cx="5343957" cy="241073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64695" y="2484296"/>
            <a:ext cx="6837256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>
              <a:lnSpc>
                <a:spcPts val="1390"/>
              </a:lnSpc>
              <a:spcBef>
                <a:spcPts val="1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Mark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class-boundaries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along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x-axis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adjusted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frequencies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along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y-axis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ts val="1390"/>
              </a:lnSpc>
              <a:spcBef>
                <a:spcPts val="185"/>
              </a:spcBef>
              <a:tabLst>
                <a:tab pos="240665" algn="l"/>
                <a:tab pos="2413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41300" marR="383540" indent="-228600">
              <a:lnSpc>
                <a:spcPts val="1310"/>
              </a:lnSpc>
              <a:spcBef>
                <a:spcPts val="2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Construct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rectangles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having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width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proportional 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class-interval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endParaRPr lang="en-US" spc="20" dirty="0" smtClean="0">
              <a:latin typeface="Times New Roman"/>
              <a:cs typeface="Times New Roman"/>
            </a:endParaRPr>
          </a:p>
          <a:p>
            <a:pPr marL="12700" marR="383540">
              <a:lnSpc>
                <a:spcPts val="1310"/>
              </a:lnSpc>
              <a:spcBef>
                <a:spcPts val="215"/>
              </a:spcBef>
              <a:tabLst>
                <a:tab pos="240665" algn="l"/>
                <a:tab pos="241300" algn="l"/>
              </a:tabLst>
            </a:pPr>
            <a:endParaRPr lang="en-US" spc="20" dirty="0">
              <a:latin typeface="Times New Roman"/>
              <a:cs typeface="Times New Roman"/>
            </a:endParaRPr>
          </a:p>
          <a:p>
            <a:pPr marL="12700" marR="383540">
              <a:lnSpc>
                <a:spcPts val="1310"/>
              </a:lnSpc>
              <a:spcBef>
                <a:spcPts val="215"/>
              </a:spcBef>
              <a:tabLst>
                <a:tab pos="240665" algn="l"/>
                <a:tab pos="241300" algn="l"/>
              </a:tabLst>
            </a:pPr>
            <a:r>
              <a:rPr lang="en-US" spc="20" dirty="0" smtClean="0">
                <a:latin typeface="Times New Roman"/>
                <a:cs typeface="Times New Roman"/>
              </a:rPr>
              <a:t>   </a:t>
            </a:r>
            <a:r>
              <a:rPr lang="en-US" dirty="0" smtClean="0">
                <a:latin typeface="Times New Roman"/>
                <a:cs typeface="Times New Roman"/>
              </a:rPr>
              <a:t>size </a:t>
            </a:r>
            <a:r>
              <a:rPr lang="en-US" spc="-285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heights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proportional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class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adjusted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frequencies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383540">
              <a:lnSpc>
                <a:spcPts val="1310"/>
              </a:lnSpc>
              <a:spcBef>
                <a:spcPts val="215"/>
              </a:spcBef>
              <a:tabLst>
                <a:tab pos="240665" algn="l"/>
                <a:tab pos="24130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951" y="3110859"/>
            <a:ext cx="4115157" cy="2725148"/>
          </a:xfrm>
          <a:prstGeom prst="rect">
            <a:avLst/>
          </a:prstGeom>
        </p:spPr>
      </p:pic>
      <p:sp>
        <p:nvSpPr>
          <p:cNvPr id="54" name="object 19"/>
          <p:cNvSpPr txBox="1"/>
          <p:nvPr/>
        </p:nvSpPr>
        <p:spPr>
          <a:xfrm>
            <a:off x="7801228" y="5877395"/>
            <a:ext cx="179536" cy="2876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10" dirty="0" smtClean="0">
                <a:latin typeface="Times New Roman"/>
                <a:cs typeface="Times New Roman"/>
              </a:rPr>
              <a:t>3</a:t>
            </a:r>
            <a:r>
              <a:rPr sz="1200" dirty="0" smtClean="0">
                <a:latin typeface="Times New Roman"/>
                <a:cs typeface="Times New Roman"/>
              </a:rPr>
              <a:t>9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5" name="object 20"/>
          <p:cNvSpPr txBox="1"/>
          <p:nvPr/>
        </p:nvSpPr>
        <p:spPr>
          <a:xfrm>
            <a:off x="8145212" y="5794913"/>
            <a:ext cx="402674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z="1200" spc="-15" dirty="0" smtClean="0">
                <a:latin typeface="Times New Roman"/>
                <a:cs typeface="Times New Roman"/>
              </a:rPr>
              <a:t>   </a:t>
            </a:r>
            <a:r>
              <a:rPr sz="1200" spc="-15" dirty="0" smtClean="0">
                <a:latin typeface="Times New Roman"/>
                <a:cs typeface="Times New Roman"/>
              </a:rPr>
              <a:t>53</a:t>
            </a:r>
            <a:r>
              <a:rPr lang="en-US" sz="1200" spc="-15" dirty="0">
                <a:latin typeface="Times New Roman"/>
                <a:cs typeface="Times New Roman"/>
              </a:rPr>
              <a:t>.</a:t>
            </a:r>
            <a:r>
              <a:rPr lang="en-US" sz="1200" spc="-15" dirty="0" smtClean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65"/>
              </a:spcBef>
            </a:pPr>
            <a:r>
              <a:rPr sz="1200" spc="-5" dirty="0" smtClean="0">
                <a:latin typeface="Times New Roman"/>
                <a:cs typeface="Times New Roman"/>
              </a:rPr>
              <a:t>4</a:t>
            </a:r>
            <a:r>
              <a:rPr sz="1200" dirty="0" smtClean="0">
                <a:latin typeface="Times New Roman"/>
                <a:cs typeface="Times New Roman"/>
              </a:rPr>
              <a:t>9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6" name="object 21"/>
          <p:cNvSpPr txBox="1"/>
          <p:nvPr/>
        </p:nvSpPr>
        <p:spPr>
          <a:xfrm>
            <a:off x="8811420" y="5915376"/>
            <a:ext cx="179536" cy="2876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10" dirty="0" smtClean="0">
                <a:latin typeface="Times New Roman"/>
                <a:cs typeface="Times New Roman"/>
              </a:rPr>
              <a:t>6</a:t>
            </a:r>
            <a:r>
              <a:rPr sz="1200" dirty="0" smtClean="0">
                <a:latin typeface="Times New Roman"/>
                <a:cs typeface="Times New Roman"/>
              </a:rPr>
              <a:t>4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7" name="object 22"/>
          <p:cNvSpPr txBox="1"/>
          <p:nvPr/>
        </p:nvSpPr>
        <p:spPr>
          <a:xfrm>
            <a:off x="9511650" y="5904592"/>
            <a:ext cx="179536" cy="2876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 smtClean="0">
                <a:latin typeface="Times New Roman"/>
                <a:cs typeface="Times New Roman"/>
              </a:rPr>
              <a:t>79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8" name="object 23"/>
          <p:cNvSpPr txBox="1"/>
          <p:nvPr/>
        </p:nvSpPr>
        <p:spPr>
          <a:xfrm>
            <a:off x="9954720" y="5915376"/>
            <a:ext cx="179536" cy="2876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10" dirty="0" smtClean="0">
                <a:latin typeface="Times New Roman"/>
                <a:cs typeface="Times New Roman"/>
              </a:rPr>
              <a:t>8</a:t>
            </a:r>
            <a:r>
              <a:rPr sz="1200" dirty="0" smtClean="0">
                <a:latin typeface="Times New Roman"/>
                <a:cs typeface="Times New Roman"/>
              </a:rPr>
              <a:t>9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9" name="object 24"/>
          <p:cNvSpPr txBox="1"/>
          <p:nvPr/>
        </p:nvSpPr>
        <p:spPr>
          <a:xfrm>
            <a:off x="10410633" y="5873336"/>
            <a:ext cx="179536" cy="2876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 smtClean="0">
                <a:latin typeface="Times New Roman"/>
                <a:cs typeface="Times New Roman"/>
              </a:rPr>
              <a:t>99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0" name="object 25"/>
          <p:cNvSpPr txBox="1"/>
          <p:nvPr/>
        </p:nvSpPr>
        <p:spPr>
          <a:xfrm>
            <a:off x="10822588" y="5863990"/>
            <a:ext cx="179536" cy="363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 smtClean="0">
                <a:latin typeface="Times New Roman"/>
                <a:cs typeface="Times New Roman"/>
              </a:rPr>
              <a:t>1</a:t>
            </a:r>
            <a:r>
              <a:rPr sz="1200" spc="10" dirty="0" smtClean="0">
                <a:latin typeface="Times New Roman"/>
                <a:cs typeface="Times New Roman"/>
              </a:rPr>
              <a:t>0</a:t>
            </a:r>
            <a:r>
              <a:rPr sz="1200" dirty="0" smtClean="0">
                <a:latin typeface="Times New Roman"/>
                <a:cs typeface="Times New Roman"/>
              </a:rPr>
              <a:t>9</a:t>
            </a:r>
            <a:r>
              <a:rPr lang="en-US" sz="1200" dirty="0" smtClean="0">
                <a:latin typeface="Times New Roman"/>
                <a:cs typeface="Times New Roman"/>
              </a:rPr>
              <a:t>.5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399" y="1213309"/>
            <a:ext cx="4985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pc="-5" dirty="0">
                <a:latin typeface="Times New Roman"/>
                <a:cs typeface="Times New Roman"/>
              </a:rPr>
              <a:t>Construct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Histogram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from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the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following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frequency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distribution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45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193964"/>
            <a:ext cx="9875520" cy="1356360"/>
          </a:xfrm>
        </p:spPr>
        <p:txBody>
          <a:bodyPr/>
          <a:lstStyle/>
          <a:p>
            <a:pPr algn="ctr"/>
            <a:r>
              <a:rPr lang="en-US" b="1" dirty="0" smtClean="0"/>
              <a:t>Frequency Polygon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14945"/>
            <a:ext cx="11000508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frequency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polygon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is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many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sided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closed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figure</a:t>
            </a:r>
            <a:r>
              <a:rPr lang="en-US" sz="32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It</a:t>
            </a:r>
            <a:r>
              <a:rPr lang="en-US" sz="32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3200" spc="3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constructed</a:t>
            </a:r>
            <a:r>
              <a:rPr lang="en-US" sz="3200" spc="2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plotting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frequencies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against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their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corresponding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marks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(mid-points) and then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joining the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resulting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points by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means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straight lines. </a:t>
            </a:r>
            <a:endParaRPr lang="en-US" sz="32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It </a:t>
            </a:r>
            <a:r>
              <a:rPr lang="en-US" sz="32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can also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be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obtained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by joining the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mid-points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of the tops of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rectangles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in the 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histograms.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3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2247" y="3267614"/>
            <a:ext cx="4556808" cy="2532624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0" y="247283"/>
            <a:ext cx="1113905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927100" marR="35560">
              <a:lnSpc>
                <a:spcPts val="1370"/>
              </a:lnSpc>
            </a:pP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Construct</a:t>
            </a:r>
            <a:r>
              <a:rPr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Frequency</a:t>
            </a:r>
            <a:r>
              <a:rPr sz="24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Polygon</a:t>
            </a:r>
            <a:r>
              <a:rPr sz="24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sz="24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4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following</a:t>
            </a:r>
            <a:r>
              <a:rPr sz="24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frequency </a:t>
            </a:r>
            <a:r>
              <a:rPr sz="2400" spc="-2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distribution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99276" y="10395822"/>
            <a:ext cx="22251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26060"/>
              </p:ext>
            </p:extLst>
          </p:nvPr>
        </p:nvGraphicFramePr>
        <p:xfrm>
          <a:off x="5569527" y="1683566"/>
          <a:ext cx="5971310" cy="1003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3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18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2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Limits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10-19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20-29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30-39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40-49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50-59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6"/>
          <p:cNvSpPr txBox="1"/>
          <p:nvPr/>
        </p:nvSpPr>
        <p:spPr>
          <a:xfrm>
            <a:off x="318654" y="1810735"/>
            <a:ext cx="514489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200" spc="-5" dirty="0" smtClean="0">
                <a:latin typeface="Times New Roman"/>
                <a:cs typeface="Times New Roman"/>
              </a:rPr>
              <a:t>    </a:t>
            </a:r>
            <a:r>
              <a:rPr sz="1400" spc="-5" dirty="0" smtClean="0">
                <a:latin typeface="Times New Roman"/>
                <a:cs typeface="Times New Roman"/>
              </a:rPr>
              <a:t>To</a:t>
            </a:r>
            <a:r>
              <a:rPr sz="1400" spc="5" dirty="0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Polygon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following steps: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 </a:t>
            </a:r>
            <a:r>
              <a:rPr sz="2000" spc="-5" dirty="0" smtClean="0">
                <a:latin typeface="Times New Roman"/>
                <a:cs typeface="Times New Roman"/>
              </a:rPr>
              <a:t>Find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class-marks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(mid-points).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10658"/>
              </p:ext>
            </p:extLst>
          </p:nvPr>
        </p:nvGraphicFramePr>
        <p:xfrm>
          <a:off x="1173705" y="4074581"/>
          <a:ext cx="3772367" cy="246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427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Limits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Mid-points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54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10-19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14.5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1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20-29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24.5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13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30-39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40-49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8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50-59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54.5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8"/>
          <p:cNvSpPr txBox="1"/>
          <p:nvPr/>
        </p:nvSpPr>
        <p:spPr>
          <a:xfrm>
            <a:off x="514598" y="2631246"/>
            <a:ext cx="5825505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Mark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mid-points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along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x-axis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frequencies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along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y-axis</a:t>
            </a:r>
            <a:r>
              <a:rPr sz="2000" spc="-5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Place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dot</a:t>
            </a:r>
            <a:r>
              <a:rPr sz="2000" spc="-5" dirty="0">
                <a:latin typeface="Times New Roman"/>
                <a:cs typeface="Times New Roman"/>
              </a:rPr>
              <a:t> against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mid-point 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frequency.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40665" algn="l"/>
                <a:tab pos="241300" algn="l"/>
              </a:tabLst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9"/>
          <p:cNvSpPr txBox="1"/>
          <p:nvPr/>
        </p:nvSpPr>
        <p:spPr>
          <a:xfrm flipH="1">
            <a:off x="7529730" y="5891912"/>
            <a:ext cx="89650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14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" name="object 10"/>
          <p:cNvSpPr txBox="1"/>
          <p:nvPr/>
        </p:nvSpPr>
        <p:spPr>
          <a:xfrm flipH="1">
            <a:off x="8444211" y="5891912"/>
            <a:ext cx="106982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24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11"/>
          <p:cNvSpPr txBox="1"/>
          <p:nvPr/>
        </p:nvSpPr>
        <p:spPr>
          <a:xfrm flipH="1">
            <a:off x="9113439" y="5877178"/>
            <a:ext cx="10643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1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2" name="object 12"/>
          <p:cNvSpPr txBox="1"/>
          <p:nvPr/>
        </p:nvSpPr>
        <p:spPr>
          <a:xfrm flipH="1">
            <a:off x="9931166" y="5890759"/>
            <a:ext cx="10643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1000" spc="-1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10586665" y="5877177"/>
            <a:ext cx="11047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4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262950" y="5517841"/>
            <a:ext cx="364365" cy="20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37273" y="5306291"/>
            <a:ext cx="401781" cy="42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5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0"/>
            <a:ext cx="9875520" cy="1356360"/>
          </a:xfrm>
        </p:spPr>
        <p:txBody>
          <a:bodyPr/>
          <a:lstStyle/>
          <a:p>
            <a:pPr algn="ctr"/>
            <a:r>
              <a:rPr lang="en-US" b="1" dirty="0" smtClean="0"/>
              <a:t>Cumulative Frequency Polygon(Ogive)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6291"/>
            <a:ext cx="9872871" cy="4599709"/>
          </a:xfrm>
        </p:spPr>
        <p:txBody>
          <a:bodyPr/>
          <a:lstStyle/>
          <a:p>
            <a:pPr marL="0" marR="5080" indent="0">
              <a:lnSpc>
                <a:spcPts val="1340"/>
              </a:lnSpc>
              <a:spcBef>
                <a:spcPts val="1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When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curve</a:t>
            </a: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based</a:t>
            </a:r>
            <a:r>
              <a:rPr lang="en-US" sz="2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cumulative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frequencies</a:t>
            </a:r>
            <a:r>
              <a:rPr lang="en-US" sz="24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then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it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called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</a:p>
          <a:p>
            <a:pPr marL="0" marR="5080" indent="0">
              <a:lnSpc>
                <a:spcPts val="1340"/>
              </a:lnSpc>
              <a:spcBef>
                <a:spcPts val="1600"/>
              </a:spcBef>
              <a:buNone/>
            </a:pP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cumulative </a:t>
            </a:r>
            <a:r>
              <a:rPr lang="en-US" sz="2400" spc="-28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frequency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polygon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or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ogive.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en-US" sz="24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Less</a:t>
            </a:r>
            <a:r>
              <a:rPr lang="en-US" sz="2400" spc="-2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Than</a:t>
            </a:r>
            <a:r>
              <a:rPr lang="en-US" sz="2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Type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More</a:t>
            </a:r>
            <a:r>
              <a:rPr lang="en-US" sz="24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Than</a:t>
            </a:r>
            <a:r>
              <a:rPr lang="en-US" sz="2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Type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799" y="2535383"/>
            <a:ext cx="6806310" cy="29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23" y="1129937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kern="10" dirty="0" smtClean="0">
                <a:ln w="9525">
                  <a:round/>
                  <a:headEnd/>
                  <a:tailEnd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sz="4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CA" sz="4400" b="1" dirty="0" smtClean="0">
                <a:solidFill>
                  <a:schemeClr val="tx1"/>
                </a:solidFill>
              </a:rPr>
              <a:t>Presentation of Data </a:t>
            </a:r>
            <a:endParaRPr lang="en-CA" sz="4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CA" sz="4400" b="1" dirty="0" smtClean="0">
                <a:solidFill>
                  <a:schemeClr val="tx1"/>
                </a:solidFill>
              </a:rPr>
              <a:t>(Graphs)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endParaRPr lang="en-US" sz="4400" b="1" kern="10" dirty="0">
              <a:ln w="9525">
                <a:round/>
                <a:headEnd/>
                <a:tailEnd/>
              </a:ln>
              <a:solidFill>
                <a:schemeClr val="tx1"/>
              </a:solidFill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7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15155"/>
          </a:xfrm>
        </p:spPr>
        <p:txBody>
          <a:bodyPr>
            <a:normAutofit fontScale="90000"/>
          </a:bodyPr>
          <a:lstStyle/>
          <a:p>
            <a:pPr marL="672465" indent="-203200">
              <a:lnSpc>
                <a:spcPct val="100000"/>
              </a:lnSpc>
              <a:spcBef>
                <a:spcPts val="210"/>
              </a:spcBef>
              <a:tabLst>
                <a:tab pos="673100" algn="l"/>
              </a:tabLst>
            </a:pPr>
            <a:r>
              <a:rPr lang="en-US" b="1" i="1" spc="-55" dirty="0" smtClean="0">
                <a:latin typeface="Georgia"/>
                <a:cs typeface="Georgia"/>
              </a:rPr>
              <a:t>            </a:t>
            </a:r>
            <a:r>
              <a:rPr lang="en-US" b="1" spc="-55" dirty="0" smtClean="0">
                <a:latin typeface="+mn-lt"/>
                <a:cs typeface="Georgia"/>
              </a:rPr>
              <a:t>Less</a:t>
            </a:r>
            <a:r>
              <a:rPr lang="en-US" b="1" spc="70" dirty="0" smtClean="0">
                <a:latin typeface="+mn-lt"/>
                <a:cs typeface="Georgia"/>
              </a:rPr>
              <a:t> </a:t>
            </a:r>
            <a:r>
              <a:rPr lang="en-US" b="1" spc="15" dirty="0">
                <a:latin typeface="+mn-lt"/>
                <a:cs typeface="Georgia"/>
              </a:rPr>
              <a:t>Than</a:t>
            </a:r>
            <a:r>
              <a:rPr lang="en-US" b="1" spc="70" dirty="0">
                <a:latin typeface="+mn-lt"/>
                <a:cs typeface="Georgia"/>
              </a:rPr>
              <a:t> </a:t>
            </a:r>
            <a:r>
              <a:rPr lang="en-US" b="1" spc="15" dirty="0" smtClean="0">
                <a:latin typeface="+mn-lt"/>
                <a:cs typeface="Georgia"/>
              </a:rPr>
              <a:t>Type</a:t>
            </a:r>
            <a:r>
              <a:rPr lang="en-US" b="1" dirty="0" smtClean="0">
                <a:latin typeface="+mn-lt"/>
                <a:cs typeface="Georgia"/>
              </a:rPr>
              <a:t> </a:t>
            </a:r>
            <a:r>
              <a:rPr lang="en-US" b="1" spc="-5" dirty="0" smtClean="0">
                <a:latin typeface="+mn-lt"/>
                <a:cs typeface="Times New Roman"/>
              </a:rPr>
              <a:t>Method</a:t>
            </a:r>
            <a:r>
              <a:rPr lang="en-US" sz="4000" dirty="0">
                <a:latin typeface="Times New Roman"/>
                <a:cs typeface="Times New Roman"/>
              </a:rPr>
              <a:t/>
            </a:r>
            <a:br>
              <a:rPr lang="en-US" sz="40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5" name="object 6"/>
          <p:cNvSpPr txBox="1"/>
          <p:nvPr/>
        </p:nvSpPr>
        <p:spPr>
          <a:xfrm>
            <a:off x="-110835" y="1423161"/>
            <a:ext cx="5677130" cy="86049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98500" marR="248285">
              <a:lnSpc>
                <a:spcPts val="134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 marL="698500" marR="248285">
              <a:lnSpc>
                <a:spcPts val="1340"/>
              </a:lnSpc>
            </a:pPr>
            <a:endParaRPr lang="en-US" sz="1600" spc="-5" dirty="0">
              <a:latin typeface="Times New Roman"/>
              <a:cs typeface="Times New Roman"/>
            </a:endParaRPr>
          </a:p>
          <a:p>
            <a:pPr marL="984250" marR="248285" indent="-285750">
              <a:lnSpc>
                <a:spcPts val="1340"/>
              </a:lnSpc>
              <a:buFont typeface="Wingdings" panose="05000000000000000000" pitchFamily="2" charset="2"/>
              <a:buChar char="q"/>
            </a:pPr>
            <a:r>
              <a:rPr sz="1600" spc="-5" dirty="0" smtClean="0">
                <a:latin typeface="Times New Roman"/>
                <a:cs typeface="Times New Roman"/>
              </a:rPr>
              <a:t>Construct</a:t>
            </a:r>
            <a:r>
              <a:rPr sz="1600" spc="60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Cumulative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Frequency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Polygon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(Ogive)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endParaRPr lang="en-US" sz="1600" spc="80" dirty="0" smtClean="0">
              <a:latin typeface="Times New Roman"/>
              <a:cs typeface="Times New Roman"/>
            </a:endParaRPr>
          </a:p>
          <a:p>
            <a:pPr marL="984250" marR="248285" indent="-285750">
              <a:lnSpc>
                <a:spcPts val="1340"/>
              </a:lnSpc>
              <a:buFont typeface="Wingdings" panose="05000000000000000000" pitchFamily="2" charset="2"/>
              <a:buChar char="q"/>
            </a:pPr>
            <a:endParaRPr lang="en-US" sz="1600" spc="80" dirty="0">
              <a:latin typeface="Times New Roman"/>
              <a:cs typeface="Times New Roman"/>
            </a:endParaRPr>
          </a:p>
          <a:p>
            <a:pPr marL="698500" marR="248285">
              <a:lnSpc>
                <a:spcPts val="1340"/>
              </a:lnSpc>
            </a:pPr>
            <a:r>
              <a:rPr sz="1600" spc="-5" dirty="0" smtClean="0">
                <a:latin typeface="Times New Roman"/>
                <a:cs typeface="Times New Roman"/>
              </a:rPr>
              <a:t>from</a:t>
            </a:r>
            <a:r>
              <a:rPr sz="1600" spc="75" dirty="0" smtClean="0">
                <a:latin typeface="Times New Roman"/>
                <a:cs typeface="Times New Roman"/>
              </a:rPr>
              <a:t> </a:t>
            </a:r>
            <a:r>
              <a:rPr sz="1600" dirty="0" smtClean="0">
                <a:latin typeface="Times New Roman"/>
                <a:cs typeface="Times New Roman"/>
              </a:rPr>
              <a:t>the </a:t>
            </a:r>
            <a:r>
              <a:rPr sz="1600" spc="-285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frequency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distribution: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85816"/>
              </p:ext>
            </p:extLst>
          </p:nvPr>
        </p:nvGraphicFramePr>
        <p:xfrm>
          <a:off x="6796288" y="1711637"/>
          <a:ext cx="4910802" cy="809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426">
                <a:tc gridSpan="2">
                  <a:txBody>
                    <a:bodyPr/>
                    <a:lstStyle/>
                    <a:p>
                      <a:pPr marL="6350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Limits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10-19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20-29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30-39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40-49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41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50-59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6350">
                        <a:lnSpc>
                          <a:spcPts val="132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8"/>
          <p:cNvSpPr txBox="1"/>
          <p:nvPr/>
        </p:nvSpPr>
        <p:spPr>
          <a:xfrm>
            <a:off x="345364" y="2552457"/>
            <a:ext cx="5955278" cy="56361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Cumulative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Polygon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(Ogive)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proceed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following </a:t>
            </a:r>
            <a:r>
              <a:rPr sz="1400" spc="-2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ts val="143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Find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class-boundaries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cumulative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frequencies.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52463"/>
              </p:ext>
            </p:extLst>
          </p:nvPr>
        </p:nvGraphicFramePr>
        <p:xfrm>
          <a:off x="1025727" y="4394702"/>
          <a:ext cx="5055033" cy="1742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97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42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sz="1200" spc="-15" dirty="0" smtClean="0">
                          <a:latin typeface="Times New Roman"/>
                          <a:cs typeface="Times New Roman"/>
                        </a:rPr>
                        <a:t>Limits</a:t>
                      </a:r>
                      <a:r>
                        <a:rPr lang="en-US" sz="12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70"/>
                        </a:lnSpc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Class-boundaries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ts val="134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marL="6350">
                        <a:lnSpc>
                          <a:spcPts val="125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10-19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5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9.5-19.5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20-29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19.5-29.5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30-39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29.5-39.5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marL="6350">
                        <a:lnSpc>
                          <a:spcPts val="129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40-49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29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ts val="129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29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39.5-49.5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50-59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49.5-59.5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4" y="3077466"/>
            <a:ext cx="4871126" cy="1213209"/>
          </a:xfrm>
          <a:prstGeom prst="rect">
            <a:avLst/>
          </a:prstGeom>
        </p:spPr>
      </p:pic>
      <p:pic>
        <p:nvPicPr>
          <p:cNvPr id="10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1512" y="2813944"/>
            <a:ext cx="4835000" cy="3161516"/>
          </a:xfrm>
          <a:prstGeom prst="rect">
            <a:avLst/>
          </a:prstGeom>
        </p:spPr>
      </p:pic>
      <p:sp>
        <p:nvSpPr>
          <p:cNvPr id="11" name="object 5"/>
          <p:cNvSpPr txBox="1"/>
          <p:nvPr/>
        </p:nvSpPr>
        <p:spPr>
          <a:xfrm>
            <a:off x="7765644" y="6085423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8543290" y="6085424"/>
            <a:ext cx="24765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5" dirty="0">
                <a:latin typeface="Times New Roman"/>
                <a:cs typeface="Times New Roman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9319666" y="6090712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39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9971582" y="6096604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49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10543504" y="6090712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59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95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0" y="1517868"/>
            <a:ext cx="6133108" cy="1188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83" y="4225636"/>
            <a:ext cx="4783726" cy="2087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83" y="2710792"/>
            <a:ext cx="4700423" cy="1251608"/>
          </a:xfrm>
          <a:prstGeom prst="rect">
            <a:avLst/>
          </a:prstGeom>
        </p:spPr>
      </p:pic>
      <p:pic>
        <p:nvPicPr>
          <p:cNvPr id="9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6463" y="2765682"/>
            <a:ext cx="4646688" cy="35136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14254" y="47399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spc="30" dirty="0">
                <a:solidFill>
                  <a:schemeClr val="tx2">
                    <a:lumMod val="60000"/>
                    <a:lumOff val="40000"/>
                  </a:schemeClr>
                </a:solidFill>
                <a:cs typeface="Georgia"/>
              </a:rPr>
              <a:t>More</a:t>
            </a:r>
            <a:r>
              <a:rPr lang="en-US" sz="4000" b="1" spc="70" dirty="0">
                <a:solidFill>
                  <a:schemeClr val="tx2">
                    <a:lumMod val="60000"/>
                    <a:lumOff val="40000"/>
                  </a:schemeClr>
                </a:solidFill>
                <a:cs typeface="Georgia"/>
              </a:rPr>
              <a:t> </a:t>
            </a:r>
            <a:r>
              <a:rPr lang="en-US" sz="4000" b="1" spc="15" dirty="0">
                <a:solidFill>
                  <a:schemeClr val="tx2">
                    <a:lumMod val="60000"/>
                    <a:lumOff val="40000"/>
                  </a:schemeClr>
                </a:solidFill>
                <a:cs typeface="Georgia"/>
              </a:rPr>
              <a:t>Than</a:t>
            </a:r>
            <a:r>
              <a:rPr lang="en-US" sz="4000" b="1" spc="70" dirty="0">
                <a:solidFill>
                  <a:schemeClr val="tx2">
                    <a:lumMod val="60000"/>
                    <a:lumOff val="40000"/>
                  </a:schemeClr>
                </a:solidFill>
                <a:cs typeface="Georgia"/>
              </a:rPr>
              <a:t> </a:t>
            </a:r>
            <a:r>
              <a:rPr lang="en-US" sz="4000" b="1" spc="15" dirty="0">
                <a:solidFill>
                  <a:schemeClr val="tx2">
                    <a:lumMod val="60000"/>
                    <a:lumOff val="40000"/>
                  </a:schemeClr>
                </a:solidFill>
                <a:cs typeface="Georgia"/>
              </a:rPr>
              <a:t>Type Method</a:t>
            </a:r>
            <a:r>
              <a:rPr lang="en-US" dirty="0">
                <a:latin typeface="Georgia"/>
                <a:cs typeface="Georgia"/>
              </a:rPr>
              <a:t/>
            </a:r>
            <a:br>
              <a:rPr lang="en-US" dirty="0">
                <a:latin typeface="Georgia"/>
                <a:cs typeface="Georgia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463" y="1621509"/>
            <a:ext cx="5291787" cy="981541"/>
          </a:xfrm>
          <a:prstGeom prst="rect">
            <a:avLst/>
          </a:prstGeom>
        </p:spPr>
      </p:pic>
      <p:sp>
        <p:nvSpPr>
          <p:cNvPr id="10" name="object 12"/>
          <p:cNvSpPr txBox="1"/>
          <p:nvPr/>
        </p:nvSpPr>
        <p:spPr>
          <a:xfrm>
            <a:off x="7389784" y="6224697"/>
            <a:ext cx="18478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8202063" y="6224697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8976267" y="6224697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29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9802263" y="6224697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39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10486552" y="6224697"/>
            <a:ext cx="24892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49</a:t>
            </a:r>
            <a:r>
              <a:rPr sz="1000" spc="-5" dirty="0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542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431" y="123800"/>
            <a:ext cx="8784771" cy="135636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Shapes of the Distributions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04" y="1161506"/>
            <a:ext cx="11443063" cy="6100354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</a:rPr>
              <a:t>Normal </a:t>
            </a:r>
            <a:r>
              <a:rPr lang="en-US" sz="2800" b="1" dirty="0">
                <a:solidFill>
                  <a:schemeClr val="tx1"/>
                </a:solidFill>
              </a:rPr>
              <a:t>Distribution (Bell Curve)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Symmetrical </a:t>
            </a:r>
            <a:r>
              <a:rPr lang="en-US" sz="2400" dirty="0">
                <a:solidFill>
                  <a:schemeClr val="tx1"/>
                </a:solidFill>
              </a:rPr>
              <a:t>with a peak at the mean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</a:rPr>
              <a:t>Skewed </a:t>
            </a:r>
            <a:r>
              <a:rPr lang="en-US" sz="2800" b="1" dirty="0">
                <a:solidFill>
                  <a:schemeClr val="tx1"/>
                </a:solidFill>
              </a:rPr>
              <a:t>Right Distribution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Long </a:t>
            </a:r>
            <a:r>
              <a:rPr lang="en-US" sz="2400" dirty="0">
                <a:solidFill>
                  <a:schemeClr val="tx1"/>
                </a:solidFill>
              </a:rPr>
              <a:t>tail on the right side.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</a:rPr>
              <a:t>Skewed </a:t>
            </a:r>
            <a:r>
              <a:rPr lang="en-US" sz="2800" b="1" dirty="0">
                <a:solidFill>
                  <a:schemeClr val="tx1"/>
                </a:solidFill>
              </a:rPr>
              <a:t>Left Distribution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ong </a:t>
            </a:r>
            <a:r>
              <a:rPr lang="en-US" sz="2400" dirty="0">
                <a:solidFill>
                  <a:schemeClr val="tx1"/>
                </a:solidFill>
              </a:rPr>
              <a:t>tail on the left side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</a:rPr>
              <a:t>Uniform </a:t>
            </a:r>
            <a:r>
              <a:rPr lang="en-US" sz="2800" b="1" dirty="0">
                <a:solidFill>
                  <a:schemeClr val="tx1"/>
                </a:solidFill>
              </a:rPr>
              <a:t>Distribution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 </a:t>
            </a:r>
            <a:r>
              <a:rPr lang="en-US" sz="2400" dirty="0">
                <a:solidFill>
                  <a:schemeClr val="tx1"/>
                </a:solidFill>
              </a:rPr>
              <a:t>values equally likely.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</a:rPr>
              <a:t>Bimodal </a:t>
            </a:r>
            <a:r>
              <a:rPr lang="en-US" sz="2800" b="1" dirty="0">
                <a:solidFill>
                  <a:schemeClr val="tx1"/>
                </a:solidFill>
              </a:rPr>
              <a:t>Distribution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wo </a:t>
            </a:r>
            <a:r>
              <a:rPr lang="en-US" sz="2400" dirty="0">
                <a:solidFill>
                  <a:schemeClr val="tx1"/>
                </a:solidFill>
              </a:rPr>
              <a:t>distinct peaks.</a:t>
            </a:r>
          </a:p>
          <a:p>
            <a:pPr marL="2743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959429"/>
            <a:ext cx="9640388" cy="3870705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09" y="306482"/>
            <a:ext cx="8797290" cy="1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79" y="217714"/>
            <a:ext cx="8575766" cy="1356360"/>
          </a:xfrm>
        </p:spPr>
        <p:txBody>
          <a:bodyPr/>
          <a:lstStyle/>
          <a:p>
            <a:r>
              <a:rPr lang="en-US" b="1" dirty="0" smtClean="0"/>
              <a:t>Graphical 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7" y="1574074"/>
            <a:ext cx="10088408" cy="491816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Graphical </a:t>
            </a:r>
            <a:r>
              <a:rPr lang="en-US" sz="3200" dirty="0">
                <a:solidFill>
                  <a:schemeClr val="tx1"/>
                </a:solidFill>
              </a:rPr>
              <a:t>presentation of frequency distributions facilitate easy understanding of data presentation and </a:t>
            </a:r>
            <a:r>
              <a:rPr lang="en-US" sz="3200" dirty="0" smtClean="0">
                <a:solidFill>
                  <a:schemeClr val="tx1"/>
                </a:solidFill>
              </a:rPr>
              <a:t>interpretation.</a:t>
            </a:r>
          </a:p>
          <a:p>
            <a:pPr marL="4572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shape of the graph gives an exact idea of the variations of the distribution </a:t>
            </a:r>
            <a:r>
              <a:rPr lang="en-US" sz="3200" dirty="0" smtClean="0">
                <a:solidFill>
                  <a:schemeClr val="tx1"/>
                </a:solidFill>
              </a:rPr>
              <a:t>trends.</a:t>
            </a:r>
          </a:p>
          <a:p>
            <a:pPr marL="4572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Categorical Data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Quantitative Data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382" y="178526"/>
            <a:ext cx="8549640" cy="1356360"/>
          </a:xfrm>
        </p:spPr>
        <p:txBody>
          <a:bodyPr/>
          <a:lstStyle/>
          <a:p>
            <a:r>
              <a:rPr lang="en-US" b="1" dirty="0" smtClean="0"/>
              <a:t>Categorical Data-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8" y="1534885"/>
            <a:ext cx="9872871" cy="4787537"/>
          </a:xfrm>
        </p:spPr>
        <p:txBody>
          <a:bodyPr>
            <a:normAutofit lnSpcReduction="10000"/>
          </a:bodyPr>
          <a:lstStyle/>
          <a:p>
            <a:pPr marL="241300" indent="0">
              <a:lnSpc>
                <a:spcPct val="100000"/>
              </a:lnSpc>
              <a:buNone/>
              <a:tabLst>
                <a:tab pos="469265" algn="l"/>
                <a:tab pos="469900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Categorical data charts are used to represent and visualize data that falls into distinct categories or groups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241300" indent="0">
              <a:lnSpc>
                <a:spcPct val="100000"/>
              </a:lnSpc>
              <a:buNone/>
              <a:tabLst>
                <a:tab pos="469265" algn="l"/>
                <a:tab pos="469900" algn="l"/>
              </a:tabLst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241300" indent="0">
              <a:lnSpc>
                <a:spcPct val="100000"/>
              </a:lnSpc>
              <a:buNone/>
              <a:tabLst>
                <a:tab pos="469265" algn="l"/>
                <a:tab pos="469900" algn="l"/>
              </a:tabLst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Here are some common types of charts for presenting categorical data:</a:t>
            </a:r>
            <a:endParaRPr lang="en-US" sz="32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en-US" sz="3200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32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3200" b="1" spc="-3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Charts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Pie</a:t>
            </a:r>
            <a:r>
              <a:rPr lang="en-US" sz="3200" b="1" spc="-3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r>
              <a:rPr lang="en-US" sz="32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32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Circle</a:t>
            </a:r>
            <a:r>
              <a:rPr lang="en-US" sz="32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Diagram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439783"/>
            <a:ext cx="9875520" cy="1356360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b="1" i="1" spc="30" dirty="0">
                <a:latin typeface="Georgia"/>
                <a:cs typeface="Georgia"/>
              </a:rPr>
              <a:t> Bar</a:t>
            </a:r>
            <a:r>
              <a:rPr lang="en-US" b="1" i="1" spc="60" dirty="0">
                <a:latin typeface="Georgia"/>
                <a:cs typeface="Georgia"/>
              </a:rPr>
              <a:t> </a:t>
            </a:r>
            <a:r>
              <a:rPr lang="en-US" b="1" i="1" spc="-10" dirty="0">
                <a:latin typeface="Georgia"/>
                <a:cs typeface="Georgia"/>
              </a:rPr>
              <a:t>Charts</a:t>
            </a:r>
            <a:r>
              <a:rPr lang="en-US" dirty="0">
                <a:latin typeface="Georgia"/>
                <a:cs typeface="Georgia"/>
              </a:rPr>
              <a:t/>
            </a:r>
            <a:br>
              <a:rPr lang="en-US" dirty="0">
                <a:latin typeface="Georgia"/>
                <a:cs typeface="Georgi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6732"/>
            <a:ext cx="9872871" cy="4593771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</a:rPr>
              <a:t>Summarizes categorical data.</a:t>
            </a:r>
          </a:p>
          <a:p>
            <a:r>
              <a:rPr lang="en-US" altLang="en-US" sz="3600" dirty="0">
                <a:solidFill>
                  <a:schemeClr val="tx1"/>
                </a:solidFill>
              </a:rPr>
              <a:t>Horizontal axis represents categories, while vertical axis represents either counts (“</a:t>
            </a:r>
            <a:r>
              <a:rPr lang="en-US" altLang="en-US" sz="3600" b="1" dirty="0">
                <a:solidFill>
                  <a:schemeClr val="tx1"/>
                </a:solidFill>
              </a:rPr>
              <a:t>frequencies</a:t>
            </a:r>
            <a:r>
              <a:rPr lang="en-US" altLang="en-US" sz="3600" dirty="0">
                <a:solidFill>
                  <a:schemeClr val="tx1"/>
                </a:solidFill>
              </a:rPr>
              <a:t>”) or percentages (“</a:t>
            </a:r>
            <a:r>
              <a:rPr lang="en-US" altLang="en-US" sz="3600" b="1" dirty="0">
                <a:solidFill>
                  <a:schemeClr val="tx1"/>
                </a:solidFill>
              </a:rPr>
              <a:t>relative frequencies</a:t>
            </a:r>
            <a:r>
              <a:rPr lang="en-US" altLang="en-US" sz="3600" dirty="0">
                <a:solidFill>
                  <a:schemeClr val="tx1"/>
                </a:solidFill>
              </a:rPr>
              <a:t>”).</a:t>
            </a:r>
          </a:p>
          <a:p>
            <a:r>
              <a:rPr lang="en-US" altLang="en-US" sz="3600" dirty="0">
                <a:solidFill>
                  <a:schemeClr val="tx1"/>
                </a:solidFill>
              </a:rPr>
              <a:t>Used to illustrate the differences in percentages (or counts) between categories.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0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514" y="437868"/>
            <a:ext cx="9875520" cy="1356360"/>
          </a:xfrm>
        </p:spPr>
        <p:txBody>
          <a:bodyPr/>
          <a:lstStyle/>
          <a:p>
            <a:r>
              <a:rPr lang="en-US" b="1" i="1" spc="30" dirty="0" smtClean="0">
                <a:latin typeface="Georgia"/>
                <a:cs typeface="Georgia"/>
              </a:rPr>
              <a:t>               Bar</a:t>
            </a:r>
            <a:r>
              <a:rPr lang="en-US" b="1" i="1" spc="60" dirty="0" smtClean="0">
                <a:latin typeface="Georgia"/>
                <a:cs typeface="Georgia"/>
              </a:rPr>
              <a:t> </a:t>
            </a:r>
            <a:r>
              <a:rPr lang="en-US" b="1" i="1" spc="-10" dirty="0">
                <a:latin typeface="Georgia"/>
                <a:cs typeface="Georgia"/>
              </a:rPr>
              <a:t>Charts</a:t>
            </a:r>
            <a:r>
              <a:rPr lang="en-US" dirty="0">
                <a:latin typeface="Georgia"/>
                <a:cs typeface="Georgia"/>
              </a:rPr>
              <a:t/>
            </a:r>
            <a:br>
              <a:rPr lang="en-US" dirty="0">
                <a:latin typeface="Georgia"/>
                <a:cs typeface="Georgi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661" y="1358537"/>
            <a:ext cx="9872871" cy="4724400"/>
          </a:xfrm>
        </p:spPr>
        <p:txBody>
          <a:bodyPr/>
          <a:lstStyle/>
          <a:p>
            <a:pPr marL="241300" indent="0">
              <a:lnSpc>
                <a:spcPct val="100000"/>
              </a:lnSpc>
              <a:spcBef>
                <a:spcPts val="1540"/>
              </a:spcBef>
              <a:buNone/>
              <a:tabLst>
                <a:tab pos="469265" algn="l"/>
                <a:tab pos="469900" algn="l"/>
              </a:tabLst>
            </a:pP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There are three types of Bar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harts which are:</a:t>
            </a:r>
          </a:p>
          <a:p>
            <a:pPr marL="469900" indent="-228600">
              <a:lnSpc>
                <a:spcPct val="100000"/>
              </a:lnSpc>
              <a:spcBef>
                <a:spcPts val="15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Simple</a:t>
            </a:r>
            <a:r>
              <a:rPr lang="en-US" sz="2400" b="1" spc="-2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b="1" spc="-1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Multiple</a:t>
            </a:r>
            <a:r>
              <a:rPr lang="en-US" sz="24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2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Cluster</a:t>
            </a:r>
            <a:r>
              <a:rPr lang="en-US" sz="2400" b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Component</a:t>
            </a:r>
            <a:r>
              <a:rPr lang="en-US" sz="2400" b="1" spc="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r>
              <a:rPr lang="en-US" sz="2400" b="1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or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Subdivided</a:t>
            </a:r>
            <a:r>
              <a:rPr lang="en-US" sz="2400" b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b="1" spc="1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r>
              <a:rPr lang="en-US" sz="2400" b="1" spc="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2400" b="1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Staked</a:t>
            </a:r>
            <a:r>
              <a:rPr lang="en-US" sz="2400" b="1" spc="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b="1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9" y="3612403"/>
            <a:ext cx="7576457" cy="30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2824"/>
            <a:ext cx="9875520" cy="1356360"/>
          </a:xfrm>
        </p:spPr>
        <p:txBody>
          <a:bodyPr/>
          <a:lstStyle/>
          <a:p>
            <a:pPr algn="ctr"/>
            <a:r>
              <a:rPr lang="en-US" b="1" spc="-5" dirty="0">
                <a:latin typeface="Times New Roman"/>
                <a:cs typeface="Times New Roman"/>
              </a:rPr>
              <a:t>Simple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Bar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Chart</a:t>
            </a:r>
            <a:r>
              <a:rPr lang="en-US" b="1" dirty="0">
                <a:latin typeface="Times New Roman"/>
                <a:cs typeface="Times New Roman"/>
              </a:rPr>
              <a:t/>
            </a:r>
            <a:br>
              <a:rPr lang="en-US" b="1" dirty="0">
                <a:latin typeface="Times New Roman"/>
                <a:cs typeface="Times New Roman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88720"/>
            <a:ext cx="9872871" cy="4907280"/>
          </a:xfrm>
        </p:spPr>
        <p:txBody>
          <a:bodyPr/>
          <a:lstStyle/>
          <a:p>
            <a:pPr marL="45720" indent="0">
              <a:buNone/>
            </a:pPr>
            <a:endParaRPr lang="en-US" sz="24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This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chart consists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vertical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or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horizontal bars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equal width. The length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bars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represents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magnitude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values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variable i.e.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lengths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bars vary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depending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on the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size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data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values.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following</a:t>
            </a:r>
            <a:r>
              <a:rPr lang="en-US"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table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gives</a:t>
            </a:r>
            <a:r>
              <a:rPr lang="en-US" sz="20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population</a:t>
            </a:r>
            <a:r>
              <a:rPr lang="en-US"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Punjab.</a:t>
            </a:r>
            <a:r>
              <a:rPr lang="en-US"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Draw</a:t>
            </a:r>
            <a:r>
              <a:rPr lang="en-US" sz="20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0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imple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  <a:r>
              <a:rPr lang="en-US" sz="20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ar </a:t>
            </a:r>
            <a:r>
              <a:rPr lang="en-US" sz="2000" spc="-28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20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hart</a:t>
            </a: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3816137"/>
            <a:ext cx="4761145" cy="2153197"/>
          </a:xfrm>
          <a:prstGeom prst="rect">
            <a:avLst/>
          </a:prstGeom>
        </p:spPr>
      </p:pic>
      <p:pic>
        <p:nvPicPr>
          <p:cNvPr id="5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1489" y="3469026"/>
            <a:ext cx="4230280" cy="2315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8629" y="5697668"/>
            <a:ext cx="3445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0345" algn="ctr">
              <a:lnSpc>
                <a:spcPct val="100000"/>
              </a:lnSpc>
              <a:spcBef>
                <a:spcPts val="315"/>
              </a:spcBef>
              <a:tabLst>
                <a:tab pos="689610" algn="l"/>
              </a:tabLst>
            </a:pPr>
            <a:r>
              <a:rPr lang="en-US" dirty="0">
                <a:latin typeface="Times New Roman"/>
                <a:cs typeface="Times New Roman"/>
              </a:rPr>
              <a:t>1998	</a:t>
            </a:r>
            <a:r>
              <a:rPr lang="en-US" dirty="0" smtClean="0">
                <a:latin typeface="Times New Roman"/>
                <a:cs typeface="Times New Roman"/>
              </a:rPr>
              <a:t>    1999</a:t>
            </a:r>
            <a:r>
              <a:rPr lang="en-US" spc="27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2000</a:t>
            </a:r>
            <a:r>
              <a:rPr lang="en-US" spc="37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2001</a:t>
            </a:r>
            <a:r>
              <a:rPr lang="en-US" spc="46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2002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1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97" y="20270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Multiple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Bar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Chart</a:t>
            </a:r>
            <a:endParaRPr lang="en-US" b="1" dirty="0"/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84816" y="3465268"/>
            <a:ext cx="54864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513" y="1222641"/>
            <a:ext cx="107246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/>
                <a:cs typeface="Times New Roman"/>
              </a:rPr>
              <a:t>By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</a:t>
            </a:r>
            <a:r>
              <a:rPr lang="en-US" sz="2400" spc="-5" dirty="0" smtClean="0">
                <a:latin typeface="Times New Roman"/>
                <a:cs typeface="Times New Roman"/>
              </a:rPr>
              <a:t>ultiple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</a:t>
            </a:r>
            <a:r>
              <a:rPr lang="en-US" sz="2400" spc="-5" dirty="0" smtClean="0">
                <a:latin typeface="Times New Roman"/>
                <a:cs typeface="Times New Roman"/>
              </a:rPr>
              <a:t>ar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latin typeface="Times New Roman"/>
                <a:cs typeface="Times New Roman"/>
              </a:rPr>
              <a:t>harts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two</a:t>
            </a:r>
            <a:r>
              <a:rPr lang="en-US" sz="2400" dirty="0">
                <a:latin typeface="Times New Roman"/>
                <a:cs typeface="Times New Roman"/>
              </a:rPr>
              <a:t> or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more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sets</a:t>
            </a:r>
            <a:r>
              <a:rPr lang="en-US" sz="2400" dirty="0">
                <a:latin typeface="Times New Roman"/>
                <a:cs typeface="Times New Roman"/>
              </a:rPr>
              <a:t> 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inter-related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</a:t>
            </a:r>
            <a:r>
              <a:rPr lang="en-US" sz="2400" spc="2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represented.</a:t>
            </a:r>
            <a:r>
              <a:rPr lang="en-US" sz="2400" spc="2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technique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dirty="0" smtClean="0">
                <a:latin typeface="Times New Roman"/>
                <a:cs typeface="Times New Roman"/>
              </a:rPr>
              <a:t>Simple </a:t>
            </a:r>
            <a:r>
              <a:rPr lang="en-US" sz="2400" spc="-5" dirty="0">
                <a:latin typeface="Times New Roman"/>
                <a:cs typeface="Times New Roman"/>
              </a:rPr>
              <a:t>B</a:t>
            </a:r>
            <a:r>
              <a:rPr lang="en-US" sz="2400" spc="-5" dirty="0" smtClean="0">
                <a:latin typeface="Times New Roman"/>
                <a:cs typeface="Times New Roman"/>
              </a:rPr>
              <a:t>ar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latin typeface="Times New Roman"/>
                <a:cs typeface="Times New Roman"/>
              </a:rPr>
              <a:t>hart </a:t>
            </a:r>
            <a:r>
              <a:rPr lang="en-US" sz="2400" dirty="0">
                <a:latin typeface="Times New Roman"/>
                <a:cs typeface="Times New Roman"/>
              </a:rPr>
              <a:t>is </a:t>
            </a:r>
            <a:r>
              <a:rPr lang="en-US" sz="2400" spc="-5" dirty="0">
                <a:latin typeface="Times New Roman"/>
                <a:cs typeface="Times New Roman"/>
              </a:rPr>
              <a:t>used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-5" dirty="0">
                <a:latin typeface="Times New Roman"/>
                <a:cs typeface="Times New Roman"/>
              </a:rPr>
              <a:t>draw </a:t>
            </a:r>
            <a:r>
              <a:rPr lang="en-US" sz="2400" dirty="0">
                <a:latin typeface="Times New Roman"/>
                <a:cs typeface="Times New Roman"/>
              </a:rPr>
              <a:t>this </a:t>
            </a:r>
            <a:r>
              <a:rPr lang="en-US" sz="2400" spc="-5" dirty="0">
                <a:latin typeface="Times New Roman"/>
                <a:cs typeface="Times New Roman"/>
              </a:rPr>
              <a:t>chart </a:t>
            </a:r>
            <a:r>
              <a:rPr lang="en-US" sz="2400" dirty="0">
                <a:latin typeface="Times New Roman"/>
                <a:cs typeface="Times New Roman"/>
              </a:rPr>
              <a:t>but the </a:t>
            </a:r>
            <a:r>
              <a:rPr lang="en-US" sz="2400" spc="-5" dirty="0">
                <a:latin typeface="Times New Roman"/>
                <a:cs typeface="Times New Roman"/>
              </a:rPr>
              <a:t>difference </a:t>
            </a:r>
            <a:r>
              <a:rPr lang="en-US" sz="2400" dirty="0">
                <a:latin typeface="Times New Roman"/>
                <a:cs typeface="Times New Roman"/>
              </a:rPr>
              <a:t>is </a:t>
            </a:r>
            <a:r>
              <a:rPr lang="en-US" sz="2400" spc="-5" dirty="0">
                <a:latin typeface="Times New Roman"/>
                <a:cs typeface="Times New Roman"/>
              </a:rPr>
              <a:t>that we </a:t>
            </a:r>
            <a:r>
              <a:rPr lang="en-US" sz="2400" dirty="0">
                <a:latin typeface="Times New Roman"/>
                <a:cs typeface="Times New Roman"/>
              </a:rPr>
              <a:t>use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different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shades,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colors</a:t>
            </a:r>
            <a:r>
              <a:rPr lang="en-US" sz="2400" spc="2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1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dots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1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distinguish</a:t>
            </a:r>
            <a:r>
              <a:rPr lang="en-US" sz="2400" spc="20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between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different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phenomena.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Multiple </a:t>
            </a:r>
            <a:r>
              <a:rPr lang="en-US" sz="2400" spc="-2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</a:t>
            </a:r>
            <a:r>
              <a:rPr lang="en-US" sz="2400" spc="-5" dirty="0" smtClean="0">
                <a:latin typeface="Times New Roman"/>
                <a:cs typeface="Times New Roman"/>
              </a:rPr>
              <a:t>ar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spc="-5" dirty="0" smtClean="0">
                <a:latin typeface="Times New Roman"/>
                <a:cs typeface="Times New Roman"/>
              </a:rPr>
              <a:t>harts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facilities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comparison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between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more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phenomenon.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6290" y="3151731"/>
            <a:ext cx="10027537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marR="328295" indent="-342900">
              <a:lnSpc>
                <a:spcPts val="1340"/>
              </a:lnSpc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following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table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gives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imports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exports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Pakistan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for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year </a:t>
            </a:r>
            <a:r>
              <a:rPr lang="en-US" sz="2000" spc="-28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1992-93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927100" marR="328295">
              <a:lnSpc>
                <a:spcPts val="134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927100" marR="328295">
              <a:lnSpc>
                <a:spcPts val="134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1996-97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Draw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</a:t>
            </a:r>
            <a:r>
              <a:rPr lang="en-US" sz="2000" spc="-5" dirty="0" smtClean="0">
                <a:latin typeface="Times New Roman"/>
                <a:cs typeface="Times New Roman"/>
              </a:rPr>
              <a:t>ultiple </a:t>
            </a:r>
            <a:r>
              <a:rPr lang="en-US" sz="2000" spc="-5" dirty="0">
                <a:latin typeface="Times New Roman"/>
                <a:cs typeface="Times New Roman"/>
              </a:rPr>
              <a:t>B</a:t>
            </a:r>
            <a:r>
              <a:rPr lang="en-US" sz="2000" spc="-5" dirty="0" smtClean="0">
                <a:latin typeface="Times New Roman"/>
                <a:cs typeface="Times New Roman"/>
              </a:rPr>
              <a:t>ar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lang="en-US" sz="2000" spc="-5" dirty="0" smtClean="0">
                <a:latin typeface="Times New Roman"/>
                <a:cs typeface="Times New Roman"/>
              </a:rPr>
              <a:t>hart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55" y="4142955"/>
            <a:ext cx="4371305" cy="23802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89352" y="5977748"/>
            <a:ext cx="448309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19</a:t>
            </a:r>
            <a:r>
              <a:rPr sz="1000" spc="-15" dirty="0">
                <a:latin typeface="Times New Roman"/>
                <a:cs typeface="Times New Roman"/>
              </a:rPr>
              <a:t>9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5" dirty="0">
                <a:latin typeface="Times New Roman"/>
                <a:cs typeface="Times New Roman"/>
              </a:rPr>
              <a:t>-</a:t>
            </a:r>
            <a:r>
              <a:rPr sz="1000" dirty="0">
                <a:latin typeface="Times New Roman"/>
                <a:cs typeface="Times New Roman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7164" y="5979869"/>
            <a:ext cx="43815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1</a:t>
            </a:r>
            <a:r>
              <a:rPr sz="1000" spc="-15" dirty="0">
                <a:latin typeface="Times New Roman"/>
                <a:cs typeface="Times New Roman"/>
              </a:rPr>
              <a:t>993</a:t>
            </a:r>
            <a:r>
              <a:rPr sz="1000" spc="-10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9</a:t>
            </a:r>
            <a:r>
              <a:rPr sz="1000" spc="-25" dirty="0">
                <a:latin typeface="Times New Roman"/>
                <a:cs typeface="Times New Roman"/>
              </a:rPr>
              <a:t>4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2372" y="5977748"/>
            <a:ext cx="97663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1994-95</a:t>
            </a:r>
            <a:r>
              <a:rPr sz="1000" spc="215" dirty="0">
                <a:latin typeface="Times New Roman"/>
                <a:cs typeface="Times New Roman"/>
              </a:rPr>
              <a:t>  </a:t>
            </a:r>
            <a:r>
              <a:rPr sz="1000" spc="-15" dirty="0">
                <a:latin typeface="Times New Roman"/>
                <a:cs typeface="Times New Roman"/>
              </a:rPr>
              <a:t>1995-96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9149" y="5977747"/>
            <a:ext cx="448309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19</a:t>
            </a:r>
            <a:r>
              <a:rPr sz="1000" spc="-15" dirty="0">
                <a:latin typeface="Times New Roman"/>
                <a:cs typeface="Times New Roman"/>
              </a:rPr>
              <a:t>9</a:t>
            </a:r>
            <a:r>
              <a:rPr sz="1000" dirty="0">
                <a:latin typeface="Times New Roman"/>
                <a:cs typeface="Times New Roman"/>
              </a:rPr>
              <a:t>6</a:t>
            </a:r>
            <a:r>
              <a:rPr sz="1000" spc="-15" dirty="0">
                <a:latin typeface="Times New Roman"/>
                <a:cs typeface="Times New Roman"/>
              </a:rPr>
              <a:t>-</a:t>
            </a:r>
            <a:r>
              <a:rPr sz="1000" dirty="0">
                <a:latin typeface="Times New Roman"/>
                <a:cs typeface="Times New Roman"/>
              </a:rPr>
              <a:t>9</a:t>
            </a:r>
            <a:r>
              <a:rPr sz="1000" spc="-5" dirty="0">
                <a:latin typeface="Times New Roman"/>
                <a:cs typeface="Times New Roman"/>
              </a:rPr>
              <a:t>7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43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5" y="137159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         </a:t>
            </a:r>
          </a:p>
          <a:p>
            <a:pPr marL="45720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                                         </a:t>
            </a:r>
            <a:r>
              <a:rPr lang="en-US" sz="4400" b="1" dirty="0" smtClean="0">
                <a:latin typeface="Times New Roman"/>
                <a:cs typeface="Times New Roman"/>
              </a:rPr>
              <a:t>Multiple</a:t>
            </a:r>
            <a:r>
              <a:rPr lang="en-US" sz="4400" b="1" spc="-25" dirty="0" smtClean="0"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latin typeface="Times New Roman"/>
                <a:cs typeface="Times New Roman"/>
              </a:rPr>
              <a:t>Bar</a:t>
            </a:r>
            <a:r>
              <a:rPr lang="en-US" sz="4400" b="1" dirty="0"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latin typeface="Times New Roman"/>
                <a:cs typeface="Times New Roman"/>
              </a:rPr>
              <a:t>Chart</a:t>
            </a:r>
            <a:endParaRPr lang="en-US" sz="4400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" indent="0">
              <a:buNone/>
            </a:pPr>
            <a:endParaRPr lang="en-US" sz="24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Construct</a:t>
            </a:r>
            <a:r>
              <a:rPr lang="en-US" sz="2400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Multiple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Bar</a:t>
            </a: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Chart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show the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population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cities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given </a:t>
            </a:r>
            <a:r>
              <a:rPr lang="en-US" sz="2400" spc="-2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2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following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table: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577675"/>
            <a:ext cx="4598125" cy="2267323"/>
          </a:xfrm>
          <a:prstGeom prst="rect">
            <a:avLst/>
          </a:prstGeom>
        </p:spPr>
      </p:pic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3415" y="2827478"/>
            <a:ext cx="4989576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38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342</TotalTime>
  <Words>1252</Words>
  <Application>Microsoft Office PowerPoint</Application>
  <PresentationFormat>Widescreen</PresentationFormat>
  <Paragraphs>331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Corbel</vt:lpstr>
      <vt:lpstr>Georgia</vt:lpstr>
      <vt:lpstr>Symbol</vt:lpstr>
      <vt:lpstr>Times New Roman</vt:lpstr>
      <vt:lpstr>Trebuchet MS</vt:lpstr>
      <vt:lpstr>Wingdings</vt:lpstr>
      <vt:lpstr>Basis</vt:lpstr>
      <vt:lpstr>  Probability &amp; Statistics  </vt:lpstr>
      <vt:lpstr>PowerPoint Presentation</vt:lpstr>
      <vt:lpstr>Graphical Presentation</vt:lpstr>
      <vt:lpstr>Categorical Data- Graphs</vt:lpstr>
      <vt:lpstr>                            Bar Charts </vt:lpstr>
      <vt:lpstr>               Bar Charts </vt:lpstr>
      <vt:lpstr>Simple Bar Chart </vt:lpstr>
      <vt:lpstr>Multiple Bar Chart</vt:lpstr>
      <vt:lpstr>PowerPoint Presentation</vt:lpstr>
      <vt:lpstr>               Component Bar Chart</vt:lpstr>
      <vt:lpstr>Pie Chart</vt:lpstr>
      <vt:lpstr>PowerPoint Presentation</vt:lpstr>
      <vt:lpstr>Quantitative Data- Graphs</vt:lpstr>
      <vt:lpstr>Histogram</vt:lpstr>
      <vt:lpstr>PowerPoint Presentation</vt:lpstr>
      <vt:lpstr>PowerPoint Presentation</vt:lpstr>
      <vt:lpstr>Frequency Polygon</vt:lpstr>
      <vt:lpstr>PowerPoint Presentation</vt:lpstr>
      <vt:lpstr>Cumulative Frequency Polygon(Ogive)</vt:lpstr>
      <vt:lpstr>            Less Than Type Method </vt:lpstr>
      <vt:lpstr>PowerPoint Presentation</vt:lpstr>
      <vt:lpstr>  Shapes of the Distributions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53</cp:revision>
  <dcterms:created xsi:type="dcterms:W3CDTF">2023-09-09T21:10:56Z</dcterms:created>
  <dcterms:modified xsi:type="dcterms:W3CDTF">2023-09-10T11:08:00Z</dcterms:modified>
</cp:coreProperties>
</file>