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0"/>
  </p:notesMasterIdLst>
  <p:sldIdLst>
    <p:sldId id="256" r:id="rId2"/>
    <p:sldId id="260" r:id="rId3"/>
    <p:sldId id="322" r:id="rId4"/>
    <p:sldId id="310" r:id="rId5"/>
    <p:sldId id="259" r:id="rId6"/>
    <p:sldId id="261" r:id="rId7"/>
    <p:sldId id="258" r:id="rId8"/>
    <p:sldId id="275" r:id="rId9"/>
    <p:sldId id="276" r:id="rId10"/>
    <p:sldId id="277" r:id="rId11"/>
    <p:sldId id="278" r:id="rId12"/>
    <p:sldId id="281" r:id="rId13"/>
    <p:sldId id="325" r:id="rId14"/>
    <p:sldId id="316" r:id="rId15"/>
    <p:sldId id="317" r:id="rId16"/>
    <p:sldId id="318" r:id="rId17"/>
    <p:sldId id="320" r:id="rId18"/>
    <p:sldId id="263" r:id="rId19"/>
    <p:sldId id="286" r:id="rId20"/>
    <p:sldId id="287" r:id="rId21"/>
    <p:sldId id="326" r:id="rId22"/>
    <p:sldId id="288" r:id="rId23"/>
    <p:sldId id="280" r:id="rId24"/>
    <p:sldId id="327" r:id="rId25"/>
    <p:sldId id="328" r:id="rId26"/>
    <p:sldId id="306" r:id="rId27"/>
    <p:sldId id="307" r:id="rId28"/>
    <p:sldId id="331" r:id="rId29"/>
    <p:sldId id="308" r:id="rId30"/>
    <p:sldId id="330" r:id="rId31"/>
    <p:sldId id="309" r:id="rId32"/>
    <p:sldId id="337" r:id="rId33"/>
    <p:sldId id="332" r:id="rId34"/>
    <p:sldId id="329" r:id="rId35"/>
    <p:sldId id="338" r:id="rId36"/>
    <p:sldId id="333" r:id="rId37"/>
    <p:sldId id="334" r:id="rId38"/>
    <p:sldId id="335" r:id="rId39"/>
    <p:sldId id="264" r:id="rId40"/>
    <p:sldId id="296" r:id="rId41"/>
    <p:sldId id="297" r:id="rId42"/>
    <p:sldId id="273" r:id="rId43"/>
    <p:sldId id="298" r:id="rId44"/>
    <p:sldId id="299" r:id="rId45"/>
    <p:sldId id="323" r:id="rId46"/>
    <p:sldId id="336" r:id="rId47"/>
    <p:sldId id="304" r:id="rId48"/>
    <p:sldId id="2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6B3D2-CBC0-4E09-B17F-937008FB7F9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B542-F9F9-4C24-B513-100DE304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732E9-33E9-4F1B-B32B-0E635C0E0E7D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934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EC3EC-AA49-4E63-941A-047B31CA7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122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FB0138-94B7-4D07-BEB5-2A2BF86AD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6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74563-F0B7-47F3-9575-8E7BE3199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7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55081-9EB2-44BD-828F-408CC7E67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8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0DBE7C-F4C2-4945-9A5D-83830A9E619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35D5F62-2E77-4899-AB25-576ADCA2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28" y="1757587"/>
            <a:ext cx="9966960" cy="239640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itchFamily="18" charset="0"/>
              </a:rPr>
              <a:t> </a:t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b="1" kern="10" dirty="0">
                <a:ln w="9525">
                  <a:round/>
                  <a:headEnd/>
                  <a:tailEnd/>
                </a:ln>
                <a:cs typeface="Times New Roman"/>
              </a:rPr>
              <a:t>Probability &amp; Statistics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931" y="3278776"/>
            <a:ext cx="9144000" cy="119525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80808"/>
                </a:solidFill>
              </a:rPr>
              <a:t> 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b="1" dirty="0">
              <a:solidFill>
                <a:srgbClr val="080808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Rijah Khan</a:t>
            </a:r>
          </a:p>
          <a:p>
            <a:endParaRPr lang="en-US" sz="14400" dirty="0">
              <a:solidFill>
                <a:schemeClr val="bg1"/>
              </a:solidFill>
            </a:endParaRPr>
          </a:p>
          <a:p>
            <a:endParaRPr lang="en-US" sz="14400" dirty="0">
              <a:solidFill>
                <a:schemeClr val="bg1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Cyber Security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1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74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84455"/>
              </p:ext>
            </p:extLst>
          </p:nvPr>
        </p:nvGraphicFramePr>
        <p:xfrm>
          <a:off x="1773238" y="437815"/>
          <a:ext cx="8532812" cy="4002423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Interval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Midpoint (x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CA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Cumulative Frequency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CA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0 - 1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x 0.5 =  32.0 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2 - 3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 x 2.5 = 230.0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4 - 5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 x 4.5 = 634.5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6 -7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 x 6.5 = 559.0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8 - 9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 x 8.5 = 603.5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10 - 11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489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x 10.5 = 367.5 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12 - 13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CA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x 12.5 = </a:t>
                      </a: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137.5</a:t>
                      </a:r>
                      <a:endParaRPr kumimoji="0" lang="en-CA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788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92021"/>
              </p:ext>
            </p:extLst>
          </p:nvPr>
        </p:nvGraphicFramePr>
        <p:xfrm>
          <a:off x="4690269" y="4381500"/>
          <a:ext cx="14049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3" imgW="748975" imgH="342751" progId="Equation.3">
                  <p:embed/>
                </p:oleObj>
              </mc:Choice>
              <mc:Fallback>
                <p:oleObj name="Equation" r:id="rId3" imgW="748975" imgH="342751" progId="Equation.3">
                  <p:embed/>
                  <p:pic>
                    <p:nvPicPr>
                      <p:cNvPr id="31788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269" y="4381500"/>
                        <a:ext cx="14049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9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180196"/>
              </p:ext>
            </p:extLst>
          </p:nvPr>
        </p:nvGraphicFramePr>
        <p:xfrm>
          <a:off x="8301038" y="4433254"/>
          <a:ext cx="200501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31789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4433254"/>
                        <a:ext cx="200501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7" name="Text Box 177"/>
          <p:cNvSpPr txBox="1">
            <a:spLocks noChangeArrowheads="1"/>
          </p:cNvSpPr>
          <p:nvPr/>
        </p:nvSpPr>
        <p:spPr bwMode="auto">
          <a:xfrm>
            <a:off x="587829" y="5024438"/>
            <a:ext cx="74846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Find the midpoints and cumulative frequencies for the intervals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Calculate the midpoints times frequency for each interval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Determine the sum of frequency and </a:t>
            </a:r>
            <a:r>
              <a:rPr lang="en-US" altLang="en-US" sz="2000" b="1" i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b="1" i="1" baseline="-250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endParaRPr lang="en-CA" altLang="en-US" sz="2000" b="1" i="1" baseline="-2500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8" name="Rectangle 178"/>
          <p:cNvSpPr>
            <a:spLocks noChangeArrowheads="1"/>
          </p:cNvSpPr>
          <p:nvPr/>
        </p:nvSpPr>
        <p:spPr bwMode="auto">
          <a:xfrm>
            <a:off x="3071018" y="496553"/>
            <a:ext cx="1619250" cy="4119562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53779" name="Rectangle 179"/>
          <p:cNvSpPr>
            <a:spLocks noChangeArrowheads="1"/>
          </p:cNvSpPr>
          <p:nvPr/>
        </p:nvSpPr>
        <p:spPr bwMode="auto">
          <a:xfrm>
            <a:off x="6310313" y="496553"/>
            <a:ext cx="1619250" cy="4119562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53780" name="Rectangle 180"/>
          <p:cNvSpPr>
            <a:spLocks noChangeArrowheads="1"/>
          </p:cNvSpPr>
          <p:nvPr/>
        </p:nvSpPr>
        <p:spPr bwMode="auto">
          <a:xfrm>
            <a:off x="8046312" y="261938"/>
            <a:ext cx="2233612" cy="47625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53781" name="Rectangle 181"/>
          <p:cNvSpPr>
            <a:spLocks noChangeArrowheads="1"/>
          </p:cNvSpPr>
          <p:nvPr/>
        </p:nvSpPr>
        <p:spPr bwMode="auto">
          <a:xfrm>
            <a:off x="4690268" y="4356101"/>
            <a:ext cx="1620045" cy="745491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53782" name="Rectangle 182"/>
          <p:cNvSpPr>
            <a:spLocks noChangeArrowheads="1"/>
          </p:cNvSpPr>
          <p:nvPr/>
        </p:nvSpPr>
        <p:spPr bwMode="auto">
          <a:xfrm>
            <a:off x="7931150" y="4381501"/>
            <a:ext cx="2413000" cy="760413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153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53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8" grpId="0" animBg="1"/>
      <p:bldP spid="153778" grpId="1" animBg="1"/>
      <p:bldP spid="153779" grpId="0" animBg="1"/>
      <p:bldP spid="153779" grpId="1" animBg="1"/>
      <p:bldP spid="153780" grpId="0" animBg="1"/>
      <p:bldP spid="153780" grpId="1" animBg="1"/>
      <p:bldP spid="153781" grpId="0" animBg="1"/>
      <p:bldP spid="1537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9696289"/>
              </p:ext>
            </p:extLst>
          </p:nvPr>
        </p:nvGraphicFramePr>
        <p:xfrm>
          <a:off x="1627188" y="901700"/>
          <a:ext cx="1620837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3" imgW="685800" imgH="660240" progId="Equation.3">
                  <p:embed/>
                </p:oleObj>
              </mc:Choice>
              <mc:Fallback>
                <p:oleObj name="Equation" r:id="rId3" imgW="685800" imgH="660240" progId="Equation.3">
                  <p:embed/>
                  <p:pic>
                    <p:nvPicPr>
                      <p:cNvPr id="3277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901700"/>
                        <a:ext cx="1620837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0593289"/>
              </p:ext>
            </p:extLst>
          </p:nvPr>
        </p:nvGraphicFramePr>
        <p:xfrm>
          <a:off x="1664493" y="2642394"/>
          <a:ext cx="15478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3277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3" y="2642394"/>
                        <a:ext cx="154781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98157133"/>
              </p:ext>
            </p:extLst>
          </p:nvPr>
        </p:nvGraphicFramePr>
        <p:xfrm>
          <a:off x="1797049" y="4392286"/>
          <a:ext cx="12827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7" imgW="342720" imgH="177480" progId="Equation.3">
                  <p:embed/>
                </p:oleObj>
              </mc:Choice>
              <mc:Fallback>
                <p:oleObj name="Equation" r:id="rId7" imgW="342720" imgH="177480" progId="Equation.3">
                  <p:embed/>
                  <p:pic>
                    <p:nvPicPr>
                      <p:cNvPr id="3277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49" y="4392286"/>
                        <a:ext cx="12827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3418114" y="4232742"/>
            <a:ext cx="7113588" cy="98425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 mean number of viewing hours for this group was approximately five hours.</a:t>
            </a: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74701"/>
              </p:ext>
            </p:extLst>
          </p:nvPr>
        </p:nvGraphicFramePr>
        <p:xfrm>
          <a:off x="6910251" y="2913017"/>
          <a:ext cx="4702628" cy="151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1714320" imgH="482400" progId="Equation.DSMT4">
                  <p:embed/>
                </p:oleObj>
              </mc:Choice>
              <mc:Fallback>
                <p:oleObj name="Equation" r:id="rId3" imgW="1714320" imgH="48240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251" y="2913017"/>
                        <a:ext cx="4702628" cy="151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3509" y="1463040"/>
            <a:ext cx="6596742" cy="48416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0240" y="540322"/>
            <a:ext cx="7707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48342"/>
            <a:ext cx="9875520" cy="1356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Merits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Demerits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Arithmetic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1162594"/>
            <a:ext cx="11351623" cy="547333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Merits </a:t>
            </a:r>
            <a:r>
              <a:rPr lang="en-US" sz="3200" b="1" u="sng" dirty="0" smtClean="0">
                <a:solidFill>
                  <a:schemeClr val="tx1"/>
                </a:solidFill>
              </a:rPr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of </a:t>
            </a:r>
            <a:r>
              <a:rPr lang="en-US" sz="3200" b="1" u="sng" dirty="0" smtClean="0">
                <a:solidFill>
                  <a:schemeClr val="tx1"/>
                </a:solidFill>
              </a:rPr>
              <a:t> Arithmetic </a:t>
            </a:r>
            <a:r>
              <a:rPr lang="en-US" sz="3200" b="1" u="sng" dirty="0">
                <a:solidFill>
                  <a:schemeClr val="tx1"/>
                </a:solidFill>
              </a:rPr>
              <a:t>Mean:</a:t>
            </a:r>
            <a:endParaRPr lang="en-US" sz="3200" u="sng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Easy </a:t>
            </a:r>
            <a:r>
              <a:rPr lang="en-US" sz="2400" b="1" dirty="0" smtClean="0">
                <a:solidFill>
                  <a:schemeClr val="tx1"/>
                </a:solidFill>
              </a:rPr>
              <a:t>Understanding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Uses All </a:t>
            </a:r>
            <a:r>
              <a:rPr lang="en-US" sz="2400" b="1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Statistical </a:t>
            </a:r>
            <a:r>
              <a:rPr lang="en-US" sz="2400" b="1" dirty="0" smtClean="0">
                <a:solidFill>
                  <a:schemeClr val="tx1"/>
                </a:solidFill>
              </a:rPr>
              <a:t>Properties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Balances </a:t>
            </a:r>
            <a:r>
              <a:rPr lang="en-US" sz="2400" b="1" dirty="0" smtClean="0">
                <a:solidFill>
                  <a:schemeClr val="tx1"/>
                </a:solidFill>
              </a:rPr>
              <a:t>Deviations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Preserves </a:t>
            </a:r>
            <a:r>
              <a:rPr lang="en-US" sz="2400" b="1" dirty="0" smtClean="0">
                <a:solidFill>
                  <a:schemeClr val="tx1"/>
                </a:solidFill>
              </a:rPr>
              <a:t>Information</a:t>
            </a:r>
            <a:endParaRPr 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300" b="1" u="sng" dirty="0">
                <a:solidFill>
                  <a:schemeClr val="tx1"/>
                </a:solidFill>
              </a:rPr>
              <a:t>Demerits </a:t>
            </a:r>
            <a:r>
              <a:rPr lang="en-US" sz="3300" b="1" u="sng" dirty="0" smtClean="0">
                <a:solidFill>
                  <a:schemeClr val="tx1"/>
                </a:solidFill>
              </a:rPr>
              <a:t>of  Arithmetic </a:t>
            </a:r>
            <a:r>
              <a:rPr lang="en-US" sz="3300" b="1" u="sng" dirty="0">
                <a:solidFill>
                  <a:schemeClr val="tx1"/>
                </a:solidFill>
              </a:rPr>
              <a:t>Mean:</a:t>
            </a:r>
            <a:endParaRPr lang="en-US" sz="3300" u="sng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Sensitive to </a:t>
            </a:r>
            <a:r>
              <a:rPr lang="en-US" sz="2400" b="1" dirty="0" smtClean="0">
                <a:solidFill>
                  <a:schemeClr val="tx1"/>
                </a:solidFill>
              </a:rPr>
              <a:t>Outliers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Not </a:t>
            </a:r>
            <a:r>
              <a:rPr lang="en-US" sz="2400" b="1" dirty="0" smtClean="0">
                <a:solidFill>
                  <a:schemeClr val="tx1"/>
                </a:solidFill>
              </a:rPr>
              <a:t>Robust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May Not Be a Data </a:t>
            </a:r>
            <a:r>
              <a:rPr lang="en-US" sz="2400" b="1" dirty="0" smtClean="0">
                <a:solidFill>
                  <a:schemeClr val="tx1"/>
                </a:solidFill>
              </a:rPr>
              <a:t>Point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Not for Categorical </a:t>
            </a:r>
            <a:r>
              <a:rPr lang="en-US" sz="2400" b="1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Loss of </a:t>
            </a:r>
            <a:r>
              <a:rPr lang="en-US" sz="2400" b="1" dirty="0" smtClean="0">
                <a:solidFill>
                  <a:schemeClr val="tx1"/>
                </a:solidFill>
              </a:rPr>
              <a:t>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2755" y="23213"/>
            <a:ext cx="10509069" cy="135636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b="1" dirty="0" smtClean="0"/>
              <a:t>Weighted Arithmetic Mean</a:t>
            </a:r>
            <a:endParaRPr lang="en-US" altLang="en-US" b="1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52697" y="1379573"/>
            <a:ext cx="1115568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3200" dirty="0" smtClean="0"/>
              <a:t> The Weighted </a:t>
            </a:r>
            <a:r>
              <a:rPr lang="en-US" sz="3200" dirty="0"/>
              <a:t>A</a:t>
            </a:r>
            <a:r>
              <a:rPr lang="en-US" sz="3200" dirty="0" smtClean="0"/>
              <a:t>rithmetic Mean is </a:t>
            </a:r>
            <a:r>
              <a:rPr lang="en-US" sz="3200" dirty="0"/>
              <a:t>a statistical measure that incorporates different weights assigned to each value in a dataset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 It </a:t>
            </a:r>
            <a:r>
              <a:rPr lang="en-US" sz="3200" dirty="0"/>
              <a:t>is calculated by multiplying each value by its respective weight, summing these weighted values, and then dividing by the sum of the weights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 Used where  </a:t>
            </a:r>
            <a:r>
              <a:rPr lang="en-US" sz="3200" dirty="0"/>
              <a:t>all values are </a:t>
            </a:r>
            <a:r>
              <a:rPr lang="en-US" sz="3200" dirty="0" smtClean="0"/>
              <a:t>not equal </a:t>
            </a:r>
            <a:r>
              <a:rPr lang="en-US" sz="3200" dirty="0"/>
              <a:t>in significance.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13361"/>
              </p:ext>
            </p:extLst>
          </p:nvPr>
        </p:nvGraphicFramePr>
        <p:xfrm>
          <a:off x="1276441" y="1219993"/>
          <a:ext cx="529272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" name="Equation" r:id="rId3" imgW="1765300" imgH="1104900" progId="Equation.3">
                  <p:embed/>
                </p:oleObj>
              </mc:Choice>
              <mc:Fallback>
                <p:oleObj name="Equation" r:id="rId3" imgW="1765300" imgH="1104900" progId="Equation.3">
                  <p:embed/>
                  <p:pic>
                    <p:nvPicPr>
                      <p:cNvPr id="2457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41" y="1219993"/>
                        <a:ext cx="5292725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15124" y="2806200"/>
            <a:ext cx="6372225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sum of the weighted values.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0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sum of the various weighting factors.</a:t>
            </a:r>
            <a:endParaRPr lang="el-GR" altLang="en-US" sz="28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1524001" y="2614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7" name="Rectangle 16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45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76687"/>
              </p:ext>
            </p:extLst>
          </p:nvPr>
        </p:nvGraphicFramePr>
        <p:xfrm>
          <a:off x="4318137" y="2748290"/>
          <a:ext cx="12969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5" name="Equation" r:id="rId5" imgW="457281" imgH="333543" progId="Equation.3">
                  <p:embed/>
                </p:oleObj>
              </mc:Choice>
              <mc:Fallback>
                <p:oleObj name="Equation" r:id="rId5" imgW="457281" imgH="333543" progId="Equation.3">
                  <p:embed/>
                  <p:pic>
                    <p:nvPicPr>
                      <p:cNvPr id="245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137" y="2748290"/>
                        <a:ext cx="12969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20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45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73923"/>
              </p:ext>
            </p:extLst>
          </p:nvPr>
        </p:nvGraphicFramePr>
        <p:xfrm>
          <a:off x="4498318" y="3576310"/>
          <a:ext cx="9366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" name="Equation" r:id="rId7" imgW="361967" imgH="333543" progId="Equation.3">
                  <p:embed/>
                </p:oleObj>
              </mc:Choice>
              <mc:Fallback>
                <p:oleObj name="Equation" r:id="rId7" imgW="361967" imgH="333543" progId="Equation.3">
                  <p:embed/>
                  <p:pic>
                    <p:nvPicPr>
                      <p:cNvPr id="245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318" y="3576310"/>
                        <a:ext cx="9366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7228" y="0"/>
            <a:ext cx="9875520" cy="135636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b="1" dirty="0" smtClean="0"/>
              <a:t>      Example</a:t>
            </a:r>
            <a:endParaRPr lang="en-US" altLang="en-US" b="1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365760" y="1118872"/>
            <a:ext cx="10972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The averages (means) of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five Cyber </a:t>
            </a:r>
            <a:r>
              <a:rPr lang="en-US" altLang="en-US" sz="2800" dirty="0">
                <a:latin typeface="Times New Roman" panose="02020603050405020304" pitchFamily="18" charset="0"/>
              </a:rPr>
              <a:t>classes are 69, 72, 66, 75, and 78.  If the class sizes were 26, 33, 25, 35, and 37 respectively, determine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the weighted arithmetic mean for </a:t>
            </a:r>
            <a:r>
              <a:rPr lang="en-US" altLang="en-US" sz="2800" dirty="0">
                <a:latin typeface="Times New Roman" panose="02020603050405020304" pitchFamily="18" charset="0"/>
              </a:rPr>
              <a:t>the entire grade.</a:t>
            </a:r>
            <a:endParaRPr lang="en-CA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93492"/>
              </p:ext>
            </p:extLst>
          </p:nvPr>
        </p:nvGraphicFramePr>
        <p:xfrm>
          <a:off x="2167188" y="2475232"/>
          <a:ext cx="6415110" cy="4046906"/>
        </p:xfrm>
        <a:graphic>
          <a:graphicData uri="http://schemas.openxmlformats.org/drawingml/2006/table">
            <a:tbl>
              <a:tblPr/>
              <a:tblGrid>
                <a:gridCol w="213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6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Classes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Mean, 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CA" sz="2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 Factor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Size,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CA" sz="2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69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1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267085"/>
              </p:ext>
            </p:extLst>
          </p:nvPr>
        </p:nvGraphicFramePr>
        <p:xfrm>
          <a:off x="1708732" y="1031548"/>
          <a:ext cx="739616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" name="Equation" r:id="rId3" imgW="3060700" imgH="1066800" progId="Equation.3">
                  <p:embed/>
                </p:oleObj>
              </mc:Choice>
              <mc:Fallback>
                <p:oleObj name="Equation" r:id="rId3" imgW="3060700" imgH="1066800" progId="Equation.3">
                  <p:embed/>
                  <p:pic>
                    <p:nvPicPr>
                      <p:cNvPr id="2765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031548"/>
                        <a:ext cx="739616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95530308"/>
              </p:ext>
            </p:extLst>
          </p:nvPr>
        </p:nvGraphicFramePr>
        <p:xfrm>
          <a:off x="2357574" y="4016375"/>
          <a:ext cx="11874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" name="Equation" r:id="rId5" imgW="571252" imgH="393529" progId="Equation.3">
                  <p:embed/>
                </p:oleObj>
              </mc:Choice>
              <mc:Fallback>
                <p:oleObj name="Equation" r:id="rId5" imgW="571252" imgH="393529" progId="Equation.3">
                  <p:embed/>
                  <p:pic>
                    <p:nvPicPr>
                      <p:cNvPr id="2765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574" y="4016375"/>
                        <a:ext cx="11874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31780639"/>
              </p:ext>
            </p:extLst>
          </p:nvPr>
        </p:nvGraphicFramePr>
        <p:xfrm>
          <a:off x="2448061" y="5334954"/>
          <a:ext cx="10064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0" name="Equation" r:id="rId7" imgW="431425" imgH="177646" progId="Equation.3">
                  <p:embed/>
                </p:oleObj>
              </mc:Choice>
              <mc:Fallback>
                <p:oleObj name="Equation" r:id="rId7" imgW="431425" imgH="177646" progId="Equation.3">
                  <p:embed/>
                  <p:pic>
                    <p:nvPicPr>
                      <p:cNvPr id="2765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061" y="5334954"/>
                        <a:ext cx="10064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1524001" y="2614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>
            <a:off x="4132399" y="5049997"/>
            <a:ext cx="3708400" cy="98425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 average for the entire grade is 72.6%</a:t>
            </a: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0338" y="137160"/>
            <a:ext cx="9875520" cy="1356360"/>
          </a:xfrm>
        </p:spPr>
        <p:txBody>
          <a:bodyPr/>
          <a:lstStyle/>
          <a:p>
            <a:pPr eaLnBrk="1" hangingPunct="1"/>
            <a:r>
              <a:rPr lang="en-CA" altLang="en-US" b="1" dirty="0" smtClean="0"/>
              <a:t>Median</a:t>
            </a:r>
            <a:endParaRPr lang="en-US" altLang="en-US" b="1" dirty="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001484" y="1663046"/>
            <a:ext cx="9618617" cy="5068888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3600" dirty="0">
                <a:solidFill>
                  <a:schemeClr val="tx1"/>
                </a:solidFill>
              </a:rPr>
              <a:t>The median is the middle </a:t>
            </a:r>
            <a:r>
              <a:rPr lang="en-CA" altLang="en-US" sz="3600" dirty="0" smtClean="0">
                <a:solidFill>
                  <a:schemeClr val="tx1"/>
                </a:solidFill>
              </a:rPr>
              <a:t>value </a:t>
            </a:r>
            <a:r>
              <a:rPr lang="en-CA" altLang="en-US" sz="3600" dirty="0">
                <a:solidFill>
                  <a:schemeClr val="tx1"/>
                </a:solidFill>
              </a:rPr>
              <a:t>in an ordered list</a:t>
            </a:r>
            <a:r>
              <a:rPr lang="en-CA" altLang="en-US" sz="3600" dirty="0" smtClean="0">
                <a:solidFill>
                  <a:schemeClr val="tx1"/>
                </a:solidFill>
              </a:rPr>
              <a:t>.</a:t>
            </a:r>
          </a:p>
          <a:p>
            <a:pPr marL="45720" indent="0" eaLnBrk="1" hangingPunct="1">
              <a:buNone/>
            </a:pPr>
            <a:endParaRPr lang="en-CA" altLang="en-US" sz="36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altLang="en-US" sz="3600" dirty="0" smtClean="0">
                <a:solidFill>
                  <a:schemeClr val="tx1"/>
                </a:solidFill>
              </a:rPr>
              <a:t>It </a:t>
            </a:r>
            <a:r>
              <a:rPr lang="en-US" altLang="en-US" sz="3600" dirty="0">
                <a:solidFill>
                  <a:schemeClr val="tx1"/>
                </a:solidFill>
              </a:rPr>
              <a:t>is the </a:t>
            </a:r>
            <a:r>
              <a:rPr lang="en-US" altLang="en-US" sz="3600" dirty="0" smtClean="0">
                <a:solidFill>
                  <a:schemeClr val="tx1"/>
                </a:solidFill>
              </a:rPr>
              <a:t>value </a:t>
            </a:r>
            <a:r>
              <a:rPr lang="en-US" altLang="en-US" sz="3600" dirty="0">
                <a:solidFill>
                  <a:schemeClr val="tx1"/>
                </a:solidFill>
              </a:rPr>
              <a:t>in the middle; half of the </a:t>
            </a:r>
            <a:r>
              <a:rPr lang="en-US" altLang="en-US" sz="3600" dirty="0" smtClean="0">
                <a:solidFill>
                  <a:schemeClr val="tx1"/>
                </a:solidFill>
              </a:rPr>
              <a:t>values </a:t>
            </a:r>
            <a:r>
              <a:rPr lang="en-US" altLang="en-US" sz="3600" dirty="0">
                <a:solidFill>
                  <a:schemeClr val="tx1"/>
                </a:solidFill>
              </a:rPr>
              <a:t>are larger than the median and half of the </a:t>
            </a:r>
            <a:r>
              <a:rPr lang="en-US" altLang="en-US" sz="3600" dirty="0" smtClean="0">
                <a:solidFill>
                  <a:schemeClr val="tx1"/>
                </a:solidFill>
              </a:rPr>
              <a:t>values </a:t>
            </a:r>
            <a:r>
              <a:rPr lang="en-US" altLang="en-US" sz="3600" dirty="0">
                <a:solidFill>
                  <a:schemeClr val="tx1"/>
                </a:solidFill>
              </a:rPr>
              <a:t>are smaller than the </a:t>
            </a:r>
            <a:r>
              <a:rPr lang="en-US" altLang="en-US" sz="3600" dirty="0" smtClean="0">
                <a:solidFill>
                  <a:schemeClr val="tx1"/>
                </a:solidFill>
              </a:rPr>
              <a:t>median.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altLang="en-US" sz="3600" dirty="0" smtClean="0">
              <a:solidFill>
                <a:schemeClr val="tx1"/>
              </a:solidFill>
            </a:endParaRPr>
          </a:p>
          <a:p>
            <a:r>
              <a:rPr lang="en-US" altLang="en-US" sz="3600" dirty="0" smtClean="0">
                <a:solidFill>
                  <a:schemeClr val="tx1"/>
                </a:solidFill>
              </a:rPr>
              <a:t>The </a:t>
            </a:r>
            <a:r>
              <a:rPr lang="en-US" altLang="en-US" sz="3600" dirty="0">
                <a:solidFill>
                  <a:schemeClr val="tx1"/>
                </a:solidFill>
              </a:rPr>
              <a:t>median is simply another name for the 50</a:t>
            </a:r>
            <a:r>
              <a:rPr lang="en-US" altLang="en-US" sz="3600" baseline="30000" dirty="0">
                <a:solidFill>
                  <a:schemeClr val="tx1"/>
                </a:solidFill>
              </a:rPr>
              <a:t>th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percentile.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eaLnBrk="1" hangingPunct="1"/>
            <a:endParaRPr lang="en-CA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422906-3C7C-4D2C-88BF-E8F5B6C7D54C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288" y="0"/>
            <a:ext cx="8745583" cy="1356360"/>
          </a:xfrm>
        </p:spPr>
        <p:txBody>
          <a:bodyPr/>
          <a:lstStyle/>
          <a:p>
            <a:r>
              <a:rPr lang="en-US" altLang="en-US" b="1" dirty="0"/>
              <a:t>Median for Ungrouped Data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40" y="1356360"/>
            <a:ext cx="10874829" cy="486746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274320" lvl="1" indent="0" algn="just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3600" u="sng" dirty="0">
                <a:solidFill>
                  <a:schemeClr val="tx1"/>
                </a:solidFill>
              </a:rPr>
              <a:t>If n is odd, the median is the middle </a:t>
            </a:r>
            <a:r>
              <a:rPr lang="en-US" altLang="en-US" sz="3600" u="sng" dirty="0" smtClean="0">
                <a:solidFill>
                  <a:schemeClr val="tx1"/>
                </a:solidFill>
              </a:rPr>
              <a:t>number</a:t>
            </a:r>
            <a:endParaRPr lang="en-US" altLang="en-US" sz="3600" u="sng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</a:rPr>
              <a:t>What is the median of the following scores: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10   8   14   15   7   3   3   8   12   10   9</a:t>
            </a:r>
          </a:p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</a:rPr>
              <a:t>Sort the scores: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15   14   12   10   10   9   8   8   7   3   3</a:t>
            </a:r>
          </a:p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</a:rPr>
              <a:t>Determine the middle score: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middle = (n + 1) / </a:t>
            </a:r>
            <a:r>
              <a:rPr lang="en-US" altLang="en-US" sz="2800" dirty="0" smtClean="0">
                <a:solidFill>
                  <a:schemeClr val="tx1"/>
                </a:solidFill>
              </a:rPr>
              <a:t>2th </a:t>
            </a:r>
            <a:r>
              <a:rPr lang="en-US" altLang="en-US" sz="2800" dirty="0" smtClean="0">
                <a:solidFill>
                  <a:schemeClr val="tx1"/>
                </a:solidFill>
              </a:rPr>
              <a:t>= (11 + 1) / </a:t>
            </a:r>
            <a:r>
              <a:rPr lang="en-US" altLang="en-US" sz="2800" dirty="0" smtClean="0">
                <a:solidFill>
                  <a:schemeClr val="tx1"/>
                </a:solidFill>
              </a:rPr>
              <a:t>2th= 6th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</a:rPr>
              <a:t>Middle score = median = 9</a:t>
            </a:r>
          </a:p>
        </p:txBody>
      </p:sp>
    </p:spTree>
    <p:extLst>
      <p:ext uri="{BB962C8B-B14F-4D97-AF65-F5344CB8AC3E}">
        <p14:creationId xmlns:p14="http://schemas.microsoft.com/office/powerpoint/2010/main" val="1119737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3" y="1129937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kern="10" dirty="0" smtClean="0">
                <a:ln w="9525">
                  <a:round/>
                  <a:headEnd/>
                  <a:tailEnd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4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4400" b="1" dirty="0" smtClean="0">
                <a:solidFill>
                  <a:schemeClr val="tx1"/>
                </a:solidFill>
              </a:rPr>
              <a:t>Measures </a:t>
            </a:r>
            <a:r>
              <a:rPr lang="en-CA" sz="4400" b="1" dirty="0">
                <a:solidFill>
                  <a:schemeClr val="tx1"/>
                </a:solidFill>
              </a:rPr>
              <a:t>of Central Tendency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D0D3B1-EE2A-4ED8-AF20-B2FA41804E2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9" y="113212"/>
            <a:ext cx="8902337" cy="1356360"/>
          </a:xfrm>
        </p:spPr>
        <p:txBody>
          <a:bodyPr/>
          <a:lstStyle/>
          <a:p>
            <a:r>
              <a:rPr lang="en-US" altLang="en-US" b="1" dirty="0" smtClean="0"/>
              <a:t>  Median </a:t>
            </a:r>
            <a:r>
              <a:rPr lang="en-US" altLang="en-US" b="1" dirty="0"/>
              <a:t>for Ungrouped </a:t>
            </a:r>
            <a:r>
              <a:rPr lang="en-US" altLang="en-US" b="1" dirty="0" smtClean="0"/>
              <a:t>Data 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567543"/>
            <a:ext cx="11129553" cy="4528457"/>
          </a:xfrm>
        </p:spPr>
        <p:txBody>
          <a:bodyPr>
            <a:normAutofit fontScale="92500" lnSpcReduction="20000"/>
          </a:bodyPr>
          <a:lstStyle/>
          <a:p>
            <a:pPr marL="274320" lvl="1" indent="0" algn="just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3900" u="sng" dirty="0">
                <a:solidFill>
                  <a:schemeClr val="tx1"/>
                </a:solidFill>
              </a:rPr>
              <a:t>If n is even, the median is the average of the </a:t>
            </a:r>
            <a:r>
              <a:rPr lang="en-US" altLang="en-US" sz="3900" u="sng" dirty="0" smtClean="0">
                <a:solidFill>
                  <a:schemeClr val="tx1"/>
                </a:solidFill>
              </a:rPr>
              <a:t>2 </a:t>
            </a:r>
          </a:p>
          <a:p>
            <a:pPr marL="274320" lvl="1" indent="0" algn="just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3900" u="sng" dirty="0" smtClean="0">
                <a:solidFill>
                  <a:schemeClr val="tx1"/>
                </a:solidFill>
              </a:rPr>
              <a:t>middle numbers</a:t>
            </a:r>
            <a:endParaRPr lang="en-US" altLang="en-US" sz="3900" u="sng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000" dirty="0" smtClean="0">
                <a:solidFill>
                  <a:schemeClr val="tx1"/>
                </a:solidFill>
              </a:rPr>
              <a:t>What is the median of the following scores:</a:t>
            </a:r>
            <a:br>
              <a:rPr lang="en-US" altLang="en-US" sz="3000" dirty="0" smtClean="0">
                <a:solidFill>
                  <a:schemeClr val="tx1"/>
                </a:solidFill>
              </a:rPr>
            </a:br>
            <a:r>
              <a:rPr lang="en-US" altLang="en-US" sz="3000" dirty="0" smtClean="0">
                <a:solidFill>
                  <a:schemeClr val="tx1"/>
                </a:solidFill>
              </a:rPr>
              <a:t>24  18  19  42  16  12</a:t>
            </a:r>
          </a:p>
          <a:p>
            <a:pPr eaLnBrk="1" hangingPunct="1"/>
            <a:r>
              <a:rPr lang="en-US" altLang="en-US" sz="3000" dirty="0" smtClean="0">
                <a:solidFill>
                  <a:schemeClr val="tx1"/>
                </a:solidFill>
              </a:rPr>
              <a:t>Sort the scores:</a:t>
            </a:r>
            <a:br>
              <a:rPr lang="en-US" altLang="en-US" sz="3000" dirty="0" smtClean="0">
                <a:solidFill>
                  <a:schemeClr val="tx1"/>
                </a:solidFill>
              </a:rPr>
            </a:br>
            <a:r>
              <a:rPr lang="en-US" altLang="en-US" sz="3000" dirty="0" smtClean="0">
                <a:solidFill>
                  <a:schemeClr val="tx1"/>
                </a:solidFill>
              </a:rPr>
              <a:t>42  24  19  18  16  12</a:t>
            </a:r>
          </a:p>
          <a:p>
            <a:pPr eaLnBrk="1" hangingPunct="1"/>
            <a:r>
              <a:rPr lang="en-US" altLang="en-US" sz="3000" dirty="0" smtClean="0">
                <a:solidFill>
                  <a:schemeClr val="tx1"/>
                </a:solidFill>
              </a:rPr>
              <a:t>Determine the middle score:</a:t>
            </a:r>
            <a:br>
              <a:rPr lang="en-US" altLang="en-US" sz="3000" dirty="0" smtClean="0">
                <a:solidFill>
                  <a:schemeClr val="tx1"/>
                </a:solidFill>
              </a:rPr>
            </a:br>
            <a:r>
              <a:rPr lang="en-US" altLang="en-US" sz="3000" dirty="0" smtClean="0">
                <a:solidFill>
                  <a:schemeClr val="tx1"/>
                </a:solidFill>
              </a:rPr>
              <a:t>middle = (N + 1) / </a:t>
            </a:r>
            <a:r>
              <a:rPr lang="en-US" altLang="en-US" sz="3000" dirty="0" smtClean="0">
                <a:solidFill>
                  <a:schemeClr val="tx1"/>
                </a:solidFill>
              </a:rPr>
              <a:t>2th </a:t>
            </a:r>
            <a:r>
              <a:rPr lang="en-US" altLang="en-US" sz="3000" dirty="0" smtClean="0">
                <a:solidFill>
                  <a:schemeClr val="tx1"/>
                </a:solidFill>
              </a:rPr>
              <a:t>= (6 + 1) / </a:t>
            </a:r>
            <a:r>
              <a:rPr lang="en-US" altLang="en-US" sz="3000" dirty="0" smtClean="0">
                <a:solidFill>
                  <a:schemeClr val="tx1"/>
                </a:solidFill>
              </a:rPr>
              <a:t>2th </a:t>
            </a:r>
            <a:r>
              <a:rPr lang="en-US" altLang="en-US" sz="3000" dirty="0" smtClean="0">
                <a:solidFill>
                  <a:schemeClr val="tx1"/>
                </a:solidFill>
              </a:rPr>
              <a:t>= </a:t>
            </a:r>
            <a:r>
              <a:rPr lang="en-US" altLang="en-US" sz="3000" dirty="0" smtClean="0">
                <a:solidFill>
                  <a:schemeClr val="tx1"/>
                </a:solidFill>
              </a:rPr>
              <a:t>3.5th</a:t>
            </a:r>
            <a:endParaRPr lang="en-US" altLang="en-US" sz="30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000" dirty="0" smtClean="0">
                <a:solidFill>
                  <a:schemeClr val="tx1"/>
                </a:solidFill>
              </a:rPr>
              <a:t>Median = average of 3</a:t>
            </a:r>
            <a:r>
              <a:rPr lang="en-US" altLang="en-US" sz="30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en-US" sz="3000" dirty="0" smtClean="0">
                <a:solidFill>
                  <a:schemeClr val="tx1"/>
                </a:solidFill>
              </a:rPr>
              <a:t> and 4</a:t>
            </a:r>
            <a:r>
              <a:rPr lang="en-US" altLang="en-US" sz="3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3000" dirty="0" smtClean="0">
                <a:solidFill>
                  <a:schemeClr val="tx1"/>
                </a:solidFill>
              </a:rPr>
              <a:t> scores:</a:t>
            </a:r>
            <a:br>
              <a:rPr lang="en-US" altLang="en-US" sz="3000" dirty="0" smtClean="0">
                <a:solidFill>
                  <a:schemeClr val="tx1"/>
                </a:solidFill>
              </a:rPr>
            </a:br>
            <a:r>
              <a:rPr lang="en-US" altLang="en-US" sz="3000" dirty="0" smtClean="0">
                <a:solidFill>
                  <a:schemeClr val="tx1"/>
                </a:solidFill>
              </a:rPr>
              <a:t>(19 + 18) / 2 = 18.5</a:t>
            </a:r>
          </a:p>
        </p:txBody>
      </p:sp>
    </p:spTree>
    <p:extLst>
      <p:ext uri="{BB962C8B-B14F-4D97-AF65-F5344CB8AC3E}">
        <p14:creationId xmlns:p14="http://schemas.microsoft.com/office/powerpoint/2010/main" val="10144286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54376" y="223839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        Example</a:t>
            </a:r>
            <a:endParaRPr lang="en-CA" altLang="en-US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1117" y="1828800"/>
            <a:ext cx="8459787" cy="164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Statistic</a:t>
            </a:r>
            <a:r>
              <a:rPr lang="en-US" altLang="en-US" dirty="0" smtClean="0">
                <a:solidFill>
                  <a:schemeClr val="tx1"/>
                </a:solidFill>
              </a:rPr>
              <a:t>s </a:t>
            </a:r>
            <a:r>
              <a:rPr lang="en-US" altLang="en-US" dirty="0" smtClean="0">
                <a:solidFill>
                  <a:schemeClr val="tx1"/>
                </a:solidFill>
              </a:rPr>
              <a:t>exam had the following results.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71, 82, 55, 76, 66, 71, 90, 84, 90, 64, 71, 70, 83, 45, 73, 51 68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08214" y="3249613"/>
            <a:ext cx="8459787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Order the data:</a:t>
            </a:r>
          </a:p>
          <a:p>
            <a:pPr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                  45, 51, 55, 64, 66, 68, 70, 71, 71,</a:t>
            </a:r>
          </a:p>
          <a:p>
            <a:pPr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                  71, 73, 76, 82, 83, 84, 90, 90,</a:t>
            </a:r>
          </a:p>
          <a:p>
            <a:pPr algn="ctr"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438400" y="5300663"/>
            <a:ext cx="441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Therefore the median is 71.</a:t>
            </a: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075614" y="3716339"/>
            <a:ext cx="720725" cy="720725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7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86107" y="124779"/>
            <a:ext cx="8549640" cy="1356360"/>
          </a:xfrm>
        </p:spPr>
        <p:txBody>
          <a:bodyPr/>
          <a:lstStyle/>
          <a:p>
            <a:r>
              <a:rPr lang="en-US" altLang="en-US" b="1" dirty="0" smtClean="0"/>
              <a:t>Median for  Grouped </a:t>
            </a:r>
            <a:r>
              <a:rPr lang="en-US" altLang="en-US" b="1" dirty="0"/>
              <a:t>D</a:t>
            </a:r>
            <a:r>
              <a:rPr lang="en-US" altLang="en-US" b="1" dirty="0" smtClean="0"/>
              <a:t>ata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1175657" y="1981201"/>
            <a:ext cx="8806543" cy="4549775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sz="2800" b="1" dirty="0">
                <a:solidFill>
                  <a:schemeClr val="tx1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is the lower boundary of the median class.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the total number of data points.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the cumulative frequency of the class before the median class.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the width or size of the class interval.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 is the frequency of the median class.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8C37F8-AAC4-4E48-9AA7-65A84779F3D5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01415"/>
              </p:ext>
            </p:extLst>
          </p:nvPr>
        </p:nvGraphicFramePr>
        <p:xfrm>
          <a:off x="2730137" y="708027"/>
          <a:ext cx="5733825" cy="244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2158920" imgH="888840" progId="Equation.DSMT4">
                  <p:embed/>
                </p:oleObj>
              </mc:Choice>
              <mc:Fallback>
                <p:oleObj name="Equation" r:id="rId3" imgW="2158920" imgH="8888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137" y="708027"/>
                        <a:ext cx="5733825" cy="2440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405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6246" y="108259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en-US" b="1" dirty="0"/>
              <a:t> </a:t>
            </a:r>
            <a:r>
              <a:rPr lang="en-US" altLang="en-US" b="1" dirty="0" smtClean="0"/>
              <a:t>                             </a:t>
            </a:r>
            <a:r>
              <a:rPr lang="en-CA" altLang="en-US" b="1" dirty="0" smtClean="0"/>
              <a:t>Example</a:t>
            </a:r>
            <a:endParaRPr lang="en-US" altLang="en-US" b="1" dirty="0" smtClean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986246" y="1769419"/>
            <a:ext cx="845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c) What is the median number of TV viewing hours?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319349" y="2660651"/>
            <a:ext cx="8891451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The median is the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middle value.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The median is the average of the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250</a:t>
            </a:r>
            <a:r>
              <a:rPr lang="en-US" altLang="en-US" sz="2800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. By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referring to the cumulative frequency column we notice that the 250</a:t>
            </a:r>
            <a:r>
              <a:rPr lang="en-US" altLang="en-US" sz="2800" b="1" i="1" baseline="30000" dirty="0">
                <a:latin typeface="Times New Roman" panose="02020603050405020304" pitchFamily="18" charset="0"/>
              </a:rPr>
              <a:t>th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data occur in the interval 4-5.</a:t>
            </a:r>
            <a:endParaRPr lang="en-CA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103812" y="5022127"/>
            <a:ext cx="882396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We would then estimate the median to be 4.5 hours of viewing time.</a:t>
            </a:r>
            <a:endParaRPr lang="en-CA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25483"/>
            <a:ext cx="9875520" cy="1356360"/>
          </a:xfrm>
        </p:spPr>
        <p:txBody>
          <a:bodyPr/>
          <a:lstStyle/>
          <a:p>
            <a:r>
              <a:rPr lang="en-CA" altLang="en-US" b="1" dirty="0" smtClean="0"/>
              <a:t>                            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837063"/>
              </p:ext>
            </p:extLst>
          </p:nvPr>
        </p:nvGraphicFramePr>
        <p:xfrm>
          <a:off x="710710" y="1348740"/>
          <a:ext cx="6635505" cy="3261360"/>
        </p:xfrm>
        <a:graphic>
          <a:graphicData uri="http://schemas.openxmlformats.org/drawingml/2006/table">
            <a:tbl>
              <a:tblPr/>
              <a:tblGrid>
                <a:gridCol w="2211835">
                  <a:extLst>
                    <a:ext uri="{9D8B030D-6E8A-4147-A177-3AD203B41FA5}">
                      <a16:colId xmlns:a16="http://schemas.microsoft.com/office/drawing/2014/main" val="2209852916"/>
                    </a:ext>
                  </a:extLst>
                </a:gridCol>
                <a:gridCol w="2211835">
                  <a:extLst>
                    <a:ext uri="{9D8B030D-6E8A-4147-A177-3AD203B41FA5}">
                      <a16:colId xmlns:a16="http://schemas.microsoft.com/office/drawing/2014/main" val="1948856416"/>
                    </a:ext>
                  </a:extLst>
                </a:gridCol>
                <a:gridCol w="2211835">
                  <a:extLst>
                    <a:ext uri="{9D8B030D-6E8A-4147-A177-3AD203B41FA5}">
                      <a16:colId xmlns:a16="http://schemas.microsoft.com/office/drawing/2014/main" val="2873649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Class Intervals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Frequency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Cumulative Frequency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64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120 _ 129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130 </a:t>
                      </a:r>
                      <a:r>
                        <a:rPr lang="en-US" dirty="0">
                          <a:effectLst/>
                        </a:rPr>
                        <a:t>– </a:t>
                      </a:r>
                      <a:r>
                        <a:rPr lang="en-US" dirty="0" smtClean="0">
                          <a:effectLst/>
                        </a:rPr>
                        <a:t>139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6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140 </a:t>
                      </a:r>
                      <a:r>
                        <a:rPr lang="en-US" dirty="0">
                          <a:effectLst/>
                        </a:rPr>
                        <a:t>– </a:t>
                      </a:r>
                      <a:r>
                        <a:rPr lang="en-US" dirty="0" smtClean="0">
                          <a:effectLst/>
                        </a:rPr>
                        <a:t>149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150 – </a:t>
                      </a:r>
                      <a:r>
                        <a:rPr lang="en-US" dirty="0" smtClean="0">
                          <a:effectLst/>
                        </a:rPr>
                        <a:t>159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99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160 </a:t>
                      </a:r>
                      <a:r>
                        <a:rPr lang="en-US" dirty="0">
                          <a:effectLst/>
                        </a:rPr>
                        <a:t>– </a:t>
                      </a:r>
                      <a:r>
                        <a:rPr lang="en-US" dirty="0" smtClean="0">
                          <a:effectLst/>
                        </a:rPr>
                        <a:t>169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46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52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170 </a:t>
                      </a:r>
                      <a:r>
                        <a:rPr lang="en-US" dirty="0">
                          <a:effectLst/>
                        </a:rPr>
                        <a:t>– </a:t>
                      </a:r>
                      <a:r>
                        <a:rPr lang="en-US" dirty="0" smtClean="0">
                          <a:effectLst/>
                        </a:rPr>
                        <a:t>179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186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46215" y="2961305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← Median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710" y="4987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Poppins"/>
              </a:rPr>
              <a:t>Here, </a:t>
            </a:r>
            <a:r>
              <a:rPr lang="en-US" dirty="0" smtClean="0">
                <a:latin typeface="Poppins"/>
              </a:rPr>
              <a:t>n= </a:t>
            </a:r>
            <a:r>
              <a:rPr lang="en-US" dirty="0">
                <a:latin typeface="Poppins"/>
              </a:rPr>
              <a:t>51.</a:t>
            </a:r>
          </a:p>
          <a:p>
            <a:r>
              <a:rPr lang="en-US" dirty="0">
                <a:latin typeface="Poppins"/>
              </a:rPr>
              <a:t>Therefore, n/2 = 51/2 = 25.5</a:t>
            </a:r>
            <a:endParaRPr lang="en-US" b="0" i="0" dirty="0">
              <a:effectLst/>
              <a:latin typeface="Poppi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710" y="5687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Poppins"/>
              </a:rPr>
              <a:t>The </a:t>
            </a:r>
            <a:r>
              <a:rPr lang="en-US" dirty="0">
                <a:latin typeface="Poppins"/>
              </a:rPr>
              <a:t>observations lie between the class interval 145-150, which is called the median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48342"/>
            <a:ext cx="9875520" cy="1356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Merits and Demerits of Median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1162594"/>
            <a:ext cx="11351623" cy="54733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Merits </a:t>
            </a:r>
            <a:r>
              <a:rPr lang="en-US" sz="3200" b="1" u="sng" dirty="0" smtClean="0">
                <a:solidFill>
                  <a:schemeClr val="tx1"/>
                </a:solidFill>
              </a:rPr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of </a:t>
            </a:r>
            <a:r>
              <a:rPr lang="en-US" sz="3200" b="1" u="sng" dirty="0" smtClean="0">
                <a:solidFill>
                  <a:schemeClr val="tx1"/>
                </a:solidFill>
              </a:rPr>
              <a:t> Median:</a:t>
            </a:r>
            <a:endParaRPr lang="en-US" sz="3200" u="sng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Resilience to </a:t>
            </a:r>
            <a:r>
              <a:rPr lang="en-US" b="1" dirty="0" smtClean="0">
                <a:solidFill>
                  <a:schemeClr val="tx1"/>
                </a:solidFill>
              </a:rPr>
              <a:t>Outliers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Suitable </a:t>
            </a:r>
            <a:r>
              <a:rPr lang="en-US" b="1" dirty="0">
                <a:solidFill>
                  <a:schemeClr val="tx1"/>
                </a:solidFill>
              </a:rPr>
              <a:t>for Skewed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Preserves Data </a:t>
            </a:r>
            <a:r>
              <a:rPr lang="en-US" b="1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in Ordinal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300" b="1" u="sng" dirty="0">
                <a:solidFill>
                  <a:schemeClr val="tx1"/>
                </a:solidFill>
              </a:rPr>
              <a:t>Demerits </a:t>
            </a:r>
            <a:r>
              <a:rPr lang="en-US" sz="3300" b="1" u="sng" dirty="0" smtClean="0">
                <a:solidFill>
                  <a:schemeClr val="tx1"/>
                </a:solidFill>
              </a:rPr>
              <a:t>of  Median:</a:t>
            </a:r>
            <a:endParaRPr lang="en-US" sz="3300" u="sng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Loss of </a:t>
            </a:r>
            <a:r>
              <a:rPr lang="en-US" b="1" dirty="0" smtClean="0">
                <a:solidFill>
                  <a:schemeClr val="tx1"/>
                </a:solidFill>
              </a:rPr>
              <a:t>Precision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Complex </a:t>
            </a:r>
            <a:r>
              <a:rPr lang="en-US" b="1" dirty="0">
                <a:solidFill>
                  <a:schemeClr val="tx1"/>
                </a:solidFill>
              </a:rPr>
              <a:t>for Grouped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Not Suitable for Continuous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Doesn't </a:t>
            </a:r>
            <a:r>
              <a:rPr lang="en-US" b="1" dirty="0">
                <a:solidFill>
                  <a:schemeClr val="tx1"/>
                </a:solidFill>
              </a:rPr>
              <a:t>Utilize All Data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         Measures </a:t>
            </a:r>
            <a:r>
              <a:rPr lang="en-US" b="1" dirty="0"/>
              <a:t>of Position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9085" y="1791677"/>
            <a:ext cx="97971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A measure of position is a statistical term used to identify the relative position or ranking of a specific data point within a dataset</a:t>
            </a:r>
            <a:r>
              <a:rPr lang="en-US" sz="3200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sz="3200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/>
              <a:t>Common Measures of Position</a:t>
            </a:r>
            <a:r>
              <a:rPr lang="en-US" sz="3200" dirty="0" smtClean="0"/>
              <a:t>:</a:t>
            </a:r>
          </a:p>
          <a:p>
            <a:endParaRPr lang="en-US" sz="3200" dirty="0" smtClean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Quartiles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Deciles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Percentiles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51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365" y="-34244"/>
            <a:ext cx="6590211" cy="1356360"/>
          </a:xfrm>
        </p:spPr>
        <p:txBody>
          <a:bodyPr/>
          <a:lstStyle/>
          <a:p>
            <a:r>
              <a:rPr lang="en-US" b="1" dirty="0"/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1064621"/>
            <a:ext cx="10659291" cy="52316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Quartiles divide a dataset into four equal parts with each part containing 25% of the data.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Q1 (First Quartile):</a:t>
            </a:r>
            <a:r>
              <a:rPr lang="en-US" sz="2800" dirty="0" smtClean="0">
                <a:solidFill>
                  <a:schemeClr val="tx1"/>
                </a:solidFill>
              </a:rPr>
              <a:t> Marks the 25th percentile, separating the lowest 25% of data from the rest.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Q2 (Second Quartile):</a:t>
            </a:r>
            <a:r>
              <a:rPr lang="en-US" sz="2800" dirty="0" smtClean="0">
                <a:solidFill>
                  <a:schemeClr val="tx1"/>
                </a:solidFill>
              </a:rPr>
              <a:t> Represents the median, dividing the data into two equal halves (50% below and 50% above).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Q3 (Third Quartile):</a:t>
            </a:r>
            <a:r>
              <a:rPr lang="en-US" sz="2800" dirty="0" smtClean="0">
                <a:solidFill>
                  <a:schemeClr val="tx1"/>
                </a:solidFill>
              </a:rPr>
              <a:t> Identifies the 75th percentile, splitting the upper 25% of data from the lower 75%.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774373" y="2047127"/>
            <a:ext cx="7772400" cy="1143000"/>
          </a:xfrm>
          <a:prstGeom prst="rect">
            <a:avLst/>
          </a:prstGeom>
          <a:noFill/>
        </p:spPr>
        <p:txBody>
          <a:bodyPr vert="horz" lIns="90488" tIns="44450" rIns="90488" bIns="4445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endParaRPr lang="en-US" alt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917373" y="5164184"/>
            <a:ext cx="1376363" cy="841375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288973" y="5164184"/>
            <a:ext cx="1374775" cy="841375"/>
          </a:xfrm>
          <a:prstGeom prst="rect">
            <a:avLst/>
          </a:prstGeom>
          <a:solidFill>
            <a:srgbClr val="F95AB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660573" y="5164184"/>
            <a:ext cx="1376363" cy="841375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7032173" y="5164184"/>
            <a:ext cx="1374775" cy="841375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215823" y="5310233"/>
            <a:ext cx="923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435023" y="5310233"/>
            <a:ext cx="923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882823" y="5310233"/>
            <a:ext cx="923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7254423" y="5310233"/>
            <a:ext cx="923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977823" y="5919833"/>
            <a:ext cx="847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Q</a:t>
            </a:r>
            <a:r>
              <a:rPr lang="en-US" altLang="en-US" sz="2800" b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5273223" y="5919833"/>
            <a:ext cx="847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Q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644823" y="5919833"/>
            <a:ext cx="847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Q</a:t>
            </a:r>
            <a:r>
              <a:rPr lang="en-US" altLang="en-US" sz="2800" b="1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246360" y="7599409"/>
            <a:ext cx="2968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192260" y="8212183"/>
            <a:ext cx="1103312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60" y="339634"/>
            <a:ext cx="8784771" cy="1356360"/>
          </a:xfrm>
        </p:spPr>
        <p:txBody>
          <a:bodyPr/>
          <a:lstStyle/>
          <a:p>
            <a:r>
              <a:rPr lang="en-US" b="1" dirty="0" smtClean="0"/>
              <a:t>Quartiles for Ungrouped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299062"/>
            <a:ext cx="8817429" cy="2987274"/>
          </a:xfrm>
        </p:spPr>
      </p:pic>
    </p:spTree>
    <p:extLst>
      <p:ext uri="{BB962C8B-B14F-4D97-AF65-F5344CB8AC3E}">
        <p14:creationId xmlns:p14="http://schemas.microsoft.com/office/powerpoint/2010/main" val="258434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84170" y="311943"/>
            <a:ext cx="6569529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 smtClean="0"/>
              <a:t>Example</a:t>
            </a:r>
            <a:r>
              <a:rPr lang="en-US" b="1" dirty="0" smtClean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709533"/>
            <a:ext cx="780732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 of patients</a:t>
            </a:r>
            <a:r>
              <a:rPr lang="en-CA" sz="2000" dirty="0" smtClean="0">
                <a:solidFill>
                  <a:schemeClr val="tx1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CA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175, 260, 150, 165, 170, 180, 190, 210, 210, 235, 240, 270</a:t>
            </a:r>
          </a:p>
          <a:p>
            <a:r>
              <a:rPr lang="en-C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Rank data and divide into 4 parts:</a:t>
            </a:r>
          </a:p>
          <a:p>
            <a:pPr>
              <a:buFontTx/>
              <a:buNone/>
            </a:pP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150, 165, 170	 175, 180, 190    210, 210, 235    240, 260, 270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09406" y="4402138"/>
            <a:ext cx="236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CA" b="1" dirty="0"/>
          </a:p>
          <a:p>
            <a:pPr algn="ctr"/>
            <a:r>
              <a:rPr lang="en-CA" b="1" dirty="0"/>
              <a:t>= (235 + 240)/2</a:t>
            </a:r>
          </a:p>
          <a:p>
            <a:r>
              <a:rPr lang="en-CA" b="1" dirty="0"/>
              <a:t> </a:t>
            </a:r>
            <a:r>
              <a:rPr lang="en-CA" b="1" dirty="0" smtClean="0"/>
              <a:t>              = </a:t>
            </a:r>
            <a:r>
              <a:rPr lang="en-CA" b="1" dirty="0"/>
              <a:t>237.5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951882" y="4402138"/>
            <a:ext cx="19452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CA" b="1" dirty="0"/>
          </a:p>
          <a:p>
            <a:r>
              <a:rPr lang="en-CA" b="1" dirty="0" smtClean="0"/>
              <a:t>      = </a:t>
            </a:r>
            <a:r>
              <a:rPr lang="en-CA" b="1" dirty="0"/>
              <a:t>(170+175)/</a:t>
            </a:r>
            <a:r>
              <a:rPr lang="en-CA" b="1" dirty="0" smtClean="0"/>
              <a:t>2</a:t>
            </a:r>
          </a:p>
          <a:p>
            <a:r>
              <a:rPr lang="en-CA" b="1" dirty="0" smtClean="0"/>
              <a:t>         </a:t>
            </a:r>
            <a:r>
              <a:rPr lang="en-CA" b="1" dirty="0"/>
              <a:t>= 172.5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35025" y="4089400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 b="1" dirty="0"/>
              <a:t>Step </a:t>
            </a:r>
            <a:r>
              <a:rPr lang="en-CA" sz="2000" b="1" dirty="0" smtClean="0"/>
              <a:t>2:</a:t>
            </a:r>
            <a:endParaRPr lang="en-CA" sz="20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733006" y="4396337"/>
            <a:ext cx="2133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CA" b="1" dirty="0"/>
          </a:p>
          <a:p>
            <a:r>
              <a:rPr lang="en-CA" b="1" dirty="0" smtClean="0"/>
              <a:t>      = </a:t>
            </a:r>
            <a:r>
              <a:rPr lang="en-CA" b="1" dirty="0"/>
              <a:t>(190 +210)/2</a:t>
            </a:r>
          </a:p>
          <a:p>
            <a:r>
              <a:rPr lang="en-CA" b="1" dirty="0" smtClean="0"/>
              <a:t>           = </a:t>
            </a:r>
            <a:r>
              <a:rPr lang="en-CA" b="1" dirty="0"/>
              <a:t>200.0</a:t>
            </a: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688800" y="3173310"/>
            <a:ext cx="609600" cy="1204913"/>
            <a:chOff x="1296" y="1680"/>
            <a:chExt cx="384" cy="759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296" y="220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CA" sz="2000" b="1">
                  <a:solidFill>
                    <a:schemeClr val="accent2"/>
                  </a:solidFill>
                </a:rPr>
                <a:t>Q1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1488" y="1680"/>
              <a:ext cx="0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513365" y="3148601"/>
            <a:ext cx="609600" cy="1204913"/>
            <a:chOff x="2544" y="1680"/>
            <a:chExt cx="384" cy="759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736" y="1680"/>
              <a:ext cx="0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544" y="220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CA" sz="2000" b="1">
                  <a:solidFill>
                    <a:schemeClr val="accent2"/>
                  </a:solidFill>
                </a:rPr>
                <a:t>Q2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6285707" y="3145689"/>
            <a:ext cx="760413" cy="1204913"/>
            <a:chOff x="3841" y="1680"/>
            <a:chExt cx="479" cy="759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032" y="1680"/>
              <a:ext cx="0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41" y="2208"/>
              <a:ext cx="4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CA" sz="2000" b="1">
                  <a:solidFill>
                    <a:schemeClr val="accent2"/>
                  </a:solidFill>
                </a:rPr>
                <a:t>Q3</a:t>
              </a:r>
            </a:p>
          </p:txBody>
        </p:sp>
      </p:grpSp>
      <p:sp>
        <p:nvSpPr>
          <p:cNvPr id="19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/>
          <a:p>
            <a:pPr>
              <a:defRPr/>
            </a:pPr>
            <a:fld id="{19EDAF3D-A65E-4AC1-BFD3-BF98489443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148" y="139337"/>
            <a:ext cx="9875520" cy="1356360"/>
          </a:xfrm>
        </p:spPr>
        <p:txBody>
          <a:bodyPr/>
          <a:lstStyle/>
          <a:p>
            <a:r>
              <a:rPr lang="en-CA" altLang="en-US" b="1" dirty="0">
                <a:solidFill>
                  <a:schemeClr val="bg2">
                    <a:lumMod val="50000"/>
                  </a:schemeClr>
                </a:solidFill>
              </a:rPr>
              <a:t>Measures of Central Tendency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685109"/>
            <a:ext cx="11220994" cy="4859382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5100" dirty="0">
                <a:solidFill>
                  <a:schemeClr val="tx1"/>
                </a:solidFill>
              </a:rPr>
              <a:t>A </a:t>
            </a:r>
            <a:r>
              <a:rPr lang="en-US" altLang="en-US" sz="5100" i="1" dirty="0">
                <a:solidFill>
                  <a:schemeClr val="tx1"/>
                </a:solidFill>
              </a:rPr>
              <a:t>measure of central tendency</a:t>
            </a:r>
            <a:r>
              <a:rPr lang="en-US" altLang="en-US" sz="5100" dirty="0">
                <a:solidFill>
                  <a:schemeClr val="tx1"/>
                </a:solidFill>
              </a:rPr>
              <a:t> is a descriptive </a:t>
            </a:r>
            <a:r>
              <a:rPr lang="en-US" altLang="en-US" sz="5100" dirty="0" smtClean="0">
                <a:solidFill>
                  <a:schemeClr val="tx1"/>
                </a:solidFill>
              </a:rPr>
              <a:t>statistics </a:t>
            </a:r>
            <a:r>
              <a:rPr lang="en-US" altLang="en-US" sz="5100" dirty="0">
                <a:solidFill>
                  <a:schemeClr val="tx1"/>
                </a:solidFill>
              </a:rPr>
              <a:t>that describes the </a:t>
            </a:r>
            <a:r>
              <a:rPr lang="en-US" altLang="en-US" sz="5100" dirty="0" smtClean="0">
                <a:solidFill>
                  <a:schemeClr val="tx1"/>
                </a:solidFill>
              </a:rPr>
              <a:t>average</a:t>
            </a:r>
            <a:r>
              <a:rPr lang="en-US" altLang="en-US" sz="5100" dirty="0">
                <a:solidFill>
                  <a:schemeClr val="tx1"/>
                </a:solidFill>
              </a:rPr>
              <a:t>.</a:t>
            </a:r>
            <a:r>
              <a:rPr lang="en-US" altLang="en-US" sz="5100" dirty="0" smtClean="0">
                <a:solidFill>
                  <a:schemeClr val="tx1"/>
                </a:solidFill>
              </a:rPr>
              <a:t> </a:t>
            </a:r>
            <a:endParaRPr lang="en-US" sz="5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identifying the 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“Average" </a:t>
            </a:r>
            <a:r>
              <a:rPr lang="en-US" sz="5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central tendency allows researchers to summarize  a large set of data into a single value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5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5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buClr>
                <a:schemeClr val="accent3"/>
              </a:buClr>
              <a:buNone/>
              <a:defRPr/>
            </a:pPr>
            <a:r>
              <a:rPr lang="en-CA" sz="5100" dirty="0">
                <a:solidFill>
                  <a:schemeClr val="tx1"/>
                </a:solidFill>
              </a:rPr>
              <a:t>The five most commonly used measures of central tendency are</a:t>
            </a:r>
            <a:r>
              <a:rPr lang="en-CA" sz="5100" dirty="0" smtClean="0">
                <a:solidFill>
                  <a:schemeClr val="tx1"/>
                </a:solidFill>
              </a:rPr>
              <a:t>:</a:t>
            </a:r>
            <a:endParaRPr lang="en-CA" sz="5100" dirty="0">
              <a:solidFill>
                <a:schemeClr val="tx1"/>
              </a:solidFill>
            </a:endParaRP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en-CA" sz="5100" b="1" dirty="0">
                <a:solidFill>
                  <a:schemeClr val="tx1"/>
                </a:solidFill>
              </a:rPr>
              <a:t>Arithmetic Mean</a:t>
            </a: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en-CA" sz="5100" b="1" dirty="0">
                <a:solidFill>
                  <a:schemeClr val="tx1"/>
                </a:solidFill>
              </a:rPr>
              <a:t>Geometric Mean</a:t>
            </a: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en-CA" sz="5100" b="1" dirty="0">
                <a:solidFill>
                  <a:schemeClr val="tx1"/>
                </a:solidFill>
              </a:rPr>
              <a:t>Harmonic Mean</a:t>
            </a: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en-CA" sz="5100" b="1" dirty="0">
                <a:solidFill>
                  <a:schemeClr val="tx1"/>
                </a:solidFill>
              </a:rPr>
              <a:t>Median</a:t>
            </a: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en-CA" sz="5100" b="1" dirty="0">
                <a:solidFill>
                  <a:schemeClr val="tx1"/>
                </a:solidFill>
              </a:rPr>
              <a:t>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8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Quartiles </a:t>
            </a:r>
            <a:r>
              <a:rPr lang="en-US" b="1" dirty="0"/>
              <a:t>for G</a:t>
            </a:r>
            <a:r>
              <a:rPr lang="en-US" b="1" dirty="0" smtClean="0"/>
              <a:t>rouped </a:t>
            </a:r>
            <a:r>
              <a:rPr lang="en-US" b="1" dirty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5" y="2207623"/>
            <a:ext cx="8569234" cy="3879668"/>
          </a:xfrm>
        </p:spPr>
      </p:pic>
    </p:spTree>
    <p:extLst>
      <p:ext uri="{BB962C8B-B14F-4D97-AF65-F5344CB8AC3E}">
        <p14:creationId xmlns:p14="http://schemas.microsoft.com/office/powerpoint/2010/main" val="2216750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93" y="0"/>
            <a:ext cx="7230291" cy="135636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Deciles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3" y="1356360"/>
            <a:ext cx="10336602" cy="495953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alues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divides 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into ten equal parts are called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eciles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are denoted by D1,D2,.....,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D9.</a:t>
            </a: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D1 (First Decile):</a:t>
            </a:r>
            <a:r>
              <a:rPr lang="en-US" sz="2800" dirty="0">
                <a:solidFill>
                  <a:schemeClr val="tx1"/>
                </a:solidFill>
              </a:rPr>
              <a:t> Marks the 10th percentile, separating the lowest 10% of data from the rest.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D5 (Fifth Decile):</a:t>
            </a:r>
            <a:r>
              <a:rPr lang="en-US" sz="2800" dirty="0">
                <a:solidFill>
                  <a:schemeClr val="tx1"/>
                </a:solidFill>
              </a:rPr>
              <a:t> Represents the median, dividing the data into two equal halves (50% below and 50% above).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D9 (Ninth Decile):</a:t>
            </a:r>
            <a:r>
              <a:rPr lang="en-US" sz="2800" dirty="0">
                <a:solidFill>
                  <a:schemeClr val="tx1"/>
                </a:solidFill>
              </a:rPr>
              <a:t> Identifies the 90th percentile, splitting the upper 90% of data from the lower 10</a:t>
            </a:r>
            <a:r>
              <a:rPr lang="en-US" sz="2800" dirty="0" smtClean="0">
                <a:solidFill>
                  <a:schemeClr val="tx1"/>
                </a:solidFill>
              </a:rPr>
              <a:t>%.</a:t>
            </a:r>
          </a:p>
          <a:p>
            <a:endParaRPr lang="en-US" sz="24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8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936" y="609600"/>
            <a:ext cx="8745583" cy="135636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Deciles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Ungrouped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2181497"/>
            <a:ext cx="5983162" cy="2459853"/>
          </a:xfrm>
        </p:spPr>
      </p:pic>
    </p:spTree>
    <p:extLst>
      <p:ext uri="{BB962C8B-B14F-4D97-AF65-F5344CB8AC3E}">
        <p14:creationId xmlns:p14="http://schemas.microsoft.com/office/powerpoint/2010/main" val="2287476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811" y="609600"/>
            <a:ext cx="8771708" cy="135636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Deciles for Grouped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2325188"/>
            <a:ext cx="7550332" cy="19801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4305331"/>
            <a:ext cx="6808479" cy="18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3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789" y="139337"/>
            <a:ext cx="7086600" cy="135636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495697"/>
            <a:ext cx="10362728" cy="46003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ercentiles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values dividing the data into one hundred parts  and are denoted by P1, P2,....., P99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P10 (10th Percentile):</a:t>
            </a:r>
            <a:r>
              <a:rPr lang="en-US" sz="2800" dirty="0">
                <a:solidFill>
                  <a:schemeClr val="tx1"/>
                </a:solidFill>
              </a:rPr>
              <a:t> Marks the value below which 10% of the data falls.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P50 (50th Percentile):</a:t>
            </a:r>
            <a:r>
              <a:rPr lang="en-US" sz="2800" dirty="0">
                <a:solidFill>
                  <a:schemeClr val="tx1"/>
                </a:solidFill>
              </a:rPr>
              <a:t> Represents the median, dividing the data into two equal halves (50% below and 50% above).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P90 (90th Percentile):</a:t>
            </a:r>
            <a:r>
              <a:rPr lang="en-US" sz="2800" dirty="0">
                <a:solidFill>
                  <a:schemeClr val="tx1"/>
                </a:solidFill>
              </a:rPr>
              <a:t> Identifies the value below which 90% of the data falls.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16" y="609600"/>
            <a:ext cx="8562703" cy="135636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Percentiles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Ungrouped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2194560"/>
            <a:ext cx="7197635" cy="2361483"/>
          </a:xfrm>
        </p:spPr>
      </p:pic>
    </p:spTree>
    <p:extLst>
      <p:ext uri="{BB962C8B-B14F-4D97-AF65-F5344CB8AC3E}">
        <p14:creationId xmlns:p14="http://schemas.microsoft.com/office/powerpoint/2010/main" val="2204247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037" y="387532"/>
            <a:ext cx="8797834" cy="135636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Percentiles for 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2" y="2168434"/>
            <a:ext cx="5535932" cy="1188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2" y="3917312"/>
            <a:ext cx="6975565" cy="19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2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9" y="0"/>
            <a:ext cx="7021286" cy="135636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2521131"/>
            <a:ext cx="6048103" cy="3775166"/>
          </a:xfrm>
        </p:spPr>
      </p:pic>
      <p:sp>
        <p:nvSpPr>
          <p:cNvPr id="5" name="Rectangle 4"/>
          <p:cNvSpPr/>
          <p:nvPr/>
        </p:nvSpPr>
        <p:spPr>
          <a:xfrm>
            <a:off x="692332" y="1750335"/>
            <a:ext cx="11091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Calculate </a:t>
            </a:r>
            <a:r>
              <a:rPr lang="en-US" sz="2800" dirty="0"/>
              <a:t>median, first quartile</a:t>
            </a:r>
            <a:r>
              <a:rPr lang="en-US" sz="2800" dirty="0" smtClean="0"/>
              <a:t>, </a:t>
            </a:r>
            <a:r>
              <a:rPr lang="en-US" sz="2800" dirty="0"/>
              <a:t>seventh </a:t>
            </a:r>
            <a:r>
              <a:rPr lang="en-US" sz="2800" dirty="0" smtClean="0"/>
              <a:t>decile and sixth percentile.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81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731520"/>
            <a:ext cx="10306594" cy="5212079"/>
          </a:xfrm>
        </p:spPr>
      </p:pic>
    </p:spTree>
    <p:extLst>
      <p:ext uri="{BB962C8B-B14F-4D97-AF65-F5344CB8AC3E}">
        <p14:creationId xmlns:p14="http://schemas.microsoft.com/office/powerpoint/2010/main" val="503574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6280" y="113212"/>
            <a:ext cx="9875520" cy="135636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Mode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175656" y="1763487"/>
            <a:ext cx="7223761" cy="48768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 helps identify the most common or frequently occurring data point(s).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dataset can have one mode (unimodal), two modes (bimodal), or more (multimodal).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mode is especially useful for categorical and discrete data.</a:t>
            </a:r>
          </a:p>
          <a:p>
            <a:pPr marL="45720" indent="0" eaLnBrk="1" hangingPunct="1">
              <a:buNone/>
            </a:pPr>
            <a:r>
              <a:rPr lang="en-CA" altLang="en-US" sz="2800" dirty="0" smtClean="0">
                <a:solidFill>
                  <a:schemeClr val="tx1"/>
                </a:solidFill>
              </a:rPr>
              <a:t/>
            </a:r>
            <a:br>
              <a:rPr lang="en-CA" altLang="en-US" sz="2800" dirty="0" smtClean="0">
                <a:solidFill>
                  <a:schemeClr val="tx1"/>
                </a:solidFill>
              </a:rPr>
            </a:br>
            <a:endParaRPr lang="en-CA" altLang="en-US" sz="2800" dirty="0" smtClean="0">
              <a:solidFill>
                <a:schemeClr val="tx1"/>
              </a:solidFill>
            </a:endParaRPr>
          </a:p>
          <a:p>
            <a:pPr marL="45720" indent="0" eaLnBrk="1" hangingPunct="1">
              <a:buNone/>
            </a:pPr>
            <a:endParaRPr lang="en-CA" alt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38401"/>
              </p:ext>
            </p:extLst>
          </p:nvPr>
        </p:nvGraphicFramePr>
        <p:xfrm>
          <a:off x="8072846" y="1876697"/>
          <a:ext cx="3352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Chart" r:id="rId3" imgW="3809922" imgH="4676801" progId="MSGraph.Chart.8">
                  <p:embed followColorScheme="full"/>
                </p:oleObj>
              </mc:Choice>
              <mc:Fallback>
                <p:oleObj name="Chart" r:id="rId3" imgW="3809922" imgH="4676801" progId="MSGraph.Chart.8">
                  <p:embed followColorScheme="full"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846" y="1876697"/>
                        <a:ext cx="3352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>
            <a:off x="9933669" y="2016307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61566" y="1227815"/>
            <a:ext cx="2126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Unimodal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7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 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126" y="260552"/>
            <a:ext cx="9875520" cy="135636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</a:t>
            </a:r>
            <a:r>
              <a:rPr lang="en-US" b="1" dirty="0" smtClean="0"/>
              <a:t>Arithmetic Mean</a:t>
            </a:r>
            <a:endParaRPr lang="en-US" b="1" dirty="0"/>
          </a:p>
        </p:txBody>
      </p:sp>
      <p:pic>
        <p:nvPicPr>
          <p:cNvPr id="16396" name="Picture 8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6843"/>
            <a:ext cx="127264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88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293"/>
            <a:ext cx="127264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08923" y="2689531"/>
            <a:ext cx="10320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arithmetic mean of a set of values is their sum divided by their number.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922" y="1616912"/>
            <a:ext cx="10437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most commonly used and familiar index of central tendency for a set of raw data or a distribution is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arithmetic mean.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922" y="3646843"/>
            <a:ext cx="9921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öhne"/>
              </a:rPr>
              <a:t>The formula for calculating the arithmetic mean is:</a:t>
            </a:r>
          </a:p>
          <a:p>
            <a:r>
              <a:rPr lang="en-US" sz="2400" dirty="0">
                <a:latin typeface="Söhne"/>
              </a:rPr>
              <a:t>Mean = (Sum of all values) / (Number of values</a:t>
            </a:r>
            <a:r>
              <a:rPr lang="en-US" sz="2400" dirty="0" smtClean="0">
                <a:latin typeface="Söhne"/>
              </a:rPr>
              <a:t>)</a:t>
            </a:r>
          </a:p>
          <a:p>
            <a:endParaRPr lang="en-US" sz="2400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Söhne"/>
              </a:rPr>
              <a:t>Add </a:t>
            </a:r>
            <a:r>
              <a:rPr lang="en-US" sz="2400" dirty="0">
                <a:latin typeface="Söhne"/>
              </a:rPr>
              <a:t>up all the values in the dataset.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Söhne"/>
              </a:rPr>
              <a:t>Count how many values are in the dataset.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Söhne"/>
              </a:rPr>
              <a:t>Divide the sum obtained in step 1 by the count obtained in step 2.</a:t>
            </a: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37888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F3A84D-7483-401A-9C29-644239FD801D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4075" y="359569"/>
            <a:ext cx="1036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Bimodal Distributions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5030" y="2834640"/>
            <a:ext cx="4974772" cy="3261361"/>
          </a:xfrm>
          <a:noFill/>
        </p:spPr>
        <p:txBody>
          <a:bodyPr/>
          <a:lstStyle/>
          <a:p>
            <a:pPr marL="45720" indent="0" eaLnBrk="1" hangingPunct="1"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When a distribution has two “modes,” it is called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bimodal.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6400800" y="1981200"/>
          <a:ext cx="3352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Chart" r:id="rId3" imgW="3809922" imgH="4676801" progId="MSGraph.Chart.8">
                  <p:embed followColorScheme="full"/>
                </p:oleObj>
              </mc:Choice>
              <mc:Fallback>
                <p:oleObj name="Chart" r:id="rId3" imgW="3809922" imgH="4676801" progId="MSGraph.Chart.8">
                  <p:embed followColorScheme="full"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3352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8849451" y="2159998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39852" y="2159997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91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  <p:bldOleChart spid="3" grpId="0" 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AF1419-3BD4-484F-8391-3D9AB58C4AEB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4903" y="296091"/>
            <a:ext cx="1036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Multimodal Distributions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6914" y="3056709"/>
            <a:ext cx="4582887" cy="3039292"/>
          </a:xfrm>
          <a:noFill/>
        </p:spPr>
        <p:txBody>
          <a:bodyPr/>
          <a:lstStyle/>
          <a:p>
            <a:pPr marL="45720" indent="0" eaLnBrk="1" hangingPunct="1"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If a distribution has more than 2 “modes,” it is called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multimodal.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6400800" y="1981200"/>
          <a:ext cx="3352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Chart" r:id="rId3" imgW="3809922" imgH="4676801" progId="MSGraph.Chart.8">
                  <p:embed followColorScheme="full"/>
                </p:oleObj>
              </mc:Choice>
              <mc:Fallback>
                <p:oleObj name="Chart" r:id="rId3" imgW="3809922" imgH="4676801" progId="MSGraph.Chart.8">
                  <p:embed followColorScheme="full"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3352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8239852" y="2159997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783504" y="2159995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477852" y="2159996"/>
            <a:ext cx="457200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8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  <p:bldOleChart spid="3" grpId="0" 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8854" y="263606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Mode for </a:t>
            </a:r>
            <a:r>
              <a:rPr lang="en-US" altLang="en-US" b="1" dirty="0" smtClean="0"/>
              <a:t>Ungrouped </a:t>
            </a:r>
            <a:r>
              <a:rPr lang="en-US" altLang="en-US" b="1" dirty="0"/>
              <a:t>Data </a:t>
            </a:r>
            <a:endParaRPr lang="en-CA" altLang="en-US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6834" y="1600201"/>
            <a:ext cx="9871167" cy="1649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chemeClr val="tx1"/>
                </a:solidFill>
              </a:rPr>
              <a:t>The Statistics exam had the following results.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chemeClr val="tx1"/>
                </a:solidFill>
              </a:rPr>
              <a:t>71, 82, 55, 76, 66, 71, 90, 84, 90,64, 71, 70, 83, 45, 73, 51 68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52229" y="3636804"/>
            <a:ext cx="4413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Therefore the mode is 71.</a:t>
            </a:r>
            <a:endParaRPr lang="en-CA" altLang="en-US" sz="3200">
              <a:latin typeface="Times New Roman" panose="02020603050405020304" pitchFamily="18" charset="0"/>
            </a:endParaRP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904422" y="2748280"/>
            <a:ext cx="323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>
            <a:off x="6702788" y="2748280"/>
            <a:ext cx="323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>
            <a:off x="3880032" y="2753360"/>
            <a:ext cx="323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590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3069770" y="243841"/>
            <a:ext cx="7765869" cy="1356360"/>
          </a:xfrm>
        </p:spPr>
        <p:txBody>
          <a:bodyPr/>
          <a:lstStyle/>
          <a:p>
            <a:r>
              <a:rPr lang="en-US" altLang="en-US" b="1" dirty="0" smtClean="0"/>
              <a:t>Mode for Grouped Data</a:t>
            </a:r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L is the lower class limit of modal class</a:t>
            </a:r>
          </a:p>
          <a:p>
            <a:r>
              <a:rPr lang="en-US" altLang="en-US" dirty="0" err="1" smtClean="0">
                <a:solidFill>
                  <a:schemeClr val="tx1"/>
                </a:solidFill>
              </a:rPr>
              <a:t>fm</a:t>
            </a:r>
            <a:r>
              <a:rPr lang="en-US" altLang="en-US" dirty="0" smtClean="0">
                <a:solidFill>
                  <a:schemeClr val="tx1"/>
                </a:solidFill>
              </a:rPr>
              <a:t> is the maximum frequency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f1 is the preceding frequency of modal class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f2 is the next frequency of modal class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h is the class interval size</a:t>
            </a:r>
          </a:p>
        </p:txBody>
      </p:sp>
      <p:sp>
        <p:nvSpPr>
          <p:cNvPr id="8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78B379-C398-4F0F-B163-6E86785975F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73488" y="2133601"/>
          <a:ext cx="436880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2133601"/>
                        <a:ext cx="436880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59783"/>
              </p:ext>
            </p:extLst>
          </p:nvPr>
        </p:nvGraphicFramePr>
        <p:xfrm>
          <a:off x="3282451" y="1729581"/>
          <a:ext cx="47180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5" imgW="2158920" imgH="431640" progId="Equation.DSMT4">
                  <p:embed/>
                </p:oleObj>
              </mc:Choice>
              <mc:Fallback>
                <p:oleObj name="Equation" r:id="rId5" imgW="2158920" imgH="43164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451" y="1729581"/>
                        <a:ext cx="47180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901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579965"/>
              </p:ext>
            </p:extLst>
          </p:nvPr>
        </p:nvGraphicFramePr>
        <p:xfrm>
          <a:off x="966653" y="1367523"/>
          <a:ext cx="6910251" cy="503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Hourly wages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of workers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50-54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55-59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60-64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65-69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fm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70-74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f2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75-79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80-84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3" marR="9523" marT="9527" marB="0" anchor="b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22" marR="91422"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286492-E84D-4E97-AA9A-CBC1438524BF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32809" name="Title 5"/>
          <p:cNvSpPr>
            <a:spLocks noGrp="1"/>
          </p:cNvSpPr>
          <p:nvPr>
            <p:ph type="title"/>
          </p:nvPr>
        </p:nvSpPr>
        <p:spPr>
          <a:xfrm>
            <a:off x="2795451" y="100148"/>
            <a:ext cx="9659984" cy="1356360"/>
          </a:xfrm>
        </p:spPr>
        <p:txBody>
          <a:bodyPr/>
          <a:lstStyle/>
          <a:p>
            <a:r>
              <a:rPr lang="en-US" altLang="en-US" b="1" dirty="0"/>
              <a:t>Mode for Grouped Data</a:t>
            </a:r>
            <a:endParaRPr lang="en-US" alt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58839"/>
              </p:ext>
            </p:extLst>
          </p:nvPr>
        </p:nvGraphicFramePr>
        <p:xfrm>
          <a:off x="9235894" y="2659068"/>
          <a:ext cx="2568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3" imgW="1447560" imgH="419040" progId="Equation.DSMT4">
                  <p:embed/>
                </p:oleObj>
              </mc:Choice>
              <mc:Fallback>
                <p:oleObj name="Equation" r:id="rId3" imgW="1447560" imgH="419040" progId="Equation.DSMT4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5894" y="2659068"/>
                        <a:ext cx="25685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876904" y="2723883"/>
            <a:ext cx="1539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Mode=65+</a:t>
            </a:r>
          </a:p>
        </p:txBody>
      </p:sp>
    </p:spTree>
    <p:extLst>
      <p:ext uri="{BB962C8B-B14F-4D97-AF65-F5344CB8AC3E}">
        <p14:creationId xmlns:p14="http://schemas.microsoft.com/office/powerpoint/2010/main" val="2691324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45428" y="182166"/>
            <a:ext cx="6446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dirty="0" smtClean="0"/>
              <a:t> </a:t>
            </a:r>
            <a:r>
              <a:rPr lang="en-CA" altLang="en-US" b="1" dirty="0" smtClean="0"/>
              <a:t>Example</a:t>
            </a:r>
            <a:endParaRPr lang="en-US" altLang="en-US" b="1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894806" y="2030412"/>
            <a:ext cx="8459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b) What length of time is most often spent in front of a TV by this group?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836023" y="3335383"/>
            <a:ext cx="93159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The mode is the answer to this question.  From the frequency table the model interval is identified by the larges frequency.</a:t>
            </a:r>
            <a:endParaRPr lang="en-CA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1143000" y="4560082"/>
            <a:ext cx="74374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The most frequent period of time spent in front of a TV by this group is between four and five hours.</a:t>
            </a:r>
            <a:endParaRPr lang="en-CA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48342"/>
            <a:ext cx="9875520" cy="1356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Merits and Demerits of Mode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1162594"/>
            <a:ext cx="11351623" cy="54733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Merits </a:t>
            </a:r>
            <a:r>
              <a:rPr lang="en-US" sz="3200" b="1" u="sng" dirty="0" smtClean="0">
                <a:solidFill>
                  <a:schemeClr val="tx1"/>
                </a:solidFill>
              </a:rPr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of </a:t>
            </a:r>
            <a:r>
              <a:rPr lang="en-US" sz="3200" b="1" u="sng" dirty="0" smtClean="0">
                <a:solidFill>
                  <a:schemeClr val="tx1"/>
                </a:solidFill>
              </a:rPr>
              <a:t> Mode:</a:t>
            </a:r>
            <a:endParaRPr lang="en-US" sz="3200" u="sng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Simple and </a:t>
            </a:r>
            <a:r>
              <a:rPr lang="en-US" b="1" dirty="0" smtClean="0">
                <a:solidFill>
                  <a:schemeClr val="tx1"/>
                </a:solidFill>
              </a:rPr>
              <a:t>Intuitive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Useful </a:t>
            </a:r>
            <a:r>
              <a:rPr lang="en-US" b="1" dirty="0">
                <a:solidFill>
                  <a:schemeClr val="tx1"/>
                </a:solidFill>
              </a:rPr>
              <a:t>for Categorical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Identifies Common 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Resistant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Outliers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300" b="1" u="sng" dirty="0" smtClean="0">
                <a:solidFill>
                  <a:schemeClr val="tx1"/>
                </a:solidFill>
              </a:rPr>
              <a:t>Demerits of  Mode:</a:t>
            </a:r>
          </a:p>
          <a:p>
            <a:r>
              <a:rPr lang="en-US" b="1" dirty="0">
                <a:solidFill>
                  <a:schemeClr val="tx1"/>
                </a:solidFill>
              </a:rPr>
              <a:t>Not Always </a:t>
            </a:r>
            <a:r>
              <a:rPr lang="en-US" b="1" dirty="0" smtClean="0">
                <a:solidFill>
                  <a:schemeClr val="tx1"/>
                </a:solidFill>
              </a:rPr>
              <a:t>Unique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May Not </a:t>
            </a:r>
            <a:r>
              <a:rPr lang="en-US" b="1" dirty="0" smtClean="0">
                <a:solidFill>
                  <a:schemeClr val="tx1"/>
                </a:solidFill>
              </a:rPr>
              <a:t>Exist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Not </a:t>
            </a:r>
            <a:r>
              <a:rPr lang="en-US" b="1" dirty="0">
                <a:solidFill>
                  <a:schemeClr val="tx1"/>
                </a:solidFill>
              </a:rPr>
              <a:t>Suitable for Continuous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Limited Use with Skewed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3300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85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545" y="89882"/>
            <a:ext cx="11390810" cy="1143000"/>
          </a:xfrm>
          <a:noFill/>
        </p:spPr>
        <p:txBody>
          <a:bodyPr vert="horz" lIns="90488" tIns="44450" rIns="90488" bIns="44450" rtlCol="0" anchor="ctr" anchorCtr="1">
            <a:noAutofit/>
          </a:bodyPr>
          <a:lstStyle/>
          <a:p>
            <a:pPr algn="just">
              <a:lnSpc>
                <a:spcPct val="95000"/>
              </a:lnSpc>
            </a:pPr>
            <a:r>
              <a:rPr lang="en-US" altLang="en-US" sz="3600" b="1" dirty="0"/>
              <a:t>Relations Between the Measures of Central Tendency</a:t>
            </a:r>
            <a:endParaRPr lang="en-US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632" y="1314227"/>
            <a:ext cx="10132423" cy="1981200"/>
          </a:xfrm>
          <a:noFill/>
        </p:spPr>
        <p:txBody>
          <a:bodyPr vert="horz" lIns="90488" tIns="44450" rIns="90488" bIns="44450" rtlCol="0">
            <a:noAutofit/>
          </a:bodyPr>
          <a:lstStyle/>
          <a:p>
            <a:pPr algn="just">
              <a:lnSpc>
                <a:spcPct val="95000"/>
              </a:lnSpc>
              <a:spcBef>
                <a:spcPct val="5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In symmetrical distributions, the median and mean are equal</a:t>
            </a:r>
          </a:p>
          <a:p>
            <a:pPr marL="274320" lvl="1" indent="0" algn="just">
              <a:lnSpc>
                <a:spcPct val="95000"/>
              </a:lnSpc>
              <a:spcBef>
                <a:spcPct val="5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For normal distributions, mean = median = mode</a:t>
            </a:r>
          </a:p>
          <a:p>
            <a:pPr algn="just">
              <a:lnSpc>
                <a:spcPct val="95000"/>
              </a:lnSpc>
              <a:spcBef>
                <a:spcPct val="5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In positively skewed distributions, the mean is greater than the median and mode</a:t>
            </a:r>
          </a:p>
          <a:p>
            <a:pPr marL="0" indent="0"/>
            <a:r>
              <a:rPr lang="en-US" altLang="en-US" sz="2800" dirty="0" smtClean="0">
                <a:solidFill>
                  <a:schemeClr val="tx1"/>
                </a:solidFill>
              </a:rPr>
              <a:t>  In </a:t>
            </a:r>
            <a:r>
              <a:rPr lang="en-US" altLang="en-US" sz="2800" dirty="0">
                <a:solidFill>
                  <a:schemeClr val="tx1"/>
                </a:solidFill>
              </a:rPr>
              <a:t>negatively skewed distributions, the mean is smaller than the median &amp; mode</a:t>
            </a:r>
          </a:p>
          <a:p>
            <a:pPr marL="0" indent="0"/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3689350" y="5133976"/>
            <a:ext cx="452438" cy="1071563"/>
          </a:xfrm>
          <a:custGeom>
            <a:avLst/>
            <a:gdLst>
              <a:gd name="T0" fmla="*/ 2147483647 w 285"/>
              <a:gd name="T1" fmla="*/ 2147483647 h 675"/>
              <a:gd name="T2" fmla="*/ 2147483647 w 285"/>
              <a:gd name="T3" fmla="*/ 2147483647 h 675"/>
              <a:gd name="T4" fmla="*/ 2147483647 w 285"/>
              <a:gd name="T5" fmla="*/ 2147483647 h 675"/>
              <a:gd name="T6" fmla="*/ 2147483647 w 285"/>
              <a:gd name="T7" fmla="*/ 2147483647 h 675"/>
              <a:gd name="T8" fmla="*/ 2147483647 w 285"/>
              <a:gd name="T9" fmla="*/ 2147483647 h 675"/>
              <a:gd name="T10" fmla="*/ 2147483647 w 285"/>
              <a:gd name="T11" fmla="*/ 2147483647 h 675"/>
              <a:gd name="T12" fmla="*/ 2147483647 w 285"/>
              <a:gd name="T13" fmla="*/ 2147483647 h 675"/>
              <a:gd name="T14" fmla="*/ 2147483647 w 285"/>
              <a:gd name="T15" fmla="*/ 2147483647 h 675"/>
              <a:gd name="T16" fmla="*/ 2147483647 w 285"/>
              <a:gd name="T17" fmla="*/ 2147483647 h 675"/>
              <a:gd name="T18" fmla="*/ 2147483647 w 285"/>
              <a:gd name="T19" fmla="*/ 2147483647 h 675"/>
              <a:gd name="T20" fmla="*/ 2147483647 w 285"/>
              <a:gd name="T21" fmla="*/ 2147483647 h 675"/>
              <a:gd name="T22" fmla="*/ 2147483647 w 285"/>
              <a:gd name="T23" fmla="*/ 2147483647 h 675"/>
              <a:gd name="T24" fmla="*/ 2147483647 w 285"/>
              <a:gd name="T25" fmla="*/ 2147483647 h 675"/>
              <a:gd name="T26" fmla="*/ 2147483647 w 285"/>
              <a:gd name="T27" fmla="*/ 2147483647 h 675"/>
              <a:gd name="T28" fmla="*/ 2147483647 w 285"/>
              <a:gd name="T29" fmla="*/ 2147483647 h 675"/>
              <a:gd name="T30" fmla="*/ 0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13FF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2336800" y="5133976"/>
            <a:ext cx="1354138" cy="1071563"/>
          </a:xfrm>
          <a:custGeom>
            <a:avLst/>
            <a:gdLst>
              <a:gd name="T0" fmla="*/ 0 w 853"/>
              <a:gd name="T1" fmla="*/ 2147483647 h 675"/>
              <a:gd name="T2" fmla="*/ 2147483647 w 853"/>
              <a:gd name="T3" fmla="*/ 2147483647 h 675"/>
              <a:gd name="T4" fmla="*/ 2147483647 w 853"/>
              <a:gd name="T5" fmla="*/ 2147483647 h 675"/>
              <a:gd name="T6" fmla="*/ 2147483647 w 853"/>
              <a:gd name="T7" fmla="*/ 2147483647 h 675"/>
              <a:gd name="T8" fmla="*/ 2147483647 w 853"/>
              <a:gd name="T9" fmla="*/ 2147483647 h 675"/>
              <a:gd name="T10" fmla="*/ 2147483647 w 853"/>
              <a:gd name="T11" fmla="*/ 2147483647 h 675"/>
              <a:gd name="T12" fmla="*/ 2147483647 w 853"/>
              <a:gd name="T13" fmla="*/ 2147483647 h 675"/>
              <a:gd name="T14" fmla="*/ 2147483647 w 853"/>
              <a:gd name="T15" fmla="*/ 2147483647 h 675"/>
              <a:gd name="T16" fmla="*/ 2147483647 w 853"/>
              <a:gd name="T17" fmla="*/ 2147483647 h 675"/>
              <a:gd name="T18" fmla="*/ 2147483647 w 853"/>
              <a:gd name="T19" fmla="*/ 2147483647 h 675"/>
              <a:gd name="T20" fmla="*/ 2147483647 w 853"/>
              <a:gd name="T21" fmla="*/ 2147483647 h 675"/>
              <a:gd name="T22" fmla="*/ 2147483647 w 853"/>
              <a:gd name="T23" fmla="*/ 2147483647 h 675"/>
              <a:gd name="T24" fmla="*/ 2147483647 w 853"/>
              <a:gd name="T25" fmla="*/ 2147483647 h 675"/>
              <a:gd name="T26" fmla="*/ 2147483647 w 853"/>
              <a:gd name="T27" fmla="*/ 2147483647 h 675"/>
              <a:gd name="T28" fmla="*/ 2147483647 w 853"/>
              <a:gd name="T29" fmla="*/ 2147483647 h 675"/>
              <a:gd name="T30" fmla="*/ 2147483647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w="25400" cap="rnd">
            <a:solidFill>
              <a:srgbClr val="13FF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6057901" y="5133976"/>
            <a:ext cx="904875" cy="1071563"/>
          </a:xfrm>
          <a:custGeom>
            <a:avLst/>
            <a:gdLst>
              <a:gd name="T0" fmla="*/ 2147483647 w 570"/>
              <a:gd name="T1" fmla="*/ 2147483647 h 675"/>
              <a:gd name="T2" fmla="*/ 2147483647 w 570"/>
              <a:gd name="T3" fmla="*/ 2147483647 h 675"/>
              <a:gd name="T4" fmla="*/ 2147483647 w 570"/>
              <a:gd name="T5" fmla="*/ 2147483647 h 675"/>
              <a:gd name="T6" fmla="*/ 2147483647 w 570"/>
              <a:gd name="T7" fmla="*/ 2147483647 h 675"/>
              <a:gd name="T8" fmla="*/ 2147483647 w 570"/>
              <a:gd name="T9" fmla="*/ 2147483647 h 675"/>
              <a:gd name="T10" fmla="*/ 2147483647 w 570"/>
              <a:gd name="T11" fmla="*/ 2147483647 h 675"/>
              <a:gd name="T12" fmla="*/ 2147483647 w 570"/>
              <a:gd name="T13" fmla="*/ 2147483647 h 675"/>
              <a:gd name="T14" fmla="*/ 2147483647 w 570"/>
              <a:gd name="T15" fmla="*/ 2147483647 h 675"/>
              <a:gd name="T16" fmla="*/ 2147483647 w 570"/>
              <a:gd name="T17" fmla="*/ 2147483647 h 675"/>
              <a:gd name="T18" fmla="*/ 2147483647 w 570"/>
              <a:gd name="T19" fmla="*/ 2147483647 h 675"/>
              <a:gd name="T20" fmla="*/ 2147483647 w 570"/>
              <a:gd name="T21" fmla="*/ 2147483647 h 675"/>
              <a:gd name="T22" fmla="*/ 2147483647 w 570"/>
              <a:gd name="T23" fmla="*/ 2147483647 h 675"/>
              <a:gd name="T24" fmla="*/ 2147483647 w 570"/>
              <a:gd name="T25" fmla="*/ 2147483647 h 675"/>
              <a:gd name="T26" fmla="*/ 2147483647 w 570"/>
              <a:gd name="T27" fmla="*/ 2147483647 h 675"/>
              <a:gd name="T28" fmla="*/ 2147483647 w 570"/>
              <a:gd name="T29" fmla="*/ 2147483647 h 675"/>
              <a:gd name="T30" fmla="*/ 0 w 570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0"/>
              <a:gd name="T49" fmla="*/ 0 h 675"/>
              <a:gd name="T50" fmla="*/ 570 w 570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13FF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5156200" y="5133976"/>
            <a:ext cx="903288" cy="1071563"/>
          </a:xfrm>
          <a:custGeom>
            <a:avLst/>
            <a:gdLst>
              <a:gd name="T0" fmla="*/ 0 w 569"/>
              <a:gd name="T1" fmla="*/ 2147483647 h 675"/>
              <a:gd name="T2" fmla="*/ 2147483647 w 569"/>
              <a:gd name="T3" fmla="*/ 2147483647 h 675"/>
              <a:gd name="T4" fmla="*/ 2147483647 w 569"/>
              <a:gd name="T5" fmla="*/ 2147483647 h 675"/>
              <a:gd name="T6" fmla="*/ 2147483647 w 569"/>
              <a:gd name="T7" fmla="*/ 2147483647 h 675"/>
              <a:gd name="T8" fmla="*/ 2147483647 w 569"/>
              <a:gd name="T9" fmla="*/ 2147483647 h 675"/>
              <a:gd name="T10" fmla="*/ 2147483647 w 569"/>
              <a:gd name="T11" fmla="*/ 2147483647 h 675"/>
              <a:gd name="T12" fmla="*/ 2147483647 w 569"/>
              <a:gd name="T13" fmla="*/ 2147483647 h 675"/>
              <a:gd name="T14" fmla="*/ 2147483647 w 569"/>
              <a:gd name="T15" fmla="*/ 2147483647 h 675"/>
              <a:gd name="T16" fmla="*/ 2147483647 w 569"/>
              <a:gd name="T17" fmla="*/ 2147483647 h 675"/>
              <a:gd name="T18" fmla="*/ 2147483647 w 569"/>
              <a:gd name="T19" fmla="*/ 2147483647 h 675"/>
              <a:gd name="T20" fmla="*/ 2147483647 w 569"/>
              <a:gd name="T21" fmla="*/ 2147483647 h 675"/>
              <a:gd name="T22" fmla="*/ 2147483647 w 569"/>
              <a:gd name="T23" fmla="*/ 2147483647 h 675"/>
              <a:gd name="T24" fmla="*/ 2147483647 w 569"/>
              <a:gd name="T25" fmla="*/ 2147483647 h 675"/>
              <a:gd name="T26" fmla="*/ 2147483647 w 569"/>
              <a:gd name="T27" fmla="*/ 2147483647 h 675"/>
              <a:gd name="T28" fmla="*/ 2147483647 w 569"/>
              <a:gd name="T29" fmla="*/ 2147483647 h 675"/>
              <a:gd name="T30" fmla="*/ 2147483647 w 569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9"/>
              <a:gd name="T49" fmla="*/ 0 h 675"/>
              <a:gd name="T50" fmla="*/ 569 w 56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>
            <a:solidFill>
              <a:srgbClr val="13FF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8313739" y="5133976"/>
            <a:ext cx="1354137" cy="1071563"/>
          </a:xfrm>
          <a:custGeom>
            <a:avLst/>
            <a:gdLst>
              <a:gd name="T0" fmla="*/ 2147483647 w 853"/>
              <a:gd name="T1" fmla="*/ 2147483647 h 675"/>
              <a:gd name="T2" fmla="*/ 2147483647 w 853"/>
              <a:gd name="T3" fmla="*/ 2147483647 h 675"/>
              <a:gd name="T4" fmla="*/ 2147483647 w 853"/>
              <a:gd name="T5" fmla="*/ 2147483647 h 675"/>
              <a:gd name="T6" fmla="*/ 2147483647 w 853"/>
              <a:gd name="T7" fmla="*/ 2147483647 h 675"/>
              <a:gd name="T8" fmla="*/ 2147483647 w 853"/>
              <a:gd name="T9" fmla="*/ 2147483647 h 675"/>
              <a:gd name="T10" fmla="*/ 2147483647 w 853"/>
              <a:gd name="T11" fmla="*/ 2147483647 h 675"/>
              <a:gd name="T12" fmla="*/ 2147483647 w 853"/>
              <a:gd name="T13" fmla="*/ 2147483647 h 675"/>
              <a:gd name="T14" fmla="*/ 2147483647 w 853"/>
              <a:gd name="T15" fmla="*/ 2147483647 h 675"/>
              <a:gd name="T16" fmla="*/ 2147483647 w 853"/>
              <a:gd name="T17" fmla="*/ 2147483647 h 675"/>
              <a:gd name="T18" fmla="*/ 2147483647 w 853"/>
              <a:gd name="T19" fmla="*/ 2147483647 h 675"/>
              <a:gd name="T20" fmla="*/ 2147483647 w 853"/>
              <a:gd name="T21" fmla="*/ 2147483647 h 675"/>
              <a:gd name="T22" fmla="*/ 2147483647 w 853"/>
              <a:gd name="T23" fmla="*/ 2147483647 h 675"/>
              <a:gd name="T24" fmla="*/ 2147483647 w 853"/>
              <a:gd name="T25" fmla="*/ 2147483647 h 675"/>
              <a:gd name="T26" fmla="*/ 2147483647 w 853"/>
              <a:gd name="T27" fmla="*/ 2147483647 h 675"/>
              <a:gd name="T28" fmla="*/ 2147483647 w 853"/>
              <a:gd name="T29" fmla="*/ 2147483647 h 675"/>
              <a:gd name="T30" fmla="*/ 0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7862889" y="5133976"/>
            <a:ext cx="452437" cy="1071563"/>
          </a:xfrm>
          <a:custGeom>
            <a:avLst/>
            <a:gdLst>
              <a:gd name="T0" fmla="*/ 0 w 285"/>
              <a:gd name="T1" fmla="*/ 2147483647 h 675"/>
              <a:gd name="T2" fmla="*/ 2147483647 w 285"/>
              <a:gd name="T3" fmla="*/ 2147483647 h 675"/>
              <a:gd name="T4" fmla="*/ 2147483647 w 285"/>
              <a:gd name="T5" fmla="*/ 2147483647 h 675"/>
              <a:gd name="T6" fmla="*/ 2147483647 w 285"/>
              <a:gd name="T7" fmla="*/ 2147483647 h 675"/>
              <a:gd name="T8" fmla="*/ 2147483647 w 285"/>
              <a:gd name="T9" fmla="*/ 2147483647 h 675"/>
              <a:gd name="T10" fmla="*/ 2147483647 w 285"/>
              <a:gd name="T11" fmla="*/ 2147483647 h 675"/>
              <a:gd name="T12" fmla="*/ 2147483647 w 285"/>
              <a:gd name="T13" fmla="*/ 2147483647 h 675"/>
              <a:gd name="T14" fmla="*/ 2147483647 w 285"/>
              <a:gd name="T15" fmla="*/ 2147483647 h 675"/>
              <a:gd name="T16" fmla="*/ 2147483647 w 285"/>
              <a:gd name="T17" fmla="*/ 2147483647 h 675"/>
              <a:gd name="T18" fmla="*/ 2147483647 w 285"/>
              <a:gd name="T19" fmla="*/ 2147483647 h 675"/>
              <a:gd name="T20" fmla="*/ 2147483647 w 285"/>
              <a:gd name="T21" fmla="*/ 2147483647 h 675"/>
              <a:gd name="T22" fmla="*/ 2147483647 w 285"/>
              <a:gd name="T23" fmla="*/ 2147483647 h 675"/>
              <a:gd name="T24" fmla="*/ 2147483647 w 285"/>
              <a:gd name="T25" fmla="*/ 2147483647 h 675"/>
              <a:gd name="T26" fmla="*/ 2147483647 w 285"/>
              <a:gd name="T27" fmla="*/ 2147483647 h 675"/>
              <a:gd name="T28" fmla="*/ 2147483647 w 285"/>
              <a:gd name="T29" fmla="*/ 2147483647 h 675"/>
              <a:gd name="T30" fmla="*/ 2147483647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w="25400" cap="rnd">
            <a:solidFill>
              <a:srgbClr val="13FF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689851" y="4260850"/>
            <a:ext cx="22169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FFFF"/>
                </a:solidFill>
                <a:latin typeface="Arial" panose="020B0604020202020204" pitchFamily="34" charset="0"/>
              </a:rPr>
              <a:t>Right-Skewed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251075" y="4273550"/>
            <a:ext cx="199574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FFFF"/>
                </a:solidFill>
                <a:latin typeface="Arial" panose="020B0604020202020204" pitchFamily="34" charset="0"/>
              </a:rPr>
              <a:t>Left-Skewed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194300" y="4273550"/>
            <a:ext cx="175849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FFFF"/>
                </a:solidFill>
                <a:latin typeface="Arial" panose="020B0604020202020204" pitchFamily="34" charset="0"/>
              </a:rPr>
              <a:t>Symmetric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683125" y="4775201"/>
            <a:ext cx="77264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FF00"/>
                </a:solidFill>
                <a:latin typeface="Arial" panose="020B0604020202020204" pitchFamily="34" charset="0"/>
              </a:rPr>
              <a:t>Mean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264151" y="4775201"/>
            <a:ext cx="24686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327650" y="4775201"/>
            <a:ext cx="381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CDCDCD"/>
                </a:solidFill>
                <a:latin typeface="Arial" panose="020B0604020202020204" pitchFamily="34" charset="0"/>
              </a:rPr>
              <a:t>= 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522914" y="4775201"/>
            <a:ext cx="97783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Median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303964" y="4775201"/>
            <a:ext cx="24686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367463" y="4775201"/>
            <a:ext cx="381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CDCDCD"/>
                </a:solidFill>
                <a:latin typeface="Arial" panose="020B0604020202020204" pitchFamily="34" charset="0"/>
              </a:rPr>
              <a:t>= 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562725" y="4775201"/>
            <a:ext cx="7854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FF"/>
                </a:solidFill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7159625" y="498633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2152650" y="4695826"/>
            <a:ext cx="77264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FF00"/>
                </a:solidFill>
                <a:latin typeface="Arial" panose="020B0604020202020204" pitchFamily="34" charset="0"/>
              </a:rPr>
              <a:t>Mean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2732088" y="476885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FF00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2861237" y="4690243"/>
            <a:ext cx="97783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Median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640138" y="476885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4364038" y="497998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450138" y="4775201"/>
            <a:ext cx="7854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FF"/>
                </a:solidFill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042275" y="47752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FF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169276" y="4775201"/>
            <a:ext cx="97783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Median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8950325" y="47752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9077325" y="4775201"/>
            <a:ext cx="77264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FF00"/>
                </a:solidFill>
                <a:latin typeface="Arial" panose="020B0604020202020204" pitchFamily="34" charset="0"/>
              </a:rPr>
              <a:t>Mean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9661525" y="498633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8305800" y="5349876"/>
            <a:ext cx="0" cy="7334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8534400" y="5426076"/>
            <a:ext cx="0" cy="657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8763000" y="5730876"/>
            <a:ext cx="0" cy="3524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3657600" y="5273676"/>
            <a:ext cx="0" cy="8858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3352800" y="5502276"/>
            <a:ext cx="0" cy="657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3124200" y="5807076"/>
            <a:ext cx="0" cy="4286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6070600" y="5207001"/>
            <a:ext cx="6350" cy="9255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>
            <a:off x="8874126" y="5178426"/>
            <a:ext cx="631825" cy="250825"/>
          </a:xfrm>
          <a:prstGeom prst="line">
            <a:avLst/>
          </a:prstGeom>
          <a:noFill/>
          <a:ln w="12700">
            <a:solidFill>
              <a:srgbClr val="B2F5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Freeform 40"/>
          <p:cNvSpPr>
            <a:spLocks/>
          </p:cNvSpPr>
          <p:nvPr/>
        </p:nvSpPr>
        <p:spPr bwMode="auto">
          <a:xfrm>
            <a:off x="8839201" y="5410201"/>
            <a:ext cx="150813" cy="150813"/>
          </a:xfrm>
          <a:custGeom>
            <a:avLst/>
            <a:gdLst>
              <a:gd name="T0" fmla="*/ 2147483647 w 95"/>
              <a:gd name="T1" fmla="*/ 2147483647 h 95"/>
              <a:gd name="T2" fmla="*/ 0 w 95"/>
              <a:gd name="T3" fmla="*/ 2147483647 h 95"/>
              <a:gd name="T4" fmla="*/ 2147483647 w 95"/>
              <a:gd name="T5" fmla="*/ 0 h 95"/>
              <a:gd name="T6" fmla="*/ 2147483647 w 95"/>
              <a:gd name="T7" fmla="*/ 2147483647 h 95"/>
              <a:gd name="T8" fmla="*/ 2147483647 w 95"/>
              <a:gd name="T9" fmla="*/ 2147483647 h 95"/>
              <a:gd name="T10" fmla="*/ 2147483647 w 95"/>
              <a:gd name="T11" fmla="*/ 2147483647 h 95"/>
              <a:gd name="T12" fmla="*/ 2147483647 w 95"/>
              <a:gd name="T13" fmla="*/ 2147483647 h 95"/>
              <a:gd name="T14" fmla="*/ 2147483647 w 95"/>
              <a:gd name="T15" fmla="*/ 2147483647 h 95"/>
              <a:gd name="T16" fmla="*/ 2147483647 w 95"/>
              <a:gd name="T17" fmla="*/ 2147483647 h 95"/>
              <a:gd name="T18" fmla="*/ 2147483647 w 95"/>
              <a:gd name="T19" fmla="*/ 2147483647 h 95"/>
              <a:gd name="T20" fmla="*/ 2147483647 w 95"/>
              <a:gd name="T21" fmla="*/ 2147483647 h 95"/>
              <a:gd name="T22" fmla="*/ 2147483647 w 95"/>
              <a:gd name="T23" fmla="*/ 2147483647 h 95"/>
              <a:gd name="T24" fmla="*/ 2147483647 w 95"/>
              <a:gd name="T25" fmla="*/ 2147483647 h 95"/>
              <a:gd name="T26" fmla="*/ 2147483647 w 95"/>
              <a:gd name="T27" fmla="*/ 2147483647 h 95"/>
              <a:gd name="T28" fmla="*/ 2147483647 w 95"/>
              <a:gd name="T29" fmla="*/ 2147483647 h 95"/>
              <a:gd name="T30" fmla="*/ 2147483647 w 95"/>
              <a:gd name="T31" fmla="*/ 2147483647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5"/>
              <a:gd name="T49" fmla="*/ 0 h 95"/>
              <a:gd name="T50" fmla="*/ 95 w 95"/>
              <a:gd name="T51" fmla="*/ 95 h 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5" h="95">
                <a:moveTo>
                  <a:pt x="94" y="50"/>
                </a:moveTo>
                <a:lnTo>
                  <a:pt x="0" y="94"/>
                </a:lnTo>
                <a:lnTo>
                  <a:pt x="17" y="0"/>
                </a:lnTo>
                <a:lnTo>
                  <a:pt x="20" y="7"/>
                </a:lnTo>
                <a:lnTo>
                  <a:pt x="22" y="10"/>
                </a:lnTo>
                <a:lnTo>
                  <a:pt x="28" y="16"/>
                </a:lnTo>
                <a:lnTo>
                  <a:pt x="35" y="23"/>
                </a:lnTo>
                <a:lnTo>
                  <a:pt x="39" y="28"/>
                </a:lnTo>
                <a:lnTo>
                  <a:pt x="44" y="31"/>
                </a:lnTo>
                <a:lnTo>
                  <a:pt x="50" y="36"/>
                </a:lnTo>
                <a:lnTo>
                  <a:pt x="55" y="39"/>
                </a:lnTo>
                <a:lnTo>
                  <a:pt x="66" y="41"/>
                </a:lnTo>
                <a:lnTo>
                  <a:pt x="72" y="44"/>
                </a:lnTo>
                <a:lnTo>
                  <a:pt x="79" y="47"/>
                </a:lnTo>
                <a:lnTo>
                  <a:pt x="87" y="47"/>
                </a:lnTo>
                <a:lnTo>
                  <a:pt x="94" y="50"/>
                </a:lnTo>
              </a:path>
            </a:pathLst>
          </a:custGeom>
          <a:solidFill>
            <a:srgbClr val="B2F5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8569326" y="5178426"/>
            <a:ext cx="327025" cy="22225"/>
          </a:xfrm>
          <a:prstGeom prst="line">
            <a:avLst/>
          </a:prstGeom>
          <a:noFill/>
          <a:ln w="12700">
            <a:solidFill>
              <a:srgbClr val="D427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2"/>
          <p:cNvSpPr>
            <a:spLocks/>
          </p:cNvSpPr>
          <p:nvPr/>
        </p:nvSpPr>
        <p:spPr bwMode="auto">
          <a:xfrm>
            <a:off x="8610600" y="5181601"/>
            <a:ext cx="76200" cy="150813"/>
          </a:xfrm>
          <a:custGeom>
            <a:avLst/>
            <a:gdLst>
              <a:gd name="T0" fmla="*/ 2147483647 w 48"/>
              <a:gd name="T1" fmla="*/ 2147483647 h 95"/>
              <a:gd name="T2" fmla="*/ 0 w 48"/>
              <a:gd name="T3" fmla="*/ 2147483647 h 95"/>
              <a:gd name="T4" fmla="*/ 2147483647 w 48"/>
              <a:gd name="T5" fmla="*/ 0 h 95"/>
              <a:gd name="T6" fmla="*/ 2147483647 w 48"/>
              <a:gd name="T7" fmla="*/ 2147483647 h 95"/>
              <a:gd name="T8" fmla="*/ 2147483647 w 48"/>
              <a:gd name="T9" fmla="*/ 2147483647 h 95"/>
              <a:gd name="T10" fmla="*/ 2147483647 w 48"/>
              <a:gd name="T11" fmla="*/ 2147483647 h 95"/>
              <a:gd name="T12" fmla="*/ 2147483647 w 48"/>
              <a:gd name="T13" fmla="*/ 2147483647 h 95"/>
              <a:gd name="T14" fmla="*/ 2147483647 w 48"/>
              <a:gd name="T15" fmla="*/ 2147483647 h 95"/>
              <a:gd name="T16" fmla="*/ 2147483647 w 48"/>
              <a:gd name="T17" fmla="*/ 2147483647 h 95"/>
              <a:gd name="T18" fmla="*/ 2147483647 w 48"/>
              <a:gd name="T19" fmla="*/ 2147483647 h 95"/>
              <a:gd name="T20" fmla="*/ 2147483647 w 48"/>
              <a:gd name="T21" fmla="*/ 2147483647 h 95"/>
              <a:gd name="T22" fmla="*/ 2147483647 w 48"/>
              <a:gd name="T23" fmla="*/ 2147483647 h 95"/>
              <a:gd name="T24" fmla="*/ 2147483647 w 48"/>
              <a:gd name="T25" fmla="*/ 2147483647 h 95"/>
              <a:gd name="T26" fmla="*/ 2147483647 w 48"/>
              <a:gd name="T27" fmla="*/ 2147483647 h 95"/>
              <a:gd name="T28" fmla="*/ 2147483647 w 48"/>
              <a:gd name="T29" fmla="*/ 2147483647 h 95"/>
              <a:gd name="T30" fmla="*/ 2147483647 w 48"/>
              <a:gd name="T31" fmla="*/ 2147483647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8"/>
              <a:gd name="T49" fmla="*/ 0 h 95"/>
              <a:gd name="T50" fmla="*/ 48 w 48"/>
              <a:gd name="T51" fmla="*/ 95 h 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8" h="95">
                <a:moveTo>
                  <a:pt x="47" y="41"/>
                </a:moveTo>
                <a:lnTo>
                  <a:pt x="0" y="94"/>
                </a:lnTo>
                <a:lnTo>
                  <a:pt x="1" y="0"/>
                </a:lnTo>
                <a:lnTo>
                  <a:pt x="3" y="7"/>
                </a:lnTo>
                <a:lnTo>
                  <a:pt x="6" y="10"/>
                </a:lnTo>
                <a:lnTo>
                  <a:pt x="10" y="13"/>
                </a:lnTo>
                <a:lnTo>
                  <a:pt x="12" y="20"/>
                </a:lnTo>
                <a:lnTo>
                  <a:pt x="15" y="23"/>
                </a:lnTo>
                <a:lnTo>
                  <a:pt x="20" y="28"/>
                </a:lnTo>
                <a:lnTo>
                  <a:pt x="23" y="31"/>
                </a:lnTo>
                <a:lnTo>
                  <a:pt x="27" y="33"/>
                </a:lnTo>
                <a:lnTo>
                  <a:pt x="30" y="36"/>
                </a:lnTo>
                <a:lnTo>
                  <a:pt x="35" y="39"/>
                </a:lnTo>
                <a:lnTo>
                  <a:pt x="38" y="39"/>
                </a:lnTo>
                <a:lnTo>
                  <a:pt x="43" y="39"/>
                </a:lnTo>
                <a:lnTo>
                  <a:pt x="47" y="41"/>
                </a:lnTo>
              </a:path>
            </a:pathLst>
          </a:custGeom>
          <a:solidFill>
            <a:srgbClr val="D4270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3243264" y="5178426"/>
            <a:ext cx="1587" cy="98425"/>
          </a:xfrm>
          <a:prstGeom prst="line">
            <a:avLst/>
          </a:prstGeom>
          <a:noFill/>
          <a:ln w="12700">
            <a:solidFill>
              <a:srgbClr val="D427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4"/>
          <p:cNvSpPr>
            <a:spLocks/>
          </p:cNvSpPr>
          <p:nvPr/>
        </p:nvSpPr>
        <p:spPr bwMode="auto">
          <a:xfrm>
            <a:off x="3240088" y="5257801"/>
            <a:ext cx="112712" cy="227013"/>
          </a:xfrm>
          <a:custGeom>
            <a:avLst/>
            <a:gdLst>
              <a:gd name="T0" fmla="*/ 2147483647 w 71"/>
              <a:gd name="T1" fmla="*/ 0 h 143"/>
              <a:gd name="T2" fmla="*/ 2147483647 w 71"/>
              <a:gd name="T3" fmla="*/ 2147483647 h 143"/>
              <a:gd name="T4" fmla="*/ 0 w 71"/>
              <a:gd name="T5" fmla="*/ 2147483647 h 143"/>
              <a:gd name="T6" fmla="*/ 2147483647 w 71"/>
              <a:gd name="T7" fmla="*/ 2147483647 h 143"/>
              <a:gd name="T8" fmla="*/ 2147483647 w 71"/>
              <a:gd name="T9" fmla="*/ 2147483647 h 143"/>
              <a:gd name="T10" fmla="*/ 2147483647 w 71"/>
              <a:gd name="T11" fmla="*/ 2147483647 h 143"/>
              <a:gd name="T12" fmla="*/ 2147483647 w 71"/>
              <a:gd name="T13" fmla="*/ 2147483647 h 143"/>
              <a:gd name="T14" fmla="*/ 2147483647 w 71"/>
              <a:gd name="T15" fmla="*/ 2147483647 h 143"/>
              <a:gd name="T16" fmla="*/ 2147483647 w 71"/>
              <a:gd name="T17" fmla="*/ 2147483647 h 143"/>
              <a:gd name="T18" fmla="*/ 2147483647 w 71"/>
              <a:gd name="T19" fmla="*/ 2147483647 h 143"/>
              <a:gd name="T20" fmla="*/ 2147483647 w 71"/>
              <a:gd name="T21" fmla="*/ 2147483647 h 143"/>
              <a:gd name="T22" fmla="*/ 2147483647 w 71"/>
              <a:gd name="T23" fmla="*/ 2147483647 h 143"/>
              <a:gd name="T24" fmla="*/ 2147483647 w 71"/>
              <a:gd name="T25" fmla="*/ 2147483647 h 143"/>
              <a:gd name="T26" fmla="*/ 2147483647 w 71"/>
              <a:gd name="T27" fmla="*/ 2147483647 h 143"/>
              <a:gd name="T28" fmla="*/ 2147483647 w 71"/>
              <a:gd name="T29" fmla="*/ 2147483647 h 143"/>
              <a:gd name="T30" fmla="*/ 2147483647 w 71"/>
              <a:gd name="T31" fmla="*/ 0 h 1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1"/>
              <a:gd name="T49" fmla="*/ 0 h 143"/>
              <a:gd name="T50" fmla="*/ 71 w 71"/>
              <a:gd name="T51" fmla="*/ 143 h 14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1" h="143">
                <a:moveTo>
                  <a:pt x="58" y="0"/>
                </a:moveTo>
                <a:lnTo>
                  <a:pt x="70" y="142"/>
                </a:lnTo>
                <a:lnTo>
                  <a:pt x="0" y="74"/>
                </a:lnTo>
                <a:lnTo>
                  <a:pt x="7" y="70"/>
                </a:lnTo>
                <a:lnTo>
                  <a:pt x="12" y="70"/>
                </a:lnTo>
                <a:lnTo>
                  <a:pt x="16" y="67"/>
                </a:lnTo>
                <a:lnTo>
                  <a:pt x="22" y="62"/>
                </a:lnTo>
                <a:lnTo>
                  <a:pt x="28" y="60"/>
                </a:lnTo>
                <a:lnTo>
                  <a:pt x="32" y="50"/>
                </a:lnTo>
                <a:lnTo>
                  <a:pt x="35" y="46"/>
                </a:lnTo>
                <a:lnTo>
                  <a:pt x="41" y="36"/>
                </a:lnTo>
                <a:lnTo>
                  <a:pt x="45" y="34"/>
                </a:lnTo>
                <a:lnTo>
                  <a:pt x="47" y="26"/>
                </a:lnTo>
                <a:lnTo>
                  <a:pt x="53" y="17"/>
                </a:lnTo>
                <a:lnTo>
                  <a:pt x="53" y="10"/>
                </a:lnTo>
                <a:lnTo>
                  <a:pt x="58" y="0"/>
                </a:lnTo>
              </a:path>
            </a:pathLst>
          </a:custGeom>
          <a:solidFill>
            <a:srgbClr val="D4270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2738438" y="5253038"/>
            <a:ext cx="252412" cy="404812"/>
          </a:xfrm>
          <a:prstGeom prst="line">
            <a:avLst/>
          </a:prstGeom>
          <a:noFill/>
          <a:ln w="12700">
            <a:solidFill>
              <a:srgbClr val="B2F5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Freeform 46"/>
          <p:cNvSpPr>
            <a:spLocks/>
          </p:cNvSpPr>
          <p:nvPr/>
        </p:nvSpPr>
        <p:spPr bwMode="auto">
          <a:xfrm>
            <a:off x="2971800" y="5654675"/>
            <a:ext cx="146050" cy="134938"/>
          </a:xfrm>
          <a:custGeom>
            <a:avLst/>
            <a:gdLst>
              <a:gd name="T0" fmla="*/ 2147483647 w 92"/>
              <a:gd name="T1" fmla="*/ 0 h 85"/>
              <a:gd name="T2" fmla="*/ 2147483647 w 92"/>
              <a:gd name="T3" fmla="*/ 2147483647 h 85"/>
              <a:gd name="T4" fmla="*/ 0 w 92"/>
              <a:gd name="T5" fmla="*/ 2147483647 h 85"/>
              <a:gd name="T6" fmla="*/ 2147483647 w 92"/>
              <a:gd name="T7" fmla="*/ 2147483647 h 85"/>
              <a:gd name="T8" fmla="*/ 2147483647 w 92"/>
              <a:gd name="T9" fmla="*/ 2147483647 h 85"/>
              <a:gd name="T10" fmla="*/ 2147483647 w 92"/>
              <a:gd name="T11" fmla="*/ 2147483647 h 85"/>
              <a:gd name="T12" fmla="*/ 2147483647 w 92"/>
              <a:gd name="T13" fmla="*/ 2147483647 h 85"/>
              <a:gd name="T14" fmla="*/ 2147483647 w 92"/>
              <a:gd name="T15" fmla="*/ 2147483647 h 85"/>
              <a:gd name="T16" fmla="*/ 2147483647 w 92"/>
              <a:gd name="T17" fmla="*/ 2147483647 h 85"/>
              <a:gd name="T18" fmla="*/ 2147483647 w 92"/>
              <a:gd name="T19" fmla="*/ 2147483647 h 85"/>
              <a:gd name="T20" fmla="*/ 2147483647 w 92"/>
              <a:gd name="T21" fmla="*/ 2147483647 h 85"/>
              <a:gd name="T22" fmla="*/ 2147483647 w 92"/>
              <a:gd name="T23" fmla="*/ 2147483647 h 85"/>
              <a:gd name="T24" fmla="*/ 2147483647 w 92"/>
              <a:gd name="T25" fmla="*/ 2147483647 h 85"/>
              <a:gd name="T26" fmla="*/ 2147483647 w 92"/>
              <a:gd name="T27" fmla="*/ 2147483647 h 85"/>
              <a:gd name="T28" fmla="*/ 2147483647 w 92"/>
              <a:gd name="T29" fmla="*/ 2147483647 h 85"/>
              <a:gd name="T30" fmla="*/ 2147483647 w 92"/>
              <a:gd name="T31" fmla="*/ 0 h 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2"/>
              <a:gd name="T49" fmla="*/ 0 h 85"/>
              <a:gd name="T50" fmla="*/ 92 w 92"/>
              <a:gd name="T51" fmla="*/ 85 h 8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2" h="85">
                <a:moveTo>
                  <a:pt x="68" y="0"/>
                </a:moveTo>
                <a:lnTo>
                  <a:pt x="91" y="84"/>
                </a:lnTo>
                <a:lnTo>
                  <a:pt x="0" y="50"/>
                </a:lnTo>
                <a:lnTo>
                  <a:pt x="7" y="50"/>
                </a:lnTo>
                <a:lnTo>
                  <a:pt x="15" y="47"/>
                </a:lnTo>
                <a:lnTo>
                  <a:pt x="20" y="44"/>
                </a:lnTo>
                <a:lnTo>
                  <a:pt x="25" y="41"/>
                </a:lnTo>
                <a:lnTo>
                  <a:pt x="32" y="38"/>
                </a:lnTo>
                <a:lnTo>
                  <a:pt x="38" y="33"/>
                </a:lnTo>
                <a:lnTo>
                  <a:pt x="43" y="30"/>
                </a:lnTo>
                <a:lnTo>
                  <a:pt x="48" y="26"/>
                </a:lnTo>
                <a:lnTo>
                  <a:pt x="53" y="21"/>
                </a:lnTo>
                <a:lnTo>
                  <a:pt x="56" y="15"/>
                </a:lnTo>
                <a:lnTo>
                  <a:pt x="60" y="9"/>
                </a:lnTo>
                <a:lnTo>
                  <a:pt x="66" y="5"/>
                </a:lnTo>
                <a:lnTo>
                  <a:pt x="68" y="0"/>
                </a:lnTo>
              </a:path>
            </a:pathLst>
          </a:custGeom>
          <a:solidFill>
            <a:srgbClr val="B2F5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7921626" y="5178426"/>
            <a:ext cx="98425" cy="98425"/>
          </a:xfrm>
          <a:prstGeom prst="line">
            <a:avLst/>
          </a:prstGeom>
          <a:noFill/>
          <a:ln w="12700">
            <a:solidFill>
              <a:srgbClr val="F57F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48"/>
          <p:cNvSpPr>
            <a:spLocks/>
          </p:cNvSpPr>
          <p:nvPr/>
        </p:nvSpPr>
        <p:spPr bwMode="auto">
          <a:xfrm>
            <a:off x="8077201" y="5257800"/>
            <a:ext cx="131763" cy="146050"/>
          </a:xfrm>
          <a:custGeom>
            <a:avLst/>
            <a:gdLst>
              <a:gd name="T0" fmla="*/ 2147483647 w 83"/>
              <a:gd name="T1" fmla="*/ 0 h 92"/>
              <a:gd name="T2" fmla="*/ 2147483647 w 83"/>
              <a:gd name="T3" fmla="*/ 2147483647 h 92"/>
              <a:gd name="T4" fmla="*/ 0 w 83"/>
              <a:gd name="T5" fmla="*/ 2147483647 h 92"/>
              <a:gd name="T6" fmla="*/ 2147483647 w 83"/>
              <a:gd name="T7" fmla="*/ 2147483647 h 92"/>
              <a:gd name="T8" fmla="*/ 2147483647 w 83"/>
              <a:gd name="T9" fmla="*/ 2147483647 h 92"/>
              <a:gd name="T10" fmla="*/ 2147483647 w 83"/>
              <a:gd name="T11" fmla="*/ 2147483647 h 92"/>
              <a:gd name="T12" fmla="*/ 2147483647 w 83"/>
              <a:gd name="T13" fmla="*/ 2147483647 h 92"/>
              <a:gd name="T14" fmla="*/ 2147483647 w 83"/>
              <a:gd name="T15" fmla="*/ 2147483647 h 92"/>
              <a:gd name="T16" fmla="*/ 2147483647 w 83"/>
              <a:gd name="T17" fmla="*/ 2147483647 h 92"/>
              <a:gd name="T18" fmla="*/ 2147483647 w 83"/>
              <a:gd name="T19" fmla="*/ 2147483647 h 92"/>
              <a:gd name="T20" fmla="*/ 2147483647 w 83"/>
              <a:gd name="T21" fmla="*/ 2147483647 h 92"/>
              <a:gd name="T22" fmla="*/ 2147483647 w 83"/>
              <a:gd name="T23" fmla="*/ 2147483647 h 92"/>
              <a:gd name="T24" fmla="*/ 2147483647 w 83"/>
              <a:gd name="T25" fmla="*/ 2147483647 h 92"/>
              <a:gd name="T26" fmla="*/ 2147483647 w 83"/>
              <a:gd name="T27" fmla="*/ 2147483647 h 92"/>
              <a:gd name="T28" fmla="*/ 2147483647 w 83"/>
              <a:gd name="T29" fmla="*/ 2147483647 h 92"/>
              <a:gd name="T30" fmla="*/ 2147483647 w 83"/>
              <a:gd name="T31" fmla="*/ 0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3"/>
              <a:gd name="T49" fmla="*/ 0 h 92"/>
              <a:gd name="T50" fmla="*/ 83 w 83"/>
              <a:gd name="T51" fmla="*/ 92 h 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3" h="92">
                <a:moveTo>
                  <a:pt x="24" y="0"/>
                </a:moveTo>
                <a:lnTo>
                  <a:pt x="82" y="78"/>
                </a:lnTo>
                <a:lnTo>
                  <a:pt x="0" y="91"/>
                </a:lnTo>
                <a:lnTo>
                  <a:pt x="4" y="84"/>
                </a:lnTo>
                <a:lnTo>
                  <a:pt x="7" y="78"/>
                </a:lnTo>
                <a:lnTo>
                  <a:pt x="11" y="71"/>
                </a:lnTo>
                <a:lnTo>
                  <a:pt x="14" y="67"/>
                </a:lnTo>
                <a:lnTo>
                  <a:pt x="17" y="60"/>
                </a:lnTo>
                <a:lnTo>
                  <a:pt x="20" y="54"/>
                </a:lnTo>
                <a:lnTo>
                  <a:pt x="21" y="43"/>
                </a:lnTo>
                <a:lnTo>
                  <a:pt x="21" y="37"/>
                </a:lnTo>
                <a:lnTo>
                  <a:pt x="24" y="32"/>
                </a:lnTo>
                <a:lnTo>
                  <a:pt x="24" y="22"/>
                </a:lnTo>
                <a:lnTo>
                  <a:pt x="24" y="15"/>
                </a:lnTo>
                <a:lnTo>
                  <a:pt x="24" y="7"/>
                </a:lnTo>
                <a:lnTo>
                  <a:pt x="24" y="0"/>
                </a:lnTo>
              </a:path>
            </a:pathLst>
          </a:custGeom>
          <a:solidFill>
            <a:srgbClr val="F57F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3768726" y="5178426"/>
            <a:ext cx="403225" cy="98425"/>
          </a:xfrm>
          <a:prstGeom prst="line">
            <a:avLst/>
          </a:prstGeom>
          <a:noFill/>
          <a:ln w="12700">
            <a:solidFill>
              <a:srgbClr val="F57F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50"/>
          <p:cNvSpPr>
            <a:spLocks/>
          </p:cNvSpPr>
          <p:nvPr/>
        </p:nvSpPr>
        <p:spPr bwMode="auto">
          <a:xfrm>
            <a:off x="3733801" y="5257801"/>
            <a:ext cx="138113" cy="150813"/>
          </a:xfrm>
          <a:custGeom>
            <a:avLst/>
            <a:gdLst>
              <a:gd name="T0" fmla="*/ 2147483647 w 87"/>
              <a:gd name="T1" fmla="*/ 2147483647 h 95"/>
              <a:gd name="T2" fmla="*/ 0 w 87"/>
              <a:gd name="T3" fmla="*/ 2147483647 h 95"/>
              <a:gd name="T4" fmla="*/ 2147483647 w 87"/>
              <a:gd name="T5" fmla="*/ 0 h 95"/>
              <a:gd name="T6" fmla="*/ 2147483647 w 87"/>
              <a:gd name="T7" fmla="*/ 2147483647 h 95"/>
              <a:gd name="T8" fmla="*/ 2147483647 w 87"/>
              <a:gd name="T9" fmla="*/ 2147483647 h 95"/>
              <a:gd name="T10" fmla="*/ 2147483647 w 87"/>
              <a:gd name="T11" fmla="*/ 2147483647 h 95"/>
              <a:gd name="T12" fmla="*/ 2147483647 w 87"/>
              <a:gd name="T13" fmla="*/ 2147483647 h 95"/>
              <a:gd name="T14" fmla="*/ 2147483647 w 87"/>
              <a:gd name="T15" fmla="*/ 2147483647 h 95"/>
              <a:gd name="T16" fmla="*/ 2147483647 w 87"/>
              <a:gd name="T17" fmla="*/ 2147483647 h 95"/>
              <a:gd name="T18" fmla="*/ 2147483647 w 87"/>
              <a:gd name="T19" fmla="*/ 2147483647 h 95"/>
              <a:gd name="T20" fmla="*/ 2147483647 w 87"/>
              <a:gd name="T21" fmla="*/ 2147483647 h 95"/>
              <a:gd name="T22" fmla="*/ 2147483647 w 87"/>
              <a:gd name="T23" fmla="*/ 2147483647 h 95"/>
              <a:gd name="T24" fmla="*/ 2147483647 w 87"/>
              <a:gd name="T25" fmla="*/ 2147483647 h 95"/>
              <a:gd name="T26" fmla="*/ 2147483647 w 87"/>
              <a:gd name="T27" fmla="*/ 2147483647 h 95"/>
              <a:gd name="T28" fmla="*/ 2147483647 w 87"/>
              <a:gd name="T29" fmla="*/ 2147483647 h 95"/>
              <a:gd name="T30" fmla="*/ 2147483647 w 87"/>
              <a:gd name="T31" fmla="*/ 2147483647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95"/>
              <a:gd name="T50" fmla="*/ 87 w 87"/>
              <a:gd name="T51" fmla="*/ 95 h 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95">
                <a:moveTo>
                  <a:pt x="86" y="94"/>
                </a:moveTo>
                <a:lnTo>
                  <a:pt x="0" y="66"/>
                </a:lnTo>
                <a:lnTo>
                  <a:pt x="71" y="0"/>
                </a:lnTo>
                <a:lnTo>
                  <a:pt x="71" y="6"/>
                </a:lnTo>
                <a:lnTo>
                  <a:pt x="68" y="11"/>
                </a:lnTo>
                <a:lnTo>
                  <a:pt x="68" y="23"/>
                </a:lnTo>
                <a:lnTo>
                  <a:pt x="68" y="28"/>
                </a:lnTo>
                <a:lnTo>
                  <a:pt x="68" y="38"/>
                </a:lnTo>
                <a:lnTo>
                  <a:pt x="71" y="43"/>
                </a:lnTo>
                <a:lnTo>
                  <a:pt x="71" y="55"/>
                </a:lnTo>
                <a:lnTo>
                  <a:pt x="74" y="58"/>
                </a:lnTo>
                <a:lnTo>
                  <a:pt x="74" y="66"/>
                </a:lnTo>
                <a:lnTo>
                  <a:pt x="77" y="75"/>
                </a:lnTo>
                <a:lnTo>
                  <a:pt x="82" y="83"/>
                </a:lnTo>
                <a:lnTo>
                  <a:pt x="83" y="88"/>
                </a:lnTo>
                <a:lnTo>
                  <a:pt x="86" y="94"/>
                </a:lnTo>
              </a:path>
            </a:pathLst>
          </a:custGeom>
          <a:solidFill>
            <a:srgbClr val="F57F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6013450" y="5243513"/>
            <a:ext cx="0" cy="79851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6115050" y="5283201"/>
            <a:ext cx="0" cy="8096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>
            <a:off x="5332414" y="6203950"/>
            <a:ext cx="162083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54"/>
          <p:cNvSpPr>
            <a:spLocks/>
          </p:cNvSpPr>
          <p:nvPr/>
        </p:nvSpPr>
        <p:spPr bwMode="auto">
          <a:xfrm>
            <a:off x="7010401" y="6096000"/>
            <a:ext cx="150813" cy="222250"/>
          </a:xfrm>
          <a:custGeom>
            <a:avLst/>
            <a:gdLst>
              <a:gd name="T0" fmla="*/ 0 w 95"/>
              <a:gd name="T1" fmla="*/ 0 h 140"/>
              <a:gd name="T2" fmla="*/ 2147483647 w 95"/>
              <a:gd name="T3" fmla="*/ 2147483647 h 140"/>
              <a:gd name="T4" fmla="*/ 0 w 95"/>
              <a:gd name="T5" fmla="*/ 2147483647 h 140"/>
              <a:gd name="T6" fmla="*/ 0 w 95"/>
              <a:gd name="T7" fmla="*/ 0 h 140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140"/>
              <a:gd name="T14" fmla="*/ 95 w 95"/>
              <a:gd name="T15" fmla="*/ 140 h 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140">
                <a:moveTo>
                  <a:pt x="0" y="0"/>
                </a:moveTo>
                <a:lnTo>
                  <a:pt x="94" y="66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965825" y="631825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8039100" y="6203950"/>
            <a:ext cx="162083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Freeform 57"/>
          <p:cNvSpPr>
            <a:spLocks/>
          </p:cNvSpPr>
          <p:nvPr/>
        </p:nvSpPr>
        <p:spPr bwMode="auto">
          <a:xfrm>
            <a:off x="9753600" y="6096001"/>
            <a:ext cx="128588" cy="225425"/>
          </a:xfrm>
          <a:custGeom>
            <a:avLst/>
            <a:gdLst>
              <a:gd name="T0" fmla="*/ 0 w 81"/>
              <a:gd name="T1" fmla="*/ 0 h 142"/>
              <a:gd name="T2" fmla="*/ 2147483647 w 81"/>
              <a:gd name="T3" fmla="*/ 2147483647 h 142"/>
              <a:gd name="T4" fmla="*/ 0 w 81"/>
              <a:gd name="T5" fmla="*/ 2147483647 h 142"/>
              <a:gd name="T6" fmla="*/ 0 w 81"/>
              <a:gd name="T7" fmla="*/ 0 h 142"/>
              <a:gd name="T8" fmla="*/ 0 60000 65536"/>
              <a:gd name="T9" fmla="*/ 0 60000 65536"/>
              <a:gd name="T10" fmla="*/ 0 60000 65536"/>
              <a:gd name="T11" fmla="*/ 0 60000 65536"/>
              <a:gd name="T12" fmla="*/ 0 w 81"/>
              <a:gd name="T13" fmla="*/ 0 h 142"/>
              <a:gd name="T14" fmla="*/ 81 w 81"/>
              <a:gd name="T15" fmla="*/ 142 h 1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" h="142">
                <a:moveTo>
                  <a:pt x="0" y="0"/>
                </a:moveTo>
                <a:lnTo>
                  <a:pt x="80" y="67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8672513" y="631825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2513013" y="6203950"/>
            <a:ext cx="1619250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60"/>
          <p:cNvSpPr>
            <a:spLocks/>
          </p:cNvSpPr>
          <p:nvPr/>
        </p:nvSpPr>
        <p:spPr bwMode="auto">
          <a:xfrm>
            <a:off x="4191001" y="6096000"/>
            <a:ext cx="150813" cy="222250"/>
          </a:xfrm>
          <a:custGeom>
            <a:avLst/>
            <a:gdLst>
              <a:gd name="T0" fmla="*/ 0 w 95"/>
              <a:gd name="T1" fmla="*/ 0 h 140"/>
              <a:gd name="T2" fmla="*/ 2147483647 w 95"/>
              <a:gd name="T3" fmla="*/ 2147483647 h 140"/>
              <a:gd name="T4" fmla="*/ 0 w 95"/>
              <a:gd name="T5" fmla="*/ 2147483647 h 140"/>
              <a:gd name="T6" fmla="*/ 0 w 95"/>
              <a:gd name="T7" fmla="*/ 0 h 140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140"/>
              <a:gd name="T14" fmla="*/ 95 w 95"/>
              <a:gd name="T15" fmla="*/ 140 h 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140">
                <a:moveTo>
                  <a:pt x="0" y="0"/>
                </a:moveTo>
                <a:lnTo>
                  <a:pt x="94" y="66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3146425" y="631825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78" name="Rectangle 62"/>
          <p:cNvSpPr>
            <a:spLocks noChangeArrowheads="1"/>
          </p:cNvSpPr>
          <p:nvPr/>
        </p:nvSpPr>
        <p:spPr bwMode="auto">
          <a:xfrm>
            <a:off x="3790812" y="4719950"/>
            <a:ext cx="7778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rgbClr val="FF00FF"/>
                </a:solidFill>
                <a:latin typeface="Arial" panose="020B0604020202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37258131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351" y="100149"/>
            <a:ext cx="9875520" cy="135636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Choosing a Measure of Central Tendency</a:t>
            </a:r>
            <a:endParaRPr lang="en-CA" b="1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If data contains outliers, use the median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If the data are strongly skewed , use median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If data is roughly symmetrical, the mean and the median will be close, so either is appropriate.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If data is not numeric, use the mode.</a:t>
            </a:r>
          </a:p>
          <a:p>
            <a:pPr eaLnBrk="1" hangingPunct="1"/>
            <a:endParaRPr lang="en-CA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8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481251"/>
            <a:ext cx="11260183" cy="4923377"/>
          </a:xfrm>
        </p:spPr>
        <p:txBody>
          <a:bodyPr/>
          <a:lstStyle/>
          <a:p>
            <a:pPr marL="45720" indent="0">
              <a:buNone/>
            </a:pPr>
            <a:endParaRPr lang="en-CA" altLang="en-US" sz="24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CA" altLang="en-US" sz="2800" dirty="0" smtClean="0">
                <a:solidFill>
                  <a:schemeClr val="tx1"/>
                </a:solidFill>
              </a:rPr>
              <a:t>The </a:t>
            </a:r>
            <a:r>
              <a:rPr lang="en-CA" altLang="en-US" sz="2800" dirty="0">
                <a:solidFill>
                  <a:schemeClr val="tx1"/>
                </a:solidFill>
              </a:rPr>
              <a:t>mean of a </a:t>
            </a:r>
            <a:r>
              <a:rPr lang="en-CA" altLang="en-US" sz="2800" b="1" i="1" dirty="0">
                <a:solidFill>
                  <a:schemeClr val="tx1"/>
                </a:solidFill>
              </a:rPr>
              <a:t>P</a:t>
            </a:r>
            <a:r>
              <a:rPr lang="en-CA" altLang="en-US" sz="2800" b="1" i="1" dirty="0" smtClean="0">
                <a:solidFill>
                  <a:schemeClr val="tx1"/>
                </a:solidFill>
              </a:rPr>
              <a:t>opulation</a:t>
            </a:r>
            <a:r>
              <a:rPr lang="en-CA" altLang="en-US" sz="2800" dirty="0" smtClean="0">
                <a:solidFill>
                  <a:schemeClr val="tx1"/>
                </a:solidFill>
              </a:rPr>
              <a:t> </a:t>
            </a:r>
            <a:r>
              <a:rPr lang="en-CA" altLang="en-US" sz="2800" dirty="0">
                <a:solidFill>
                  <a:schemeClr val="tx1"/>
                </a:solidFill>
              </a:rPr>
              <a:t>i</a:t>
            </a:r>
            <a:r>
              <a:rPr lang="en-CA" alt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16628" y="3382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Arithmetic </a:t>
            </a:r>
            <a:r>
              <a:rPr lang="en-CA" altLang="en-US" b="1" dirty="0" smtClean="0"/>
              <a:t>Mean-Population</a:t>
            </a:r>
            <a:endParaRPr lang="en-US" altLang="en-US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85732"/>
              </p:ext>
            </p:extLst>
          </p:nvPr>
        </p:nvGraphicFramePr>
        <p:xfrm>
          <a:off x="1094441" y="2624251"/>
          <a:ext cx="381635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1320800" imgH="838200" progId="Equation.3">
                  <p:embed/>
                </p:oleObj>
              </mc:Choice>
              <mc:Fallback>
                <p:oleObj name="Equation" r:id="rId3" imgW="1320800" imgH="838200" progId="Equation.3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41" y="2624251"/>
                        <a:ext cx="381635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94441" y="5462970"/>
            <a:ext cx="845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Greek letter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mu, </a:t>
            </a:r>
            <a:r>
              <a:rPr lang="el-GR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a Population Mean</a:t>
            </a:r>
            <a:endParaRPr lang="el-GR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11458" y="3942939"/>
            <a:ext cx="72568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x – is the sum of all values of X in the population.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– is the number of values in the entire population</a:t>
            </a:r>
            <a:r>
              <a:rPr lang="en-US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altLang="en-US" sz="24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2" y="1489166"/>
            <a:ext cx="10572119" cy="4241074"/>
          </a:xfrm>
        </p:spPr>
        <p:txBody>
          <a:bodyPr/>
          <a:lstStyle/>
          <a:p>
            <a:pPr marL="45720" indent="0">
              <a:buNone/>
            </a:pPr>
            <a:endParaRPr lang="en-CA" altLang="en-US" sz="24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CA" altLang="en-US" sz="2800" dirty="0" smtClean="0">
                <a:solidFill>
                  <a:schemeClr val="tx1"/>
                </a:solidFill>
              </a:rPr>
              <a:t>The </a:t>
            </a:r>
            <a:r>
              <a:rPr lang="en-CA" altLang="en-US" sz="2800" dirty="0">
                <a:solidFill>
                  <a:schemeClr val="tx1"/>
                </a:solidFill>
              </a:rPr>
              <a:t>mean of a </a:t>
            </a:r>
            <a:r>
              <a:rPr lang="en-CA" altLang="en-US" sz="2800" b="1" i="1" dirty="0" smtClean="0">
                <a:solidFill>
                  <a:schemeClr val="tx1"/>
                </a:solidFill>
              </a:rPr>
              <a:t>sample</a:t>
            </a:r>
            <a:r>
              <a:rPr lang="en-CA" altLang="en-US" sz="2800" dirty="0" smtClean="0">
                <a:solidFill>
                  <a:schemeClr val="tx1"/>
                </a:solidFill>
              </a:rPr>
              <a:t>  is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86271" y="3898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Arithmetic </a:t>
            </a:r>
            <a:r>
              <a:rPr lang="en-CA" altLang="en-US" b="1" dirty="0" smtClean="0"/>
              <a:t>Mean-Sample</a:t>
            </a:r>
            <a:endParaRPr lang="en-US" altLang="en-US" b="1" dirty="0" smtClean="0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36162"/>
              </p:ext>
            </p:extLst>
          </p:nvPr>
        </p:nvGraphicFramePr>
        <p:xfrm>
          <a:off x="1413446" y="5648805"/>
          <a:ext cx="5953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3" imgW="133516" imgH="152368" progId="Equation.3">
                  <p:embed/>
                </p:oleObj>
              </mc:Choice>
              <mc:Fallback>
                <p:oleObj name="Equation" r:id="rId3" imgW="133516" imgH="152368" progId="Equation.3">
                  <p:embed/>
                  <p:pic>
                    <p:nvPicPr>
                      <p:cNvPr id="143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446" y="5648805"/>
                        <a:ext cx="59531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0971" y="312801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08758" y="5792277"/>
            <a:ext cx="724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as “ x-bar – Represents a Sample Mean</a:t>
            </a:r>
            <a:endParaRPr lang="el-GR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10282" y="3974084"/>
            <a:ext cx="73550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4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is the sum of all values of X in the </a:t>
            </a:r>
            <a:r>
              <a:rPr lang="en-US" altLang="en-US" sz="24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</a:t>
            </a:r>
            <a:endParaRPr lang="en-US" altLang="en-US" sz="2400" b="1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is the number of values in the </a:t>
            </a:r>
            <a:r>
              <a:rPr lang="en-US" altLang="en-US" sz="24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</a:t>
            </a:r>
            <a:endParaRPr lang="el-GR" altLang="en-US" sz="2400" b="1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40971" y="312801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28812"/>
              </p:ext>
            </p:extLst>
          </p:nvPr>
        </p:nvGraphicFramePr>
        <p:xfrm>
          <a:off x="1162579" y="2632166"/>
          <a:ext cx="37496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5" imgW="1257300" imgH="838200" progId="Equation.3">
                  <p:embed/>
                </p:oleObj>
              </mc:Choice>
              <mc:Fallback>
                <p:oleObj name="Equation" r:id="rId5" imgW="1257300" imgH="838200" progId="Equation.3">
                  <p:embed/>
                  <p:pic>
                    <p:nvPicPr>
                      <p:cNvPr id="143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579" y="2632166"/>
                        <a:ext cx="3749675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40971" y="34661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240971" y="34661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113211"/>
            <a:ext cx="11593286" cy="1356360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CA" altLang="en-US" b="1" dirty="0"/>
              <a:t>Mean for </a:t>
            </a:r>
            <a:r>
              <a:rPr lang="en-CA" altLang="en-US" b="1" dirty="0" smtClean="0"/>
              <a:t>Ungrouped </a:t>
            </a:r>
            <a:r>
              <a:rPr lang="en-CA" altLang="en-US" b="1" dirty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791391"/>
            <a:ext cx="10532545" cy="54210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60617" y="1371148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altLang="en-US" sz="4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6431" y="1746072"/>
            <a:ext cx="8459787" cy="164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The Statistics exam had the following results.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71, 82, 55, 76, 66, 71, 90, 84, 90, 64, 71, 70, 83, 45, 73, 51 68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45196"/>
              </p:ext>
            </p:extLst>
          </p:nvPr>
        </p:nvGraphicFramePr>
        <p:xfrm>
          <a:off x="1233443" y="3059458"/>
          <a:ext cx="82327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3" imgW="4356000" imgH="838080" progId="Equation.3">
                  <p:embed/>
                </p:oleObj>
              </mc:Choice>
              <mc:Fallback>
                <p:oleObj name="Equation" r:id="rId3" imgW="4356000" imgH="8380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43" y="3059458"/>
                        <a:ext cx="82327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91749"/>
              </p:ext>
            </p:extLst>
          </p:nvPr>
        </p:nvGraphicFramePr>
        <p:xfrm>
          <a:off x="1432561" y="4816384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5" imgW="482391" imgH="393529" progId="Equation.3">
                  <p:embed/>
                </p:oleObj>
              </mc:Choice>
              <mc:Fallback>
                <p:oleObj name="Equation" r:id="rId5" imgW="482391" imgH="393529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1" y="4816384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64975"/>
              </p:ext>
            </p:extLst>
          </p:nvPr>
        </p:nvGraphicFramePr>
        <p:xfrm>
          <a:off x="1432561" y="5775035"/>
          <a:ext cx="11017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7" imgW="431425" imgH="177646" progId="Equation.3">
                  <p:embed/>
                </p:oleObj>
              </mc:Choice>
              <mc:Fallback>
                <p:oleObj name="Equation" r:id="rId7" imgW="431425" imgH="177646" progId="Equation.3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1" y="5775035"/>
                        <a:ext cx="11017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293223" y="3395485"/>
            <a:ext cx="139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675" y="206376"/>
            <a:ext cx="8799376" cy="1143000"/>
          </a:xfrm>
        </p:spPr>
        <p:txBody>
          <a:bodyPr>
            <a:noAutofit/>
          </a:bodyPr>
          <a:lstStyle/>
          <a:p>
            <a:r>
              <a:rPr lang="en-US" b="1" dirty="0"/>
              <a:t>Arithmetic </a:t>
            </a:r>
            <a:r>
              <a:rPr lang="en-CA" altLang="en-US" b="1" dirty="0" smtClean="0"/>
              <a:t>Mean for Grouped Data</a:t>
            </a:r>
            <a:endParaRPr lang="en-US" altLang="en-US" b="1" dirty="0" smtClean="0"/>
          </a:p>
        </p:txBody>
      </p:sp>
      <p:graphicFrame>
        <p:nvGraphicFramePr>
          <p:cNvPr id="29700" name="Object 1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5957075"/>
              </p:ext>
            </p:extLst>
          </p:nvPr>
        </p:nvGraphicFramePr>
        <p:xfrm>
          <a:off x="1345149" y="2574048"/>
          <a:ext cx="1998941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3" imgW="723600" imgH="660240" progId="Equation.3">
                  <p:embed/>
                </p:oleObj>
              </mc:Choice>
              <mc:Fallback>
                <p:oleObj name="Equation" r:id="rId3" imgW="723600" imgH="660240" progId="Equation.3">
                  <p:embed/>
                  <p:pic>
                    <p:nvPicPr>
                      <p:cNvPr id="2970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149" y="2574048"/>
                        <a:ext cx="1998941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2391876" y="4605282"/>
            <a:ext cx="761427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sum of the interval midpoints times </a:t>
            </a:r>
            <a:r>
              <a:rPr lang="en-US" altLang="en-US" sz="2800" b="1" i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in the interval.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0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en-US" sz="2800" b="1" i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altLang="en-US" sz="28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the frequencies.</a:t>
            </a:r>
            <a:endParaRPr lang="el-GR" altLang="en-US" sz="28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1524001" y="2614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97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98887"/>
              </p:ext>
            </p:extLst>
          </p:nvPr>
        </p:nvGraphicFramePr>
        <p:xfrm>
          <a:off x="1227908" y="4548188"/>
          <a:ext cx="1123179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5" imgW="457200" imgH="342720" progId="Equation.3">
                  <p:embed/>
                </p:oleObj>
              </mc:Choice>
              <mc:Fallback>
                <p:oleObj name="Equation" r:id="rId5" imgW="457200" imgH="342720" progId="Equation.3">
                  <p:embed/>
                  <p:pic>
                    <p:nvPicPr>
                      <p:cNvPr id="297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908" y="4548188"/>
                        <a:ext cx="1123179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1524001" y="2995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97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891982"/>
              </p:ext>
            </p:extLst>
          </p:nvPr>
        </p:nvGraphicFramePr>
        <p:xfrm>
          <a:off x="1463675" y="5719763"/>
          <a:ext cx="9207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7" imgW="355320" imgH="342720" progId="Equation.3">
                  <p:embed/>
                </p:oleObj>
              </mc:Choice>
              <mc:Fallback>
                <p:oleObj name="Equation" r:id="rId7" imgW="355320" imgH="342720" progId="Equation.3">
                  <p:embed/>
                  <p:pic>
                    <p:nvPicPr>
                      <p:cNvPr id="297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719763"/>
                        <a:ext cx="9207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0695" y="1740388"/>
            <a:ext cx="9439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class marks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the corresponding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frequencies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6789" y="-11114"/>
            <a:ext cx="8157754" cy="1356360"/>
          </a:xfrm>
        </p:spPr>
        <p:txBody>
          <a:bodyPr/>
          <a:lstStyle/>
          <a:p>
            <a:pPr eaLnBrk="1" hangingPunct="1"/>
            <a:r>
              <a:rPr lang="en-CA" altLang="en-US" b="1" dirty="0" smtClean="0"/>
              <a:t> </a:t>
            </a:r>
            <a:r>
              <a:rPr lang="en-CA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70410" y="1284186"/>
            <a:ext cx="10833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represents the number of hours per day of watching TV in a sample of 500 people.</a:t>
            </a:r>
            <a:endParaRPr lang="el-G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524001" y="27482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524001" y="308642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4001" y="30530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262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89447"/>
              </p:ext>
            </p:extLst>
          </p:nvPr>
        </p:nvGraphicFramePr>
        <p:xfrm>
          <a:off x="576761" y="2730137"/>
          <a:ext cx="7981950" cy="1559127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of hours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0-1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2-3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4-5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6-7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8-9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10-11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12-13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58" name="Text Box 52"/>
          <p:cNvSpPr txBox="1">
            <a:spLocks noChangeArrowheads="1"/>
          </p:cNvSpPr>
          <p:nvPr/>
        </p:nvSpPr>
        <p:spPr bwMode="auto">
          <a:xfrm>
            <a:off x="570410" y="4991287"/>
            <a:ext cx="84597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en-US" altLang="en-US" sz="2000" dirty="0">
                <a:latin typeface="Times New Roman" panose="02020603050405020304" pitchFamily="18" charset="0"/>
              </a:rPr>
              <a:t>What is the mean number of TV viewing hours in this group?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en-US" altLang="en-US" sz="2000" dirty="0">
                <a:latin typeface="Times New Roman" panose="02020603050405020304" pitchFamily="18" charset="0"/>
              </a:rPr>
              <a:t>What length of time is most often spent in front of a TV by this group?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en-US" altLang="en-US" sz="2000" dirty="0">
                <a:latin typeface="Times New Roman" panose="02020603050405020304" pitchFamily="18" charset="0"/>
              </a:rPr>
              <a:t>What is the median number of TV viewing hours?</a:t>
            </a:r>
            <a:endParaRPr lang="en-CA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908</TotalTime>
  <Words>2048</Words>
  <Application>Microsoft Office PowerPoint</Application>
  <PresentationFormat>Widescreen</PresentationFormat>
  <Paragraphs>399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Constantia</vt:lpstr>
      <vt:lpstr>Corbel</vt:lpstr>
      <vt:lpstr>Poppins</vt:lpstr>
      <vt:lpstr>Söhne</vt:lpstr>
      <vt:lpstr>Times New Roman</vt:lpstr>
      <vt:lpstr>Wingdings</vt:lpstr>
      <vt:lpstr>Wingdings 2</vt:lpstr>
      <vt:lpstr>Basis</vt:lpstr>
      <vt:lpstr>Equation</vt:lpstr>
      <vt:lpstr>Chart</vt:lpstr>
      <vt:lpstr>  Probability &amp; Statistics  </vt:lpstr>
      <vt:lpstr>PowerPoint Presentation</vt:lpstr>
      <vt:lpstr>Measures of Central Tendency</vt:lpstr>
      <vt:lpstr>    Arithmetic Mean</vt:lpstr>
      <vt:lpstr>PowerPoint Presentation</vt:lpstr>
      <vt:lpstr>PowerPoint Presentation</vt:lpstr>
      <vt:lpstr>Arithmetic Mean for Ungrouped Data</vt:lpstr>
      <vt:lpstr>Arithmetic Mean for Grouped Data</vt:lpstr>
      <vt:lpstr> Example 1</vt:lpstr>
      <vt:lpstr>PowerPoint Presentation</vt:lpstr>
      <vt:lpstr>PowerPoint Presentation</vt:lpstr>
      <vt:lpstr>PowerPoint Presentation</vt:lpstr>
      <vt:lpstr>Merits and Demerits of Arithmetic Mean </vt:lpstr>
      <vt:lpstr>Weighted Arithmetic Mean</vt:lpstr>
      <vt:lpstr>PowerPoint Presentation</vt:lpstr>
      <vt:lpstr>      Example</vt:lpstr>
      <vt:lpstr>PowerPoint Presentation</vt:lpstr>
      <vt:lpstr>Median</vt:lpstr>
      <vt:lpstr>Median for Ungrouped Data</vt:lpstr>
      <vt:lpstr>  Median for Ungrouped Data </vt:lpstr>
      <vt:lpstr>PowerPoint Presentation</vt:lpstr>
      <vt:lpstr>Median for  Grouped Data</vt:lpstr>
      <vt:lpstr>                              Example</vt:lpstr>
      <vt:lpstr>                             Example </vt:lpstr>
      <vt:lpstr>      Merits and Demerits of Median </vt:lpstr>
      <vt:lpstr>                Measures of Position       </vt:lpstr>
      <vt:lpstr>Quartiles</vt:lpstr>
      <vt:lpstr>Quartiles for Ungrouped Data</vt:lpstr>
      <vt:lpstr>PowerPoint Presentation</vt:lpstr>
      <vt:lpstr>           Quartiles for Grouped Data</vt:lpstr>
      <vt:lpstr>    Deciles</vt:lpstr>
      <vt:lpstr>Deciles for Ungrouped Data</vt:lpstr>
      <vt:lpstr>    Deciles for Grouped Data</vt:lpstr>
      <vt:lpstr>Percentiles</vt:lpstr>
      <vt:lpstr>Percentiles for Ungrouped Data</vt:lpstr>
      <vt:lpstr>Percentiles for Grouped Data</vt:lpstr>
      <vt:lpstr>Example</vt:lpstr>
      <vt:lpstr>PowerPoint Presentation</vt:lpstr>
      <vt:lpstr>Mode</vt:lpstr>
      <vt:lpstr>Bimodal Distributions</vt:lpstr>
      <vt:lpstr>Multimodal Distributions</vt:lpstr>
      <vt:lpstr>Mode for Ungrouped Data </vt:lpstr>
      <vt:lpstr>Mode for Grouped Data</vt:lpstr>
      <vt:lpstr>Mode for Grouped Data</vt:lpstr>
      <vt:lpstr>PowerPoint Presentation</vt:lpstr>
      <vt:lpstr>      Merits and Demerits of Mode </vt:lpstr>
      <vt:lpstr>Relations Between the Measures of Central Tendency</vt:lpstr>
      <vt:lpstr>Choosing a Measure of Central Tendency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Probability &amp; Statistics  </dc:title>
  <dc:creator>hp</dc:creator>
  <cp:lastModifiedBy>hp</cp:lastModifiedBy>
  <cp:revision>107</cp:revision>
  <dcterms:created xsi:type="dcterms:W3CDTF">2023-09-09T05:30:17Z</dcterms:created>
  <dcterms:modified xsi:type="dcterms:W3CDTF">2023-09-10T08:06:46Z</dcterms:modified>
</cp:coreProperties>
</file>