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2" r:id="rId2"/>
    <p:sldMasterId id="2147483728" r:id="rId3"/>
  </p:sldMasterIdLst>
  <p:sldIdLst>
    <p:sldId id="259" r:id="rId4"/>
    <p:sldId id="260" r:id="rId5"/>
    <p:sldId id="258" r:id="rId6"/>
    <p:sldId id="263" r:id="rId7"/>
    <p:sldId id="274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83" r:id="rId16"/>
    <p:sldId id="275" r:id="rId17"/>
    <p:sldId id="277" r:id="rId18"/>
    <p:sldId id="278" r:id="rId19"/>
    <p:sldId id="279" r:id="rId20"/>
    <p:sldId id="284" r:id="rId21"/>
    <p:sldId id="282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FB0138-94B7-4D07-BEB5-2A2BF86AD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23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6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997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5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6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29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130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00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1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266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110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131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030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EC3EC-AA49-4E63-941A-047B31CA722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390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FB0138-94B7-4D07-BEB5-2A2BF86ADC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22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74563-F0B7-47F3-9575-8E7BE3199B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56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355081-9EB2-44BD-828F-408CC7E67A2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297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38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30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2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69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933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113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853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847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9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03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586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20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EC3EC-AA49-4E63-941A-047B31CA722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86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2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FB0138-94B7-4D07-BEB5-2A2BF86ADC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846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74563-F0B7-47F3-9575-8E7BE3199B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4317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355081-9EB2-44BD-828F-408CC7E67A2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6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8392758-E6C5-4ED8-AC14-39255734986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5AA51AD-8C76-497D-9F27-21D720F8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DBE7C-F4C2-4945-9A5D-83830A9E61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D5F62-2E77-4899-AB25-576ADCA294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728" y="1757587"/>
            <a:ext cx="9966960" cy="239640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cs typeface="Times New Roman" pitchFamily="18" charset="0"/>
              </a:rPr>
              <a:t> </a:t>
            </a:r>
            <a:br>
              <a:rPr lang="en-US" sz="4000" dirty="0" smtClean="0">
                <a:cs typeface="Times New Roman" pitchFamily="18" charset="0"/>
              </a:rPr>
            </a:br>
            <a:r>
              <a:rPr lang="en-US" b="1" kern="10" dirty="0">
                <a:ln w="9525">
                  <a:round/>
                  <a:headEnd/>
                  <a:tailEnd/>
                </a:ln>
                <a:cs typeface="Times New Roman"/>
              </a:rPr>
              <a:t>Probability &amp; Statistics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931" y="3278776"/>
            <a:ext cx="9144000" cy="119525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080808"/>
                </a:solidFill>
              </a:rPr>
              <a:t> 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b="1" dirty="0">
              <a:solidFill>
                <a:srgbClr val="080808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Rijah Khan</a:t>
            </a:r>
          </a:p>
          <a:p>
            <a:endParaRPr lang="en-US" sz="14400" dirty="0">
              <a:solidFill>
                <a:schemeClr val="bg1"/>
              </a:solidFill>
            </a:endParaRPr>
          </a:p>
          <a:p>
            <a:endParaRPr lang="en-US" sz="14400" dirty="0">
              <a:solidFill>
                <a:schemeClr val="bg1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Cyber Security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1378039"/>
            <a:ext cx="11508376" cy="515339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Merits  of  </a:t>
            </a:r>
            <a:r>
              <a:rPr lang="en-US" sz="2400" b="1" u="sng" dirty="0" smtClean="0">
                <a:solidFill>
                  <a:schemeClr val="tx1"/>
                </a:solidFill>
              </a:rPr>
              <a:t>Geometric Mean: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based on observed value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amenable to mathematical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equal weightage to all observations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appropriate type of average to be used in case rates 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ratios are to be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Demerits  </a:t>
            </a:r>
            <a:r>
              <a:rPr lang="en-US" sz="2400" b="1" u="sng" dirty="0">
                <a:solidFill>
                  <a:schemeClr val="tx1"/>
                </a:solidFill>
              </a:rPr>
              <a:t>of </a:t>
            </a:r>
            <a:r>
              <a:rPr lang="en-US" sz="2400" b="1" u="sng" dirty="0" smtClean="0">
                <a:solidFill>
                  <a:schemeClr val="tx1"/>
                </a:solidFill>
              </a:rPr>
              <a:t> Geometric Mean: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neither easy to calculate nor to understand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vanishes if any observation is zero.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of negative values, it cannot be computed at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9794" y="0"/>
            <a:ext cx="123269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Merits and Demerits of 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Geometric Mean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41038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457200"/>
            <a:ext cx="11080063" cy="570506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01: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geometric mean for the following data: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0.35, 3, 30, 300, 3000, 0.3, 0.03, 0.0362, 0.00482, 58642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6.5, 169.0, 11.0, 112.5, 14.2, 75.0, 35.5, 215.0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02:  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(a)For the following data find the geometric mean.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60-80      80-100    100-120    120-140    140-160   160-180    180-200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No.of apples) 5            14           17               10               1               0               2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32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093"/>
            <a:ext cx="9677280" cy="64007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Find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in percentage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Students</a:t>
            </a:r>
            <a:b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31- 40                                          28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41-50                                          31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51-60                                          12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61-70                                           9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71-80                                           5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6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639" y="-122171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Harmonic 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ean</a:t>
            </a:r>
            <a:endParaRPr lang="en-US" sz="4900" dirty="0"/>
          </a:p>
        </p:txBody>
      </p:sp>
      <p:sp>
        <p:nvSpPr>
          <p:cNvPr id="6" name="Rectangle 5"/>
          <p:cNvSpPr/>
          <p:nvPr/>
        </p:nvSpPr>
        <p:spPr>
          <a:xfrm>
            <a:off x="1227908" y="4929888"/>
            <a:ext cx="7903029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399" y="857794"/>
            <a:ext cx="9767433" cy="5675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015" y="1602050"/>
            <a:ext cx="10496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Harmonic Mean (H.M.) is defined as “ A value that is the reciprocal of the mean of the reciprocals of a set of numbers”.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other words, it is the reciprocal of the arithmetic mean and is calculated by taking reciprocal of the individual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00015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869" y="-161360"/>
            <a:ext cx="11908971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Harmonic 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Mean for Ungrouped Data</a:t>
            </a:r>
            <a:endParaRPr lang="en-US" sz="4900" dirty="0"/>
          </a:p>
        </p:txBody>
      </p:sp>
      <p:sp>
        <p:nvSpPr>
          <p:cNvPr id="6" name="Rectangle 5"/>
          <p:cNvSpPr/>
          <p:nvPr/>
        </p:nvSpPr>
        <p:spPr>
          <a:xfrm>
            <a:off x="1227908" y="4929888"/>
            <a:ext cx="7903029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822959" y="1295149"/>
                <a:ext cx="10750732" cy="56752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ean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a set of 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,….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reciprocal of the arithmetic mean of the values. </a:t>
                </a:r>
                <a:b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Reciprocal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Certain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algebraic changes can be made in the formula of H.M. for further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analysis</a:t>
                </a:r>
              </a:p>
              <a:p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H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295149"/>
                <a:ext cx="10750732" cy="5675291"/>
              </a:xfrm>
              <a:prstGeom prst="rect">
                <a:avLst/>
              </a:prstGeom>
              <a:blipFill>
                <a:blip r:embed="rId2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30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61406"/>
            <a:ext cx="9875520" cy="1356360"/>
          </a:xfrm>
        </p:spPr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553793" y="888274"/>
                <a:ext cx="9994004" cy="55382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Harmonic mean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15,20,25.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Reciprocal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25</m:t>
                            </m:r>
                          </m:den>
                        </m:f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dirty="0" smtClean="0"/>
                  <a:t>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0.06667+0.5000+0.04000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/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0.15667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sz="2800" dirty="0" smtClean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/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</a:rPr>
                  <a:t>  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19.15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3" y="888274"/>
                <a:ext cx="9994004" cy="5538284"/>
              </a:xfrm>
              <a:prstGeom prst="rect">
                <a:avLst/>
              </a:prstGeom>
              <a:blipFill>
                <a:blip r:embed="rId2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6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90396" y="1262742"/>
                <a:ext cx="9071974" cy="59586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b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4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4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</a:t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0396" y="1262742"/>
                <a:ext cx="9071974" cy="5958625"/>
              </a:xfrm>
              <a:blipFill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815738" y="287383"/>
            <a:ext cx="114944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Harmonic 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for G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rouped 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4900" dirty="0"/>
          </a:p>
          <a:p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60887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92583" y="374218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sz="49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44699" y="296214"/>
            <a:ext cx="10509160" cy="627201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Harmonic Mean from the following frequency distribution.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Weights(grams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sz="24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65-84                                                 9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85-104                                               10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105-124                                              17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125-144                                              10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145-164                                               5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165-184                                               4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185-204                                               5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74759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2491" y="535576"/>
                <a:ext cx="8744571" cy="4114800"/>
              </a:xfrm>
            </p:spPr>
            <p:txBody>
              <a:bodyPr>
                <a:normAutofit fontScale="90000"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1" i="1" u="sng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1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400" b="1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u="sng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u="sng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b="1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65-84                  74.5                     9                  0.12081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85-104                94.5                    10                 0.10582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105-124               114.5                   17                0.14847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125-144               134.5                   10                0.07435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145-164               154.5                    5                 0.03236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165-184               174.5                    4                 0.02292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185-204               194.5                    5                 0.02571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------                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60                0.53044</a:t>
                </a:r>
                <a:b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2491" y="535576"/>
                <a:ext cx="8744571" cy="4114800"/>
              </a:xfrm>
              <a:blipFill>
                <a:blip r:embed="rId2"/>
                <a:stretch>
                  <a:fillRect l="-1325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53441" y="3649506"/>
                <a:ext cx="6096000" cy="30455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e/>
                        </m:eqArr>
                      </m:den>
                    </m:f>
                  </m:oMath>
                </a14:m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dirty="0"/>
                  <a:t>             </a:t>
                </a:r>
                <a:r>
                  <a:rPr lang="en-US" sz="2800" dirty="0" smtClean="0"/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0.53044</m:t>
                        </m:r>
                      </m:den>
                    </m:f>
                  </m:oMath>
                </a14:m>
                <a:endPara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113.11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1" y="3649506"/>
                <a:ext cx="6096000" cy="3045514"/>
              </a:xfrm>
              <a:prstGeom prst="rect">
                <a:avLst/>
              </a:prstGeom>
              <a:blipFill>
                <a:blip r:embed="rId3"/>
                <a:stretch>
                  <a:fillRect b="-4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9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1378039"/>
            <a:ext cx="11508376" cy="515339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Merits  of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Harmonic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Mean: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observations in the data.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amenable to mathematical treatment.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appropriate type of average rate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ratios.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Demerits  </a:t>
            </a:r>
            <a:r>
              <a:rPr lang="en-US" sz="2400" b="1" u="sng" dirty="0">
                <a:solidFill>
                  <a:schemeClr val="tx1"/>
                </a:solidFill>
              </a:rPr>
              <a:t>of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Harmonic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Mean: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readily understood.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calculated, if any one of the observations is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too much weightage to the smaller observations.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8171" y="86835"/>
            <a:ext cx="123269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Merits and Demerits of 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Harmonic 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Mean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0246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23" y="1129937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4400" b="1" kern="10" dirty="0" smtClean="0">
                <a:ln w="9525">
                  <a:round/>
                  <a:headEnd/>
                  <a:tailEnd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CA" sz="4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CA" sz="4400" b="1" dirty="0" smtClean="0">
                <a:solidFill>
                  <a:schemeClr val="tx1"/>
                </a:solidFill>
              </a:rPr>
              <a:t>Measures </a:t>
            </a:r>
            <a:r>
              <a:rPr lang="en-CA" sz="4400" b="1" dirty="0">
                <a:solidFill>
                  <a:schemeClr val="tx1"/>
                </a:solidFill>
              </a:rPr>
              <a:t>of Central Tendency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060" y="0"/>
            <a:ext cx="7961811" cy="1356360"/>
          </a:xfrm>
        </p:spPr>
        <p:txBody>
          <a:bodyPr/>
          <a:lstStyle/>
          <a:p>
            <a:r>
              <a:rPr lang="en-US" b="1" dirty="0" smtClean="0"/>
              <a:t>Practice Questions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35578" y="1254034"/>
            <a:ext cx="10480294" cy="484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01: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for the following data: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13.2, 14.2, 14.8, 15.2, 16.1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130, 135, 140, 145, 150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02:  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find the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30-39      40-49      50-59    60-69   70-79    80-89    90-99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2           3              11         20         32         25            7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5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973183" y="659674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data find the Harmonic mean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wages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persons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40-50                                          4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50-60                                          8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60-70                                         16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70-80                                          8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80-90                                         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6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954" y="86835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Geometric 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ean</a:t>
            </a:r>
            <a:endParaRPr lang="en-US" sz="4900" dirty="0"/>
          </a:p>
        </p:txBody>
      </p:sp>
      <p:sp>
        <p:nvSpPr>
          <p:cNvPr id="6" name="Rectangle 5"/>
          <p:cNvSpPr/>
          <p:nvPr/>
        </p:nvSpPr>
        <p:spPr>
          <a:xfrm>
            <a:off x="1227908" y="4929888"/>
            <a:ext cx="7903029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4399" y="1632244"/>
            <a:ext cx="102020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öhne"/>
              </a:rPr>
              <a:t> The </a:t>
            </a:r>
            <a:r>
              <a:rPr lang="en-US" sz="3200" dirty="0">
                <a:latin typeface="Söhne"/>
              </a:rPr>
              <a:t>geometric mean is a statistical measure used to find the central tendency of a set of positive values</a:t>
            </a:r>
            <a:r>
              <a:rPr lang="en-US" sz="3200" dirty="0" smtClean="0"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öhne"/>
              </a:rPr>
              <a:t> It </a:t>
            </a:r>
            <a:r>
              <a:rPr lang="en-US" sz="3200" dirty="0">
                <a:latin typeface="Söhne"/>
              </a:rPr>
              <a:t>calculates the "average" by multiplying all values together and then taking the nth root of the product, where n is the number of values.</a:t>
            </a:r>
            <a:endParaRPr lang="en-US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740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3" y="1041391"/>
                <a:ext cx="9224313" cy="3892731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geometric mean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G,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set of n positive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1  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the positive nth root of their product,</a:t>
                </a:r>
                <a:b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….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eqArr>
                          </m:sub>
                        </m:sSub>
                      </m:e>
                    </m:ra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               where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&gt;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b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3" y="1041391"/>
                <a:ext cx="9224313" cy="3892731"/>
              </a:xfrm>
              <a:blipFill>
                <a:blip r:embed="rId2"/>
                <a:stretch>
                  <a:fillRect l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515291" y="-101609"/>
            <a:ext cx="120787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Geometric Mean for Ungrouped Data</a:t>
            </a:r>
            <a:endParaRPr lang="en-US" sz="4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77333" y="4079638"/>
                <a:ext cx="10413033" cy="2448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Certain algebraic changes can be made in the formula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further analysis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Antilog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Ʃ</m:t>
                            </m:r>
                            <m:r>
                              <m:rPr>
                                <m:nor/>
                              </m:rPr>
                              <a:rPr lang="en-US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079638"/>
                <a:ext cx="10413033" cy="2448684"/>
              </a:xfrm>
              <a:prstGeom prst="rect">
                <a:avLst/>
              </a:prstGeom>
              <a:blipFill>
                <a:blip r:embed="rId3"/>
                <a:stretch>
                  <a:fillRect l="-1464" t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137" y="168715"/>
            <a:ext cx="9875520" cy="1356360"/>
          </a:xfrm>
        </p:spPr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00891" y="729329"/>
                <a:ext cx="10345783" cy="4007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geometric mean 8, 40, 175, 1209, 2000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geometric mean,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calculated as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×40×175×1209×2000</m:t>
                        </m:r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Taking log, we have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G.M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40+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175+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1209+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2000</m:t>
                                </m:r>
                              </m:num>
                              <m:den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" y="729329"/>
                <a:ext cx="10345783" cy="4007572"/>
              </a:xfrm>
              <a:prstGeom prst="rect">
                <a:avLst/>
              </a:prstGeom>
              <a:blipFill>
                <a:blip r:embed="rId2"/>
                <a:stretch>
                  <a:fillRect l="-943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98024" y="47189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2.22632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 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Antilog (2.22632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168.39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9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3" y="609599"/>
                <a:ext cx="10243216" cy="59586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4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G.M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4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Antilog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Ʃ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4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Ʃ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4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</a:t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3" y="609599"/>
                <a:ext cx="10243216" cy="5958625"/>
              </a:xfrm>
              <a:blipFill>
                <a:blip r:embed="rId2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685109" y="609599"/>
            <a:ext cx="114944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Geometric Mean 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for G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rouped 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4900" dirty="0"/>
          </a:p>
          <a:p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1497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1267098"/>
            <a:ext cx="10200067" cy="48686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frequency distribution of weights, calculate the 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mean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65-84                                             9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85-104                                          10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105-124                                          17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125-144                                          10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145-164                                           5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165-184                                           4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185-204                                           5 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92583" y="374218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Example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82397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0761" y="347730"/>
                <a:ext cx="10212946" cy="6014433"/>
              </a:xfrm>
            </p:spPr>
            <p:txBody>
              <a:bodyPr>
                <a:normAutofit fontScale="90000"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b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sz="2400" b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65-84         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74.5                  9                1.722                 16.8498 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85-104         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94.5                 10               1.9754               19.7540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105-124        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114.5                17               2.0589               35.0013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125-144       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134.5                10               2.1287               21.2870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145-164        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154.5                 5                2.1889               10.9445                        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165-184        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174.5                 4                2.2418               8.9672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185-204              194.5                 5                2.2889               11.4445                                                          </a:t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Total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                60               --------              124.2483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0761" y="347730"/>
                <a:ext cx="10212946" cy="6014433"/>
              </a:xfrm>
              <a:blipFill rotWithShape="0">
                <a:blip r:embed="rId2"/>
                <a:stretch>
                  <a:fillRect l="-1134" t="-1114" r="-13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3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66670" y="283336"/>
                <a:ext cx="9684913" cy="590543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G.M =Antilog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              </a:t>
                </a:r>
                <a:br>
                  <a:rPr lang="en-US" sz="2800" dirty="0"/>
                </a:br>
                <a:r>
                  <a:rPr lang="en-US" sz="2800" dirty="0"/>
                  <a:t>         </a:t>
                </a:r>
                <a:br>
                  <a:rPr lang="en-US" sz="2800" dirty="0"/>
                </a:br>
                <a:r>
                  <a:rPr lang="en-US" sz="2800" dirty="0"/>
                  <a:t>                  </a:t>
                </a:r>
                <a:r>
                  <a:rPr lang="en-US" sz="2800" dirty="0" smtClean="0"/>
                  <a:t>        </a:t>
                </a:r>
                <a:br>
                  <a:rPr lang="en-US" sz="2800" dirty="0" smtClean="0"/>
                </a:b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124.2483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= 2.0708</a:t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G.M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Antilog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(2.0708)</a:t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b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 = 17.7 grams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6670" y="283336"/>
                <a:ext cx="9684913" cy="59054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946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338</TotalTime>
  <Words>337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Cambria Math</vt:lpstr>
      <vt:lpstr>Corbel</vt:lpstr>
      <vt:lpstr>Söhne</vt:lpstr>
      <vt:lpstr>Times New Roman</vt:lpstr>
      <vt:lpstr>Wingdings</vt:lpstr>
      <vt:lpstr>Basis</vt:lpstr>
      <vt:lpstr>1_Basis</vt:lpstr>
      <vt:lpstr>2_Basis</vt:lpstr>
      <vt:lpstr>  Probability &amp; Statistics  </vt:lpstr>
      <vt:lpstr>PowerPoint Presentation</vt:lpstr>
      <vt:lpstr> Geometric Mean</vt:lpstr>
      <vt:lpstr> The geometric mean G, of a set of n positive values x_(1  ), x_(2  )…. x_█(n@  )  is defined as the positive nth root of their product,          G = √(n&amp;x_(1  ) ", " x_(2  ) "…. " x_█(n@  ) ),                       where x &gt; 0  </vt:lpstr>
      <vt:lpstr>Example </vt:lpstr>
      <vt:lpstr>  Formula:                        G.M = Antilog(("Ʃ" f_i " log " x_i)/("Ʃ" f_i ) " " )                                                                                 </vt:lpstr>
      <vt:lpstr>Given the following frequency distribution of weights, calculate the  geometric mean.         Weight                                     frequency        65-84                                             9        85-104                                          10       105-124                                          17       125-144                                          10       145-164                                           5       165-184                                           4       185-204                                           5  </vt:lpstr>
      <vt:lpstr>Solution:        Weight               x_i                    f_i                logx_i                  f_ilogx_i         65-84                 74.5                  9                1.722                 16.8498            85-104               94.5                 10               1.9754               19.7540       105-124              114.5                17               2.0589               35.0013       125-144              134.5                10               2.1287               21.2870       145-164              154.5                 5                2.1889               10.9445                                165-184              174.5                 4                2.2418               8.9672       185-204              194.5                 5                2.2889               11.4445                                                                   Total                 -------                60               --------              124.2483  </vt:lpstr>
      <vt:lpstr>           G.M =Antilog ("Ʃ" f_i " log " x_i)/("Ʃ" f_i )                                                                                 =  "124.2483" /60                                             = 2.0708                 G.M = Antilog (2.0708)                              G .M = 17.7 grams     </vt:lpstr>
      <vt:lpstr>PowerPoint Presentation</vt:lpstr>
      <vt:lpstr>                                Practice Questions   Question 01:     Calculate the geometric mean for the following data: (a) 0.35, 3, 30, 300, 3000, 0.3, 0.03, 0.0362, 0.00482, 58642 (b) 6.5, 169.0, 11.0, 112.5, 14.2, 75.0, 35.5, 215.0   Question 02:     (a)For the following data find the geometric mean.  Weights       60-80      80-100    100-120    120-140    140-160   160-180    180-200 (No.of apples) 5            14           17               10               1               0               2  </vt:lpstr>
      <vt:lpstr>(b) Find the geometric mean for the following data .          Marks in percentage                 No. of Students                        31- 40                                          28                41-50                                          31                51-60                                          12                61-70                                           9                71-80                                           5       </vt:lpstr>
      <vt:lpstr> Harmonic Mean</vt:lpstr>
      <vt:lpstr> Harmonic Mean for Ungrouped Data</vt:lpstr>
      <vt:lpstr>Example </vt:lpstr>
      <vt:lpstr>  Formula:                                          H = Ʃf/Ʃf(1/x_i )                                                                                                       </vt:lpstr>
      <vt:lpstr> Find the Harmonic Mean from the following frequency distribution.         Weights(grams)                              Frequency              65-84                                                 9            85-104                                               10           105-124                                              17           125-144                                              10           145-164                                               5           165-184                                               4           185-204                                               5        </vt:lpstr>
      <vt:lpstr>Solution: Weights                 x_i                       "f" _i                     f_i (1/x_i )   65-84                  74.5                     9                  0.12081     85-104                94.5                    10                 0.10582  105-124               114.5                   17                0.14847  125-144               134.5                   10                0.07435  145-164               154.5                    5                 0.03236  165-184               174.5                    4                 0.02292  185-204               194.5                    5                 0.02571     Total                 ------                    60                0.53044            </vt:lpstr>
      <vt:lpstr>PowerPoint Presentation</vt:lpstr>
      <vt:lpstr>Practice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2023-09-09T17:37:37Z</dcterms:created>
  <dcterms:modified xsi:type="dcterms:W3CDTF">2023-09-11T17:46:02Z</dcterms:modified>
</cp:coreProperties>
</file>