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85" r:id="rId5"/>
    <p:sldId id="260" r:id="rId6"/>
    <p:sldId id="290" r:id="rId7"/>
    <p:sldId id="282" r:id="rId8"/>
    <p:sldId id="283" r:id="rId9"/>
    <p:sldId id="284" r:id="rId10"/>
    <p:sldId id="281" r:id="rId11"/>
    <p:sldId id="286" r:id="rId12"/>
    <p:sldId id="287" r:id="rId13"/>
    <p:sldId id="263" r:id="rId14"/>
    <p:sldId id="272" r:id="rId15"/>
    <p:sldId id="277" r:id="rId16"/>
    <p:sldId id="275" r:id="rId17"/>
    <p:sldId id="265" r:id="rId18"/>
    <p:sldId id="276" r:id="rId19"/>
    <p:sldId id="266" r:id="rId20"/>
    <p:sldId id="288" r:id="rId21"/>
    <p:sldId id="289" r:id="rId22"/>
    <p:sldId id="280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DBE7C-F4C2-4945-9A5D-83830A9E61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9/18/2023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5D5F62-2E77-4899-AB25-576ADCA294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18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DBE7C-F4C2-4945-9A5D-83830A9E61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9/18/2023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5D5F62-2E77-4899-AB25-576ADCA294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42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DBE7C-F4C2-4945-9A5D-83830A9E61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9/18/2023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5D5F62-2E77-4899-AB25-576ADCA294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737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7813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600201"/>
            <a:ext cx="508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2400" y="1600201"/>
            <a:ext cx="50800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02400" y="3941763"/>
            <a:ext cx="50800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219200" y="6251575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4704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042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EC3EC-AA49-4E63-941A-047B31CA722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2784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7813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600201"/>
            <a:ext cx="508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2400" y="1600201"/>
            <a:ext cx="50800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02400" y="3941763"/>
            <a:ext cx="50800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219200" y="6251575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4704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042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FB0138-94B7-4D07-BEB5-2A2BF86ADCE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582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074563-F0B7-47F3-9575-8E7BE3199B5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7936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355081-9EB2-44BD-828F-408CC7E67A2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87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DBE7C-F4C2-4945-9A5D-83830A9E61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9/18/2023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5D5F62-2E77-4899-AB25-576ADCA294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66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DBE7C-F4C2-4945-9A5D-83830A9E61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9/18/2023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5D5F62-2E77-4899-AB25-576ADCA294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24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DBE7C-F4C2-4945-9A5D-83830A9E61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9/18/2023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5D5F62-2E77-4899-AB25-576ADCA294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30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DBE7C-F4C2-4945-9A5D-83830A9E61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9/18/2023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5D5F62-2E77-4899-AB25-576ADCA294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710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DBE7C-F4C2-4945-9A5D-83830A9E61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9/18/2023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5D5F62-2E77-4899-AB25-576ADCA294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33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DBE7C-F4C2-4945-9A5D-83830A9E61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9/18/2023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5D5F62-2E77-4899-AB25-576ADCA294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87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DBE7C-F4C2-4945-9A5D-83830A9E61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9/18/2023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5D5F62-2E77-4899-AB25-576ADCA294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469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DBE7C-F4C2-4945-9A5D-83830A9E61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9/18/2023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5D5F62-2E77-4899-AB25-576ADCA294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546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DBE7C-F4C2-4945-9A5D-83830A9E61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9/18/2023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5D5F62-2E77-4899-AB25-576ADCA294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04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7728" y="1757587"/>
            <a:ext cx="9966960" cy="2396401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cs typeface="Times New Roman" pitchFamily="18" charset="0"/>
              </a:rPr>
              <a:t> </a:t>
            </a:r>
            <a:br>
              <a:rPr lang="en-US" sz="4000" dirty="0" smtClean="0">
                <a:cs typeface="Times New Roman" pitchFamily="18" charset="0"/>
              </a:rPr>
            </a:br>
            <a:r>
              <a:rPr lang="en-US" b="1" kern="10" dirty="0">
                <a:ln w="9525">
                  <a:round/>
                  <a:headEnd/>
                  <a:tailEnd/>
                </a:ln>
                <a:cs typeface="Times New Roman"/>
              </a:rPr>
              <a:t>Probability &amp; Statistics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1931" y="3278776"/>
            <a:ext cx="9144000" cy="1195251"/>
          </a:xfrm>
        </p:spPr>
        <p:txBody>
          <a:bodyPr>
            <a:normAutofit fontScale="25000" lnSpcReduction="20000"/>
          </a:bodyPr>
          <a:lstStyle/>
          <a:p>
            <a:r>
              <a:rPr lang="en-US" dirty="0">
                <a:solidFill>
                  <a:srgbClr val="080808"/>
                </a:solidFill>
              </a:rPr>
              <a:t> </a:t>
            </a:r>
          </a:p>
          <a:p>
            <a:endParaRPr lang="en-US" dirty="0">
              <a:solidFill>
                <a:srgbClr val="080808"/>
              </a:solidFill>
            </a:endParaRPr>
          </a:p>
          <a:p>
            <a:endParaRPr lang="en-US" b="1" dirty="0">
              <a:solidFill>
                <a:srgbClr val="080808"/>
              </a:solidFill>
            </a:endParaRPr>
          </a:p>
          <a:p>
            <a:r>
              <a:rPr lang="en-US" sz="14400" b="1" dirty="0">
                <a:solidFill>
                  <a:schemeClr val="bg1"/>
                </a:solidFill>
              </a:rPr>
              <a:t>Rijah Khan</a:t>
            </a:r>
          </a:p>
          <a:p>
            <a:endParaRPr lang="en-US" sz="14400" dirty="0">
              <a:solidFill>
                <a:schemeClr val="bg1"/>
              </a:solidFill>
            </a:endParaRPr>
          </a:p>
          <a:p>
            <a:endParaRPr lang="en-US" sz="14400" dirty="0">
              <a:solidFill>
                <a:schemeClr val="bg1"/>
              </a:solidFill>
            </a:endParaRPr>
          </a:p>
          <a:p>
            <a:r>
              <a:rPr lang="en-US" sz="14400" b="1" dirty="0">
                <a:solidFill>
                  <a:schemeClr val="bg1"/>
                </a:solidFill>
              </a:rPr>
              <a:t>Cyber Security</a:t>
            </a:r>
          </a:p>
          <a:p>
            <a:endParaRPr lang="en-US" dirty="0">
              <a:solidFill>
                <a:srgbClr val="080808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28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330" y="130629"/>
            <a:ext cx="7596051" cy="1356360"/>
          </a:xfrm>
        </p:spPr>
        <p:txBody>
          <a:bodyPr/>
          <a:lstStyle/>
          <a:p>
            <a:r>
              <a:rPr lang="en-US" b="1" dirty="0" smtClean="0"/>
              <a:t>   Mean  Absolute  Deviation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137" y="3849535"/>
            <a:ext cx="5786846" cy="2028750"/>
          </a:xfrm>
        </p:spPr>
      </p:pic>
      <p:sp>
        <p:nvSpPr>
          <p:cNvPr id="5" name="Rectangle 4"/>
          <p:cNvSpPr/>
          <p:nvPr/>
        </p:nvSpPr>
        <p:spPr>
          <a:xfrm>
            <a:off x="391886" y="1759781"/>
            <a:ext cx="112863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absolute difference between a value xi of an observation from A.M. is always a positive number, whether it is less than or more than the A.M., </a:t>
            </a:r>
            <a:r>
              <a:rPr lang="en-US" sz="2400" dirty="0" smtClean="0"/>
              <a:t>therefore </a:t>
            </a:r>
            <a:r>
              <a:rPr lang="en-US" sz="2400" dirty="0"/>
              <a:t>take the absolute value of each such deviation from the A.M. (or median). Taking the average of these deviations from the A.M.</a:t>
            </a:r>
          </a:p>
        </p:txBody>
      </p:sp>
    </p:spTree>
    <p:extLst>
      <p:ext uri="{BB962C8B-B14F-4D97-AF65-F5344CB8AC3E}">
        <p14:creationId xmlns:p14="http://schemas.microsoft.com/office/powerpoint/2010/main" val="22892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2" y="185057"/>
            <a:ext cx="11273244" cy="1356360"/>
          </a:xfrm>
        </p:spPr>
        <p:txBody>
          <a:bodyPr/>
          <a:lstStyle/>
          <a:p>
            <a:r>
              <a:rPr lang="en-US" b="1" dirty="0"/>
              <a:t>Mean Absolute </a:t>
            </a:r>
            <a:r>
              <a:rPr lang="en-US" b="1" dirty="0" smtClean="0"/>
              <a:t>Deviation for Ungrouped Data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9" y="1358537"/>
            <a:ext cx="10371909" cy="4937760"/>
          </a:xfrm>
        </p:spPr>
      </p:pic>
    </p:spTree>
    <p:extLst>
      <p:ext uri="{BB962C8B-B14F-4D97-AF65-F5344CB8AC3E}">
        <p14:creationId xmlns:p14="http://schemas.microsoft.com/office/powerpoint/2010/main" val="2610402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838" y="0"/>
            <a:ext cx="10535194" cy="1356360"/>
          </a:xfrm>
        </p:spPr>
        <p:txBody>
          <a:bodyPr/>
          <a:lstStyle/>
          <a:p>
            <a:r>
              <a:rPr lang="en-US" b="1" dirty="0"/>
              <a:t>Mean Absolute </a:t>
            </a:r>
            <a:r>
              <a:rPr lang="en-US" b="1" dirty="0" smtClean="0"/>
              <a:t>Deviation for Grouped Data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38" y="2949320"/>
            <a:ext cx="1106244" cy="226995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082" y="2818691"/>
            <a:ext cx="890432" cy="28225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458" y="2858691"/>
            <a:ext cx="2269655" cy="274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514" y="2945184"/>
            <a:ext cx="547944" cy="25695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772" y="3905760"/>
            <a:ext cx="3019893" cy="9928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05" y="1385010"/>
            <a:ext cx="9192116" cy="124604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808514" y="4140926"/>
            <a:ext cx="547944" cy="274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175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314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183" y="574765"/>
            <a:ext cx="8246545" cy="90786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 Population Variance(Ungrouped)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159" y="1763486"/>
            <a:ext cx="9548949" cy="359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9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213" y="235132"/>
            <a:ext cx="10914017" cy="1356360"/>
          </a:xfrm>
        </p:spPr>
        <p:txBody>
          <a:bodyPr/>
          <a:lstStyle/>
          <a:p>
            <a:pPr algn="ctr"/>
            <a:r>
              <a:rPr lang="en-US" b="1" dirty="0" smtClean="0"/>
              <a:t>Population </a:t>
            </a:r>
            <a:r>
              <a:rPr lang="en-US" b="1" dirty="0"/>
              <a:t>Standard Deviation (Ungrouped)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34" y="1776548"/>
            <a:ext cx="9222377" cy="3069772"/>
          </a:xfrm>
        </p:spPr>
      </p:pic>
    </p:spTree>
    <p:extLst>
      <p:ext uri="{BB962C8B-B14F-4D97-AF65-F5344CB8AC3E}">
        <p14:creationId xmlns:p14="http://schemas.microsoft.com/office/powerpoint/2010/main" val="2432410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50" y="378823"/>
            <a:ext cx="9675695" cy="6074229"/>
          </a:xfrm>
        </p:spPr>
      </p:pic>
    </p:spTree>
    <p:extLst>
      <p:ext uri="{BB962C8B-B14F-4D97-AF65-F5344CB8AC3E}">
        <p14:creationId xmlns:p14="http://schemas.microsoft.com/office/powerpoint/2010/main" val="2909911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0"/>
            <a:ext cx="9875520" cy="1356360"/>
          </a:xfrm>
        </p:spPr>
        <p:txBody>
          <a:bodyPr/>
          <a:lstStyle/>
          <a:p>
            <a:r>
              <a:rPr lang="en-US" b="1" dirty="0" smtClean="0"/>
              <a:t>                               Example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3" y="1110343"/>
            <a:ext cx="8934994" cy="5342603"/>
          </a:xfrm>
        </p:spPr>
      </p:pic>
    </p:spTree>
    <p:extLst>
      <p:ext uri="{BB962C8B-B14F-4D97-AF65-F5344CB8AC3E}">
        <p14:creationId xmlns:p14="http://schemas.microsoft.com/office/powerpoint/2010/main" val="3738528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7703" y="0"/>
            <a:ext cx="7925889" cy="135636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Sample Variance</a:t>
            </a:r>
            <a:r>
              <a:rPr lang="en-US" b="1" dirty="0" smtClean="0"/>
              <a:t>(Ungrouped</a:t>
            </a:r>
            <a:r>
              <a:rPr lang="en-US" b="1" dirty="0"/>
              <a:t>)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" y="1731273"/>
            <a:ext cx="10944609" cy="358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13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88720" y="274320"/>
            <a:ext cx="12204591" cy="10820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                         Sample </a:t>
            </a:r>
            <a:r>
              <a:rPr lang="en-US" b="1" dirty="0"/>
              <a:t>Standard Deviation(Ungrouped)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03" y="1907177"/>
            <a:ext cx="9996967" cy="3709852"/>
          </a:xfrm>
        </p:spPr>
      </p:pic>
    </p:spTree>
    <p:extLst>
      <p:ext uri="{BB962C8B-B14F-4D97-AF65-F5344CB8AC3E}">
        <p14:creationId xmlns:p14="http://schemas.microsoft.com/office/powerpoint/2010/main" val="753841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7902" y="-91440"/>
            <a:ext cx="9875520" cy="1356360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93" y="1007735"/>
            <a:ext cx="6815035" cy="241968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93" y="3427423"/>
            <a:ext cx="7102417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7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623" y="1129937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z="4400" b="1" kern="10" dirty="0" smtClean="0">
                <a:ln w="9525">
                  <a:round/>
                  <a:headEnd/>
                  <a:tailEnd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4</a:t>
            </a:r>
            <a:endParaRPr lang="en-US" sz="4400" b="1" kern="10" dirty="0">
              <a:ln w="9525">
                <a:round/>
                <a:headEnd/>
                <a:tailEnd/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CA" sz="4400" b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CA" sz="4400" b="1" dirty="0" smtClean="0">
                <a:solidFill>
                  <a:schemeClr val="tx1"/>
                </a:solidFill>
              </a:rPr>
              <a:t>Measures </a:t>
            </a:r>
            <a:r>
              <a:rPr lang="en-CA" sz="4400" b="1" dirty="0">
                <a:solidFill>
                  <a:schemeClr val="tx1"/>
                </a:solidFill>
              </a:rPr>
              <a:t>of </a:t>
            </a:r>
            <a:r>
              <a:rPr lang="en-CA" sz="4400" b="1" dirty="0" smtClean="0">
                <a:solidFill>
                  <a:schemeClr val="tx1"/>
                </a:solidFill>
              </a:rPr>
              <a:t>Dispersion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endParaRPr lang="en-US" sz="4400" b="1" kern="10" dirty="0">
              <a:ln w="9525">
                <a:round/>
                <a:headEnd/>
                <a:tailEnd/>
              </a:ln>
              <a:solidFill>
                <a:schemeClr val="tx1"/>
              </a:solidFill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9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87531"/>
            <a:ext cx="11639006" cy="1356360"/>
          </a:xfrm>
        </p:spPr>
        <p:txBody>
          <a:bodyPr>
            <a:normAutofit/>
          </a:bodyPr>
          <a:lstStyle/>
          <a:p>
            <a:r>
              <a:rPr lang="en-US" sz="4000" b="1" dirty="0"/>
              <a:t>Variance and Standard Deviation for Grouped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977" y="1867989"/>
            <a:ext cx="8686800" cy="4140925"/>
          </a:xfrm>
        </p:spPr>
      </p:pic>
    </p:spTree>
    <p:extLst>
      <p:ext uri="{BB962C8B-B14F-4D97-AF65-F5344CB8AC3E}">
        <p14:creationId xmlns:p14="http://schemas.microsoft.com/office/powerpoint/2010/main" val="998385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1" y="875211"/>
            <a:ext cx="9339942" cy="5421086"/>
          </a:xfrm>
        </p:spPr>
      </p:pic>
    </p:spTree>
    <p:extLst>
      <p:ext uri="{BB962C8B-B14F-4D97-AF65-F5344CB8AC3E}">
        <p14:creationId xmlns:p14="http://schemas.microsoft.com/office/powerpoint/2010/main" val="1372107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0"/>
            <a:ext cx="9875520" cy="1356360"/>
          </a:xfrm>
        </p:spPr>
        <p:txBody>
          <a:bodyPr/>
          <a:lstStyle/>
          <a:p>
            <a:r>
              <a:rPr lang="en-US" b="1" dirty="0" smtClean="0"/>
              <a:t>                           Example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623" y="1190027"/>
            <a:ext cx="7992639" cy="5445903"/>
          </a:xfrm>
        </p:spPr>
      </p:pic>
    </p:spTree>
    <p:extLst>
      <p:ext uri="{BB962C8B-B14F-4D97-AF65-F5344CB8AC3E}">
        <p14:creationId xmlns:p14="http://schemas.microsoft.com/office/powerpoint/2010/main" val="1371789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97" y="561703"/>
            <a:ext cx="4939754" cy="525849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40" y="561703"/>
            <a:ext cx="5503623" cy="525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1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148" y="139337"/>
            <a:ext cx="9875520" cy="1356360"/>
          </a:xfrm>
        </p:spPr>
        <p:txBody>
          <a:bodyPr/>
          <a:lstStyle/>
          <a:p>
            <a:r>
              <a:rPr lang="en-CA" altLang="en-US" b="1" dirty="0" smtClean="0">
                <a:solidFill>
                  <a:schemeClr val="bg2">
                    <a:lumMod val="50000"/>
                  </a:schemeClr>
                </a:solidFill>
              </a:rPr>
              <a:t>      Measures of Dispersion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5" y="1361123"/>
            <a:ext cx="11220994" cy="4859382"/>
          </a:xfrm>
        </p:spPr>
        <p:txBody>
          <a:bodyPr>
            <a:noAutofit/>
          </a:bodyPr>
          <a:lstStyle/>
          <a:p>
            <a:pPr marL="12700" marR="90805" algn="just">
              <a:lnSpc>
                <a:spcPct val="102600"/>
              </a:lnSpc>
              <a:spcBef>
                <a:spcPts val="55"/>
              </a:spcBef>
            </a:pPr>
            <a:r>
              <a:rPr lang="en-US" sz="2400" spc="-45" dirty="0" smtClean="0">
                <a:solidFill>
                  <a:schemeClr val="tx1"/>
                </a:solidFill>
                <a:latin typeface="Arial MT"/>
                <a:cs typeface="Arial MT"/>
              </a:rPr>
              <a:t>Dispersion</a:t>
            </a:r>
            <a:r>
              <a:rPr lang="en-US" sz="2400" spc="-15" dirty="0" smtClean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5" dirty="0">
                <a:solidFill>
                  <a:schemeClr val="tx1"/>
                </a:solidFill>
                <a:latin typeface="Arial MT"/>
                <a:cs typeface="Arial MT"/>
              </a:rPr>
              <a:t>characterizes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how </a:t>
            </a:r>
            <a:r>
              <a:rPr lang="en-US" sz="2400" spc="-40" dirty="0">
                <a:solidFill>
                  <a:schemeClr val="tx1"/>
                </a:solidFill>
                <a:latin typeface="Arial MT"/>
                <a:cs typeface="Arial MT"/>
              </a:rPr>
              <a:t>stretched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or </a:t>
            </a:r>
            <a:r>
              <a:rPr lang="en-US" sz="2400" spc="-95" dirty="0">
                <a:solidFill>
                  <a:schemeClr val="tx1"/>
                </a:solidFill>
                <a:latin typeface="Arial MT"/>
                <a:cs typeface="Arial MT"/>
              </a:rPr>
              <a:t>squeezed</a:t>
            </a:r>
            <a:r>
              <a:rPr lang="en-US" sz="2400" spc="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the 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data.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 marR="5080" algn="just">
              <a:lnSpc>
                <a:spcPct val="102600"/>
              </a:lnSpc>
              <a:spcBef>
                <a:spcPts val="300"/>
              </a:spcBef>
            </a:pP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lang="en-US" sz="24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85" dirty="0">
                <a:solidFill>
                  <a:schemeClr val="tx1"/>
                </a:solidFill>
                <a:latin typeface="Arial MT"/>
                <a:cs typeface="Arial MT"/>
              </a:rPr>
              <a:t>measure</a:t>
            </a:r>
            <a:r>
              <a:rPr lang="en-US" sz="2400" spc="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statistical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0" dirty="0">
                <a:solidFill>
                  <a:schemeClr val="tx1"/>
                </a:solidFill>
                <a:latin typeface="Arial MT"/>
                <a:cs typeface="Arial MT"/>
              </a:rPr>
              <a:t>dispersion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is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0" dirty="0">
                <a:solidFill>
                  <a:schemeClr val="tx1"/>
                </a:solidFill>
                <a:latin typeface="Arial MT"/>
                <a:cs typeface="Arial MT"/>
              </a:rPr>
              <a:t>nonnegative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real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40" dirty="0">
                <a:solidFill>
                  <a:schemeClr val="tx1"/>
                </a:solidFill>
                <a:latin typeface="Arial MT"/>
                <a:cs typeface="Arial MT"/>
              </a:rPr>
              <a:t>number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that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is</a:t>
            </a:r>
            <a:r>
              <a:rPr lang="en-US" sz="2400" spc="-7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5" dirty="0">
                <a:solidFill>
                  <a:schemeClr val="tx1"/>
                </a:solidFill>
                <a:latin typeface="Arial MT"/>
                <a:cs typeface="Arial MT"/>
              </a:rPr>
              <a:t>zero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if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all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data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60" dirty="0">
                <a:solidFill>
                  <a:schemeClr val="tx1"/>
                </a:solidFill>
                <a:latin typeface="Arial MT"/>
                <a:cs typeface="Arial MT"/>
              </a:rPr>
              <a:t>are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100" dirty="0">
                <a:solidFill>
                  <a:schemeClr val="tx1"/>
                </a:solidFill>
                <a:latin typeface="Arial MT"/>
                <a:cs typeface="Arial MT"/>
              </a:rPr>
              <a:t>same</a:t>
            </a:r>
            <a:r>
              <a:rPr lang="en-US" sz="2400" spc="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40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80" dirty="0">
                <a:solidFill>
                  <a:schemeClr val="tx1"/>
                </a:solidFill>
                <a:latin typeface="Arial MT"/>
                <a:cs typeface="Arial MT"/>
              </a:rPr>
              <a:t>increases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90" dirty="0">
                <a:solidFill>
                  <a:schemeClr val="tx1"/>
                </a:solidFill>
                <a:latin typeface="Arial MT"/>
                <a:cs typeface="Arial MT"/>
              </a:rPr>
              <a:t>as</a:t>
            </a:r>
            <a:r>
              <a:rPr lang="en-US" sz="2400" spc="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data </a:t>
            </a:r>
            <a:r>
              <a:rPr lang="en-US" sz="2400" spc="-55" dirty="0">
                <a:solidFill>
                  <a:schemeClr val="tx1"/>
                </a:solidFill>
                <a:latin typeface="Arial MT"/>
                <a:cs typeface="Arial MT"/>
              </a:rPr>
              <a:t>become more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diverse.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 marR="371475" algn="just">
              <a:lnSpc>
                <a:spcPct val="102600"/>
              </a:lnSpc>
              <a:spcBef>
                <a:spcPts val="300"/>
              </a:spcBef>
            </a:pPr>
            <a:r>
              <a:rPr lang="en-US" sz="2400" spc="-45" dirty="0">
                <a:solidFill>
                  <a:schemeClr val="tx1"/>
                </a:solidFill>
                <a:latin typeface="Arial MT"/>
                <a:cs typeface="Arial MT"/>
              </a:rPr>
              <a:t>Dispersion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is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35" dirty="0">
                <a:solidFill>
                  <a:schemeClr val="tx1"/>
                </a:solidFill>
                <a:latin typeface="Arial MT"/>
                <a:cs typeface="Arial MT"/>
              </a:rPr>
              <a:t>contrasted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with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location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or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central </a:t>
            </a:r>
            <a:r>
              <a:rPr lang="en-US" sz="2400" spc="-55" dirty="0">
                <a:solidFill>
                  <a:schemeClr val="tx1"/>
                </a:solidFill>
                <a:latin typeface="Arial MT"/>
                <a:cs typeface="Arial MT"/>
              </a:rPr>
              <a:t>tendency,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30" dirty="0">
                <a:solidFill>
                  <a:schemeClr val="tx1"/>
                </a:solidFill>
                <a:latin typeface="Arial MT"/>
                <a:cs typeface="Arial MT"/>
              </a:rPr>
              <a:t>and 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together</a:t>
            </a:r>
            <a:r>
              <a:rPr lang="en-US" sz="240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they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60" dirty="0">
                <a:solidFill>
                  <a:schemeClr val="tx1"/>
                </a:solidFill>
                <a:latin typeface="Arial MT"/>
                <a:cs typeface="Arial MT"/>
              </a:rPr>
              <a:t>are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most </a:t>
            </a:r>
            <a:r>
              <a:rPr lang="en-US" sz="2400" spc="-80" dirty="0">
                <a:solidFill>
                  <a:schemeClr val="tx1"/>
                </a:solidFill>
                <a:latin typeface="Arial MT"/>
                <a:cs typeface="Arial MT"/>
              </a:rPr>
              <a:t>used</a:t>
            </a:r>
            <a:r>
              <a:rPr lang="en-US" sz="240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40" dirty="0">
                <a:solidFill>
                  <a:schemeClr val="tx1"/>
                </a:solidFill>
                <a:latin typeface="Arial MT"/>
                <a:cs typeface="Arial MT"/>
              </a:rPr>
              <a:t>properties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distributions</a:t>
            </a:r>
            <a:r>
              <a:rPr lang="en-US" sz="2400" spc="-10" dirty="0" smtClean="0">
                <a:solidFill>
                  <a:schemeClr val="tx1"/>
                </a:solidFill>
                <a:latin typeface="Arial MT"/>
                <a:cs typeface="Arial MT"/>
              </a:rPr>
              <a:t>.</a:t>
            </a:r>
          </a:p>
          <a:p>
            <a:pPr marL="12700" marR="371475" algn="just">
              <a:lnSpc>
                <a:spcPct val="102600"/>
              </a:lnSpc>
              <a:spcBef>
                <a:spcPts val="300"/>
              </a:spcBef>
            </a:pP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469" y="3197650"/>
            <a:ext cx="6018711" cy="3326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865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444137"/>
            <a:ext cx="10375791" cy="5651863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175"/>
              </a:spcBef>
              <a:buNone/>
            </a:pPr>
            <a:endParaRPr lang="en-US" sz="2000" spc="-30" dirty="0" smtClean="0">
              <a:solidFill>
                <a:schemeClr val="tx1"/>
              </a:solidFill>
              <a:latin typeface="Arial MT"/>
              <a:cs typeface="Arial MT"/>
            </a:endParaRPr>
          </a:p>
          <a:p>
            <a:pPr marL="0" indent="0" algn="just">
              <a:lnSpc>
                <a:spcPct val="100000"/>
              </a:lnSpc>
              <a:spcBef>
                <a:spcPts val="175"/>
              </a:spcBef>
              <a:buNone/>
            </a:pPr>
            <a:endParaRPr lang="en-US" sz="2400" spc="-3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0" indent="0" algn="just">
              <a:lnSpc>
                <a:spcPct val="100000"/>
              </a:lnSpc>
              <a:spcBef>
                <a:spcPts val="175"/>
              </a:spcBef>
              <a:buNone/>
            </a:pPr>
            <a:r>
              <a:rPr lang="en-US" sz="2400" spc="-30" dirty="0" smtClean="0">
                <a:solidFill>
                  <a:schemeClr val="tx1"/>
                </a:solidFill>
                <a:latin typeface="Arial MT"/>
                <a:cs typeface="Arial MT"/>
              </a:rPr>
              <a:t>There</a:t>
            </a:r>
            <a:r>
              <a:rPr lang="en-US" sz="2400" spc="-10" dirty="0" smtClean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70" dirty="0">
                <a:solidFill>
                  <a:schemeClr val="tx1"/>
                </a:solidFill>
                <a:latin typeface="Arial MT"/>
                <a:cs typeface="Arial MT"/>
              </a:rPr>
              <a:t>are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45" dirty="0">
                <a:solidFill>
                  <a:schemeClr val="tx1"/>
                </a:solidFill>
                <a:latin typeface="Arial MT"/>
                <a:cs typeface="Arial MT"/>
              </a:rPr>
              <a:t>four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40" dirty="0">
                <a:solidFill>
                  <a:schemeClr val="tx1"/>
                </a:solidFill>
                <a:latin typeface="Arial MT"/>
                <a:cs typeface="Arial MT"/>
              </a:rPr>
              <a:t>types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0" dirty="0">
                <a:solidFill>
                  <a:schemeClr val="tx1"/>
                </a:solidFill>
                <a:latin typeface="Arial MT"/>
                <a:cs typeface="Arial MT"/>
              </a:rPr>
              <a:t>dispersion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measures</a:t>
            </a:r>
            <a:r>
              <a:rPr lang="en-US" sz="2400" spc="-10" dirty="0" smtClean="0">
                <a:solidFill>
                  <a:schemeClr val="tx1"/>
                </a:solidFill>
                <a:latin typeface="Arial MT"/>
                <a:cs typeface="Arial MT"/>
              </a:rPr>
              <a:t>:</a:t>
            </a:r>
          </a:p>
          <a:p>
            <a:pPr marL="0" indent="0" algn="just">
              <a:lnSpc>
                <a:spcPct val="100000"/>
              </a:lnSpc>
              <a:spcBef>
                <a:spcPts val="175"/>
              </a:spcBef>
              <a:buNone/>
            </a:pPr>
            <a:endParaRPr lang="en-US" sz="2000" spc="-1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175"/>
              </a:spcBef>
            </a:pPr>
            <a:endParaRPr lang="en-US" sz="3200" b="1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lang="en-US" sz="3200" b="1" spc="-10" dirty="0">
                <a:solidFill>
                  <a:schemeClr val="tx1"/>
                </a:solidFill>
                <a:latin typeface="Arial MT"/>
                <a:cs typeface="Arial MT"/>
              </a:rPr>
              <a:t>Range</a:t>
            </a:r>
          </a:p>
          <a:p>
            <a:pPr marL="106680" indent="0">
              <a:lnSpc>
                <a:spcPts val="1200"/>
              </a:lnSpc>
              <a:spcBef>
                <a:spcPts val="175"/>
              </a:spcBef>
              <a:buNone/>
            </a:pPr>
            <a:endParaRPr lang="en-US" sz="3200" b="1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06680" indent="0">
              <a:lnSpc>
                <a:spcPts val="1200"/>
              </a:lnSpc>
              <a:spcBef>
                <a:spcPts val="175"/>
              </a:spcBef>
              <a:buNone/>
            </a:pPr>
            <a:endParaRPr lang="en-US" sz="3200" b="1" dirty="0" smtClean="0">
              <a:solidFill>
                <a:schemeClr val="tx1"/>
              </a:solidFill>
              <a:latin typeface="Arial MT"/>
              <a:cs typeface="Arial MT"/>
            </a:endParaRPr>
          </a:p>
          <a:p>
            <a:pPr marL="106680" indent="0">
              <a:lnSpc>
                <a:spcPts val="1200"/>
              </a:lnSpc>
              <a:spcBef>
                <a:spcPts val="175"/>
              </a:spcBef>
              <a:buNone/>
            </a:pPr>
            <a:endParaRPr lang="en-US" sz="3200" b="1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289560" marR="2181225">
              <a:lnSpc>
                <a:spcPts val="1200"/>
              </a:lnSpc>
              <a:spcBef>
                <a:spcPts val="35"/>
              </a:spcBef>
            </a:pPr>
            <a:r>
              <a:rPr lang="en-US" sz="3200" b="1" spc="-30" dirty="0">
                <a:solidFill>
                  <a:schemeClr val="tx1"/>
                </a:solidFill>
                <a:latin typeface="Arial MT"/>
                <a:cs typeface="Arial MT"/>
              </a:rPr>
              <a:t>Mean Absolute</a:t>
            </a:r>
            <a:r>
              <a:rPr lang="en-US" sz="3200" b="1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3200" b="1" spc="-10" dirty="0" smtClean="0">
                <a:solidFill>
                  <a:schemeClr val="tx1"/>
                </a:solidFill>
                <a:latin typeface="Arial MT"/>
                <a:cs typeface="Arial MT"/>
              </a:rPr>
              <a:t>Deviation</a:t>
            </a:r>
          </a:p>
          <a:p>
            <a:pPr marL="289560" marR="2181225">
              <a:lnSpc>
                <a:spcPts val="1200"/>
              </a:lnSpc>
              <a:spcBef>
                <a:spcPts val="35"/>
              </a:spcBef>
            </a:pPr>
            <a:endParaRPr lang="en-US" sz="3200" b="1" spc="-1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289560" marR="2181225">
              <a:lnSpc>
                <a:spcPts val="1200"/>
              </a:lnSpc>
              <a:spcBef>
                <a:spcPts val="35"/>
              </a:spcBef>
            </a:pPr>
            <a:endParaRPr lang="en-US" sz="3200" b="1" spc="-1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289560" marR="2181225">
              <a:lnSpc>
                <a:spcPts val="1200"/>
              </a:lnSpc>
              <a:spcBef>
                <a:spcPts val="35"/>
              </a:spcBef>
            </a:pPr>
            <a:endParaRPr lang="en-US" sz="3200" b="1" spc="-1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289560" marR="2181225">
              <a:lnSpc>
                <a:spcPts val="1200"/>
              </a:lnSpc>
              <a:spcBef>
                <a:spcPts val="35"/>
              </a:spcBef>
            </a:pPr>
            <a:r>
              <a:rPr lang="en-US" sz="3200" b="1" spc="-35" dirty="0">
                <a:solidFill>
                  <a:schemeClr val="tx1"/>
                </a:solidFill>
                <a:latin typeface="Arial MT"/>
                <a:cs typeface="Arial MT"/>
              </a:rPr>
              <a:t>Standard</a:t>
            </a:r>
            <a:r>
              <a:rPr lang="en-US" sz="3200" b="1" spc="6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3200" b="1" spc="-25" dirty="0" smtClean="0">
                <a:solidFill>
                  <a:schemeClr val="tx1"/>
                </a:solidFill>
                <a:latin typeface="Arial MT"/>
                <a:cs typeface="Arial MT"/>
              </a:rPr>
              <a:t>Deviation</a:t>
            </a:r>
          </a:p>
          <a:p>
            <a:pPr marL="106680" marR="2181225" indent="0">
              <a:lnSpc>
                <a:spcPts val="1200"/>
              </a:lnSpc>
              <a:spcBef>
                <a:spcPts val="35"/>
              </a:spcBef>
              <a:buNone/>
            </a:pPr>
            <a:endParaRPr lang="en-US" sz="3200" b="1" spc="-25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289560" marR="2181225">
              <a:lnSpc>
                <a:spcPts val="1200"/>
              </a:lnSpc>
              <a:spcBef>
                <a:spcPts val="35"/>
              </a:spcBef>
            </a:pPr>
            <a:endParaRPr lang="en-US" sz="3200" spc="-25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06680" marR="2181225" indent="0">
              <a:lnSpc>
                <a:spcPts val="1200"/>
              </a:lnSpc>
              <a:spcBef>
                <a:spcPts val="35"/>
              </a:spcBef>
              <a:buNone/>
            </a:pPr>
            <a:endParaRPr lang="en-US" sz="3200" b="1" spc="-1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289560" marR="2181225">
              <a:lnSpc>
                <a:spcPts val="1200"/>
              </a:lnSpc>
              <a:spcBef>
                <a:spcPts val="35"/>
              </a:spcBef>
            </a:pPr>
            <a:r>
              <a:rPr lang="en-US" sz="3200" b="1" spc="-35" dirty="0">
                <a:solidFill>
                  <a:schemeClr val="tx1"/>
                </a:solidFill>
                <a:latin typeface="Arial MT"/>
                <a:cs typeface="Arial MT"/>
              </a:rPr>
              <a:t>Variance</a:t>
            </a:r>
            <a:endParaRPr lang="en-US" sz="32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7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4820" y="101479"/>
            <a:ext cx="6028509" cy="135636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Range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3622" y="3557534"/>
            <a:ext cx="97797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400" b="1" spc="-45" dirty="0" smtClean="0">
                <a:cs typeface="Arial MT"/>
              </a:rPr>
              <a:t>Example 1:</a:t>
            </a:r>
            <a:r>
              <a:rPr lang="en-US" sz="2400" b="1" spc="60" dirty="0" smtClean="0">
                <a:cs typeface="Arial MT"/>
              </a:rPr>
              <a:t> </a:t>
            </a:r>
            <a:r>
              <a:rPr lang="en-US" sz="2400" spc="-10" dirty="0">
                <a:cs typeface="Arial MT"/>
              </a:rPr>
              <a:t>Find</a:t>
            </a:r>
            <a:r>
              <a:rPr lang="en-US" sz="2400" spc="-20" dirty="0">
                <a:cs typeface="Arial MT"/>
              </a:rPr>
              <a:t> </a:t>
            </a:r>
            <a:r>
              <a:rPr lang="en-US" sz="2400" dirty="0">
                <a:cs typeface="Arial MT"/>
              </a:rPr>
              <a:t>the</a:t>
            </a:r>
            <a:r>
              <a:rPr lang="en-US" sz="2400" spc="-25" dirty="0">
                <a:cs typeface="Arial MT"/>
              </a:rPr>
              <a:t> </a:t>
            </a:r>
            <a:r>
              <a:rPr lang="en-US" sz="2400" spc="-60" dirty="0">
                <a:cs typeface="Arial MT"/>
              </a:rPr>
              <a:t>range</a:t>
            </a:r>
            <a:r>
              <a:rPr lang="en-US" sz="2400" spc="-15" dirty="0">
                <a:cs typeface="Arial MT"/>
              </a:rPr>
              <a:t> </a:t>
            </a:r>
            <a:r>
              <a:rPr lang="en-US" sz="2400" dirty="0">
                <a:cs typeface="Arial MT"/>
              </a:rPr>
              <a:t>of</a:t>
            </a:r>
            <a:r>
              <a:rPr lang="en-US" sz="2400" spc="-25" dirty="0">
                <a:cs typeface="Arial MT"/>
              </a:rPr>
              <a:t> </a:t>
            </a:r>
            <a:r>
              <a:rPr lang="en-US" sz="2400" dirty="0">
                <a:cs typeface="Arial MT"/>
              </a:rPr>
              <a:t>the</a:t>
            </a:r>
            <a:r>
              <a:rPr lang="en-US" sz="2400" spc="-20" dirty="0">
                <a:cs typeface="Arial MT"/>
              </a:rPr>
              <a:t> </a:t>
            </a:r>
            <a:r>
              <a:rPr lang="en-US" sz="2400" spc="-25" dirty="0">
                <a:cs typeface="Arial MT"/>
              </a:rPr>
              <a:t>following </a:t>
            </a:r>
            <a:r>
              <a:rPr lang="en-US" sz="2400" dirty="0">
                <a:cs typeface="Arial MT"/>
              </a:rPr>
              <a:t>data:</a:t>
            </a:r>
            <a:r>
              <a:rPr lang="en-US" sz="2400" spc="70" dirty="0">
                <a:cs typeface="Arial MT"/>
              </a:rPr>
              <a:t> </a:t>
            </a:r>
            <a:r>
              <a:rPr lang="en-US" sz="2400" spc="-10" dirty="0">
                <a:cs typeface="Arial MT"/>
              </a:rPr>
              <a:t>10,</a:t>
            </a:r>
            <a:r>
              <a:rPr lang="en-US" sz="2400" spc="-20" dirty="0">
                <a:cs typeface="Arial MT"/>
              </a:rPr>
              <a:t> </a:t>
            </a:r>
            <a:r>
              <a:rPr lang="en-US" sz="2400" dirty="0">
                <a:cs typeface="Arial MT"/>
              </a:rPr>
              <a:t>7,</a:t>
            </a:r>
            <a:r>
              <a:rPr lang="en-US" sz="2400" spc="-25" dirty="0">
                <a:cs typeface="Arial MT"/>
              </a:rPr>
              <a:t> </a:t>
            </a:r>
            <a:r>
              <a:rPr lang="en-US" sz="2400" dirty="0">
                <a:cs typeface="Arial MT"/>
              </a:rPr>
              <a:t>6,</a:t>
            </a:r>
            <a:r>
              <a:rPr lang="en-US" sz="2400" spc="-25" dirty="0">
                <a:cs typeface="Arial MT"/>
              </a:rPr>
              <a:t> </a:t>
            </a:r>
            <a:r>
              <a:rPr lang="en-US" sz="2400" dirty="0">
                <a:cs typeface="Arial MT"/>
              </a:rPr>
              <a:t>2,</a:t>
            </a:r>
            <a:r>
              <a:rPr lang="en-US" sz="2400" spc="-20" dirty="0">
                <a:cs typeface="Arial MT"/>
              </a:rPr>
              <a:t> </a:t>
            </a:r>
            <a:r>
              <a:rPr lang="en-US" sz="2400" dirty="0">
                <a:cs typeface="Arial MT"/>
              </a:rPr>
              <a:t>5,</a:t>
            </a:r>
            <a:r>
              <a:rPr lang="en-US" sz="2400" spc="-25" dirty="0">
                <a:cs typeface="Arial MT"/>
              </a:rPr>
              <a:t> </a:t>
            </a:r>
            <a:r>
              <a:rPr lang="en-US" sz="2400" dirty="0">
                <a:cs typeface="Arial MT"/>
              </a:rPr>
              <a:t>4,</a:t>
            </a:r>
            <a:r>
              <a:rPr lang="en-US" sz="2400" spc="-25" dirty="0">
                <a:cs typeface="Arial MT"/>
              </a:rPr>
              <a:t> </a:t>
            </a:r>
            <a:r>
              <a:rPr lang="en-US" sz="2400" dirty="0">
                <a:cs typeface="Arial MT"/>
              </a:rPr>
              <a:t>8,</a:t>
            </a:r>
            <a:r>
              <a:rPr lang="en-US" sz="2400" spc="-20" dirty="0">
                <a:cs typeface="Arial MT"/>
              </a:rPr>
              <a:t> </a:t>
            </a:r>
            <a:r>
              <a:rPr lang="en-US" sz="2400" spc="-50" dirty="0">
                <a:cs typeface="Arial MT"/>
              </a:rPr>
              <a:t>1</a:t>
            </a:r>
            <a:endParaRPr lang="en-US" sz="2400" dirty="0"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2400" dirty="0">
              <a:cs typeface="Arial MT"/>
            </a:endParaRPr>
          </a:p>
          <a:p>
            <a:pPr marL="1452245">
              <a:lnSpc>
                <a:spcPct val="100000"/>
              </a:lnSpc>
            </a:pPr>
            <a:r>
              <a:rPr lang="en-US" sz="2400" spc="-100" dirty="0" smtClean="0">
                <a:cs typeface="Arial MT"/>
              </a:rPr>
              <a:t>                       Range</a:t>
            </a:r>
            <a:r>
              <a:rPr lang="en-US" sz="2400" spc="-5" dirty="0" smtClean="0">
                <a:cs typeface="Arial MT"/>
              </a:rPr>
              <a:t> </a:t>
            </a:r>
            <a:r>
              <a:rPr lang="en-US" sz="2400" spc="295" dirty="0">
                <a:cs typeface="Calibri"/>
              </a:rPr>
              <a:t>=</a:t>
            </a:r>
            <a:r>
              <a:rPr lang="en-US" sz="2400" spc="55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10</a:t>
            </a:r>
            <a:r>
              <a:rPr lang="en-US" sz="2400" spc="-10" dirty="0">
                <a:cs typeface="Calibri"/>
              </a:rPr>
              <a:t> </a:t>
            </a:r>
            <a:r>
              <a:rPr lang="en-US" sz="2400" i="1" spc="-110" dirty="0">
                <a:cs typeface="Times New Roman"/>
              </a:rPr>
              <a:t>−</a:t>
            </a:r>
            <a:r>
              <a:rPr lang="en-US" sz="2400" i="1" spc="-35" dirty="0"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1</a:t>
            </a:r>
            <a:r>
              <a:rPr lang="en-US" sz="2400" spc="50" dirty="0">
                <a:cs typeface="Calibri"/>
              </a:rPr>
              <a:t> </a:t>
            </a:r>
            <a:r>
              <a:rPr lang="en-US" sz="2400" spc="295" dirty="0">
                <a:cs typeface="Calibri"/>
              </a:rPr>
              <a:t>=</a:t>
            </a:r>
            <a:r>
              <a:rPr lang="en-US" sz="2400" spc="55" dirty="0">
                <a:cs typeface="Calibri"/>
              </a:rPr>
              <a:t> </a:t>
            </a:r>
            <a:r>
              <a:rPr lang="en-US" sz="2400" spc="-50" dirty="0">
                <a:cs typeface="Calibri"/>
              </a:rPr>
              <a:t>9</a:t>
            </a:r>
            <a:endParaRPr lang="en-US" sz="2400" dirty="0">
              <a:cs typeface="Calibri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3356844" y="2854625"/>
            <a:ext cx="3636448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b="1" spc="-100" dirty="0">
                <a:cs typeface="Arial MT"/>
              </a:rPr>
              <a:t>Range</a:t>
            </a:r>
            <a:r>
              <a:rPr sz="2400" b="1" spc="50" dirty="0">
                <a:cs typeface="Arial MT"/>
              </a:rPr>
              <a:t> </a:t>
            </a:r>
            <a:r>
              <a:rPr sz="2400" b="1" spc="295" dirty="0">
                <a:cs typeface="Calibri"/>
              </a:rPr>
              <a:t>=</a:t>
            </a:r>
            <a:r>
              <a:rPr sz="2400" b="1" spc="114" dirty="0">
                <a:cs typeface="Calibri"/>
              </a:rPr>
              <a:t> </a:t>
            </a:r>
            <a:r>
              <a:rPr sz="2400" b="1" dirty="0">
                <a:cs typeface="Calibri"/>
              </a:rPr>
              <a:t>max</a:t>
            </a:r>
            <a:r>
              <a:rPr sz="2400" b="1" spc="-35" dirty="0">
                <a:cs typeface="Calibri"/>
              </a:rPr>
              <a:t> </a:t>
            </a:r>
            <a:r>
              <a:rPr sz="2400" b="1" i="1" spc="-110" dirty="0">
                <a:cs typeface="Times New Roman"/>
              </a:rPr>
              <a:t>−</a:t>
            </a:r>
            <a:r>
              <a:rPr sz="2400" b="1" i="1" spc="-65" dirty="0">
                <a:cs typeface="Times New Roman"/>
              </a:rPr>
              <a:t> </a:t>
            </a:r>
            <a:r>
              <a:rPr sz="2400" b="1" spc="-25" dirty="0">
                <a:cs typeface="Calibri"/>
              </a:rPr>
              <a:t>min</a:t>
            </a:r>
            <a:endParaRPr sz="2400" b="1" dirty="0"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" y="1784827"/>
            <a:ext cx="11207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en-US" sz="2400" kern="0" dirty="0" smtClean="0">
                <a:ea typeface="ＭＳ Ｐゴシック" panose="020B0600070205080204" pitchFamily="34" charset="-128"/>
              </a:rPr>
              <a:t>     The simplest </a:t>
            </a:r>
            <a:r>
              <a:rPr lang="en-US" altLang="en-US" sz="2400" kern="0" dirty="0">
                <a:ea typeface="ＭＳ Ｐゴシック" panose="020B0600070205080204" pitchFamily="34" charset="-128"/>
              </a:rPr>
              <a:t>measurement of variation is the range which </a:t>
            </a:r>
            <a:r>
              <a:rPr lang="en-US" altLang="en-US" sz="2400" kern="0" dirty="0" smtClean="0">
                <a:ea typeface="ＭＳ Ｐゴシック" panose="020B0600070205080204" pitchFamily="34" charset="-128"/>
              </a:rPr>
              <a:t>measure variation </a:t>
            </a:r>
            <a:r>
              <a:rPr lang="en-US" altLang="en-US" sz="2400" kern="0" dirty="0">
                <a:ea typeface="ＭＳ Ｐゴシック" panose="020B0600070205080204" pitchFamily="34" charset="-128"/>
              </a:rPr>
              <a:t>in interval-ratio variables.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683622" y="5079900"/>
            <a:ext cx="10223863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spc="-45" dirty="0" smtClean="0">
                <a:cs typeface="Arial MT"/>
              </a:rPr>
              <a:t>Example 2:</a:t>
            </a:r>
            <a:r>
              <a:rPr lang="en-US" sz="2400" spc="60" dirty="0" smtClean="0">
                <a:cs typeface="Arial MT"/>
              </a:rPr>
              <a:t>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If </a:t>
            </a:r>
            <a:r>
              <a:rPr lang="en-US" altLang="en-US" sz="2400" dirty="0">
                <a:ea typeface="ＭＳ Ｐゴシック" panose="020B0600070205080204" pitchFamily="34" charset="-128"/>
              </a:rPr>
              <a:t>the oldest person included in a study was 89 and the youngest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was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18,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then </a:t>
            </a:r>
            <a:r>
              <a:rPr lang="en-US" altLang="en-US" sz="2400" dirty="0">
                <a:ea typeface="ＭＳ Ｐゴシック" panose="020B0600070205080204" pitchFamily="34" charset="-128"/>
              </a:rPr>
              <a:t>the range would be 71 years.</a:t>
            </a:r>
          </a:p>
        </p:txBody>
      </p:sp>
    </p:spTree>
    <p:extLst>
      <p:ext uri="{BB962C8B-B14F-4D97-AF65-F5344CB8AC3E}">
        <p14:creationId xmlns:p14="http://schemas.microsoft.com/office/powerpoint/2010/main" val="341416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288" y="0"/>
            <a:ext cx="8745583" cy="1356360"/>
          </a:xfrm>
        </p:spPr>
        <p:txBody>
          <a:bodyPr/>
          <a:lstStyle/>
          <a:p>
            <a:r>
              <a:rPr lang="en-US" b="1" dirty="0" smtClean="0"/>
              <a:t>Range for </a:t>
            </a:r>
            <a:r>
              <a:rPr lang="en-US" b="1" dirty="0"/>
              <a:t>G</a:t>
            </a:r>
            <a:r>
              <a:rPr lang="en-US" b="1" dirty="0" smtClean="0"/>
              <a:t>rouped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13560"/>
            <a:ext cx="11299371" cy="5162006"/>
          </a:xfrm>
        </p:spPr>
        <p:txBody>
          <a:bodyPr/>
          <a:lstStyle/>
          <a:p>
            <a:pPr marL="45720" indent="0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Range</a:t>
            </a:r>
            <a:r>
              <a:rPr lang="en-US" sz="2800" dirty="0" smtClean="0">
                <a:solidFill>
                  <a:schemeClr val="tx1"/>
                </a:solidFill>
              </a:rPr>
              <a:t>= Upper class boundary of the highest class - </a:t>
            </a:r>
          </a:p>
          <a:p>
            <a:pPr marL="4572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            Lower class boundary of the lowest class</a:t>
            </a:r>
          </a:p>
          <a:p>
            <a:pPr marL="45720" indent="0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Range</a:t>
            </a:r>
            <a:r>
              <a:rPr lang="en-US" sz="2800" dirty="0" smtClean="0">
                <a:solidFill>
                  <a:schemeClr val="tx1"/>
                </a:solidFill>
              </a:rPr>
              <a:t>= class mark of the highest class – class mark of the lowest class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5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95942"/>
            <a:ext cx="11345092" cy="1356360"/>
          </a:xfrm>
        </p:spPr>
        <p:txBody>
          <a:bodyPr/>
          <a:lstStyle/>
          <a:p>
            <a:r>
              <a:rPr lang="en-US" b="1" dirty="0" smtClean="0"/>
              <a:t>Semi-interquartile </a:t>
            </a:r>
            <a:r>
              <a:rPr lang="en-US" b="1" dirty="0"/>
              <a:t>range </a:t>
            </a:r>
            <a:r>
              <a:rPr lang="en-US" b="1" dirty="0" smtClean="0"/>
              <a:t>or</a:t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b="1" dirty="0"/>
              <a:t>the </a:t>
            </a:r>
            <a:r>
              <a:rPr lang="en-US" b="1" dirty="0" smtClean="0"/>
              <a:t>quartile deviation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961" y="4637969"/>
            <a:ext cx="4166434" cy="1579951"/>
          </a:xfrm>
        </p:spPr>
      </p:pic>
      <p:sp>
        <p:nvSpPr>
          <p:cNvPr id="5" name="Rectangle 4"/>
          <p:cNvSpPr/>
          <p:nvPr/>
        </p:nvSpPr>
        <p:spPr>
          <a:xfrm>
            <a:off x="1389017" y="1967264"/>
            <a:ext cx="92049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interquartile range is a measure of dispersion or spread of values in the data set between the third quartile, Q3 and the first quartile, Q1.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423" y="3023581"/>
            <a:ext cx="7994468" cy="144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75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778" y="106680"/>
            <a:ext cx="9875520" cy="1356360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463040"/>
            <a:ext cx="9614262" cy="4873933"/>
          </a:xfrm>
        </p:spPr>
      </p:pic>
    </p:spTree>
    <p:extLst>
      <p:ext uri="{BB962C8B-B14F-4D97-AF65-F5344CB8AC3E}">
        <p14:creationId xmlns:p14="http://schemas.microsoft.com/office/powerpoint/2010/main" val="9930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658" y="300445"/>
            <a:ext cx="8380165" cy="28750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49" y="3084076"/>
            <a:ext cx="8203474" cy="348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2612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347</Words>
  <Application>Microsoft Office PowerPoint</Application>
  <PresentationFormat>Widescreen</PresentationFormat>
  <Paragraphs>64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ＭＳ Ｐゴシック</vt:lpstr>
      <vt:lpstr>Arial MT</vt:lpstr>
      <vt:lpstr>Calibri</vt:lpstr>
      <vt:lpstr>Corbel</vt:lpstr>
      <vt:lpstr>Times New Roman</vt:lpstr>
      <vt:lpstr>Basis</vt:lpstr>
      <vt:lpstr>  Probability &amp; Statistics  </vt:lpstr>
      <vt:lpstr>PowerPoint Presentation</vt:lpstr>
      <vt:lpstr>      Measures of Dispersion</vt:lpstr>
      <vt:lpstr>PowerPoint Presentation</vt:lpstr>
      <vt:lpstr>Range</vt:lpstr>
      <vt:lpstr>Range for Grouped Data</vt:lpstr>
      <vt:lpstr>Semi-interquartile range or  the quartile deviation</vt:lpstr>
      <vt:lpstr>Example</vt:lpstr>
      <vt:lpstr>PowerPoint Presentation</vt:lpstr>
      <vt:lpstr>   Mean  Absolute  Deviation</vt:lpstr>
      <vt:lpstr>Mean Absolute Deviation for Ungrouped Data</vt:lpstr>
      <vt:lpstr>Mean Absolute Deviation for Grouped Data</vt:lpstr>
      <vt:lpstr>  Population Variance(Ungrouped)</vt:lpstr>
      <vt:lpstr>Population Standard Deviation (Ungrouped)</vt:lpstr>
      <vt:lpstr>PowerPoint Presentation</vt:lpstr>
      <vt:lpstr>                               Example</vt:lpstr>
      <vt:lpstr>Sample Variance(Ungrouped)</vt:lpstr>
      <vt:lpstr>                          Sample Standard Deviation(Ungrouped)</vt:lpstr>
      <vt:lpstr>Example</vt:lpstr>
      <vt:lpstr>Variance and Standard Deviation for Grouped Data</vt:lpstr>
      <vt:lpstr>PowerPoint Presentation</vt:lpstr>
      <vt:lpstr>                           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Probability &amp; Statistics  </dc:title>
  <dc:creator>hp</dc:creator>
  <cp:lastModifiedBy>hp</cp:lastModifiedBy>
  <cp:revision>58</cp:revision>
  <dcterms:created xsi:type="dcterms:W3CDTF">2023-09-13T18:33:08Z</dcterms:created>
  <dcterms:modified xsi:type="dcterms:W3CDTF">2023-09-19T01:45:54Z</dcterms:modified>
</cp:coreProperties>
</file>