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2" r:id="rId6"/>
    <p:sldId id="285" r:id="rId7"/>
    <p:sldId id="286" r:id="rId8"/>
    <p:sldId id="287" r:id="rId9"/>
    <p:sldId id="258" r:id="rId10"/>
    <p:sldId id="283" r:id="rId11"/>
    <p:sldId id="290" r:id="rId12"/>
    <p:sldId id="291" r:id="rId13"/>
    <p:sldId id="292" r:id="rId14"/>
    <p:sldId id="289" r:id="rId15"/>
    <p:sldId id="294" r:id="rId16"/>
    <p:sldId id="293" r:id="rId17"/>
    <p:sldId id="267" r:id="rId18"/>
    <p:sldId id="268" r:id="rId19"/>
    <p:sldId id="301" r:id="rId20"/>
    <p:sldId id="297" r:id="rId21"/>
    <p:sldId id="302" r:id="rId22"/>
    <p:sldId id="272" r:id="rId23"/>
    <p:sldId id="300" r:id="rId24"/>
    <p:sldId id="269" r:id="rId25"/>
    <p:sldId id="29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644C-4F9D-4D92-A50A-0EE9D8F10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77098-137E-4709-ABD3-7E1E51A66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9E7C8-A6E7-42D3-BF3D-ED3B66D1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61CD-27A5-4D8F-85D2-CEE16775E85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1320F-66AC-4FD2-A02B-17D2DAB7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643B3-6258-46DA-95CF-C9D5455C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F7F-3240-4CEB-8A1E-D3A9C311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5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78AA-0FE9-4148-9429-0B4F3E60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16035-7AE0-4C64-851A-775075903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5D184-65D4-4E00-80B3-1F2A67C5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61CD-27A5-4D8F-85D2-CEE16775E85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62076-1E06-4017-9610-602CE5E8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589B5-572F-479F-A020-6218D602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F7F-3240-4CEB-8A1E-D3A9C311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7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EBE46B-7294-4F72-827A-7C6EE043E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56659-C397-4FF7-944A-DA74C523E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1D768-5722-4919-BA1F-5780C953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61CD-27A5-4D8F-85D2-CEE16775E85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BE693-48BE-4FE0-8676-A1F0527B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2357D-E218-49FA-A03B-474DA055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F7F-3240-4CEB-8A1E-D3A9C311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0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7041-8314-413B-BDEE-C4DDB74E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49CB6-E0B7-4AEF-BE32-71369B5F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FC525-96F4-45CA-B438-E74F4789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61CD-27A5-4D8F-85D2-CEE16775E85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082C4-5217-4883-8EEC-BCECA3DE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E57FF-7A7A-4820-9A99-D5ABC47B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F7F-3240-4CEB-8A1E-D3A9C311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3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D3DF-195D-48B4-B260-B857311C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2E3F0-FD2E-4081-BC88-64BBD831C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12A71-A3C1-4C69-9818-D7ACC464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61CD-27A5-4D8F-85D2-CEE16775E85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253A3-7EB6-4AFF-A323-D17E851D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90113-EE44-4E60-8865-5A93DD32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F7F-3240-4CEB-8A1E-D3A9C311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0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E6BC-010C-4427-9B63-74ED65A0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528F-C3E6-4EFF-8F3D-07CA9B9FC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1D00B-E240-43CE-9D82-ACC86F3C8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005DE-22EE-46AB-807F-DBD6BC4F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61CD-27A5-4D8F-85D2-CEE16775E85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83242-A2C0-4E20-8570-0B055C10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72A50-0125-48E6-910F-D88404E9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F7F-3240-4CEB-8A1E-D3A9C311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5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66F0-7366-4AC3-AAED-B67A42110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2D3AD-01B4-46E3-8342-6C27F7A9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787D1-81BA-4234-9560-DE0496FD0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36F76-A7AE-491E-97A4-EA8F76D5A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EB34E-3F54-4D21-8297-47BA169A3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8D142-1483-4C91-ADCE-28542C2D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61CD-27A5-4D8F-85D2-CEE16775E85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8272D6-23E1-492D-B567-09BD05A7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868E5-7E4F-4965-BA91-3E97A61C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F7F-3240-4CEB-8A1E-D3A9C311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1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68C5-5027-438C-A036-F82DDFED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3E707-F864-4A5F-B52E-0309E15A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61CD-27A5-4D8F-85D2-CEE16775E85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8544C-8340-4497-9B3F-4FDCEA6B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8E6BA-F744-4961-8387-916D0417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F7F-3240-4CEB-8A1E-D3A9C311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6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F7D65-9CF8-46E3-B917-AD2F8BBA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61CD-27A5-4D8F-85D2-CEE16775E85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8BD54-F0A4-4352-A930-85C8D0CC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3C1C1-B31E-4458-84DF-C3C0F797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F7F-3240-4CEB-8A1E-D3A9C311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1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47E6-6C6F-4D34-BEE3-D17D57BE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52468-E260-4F26-9F4F-B4A7C2C90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1B756-F574-4613-900B-C51C5880E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9FFEC-6550-4731-AA69-2E74B747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61CD-27A5-4D8F-85D2-CEE16775E85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A3AA7-696C-4EC0-9369-8ED6E4B6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614CA-BA2E-481B-A954-94CCB02C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F7F-3240-4CEB-8A1E-D3A9C311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1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DF46-049E-4FA1-A1ED-58A9B50F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A3B25-2563-4509-8D57-0DBA8DD43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0C9CD-F76A-4C00-9780-0FE38259C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AB39C-DC01-4869-A800-6498FD1A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61CD-27A5-4D8F-85D2-CEE16775E85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A4CC2-5EE4-4F08-940E-5F7B826A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E3692-1A57-43A8-9114-D40553A9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2F7F-3240-4CEB-8A1E-D3A9C311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7F1D3-15A9-4DD8-A3CC-FFAC5ABD8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E3828-6A65-48D4-92DE-75D4D6964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44B6B-A1B1-48B4-857A-B28DE790B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761CD-27A5-4D8F-85D2-CEE16775E85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B77BE-C420-4D95-987D-5CE6E2A81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74C41-D6A7-4952-8EDE-C00A1CCC4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82F7F-3240-4CEB-8A1E-D3A9C311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2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8B74-92A3-4993-B9F9-90946B230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Random Variables and Probability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84392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9627" y="717768"/>
            <a:ext cx="8112849" cy="540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1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4960" y="269835"/>
            <a:ext cx="741807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24425" algn="l"/>
              </a:tabLst>
            </a:pPr>
            <a:r>
              <a:rPr b="1" spc="-10" dirty="0">
                <a:latin typeface="+mn-lt"/>
              </a:rPr>
              <a:t>Probability</a:t>
            </a:r>
            <a:r>
              <a:rPr b="1" spc="25" dirty="0">
                <a:latin typeface="+mn-lt"/>
              </a:rPr>
              <a:t> </a:t>
            </a:r>
            <a:r>
              <a:rPr b="1" spc="-5" dirty="0" smtClean="0">
                <a:latin typeface="+mn-lt"/>
              </a:rPr>
              <a:t>Mass</a:t>
            </a:r>
            <a:r>
              <a:rPr lang="en-US" b="1" spc="-5" dirty="0" smtClean="0">
                <a:latin typeface="+mn-lt"/>
              </a:rPr>
              <a:t> </a:t>
            </a:r>
            <a:r>
              <a:rPr b="1" spc="-5" dirty="0" smtClean="0">
                <a:latin typeface="+mn-lt"/>
              </a:rPr>
              <a:t>Function</a:t>
            </a:r>
            <a:endParaRPr b="1" spc="-5" dirty="0">
              <a:latin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766" y="1982564"/>
            <a:ext cx="11247119" cy="36783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584200" marR="59055" indent="-571500">
              <a:lnSpc>
                <a:spcPct val="90000"/>
              </a:lnSpc>
              <a:spcBef>
                <a:spcPts val="53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3200" spc="-10" dirty="0">
                <a:latin typeface="Calibri"/>
                <a:cs typeface="Calibri"/>
              </a:rPr>
              <a:t>Probability </a:t>
            </a:r>
            <a:r>
              <a:rPr sz="3200" dirty="0">
                <a:latin typeface="Calibri"/>
                <a:cs typeface="Calibri"/>
              </a:rPr>
              <a:t>mass function </a:t>
            </a:r>
            <a:r>
              <a:rPr sz="3200" spc="-10" dirty="0">
                <a:latin typeface="Calibri"/>
                <a:cs typeface="Calibri"/>
              </a:rPr>
              <a:t>gives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probability that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discrete </a:t>
            </a:r>
            <a:r>
              <a:rPr sz="3200" spc="-15" dirty="0">
                <a:latin typeface="Calibri"/>
                <a:cs typeface="Calibri"/>
              </a:rPr>
              <a:t>random </a:t>
            </a:r>
            <a:r>
              <a:rPr sz="3200" spc="-10" dirty="0">
                <a:latin typeface="Calibri"/>
                <a:cs typeface="Calibri"/>
              </a:rPr>
              <a:t>variable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will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20" dirty="0">
                <a:latin typeface="Calibri"/>
                <a:cs typeface="Calibri"/>
              </a:rPr>
              <a:t>exactly </a:t>
            </a:r>
            <a:r>
              <a:rPr sz="3200" spc="-5" dirty="0">
                <a:latin typeface="Calibri"/>
                <a:cs typeface="Calibri"/>
              </a:rPr>
              <a:t>equal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specific </a:t>
            </a:r>
            <a:r>
              <a:rPr sz="3200" spc="-10" dirty="0">
                <a:latin typeface="Calibri"/>
                <a:cs typeface="Calibri"/>
              </a:rPr>
              <a:t>value.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8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probability </a:t>
            </a:r>
            <a:r>
              <a:rPr sz="3200" dirty="0">
                <a:latin typeface="Calibri"/>
                <a:cs typeface="Calibri"/>
              </a:rPr>
              <a:t>mass function is </a:t>
            </a:r>
            <a:r>
              <a:rPr sz="3200" spc="-5" dirty="0">
                <a:latin typeface="Calibri"/>
                <a:cs typeface="Calibri"/>
              </a:rPr>
              <a:t>only used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discrete </a:t>
            </a:r>
            <a:r>
              <a:rPr sz="3200" spc="-15" dirty="0">
                <a:latin typeface="Calibri"/>
                <a:cs typeface="Calibri"/>
              </a:rPr>
              <a:t>random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variables</a:t>
            </a:r>
            <a:r>
              <a:rPr sz="3200" spc="-10" dirty="0" smtClean="0">
                <a:latin typeface="Calibri"/>
                <a:cs typeface="Calibri"/>
              </a:rPr>
              <a:t>.</a:t>
            </a:r>
            <a:endParaRPr lang="en-US" sz="3200" spc="-10" dirty="0" smtClean="0">
              <a:latin typeface="Calibri"/>
              <a:cs typeface="Calibri"/>
            </a:endParaRPr>
          </a:p>
          <a:p>
            <a:pPr marL="584200" marR="59055" indent="-571500">
              <a:lnSpc>
                <a:spcPct val="90000"/>
              </a:lnSpc>
              <a:spcBef>
                <a:spcPts val="53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endParaRPr sz="3200" dirty="0">
              <a:latin typeface="Calibri"/>
              <a:cs typeface="Calibri"/>
            </a:endParaRPr>
          </a:p>
          <a:p>
            <a:pPr marL="584200" marR="5080" indent="-571500">
              <a:lnSpc>
                <a:spcPct val="90000"/>
              </a:lnSpc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probability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mass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also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known </a:t>
            </a:r>
            <a:r>
              <a:rPr sz="3200" spc="-8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 a </a:t>
            </a:r>
            <a:r>
              <a:rPr sz="3200" spc="-5" dirty="0">
                <a:latin typeface="Calibri"/>
                <a:cs typeface="Calibri"/>
              </a:rPr>
              <a:t>frequency </a:t>
            </a:r>
            <a:r>
              <a:rPr sz="3200" dirty="0">
                <a:latin typeface="Calibri"/>
                <a:cs typeface="Calibri"/>
              </a:rPr>
              <a:t>function. It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represented </a:t>
            </a:r>
            <a:r>
              <a:rPr sz="3200" spc="-5" dirty="0">
                <a:latin typeface="Calibri"/>
                <a:cs typeface="Calibri"/>
              </a:rPr>
              <a:t>numerically </a:t>
            </a:r>
            <a:r>
              <a:rPr sz="3200" dirty="0">
                <a:latin typeface="Calibri"/>
                <a:cs typeface="Calibri"/>
              </a:rPr>
              <a:t>as a </a:t>
            </a:r>
            <a:r>
              <a:rPr sz="3200" spc="-10" dirty="0">
                <a:latin typeface="Calibri"/>
                <a:cs typeface="Calibri"/>
              </a:rPr>
              <a:t>table,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graphical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form,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analytically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formula.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0969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67" y="208370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Properties of Probability Mass Function</a:t>
            </a:r>
            <a:endParaRPr lang="en-US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22" y="2429692"/>
            <a:ext cx="4983045" cy="2645274"/>
          </a:xfrm>
        </p:spPr>
      </p:pic>
    </p:spTree>
    <p:extLst>
      <p:ext uri="{BB962C8B-B14F-4D97-AF65-F5344CB8AC3E}">
        <p14:creationId xmlns:p14="http://schemas.microsoft.com/office/powerpoint/2010/main" val="2645983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44" y="470263"/>
            <a:ext cx="8717647" cy="18679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63" y="2571317"/>
            <a:ext cx="8185827" cy="41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9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8522-C048-4188-90CF-3C59D030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19EFC-15A2-4564-9B73-E5BA9A75D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3A213-CCA4-467C-B044-09A47A319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2437"/>
            <a:ext cx="10239375" cy="51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92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0A99-AA2E-4233-B017-693D963A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If </a:t>
            </a:r>
            <a:r>
              <a:rPr lang="en-US" sz="3200" i="1" dirty="0"/>
              <a:t>X </a:t>
            </a:r>
            <a:r>
              <a:rPr lang="en-US" sz="3200" dirty="0"/>
              <a:t>takes on only a finite number of values x1, x2, . . . , </a:t>
            </a:r>
            <a:r>
              <a:rPr lang="en-US" sz="3200" dirty="0" err="1"/>
              <a:t>xn</a:t>
            </a:r>
            <a:r>
              <a:rPr lang="en-US" sz="3200" dirty="0"/>
              <a:t>, then the </a:t>
            </a:r>
            <a:r>
              <a:rPr lang="en-US" sz="3200" dirty="0" smtClean="0"/>
              <a:t>distribution </a:t>
            </a:r>
            <a:r>
              <a:rPr lang="en-US" sz="3200" dirty="0"/>
              <a:t>function is given by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BF9A7D-0466-4DD9-A0B6-6DA64169D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112" y="1915319"/>
            <a:ext cx="69627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45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12" y="4134795"/>
            <a:ext cx="9601200" cy="27232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12" y="532104"/>
            <a:ext cx="9731828" cy="346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08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963" y="2181659"/>
            <a:ext cx="10934065" cy="3203826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84200" marR="5080" indent="-571500" algn="just">
              <a:lnSpc>
                <a:spcPct val="90000"/>
              </a:lnSpc>
              <a:spcBef>
                <a:spcPts val="575"/>
              </a:spcBef>
              <a:buFont typeface="Arial MT"/>
              <a:buChar char="•"/>
              <a:tabLst>
                <a:tab pos="584200" algn="l"/>
              </a:tabLst>
            </a:pPr>
            <a:r>
              <a:rPr sz="2800" spc="-5" dirty="0">
                <a:latin typeface="Calibri"/>
                <a:cs typeface="Calibri"/>
              </a:rPr>
              <a:t>If the </a:t>
            </a:r>
            <a:r>
              <a:rPr sz="2800" spc="-20" dirty="0">
                <a:latin typeface="Calibri"/>
                <a:cs typeface="Calibri"/>
              </a:rPr>
              <a:t>random </a:t>
            </a:r>
            <a:r>
              <a:rPr sz="2800" spc="-15" dirty="0">
                <a:latin typeface="Calibri"/>
                <a:cs typeface="Calibri"/>
              </a:rPr>
              <a:t>variable </a:t>
            </a:r>
            <a:r>
              <a:rPr sz="2800" spc="-5" dirty="0">
                <a:latin typeface="Calibri"/>
                <a:cs typeface="Calibri"/>
              </a:rPr>
              <a:t>X </a:t>
            </a:r>
            <a:r>
              <a:rPr sz="2800" spc="-20" dirty="0">
                <a:latin typeface="Calibri"/>
                <a:cs typeface="Calibri"/>
              </a:rPr>
              <a:t>contain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values </a:t>
            </a:r>
            <a:r>
              <a:rPr sz="2800" spc="-5" dirty="0">
                <a:latin typeface="Calibri"/>
                <a:cs typeface="Calibri"/>
              </a:rPr>
              <a:t>with in </a:t>
            </a:r>
            <a:r>
              <a:rPr sz="2800" spc="-8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range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values. </a:t>
            </a:r>
            <a:r>
              <a:rPr sz="2800" spc="-10" dirty="0">
                <a:latin typeface="Calibri"/>
                <a:cs typeface="Calibri"/>
              </a:rPr>
              <a:t>Consider </a:t>
            </a:r>
            <a:r>
              <a:rPr sz="2800" spc="-5" dirty="0">
                <a:latin typeface="Calibri"/>
                <a:cs typeface="Calibri"/>
              </a:rPr>
              <a:t>a small </a:t>
            </a:r>
            <a:r>
              <a:rPr sz="2800" spc="-20" dirty="0">
                <a:latin typeface="Calibri"/>
                <a:cs typeface="Calibri"/>
              </a:rPr>
              <a:t>interval </a:t>
            </a:r>
            <a:r>
              <a:rPr sz="2800" spc="5" dirty="0">
                <a:latin typeface="Calibri"/>
                <a:cs typeface="Calibri"/>
              </a:rPr>
              <a:t>(a,b) </a:t>
            </a:r>
            <a:r>
              <a:rPr sz="2800" spc="-8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length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d(x).</a:t>
            </a:r>
            <a:endParaRPr sz="2800" dirty="0">
              <a:latin typeface="Calibri"/>
              <a:cs typeface="Calibri"/>
            </a:endParaRPr>
          </a:p>
          <a:p>
            <a:pPr marL="584200" marR="763905" indent="-571500" algn="just">
              <a:lnSpc>
                <a:spcPts val="4210"/>
              </a:lnSpc>
              <a:spcBef>
                <a:spcPts val="805"/>
              </a:spcBef>
              <a:buFont typeface="Arial MT"/>
              <a:buChar char="•"/>
              <a:tabLst>
                <a:tab pos="584200" algn="l"/>
              </a:tabLst>
            </a:pPr>
            <a:r>
              <a:rPr sz="2800" spc="-10" dirty="0">
                <a:latin typeface="Calibri"/>
                <a:cs typeface="Calibri"/>
              </a:rPr>
              <a:t>Let </a:t>
            </a:r>
            <a:r>
              <a:rPr sz="2800" dirty="0">
                <a:latin typeface="Calibri"/>
                <a:cs typeface="Calibri"/>
              </a:rPr>
              <a:t>X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random </a:t>
            </a:r>
            <a:r>
              <a:rPr sz="2800" spc="-10" dirty="0">
                <a:latin typeface="Calibri"/>
                <a:cs typeface="Calibri"/>
              </a:rPr>
              <a:t>variable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continuous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f(x)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continuous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x.</a:t>
            </a:r>
            <a:endParaRPr sz="2800" dirty="0">
              <a:latin typeface="Calibri"/>
              <a:cs typeface="Calibri"/>
            </a:endParaRPr>
          </a:p>
          <a:p>
            <a:pPr marL="584200" marR="720725" indent="-571500" algn="just">
              <a:lnSpc>
                <a:spcPts val="4210"/>
              </a:lnSpc>
              <a:spcBef>
                <a:spcPts val="565"/>
              </a:spcBef>
              <a:buFont typeface="Arial MT"/>
              <a:buChar char="•"/>
              <a:tabLst>
                <a:tab pos="584200" algn="l"/>
              </a:tabLst>
            </a:pPr>
            <a:r>
              <a:rPr sz="2800" spc="-5" dirty="0">
                <a:latin typeface="Calibri"/>
                <a:cs typeface="Calibri"/>
              </a:rPr>
              <a:t>f(x)dx </a:t>
            </a:r>
            <a:r>
              <a:rPr sz="2800" spc="-15" dirty="0">
                <a:latin typeface="Calibri"/>
                <a:cs typeface="Calibri"/>
              </a:rPr>
              <a:t>represents </a:t>
            </a:r>
            <a:r>
              <a:rPr sz="2800" spc="-10" dirty="0">
                <a:latin typeface="Calibri"/>
                <a:cs typeface="Calibri"/>
              </a:rPr>
              <a:t>Probability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‘X’ </a:t>
            </a:r>
            <a:r>
              <a:rPr sz="2800" dirty="0">
                <a:latin typeface="Calibri"/>
                <a:cs typeface="Calibri"/>
              </a:rPr>
              <a:t>lies in </a:t>
            </a:r>
            <a:r>
              <a:rPr sz="2800" spc="-10" dirty="0">
                <a:latin typeface="Calibri"/>
                <a:cs typeface="Calibri"/>
              </a:rPr>
              <a:t>infinite </a:t>
            </a:r>
            <a:r>
              <a:rPr sz="2800" spc="-869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interval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(a,b)</a:t>
            </a:r>
          </a:p>
          <a:p>
            <a:pPr marL="2004695" algn="just">
              <a:lnSpc>
                <a:spcPct val="100000"/>
              </a:lnSpc>
              <a:spcBef>
                <a:spcPts val="1025"/>
              </a:spcBef>
            </a:pPr>
            <a:r>
              <a:rPr sz="2800" dirty="0" smtClean="0">
                <a:latin typeface="Calibri"/>
                <a:cs typeface="Calibri"/>
              </a:rPr>
              <a:t>P(a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sz="2800" dirty="0" smtClean="0">
                <a:latin typeface="Calibri"/>
                <a:cs typeface="Calibri"/>
              </a:rPr>
              <a:t>≤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sz="2800" dirty="0" smtClean="0">
                <a:latin typeface="Calibri"/>
                <a:cs typeface="Calibri"/>
              </a:rPr>
              <a:t>X</a:t>
            </a:r>
            <a:r>
              <a:rPr sz="2800" spc="-35" dirty="0" smtClean="0">
                <a:latin typeface="Calibri"/>
                <a:cs typeface="Calibri"/>
              </a:rPr>
              <a:t> </a:t>
            </a:r>
            <a:r>
              <a:rPr sz="2800" spc="-5" dirty="0" smtClean="0">
                <a:latin typeface="Calibri"/>
                <a:cs typeface="Calibri"/>
              </a:rPr>
              <a:t>≤</a:t>
            </a:r>
            <a:r>
              <a:rPr lang="en-US" sz="2800" spc="-5" dirty="0" smtClean="0">
                <a:latin typeface="Calibri"/>
                <a:cs typeface="Calibri"/>
              </a:rPr>
              <a:t> </a:t>
            </a:r>
            <a:r>
              <a:rPr sz="2800" spc="-5" dirty="0" smtClean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)=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f(x) dx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1373" y="569703"/>
            <a:ext cx="81426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10" dirty="0">
                <a:latin typeface="+mn-lt"/>
              </a:rPr>
              <a:t>Probability</a:t>
            </a:r>
            <a:r>
              <a:rPr sz="4500" b="1" spc="-20" dirty="0">
                <a:latin typeface="+mn-lt"/>
              </a:rPr>
              <a:t> </a:t>
            </a:r>
            <a:r>
              <a:rPr sz="4500" b="1" spc="-5" dirty="0">
                <a:latin typeface="+mn-lt"/>
              </a:rPr>
              <a:t>Density</a:t>
            </a:r>
            <a:r>
              <a:rPr sz="4500" b="1" spc="-25" dirty="0">
                <a:latin typeface="+mn-lt"/>
              </a:rPr>
              <a:t> </a:t>
            </a:r>
            <a:r>
              <a:rPr sz="4500" b="1" spc="-5" dirty="0">
                <a:latin typeface="+mn-lt"/>
              </a:rPr>
              <a:t>Function</a:t>
            </a:r>
            <a:r>
              <a:rPr sz="4500" b="1" spc="-25" dirty="0">
                <a:latin typeface="+mn-lt"/>
              </a:rPr>
              <a:t> </a:t>
            </a:r>
            <a:r>
              <a:rPr sz="4500" b="1" dirty="0">
                <a:latin typeface="+mn-lt"/>
              </a:rPr>
              <a:t>(PDF)</a:t>
            </a:r>
          </a:p>
        </p:txBody>
      </p:sp>
    </p:spTree>
    <p:extLst>
      <p:ext uri="{BB962C8B-B14F-4D97-AF65-F5344CB8AC3E}">
        <p14:creationId xmlns:p14="http://schemas.microsoft.com/office/powerpoint/2010/main" val="4217391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458" y="169182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Properties of Probability </a:t>
            </a:r>
            <a:r>
              <a:rPr lang="en-US" b="1" dirty="0" smtClean="0">
                <a:latin typeface="+mn-lt"/>
              </a:rPr>
              <a:t>Density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Function</a:t>
            </a:r>
            <a:endParaRPr lang="en-US" b="1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112" y="2170044"/>
            <a:ext cx="10110293" cy="304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96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488E-9481-4809-B697-422B96CD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980126-1265-421E-8230-9DA5AB13B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5125"/>
            <a:ext cx="10515599" cy="575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6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095" y="1853945"/>
            <a:ext cx="10003790" cy="4059572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69900" marR="5080" indent="-457200">
              <a:lnSpc>
                <a:spcPct val="89700"/>
              </a:lnSpc>
              <a:spcBef>
                <a:spcPts val="459"/>
              </a:spcBef>
              <a:buFont typeface="Arial" panose="020B0604020202020204" pitchFamily="34" charset="0"/>
              <a:buChar char="•"/>
            </a:pPr>
            <a:r>
              <a:rPr sz="2900" dirty="0" smtClean="0">
                <a:latin typeface="Calibri"/>
                <a:cs typeface="Calibri"/>
              </a:rPr>
              <a:t>A </a:t>
            </a:r>
            <a:r>
              <a:rPr sz="2900" spc="-10" dirty="0">
                <a:latin typeface="Calibri"/>
                <a:cs typeface="Calibri"/>
              </a:rPr>
              <a:t>random variable </a:t>
            </a:r>
            <a:r>
              <a:rPr sz="2900" dirty="0">
                <a:latin typeface="Calibri"/>
                <a:cs typeface="Calibri"/>
              </a:rPr>
              <a:t>is a </a:t>
            </a:r>
            <a:r>
              <a:rPr sz="2900" spc="-10" dirty="0">
                <a:latin typeface="Calibri"/>
                <a:cs typeface="Calibri"/>
              </a:rPr>
              <a:t>variable </a:t>
            </a:r>
            <a:r>
              <a:rPr sz="2900" spc="-5" dirty="0">
                <a:latin typeface="Calibri"/>
                <a:cs typeface="Calibri"/>
              </a:rPr>
              <a:t>that assumes numerical </a:t>
            </a:r>
            <a:r>
              <a:rPr sz="2900" spc="-10" dirty="0">
                <a:latin typeface="Calibri"/>
                <a:cs typeface="Calibri"/>
              </a:rPr>
              <a:t>values </a:t>
            </a:r>
            <a:r>
              <a:rPr sz="2900" spc="-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associated </a:t>
            </a:r>
            <a:r>
              <a:rPr sz="2900" dirty="0">
                <a:latin typeface="Calibri"/>
                <a:cs typeface="Calibri"/>
              </a:rPr>
              <a:t>with the </a:t>
            </a:r>
            <a:r>
              <a:rPr sz="2900" spc="-10" dirty="0">
                <a:latin typeface="Calibri"/>
                <a:cs typeface="Calibri"/>
              </a:rPr>
              <a:t>random </a:t>
            </a:r>
            <a:r>
              <a:rPr sz="2900" spc="-15" dirty="0">
                <a:latin typeface="Calibri"/>
                <a:cs typeface="Calibri"/>
              </a:rPr>
              <a:t>outcome </a:t>
            </a:r>
            <a:r>
              <a:rPr sz="2900" spc="-5" dirty="0">
                <a:latin typeface="Calibri"/>
                <a:cs typeface="Calibri"/>
              </a:rPr>
              <a:t>of </a:t>
            </a:r>
            <a:r>
              <a:rPr sz="2900" dirty="0">
                <a:latin typeface="Calibri"/>
                <a:cs typeface="Calibri"/>
              </a:rPr>
              <a:t>an </a:t>
            </a:r>
            <a:r>
              <a:rPr sz="2900" spc="-10" dirty="0">
                <a:latin typeface="Calibri"/>
                <a:cs typeface="Calibri"/>
              </a:rPr>
              <a:t>experiment, where </a:t>
            </a:r>
            <a:r>
              <a:rPr sz="2900" spc="-5" dirty="0">
                <a:latin typeface="Calibri"/>
                <a:cs typeface="Calibri"/>
              </a:rPr>
              <a:t>one </a:t>
            </a:r>
            <a:r>
              <a:rPr sz="2900" spc="-64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(and</a:t>
            </a:r>
            <a:r>
              <a:rPr sz="2900" spc="-20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only</a:t>
            </a:r>
            <a:r>
              <a:rPr sz="2900" spc="-20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one)</a:t>
            </a:r>
            <a:r>
              <a:rPr sz="2900" spc="-30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numerical</a:t>
            </a:r>
            <a:r>
              <a:rPr sz="2900" spc="-2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value</a:t>
            </a:r>
            <a:r>
              <a:rPr sz="2900" spc="-1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is</a:t>
            </a:r>
            <a:r>
              <a:rPr sz="2900" spc="-1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assigned</a:t>
            </a:r>
            <a:r>
              <a:rPr sz="2900" spc="-40" dirty="0">
                <a:latin typeface="Calibri"/>
                <a:cs typeface="Calibri"/>
              </a:rPr>
              <a:t> </a:t>
            </a:r>
            <a:r>
              <a:rPr sz="2900" spc="-15" dirty="0">
                <a:latin typeface="Calibri"/>
                <a:cs typeface="Calibri"/>
              </a:rPr>
              <a:t>to</a:t>
            </a:r>
            <a:r>
              <a:rPr sz="2900" spc="-20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each</a:t>
            </a:r>
            <a:endParaRPr sz="2900" dirty="0">
              <a:latin typeface="Calibri"/>
              <a:cs typeface="Calibri"/>
            </a:endParaRPr>
          </a:p>
          <a:p>
            <a:pPr marL="12700">
              <a:lnSpc>
                <a:spcPts val="2970"/>
              </a:lnSpc>
            </a:pPr>
            <a:r>
              <a:rPr lang="en-US" sz="2900" spc="-5" dirty="0" smtClean="0">
                <a:latin typeface="Calibri"/>
                <a:cs typeface="Calibri"/>
              </a:rPr>
              <a:t>      </a:t>
            </a:r>
            <a:r>
              <a:rPr sz="2900" spc="-5" dirty="0" smtClean="0">
                <a:latin typeface="Calibri"/>
                <a:cs typeface="Calibri"/>
              </a:rPr>
              <a:t>sample</a:t>
            </a:r>
            <a:r>
              <a:rPr sz="2900" spc="-65" dirty="0" smtClean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point</a:t>
            </a:r>
            <a:r>
              <a:rPr sz="2900" spc="-5" dirty="0" smtClean="0">
                <a:latin typeface="Calibri"/>
                <a:cs typeface="Calibri"/>
              </a:rPr>
              <a:t>.</a:t>
            </a:r>
            <a:endParaRPr lang="en-US" sz="2900" spc="-5" dirty="0" smtClean="0">
              <a:latin typeface="Calibri"/>
              <a:cs typeface="Calibri"/>
            </a:endParaRPr>
          </a:p>
          <a:p>
            <a:pPr marL="12700">
              <a:lnSpc>
                <a:spcPts val="2970"/>
              </a:lnSpc>
            </a:pPr>
            <a:endParaRPr sz="2900" dirty="0">
              <a:latin typeface="Calibri"/>
              <a:cs typeface="Calibri"/>
            </a:endParaRPr>
          </a:p>
          <a:p>
            <a:pPr marL="469900" marR="455930" indent="-457200">
              <a:lnSpc>
                <a:spcPts val="311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sz="2900" spc="-5" dirty="0" smtClean="0">
                <a:latin typeface="Calibri"/>
                <a:cs typeface="Calibri"/>
              </a:rPr>
              <a:t>Associates </a:t>
            </a:r>
            <a:r>
              <a:rPr sz="2900" dirty="0">
                <a:latin typeface="Calibri"/>
                <a:cs typeface="Calibri"/>
              </a:rPr>
              <a:t>a </a:t>
            </a:r>
            <a:r>
              <a:rPr sz="2900" spc="-10" dirty="0">
                <a:latin typeface="Calibri"/>
                <a:cs typeface="Calibri"/>
              </a:rPr>
              <a:t>numerical value </a:t>
            </a:r>
            <a:r>
              <a:rPr sz="2900" dirty="0">
                <a:latin typeface="Calibri"/>
                <a:cs typeface="Calibri"/>
              </a:rPr>
              <a:t>with </a:t>
            </a:r>
            <a:r>
              <a:rPr sz="2900" spc="-5" dirty="0">
                <a:latin typeface="Calibri"/>
                <a:cs typeface="Calibri"/>
              </a:rPr>
              <a:t>each possible </a:t>
            </a:r>
            <a:r>
              <a:rPr sz="2900" spc="-15" dirty="0">
                <a:latin typeface="Calibri"/>
                <a:cs typeface="Calibri"/>
              </a:rPr>
              <a:t>outcome </a:t>
            </a:r>
            <a:r>
              <a:rPr sz="2900" spc="-5" dirty="0">
                <a:latin typeface="Calibri"/>
                <a:cs typeface="Calibri"/>
              </a:rPr>
              <a:t>of </a:t>
            </a:r>
            <a:r>
              <a:rPr sz="2900" dirty="0">
                <a:latin typeface="Calibri"/>
                <a:cs typeface="Calibri"/>
              </a:rPr>
              <a:t>a </a:t>
            </a:r>
            <a:r>
              <a:rPr sz="2900" spc="-64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chance</a:t>
            </a:r>
            <a:r>
              <a:rPr sz="2900" spc="-2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experiment.</a:t>
            </a:r>
            <a:endParaRPr sz="2900" dirty="0">
              <a:latin typeface="Calibri"/>
              <a:cs typeface="Calibri"/>
            </a:endParaRPr>
          </a:p>
          <a:p>
            <a:pPr marL="12700">
              <a:lnSpc>
                <a:spcPts val="2940"/>
              </a:lnSpc>
            </a:pPr>
            <a:endParaRPr sz="2900" dirty="0">
              <a:latin typeface="Calibri"/>
              <a:cs typeface="Calibri"/>
            </a:endParaRPr>
          </a:p>
          <a:p>
            <a:pPr marL="469900" marR="90170" indent="-457200">
              <a:lnSpc>
                <a:spcPts val="3110"/>
              </a:lnSpc>
              <a:spcBef>
                <a:spcPts val="240"/>
              </a:spcBef>
              <a:buFont typeface="Arial" panose="020B0604020202020204" pitchFamily="34" charset="0"/>
              <a:buChar char="•"/>
            </a:pPr>
            <a:r>
              <a:rPr sz="2900" spc="-10" dirty="0" smtClean="0">
                <a:latin typeface="Calibri"/>
                <a:cs typeface="Calibri"/>
              </a:rPr>
              <a:t>Denoted </a:t>
            </a:r>
            <a:r>
              <a:rPr sz="2900" dirty="0">
                <a:latin typeface="Calibri"/>
                <a:cs typeface="Calibri"/>
              </a:rPr>
              <a:t>with </a:t>
            </a:r>
            <a:r>
              <a:rPr sz="2900" spc="-10" dirty="0">
                <a:latin typeface="Calibri"/>
                <a:cs typeface="Calibri"/>
              </a:rPr>
              <a:t>capital </a:t>
            </a:r>
            <a:r>
              <a:rPr sz="2900" spc="-25" dirty="0">
                <a:latin typeface="Calibri"/>
                <a:cs typeface="Calibri"/>
              </a:rPr>
              <a:t>letters </a:t>
            </a:r>
            <a:r>
              <a:rPr sz="2900" spc="-5" dirty="0">
                <a:latin typeface="Calibri"/>
                <a:cs typeface="Calibri"/>
              </a:rPr>
              <a:t>(X, </a:t>
            </a:r>
            <a:r>
              <a:rPr sz="2900" spc="-95" dirty="0" smtClean="0">
                <a:latin typeface="Calibri"/>
                <a:cs typeface="Calibri"/>
              </a:rPr>
              <a:t>Y</a:t>
            </a:r>
            <a:r>
              <a:rPr lang="en-US" sz="2900" spc="-95" dirty="0" smtClean="0">
                <a:latin typeface="Calibri"/>
                <a:cs typeface="Calibri"/>
              </a:rPr>
              <a:t> </a:t>
            </a:r>
            <a:r>
              <a:rPr sz="2900" spc="-95" dirty="0" smtClean="0">
                <a:latin typeface="Calibri"/>
                <a:cs typeface="Calibri"/>
              </a:rPr>
              <a:t>,</a:t>
            </a:r>
            <a:r>
              <a:rPr lang="en-US" sz="2900" spc="-95" dirty="0" smtClean="0">
                <a:latin typeface="Calibri"/>
                <a:cs typeface="Calibri"/>
              </a:rPr>
              <a:t> </a:t>
            </a:r>
            <a:r>
              <a:rPr sz="2900" spc="-95" dirty="0" smtClean="0">
                <a:latin typeface="Calibri"/>
                <a:cs typeface="Calibri"/>
              </a:rPr>
              <a:t>Z</a:t>
            </a:r>
            <a:r>
              <a:rPr sz="2900" spc="-95" dirty="0">
                <a:latin typeface="Calibri"/>
                <a:cs typeface="Calibri"/>
              </a:rPr>
              <a:t>) </a:t>
            </a:r>
            <a:r>
              <a:rPr sz="2900" dirty="0">
                <a:latin typeface="Calibri"/>
                <a:cs typeface="Calibri"/>
              </a:rPr>
              <a:t>and </a:t>
            </a:r>
            <a:r>
              <a:rPr sz="2900" spc="-5" dirty="0">
                <a:latin typeface="Calibri"/>
                <a:cs typeface="Calibri"/>
              </a:rPr>
              <a:t>use </a:t>
            </a:r>
            <a:r>
              <a:rPr sz="2900" spc="-15" dirty="0">
                <a:latin typeface="Calibri"/>
                <a:cs typeface="Calibri"/>
              </a:rPr>
              <a:t>lowercase letter </a:t>
            </a:r>
            <a:r>
              <a:rPr sz="2900" spc="-25" dirty="0">
                <a:latin typeface="Calibri"/>
                <a:cs typeface="Calibri"/>
              </a:rPr>
              <a:t>for </a:t>
            </a:r>
            <a:r>
              <a:rPr sz="2900" spc="-645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particular</a:t>
            </a:r>
            <a:r>
              <a:rPr sz="2900" spc="-4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value </a:t>
            </a:r>
            <a:r>
              <a:rPr sz="2900" spc="-5" dirty="0">
                <a:latin typeface="Calibri"/>
                <a:cs typeface="Calibri"/>
              </a:rPr>
              <a:t>of</a:t>
            </a:r>
            <a:r>
              <a:rPr sz="2900" spc="-1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random</a:t>
            </a:r>
            <a:r>
              <a:rPr sz="2900" spc="-20" dirty="0">
                <a:latin typeface="Calibri"/>
                <a:cs typeface="Calibri"/>
              </a:rPr>
              <a:t> </a:t>
            </a:r>
            <a:r>
              <a:rPr sz="2900" spc="-5" dirty="0">
                <a:latin typeface="Calibri"/>
                <a:cs typeface="Calibri"/>
              </a:rPr>
              <a:t>variable.</a:t>
            </a:r>
            <a:endParaRPr sz="29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2917" y="626075"/>
            <a:ext cx="5181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+mn-lt"/>
              </a:rPr>
              <a:t>Random</a:t>
            </a:r>
            <a:r>
              <a:rPr b="1" spc="-65" dirty="0">
                <a:latin typeface="+mn-lt"/>
              </a:rPr>
              <a:t> </a:t>
            </a:r>
            <a:r>
              <a:rPr b="1" spc="-35" dirty="0">
                <a:latin typeface="+mn-lt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204260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16" y="1161125"/>
            <a:ext cx="9552444" cy="37305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499" y="4891688"/>
            <a:ext cx="7466878" cy="143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64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7DCAD7-87BB-4480-8A45-EAAE59C15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274321"/>
            <a:ext cx="10918371" cy="5185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20" y="5804671"/>
            <a:ext cx="5426665" cy="68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50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7" y="836023"/>
            <a:ext cx="10750732" cy="5381897"/>
          </a:xfrm>
        </p:spPr>
      </p:pic>
    </p:spTree>
    <p:extLst>
      <p:ext uri="{BB962C8B-B14F-4D97-AF65-F5344CB8AC3E}">
        <p14:creationId xmlns:p14="http://schemas.microsoft.com/office/powerpoint/2010/main" val="372594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543" y="610612"/>
            <a:ext cx="77114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5" dirty="0">
                <a:latin typeface="+mn-lt"/>
              </a:rPr>
              <a:t>Types</a:t>
            </a:r>
            <a:r>
              <a:rPr b="1" spc="-20" dirty="0">
                <a:latin typeface="+mn-lt"/>
              </a:rPr>
              <a:t> </a:t>
            </a:r>
            <a:r>
              <a:rPr b="1" dirty="0" smtClean="0">
                <a:latin typeface="+mn-lt"/>
              </a:rPr>
              <a:t>of</a:t>
            </a:r>
            <a:r>
              <a:rPr b="1" spc="-35" dirty="0" smtClean="0">
                <a:latin typeface="+mn-lt"/>
              </a:rPr>
              <a:t> </a:t>
            </a:r>
            <a:r>
              <a:rPr b="1" dirty="0" smtClean="0">
                <a:latin typeface="+mn-lt"/>
              </a:rPr>
              <a:t>Random</a:t>
            </a:r>
            <a:r>
              <a:rPr b="1" spc="-15" dirty="0" smtClean="0">
                <a:latin typeface="+mn-lt"/>
              </a:rPr>
              <a:t> </a:t>
            </a:r>
            <a:r>
              <a:rPr b="1" spc="-35" dirty="0" smtClean="0">
                <a:latin typeface="+mn-lt"/>
              </a:rPr>
              <a:t>Variables</a:t>
            </a:r>
            <a:endParaRPr b="1" spc="-35" dirty="0">
              <a:latin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3282" y="2814574"/>
            <a:ext cx="5071745" cy="12958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indent="-571500">
              <a:lnSpc>
                <a:spcPts val="5020"/>
              </a:lnSpc>
              <a:spcBef>
                <a:spcPts val="10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3200" spc="-20" dirty="0">
                <a:latin typeface="Calibri"/>
                <a:cs typeface="Calibri"/>
              </a:rPr>
              <a:t>Discrete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Variables</a:t>
            </a:r>
            <a:endParaRPr sz="3200" dirty="0">
              <a:latin typeface="Calibri"/>
              <a:cs typeface="Calibri"/>
            </a:endParaRPr>
          </a:p>
          <a:p>
            <a:pPr marL="584200" indent="-571500">
              <a:lnSpc>
                <a:spcPts val="5020"/>
              </a:lnSpc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3200" spc="-5" dirty="0" smtClean="0">
                <a:latin typeface="Calibri"/>
                <a:cs typeface="Calibri"/>
              </a:rPr>
              <a:t>Continu</a:t>
            </a:r>
            <a:r>
              <a:rPr lang="en-US" sz="3200" spc="-5" dirty="0" smtClean="0">
                <a:latin typeface="Calibri"/>
                <a:cs typeface="Calibri"/>
              </a:rPr>
              <a:t>ou</a:t>
            </a:r>
            <a:r>
              <a:rPr sz="3200" spc="-5" dirty="0" smtClean="0">
                <a:latin typeface="Calibri"/>
                <a:cs typeface="Calibri"/>
              </a:rPr>
              <a:t>s</a:t>
            </a:r>
            <a:r>
              <a:rPr sz="3200" spc="-45" dirty="0" smtClean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Variables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977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9108" y="349356"/>
            <a:ext cx="510667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5" dirty="0">
                <a:latin typeface="+mn-lt"/>
              </a:rPr>
              <a:t>Discrete</a:t>
            </a:r>
            <a:r>
              <a:rPr b="1" spc="-75" dirty="0">
                <a:latin typeface="+mn-lt"/>
              </a:rPr>
              <a:t> </a:t>
            </a:r>
            <a:r>
              <a:rPr b="1" spc="-35" dirty="0">
                <a:latin typeface="+mn-lt"/>
              </a:rPr>
              <a:t>Variables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7680" y="1746630"/>
            <a:ext cx="10786745" cy="4242187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980"/>
              </a:spcBef>
            </a:pPr>
            <a:r>
              <a:rPr sz="3600" spc="-5" dirty="0" smtClean="0">
                <a:latin typeface="Calibri"/>
                <a:cs typeface="Calibri"/>
              </a:rPr>
              <a:t>A </a:t>
            </a:r>
            <a:r>
              <a:rPr sz="3600" spc="-10" dirty="0">
                <a:latin typeface="Calibri"/>
                <a:cs typeface="Calibri"/>
              </a:rPr>
              <a:t>random variable that can </a:t>
            </a:r>
            <a:r>
              <a:rPr sz="3600" spc="-45" dirty="0">
                <a:latin typeface="Calibri"/>
                <a:cs typeface="Calibri"/>
              </a:rPr>
              <a:t>take </a:t>
            </a:r>
            <a:r>
              <a:rPr sz="3600" spc="-5" dirty="0">
                <a:latin typeface="Calibri"/>
                <a:cs typeface="Calibri"/>
              </a:rPr>
              <a:t>on </a:t>
            </a:r>
            <a:r>
              <a:rPr sz="3600" spc="-25" dirty="0">
                <a:latin typeface="Calibri"/>
                <a:cs typeface="Calibri"/>
              </a:rPr>
              <a:t>at </a:t>
            </a:r>
            <a:r>
              <a:rPr sz="3600" spc="-10" dirty="0">
                <a:latin typeface="Calibri"/>
                <a:cs typeface="Calibri"/>
              </a:rPr>
              <a:t>most </a:t>
            </a:r>
            <a:r>
              <a:rPr sz="3600" dirty="0">
                <a:latin typeface="Calibri"/>
                <a:cs typeface="Calibri"/>
              </a:rPr>
              <a:t>a </a:t>
            </a:r>
            <a:r>
              <a:rPr sz="3600" spc="-15" dirty="0">
                <a:latin typeface="Calibri"/>
                <a:cs typeface="Calibri"/>
              </a:rPr>
              <a:t>countable </a:t>
            </a:r>
            <a:r>
              <a:rPr sz="3600" spc="-80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number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of possible </a:t>
            </a:r>
            <a:r>
              <a:rPr sz="3600" spc="-10" dirty="0">
                <a:latin typeface="Calibri"/>
                <a:cs typeface="Calibri"/>
              </a:rPr>
              <a:t>values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is </a:t>
            </a:r>
            <a:r>
              <a:rPr sz="3600" spc="-5" dirty="0">
                <a:latin typeface="Calibri"/>
                <a:cs typeface="Calibri"/>
              </a:rPr>
              <a:t>said </a:t>
            </a:r>
            <a:r>
              <a:rPr sz="3600" spc="-25" dirty="0">
                <a:latin typeface="Calibri"/>
                <a:cs typeface="Calibri"/>
              </a:rPr>
              <a:t>to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be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20" dirty="0" smtClean="0">
                <a:latin typeface="Calibri"/>
                <a:cs typeface="Calibri"/>
              </a:rPr>
              <a:t>discrete</a:t>
            </a:r>
            <a:r>
              <a:rPr lang="en-US" sz="3600" spc="-20" dirty="0" smtClean="0">
                <a:latin typeface="Calibri"/>
                <a:cs typeface="Calibri"/>
              </a:rPr>
              <a:t>.</a:t>
            </a:r>
          </a:p>
          <a:p>
            <a:pPr marL="12700" marR="5080">
              <a:lnSpc>
                <a:spcPts val="3890"/>
              </a:lnSpc>
              <a:spcBef>
                <a:spcPts val="980"/>
              </a:spcBef>
            </a:pPr>
            <a:endParaRPr sz="3600" dirty="0">
              <a:latin typeface="Calibri"/>
              <a:cs typeface="Calibri"/>
            </a:endParaRPr>
          </a:p>
          <a:p>
            <a:pPr marL="12065">
              <a:lnSpc>
                <a:spcPts val="4100"/>
              </a:lnSpc>
              <a:buSzPct val="97500"/>
              <a:tabLst>
                <a:tab pos="191135" algn="l"/>
              </a:tabLst>
            </a:pPr>
            <a:r>
              <a:rPr sz="2800" b="1" spc="-10" dirty="0">
                <a:latin typeface="Calibri"/>
                <a:cs typeface="Calibri"/>
              </a:rPr>
              <a:t>Examples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137160" indent="-125095">
              <a:lnSpc>
                <a:spcPts val="3060"/>
              </a:lnSpc>
              <a:buSzPct val="96428"/>
              <a:buFont typeface="Arial MT"/>
              <a:buChar char="•"/>
              <a:tabLst>
                <a:tab pos="137795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books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check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library.</a:t>
            </a:r>
            <a:endParaRPr sz="2800" dirty="0">
              <a:latin typeface="Calibri"/>
              <a:cs typeface="Calibri"/>
            </a:endParaRPr>
          </a:p>
          <a:p>
            <a:pPr marL="137160" indent="-125095">
              <a:lnSpc>
                <a:spcPts val="3025"/>
              </a:lnSpc>
              <a:buSzPct val="96428"/>
              <a:buFont typeface="Arial MT"/>
              <a:buChar char="•"/>
              <a:tabLst>
                <a:tab pos="137795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heads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tosses.</a:t>
            </a:r>
            <a:endParaRPr sz="2800" dirty="0">
              <a:latin typeface="Calibri"/>
              <a:cs typeface="Calibri"/>
            </a:endParaRPr>
          </a:p>
          <a:p>
            <a:pPr marL="137160" indent="-125095">
              <a:lnSpc>
                <a:spcPts val="3025"/>
              </a:lnSpc>
              <a:buSzPct val="96428"/>
              <a:buFont typeface="Arial MT"/>
              <a:buChar char="•"/>
              <a:tabLst>
                <a:tab pos="137795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result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rolling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die.</a:t>
            </a:r>
            <a:endParaRPr sz="2800" dirty="0">
              <a:latin typeface="Calibri"/>
              <a:cs typeface="Calibri"/>
            </a:endParaRPr>
          </a:p>
          <a:p>
            <a:pPr marL="137160" indent="-125095">
              <a:lnSpc>
                <a:spcPts val="3025"/>
              </a:lnSpc>
              <a:buSzPct val="96428"/>
              <a:buFont typeface="Arial MT"/>
              <a:buChar char="•"/>
              <a:tabLst>
                <a:tab pos="137795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patients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hospital.</a:t>
            </a:r>
            <a:endParaRPr sz="2800" dirty="0">
              <a:latin typeface="Calibri"/>
              <a:cs typeface="Calibri"/>
            </a:endParaRPr>
          </a:p>
          <a:p>
            <a:pPr marL="137160" indent="-125095">
              <a:lnSpc>
                <a:spcPts val="3190"/>
              </a:lnSpc>
              <a:buSzPct val="96428"/>
              <a:buFont typeface="Arial MT"/>
              <a:buChar char="•"/>
              <a:tabLst>
                <a:tab pos="137795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population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country.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64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9074" y="362418"/>
            <a:ext cx="60426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+mn-lt"/>
              </a:rPr>
              <a:t>Continuous</a:t>
            </a:r>
            <a:r>
              <a:rPr b="1" spc="-45" dirty="0">
                <a:latin typeface="+mn-lt"/>
              </a:rPr>
              <a:t> </a:t>
            </a:r>
            <a:r>
              <a:rPr b="1" spc="-35" dirty="0">
                <a:latin typeface="+mn-lt"/>
              </a:rPr>
              <a:t>Variables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48533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0" marR="187960" indent="0">
              <a:lnSpc>
                <a:spcPts val="3890"/>
              </a:lnSpc>
              <a:spcBef>
                <a:spcPts val="980"/>
              </a:spcBef>
              <a:buNone/>
            </a:pPr>
            <a:r>
              <a:rPr sz="3600" spc="-5" dirty="0" smtClean="0"/>
              <a:t>If </a:t>
            </a:r>
            <a:r>
              <a:rPr sz="3600" dirty="0"/>
              <a:t>the </a:t>
            </a:r>
            <a:r>
              <a:rPr sz="3600" spc="-20" dirty="0"/>
              <a:t>range </a:t>
            </a:r>
            <a:r>
              <a:rPr sz="3600" spc="-5" dirty="0"/>
              <a:t>of </a:t>
            </a:r>
            <a:r>
              <a:rPr sz="3600" dirty="0"/>
              <a:t>a </a:t>
            </a:r>
            <a:r>
              <a:rPr sz="3600" spc="-15" dirty="0"/>
              <a:t>random </a:t>
            </a:r>
            <a:r>
              <a:rPr sz="3600" spc="-10" dirty="0"/>
              <a:t>variable </a:t>
            </a:r>
            <a:r>
              <a:rPr sz="3600" dirty="0"/>
              <a:t>X </a:t>
            </a:r>
            <a:r>
              <a:rPr sz="3600" spc="-20" dirty="0"/>
              <a:t>contains </a:t>
            </a:r>
            <a:r>
              <a:rPr sz="3600" dirty="0"/>
              <a:t>an </a:t>
            </a:r>
            <a:r>
              <a:rPr sz="3600" spc="-15" dirty="0"/>
              <a:t>interval </a:t>
            </a:r>
            <a:r>
              <a:rPr sz="3600" spc="-10" dirty="0"/>
              <a:t> </a:t>
            </a:r>
            <a:r>
              <a:rPr sz="3600" dirty="0"/>
              <a:t>either </a:t>
            </a:r>
            <a:r>
              <a:rPr sz="3600" spc="-10" dirty="0"/>
              <a:t>finite </a:t>
            </a:r>
            <a:r>
              <a:rPr sz="3600" spc="-5" dirty="0"/>
              <a:t>or </a:t>
            </a:r>
            <a:r>
              <a:rPr sz="3600" spc="-10" dirty="0"/>
              <a:t>infinite </a:t>
            </a:r>
            <a:r>
              <a:rPr sz="3600" dirty="0"/>
              <a:t>if </a:t>
            </a:r>
            <a:r>
              <a:rPr sz="3600" spc="-15" dirty="0"/>
              <a:t>real numbers, </a:t>
            </a:r>
            <a:r>
              <a:rPr sz="3600" dirty="0"/>
              <a:t>then X is a </a:t>
            </a:r>
            <a:r>
              <a:rPr sz="3600" spc="-10" dirty="0"/>
              <a:t>continuous </a:t>
            </a:r>
            <a:r>
              <a:rPr sz="3600" spc="-800" dirty="0"/>
              <a:t> </a:t>
            </a:r>
            <a:r>
              <a:rPr sz="3600" spc="-15" dirty="0"/>
              <a:t>random</a:t>
            </a:r>
            <a:r>
              <a:rPr sz="3600" spc="-45" dirty="0"/>
              <a:t> </a:t>
            </a:r>
            <a:r>
              <a:rPr sz="3600" spc="-10" dirty="0" smtClean="0"/>
              <a:t>variable</a:t>
            </a:r>
            <a:r>
              <a:rPr lang="en-US" sz="3600" spc="-10" dirty="0" smtClean="0"/>
              <a:t>.</a:t>
            </a:r>
          </a:p>
          <a:p>
            <a:pPr marL="0" marR="187960" indent="0">
              <a:lnSpc>
                <a:spcPts val="3890"/>
              </a:lnSpc>
              <a:spcBef>
                <a:spcPts val="980"/>
              </a:spcBef>
              <a:buNone/>
            </a:pPr>
            <a:endParaRPr sz="3600" dirty="0">
              <a:latin typeface="Wingdings"/>
              <a:cs typeface="Wingdings"/>
            </a:endParaRPr>
          </a:p>
          <a:p>
            <a:pPr marL="0" indent="0">
              <a:lnSpc>
                <a:spcPts val="4100"/>
              </a:lnSpc>
              <a:buNone/>
            </a:pPr>
            <a:r>
              <a:rPr b="1" spc="-15" dirty="0"/>
              <a:t>Example</a:t>
            </a:r>
            <a:r>
              <a:rPr spc="-15" dirty="0"/>
              <a:t>:</a:t>
            </a:r>
          </a:p>
          <a:p>
            <a:pPr marL="205740" marR="5080">
              <a:lnSpc>
                <a:spcPct val="90000"/>
              </a:lnSpc>
              <a:spcBef>
                <a:spcPts val="204"/>
              </a:spcBef>
            </a:pPr>
            <a:r>
              <a:rPr sz="2800" spc="-5" dirty="0"/>
              <a:t>If</a:t>
            </a:r>
            <a:r>
              <a:rPr sz="2800" spc="-15" dirty="0"/>
              <a:t> </a:t>
            </a:r>
            <a:r>
              <a:rPr sz="2800" spc="-5" dirty="0"/>
              <a:t>Y</a:t>
            </a:r>
            <a:r>
              <a:rPr sz="2800" spc="5" dirty="0"/>
              <a:t> </a:t>
            </a:r>
            <a:r>
              <a:rPr sz="2800" spc="-15" dirty="0"/>
              <a:t>represents</a:t>
            </a:r>
            <a:r>
              <a:rPr sz="2800" spc="25" dirty="0"/>
              <a:t> </a:t>
            </a:r>
            <a:r>
              <a:rPr sz="2800" spc="-5" dirty="0"/>
              <a:t>the</a:t>
            </a:r>
            <a:r>
              <a:rPr sz="2800" spc="5" dirty="0"/>
              <a:t> </a:t>
            </a:r>
            <a:r>
              <a:rPr sz="2800" spc="-15" dirty="0"/>
              <a:t>random</a:t>
            </a:r>
            <a:r>
              <a:rPr sz="2800" spc="20" dirty="0"/>
              <a:t> </a:t>
            </a:r>
            <a:r>
              <a:rPr sz="2800" spc="-10" dirty="0"/>
              <a:t>variable</a:t>
            </a:r>
            <a:r>
              <a:rPr sz="2800" spc="5" dirty="0"/>
              <a:t> </a:t>
            </a:r>
            <a:r>
              <a:rPr sz="2800" spc="-25" dirty="0"/>
              <a:t>for</a:t>
            </a:r>
            <a:r>
              <a:rPr sz="2800" spc="5" dirty="0"/>
              <a:t> </a:t>
            </a:r>
            <a:r>
              <a:rPr sz="2800" spc="-5" dirty="0"/>
              <a:t>the</a:t>
            </a:r>
            <a:r>
              <a:rPr sz="2800" dirty="0"/>
              <a:t> </a:t>
            </a:r>
            <a:r>
              <a:rPr sz="2800" spc="-25" dirty="0"/>
              <a:t>average</a:t>
            </a:r>
            <a:r>
              <a:rPr sz="2800" dirty="0"/>
              <a:t> </a:t>
            </a:r>
            <a:r>
              <a:rPr sz="2800" spc="-15" dirty="0"/>
              <a:t>height</a:t>
            </a:r>
            <a:r>
              <a:rPr sz="2800" spc="10" dirty="0"/>
              <a:t> </a:t>
            </a:r>
            <a:r>
              <a:rPr sz="2800" spc="-5" dirty="0"/>
              <a:t>of</a:t>
            </a:r>
            <a:r>
              <a:rPr sz="2800" dirty="0"/>
              <a:t> </a:t>
            </a:r>
            <a:r>
              <a:rPr sz="2800" spc="-5" dirty="0"/>
              <a:t>a</a:t>
            </a:r>
            <a:r>
              <a:rPr sz="2800" spc="5" dirty="0"/>
              <a:t> </a:t>
            </a:r>
            <a:r>
              <a:rPr sz="2800" spc="-15" dirty="0"/>
              <a:t>random</a:t>
            </a:r>
            <a:r>
              <a:rPr sz="2800" spc="25" dirty="0"/>
              <a:t> </a:t>
            </a:r>
            <a:r>
              <a:rPr sz="2800" spc="-15" dirty="0"/>
              <a:t>group</a:t>
            </a:r>
            <a:r>
              <a:rPr sz="2800" spc="15" dirty="0"/>
              <a:t> </a:t>
            </a:r>
            <a:r>
              <a:rPr sz="2800" spc="-10" dirty="0"/>
              <a:t>of </a:t>
            </a:r>
            <a:r>
              <a:rPr sz="2800" spc="-620" dirty="0"/>
              <a:t> </a:t>
            </a:r>
            <a:r>
              <a:rPr sz="2800" spc="-5" dirty="0"/>
              <a:t>25</a:t>
            </a:r>
            <a:r>
              <a:rPr sz="2800" spc="20" dirty="0"/>
              <a:t> </a:t>
            </a:r>
            <a:r>
              <a:rPr sz="2800" spc="-10" dirty="0"/>
              <a:t>people,</a:t>
            </a:r>
            <a:r>
              <a:rPr sz="2800" spc="10" dirty="0"/>
              <a:t> </a:t>
            </a:r>
            <a:r>
              <a:rPr sz="2800" spc="-20" dirty="0"/>
              <a:t>you</a:t>
            </a:r>
            <a:r>
              <a:rPr sz="2800" spc="20" dirty="0"/>
              <a:t> </a:t>
            </a:r>
            <a:r>
              <a:rPr sz="2800" spc="-5" dirty="0"/>
              <a:t>will</a:t>
            </a:r>
            <a:r>
              <a:rPr sz="2800" dirty="0"/>
              <a:t> </a:t>
            </a:r>
            <a:r>
              <a:rPr sz="2800" spc="-10" dirty="0"/>
              <a:t>find</a:t>
            </a:r>
            <a:r>
              <a:rPr sz="2800" spc="10" dirty="0"/>
              <a:t> </a:t>
            </a:r>
            <a:r>
              <a:rPr sz="2800" spc="-10" dirty="0"/>
              <a:t>that</a:t>
            </a:r>
            <a:r>
              <a:rPr sz="2800" spc="-5" dirty="0"/>
              <a:t> the</a:t>
            </a:r>
            <a:r>
              <a:rPr sz="2800" spc="10" dirty="0"/>
              <a:t> </a:t>
            </a:r>
            <a:r>
              <a:rPr sz="2800" spc="-10" dirty="0"/>
              <a:t>resulting</a:t>
            </a:r>
            <a:r>
              <a:rPr sz="2800" spc="25" dirty="0"/>
              <a:t> </a:t>
            </a:r>
            <a:r>
              <a:rPr sz="2800" spc="-15" dirty="0"/>
              <a:t>outcome</a:t>
            </a:r>
            <a:r>
              <a:rPr sz="2800" spc="25" dirty="0"/>
              <a:t> </a:t>
            </a:r>
            <a:r>
              <a:rPr sz="2800" spc="-5" dirty="0"/>
              <a:t>is</a:t>
            </a:r>
            <a:r>
              <a:rPr sz="2800" dirty="0"/>
              <a:t> </a:t>
            </a:r>
            <a:r>
              <a:rPr sz="2800" spc="-5" dirty="0"/>
              <a:t>a </a:t>
            </a:r>
            <a:r>
              <a:rPr sz="2800" spc="-10" dirty="0"/>
              <a:t>continuous</a:t>
            </a:r>
            <a:r>
              <a:rPr sz="2800" spc="35" dirty="0"/>
              <a:t> </a:t>
            </a:r>
            <a:r>
              <a:rPr sz="2800" spc="-15" dirty="0"/>
              <a:t>figure</a:t>
            </a:r>
            <a:r>
              <a:rPr sz="2800" spc="15" dirty="0"/>
              <a:t> </a:t>
            </a:r>
            <a:r>
              <a:rPr sz="2800" spc="-10" dirty="0"/>
              <a:t>since </a:t>
            </a:r>
            <a:r>
              <a:rPr sz="2800" spc="-5" dirty="0"/>
              <a:t> </a:t>
            </a:r>
            <a:r>
              <a:rPr sz="2800" spc="-15" dirty="0"/>
              <a:t>height</a:t>
            </a:r>
            <a:r>
              <a:rPr sz="2800" spc="10" dirty="0"/>
              <a:t> </a:t>
            </a:r>
            <a:r>
              <a:rPr sz="2800" spc="-20" dirty="0"/>
              <a:t>may</a:t>
            </a:r>
            <a:r>
              <a:rPr sz="2800" spc="5" dirty="0"/>
              <a:t> </a:t>
            </a:r>
            <a:r>
              <a:rPr sz="2800" spc="-5" dirty="0"/>
              <a:t>be</a:t>
            </a:r>
            <a:r>
              <a:rPr sz="2800" spc="5" dirty="0"/>
              <a:t> </a:t>
            </a:r>
            <a:r>
              <a:rPr sz="2800" spc="-5" dirty="0"/>
              <a:t>5</a:t>
            </a:r>
            <a:r>
              <a:rPr sz="2800" spc="30" dirty="0"/>
              <a:t> </a:t>
            </a:r>
            <a:r>
              <a:rPr sz="2800" spc="-5" dirty="0"/>
              <a:t>ft</a:t>
            </a:r>
            <a:r>
              <a:rPr sz="2800" spc="5" dirty="0"/>
              <a:t> </a:t>
            </a:r>
            <a:r>
              <a:rPr sz="2800" spc="-5" dirty="0"/>
              <a:t>or</a:t>
            </a:r>
            <a:r>
              <a:rPr sz="2800" dirty="0"/>
              <a:t> </a:t>
            </a:r>
            <a:r>
              <a:rPr sz="2800" spc="-5" dirty="0"/>
              <a:t>5.01</a:t>
            </a:r>
            <a:r>
              <a:rPr sz="2800" spc="45" dirty="0"/>
              <a:t> </a:t>
            </a:r>
            <a:r>
              <a:rPr sz="2800" spc="-5" dirty="0"/>
              <a:t>ft</a:t>
            </a:r>
            <a:r>
              <a:rPr sz="2800" spc="5" dirty="0"/>
              <a:t> </a:t>
            </a:r>
            <a:r>
              <a:rPr sz="2800" spc="-5" dirty="0"/>
              <a:t>or</a:t>
            </a:r>
            <a:r>
              <a:rPr sz="2800" dirty="0"/>
              <a:t> </a:t>
            </a:r>
            <a:r>
              <a:rPr sz="2800" spc="-5" dirty="0"/>
              <a:t>5.0001</a:t>
            </a:r>
            <a:r>
              <a:rPr sz="2800" spc="50" dirty="0"/>
              <a:t> </a:t>
            </a:r>
            <a:r>
              <a:rPr sz="2800" spc="-5" dirty="0"/>
              <a:t>ft.</a:t>
            </a:r>
            <a:r>
              <a:rPr sz="2800" spc="15" dirty="0"/>
              <a:t> </a:t>
            </a:r>
            <a:r>
              <a:rPr sz="2800" spc="-35" dirty="0"/>
              <a:t>Clearly,</a:t>
            </a:r>
            <a:r>
              <a:rPr sz="2800" spc="5" dirty="0"/>
              <a:t> </a:t>
            </a:r>
            <a:r>
              <a:rPr sz="2800" spc="-15" dirty="0"/>
              <a:t>there</a:t>
            </a:r>
            <a:r>
              <a:rPr sz="2800" spc="20" dirty="0"/>
              <a:t> </a:t>
            </a:r>
            <a:r>
              <a:rPr sz="2800" spc="-5" dirty="0"/>
              <a:t>is</a:t>
            </a:r>
            <a:r>
              <a:rPr sz="2800" spc="5" dirty="0"/>
              <a:t> </a:t>
            </a:r>
            <a:r>
              <a:rPr sz="2800" dirty="0"/>
              <a:t>an </a:t>
            </a:r>
            <a:r>
              <a:rPr sz="2800" spc="-15" dirty="0"/>
              <a:t>infinite</a:t>
            </a:r>
            <a:r>
              <a:rPr sz="2800" spc="20" dirty="0"/>
              <a:t> </a:t>
            </a:r>
            <a:r>
              <a:rPr sz="2800" spc="-10" dirty="0"/>
              <a:t>number</a:t>
            </a:r>
            <a:r>
              <a:rPr sz="2800" spc="40" dirty="0"/>
              <a:t> </a:t>
            </a:r>
            <a:r>
              <a:rPr sz="2800" spc="-10" dirty="0"/>
              <a:t>of </a:t>
            </a:r>
            <a:r>
              <a:rPr sz="2800" spc="-5" dirty="0"/>
              <a:t> </a:t>
            </a:r>
            <a:r>
              <a:rPr sz="2800" spc="-10" dirty="0"/>
              <a:t>possible</a:t>
            </a:r>
            <a:r>
              <a:rPr sz="2800" spc="30" dirty="0"/>
              <a:t> </a:t>
            </a:r>
            <a:r>
              <a:rPr sz="2800" spc="-10" dirty="0"/>
              <a:t>values</a:t>
            </a:r>
            <a:r>
              <a:rPr sz="2800" spc="-5" dirty="0"/>
              <a:t> </a:t>
            </a:r>
            <a:r>
              <a:rPr sz="2800" spc="-25" dirty="0"/>
              <a:t>for</a:t>
            </a:r>
            <a:r>
              <a:rPr sz="2800" spc="-5" dirty="0"/>
              <a:t> </a:t>
            </a:r>
            <a:r>
              <a:rPr sz="2800" spc="-10" dirty="0"/>
              <a:t>height.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53599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4D1F6-8A78-474D-9B6C-7029273FB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that a coin is tossed twice so that the sample space is </a:t>
            </a:r>
            <a:r>
              <a:rPr lang="en-US" i="1" dirty="0"/>
              <a:t>S </a:t>
            </a:r>
            <a:r>
              <a:rPr lang="en-US" dirty="0"/>
              <a:t>= </a:t>
            </a:r>
            <a:r>
              <a:rPr lang="en-US" i="1" dirty="0"/>
              <a:t>{HH, HT, TH, TT}</a:t>
            </a:r>
            <a:r>
              <a:rPr lang="en-US" dirty="0"/>
              <a:t>. Let </a:t>
            </a:r>
            <a:r>
              <a:rPr lang="en-US" i="1" dirty="0"/>
              <a:t>X </a:t>
            </a:r>
            <a:r>
              <a:rPr lang="en-US" dirty="0"/>
              <a:t>represent the number of heads that can come up. With each sample point we can associate a number for </a:t>
            </a:r>
            <a:r>
              <a:rPr lang="en-US" i="1" dirty="0"/>
              <a:t>X </a:t>
            </a:r>
            <a:r>
              <a:rPr lang="en-US" dirty="0"/>
              <a:t>as shown in </a:t>
            </a:r>
            <a:r>
              <a:rPr lang="en-US" dirty="0" smtClean="0"/>
              <a:t>Table. </a:t>
            </a:r>
            <a:r>
              <a:rPr lang="en-US" dirty="0"/>
              <a:t>Thus, for example, in the case of </a:t>
            </a:r>
            <a:r>
              <a:rPr lang="en-US" i="1" dirty="0"/>
              <a:t>HH </a:t>
            </a:r>
            <a:r>
              <a:rPr lang="en-US" dirty="0"/>
              <a:t>(i.e., 2 heads), </a:t>
            </a:r>
            <a:r>
              <a:rPr lang="en-US" i="1" dirty="0"/>
              <a:t>X</a:t>
            </a:r>
            <a:r>
              <a:rPr lang="en-US" dirty="0"/>
              <a:t>= 2 while for </a:t>
            </a:r>
            <a:r>
              <a:rPr lang="en-US" i="1" dirty="0"/>
              <a:t>TH </a:t>
            </a:r>
            <a:r>
              <a:rPr lang="en-US" dirty="0"/>
              <a:t>(1 head), </a:t>
            </a:r>
            <a:r>
              <a:rPr lang="en-US" i="1" dirty="0"/>
              <a:t>X </a:t>
            </a:r>
            <a:r>
              <a:rPr lang="en-US" dirty="0"/>
              <a:t>= 1. It follows that </a:t>
            </a:r>
            <a:r>
              <a:rPr lang="en-US" i="1" dirty="0"/>
              <a:t>X </a:t>
            </a:r>
            <a:r>
              <a:rPr lang="en-US" dirty="0"/>
              <a:t>is a random variable.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69229" y="0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Example</a:t>
            </a:r>
            <a:endParaRPr lang="en-US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D3437-D3CE-4885-B023-4A6C23053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4918"/>
            <a:ext cx="12192000" cy="234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2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0" y="0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   Example</a:t>
            </a:r>
            <a:endParaRPr lang="en-US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9" y="1907177"/>
            <a:ext cx="9300754" cy="4075612"/>
          </a:xfrm>
        </p:spPr>
      </p:pic>
    </p:spTree>
    <p:extLst>
      <p:ext uri="{BB962C8B-B14F-4D97-AF65-F5344CB8AC3E}">
        <p14:creationId xmlns:p14="http://schemas.microsoft.com/office/powerpoint/2010/main" val="359335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4673" y="440795"/>
            <a:ext cx="93268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+mn-lt"/>
              </a:rPr>
              <a:t>Probability</a:t>
            </a:r>
            <a:r>
              <a:rPr b="1" dirty="0">
                <a:latin typeface="+mn-lt"/>
              </a:rPr>
              <a:t> </a:t>
            </a:r>
            <a:r>
              <a:rPr b="1" spc="-10" dirty="0">
                <a:latin typeface="+mn-lt"/>
              </a:rPr>
              <a:t>Distribution </a:t>
            </a:r>
            <a:r>
              <a:rPr b="1" spc="-5" dirty="0">
                <a:latin typeface="+mn-lt"/>
              </a:rPr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7743" y="1993990"/>
            <a:ext cx="11646535" cy="279704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652780" marR="542290" indent="-571500" algn="just">
              <a:lnSpc>
                <a:spcPct val="90000"/>
              </a:lnSpc>
              <a:spcBef>
                <a:spcPts val="575"/>
              </a:spcBef>
              <a:buFont typeface="Arial MT"/>
              <a:buChar char="•"/>
              <a:tabLst>
                <a:tab pos="652780" algn="l"/>
              </a:tabLst>
            </a:pPr>
            <a:r>
              <a:rPr sz="3200" spc="-10" dirty="0">
                <a:latin typeface="Calibri"/>
                <a:cs typeface="Calibri"/>
              </a:rPr>
              <a:t>Probability distribution </a:t>
            </a:r>
            <a:r>
              <a:rPr sz="3200" spc="-5" dirty="0">
                <a:latin typeface="Calibri"/>
                <a:cs typeface="Calibri"/>
              </a:rPr>
              <a:t>is a </a:t>
            </a:r>
            <a:r>
              <a:rPr sz="3200" spc="-10" dirty="0">
                <a:latin typeface="Calibri"/>
                <a:cs typeface="Calibri"/>
              </a:rPr>
              <a:t>function that is used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89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give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probability </a:t>
            </a:r>
            <a:r>
              <a:rPr sz="3200" spc="-5" dirty="0">
                <a:latin typeface="Calibri"/>
                <a:cs typeface="Calibri"/>
              </a:rPr>
              <a:t>of all the possible </a:t>
            </a:r>
            <a:r>
              <a:rPr sz="3200" spc="-15" dirty="0">
                <a:latin typeface="Calibri"/>
                <a:cs typeface="Calibri"/>
              </a:rPr>
              <a:t>values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89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random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variable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take.</a:t>
            </a:r>
            <a:endParaRPr sz="3200" dirty="0">
              <a:latin typeface="Calibri"/>
              <a:cs typeface="Calibri"/>
            </a:endParaRPr>
          </a:p>
          <a:p>
            <a:pPr marL="584200" marR="5080" indent="-571500">
              <a:lnSpc>
                <a:spcPct val="90000"/>
              </a:lnSpc>
              <a:spcBef>
                <a:spcPts val="45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3200" spc="-15" dirty="0">
                <a:latin typeface="Calibri"/>
                <a:cs typeface="Calibri"/>
              </a:rPr>
              <a:t>Given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random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experiment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with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its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associated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random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variable</a:t>
            </a:r>
            <a:r>
              <a:rPr sz="3200" spc="-5" dirty="0">
                <a:latin typeface="Calibri"/>
                <a:cs typeface="Calibri"/>
              </a:rPr>
              <a:t> (X) and </a:t>
            </a:r>
            <a:r>
              <a:rPr sz="3200" spc="-15" dirty="0">
                <a:latin typeface="Calibri"/>
                <a:cs typeface="Calibri"/>
              </a:rPr>
              <a:t>given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real</a:t>
            </a:r>
            <a:r>
              <a:rPr sz="3200" spc="-10" dirty="0">
                <a:latin typeface="Calibri"/>
                <a:cs typeface="Calibri"/>
              </a:rPr>
              <a:t> number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 smtClean="0">
                <a:latin typeface="Calibri"/>
                <a:cs typeface="Calibri"/>
              </a:rPr>
              <a:t>x</a:t>
            </a:r>
            <a:r>
              <a:rPr lang="en-US" sz="3200" spc="-5" dirty="0" smtClean="0">
                <a:latin typeface="Calibri"/>
                <a:cs typeface="Calibri"/>
              </a:rPr>
              <a:t>.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This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probability </a:t>
            </a:r>
            <a:r>
              <a:rPr sz="3200" spc="-5" dirty="0">
                <a:latin typeface="Calibri"/>
                <a:cs typeface="Calibri"/>
              </a:rPr>
              <a:t>is clearly </a:t>
            </a:r>
            <a:r>
              <a:rPr sz="3200" spc="-10" dirty="0">
                <a:latin typeface="Calibri"/>
                <a:cs typeface="Calibri"/>
              </a:rPr>
              <a:t>dependent </a:t>
            </a:r>
            <a:r>
              <a:rPr sz="3200" spc="-5" dirty="0">
                <a:latin typeface="Calibri"/>
                <a:cs typeface="Calibri"/>
              </a:rPr>
              <a:t>on the assigned </a:t>
            </a:r>
            <a:r>
              <a:rPr sz="3200" spc="-15" dirty="0">
                <a:latin typeface="Calibri"/>
                <a:cs typeface="Calibri"/>
              </a:rPr>
              <a:t>value </a:t>
            </a:r>
            <a:r>
              <a:rPr sz="3200" spc="-8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x.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7175" y="5230367"/>
            <a:ext cx="9486900" cy="1312545"/>
          </a:xfrm>
          <a:prstGeom prst="rect">
            <a:avLst/>
          </a:prstGeom>
          <a:ln w="57911">
            <a:solidFill>
              <a:srgbClr val="000000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75"/>
              </a:spcBef>
              <a:tabLst>
                <a:tab pos="3387090" algn="l"/>
              </a:tabLst>
            </a:pPr>
            <a:r>
              <a:rPr sz="3200" spc="5" dirty="0">
                <a:latin typeface="Calibri"/>
                <a:cs typeface="Calibri"/>
              </a:rPr>
              <a:t>(X=</a:t>
            </a:r>
            <a:r>
              <a:rPr sz="3200" spc="5" dirty="0">
                <a:latin typeface="Cambria Math"/>
                <a:cs typeface="Cambria Math"/>
              </a:rPr>
              <a:t>𝑥</a:t>
            </a:r>
            <a:r>
              <a:rPr sz="3525" spc="7" baseline="-15366" dirty="0">
                <a:latin typeface="Cambria Math"/>
                <a:cs typeface="Cambria Math"/>
              </a:rPr>
              <a:t>𝑖</a:t>
            </a:r>
            <a:r>
              <a:rPr sz="3525" spc="337" baseline="-15366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)</a:t>
            </a:r>
            <a:r>
              <a:rPr sz="3200" spc="17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∶</a:t>
            </a:r>
            <a:r>
              <a:rPr sz="3200" spc="180" dirty="0">
                <a:latin typeface="Cambria Math"/>
                <a:cs typeface="Cambria Math"/>
              </a:rPr>
              <a:t> </a:t>
            </a:r>
            <a:r>
              <a:rPr sz="3200" spc="-30" dirty="0">
                <a:latin typeface="Cambria Math"/>
                <a:cs typeface="Cambria Math"/>
              </a:rPr>
              <a:t>𝑥</a:t>
            </a:r>
            <a:r>
              <a:rPr sz="3525" spc="-44" baseline="-15366" dirty="0">
                <a:latin typeface="Cambria Math"/>
                <a:cs typeface="Cambria Math"/>
              </a:rPr>
              <a:t>1</a:t>
            </a:r>
            <a:r>
              <a:rPr sz="3525" baseline="-15366" dirty="0">
                <a:latin typeface="Cambria Math"/>
                <a:cs typeface="Cambria Math"/>
              </a:rPr>
              <a:t> </a:t>
            </a:r>
            <a:r>
              <a:rPr sz="3525" spc="-7" baseline="-15366" dirty="0">
                <a:latin typeface="Cambria Math"/>
                <a:cs typeface="Cambria Math"/>
              </a:rPr>
              <a:t>,</a:t>
            </a:r>
            <a:r>
              <a:rPr sz="3525" spc="202" baseline="-15366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𝑥</a:t>
            </a:r>
            <a:r>
              <a:rPr sz="3525" baseline="-15366" dirty="0">
                <a:latin typeface="Cambria Math"/>
                <a:cs typeface="Cambria Math"/>
              </a:rPr>
              <a:t>2</a:t>
            </a:r>
            <a:r>
              <a:rPr sz="3525" spc="-7" baseline="-15366" dirty="0">
                <a:latin typeface="Cambria Math"/>
                <a:cs typeface="Cambria Math"/>
              </a:rPr>
              <a:t> ,</a:t>
            </a:r>
            <a:r>
              <a:rPr sz="3525" spc="179" baseline="-15366" dirty="0">
                <a:latin typeface="Cambria Math"/>
                <a:cs typeface="Cambria Math"/>
              </a:rPr>
              <a:t> </a:t>
            </a:r>
            <a:r>
              <a:rPr sz="3200" spc="5" dirty="0">
                <a:latin typeface="Cambria Math"/>
                <a:cs typeface="Cambria Math"/>
              </a:rPr>
              <a:t>𝑥</a:t>
            </a:r>
            <a:r>
              <a:rPr sz="3525" spc="7" baseline="-15366" dirty="0">
                <a:latin typeface="Cambria Math"/>
                <a:cs typeface="Cambria Math"/>
              </a:rPr>
              <a:t>3</a:t>
            </a:r>
            <a:r>
              <a:rPr sz="3525" baseline="-15366" dirty="0">
                <a:latin typeface="Cambria Math"/>
                <a:cs typeface="Cambria Math"/>
              </a:rPr>
              <a:t> </a:t>
            </a:r>
            <a:r>
              <a:rPr sz="3525" spc="-7" baseline="-15366" dirty="0">
                <a:latin typeface="Cambria Math"/>
                <a:cs typeface="Cambria Math"/>
              </a:rPr>
              <a:t>,	</a:t>
            </a:r>
            <a:r>
              <a:rPr sz="3200" dirty="0">
                <a:latin typeface="Cambria Math"/>
                <a:cs typeface="Cambria Math"/>
              </a:rPr>
              <a:t>𝑥</a:t>
            </a:r>
            <a:r>
              <a:rPr sz="3525" baseline="-15366" dirty="0">
                <a:latin typeface="Cambria Math"/>
                <a:cs typeface="Cambria Math"/>
              </a:rPr>
              <a:t>4</a:t>
            </a:r>
            <a:r>
              <a:rPr sz="3525" spc="-30" baseline="-15366" dirty="0">
                <a:latin typeface="Cambria Math"/>
                <a:cs typeface="Cambria Math"/>
              </a:rPr>
              <a:t> </a:t>
            </a:r>
            <a:r>
              <a:rPr sz="3525" spc="-7" baseline="-15366" dirty="0">
                <a:latin typeface="Cambria Math"/>
                <a:cs typeface="Cambria Math"/>
              </a:rPr>
              <a:t>,</a:t>
            </a:r>
            <a:r>
              <a:rPr sz="3525" spc="135" baseline="-15366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libri"/>
                <a:cs typeface="Calibri"/>
              </a:rPr>
              <a:t>………….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65" dirty="0">
                <a:latin typeface="Cambria Math"/>
                <a:cs typeface="Cambria Math"/>
              </a:rPr>
              <a:t>𝑥</a:t>
            </a:r>
            <a:r>
              <a:rPr sz="3525" spc="97" baseline="-15366" dirty="0">
                <a:latin typeface="Cambria Math"/>
                <a:cs typeface="Cambria Math"/>
              </a:rPr>
              <a:t>𝑛</a:t>
            </a:r>
            <a:endParaRPr sz="3525" baseline="-15366">
              <a:latin typeface="Cambria Math"/>
              <a:cs typeface="Cambria Math"/>
            </a:endParaRPr>
          </a:p>
          <a:p>
            <a:pPr marL="159385">
              <a:lnSpc>
                <a:spcPct val="100000"/>
              </a:lnSpc>
              <a:spcBef>
                <a:spcPts val="114"/>
              </a:spcBef>
              <a:tabLst>
                <a:tab pos="3654425" algn="l"/>
              </a:tabLst>
            </a:pPr>
            <a:r>
              <a:rPr sz="3200" dirty="0">
                <a:latin typeface="Calibri"/>
                <a:cs typeface="Calibri"/>
              </a:rPr>
              <a:t>P(X</a:t>
            </a:r>
            <a:r>
              <a:rPr sz="3200" spc="5" dirty="0">
                <a:latin typeface="Calibri"/>
                <a:cs typeface="Calibri"/>
              </a:rPr>
              <a:t>=</a:t>
            </a:r>
            <a:r>
              <a:rPr sz="3200" spc="-40" dirty="0">
                <a:latin typeface="Cambria Math"/>
                <a:cs typeface="Cambria Math"/>
              </a:rPr>
              <a:t>𝑥</a:t>
            </a:r>
            <a:r>
              <a:rPr sz="3525" spc="352" baseline="-15366" dirty="0">
                <a:latin typeface="Cambria Math"/>
                <a:cs typeface="Cambria Math"/>
              </a:rPr>
              <a:t>𝑖</a:t>
            </a:r>
            <a:r>
              <a:rPr sz="3525" spc="315" baseline="-15366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)</a:t>
            </a:r>
            <a:r>
              <a:rPr sz="3200" spc="17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∶</a:t>
            </a:r>
            <a:r>
              <a:rPr sz="3200" spc="190" dirty="0">
                <a:latin typeface="Cambria Math"/>
                <a:cs typeface="Cambria Math"/>
              </a:rPr>
              <a:t> </a:t>
            </a:r>
            <a:r>
              <a:rPr sz="3200" spc="-415" dirty="0">
                <a:latin typeface="Cambria Math"/>
                <a:cs typeface="Cambria Math"/>
              </a:rPr>
              <a:t>𝑃</a:t>
            </a:r>
            <a:r>
              <a:rPr sz="3525" spc="75" baseline="-15366" dirty="0">
                <a:latin typeface="Cambria Math"/>
                <a:cs typeface="Cambria Math"/>
              </a:rPr>
              <a:t>1</a:t>
            </a:r>
            <a:r>
              <a:rPr sz="3525" baseline="-15366" dirty="0">
                <a:latin typeface="Cambria Math"/>
                <a:cs typeface="Cambria Math"/>
              </a:rPr>
              <a:t> </a:t>
            </a:r>
            <a:r>
              <a:rPr sz="3525" spc="-7" baseline="-15366" dirty="0">
                <a:latin typeface="Cambria Math"/>
                <a:cs typeface="Cambria Math"/>
              </a:rPr>
              <a:t>,</a:t>
            </a:r>
            <a:r>
              <a:rPr sz="3525" spc="172" baseline="-15366" dirty="0">
                <a:latin typeface="Cambria Math"/>
                <a:cs typeface="Cambria Math"/>
              </a:rPr>
              <a:t> </a:t>
            </a:r>
            <a:r>
              <a:rPr sz="3200" spc="-345" dirty="0">
                <a:latin typeface="Cambria Math"/>
                <a:cs typeface="Cambria Math"/>
              </a:rPr>
              <a:t>𝑃</a:t>
            </a:r>
            <a:r>
              <a:rPr sz="3525" spc="75" baseline="-15366" dirty="0">
                <a:latin typeface="Cambria Math"/>
                <a:cs typeface="Cambria Math"/>
              </a:rPr>
              <a:t>2</a:t>
            </a:r>
            <a:r>
              <a:rPr sz="3525" spc="-15" baseline="-15366" dirty="0">
                <a:latin typeface="Cambria Math"/>
                <a:cs typeface="Cambria Math"/>
              </a:rPr>
              <a:t> </a:t>
            </a:r>
            <a:r>
              <a:rPr sz="3525" spc="-7" baseline="-15366" dirty="0">
                <a:latin typeface="Cambria Math"/>
                <a:cs typeface="Cambria Math"/>
              </a:rPr>
              <a:t>,</a:t>
            </a:r>
            <a:r>
              <a:rPr sz="3525" spc="195" baseline="-15366" dirty="0">
                <a:latin typeface="Cambria Math"/>
                <a:cs typeface="Cambria Math"/>
              </a:rPr>
              <a:t> </a:t>
            </a:r>
            <a:r>
              <a:rPr sz="3200" spc="-355" dirty="0">
                <a:latin typeface="Cambria Math"/>
                <a:cs typeface="Cambria Math"/>
              </a:rPr>
              <a:t>𝑃</a:t>
            </a:r>
            <a:r>
              <a:rPr sz="3525" spc="75" baseline="-15366" dirty="0">
                <a:latin typeface="Cambria Math"/>
                <a:cs typeface="Cambria Math"/>
              </a:rPr>
              <a:t>3</a:t>
            </a:r>
            <a:r>
              <a:rPr sz="3525" baseline="-15366" dirty="0">
                <a:latin typeface="Cambria Math"/>
                <a:cs typeface="Cambria Math"/>
              </a:rPr>
              <a:t> </a:t>
            </a:r>
            <a:r>
              <a:rPr sz="3525" spc="-7" baseline="-15366" dirty="0">
                <a:latin typeface="Cambria Math"/>
                <a:cs typeface="Cambria Math"/>
              </a:rPr>
              <a:t>,</a:t>
            </a:r>
            <a:r>
              <a:rPr sz="3525" baseline="-15366" dirty="0">
                <a:latin typeface="Cambria Math"/>
                <a:cs typeface="Cambria Math"/>
              </a:rPr>
              <a:t>	</a:t>
            </a:r>
            <a:r>
              <a:rPr sz="3200" spc="-475" dirty="0">
                <a:latin typeface="Cambria Math"/>
                <a:cs typeface="Cambria Math"/>
              </a:rPr>
              <a:t>𝑃</a:t>
            </a:r>
            <a:r>
              <a:rPr sz="3525" spc="75" baseline="-15366" dirty="0">
                <a:latin typeface="Cambria Math"/>
                <a:cs typeface="Cambria Math"/>
              </a:rPr>
              <a:t>4</a:t>
            </a:r>
            <a:r>
              <a:rPr sz="3525" spc="-22" baseline="-15366" dirty="0">
                <a:latin typeface="Cambria Math"/>
                <a:cs typeface="Cambria Math"/>
              </a:rPr>
              <a:t> </a:t>
            </a:r>
            <a:r>
              <a:rPr sz="3525" spc="-7" baseline="-15366" dirty="0">
                <a:latin typeface="Cambria Math"/>
                <a:cs typeface="Cambria Math"/>
              </a:rPr>
              <a:t>,</a:t>
            </a:r>
            <a:r>
              <a:rPr sz="3525" spc="172" baseline="-15366" dirty="0">
                <a:latin typeface="Cambria Math"/>
                <a:cs typeface="Cambria Math"/>
              </a:rPr>
              <a:t> </a:t>
            </a:r>
            <a:r>
              <a:rPr sz="3200" spc="-5" dirty="0">
                <a:latin typeface="Calibri"/>
                <a:cs typeface="Calibri"/>
              </a:rPr>
              <a:t>…………</a:t>
            </a:r>
            <a:r>
              <a:rPr sz="3200" dirty="0">
                <a:latin typeface="Calibri"/>
                <a:cs typeface="Calibri"/>
              </a:rPr>
              <a:t>.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620" dirty="0">
                <a:latin typeface="Cambria Math"/>
                <a:cs typeface="Cambria Math"/>
              </a:rPr>
              <a:t>𝑃</a:t>
            </a:r>
            <a:r>
              <a:rPr sz="3525" spc="442" baseline="-15366" dirty="0">
                <a:latin typeface="Cambria Math"/>
                <a:cs typeface="Cambria Math"/>
              </a:rPr>
              <a:t>𝑛</a:t>
            </a:r>
            <a:endParaRPr sz="3525" baseline="-15366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9455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7132" y="440795"/>
            <a:ext cx="96100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+mn-lt"/>
              </a:rPr>
              <a:t>Probability</a:t>
            </a:r>
            <a:r>
              <a:rPr b="1" spc="-30" dirty="0">
                <a:latin typeface="+mn-lt"/>
              </a:rPr>
              <a:t> </a:t>
            </a:r>
            <a:r>
              <a:rPr b="1" spc="-5" dirty="0">
                <a:latin typeface="+mn-lt"/>
              </a:rPr>
              <a:t>Distribution</a:t>
            </a:r>
            <a:r>
              <a:rPr b="1" spc="-30" dirty="0">
                <a:latin typeface="+mn-lt"/>
              </a:rPr>
              <a:t> </a:t>
            </a:r>
            <a:r>
              <a:rPr b="1" spc="-5" dirty="0">
                <a:latin typeface="+mn-lt"/>
              </a:rPr>
              <a:t>Functions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76755"/>
            <a:ext cx="10123931" cy="49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9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D84B8D59E53B46B0B6F37151BE62C8" ma:contentTypeVersion="2" ma:contentTypeDescription="Create a new document." ma:contentTypeScope="" ma:versionID="6cc4e5b2391af54a5a873ab49eb22391">
  <xsd:schema xmlns:xsd="http://www.w3.org/2001/XMLSchema" xmlns:xs="http://www.w3.org/2001/XMLSchema" xmlns:p="http://schemas.microsoft.com/office/2006/metadata/properties" xmlns:ns2="72485a17-ee51-4966-acfc-386805ae9dfd" targetNamespace="http://schemas.microsoft.com/office/2006/metadata/properties" ma:root="true" ma:fieldsID="61308fa82b69e3f516ea61ac8fa56215" ns2:_="">
    <xsd:import namespace="72485a17-ee51-4966-acfc-386805ae9d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485a17-ee51-4966-acfc-386805ae9d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7A6629-AA2B-4790-AD30-CA06AB371A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CECAE4-34F2-4B9B-BE18-606337C15E9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3414962-D036-4E51-B194-CEDCDFC3AF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485a17-ee51-4966-acfc-386805ae9d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590</Words>
  <Application>Microsoft Office PowerPoint</Application>
  <PresentationFormat>Widescreen</PresentationFormat>
  <Paragraphs>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MT</vt:lpstr>
      <vt:lpstr>Calibri</vt:lpstr>
      <vt:lpstr>Calibri Light</vt:lpstr>
      <vt:lpstr>Cambria Math</vt:lpstr>
      <vt:lpstr>Wingdings</vt:lpstr>
      <vt:lpstr>Office Theme</vt:lpstr>
      <vt:lpstr>Random Variables and Probability Distributions</vt:lpstr>
      <vt:lpstr>Random Variables</vt:lpstr>
      <vt:lpstr>Types of Random Variables</vt:lpstr>
      <vt:lpstr>Discrete Variables</vt:lpstr>
      <vt:lpstr>Continuous Variables</vt:lpstr>
      <vt:lpstr>Example</vt:lpstr>
      <vt:lpstr>   Example</vt:lpstr>
      <vt:lpstr>Probability Distribution Function</vt:lpstr>
      <vt:lpstr>Probability Distribution Functions</vt:lpstr>
      <vt:lpstr>PowerPoint Presentation</vt:lpstr>
      <vt:lpstr>Probability Mass Function</vt:lpstr>
      <vt:lpstr>Properties of Probability Mass Function</vt:lpstr>
      <vt:lpstr>PowerPoint Presentation</vt:lpstr>
      <vt:lpstr>PowerPoint Presentation</vt:lpstr>
      <vt:lpstr>If X takes on only a finite number of values x1, x2, . . . , xn, then the distribution function is given by</vt:lpstr>
      <vt:lpstr>PowerPoint Presentation</vt:lpstr>
      <vt:lpstr>Probability Density Function (PDF)</vt:lpstr>
      <vt:lpstr>Properties of Probability Density Function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of a Random Variable and its Moments</dc:title>
  <dc:creator>A. N. Rao</dc:creator>
  <cp:lastModifiedBy>hp</cp:lastModifiedBy>
  <cp:revision>62</cp:revision>
  <dcterms:created xsi:type="dcterms:W3CDTF">2020-11-06T16:14:00Z</dcterms:created>
  <dcterms:modified xsi:type="dcterms:W3CDTF">2023-11-14T00:41:15Z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0x010100DCD84B8D59E53B46B0B6F37151BE62C8</vt:lpwstr>
  </property>
</Properties>
</file>