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6"/>
  </p:notesMasterIdLst>
  <p:sldIdLst>
    <p:sldId id="256" r:id="rId2"/>
    <p:sldId id="977" r:id="rId3"/>
    <p:sldId id="974" r:id="rId4"/>
    <p:sldId id="976" r:id="rId5"/>
    <p:sldId id="1013" r:id="rId6"/>
    <p:sldId id="978" r:id="rId7"/>
    <p:sldId id="1014" r:id="rId8"/>
    <p:sldId id="979" r:id="rId9"/>
    <p:sldId id="982" r:id="rId10"/>
    <p:sldId id="983" r:id="rId11"/>
    <p:sldId id="984" r:id="rId12"/>
    <p:sldId id="985" r:id="rId13"/>
    <p:sldId id="987" r:id="rId14"/>
    <p:sldId id="991" r:id="rId15"/>
    <p:sldId id="992" r:id="rId16"/>
    <p:sldId id="993" r:id="rId17"/>
    <p:sldId id="994" r:id="rId18"/>
    <p:sldId id="988" r:id="rId19"/>
    <p:sldId id="989" r:id="rId20"/>
    <p:sldId id="995" r:id="rId21"/>
    <p:sldId id="996" r:id="rId22"/>
    <p:sldId id="997" r:id="rId23"/>
    <p:sldId id="998" r:id="rId24"/>
    <p:sldId id="999" r:id="rId25"/>
    <p:sldId id="1000" r:id="rId26"/>
    <p:sldId id="1002" r:id="rId27"/>
    <p:sldId id="1001" r:id="rId28"/>
    <p:sldId id="1003" r:id="rId29"/>
    <p:sldId id="1004" r:id="rId30"/>
    <p:sldId id="1005" r:id="rId31"/>
    <p:sldId id="1007" r:id="rId32"/>
    <p:sldId id="1008" r:id="rId33"/>
    <p:sldId id="1009" r:id="rId34"/>
    <p:sldId id="1010" r:id="rId35"/>
    <p:sldId id="1011" r:id="rId36"/>
    <p:sldId id="1006" r:id="rId37"/>
    <p:sldId id="1012" r:id="rId38"/>
    <p:sldId id="1015" r:id="rId39"/>
    <p:sldId id="1016" r:id="rId40"/>
    <p:sldId id="1017" r:id="rId41"/>
    <p:sldId id="1018" r:id="rId42"/>
    <p:sldId id="1020" r:id="rId43"/>
    <p:sldId id="1021" r:id="rId44"/>
    <p:sldId id="1022" r:id="rId45"/>
    <p:sldId id="1023" r:id="rId46"/>
    <p:sldId id="1024" r:id="rId47"/>
    <p:sldId id="1025" r:id="rId48"/>
    <p:sldId id="1026" r:id="rId49"/>
    <p:sldId id="1027" r:id="rId50"/>
    <p:sldId id="520" r:id="rId51"/>
    <p:sldId id="1031" r:id="rId52"/>
    <p:sldId id="1032" r:id="rId53"/>
    <p:sldId id="1028" r:id="rId54"/>
    <p:sldId id="1029" r:id="rId55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  <p:embeddedFont>
      <p:font typeface="Tahoma" panose="020B0604030504040204" pitchFamily="34" charset="0"/>
      <p:regular r:id="rId65"/>
      <p:bold r:id="rId66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76025" autoAdjust="0"/>
  </p:normalViewPr>
  <p:slideViewPr>
    <p:cSldViewPr>
      <p:cViewPr varScale="1">
        <p:scale>
          <a:sx n="81" d="100"/>
          <a:sy n="81" d="100"/>
        </p:scale>
        <p:origin x="2632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en-US" altLang="en-US" dirty="0">
                <a:latin typeface="Arial" charset="0"/>
                <a:cs typeface="Arial" charset="0"/>
              </a:rPr>
              <a:t>Erases may require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corrections</a:t>
            </a:r>
          </a:p>
          <a:p>
            <a:pPr marL="228600" lvl="0" indent="-228600">
              <a:buAutoNum type="arabicParenR"/>
            </a:pPr>
            <a:r>
              <a:rPr lang="en-US" altLang="en-US" dirty="0">
                <a:latin typeface="Arial" charset="0"/>
                <a:cs typeface="Arial" charset="0"/>
              </a:rPr>
              <a:t>These corrections require 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 marL="228600" lvl="0" indent="-228600">
              <a:buAutoNum type="arabicParenR"/>
            </a:pPr>
            <a:r>
              <a:rPr lang="en-US" altLang="en-US" dirty="0">
                <a:latin typeface="Arial" charset="0"/>
                <a:cs typeface="Arial" charset="0"/>
              </a:rPr>
              <a:t>Depth is 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)</a:t>
            </a:r>
          </a:p>
          <a:p>
            <a:pPr lvl="0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∴  all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dirty="0">
                <a:latin typeface="Arial" charset="0"/>
                <a:cs typeface="Arial" charset="0"/>
              </a:rPr>
              <a:t>operations are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99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Average</a:t>
            </a:r>
            <a:r>
              <a:rPr lang="en-US" altLang="en-US" baseline="0" dirty="0">
                <a:latin typeface="Arial" charset="0"/>
                <a:cs typeface="Arial" charset="0"/>
              </a:rPr>
              <a:t> for binary heap insert O(1)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With each percolation, it will move an object past half of the remaining entries in the tree</a:t>
            </a:r>
          </a:p>
          <a:p>
            <a:pPr lvl="0"/>
            <a:r>
              <a:rPr lang="en-US" altLang="en-US" dirty="0">
                <a:latin typeface="Arial" charset="0"/>
                <a:cs typeface="Arial" charset="0"/>
              </a:rPr>
              <a:t>Therefore after one percolation, it will probably be past half of the entries, and therefore </a:t>
            </a:r>
            <a:r>
              <a:rPr lang="en-US" altLang="en-US" i="1" dirty="0">
                <a:latin typeface="Arial" charset="0"/>
                <a:cs typeface="Arial" charset="0"/>
              </a:rPr>
              <a:t>on average </a:t>
            </a:r>
            <a:r>
              <a:rPr lang="en-US" altLang="en-US" dirty="0">
                <a:latin typeface="Arial" charset="0"/>
                <a:cs typeface="Arial" charset="0"/>
              </a:rPr>
              <a:t>will require no more percolations</a:t>
            </a:r>
          </a:p>
          <a:p>
            <a:pPr lvl="0"/>
            <a:r>
              <a:rPr lang="en-US" altLang="en-US" dirty="0">
                <a:latin typeface="Arial" charset="0"/>
                <a:cs typeface="Arial" charset="0"/>
              </a:rPr>
              <a:t>Average of binary heap delete</a:t>
            </a:r>
            <a:r>
              <a:rPr lang="en-US" altLang="en-US" baseline="0" dirty="0">
                <a:latin typeface="Arial" charset="0"/>
                <a:cs typeface="Arial" charset="0"/>
              </a:rPr>
              <a:t> is O(log n) same as worst case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dirty="0"/>
          </a:p>
          <a:p>
            <a:r>
              <a:rPr lang="en-US" dirty="0"/>
              <a:t>Average and worst case complexity of AVL</a:t>
            </a:r>
            <a:r>
              <a:rPr lang="en-US" baseline="0" dirty="0"/>
              <a:t> delete  and insert is O(log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1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7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Marking rubric:</a:t>
            </a:r>
          </a:p>
          <a:p>
            <a:r>
              <a:rPr lang="en-US" dirty="0"/>
              <a:t>The code will be marked by running your submitted code with your files and confirming that the screenshots indeed match the ones in your report, and also by passing in a min-heap and a non-min-heap file of our own into your program and checking the output.</a:t>
            </a:r>
          </a:p>
          <a:p>
            <a:endParaRPr lang="en-US" dirty="0"/>
          </a:p>
          <a:p>
            <a:r>
              <a:rPr lang="en-US" dirty="0"/>
              <a:t>Level order traversal:</a:t>
            </a:r>
          </a:p>
          <a:p>
            <a:r>
              <a:rPr lang="en-AU" b="0" i="0" dirty="0">
                <a:effectLst/>
                <a:latin typeface="Roboto" panose="020F0502020204030204" pitchFamily="34" charset="0"/>
              </a:rPr>
              <a:t>Level-order traversal is what you usually see in an array-based implementation of trees, as given in Lecture 11, slides 6 and 7. For the example in Slide 6, the file would simply read A,B,C,D,E,F,G,H,I. For the example in Slide 7, your input file will read A,B,-,C,-,-,-,D,-,-,-,-,-,-,-,E. </a:t>
            </a:r>
            <a:br>
              <a:rPr lang="en-AU" dirty="0"/>
            </a:br>
            <a:br>
              <a:rPr lang="en-AU" dirty="0"/>
            </a:br>
            <a:r>
              <a:rPr lang="en-AU" b="0" i="0" dirty="0">
                <a:effectLst/>
                <a:latin typeface="Roboto" panose="02000000000000000000" pitchFamily="2" charset="0"/>
              </a:rPr>
              <a:t>You can simply read this into an array (but leave index 0 blank) and consider that array as representing your tree. The first element, A, is the root. A's left child is at 2i and right is at 2i+1 where </a:t>
            </a:r>
            <a:r>
              <a:rPr lang="en-AU" b="0" i="0" dirty="0" err="1">
                <a:effectLst/>
                <a:latin typeface="Roboto" panose="02000000000000000000" pitchFamily="2" charset="0"/>
              </a:rPr>
              <a:t>i</a:t>
            </a:r>
            <a:r>
              <a:rPr lang="en-AU" b="0" i="0" dirty="0">
                <a:effectLst/>
                <a:latin typeface="Roboto" panose="02000000000000000000" pitchFamily="2" charset="0"/>
              </a:rPr>
              <a:t> represents A's index (which will be 1 for the first element). B's left child will be at 2*2 = 4 (thus Cis its left child) and left will be at 4+1=5, which is a dash representing no entry, which means B has no right child. So on until any left/right child is going out of the bounds 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75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14. Heap (Priority Queues)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Heap-Order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Min-Heap</a:t>
            </a:r>
            <a:r>
              <a:rPr lang="en-US" dirty="0"/>
              <a:t> property </a:t>
            </a:r>
          </a:p>
          <a:p>
            <a:pPr lvl="1"/>
            <a:r>
              <a:rPr lang="en-US" dirty="0"/>
              <a:t>Key associated with the root is less than or equal to the keys associated with either of the sub-trees (if any)</a:t>
            </a:r>
          </a:p>
          <a:p>
            <a:pPr lvl="1"/>
            <a:r>
              <a:rPr lang="en-US" dirty="0"/>
              <a:t>Both of the sub-trees (if any) are also binary min-heaps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Properties</a:t>
            </a:r>
            <a:r>
              <a:rPr lang="en-US" dirty="0"/>
              <a:t> of min-heap</a:t>
            </a:r>
          </a:p>
          <a:p>
            <a:pPr lvl="1"/>
            <a:r>
              <a:rPr lang="en-US" dirty="0"/>
              <a:t>A single node is a min-heap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Minimum</a:t>
            </a:r>
            <a:r>
              <a:rPr lang="en-US" dirty="0"/>
              <a:t> key always at </a:t>
            </a:r>
            <a:r>
              <a:rPr lang="en-US" dirty="0">
                <a:solidFill>
                  <a:srgbClr val="0070C0"/>
                </a:solidFill>
              </a:rPr>
              <a:t>root</a:t>
            </a:r>
          </a:p>
          <a:p>
            <a:pPr lvl="1"/>
            <a:r>
              <a:rPr lang="en-US" dirty="0"/>
              <a:t>For every node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key(parent(X)) ≤ key(X)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No relationship </a:t>
            </a:r>
            <a:r>
              <a:rPr lang="en-US" altLang="en-US" dirty="0">
                <a:latin typeface="Arial" charset="0"/>
                <a:cs typeface="Arial" charset="0"/>
              </a:rPr>
              <a:t>between nodes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similar key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Arial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6" descr="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708920"/>
            <a:ext cx="483716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7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Heap-Order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Max-Heap property</a:t>
            </a:r>
          </a:p>
          <a:p>
            <a:pPr lvl="1"/>
            <a:r>
              <a:rPr lang="en-US" dirty="0"/>
              <a:t>Maximum key at the root</a:t>
            </a:r>
          </a:p>
          <a:p>
            <a:pPr lvl="1"/>
            <a:r>
              <a:rPr lang="en-US" dirty="0"/>
              <a:t>For every node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key(parent(X)) ≥ key(X)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must maintain heap-order property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2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Heap-Order Property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Min-Heap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4" descr="binaryhe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513" y="1643308"/>
            <a:ext cx="4522590" cy="326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5"/>
          <p:cNvSpPr>
            <a:spLocks/>
          </p:cNvSpPr>
          <p:nvPr/>
        </p:nvSpPr>
        <p:spPr bwMode="auto">
          <a:xfrm>
            <a:off x="6267266" y="1870075"/>
            <a:ext cx="1319212" cy="650875"/>
          </a:xfrm>
          <a:prstGeom prst="borderCallout1">
            <a:avLst>
              <a:gd name="adj1" fmla="val 17560"/>
              <a:gd name="adj2" fmla="val -5778"/>
              <a:gd name="adj3" fmla="val 18142"/>
              <a:gd name="adj4" fmla="val -94874"/>
            </a:avLst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Minimum element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2540000" y="2157413"/>
            <a:ext cx="3960813" cy="2205036"/>
            <a:chOff x="1600" y="1359"/>
            <a:chExt cx="2495" cy="1389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19" y="1359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347" y="1372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893" y="1915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516" y="1911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267" y="1962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890" y="1911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600" y="247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</a:t>
              </a:r>
              <a:endParaRPr lang="en-US" sz="200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055" y="247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396" y="248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</a:t>
              </a:r>
              <a:endParaRPr lang="en-US" sz="2000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844" y="249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</a:t>
              </a:r>
              <a:endParaRPr lang="en-US" sz="20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65380" y="3618318"/>
            <a:ext cx="4295074" cy="1993701"/>
            <a:chOff x="1665380" y="3618318"/>
            <a:chExt cx="4295074" cy="1993701"/>
          </a:xfrm>
        </p:grpSpPr>
        <p:sp>
          <p:nvSpPr>
            <p:cNvPr id="20" name="TextBox 19"/>
            <p:cNvSpPr txBox="1"/>
            <p:nvPr/>
          </p:nvSpPr>
          <p:spPr>
            <a:xfrm>
              <a:off x="2877161" y="5242687"/>
              <a:ext cx="1775469" cy="369332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relationship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65380" y="3618318"/>
              <a:ext cx="1198267" cy="1809035"/>
            </a:xfrm>
            <a:custGeom>
              <a:avLst/>
              <a:gdLst>
                <a:gd name="connsiteX0" fmla="*/ 1130028 w 1198267"/>
                <a:gd name="connsiteY0" fmla="*/ 89417 h 1809035"/>
                <a:gd name="connsiteX1" fmla="*/ 242924 w 1198267"/>
                <a:gd name="connsiteY1" fmla="*/ 144008 h 1809035"/>
                <a:gd name="connsiteX2" fmla="*/ 65503 w 1198267"/>
                <a:gd name="connsiteY2" fmla="*/ 1440545 h 1809035"/>
                <a:gd name="connsiteX3" fmla="*/ 1198267 w 1198267"/>
                <a:gd name="connsiteY3" fmla="*/ 1809035 h 180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267" h="1809035">
                  <a:moveTo>
                    <a:pt x="1130028" y="89417"/>
                  </a:moveTo>
                  <a:cubicBezTo>
                    <a:pt x="775186" y="4118"/>
                    <a:pt x="420345" y="-81180"/>
                    <a:pt x="242924" y="144008"/>
                  </a:cubicBezTo>
                  <a:cubicBezTo>
                    <a:pt x="65503" y="369196"/>
                    <a:pt x="-93721" y="1163041"/>
                    <a:pt x="65503" y="1440545"/>
                  </a:cubicBezTo>
                  <a:cubicBezTo>
                    <a:pt x="224727" y="1718049"/>
                    <a:pt x="711497" y="1763542"/>
                    <a:pt x="1198267" y="1809035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653887" y="3930555"/>
              <a:ext cx="1306567" cy="1514902"/>
            </a:xfrm>
            <a:custGeom>
              <a:avLst/>
              <a:gdLst>
                <a:gd name="connsiteX0" fmla="*/ 709683 w 1306567"/>
                <a:gd name="connsiteY0" fmla="*/ 0 h 1514902"/>
                <a:gd name="connsiteX1" fmla="*/ 1282889 w 1306567"/>
                <a:gd name="connsiteY1" fmla="*/ 627797 h 1514902"/>
                <a:gd name="connsiteX2" fmla="*/ 0 w 1306567"/>
                <a:gd name="connsiteY2" fmla="*/ 1514902 h 151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567" h="1514902">
                  <a:moveTo>
                    <a:pt x="709683" y="0"/>
                  </a:moveTo>
                  <a:cubicBezTo>
                    <a:pt x="1055426" y="187656"/>
                    <a:pt x="1401169" y="375313"/>
                    <a:pt x="1282889" y="627797"/>
                  </a:cubicBezTo>
                  <a:cubicBezTo>
                    <a:pt x="1164609" y="880281"/>
                    <a:pt x="582304" y="1197591"/>
                    <a:pt x="0" y="1514902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72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Operations –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new element into the heap at the next available slot (“hole”)</a:t>
            </a:r>
          </a:p>
          <a:p>
            <a:pPr lvl="1"/>
            <a:r>
              <a:rPr lang="en-US" dirty="0"/>
              <a:t>Maintaining (almost) complete binary tree</a:t>
            </a:r>
          </a:p>
          <a:p>
            <a:r>
              <a:rPr lang="en-US" dirty="0">
                <a:solidFill>
                  <a:srgbClr val="0070C0"/>
                </a:solidFill>
              </a:rPr>
              <a:t>Percolate</a:t>
            </a:r>
            <a:r>
              <a:rPr lang="en-US" dirty="0"/>
              <a:t> the element </a:t>
            </a:r>
            <a:r>
              <a:rPr lang="en-US" dirty="0">
                <a:solidFill>
                  <a:srgbClr val="0070C0"/>
                </a:solidFill>
              </a:rPr>
              <a:t>up</a:t>
            </a:r>
            <a:r>
              <a:rPr lang="en-US" dirty="0"/>
              <a:t> the heap while heap-order property not satisfied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8" name="Picture 4" descr="heap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782365" cy="316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123728" y="5339298"/>
            <a:ext cx="329183" cy="37438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52825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9017" y="1680517"/>
            <a:ext cx="4762602" cy="369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562293" y="4802747"/>
            <a:ext cx="869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hole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4013061" y="4802747"/>
            <a:ext cx="5589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0" name="Picture 4" descr="fig06_06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07" y="2057399"/>
            <a:ext cx="8922385" cy="28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79912" y="2307414"/>
            <a:ext cx="1934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(1)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14 vs. 31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74576" y="3667380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512174" y="4471694"/>
            <a:ext cx="869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hole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065368" y="4487203"/>
            <a:ext cx="722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2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" y="1916832"/>
            <a:ext cx="3962953" cy="2753109"/>
          </a:xfrm>
          <a:prstGeom prst="rect">
            <a:avLst/>
          </a:prstGeom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574960" y="3429652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8527" y="1927199"/>
            <a:ext cx="3852664" cy="276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79912" y="2307414"/>
            <a:ext cx="1934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(2)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14 vs. 21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967669" y="2676746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88745" y="3151789"/>
            <a:ext cx="11166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9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fig06_07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163" y="2013872"/>
            <a:ext cx="8964488" cy="28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21774" y="2805028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79912" y="2204864"/>
            <a:ext cx="1934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(3)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14 vs. 13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458222" y="5386008"/>
            <a:ext cx="22560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Heap order property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58222" y="5724146"/>
            <a:ext cx="2047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Structure property</a:t>
            </a: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101257" y="5428871"/>
            <a:ext cx="415925" cy="231775"/>
            <a:chOff x="4596" y="3869"/>
            <a:chExt cx="262" cy="146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596" y="3935"/>
              <a:ext cx="66" cy="7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4669" y="3869"/>
              <a:ext cx="189" cy="14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3113957" y="5778121"/>
            <a:ext cx="415925" cy="231775"/>
            <a:chOff x="4596" y="3869"/>
            <a:chExt cx="262" cy="146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596" y="3935"/>
              <a:ext cx="66" cy="7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4669" y="3869"/>
              <a:ext cx="189" cy="14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>
            <a:off x="6537278" y="2988860"/>
            <a:ext cx="1050877" cy="1856095"/>
          </a:xfrm>
          <a:custGeom>
            <a:avLst/>
            <a:gdLst>
              <a:gd name="connsiteX0" fmla="*/ 1050877 w 1050877"/>
              <a:gd name="connsiteY0" fmla="*/ 1856095 h 1856095"/>
              <a:gd name="connsiteX1" fmla="*/ 641444 w 1050877"/>
              <a:gd name="connsiteY1" fmla="*/ 655092 h 1856095"/>
              <a:gd name="connsiteX2" fmla="*/ 0 w 1050877"/>
              <a:gd name="connsiteY2" fmla="*/ 0 h 185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877" h="1856095">
                <a:moveTo>
                  <a:pt x="1050877" y="1856095"/>
                </a:moveTo>
                <a:cubicBezTo>
                  <a:pt x="933733" y="1410268"/>
                  <a:pt x="816590" y="964441"/>
                  <a:pt x="641444" y="655092"/>
                </a:cubicBezTo>
                <a:cubicBezTo>
                  <a:pt x="466298" y="345743"/>
                  <a:pt x="233149" y="172871"/>
                  <a:pt x="0" y="0"/>
                </a:cubicBezTo>
              </a:path>
            </a:pathLst>
          </a:custGeom>
          <a:noFill/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0717" y="490845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of percolating up</a:t>
            </a:r>
          </a:p>
        </p:txBody>
      </p:sp>
    </p:spTree>
    <p:extLst>
      <p:ext uri="{BB962C8B-B14F-4D97-AF65-F5344CB8AC3E}">
        <p14:creationId xmlns:p14="http://schemas.microsoft.com/office/powerpoint/2010/main" val="31483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Picture 5" descr="heap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14" y="1916832"/>
            <a:ext cx="617758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1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Percolate 25 up into its appropriate location</a:t>
            </a:r>
          </a:p>
          <a:p>
            <a:pPr lvl="1"/>
            <a:r>
              <a:rPr lang="en-US" dirty="0"/>
              <a:t>The resulting heap is still a complete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7" name="Picture 8" descr="C:\Users\dwharder\Desktop\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3"/>
            <a:ext cx="6181416" cy="339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2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queues</a:t>
            </a:r>
            <a:r>
              <a:rPr lang="en-US" dirty="0"/>
              <a:t> the order may be summarized by </a:t>
            </a:r>
            <a:r>
              <a:rPr lang="en-US" dirty="0">
                <a:solidFill>
                  <a:srgbClr val="0070C0"/>
                </a:solidFill>
              </a:rPr>
              <a:t>first in, first out</a:t>
            </a:r>
          </a:p>
          <a:p>
            <a:endParaRPr lang="en-US" dirty="0"/>
          </a:p>
          <a:p>
            <a:r>
              <a:rPr lang="en-US" dirty="0"/>
              <a:t>Some tasks may be more important or timely than others </a:t>
            </a:r>
          </a:p>
          <a:p>
            <a:pPr lvl="1"/>
            <a:r>
              <a:rPr lang="en-US" dirty="0"/>
              <a:t>Higher priority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Priority queues</a:t>
            </a:r>
          </a:p>
          <a:p>
            <a:pPr lvl="1"/>
            <a:r>
              <a:rPr lang="en-US" dirty="0" err="1"/>
              <a:t>Enqueue</a:t>
            </a:r>
            <a:r>
              <a:rPr lang="en-US" dirty="0"/>
              <a:t> objects using a partial ordering based on priority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that object which has highest priority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Operation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element is always at the root</a:t>
            </a:r>
          </a:p>
          <a:p>
            <a:pPr lvl="1"/>
            <a:r>
              <a:rPr lang="en-US" dirty="0"/>
              <a:t>Return the element at the root and delete it</a:t>
            </a:r>
          </a:p>
          <a:p>
            <a:r>
              <a:rPr lang="en-US" dirty="0"/>
              <a:t>Heap decreases by one in size</a:t>
            </a:r>
          </a:p>
          <a:p>
            <a:r>
              <a:rPr lang="en-US" dirty="0"/>
              <a:t>Move last element of the tree into hole at root</a:t>
            </a:r>
          </a:p>
          <a:p>
            <a:r>
              <a:rPr lang="en-US" dirty="0">
                <a:solidFill>
                  <a:srgbClr val="0070C0"/>
                </a:solidFill>
              </a:rPr>
              <a:t>Percolate down </a:t>
            </a:r>
            <a:r>
              <a:rPr lang="en-US" dirty="0"/>
              <a:t>while heap-order property not satisfied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3443" y="3327150"/>
            <a:ext cx="4168130" cy="298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036020" y="3218457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507508" y="3416894"/>
            <a:ext cx="381000" cy="322263"/>
            <a:chOff x="1236" y="3462"/>
            <a:chExt cx="240" cy="203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258" y="3469"/>
              <a:ext cx="218" cy="175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1236" y="3462"/>
              <a:ext cx="233" cy="203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AutoShape 17"/>
          <p:cNvSpPr>
            <a:spLocks/>
          </p:cNvSpPr>
          <p:nvPr/>
        </p:nvSpPr>
        <p:spPr bwMode="auto">
          <a:xfrm>
            <a:off x="6316474" y="5662989"/>
            <a:ext cx="1750878" cy="646331"/>
          </a:xfrm>
          <a:prstGeom prst="borderCallout2">
            <a:avLst>
              <a:gd name="adj1" fmla="val 17560"/>
              <a:gd name="adj2" fmla="val -6454"/>
              <a:gd name="adj3" fmla="val 19035"/>
              <a:gd name="adj4" fmla="val -42088"/>
              <a:gd name="adj5" fmla="val 56669"/>
              <a:gd name="adj6" fmla="val -826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Make this position empty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4716016" y="3864048"/>
            <a:ext cx="0" cy="194121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06_09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365" y="1982589"/>
            <a:ext cx="8437201" cy="272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47406" y="5081771"/>
            <a:ext cx="34595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min(14,16)?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- Yes - swap 31 with min(14,16)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231930" y="2035175"/>
            <a:ext cx="381000" cy="322263"/>
            <a:chOff x="1236" y="3462"/>
            <a:chExt cx="240" cy="203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258" y="3469"/>
              <a:ext cx="218" cy="175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1236" y="3462"/>
              <a:ext cx="233" cy="203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11" name="AutoShape 15"/>
          <p:cNvSpPr>
            <a:spLocks/>
          </p:cNvSpPr>
          <p:nvPr/>
        </p:nvSpPr>
        <p:spPr bwMode="auto">
          <a:xfrm>
            <a:off x="2859088" y="4886325"/>
            <a:ext cx="1181100" cy="925513"/>
          </a:xfrm>
          <a:prstGeom prst="borderCallout2">
            <a:avLst>
              <a:gd name="adj1" fmla="val 17560"/>
              <a:gd name="adj2" fmla="val -6454"/>
              <a:gd name="adj3" fmla="val 17560"/>
              <a:gd name="adj4" fmla="val -16667"/>
              <a:gd name="adj5" fmla="val -19269"/>
              <a:gd name="adj6" fmla="val -27014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Make this position empty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760442" y="1836738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4355976" y="1296056"/>
            <a:ext cx="2782889" cy="3419475"/>
            <a:chOff x="3132" y="844"/>
            <a:chExt cx="1753" cy="2154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132" y="844"/>
              <a:ext cx="160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</a:rPr>
                <a:t>Copy 31 temporarily</a:t>
              </a:r>
              <a:br>
                <a:rPr lang="en-US" sz="1800" dirty="0">
                  <a:solidFill>
                    <a:srgbClr val="0070C0"/>
                  </a:solidFill>
                </a:rPr>
              </a:br>
              <a:r>
                <a:rPr lang="en-US" sz="1800" dirty="0">
                  <a:solidFill>
                    <a:srgbClr val="0070C0"/>
                  </a:solidFill>
                </a:rPr>
                <a:t>here and move it down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631" y="2750"/>
              <a:ext cx="254" cy="248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0070C0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629" y="1579"/>
              <a:ext cx="150" cy="1136"/>
            </a:xfrm>
            <a:custGeom>
              <a:avLst/>
              <a:gdLst>
                <a:gd name="T0" fmla="*/ 144 w 144"/>
                <a:gd name="T1" fmla="*/ 1033 h 1033"/>
                <a:gd name="T2" fmla="*/ 6 w 144"/>
                <a:gd name="T3" fmla="*/ 190 h 1033"/>
                <a:gd name="T4" fmla="*/ 108 w 144"/>
                <a:gd name="T5" fmla="*/ 0 h 1033"/>
                <a:gd name="T6" fmla="*/ 0 60000 65536"/>
                <a:gd name="T7" fmla="*/ 0 60000 65536"/>
                <a:gd name="T8" fmla="*/ 0 60000 65536"/>
                <a:gd name="T9" fmla="*/ 0 w 144"/>
                <a:gd name="T10" fmla="*/ 0 h 1033"/>
                <a:gd name="T11" fmla="*/ 144 w 144"/>
                <a:gd name="T12" fmla="*/ 1033 h 1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033">
                  <a:moveTo>
                    <a:pt x="144" y="1033"/>
                  </a:moveTo>
                  <a:cubicBezTo>
                    <a:pt x="78" y="697"/>
                    <a:pt x="12" y="362"/>
                    <a:pt x="6" y="190"/>
                  </a:cubicBezTo>
                  <a:cubicBezTo>
                    <a:pt x="0" y="18"/>
                    <a:pt x="54" y="9"/>
                    <a:pt x="108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073" y="1282"/>
              <a:ext cx="256" cy="15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5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57596" y="1801901"/>
            <a:ext cx="5036393" cy="3659037"/>
            <a:chOff x="2257596" y="1801901"/>
            <a:chExt cx="5036393" cy="3659037"/>
          </a:xfrm>
        </p:grpSpPr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57596" y="1801901"/>
              <a:ext cx="5036393" cy="3659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4775793" y="4898654"/>
              <a:ext cx="4450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358690" y="5007536"/>
            <a:ext cx="3461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min(19,21)?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- Yes - swap 31 with min(19,21)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089643" y="2578100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419872" y="2819400"/>
            <a:ext cx="52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628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79512" y="1988840"/>
            <a:ext cx="8688216" cy="2808312"/>
            <a:chOff x="312863" y="1988840"/>
            <a:chExt cx="8688216" cy="2808312"/>
          </a:xfrm>
        </p:grpSpPr>
        <p:pic>
          <p:nvPicPr>
            <p:cNvPr id="6" name="Picture 4" descr="fig06_10.gi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863" y="1988840"/>
              <a:ext cx="8688216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2195736" y="4365104"/>
              <a:ext cx="4450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20272" y="4269030"/>
              <a:ext cx="4450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66241" y="2564904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813810" y="3317259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055625" y="2764378"/>
            <a:ext cx="463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213321" y="3558559"/>
            <a:ext cx="463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173296" y="5130946"/>
            <a:ext cx="3461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min(65,26)?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- Yes - swap 31 with min(65,26)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23900" y="5146675"/>
            <a:ext cx="3461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min(19,21)?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- Yes - swap 31 with min(19,21)</a:t>
            </a:r>
          </a:p>
        </p:txBody>
      </p:sp>
    </p:spTree>
    <p:extLst>
      <p:ext uri="{BB962C8B-B14F-4D97-AF65-F5344CB8AC3E}">
        <p14:creationId xmlns:p14="http://schemas.microsoft.com/office/powerpoint/2010/main" val="158409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946948"/>
            <a:ext cx="4414084" cy="32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2590897" y="5030961"/>
            <a:ext cx="365125" cy="3460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2911572" y="4653136"/>
            <a:ext cx="463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0268" y="4716854"/>
            <a:ext cx="4450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will </a:t>
            </a:r>
            <a:r>
              <a:rPr lang="en-US" dirty="0" err="1"/>
              <a:t>dequeue</a:t>
            </a:r>
            <a:r>
              <a:rPr lang="en-US" dirty="0"/>
              <a:t> element 12 from the 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10" descr="C:\Users\dwharder\Desktop\x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060848"/>
            <a:ext cx="643210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636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last entry in the heap to the root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6" name="Picture 7" descr="C:\Users\dwharder\Desktop\a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02" y="1700809"/>
            <a:ext cx="705276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04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Percolate 36 down swapping it with the smallest of its children</a:t>
            </a:r>
          </a:p>
          <a:p>
            <a:pPr lvl="1"/>
            <a:r>
              <a:rPr lang="en-US" dirty="0"/>
              <a:t>Halt when both children are larger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7" name="Picture 8" descr="C:\Users\dwharder\Desktop\a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885" y="1988840"/>
            <a:ext cx="6460503" cy="39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901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Of Binary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4" descr="fig06_0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984" y="1265380"/>
            <a:ext cx="4510088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ig06_03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408" y="4460798"/>
            <a:ext cx="75009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7371" y="4071860"/>
            <a:ext cx="2319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Array representation:</a:t>
            </a:r>
            <a:endParaRPr lang="en-US" sz="1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3408" y="1525935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 dirty="0"/>
              <a:t>N=10</a:t>
            </a:r>
            <a:endParaRPr lang="en-US" sz="1800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3408" y="1482478"/>
            <a:ext cx="5019675" cy="2405062"/>
          </a:xfrm>
          <a:custGeom>
            <a:avLst/>
            <a:gdLst>
              <a:gd name="T0" fmla="*/ 2523187 w 5019813"/>
              <a:gd name="T1" fmla="*/ 18296 h 2404872"/>
              <a:gd name="T2" fmla="*/ 2907152 w 5019813"/>
              <a:gd name="T3" fmla="*/ 9152 h 2404872"/>
              <a:gd name="T4" fmla="*/ 2989432 w 5019813"/>
              <a:gd name="T5" fmla="*/ 73200 h 2404872"/>
              <a:gd name="T6" fmla="*/ 2943715 w 5019813"/>
              <a:gd name="T7" fmla="*/ 146400 h 2404872"/>
              <a:gd name="T8" fmla="*/ 2678601 w 5019813"/>
              <a:gd name="T9" fmla="*/ 219592 h 2404872"/>
              <a:gd name="T10" fmla="*/ 2468337 w 5019813"/>
              <a:gd name="T11" fmla="*/ 256192 h 2404872"/>
              <a:gd name="T12" fmla="*/ 2376915 w 5019813"/>
              <a:gd name="T13" fmla="*/ 283640 h 2404872"/>
              <a:gd name="T14" fmla="*/ 1627272 w 5019813"/>
              <a:gd name="T15" fmla="*/ 301944 h 2404872"/>
              <a:gd name="T16" fmla="*/ 1526712 w 5019813"/>
              <a:gd name="T17" fmla="*/ 320240 h 2404872"/>
              <a:gd name="T18" fmla="*/ 1471864 w 5019813"/>
              <a:gd name="T19" fmla="*/ 356840 h 2404872"/>
              <a:gd name="T20" fmla="*/ 1325592 w 5019813"/>
              <a:gd name="T21" fmla="*/ 411738 h 2404872"/>
              <a:gd name="T22" fmla="*/ 1188462 w 5019813"/>
              <a:gd name="T23" fmla="*/ 530688 h 2404872"/>
              <a:gd name="T24" fmla="*/ 1151894 w 5019813"/>
              <a:gd name="T25" fmla="*/ 613032 h 2404872"/>
              <a:gd name="T26" fmla="*/ 1170176 w 5019813"/>
              <a:gd name="T27" fmla="*/ 741130 h 2404872"/>
              <a:gd name="T28" fmla="*/ 1261598 w 5019813"/>
              <a:gd name="T29" fmla="*/ 786880 h 2404872"/>
              <a:gd name="T30" fmla="*/ 1800974 w 5019813"/>
              <a:gd name="T31" fmla="*/ 805181 h 2404872"/>
              <a:gd name="T32" fmla="*/ 2907152 w 5019813"/>
              <a:gd name="T33" fmla="*/ 768584 h 2404872"/>
              <a:gd name="T34" fmla="*/ 3144848 w 5019813"/>
              <a:gd name="T35" fmla="*/ 731984 h 2404872"/>
              <a:gd name="T36" fmla="*/ 3382531 w 5019813"/>
              <a:gd name="T37" fmla="*/ 704536 h 2404872"/>
              <a:gd name="T38" fmla="*/ 3985905 w 5019813"/>
              <a:gd name="T39" fmla="*/ 704536 h 2404872"/>
              <a:gd name="T40" fmla="*/ 4013336 w 5019813"/>
              <a:gd name="T41" fmla="*/ 759432 h 2404872"/>
              <a:gd name="T42" fmla="*/ 4040755 w 5019813"/>
              <a:gd name="T43" fmla="*/ 914976 h 2404872"/>
              <a:gd name="T44" fmla="*/ 3931056 w 5019813"/>
              <a:gd name="T45" fmla="*/ 969874 h 2404872"/>
              <a:gd name="T46" fmla="*/ 3729934 w 5019813"/>
              <a:gd name="T47" fmla="*/ 1061376 h 2404872"/>
              <a:gd name="T48" fmla="*/ 3656798 w 5019813"/>
              <a:gd name="T49" fmla="*/ 1088824 h 2404872"/>
              <a:gd name="T50" fmla="*/ 3537947 w 5019813"/>
              <a:gd name="T51" fmla="*/ 1116272 h 2404872"/>
              <a:gd name="T52" fmla="*/ 2404344 w 5019813"/>
              <a:gd name="T53" fmla="*/ 1152872 h 2404872"/>
              <a:gd name="T54" fmla="*/ 447960 w 5019813"/>
              <a:gd name="T55" fmla="*/ 1207768 h 2404872"/>
              <a:gd name="T56" fmla="*/ 447960 w 5019813"/>
              <a:gd name="T57" fmla="*/ 1280968 h 2404872"/>
              <a:gd name="T58" fmla="*/ 566806 w 5019813"/>
              <a:gd name="T59" fmla="*/ 1381616 h 2404872"/>
              <a:gd name="T60" fmla="*/ 767928 w 5019813"/>
              <a:gd name="T61" fmla="*/ 1500562 h 2404872"/>
              <a:gd name="T62" fmla="*/ 841064 w 5019813"/>
              <a:gd name="T63" fmla="*/ 1528016 h 2404872"/>
              <a:gd name="T64" fmla="*/ 2468337 w 5019813"/>
              <a:gd name="T65" fmla="*/ 1528016 h 2404872"/>
              <a:gd name="T66" fmla="*/ 2760881 w 5019813"/>
              <a:gd name="T67" fmla="*/ 1509712 h 2404872"/>
              <a:gd name="T68" fmla="*/ 2898009 w 5019813"/>
              <a:gd name="T69" fmla="*/ 1491416 h 2404872"/>
              <a:gd name="T70" fmla="*/ 3483097 w 5019813"/>
              <a:gd name="T71" fmla="*/ 1463965 h 2404872"/>
              <a:gd name="T72" fmla="*/ 3675075 w 5019813"/>
              <a:gd name="T73" fmla="*/ 1445664 h 2404872"/>
              <a:gd name="T74" fmla="*/ 4068184 w 5019813"/>
              <a:gd name="T75" fmla="*/ 1418216 h 2404872"/>
              <a:gd name="T76" fmla="*/ 4762974 w 5019813"/>
              <a:gd name="T77" fmla="*/ 1582912 h 2404872"/>
              <a:gd name="T78" fmla="*/ 4973244 w 5019813"/>
              <a:gd name="T79" fmla="*/ 1738456 h 2404872"/>
              <a:gd name="T80" fmla="*/ 4872671 w 5019813"/>
              <a:gd name="T81" fmla="*/ 1811656 h 2404872"/>
              <a:gd name="T82" fmla="*/ 4762974 w 5019813"/>
              <a:gd name="T83" fmla="*/ 1866552 h 2404872"/>
              <a:gd name="T84" fmla="*/ 4625846 w 5019813"/>
              <a:gd name="T85" fmla="*/ 1939752 h 2404872"/>
              <a:gd name="T86" fmla="*/ 4360729 w 5019813"/>
              <a:gd name="T87" fmla="*/ 1958050 h 2404872"/>
              <a:gd name="T88" fmla="*/ 3885339 w 5019813"/>
              <a:gd name="T89" fmla="*/ 1994650 h 2404872"/>
              <a:gd name="T90" fmla="*/ 2861446 w 5019813"/>
              <a:gd name="T91" fmla="*/ 1994650 h 2404872"/>
              <a:gd name="T92" fmla="*/ 2632896 w 5019813"/>
              <a:gd name="T93" fmla="*/ 1967200 h 2404872"/>
              <a:gd name="T94" fmla="*/ 2248929 w 5019813"/>
              <a:gd name="T95" fmla="*/ 1948904 h 2404872"/>
              <a:gd name="T96" fmla="*/ 932480 w 5019813"/>
              <a:gd name="T97" fmla="*/ 1930601 h 2404872"/>
              <a:gd name="T98" fmla="*/ 127984 w 5019813"/>
              <a:gd name="T99" fmla="*/ 1939752 h 2404872"/>
              <a:gd name="T100" fmla="*/ 27424 w 5019813"/>
              <a:gd name="T101" fmla="*/ 2003800 h 2404872"/>
              <a:gd name="T102" fmla="*/ 9144 w 5019813"/>
              <a:gd name="T103" fmla="*/ 2086146 h 2404872"/>
              <a:gd name="T104" fmla="*/ 109704 w 5019813"/>
              <a:gd name="T105" fmla="*/ 2186795 h 2404872"/>
              <a:gd name="T106" fmla="*/ 182840 w 5019813"/>
              <a:gd name="T107" fmla="*/ 2223400 h 2404872"/>
              <a:gd name="T108" fmla="*/ 246832 w 5019813"/>
              <a:gd name="T109" fmla="*/ 2259995 h 2404872"/>
              <a:gd name="T110" fmla="*/ 338256 w 5019813"/>
              <a:gd name="T111" fmla="*/ 2305744 h 2404872"/>
              <a:gd name="T112" fmla="*/ 566806 w 5019813"/>
              <a:gd name="T113" fmla="*/ 2388091 h 2404872"/>
              <a:gd name="T114" fmla="*/ 1590704 w 5019813"/>
              <a:gd name="T115" fmla="*/ 2397235 h 2404872"/>
              <a:gd name="T116" fmla="*/ 1819256 w 5019813"/>
              <a:gd name="T117" fmla="*/ 2378944 h 2404872"/>
              <a:gd name="T118" fmla="*/ 2093518 w 5019813"/>
              <a:gd name="T119" fmla="*/ 2351496 h 240487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019813"/>
              <a:gd name="T181" fmla="*/ 0 h 2404872"/>
              <a:gd name="T182" fmla="*/ 5019813 w 5019813"/>
              <a:gd name="T183" fmla="*/ 2404872 h 240487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019813" h="2404872">
                <a:moveTo>
                  <a:pt x="2267712" y="36576"/>
                </a:moveTo>
                <a:lnTo>
                  <a:pt x="2523744" y="18288"/>
                </a:lnTo>
                <a:lnTo>
                  <a:pt x="2825496" y="0"/>
                </a:lnTo>
                <a:cubicBezTo>
                  <a:pt x="2852928" y="3048"/>
                  <a:pt x="2880433" y="5496"/>
                  <a:pt x="2907792" y="9144"/>
                </a:cubicBezTo>
                <a:cubicBezTo>
                  <a:pt x="2926170" y="11594"/>
                  <a:pt x="2946073" y="9997"/>
                  <a:pt x="2962656" y="18288"/>
                </a:cubicBezTo>
                <a:cubicBezTo>
                  <a:pt x="2976837" y="25378"/>
                  <a:pt x="2985760" y="60169"/>
                  <a:pt x="2990088" y="73152"/>
                </a:cubicBezTo>
                <a:cubicBezTo>
                  <a:pt x="2987040" y="94488"/>
                  <a:pt x="2992367" y="118883"/>
                  <a:pt x="2980944" y="137160"/>
                </a:cubicBezTo>
                <a:cubicBezTo>
                  <a:pt x="2974283" y="147817"/>
                  <a:pt x="2956036" y="141637"/>
                  <a:pt x="2944368" y="146304"/>
                </a:cubicBezTo>
                <a:cubicBezTo>
                  <a:pt x="2925384" y="153898"/>
                  <a:pt x="2908118" y="165275"/>
                  <a:pt x="2889504" y="173736"/>
                </a:cubicBezTo>
                <a:cubicBezTo>
                  <a:pt x="2807442" y="211037"/>
                  <a:pt x="2808126" y="194897"/>
                  <a:pt x="2679192" y="219456"/>
                </a:cubicBezTo>
                <a:cubicBezTo>
                  <a:pt x="2669724" y="221260"/>
                  <a:pt x="2661185" y="226580"/>
                  <a:pt x="2651760" y="228600"/>
                </a:cubicBezTo>
                <a:cubicBezTo>
                  <a:pt x="2564218" y="247359"/>
                  <a:pt x="2552488" y="246742"/>
                  <a:pt x="2468880" y="256032"/>
                </a:cubicBezTo>
                <a:lnTo>
                  <a:pt x="2404872" y="274320"/>
                </a:lnTo>
                <a:cubicBezTo>
                  <a:pt x="2395640" y="277090"/>
                  <a:pt x="2386947" y="281879"/>
                  <a:pt x="2377440" y="283464"/>
                </a:cubicBezTo>
                <a:cubicBezTo>
                  <a:pt x="2350215" y="288002"/>
                  <a:pt x="2322737" y="291935"/>
                  <a:pt x="2295144" y="292608"/>
                </a:cubicBezTo>
                <a:cubicBezTo>
                  <a:pt x="2072685" y="298034"/>
                  <a:pt x="1850136" y="298704"/>
                  <a:pt x="1627632" y="301752"/>
                </a:cubicBezTo>
                <a:lnTo>
                  <a:pt x="1581912" y="310896"/>
                </a:lnTo>
                <a:cubicBezTo>
                  <a:pt x="1563671" y="314213"/>
                  <a:pt x="1545147" y="316018"/>
                  <a:pt x="1527048" y="320040"/>
                </a:cubicBezTo>
                <a:cubicBezTo>
                  <a:pt x="1517639" y="322131"/>
                  <a:pt x="1508760" y="326136"/>
                  <a:pt x="1499616" y="329184"/>
                </a:cubicBezTo>
                <a:cubicBezTo>
                  <a:pt x="1490472" y="338328"/>
                  <a:pt x="1483412" y="350200"/>
                  <a:pt x="1472184" y="356616"/>
                </a:cubicBezTo>
                <a:cubicBezTo>
                  <a:pt x="1465231" y="360589"/>
                  <a:pt x="1392650" y="374352"/>
                  <a:pt x="1389888" y="374904"/>
                </a:cubicBezTo>
                <a:cubicBezTo>
                  <a:pt x="1353252" y="429858"/>
                  <a:pt x="1396132" y="379547"/>
                  <a:pt x="1325880" y="411480"/>
                </a:cubicBezTo>
                <a:cubicBezTo>
                  <a:pt x="1305871" y="420575"/>
                  <a:pt x="1287626" y="433661"/>
                  <a:pt x="1271016" y="448056"/>
                </a:cubicBezTo>
                <a:cubicBezTo>
                  <a:pt x="1241699" y="473464"/>
                  <a:pt x="1188720" y="530352"/>
                  <a:pt x="1188720" y="530352"/>
                </a:cubicBezTo>
                <a:cubicBezTo>
                  <a:pt x="1185672" y="539496"/>
                  <a:pt x="1183887" y="549163"/>
                  <a:pt x="1179576" y="557784"/>
                </a:cubicBezTo>
                <a:cubicBezTo>
                  <a:pt x="1144124" y="628688"/>
                  <a:pt x="1175128" y="543697"/>
                  <a:pt x="1152144" y="612648"/>
                </a:cubicBezTo>
                <a:cubicBezTo>
                  <a:pt x="1155192" y="640080"/>
                  <a:pt x="1157385" y="667621"/>
                  <a:pt x="1161288" y="694944"/>
                </a:cubicBezTo>
                <a:cubicBezTo>
                  <a:pt x="1163486" y="710330"/>
                  <a:pt x="1162721" y="727170"/>
                  <a:pt x="1170432" y="740664"/>
                </a:cubicBezTo>
                <a:cubicBezTo>
                  <a:pt x="1180957" y="759082"/>
                  <a:pt x="1218494" y="764110"/>
                  <a:pt x="1234440" y="768096"/>
                </a:cubicBezTo>
                <a:cubicBezTo>
                  <a:pt x="1243584" y="774192"/>
                  <a:pt x="1251771" y="782055"/>
                  <a:pt x="1261872" y="786384"/>
                </a:cubicBezTo>
                <a:cubicBezTo>
                  <a:pt x="1273423" y="791334"/>
                  <a:pt x="1285888" y="795102"/>
                  <a:pt x="1298448" y="795528"/>
                </a:cubicBezTo>
                <a:cubicBezTo>
                  <a:pt x="1466019" y="801208"/>
                  <a:pt x="1633728" y="801624"/>
                  <a:pt x="1801368" y="804672"/>
                </a:cubicBezTo>
                <a:cubicBezTo>
                  <a:pt x="2090928" y="798576"/>
                  <a:pt x="2383335" y="827343"/>
                  <a:pt x="2670048" y="786384"/>
                </a:cubicBezTo>
                <a:cubicBezTo>
                  <a:pt x="2791465" y="769039"/>
                  <a:pt x="2712533" y="778373"/>
                  <a:pt x="2907792" y="768096"/>
                </a:cubicBezTo>
                <a:cubicBezTo>
                  <a:pt x="2983932" y="749061"/>
                  <a:pt x="2903793" y="767361"/>
                  <a:pt x="3026664" y="749808"/>
                </a:cubicBezTo>
                <a:cubicBezTo>
                  <a:pt x="3113006" y="737473"/>
                  <a:pt x="3030833" y="740017"/>
                  <a:pt x="3145536" y="731520"/>
                </a:cubicBezTo>
                <a:cubicBezTo>
                  <a:pt x="3203370" y="727236"/>
                  <a:pt x="3261360" y="725424"/>
                  <a:pt x="3319272" y="722376"/>
                </a:cubicBezTo>
                <a:cubicBezTo>
                  <a:pt x="3345417" y="713661"/>
                  <a:pt x="3354576" y="709829"/>
                  <a:pt x="3383280" y="704088"/>
                </a:cubicBezTo>
                <a:cubicBezTo>
                  <a:pt x="3401460" y="700452"/>
                  <a:pt x="3419856" y="697992"/>
                  <a:pt x="3438144" y="694944"/>
                </a:cubicBezTo>
                <a:lnTo>
                  <a:pt x="3986784" y="704088"/>
                </a:lnTo>
                <a:cubicBezTo>
                  <a:pt x="3996402" y="704719"/>
                  <a:pt x="3991617" y="722899"/>
                  <a:pt x="3995928" y="731520"/>
                </a:cubicBezTo>
                <a:cubicBezTo>
                  <a:pt x="4000843" y="741350"/>
                  <a:pt x="4007622" y="750160"/>
                  <a:pt x="4014216" y="758952"/>
                </a:cubicBezTo>
                <a:cubicBezTo>
                  <a:pt x="4025926" y="774565"/>
                  <a:pt x="4038600" y="789432"/>
                  <a:pt x="4050792" y="804672"/>
                </a:cubicBezTo>
                <a:cubicBezTo>
                  <a:pt x="4047744" y="841248"/>
                  <a:pt x="4060257" y="882765"/>
                  <a:pt x="4041648" y="914400"/>
                </a:cubicBezTo>
                <a:cubicBezTo>
                  <a:pt x="4025737" y="941448"/>
                  <a:pt x="3987420" y="946086"/>
                  <a:pt x="3959352" y="960120"/>
                </a:cubicBezTo>
                <a:cubicBezTo>
                  <a:pt x="3950731" y="964431"/>
                  <a:pt x="3940945" y="965880"/>
                  <a:pt x="3931920" y="969264"/>
                </a:cubicBezTo>
                <a:cubicBezTo>
                  <a:pt x="3916551" y="975027"/>
                  <a:pt x="3901143" y="980760"/>
                  <a:pt x="3886200" y="987552"/>
                </a:cubicBezTo>
                <a:cubicBezTo>
                  <a:pt x="3834066" y="1011249"/>
                  <a:pt x="3782886" y="1037007"/>
                  <a:pt x="3730752" y="1060704"/>
                </a:cubicBezTo>
                <a:cubicBezTo>
                  <a:pt x="3715809" y="1067496"/>
                  <a:pt x="3700401" y="1073229"/>
                  <a:pt x="3685032" y="1078992"/>
                </a:cubicBezTo>
                <a:cubicBezTo>
                  <a:pt x="3676007" y="1082376"/>
                  <a:pt x="3666459" y="1084339"/>
                  <a:pt x="3657600" y="1088136"/>
                </a:cubicBezTo>
                <a:cubicBezTo>
                  <a:pt x="3645071" y="1093506"/>
                  <a:pt x="3634306" y="1103359"/>
                  <a:pt x="3621024" y="1106424"/>
                </a:cubicBezTo>
                <a:cubicBezTo>
                  <a:pt x="3594130" y="1112630"/>
                  <a:pt x="3566160" y="1112520"/>
                  <a:pt x="3538728" y="1115568"/>
                </a:cubicBezTo>
                <a:cubicBezTo>
                  <a:pt x="3500395" y="1130901"/>
                  <a:pt x="3481410" y="1142273"/>
                  <a:pt x="3438144" y="1143000"/>
                </a:cubicBezTo>
                <a:lnTo>
                  <a:pt x="2404872" y="1152144"/>
                </a:lnTo>
                <a:lnTo>
                  <a:pt x="475488" y="1170432"/>
                </a:lnTo>
                <a:cubicBezTo>
                  <a:pt x="466344" y="1182624"/>
                  <a:pt x="455617" y="1193776"/>
                  <a:pt x="448056" y="1207008"/>
                </a:cubicBezTo>
                <a:cubicBezTo>
                  <a:pt x="443274" y="1215377"/>
                  <a:pt x="438912" y="1224801"/>
                  <a:pt x="438912" y="1234440"/>
                </a:cubicBezTo>
                <a:cubicBezTo>
                  <a:pt x="438912" y="1249982"/>
                  <a:pt x="440508" y="1266574"/>
                  <a:pt x="448056" y="1280160"/>
                </a:cubicBezTo>
                <a:cubicBezTo>
                  <a:pt x="467684" y="1315491"/>
                  <a:pt x="506453" y="1327646"/>
                  <a:pt x="539496" y="1344168"/>
                </a:cubicBezTo>
                <a:cubicBezTo>
                  <a:pt x="548640" y="1356360"/>
                  <a:pt x="555220" y="1370988"/>
                  <a:pt x="566928" y="1380744"/>
                </a:cubicBezTo>
                <a:cubicBezTo>
                  <a:pt x="574293" y="1386882"/>
                  <a:pt x="669318" y="1450227"/>
                  <a:pt x="694944" y="1463040"/>
                </a:cubicBezTo>
                <a:cubicBezTo>
                  <a:pt x="719328" y="1475232"/>
                  <a:pt x="744163" y="1486561"/>
                  <a:pt x="768096" y="1499616"/>
                </a:cubicBezTo>
                <a:cubicBezTo>
                  <a:pt x="777744" y="1504878"/>
                  <a:pt x="785238" y="1514045"/>
                  <a:pt x="795528" y="1517904"/>
                </a:cubicBezTo>
                <a:cubicBezTo>
                  <a:pt x="810080" y="1523361"/>
                  <a:pt x="826170" y="1523279"/>
                  <a:pt x="841248" y="1527048"/>
                </a:cubicBezTo>
                <a:cubicBezTo>
                  <a:pt x="850599" y="1529386"/>
                  <a:pt x="859536" y="1533144"/>
                  <a:pt x="868680" y="1536192"/>
                </a:cubicBezTo>
                <a:lnTo>
                  <a:pt x="2468880" y="1527048"/>
                </a:lnTo>
                <a:cubicBezTo>
                  <a:pt x="2511658" y="1526595"/>
                  <a:pt x="2554199" y="1520573"/>
                  <a:pt x="2596896" y="1517904"/>
                </a:cubicBezTo>
                <a:lnTo>
                  <a:pt x="2761488" y="1508760"/>
                </a:lnTo>
                <a:cubicBezTo>
                  <a:pt x="2792042" y="1506578"/>
                  <a:pt x="2822565" y="1503664"/>
                  <a:pt x="2852928" y="1499616"/>
                </a:cubicBezTo>
                <a:cubicBezTo>
                  <a:pt x="2868333" y="1497562"/>
                  <a:pt x="2883118" y="1491069"/>
                  <a:pt x="2898648" y="1490472"/>
                </a:cubicBezTo>
                <a:cubicBezTo>
                  <a:pt x="3041831" y="1484965"/>
                  <a:pt x="3185160" y="1484376"/>
                  <a:pt x="3328416" y="1481328"/>
                </a:cubicBezTo>
                <a:cubicBezTo>
                  <a:pt x="3422400" y="1462531"/>
                  <a:pt x="3329663" y="1479272"/>
                  <a:pt x="3483864" y="1463040"/>
                </a:cubicBezTo>
                <a:cubicBezTo>
                  <a:pt x="3505298" y="1460784"/>
                  <a:pt x="3526416" y="1455939"/>
                  <a:pt x="3547872" y="1453896"/>
                </a:cubicBezTo>
                <a:cubicBezTo>
                  <a:pt x="3590460" y="1449840"/>
                  <a:pt x="3633216" y="1447800"/>
                  <a:pt x="3675888" y="1444752"/>
                </a:cubicBezTo>
                <a:cubicBezTo>
                  <a:pt x="3821105" y="1415709"/>
                  <a:pt x="3664738" y="1444376"/>
                  <a:pt x="4005072" y="1426464"/>
                </a:cubicBezTo>
                <a:cubicBezTo>
                  <a:pt x="4026595" y="1425331"/>
                  <a:pt x="4047744" y="1420368"/>
                  <a:pt x="4069080" y="1417320"/>
                </a:cubicBezTo>
                <a:cubicBezTo>
                  <a:pt x="4160520" y="1420368"/>
                  <a:pt x="4254372" y="1405378"/>
                  <a:pt x="4343400" y="1426464"/>
                </a:cubicBezTo>
                <a:cubicBezTo>
                  <a:pt x="4488852" y="1460913"/>
                  <a:pt x="4624405" y="1528528"/>
                  <a:pt x="4764024" y="1581912"/>
                </a:cubicBezTo>
                <a:cubicBezTo>
                  <a:pt x="5019813" y="1679714"/>
                  <a:pt x="4887448" y="1644772"/>
                  <a:pt x="5001768" y="1673352"/>
                </a:cubicBezTo>
                <a:cubicBezTo>
                  <a:pt x="4995689" y="1691590"/>
                  <a:pt x="4986504" y="1723453"/>
                  <a:pt x="4974336" y="1737360"/>
                </a:cubicBezTo>
                <a:cubicBezTo>
                  <a:pt x="4961484" y="1752048"/>
                  <a:pt x="4944400" y="1762457"/>
                  <a:pt x="4928616" y="1773936"/>
                </a:cubicBezTo>
                <a:cubicBezTo>
                  <a:pt x="4910840" y="1786864"/>
                  <a:pt x="4891336" y="1797324"/>
                  <a:pt x="4873752" y="1810512"/>
                </a:cubicBezTo>
                <a:cubicBezTo>
                  <a:pt x="4844982" y="1832089"/>
                  <a:pt x="4834071" y="1843680"/>
                  <a:pt x="4800600" y="1856232"/>
                </a:cubicBezTo>
                <a:cubicBezTo>
                  <a:pt x="4788833" y="1860645"/>
                  <a:pt x="4776216" y="1862328"/>
                  <a:pt x="4764024" y="1865376"/>
                </a:cubicBezTo>
                <a:cubicBezTo>
                  <a:pt x="4646088" y="1944000"/>
                  <a:pt x="4754153" y="1878907"/>
                  <a:pt x="4681728" y="1911096"/>
                </a:cubicBezTo>
                <a:cubicBezTo>
                  <a:pt x="4663044" y="1919400"/>
                  <a:pt x="4646524" y="1932911"/>
                  <a:pt x="4626864" y="1938528"/>
                </a:cubicBezTo>
                <a:cubicBezTo>
                  <a:pt x="4603236" y="1945279"/>
                  <a:pt x="4578228" y="1945981"/>
                  <a:pt x="4553712" y="1947672"/>
                </a:cubicBezTo>
                <a:cubicBezTo>
                  <a:pt x="4489783" y="1952081"/>
                  <a:pt x="4425696" y="1953768"/>
                  <a:pt x="4361688" y="1956816"/>
                </a:cubicBezTo>
                <a:cubicBezTo>
                  <a:pt x="4312920" y="1965960"/>
                  <a:pt x="4264856" y="1980442"/>
                  <a:pt x="4215384" y="1984248"/>
                </a:cubicBezTo>
                <a:cubicBezTo>
                  <a:pt x="4105937" y="1992667"/>
                  <a:pt x="3995879" y="1988915"/>
                  <a:pt x="3886200" y="1993392"/>
                </a:cubicBezTo>
                <a:cubicBezTo>
                  <a:pt x="3846492" y="1995013"/>
                  <a:pt x="3806952" y="1999488"/>
                  <a:pt x="3767328" y="2002536"/>
                </a:cubicBezTo>
                <a:lnTo>
                  <a:pt x="2862072" y="1993392"/>
                </a:lnTo>
                <a:cubicBezTo>
                  <a:pt x="2807783" y="1992414"/>
                  <a:pt x="2743511" y="1983592"/>
                  <a:pt x="2688336" y="1975104"/>
                </a:cubicBezTo>
                <a:cubicBezTo>
                  <a:pt x="2670011" y="1972285"/>
                  <a:pt x="2651984" y="1966988"/>
                  <a:pt x="2633472" y="1965960"/>
                </a:cubicBezTo>
                <a:cubicBezTo>
                  <a:pt x="2542122" y="1960885"/>
                  <a:pt x="2450592" y="1959864"/>
                  <a:pt x="2359152" y="1956816"/>
                </a:cubicBezTo>
                <a:lnTo>
                  <a:pt x="2249424" y="1947672"/>
                </a:lnTo>
                <a:cubicBezTo>
                  <a:pt x="2221948" y="1945055"/>
                  <a:pt x="2194726" y="1938911"/>
                  <a:pt x="2167128" y="1938528"/>
                </a:cubicBezTo>
                <a:lnTo>
                  <a:pt x="932688" y="1929384"/>
                </a:lnTo>
                <a:cubicBezTo>
                  <a:pt x="896112" y="1926336"/>
                  <a:pt x="859663" y="1920240"/>
                  <a:pt x="822960" y="1920240"/>
                </a:cubicBezTo>
                <a:cubicBezTo>
                  <a:pt x="317655" y="1920240"/>
                  <a:pt x="410229" y="1915010"/>
                  <a:pt x="128016" y="1938528"/>
                </a:cubicBezTo>
                <a:cubicBezTo>
                  <a:pt x="115824" y="1941576"/>
                  <a:pt x="102680" y="1942052"/>
                  <a:pt x="91440" y="1947672"/>
                </a:cubicBezTo>
                <a:cubicBezTo>
                  <a:pt x="24843" y="1980971"/>
                  <a:pt x="82336" y="1965933"/>
                  <a:pt x="27432" y="2002536"/>
                </a:cubicBezTo>
                <a:cubicBezTo>
                  <a:pt x="19412" y="2007883"/>
                  <a:pt x="9144" y="2008632"/>
                  <a:pt x="0" y="2011680"/>
                </a:cubicBezTo>
                <a:cubicBezTo>
                  <a:pt x="3048" y="2036064"/>
                  <a:pt x="4748" y="2060655"/>
                  <a:pt x="9144" y="2084832"/>
                </a:cubicBezTo>
                <a:cubicBezTo>
                  <a:pt x="10868" y="2094315"/>
                  <a:pt x="12370" y="2104656"/>
                  <a:pt x="18288" y="2112264"/>
                </a:cubicBezTo>
                <a:cubicBezTo>
                  <a:pt x="68319" y="2176589"/>
                  <a:pt x="57647" y="2155655"/>
                  <a:pt x="109728" y="2185416"/>
                </a:cubicBezTo>
                <a:cubicBezTo>
                  <a:pt x="119270" y="2190868"/>
                  <a:pt x="127330" y="2198789"/>
                  <a:pt x="137160" y="2203704"/>
                </a:cubicBezTo>
                <a:cubicBezTo>
                  <a:pt x="151841" y="2211045"/>
                  <a:pt x="168532" y="2214021"/>
                  <a:pt x="182880" y="2221992"/>
                </a:cubicBezTo>
                <a:cubicBezTo>
                  <a:pt x="196202" y="2229393"/>
                  <a:pt x="206224" y="2241863"/>
                  <a:pt x="219456" y="2249424"/>
                </a:cubicBezTo>
                <a:cubicBezTo>
                  <a:pt x="227825" y="2254206"/>
                  <a:pt x="237939" y="2254988"/>
                  <a:pt x="246888" y="2258568"/>
                </a:cubicBezTo>
                <a:cubicBezTo>
                  <a:pt x="268441" y="2267189"/>
                  <a:pt x="290134" y="2275619"/>
                  <a:pt x="310896" y="2286000"/>
                </a:cubicBezTo>
                <a:cubicBezTo>
                  <a:pt x="320726" y="2290915"/>
                  <a:pt x="328166" y="2300104"/>
                  <a:pt x="338328" y="2304288"/>
                </a:cubicBezTo>
                <a:cubicBezTo>
                  <a:pt x="380227" y="2321540"/>
                  <a:pt x="424696" y="2332159"/>
                  <a:pt x="466344" y="2350008"/>
                </a:cubicBezTo>
                <a:cubicBezTo>
                  <a:pt x="502719" y="2365597"/>
                  <a:pt x="529046" y="2380902"/>
                  <a:pt x="566928" y="2386584"/>
                </a:cubicBezTo>
                <a:cubicBezTo>
                  <a:pt x="615532" y="2393875"/>
                  <a:pt x="713232" y="2404872"/>
                  <a:pt x="713232" y="2404872"/>
                </a:cubicBezTo>
                <a:lnTo>
                  <a:pt x="1591056" y="2395728"/>
                </a:lnTo>
                <a:cubicBezTo>
                  <a:pt x="1603621" y="2395477"/>
                  <a:pt x="1615105" y="2387586"/>
                  <a:pt x="1627632" y="2386584"/>
                </a:cubicBezTo>
                <a:cubicBezTo>
                  <a:pt x="1691508" y="2381474"/>
                  <a:pt x="1755648" y="2380488"/>
                  <a:pt x="1819656" y="2377440"/>
                </a:cubicBezTo>
                <a:cubicBezTo>
                  <a:pt x="1925192" y="2351056"/>
                  <a:pt x="1809042" y="2377553"/>
                  <a:pt x="2048256" y="2359152"/>
                </a:cubicBezTo>
                <a:cubicBezTo>
                  <a:pt x="2063752" y="2357960"/>
                  <a:pt x="2078453" y="2350765"/>
                  <a:pt x="2093976" y="2350008"/>
                </a:cubicBezTo>
                <a:cubicBezTo>
                  <a:pt x="2300513" y="2339933"/>
                  <a:pt x="2361087" y="2340864"/>
                  <a:pt x="2523744" y="2340864"/>
                </a:cubicBezTo>
              </a:path>
            </a:pathLst>
          </a:custGeom>
          <a:noFill/>
          <a:ln w="9525" cap="flat" cmpd="sng">
            <a:solidFill>
              <a:srgbClr val="C00000"/>
            </a:solidFill>
            <a:prstDash val="sys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88024" y="1214800"/>
            <a:ext cx="4176464" cy="1015663"/>
            <a:chOff x="4788024" y="1214800"/>
            <a:chExt cx="4176464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1214800"/>
              <a:ext cx="4176464" cy="1015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Left child(</a:t>
              </a:r>
              <a:r>
                <a:rPr lang="en-US" sz="2000" dirty="0" err="1"/>
                <a:t>i</a:t>
              </a:r>
              <a:r>
                <a:rPr lang="en-US" sz="2000" dirty="0"/>
                <a:t>)   = at position </a:t>
              </a:r>
              <a:r>
                <a:rPr lang="en-US" sz="2000" dirty="0">
                  <a:latin typeface="Consolas" panose="020B0609020204030204" pitchFamily="49" charset="0"/>
                </a:rPr>
                <a:t>2i</a:t>
              </a:r>
            </a:p>
            <a:p>
              <a:r>
                <a:rPr lang="en-US" sz="2000" dirty="0"/>
                <a:t>Right child(</a:t>
              </a:r>
              <a:r>
                <a:rPr lang="en-US" sz="2000" dirty="0" err="1"/>
                <a:t>i</a:t>
              </a:r>
              <a:r>
                <a:rPr lang="en-US" sz="2000" dirty="0"/>
                <a:t>) = at position </a:t>
              </a:r>
              <a:r>
                <a:rPr lang="en-US" sz="2000" dirty="0">
                  <a:latin typeface="Consolas" panose="020B0609020204030204" pitchFamily="49" charset="0"/>
                </a:rPr>
                <a:t>2i + 1</a:t>
              </a:r>
            </a:p>
            <a:p>
              <a:r>
                <a:rPr lang="en-US" sz="2000" dirty="0"/>
                <a:t>Parent(</a:t>
              </a:r>
              <a:r>
                <a:rPr lang="en-US" sz="2000" dirty="0" err="1"/>
                <a:t>i</a:t>
              </a:r>
              <a:r>
                <a:rPr lang="en-US" sz="2000" dirty="0"/>
                <a:t>)       = at position</a:t>
              </a:r>
            </a:p>
          </p:txBody>
        </p:sp>
        <p:graphicFrame>
          <p:nvGraphicFramePr>
            <p:cNvPr id="13" name="Object 2"/>
            <p:cNvGraphicFramePr>
              <a:graphicFrameLocks noChangeAspect="1"/>
            </p:cNvGraphicFramePr>
            <p:nvPr/>
          </p:nvGraphicFramePr>
          <p:xfrm>
            <a:off x="7921339" y="1859615"/>
            <a:ext cx="69532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33160" imgH="266400" progId="Equation.3">
                    <p:embed/>
                  </p:oleObj>
                </mc:Choice>
                <mc:Fallback>
                  <p:oleObj name="Equation" r:id="rId4" imgW="53316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1339" y="1859615"/>
                          <a:ext cx="695325" cy="352425"/>
                        </a:xfrm>
                        <a:prstGeom prst="rect">
                          <a:avLst/>
                        </a:prstGeom>
                        <a:noFill/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1992573" y="5093317"/>
            <a:ext cx="3534770" cy="1281030"/>
            <a:chOff x="1992573" y="5093317"/>
            <a:chExt cx="3534770" cy="1281030"/>
          </a:xfrm>
        </p:grpSpPr>
        <p:sp>
          <p:nvSpPr>
            <p:cNvPr id="17" name="Freeform 16"/>
            <p:cNvSpPr/>
            <p:nvPr/>
          </p:nvSpPr>
          <p:spPr>
            <a:xfrm>
              <a:off x="3043451" y="5213445"/>
              <a:ext cx="2483892" cy="450671"/>
            </a:xfrm>
            <a:custGeom>
              <a:avLst/>
              <a:gdLst>
                <a:gd name="connsiteX0" fmla="*/ 0 w 2483892"/>
                <a:gd name="connsiteY0" fmla="*/ 54591 h 450671"/>
                <a:gd name="connsiteX1" fmla="*/ 859809 w 2483892"/>
                <a:gd name="connsiteY1" fmla="*/ 450376 h 450671"/>
                <a:gd name="connsiteX2" fmla="*/ 2483892 w 2483892"/>
                <a:gd name="connsiteY2" fmla="*/ 0 h 4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3892" h="450671">
                  <a:moveTo>
                    <a:pt x="0" y="54591"/>
                  </a:moveTo>
                  <a:cubicBezTo>
                    <a:pt x="222913" y="257033"/>
                    <a:pt x="445827" y="459475"/>
                    <a:pt x="859809" y="450376"/>
                  </a:cubicBezTo>
                  <a:cubicBezTo>
                    <a:pt x="1273791" y="441277"/>
                    <a:pt x="1878841" y="220638"/>
                    <a:pt x="2483892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88860" y="5240740"/>
              <a:ext cx="1951630" cy="764275"/>
            </a:xfrm>
            <a:custGeom>
              <a:avLst/>
              <a:gdLst>
                <a:gd name="connsiteX0" fmla="*/ 0 w 1951630"/>
                <a:gd name="connsiteY0" fmla="*/ 0 h 764275"/>
                <a:gd name="connsiteX1" fmla="*/ 641444 w 1951630"/>
                <a:gd name="connsiteY1" fmla="*/ 764275 h 764275"/>
                <a:gd name="connsiteX2" fmla="*/ 1951630 w 1951630"/>
                <a:gd name="connsiteY2" fmla="*/ 0 h 76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1630" h="764275">
                  <a:moveTo>
                    <a:pt x="0" y="0"/>
                  </a:moveTo>
                  <a:cubicBezTo>
                    <a:pt x="158086" y="382137"/>
                    <a:pt x="316172" y="764275"/>
                    <a:pt x="641444" y="764275"/>
                  </a:cubicBezTo>
                  <a:cubicBezTo>
                    <a:pt x="966716" y="764275"/>
                    <a:pt x="1459173" y="382137"/>
                    <a:pt x="1951630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92573" y="5281684"/>
              <a:ext cx="928048" cy="628004"/>
            </a:xfrm>
            <a:custGeom>
              <a:avLst/>
              <a:gdLst>
                <a:gd name="connsiteX0" fmla="*/ 928048 w 928048"/>
                <a:gd name="connsiteY0" fmla="*/ 0 h 628004"/>
                <a:gd name="connsiteX1" fmla="*/ 532263 w 928048"/>
                <a:gd name="connsiteY1" fmla="*/ 627797 h 628004"/>
                <a:gd name="connsiteX2" fmla="*/ 0 w 928048"/>
                <a:gd name="connsiteY2" fmla="*/ 54591 h 62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048" h="628004">
                  <a:moveTo>
                    <a:pt x="928048" y="0"/>
                  </a:moveTo>
                  <a:cubicBezTo>
                    <a:pt x="807493" y="309349"/>
                    <a:pt x="686938" y="618698"/>
                    <a:pt x="532263" y="627797"/>
                  </a:cubicBezTo>
                  <a:cubicBezTo>
                    <a:pt x="377588" y="636896"/>
                    <a:pt x="188794" y="345743"/>
                    <a:pt x="0" y="54591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60831" y="6005015"/>
              <a:ext cx="50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2i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0831" y="5298486"/>
              <a:ext cx="962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2i + 1</a:t>
              </a:r>
            </a:p>
          </p:txBody>
        </p:sp>
        <p:graphicFrame>
          <p:nvGraphicFramePr>
            <p:cNvPr id="22" name="Object 2"/>
            <p:cNvGraphicFramePr>
              <a:graphicFrameLocks noChangeAspect="1"/>
            </p:cNvGraphicFramePr>
            <p:nvPr/>
          </p:nvGraphicFramePr>
          <p:xfrm>
            <a:off x="2043113" y="5967413"/>
            <a:ext cx="728662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58720" imgH="253800" progId="Equation.3">
                    <p:embed/>
                  </p:oleObj>
                </mc:Choice>
                <mc:Fallback>
                  <p:oleObj name="Equation" r:id="rId6" imgW="5587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113" y="5967413"/>
                          <a:ext cx="728662" cy="336550"/>
                        </a:xfrm>
                        <a:prstGeom prst="rect">
                          <a:avLst/>
                        </a:prstGeom>
                        <a:noFill/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2613367" y="5093317"/>
              <a:ext cx="50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</a:rPr>
                <a:t>i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77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Of 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heap, both as a tree and in its array representation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6" name="Picture 11" descr="heap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622157" cy="37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02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4248150" cy="5112568"/>
          </a:xfrm>
        </p:spPr>
        <p:txBody>
          <a:bodyPr/>
          <a:lstStyle/>
          <a:p>
            <a:r>
              <a:rPr lang="en-US" dirty="0"/>
              <a:t>Hold jobs for a printer in order of length</a:t>
            </a:r>
          </a:p>
          <a:p>
            <a:r>
              <a:rPr lang="en-US" dirty="0"/>
              <a:t>Store packets on network routers in order of urgency</a:t>
            </a:r>
          </a:p>
          <a:p>
            <a:r>
              <a:rPr lang="en-US" dirty="0"/>
              <a:t>Ordering CPU jobs</a:t>
            </a:r>
          </a:p>
          <a:p>
            <a:r>
              <a:rPr lang="en-US" dirty="0"/>
              <a:t>Emergency room admission 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1079706"/>
            <a:ext cx="4968552" cy="530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9592" y="5427173"/>
            <a:ext cx="3910973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+mn-lt"/>
                <a:cs typeface="Arial" charset="0"/>
              </a:rPr>
              <a:t>The priority of processes in Windows may be set in the Windows Task Manager</a:t>
            </a:r>
          </a:p>
        </p:txBody>
      </p:sp>
    </p:spTree>
    <p:extLst>
      <p:ext uri="{BB962C8B-B14F-4D97-AF65-F5344CB8AC3E}">
        <p14:creationId xmlns:p14="http://schemas.microsoft.com/office/powerpoint/2010/main" val="49360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>
                <a:latin typeface="Consolas" panose="020B0609020204030204" pitchFamily="49" charset="0"/>
              </a:rPr>
              <a:t>insert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26 requires no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7" name="Picture 9" descr="heap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43468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561110"/>
              </p:ext>
            </p:extLst>
          </p:nvPr>
        </p:nvGraphicFramePr>
        <p:xfrm>
          <a:off x="4788024" y="4653136"/>
          <a:ext cx="648072" cy="29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253800" progId="Equation.3">
                  <p:embed/>
                </p:oleObj>
              </mc:Choice>
              <mc:Fallback>
                <p:oleObj name="Equation" r:id="rId3" imgW="558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653136"/>
                        <a:ext cx="648072" cy="29932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1960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>
                <a:latin typeface="Consolas" panose="020B0609020204030204" pitchFamily="49" charset="0"/>
              </a:rPr>
              <a:t>insert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8 requires a few percolations</a:t>
            </a:r>
          </a:p>
          <a:p>
            <a:pPr lvl="1"/>
            <a:r>
              <a:rPr lang="en-US" dirty="0"/>
              <a:t>Swap 8 and 23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7" name="Picture 9" descr="heap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43468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66399" y="5156066"/>
            <a:ext cx="40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66928" y="4005064"/>
            <a:ext cx="457200" cy="461665"/>
            <a:chOff x="5161712" y="4020159"/>
            <a:chExt cx="457200" cy="461665"/>
          </a:xfrm>
        </p:grpSpPr>
        <p:sp>
          <p:nvSpPr>
            <p:cNvPr id="9" name="Oval 8"/>
            <p:cNvSpPr/>
            <p:nvPr/>
          </p:nvSpPr>
          <p:spPr>
            <a:xfrm>
              <a:off x="5161712" y="4024624"/>
              <a:ext cx="457200" cy="4572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9315" y="4020159"/>
              <a:ext cx="409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 flipV="1">
            <a:off x="5132071" y="3758705"/>
            <a:ext cx="258241" cy="261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807725" y="5622878"/>
            <a:ext cx="2702257" cy="368576"/>
          </a:xfrm>
          <a:custGeom>
            <a:avLst/>
            <a:gdLst>
              <a:gd name="connsiteX0" fmla="*/ 2702257 w 2702257"/>
              <a:gd name="connsiteY0" fmla="*/ 0 h 368576"/>
              <a:gd name="connsiteX1" fmla="*/ 1787857 w 2702257"/>
              <a:gd name="connsiteY1" fmla="*/ 368489 h 368576"/>
              <a:gd name="connsiteX2" fmla="*/ 0 w 2702257"/>
              <a:gd name="connsiteY2" fmla="*/ 27295 h 36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257" h="368576">
                <a:moveTo>
                  <a:pt x="2702257" y="0"/>
                </a:moveTo>
                <a:cubicBezTo>
                  <a:pt x="2470245" y="181970"/>
                  <a:pt x="2238233" y="363940"/>
                  <a:pt x="1787857" y="368489"/>
                </a:cubicBezTo>
                <a:cubicBezTo>
                  <a:pt x="1337481" y="373038"/>
                  <a:pt x="668740" y="200166"/>
                  <a:pt x="0" y="2729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30422"/>
              </p:ext>
            </p:extLst>
          </p:nvPr>
        </p:nvGraphicFramePr>
        <p:xfrm>
          <a:off x="5718327" y="6060913"/>
          <a:ext cx="648072" cy="29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253800" progId="Equation.3">
                  <p:embed/>
                </p:oleObj>
              </mc:Choice>
              <mc:Fallback>
                <p:oleObj name="Equation" r:id="rId3" imgW="558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327" y="6060913"/>
                        <a:ext cx="648072" cy="29932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084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>
                <a:latin typeface="Consolas" panose="020B0609020204030204" pitchFamily="49" charset="0"/>
              </a:rPr>
              <a:t>insert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8 and 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9" name="Picture 9" descr="heap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75936"/>
            <a:ext cx="6632514" cy="378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299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>
                <a:latin typeface="Consolas" panose="020B0609020204030204" pitchFamily="49" charset="0"/>
              </a:rPr>
              <a:t>insert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8 is greater than its parent, so we are finished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7" name="Picture 9" descr="heap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70" y="1880852"/>
            <a:ext cx="6623899" cy="378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899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the top require copy of the last element to the top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15" name="Picture 5" descr="x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665272" cy="400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692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Percolate down</a:t>
            </a:r>
          </a:p>
          <a:p>
            <a:pPr lvl="1"/>
            <a:r>
              <a:rPr lang="en-US" dirty="0"/>
              <a:t>Compare Node 1 with its children:  Nodes 2 and 3</a:t>
            </a:r>
          </a:p>
          <a:p>
            <a:pPr lvl="1"/>
            <a:r>
              <a:rPr lang="en-US" dirty="0"/>
              <a:t>Swap 23 and 6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7" name="Picture 4" descr="x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84364"/>
            <a:ext cx="6249418" cy="375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9724" y="2130421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  = 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+ 1</a:t>
            </a:r>
          </a:p>
        </p:txBody>
      </p:sp>
    </p:spTree>
    <p:extLst>
      <p:ext uri="{BB962C8B-B14F-4D97-AF65-F5344CB8AC3E}">
        <p14:creationId xmlns:p14="http://schemas.microsoft.com/office/powerpoint/2010/main" val="1401129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Node 2 with its children:  Nodes 4 and 5</a:t>
            </a:r>
          </a:p>
          <a:p>
            <a:pPr lvl="1"/>
            <a:r>
              <a:rPr lang="en-US" dirty="0"/>
              <a:t>Swap 23 and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9" name="Picture 4" descr="x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81169"/>
            <a:ext cx="6401548" cy="38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12070" y="1927226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  = 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+ 1</a:t>
            </a:r>
          </a:p>
        </p:txBody>
      </p:sp>
    </p:spTree>
    <p:extLst>
      <p:ext uri="{BB962C8B-B14F-4D97-AF65-F5344CB8AC3E}">
        <p14:creationId xmlns:p14="http://schemas.microsoft.com/office/powerpoint/2010/main" val="77713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Node 4 with its children:  Nodes 8 and 9</a:t>
            </a:r>
          </a:p>
          <a:p>
            <a:pPr lvl="1"/>
            <a:r>
              <a:rPr lang="en-US" dirty="0"/>
              <a:t>Swap 23 and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8" name="Picture 9" descr="x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26526"/>
            <a:ext cx="6521256" cy="39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2068297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  = 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+ 1</a:t>
            </a:r>
          </a:p>
        </p:txBody>
      </p:sp>
    </p:spTree>
    <p:extLst>
      <p:ext uri="{BB962C8B-B14F-4D97-AF65-F5344CB8AC3E}">
        <p14:creationId xmlns:p14="http://schemas.microsoft.com/office/powerpoint/2010/main" val="3117248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children of Node 8 are beyond the end of the array:</a:t>
            </a:r>
          </a:p>
          <a:p>
            <a:pPr lvl="1"/>
            <a:r>
              <a:rPr lang="en-US" dirty="0"/>
              <a:t>Stop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11" name="Picture 4" descr="x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80" y="2068297"/>
            <a:ext cx="6281840" cy="37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1712784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  = 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+ 1</a:t>
            </a:r>
          </a:p>
        </p:txBody>
      </p:sp>
    </p:spTree>
    <p:extLst>
      <p:ext uri="{BB962C8B-B14F-4D97-AF65-F5344CB8AC3E}">
        <p14:creationId xmlns:p14="http://schemas.microsoft.com/office/powerpoint/2010/main" val="2491455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operation</a:t>
            </a:r>
          </a:p>
          <a:p>
            <a:pPr lvl="1"/>
            <a:r>
              <a:rPr lang="en-US" dirty="0"/>
              <a:t>Worst case: Inserting an element less than the root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</a:t>
            </a:r>
          </a:p>
          <a:p>
            <a:pPr lvl="1"/>
            <a:r>
              <a:rPr lang="en-US" dirty="0"/>
              <a:t>Best case: Inserting an element greater than any other element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O(1)</a:t>
            </a:r>
          </a:p>
          <a:p>
            <a:pPr lvl="1"/>
            <a:r>
              <a:rPr lang="en-US" dirty="0"/>
              <a:t>Average case: </a:t>
            </a:r>
            <a:r>
              <a:rPr lang="en-US" dirty="0">
                <a:latin typeface="Consolas" panose="020B0609020204030204" pitchFamily="49" charset="0"/>
              </a:rPr>
              <a:t>O(1)</a:t>
            </a:r>
          </a:p>
          <a:p>
            <a:pPr lvl="2"/>
            <a:r>
              <a:rPr lang="en-US" dirty="0"/>
              <a:t>Why ?</a:t>
            </a:r>
          </a:p>
          <a:p>
            <a:pPr lvl="2"/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deleteMin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operation</a:t>
            </a:r>
          </a:p>
          <a:p>
            <a:pPr lvl="1"/>
            <a:r>
              <a:rPr lang="en-US" dirty="0"/>
              <a:t>Replacing the top element is </a:t>
            </a:r>
            <a:r>
              <a:rPr lang="en-US" dirty="0">
                <a:latin typeface="Consolas" panose="020B0609020204030204" pitchFamily="49" charset="0"/>
              </a:rPr>
              <a:t>O(1)</a:t>
            </a:r>
          </a:p>
          <a:p>
            <a:pPr lvl="1"/>
            <a:r>
              <a:rPr lang="en-US" dirty="0"/>
              <a:t>Percolate down the top object is </a:t>
            </a:r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</a:t>
            </a:r>
          </a:p>
          <a:p>
            <a:pPr lvl="1"/>
            <a:r>
              <a:rPr lang="en-US" dirty="0"/>
              <a:t>We copy something that is already in the lowest depth</a:t>
            </a:r>
          </a:p>
          <a:p>
            <a:pPr lvl="2"/>
            <a:r>
              <a:rPr lang="en-US" dirty="0"/>
              <a:t>It will likely be moved back to the lowest depth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0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ADT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(i.e., </a:t>
            </a:r>
            <a:r>
              <a:rPr lang="en-US" dirty="0" err="1"/>
              <a:t>enqueue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Dynamic insert</a:t>
            </a:r>
          </a:p>
          <a:p>
            <a:pPr lvl="1"/>
            <a:r>
              <a:rPr lang="en-US" dirty="0"/>
              <a:t>Specification of a priority level (0-high, 1,2.. Low)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deleteMin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(i.e., </a:t>
            </a:r>
            <a:r>
              <a:rPr lang="en-US" dirty="0" err="1"/>
              <a:t>dequeue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current “highest priority” element in the queue </a:t>
            </a:r>
          </a:p>
          <a:p>
            <a:pPr lvl="2"/>
            <a:r>
              <a:rPr lang="en-US" dirty="0"/>
              <a:t>Element with the minimum priority level</a:t>
            </a:r>
          </a:p>
          <a:p>
            <a:pPr lvl="1"/>
            <a:r>
              <a:rPr lang="en-US" dirty="0"/>
              <a:t>Deletes that element from the queue</a:t>
            </a:r>
          </a:p>
          <a:p>
            <a:pPr lvl="1"/>
            <a:endParaRPr lang="en-US" dirty="0"/>
          </a:p>
          <a:p>
            <a:r>
              <a:rPr lang="en-US" dirty="0"/>
              <a:t>Performance goal is to make the run time of each operation as close to </a:t>
            </a:r>
            <a:r>
              <a:rPr lang="en-US" dirty="0">
                <a:latin typeface="Consolas" panose="020B0609020204030204" pitchFamily="49" charset="0"/>
              </a:rPr>
              <a:t>O(1) </a:t>
            </a:r>
            <a:r>
              <a:rPr lang="en-US" dirty="0"/>
              <a:t>as possible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05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all N elements are all available upfront?</a:t>
            </a:r>
          </a:p>
          <a:p>
            <a:pPr lvl="1"/>
            <a:r>
              <a:rPr lang="en-US" dirty="0"/>
              <a:t>Construct heap from initial set of N items</a:t>
            </a:r>
          </a:p>
          <a:p>
            <a:endParaRPr lang="en-US" dirty="0"/>
          </a:p>
          <a:p>
            <a:r>
              <a:rPr lang="en-US" dirty="0"/>
              <a:t>Solution 1 (insert method)</a:t>
            </a:r>
          </a:p>
          <a:p>
            <a:pPr lvl="1"/>
            <a:r>
              <a:rPr lang="en-US" dirty="0"/>
              <a:t>Perform N inserts </a:t>
            </a:r>
          </a:p>
          <a:p>
            <a:endParaRPr lang="en-US" dirty="0"/>
          </a:p>
          <a:p>
            <a:r>
              <a:rPr lang="en-US" dirty="0"/>
              <a:t>Solution 2 (</a:t>
            </a:r>
            <a:r>
              <a:rPr lang="en-US" dirty="0" err="1"/>
              <a:t>BuildHeap</a:t>
            </a:r>
            <a:r>
              <a:rPr lang="en-US" dirty="0"/>
              <a:t> method)</a:t>
            </a:r>
          </a:p>
          <a:p>
            <a:pPr lvl="1"/>
            <a:r>
              <a:rPr lang="en-US" dirty="0"/>
              <a:t>Randomly populate initial heap with structure property</a:t>
            </a:r>
          </a:p>
          <a:p>
            <a:pPr lvl="1"/>
            <a:r>
              <a:rPr lang="en-US" dirty="0"/>
              <a:t>Perform a percolate-down from each internal node </a:t>
            </a:r>
          </a:p>
          <a:p>
            <a:pPr lvl="2"/>
            <a:r>
              <a:rPr lang="en-US" dirty="0"/>
              <a:t>To take care of heap order property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80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priority levels</a:t>
            </a:r>
          </a:p>
          <a:p>
            <a:pPr lvl="1"/>
            <a:r>
              <a:rPr lang="en-US" dirty="0"/>
              <a:t>{ 150, 80, 40, 30, 10, 70, 110, 100, 20, 90, 60, 50, 120, 140, 130 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7628"/>
            <a:ext cx="4676190" cy="2809524"/>
          </a:xfrm>
          <a:prstGeom prst="rect">
            <a:avLst/>
          </a:prstGeom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1560" y="5110557"/>
            <a:ext cx="492929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</a:rPr>
              <a:t>Arbitrarily assign elements to heap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</a:rPr>
              <a:t>Structure property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</a:rPr>
              <a:t>Heap order property violated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</a:rPr>
              <a:t>Leaves are all valid heaps (implicit)</a:t>
            </a:r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611560" y="4105063"/>
            <a:ext cx="5256584" cy="1005494"/>
          </a:xfrm>
          <a:custGeom>
            <a:avLst/>
            <a:gdLst>
              <a:gd name="T0" fmla="*/ 2147483647 w 2850"/>
              <a:gd name="T1" fmla="*/ 2147483647 h 549"/>
              <a:gd name="T2" fmla="*/ 2147483647 w 2850"/>
              <a:gd name="T3" fmla="*/ 2147483647 h 549"/>
              <a:gd name="T4" fmla="*/ 2147483647 w 2850"/>
              <a:gd name="T5" fmla="*/ 2147483647 h 549"/>
              <a:gd name="T6" fmla="*/ 2147483647 w 2850"/>
              <a:gd name="T7" fmla="*/ 2147483647 h 549"/>
              <a:gd name="T8" fmla="*/ 2147483647 w 2850"/>
              <a:gd name="T9" fmla="*/ 2147483647 h 549"/>
              <a:gd name="T10" fmla="*/ 2147483647 w 2850"/>
              <a:gd name="T11" fmla="*/ 2147483647 h 549"/>
              <a:gd name="T12" fmla="*/ 2147483647 w 2850"/>
              <a:gd name="T13" fmla="*/ 2147483647 h 549"/>
              <a:gd name="T14" fmla="*/ 2147483647 w 2850"/>
              <a:gd name="T15" fmla="*/ 2147483647 h 549"/>
              <a:gd name="T16" fmla="*/ 2147483647 w 2850"/>
              <a:gd name="T17" fmla="*/ 2147483647 h 549"/>
              <a:gd name="T18" fmla="*/ 2147483647 w 2850"/>
              <a:gd name="T19" fmla="*/ 2147483647 h 549"/>
              <a:gd name="T20" fmla="*/ 2147483647 w 2850"/>
              <a:gd name="T21" fmla="*/ 2147483647 h 549"/>
              <a:gd name="T22" fmla="*/ 2147483647 w 2850"/>
              <a:gd name="T23" fmla="*/ 2147483647 h 549"/>
              <a:gd name="T24" fmla="*/ 2147483647 w 2850"/>
              <a:gd name="T25" fmla="*/ 2147483647 h 549"/>
              <a:gd name="T26" fmla="*/ 2147483647 w 2850"/>
              <a:gd name="T27" fmla="*/ 2147483647 h 549"/>
              <a:gd name="T28" fmla="*/ 2147483647 w 2850"/>
              <a:gd name="T29" fmla="*/ 2147483647 h 549"/>
              <a:gd name="T30" fmla="*/ 2147483647 w 2850"/>
              <a:gd name="T31" fmla="*/ 2147483647 h 549"/>
              <a:gd name="T32" fmla="*/ 2147483647 w 2850"/>
              <a:gd name="T33" fmla="*/ 2147483647 h 549"/>
              <a:gd name="T34" fmla="*/ 2147483647 w 2850"/>
              <a:gd name="T35" fmla="*/ 2147483647 h 549"/>
              <a:gd name="T36" fmla="*/ 2147483647 w 2850"/>
              <a:gd name="T37" fmla="*/ 2147483647 h 549"/>
              <a:gd name="T38" fmla="*/ 2147483647 w 2850"/>
              <a:gd name="T39" fmla="*/ 2147483647 h 549"/>
              <a:gd name="T40" fmla="*/ 2147483647 w 2850"/>
              <a:gd name="T41" fmla="*/ 2147483647 h 549"/>
              <a:gd name="T42" fmla="*/ 2147483647 w 2850"/>
              <a:gd name="T43" fmla="*/ 2147483647 h 549"/>
              <a:gd name="T44" fmla="*/ 2147483647 w 2850"/>
              <a:gd name="T45" fmla="*/ 2147483647 h 549"/>
              <a:gd name="T46" fmla="*/ 2147483647 w 2850"/>
              <a:gd name="T47" fmla="*/ 2147483647 h 549"/>
              <a:gd name="T48" fmla="*/ 2147483647 w 2850"/>
              <a:gd name="T49" fmla="*/ 2147483647 h 549"/>
              <a:gd name="T50" fmla="*/ 2147483647 w 2850"/>
              <a:gd name="T51" fmla="*/ 2147483647 h 549"/>
              <a:gd name="T52" fmla="*/ 2147483647 w 2850"/>
              <a:gd name="T53" fmla="*/ 2147483647 h 549"/>
              <a:gd name="T54" fmla="*/ 2147483647 w 2850"/>
              <a:gd name="T55" fmla="*/ 2147483647 h 549"/>
              <a:gd name="T56" fmla="*/ 2147483647 w 2850"/>
              <a:gd name="T57" fmla="*/ 2147483647 h 549"/>
              <a:gd name="T58" fmla="*/ 2147483647 w 2850"/>
              <a:gd name="T59" fmla="*/ 2147483647 h 549"/>
              <a:gd name="T60" fmla="*/ 2147483647 w 2850"/>
              <a:gd name="T61" fmla="*/ 2147483647 h 549"/>
              <a:gd name="T62" fmla="*/ 2147483647 w 2850"/>
              <a:gd name="T63" fmla="*/ 2147483647 h 549"/>
              <a:gd name="T64" fmla="*/ 2147483647 w 2850"/>
              <a:gd name="T65" fmla="*/ 2147483647 h 549"/>
              <a:gd name="T66" fmla="*/ 2147483647 w 2850"/>
              <a:gd name="T67" fmla="*/ 2147483647 h 549"/>
              <a:gd name="T68" fmla="*/ 2147483647 w 2850"/>
              <a:gd name="T69" fmla="*/ 2147483647 h 549"/>
              <a:gd name="T70" fmla="*/ 2147483647 w 2850"/>
              <a:gd name="T71" fmla="*/ 2147483647 h 549"/>
              <a:gd name="T72" fmla="*/ 2147483647 w 2850"/>
              <a:gd name="T73" fmla="*/ 2147483647 h 5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50"/>
              <a:gd name="T112" fmla="*/ 0 h 549"/>
              <a:gd name="T113" fmla="*/ 2850 w 2850"/>
              <a:gd name="T114" fmla="*/ 549 h 54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50" h="549">
                <a:moveTo>
                  <a:pt x="2850" y="40"/>
                </a:moveTo>
                <a:cubicBezTo>
                  <a:pt x="2758" y="100"/>
                  <a:pt x="2831" y="58"/>
                  <a:pt x="2574" y="47"/>
                </a:cubicBezTo>
                <a:cubicBezTo>
                  <a:pt x="2465" y="42"/>
                  <a:pt x="2356" y="23"/>
                  <a:pt x="2247" y="18"/>
                </a:cubicBezTo>
                <a:cubicBezTo>
                  <a:pt x="2192" y="0"/>
                  <a:pt x="2101" y="31"/>
                  <a:pt x="2050" y="54"/>
                </a:cubicBezTo>
                <a:cubicBezTo>
                  <a:pt x="2027" y="64"/>
                  <a:pt x="2009" y="85"/>
                  <a:pt x="1985" y="91"/>
                </a:cubicBezTo>
                <a:cubicBezTo>
                  <a:pt x="1956" y="97"/>
                  <a:pt x="1927" y="95"/>
                  <a:pt x="1898" y="98"/>
                </a:cubicBezTo>
                <a:cubicBezTo>
                  <a:pt x="1859" y="95"/>
                  <a:pt x="1819" y="96"/>
                  <a:pt x="1781" y="91"/>
                </a:cubicBezTo>
                <a:cubicBezTo>
                  <a:pt x="1752" y="86"/>
                  <a:pt x="1734" y="56"/>
                  <a:pt x="1709" y="47"/>
                </a:cubicBezTo>
                <a:cubicBezTo>
                  <a:pt x="1690" y="39"/>
                  <a:pt x="1669" y="38"/>
                  <a:pt x="1650" y="32"/>
                </a:cubicBezTo>
                <a:cubicBezTo>
                  <a:pt x="1559" y="42"/>
                  <a:pt x="1474" y="35"/>
                  <a:pt x="1389" y="3"/>
                </a:cubicBezTo>
                <a:cubicBezTo>
                  <a:pt x="1367" y="7"/>
                  <a:pt x="1320" y="18"/>
                  <a:pt x="1301" y="18"/>
                </a:cubicBezTo>
                <a:cubicBezTo>
                  <a:pt x="1254" y="16"/>
                  <a:pt x="1163" y="3"/>
                  <a:pt x="1163" y="3"/>
                </a:cubicBezTo>
                <a:cubicBezTo>
                  <a:pt x="1027" y="7"/>
                  <a:pt x="890" y="1"/>
                  <a:pt x="756" y="18"/>
                </a:cubicBezTo>
                <a:cubicBezTo>
                  <a:pt x="745" y="19"/>
                  <a:pt x="737" y="29"/>
                  <a:pt x="727" y="32"/>
                </a:cubicBezTo>
                <a:cubicBezTo>
                  <a:pt x="703" y="37"/>
                  <a:pt x="678" y="37"/>
                  <a:pt x="654" y="40"/>
                </a:cubicBezTo>
                <a:cubicBezTo>
                  <a:pt x="616" y="51"/>
                  <a:pt x="581" y="44"/>
                  <a:pt x="545" y="32"/>
                </a:cubicBezTo>
                <a:cubicBezTo>
                  <a:pt x="530" y="27"/>
                  <a:pt x="515" y="22"/>
                  <a:pt x="501" y="18"/>
                </a:cubicBezTo>
                <a:cubicBezTo>
                  <a:pt x="493" y="15"/>
                  <a:pt x="480" y="11"/>
                  <a:pt x="480" y="11"/>
                </a:cubicBezTo>
                <a:cubicBezTo>
                  <a:pt x="350" y="23"/>
                  <a:pt x="223" y="40"/>
                  <a:pt x="94" y="47"/>
                </a:cubicBezTo>
                <a:cubicBezTo>
                  <a:pt x="61" y="57"/>
                  <a:pt x="69" y="71"/>
                  <a:pt x="43" y="98"/>
                </a:cubicBezTo>
                <a:cubicBezTo>
                  <a:pt x="17" y="150"/>
                  <a:pt x="0" y="235"/>
                  <a:pt x="58" y="272"/>
                </a:cubicBezTo>
                <a:cubicBezTo>
                  <a:pt x="77" y="333"/>
                  <a:pt x="159" y="374"/>
                  <a:pt x="218" y="389"/>
                </a:cubicBezTo>
                <a:cubicBezTo>
                  <a:pt x="268" y="420"/>
                  <a:pt x="322" y="424"/>
                  <a:pt x="378" y="440"/>
                </a:cubicBezTo>
                <a:cubicBezTo>
                  <a:pt x="400" y="454"/>
                  <a:pt x="424" y="464"/>
                  <a:pt x="450" y="469"/>
                </a:cubicBezTo>
                <a:cubicBezTo>
                  <a:pt x="479" y="474"/>
                  <a:pt x="538" y="483"/>
                  <a:pt x="538" y="483"/>
                </a:cubicBezTo>
                <a:cubicBezTo>
                  <a:pt x="785" y="478"/>
                  <a:pt x="905" y="469"/>
                  <a:pt x="1134" y="483"/>
                </a:cubicBezTo>
                <a:cubicBezTo>
                  <a:pt x="1216" y="487"/>
                  <a:pt x="1298" y="519"/>
                  <a:pt x="1381" y="527"/>
                </a:cubicBezTo>
                <a:cubicBezTo>
                  <a:pt x="1484" y="536"/>
                  <a:pt x="1589" y="542"/>
                  <a:pt x="1694" y="549"/>
                </a:cubicBezTo>
                <a:cubicBezTo>
                  <a:pt x="1865" y="542"/>
                  <a:pt x="2032" y="523"/>
                  <a:pt x="2203" y="512"/>
                </a:cubicBezTo>
                <a:cubicBezTo>
                  <a:pt x="2241" y="502"/>
                  <a:pt x="2280" y="496"/>
                  <a:pt x="2320" y="491"/>
                </a:cubicBezTo>
                <a:cubicBezTo>
                  <a:pt x="2369" y="472"/>
                  <a:pt x="2306" y="494"/>
                  <a:pt x="2378" y="476"/>
                </a:cubicBezTo>
                <a:cubicBezTo>
                  <a:pt x="2392" y="472"/>
                  <a:pt x="2421" y="462"/>
                  <a:pt x="2421" y="462"/>
                </a:cubicBezTo>
                <a:cubicBezTo>
                  <a:pt x="2454" y="438"/>
                  <a:pt x="2498" y="423"/>
                  <a:pt x="2538" y="411"/>
                </a:cubicBezTo>
                <a:cubicBezTo>
                  <a:pt x="2574" y="385"/>
                  <a:pt x="2625" y="386"/>
                  <a:pt x="2669" y="374"/>
                </a:cubicBezTo>
                <a:cubicBezTo>
                  <a:pt x="2710" y="332"/>
                  <a:pt x="2742" y="289"/>
                  <a:pt x="2792" y="258"/>
                </a:cubicBezTo>
                <a:cubicBezTo>
                  <a:pt x="2829" y="202"/>
                  <a:pt x="2803" y="188"/>
                  <a:pt x="2821" y="105"/>
                </a:cubicBezTo>
                <a:cubicBezTo>
                  <a:pt x="2825" y="81"/>
                  <a:pt x="2840" y="61"/>
                  <a:pt x="2850" y="40"/>
                </a:cubicBezTo>
                <a:close/>
              </a:path>
            </a:pathLst>
          </a:custGeom>
          <a:noFill/>
          <a:ln w="25400" cap="flat">
            <a:solidFill>
              <a:srgbClr val="00206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5"/>
          <p:cNvSpPr>
            <a:spLocks/>
          </p:cNvSpPr>
          <p:nvPr/>
        </p:nvSpPr>
        <p:spPr bwMode="auto">
          <a:xfrm>
            <a:off x="6454201" y="3636217"/>
            <a:ext cx="1781175" cy="925512"/>
          </a:xfrm>
          <a:prstGeom prst="borderCallout2">
            <a:avLst>
              <a:gd name="adj1" fmla="val 12352"/>
              <a:gd name="adj2" fmla="val -4278"/>
              <a:gd name="adj3" fmla="val 12352"/>
              <a:gd name="adj4" fmla="val -30750"/>
              <a:gd name="adj5" fmla="val 71356"/>
              <a:gd name="adj6" fmla="val -58111"/>
            </a:avLst>
          </a:prstGeom>
          <a:noFill/>
          <a:ln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Leaves are all valid heaps (implicitly)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10469" y="5014752"/>
            <a:ext cx="3068637" cy="11906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800" dirty="0"/>
              <a:t>So, let us look at each internal node,</a:t>
            </a:r>
            <a:br>
              <a:rPr lang="en-US" sz="1800" dirty="0"/>
            </a:br>
            <a:r>
              <a:rPr lang="en-US" sz="1800" dirty="0"/>
              <a:t>from bottom to top, </a:t>
            </a:r>
            <a:br>
              <a:rPr lang="en-US" sz="1800" dirty="0"/>
            </a:br>
            <a:r>
              <a:rPr lang="en-US" sz="1800" dirty="0"/>
              <a:t>and fix if necessary</a:t>
            </a:r>
          </a:p>
        </p:txBody>
      </p:sp>
    </p:spTree>
    <p:extLst>
      <p:ext uri="{BB962C8B-B14F-4D97-AF65-F5344CB8AC3E}">
        <p14:creationId xmlns:p14="http://schemas.microsoft.com/office/powerpoint/2010/main" val="27059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05" y="2132856"/>
            <a:ext cx="5335139" cy="32403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028016" y="3833752"/>
            <a:ext cx="731520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6759536" y="2233071"/>
            <a:ext cx="1201738" cy="609600"/>
          </a:xfrm>
          <a:prstGeom prst="borderCallout2">
            <a:avLst>
              <a:gd name="adj1" fmla="val 18750"/>
              <a:gd name="adj2" fmla="val -6343"/>
              <a:gd name="adj3" fmla="val 18750"/>
              <a:gd name="adj4" fmla="val -12153"/>
              <a:gd name="adj5" fmla="val 266127"/>
              <a:gd name="adj6" fmla="val -30723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Nothing to do</a:t>
            </a:r>
          </a:p>
        </p:txBody>
      </p:sp>
    </p:spTree>
    <p:extLst>
      <p:ext uri="{BB962C8B-B14F-4D97-AF65-F5344CB8AC3E}">
        <p14:creationId xmlns:p14="http://schemas.microsoft.com/office/powerpoint/2010/main" val="177069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82" y="1980132"/>
            <a:ext cx="5396950" cy="3240360"/>
          </a:xfrm>
          <a:prstGeom prst="rect">
            <a:avLst/>
          </a:prstGeom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19088" y="3681028"/>
            <a:ext cx="731520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6042025" y="1569032"/>
            <a:ext cx="1381125" cy="663972"/>
          </a:xfrm>
          <a:prstGeom prst="borderCallout2">
            <a:avLst>
              <a:gd name="adj1" fmla="val 9986"/>
              <a:gd name="adj2" fmla="val -6343"/>
              <a:gd name="adj3" fmla="val 9986"/>
              <a:gd name="adj4" fmla="val -12153"/>
              <a:gd name="adj5" fmla="val 304606"/>
              <a:gd name="adj6" fmla="val -64675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Swap with left child</a:t>
            </a:r>
          </a:p>
        </p:txBody>
      </p:sp>
    </p:spTree>
    <p:extLst>
      <p:ext uri="{BB962C8B-B14F-4D97-AF65-F5344CB8AC3E}">
        <p14:creationId xmlns:p14="http://schemas.microsoft.com/office/powerpoint/2010/main" val="241631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99" y="1844824"/>
            <a:ext cx="5729711" cy="34563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51632" y="3672320"/>
            <a:ext cx="731520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5724128" y="1903041"/>
            <a:ext cx="1201738" cy="609600"/>
          </a:xfrm>
          <a:prstGeom prst="borderCallout2">
            <a:avLst>
              <a:gd name="adj1" fmla="val 18750"/>
              <a:gd name="adj2" fmla="val -6343"/>
              <a:gd name="adj3" fmla="val 18750"/>
              <a:gd name="adj4" fmla="val -51653"/>
              <a:gd name="adj5" fmla="val 299154"/>
              <a:gd name="adj6" fmla="val -141094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Nothing to do</a:t>
            </a:r>
          </a:p>
        </p:txBody>
      </p:sp>
    </p:spTree>
    <p:extLst>
      <p:ext uri="{BB962C8B-B14F-4D97-AF65-F5344CB8AC3E}">
        <p14:creationId xmlns:p14="http://schemas.microsoft.com/office/powerpoint/2010/main" val="25103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19904"/>
            <a:ext cx="5328592" cy="32406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191968" y="3707442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2461219" y="1420636"/>
            <a:ext cx="1201738" cy="962025"/>
          </a:xfrm>
          <a:prstGeom prst="borderCallout2">
            <a:avLst>
              <a:gd name="adj1" fmla="val 11880"/>
              <a:gd name="adj2" fmla="val -6343"/>
              <a:gd name="adj3" fmla="val 11880"/>
              <a:gd name="adj4" fmla="val -81375"/>
              <a:gd name="adj5" fmla="val 226665"/>
              <a:gd name="adj6" fmla="val -8928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Swap with right child</a:t>
            </a:r>
          </a:p>
        </p:txBody>
      </p:sp>
    </p:spTree>
    <p:extLst>
      <p:ext uri="{BB962C8B-B14F-4D97-AF65-F5344CB8AC3E}">
        <p14:creationId xmlns:p14="http://schemas.microsoft.com/office/powerpoint/2010/main" val="16197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5415303" cy="33316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480808" y="2821872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6300192" y="1844824"/>
            <a:ext cx="1201738" cy="609600"/>
          </a:xfrm>
          <a:prstGeom prst="borderCallout2">
            <a:avLst>
              <a:gd name="adj1" fmla="val 18750"/>
              <a:gd name="adj2" fmla="val -6343"/>
              <a:gd name="adj3" fmla="val 18750"/>
              <a:gd name="adj4" fmla="val -19023"/>
              <a:gd name="adj5" fmla="val 157292"/>
              <a:gd name="adj6" fmla="val -32231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Nothing to do</a:t>
            </a:r>
          </a:p>
        </p:txBody>
      </p:sp>
    </p:spTree>
    <p:extLst>
      <p:ext uri="{BB962C8B-B14F-4D97-AF65-F5344CB8AC3E}">
        <p14:creationId xmlns:p14="http://schemas.microsoft.com/office/powerpoint/2010/main" val="41160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5578496" cy="340402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726482" y="2719779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38637" y="3646381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9" name="AutoShape 10"/>
          <p:cNvSpPr>
            <a:spLocks/>
          </p:cNvSpPr>
          <p:nvPr/>
        </p:nvSpPr>
        <p:spPr bwMode="auto">
          <a:xfrm>
            <a:off x="5688646" y="1336526"/>
            <a:ext cx="2339738" cy="762893"/>
          </a:xfrm>
          <a:prstGeom prst="borderCallout2">
            <a:avLst>
              <a:gd name="adj1" fmla="val 8519"/>
              <a:gd name="adj2" fmla="val -4653"/>
              <a:gd name="adj3" fmla="val 9862"/>
              <a:gd name="adj4" fmla="val -70351"/>
              <a:gd name="adj5" fmla="val 173614"/>
              <a:gd name="adj6" fmla="val -1101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Swap with right child and  then with 60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793560" y="4579568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2696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688632" cy="3464682"/>
          </a:xfrm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12767" y="1761376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11" name="Freeform 10"/>
          <p:cNvSpPr/>
          <p:nvPr/>
        </p:nvSpPr>
        <p:spPr>
          <a:xfrm>
            <a:off x="2775486" y="2593075"/>
            <a:ext cx="1468968" cy="2115403"/>
          </a:xfrm>
          <a:custGeom>
            <a:avLst/>
            <a:gdLst>
              <a:gd name="connsiteX0" fmla="*/ 1468968 w 1468968"/>
              <a:gd name="connsiteY0" fmla="*/ 0 h 2115403"/>
              <a:gd name="connsiteX1" fmla="*/ 431738 w 1468968"/>
              <a:gd name="connsiteY1" fmla="*/ 859809 h 2115403"/>
              <a:gd name="connsiteX2" fmla="*/ 22305 w 1468968"/>
              <a:gd name="connsiteY2" fmla="*/ 1555844 h 2115403"/>
              <a:gd name="connsiteX3" fmla="*/ 90544 w 1468968"/>
              <a:gd name="connsiteY3" fmla="*/ 2115403 h 211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968" h="2115403">
                <a:moveTo>
                  <a:pt x="1468968" y="0"/>
                </a:moveTo>
                <a:cubicBezTo>
                  <a:pt x="1070908" y="300251"/>
                  <a:pt x="672848" y="600502"/>
                  <a:pt x="431738" y="859809"/>
                </a:cubicBezTo>
                <a:cubicBezTo>
                  <a:pt x="190627" y="1119116"/>
                  <a:pt x="79171" y="1346578"/>
                  <a:pt x="22305" y="1555844"/>
                </a:cubicBezTo>
                <a:cubicBezTo>
                  <a:pt x="-34561" y="1765110"/>
                  <a:pt x="27991" y="1940256"/>
                  <a:pt x="90544" y="2115403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706577" cy="34613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842819" y="5438634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Final Heap</a:t>
            </a:r>
          </a:p>
        </p:txBody>
      </p:sp>
    </p:spTree>
    <p:extLst>
      <p:ext uri="{BB962C8B-B14F-4D97-AF65-F5344CB8AC3E}">
        <p14:creationId xmlns:p14="http://schemas.microsoft.com/office/powerpoint/2010/main" val="324891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411760" y="2908046"/>
            <a:ext cx="3200400" cy="1600200"/>
            <a:chOff x="1200" y="2112"/>
            <a:chExt cx="2016" cy="100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00" y="2208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7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592" y="2208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200" y="2112"/>
              <a:ext cx="2016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97498" y="2168271"/>
            <a:ext cx="366712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316635" y="2158746"/>
            <a:ext cx="366713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892898" y="1887284"/>
            <a:ext cx="366712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770660" y="2376234"/>
            <a:ext cx="366713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13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691410" y="1996821"/>
            <a:ext cx="366713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19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731098" y="2463546"/>
            <a:ext cx="366712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07085" y="1712659"/>
            <a:ext cx="366713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40560" y="2708021"/>
            <a:ext cx="366713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22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197573" y="2723896"/>
            <a:ext cx="366712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11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969098" y="4405059"/>
            <a:ext cx="7937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031010" y="4601909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deleteMin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807173" y="5170234"/>
            <a:ext cx="366712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504085" y="5142494"/>
            <a:ext cx="3070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/>
              <a:t>Dequeues</a:t>
            </a:r>
            <a:r>
              <a:rPr lang="en-US" sz="1800" dirty="0"/>
              <a:t> the next element </a:t>
            </a:r>
            <a:br>
              <a:rPr lang="en-US" sz="1800" dirty="0"/>
            </a:br>
            <a:r>
              <a:rPr lang="en-US" sz="1800" dirty="0"/>
              <a:t>  with the highest priority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026248" y="2968371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056410" y="3050921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insert()</a:t>
            </a:r>
          </a:p>
        </p:txBody>
      </p:sp>
    </p:spTree>
    <p:extLst>
      <p:ext uri="{BB962C8B-B14F-4D97-AF65-F5344CB8AC3E}">
        <p14:creationId xmlns:p14="http://schemas.microsoft.com/office/powerpoint/2010/main" val="2483898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7F40-817F-0A51-F9E1-9D12AEE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2225-34EB-C25D-6F0A-22A3DB8B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function </a:t>
            </a:r>
            <a:r>
              <a:rPr lang="en-US" dirty="0" err="1"/>
              <a:t>isHeap</a:t>
            </a:r>
            <a:r>
              <a:rPr lang="en-US" dirty="0"/>
              <a:t> that reads in the level-order (see slide notes) traversal of a binary tree from a file and returns true if the tree is a valid binary min-heap, i.e. the min-heap property is satisfied. </a:t>
            </a:r>
          </a:p>
          <a:p>
            <a:r>
              <a:rPr lang="en-US" dirty="0"/>
              <a:t>Heap property: the root is smaller than its left and right child, and both left and right subtrees are min heaps too.</a:t>
            </a:r>
          </a:p>
          <a:p>
            <a:r>
              <a:rPr lang="en-US" dirty="0"/>
              <a:t>Test your code by passing in a binary tree that is a min-heap and another binary tree that is not a min-heap.</a:t>
            </a:r>
          </a:p>
          <a:p>
            <a:r>
              <a:rPr lang="en-US" dirty="0"/>
              <a:t>Submit (a) your code and both files and (b) a report that includes: </a:t>
            </a:r>
          </a:p>
          <a:p>
            <a:r>
              <a:rPr lang="en-US" dirty="0"/>
              <a:t>A screenshot of the first (min-heap) file you pass</a:t>
            </a:r>
          </a:p>
          <a:p>
            <a:r>
              <a:rPr lang="en-US" dirty="0"/>
              <a:t>A screenshot of the output after running the code for the first file</a:t>
            </a:r>
          </a:p>
          <a:p>
            <a:r>
              <a:rPr lang="en-US" dirty="0"/>
              <a:t>A screenshot of the second (not min-heap) file you pass</a:t>
            </a:r>
          </a:p>
          <a:p>
            <a:r>
              <a:rPr lang="en-US" dirty="0"/>
              <a:t>A screenshot of the output after running the code for the second file </a:t>
            </a:r>
          </a:p>
          <a:p>
            <a:r>
              <a:rPr lang="en-US" dirty="0"/>
              <a:t>You can use an array-based or pointer-based implementation of a tree.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05B07-0EAF-A10C-EBD0-527DD2D08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ACD2-E383-EC6B-1A33-87ACD399F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47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AED5-B1AE-CB2A-D0A9-AA9D15F5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8AA6-A0A4-341C-C349-2CC4C93A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to insert an integer sequence read from a file into an initially empty min-heap through (a) the build heap method and (b) the insert method.</a:t>
            </a:r>
          </a:p>
          <a:p>
            <a:r>
              <a:rPr lang="en-US" dirty="0"/>
              <a:t>Show the result of 2 delete-min operations on the min-heap, one by one. </a:t>
            </a:r>
          </a:p>
          <a:p>
            <a:r>
              <a:rPr lang="en-US" dirty="0"/>
              <a:t>You can use an array-based implementation of a min-heap.</a:t>
            </a:r>
          </a:p>
          <a:p>
            <a:r>
              <a:rPr lang="en-US" dirty="0"/>
              <a:t>Submit your file along with your code. Your code should run with any other txt file that contains an integer sequence.</a:t>
            </a:r>
          </a:p>
          <a:p>
            <a:r>
              <a:rPr lang="en-US" dirty="0"/>
              <a:t>Also include this exercise in your report, i.e. screenshots of the file you pass, the output after build heap and insert methods and the screenshot of the heap after each </a:t>
            </a:r>
            <a:r>
              <a:rPr lang="en-US"/>
              <a:t>delete-min operation.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6C95C-63A1-996A-2F89-B1CA4A8CA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59D1-8259-E88D-9B32-F3A9F17DC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53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sequence of numbers: 19, 6, 8, 11, 4, 5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Draw a binary min-heap (in a tree form) by inserting the above numbers reading them from left to right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a tree that can be the result after the call to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on the above heap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a tree after another call to </a:t>
            </a:r>
            <a:r>
              <a:rPr lang="en-US" dirty="0" err="1"/>
              <a:t>deleteMin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What is the worst-time runtime complexity of building (by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operation) a binary heap with N elements?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87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sequence of numbers: 19, 12, 8, 11, 3, 5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Draw a binary min-heap (in a tree form) by inserting the above numbers reading them from left to right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a tree that can be the result after the call to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on the above heap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a tree after a call to insert(4)</a:t>
            </a:r>
          </a:p>
          <a:p>
            <a:endParaRPr lang="en-US" dirty="0"/>
          </a:p>
          <a:p>
            <a:r>
              <a:rPr lang="en-US" dirty="0"/>
              <a:t>What is the worst-time runtime complexity of building (by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operation) a binary heap with N elements?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2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linked list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O(1)</a:t>
            </a:r>
            <a:r>
              <a:rPr lang="en-US" dirty="0"/>
              <a:t> step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O(n)</a:t>
            </a:r>
            <a:r>
              <a:rPr lang="en-US" dirty="0"/>
              <a:t> steps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linked list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O(n) </a:t>
            </a:r>
            <a:r>
              <a:rPr lang="en-US" dirty="0"/>
              <a:t>steps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O(1) </a:t>
            </a:r>
            <a:r>
              <a:rPr lang="en-US" dirty="0"/>
              <a:t>step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Balanced binary tree</a:t>
            </a:r>
            <a:r>
              <a:rPr lang="en-US" dirty="0"/>
              <a:t>, e.g., AVL Tree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 </a:t>
            </a:r>
            <a:r>
              <a:rPr lang="en-US" dirty="0"/>
              <a:t>steps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in how many steps?	</a:t>
            </a:r>
          </a:p>
          <a:p>
            <a:pPr lvl="2"/>
            <a:r>
              <a:rPr lang="en-US" dirty="0"/>
              <a:t>Find min – </a:t>
            </a:r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 </a:t>
            </a:r>
            <a:r>
              <a:rPr lang="en-US" dirty="0"/>
              <a:t>steps</a:t>
            </a:r>
          </a:p>
          <a:p>
            <a:pPr lvl="2"/>
            <a:r>
              <a:rPr lang="en-US" dirty="0"/>
              <a:t>Delete – </a:t>
            </a:r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 </a:t>
            </a:r>
            <a:r>
              <a:rPr lang="en-US" dirty="0"/>
              <a:t>steps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668838" y="1414066"/>
            <a:ext cx="3714750" cy="390525"/>
            <a:chOff x="2967" y="1235"/>
            <a:chExt cx="2340" cy="24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100" y="1298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+mj-lt"/>
                </a:rPr>
                <a:t>5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967" y="137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415" y="1380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509" y="1302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2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24" y="1363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931" y="1298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10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246" y="1366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32" y="1302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3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138" y="1362"/>
              <a:ext cx="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251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5194" y="1450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5216" y="1481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375" y="1235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…</a:t>
              </a: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675" y="1367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1" name="Group 65"/>
          <p:cNvGrpSpPr>
            <a:grpSpLocks/>
          </p:cNvGrpSpPr>
          <p:nvPr/>
        </p:nvGrpSpPr>
        <p:grpSpPr bwMode="auto">
          <a:xfrm>
            <a:off x="4668838" y="2931256"/>
            <a:ext cx="3714750" cy="390525"/>
            <a:chOff x="2960" y="1892"/>
            <a:chExt cx="2340" cy="246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093" y="1961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2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960" y="2038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408" y="2046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502" y="1959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3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817" y="2029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3924" y="1971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+mj-lt"/>
                </a:rPr>
                <a:t>5</a:t>
              </a: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4239" y="2023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4825" y="1950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10</a:t>
              </a: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5131" y="2019"/>
              <a:ext cx="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5244" y="2019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5187" y="2107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209" y="2138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368" y="1892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…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668" y="2024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6" name="Line 62"/>
          <p:cNvSpPr>
            <a:spLocks noChangeShapeType="1"/>
          </p:cNvSpPr>
          <p:nvPr/>
        </p:nvSpPr>
        <p:spPr bwMode="auto">
          <a:xfrm>
            <a:off x="5445029" y="4944364"/>
            <a:ext cx="303213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7" name="AutoShape 63"/>
          <p:cNvSpPr>
            <a:spLocks noChangeArrowheads="1"/>
          </p:cNvSpPr>
          <p:nvPr/>
        </p:nvSpPr>
        <p:spPr bwMode="auto">
          <a:xfrm>
            <a:off x="6515004" y="4791964"/>
            <a:ext cx="839788" cy="546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23528" y="5937274"/>
            <a:ext cx="8640638" cy="4381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Can we build a data structure better suited to store and retrieve priorities?</a:t>
            </a:r>
          </a:p>
        </p:txBody>
      </p:sp>
    </p:spTree>
    <p:extLst>
      <p:ext uri="{BB962C8B-B14F-4D97-AF65-F5344CB8AC3E}">
        <p14:creationId xmlns:p14="http://schemas.microsoft.com/office/powerpoint/2010/main" val="6775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Binary Heap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7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heap is a binary tree with two properties</a:t>
            </a:r>
          </a:p>
          <a:p>
            <a:pPr lvl="1"/>
            <a:r>
              <a:rPr lang="en-US" dirty="0"/>
              <a:t>Structure property</a:t>
            </a:r>
          </a:p>
          <a:p>
            <a:pPr lvl="1"/>
            <a:r>
              <a:rPr lang="en-US" dirty="0"/>
              <a:t>Heap-order property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9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Structure 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 heap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(almost) complete </a:t>
            </a:r>
            <a:r>
              <a:rPr lang="en-US" dirty="0"/>
              <a:t>binary tree</a:t>
            </a:r>
          </a:p>
          <a:p>
            <a:pPr lvl="1"/>
            <a:r>
              <a:rPr lang="en-US" dirty="0"/>
              <a:t>Each level (except possibly the bottom most level) is completely filled</a:t>
            </a:r>
          </a:p>
          <a:p>
            <a:pPr lvl="1"/>
            <a:r>
              <a:rPr lang="en-US" dirty="0"/>
              <a:t>The bottom most level may be partially filled (from left to right)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14-Heap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4" descr="fig06_0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549" y="2889012"/>
            <a:ext cx="4510088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6"/>
          <p:cNvSpPr>
            <a:spLocks/>
          </p:cNvSpPr>
          <p:nvPr/>
        </p:nvSpPr>
        <p:spPr bwMode="auto">
          <a:xfrm>
            <a:off x="6694790" y="4677985"/>
            <a:ext cx="1700213" cy="925512"/>
          </a:xfrm>
          <a:prstGeom prst="borderCallout1">
            <a:avLst>
              <a:gd name="adj1" fmla="val -8231"/>
              <a:gd name="adj2" fmla="val 99700"/>
              <a:gd name="adj3" fmla="val -8231"/>
              <a:gd name="adj4" fmla="val -45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Every level (except last) saturated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01887" y="2805929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N=10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62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7109</TotalTime>
  <Words>2344</Words>
  <Application>Microsoft Macintosh PowerPoint</Application>
  <PresentationFormat>On-screen Show (4:3)</PresentationFormat>
  <Paragraphs>438</Paragraphs>
  <Slides>54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Roboto</vt:lpstr>
      <vt:lpstr>Arial</vt:lpstr>
      <vt:lpstr>Wingdings</vt:lpstr>
      <vt:lpstr>Tahoma</vt:lpstr>
      <vt:lpstr>Courier New</vt:lpstr>
      <vt:lpstr>Consolas</vt:lpstr>
      <vt:lpstr>Times New Roman</vt:lpstr>
      <vt:lpstr>Default Design</vt:lpstr>
      <vt:lpstr>Equation</vt:lpstr>
      <vt:lpstr>Data Structures</vt:lpstr>
      <vt:lpstr>Motivation</vt:lpstr>
      <vt:lpstr>Applications Of Priority Queue</vt:lpstr>
      <vt:lpstr>Priority Queue – ADT </vt:lpstr>
      <vt:lpstr>Priority Queue – ADT</vt:lpstr>
      <vt:lpstr>Simple Implementations</vt:lpstr>
      <vt:lpstr>PowerPoint Presentation</vt:lpstr>
      <vt:lpstr>Binary Heap</vt:lpstr>
      <vt:lpstr>Binary Heap – Structure Property </vt:lpstr>
      <vt:lpstr>Binary Heap – Heap-Order Property</vt:lpstr>
      <vt:lpstr>Binary Heap – Heap-Order Property</vt:lpstr>
      <vt:lpstr>Heap-Order Property – Example </vt:lpstr>
      <vt:lpstr>Heap Operations – insert</vt:lpstr>
      <vt:lpstr>Heap Insert – Example </vt:lpstr>
      <vt:lpstr>Heap Insert – Example </vt:lpstr>
      <vt:lpstr>Heap Insert – Example </vt:lpstr>
      <vt:lpstr>Heap Insert – Example </vt:lpstr>
      <vt:lpstr>Heap Insert – Example </vt:lpstr>
      <vt:lpstr>Heap Insert – Example </vt:lpstr>
      <vt:lpstr>Heap Operation – deleteMin </vt:lpstr>
      <vt:lpstr>deleteMin – Example</vt:lpstr>
      <vt:lpstr>deleteMin – Example</vt:lpstr>
      <vt:lpstr>deleteMin – Example</vt:lpstr>
      <vt:lpstr>deleteMin – Example</vt:lpstr>
      <vt:lpstr>deleteMin – Example</vt:lpstr>
      <vt:lpstr>deleteMin – Example</vt:lpstr>
      <vt:lpstr>deleteMin – Example</vt:lpstr>
      <vt:lpstr>Array-Based Implementation Of Binary Tree</vt:lpstr>
      <vt:lpstr>Array-Based Implementation Of Binary Heap</vt:lpstr>
      <vt:lpstr>Array-Based Implementation – insert </vt:lpstr>
      <vt:lpstr>Array-Based Implementation – insert </vt:lpstr>
      <vt:lpstr>Array-Based Implementation – insert </vt:lpstr>
      <vt:lpstr>Array-Based Implementation – insert </vt:lpstr>
      <vt:lpstr>Array-Based Implementation – deleteMin</vt:lpstr>
      <vt:lpstr>Array-Based Implementation – deleteMin</vt:lpstr>
      <vt:lpstr>Array-Based Implementation – deleteMin</vt:lpstr>
      <vt:lpstr>Array-Based Implementation – deleteMin</vt:lpstr>
      <vt:lpstr>Array-Based Implementation – deleteMin</vt:lpstr>
      <vt:lpstr>Runtime Analysis</vt:lpstr>
      <vt:lpstr>Building a Heap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Any Question So Far?</vt:lpstr>
      <vt:lpstr>Practice Exercise 1</vt:lpstr>
      <vt:lpstr>Practice Exercise 2</vt:lpstr>
      <vt:lpstr>Quiz A</vt:lpstr>
      <vt:lpstr>Quiz B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Zainab Abaid</cp:lastModifiedBy>
  <cp:revision>2827</cp:revision>
  <cp:lastPrinted>2013-10-17T07:59:38Z</cp:lastPrinted>
  <dcterms:created xsi:type="dcterms:W3CDTF">2007-03-29T10:37:57Z</dcterms:created>
  <dcterms:modified xsi:type="dcterms:W3CDTF">2022-11-28T10:12:02Z</dcterms:modified>
</cp:coreProperties>
</file>