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2"/>
  </p:notesMasterIdLst>
  <p:sldIdLst>
    <p:sldId id="256" r:id="rId2"/>
    <p:sldId id="852" r:id="rId3"/>
    <p:sldId id="853" r:id="rId4"/>
    <p:sldId id="854" r:id="rId5"/>
    <p:sldId id="856" r:id="rId6"/>
    <p:sldId id="857" r:id="rId7"/>
    <p:sldId id="858" r:id="rId8"/>
    <p:sldId id="859" r:id="rId9"/>
    <p:sldId id="864" r:id="rId10"/>
    <p:sldId id="860" r:id="rId11"/>
    <p:sldId id="861" r:id="rId12"/>
    <p:sldId id="865" r:id="rId13"/>
    <p:sldId id="862" r:id="rId14"/>
    <p:sldId id="863" r:id="rId15"/>
    <p:sldId id="866" r:id="rId16"/>
    <p:sldId id="867" r:id="rId17"/>
    <p:sldId id="868" r:id="rId18"/>
    <p:sldId id="869" r:id="rId19"/>
    <p:sldId id="870" r:id="rId20"/>
    <p:sldId id="871" r:id="rId21"/>
    <p:sldId id="872" r:id="rId22"/>
    <p:sldId id="873" r:id="rId23"/>
    <p:sldId id="874" r:id="rId24"/>
    <p:sldId id="875" r:id="rId25"/>
    <p:sldId id="876" r:id="rId26"/>
    <p:sldId id="889" r:id="rId27"/>
    <p:sldId id="881" r:id="rId28"/>
    <p:sldId id="879" r:id="rId29"/>
    <p:sldId id="882" r:id="rId30"/>
    <p:sldId id="883" r:id="rId31"/>
    <p:sldId id="891" r:id="rId32"/>
    <p:sldId id="884" r:id="rId33"/>
    <p:sldId id="885" r:id="rId34"/>
    <p:sldId id="892" r:id="rId35"/>
    <p:sldId id="893" r:id="rId36"/>
    <p:sldId id="895" r:id="rId37"/>
    <p:sldId id="894" r:id="rId38"/>
    <p:sldId id="896" r:id="rId39"/>
    <p:sldId id="897" r:id="rId40"/>
    <p:sldId id="898" r:id="rId41"/>
    <p:sldId id="899" r:id="rId42"/>
    <p:sldId id="900" r:id="rId43"/>
    <p:sldId id="901" r:id="rId44"/>
    <p:sldId id="902" r:id="rId45"/>
    <p:sldId id="903" r:id="rId46"/>
    <p:sldId id="904" r:id="rId47"/>
    <p:sldId id="905" r:id="rId48"/>
    <p:sldId id="906" r:id="rId49"/>
    <p:sldId id="907" r:id="rId50"/>
    <p:sldId id="908" r:id="rId51"/>
    <p:sldId id="909" r:id="rId52"/>
    <p:sldId id="910" r:id="rId53"/>
    <p:sldId id="911" r:id="rId54"/>
    <p:sldId id="912" r:id="rId55"/>
    <p:sldId id="913" r:id="rId56"/>
    <p:sldId id="914" r:id="rId57"/>
    <p:sldId id="915" r:id="rId58"/>
    <p:sldId id="916" r:id="rId59"/>
    <p:sldId id="917" r:id="rId60"/>
    <p:sldId id="520" r:id="rId61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63"/>
      <p:bold r:id="rId64"/>
      <p:italic r:id="rId65"/>
      <p:boldItalic r:id="rId66"/>
    </p:embeddedFont>
    <p:embeddedFont>
      <p:font typeface="Tahoma" panose="020B0604030504040204" pitchFamily="34" charset="0"/>
      <p:regular r:id="rId67"/>
      <p:bold r:id="rId68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2" autoAdjust="0"/>
    <p:restoredTop sz="77545" autoAdjust="0"/>
  </p:normalViewPr>
  <p:slideViewPr>
    <p:cSldViewPr>
      <p:cViewPr varScale="1">
        <p:scale>
          <a:sx n="35" d="100"/>
          <a:sy n="35" d="100"/>
        </p:scale>
        <p:origin x="176" y="28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073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302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09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526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12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8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97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634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02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5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83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/>
              <a:t>16. </a:t>
            </a:r>
            <a:r>
              <a:rPr lang="de-DE" b="1" dirty="0"/>
              <a:t>Graph Traversal/Searching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14" idx="1"/>
          </p:cNvCxnSpPr>
          <p:nvPr/>
        </p:nvCxnSpPr>
        <p:spPr bwMode="auto">
          <a:xfrm>
            <a:off x="4877080" y="1630500"/>
            <a:ext cx="1179452" cy="10748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69" idx="6"/>
            <a:endCxn id="23" idx="2"/>
          </p:cNvCxnSpPr>
          <p:nvPr/>
        </p:nvCxnSpPr>
        <p:spPr bwMode="auto">
          <a:xfrm>
            <a:off x="2595175" y="4008159"/>
            <a:ext cx="2053025" cy="42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24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66" idx="5"/>
            <a:endCxn id="23" idx="1"/>
          </p:cNvCxnSpPr>
          <p:nvPr/>
        </p:nvCxnSpPr>
        <p:spPr bwMode="auto">
          <a:xfrm>
            <a:off x="3809868" y="2928602"/>
            <a:ext cx="875064" cy="994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3)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3 5 4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4607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14" idx="1"/>
          </p:cNvCxnSpPr>
          <p:nvPr/>
        </p:nvCxnSpPr>
        <p:spPr bwMode="auto">
          <a:xfrm>
            <a:off x="4877080" y="1630500"/>
            <a:ext cx="1179452" cy="10748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24"/>
          <p:cNvCxnSpPr>
            <a:cxnSpLocks noChangeShapeType="1"/>
            <a:stCxn id="21" idx="7"/>
            <a:endCxn id="8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13" idx="3"/>
            <a:endCxn id="66" idx="7"/>
          </p:cNvCxnSpPr>
          <p:nvPr/>
        </p:nvCxnSpPr>
        <p:spPr bwMode="auto">
          <a:xfrm flipH="1">
            <a:off x="3809868" y="1587048"/>
            <a:ext cx="875064" cy="10764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3)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3 5 4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67" name="AutoShape 41"/>
          <p:cNvSpPr>
            <a:spLocks noChangeArrowheads="1"/>
          </p:cNvSpPr>
          <p:nvPr/>
        </p:nvSpPr>
        <p:spPr bwMode="auto">
          <a:xfrm>
            <a:off x="4042007" y="2466182"/>
            <a:ext cx="3200400" cy="685800"/>
          </a:xfrm>
          <a:prstGeom prst="leftArrowCallout">
            <a:avLst>
              <a:gd name="adj1" fmla="val 19444"/>
              <a:gd name="adj2" fmla="val 24769"/>
              <a:gd name="adj3" fmla="val 28259"/>
              <a:gd name="adj4" fmla="val 80593"/>
            </a:avLst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defRPr/>
            </a:pPr>
            <a:r>
              <a:rPr kumimoji="0" lang="en-US" sz="2000" dirty="0">
                <a:latin typeface="+mn-lt"/>
                <a:ea typeface="ＭＳ Ｐゴシック" charset="0"/>
              </a:rPr>
              <a:t>5 already discovered:</a:t>
            </a:r>
            <a:br>
              <a:rPr kumimoji="0" lang="en-US" sz="2000" dirty="0">
                <a:latin typeface="+mn-lt"/>
                <a:ea typeface="ＭＳ Ｐゴシック" charset="0"/>
              </a:rPr>
            </a:br>
            <a:r>
              <a:rPr kumimoji="0" lang="en-US" sz="2000" dirty="0">
                <a:latin typeface="+mn-lt"/>
                <a:ea typeface="ＭＳ Ｐゴシック" charset="0"/>
              </a:rPr>
              <a:t>don't </a:t>
            </a:r>
            <a:r>
              <a:rPr kumimoji="0" lang="en-US" sz="2000" dirty="0" err="1">
                <a:latin typeface="+mn-lt"/>
                <a:ea typeface="ＭＳ Ｐゴシック" charset="0"/>
              </a:rPr>
              <a:t>enqueue</a:t>
            </a:r>
            <a:endParaRPr kumimoji="0" lang="en-US" sz="2000" dirty="0"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6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14" idx="1"/>
          </p:cNvCxnSpPr>
          <p:nvPr/>
        </p:nvCxnSpPr>
        <p:spPr bwMode="auto">
          <a:xfrm>
            <a:off x="4877080" y="1630500"/>
            <a:ext cx="1179452" cy="10748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13" idx="3"/>
            <a:endCxn id="66" idx="7"/>
          </p:cNvCxnSpPr>
          <p:nvPr/>
        </p:nvCxnSpPr>
        <p:spPr bwMode="auto">
          <a:xfrm flipH="1">
            <a:off x="3809868" y="1587048"/>
            <a:ext cx="875064" cy="10764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3)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3 5 4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67" name="AutoShape 41"/>
          <p:cNvSpPr>
            <a:spLocks noChangeArrowheads="1"/>
          </p:cNvSpPr>
          <p:nvPr/>
        </p:nvSpPr>
        <p:spPr bwMode="auto">
          <a:xfrm>
            <a:off x="4042007" y="2466182"/>
            <a:ext cx="3200400" cy="685800"/>
          </a:xfrm>
          <a:prstGeom prst="leftArrowCallout">
            <a:avLst>
              <a:gd name="adj1" fmla="val 19444"/>
              <a:gd name="adj2" fmla="val 24769"/>
              <a:gd name="adj3" fmla="val 28259"/>
              <a:gd name="adj4" fmla="val 80593"/>
            </a:avLst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defRPr/>
            </a:pPr>
            <a:r>
              <a:rPr kumimoji="0" lang="en-US" sz="2000" dirty="0">
                <a:latin typeface="+mn-lt"/>
                <a:ea typeface="ＭＳ Ｐゴシック" charset="0"/>
              </a:rPr>
              <a:t>5 already discovered:</a:t>
            </a:r>
            <a:br>
              <a:rPr kumimoji="0" lang="en-US" sz="2000" dirty="0">
                <a:latin typeface="+mn-lt"/>
                <a:ea typeface="ＭＳ Ｐゴシック" charset="0"/>
              </a:rPr>
            </a:br>
            <a:r>
              <a:rPr kumimoji="0" lang="en-US" sz="2000" dirty="0">
                <a:latin typeface="+mn-lt"/>
                <a:ea typeface="ＭＳ Ｐゴシック" charset="0"/>
              </a:rPr>
              <a:t>don't </a:t>
            </a:r>
            <a:r>
              <a:rPr kumimoji="0" lang="en-US" sz="2000" dirty="0" err="1">
                <a:latin typeface="+mn-lt"/>
                <a:ea typeface="ＭＳ Ｐゴシック" charset="0"/>
              </a:rPr>
              <a:t>enqueue</a:t>
            </a:r>
            <a:endParaRPr kumimoji="0" lang="en-US" sz="2000" dirty="0"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587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13" idx="5"/>
            <a:endCxn id="14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56" idx="7"/>
            <a:endCxn id="14" idx="3"/>
          </p:cNvCxnSpPr>
          <p:nvPr/>
        </p:nvCxnSpPr>
        <p:spPr bwMode="auto">
          <a:xfrm flipV="1">
            <a:off x="4865107" y="2882681"/>
            <a:ext cx="1191425" cy="9780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13" idx="3"/>
            <a:endCxn id="66" idx="7"/>
          </p:cNvCxnSpPr>
          <p:nvPr/>
        </p:nvCxnSpPr>
        <p:spPr bwMode="auto">
          <a:xfrm flipH="1">
            <a:off x="3809868" y="1587048"/>
            <a:ext cx="875064" cy="10764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5)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5 4 6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8059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14" idx="1"/>
          </p:cNvCxnSpPr>
          <p:nvPr/>
        </p:nvCxnSpPr>
        <p:spPr bwMode="auto">
          <a:xfrm>
            <a:off x="4877080" y="1630500"/>
            <a:ext cx="1179452" cy="10748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8" idx="5"/>
            <a:endCxn id="23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5)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5 4 6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AutoShape 41"/>
          <p:cNvSpPr>
            <a:spLocks noChangeArrowheads="1"/>
          </p:cNvSpPr>
          <p:nvPr/>
        </p:nvSpPr>
        <p:spPr bwMode="auto">
          <a:xfrm>
            <a:off x="4982938" y="3662645"/>
            <a:ext cx="3200400" cy="685800"/>
          </a:xfrm>
          <a:prstGeom prst="leftArrowCallout">
            <a:avLst>
              <a:gd name="adj1" fmla="val 19444"/>
              <a:gd name="adj2" fmla="val 24769"/>
              <a:gd name="adj3" fmla="val 28259"/>
              <a:gd name="adj4" fmla="val 80593"/>
            </a:avLst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defRPr/>
            </a:pPr>
            <a:r>
              <a:rPr kumimoji="0" lang="en-US" sz="2000" dirty="0">
                <a:latin typeface="+mn-lt"/>
                <a:ea typeface="ＭＳ Ｐゴシック" charset="0"/>
              </a:rPr>
              <a:t>6 already discovered:</a:t>
            </a:r>
            <a:br>
              <a:rPr kumimoji="0" lang="en-US" sz="2000" dirty="0">
                <a:latin typeface="+mn-lt"/>
                <a:ea typeface="ＭＳ Ｐゴシック" charset="0"/>
              </a:rPr>
            </a:br>
            <a:r>
              <a:rPr kumimoji="0" lang="en-US" sz="2000" dirty="0">
                <a:latin typeface="+mn-lt"/>
                <a:ea typeface="ＭＳ Ｐゴシック" charset="0"/>
              </a:rPr>
              <a:t>don't </a:t>
            </a:r>
            <a:r>
              <a:rPr kumimoji="0" lang="en-US" sz="2000" dirty="0" err="1">
                <a:latin typeface="+mn-lt"/>
                <a:ea typeface="ＭＳ Ｐゴシック" charset="0"/>
              </a:rPr>
              <a:t>enqueue</a:t>
            </a:r>
            <a:endParaRPr kumimoji="0" lang="en-US" sz="2000" dirty="0"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2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14" idx="1"/>
          </p:cNvCxnSpPr>
          <p:nvPr/>
        </p:nvCxnSpPr>
        <p:spPr bwMode="auto">
          <a:xfrm>
            <a:off x="4877080" y="1630500"/>
            <a:ext cx="1179452" cy="10748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4)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4 6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6983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67" idx="3"/>
            <a:endCxn id="14" idx="7"/>
          </p:cNvCxnSpPr>
          <p:nvPr/>
        </p:nvCxnSpPr>
        <p:spPr bwMode="auto">
          <a:xfrm flipH="1">
            <a:off x="6233893" y="1637366"/>
            <a:ext cx="1128636" cy="10679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67" idx="4"/>
          </p:cNvCxnSpPr>
          <p:nvPr/>
        </p:nvCxnSpPr>
        <p:spPr bwMode="auto">
          <a:xfrm flipH="1" flipV="1">
            <a:off x="7494244" y="1692269"/>
            <a:ext cx="344" cy="219393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14" idx="1"/>
          </p:cNvCxnSpPr>
          <p:nvPr/>
        </p:nvCxnSpPr>
        <p:spPr bwMode="auto">
          <a:xfrm>
            <a:off x="4877080" y="1630500"/>
            <a:ext cx="1179452" cy="10748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4)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4 6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3" name="AutoShape 41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4" name="AutoShape 41"/>
          <p:cNvCxnSpPr>
            <a:cxnSpLocks noChangeShapeType="1"/>
            <a:stCxn id="48" idx="6"/>
            <a:endCxn id="67" idx="2"/>
          </p:cNvCxnSpPr>
          <p:nvPr/>
        </p:nvCxnSpPr>
        <p:spPr bwMode="auto">
          <a:xfrm>
            <a:off x="4931638" y="1497951"/>
            <a:ext cx="2376333" cy="6866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Oval 42"/>
          <p:cNvSpPr>
            <a:spLocks noChangeAspect="1" noChangeArrowheads="1"/>
          </p:cNvSpPr>
          <p:nvPr/>
        </p:nvSpPr>
        <p:spPr bwMode="auto">
          <a:xfrm>
            <a:off x="7307971" y="1317365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j-lt"/>
                <a:ea typeface="ＭＳ Ｐゴシック" charset="0"/>
              </a:rPr>
              <a:t>8</a:t>
            </a:r>
          </a:p>
        </p:txBody>
      </p:sp>
      <p:sp>
        <p:nvSpPr>
          <p:cNvPr id="70" name="AutoShape 41"/>
          <p:cNvSpPr>
            <a:spLocks noChangeArrowheads="1"/>
          </p:cNvSpPr>
          <p:nvPr/>
        </p:nvSpPr>
        <p:spPr bwMode="auto">
          <a:xfrm>
            <a:off x="3913141" y="2468588"/>
            <a:ext cx="3200400" cy="685800"/>
          </a:xfrm>
          <a:prstGeom prst="leftArrowCallout">
            <a:avLst>
              <a:gd name="adj1" fmla="val 19444"/>
              <a:gd name="adj2" fmla="val 24769"/>
              <a:gd name="adj3" fmla="val 28259"/>
              <a:gd name="adj4" fmla="val 80593"/>
            </a:avLst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defRPr/>
            </a:pPr>
            <a:r>
              <a:rPr kumimoji="0" lang="en-US" sz="2000" dirty="0">
                <a:latin typeface="+mn-lt"/>
                <a:ea typeface="ＭＳ Ｐゴシック" charset="0"/>
              </a:rPr>
              <a:t>5 already discovered:</a:t>
            </a:r>
            <a:br>
              <a:rPr kumimoji="0" lang="en-US" sz="2000" dirty="0">
                <a:latin typeface="+mn-lt"/>
                <a:ea typeface="ＭＳ Ｐゴシック" charset="0"/>
              </a:rPr>
            </a:br>
            <a:r>
              <a:rPr kumimoji="0" lang="en-US" sz="2000" dirty="0">
                <a:latin typeface="+mn-lt"/>
                <a:ea typeface="ＭＳ Ｐゴシック" charset="0"/>
              </a:rPr>
              <a:t>don't </a:t>
            </a:r>
            <a:r>
              <a:rPr kumimoji="0" lang="en-US" sz="2000" dirty="0" err="1">
                <a:latin typeface="+mn-lt"/>
                <a:ea typeface="ＭＳ Ｐゴシック" charset="0"/>
              </a:rPr>
              <a:t>enqueue</a:t>
            </a:r>
            <a:endParaRPr kumimoji="0" lang="en-US" sz="2000" dirty="0"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9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67" idx="3"/>
            <a:endCxn id="14" idx="7"/>
          </p:cNvCxnSpPr>
          <p:nvPr/>
        </p:nvCxnSpPr>
        <p:spPr bwMode="auto">
          <a:xfrm flipH="1">
            <a:off x="6233893" y="1637366"/>
            <a:ext cx="1128636" cy="10679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67" idx="4"/>
          </p:cNvCxnSpPr>
          <p:nvPr/>
        </p:nvCxnSpPr>
        <p:spPr bwMode="auto">
          <a:xfrm flipH="1" flipV="1">
            <a:off x="7494244" y="1692269"/>
            <a:ext cx="344" cy="219393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14" idx="1"/>
          </p:cNvCxnSpPr>
          <p:nvPr/>
        </p:nvCxnSpPr>
        <p:spPr bwMode="auto">
          <a:xfrm>
            <a:off x="4877080" y="1630500"/>
            <a:ext cx="1179452" cy="10748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6)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6 8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3" name="AutoShape 41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4" name="AutoShape 41"/>
          <p:cNvCxnSpPr>
            <a:cxnSpLocks noChangeShapeType="1"/>
            <a:stCxn id="13" idx="6"/>
            <a:endCxn id="67" idx="2"/>
          </p:cNvCxnSpPr>
          <p:nvPr/>
        </p:nvCxnSpPr>
        <p:spPr bwMode="auto">
          <a:xfrm>
            <a:off x="4899025" y="1497807"/>
            <a:ext cx="2408946" cy="7010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Oval 42"/>
          <p:cNvSpPr>
            <a:spLocks noChangeAspect="1" noChangeArrowheads="1"/>
          </p:cNvSpPr>
          <p:nvPr/>
        </p:nvSpPr>
        <p:spPr bwMode="auto">
          <a:xfrm>
            <a:off x="7307971" y="1317365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j-lt"/>
                <a:ea typeface="ＭＳ Ｐゴシック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01084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67" idx="3"/>
            <a:endCxn id="71" idx="7"/>
          </p:cNvCxnSpPr>
          <p:nvPr/>
        </p:nvCxnSpPr>
        <p:spPr bwMode="auto">
          <a:xfrm flipH="1">
            <a:off x="6299480" y="1637366"/>
            <a:ext cx="1063049" cy="10322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74" idx="0"/>
            <a:endCxn id="67" idx="4"/>
          </p:cNvCxnSpPr>
          <p:nvPr/>
        </p:nvCxnSpPr>
        <p:spPr bwMode="auto">
          <a:xfrm flipV="1">
            <a:off x="7494243" y="1692269"/>
            <a:ext cx="1" cy="2128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71" idx="1"/>
          </p:cNvCxnSpPr>
          <p:nvPr/>
        </p:nvCxnSpPr>
        <p:spPr bwMode="auto">
          <a:xfrm>
            <a:off x="4877080" y="1630500"/>
            <a:ext cx="1158971" cy="10391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74" idx="1"/>
            <a:endCxn id="71" idx="5"/>
          </p:cNvCxnSpPr>
          <p:nvPr/>
        </p:nvCxnSpPr>
        <p:spPr bwMode="auto">
          <a:xfrm flipH="1" flipV="1">
            <a:off x="6299480" y="2934747"/>
            <a:ext cx="1063048" cy="940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56" idx="7"/>
            <a:endCxn id="14" idx="3"/>
          </p:cNvCxnSpPr>
          <p:nvPr/>
        </p:nvCxnSpPr>
        <p:spPr bwMode="auto">
          <a:xfrm flipV="1">
            <a:off x="4865107" y="2882681"/>
            <a:ext cx="1191425" cy="9780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6)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6 8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3" name="AutoShape 41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4" name="AutoShape 41"/>
          <p:cNvCxnSpPr>
            <a:cxnSpLocks noChangeShapeType="1"/>
            <a:stCxn id="13" idx="6"/>
            <a:endCxn id="67" idx="2"/>
          </p:cNvCxnSpPr>
          <p:nvPr/>
        </p:nvCxnSpPr>
        <p:spPr bwMode="auto">
          <a:xfrm>
            <a:off x="4899025" y="1497807"/>
            <a:ext cx="2408946" cy="7010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Oval 42"/>
          <p:cNvSpPr>
            <a:spLocks noChangeAspect="1" noChangeArrowheads="1"/>
          </p:cNvSpPr>
          <p:nvPr/>
        </p:nvSpPr>
        <p:spPr bwMode="auto">
          <a:xfrm>
            <a:off x="7307971" y="1317365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j-lt"/>
                <a:ea typeface="ＭＳ Ｐゴシック" charset="0"/>
              </a:rPr>
              <a:t>8</a:t>
            </a:r>
          </a:p>
        </p:txBody>
      </p:sp>
      <p:cxnSp>
        <p:nvCxnSpPr>
          <p:cNvPr id="70" name="AutoShape 41"/>
          <p:cNvCxnSpPr>
            <a:cxnSpLocks noChangeShapeType="1"/>
            <a:stCxn id="56" idx="7"/>
            <a:endCxn id="71" idx="3"/>
          </p:cNvCxnSpPr>
          <p:nvPr/>
        </p:nvCxnSpPr>
        <p:spPr bwMode="auto">
          <a:xfrm flipV="1">
            <a:off x="4865107" y="2934747"/>
            <a:ext cx="1170944" cy="925999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42"/>
          <p:cNvSpPr>
            <a:spLocks noChangeAspect="1" noChangeArrowheads="1"/>
          </p:cNvSpPr>
          <p:nvPr/>
        </p:nvSpPr>
        <p:spPr bwMode="auto">
          <a:xfrm>
            <a:off x="5981493" y="2614746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j-lt"/>
                <a:ea typeface="ＭＳ Ｐゴシック" charset="0"/>
              </a:rPr>
              <a:t>7</a:t>
            </a:r>
          </a:p>
        </p:txBody>
      </p:sp>
      <p:cxnSp>
        <p:nvCxnSpPr>
          <p:cNvPr id="72" name="AutoShape 41"/>
          <p:cNvCxnSpPr>
            <a:cxnSpLocks noChangeShapeType="1"/>
            <a:stCxn id="56" idx="6"/>
            <a:endCxn id="74" idx="2"/>
          </p:cNvCxnSpPr>
          <p:nvPr/>
        </p:nvCxnSpPr>
        <p:spPr bwMode="auto">
          <a:xfrm>
            <a:off x="4920010" y="3993295"/>
            <a:ext cx="2387960" cy="14864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4" name="Oval 42"/>
          <p:cNvSpPr>
            <a:spLocks noChangeAspect="1" noChangeArrowheads="1"/>
          </p:cNvSpPr>
          <p:nvPr/>
        </p:nvSpPr>
        <p:spPr bwMode="auto">
          <a:xfrm>
            <a:off x="7307970" y="3820707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solidFill>
                  <a:schemeClr val="bg1"/>
                </a:solidFill>
                <a:latin typeface="+mj-lt"/>
                <a:ea typeface="ＭＳ Ｐゴシック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02705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67" idx="3"/>
            <a:endCxn id="71" idx="7"/>
          </p:cNvCxnSpPr>
          <p:nvPr/>
        </p:nvCxnSpPr>
        <p:spPr bwMode="auto">
          <a:xfrm flipH="1">
            <a:off x="6299480" y="1637366"/>
            <a:ext cx="1063049" cy="10322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74" idx="0"/>
            <a:endCxn id="67" idx="4"/>
          </p:cNvCxnSpPr>
          <p:nvPr/>
        </p:nvCxnSpPr>
        <p:spPr bwMode="auto">
          <a:xfrm flipV="1">
            <a:off x="7494243" y="1692269"/>
            <a:ext cx="1" cy="2128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71" idx="1"/>
          </p:cNvCxnSpPr>
          <p:nvPr/>
        </p:nvCxnSpPr>
        <p:spPr bwMode="auto">
          <a:xfrm>
            <a:off x="4877080" y="1630500"/>
            <a:ext cx="1158971" cy="10391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74" idx="1"/>
            <a:endCxn id="71" idx="5"/>
          </p:cNvCxnSpPr>
          <p:nvPr/>
        </p:nvCxnSpPr>
        <p:spPr bwMode="auto">
          <a:xfrm flipH="1" flipV="1">
            <a:off x="6299480" y="2934747"/>
            <a:ext cx="1063048" cy="940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56" idx="7"/>
            <a:endCxn id="14" idx="3"/>
          </p:cNvCxnSpPr>
          <p:nvPr/>
        </p:nvCxnSpPr>
        <p:spPr bwMode="auto">
          <a:xfrm flipV="1">
            <a:off x="4865107" y="2882681"/>
            <a:ext cx="1191425" cy="9780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8)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8 7 9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3" name="AutoShape 41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4" name="AutoShape 41"/>
          <p:cNvCxnSpPr>
            <a:cxnSpLocks noChangeShapeType="1"/>
            <a:stCxn id="13" idx="6"/>
            <a:endCxn id="67" idx="2"/>
          </p:cNvCxnSpPr>
          <p:nvPr/>
        </p:nvCxnSpPr>
        <p:spPr bwMode="auto">
          <a:xfrm>
            <a:off x="4899025" y="1497807"/>
            <a:ext cx="2408946" cy="7010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Oval 42"/>
          <p:cNvSpPr>
            <a:spLocks noChangeAspect="1" noChangeArrowheads="1"/>
          </p:cNvSpPr>
          <p:nvPr/>
        </p:nvSpPr>
        <p:spPr bwMode="auto">
          <a:xfrm>
            <a:off x="7307971" y="1317365"/>
            <a:ext cx="372545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70" name="AutoShape 41"/>
          <p:cNvCxnSpPr>
            <a:cxnSpLocks noChangeShapeType="1"/>
            <a:stCxn id="56" idx="7"/>
            <a:endCxn id="71" idx="3"/>
          </p:cNvCxnSpPr>
          <p:nvPr/>
        </p:nvCxnSpPr>
        <p:spPr bwMode="auto">
          <a:xfrm flipV="1">
            <a:off x="4865107" y="2934747"/>
            <a:ext cx="1170944" cy="92599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42"/>
          <p:cNvSpPr>
            <a:spLocks noChangeAspect="1" noChangeArrowheads="1"/>
          </p:cNvSpPr>
          <p:nvPr/>
        </p:nvSpPr>
        <p:spPr bwMode="auto">
          <a:xfrm>
            <a:off x="5981493" y="2614746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j-lt"/>
                <a:ea typeface="ＭＳ Ｐゴシック" charset="0"/>
              </a:rPr>
              <a:t>7</a:t>
            </a:r>
          </a:p>
        </p:txBody>
      </p:sp>
      <p:cxnSp>
        <p:nvCxnSpPr>
          <p:cNvPr id="72" name="AutoShape 41"/>
          <p:cNvCxnSpPr>
            <a:cxnSpLocks noChangeShapeType="1"/>
            <a:stCxn id="56" idx="6"/>
            <a:endCxn id="74" idx="2"/>
          </p:cNvCxnSpPr>
          <p:nvPr/>
        </p:nvCxnSpPr>
        <p:spPr bwMode="auto">
          <a:xfrm>
            <a:off x="4920010" y="3993295"/>
            <a:ext cx="2387960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4" name="Oval 42"/>
          <p:cNvSpPr>
            <a:spLocks noChangeAspect="1" noChangeArrowheads="1"/>
          </p:cNvSpPr>
          <p:nvPr/>
        </p:nvSpPr>
        <p:spPr bwMode="auto">
          <a:xfrm>
            <a:off x="7307970" y="3820707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solidFill>
                  <a:schemeClr val="bg1"/>
                </a:solidFill>
                <a:latin typeface="+mj-lt"/>
                <a:ea typeface="ＭＳ Ｐゴシック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8514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graph G = (V, E), directed or undirected</a:t>
            </a:r>
          </a:p>
          <a:p>
            <a:pPr lvl="1"/>
            <a:r>
              <a:rPr lang="en-US" dirty="0"/>
              <a:t>Goal is to methodically explore every vertex and every edge</a:t>
            </a:r>
          </a:p>
          <a:p>
            <a:endParaRPr lang="en-US" dirty="0"/>
          </a:p>
          <a:p>
            <a:r>
              <a:rPr lang="en-US" dirty="0"/>
              <a:t>Traversals of graphs are also called searches</a:t>
            </a:r>
          </a:p>
          <a:p>
            <a:endParaRPr lang="en-US" dirty="0"/>
          </a:p>
          <a:p>
            <a:r>
              <a:rPr lang="en-US" dirty="0"/>
              <a:t>We can use either breadth-first or depth-first traversals</a:t>
            </a:r>
          </a:p>
          <a:p>
            <a:pPr lvl="1"/>
            <a:r>
              <a:rPr lang="en-US" dirty="0"/>
              <a:t>Breadth-first requires a </a:t>
            </a:r>
            <a:r>
              <a:rPr lang="en-US" dirty="0">
                <a:solidFill>
                  <a:srgbClr val="0070C0"/>
                </a:solidFill>
              </a:rPr>
              <a:t>queue</a:t>
            </a:r>
          </a:p>
          <a:p>
            <a:pPr lvl="1"/>
            <a:r>
              <a:rPr lang="en-US" dirty="0"/>
              <a:t>Depth-first requires a </a:t>
            </a:r>
            <a:r>
              <a:rPr lang="en-US" dirty="0">
                <a:solidFill>
                  <a:srgbClr val="0070C0"/>
                </a:solidFill>
              </a:rPr>
              <a:t>stack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41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67" idx="3"/>
            <a:endCxn id="71" idx="7"/>
          </p:cNvCxnSpPr>
          <p:nvPr/>
        </p:nvCxnSpPr>
        <p:spPr bwMode="auto">
          <a:xfrm flipH="1">
            <a:off x="6299480" y="1637366"/>
            <a:ext cx="1063049" cy="10322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74" idx="0"/>
            <a:endCxn id="67" idx="4"/>
          </p:cNvCxnSpPr>
          <p:nvPr/>
        </p:nvCxnSpPr>
        <p:spPr bwMode="auto">
          <a:xfrm flipV="1">
            <a:off x="7494243" y="1692269"/>
            <a:ext cx="1" cy="2128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71" idx="1"/>
          </p:cNvCxnSpPr>
          <p:nvPr/>
        </p:nvCxnSpPr>
        <p:spPr bwMode="auto">
          <a:xfrm>
            <a:off x="4877080" y="1630500"/>
            <a:ext cx="1158971" cy="10391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74" idx="1"/>
            <a:endCxn id="71" idx="5"/>
          </p:cNvCxnSpPr>
          <p:nvPr/>
        </p:nvCxnSpPr>
        <p:spPr bwMode="auto">
          <a:xfrm flipH="1" flipV="1">
            <a:off x="6299480" y="2934747"/>
            <a:ext cx="1063048" cy="940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56" idx="7"/>
            <a:endCxn id="14" idx="3"/>
          </p:cNvCxnSpPr>
          <p:nvPr/>
        </p:nvCxnSpPr>
        <p:spPr bwMode="auto">
          <a:xfrm flipV="1">
            <a:off x="4865107" y="2882681"/>
            <a:ext cx="1191425" cy="9780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7)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7 9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3" name="AutoShape 41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4" name="AutoShape 41"/>
          <p:cNvCxnSpPr>
            <a:cxnSpLocks noChangeShapeType="1"/>
            <a:stCxn id="13" idx="6"/>
            <a:endCxn id="67" idx="2"/>
          </p:cNvCxnSpPr>
          <p:nvPr/>
        </p:nvCxnSpPr>
        <p:spPr bwMode="auto">
          <a:xfrm>
            <a:off x="4899025" y="1497807"/>
            <a:ext cx="2408946" cy="7010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Oval 42"/>
          <p:cNvSpPr>
            <a:spLocks noChangeAspect="1" noChangeArrowheads="1"/>
          </p:cNvSpPr>
          <p:nvPr/>
        </p:nvSpPr>
        <p:spPr bwMode="auto">
          <a:xfrm>
            <a:off x="7307971" y="1317365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70" name="AutoShape 41"/>
          <p:cNvCxnSpPr>
            <a:cxnSpLocks noChangeShapeType="1"/>
            <a:stCxn id="56" idx="7"/>
            <a:endCxn id="71" idx="3"/>
          </p:cNvCxnSpPr>
          <p:nvPr/>
        </p:nvCxnSpPr>
        <p:spPr bwMode="auto">
          <a:xfrm flipV="1">
            <a:off x="4865107" y="2934747"/>
            <a:ext cx="1170944" cy="92599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42"/>
          <p:cNvSpPr>
            <a:spLocks noChangeAspect="1" noChangeArrowheads="1"/>
          </p:cNvSpPr>
          <p:nvPr/>
        </p:nvSpPr>
        <p:spPr bwMode="auto">
          <a:xfrm>
            <a:off x="5981493" y="2614746"/>
            <a:ext cx="372545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72" name="AutoShape 41"/>
          <p:cNvCxnSpPr>
            <a:cxnSpLocks noChangeShapeType="1"/>
            <a:stCxn id="56" idx="6"/>
            <a:endCxn id="74" idx="2"/>
          </p:cNvCxnSpPr>
          <p:nvPr/>
        </p:nvCxnSpPr>
        <p:spPr bwMode="auto">
          <a:xfrm>
            <a:off x="4920010" y="3993295"/>
            <a:ext cx="2387960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4" name="Oval 42"/>
          <p:cNvSpPr>
            <a:spLocks noChangeAspect="1" noChangeArrowheads="1"/>
          </p:cNvSpPr>
          <p:nvPr/>
        </p:nvSpPr>
        <p:spPr bwMode="auto">
          <a:xfrm>
            <a:off x="7307970" y="3820707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solidFill>
                  <a:schemeClr val="bg1"/>
                </a:solidFill>
                <a:latin typeface="+mj-lt"/>
                <a:ea typeface="ＭＳ Ｐゴシック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82790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67" idx="3"/>
            <a:endCxn id="71" idx="7"/>
          </p:cNvCxnSpPr>
          <p:nvPr/>
        </p:nvCxnSpPr>
        <p:spPr bwMode="auto">
          <a:xfrm flipH="1">
            <a:off x="6299480" y="1637366"/>
            <a:ext cx="1063049" cy="10322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74" idx="0"/>
            <a:endCxn id="67" idx="4"/>
          </p:cNvCxnSpPr>
          <p:nvPr/>
        </p:nvCxnSpPr>
        <p:spPr bwMode="auto">
          <a:xfrm flipV="1">
            <a:off x="7494243" y="1692269"/>
            <a:ext cx="1" cy="2128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71" idx="1"/>
          </p:cNvCxnSpPr>
          <p:nvPr/>
        </p:nvCxnSpPr>
        <p:spPr bwMode="auto">
          <a:xfrm>
            <a:off x="4877080" y="1630500"/>
            <a:ext cx="1158971" cy="10391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74" idx="1"/>
            <a:endCxn id="71" idx="5"/>
          </p:cNvCxnSpPr>
          <p:nvPr/>
        </p:nvCxnSpPr>
        <p:spPr bwMode="auto">
          <a:xfrm flipH="1" flipV="1">
            <a:off x="6299480" y="2934747"/>
            <a:ext cx="1063048" cy="940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56" idx="7"/>
            <a:endCxn id="14" idx="3"/>
          </p:cNvCxnSpPr>
          <p:nvPr/>
        </p:nvCxnSpPr>
        <p:spPr bwMode="auto">
          <a:xfrm flipV="1">
            <a:off x="4865107" y="2882681"/>
            <a:ext cx="1191425" cy="9780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7)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7 9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3" name="AutoShape 41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4" name="AutoShape 41"/>
          <p:cNvCxnSpPr>
            <a:cxnSpLocks noChangeShapeType="1"/>
            <a:stCxn id="13" idx="6"/>
            <a:endCxn id="67" idx="2"/>
          </p:cNvCxnSpPr>
          <p:nvPr/>
        </p:nvCxnSpPr>
        <p:spPr bwMode="auto">
          <a:xfrm>
            <a:off x="4899025" y="1497807"/>
            <a:ext cx="2408946" cy="7010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Oval 42"/>
          <p:cNvSpPr>
            <a:spLocks noChangeAspect="1" noChangeArrowheads="1"/>
          </p:cNvSpPr>
          <p:nvPr/>
        </p:nvSpPr>
        <p:spPr bwMode="auto">
          <a:xfrm>
            <a:off x="7307971" y="1317365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70" name="AutoShape 41"/>
          <p:cNvCxnSpPr>
            <a:cxnSpLocks noChangeShapeType="1"/>
            <a:stCxn id="56" idx="7"/>
            <a:endCxn id="71" idx="3"/>
          </p:cNvCxnSpPr>
          <p:nvPr/>
        </p:nvCxnSpPr>
        <p:spPr bwMode="auto">
          <a:xfrm flipV="1">
            <a:off x="4865107" y="2934747"/>
            <a:ext cx="1170944" cy="92599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42"/>
          <p:cNvSpPr>
            <a:spLocks noChangeAspect="1" noChangeArrowheads="1"/>
          </p:cNvSpPr>
          <p:nvPr/>
        </p:nvSpPr>
        <p:spPr bwMode="auto">
          <a:xfrm>
            <a:off x="5981493" y="2614746"/>
            <a:ext cx="372545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72" name="AutoShape 41"/>
          <p:cNvCxnSpPr>
            <a:cxnSpLocks noChangeShapeType="1"/>
            <a:stCxn id="56" idx="6"/>
            <a:endCxn id="74" idx="2"/>
          </p:cNvCxnSpPr>
          <p:nvPr/>
        </p:nvCxnSpPr>
        <p:spPr bwMode="auto">
          <a:xfrm>
            <a:off x="4920010" y="3993295"/>
            <a:ext cx="2387960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4" name="Oval 42"/>
          <p:cNvSpPr>
            <a:spLocks noChangeAspect="1" noChangeArrowheads="1"/>
          </p:cNvSpPr>
          <p:nvPr/>
        </p:nvSpPr>
        <p:spPr bwMode="auto">
          <a:xfrm>
            <a:off x="7307970" y="3820707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solidFill>
                  <a:schemeClr val="bg1"/>
                </a:solidFill>
                <a:latin typeface="+mj-lt"/>
                <a:ea typeface="ＭＳ Ｐゴシック" charset="0"/>
              </a:rPr>
              <a:t>9</a:t>
            </a:r>
          </a:p>
        </p:txBody>
      </p:sp>
      <p:cxnSp>
        <p:nvCxnSpPr>
          <p:cNvPr id="75" name="AutoShape 43"/>
          <p:cNvCxnSpPr>
            <a:cxnSpLocks noChangeShapeType="1"/>
            <a:stCxn id="71" idx="1"/>
          </p:cNvCxnSpPr>
          <p:nvPr/>
        </p:nvCxnSpPr>
        <p:spPr bwMode="auto">
          <a:xfrm flipH="1" flipV="1">
            <a:off x="4862513" y="1595439"/>
            <a:ext cx="1173538" cy="1074210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" name="AutoShape 43"/>
          <p:cNvCxnSpPr>
            <a:cxnSpLocks noChangeShapeType="1"/>
            <a:stCxn id="71" idx="2"/>
          </p:cNvCxnSpPr>
          <p:nvPr/>
        </p:nvCxnSpPr>
        <p:spPr bwMode="auto">
          <a:xfrm flipH="1" flipV="1">
            <a:off x="3864428" y="2794001"/>
            <a:ext cx="2117065" cy="8197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7" name="AutoShape 41"/>
          <p:cNvSpPr>
            <a:spLocks noChangeArrowheads="1"/>
          </p:cNvSpPr>
          <p:nvPr/>
        </p:nvSpPr>
        <p:spPr bwMode="auto">
          <a:xfrm>
            <a:off x="6420525" y="2443655"/>
            <a:ext cx="2321473" cy="685800"/>
          </a:xfrm>
          <a:prstGeom prst="leftArrowCallout">
            <a:avLst>
              <a:gd name="adj1" fmla="val 19444"/>
              <a:gd name="adj2" fmla="val 24769"/>
              <a:gd name="adj3" fmla="val 38063"/>
              <a:gd name="adj4" fmla="val 81064"/>
            </a:avLst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defRPr/>
            </a:pPr>
            <a:r>
              <a:rPr kumimoji="0" lang="en-US" sz="2000" dirty="0">
                <a:latin typeface="+mn-lt"/>
                <a:ea typeface="ＭＳ Ｐゴシック" charset="0"/>
              </a:rPr>
              <a:t>4, 5, 8 already discovered</a:t>
            </a:r>
            <a:r>
              <a:rPr lang="en-US" sz="2000" dirty="0">
                <a:latin typeface="+mn-lt"/>
                <a:ea typeface="ＭＳ Ｐゴシック" charset="0"/>
              </a:rPr>
              <a:t>.</a:t>
            </a:r>
            <a:endParaRPr kumimoji="0" lang="en-US" sz="2000" dirty="0">
              <a:latin typeface="+mn-lt"/>
              <a:ea typeface="ＭＳ Ｐゴシック" charset="0"/>
            </a:endParaRPr>
          </a:p>
        </p:txBody>
      </p:sp>
      <p:cxnSp>
        <p:nvCxnSpPr>
          <p:cNvPr id="79" name="AutoShape 43"/>
          <p:cNvCxnSpPr>
            <a:cxnSpLocks noChangeShapeType="1"/>
            <a:stCxn id="71" idx="7"/>
            <a:endCxn id="67" idx="3"/>
          </p:cNvCxnSpPr>
          <p:nvPr/>
        </p:nvCxnSpPr>
        <p:spPr bwMode="auto">
          <a:xfrm flipV="1">
            <a:off x="6299480" y="1637366"/>
            <a:ext cx="1063049" cy="1032283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09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67" idx="3"/>
            <a:endCxn id="71" idx="7"/>
          </p:cNvCxnSpPr>
          <p:nvPr/>
        </p:nvCxnSpPr>
        <p:spPr bwMode="auto">
          <a:xfrm flipH="1">
            <a:off x="6299480" y="1637366"/>
            <a:ext cx="1063049" cy="1032283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74" idx="0"/>
            <a:endCxn id="67" idx="4"/>
          </p:cNvCxnSpPr>
          <p:nvPr/>
        </p:nvCxnSpPr>
        <p:spPr bwMode="auto">
          <a:xfrm flipV="1">
            <a:off x="7494243" y="1692269"/>
            <a:ext cx="1" cy="2128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74" idx="1"/>
            <a:endCxn id="71" idx="5"/>
          </p:cNvCxnSpPr>
          <p:nvPr/>
        </p:nvCxnSpPr>
        <p:spPr bwMode="auto">
          <a:xfrm flipH="1" flipV="1">
            <a:off x="6299480" y="2934747"/>
            <a:ext cx="1063048" cy="940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56" idx="7"/>
            <a:endCxn id="14" idx="3"/>
          </p:cNvCxnSpPr>
          <p:nvPr/>
        </p:nvCxnSpPr>
        <p:spPr bwMode="auto">
          <a:xfrm flipV="1">
            <a:off x="4865107" y="2882681"/>
            <a:ext cx="1191425" cy="9780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9)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3" name="AutoShape 41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4" name="AutoShape 41"/>
          <p:cNvCxnSpPr>
            <a:cxnSpLocks noChangeShapeType="1"/>
            <a:stCxn id="13" idx="6"/>
            <a:endCxn id="67" idx="2"/>
          </p:cNvCxnSpPr>
          <p:nvPr/>
        </p:nvCxnSpPr>
        <p:spPr bwMode="auto">
          <a:xfrm>
            <a:off x="4899025" y="1497807"/>
            <a:ext cx="2408946" cy="7010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Oval 42"/>
          <p:cNvSpPr>
            <a:spLocks noChangeAspect="1" noChangeArrowheads="1"/>
          </p:cNvSpPr>
          <p:nvPr/>
        </p:nvSpPr>
        <p:spPr bwMode="auto">
          <a:xfrm>
            <a:off x="7307971" y="1317365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70" name="AutoShape 41"/>
          <p:cNvCxnSpPr>
            <a:cxnSpLocks noChangeShapeType="1"/>
            <a:stCxn id="56" idx="7"/>
            <a:endCxn id="71" idx="3"/>
          </p:cNvCxnSpPr>
          <p:nvPr/>
        </p:nvCxnSpPr>
        <p:spPr bwMode="auto">
          <a:xfrm flipV="1">
            <a:off x="4865107" y="2934747"/>
            <a:ext cx="1170944" cy="92599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42"/>
          <p:cNvSpPr>
            <a:spLocks noChangeAspect="1" noChangeArrowheads="1"/>
          </p:cNvSpPr>
          <p:nvPr/>
        </p:nvSpPr>
        <p:spPr bwMode="auto">
          <a:xfrm>
            <a:off x="5981493" y="2614746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72" name="AutoShape 41"/>
          <p:cNvCxnSpPr>
            <a:cxnSpLocks noChangeShapeType="1"/>
            <a:stCxn id="56" idx="6"/>
            <a:endCxn id="74" idx="2"/>
          </p:cNvCxnSpPr>
          <p:nvPr/>
        </p:nvCxnSpPr>
        <p:spPr bwMode="auto">
          <a:xfrm>
            <a:off x="4920010" y="3993295"/>
            <a:ext cx="2387960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4" name="Oval 42"/>
          <p:cNvSpPr>
            <a:spLocks noChangeAspect="1" noChangeArrowheads="1"/>
          </p:cNvSpPr>
          <p:nvPr/>
        </p:nvSpPr>
        <p:spPr bwMode="auto">
          <a:xfrm>
            <a:off x="7307970" y="3820707"/>
            <a:ext cx="372545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>
                <a:solidFill>
                  <a:schemeClr val="bg1"/>
                </a:solidFill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75" name="AutoShape 43"/>
          <p:cNvCxnSpPr>
            <a:cxnSpLocks noChangeShapeType="1"/>
            <a:stCxn id="71" idx="1"/>
            <a:endCxn id="48" idx="5"/>
          </p:cNvCxnSpPr>
          <p:nvPr/>
        </p:nvCxnSpPr>
        <p:spPr bwMode="auto">
          <a:xfrm flipH="1" flipV="1">
            <a:off x="4877080" y="1630500"/>
            <a:ext cx="1158971" cy="1039149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" name="AutoShape 43"/>
          <p:cNvCxnSpPr>
            <a:cxnSpLocks noChangeShapeType="1"/>
            <a:stCxn id="71" idx="2"/>
            <a:endCxn id="66" idx="6"/>
          </p:cNvCxnSpPr>
          <p:nvPr/>
        </p:nvCxnSpPr>
        <p:spPr bwMode="auto">
          <a:xfrm flipH="1" flipV="1">
            <a:off x="3864426" y="2796053"/>
            <a:ext cx="2117067" cy="6145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71943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67" idx="3"/>
            <a:endCxn id="71" idx="7"/>
          </p:cNvCxnSpPr>
          <p:nvPr/>
        </p:nvCxnSpPr>
        <p:spPr bwMode="auto">
          <a:xfrm flipH="1">
            <a:off x="6299480" y="1637366"/>
            <a:ext cx="1063049" cy="1032283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74" idx="0"/>
            <a:endCxn id="67" idx="4"/>
          </p:cNvCxnSpPr>
          <p:nvPr/>
        </p:nvCxnSpPr>
        <p:spPr bwMode="auto">
          <a:xfrm flipV="1">
            <a:off x="7494243" y="1692269"/>
            <a:ext cx="1" cy="2128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74" idx="1"/>
            <a:endCxn id="71" idx="5"/>
          </p:cNvCxnSpPr>
          <p:nvPr/>
        </p:nvCxnSpPr>
        <p:spPr bwMode="auto">
          <a:xfrm flipH="1" flipV="1">
            <a:off x="6299480" y="2934747"/>
            <a:ext cx="1063048" cy="940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56" idx="7"/>
            <a:endCxn id="14" idx="3"/>
          </p:cNvCxnSpPr>
          <p:nvPr/>
        </p:nvCxnSpPr>
        <p:spPr bwMode="auto">
          <a:xfrm flipV="1">
            <a:off x="4865107" y="2882681"/>
            <a:ext cx="1191425" cy="9780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9)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3" name="AutoShape 41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4" name="AutoShape 41"/>
          <p:cNvCxnSpPr>
            <a:cxnSpLocks noChangeShapeType="1"/>
            <a:stCxn id="13" idx="6"/>
            <a:endCxn id="67" idx="2"/>
          </p:cNvCxnSpPr>
          <p:nvPr/>
        </p:nvCxnSpPr>
        <p:spPr bwMode="auto">
          <a:xfrm>
            <a:off x="4899025" y="1497807"/>
            <a:ext cx="2408946" cy="7010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Oval 42"/>
          <p:cNvSpPr>
            <a:spLocks noChangeAspect="1" noChangeArrowheads="1"/>
          </p:cNvSpPr>
          <p:nvPr/>
        </p:nvSpPr>
        <p:spPr bwMode="auto">
          <a:xfrm>
            <a:off x="7307971" y="1317365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70" name="AutoShape 41"/>
          <p:cNvCxnSpPr>
            <a:cxnSpLocks noChangeShapeType="1"/>
            <a:stCxn id="56" idx="7"/>
            <a:endCxn id="71" idx="3"/>
          </p:cNvCxnSpPr>
          <p:nvPr/>
        </p:nvCxnSpPr>
        <p:spPr bwMode="auto">
          <a:xfrm flipV="1">
            <a:off x="4865107" y="2934747"/>
            <a:ext cx="1170944" cy="92599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42"/>
          <p:cNvSpPr>
            <a:spLocks noChangeAspect="1" noChangeArrowheads="1"/>
          </p:cNvSpPr>
          <p:nvPr/>
        </p:nvSpPr>
        <p:spPr bwMode="auto">
          <a:xfrm>
            <a:off x="5981493" y="2614746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72" name="AutoShape 41"/>
          <p:cNvCxnSpPr>
            <a:cxnSpLocks noChangeShapeType="1"/>
            <a:stCxn id="56" idx="6"/>
            <a:endCxn id="74" idx="2"/>
          </p:cNvCxnSpPr>
          <p:nvPr/>
        </p:nvCxnSpPr>
        <p:spPr bwMode="auto">
          <a:xfrm>
            <a:off x="4920010" y="3993295"/>
            <a:ext cx="2387960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4" name="Oval 42"/>
          <p:cNvSpPr>
            <a:spLocks noChangeAspect="1" noChangeArrowheads="1"/>
          </p:cNvSpPr>
          <p:nvPr/>
        </p:nvSpPr>
        <p:spPr bwMode="auto">
          <a:xfrm>
            <a:off x="7307970" y="3820707"/>
            <a:ext cx="372545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>
                <a:solidFill>
                  <a:schemeClr val="bg1"/>
                </a:solidFill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75" name="AutoShape 43"/>
          <p:cNvCxnSpPr>
            <a:cxnSpLocks noChangeShapeType="1"/>
            <a:stCxn id="71" idx="1"/>
            <a:endCxn id="48" idx="5"/>
          </p:cNvCxnSpPr>
          <p:nvPr/>
        </p:nvCxnSpPr>
        <p:spPr bwMode="auto">
          <a:xfrm flipH="1" flipV="1">
            <a:off x="4877080" y="1630500"/>
            <a:ext cx="1158971" cy="1039149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" name="AutoShape 43"/>
          <p:cNvCxnSpPr>
            <a:cxnSpLocks noChangeShapeType="1"/>
            <a:stCxn id="71" idx="2"/>
            <a:endCxn id="66" idx="6"/>
          </p:cNvCxnSpPr>
          <p:nvPr/>
        </p:nvCxnSpPr>
        <p:spPr bwMode="auto">
          <a:xfrm flipH="1" flipV="1">
            <a:off x="3864426" y="2796053"/>
            <a:ext cx="2117067" cy="6145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" name="AutoShape 43"/>
          <p:cNvCxnSpPr>
            <a:cxnSpLocks noChangeShapeType="1"/>
            <a:stCxn id="74" idx="1"/>
            <a:endCxn id="71" idx="5"/>
          </p:cNvCxnSpPr>
          <p:nvPr/>
        </p:nvCxnSpPr>
        <p:spPr bwMode="auto">
          <a:xfrm flipH="1" flipV="1">
            <a:off x="6299480" y="2934747"/>
            <a:ext cx="1063048" cy="940863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8" name="AutoShape 43"/>
          <p:cNvCxnSpPr>
            <a:cxnSpLocks noChangeShapeType="1"/>
            <a:stCxn id="74" idx="0"/>
            <a:endCxn id="67" idx="4"/>
          </p:cNvCxnSpPr>
          <p:nvPr/>
        </p:nvCxnSpPr>
        <p:spPr bwMode="auto">
          <a:xfrm flipV="1">
            <a:off x="7494243" y="1692269"/>
            <a:ext cx="1" cy="2128438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9" name="AutoShape 41"/>
          <p:cNvSpPr>
            <a:spLocks noChangeArrowheads="1"/>
          </p:cNvSpPr>
          <p:nvPr/>
        </p:nvSpPr>
        <p:spPr bwMode="auto">
          <a:xfrm rot="10800000" flipV="1">
            <a:off x="4941485" y="3669965"/>
            <a:ext cx="2321473" cy="676388"/>
          </a:xfrm>
          <a:prstGeom prst="leftArrowCallout">
            <a:avLst>
              <a:gd name="adj1" fmla="val 19444"/>
              <a:gd name="adj2" fmla="val 24769"/>
              <a:gd name="adj3" fmla="val 38063"/>
              <a:gd name="adj4" fmla="val 81064"/>
            </a:avLst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defRPr/>
            </a:pPr>
            <a:r>
              <a:rPr kumimoji="0" lang="en-US" sz="2000" dirty="0">
                <a:latin typeface="+mn-lt"/>
                <a:ea typeface="ＭＳ Ｐゴシック" charset="0"/>
              </a:rPr>
              <a:t>7 &amp; 8 already discovered</a:t>
            </a:r>
            <a:r>
              <a:rPr lang="en-US" sz="2000" dirty="0">
                <a:latin typeface="+mn-lt"/>
                <a:ea typeface="ＭＳ Ｐゴシック" charset="0"/>
              </a:rPr>
              <a:t>.</a:t>
            </a:r>
            <a:endParaRPr kumimoji="0" lang="en-US" sz="2000" dirty="0"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5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67" idx="3"/>
            <a:endCxn id="71" idx="7"/>
          </p:cNvCxnSpPr>
          <p:nvPr/>
        </p:nvCxnSpPr>
        <p:spPr bwMode="auto">
          <a:xfrm flipH="1">
            <a:off x="6299480" y="1637366"/>
            <a:ext cx="1063049" cy="1032283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56" idx="7"/>
            <a:endCxn id="14" idx="3"/>
          </p:cNvCxnSpPr>
          <p:nvPr/>
        </p:nvCxnSpPr>
        <p:spPr bwMode="auto">
          <a:xfrm flipV="1">
            <a:off x="4865107" y="2882681"/>
            <a:ext cx="1191425" cy="9780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NULL)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3" name="AutoShape 41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4" name="AutoShape 41"/>
          <p:cNvCxnSpPr>
            <a:cxnSpLocks noChangeShapeType="1"/>
            <a:stCxn id="13" idx="6"/>
            <a:endCxn id="67" idx="2"/>
          </p:cNvCxnSpPr>
          <p:nvPr/>
        </p:nvCxnSpPr>
        <p:spPr bwMode="auto">
          <a:xfrm>
            <a:off x="4899025" y="1497807"/>
            <a:ext cx="2408946" cy="7010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Oval 42"/>
          <p:cNvSpPr>
            <a:spLocks noChangeAspect="1" noChangeArrowheads="1"/>
          </p:cNvSpPr>
          <p:nvPr/>
        </p:nvSpPr>
        <p:spPr bwMode="auto">
          <a:xfrm>
            <a:off x="7307971" y="1317365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70" name="AutoShape 41"/>
          <p:cNvCxnSpPr>
            <a:cxnSpLocks noChangeShapeType="1"/>
            <a:stCxn id="56" idx="7"/>
            <a:endCxn id="71" idx="3"/>
          </p:cNvCxnSpPr>
          <p:nvPr/>
        </p:nvCxnSpPr>
        <p:spPr bwMode="auto">
          <a:xfrm flipV="1">
            <a:off x="4865107" y="2934747"/>
            <a:ext cx="1170944" cy="92599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42"/>
          <p:cNvSpPr>
            <a:spLocks noChangeAspect="1" noChangeArrowheads="1"/>
          </p:cNvSpPr>
          <p:nvPr/>
        </p:nvSpPr>
        <p:spPr bwMode="auto">
          <a:xfrm>
            <a:off x="5981493" y="2614746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72" name="AutoShape 41"/>
          <p:cNvCxnSpPr>
            <a:cxnSpLocks noChangeShapeType="1"/>
            <a:stCxn id="56" idx="6"/>
            <a:endCxn id="74" idx="2"/>
          </p:cNvCxnSpPr>
          <p:nvPr/>
        </p:nvCxnSpPr>
        <p:spPr bwMode="auto">
          <a:xfrm>
            <a:off x="4920010" y="3993295"/>
            <a:ext cx="2387960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4" name="Oval 42"/>
          <p:cNvSpPr>
            <a:spLocks noChangeAspect="1" noChangeArrowheads="1"/>
          </p:cNvSpPr>
          <p:nvPr/>
        </p:nvSpPr>
        <p:spPr bwMode="auto">
          <a:xfrm>
            <a:off x="730797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75" name="AutoShape 43"/>
          <p:cNvCxnSpPr>
            <a:cxnSpLocks noChangeShapeType="1"/>
            <a:stCxn id="71" idx="1"/>
            <a:endCxn id="48" idx="5"/>
          </p:cNvCxnSpPr>
          <p:nvPr/>
        </p:nvCxnSpPr>
        <p:spPr bwMode="auto">
          <a:xfrm flipH="1" flipV="1">
            <a:off x="4877080" y="1630500"/>
            <a:ext cx="1158971" cy="1039149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" name="AutoShape 43"/>
          <p:cNvCxnSpPr>
            <a:cxnSpLocks noChangeShapeType="1"/>
            <a:stCxn id="71" idx="2"/>
            <a:endCxn id="66" idx="6"/>
          </p:cNvCxnSpPr>
          <p:nvPr/>
        </p:nvCxnSpPr>
        <p:spPr bwMode="auto">
          <a:xfrm flipH="1" flipV="1">
            <a:off x="3864426" y="2796053"/>
            <a:ext cx="2117067" cy="6145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" name="AutoShape 43"/>
          <p:cNvCxnSpPr>
            <a:cxnSpLocks noChangeShapeType="1"/>
            <a:stCxn id="74" idx="1"/>
            <a:endCxn id="71" idx="5"/>
          </p:cNvCxnSpPr>
          <p:nvPr/>
        </p:nvCxnSpPr>
        <p:spPr bwMode="auto">
          <a:xfrm flipH="1" flipV="1">
            <a:off x="6299480" y="2934747"/>
            <a:ext cx="1063048" cy="940863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8" name="AutoShape 43"/>
          <p:cNvCxnSpPr>
            <a:cxnSpLocks noChangeShapeType="1"/>
            <a:stCxn id="74" idx="0"/>
            <a:endCxn id="67" idx="4"/>
          </p:cNvCxnSpPr>
          <p:nvPr/>
        </p:nvCxnSpPr>
        <p:spPr bwMode="auto">
          <a:xfrm flipV="1">
            <a:off x="7494243" y="1692269"/>
            <a:ext cx="1" cy="212843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7839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56" idx="7"/>
            <a:endCxn id="14" idx="3"/>
          </p:cNvCxnSpPr>
          <p:nvPr/>
        </p:nvCxnSpPr>
        <p:spPr bwMode="auto">
          <a:xfrm flipV="1">
            <a:off x="4865107" y="2882681"/>
            <a:ext cx="1191425" cy="9780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41288" y="4746706"/>
            <a:ext cx="8035609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+mj-lt"/>
              </a:rPr>
              <a:t>Breadth-First Search (BFS) tree rooted at S containing all nodes of the graph </a:t>
            </a:r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4" name="AutoShape 41"/>
          <p:cNvCxnSpPr>
            <a:cxnSpLocks noChangeShapeType="1"/>
            <a:stCxn id="13" idx="6"/>
            <a:endCxn id="67" idx="2"/>
          </p:cNvCxnSpPr>
          <p:nvPr/>
        </p:nvCxnSpPr>
        <p:spPr bwMode="auto">
          <a:xfrm>
            <a:off x="4899025" y="1497807"/>
            <a:ext cx="2408946" cy="7010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Oval 42"/>
          <p:cNvSpPr>
            <a:spLocks noChangeAspect="1" noChangeArrowheads="1"/>
          </p:cNvSpPr>
          <p:nvPr/>
        </p:nvSpPr>
        <p:spPr bwMode="auto">
          <a:xfrm>
            <a:off x="7307971" y="1317365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70" name="AutoShape 41"/>
          <p:cNvCxnSpPr>
            <a:cxnSpLocks noChangeShapeType="1"/>
            <a:stCxn id="56" idx="7"/>
            <a:endCxn id="71" idx="3"/>
          </p:cNvCxnSpPr>
          <p:nvPr/>
        </p:nvCxnSpPr>
        <p:spPr bwMode="auto">
          <a:xfrm flipV="1">
            <a:off x="4865107" y="2934747"/>
            <a:ext cx="1170944" cy="92599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42"/>
          <p:cNvSpPr>
            <a:spLocks noChangeAspect="1" noChangeArrowheads="1"/>
          </p:cNvSpPr>
          <p:nvPr/>
        </p:nvSpPr>
        <p:spPr bwMode="auto">
          <a:xfrm>
            <a:off x="5981493" y="2614746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72" name="AutoShape 41"/>
          <p:cNvCxnSpPr>
            <a:cxnSpLocks noChangeShapeType="1"/>
            <a:stCxn id="56" idx="6"/>
            <a:endCxn id="74" idx="2"/>
          </p:cNvCxnSpPr>
          <p:nvPr/>
        </p:nvCxnSpPr>
        <p:spPr bwMode="auto">
          <a:xfrm>
            <a:off x="4920010" y="3993295"/>
            <a:ext cx="2387960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4" name="Oval 42"/>
          <p:cNvSpPr>
            <a:spLocks noChangeAspect="1" noChangeArrowheads="1"/>
          </p:cNvSpPr>
          <p:nvPr/>
        </p:nvSpPr>
        <p:spPr bwMode="auto">
          <a:xfrm>
            <a:off x="730797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04756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graph </a:t>
            </a:r>
            <a:r>
              <a:rPr lang="en-US" dirty="0">
                <a:latin typeface="Consolas" panose="020B0609020204030204" pitchFamily="49" charset="0"/>
              </a:rPr>
              <a:t>G=(V,E) </a:t>
            </a:r>
            <a:r>
              <a:rPr lang="en-US" dirty="0"/>
              <a:t>and source vertex </a:t>
            </a:r>
            <a:r>
              <a:rPr lang="en-US" dirty="0">
                <a:latin typeface="Consolas" panose="020B0609020204030204" pitchFamily="49" charset="0"/>
              </a:rPr>
              <a:t>S, </a:t>
            </a:r>
            <a:r>
              <a:rPr lang="en-US" dirty="0"/>
              <a:t>the following holds for the BFS algorithm</a:t>
            </a:r>
          </a:p>
          <a:p>
            <a:endParaRPr lang="en-US" dirty="0"/>
          </a:p>
          <a:p>
            <a:pPr lvl="1"/>
            <a:r>
              <a:rPr lang="en-US" dirty="0"/>
              <a:t>Systematically explores the edges of </a:t>
            </a:r>
            <a:r>
              <a:rPr lang="en-US" dirty="0">
                <a:latin typeface="Consolas" panose="020B0609020204030204" pitchFamily="49" charset="0"/>
              </a:rPr>
              <a:t>G</a:t>
            </a:r>
            <a:r>
              <a:rPr lang="en-US" dirty="0"/>
              <a:t> to “discover” every vertex reachable from </a:t>
            </a:r>
            <a:r>
              <a:rPr lang="en-US" dirty="0">
                <a:latin typeface="Consolas" panose="020B0609020204030204" pitchFamily="49" charset="0"/>
              </a:rPr>
              <a:t>S</a:t>
            </a:r>
          </a:p>
          <a:p>
            <a:endParaRPr lang="en-US" dirty="0"/>
          </a:p>
          <a:p>
            <a:pPr lvl="1"/>
            <a:r>
              <a:rPr lang="en-US" dirty="0"/>
              <a:t>Creates a BFS tree rooted at </a:t>
            </a:r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/>
              <a:t> that contains all such vertices</a:t>
            </a:r>
          </a:p>
          <a:p>
            <a:endParaRPr lang="en-US" dirty="0"/>
          </a:p>
          <a:p>
            <a:pPr lvl="1"/>
            <a:r>
              <a:rPr lang="en-US" dirty="0"/>
              <a:t>Discovers all vertices at distance </a:t>
            </a:r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en-US" dirty="0"/>
              <a:t> from </a:t>
            </a:r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/>
              <a:t> before discovering any vertices at distance </a:t>
            </a:r>
            <a:r>
              <a:rPr lang="en-US" dirty="0">
                <a:latin typeface="Consolas" panose="020B0609020204030204" pitchFamily="49" charset="0"/>
              </a:rPr>
              <a:t>k+1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053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– Trees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4373"/>
            <a:ext cx="4729295" cy="5112568"/>
          </a:xfrm>
        </p:spPr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depth-first</a:t>
            </a:r>
            <a:r>
              <a:rPr lang="en-US" dirty="0"/>
              <a:t> search (</a:t>
            </a:r>
            <a:r>
              <a:rPr lang="en-US" dirty="0">
                <a:solidFill>
                  <a:schemeClr val="tx2"/>
                </a:solidFill>
              </a:rPr>
              <a:t>DFS</a:t>
            </a:r>
            <a:r>
              <a:rPr lang="en-US" dirty="0"/>
              <a:t>) explores a path all the way to a leaf before </a:t>
            </a:r>
            <a:r>
              <a:rPr lang="en-US" dirty="0">
                <a:solidFill>
                  <a:schemeClr val="tx2"/>
                </a:solidFill>
              </a:rPr>
              <a:t>backtracking</a:t>
            </a:r>
            <a:r>
              <a:rPr lang="en-US" dirty="0"/>
              <a:t> and exploring another path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For example, after searching </a:t>
            </a:r>
            <a:r>
              <a:rPr lang="en-US" sz="2000" dirty="0">
                <a:solidFill>
                  <a:srgbClr val="000000"/>
                </a:solidFill>
              </a:rPr>
              <a:t>A</a:t>
            </a:r>
            <a:r>
              <a:rPr lang="en-US" sz="2000" dirty="0"/>
              <a:t>, then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B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000000"/>
                </a:solidFill>
              </a:rPr>
              <a:t>D</a:t>
            </a:r>
            <a:r>
              <a:rPr lang="en-US" sz="2000" dirty="0"/>
              <a:t>, the search backtracks and tries another path from </a:t>
            </a:r>
            <a:r>
              <a:rPr lang="en-US" sz="2000" dirty="0">
                <a:solidFill>
                  <a:srgbClr val="000000"/>
                </a:solidFill>
              </a:rPr>
              <a:t>B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</a:rPr>
              <a:t>N</a:t>
            </a:r>
            <a:r>
              <a:rPr lang="en-US" sz="2000" dirty="0"/>
              <a:t> will be found before </a:t>
            </a:r>
            <a:r>
              <a:rPr lang="en-US" sz="2000" dirty="0">
                <a:solidFill>
                  <a:srgbClr val="000000"/>
                </a:solidFill>
              </a:rPr>
              <a:t>J</a:t>
            </a:r>
          </a:p>
          <a:p>
            <a:endParaRPr lang="en-US" dirty="0"/>
          </a:p>
          <a:p>
            <a:r>
              <a:rPr lang="en-US" dirty="0"/>
              <a:t>Node are explored in the order </a:t>
            </a:r>
          </a:p>
          <a:p>
            <a:r>
              <a:rPr lang="en-US" dirty="0"/>
              <a:t>A B D E H L M N I O P C F G J K Q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5148064" y="1703040"/>
            <a:ext cx="3581400" cy="3886200"/>
            <a:chOff x="384" y="1152"/>
            <a:chExt cx="2256" cy="2448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N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O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H</a:t>
              </a:r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51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I</a:t>
              </a:r>
            </a:p>
          </p:txBody>
        </p:sp>
        <p:sp>
          <p:nvSpPr>
            <p:cNvPr id="52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53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  <p:sp>
          <p:nvSpPr>
            <p:cNvPr id="54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56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7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58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9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" name="Freeform 40"/>
          <p:cNvSpPr>
            <a:spLocks/>
          </p:cNvSpPr>
          <p:nvPr/>
        </p:nvSpPr>
        <p:spPr bwMode="auto">
          <a:xfrm>
            <a:off x="5213152" y="1628428"/>
            <a:ext cx="1993900" cy="3836987"/>
          </a:xfrm>
          <a:custGeom>
            <a:avLst/>
            <a:gdLst>
              <a:gd name="T0" fmla="*/ 1993900 w 1256"/>
              <a:gd name="T1" fmla="*/ 0 h 2417"/>
              <a:gd name="T2" fmla="*/ 1284288 w 1256"/>
              <a:gd name="T3" fmla="*/ 593725 h 2417"/>
              <a:gd name="T4" fmla="*/ 849313 w 1256"/>
              <a:gd name="T5" fmla="*/ 1144587 h 2417"/>
              <a:gd name="T6" fmla="*/ 390525 w 1256"/>
              <a:gd name="T7" fmla="*/ 2058987 h 2417"/>
              <a:gd name="T8" fmla="*/ 390525 w 1256"/>
              <a:gd name="T9" fmla="*/ 2363787 h 2417"/>
              <a:gd name="T10" fmla="*/ 585788 w 1256"/>
              <a:gd name="T11" fmla="*/ 2365375 h 2417"/>
              <a:gd name="T12" fmla="*/ 841375 w 1256"/>
              <a:gd name="T13" fmla="*/ 1492250 h 2417"/>
              <a:gd name="T14" fmla="*/ 962025 w 1256"/>
              <a:gd name="T15" fmla="*/ 1465262 h 2417"/>
              <a:gd name="T16" fmla="*/ 1306513 w 1256"/>
              <a:gd name="T17" fmla="*/ 1906587 h 2417"/>
              <a:gd name="T18" fmla="*/ 1295400 w 1256"/>
              <a:gd name="T19" fmla="*/ 2155825 h 2417"/>
              <a:gd name="T20" fmla="*/ 620713 w 1256"/>
              <a:gd name="T21" fmla="*/ 2974975 h 2417"/>
              <a:gd name="T22" fmla="*/ 63500 w 1256"/>
              <a:gd name="T23" fmla="*/ 3706812 h 2417"/>
              <a:gd name="T24" fmla="*/ 238125 w 1256"/>
              <a:gd name="T25" fmla="*/ 3736975 h 2417"/>
              <a:gd name="T26" fmla="*/ 585788 w 1256"/>
              <a:gd name="T27" fmla="*/ 3197225 h 2417"/>
              <a:gd name="T28" fmla="*/ 585788 w 1256"/>
              <a:gd name="T29" fmla="*/ 3746500 h 2417"/>
              <a:gd name="T30" fmla="*/ 773113 w 1256"/>
              <a:gd name="T31" fmla="*/ 3736975 h 2417"/>
              <a:gd name="T32" fmla="*/ 720725 w 1256"/>
              <a:gd name="T33" fmla="*/ 3222625 h 2417"/>
              <a:gd name="T34" fmla="*/ 1016000 w 1256"/>
              <a:gd name="T35" fmla="*/ 3571875 h 24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256" h="2417">
                <a:moveTo>
                  <a:pt x="1256" y="0"/>
                </a:moveTo>
                <a:cubicBezTo>
                  <a:pt x="1181" y="62"/>
                  <a:pt x="929" y="254"/>
                  <a:pt x="809" y="374"/>
                </a:cubicBezTo>
                <a:cubicBezTo>
                  <a:pt x="689" y="494"/>
                  <a:pt x="629" y="567"/>
                  <a:pt x="535" y="721"/>
                </a:cubicBezTo>
                <a:cubicBezTo>
                  <a:pt x="441" y="875"/>
                  <a:pt x="295" y="1169"/>
                  <a:pt x="246" y="1297"/>
                </a:cubicBezTo>
                <a:cubicBezTo>
                  <a:pt x="198" y="1425"/>
                  <a:pt x="226" y="1457"/>
                  <a:pt x="246" y="1489"/>
                </a:cubicBezTo>
                <a:cubicBezTo>
                  <a:pt x="266" y="1521"/>
                  <a:pt x="322" y="1581"/>
                  <a:pt x="369" y="1490"/>
                </a:cubicBezTo>
                <a:cubicBezTo>
                  <a:pt x="416" y="1399"/>
                  <a:pt x="491" y="1034"/>
                  <a:pt x="530" y="940"/>
                </a:cubicBezTo>
                <a:cubicBezTo>
                  <a:pt x="569" y="846"/>
                  <a:pt x="557" y="880"/>
                  <a:pt x="606" y="923"/>
                </a:cubicBezTo>
                <a:cubicBezTo>
                  <a:pt x="655" y="966"/>
                  <a:pt x="788" y="1129"/>
                  <a:pt x="823" y="1201"/>
                </a:cubicBezTo>
                <a:cubicBezTo>
                  <a:pt x="858" y="1273"/>
                  <a:pt x="888" y="1246"/>
                  <a:pt x="816" y="1358"/>
                </a:cubicBezTo>
                <a:cubicBezTo>
                  <a:pt x="744" y="1470"/>
                  <a:pt x="520" y="1711"/>
                  <a:pt x="391" y="1874"/>
                </a:cubicBezTo>
                <a:cubicBezTo>
                  <a:pt x="262" y="2037"/>
                  <a:pt x="80" y="2255"/>
                  <a:pt x="40" y="2335"/>
                </a:cubicBezTo>
                <a:cubicBezTo>
                  <a:pt x="0" y="2415"/>
                  <a:pt x="95" y="2407"/>
                  <a:pt x="150" y="2354"/>
                </a:cubicBezTo>
                <a:cubicBezTo>
                  <a:pt x="205" y="2301"/>
                  <a:pt x="333" y="2013"/>
                  <a:pt x="369" y="2014"/>
                </a:cubicBezTo>
                <a:cubicBezTo>
                  <a:pt x="405" y="2015"/>
                  <a:pt x="349" y="2303"/>
                  <a:pt x="369" y="2360"/>
                </a:cubicBezTo>
                <a:cubicBezTo>
                  <a:pt x="389" y="2417"/>
                  <a:pt x="473" y="2409"/>
                  <a:pt x="487" y="2354"/>
                </a:cubicBezTo>
                <a:cubicBezTo>
                  <a:pt x="501" y="2299"/>
                  <a:pt x="429" y="2047"/>
                  <a:pt x="454" y="2030"/>
                </a:cubicBezTo>
                <a:cubicBezTo>
                  <a:pt x="479" y="2013"/>
                  <a:pt x="601" y="2204"/>
                  <a:pt x="640" y="2250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79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any vertex, mark it as visited</a:t>
            </a:r>
          </a:p>
          <a:p>
            <a:r>
              <a:rPr lang="en-US" dirty="0"/>
              <a:t>From that vertex: </a:t>
            </a:r>
          </a:p>
          <a:p>
            <a:pPr lvl="1"/>
            <a:r>
              <a:rPr lang="en-US" dirty="0"/>
              <a:t>If there is another adjacent vertex not yet visited, go to it</a:t>
            </a:r>
          </a:p>
          <a:p>
            <a:pPr lvl="1"/>
            <a:r>
              <a:rPr lang="en-US" dirty="0"/>
              <a:t>Otherwise, go back to the most previous vertex that has not yet had all of its adjacent vertices visited and continue from there</a:t>
            </a:r>
          </a:p>
          <a:p>
            <a:r>
              <a:rPr lang="en-US" dirty="0"/>
              <a:t>Continue until no visited vertices have unvisited adjacent vertices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47664" y="3429422"/>
            <a:ext cx="5688632" cy="2880109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900" kern="0" dirty="0">
                <a:latin typeface="Consolas" panose="020B0609020204030204" pitchFamily="49" charset="0"/>
              </a:rPr>
              <a:t>Create a stack S</a:t>
            </a:r>
          </a:p>
          <a:p>
            <a:pPr marL="0" indent="0">
              <a:buFontTx/>
              <a:buNone/>
            </a:pPr>
            <a:r>
              <a:rPr lang="en-US" sz="1900" kern="0" dirty="0">
                <a:latin typeface="Consolas" panose="020B0609020204030204" pitchFamily="49" charset="0"/>
              </a:rPr>
              <a:t>Mark v as visited and push v onto S </a:t>
            </a:r>
          </a:p>
          <a:p>
            <a:pPr marL="0" indent="0">
              <a:buFontTx/>
              <a:buNone/>
            </a:pPr>
            <a:r>
              <a:rPr lang="en-US" sz="19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9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9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9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9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9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194997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6" idx="4"/>
          </p:cNvCxnSpPr>
          <p:nvPr/>
        </p:nvCxnSpPr>
        <p:spPr bwMode="auto">
          <a:xfrm flipV="1">
            <a:off x="1819374" y="1632756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6" idx="6"/>
            <a:endCxn id="13" idx="1"/>
          </p:cNvCxnSpPr>
          <p:nvPr/>
        </p:nvCxnSpPr>
        <p:spPr bwMode="auto">
          <a:xfrm>
            <a:off x="1979712" y="1472419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6" idx="4"/>
            <a:endCxn id="9" idx="1"/>
          </p:cNvCxnSpPr>
          <p:nvPr/>
        </p:nvCxnSpPr>
        <p:spPr bwMode="auto">
          <a:xfrm>
            <a:off x="1819374" y="1624819"/>
            <a:ext cx="578037" cy="10876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16" idx="3"/>
            <a:endCxn id="8" idx="6"/>
          </p:cNvCxnSpPr>
          <p:nvPr/>
        </p:nvCxnSpPr>
        <p:spPr bwMode="auto">
          <a:xfrm flipH="1">
            <a:off x="1979712" y="3796519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13" idx="3"/>
          </p:cNvCxnSpPr>
          <p:nvPr/>
        </p:nvCxnSpPr>
        <p:spPr bwMode="auto">
          <a:xfrm flipV="1">
            <a:off x="3908524" y="2936094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6725866" y="37896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25FB-B902-AF03-62F4-AE03D973270F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227863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any vertex, mark it as visited and enqueue it into queue</a:t>
            </a:r>
          </a:p>
          <a:p>
            <a:r>
              <a:rPr lang="en-US" dirty="0"/>
              <a:t>While the queue is not empty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 top vertex v from the queue</a:t>
            </a:r>
          </a:p>
          <a:p>
            <a:pPr lvl="1"/>
            <a:r>
              <a:rPr lang="en-US" dirty="0"/>
              <a:t>For each vertex adjacent to v </a:t>
            </a:r>
            <a:r>
              <a:rPr lang="en-US" dirty="0">
                <a:solidFill>
                  <a:srgbClr val="FF0000"/>
                </a:solidFill>
              </a:rPr>
              <a:t>that has not been visited</a:t>
            </a:r>
          </a:p>
          <a:p>
            <a:pPr lvl="2"/>
            <a:r>
              <a:rPr lang="en-US" dirty="0"/>
              <a:t>Mark it visited, and</a:t>
            </a:r>
          </a:p>
          <a:p>
            <a:pPr lvl="2"/>
            <a:r>
              <a:rPr lang="en-US" dirty="0"/>
              <a:t>Enqueue it into the queue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algorithm continues until the queue is empty!</a:t>
            </a:r>
          </a:p>
          <a:p>
            <a:pPr lvl="1"/>
            <a:r>
              <a:rPr lang="en-US" dirty="0"/>
              <a:t>If there are no unvisited vertices, the graph is connected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1560" y="3285195"/>
            <a:ext cx="7884715" cy="2016224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1:create a queue Q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2:mark v as visited and put v into Q 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3:while Q is non-empty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remove the head u of Q (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mark and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u</a:t>
            </a:r>
          </a:p>
          <a:p>
            <a:pPr marL="0" indent="0">
              <a:buFontTx/>
              <a:buNone/>
            </a:pPr>
            <a:endParaRPr lang="en-US" kern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63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6725866" y="37896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6" idx="4"/>
          </p:cNvCxnSpPr>
          <p:nvPr/>
        </p:nvCxnSpPr>
        <p:spPr bwMode="auto">
          <a:xfrm flipV="1">
            <a:off x="1819374" y="1632756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6" idx="6"/>
            <a:endCxn id="13" idx="1"/>
          </p:cNvCxnSpPr>
          <p:nvPr/>
        </p:nvCxnSpPr>
        <p:spPr bwMode="auto">
          <a:xfrm>
            <a:off x="1979712" y="1472419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6" idx="4"/>
            <a:endCxn id="9" idx="1"/>
          </p:cNvCxnSpPr>
          <p:nvPr/>
        </p:nvCxnSpPr>
        <p:spPr bwMode="auto">
          <a:xfrm>
            <a:off x="1819374" y="1624819"/>
            <a:ext cx="578037" cy="10876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16" idx="3"/>
            <a:endCxn id="8" idx="6"/>
          </p:cNvCxnSpPr>
          <p:nvPr/>
        </p:nvCxnSpPr>
        <p:spPr bwMode="auto">
          <a:xfrm flipH="1">
            <a:off x="1979712" y="3796519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13" idx="3"/>
          </p:cNvCxnSpPr>
          <p:nvPr/>
        </p:nvCxnSpPr>
        <p:spPr bwMode="auto">
          <a:xfrm flipV="1">
            <a:off x="3908524" y="2936094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2C77-4CA9-B719-150E-4C2484BB0CF6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361943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6725866" y="37896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6" idx="4"/>
          </p:cNvCxnSpPr>
          <p:nvPr/>
        </p:nvCxnSpPr>
        <p:spPr bwMode="auto">
          <a:xfrm flipV="1">
            <a:off x="1819374" y="1632756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6" idx="6"/>
            <a:endCxn id="13" idx="1"/>
          </p:cNvCxnSpPr>
          <p:nvPr/>
        </p:nvCxnSpPr>
        <p:spPr bwMode="auto">
          <a:xfrm>
            <a:off x="1979712" y="1472419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6" idx="4"/>
            <a:endCxn id="9" idx="1"/>
          </p:cNvCxnSpPr>
          <p:nvPr/>
        </p:nvCxnSpPr>
        <p:spPr bwMode="auto">
          <a:xfrm>
            <a:off x="1819374" y="1624819"/>
            <a:ext cx="578037" cy="10876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16" idx="3"/>
            <a:endCxn id="8" idx="6"/>
          </p:cNvCxnSpPr>
          <p:nvPr/>
        </p:nvCxnSpPr>
        <p:spPr bwMode="auto">
          <a:xfrm flipH="1">
            <a:off x="1979712" y="3796519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13" idx="3"/>
          </p:cNvCxnSpPr>
          <p:nvPr/>
        </p:nvCxnSpPr>
        <p:spPr bwMode="auto">
          <a:xfrm flipV="1">
            <a:off x="3908524" y="2936094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802063" y="4343400"/>
            <a:ext cx="4895850" cy="2339102"/>
            <a:chOff x="3802063" y="4343400"/>
            <a:chExt cx="4895850" cy="2339102"/>
          </a:xfrm>
        </p:grpSpPr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5510213" y="43434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  <a:latin typeface="+mj-lt"/>
                </a:rPr>
              </a:br>
              <a:r>
                <a:rPr kumimoji="0" lang="en-US" sz="2000" dirty="0">
                  <a:solidFill>
                    <a:srgbClr val="0070C0"/>
                  </a:solidFill>
                  <a:latin typeface="+mj-lt"/>
                </a:rPr>
                <a:t>  visit(A)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  <a:latin typeface="+mj-lt"/>
                </a:rPr>
                <a:t>(A, F) (A, C) (A, B) (A, G)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  <a:latin typeface="+mj-lt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802063" y="6019800"/>
              <a:ext cx="1239837" cy="400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0" lang="en-US" sz="2000" dirty="0">
                  <a:latin typeface="Arial" charset="0"/>
                  <a:ea typeface="ＭＳ Ｐゴシック" charset="0"/>
                </a:rPr>
                <a:t>Stack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19AC9-A548-F3BC-04DF-03B816223CCA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59077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6725866" y="37896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6" idx="6"/>
            <a:endCxn id="13" idx="1"/>
          </p:cNvCxnSpPr>
          <p:nvPr/>
        </p:nvCxnSpPr>
        <p:spPr bwMode="auto">
          <a:xfrm>
            <a:off x="1979712" y="1472419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6" idx="4"/>
            <a:endCxn id="9" idx="1"/>
          </p:cNvCxnSpPr>
          <p:nvPr/>
        </p:nvCxnSpPr>
        <p:spPr bwMode="auto">
          <a:xfrm>
            <a:off x="1819374" y="1624819"/>
            <a:ext cx="578037" cy="10876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16" idx="3"/>
            <a:endCxn id="8" idx="6"/>
          </p:cNvCxnSpPr>
          <p:nvPr/>
        </p:nvCxnSpPr>
        <p:spPr bwMode="auto">
          <a:xfrm flipH="1">
            <a:off x="1979712" y="3796519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13" idx="3"/>
          </p:cNvCxnSpPr>
          <p:nvPr/>
        </p:nvCxnSpPr>
        <p:spPr bwMode="auto">
          <a:xfrm flipV="1">
            <a:off x="3908524" y="2936094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802063" y="4343400"/>
            <a:ext cx="4895850" cy="2339102"/>
            <a:chOff x="3802063" y="4343400"/>
            <a:chExt cx="4895850" cy="2339102"/>
          </a:xfrm>
        </p:grpSpPr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5510213" y="43434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  <a:latin typeface="+mn-lt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  <a:latin typeface="+mn-lt"/>
                </a:rPr>
              </a:br>
              <a:r>
                <a:rPr kumimoji="0" lang="en-US" sz="2000" dirty="0">
                  <a:solidFill>
                    <a:srgbClr val="0070C0"/>
                  </a:solidFill>
                  <a:latin typeface="+mn-lt"/>
                </a:rPr>
                <a:t>  visit(A)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  <a:latin typeface="+mn-lt"/>
                </a:rPr>
                <a:t>(A, F) (A, C) (A, B) (A, G)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  <a:latin typeface="+mn-lt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802063" y="6019800"/>
              <a:ext cx="1239837" cy="400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0" lang="en-US" sz="2000" dirty="0">
                  <a:latin typeface="+mn-lt"/>
                  <a:ea typeface="ＭＳ Ｐゴシック" charset="0"/>
                </a:rPr>
                <a:t>Stack</a:t>
              </a:r>
            </a:p>
          </p:txBody>
        </p:sp>
        <p:sp>
          <p:nvSpPr>
            <p:cNvPr id="31" name="AutoShape 28"/>
            <p:cNvSpPr>
              <a:spLocks noChangeArrowheads="1"/>
            </p:cNvSpPr>
            <p:nvPr/>
          </p:nvSpPr>
          <p:spPr bwMode="auto">
            <a:xfrm>
              <a:off x="5715000" y="5943600"/>
              <a:ext cx="347662" cy="404812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</a:endParaRPr>
            </a:p>
          </p:txBody>
        </p:sp>
      </p:grp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j-lt"/>
                <a:ea typeface="ＭＳ Ｐゴシック" charset="0"/>
              </a:rPr>
              <a:t> F</a:t>
            </a:r>
          </a:p>
        </p:txBody>
      </p:sp>
      <p:cxnSp>
        <p:nvCxnSpPr>
          <p:cNvPr id="33" name="AutoShape 28"/>
          <p:cNvCxnSpPr>
            <a:cxnSpLocks noChangeShapeType="1"/>
            <a:stCxn id="32" idx="0"/>
            <a:endCxn id="27" idx="4"/>
          </p:cNvCxnSpPr>
          <p:nvPr/>
        </p:nvCxnSpPr>
        <p:spPr bwMode="auto">
          <a:xfrm flipV="1">
            <a:off x="1802617" y="1681908"/>
            <a:ext cx="60279" cy="2577693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118853" y="3733800"/>
            <a:ext cx="1338969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F newly discovered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45A8-F54A-8205-5CBD-225E18D75FD4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230867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6725866" y="37896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6" idx="6"/>
            <a:endCxn id="13" idx="1"/>
          </p:cNvCxnSpPr>
          <p:nvPr/>
        </p:nvCxnSpPr>
        <p:spPr bwMode="auto">
          <a:xfrm>
            <a:off x="1979712" y="1472419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16" idx="3"/>
            <a:endCxn id="8" idx="6"/>
          </p:cNvCxnSpPr>
          <p:nvPr/>
        </p:nvCxnSpPr>
        <p:spPr bwMode="auto">
          <a:xfrm flipH="1">
            <a:off x="1979712" y="3796519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13" idx="3"/>
          </p:cNvCxnSpPr>
          <p:nvPr/>
        </p:nvCxnSpPr>
        <p:spPr bwMode="auto">
          <a:xfrm flipV="1">
            <a:off x="3908524" y="2936094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cxnSp>
        <p:nvCxnSpPr>
          <p:cNvPr id="33" name="AutoShape 28"/>
          <p:cNvCxnSpPr>
            <a:cxnSpLocks noChangeShapeType="1"/>
            <a:stCxn id="32" idx="0"/>
            <a:endCxn id="27" idx="4"/>
          </p:cNvCxnSpPr>
          <p:nvPr/>
        </p:nvCxnSpPr>
        <p:spPr bwMode="auto">
          <a:xfrm flipV="1">
            <a:off x="1802617" y="1681908"/>
            <a:ext cx="60279" cy="2577693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35" name="Group 34"/>
          <p:cNvGrpSpPr/>
          <p:nvPr/>
        </p:nvGrpSpPr>
        <p:grpSpPr>
          <a:xfrm>
            <a:off x="3802063" y="3340973"/>
            <a:ext cx="4948237" cy="3341529"/>
            <a:chOff x="3802063" y="3340973"/>
            <a:chExt cx="4948237" cy="3341529"/>
          </a:xfrm>
        </p:grpSpPr>
        <p:grpSp>
          <p:nvGrpSpPr>
            <p:cNvPr id="36" name="Group 35"/>
            <p:cNvGrpSpPr/>
            <p:nvPr/>
          </p:nvGrpSpPr>
          <p:grpSpPr>
            <a:xfrm>
              <a:off x="3802063" y="4343400"/>
              <a:ext cx="4895850" cy="2339102"/>
              <a:chOff x="3802063" y="4343400"/>
              <a:chExt cx="4895850" cy="2339102"/>
            </a:xfrm>
          </p:grpSpPr>
          <p:sp>
            <p:nvSpPr>
              <p:cNvPr id="39" name="Text Box 2"/>
              <p:cNvSpPr txBox="1">
                <a:spLocks noChangeArrowheads="1"/>
              </p:cNvSpPr>
              <p:nvPr/>
            </p:nvSpPr>
            <p:spPr bwMode="auto">
              <a:xfrm>
                <a:off x="5510213" y="4343400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  <a:latin typeface="+mj-lt"/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  <a:latin typeface="+mj-lt"/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  <a:latin typeface="+mj-lt"/>
                  </a:rPr>
                  <a:t>visit(A)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  <a:latin typeface="+mj-lt"/>
                  </a:rPr>
                  <a:t>(A, F) (A, C) (A, B) (A, G)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  <a:latin typeface="+mj-lt"/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  <a:latin typeface="+mj-lt"/>
                </a:endParaRPr>
              </a:p>
            </p:txBody>
          </p:sp>
          <p:sp>
            <p:nvSpPr>
              <p:cNvPr id="40" name="Text Box 27"/>
              <p:cNvSpPr txBox="1">
                <a:spLocks noChangeArrowheads="1"/>
              </p:cNvSpPr>
              <p:nvPr/>
            </p:nvSpPr>
            <p:spPr bwMode="auto">
              <a:xfrm>
                <a:off x="3802063" y="6019800"/>
                <a:ext cx="1239837" cy="4007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kumimoji="0" lang="en-US" sz="2000" dirty="0">
                    <a:latin typeface="+mj-lt"/>
                    <a:ea typeface="ＭＳ Ｐゴシック" charset="0"/>
                  </a:rPr>
                  <a:t>Stack</a:t>
                </a:r>
              </a:p>
            </p:txBody>
          </p:sp>
          <p:sp>
            <p:nvSpPr>
              <p:cNvPr id="41" name="AutoShape 28"/>
              <p:cNvSpPr>
                <a:spLocks noChangeArrowheads="1"/>
              </p:cNvSpPr>
              <p:nvPr/>
            </p:nvSpPr>
            <p:spPr bwMode="auto">
              <a:xfrm>
                <a:off x="5715000" y="5943600"/>
                <a:ext cx="347662" cy="404812"/>
              </a:xfrm>
              <a:prstGeom prst="upArrow">
                <a:avLst>
                  <a:gd name="adj1" fmla="val 49769"/>
                  <a:gd name="adj2" fmla="val 61189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>
                  <a:latin typeface="+mj-lt"/>
                  <a:ea typeface="ＭＳ Ｐゴシック" charset="0"/>
                </a:endParaRPr>
              </a:p>
            </p:txBody>
          </p:sp>
        </p:grpSp>
        <p:sp>
          <p:nvSpPr>
            <p:cNvPr id="37" name="Text Box 29"/>
            <p:cNvSpPr txBox="1">
              <a:spLocks noChangeArrowheads="1"/>
            </p:cNvSpPr>
            <p:nvPr/>
          </p:nvSpPr>
          <p:spPr bwMode="auto">
            <a:xfrm>
              <a:off x="5562600" y="3340973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  <a:latin typeface="+mj-lt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rgbClr val="0070C0"/>
                  </a:solidFill>
                  <a:latin typeface="+mj-lt"/>
                </a:rPr>
                <a:t> </a:t>
              </a:r>
              <a:br>
                <a:rPr kumimoji="0" lang="en-US" sz="2000" dirty="0">
                  <a:solidFill>
                    <a:srgbClr val="0070C0"/>
                  </a:solidFill>
                  <a:latin typeface="+mj-lt"/>
                </a:rPr>
              </a:br>
              <a:r>
                <a:rPr kumimoji="0" lang="en-US" sz="2000" dirty="0">
                  <a:solidFill>
                    <a:srgbClr val="0070C0"/>
                  </a:solidFill>
                  <a:latin typeface="+mj-lt"/>
                </a:rPr>
                <a:t>  visit(F)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  <a:latin typeface="+mj-lt"/>
                </a:rPr>
                <a:t>(F, A) (F, E) (F,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  <a:latin typeface="+mj-lt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38" name="AutoShape 30"/>
            <p:cNvSpPr>
              <a:spLocks noChangeArrowheads="1"/>
            </p:cNvSpPr>
            <p:nvPr/>
          </p:nvSpPr>
          <p:spPr bwMode="auto">
            <a:xfrm>
              <a:off x="5791200" y="4876800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>
                <a:latin typeface="+mj-lt"/>
                <a:ea typeface="ＭＳ Ｐゴシック" charset="0"/>
              </a:endParaRPr>
            </a:p>
          </p:txBody>
        </p:sp>
      </p:grp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215900" y="2300288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A already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marked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9CF0-CD35-CBB9-6DFA-6975A110FB54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273072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6725866" y="37896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6" idx="6"/>
            <a:endCxn id="13" idx="1"/>
          </p:cNvCxnSpPr>
          <p:nvPr/>
        </p:nvCxnSpPr>
        <p:spPr bwMode="auto">
          <a:xfrm>
            <a:off x="1979712" y="1472419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13" idx="3"/>
          </p:cNvCxnSpPr>
          <p:nvPr/>
        </p:nvCxnSpPr>
        <p:spPr bwMode="auto">
          <a:xfrm flipV="1">
            <a:off x="3908524" y="2936094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cxnSp>
        <p:nvCxnSpPr>
          <p:cNvPr id="33" name="AutoShape 28"/>
          <p:cNvCxnSpPr>
            <a:cxnSpLocks noChangeShapeType="1"/>
            <a:stCxn id="32" idx="6"/>
            <a:endCxn id="43" idx="3"/>
          </p:cNvCxnSpPr>
          <p:nvPr/>
        </p:nvCxnSpPr>
        <p:spPr bwMode="auto">
          <a:xfrm flipV="1">
            <a:off x="2047138" y="3883993"/>
            <a:ext cx="1558309" cy="62013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35" name="Group 34"/>
          <p:cNvGrpSpPr/>
          <p:nvPr/>
        </p:nvGrpSpPr>
        <p:grpSpPr>
          <a:xfrm>
            <a:off x="3802063" y="3340973"/>
            <a:ext cx="4948237" cy="3341529"/>
            <a:chOff x="3802063" y="3340973"/>
            <a:chExt cx="4948237" cy="3341529"/>
          </a:xfrm>
        </p:grpSpPr>
        <p:grpSp>
          <p:nvGrpSpPr>
            <p:cNvPr id="36" name="Group 35"/>
            <p:cNvGrpSpPr/>
            <p:nvPr/>
          </p:nvGrpSpPr>
          <p:grpSpPr>
            <a:xfrm>
              <a:off x="3802063" y="4343400"/>
              <a:ext cx="4895850" cy="2339102"/>
              <a:chOff x="3802063" y="4343400"/>
              <a:chExt cx="4895850" cy="2339102"/>
            </a:xfrm>
          </p:grpSpPr>
          <p:sp>
            <p:nvSpPr>
              <p:cNvPr id="39" name="Text Box 2"/>
              <p:cNvSpPr txBox="1">
                <a:spLocks noChangeArrowheads="1"/>
              </p:cNvSpPr>
              <p:nvPr/>
            </p:nvSpPr>
            <p:spPr bwMode="auto">
              <a:xfrm>
                <a:off x="5510213" y="4343400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  <a:latin typeface="+mj-lt"/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  <a:latin typeface="+mj-lt"/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  <a:latin typeface="+mj-lt"/>
                  </a:rPr>
                  <a:t>visit(A)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  <a:latin typeface="+mj-lt"/>
                  </a:rPr>
                  <a:t>(A, F) (A, C) (A, B) (A, G)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  <a:latin typeface="+mj-lt"/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  <a:latin typeface="+mj-lt"/>
                </a:endParaRPr>
              </a:p>
            </p:txBody>
          </p:sp>
          <p:sp>
            <p:nvSpPr>
              <p:cNvPr id="40" name="Text Box 27"/>
              <p:cNvSpPr txBox="1">
                <a:spLocks noChangeArrowheads="1"/>
              </p:cNvSpPr>
              <p:nvPr/>
            </p:nvSpPr>
            <p:spPr bwMode="auto">
              <a:xfrm>
                <a:off x="3802063" y="6019800"/>
                <a:ext cx="1239837" cy="4007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kumimoji="0" lang="en-US" sz="2000" dirty="0">
                    <a:latin typeface="+mj-lt"/>
                    <a:ea typeface="ＭＳ Ｐゴシック" charset="0"/>
                  </a:rPr>
                  <a:t>Stack</a:t>
                </a:r>
              </a:p>
            </p:txBody>
          </p:sp>
          <p:sp>
            <p:nvSpPr>
              <p:cNvPr id="41" name="AutoShape 28"/>
              <p:cNvSpPr>
                <a:spLocks noChangeArrowheads="1"/>
              </p:cNvSpPr>
              <p:nvPr/>
            </p:nvSpPr>
            <p:spPr bwMode="auto">
              <a:xfrm>
                <a:off x="5715000" y="5943600"/>
                <a:ext cx="347662" cy="404812"/>
              </a:xfrm>
              <a:prstGeom prst="upArrow">
                <a:avLst>
                  <a:gd name="adj1" fmla="val 49769"/>
                  <a:gd name="adj2" fmla="val 61189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>
                  <a:latin typeface="+mj-lt"/>
                  <a:ea typeface="ＭＳ Ｐゴシック" charset="0"/>
                </a:endParaRPr>
              </a:p>
            </p:txBody>
          </p:sp>
        </p:grpSp>
        <p:sp>
          <p:nvSpPr>
            <p:cNvPr id="37" name="Text Box 29"/>
            <p:cNvSpPr txBox="1">
              <a:spLocks noChangeArrowheads="1"/>
            </p:cNvSpPr>
            <p:nvPr/>
          </p:nvSpPr>
          <p:spPr bwMode="auto">
            <a:xfrm>
              <a:off x="5562600" y="3340973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  <a:latin typeface="+mj-lt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  <a:latin typeface="+mj-lt"/>
                </a:rPr>
              </a:br>
              <a:r>
                <a:rPr kumimoji="0" lang="en-US" sz="2000" dirty="0">
                  <a:solidFill>
                    <a:srgbClr val="0070C0"/>
                  </a:solidFill>
                  <a:latin typeface="+mj-lt"/>
                </a:rPr>
                <a:t>   visit(F)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  <a:latin typeface="+mj-lt"/>
                </a:rPr>
                <a:t>(F, A) (F, E) (F,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  <a:latin typeface="+mj-lt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38" name="AutoShape 30"/>
            <p:cNvSpPr>
              <a:spLocks noChangeArrowheads="1"/>
            </p:cNvSpPr>
            <p:nvPr/>
          </p:nvSpPr>
          <p:spPr bwMode="auto">
            <a:xfrm>
              <a:off x="6456585" y="4876800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>
                <a:latin typeface="+mj-lt"/>
                <a:ea typeface="ＭＳ Ｐゴシック" charset="0"/>
              </a:endParaRPr>
            </a:p>
          </p:txBody>
        </p:sp>
      </p:grp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4183846" y="3457441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+mn-lt"/>
                <a:ea typeface="ＭＳ Ｐゴシック" charset="0"/>
              </a:rPr>
              <a:t>E newly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discovered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lang="en-US" sz="2100" dirty="0">
                <a:latin typeface="+mj-lt"/>
                <a:ea typeface="ＭＳ Ｐゴシック" charset="0"/>
              </a:rPr>
              <a:t> E</a:t>
            </a:r>
            <a:endParaRPr kumimoji="0" lang="en-US" sz="2100" dirty="0">
              <a:latin typeface="+mj-lt"/>
              <a:ea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DE55-B100-0E33-FBA8-E94693ABB526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148019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091579" y="89772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6" idx="6"/>
            <a:endCxn id="13" idx="1"/>
          </p:cNvCxnSpPr>
          <p:nvPr/>
        </p:nvCxnSpPr>
        <p:spPr bwMode="auto">
          <a:xfrm>
            <a:off x="1979712" y="1472419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13" idx="3"/>
          </p:cNvCxnSpPr>
          <p:nvPr/>
        </p:nvCxnSpPr>
        <p:spPr bwMode="auto">
          <a:xfrm flipV="1">
            <a:off x="3908524" y="2936094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802063" y="2438400"/>
            <a:ext cx="4948237" cy="4244102"/>
            <a:chOff x="3802063" y="2438400"/>
            <a:chExt cx="4948237" cy="4244102"/>
          </a:xfrm>
        </p:grpSpPr>
        <p:grpSp>
          <p:nvGrpSpPr>
            <p:cNvPr id="45" name="Group 44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48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5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4007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r"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53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9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>
                    <a:solidFill>
                      <a:schemeClr val="accent1"/>
                    </a:solidFill>
                  </a:rPr>
                </a:br>
                <a:r>
                  <a:rPr kumimoji="0" lang="en-US" sz="200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>
                  <a:solidFill>
                    <a:schemeClr val="bg2"/>
                  </a:solidFill>
                </a:endParaRPr>
              </a:p>
            </p:txBody>
          </p:sp>
          <p:sp>
            <p:nvSpPr>
              <p:cNvPr id="50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6" name="Text Box 32"/>
            <p:cNvSpPr txBox="1">
              <a:spLocks noChangeArrowheads="1"/>
            </p:cNvSpPr>
            <p:nvPr/>
          </p:nvSpPr>
          <p:spPr bwMode="auto">
            <a:xfrm>
              <a:off x="5499100" y="24384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rgbClr val="0070C0"/>
                  </a:solidFill>
                </a:rPr>
                <a:t> </a:t>
              </a: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 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931A-32F9-02FB-A861-A6DE7FB7F93F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386791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091579" y="89772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6" idx="6"/>
            <a:endCxn id="13" idx="1"/>
          </p:cNvCxnSpPr>
          <p:nvPr/>
        </p:nvCxnSpPr>
        <p:spPr bwMode="auto">
          <a:xfrm>
            <a:off x="1979712" y="1472419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802063" y="2438400"/>
            <a:ext cx="4948237" cy="4244102"/>
            <a:chOff x="3802063" y="2438400"/>
            <a:chExt cx="4948237" cy="4244102"/>
          </a:xfrm>
        </p:grpSpPr>
        <p:grpSp>
          <p:nvGrpSpPr>
            <p:cNvPr id="45" name="Group 44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48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5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4007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r"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53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9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>
                    <a:solidFill>
                      <a:schemeClr val="accent1"/>
                    </a:solidFill>
                  </a:rPr>
                </a:br>
                <a:r>
                  <a:rPr kumimoji="0" lang="en-US" sz="200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>
                  <a:solidFill>
                    <a:schemeClr val="bg2"/>
                  </a:solidFill>
                </a:endParaRPr>
              </a:p>
            </p:txBody>
          </p:sp>
          <p:sp>
            <p:nvSpPr>
              <p:cNvPr id="50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6" name="Text Box 32"/>
            <p:cNvSpPr txBox="1">
              <a:spLocks noChangeArrowheads="1"/>
            </p:cNvSpPr>
            <p:nvPr/>
          </p:nvSpPr>
          <p:spPr bwMode="auto">
            <a:xfrm>
              <a:off x="5499100" y="24384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rgbClr val="0070C0"/>
                  </a:solidFill>
                </a:rPr>
                <a:t> </a:t>
              </a: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 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47" name="AutoShape 33"/>
            <p:cNvSpPr>
              <a:spLocks noChangeArrowheads="1"/>
            </p:cNvSpPr>
            <p:nvPr/>
          </p:nvSpPr>
          <p:spPr bwMode="auto">
            <a:xfrm>
              <a:off x="5715000" y="4014787"/>
              <a:ext cx="347662" cy="404813"/>
            </a:xfrm>
            <a:prstGeom prst="upArrow">
              <a:avLst>
                <a:gd name="adj1" fmla="val 49769"/>
                <a:gd name="adj2" fmla="val 61190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lang="en-US" sz="2100" dirty="0">
                <a:latin typeface="+mj-lt"/>
                <a:ea typeface="ＭＳ Ｐゴシック" charset="0"/>
              </a:rPr>
              <a:t> G</a:t>
            </a:r>
            <a:endParaRPr kumimoji="0" lang="en-US" sz="2100" dirty="0">
              <a:latin typeface="+mj-lt"/>
              <a:ea typeface="ＭＳ Ｐゴシック" charset="0"/>
            </a:endParaRPr>
          </a:p>
        </p:txBody>
      </p:sp>
      <p:cxnSp>
        <p:nvCxnSpPr>
          <p:cNvPr id="40" name="AutoShape 28"/>
          <p:cNvCxnSpPr>
            <a:cxnSpLocks noChangeShapeType="1"/>
            <a:stCxn id="43" idx="7"/>
            <a:endCxn id="39" idx="3"/>
          </p:cNvCxnSpPr>
          <p:nvPr/>
        </p:nvCxnSpPr>
        <p:spPr bwMode="auto">
          <a:xfrm flipV="1">
            <a:off x="3951252" y="2988187"/>
            <a:ext cx="843933" cy="550001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4148628" y="1560882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+mn-lt"/>
                <a:ea typeface="ＭＳ Ｐゴシック" charset="0"/>
              </a:rPr>
              <a:t>G newly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discovered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D2D22-0716-59AE-C480-8FA0759123D6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180515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6" idx="6"/>
            <a:endCxn id="13" idx="1"/>
          </p:cNvCxnSpPr>
          <p:nvPr/>
        </p:nvCxnSpPr>
        <p:spPr bwMode="auto">
          <a:xfrm>
            <a:off x="1979712" y="1472419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802063" y="2590800"/>
            <a:ext cx="4948237" cy="4091702"/>
            <a:chOff x="3802063" y="2590800"/>
            <a:chExt cx="4948237" cy="4091702"/>
          </a:xfrm>
        </p:grpSpPr>
        <p:grpSp>
          <p:nvGrpSpPr>
            <p:cNvPr id="69" name="Group 41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72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7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396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77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73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>
                    <a:solidFill>
                      <a:schemeClr val="accent1"/>
                    </a:solidFill>
                  </a:rPr>
                </a:br>
                <a:r>
                  <a:rPr kumimoji="0" lang="en-US" sz="200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>
                  <a:solidFill>
                    <a:schemeClr val="bg2"/>
                  </a:solidFill>
                </a:endParaRPr>
              </a:p>
            </p:txBody>
          </p:sp>
          <p:sp>
            <p:nvSpPr>
              <p:cNvPr id="74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0" name="Text Box 32"/>
            <p:cNvSpPr txBox="1">
              <a:spLocks noChangeArrowheads="1"/>
            </p:cNvSpPr>
            <p:nvPr/>
          </p:nvSpPr>
          <p:spPr bwMode="auto">
            <a:xfrm>
              <a:off x="5499100" y="25908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>
                  <a:solidFill>
                    <a:schemeClr val="accent1"/>
                  </a:solidFill>
                </a:rPr>
              </a:br>
              <a:r>
                <a:rPr kumimoji="0" lang="en-US" sz="2000">
                  <a:solidFill>
                    <a:schemeClr val="accent1"/>
                  </a:solidFill>
                </a:rPr>
                <a:t>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</p:txBody>
        </p:sp>
        <p:sp>
          <p:nvSpPr>
            <p:cNvPr id="71" name="AutoShape 33"/>
            <p:cNvSpPr>
              <a:spLocks noChangeArrowheads="1"/>
            </p:cNvSpPr>
            <p:nvPr/>
          </p:nvSpPr>
          <p:spPr bwMode="auto">
            <a:xfrm>
              <a:off x="5715000" y="4167187"/>
              <a:ext cx="347662" cy="404813"/>
            </a:xfrm>
            <a:prstGeom prst="upArrow">
              <a:avLst>
                <a:gd name="adj1" fmla="val 49769"/>
                <a:gd name="adj2" fmla="val 61190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Text Box 33"/>
          <p:cNvSpPr txBox="1">
            <a:spLocks noChangeArrowheads="1"/>
          </p:cNvSpPr>
          <p:nvPr/>
        </p:nvSpPr>
        <p:spPr bwMode="auto">
          <a:xfrm>
            <a:off x="5562600" y="1676400"/>
            <a:ext cx="3187700" cy="2339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sz="2000" dirty="0">
                <a:solidFill>
                  <a:srgbClr val="0070C0"/>
                </a:solidFill>
              </a:rPr>
            </a:br>
            <a:r>
              <a:rPr kumimoji="0" lang="en-US" sz="2000" dirty="0">
                <a:solidFill>
                  <a:srgbClr val="0070C0"/>
                </a:solidFill>
              </a:rPr>
              <a:t>  visit(G)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sz="2000" dirty="0">
                <a:solidFill>
                  <a:schemeClr val="bg2"/>
                </a:solidFill>
              </a:rPr>
              <a:t>(G, E) (G, A)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</p:txBody>
      </p:sp>
      <p:sp>
        <p:nvSpPr>
          <p:cNvPr id="80" name="AutoShape 34"/>
          <p:cNvSpPr>
            <a:spLocks noChangeArrowheads="1"/>
          </p:cNvSpPr>
          <p:nvPr/>
        </p:nvSpPr>
        <p:spPr bwMode="auto">
          <a:xfrm>
            <a:off x="5791200" y="3176587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fr-FR" sz="2000">
              <a:latin typeface="Arial" charset="0"/>
              <a:ea typeface="ＭＳ Ｐゴシック" charset="0"/>
            </a:endParaRP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cxnSp>
        <p:nvCxnSpPr>
          <p:cNvPr id="81" name="AutoShape 28"/>
          <p:cNvCxnSpPr>
            <a:cxnSpLocks noChangeShapeType="1"/>
            <a:stCxn id="43" idx="7"/>
            <a:endCxn id="39" idx="3"/>
          </p:cNvCxnSpPr>
          <p:nvPr/>
        </p:nvCxnSpPr>
        <p:spPr bwMode="auto">
          <a:xfrm flipV="1">
            <a:off x="3951252" y="2988187"/>
            <a:ext cx="843933" cy="550001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" name="Rectangle 33"/>
          <p:cNvSpPr>
            <a:spLocks noChangeArrowheads="1"/>
          </p:cNvSpPr>
          <p:nvPr/>
        </p:nvSpPr>
        <p:spPr bwMode="auto">
          <a:xfrm>
            <a:off x="3218249" y="4235729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E already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marked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F15F0-579A-0410-AFE8-E30481681414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135237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802063" y="2590800"/>
            <a:ext cx="4948237" cy="4091702"/>
            <a:chOff x="3802063" y="2590800"/>
            <a:chExt cx="4948237" cy="4091702"/>
          </a:xfrm>
        </p:grpSpPr>
        <p:grpSp>
          <p:nvGrpSpPr>
            <p:cNvPr id="69" name="Group 41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72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7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396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77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73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>
                    <a:solidFill>
                      <a:schemeClr val="accent1"/>
                    </a:solidFill>
                  </a:rPr>
                </a:br>
                <a:r>
                  <a:rPr kumimoji="0" lang="en-US" sz="200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>
                  <a:solidFill>
                    <a:schemeClr val="bg2"/>
                  </a:solidFill>
                </a:endParaRPr>
              </a:p>
            </p:txBody>
          </p:sp>
          <p:sp>
            <p:nvSpPr>
              <p:cNvPr id="74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0" name="Text Box 32"/>
            <p:cNvSpPr txBox="1">
              <a:spLocks noChangeArrowheads="1"/>
            </p:cNvSpPr>
            <p:nvPr/>
          </p:nvSpPr>
          <p:spPr bwMode="auto">
            <a:xfrm>
              <a:off x="5499100" y="25908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>
                  <a:solidFill>
                    <a:schemeClr val="accent1"/>
                  </a:solidFill>
                </a:rPr>
              </a:br>
              <a:r>
                <a:rPr kumimoji="0" lang="en-US" sz="2000">
                  <a:solidFill>
                    <a:schemeClr val="accent1"/>
                  </a:solidFill>
                </a:rPr>
                <a:t>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</p:txBody>
        </p:sp>
        <p:sp>
          <p:nvSpPr>
            <p:cNvPr id="71" name="AutoShape 33"/>
            <p:cNvSpPr>
              <a:spLocks noChangeArrowheads="1"/>
            </p:cNvSpPr>
            <p:nvPr/>
          </p:nvSpPr>
          <p:spPr bwMode="auto">
            <a:xfrm>
              <a:off x="5715000" y="4167187"/>
              <a:ext cx="347662" cy="404813"/>
            </a:xfrm>
            <a:prstGeom prst="upArrow">
              <a:avLst>
                <a:gd name="adj1" fmla="val 49769"/>
                <a:gd name="adj2" fmla="val 61190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Text Box 33"/>
          <p:cNvSpPr txBox="1">
            <a:spLocks noChangeArrowheads="1"/>
          </p:cNvSpPr>
          <p:nvPr/>
        </p:nvSpPr>
        <p:spPr bwMode="auto">
          <a:xfrm>
            <a:off x="5562600" y="1676400"/>
            <a:ext cx="3187700" cy="2339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sz="2000" dirty="0">
                <a:solidFill>
                  <a:srgbClr val="0070C0"/>
                </a:solidFill>
              </a:rPr>
            </a:br>
            <a:r>
              <a:rPr kumimoji="0" lang="en-US" sz="2000" dirty="0">
                <a:solidFill>
                  <a:srgbClr val="0070C0"/>
                </a:solidFill>
              </a:rPr>
              <a:t>  visit(G)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sz="2000" dirty="0">
                <a:solidFill>
                  <a:schemeClr val="bg2"/>
                </a:solidFill>
              </a:rPr>
              <a:t>(G, E) (G, A)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</p:txBody>
      </p:sp>
      <p:sp>
        <p:nvSpPr>
          <p:cNvPr id="80" name="AutoShape 34"/>
          <p:cNvSpPr>
            <a:spLocks noChangeArrowheads="1"/>
          </p:cNvSpPr>
          <p:nvPr/>
        </p:nvSpPr>
        <p:spPr bwMode="auto">
          <a:xfrm>
            <a:off x="6574630" y="316468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fr-FR" sz="2000">
              <a:latin typeface="Arial" charset="0"/>
              <a:ea typeface="ＭＳ Ｐゴシック" charset="0"/>
            </a:endParaRP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cxnSp>
        <p:nvCxnSpPr>
          <p:cNvPr id="81" name="AutoShape 2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9" name="Rectangle 33"/>
          <p:cNvSpPr>
            <a:spLocks noChangeArrowheads="1"/>
          </p:cNvSpPr>
          <p:nvPr/>
        </p:nvSpPr>
        <p:spPr bwMode="auto">
          <a:xfrm>
            <a:off x="3289790" y="1195997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A already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marked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C813A-D44F-9EF9-ED38-A8BDCE789D00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31181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802063" y="2590800"/>
            <a:ext cx="4948237" cy="4091702"/>
            <a:chOff x="3802063" y="2590800"/>
            <a:chExt cx="4948237" cy="4091702"/>
          </a:xfrm>
        </p:grpSpPr>
        <p:grpSp>
          <p:nvGrpSpPr>
            <p:cNvPr id="69" name="Group 41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72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7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396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77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73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>
                    <a:solidFill>
                      <a:schemeClr val="accent1"/>
                    </a:solidFill>
                  </a:rPr>
                </a:br>
                <a:r>
                  <a:rPr kumimoji="0" lang="en-US" sz="200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>
                  <a:solidFill>
                    <a:schemeClr val="bg2"/>
                  </a:solidFill>
                </a:endParaRPr>
              </a:p>
            </p:txBody>
          </p:sp>
          <p:sp>
            <p:nvSpPr>
              <p:cNvPr id="74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0" name="Text Box 32"/>
            <p:cNvSpPr txBox="1">
              <a:spLocks noChangeArrowheads="1"/>
            </p:cNvSpPr>
            <p:nvPr/>
          </p:nvSpPr>
          <p:spPr bwMode="auto">
            <a:xfrm>
              <a:off x="5499100" y="25908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>
                  <a:solidFill>
                    <a:schemeClr val="accent1"/>
                  </a:solidFill>
                </a:rPr>
              </a:br>
              <a:r>
                <a:rPr kumimoji="0" lang="en-US" sz="2000">
                  <a:solidFill>
                    <a:schemeClr val="accent1"/>
                  </a:solidFill>
                </a:rPr>
                <a:t>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</p:txBody>
        </p:sp>
        <p:sp>
          <p:nvSpPr>
            <p:cNvPr id="71" name="AutoShape 33"/>
            <p:cNvSpPr>
              <a:spLocks noChangeArrowheads="1"/>
            </p:cNvSpPr>
            <p:nvPr/>
          </p:nvSpPr>
          <p:spPr bwMode="auto">
            <a:xfrm>
              <a:off x="5715000" y="4167187"/>
              <a:ext cx="347662" cy="404813"/>
            </a:xfrm>
            <a:prstGeom prst="upArrow">
              <a:avLst>
                <a:gd name="adj1" fmla="val 49769"/>
                <a:gd name="adj2" fmla="val 61190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Text Box 33"/>
          <p:cNvSpPr txBox="1">
            <a:spLocks noChangeArrowheads="1"/>
          </p:cNvSpPr>
          <p:nvPr/>
        </p:nvSpPr>
        <p:spPr bwMode="auto">
          <a:xfrm>
            <a:off x="5562600" y="1676400"/>
            <a:ext cx="3187700" cy="2339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sz="2000" dirty="0">
                <a:solidFill>
                  <a:srgbClr val="0070C0"/>
                </a:solidFill>
              </a:rPr>
            </a:br>
            <a:r>
              <a:rPr kumimoji="0" lang="en-US" sz="2000" dirty="0">
                <a:solidFill>
                  <a:srgbClr val="0070C0"/>
                </a:solidFill>
              </a:rPr>
              <a:t>  visit(G)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sz="2000" dirty="0">
                <a:solidFill>
                  <a:schemeClr val="bg2"/>
                </a:solidFill>
              </a:rPr>
              <a:t>(G, E) (G, A)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</p:txBody>
      </p:sp>
      <p:sp>
        <p:nvSpPr>
          <p:cNvPr id="80" name="AutoShape 34"/>
          <p:cNvSpPr>
            <a:spLocks noChangeArrowheads="1"/>
          </p:cNvSpPr>
          <p:nvPr/>
        </p:nvSpPr>
        <p:spPr bwMode="auto">
          <a:xfrm>
            <a:off x="6574630" y="316468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fr-FR" sz="2000">
              <a:latin typeface="Arial" charset="0"/>
              <a:ea typeface="ＭＳ Ｐゴシック" charset="0"/>
            </a:endParaRP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4" name="AutoShape 36"/>
          <p:cNvSpPr>
            <a:spLocks noChangeArrowheads="1"/>
          </p:cNvSpPr>
          <p:nvPr/>
        </p:nvSpPr>
        <p:spPr bwMode="auto">
          <a:xfrm>
            <a:off x="5574972" y="1195997"/>
            <a:ext cx="1447800" cy="1036787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65932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pPr algn="ctr">
              <a:defRPr/>
            </a:pPr>
            <a:r>
              <a:rPr kumimoji="0"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Finished G</a:t>
            </a:r>
          </a:p>
          <a:p>
            <a:pPr algn="ctr">
              <a:defRPr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Pop G</a:t>
            </a:r>
            <a:endParaRPr kumimoji="0"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EF492-B532-DEBE-AE28-6D47187E5655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91147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1400">
                <a:latin typeface="+mj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1400">
                <a:latin typeface="+mj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1400">
                <a:latin typeface="+mj-lt"/>
                <a:ea typeface="ＭＳ Ｐゴシック" charset="0"/>
              </a:rPr>
              <a:t>5</a:t>
            </a:r>
          </a:p>
        </p:txBody>
      </p:sp>
      <p:cxnSp>
        <p:nvCxnSpPr>
          <p:cNvPr id="9" name="AutoShape 7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8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13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" name="AutoShape 15"/>
          <p:cNvCxnSpPr>
            <a:cxnSpLocks noChangeShapeType="1"/>
            <a:stCxn id="7" idx="5"/>
            <a:endCxn id="8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6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1400">
                <a:latin typeface="+mj-lt"/>
                <a:ea typeface="ＭＳ Ｐゴシック" charset="0"/>
              </a:rPr>
              <a:t>4</a:t>
            </a:r>
          </a:p>
        </p:txBody>
      </p:sp>
      <p:sp>
        <p:nvSpPr>
          <p:cNvPr id="14" name="Oval 17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1400">
                <a:latin typeface="+mj-lt"/>
                <a:ea typeface="ＭＳ Ｐゴシック" charset="0"/>
              </a:rPr>
              <a:t>7</a:t>
            </a:r>
          </a:p>
        </p:txBody>
      </p:sp>
      <p:cxnSp>
        <p:nvCxnSpPr>
          <p:cNvPr id="15" name="AutoShape 20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21"/>
          <p:cNvCxnSpPr>
            <a:cxnSpLocks noChangeShapeType="1"/>
            <a:stCxn id="14" idx="2"/>
            <a:endCxn id="8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23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98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1400">
                <a:latin typeface="+mj-lt"/>
                <a:ea typeface="ＭＳ Ｐゴシック" charset="0"/>
              </a:rPr>
              <a:t>8</a:t>
            </a:r>
          </a:p>
        </p:txBody>
      </p:sp>
      <p:cxnSp>
        <p:nvCxnSpPr>
          <p:cNvPr id="19" name="AutoShape 99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00"/>
          <p:cNvCxnSpPr>
            <a:cxnSpLocks noChangeShapeType="1"/>
            <a:stCxn id="13" idx="5"/>
            <a:endCxn id="14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01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1400">
                <a:latin typeface="+mj-lt"/>
                <a:ea typeface="ＭＳ Ｐゴシック" charset="0"/>
              </a:rPr>
              <a:t>3</a:t>
            </a:r>
          </a:p>
        </p:txBody>
      </p:sp>
      <p:cxnSp>
        <p:nvCxnSpPr>
          <p:cNvPr id="22" name="AutoShape 102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103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1400">
                <a:latin typeface="+mj-lt"/>
                <a:ea typeface="ＭＳ Ｐゴシック" charset="0"/>
              </a:rPr>
              <a:t>6</a:t>
            </a:r>
          </a:p>
        </p:txBody>
      </p:sp>
      <p:sp>
        <p:nvSpPr>
          <p:cNvPr id="24" name="Oval 104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1400" dirty="0">
                <a:latin typeface="+mj-lt"/>
                <a:ea typeface="ＭＳ Ｐゴシック" charset="0"/>
              </a:rPr>
              <a:t>9</a:t>
            </a:r>
          </a:p>
        </p:txBody>
      </p:sp>
      <p:cxnSp>
        <p:nvCxnSpPr>
          <p:cNvPr id="25" name="AutoShape 105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106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107"/>
          <p:cNvCxnSpPr>
            <a:cxnSpLocks noChangeShapeType="1"/>
            <a:stCxn id="21" idx="7"/>
            <a:endCxn id="8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108"/>
          <p:cNvCxnSpPr>
            <a:cxnSpLocks noChangeShapeType="1"/>
            <a:stCxn id="8" idx="5"/>
            <a:endCxn id="23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109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110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111"/>
          <p:cNvCxnSpPr>
            <a:cxnSpLocks noChangeShapeType="1"/>
            <a:stCxn id="13" idx="3"/>
            <a:endCxn id="8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131209" y="5747255"/>
            <a:ext cx="2817055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1: Create a Queue Q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3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821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cxnSp>
        <p:nvCxnSpPr>
          <p:cNvPr id="45" name="AutoShape 28"/>
          <p:cNvCxnSpPr>
            <a:cxnSpLocks noChangeShapeType="1"/>
            <a:stCxn id="32" idx="6"/>
            <a:endCxn id="43" idx="3"/>
          </p:cNvCxnSpPr>
          <p:nvPr/>
        </p:nvCxnSpPr>
        <p:spPr bwMode="auto">
          <a:xfrm flipV="1">
            <a:off x="2047138" y="3883993"/>
            <a:ext cx="1558309" cy="62013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2734629" y="4385664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F already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marked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802063" y="2362200"/>
            <a:ext cx="4960937" cy="4320302"/>
            <a:chOff x="3802063" y="2362200"/>
            <a:chExt cx="4960937" cy="4320302"/>
          </a:xfrm>
        </p:grpSpPr>
        <p:grpSp>
          <p:nvGrpSpPr>
            <p:cNvPr id="62" name="Group 61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65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7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8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4007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r"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83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6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7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3" name="Text Box 30"/>
            <p:cNvSpPr txBox="1">
              <a:spLocks noChangeArrowheads="1"/>
            </p:cNvSpPr>
            <p:nvPr/>
          </p:nvSpPr>
          <p:spPr bwMode="auto">
            <a:xfrm>
              <a:off x="5575300" y="23622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64" name="AutoShape 31"/>
            <p:cNvSpPr>
              <a:spLocks noChangeArrowheads="1"/>
            </p:cNvSpPr>
            <p:nvPr/>
          </p:nvSpPr>
          <p:spPr bwMode="auto">
            <a:xfrm>
              <a:off x="6558756" y="3894226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CAF8C-1F1B-403D-1A9F-0D56D202F4C9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242056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cxnSp>
        <p:nvCxnSpPr>
          <p:cNvPr id="45" name="AutoShape 28"/>
          <p:cNvCxnSpPr>
            <a:cxnSpLocks noChangeShapeType="1"/>
            <a:stCxn id="42" idx="6"/>
            <a:endCxn id="43" idx="2"/>
          </p:cNvCxnSpPr>
          <p:nvPr/>
        </p:nvCxnSpPr>
        <p:spPr bwMode="auto">
          <a:xfrm>
            <a:off x="2701347" y="3693494"/>
            <a:ext cx="832481" cy="1759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lang="en-US" sz="2100" dirty="0">
                <a:latin typeface="+mj-lt"/>
                <a:ea typeface="ＭＳ Ｐゴシック" charset="0"/>
              </a:rPr>
              <a:t> D</a:t>
            </a:r>
            <a:endParaRPr kumimoji="0" lang="en-US" sz="2100" dirty="0">
              <a:latin typeface="+mj-lt"/>
              <a:ea typeface="ＭＳ Ｐゴシック" charset="0"/>
            </a:endParaRPr>
          </a:p>
        </p:txBody>
      </p:sp>
      <p:sp>
        <p:nvSpPr>
          <p:cNvPr id="47" name="Rectangle 33"/>
          <p:cNvSpPr>
            <a:spLocks noChangeArrowheads="1"/>
          </p:cNvSpPr>
          <p:nvPr/>
        </p:nvSpPr>
        <p:spPr bwMode="auto">
          <a:xfrm>
            <a:off x="359839" y="3375831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+mn-lt"/>
                <a:ea typeface="ＭＳ Ｐゴシック" charset="0"/>
              </a:rPr>
              <a:t>D newly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discovered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802063" y="2362200"/>
            <a:ext cx="4960937" cy="4320302"/>
            <a:chOff x="3802063" y="2362200"/>
            <a:chExt cx="4960937" cy="4320302"/>
          </a:xfrm>
        </p:grpSpPr>
        <p:grpSp>
          <p:nvGrpSpPr>
            <p:cNvPr id="50" name="Group 49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53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5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4007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r"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58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4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55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1" name="Text Box 30"/>
            <p:cNvSpPr txBox="1">
              <a:spLocks noChangeArrowheads="1"/>
            </p:cNvSpPr>
            <p:nvPr/>
          </p:nvSpPr>
          <p:spPr bwMode="auto">
            <a:xfrm>
              <a:off x="5575300" y="23622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 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52" name="AutoShape 31"/>
            <p:cNvSpPr>
              <a:spLocks noChangeArrowheads="1"/>
            </p:cNvSpPr>
            <p:nvPr/>
          </p:nvSpPr>
          <p:spPr bwMode="auto">
            <a:xfrm>
              <a:off x="7239000" y="3898027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E33B-00C6-054F-2EE8-98D8C6ACF8E2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210714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802063" y="2362200"/>
            <a:ext cx="4960937" cy="4320302"/>
            <a:chOff x="3802063" y="2362200"/>
            <a:chExt cx="4960937" cy="4320302"/>
          </a:xfrm>
        </p:grpSpPr>
        <p:grpSp>
          <p:nvGrpSpPr>
            <p:cNvPr id="46" name="Group 41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60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6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396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65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1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2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5575300" y="23622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>
                  <a:solidFill>
                    <a:schemeClr val="accent1"/>
                  </a:solidFill>
                </a:rPr>
              </a:br>
              <a:r>
                <a:rPr kumimoji="0" lang="en-US" sz="2000">
                  <a:solidFill>
                    <a:schemeClr val="accent1"/>
                  </a:solidFill>
                </a:rPr>
                <a:t>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</p:txBody>
        </p:sp>
        <p:sp>
          <p:nvSpPr>
            <p:cNvPr id="59" name="AutoShape 31"/>
            <p:cNvSpPr>
              <a:spLocks noChangeArrowheads="1"/>
            </p:cNvSpPr>
            <p:nvPr/>
          </p:nvSpPr>
          <p:spPr bwMode="auto">
            <a:xfrm>
              <a:off x="7239000" y="3898027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5575300" y="1371600"/>
            <a:ext cx="3187700" cy="2339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sz="2000" dirty="0">
                <a:solidFill>
                  <a:srgbClr val="0070C0"/>
                </a:solidFill>
              </a:rPr>
            </a:br>
            <a:r>
              <a:rPr kumimoji="0" lang="en-US" sz="2000" dirty="0">
                <a:solidFill>
                  <a:srgbClr val="0070C0"/>
                </a:solidFill>
              </a:rPr>
              <a:t>  visit(D)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sz="2000" dirty="0">
                <a:solidFill>
                  <a:schemeClr val="bg2"/>
                </a:solidFill>
              </a:rPr>
              <a:t>(D, F) (D, E)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4BD9-BB22-EECB-A5D8-0B90FEF9ED3B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121817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802063" y="2362200"/>
            <a:ext cx="4960937" cy="4320302"/>
            <a:chOff x="3802063" y="2362200"/>
            <a:chExt cx="4960937" cy="4320302"/>
          </a:xfrm>
        </p:grpSpPr>
        <p:grpSp>
          <p:nvGrpSpPr>
            <p:cNvPr id="46" name="Group 41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60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6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396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65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1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2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5575300" y="23622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>
                  <a:solidFill>
                    <a:schemeClr val="accent1"/>
                  </a:solidFill>
                </a:rPr>
              </a:br>
              <a:r>
                <a:rPr kumimoji="0" lang="en-US" sz="2000">
                  <a:solidFill>
                    <a:schemeClr val="accent1"/>
                  </a:solidFill>
                </a:rPr>
                <a:t>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</p:txBody>
        </p:sp>
        <p:sp>
          <p:nvSpPr>
            <p:cNvPr id="59" name="AutoShape 31"/>
            <p:cNvSpPr>
              <a:spLocks noChangeArrowheads="1"/>
            </p:cNvSpPr>
            <p:nvPr/>
          </p:nvSpPr>
          <p:spPr bwMode="auto">
            <a:xfrm>
              <a:off x="7239000" y="3898027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5575300" y="1371600"/>
            <a:ext cx="3187700" cy="2339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sz="2000" dirty="0">
                <a:solidFill>
                  <a:srgbClr val="0070C0"/>
                </a:solidFill>
              </a:rPr>
            </a:br>
            <a:r>
              <a:rPr kumimoji="0" lang="en-US" sz="2000" dirty="0">
                <a:solidFill>
                  <a:srgbClr val="0070C0"/>
                </a:solidFill>
              </a:rPr>
              <a:t>  visit(D)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sz="2000" dirty="0">
                <a:solidFill>
                  <a:schemeClr val="bg2"/>
                </a:solidFill>
              </a:rPr>
              <a:t>(D, F) (D, E)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67" name="AutoShape 35"/>
          <p:cNvSpPr>
            <a:spLocks noChangeArrowheads="1"/>
          </p:cNvSpPr>
          <p:nvPr/>
        </p:nvSpPr>
        <p:spPr bwMode="auto">
          <a:xfrm>
            <a:off x="5803900" y="2910602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fr-FR" sz="2000">
              <a:latin typeface="Arial" charset="0"/>
              <a:ea typeface="ＭＳ Ｐゴシック" charset="0"/>
            </a:endParaRPr>
          </a:p>
        </p:txBody>
      </p:sp>
      <p:cxnSp>
        <p:nvCxnSpPr>
          <p:cNvPr id="45" name="AutoShape 28"/>
          <p:cNvCxnSpPr>
            <a:cxnSpLocks noChangeShapeType="1"/>
            <a:stCxn id="42" idx="3"/>
            <a:endCxn id="32" idx="7"/>
          </p:cNvCxnSpPr>
          <p:nvPr/>
        </p:nvCxnSpPr>
        <p:spPr bwMode="auto">
          <a:xfrm flipH="1">
            <a:off x="1975519" y="3866396"/>
            <a:ext cx="308404" cy="464824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9" name="Rectangle 33"/>
          <p:cNvSpPr>
            <a:spLocks noChangeArrowheads="1"/>
          </p:cNvSpPr>
          <p:nvPr/>
        </p:nvSpPr>
        <p:spPr bwMode="auto">
          <a:xfrm>
            <a:off x="2552338" y="4386652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F already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marked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15EA-46A0-DC48-445E-707695EB3DCB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61403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802063" y="2362200"/>
            <a:ext cx="4960937" cy="4320302"/>
            <a:chOff x="3802063" y="2362200"/>
            <a:chExt cx="4960937" cy="4320302"/>
          </a:xfrm>
        </p:grpSpPr>
        <p:grpSp>
          <p:nvGrpSpPr>
            <p:cNvPr id="46" name="Group 41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60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6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396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65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1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2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5575300" y="23622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>
                  <a:solidFill>
                    <a:schemeClr val="accent1"/>
                  </a:solidFill>
                </a:rPr>
              </a:br>
              <a:r>
                <a:rPr kumimoji="0" lang="en-US" sz="2000">
                  <a:solidFill>
                    <a:schemeClr val="accent1"/>
                  </a:solidFill>
                </a:rPr>
                <a:t>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</p:txBody>
        </p:sp>
        <p:sp>
          <p:nvSpPr>
            <p:cNvPr id="59" name="AutoShape 31"/>
            <p:cNvSpPr>
              <a:spLocks noChangeArrowheads="1"/>
            </p:cNvSpPr>
            <p:nvPr/>
          </p:nvSpPr>
          <p:spPr bwMode="auto">
            <a:xfrm>
              <a:off x="7239000" y="3898027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5575300" y="1371600"/>
            <a:ext cx="3187700" cy="2339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sz="2000" dirty="0">
                <a:solidFill>
                  <a:srgbClr val="0070C0"/>
                </a:solidFill>
              </a:rPr>
            </a:br>
            <a:r>
              <a:rPr kumimoji="0" lang="en-US" sz="2000" dirty="0">
                <a:solidFill>
                  <a:srgbClr val="0070C0"/>
                </a:solidFill>
              </a:rPr>
              <a:t>  visit(D)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sz="2000" dirty="0">
                <a:solidFill>
                  <a:schemeClr val="bg2"/>
                </a:solidFill>
              </a:rPr>
              <a:t>(D, F) (D, E)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67" name="AutoShape 35"/>
          <p:cNvSpPr>
            <a:spLocks noChangeArrowheads="1"/>
          </p:cNvSpPr>
          <p:nvPr/>
        </p:nvSpPr>
        <p:spPr bwMode="auto">
          <a:xfrm>
            <a:off x="6558756" y="2895958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fr-FR" sz="2000">
              <a:latin typeface="Arial" charset="0"/>
              <a:ea typeface="ＭＳ Ｐゴシック" charset="0"/>
            </a:endParaRPr>
          </a:p>
        </p:txBody>
      </p:sp>
      <p:cxnSp>
        <p:nvCxnSpPr>
          <p:cNvPr id="45" name="AutoShape 28"/>
          <p:cNvCxnSpPr>
            <a:cxnSpLocks noChangeShapeType="1"/>
            <a:stCxn id="42" idx="6"/>
            <a:endCxn id="43" idx="2"/>
          </p:cNvCxnSpPr>
          <p:nvPr/>
        </p:nvCxnSpPr>
        <p:spPr bwMode="auto">
          <a:xfrm>
            <a:off x="2701347" y="3693494"/>
            <a:ext cx="832481" cy="1759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9" name="Rectangle 33"/>
          <p:cNvSpPr>
            <a:spLocks noChangeArrowheads="1"/>
          </p:cNvSpPr>
          <p:nvPr/>
        </p:nvSpPr>
        <p:spPr bwMode="auto">
          <a:xfrm>
            <a:off x="2552338" y="4386652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E already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marked</a:t>
            </a:r>
          </a:p>
        </p:txBody>
      </p:sp>
      <p:sp>
        <p:nvSpPr>
          <p:cNvPr id="47" name="AutoShape 36"/>
          <p:cNvSpPr>
            <a:spLocks noChangeArrowheads="1"/>
          </p:cNvSpPr>
          <p:nvPr/>
        </p:nvSpPr>
        <p:spPr bwMode="auto">
          <a:xfrm>
            <a:off x="5575300" y="1088002"/>
            <a:ext cx="1447800" cy="1036787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65932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pPr algn="ctr">
              <a:defRPr/>
            </a:pPr>
            <a:r>
              <a:rPr kumimoji="0"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Finished D</a:t>
            </a:r>
          </a:p>
          <a:p>
            <a:pPr algn="ctr">
              <a:defRPr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Pop D</a:t>
            </a:r>
            <a:endParaRPr kumimoji="0"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A1EF-DA2A-37B2-CBF9-7F906C587482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231606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802063" y="2362200"/>
            <a:ext cx="4960937" cy="4320302"/>
            <a:chOff x="3802063" y="2362200"/>
            <a:chExt cx="4960937" cy="4320302"/>
          </a:xfrm>
        </p:grpSpPr>
        <p:grpSp>
          <p:nvGrpSpPr>
            <p:cNvPr id="46" name="Group 41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60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6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396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65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1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2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5575300" y="23622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59" name="AutoShape 31"/>
            <p:cNvSpPr>
              <a:spLocks noChangeArrowheads="1"/>
            </p:cNvSpPr>
            <p:nvPr/>
          </p:nvSpPr>
          <p:spPr bwMode="auto">
            <a:xfrm>
              <a:off x="7239000" y="3898027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741E6-9347-F4BE-AD73-A4984B87BCAF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366680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802063" y="2362200"/>
            <a:ext cx="4960937" cy="4320302"/>
            <a:chOff x="3802063" y="2362200"/>
            <a:chExt cx="4960937" cy="4320302"/>
          </a:xfrm>
        </p:grpSpPr>
        <p:grpSp>
          <p:nvGrpSpPr>
            <p:cNvPr id="46" name="Group 41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60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6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396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65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1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2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5575300" y="23622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59" name="AutoShape 31"/>
            <p:cNvSpPr>
              <a:spLocks noChangeArrowheads="1"/>
            </p:cNvSpPr>
            <p:nvPr/>
          </p:nvSpPr>
          <p:spPr bwMode="auto">
            <a:xfrm>
              <a:off x="7239000" y="3898027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7" name="AutoShape 36"/>
          <p:cNvSpPr>
            <a:spLocks noChangeArrowheads="1"/>
          </p:cNvSpPr>
          <p:nvPr/>
        </p:nvSpPr>
        <p:spPr bwMode="auto">
          <a:xfrm>
            <a:off x="5521699" y="1915366"/>
            <a:ext cx="1447800" cy="1036787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65932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pPr algn="ctr">
              <a:defRPr/>
            </a:pPr>
            <a:r>
              <a:rPr kumimoji="0"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Finished E</a:t>
            </a:r>
          </a:p>
          <a:p>
            <a:pPr algn="ctr">
              <a:defRPr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Pop E</a:t>
            </a:r>
            <a:endParaRPr kumimoji="0"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35D4-5AC8-2D20-763A-C28F3B6B15FD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423562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grpSp>
        <p:nvGrpSpPr>
          <p:cNvPr id="46" name="Group 41"/>
          <p:cNvGrpSpPr/>
          <p:nvPr/>
        </p:nvGrpSpPr>
        <p:grpSpPr>
          <a:xfrm>
            <a:off x="3802063" y="3367087"/>
            <a:ext cx="4948237" cy="3315415"/>
            <a:chOff x="3802063" y="3367087"/>
            <a:chExt cx="4948237" cy="3315415"/>
          </a:xfrm>
        </p:grpSpPr>
        <p:grpSp>
          <p:nvGrpSpPr>
            <p:cNvPr id="60" name="Group 38"/>
            <p:cNvGrpSpPr/>
            <p:nvPr/>
          </p:nvGrpSpPr>
          <p:grpSpPr>
            <a:xfrm>
              <a:off x="3802063" y="4343400"/>
              <a:ext cx="4895850" cy="2339102"/>
              <a:chOff x="3802063" y="4343400"/>
              <a:chExt cx="4895850" cy="2339102"/>
            </a:xfrm>
          </p:grpSpPr>
          <p:sp>
            <p:nvSpPr>
              <p:cNvPr id="63" name="Text Box 2"/>
              <p:cNvSpPr txBox="1">
                <a:spLocks noChangeArrowheads="1"/>
              </p:cNvSpPr>
              <p:nvPr/>
            </p:nvSpPr>
            <p:spPr bwMode="auto">
              <a:xfrm>
                <a:off x="5510213" y="4343400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visit(A)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(A, F) (A, C) (A, B) (A, G)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4" name="Text Box 27"/>
              <p:cNvSpPr txBox="1">
                <a:spLocks noChangeArrowheads="1"/>
              </p:cNvSpPr>
              <p:nvPr/>
            </p:nvSpPr>
            <p:spPr bwMode="auto">
              <a:xfrm>
                <a:off x="3802063" y="6019800"/>
                <a:ext cx="1239837" cy="4007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kumimoji="0" lang="en-US" sz="2000" dirty="0">
                    <a:latin typeface="Arial" charset="0"/>
                    <a:ea typeface="ＭＳ Ｐゴシック" charset="0"/>
                  </a:rPr>
                  <a:t>Stack</a:t>
                </a:r>
              </a:p>
            </p:txBody>
          </p:sp>
          <p:sp>
            <p:nvSpPr>
              <p:cNvPr id="65" name="AutoShape 28"/>
              <p:cNvSpPr>
                <a:spLocks noChangeArrowheads="1"/>
              </p:cNvSpPr>
              <p:nvPr/>
            </p:nvSpPr>
            <p:spPr bwMode="auto">
              <a:xfrm>
                <a:off x="5715000" y="5943600"/>
                <a:ext cx="347662" cy="404812"/>
              </a:xfrm>
              <a:prstGeom prst="upArrow">
                <a:avLst>
                  <a:gd name="adj1" fmla="val 49769"/>
                  <a:gd name="adj2" fmla="val 61189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" name="Text Box 29"/>
            <p:cNvSpPr txBox="1">
              <a:spLocks noChangeArrowheads="1"/>
            </p:cNvSpPr>
            <p:nvPr/>
          </p:nvSpPr>
          <p:spPr bwMode="auto">
            <a:xfrm>
              <a:off x="5562600" y="3367087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visit(F)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(F, A) (F, E) (F,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62" name="AutoShape 30"/>
            <p:cNvSpPr>
              <a:spLocks noChangeArrowheads="1"/>
            </p:cNvSpPr>
            <p:nvPr/>
          </p:nvSpPr>
          <p:spPr bwMode="auto">
            <a:xfrm>
              <a:off x="7156450" y="4906893"/>
              <a:ext cx="347662" cy="404813"/>
            </a:xfrm>
            <a:prstGeom prst="upArrow">
              <a:avLst>
                <a:gd name="adj1" fmla="val 49769"/>
                <a:gd name="adj2" fmla="val 61190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cxnSp>
        <p:nvCxnSpPr>
          <p:cNvPr id="50" name="AutoShape 28"/>
          <p:cNvCxnSpPr>
            <a:cxnSpLocks noChangeShapeType="1"/>
          </p:cNvCxnSpPr>
          <p:nvPr/>
        </p:nvCxnSpPr>
        <p:spPr bwMode="auto">
          <a:xfrm flipH="1">
            <a:off x="1975519" y="3866396"/>
            <a:ext cx="308404" cy="464824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1" name="Rectangle 33"/>
          <p:cNvSpPr>
            <a:spLocks noChangeArrowheads="1"/>
          </p:cNvSpPr>
          <p:nvPr/>
        </p:nvSpPr>
        <p:spPr bwMode="auto">
          <a:xfrm>
            <a:off x="2552338" y="4386652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D already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marked</a:t>
            </a:r>
          </a:p>
        </p:txBody>
      </p:sp>
      <p:sp>
        <p:nvSpPr>
          <p:cNvPr id="52" name="AutoShape 36"/>
          <p:cNvSpPr>
            <a:spLocks noChangeArrowheads="1"/>
          </p:cNvSpPr>
          <p:nvPr/>
        </p:nvSpPr>
        <p:spPr bwMode="auto">
          <a:xfrm>
            <a:off x="5536272" y="2901228"/>
            <a:ext cx="1447800" cy="1036787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65932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pPr algn="ctr">
              <a:defRPr/>
            </a:pPr>
            <a:r>
              <a:rPr kumimoji="0"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Finished F</a:t>
            </a:r>
          </a:p>
          <a:p>
            <a:pPr algn="ctr">
              <a:defRPr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Pop F</a:t>
            </a:r>
            <a:endParaRPr kumimoji="0"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BBEA-EB1E-608A-B0FA-47334DC54051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27519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grpSp>
        <p:nvGrpSpPr>
          <p:cNvPr id="60" name="Group 38"/>
          <p:cNvGrpSpPr/>
          <p:nvPr/>
        </p:nvGrpSpPr>
        <p:grpSpPr>
          <a:xfrm>
            <a:off x="3802063" y="4343400"/>
            <a:ext cx="4895850" cy="2339102"/>
            <a:chOff x="3802063" y="4343400"/>
            <a:chExt cx="4895850" cy="2339102"/>
          </a:xfrm>
        </p:grpSpPr>
        <p:sp>
          <p:nvSpPr>
            <p:cNvPr id="63" name="Text Box 2"/>
            <p:cNvSpPr txBox="1">
              <a:spLocks noChangeArrowheads="1"/>
            </p:cNvSpPr>
            <p:nvPr/>
          </p:nvSpPr>
          <p:spPr bwMode="auto">
            <a:xfrm>
              <a:off x="5510213" y="43434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visit(A)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(A, F) (A, C) (A, B) (A, G)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3802063" y="6019800"/>
              <a:ext cx="1239837" cy="400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0" lang="en-US" sz="2000" dirty="0">
                  <a:latin typeface="Arial" charset="0"/>
                  <a:ea typeface="ＭＳ Ｐゴシック" charset="0"/>
                </a:rPr>
                <a:t>Stack</a:t>
              </a:r>
            </a:p>
          </p:txBody>
        </p:sp>
        <p:sp>
          <p:nvSpPr>
            <p:cNvPr id="65" name="AutoShape 28"/>
            <p:cNvSpPr>
              <a:spLocks noChangeArrowheads="1"/>
            </p:cNvSpPr>
            <p:nvPr/>
          </p:nvSpPr>
          <p:spPr bwMode="auto">
            <a:xfrm>
              <a:off x="6441604" y="5904508"/>
              <a:ext cx="347662" cy="404812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1" name="Oval 4"/>
          <p:cNvSpPr>
            <a:spLocks noChangeAspect="1" noChangeArrowheads="1"/>
          </p:cNvSpPr>
          <p:nvPr/>
        </p:nvSpPr>
        <p:spPr bwMode="auto">
          <a:xfrm>
            <a:off x="3547589" y="2551793"/>
            <a:ext cx="489043" cy="48904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lang="en-US" sz="2100" dirty="0">
                <a:latin typeface="+mj-lt"/>
                <a:ea typeface="ＭＳ Ｐゴシック" charset="0"/>
              </a:rPr>
              <a:t> C</a:t>
            </a:r>
            <a:endParaRPr kumimoji="0" lang="en-US" sz="2100" dirty="0">
              <a:latin typeface="+mj-lt"/>
              <a:ea typeface="ＭＳ Ｐゴシック" charset="0"/>
            </a:endParaRPr>
          </a:p>
        </p:txBody>
      </p:sp>
      <p:cxnSp>
        <p:nvCxnSpPr>
          <p:cNvPr id="44" name="AutoShape 28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399752" y="2450206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+mn-lt"/>
                <a:ea typeface="ＭＳ Ｐゴシック" charset="0"/>
              </a:rPr>
              <a:t>C newly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discovered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C3103-CBA7-B61E-649A-2EFDE86A66FF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97849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1" name="Oval 4"/>
          <p:cNvSpPr>
            <a:spLocks noChangeAspect="1" noChangeArrowheads="1"/>
          </p:cNvSpPr>
          <p:nvPr/>
        </p:nvSpPr>
        <p:spPr bwMode="auto">
          <a:xfrm>
            <a:off x="3547589" y="2551793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802063" y="3352800"/>
            <a:ext cx="4895850" cy="3329702"/>
            <a:chOff x="3802063" y="3352800"/>
            <a:chExt cx="4895850" cy="3329702"/>
          </a:xfrm>
        </p:grpSpPr>
        <p:grpSp>
          <p:nvGrpSpPr>
            <p:cNvPr id="40" name="Group 38"/>
            <p:cNvGrpSpPr/>
            <p:nvPr/>
          </p:nvGrpSpPr>
          <p:grpSpPr>
            <a:xfrm>
              <a:off x="3802063" y="4343400"/>
              <a:ext cx="4895850" cy="2339102"/>
              <a:chOff x="3802063" y="4343400"/>
              <a:chExt cx="4895850" cy="2339102"/>
            </a:xfrm>
          </p:grpSpPr>
          <p:sp>
            <p:nvSpPr>
              <p:cNvPr id="47" name="Text Box 2"/>
              <p:cNvSpPr txBox="1">
                <a:spLocks noChangeArrowheads="1"/>
              </p:cNvSpPr>
              <p:nvPr/>
            </p:nvSpPr>
            <p:spPr bwMode="auto">
              <a:xfrm>
                <a:off x="5510213" y="4343400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visit(A)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(A, F) (A, C) (A, B) (A, G)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Text Box 27"/>
              <p:cNvSpPr txBox="1">
                <a:spLocks noChangeArrowheads="1"/>
              </p:cNvSpPr>
              <p:nvPr/>
            </p:nvSpPr>
            <p:spPr bwMode="auto">
              <a:xfrm>
                <a:off x="3802063" y="6019800"/>
                <a:ext cx="1239837" cy="4007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kumimoji="0" lang="en-US" sz="2000" dirty="0">
                    <a:latin typeface="Arial" charset="0"/>
                    <a:ea typeface="ＭＳ Ｐゴシック" charset="0"/>
                  </a:rPr>
                  <a:t>Stack</a:t>
                </a:r>
              </a:p>
            </p:txBody>
          </p:sp>
          <p:sp>
            <p:nvSpPr>
              <p:cNvPr id="50" name="AutoShape 28"/>
              <p:cNvSpPr>
                <a:spLocks noChangeArrowheads="1"/>
              </p:cNvSpPr>
              <p:nvPr/>
            </p:nvSpPr>
            <p:spPr bwMode="auto">
              <a:xfrm>
                <a:off x="6400800" y="5943600"/>
                <a:ext cx="347662" cy="404812"/>
              </a:xfrm>
              <a:prstGeom prst="upArrow">
                <a:avLst>
                  <a:gd name="adj1" fmla="val 49769"/>
                  <a:gd name="adj2" fmla="val 61189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5499100" y="33528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visit(C)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(C, A)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46" name="AutoShape 30"/>
            <p:cNvSpPr>
              <a:spLocks noChangeArrowheads="1"/>
            </p:cNvSpPr>
            <p:nvPr/>
          </p:nvSpPr>
          <p:spPr bwMode="auto">
            <a:xfrm>
              <a:off x="5748337" y="4953000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51" name="AutoShape 28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2" name="Rectangle 33"/>
          <p:cNvSpPr>
            <a:spLocks noChangeArrowheads="1"/>
          </p:cNvSpPr>
          <p:nvPr/>
        </p:nvSpPr>
        <p:spPr bwMode="auto">
          <a:xfrm>
            <a:off x="2942263" y="1145878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A already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marked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523D-EED6-5845-1E0D-D1B3E7F176D3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183815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431800" cy="431800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87764" y="1587048"/>
            <a:ext cx="738143" cy="1054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651000" y="2794000"/>
            <a:ext cx="19304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" name="AutoShape 9"/>
          <p:cNvCxnSpPr>
            <a:cxnSpLocks noChangeShapeType="1"/>
            <a:stCxn id="7" idx="5"/>
            <a:endCxn id="8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8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13" idx="5"/>
            <a:endCxn id="14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87764" y="2946664"/>
            <a:ext cx="738143" cy="97650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24"/>
          <p:cNvCxnSpPr>
            <a:cxnSpLocks noChangeShapeType="1"/>
            <a:stCxn id="21" idx="7"/>
            <a:endCxn id="8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8" idx="5"/>
            <a:endCxn id="23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13" idx="3"/>
            <a:endCxn id="8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669636" y="5765211"/>
            <a:ext cx="4833279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2: Mark S as visited and put S into Q 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1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2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53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54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68028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1" name="Oval 4"/>
          <p:cNvSpPr>
            <a:spLocks noChangeAspect="1" noChangeArrowheads="1"/>
          </p:cNvSpPr>
          <p:nvPr/>
        </p:nvSpPr>
        <p:spPr bwMode="auto">
          <a:xfrm>
            <a:off x="3547589" y="2551793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802063" y="3352800"/>
            <a:ext cx="4895850" cy="3329702"/>
            <a:chOff x="3802063" y="3352800"/>
            <a:chExt cx="4895850" cy="3329702"/>
          </a:xfrm>
        </p:grpSpPr>
        <p:grpSp>
          <p:nvGrpSpPr>
            <p:cNvPr id="40" name="Group 38"/>
            <p:cNvGrpSpPr/>
            <p:nvPr/>
          </p:nvGrpSpPr>
          <p:grpSpPr>
            <a:xfrm>
              <a:off x="3802063" y="4343400"/>
              <a:ext cx="4895850" cy="2339102"/>
              <a:chOff x="3802063" y="4343400"/>
              <a:chExt cx="4895850" cy="2339102"/>
            </a:xfrm>
          </p:grpSpPr>
          <p:sp>
            <p:nvSpPr>
              <p:cNvPr id="47" name="Text Box 2"/>
              <p:cNvSpPr txBox="1">
                <a:spLocks noChangeArrowheads="1"/>
              </p:cNvSpPr>
              <p:nvPr/>
            </p:nvSpPr>
            <p:spPr bwMode="auto">
              <a:xfrm>
                <a:off x="5510213" y="4343400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visit(A)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(A, F) (A, C) (A, B) (A, G)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Text Box 27"/>
              <p:cNvSpPr txBox="1">
                <a:spLocks noChangeArrowheads="1"/>
              </p:cNvSpPr>
              <p:nvPr/>
            </p:nvSpPr>
            <p:spPr bwMode="auto">
              <a:xfrm>
                <a:off x="3802063" y="6019800"/>
                <a:ext cx="1239837" cy="4007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kumimoji="0" lang="en-US" sz="2000" dirty="0">
                    <a:latin typeface="Arial" charset="0"/>
                    <a:ea typeface="ＭＳ Ｐゴシック" charset="0"/>
                  </a:rPr>
                  <a:t>Stack</a:t>
                </a:r>
              </a:p>
            </p:txBody>
          </p:sp>
          <p:sp>
            <p:nvSpPr>
              <p:cNvPr id="50" name="AutoShape 28"/>
              <p:cNvSpPr>
                <a:spLocks noChangeArrowheads="1"/>
              </p:cNvSpPr>
              <p:nvPr/>
            </p:nvSpPr>
            <p:spPr bwMode="auto">
              <a:xfrm>
                <a:off x="6400800" y="5943600"/>
                <a:ext cx="347662" cy="404812"/>
              </a:xfrm>
              <a:prstGeom prst="upArrow">
                <a:avLst>
                  <a:gd name="adj1" fmla="val 49769"/>
                  <a:gd name="adj2" fmla="val 61189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5499100" y="33528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visit(C)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(C, A)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46" name="AutoShape 30"/>
            <p:cNvSpPr>
              <a:spLocks noChangeArrowheads="1"/>
            </p:cNvSpPr>
            <p:nvPr/>
          </p:nvSpPr>
          <p:spPr bwMode="auto">
            <a:xfrm>
              <a:off x="5748337" y="4953000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4" name="AutoShape 36"/>
          <p:cNvSpPr>
            <a:spLocks noChangeArrowheads="1"/>
          </p:cNvSpPr>
          <p:nvPr/>
        </p:nvSpPr>
        <p:spPr bwMode="auto">
          <a:xfrm>
            <a:off x="5536272" y="2901228"/>
            <a:ext cx="1447800" cy="1036787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65932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pPr algn="ctr">
              <a:defRPr/>
            </a:pPr>
            <a:r>
              <a:rPr kumimoji="0"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Finished C</a:t>
            </a:r>
          </a:p>
          <a:p>
            <a:pPr algn="ctr">
              <a:defRPr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Pop C</a:t>
            </a:r>
            <a:endParaRPr kumimoji="0"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761E-85CC-A822-4F0E-DB4370E58B03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56735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1" name="Oval 4"/>
          <p:cNvSpPr>
            <a:spLocks noChangeAspect="1" noChangeArrowheads="1"/>
          </p:cNvSpPr>
          <p:nvPr/>
        </p:nvSpPr>
        <p:spPr bwMode="auto">
          <a:xfrm>
            <a:off x="3547589" y="255179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C</a:t>
            </a:r>
          </a:p>
        </p:txBody>
      </p:sp>
      <p:grpSp>
        <p:nvGrpSpPr>
          <p:cNvPr id="40" name="Group 38"/>
          <p:cNvGrpSpPr/>
          <p:nvPr/>
        </p:nvGrpSpPr>
        <p:grpSpPr>
          <a:xfrm>
            <a:off x="3802063" y="4343400"/>
            <a:ext cx="4895850" cy="2339102"/>
            <a:chOff x="3802063" y="4343400"/>
            <a:chExt cx="4895850" cy="2339102"/>
          </a:xfrm>
        </p:grpSpPr>
        <p:sp>
          <p:nvSpPr>
            <p:cNvPr id="47" name="Text Box 2"/>
            <p:cNvSpPr txBox="1">
              <a:spLocks noChangeArrowheads="1"/>
            </p:cNvSpPr>
            <p:nvPr/>
          </p:nvSpPr>
          <p:spPr bwMode="auto">
            <a:xfrm>
              <a:off x="5510213" y="43434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visit(A)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(A, F) (A, C) (A, B) (A, G)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49" name="Text Box 27"/>
            <p:cNvSpPr txBox="1">
              <a:spLocks noChangeArrowheads="1"/>
            </p:cNvSpPr>
            <p:nvPr/>
          </p:nvSpPr>
          <p:spPr bwMode="auto">
            <a:xfrm>
              <a:off x="3802063" y="6019800"/>
              <a:ext cx="1239837" cy="400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0" lang="en-US" sz="2000" dirty="0">
                  <a:latin typeface="Arial" charset="0"/>
                  <a:ea typeface="ＭＳ Ｐゴシック" charset="0"/>
                </a:rPr>
                <a:t>Stack</a:t>
              </a:r>
            </a:p>
          </p:txBody>
        </p:sp>
        <p:sp>
          <p:nvSpPr>
            <p:cNvPr id="50" name="AutoShape 28"/>
            <p:cNvSpPr>
              <a:spLocks noChangeArrowheads="1"/>
            </p:cNvSpPr>
            <p:nvPr/>
          </p:nvSpPr>
          <p:spPr bwMode="auto">
            <a:xfrm>
              <a:off x="6400800" y="5943600"/>
              <a:ext cx="347662" cy="404812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43CF-C3F6-C36B-826C-F03A8078AADD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198023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52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36" idx="1"/>
          </p:cNvCxnSpPr>
          <p:nvPr/>
        </p:nvCxnSpPr>
        <p:spPr bwMode="auto">
          <a:xfrm>
            <a:off x="1862896" y="1681908"/>
            <a:ext cx="496367" cy="10004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1" name="Oval 4"/>
          <p:cNvSpPr>
            <a:spLocks noChangeAspect="1" noChangeArrowheads="1"/>
          </p:cNvSpPr>
          <p:nvPr/>
        </p:nvSpPr>
        <p:spPr bwMode="auto">
          <a:xfrm>
            <a:off x="3547589" y="255179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C</a:t>
            </a:r>
          </a:p>
        </p:txBody>
      </p:sp>
      <p:grpSp>
        <p:nvGrpSpPr>
          <p:cNvPr id="40" name="Group 38"/>
          <p:cNvGrpSpPr/>
          <p:nvPr/>
        </p:nvGrpSpPr>
        <p:grpSpPr>
          <a:xfrm>
            <a:off x="3802063" y="4343400"/>
            <a:ext cx="4895850" cy="2339102"/>
            <a:chOff x="3802063" y="4343400"/>
            <a:chExt cx="4895850" cy="2339102"/>
          </a:xfrm>
        </p:grpSpPr>
        <p:sp>
          <p:nvSpPr>
            <p:cNvPr id="47" name="Text Box 2"/>
            <p:cNvSpPr txBox="1">
              <a:spLocks noChangeArrowheads="1"/>
            </p:cNvSpPr>
            <p:nvPr/>
          </p:nvSpPr>
          <p:spPr bwMode="auto">
            <a:xfrm>
              <a:off x="5510213" y="43434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visit(A)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(A, F) (A, C) (A, B) (A, G)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49" name="Text Box 27"/>
            <p:cNvSpPr txBox="1">
              <a:spLocks noChangeArrowheads="1"/>
            </p:cNvSpPr>
            <p:nvPr/>
          </p:nvSpPr>
          <p:spPr bwMode="auto">
            <a:xfrm>
              <a:off x="3802063" y="6019800"/>
              <a:ext cx="1239837" cy="400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0" lang="en-US" sz="2000" dirty="0">
                  <a:latin typeface="Arial" charset="0"/>
                  <a:ea typeface="ＭＳ Ｐゴシック" charset="0"/>
                </a:rPr>
                <a:t>Stack</a:t>
              </a:r>
            </a:p>
          </p:txBody>
        </p:sp>
        <p:sp>
          <p:nvSpPr>
            <p:cNvPr id="50" name="AutoShape 28"/>
            <p:cNvSpPr>
              <a:spLocks noChangeArrowheads="1"/>
            </p:cNvSpPr>
            <p:nvPr/>
          </p:nvSpPr>
          <p:spPr bwMode="auto">
            <a:xfrm>
              <a:off x="7177755" y="5870499"/>
              <a:ext cx="347662" cy="404812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6" name="Oval 4"/>
          <p:cNvSpPr>
            <a:spLocks noChangeAspect="1" noChangeArrowheads="1"/>
          </p:cNvSpPr>
          <p:nvPr/>
        </p:nvSpPr>
        <p:spPr bwMode="auto">
          <a:xfrm>
            <a:off x="2287644" y="2610735"/>
            <a:ext cx="489043" cy="48904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lang="en-US" sz="2100" dirty="0">
                <a:latin typeface="+mj-lt"/>
                <a:ea typeface="ＭＳ Ｐゴシック" charset="0"/>
              </a:rPr>
              <a:t> B</a:t>
            </a:r>
            <a:endParaRPr kumimoji="0" lang="en-US" sz="2100" dirty="0">
              <a:latin typeface="+mj-lt"/>
              <a:ea typeface="ＭＳ Ｐゴシック" charset="0"/>
            </a:endParaRPr>
          </a:p>
        </p:txBody>
      </p:sp>
      <p:cxnSp>
        <p:nvCxnSpPr>
          <p:cNvPr id="44" name="AutoShape 28"/>
          <p:cNvCxnSpPr>
            <a:cxnSpLocks noChangeShapeType="1"/>
            <a:stCxn id="27" idx="4"/>
            <a:endCxn id="36" idx="1"/>
          </p:cNvCxnSpPr>
          <p:nvPr/>
        </p:nvCxnSpPr>
        <p:spPr bwMode="auto">
          <a:xfrm>
            <a:off x="1862896" y="1681908"/>
            <a:ext cx="496367" cy="1000446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" name="Rectangle 33"/>
          <p:cNvSpPr>
            <a:spLocks noChangeArrowheads="1"/>
          </p:cNvSpPr>
          <p:nvPr/>
        </p:nvSpPr>
        <p:spPr bwMode="auto">
          <a:xfrm>
            <a:off x="399752" y="2450206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+mn-lt"/>
                <a:ea typeface="ＭＳ Ｐゴシック" charset="0"/>
              </a:rPr>
              <a:t>B newly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discovered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CF2C-58C1-7B35-65EA-58FA8B638BE6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300452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53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36" idx="1"/>
          </p:cNvCxnSpPr>
          <p:nvPr/>
        </p:nvCxnSpPr>
        <p:spPr bwMode="auto">
          <a:xfrm>
            <a:off x="1862896" y="1681908"/>
            <a:ext cx="496367" cy="10004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1" name="Oval 4"/>
          <p:cNvSpPr>
            <a:spLocks noChangeAspect="1" noChangeArrowheads="1"/>
          </p:cNvSpPr>
          <p:nvPr/>
        </p:nvSpPr>
        <p:spPr bwMode="auto">
          <a:xfrm>
            <a:off x="3547589" y="255179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C</a:t>
            </a:r>
          </a:p>
        </p:txBody>
      </p:sp>
      <p:sp>
        <p:nvSpPr>
          <p:cNvPr id="36" name="Oval 4"/>
          <p:cNvSpPr>
            <a:spLocks noChangeAspect="1" noChangeArrowheads="1"/>
          </p:cNvSpPr>
          <p:nvPr/>
        </p:nvSpPr>
        <p:spPr bwMode="auto">
          <a:xfrm>
            <a:off x="2287644" y="2610735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B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02063" y="3429000"/>
            <a:ext cx="4895850" cy="3253502"/>
            <a:chOff x="3802063" y="3429000"/>
            <a:chExt cx="4895850" cy="3253502"/>
          </a:xfrm>
        </p:grpSpPr>
        <p:grpSp>
          <p:nvGrpSpPr>
            <p:cNvPr id="48" name="Group 38"/>
            <p:cNvGrpSpPr/>
            <p:nvPr/>
          </p:nvGrpSpPr>
          <p:grpSpPr>
            <a:xfrm>
              <a:off x="3802063" y="4343400"/>
              <a:ext cx="4895850" cy="2339102"/>
              <a:chOff x="3802063" y="4343400"/>
              <a:chExt cx="4895850" cy="2339102"/>
            </a:xfrm>
          </p:grpSpPr>
          <p:sp>
            <p:nvSpPr>
              <p:cNvPr id="53" name="Text Box 2"/>
              <p:cNvSpPr txBox="1">
                <a:spLocks noChangeArrowheads="1"/>
              </p:cNvSpPr>
              <p:nvPr/>
            </p:nvSpPr>
            <p:spPr bwMode="auto">
              <a:xfrm>
                <a:off x="5510213" y="4343400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visit(A)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(A, F) (A, C) (A, B) (A, G)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54" name="Text Box 27"/>
              <p:cNvSpPr txBox="1">
                <a:spLocks noChangeArrowheads="1"/>
              </p:cNvSpPr>
              <p:nvPr/>
            </p:nvSpPr>
            <p:spPr bwMode="auto">
              <a:xfrm>
                <a:off x="3802063" y="6019800"/>
                <a:ext cx="1239837" cy="4007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kumimoji="0" lang="en-US" sz="2000" dirty="0">
                    <a:latin typeface="Arial" charset="0"/>
                    <a:ea typeface="ＭＳ Ｐゴシック" charset="0"/>
                  </a:rPr>
                  <a:t>Stack</a:t>
                </a:r>
              </a:p>
            </p:txBody>
          </p:sp>
          <p:sp>
            <p:nvSpPr>
              <p:cNvPr id="55" name="AutoShape 28"/>
              <p:cNvSpPr>
                <a:spLocks noChangeArrowheads="1"/>
              </p:cNvSpPr>
              <p:nvPr/>
            </p:nvSpPr>
            <p:spPr bwMode="auto">
              <a:xfrm>
                <a:off x="7119938" y="5943600"/>
                <a:ext cx="347662" cy="404812"/>
              </a:xfrm>
              <a:prstGeom prst="upArrow">
                <a:avLst>
                  <a:gd name="adj1" fmla="val 49769"/>
                  <a:gd name="adj2" fmla="val 61189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5499100" y="34290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visit(B)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(B, A)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52" name="AutoShape 30"/>
            <p:cNvSpPr>
              <a:spLocks noChangeArrowheads="1"/>
            </p:cNvSpPr>
            <p:nvPr/>
          </p:nvSpPr>
          <p:spPr bwMode="auto">
            <a:xfrm>
              <a:off x="5715000" y="5044201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56" name="AutoShape 28"/>
          <p:cNvCxnSpPr>
            <a:cxnSpLocks noChangeShapeType="1"/>
            <a:stCxn id="27" idx="4"/>
            <a:endCxn id="36" idx="1"/>
          </p:cNvCxnSpPr>
          <p:nvPr/>
        </p:nvCxnSpPr>
        <p:spPr bwMode="auto">
          <a:xfrm>
            <a:off x="1862896" y="1681908"/>
            <a:ext cx="496367" cy="1000446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7" name="Rectangle 33"/>
          <p:cNvSpPr>
            <a:spLocks noChangeArrowheads="1"/>
          </p:cNvSpPr>
          <p:nvPr/>
        </p:nvSpPr>
        <p:spPr bwMode="auto">
          <a:xfrm>
            <a:off x="385288" y="2109260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A already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marked</a:t>
            </a:r>
          </a:p>
        </p:txBody>
      </p:sp>
      <p:sp>
        <p:nvSpPr>
          <p:cNvPr id="58" name="AutoShape 36"/>
          <p:cNvSpPr>
            <a:spLocks noChangeArrowheads="1"/>
          </p:cNvSpPr>
          <p:nvPr/>
        </p:nvSpPr>
        <p:spPr bwMode="auto">
          <a:xfrm>
            <a:off x="5536272" y="2901228"/>
            <a:ext cx="1447800" cy="1036787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65932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pPr algn="ctr">
              <a:defRPr/>
            </a:pPr>
            <a:r>
              <a:rPr kumimoji="0"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Finished B</a:t>
            </a:r>
          </a:p>
          <a:p>
            <a:pPr algn="ctr">
              <a:defRPr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Pop B</a:t>
            </a:r>
            <a:endParaRPr kumimoji="0"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4DDC-F0B7-6D26-DE99-F04F357A4025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341665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54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36" idx="1"/>
          </p:cNvCxnSpPr>
          <p:nvPr/>
        </p:nvCxnSpPr>
        <p:spPr bwMode="auto">
          <a:xfrm>
            <a:off x="1862896" y="1681908"/>
            <a:ext cx="496367" cy="10004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1" name="Oval 4"/>
          <p:cNvSpPr>
            <a:spLocks noChangeAspect="1" noChangeArrowheads="1"/>
          </p:cNvSpPr>
          <p:nvPr/>
        </p:nvSpPr>
        <p:spPr bwMode="auto">
          <a:xfrm>
            <a:off x="3547589" y="255179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C</a:t>
            </a:r>
          </a:p>
        </p:txBody>
      </p:sp>
      <p:sp>
        <p:nvSpPr>
          <p:cNvPr id="36" name="Oval 4"/>
          <p:cNvSpPr>
            <a:spLocks noChangeAspect="1" noChangeArrowheads="1"/>
          </p:cNvSpPr>
          <p:nvPr/>
        </p:nvSpPr>
        <p:spPr bwMode="auto">
          <a:xfrm>
            <a:off x="2287644" y="2610735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B</a:t>
            </a:r>
          </a:p>
        </p:txBody>
      </p:sp>
      <p:grpSp>
        <p:nvGrpSpPr>
          <p:cNvPr id="48" name="Group 38"/>
          <p:cNvGrpSpPr/>
          <p:nvPr/>
        </p:nvGrpSpPr>
        <p:grpSpPr>
          <a:xfrm>
            <a:off x="3802063" y="4343400"/>
            <a:ext cx="4895850" cy="2339102"/>
            <a:chOff x="3802063" y="4343400"/>
            <a:chExt cx="4895850" cy="2339102"/>
          </a:xfrm>
        </p:grpSpPr>
        <p:sp>
          <p:nvSpPr>
            <p:cNvPr id="53" name="Text Box 2"/>
            <p:cNvSpPr txBox="1">
              <a:spLocks noChangeArrowheads="1"/>
            </p:cNvSpPr>
            <p:nvPr/>
          </p:nvSpPr>
          <p:spPr bwMode="auto">
            <a:xfrm>
              <a:off x="5510213" y="43434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visit(A)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(A, F) (A, C) (A, B) (A, G)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54" name="Text Box 27"/>
            <p:cNvSpPr txBox="1">
              <a:spLocks noChangeArrowheads="1"/>
            </p:cNvSpPr>
            <p:nvPr/>
          </p:nvSpPr>
          <p:spPr bwMode="auto">
            <a:xfrm>
              <a:off x="3802063" y="6019800"/>
              <a:ext cx="1239837" cy="400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0" lang="en-US" sz="2000" dirty="0">
                  <a:latin typeface="Arial" charset="0"/>
                  <a:ea typeface="ＭＳ Ｐゴシック" charset="0"/>
                </a:rPr>
                <a:t>Stack</a:t>
              </a:r>
            </a:p>
          </p:txBody>
        </p:sp>
        <p:sp>
          <p:nvSpPr>
            <p:cNvPr id="55" name="AutoShape 28"/>
            <p:cNvSpPr>
              <a:spLocks noChangeArrowheads="1"/>
            </p:cNvSpPr>
            <p:nvPr/>
          </p:nvSpPr>
          <p:spPr bwMode="auto">
            <a:xfrm>
              <a:off x="7119938" y="5943600"/>
              <a:ext cx="347662" cy="404812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C482B-F5B2-B58B-6948-19C59A9311BE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106650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55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36" idx="1"/>
          </p:cNvCxnSpPr>
          <p:nvPr/>
        </p:nvCxnSpPr>
        <p:spPr bwMode="auto">
          <a:xfrm>
            <a:off x="1862896" y="1681908"/>
            <a:ext cx="496367" cy="10004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1" name="Oval 4"/>
          <p:cNvSpPr>
            <a:spLocks noChangeAspect="1" noChangeArrowheads="1"/>
          </p:cNvSpPr>
          <p:nvPr/>
        </p:nvSpPr>
        <p:spPr bwMode="auto">
          <a:xfrm>
            <a:off x="3547589" y="255179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C</a:t>
            </a:r>
          </a:p>
        </p:txBody>
      </p:sp>
      <p:sp>
        <p:nvSpPr>
          <p:cNvPr id="36" name="Oval 4"/>
          <p:cNvSpPr>
            <a:spLocks noChangeAspect="1" noChangeArrowheads="1"/>
          </p:cNvSpPr>
          <p:nvPr/>
        </p:nvSpPr>
        <p:spPr bwMode="auto">
          <a:xfrm>
            <a:off x="2287644" y="2610735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B</a:t>
            </a:r>
          </a:p>
        </p:txBody>
      </p:sp>
      <p:grpSp>
        <p:nvGrpSpPr>
          <p:cNvPr id="48" name="Group 38"/>
          <p:cNvGrpSpPr/>
          <p:nvPr/>
        </p:nvGrpSpPr>
        <p:grpSpPr>
          <a:xfrm>
            <a:off x="3802063" y="4343400"/>
            <a:ext cx="4895850" cy="2339102"/>
            <a:chOff x="3802063" y="4343400"/>
            <a:chExt cx="4895850" cy="2339102"/>
          </a:xfrm>
        </p:grpSpPr>
        <p:sp>
          <p:nvSpPr>
            <p:cNvPr id="53" name="Text Box 2"/>
            <p:cNvSpPr txBox="1">
              <a:spLocks noChangeArrowheads="1"/>
            </p:cNvSpPr>
            <p:nvPr/>
          </p:nvSpPr>
          <p:spPr bwMode="auto">
            <a:xfrm>
              <a:off x="5510213" y="43434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visit(A)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(A, F) (A, C) (A, B) (A, G)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54" name="Text Box 27"/>
            <p:cNvSpPr txBox="1">
              <a:spLocks noChangeArrowheads="1"/>
            </p:cNvSpPr>
            <p:nvPr/>
          </p:nvSpPr>
          <p:spPr bwMode="auto">
            <a:xfrm>
              <a:off x="3802063" y="6019800"/>
              <a:ext cx="1239837" cy="400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0" lang="en-US" sz="2000" dirty="0">
                  <a:latin typeface="Arial" charset="0"/>
                  <a:ea typeface="ＭＳ Ｐゴシック" charset="0"/>
                </a:rPr>
                <a:t>Stack</a:t>
              </a:r>
            </a:p>
          </p:txBody>
        </p:sp>
        <p:sp>
          <p:nvSpPr>
            <p:cNvPr id="55" name="AutoShape 28"/>
            <p:cNvSpPr>
              <a:spLocks noChangeArrowheads="1"/>
            </p:cNvSpPr>
            <p:nvPr/>
          </p:nvSpPr>
          <p:spPr bwMode="auto">
            <a:xfrm>
              <a:off x="7922798" y="5867518"/>
              <a:ext cx="347662" cy="404812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37" name="AutoShape 2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4022871" y="1516460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G already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marked</a:t>
            </a:r>
          </a:p>
        </p:txBody>
      </p:sp>
      <p:sp>
        <p:nvSpPr>
          <p:cNvPr id="44" name="AutoShape 36"/>
          <p:cNvSpPr>
            <a:spLocks noChangeArrowheads="1"/>
          </p:cNvSpPr>
          <p:nvPr/>
        </p:nvSpPr>
        <p:spPr bwMode="auto">
          <a:xfrm>
            <a:off x="5588220" y="3807395"/>
            <a:ext cx="1447800" cy="1036787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65932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pPr algn="ctr">
              <a:defRPr/>
            </a:pPr>
            <a:r>
              <a:rPr kumimoji="0"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Finished A</a:t>
            </a:r>
          </a:p>
          <a:p>
            <a:pPr algn="ctr">
              <a:defRPr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Pop A</a:t>
            </a:r>
            <a:endParaRPr kumimoji="0"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E094D-5C5F-59A8-9202-4F9CD4E81A18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28455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56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36" idx="1"/>
          </p:cNvCxnSpPr>
          <p:nvPr/>
        </p:nvCxnSpPr>
        <p:spPr bwMode="auto">
          <a:xfrm>
            <a:off x="1862896" y="1681908"/>
            <a:ext cx="496367" cy="10004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1" name="Oval 4"/>
          <p:cNvSpPr>
            <a:spLocks noChangeAspect="1" noChangeArrowheads="1"/>
          </p:cNvSpPr>
          <p:nvPr/>
        </p:nvSpPr>
        <p:spPr bwMode="auto">
          <a:xfrm>
            <a:off x="3547589" y="255179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C</a:t>
            </a:r>
          </a:p>
        </p:txBody>
      </p:sp>
      <p:sp>
        <p:nvSpPr>
          <p:cNvPr id="36" name="Oval 4"/>
          <p:cNvSpPr>
            <a:spLocks noChangeAspect="1" noChangeArrowheads="1"/>
          </p:cNvSpPr>
          <p:nvPr/>
        </p:nvSpPr>
        <p:spPr bwMode="auto">
          <a:xfrm>
            <a:off x="2287644" y="2610735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43E7-03FE-D62F-6AB2-58C1EDAA4B2D}"/>
              </a:ext>
            </a:extLst>
          </p:cNvPr>
          <p:cNvSpPr txBox="1">
            <a:spLocks/>
          </p:cNvSpPr>
          <p:nvPr/>
        </p:nvSpPr>
        <p:spPr bwMode="auto">
          <a:xfrm>
            <a:off x="3351813" y="351195"/>
            <a:ext cx="4049323" cy="23815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203362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vs.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application, either DFS or BFS could be advantageous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Example: </a:t>
            </a:r>
            <a:r>
              <a:rPr lang="en-US" dirty="0"/>
              <a:t>Consider your family tree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are searching for some of your siblings/cousins then it would be safe to assume that person would be on the bottom of the tree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Which approach is better in this case?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In general, both approaches have the same time complexity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In worst case, they need to visit all the nodes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95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Graph Traversal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connectedness and finding connected sub-graphs</a:t>
            </a:r>
          </a:p>
          <a:p>
            <a:endParaRPr lang="en-US" dirty="0"/>
          </a:p>
          <a:p>
            <a:r>
              <a:rPr lang="en-US" dirty="0"/>
              <a:t>Construct a BFS or DFS tree/forest from a graph</a:t>
            </a:r>
          </a:p>
          <a:p>
            <a:endParaRPr lang="en-US" dirty="0"/>
          </a:p>
          <a:p>
            <a:r>
              <a:rPr lang="en-US" dirty="0"/>
              <a:t>Determining the path length from one vertex to all others</a:t>
            </a:r>
          </a:p>
          <a:p>
            <a:pPr lvl="1"/>
            <a:r>
              <a:rPr lang="en-US" dirty="0"/>
              <a:t>Find the shortest path from a vertex s to a vertex v (BFS)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395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5C0F-015E-B0A4-42A4-13C86EC9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DBD82-5928-746B-FC02-998F22740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Node A. Perform BFS and DFS and also return the BFS tree. Write the order output from both traversals. Pick the lowest alphabet first when you have a choice.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FA339-0CF0-E866-AEBD-D8E122A44B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FF1AE-1602-1345-754C-4BFC6689DB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25DC2-F027-EF12-294F-A38D313AB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40" y="2171121"/>
            <a:ext cx="6766520" cy="251575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C08462-BF54-3114-9256-EBF987E3254E}"/>
              </a:ext>
            </a:extLst>
          </p:cNvPr>
          <p:cNvSpPr txBox="1">
            <a:spLocks/>
          </p:cNvSpPr>
          <p:nvPr/>
        </p:nvSpPr>
        <p:spPr bwMode="auto">
          <a:xfrm>
            <a:off x="4816865" y="4476450"/>
            <a:ext cx="4723687" cy="2381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Create a stack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Mark v as visited and push v onto S 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peek at the top u of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    else pop 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787F4C-E8E5-CA78-080E-9C296B5EF55C}"/>
              </a:ext>
            </a:extLst>
          </p:cNvPr>
          <p:cNvSpPr txBox="1">
            <a:spLocks/>
          </p:cNvSpPr>
          <p:nvPr/>
        </p:nvSpPr>
        <p:spPr bwMode="auto">
          <a:xfrm>
            <a:off x="265401" y="4531432"/>
            <a:ext cx="4061735" cy="232656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1:create a queue Q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2:mark v as visited and put v into Q 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3:while Q is non-empty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4:   remove the head u of Q (</a:t>
            </a:r>
            <a:r>
              <a:rPr lang="en-US" sz="1600" kern="0" dirty="0" err="1">
                <a:latin typeface="Consolas" panose="020B0609020204030204" pitchFamily="49" charset="0"/>
              </a:rPr>
              <a:t>Dequeue</a:t>
            </a:r>
            <a:r>
              <a:rPr lang="en-US" sz="1600" kern="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nsolas" panose="020B0609020204030204" pitchFamily="49" charset="0"/>
              </a:rPr>
              <a:t>5:   mark and </a:t>
            </a:r>
            <a:r>
              <a:rPr lang="en-US" sz="1600" kern="0" dirty="0" err="1">
                <a:latin typeface="Consolas" panose="020B0609020204030204" pitchFamily="49" charset="0"/>
              </a:rPr>
              <a:t>enqueue</a:t>
            </a:r>
            <a:r>
              <a:rPr lang="en-US" sz="1600" kern="0" dirty="0">
                <a:latin typeface="Consolas" panose="020B0609020204030204" pitchFamily="49" charset="0"/>
              </a:rPr>
              <a:t> all (unvisited) neighbors of u</a:t>
            </a:r>
          </a:p>
          <a:p>
            <a:pPr marL="0" indent="0">
              <a:buFontTx/>
              <a:buNone/>
            </a:pPr>
            <a:endParaRPr lang="en-US" sz="1600" kern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21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34" idx="6"/>
            <a:endCxn id="13" idx="2"/>
          </p:cNvCxnSpPr>
          <p:nvPr/>
        </p:nvCxnSpPr>
        <p:spPr bwMode="auto">
          <a:xfrm>
            <a:off x="2651313" y="1497013"/>
            <a:ext cx="1996887" cy="7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" name="AutoShape 9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13" idx="5"/>
            <a:endCxn id="14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69" idx="6"/>
            <a:endCxn id="23" idx="2"/>
          </p:cNvCxnSpPr>
          <p:nvPr/>
        </p:nvCxnSpPr>
        <p:spPr bwMode="auto">
          <a:xfrm>
            <a:off x="2595175" y="4008159"/>
            <a:ext cx="2053025" cy="42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24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66" idx="5"/>
            <a:endCxn id="23" idx="1"/>
          </p:cNvCxnSpPr>
          <p:nvPr/>
        </p:nvCxnSpPr>
        <p:spPr bwMode="auto">
          <a:xfrm>
            <a:off x="3809868" y="2928602"/>
            <a:ext cx="875064" cy="994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13" idx="3"/>
            <a:endCxn id="66" idx="7"/>
          </p:cNvCxnSpPr>
          <p:nvPr/>
        </p:nvCxnSpPr>
        <p:spPr bwMode="auto">
          <a:xfrm flipH="1">
            <a:off x="3809868" y="1587048"/>
            <a:ext cx="875064" cy="10764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S)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solidFill>
                  <a:schemeClr val="bg1"/>
                </a:solidFill>
                <a:latin typeface="+mj-lt"/>
                <a:ea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098524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60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" name="AutoShape 9"/>
          <p:cNvCxnSpPr>
            <a:cxnSpLocks noChangeShapeType="1"/>
            <a:stCxn id="7" idx="5"/>
            <a:endCxn id="66" idx="1"/>
          </p:cNvCxnSpPr>
          <p:nvPr/>
        </p:nvCxnSpPr>
        <p:spPr bwMode="auto">
          <a:xfrm>
            <a:off x="2503268" y="1587048"/>
            <a:ext cx="1043170" cy="10764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13" idx="5"/>
            <a:endCxn id="14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24"/>
          <p:cNvCxnSpPr>
            <a:cxnSpLocks noChangeShapeType="1"/>
            <a:stCxn id="21" idx="7"/>
            <a:endCxn id="66" idx="3"/>
          </p:cNvCxnSpPr>
          <p:nvPr/>
        </p:nvCxnSpPr>
        <p:spPr bwMode="auto">
          <a:xfrm flipV="1">
            <a:off x="2503268" y="2928602"/>
            <a:ext cx="1043170" cy="994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66" idx="5"/>
            <a:endCxn id="23" idx="1"/>
          </p:cNvCxnSpPr>
          <p:nvPr/>
        </p:nvCxnSpPr>
        <p:spPr bwMode="auto">
          <a:xfrm>
            <a:off x="3809868" y="2928602"/>
            <a:ext cx="875064" cy="994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13" idx="3"/>
            <a:endCxn id="66" idx="7"/>
          </p:cNvCxnSpPr>
          <p:nvPr/>
        </p:nvCxnSpPr>
        <p:spPr bwMode="auto">
          <a:xfrm flipH="1">
            <a:off x="3809868" y="1587048"/>
            <a:ext cx="875064" cy="10764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2)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2 3 5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solidFill>
                  <a:schemeClr val="bg1"/>
                </a:solidFill>
                <a:latin typeface="+mj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232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" name="AutoShape 9"/>
          <p:cNvCxnSpPr>
            <a:cxnSpLocks noChangeShapeType="1"/>
            <a:stCxn id="34" idx="5"/>
            <a:endCxn id="8" idx="1"/>
          </p:cNvCxnSpPr>
          <p:nvPr/>
        </p:nvCxnSpPr>
        <p:spPr bwMode="auto">
          <a:xfrm>
            <a:off x="2597028" y="1628898"/>
            <a:ext cx="1021104" cy="10764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13" idx="5"/>
            <a:endCxn id="14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69" idx="6"/>
            <a:endCxn id="23" idx="2"/>
          </p:cNvCxnSpPr>
          <p:nvPr/>
        </p:nvCxnSpPr>
        <p:spPr bwMode="auto">
          <a:xfrm>
            <a:off x="2595175" y="4008159"/>
            <a:ext cx="2053025" cy="42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24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66" idx="5"/>
            <a:endCxn id="23" idx="1"/>
          </p:cNvCxnSpPr>
          <p:nvPr/>
        </p:nvCxnSpPr>
        <p:spPr bwMode="auto">
          <a:xfrm>
            <a:off x="3809868" y="2928602"/>
            <a:ext cx="875064" cy="994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13" idx="3"/>
            <a:endCxn id="66" idx="7"/>
          </p:cNvCxnSpPr>
          <p:nvPr/>
        </p:nvCxnSpPr>
        <p:spPr bwMode="auto">
          <a:xfrm flipH="1">
            <a:off x="3809868" y="1587048"/>
            <a:ext cx="875064" cy="10764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2)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2 3 5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solidFill>
                  <a:schemeClr val="bg1"/>
                </a:solidFill>
                <a:latin typeface="+mj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AutoShape 41"/>
          <p:cNvSpPr>
            <a:spLocks noChangeArrowheads="1"/>
          </p:cNvSpPr>
          <p:nvPr/>
        </p:nvSpPr>
        <p:spPr bwMode="auto">
          <a:xfrm>
            <a:off x="4042007" y="2466182"/>
            <a:ext cx="3200400" cy="685800"/>
          </a:xfrm>
          <a:prstGeom prst="leftArrowCallout">
            <a:avLst>
              <a:gd name="adj1" fmla="val 19444"/>
              <a:gd name="adj2" fmla="val 24769"/>
              <a:gd name="adj3" fmla="val 28259"/>
              <a:gd name="adj4" fmla="val 80593"/>
            </a:avLst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defRPr/>
            </a:pPr>
            <a:r>
              <a:rPr kumimoji="0" lang="en-US" sz="2000" dirty="0">
                <a:latin typeface="+mn-lt"/>
                <a:ea typeface="ＭＳ Ｐゴシック" charset="0"/>
              </a:rPr>
              <a:t>5 already discovered:</a:t>
            </a:r>
            <a:br>
              <a:rPr kumimoji="0" lang="en-US" sz="2000" dirty="0">
                <a:latin typeface="+mn-lt"/>
                <a:ea typeface="ＭＳ Ｐゴシック" charset="0"/>
              </a:rPr>
            </a:br>
            <a:r>
              <a:rPr kumimoji="0" lang="en-US" sz="2000" dirty="0">
                <a:latin typeface="+mn-lt"/>
                <a:ea typeface="ＭＳ Ｐゴシック" charset="0"/>
              </a:rPr>
              <a:t>don't </a:t>
            </a:r>
            <a:r>
              <a:rPr kumimoji="0" lang="en-US" sz="2000" dirty="0" err="1">
                <a:latin typeface="+mn-lt"/>
                <a:ea typeface="ＭＳ Ｐゴシック" charset="0"/>
              </a:rPr>
              <a:t>enqueue</a:t>
            </a:r>
            <a:endParaRPr kumimoji="0" lang="en-US" sz="2000" dirty="0"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16-Graph Traversal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13" idx="5"/>
            <a:endCxn id="14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69" idx="6"/>
            <a:endCxn id="23" idx="2"/>
          </p:cNvCxnSpPr>
          <p:nvPr/>
        </p:nvCxnSpPr>
        <p:spPr bwMode="auto">
          <a:xfrm>
            <a:off x="2595175" y="4008159"/>
            <a:ext cx="2053025" cy="42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24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66" idx="5"/>
            <a:endCxn id="23" idx="1"/>
          </p:cNvCxnSpPr>
          <p:nvPr/>
        </p:nvCxnSpPr>
        <p:spPr bwMode="auto">
          <a:xfrm>
            <a:off x="3809868" y="2928602"/>
            <a:ext cx="875064" cy="994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13" idx="3"/>
            <a:endCxn id="66" idx="7"/>
          </p:cNvCxnSpPr>
          <p:nvPr/>
        </p:nvCxnSpPr>
        <p:spPr bwMode="auto">
          <a:xfrm flipH="1">
            <a:off x="3809868" y="1587048"/>
            <a:ext cx="875064" cy="10764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2)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2 3 5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solidFill>
                  <a:schemeClr val="bg1"/>
                </a:solidFill>
                <a:latin typeface="+mj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56" name="AutoShape 41"/>
          <p:cNvSpPr>
            <a:spLocks noChangeArrowheads="1"/>
          </p:cNvSpPr>
          <p:nvPr/>
        </p:nvSpPr>
        <p:spPr bwMode="auto">
          <a:xfrm>
            <a:off x="4042007" y="2466182"/>
            <a:ext cx="3200400" cy="685800"/>
          </a:xfrm>
          <a:prstGeom prst="leftArrowCallout">
            <a:avLst>
              <a:gd name="adj1" fmla="val 19444"/>
              <a:gd name="adj2" fmla="val 24769"/>
              <a:gd name="adj3" fmla="val 28259"/>
              <a:gd name="adj4" fmla="val 80593"/>
            </a:avLst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defRPr/>
            </a:pPr>
            <a:r>
              <a:rPr kumimoji="0" lang="en-US" sz="2000" dirty="0">
                <a:latin typeface="+mn-lt"/>
                <a:ea typeface="ＭＳ Ｐゴシック" charset="0"/>
              </a:rPr>
              <a:t>5 already discovered:</a:t>
            </a:r>
            <a:br>
              <a:rPr kumimoji="0" lang="en-US" sz="2000" dirty="0">
                <a:latin typeface="+mn-lt"/>
                <a:ea typeface="ＭＳ Ｐゴシック" charset="0"/>
              </a:rPr>
            </a:br>
            <a:r>
              <a:rPr kumimoji="0" lang="en-US" sz="2000" dirty="0">
                <a:latin typeface="+mn-lt"/>
                <a:ea typeface="ＭＳ Ｐゴシック" charset="0"/>
              </a:rPr>
              <a:t>don't </a:t>
            </a:r>
            <a:r>
              <a:rPr kumimoji="0" lang="en-US" sz="2000" dirty="0" err="1">
                <a:latin typeface="+mn-lt"/>
                <a:ea typeface="ＭＳ Ｐゴシック" charset="0"/>
              </a:rPr>
              <a:t>enqueue</a:t>
            </a:r>
            <a:endParaRPr kumimoji="0" lang="en-US" sz="2000" dirty="0">
              <a:latin typeface="+mn-lt"/>
              <a:ea typeface="ＭＳ Ｐゴシック" charset="0"/>
            </a:endParaRPr>
          </a:p>
        </p:txBody>
      </p:sp>
      <p:cxnSp>
        <p:nvCxnSpPr>
          <p:cNvPr id="51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799494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10030</TotalTime>
  <Words>6462</Words>
  <Application>Microsoft Macintosh PowerPoint</Application>
  <PresentationFormat>On-screen Show (4:3)</PresentationFormat>
  <Paragraphs>1772</Paragraphs>
  <Slides>60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Consolas</vt:lpstr>
      <vt:lpstr>Arial</vt:lpstr>
      <vt:lpstr>Wingdings</vt:lpstr>
      <vt:lpstr>Tahoma</vt:lpstr>
      <vt:lpstr>Default Design</vt:lpstr>
      <vt:lpstr>Data Structures</vt:lpstr>
      <vt:lpstr>Graph Traversal</vt:lpstr>
      <vt:lpstr>Breadth-First Search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Properties </vt:lpstr>
      <vt:lpstr>Depth-First Search – Trees </vt:lpstr>
      <vt:lpstr>Depth-First Search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BFS vs. DFS</vt:lpstr>
      <vt:lpstr>Applications of Graph Traversal </vt:lpstr>
      <vt:lpstr>Practice</vt:lpstr>
      <vt:lpstr>Any Question So Far?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Zainab Abaid</cp:lastModifiedBy>
  <cp:revision>2493</cp:revision>
  <cp:lastPrinted>2013-10-17T07:59:38Z</cp:lastPrinted>
  <dcterms:created xsi:type="dcterms:W3CDTF">2007-03-29T10:37:57Z</dcterms:created>
  <dcterms:modified xsi:type="dcterms:W3CDTF">2023-11-17T06:11:17Z</dcterms:modified>
</cp:coreProperties>
</file>