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1"/>
  </p:notesMasterIdLst>
  <p:sldIdLst>
    <p:sldId id="256" r:id="rId2"/>
    <p:sldId id="810" r:id="rId3"/>
    <p:sldId id="811" r:id="rId4"/>
    <p:sldId id="812" r:id="rId5"/>
    <p:sldId id="813" r:id="rId6"/>
    <p:sldId id="815" r:id="rId7"/>
    <p:sldId id="814" r:id="rId8"/>
    <p:sldId id="817" r:id="rId9"/>
    <p:sldId id="818" r:id="rId10"/>
    <p:sldId id="819" r:id="rId11"/>
    <p:sldId id="820" r:id="rId12"/>
    <p:sldId id="821" r:id="rId13"/>
    <p:sldId id="824" r:id="rId14"/>
    <p:sldId id="825" r:id="rId15"/>
    <p:sldId id="827" r:id="rId16"/>
    <p:sldId id="826" r:id="rId17"/>
    <p:sldId id="830" r:id="rId18"/>
    <p:sldId id="822" r:id="rId19"/>
    <p:sldId id="828" r:id="rId20"/>
    <p:sldId id="829" r:id="rId21"/>
    <p:sldId id="831" r:id="rId22"/>
    <p:sldId id="832" r:id="rId23"/>
    <p:sldId id="833" r:id="rId24"/>
    <p:sldId id="840" r:id="rId25"/>
    <p:sldId id="834" r:id="rId26"/>
    <p:sldId id="836" r:id="rId27"/>
    <p:sldId id="835" r:id="rId28"/>
    <p:sldId id="837" r:id="rId29"/>
    <p:sldId id="838" r:id="rId30"/>
    <p:sldId id="842" r:id="rId31"/>
    <p:sldId id="843" r:id="rId32"/>
    <p:sldId id="841" r:id="rId33"/>
    <p:sldId id="845" r:id="rId34"/>
    <p:sldId id="846" r:id="rId35"/>
    <p:sldId id="847" r:id="rId36"/>
    <p:sldId id="849" r:id="rId37"/>
    <p:sldId id="850" r:id="rId38"/>
    <p:sldId id="848" r:id="rId39"/>
    <p:sldId id="851" r:id="rId40"/>
    <p:sldId id="852" r:id="rId41"/>
    <p:sldId id="853" r:id="rId42"/>
    <p:sldId id="854" r:id="rId43"/>
    <p:sldId id="855" r:id="rId44"/>
    <p:sldId id="856" r:id="rId45"/>
    <p:sldId id="857" r:id="rId46"/>
    <p:sldId id="858" r:id="rId47"/>
    <p:sldId id="859" r:id="rId48"/>
    <p:sldId id="862" r:id="rId49"/>
    <p:sldId id="863" r:id="rId50"/>
    <p:sldId id="861" r:id="rId51"/>
    <p:sldId id="860" r:id="rId52"/>
    <p:sldId id="870" r:id="rId53"/>
    <p:sldId id="864" r:id="rId54"/>
    <p:sldId id="865" r:id="rId55"/>
    <p:sldId id="866" r:id="rId56"/>
    <p:sldId id="868" r:id="rId57"/>
    <p:sldId id="869" r:id="rId58"/>
    <p:sldId id="867" r:id="rId59"/>
    <p:sldId id="520" r:id="rId60"/>
  </p:sldIdLst>
  <p:sldSz cx="9144000" cy="6858000" type="screen4x3"/>
  <p:notesSz cx="7099300" cy="10234613"/>
  <p:embeddedFontLst>
    <p:embeddedFont>
      <p:font typeface="Consolas" panose="020B0609020204030204" pitchFamily="49" charset="0"/>
      <p:regular r:id="rId62"/>
      <p:bold r:id="rId63"/>
      <p:italic r:id="rId64"/>
      <p:boldItalic r:id="rId65"/>
    </p:embeddedFont>
    <p:embeddedFont>
      <p:font typeface="Tahoma" panose="020B0604030504040204" pitchFamily="34" charset="0"/>
      <p:regular r:id="rId66"/>
      <p:bold r:id="rId67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3399"/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80" autoAdjust="0"/>
    <p:restoredTop sz="90031" autoAdjust="0"/>
  </p:normalViewPr>
  <p:slideViewPr>
    <p:cSldViewPr>
      <p:cViewPr varScale="1">
        <p:scale>
          <a:sx n="99" d="100"/>
          <a:sy n="99" d="100"/>
        </p:scale>
        <p:origin x="2112" y="1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6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2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5.fntdata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E307F30-E95D-4DC1-945B-D02103101F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3B227E-7079-4B80-BA2E-DD57F6C58329}" type="slidenum">
              <a:rPr lang="en-GB"/>
              <a:pPr/>
              <a:t>1</a:t>
            </a:fld>
            <a:endParaRPr lang="en-GB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1029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421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will both programs print?</a:t>
            </a:r>
          </a:p>
          <a:p>
            <a:r>
              <a:rPr lang="en-US" dirty="0"/>
              <a:t>The first one makes a copy of the pointer </a:t>
            </a:r>
          </a:p>
          <a:p>
            <a:r>
              <a:rPr lang="en-US" dirty="0"/>
              <a:t>The second one modifies the actual pointer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338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you can also use the maximum object in the left sub-tree.</a:t>
            </a:r>
          </a:p>
          <a:p>
            <a:endParaRPr lang="en-US" dirty="0"/>
          </a:p>
          <a:p>
            <a:r>
              <a:rPr lang="en-US" dirty="0"/>
              <a:t>Leftmost node of the right subtree is actually its in-order successor (practically do an in-order traversal to establish this).</a:t>
            </a:r>
          </a:p>
          <a:p>
            <a:r>
              <a:rPr lang="en-US" dirty="0"/>
              <a:t>Another method of deleting node is to simply replace the node to be deleted with its in-order successor, then deleting the in-order successor.</a:t>
            </a:r>
          </a:p>
          <a:p>
            <a:r>
              <a:rPr lang="en-US" dirty="0"/>
              <a:t>(Question: will the minimum object in the right subtree always be the </a:t>
            </a:r>
            <a:r>
              <a:rPr lang="en-US" dirty="0" err="1"/>
              <a:t>inorder</a:t>
            </a:r>
            <a:r>
              <a:rPr lang="en-US" dirty="0"/>
              <a:t> successor of the node? Answer: yes. But for a node that has no right subtree, the </a:t>
            </a:r>
            <a:r>
              <a:rPr lang="en-US" dirty="0" err="1"/>
              <a:t>inorder</a:t>
            </a:r>
            <a:r>
              <a:rPr lang="en-US" dirty="0"/>
              <a:t> successor will be the nearest ancestor such that this node is in its left subtree)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436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947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D</a:t>
            </a:r>
          </a:p>
          <a:p>
            <a:r>
              <a:rPr lang="en-US" dirty="0"/>
              <a:t>How to construct binary search tree given its pre-order traversal? </a:t>
            </a:r>
          </a:p>
          <a:p>
            <a:r>
              <a:rPr lang="en-US" dirty="0"/>
              <a:t>https://</a:t>
            </a:r>
            <a:r>
              <a:rPr lang="en-US" dirty="0" err="1"/>
              <a:t>www.geeksforgeeks.org</a:t>
            </a:r>
            <a:r>
              <a:rPr lang="en-US" dirty="0"/>
              <a:t>/construct-</a:t>
            </a:r>
            <a:r>
              <a:rPr lang="en-US" dirty="0" err="1"/>
              <a:t>bst</a:t>
            </a:r>
            <a:r>
              <a:rPr lang="en-US" dirty="0"/>
              <a:t>-from-given-preorder-</a:t>
            </a:r>
            <a:r>
              <a:rPr lang="en-US" dirty="0" err="1"/>
              <a:t>traversa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952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How? Last element is root, so the root is 10.</a:t>
            </a:r>
          </a:p>
          <a:p>
            <a:r>
              <a:rPr lang="en-US" dirty="0"/>
              <a:t>Look for the last value less than 10 : 5 </a:t>
            </a:r>
          </a:p>
          <a:p>
            <a:r>
              <a:rPr lang="en-US" dirty="0"/>
              <a:t>Then look for last value less than 10: 7 </a:t>
            </a:r>
          </a:p>
          <a:p>
            <a:r>
              <a:rPr lang="en-US" dirty="0"/>
              <a:t>Then 1.</a:t>
            </a:r>
          </a:p>
          <a:p>
            <a:r>
              <a:rPr lang="en-US" dirty="0"/>
              <a:t>Reverse them.</a:t>
            </a:r>
          </a:p>
          <a:p>
            <a:r>
              <a:rPr lang="en-US" dirty="0"/>
              <a:t>So 1, 7, 5 becomes the left subtree.</a:t>
            </a:r>
          </a:p>
          <a:p>
            <a:r>
              <a:rPr lang="en-US" dirty="0"/>
              <a:t>Now apply recursively same procedure to it. 5 becomes root, then 1 and 7 left and right.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602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973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 userDrawn="1"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9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0464EE-74C5-42DE-B41A-1E7939C181C3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Structures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/>
              <a:t>12. Binary Search Tree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Node in BST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find(2)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444069" y="2867528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>
              <a:latin typeface="+mj-lt"/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2910669" y="3658103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>
              <a:latin typeface="+mj-lt"/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3901269" y="3658103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>
              <a:latin typeface="+mj-lt"/>
            </a:endParaRP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2605869" y="4496303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>
              <a:latin typeface="+mj-lt"/>
            </a:endParaRP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3520269" y="4496303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>
              <a:latin typeface="+mj-lt"/>
            </a:endParaRPr>
          </a:p>
        </p:txBody>
      </p:sp>
      <p:cxnSp>
        <p:nvCxnSpPr>
          <p:cNvPr id="12" name="AutoShape 9"/>
          <p:cNvCxnSpPr>
            <a:cxnSpLocks noChangeShapeType="1"/>
            <a:stCxn id="8" idx="4"/>
            <a:endCxn id="10" idx="0"/>
          </p:cNvCxnSpPr>
          <p:nvPr/>
        </p:nvCxnSpPr>
        <p:spPr bwMode="auto">
          <a:xfrm flipH="1">
            <a:off x="2986869" y="4258178"/>
            <a:ext cx="304800" cy="209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" name="AutoShape 10"/>
          <p:cNvCxnSpPr>
            <a:cxnSpLocks noChangeShapeType="1"/>
            <a:stCxn id="9" idx="4"/>
            <a:endCxn id="11" idx="0"/>
          </p:cNvCxnSpPr>
          <p:nvPr/>
        </p:nvCxnSpPr>
        <p:spPr bwMode="auto">
          <a:xfrm flipH="1">
            <a:off x="3901269" y="4258178"/>
            <a:ext cx="381000" cy="209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" name="AutoShape 11"/>
          <p:cNvCxnSpPr>
            <a:cxnSpLocks noChangeShapeType="1"/>
            <a:stCxn id="7" idx="4"/>
            <a:endCxn id="9" idx="0"/>
          </p:cNvCxnSpPr>
          <p:nvPr/>
        </p:nvCxnSpPr>
        <p:spPr bwMode="auto">
          <a:xfrm>
            <a:off x="3825069" y="3467603"/>
            <a:ext cx="457200" cy="161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" name="AutoShape 12"/>
          <p:cNvCxnSpPr>
            <a:cxnSpLocks noChangeShapeType="1"/>
            <a:stCxn id="7" idx="4"/>
            <a:endCxn id="8" idx="0"/>
          </p:cNvCxnSpPr>
          <p:nvPr/>
        </p:nvCxnSpPr>
        <p:spPr bwMode="auto">
          <a:xfrm flipH="1">
            <a:off x="3291669" y="3467603"/>
            <a:ext cx="533400" cy="161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" name="AutoShape 13"/>
          <p:cNvCxnSpPr>
            <a:cxnSpLocks noChangeShapeType="1"/>
            <a:stCxn id="9" idx="4"/>
            <a:endCxn id="17" idx="0"/>
          </p:cNvCxnSpPr>
          <p:nvPr/>
        </p:nvCxnSpPr>
        <p:spPr bwMode="auto">
          <a:xfrm>
            <a:off x="4282269" y="4258178"/>
            <a:ext cx="533400" cy="209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4434669" y="4496303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>
              <a:latin typeface="+mj-lt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3063069" y="3658103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>
                <a:latin typeface="+mj-lt"/>
              </a:rPr>
              <a:t>5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3520269" y="2896103"/>
            <a:ext cx="5334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 dirty="0">
                <a:latin typeface="+mj-lt"/>
              </a:rPr>
              <a:t>10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3977469" y="3658103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>
                <a:latin typeface="+mj-lt"/>
              </a:rPr>
              <a:t>30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2758269" y="4572503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>
                <a:latin typeface="+mj-lt"/>
              </a:rPr>
              <a:t>2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3596469" y="4572503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>
                <a:latin typeface="+mj-lt"/>
              </a:rPr>
              <a:t>25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4587069" y="4572503"/>
            <a:ext cx="5334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>
                <a:latin typeface="+mj-lt"/>
              </a:rPr>
              <a:t>45</a:t>
            </a:r>
          </a:p>
        </p:txBody>
      </p:sp>
      <p:sp>
        <p:nvSpPr>
          <p:cNvPr id="24" name="Text Box 38"/>
          <p:cNvSpPr txBox="1">
            <a:spLocks noChangeArrowheads="1"/>
          </p:cNvSpPr>
          <p:nvPr/>
        </p:nvSpPr>
        <p:spPr bwMode="auto">
          <a:xfrm>
            <a:off x="5220072" y="3126935"/>
            <a:ext cx="2286000" cy="15696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+mj-lt"/>
              </a:rPr>
              <a:t>10 &gt; 2, left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+mj-lt"/>
              </a:rPr>
              <a:t>5 &gt; 2, left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+mj-lt"/>
              </a:rPr>
              <a:t>2 = 2, found</a:t>
            </a:r>
          </a:p>
        </p:txBody>
      </p:sp>
      <p:sp>
        <p:nvSpPr>
          <p:cNvPr id="25" name="Text Box 40"/>
          <p:cNvSpPr txBox="1">
            <a:spLocks noChangeArrowheads="1"/>
          </p:cNvSpPr>
          <p:nvPr/>
        </p:nvSpPr>
        <p:spPr bwMode="auto">
          <a:xfrm>
            <a:off x="2605869" y="3048503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fr-FR">
              <a:latin typeface="+mj-lt"/>
            </a:endParaRPr>
          </a:p>
        </p:txBody>
      </p:sp>
      <p:sp>
        <p:nvSpPr>
          <p:cNvPr id="26" name="Text Box 41"/>
          <p:cNvSpPr txBox="1">
            <a:spLocks noChangeArrowheads="1"/>
          </p:cNvSpPr>
          <p:nvPr/>
        </p:nvSpPr>
        <p:spPr bwMode="auto">
          <a:xfrm>
            <a:off x="2453469" y="2505578"/>
            <a:ext cx="7298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+mj-lt"/>
              </a:rPr>
              <a:t>root</a:t>
            </a:r>
          </a:p>
        </p:txBody>
      </p:sp>
      <p:sp>
        <p:nvSpPr>
          <p:cNvPr id="27" name="Line 42"/>
          <p:cNvSpPr>
            <a:spLocks noChangeShapeType="1"/>
          </p:cNvSpPr>
          <p:nvPr/>
        </p:nvSpPr>
        <p:spPr bwMode="auto">
          <a:xfrm>
            <a:off x="2834469" y="2429378"/>
            <a:ext cx="838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8" name="Rectangle 43"/>
          <p:cNvSpPr>
            <a:spLocks noChangeArrowheads="1"/>
          </p:cNvSpPr>
          <p:nvPr/>
        </p:nvSpPr>
        <p:spPr bwMode="auto">
          <a:xfrm>
            <a:off x="2529669" y="2276978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588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Node in BST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/>
              <a:t>: </a:t>
            </a:r>
            <a:r>
              <a:rPr lang="en-US">
                <a:latin typeface="Consolas" panose="020B0609020204030204" pitchFamily="49" charset="0"/>
              </a:rPr>
              <a:t>find(25)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26" name="Text Box 41"/>
          <p:cNvSpPr txBox="1">
            <a:spLocks noChangeArrowheads="1"/>
          </p:cNvSpPr>
          <p:nvPr/>
        </p:nvSpPr>
        <p:spPr bwMode="auto">
          <a:xfrm>
            <a:off x="1340768" y="2088706"/>
            <a:ext cx="7298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+mj-lt"/>
              </a:rPr>
              <a:t>root</a:t>
            </a:r>
          </a:p>
        </p:txBody>
      </p:sp>
      <p:sp>
        <p:nvSpPr>
          <p:cNvPr id="27" name="Line 42"/>
          <p:cNvSpPr>
            <a:spLocks noChangeShapeType="1"/>
          </p:cNvSpPr>
          <p:nvPr/>
        </p:nvSpPr>
        <p:spPr bwMode="auto">
          <a:xfrm>
            <a:off x="1721768" y="2012506"/>
            <a:ext cx="838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8" name="Rectangle 43"/>
          <p:cNvSpPr>
            <a:spLocks noChangeArrowheads="1"/>
          </p:cNvSpPr>
          <p:nvPr/>
        </p:nvSpPr>
        <p:spPr bwMode="auto">
          <a:xfrm>
            <a:off x="1416968" y="1860106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latin typeface="+mj-lt"/>
            </a:endParaRPr>
          </a:p>
        </p:txBody>
      </p:sp>
      <p:sp>
        <p:nvSpPr>
          <p:cNvPr id="30" name="Oval 21"/>
          <p:cNvSpPr>
            <a:spLocks noChangeArrowheads="1"/>
          </p:cNvSpPr>
          <p:nvPr/>
        </p:nvSpPr>
        <p:spPr bwMode="auto">
          <a:xfrm>
            <a:off x="2483768" y="2360637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1" name="Oval 22"/>
          <p:cNvSpPr>
            <a:spLocks noChangeArrowheads="1"/>
          </p:cNvSpPr>
          <p:nvPr/>
        </p:nvSpPr>
        <p:spPr bwMode="auto">
          <a:xfrm>
            <a:off x="1950368" y="3151212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2" name="Oval 23"/>
          <p:cNvSpPr>
            <a:spLocks noChangeArrowheads="1"/>
          </p:cNvSpPr>
          <p:nvPr/>
        </p:nvSpPr>
        <p:spPr bwMode="auto">
          <a:xfrm>
            <a:off x="2940968" y="3151212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3" name="Oval 24"/>
          <p:cNvSpPr>
            <a:spLocks noChangeArrowheads="1"/>
          </p:cNvSpPr>
          <p:nvPr/>
        </p:nvSpPr>
        <p:spPr bwMode="auto">
          <a:xfrm>
            <a:off x="2559968" y="3989412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34" name="AutoShape 25"/>
          <p:cNvCxnSpPr>
            <a:cxnSpLocks noChangeShapeType="1"/>
            <a:stCxn id="32" idx="4"/>
            <a:endCxn id="33" idx="0"/>
          </p:cNvCxnSpPr>
          <p:nvPr/>
        </p:nvCxnSpPr>
        <p:spPr bwMode="auto">
          <a:xfrm flipH="1">
            <a:off x="2940968" y="3751287"/>
            <a:ext cx="381000" cy="209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" name="AutoShape 26"/>
          <p:cNvCxnSpPr>
            <a:cxnSpLocks noChangeShapeType="1"/>
            <a:stCxn id="30" idx="4"/>
            <a:endCxn id="32" idx="0"/>
          </p:cNvCxnSpPr>
          <p:nvPr/>
        </p:nvCxnSpPr>
        <p:spPr bwMode="auto">
          <a:xfrm>
            <a:off x="2864768" y="2960712"/>
            <a:ext cx="457200" cy="161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" name="AutoShape 27"/>
          <p:cNvCxnSpPr>
            <a:cxnSpLocks noChangeShapeType="1"/>
            <a:stCxn id="30" idx="4"/>
            <a:endCxn id="31" idx="0"/>
          </p:cNvCxnSpPr>
          <p:nvPr/>
        </p:nvCxnSpPr>
        <p:spPr bwMode="auto">
          <a:xfrm flipH="1">
            <a:off x="2331368" y="2960712"/>
            <a:ext cx="533400" cy="161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" name="AutoShape 28"/>
          <p:cNvCxnSpPr>
            <a:cxnSpLocks noChangeShapeType="1"/>
            <a:stCxn id="33" idx="4"/>
            <a:endCxn id="38" idx="0"/>
          </p:cNvCxnSpPr>
          <p:nvPr/>
        </p:nvCxnSpPr>
        <p:spPr bwMode="auto">
          <a:xfrm flipH="1">
            <a:off x="2255168" y="4589487"/>
            <a:ext cx="685800" cy="209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8" name="Oval 29"/>
          <p:cNvSpPr>
            <a:spLocks noChangeArrowheads="1"/>
          </p:cNvSpPr>
          <p:nvPr/>
        </p:nvSpPr>
        <p:spPr bwMode="auto">
          <a:xfrm>
            <a:off x="1874168" y="4827612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9" name="Text Box 30"/>
          <p:cNvSpPr txBox="1">
            <a:spLocks noChangeArrowheads="1"/>
          </p:cNvSpPr>
          <p:nvPr/>
        </p:nvSpPr>
        <p:spPr bwMode="auto">
          <a:xfrm>
            <a:off x="2636168" y="2389212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5</a:t>
            </a:r>
          </a:p>
        </p:txBody>
      </p: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1950368" y="4827612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10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2636168" y="4065612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30</a:t>
            </a:r>
          </a:p>
        </p:txBody>
      </p:sp>
      <p:sp>
        <p:nvSpPr>
          <p:cNvPr id="42" name="Text Box 33"/>
          <p:cNvSpPr txBox="1">
            <a:spLocks noChangeArrowheads="1"/>
          </p:cNvSpPr>
          <p:nvPr/>
        </p:nvSpPr>
        <p:spPr bwMode="auto">
          <a:xfrm>
            <a:off x="2102768" y="3151212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2</a:t>
            </a:r>
          </a:p>
        </p:txBody>
      </p: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2559968" y="5665812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25</a:t>
            </a:r>
          </a:p>
        </p:txBody>
      </p:sp>
      <p:sp>
        <p:nvSpPr>
          <p:cNvPr id="44" name="Text Box 35"/>
          <p:cNvSpPr txBox="1">
            <a:spLocks noChangeArrowheads="1"/>
          </p:cNvSpPr>
          <p:nvPr/>
        </p:nvSpPr>
        <p:spPr bwMode="auto">
          <a:xfrm>
            <a:off x="3017168" y="3151212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45</a:t>
            </a:r>
          </a:p>
        </p:txBody>
      </p:sp>
      <p:sp>
        <p:nvSpPr>
          <p:cNvPr id="45" name="Oval 36"/>
          <p:cNvSpPr>
            <a:spLocks noChangeArrowheads="1"/>
          </p:cNvSpPr>
          <p:nvPr/>
        </p:nvSpPr>
        <p:spPr bwMode="auto">
          <a:xfrm>
            <a:off x="2483768" y="5665812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46" name="AutoShape 37"/>
          <p:cNvCxnSpPr>
            <a:cxnSpLocks noChangeShapeType="1"/>
            <a:stCxn id="38" idx="4"/>
            <a:endCxn id="45" idx="0"/>
          </p:cNvCxnSpPr>
          <p:nvPr/>
        </p:nvCxnSpPr>
        <p:spPr bwMode="auto">
          <a:xfrm>
            <a:off x="2255168" y="5427687"/>
            <a:ext cx="609600" cy="209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7" name="Text Box 39"/>
          <p:cNvSpPr txBox="1">
            <a:spLocks noChangeArrowheads="1"/>
          </p:cNvSpPr>
          <p:nvPr/>
        </p:nvSpPr>
        <p:spPr bwMode="auto">
          <a:xfrm>
            <a:off x="5118559" y="2808445"/>
            <a:ext cx="2286000" cy="2677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/>
              <a:t>5 &lt; 25, right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45 &gt; 25, left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30 &gt; 25, left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10 &lt; 25, right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25 = 25, found</a:t>
            </a:r>
          </a:p>
        </p:txBody>
      </p:sp>
    </p:spTree>
    <p:extLst>
      <p:ext uri="{BB962C8B-B14F-4D97-AF65-F5344CB8AC3E}">
        <p14:creationId xmlns:p14="http://schemas.microsoft.com/office/powerpoint/2010/main" val="408225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Node in BST –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IntBinaryTree</a:t>
            </a:r>
            <a:r>
              <a:rPr lang="en-US" sz="1800">
                <a:latin typeface="Consolas" panose="020B0609020204030204" pitchFamily="49" charset="0"/>
              </a:rPr>
              <a:t>::find(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num</a:t>
            </a:r>
            <a:r>
              <a:rPr lang="en-US" sz="18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  // The function starts from the root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</a:rPr>
              <a:t>TreeNode</a:t>
            </a:r>
            <a:r>
              <a:rPr lang="en-US" sz="1800" dirty="0">
                <a:latin typeface="Consolas" panose="020B0609020204030204" pitchFamily="49" charset="0"/>
              </a:rPr>
              <a:t> *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>
                <a:latin typeface="Consolas" panose="020B0609020204030204" pitchFamily="49" charset="0"/>
              </a:rPr>
              <a:t> = root;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latin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 if 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>
                <a:latin typeface="Consolas" panose="020B0609020204030204" pitchFamily="49" charset="0"/>
              </a:rPr>
              <a:t>-&gt;value == </a:t>
            </a:r>
            <a:r>
              <a:rPr lang="en-US" sz="1800" dirty="0" err="1">
                <a:latin typeface="Consolas" panose="020B0609020204030204" pitchFamily="49" charset="0"/>
              </a:rPr>
              <a:t>num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latin typeface="Consolas" panose="020B0609020204030204" pitchFamily="49" charset="0"/>
              </a:rPr>
              <a:t> true; 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value is found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num</a:t>
            </a:r>
            <a:r>
              <a:rPr lang="en-US" sz="1800" dirty="0"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>
                <a:latin typeface="Consolas" panose="020B0609020204030204" pitchFamily="49" charset="0"/>
              </a:rPr>
              <a:t>-&gt;value)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 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>
                <a:latin typeface="Consolas" panose="020B0609020204030204" pitchFamily="49" charset="0"/>
              </a:rPr>
              <a:t>-&gt;left;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 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>
                <a:latin typeface="Consolas" panose="020B0609020204030204" pitchFamily="49" charset="0"/>
              </a:rPr>
              <a:t>-&gt;right;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latin typeface="Consolas" panose="020B0609020204030204" pitchFamily="49" charset="0"/>
              </a:rPr>
              <a:t> false;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value not found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5770240" y="4068938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5236840" y="4859513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6227440" y="4859513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932040" y="5697713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5846440" y="5697713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13" name="AutoShape 9"/>
          <p:cNvCxnSpPr>
            <a:cxnSpLocks noChangeShapeType="1"/>
            <a:stCxn id="9" idx="4"/>
            <a:endCxn id="11" idx="0"/>
          </p:cNvCxnSpPr>
          <p:nvPr/>
        </p:nvCxnSpPr>
        <p:spPr bwMode="auto">
          <a:xfrm flipH="1">
            <a:off x="5313040" y="5459588"/>
            <a:ext cx="304800" cy="209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" name="AutoShape 10"/>
          <p:cNvCxnSpPr>
            <a:cxnSpLocks noChangeShapeType="1"/>
            <a:stCxn id="10" idx="4"/>
            <a:endCxn id="12" idx="0"/>
          </p:cNvCxnSpPr>
          <p:nvPr/>
        </p:nvCxnSpPr>
        <p:spPr bwMode="auto">
          <a:xfrm flipH="1">
            <a:off x="6227440" y="5459588"/>
            <a:ext cx="381000" cy="209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" name="AutoShape 11"/>
          <p:cNvCxnSpPr>
            <a:cxnSpLocks noChangeShapeType="1"/>
            <a:stCxn id="8" idx="4"/>
            <a:endCxn id="10" idx="0"/>
          </p:cNvCxnSpPr>
          <p:nvPr/>
        </p:nvCxnSpPr>
        <p:spPr bwMode="auto">
          <a:xfrm>
            <a:off x="6151240" y="4669013"/>
            <a:ext cx="457200" cy="161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" name="AutoShape 12"/>
          <p:cNvCxnSpPr>
            <a:cxnSpLocks noChangeShapeType="1"/>
            <a:stCxn id="8" idx="4"/>
            <a:endCxn id="9" idx="0"/>
          </p:cNvCxnSpPr>
          <p:nvPr/>
        </p:nvCxnSpPr>
        <p:spPr bwMode="auto">
          <a:xfrm flipH="1">
            <a:off x="5617840" y="4669013"/>
            <a:ext cx="533400" cy="161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" name="AutoShape 13"/>
          <p:cNvCxnSpPr>
            <a:cxnSpLocks noChangeShapeType="1"/>
            <a:stCxn id="10" idx="4"/>
            <a:endCxn id="18" idx="0"/>
          </p:cNvCxnSpPr>
          <p:nvPr/>
        </p:nvCxnSpPr>
        <p:spPr bwMode="auto">
          <a:xfrm>
            <a:off x="6608440" y="5459588"/>
            <a:ext cx="533400" cy="209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6760840" y="5697713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5389240" y="4859513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5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5846440" y="4097513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10</a:t>
            </a: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6303640" y="4859513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 dirty="0"/>
              <a:t>30</a:t>
            </a: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5084440" y="5773913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2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5922640" y="5773913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25</a:t>
            </a: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6913240" y="5773913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 dirty="0"/>
              <a:t>45</a:t>
            </a:r>
          </a:p>
        </p:txBody>
      </p:sp>
      <p:sp>
        <p:nvSpPr>
          <p:cNvPr id="25" name="Text Box 38"/>
          <p:cNvSpPr txBox="1">
            <a:spLocks noChangeArrowheads="1"/>
          </p:cNvSpPr>
          <p:nvPr/>
        </p:nvSpPr>
        <p:spPr bwMode="auto">
          <a:xfrm>
            <a:off x="7446640" y="4211813"/>
            <a:ext cx="2286000" cy="18158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dirty="0"/>
              <a:t>10 &lt; 25, right</a:t>
            </a:r>
          </a:p>
          <a:p>
            <a:pPr eaLnBrk="0" hangingPunct="0">
              <a:spcBef>
                <a:spcPct val="50000"/>
              </a:spcBef>
            </a:pPr>
            <a:endParaRPr lang="en-US" sz="1600" dirty="0"/>
          </a:p>
          <a:p>
            <a:pPr eaLnBrk="0" hangingPunct="0">
              <a:spcBef>
                <a:spcPct val="50000"/>
              </a:spcBef>
            </a:pPr>
            <a:r>
              <a:rPr lang="en-US" sz="1600" dirty="0"/>
              <a:t>30 &gt; 25, left</a:t>
            </a:r>
          </a:p>
          <a:p>
            <a:pPr eaLnBrk="0" hangingPunct="0">
              <a:spcBef>
                <a:spcPct val="50000"/>
              </a:spcBef>
            </a:pPr>
            <a:endParaRPr lang="en-US" sz="1600" dirty="0"/>
          </a:p>
          <a:p>
            <a:pPr eaLnBrk="0" hangingPunct="0">
              <a:spcBef>
                <a:spcPct val="50000"/>
              </a:spcBef>
            </a:pPr>
            <a:r>
              <a:rPr lang="en-US" sz="1600" dirty="0"/>
              <a:t>25 = 25, found</a:t>
            </a:r>
          </a:p>
        </p:txBody>
      </p:sp>
    </p:spTree>
    <p:extLst>
      <p:ext uri="{BB962C8B-B14F-4D97-AF65-F5344CB8AC3E}">
        <p14:creationId xmlns:p14="http://schemas.microsoft.com/office/powerpoint/2010/main" val="4102828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in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insertion will be performed at a leaf node</a:t>
            </a:r>
          </a:p>
          <a:p>
            <a:pPr lvl="1"/>
            <a:r>
              <a:rPr lang="en-US" dirty="0"/>
              <a:t>Any empty node is a possible location for an insertion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Values which may be inserted at any empty node depend on the surrounding nodes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6" name="Picture 6" descr="C:\Users\dwharder\Desktop\d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2484438"/>
            <a:ext cx="8782050" cy="223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4210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/>
          <a:p>
            <a:r>
              <a:rPr lang="en-US" dirty="0"/>
              <a:t>Which values can be held by empty node?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in BST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6" name="Picture 7" descr="C:\Users\dwharder\Desktop\d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2204864"/>
            <a:ext cx="8782050" cy="223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62088" y="5008560"/>
            <a:ext cx="2232248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node may hold 48, 49, or 50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4178212" y="3789040"/>
            <a:ext cx="1329892" cy="12195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52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/>
          <a:p>
            <a:r>
              <a:rPr lang="en-US" dirty="0"/>
              <a:t>Which values can be held by empty node?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in BST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11" name="Picture 8" descr="C:\Users\dwharder\Desktop\d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2484438"/>
            <a:ext cx="8782050" cy="223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62088" y="5008560"/>
            <a:ext cx="2232248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node may hold 35, 36, 37 or 38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H="1" flipV="1">
            <a:off x="2483768" y="4365104"/>
            <a:ext cx="1694444" cy="6434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68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in BST –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Like find</a:t>
            </a:r>
            <a:r>
              <a:rPr lang="en-US" dirty="0"/>
              <a:t>, algorithm will step through the tree</a:t>
            </a:r>
          </a:p>
          <a:p>
            <a:pPr lvl="1"/>
            <a:r>
              <a:rPr lang="en-US" dirty="0"/>
              <a:t>If algorithm find the object </a:t>
            </a:r>
            <a:r>
              <a:rPr lang="en-US" dirty="0">
                <a:solidFill>
                  <a:srgbClr val="0070C0"/>
                </a:solidFill>
              </a:rPr>
              <a:t>already in the tree</a:t>
            </a:r>
            <a:r>
              <a:rPr lang="en-US" dirty="0"/>
              <a:t>, it will return</a:t>
            </a:r>
          </a:p>
          <a:p>
            <a:pPr lvl="2"/>
            <a:r>
              <a:rPr lang="en-US" dirty="0"/>
              <a:t>The object is already in the binary search tree (</a:t>
            </a:r>
            <a:r>
              <a:rPr lang="en-US" dirty="0">
                <a:solidFill>
                  <a:srgbClr val="0070C0"/>
                </a:solidFill>
              </a:rPr>
              <a:t>no duplicates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Otherwise</a:t>
            </a:r>
            <a:r>
              <a:rPr lang="en-US" dirty="0"/>
              <a:t>, algorithm will </a:t>
            </a:r>
            <a:r>
              <a:rPr lang="en-US" dirty="0">
                <a:solidFill>
                  <a:srgbClr val="0070C0"/>
                </a:solidFill>
              </a:rPr>
              <a:t>arrive at an empty node</a:t>
            </a:r>
          </a:p>
          <a:p>
            <a:pPr lvl="1"/>
            <a:r>
              <a:rPr lang="en-US" dirty="0"/>
              <a:t>The object will be </a:t>
            </a:r>
            <a:r>
              <a:rPr lang="en-US" dirty="0">
                <a:solidFill>
                  <a:srgbClr val="0070C0"/>
                </a:solidFill>
              </a:rPr>
              <a:t>inserted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into that location</a:t>
            </a:r>
          </a:p>
          <a:p>
            <a:endParaRPr lang="en-US" dirty="0"/>
          </a:p>
          <a:p>
            <a:r>
              <a:rPr lang="en-US" dirty="0"/>
              <a:t>Why no duplicates?</a:t>
            </a:r>
          </a:p>
          <a:p>
            <a:pPr lvl="1"/>
            <a:r>
              <a:rPr lang="en-US" dirty="0"/>
              <a:t>In reality, it is seldom the case where duplicate elements in a BST must be stored as separate entities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416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in BST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32606"/>
          </a:xfrm>
        </p:spPr>
        <p:txBody>
          <a:bodyPr/>
          <a:lstStyle/>
          <a:p>
            <a:r>
              <a:rPr lang="en-US" dirty="0" err="1"/>
              <a:t>insertNode</a:t>
            </a:r>
            <a:r>
              <a:rPr lang="en-US" dirty="0"/>
              <a:t>(20)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2209800" y="2209800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676400" y="3000375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667000" y="3000375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1371600" y="3838575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286000" y="3838575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11" name="AutoShape 9"/>
          <p:cNvCxnSpPr>
            <a:cxnSpLocks noChangeShapeType="1"/>
            <a:stCxn id="7" idx="4"/>
            <a:endCxn id="9" idx="0"/>
          </p:cNvCxnSpPr>
          <p:nvPr/>
        </p:nvCxnSpPr>
        <p:spPr bwMode="auto">
          <a:xfrm flipH="1">
            <a:off x="1752600" y="3600450"/>
            <a:ext cx="304800" cy="209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" name="AutoShape 10"/>
          <p:cNvCxnSpPr>
            <a:cxnSpLocks noChangeShapeType="1"/>
            <a:stCxn id="8" idx="4"/>
            <a:endCxn id="10" idx="0"/>
          </p:cNvCxnSpPr>
          <p:nvPr/>
        </p:nvCxnSpPr>
        <p:spPr bwMode="auto">
          <a:xfrm flipH="1">
            <a:off x="2667000" y="3600450"/>
            <a:ext cx="381000" cy="209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" name="AutoShape 11"/>
          <p:cNvCxnSpPr>
            <a:cxnSpLocks noChangeShapeType="1"/>
            <a:stCxn id="6" idx="4"/>
            <a:endCxn id="8" idx="0"/>
          </p:cNvCxnSpPr>
          <p:nvPr/>
        </p:nvCxnSpPr>
        <p:spPr bwMode="auto">
          <a:xfrm>
            <a:off x="2590800" y="2809875"/>
            <a:ext cx="457200" cy="161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" name="AutoShape 12"/>
          <p:cNvCxnSpPr>
            <a:cxnSpLocks noChangeShapeType="1"/>
            <a:stCxn id="6" idx="4"/>
            <a:endCxn id="7" idx="0"/>
          </p:cNvCxnSpPr>
          <p:nvPr/>
        </p:nvCxnSpPr>
        <p:spPr bwMode="auto">
          <a:xfrm flipH="1">
            <a:off x="2057400" y="2809875"/>
            <a:ext cx="533400" cy="161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" name="AutoShape 13"/>
          <p:cNvCxnSpPr>
            <a:cxnSpLocks noChangeShapeType="1"/>
            <a:stCxn id="8" idx="4"/>
            <a:endCxn id="16" idx="0"/>
          </p:cNvCxnSpPr>
          <p:nvPr/>
        </p:nvCxnSpPr>
        <p:spPr bwMode="auto">
          <a:xfrm>
            <a:off x="3048000" y="3600450"/>
            <a:ext cx="533400" cy="209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3200400" y="3838575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828800" y="3000375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5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2286000" y="2238375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 dirty="0"/>
              <a:t>10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743200" y="3000375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30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1524000" y="3914775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2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2362200" y="3914775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25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3352800" y="3914775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45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148064" y="2689514"/>
            <a:ext cx="3429000" cy="21236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/>
              <a:t>10 &lt; 20, right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30 &gt; 20, left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25 &gt; 20, left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Insert 20 on left</a:t>
            </a:r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1676400" y="5562600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752600" y="56388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20</a:t>
            </a:r>
          </a:p>
        </p:txBody>
      </p:sp>
      <p:cxnSp>
        <p:nvCxnSpPr>
          <p:cNvPr id="26" name="AutoShape 24"/>
          <p:cNvCxnSpPr>
            <a:cxnSpLocks noChangeShapeType="1"/>
            <a:stCxn id="10" idx="4"/>
            <a:endCxn id="24" idx="0"/>
          </p:cNvCxnSpPr>
          <p:nvPr/>
        </p:nvCxnSpPr>
        <p:spPr bwMode="auto">
          <a:xfrm flipH="1">
            <a:off x="2057400" y="4438650"/>
            <a:ext cx="609600" cy="109537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43121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in BST –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10889"/>
            <a:ext cx="8496300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void </a:t>
            </a:r>
            <a:r>
              <a:rPr lang="en-US" sz="1500" dirty="0" err="1">
                <a:latin typeface="Consolas" panose="020B0609020204030204" pitchFamily="49" charset="0"/>
              </a:rPr>
              <a:t>IntBinaryTree</a:t>
            </a:r>
            <a:r>
              <a:rPr lang="en-US" sz="1500" dirty="0">
                <a:latin typeface="Consolas" panose="020B0609020204030204" pitchFamily="49" charset="0"/>
              </a:rPr>
              <a:t>::</a:t>
            </a:r>
            <a:r>
              <a:rPr lang="en-US" sz="15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insertNode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num</a:t>
            </a:r>
            <a:r>
              <a:rPr lang="en-US" sz="1500" dirty="0">
                <a:latin typeface="Consolas" panose="020B0609020204030204" pitchFamily="49" charset="0"/>
              </a:rPr>
              <a:t>) {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</a:rPr>
              <a:t>TreeNode</a:t>
            </a:r>
            <a:r>
              <a:rPr lang="en-US" sz="1500" dirty="0">
                <a:latin typeface="Consolas" panose="020B0609020204030204" pitchFamily="49" charset="0"/>
              </a:rPr>
              <a:t> *</a:t>
            </a:r>
            <a:r>
              <a:rPr lang="en-US" sz="1500" dirty="0" err="1">
                <a:latin typeface="Consolas" panose="020B0609020204030204" pitchFamily="49" charset="0"/>
              </a:rPr>
              <a:t>newNode</a:t>
            </a:r>
            <a:r>
              <a:rPr lang="en-US" sz="1500" dirty="0">
                <a:latin typeface="Consolas" panose="020B0609020204030204" pitchFamily="49" charset="0"/>
              </a:rPr>
              <a:t>, *</a:t>
            </a:r>
            <a:r>
              <a:rPr lang="en-US" sz="1500" dirty="0" err="1">
                <a:latin typeface="Consolas" panose="020B0609020204030204" pitchFamily="49" charset="0"/>
              </a:rPr>
              <a:t>nodePtr</a:t>
            </a:r>
            <a:r>
              <a:rPr lang="en-US" sz="1500" dirty="0">
                <a:latin typeface="Consolas" panose="020B0609020204030204" pitchFamily="49" charset="0"/>
              </a:rPr>
              <a:t>; 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Pointer to create new node &amp; traverse tree</a:t>
            </a:r>
            <a:b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</a:rPr>
              <a:t>newNode</a:t>
            </a:r>
            <a:r>
              <a:rPr lang="en-US" sz="1500" dirty="0">
                <a:latin typeface="Consolas" panose="020B0609020204030204" pitchFamily="49" charset="0"/>
              </a:rPr>
              <a:t> = new </a:t>
            </a:r>
            <a:r>
              <a:rPr lang="en-US" sz="1500" dirty="0" err="1">
                <a:latin typeface="Consolas" panose="020B0609020204030204" pitchFamily="49" charset="0"/>
              </a:rPr>
              <a:t>TreeNode</a:t>
            </a:r>
            <a:r>
              <a:rPr lang="en-US" sz="1500" dirty="0">
                <a:latin typeface="Consolas" panose="020B0609020204030204" pitchFamily="49" charset="0"/>
              </a:rPr>
              <a:t>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Create a new node</a:t>
            </a:r>
            <a:b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</a:rPr>
              <a:t>newNode</a:t>
            </a:r>
            <a:r>
              <a:rPr lang="en-US" sz="1500" dirty="0">
                <a:latin typeface="Consolas" panose="020B0609020204030204" pitchFamily="49" charset="0"/>
              </a:rPr>
              <a:t>-&gt;value = </a:t>
            </a:r>
            <a:r>
              <a:rPr lang="en-US" sz="1500" dirty="0" err="1">
                <a:latin typeface="Consolas" panose="020B0609020204030204" pitchFamily="49" charset="0"/>
              </a:rPr>
              <a:t>num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</a:rPr>
              <a:t>newNode</a:t>
            </a:r>
            <a:r>
              <a:rPr lang="en-US" sz="1500" dirty="0">
                <a:latin typeface="Consolas" panose="020B0609020204030204" pitchFamily="49" charset="0"/>
              </a:rPr>
              <a:t>-&gt;left = </a:t>
            </a:r>
            <a:r>
              <a:rPr lang="en-US" sz="1500" dirty="0" err="1">
                <a:latin typeface="Consolas" panose="020B0609020204030204" pitchFamily="49" charset="0"/>
              </a:rPr>
              <a:t>newNode</a:t>
            </a:r>
            <a:r>
              <a:rPr lang="en-US" sz="1500" dirty="0">
                <a:latin typeface="Consolas" panose="020B0609020204030204" pitchFamily="49" charset="0"/>
              </a:rPr>
              <a:t>-&gt;right = NULL;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</a:rPr>
              <a:t>   if</a:t>
            </a:r>
            <a:r>
              <a:rPr lang="en-US" sz="1500" dirty="0">
                <a:latin typeface="Consolas" panose="020B0609020204030204" pitchFamily="49" charset="0"/>
              </a:rPr>
              <a:t> (!root)  root = </a:t>
            </a:r>
            <a:r>
              <a:rPr lang="en-US" sz="1500" dirty="0" err="1">
                <a:latin typeface="Consolas" panose="020B0609020204030204" pitchFamily="49" charset="0"/>
              </a:rPr>
              <a:t>newNode</a:t>
            </a:r>
            <a:r>
              <a:rPr lang="en-US" sz="1500" dirty="0">
                <a:latin typeface="Consolas" panose="020B0609020204030204" pitchFamily="49" charset="0"/>
              </a:rPr>
              <a:t>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If tree is empty.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latin typeface="Consolas" panose="020B0609020204030204" pitchFamily="49" charset="0"/>
              </a:rPr>
              <a:t> {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// Tree is not empty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      </a:t>
            </a:r>
            <a:r>
              <a:rPr lang="en-US" sz="1500" dirty="0" err="1">
                <a:latin typeface="Consolas" panose="020B0609020204030204" pitchFamily="49" charset="0"/>
              </a:rPr>
              <a:t>nodePtr</a:t>
            </a:r>
            <a:r>
              <a:rPr lang="en-US" sz="1500" dirty="0">
                <a:latin typeface="Consolas" panose="020B0609020204030204" pitchFamily="49" charset="0"/>
              </a:rPr>
              <a:t> = root; 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nodePtr</a:t>
            </a:r>
            <a:r>
              <a:rPr lang="en-US" sz="1500" dirty="0">
                <a:latin typeface="Consolas" panose="020B0609020204030204" pitchFamily="49" charset="0"/>
              </a:rPr>
              <a:t> != NULL) {      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latin typeface="Consolas" panose="020B0609020204030204" pitchFamily="49" charset="0"/>
              </a:rPr>
              <a:t> (</a:t>
            </a:r>
            <a:r>
              <a:rPr lang="en-US" sz="1500" dirty="0" err="1">
                <a:latin typeface="Consolas" panose="020B0609020204030204" pitchFamily="49" charset="0"/>
              </a:rPr>
              <a:t>num</a:t>
            </a:r>
            <a:r>
              <a:rPr lang="en-US" sz="1500" dirty="0">
                <a:latin typeface="Consolas" panose="020B0609020204030204" pitchFamily="49" charset="0"/>
              </a:rPr>
              <a:t> &lt; </a:t>
            </a:r>
            <a:r>
              <a:rPr lang="en-US" sz="1500" dirty="0" err="1">
                <a:latin typeface="Consolas" panose="020B0609020204030204" pitchFamily="49" charset="0"/>
              </a:rPr>
              <a:t>nodePtr</a:t>
            </a:r>
            <a:r>
              <a:rPr lang="en-US" sz="1500" dirty="0">
                <a:latin typeface="Consolas" panose="020B0609020204030204" pitchFamily="49" charset="0"/>
              </a:rPr>
              <a:t>-&gt;value) {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Left subtree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  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</a:rPr>
              <a:t> if 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nodePtr</a:t>
            </a:r>
            <a:r>
              <a:rPr lang="en-US" sz="1500" dirty="0">
                <a:latin typeface="Consolas" panose="020B0609020204030204" pitchFamily="49" charset="0"/>
              </a:rPr>
              <a:t>-&gt;left)  { </a:t>
            </a:r>
            <a:r>
              <a:rPr lang="en-US" sz="1500" dirty="0" err="1">
                <a:latin typeface="Consolas" panose="020B0609020204030204" pitchFamily="49" charset="0"/>
              </a:rPr>
              <a:t>nodePtr</a:t>
            </a:r>
            <a:r>
              <a:rPr lang="en-US" sz="1500" dirty="0">
                <a:latin typeface="Consolas" panose="020B0609020204030204" pitchFamily="49" charset="0"/>
              </a:rPr>
              <a:t> = </a:t>
            </a:r>
            <a:r>
              <a:rPr lang="en-US" sz="1500" dirty="0" err="1">
                <a:latin typeface="Consolas" panose="020B0609020204030204" pitchFamily="49" charset="0"/>
              </a:rPr>
              <a:t>nodePtr</a:t>
            </a:r>
            <a:r>
              <a:rPr lang="en-US" sz="1500" dirty="0">
                <a:latin typeface="Consolas" panose="020B0609020204030204" pitchFamily="49" charset="0"/>
              </a:rPr>
              <a:t>-&gt;left; }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     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</a:rPr>
              <a:t> else </a:t>
            </a:r>
            <a:r>
              <a:rPr lang="en-US" sz="1500" dirty="0">
                <a:latin typeface="Consolas" panose="020B0609020204030204" pitchFamily="49" charset="0"/>
              </a:rPr>
              <a:t>{ </a:t>
            </a:r>
            <a:r>
              <a:rPr lang="en-US" sz="1500" dirty="0" err="1">
                <a:latin typeface="Consolas" panose="020B0609020204030204" pitchFamily="49" charset="0"/>
              </a:rPr>
              <a:t>nodePtr</a:t>
            </a:r>
            <a:r>
              <a:rPr lang="en-US" sz="1500" dirty="0">
                <a:latin typeface="Consolas" panose="020B0609020204030204" pitchFamily="49" charset="0"/>
              </a:rPr>
              <a:t>-&gt;left = </a:t>
            </a:r>
            <a:r>
              <a:rPr lang="en-US" sz="1500" dirty="0" err="1">
                <a:latin typeface="Consolas" panose="020B0609020204030204" pitchFamily="49" charset="0"/>
              </a:rPr>
              <a:t>newNode</a:t>
            </a:r>
            <a:r>
              <a:rPr lang="en-US" sz="1500" dirty="0">
                <a:latin typeface="Consolas" panose="020B0609020204030204" pitchFamily="49" charset="0"/>
              </a:rPr>
              <a:t>; break;  }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         }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num</a:t>
            </a:r>
            <a:r>
              <a:rPr lang="en-US" sz="1500" dirty="0">
                <a:latin typeface="Consolas" panose="020B0609020204030204" pitchFamily="49" charset="0"/>
              </a:rPr>
              <a:t> &gt; </a:t>
            </a:r>
            <a:r>
              <a:rPr lang="en-US" sz="1500" dirty="0" err="1">
                <a:latin typeface="Consolas" panose="020B0609020204030204" pitchFamily="49" charset="0"/>
              </a:rPr>
              <a:t>nodePtr</a:t>
            </a:r>
            <a:r>
              <a:rPr lang="en-US" sz="1500" dirty="0">
                <a:latin typeface="Consolas" panose="020B0609020204030204" pitchFamily="49" charset="0"/>
              </a:rPr>
              <a:t>-&gt;value) { 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Right subtree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         if (</a:t>
            </a:r>
            <a:r>
              <a:rPr lang="en-US" sz="1500" dirty="0" err="1">
                <a:latin typeface="Consolas" panose="020B0609020204030204" pitchFamily="49" charset="0"/>
              </a:rPr>
              <a:t>nodePtr</a:t>
            </a:r>
            <a:r>
              <a:rPr lang="en-US" sz="1500" dirty="0">
                <a:latin typeface="Consolas" panose="020B0609020204030204" pitchFamily="49" charset="0"/>
              </a:rPr>
              <a:t>-&gt;right)    </a:t>
            </a:r>
            <a:r>
              <a:rPr lang="en-US" sz="1500" dirty="0" err="1">
                <a:latin typeface="Consolas" panose="020B0609020204030204" pitchFamily="49" charset="0"/>
              </a:rPr>
              <a:t>nodePtr</a:t>
            </a:r>
            <a:r>
              <a:rPr lang="en-US" sz="1500" dirty="0">
                <a:latin typeface="Consolas" panose="020B0609020204030204" pitchFamily="49" charset="0"/>
              </a:rPr>
              <a:t> = </a:t>
            </a:r>
            <a:r>
              <a:rPr lang="en-US" sz="1500" dirty="0" err="1">
                <a:latin typeface="Consolas" panose="020B0609020204030204" pitchFamily="49" charset="0"/>
              </a:rPr>
              <a:t>nodePtr</a:t>
            </a:r>
            <a:r>
              <a:rPr lang="en-US" sz="1500" dirty="0">
                <a:latin typeface="Consolas" panose="020B0609020204030204" pitchFamily="49" charset="0"/>
              </a:rPr>
              <a:t>-&gt;right;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            else  {  </a:t>
            </a:r>
            <a:r>
              <a:rPr lang="en-US" sz="1500" dirty="0" err="1">
                <a:latin typeface="Consolas" panose="020B0609020204030204" pitchFamily="49" charset="0"/>
              </a:rPr>
              <a:t>nodePtr</a:t>
            </a:r>
            <a:r>
              <a:rPr lang="en-US" sz="1500" dirty="0">
                <a:latin typeface="Consolas" panose="020B0609020204030204" pitchFamily="49" charset="0"/>
              </a:rPr>
              <a:t>-&gt;right = </a:t>
            </a:r>
            <a:r>
              <a:rPr lang="en-US" sz="1500" dirty="0" err="1">
                <a:latin typeface="Consolas" panose="020B0609020204030204" pitchFamily="49" charset="0"/>
              </a:rPr>
              <a:t>newNode</a:t>
            </a:r>
            <a:r>
              <a:rPr lang="en-US" sz="1500" dirty="0">
                <a:latin typeface="Consolas" panose="020B0609020204030204" pitchFamily="49" charset="0"/>
              </a:rPr>
              <a:t>;   break; }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         }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   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</a:rPr>
              <a:t>else </a:t>
            </a:r>
            <a:r>
              <a:rPr lang="en-US" sz="1500" dirty="0">
                <a:latin typeface="Consolas" panose="020B0609020204030204" pitchFamily="49" charset="0"/>
              </a:rPr>
              <a:t>{  </a:t>
            </a:r>
            <a:r>
              <a:rPr lang="en-US" sz="1500" dirty="0" err="1">
                <a:latin typeface="Consolas" panose="020B0609020204030204" pitchFamily="49" charset="0"/>
              </a:rPr>
              <a:t>cout</a:t>
            </a:r>
            <a:r>
              <a:rPr lang="en-US" sz="1500" dirty="0">
                <a:latin typeface="Consolas" panose="020B0609020204030204" pitchFamily="49" charset="0"/>
              </a:rPr>
              <a:t> &lt;&lt; "Duplicate value found in tree.\n"; break; }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}</a:t>
            </a:r>
            <a:br>
              <a:rPr lang="en-US" sz="1500" dirty="0">
                <a:latin typeface="Consolas" panose="020B0609020204030204" pitchFamily="49" charset="0"/>
              </a:rPr>
            </a:br>
            <a:endParaRPr lang="en-US" sz="15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01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in BST – Observation (1)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Insertion may unbalance the tree</a:t>
            </a:r>
          </a:p>
          <a:p>
            <a:r>
              <a:rPr lang="en-US" dirty="0"/>
              <a:t>It is possible to construct degenerate BST</a:t>
            </a:r>
          </a:p>
          <a:p>
            <a:pPr lvl="1"/>
            <a:r>
              <a:rPr lang="en-US" dirty="0"/>
              <a:t>The example is equivalent to a linked list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19</a:t>
            </a:fld>
            <a:endParaRPr lang="en-GB"/>
          </a:p>
        </p:txBody>
      </p:sp>
      <p:pic>
        <p:nvPicPr>
          <p:cNvPr id="6" name="Picture 5" descr="C:\Users\dwharder\Desktop\variants - C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922" y="2228559"/>
            <a:ext cx="3573332" cy="462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51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Binary Search Tree (BST)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 binary tree, we can dictate an order on the two children</a:t>
            </a:r>
          </a:p>
          <a:p>
            <a:endParaRPr lang="en-US" dirty="0"/>
          </a:p>
          <a:p>
            <a:r>
              <a:rPr lang="en-US" dirty="0"/>
              <a:t>Binary Search Tree (BST) defines the following order: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All elements in the </a:t>
            </a:r>
            <a:r>
              <a:rPr lang="en-US" dirty="0">
                <a:solidFill>
                  <a:srgbClr val="0070C0"/>
                </a:solidFill>
              </a:rPr>
              <a:t>left sub-tree to be less </a:t>
            </a:r>
            <a:r>
              <a:rPr lang="en-US" dirty="0"/>
              <a:t>than the element stored in the root node, and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All elements in the </a:t>
            </a:r>
            <a:r>
              <a:rPr lang="en-US" dirty="0">
                <a:solidFill>
                  <a:srgbClr val="0070C0"/>
                </a:solidFill>
              </a:rPr>
              <a:t>right sub-tree to be greater</a:t>
            </a:r>
            <a:r>
              <a:rPr lang="en-US" dirty="0"/>
              <a:t> than the element in the root object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>
                <a:latin typeface="+mn-lt"/>
              </a:rPr>
              <a:pPr/>
              <a:t>2</a:t>
            </a:fld>
            <a:endParaRPr lang="en-GB">
              <a:latin typeface="+mn-lt"/>
            </a:endParaRPr>
          </a:p>
        </p:txBody>
      </p:sp>
      <p:pic>
        <p:nvPicPr>
          <p:cNvPr id="6" name="Picture 5" descr="C:\Users\dwharder\Desktop\b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33" y="4419004"/>
            <a:ext cx="4346343" cy="1818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356234" y="5157192"/>
            <a:ext cx="2160240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subtrees will themselves be 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2878738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in BST – Observation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these binary search trees store the same data</a:t>
            </a:r>
          </a:p>
          <a:p>
            <a:pPr lvl="1"/>
            <a:r>
              <a:rPr lang="en-US" dirty="0"/>
              <a:t>Resultant tree depends on the order in which the values are inserted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20</a:t>
            </a:fld>
            <a:endParaRPr lang="en-GB"/>
          </a:p>
        </p:txBody>
      </p:sp>
      <p:pic>
        <p:nvPicPr>
          <p:cNvPr id="6" name="Picture 5" descr="C:\Users\dwharder\Desktop\varia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93912"/>
            <a:ext cx="78009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326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BST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This program builds a binary tree with 5 nodes.</a:t>
            </a:r>
            <a:b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The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SearchNode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function determines if the</a:t>
            </a:r>
            <a:b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value 3 is in the tree.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iostream.h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#include "</a:t>
            </a:r>
            <a:r>
              <a:rPr lang="en-US" sz="1600" dirty="0" err="1">
                <a:latin typeface="Consolas" panose="020B0609020204030204" pitchFamily="49" charset="0"/>
              </a:rPr>
              <a:t>IntBinaryTree.h</a:t>
            </a:r>
            <a:r>
              <a:rPr lang="en-US" sz="1600" dirty="0">
                <a:latin typeface="Consolas" panose="020B0609020204030204" pitchFamily="49" charset="0"/>
              </a:rPr>
              <a:t>“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void main(void)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IntBinaryTree</a:t>
            </a:r>
            <a:r>
              <a:rPr lang="en-US" sz="1600" dirty="0">
                <a:latin typeface="Consolas" panose="020B0609020204030204" pitchFamily="49" charset="0"/>
              </a:rPr>
              <a:t> tree;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"Inserting nodes.\n";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tree.insertNode</a:t>
            </a:r>
            <a:r>
              <a:rPr lang="en-US" sz="1600" dirty="0">
                <a:latin typeface="Consolas" panose="020B0609020204030204" pitchFamily="49" charset="0"/>
              </a:rPr>
              <a:t>(5);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tree.insertNode</a:t>
            </a:r>
            <a:r>
              <a:rPr lang="en-US" sz="1600" dirty="0">
                <a:latin typeface="Consolas" panose="020B0609020204030204" pitchFamily="49" charset="0"/>
              </a:rPr>
              <a:t>(8);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tree.insertNode</a:t>
            </a:r>
            <a:r>
              <a:rPr lang="en-US" sz="1600" dirty="0">
                <a:latin typeface="Consolas" panose="020B0609020204030204" pitchFamily="49" charset="0"/>
              </a:rPr>
              <a:t>(3);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tree.insertNode</a:t>
            </a:r>
            <a:r>
              <a:rPr lang="en-US" sz="1600" dirty="0">
                <a:latin typeface="Consolas" panose="020B0609020204030204" pitchFamily="49" charset="0"/>
              </a:rPr>
              <a:t>(12);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tree.insertNode</a:t>
            </a:r>
            <a:r>
              <a:rPr lang="en-US" sz="1600" dirty="0">
                <a:latin typeface="Consolas" panose="020B0609020204030204" pitchFamily="49" charset="0"/>
              </a:rPr>
              <a:t>(9);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latin typeface="Consolas" panose="020B0609020204030204" pitchFamily="49" charset="0"/>
              </a:rPr>
              <a:t>tree.find</a:t>
            </a:r>
            <a:r>
              <a:rPr lang="en-US" sz="1600" dirty="0">
                <a:latin typeface="Consolas" panose="020B0609020204030204" pitchFamily="49" charset="0"/>
              </a:rPr>
              <a:t>(3))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"3 is found in the tree.\n";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else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"3 was not found in the tree.\n";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6" name="Folded Corner 5"/>
          <p:cNvSpPr/>
          <p:nvPr/>
        </p:nvSpPr>
        <p:spPr>
          <a:xfrm>
            <a:off x="5508104" y="2007175"/>
            <a:ext cx="2780908" cy="917769"/>
          </a:xfrm>
          <a:prstGeom prst="foldedCorner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Output:</a:t>
            </a:r>
          </a:p>
          <a:p>
            <a:r>
              <a:rPr lang="en-US" dirty="0">
                <a:solidFill>
                  <a:schemeClr val="tx1"/>
                </a:solidFill>
              </a:rPr>
              <a:t>Inserting nodes.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3 is found in the tree.</a:t>
            </a:r>
          </a:p>
        </p:txBody>
      </p:sp>
    </p:spTree>
    <p:extLst>
      <p:ext uri="{BB962C8B-B14F-4D97-AF65-F5344CB8AC3E}">
        <p14:creationId xmlns:p14="http://schemas.microsoft.com/office/powerpoint/2010/main" val="83665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BST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 of binary tree built by the program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22</a:t>
            </a:fld>
            <a:endParaRPr lang="en-GB"/>
          </a:p>
        </p:txBody>
      </p:sp>
      <p:pic>
        <p:nvPicPr>
          <p:cNvPr id="6" name="Picture 5" descr="Figure 20-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3576" y="1844824"/>
            <a:ext cx="4322415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4571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node being erased is not always going to be a leaf node</a:t>
            </a:r>
          </a:p>
          <a:p>
            <a:r>
              <a:rPr lang="en-US" dirty="0"/>
              <a:t>There are three possible scenarios:</a:t>
            </a:r>
          </a:p>
          <a:p>
            <a:pPr lvl="1"/>
            <a:r>
              <a:rPr lang="en-US" dirty="0"/>
              <a:t>The node is a leaf node,</a:t>
            </a:r>
          </a:p>
          <a:p>
            <a:pPr lvl="1"/>
            <a:r>
              <a:rPr lang="en-US" dirty="0"/>
              <a:t>It has exactly one child, or</a:t>
            </a:r>
          </a:p>
          <a:p>
            <a:pPr lvl="1"/>
            <a:r>
              <a:rPr lang="en-US" dirty="0"/>
              <a:t>It has two children (it is a full node)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23</a:t>
            </a:fld>
            <a:endParaRPr lang="en-GB"/>
          </a:p>
        </p:txBody>
      </p:sp>
      <p:pic>
        <p:nvPicPr>
          <p:cNvPr id="6" name="Picture 5" descr="C:\Users\dwharder\Desktop\e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456794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836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– Leaf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1584176"/>
          </a:xfrm>
        </p:spPr>
        <p:txBody>
          <a:bodyPr/>
          <a:lstStyle/>
          <a:p>
            <a:r>
              <a:rPr lang="en-US" dirty="0"/>
              <a:t>Deleting a leaf node is easy </a:t>
            </a:r>
          </a:p>
          <a:p>
            <a:pPr lvl="1"/>
            <a:r>
              <a:rPr lang="en-US" dirty="0"/>
              <a:t>Find its parent</a:t>
            </a:r>
          </a:p>
          <a:p>
            <a:pPr lvl="1"/>
            <a:r>
              <a:rPr lang="en-US" dirty="0"/>
              <a:t>Set the child pointer that links to it to NULL</a:t>
            </a:r>
          </a:p>
          <a:p>
            <a:pPr lvl="1"/>
            <a:r>
              <a:rPr lang="en-US" dirty="0"/>
              <a:t>Free the node’s memory</a:t>
            </a:r>
          </a:p>
          <a:p>
            <a:endParaRPr lang="en-US" dirty="0"/>
          </a:p>
          <a:p>
            <a:r>
              <a:rPr lang="en-US" dirty="0"/>
              <a:t>Consider deleting node containing 25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309488" y="3717032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fr-FR">
              <a:latin typeface="+mn-lt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776088" y="4507607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fr-FR">
              <a:latin typeface="+mn-lt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766688" y="4507607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fr-FR">
              <a:latin typeface="+mn-lt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71288" y="5345807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fr-FR">
              <a:latin typeface="+mn-lt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385688" y="5345807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fr-FR">
              <a:latin typeface="+mn-lt"/>
            </a:endParaRPr>
          </a:p>
        </p:txBody>
      </p:sp>
      <p:cxnSp>
        <p:nvCxnSpPr>
          <p:cNvPr id="12" name="AutoShape 9"/>
          <p:cNvCxnSpPr>
            <a:cxnSpLocks noChangeShapeType="1"/>
            <a:stCxn id="8" idx="4"/>
            <a:endCxn id="10" idx="0"/>
          </p:cNvCxnSpPr>
          <p:nvPr/>
        </p:nvCxnSpPr>
        <p:spPr bwMode="auto">
          <a:xfrm flipH="1">
            <a:off x="852288" y="5107682"/>
            <a:ext cx="304800" cy="209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" name="AutoShape 10"/>
          <p:cNvCxnSpPr>
            <a:cxnSpLocks noChangeShapeType="1"/>
            <a:stCxn id="9" idx="4"/>
            <a:endCxn id="11" idx="0"/>
          </p:cNvCxnSpPr>
          <p:nvPr/>
        </p:nvCxnSpPr>
        <p:spPr bwMode="auto">
          <a:xfrm flipH="1">
            <a:off x="1766688" y="5107682"/>
            <a:ext cx="381000" cy="209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" name="AutoShape 11"/>
          <p:cNvCxnSpPr>
            <a:cxnSpLocks noChangeShapeType="1"/>
            <a:stCxn id="7" idx="4"/>
            <a:endCxn id="9" idx="0"/>
          </p:cNvCxnSpPr>
          <p:nvPr/>
        </p:nvCxnSpPr>
        <p:spPr bwMode="auto">
          <a:xfrm>
            <a:off x="1690488" y="4317107"/>
            <a:ext cx="457200" cy="161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" name="AutoShape 12"/>
          <p:cNvCxnSpPr>
            <a:cxnSpLocks noChangeShapeType="1"/>
            <a:stCxn id="7" idx="4"/>
            <a:endCxn id="8" idx="0"/>
          </p:cNvCxnSpPr>
          <p:nvPr/>
        </p:nvCxnSpPr>
        <p:spPr bwMode="auto">
          <a:xfrm flipH="1">
            <a:off x="1157088" y="4317107"/>
            <a:ext cx="533400" cy="161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" name="AutoShape 13"/>
          <p:cNvCxnSpPr>
            <a:cxnSpLocks noChangeShapeType="1"/>
            <a:stCxn id="9" idx="4"/>
            <a:endCxn id="17" idx="0"/>
          </p:cNvCxnSpPr>
          <p:nvPr/>
        </p:nvCxnSpPr>
        <p:spPr bwMode="auto">
          <a:xfrm>
            <a:off x="2147688" y="5107682"/>
            <a:ext cx="533400" cy="209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2300088" y="5345807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fr-FR">
              <a:latin typeface="+mn-lt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928488" y="4507607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0" hangingPunct="0"/>
            <a:r>
              <a:rPr lang="en-US" sz="2400">
                <a:latin typeface="+mn-lt"/>
              </a:rPr>
              <a:t>5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385688" y="3745607"/>
            <a:ext cx="5334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0" hangingPunct="0"/>
            <a:r>
              <a:rPr lang="en-US" sz="2400">
                <a:solidFill>
                  <a:srgbClr val="FF3300"/>
                </a:solidFill>
                <a:latin typeface="+mn-lt"/>
              </a:rPr>
              <a:t>10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842888" y="4507607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0" hangingPunct="0"/>
            <a:r>
              <a:rPr lang="en-US" sz="2400">
                <a:solidFill>
                  <a:srgbClr val="FF3300"/>
                </a:solidFill>
                <a:latin typeface="+mn-lt"/>
              </a:rPr>
              <a:t>30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623688" y="5422007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0" hangingPunct="0"/>
            <a:r>
              <a:rPr lang="en-US" sz="2400">
                <a:latin typeface="+mn-lt"/>
              </a:rPr>
              <a:t>2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1461888" y="5422007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0" hangingPunct="0"/>
            <a:r>
              <a:rPr lang="en-US" sz="2400">
                <a:solidFill>
                  <a:srgbClr val="FF3300"/>
                </a:solidFill>
                <a:latin typeface="+mn-lt"/>
              </a:rPr>
              <a:t>25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2452488" y="5422007"/>
            <a:ext cx="5334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0" hangingPunct="0"/>
            <a:r>
              <a:rPr lang="en-US" sz="2400">
                <a:latin typeface="+mn-lt"/>
              </a:rPr>
              <a:t>45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062088" y="3974207"/>
            <a:ext cx="2286000" cy="15696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+mn-lt"/>
              </a:rPr>
              <a:t>10 &lt; 25, right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+mn-lt"/>
              </a:rPr>
              <a:t>30 &gt; 25, left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+mn-lt"/>
              </a:rPr>
              <a:t>25 = 25, delete</a:t>
            </a: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6948288" y="3717032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fr-FR">
              <a:latin typeface="+mn-lt"/>
            </a:endParaRP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414888" y="4507607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fr-FR">
              <a:latin typeface="+mn-lt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7405488" y="4507607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fr-FR">
              <a:latin typeface="+mn-lt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6110088" y="5345807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fr-FR">
              <a:latin typeface="+mn-lt"/>
            </a:endParaRPr>
          </a:p>
        </p:txBody>
      </p:sp>
      <p:cxnSp>
        <p:nvCxnSpPr>
          <p:cNvPr id="29" name="AutoShape 26"/>
          <p:cNvCxnSpPr>
            <a:cxnSpLocks noChangeShapeType="1"/>
            <a:stCxn id="26" idx="4"/>
            <a:endCxn id="28" idx="0"/>
          </p:cNvCxnSpPr>
          <p:nvPr/>
        </p:nvCxnSpPr>
        <p:spPr bwMode="auto">
          <a:xfrm flipH="1">
            <a:off x="6491088" y="5107682"/>
            <a:ext cx="304800" cy="209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" name="AutoShape 27"/>
          <p:cNvCxnSpPr>
            <a:cxnSpLocks noChangeShapeType="1"/>
            <a:stCxn id="25" idx="4"/>
            <a:endCxn id="27" idx="0"/>
          </p:cNvCxnSpPr>
          <p:nvPr/>
        </p:nvCxnSpPr>
        <p:spPr bwMode="auto">
          <a:xfrm>
            <a:off x="7329288" y="4317107"/>
            <a:ext cx="457200" cy="161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" name="AutoShape 28"/>
          <p:cNvCxnSpPr>
            <a:cxnSpLocks noChangeShapeType="1"/>
            <a:stCxn id="25" idx="4"/>
            <a:endCxn id="26" idx="0"/>
          </p:cNvCxnSpPr>
          <p:nvPr/>
        </p:nvCxnSpPr>
        <p:spPr bwMode="auto">
          <a:xfrm flipH="1">
            <a:off x="6795888" y="4317107"/>
            <a:ext cx="533400" cy="161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" name="AutoShape 29"/>
          <p:cNvCxnSpPr>
            <a:cxnSpLocks noChangeShapeType="1"/>
            <a:stCxn id="27" idx="4"/>
            <a:endCxn id="33" idx="0"/>
          </p:cNvCxnSpPr>
          <p:nvPr/>
        </p:nvCxnSpPr>
        <p:spPr bwMode="auto">
          <a:xfrm>
            <a:off x="7786488" y="5107682"/>
            <a:ext cx="533400" cy="209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7938888" y="5345807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fr-FR">
              <a:latin typeface="+mn-lt"/>
            </a:endParaRP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6567288" y="4507607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0" hangingPunct="0"/>
            <a:r>
              <a:rPr lang="en-US" sz="2400">
                <a:latin typeface="+mn-lt"/>
              </a:rPr>
              <a:t>5</a:t>
            </a: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7024488" y="3745607"/>
            <a:ext cx="5334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0" hangingPunct="0"/>
            <a:r>
              <a:rPr lang="en-US" sz="2400">
                <a:solidFill>
                  <a:srgbClr val="FF3300"/>
                </a:solidFill>
                <a:latin typeface="+mn-lt"/>
              </a:rPr>
              <a:t>10</a:t>
            </a:r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7481688" y="4507607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0" hangingPunct="0"/>
            <a:r>
              <a:rPr lang="en-US" sz="2400">
                <a:solidFill>
                  <a:srgbClr val="FF3300"/>
                </a:solidFill>
                <a:latin typeface="+mn-lt"/>
              </a:rPr>
              <a:t>30</a:t>
            </a:r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6262488" y="5422007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0" hangingPunct="0"/>
            <a:r>
              <a:rPr lang="en-US" sz="2400">
                <a:latin typeface="+mn-lt"/>
              </a:rPr>
              <a:t>2</a:t>
            </a:r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8091288" y="5422007"/>
            <a:ext cx="5334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0" hangingPunct="0"/>
            <a:r>
              <a:rPr lang="en-US" sz="2400">
                <a:latin typeface="+mn-lt"/>
              </a:rPr>
              <a:t>45</a:t>
            </a:r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5271888" y="4812407"/>
            <a:ext cx="838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3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 animBg="1"/>
      <p:bldP spid="27" grpId="0" animBg="1"/>
      <p:bldP spid="28" grpId="0" animBg="1"/>
      <p:bldP spid="33" grpId="0" animBg="1"/>
      <p:bldP spid="34" grpId="0"/>
      <p:bldP spid="35" grpId="0"/>
      <p:bldP spid="36" grpId="0"/>
      <p:bldP spid="37" grpId="0"/>
      <p:bldP spid="38" grpId="0"/>
      <p:bldP spid="3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– Leaf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deleting node containing 75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25</a:t>
            </a:fld>
            <a:endParaRPr lang="en-GB"/>
          </a:p>
        </p:txBody>
      </p:sp>
      <p:pic>
        <p:nvPicPr>
          <p:cNvPr id="6" name="Picture 6" descr="C:\Users\dwharder\Desktop\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64904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2304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– Leaf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deleting node containing 75</a:t>
            </a:r>
          </a:p>
          <a:p>
            <a:pPr lvl="1"/>
            <a:r>
              <a:rPr lang="en-US" dirty="0"/>
              <a:t>The node is deleted and left child of 81 is set to NULL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26</a:t>
            </a:fld>
            <a:endParaRPr lang="en-GB"/>
          </a:p>
        </p:txBody>
      </p:sp>
      <p:pic>
        <p:nvPicPr>
          <p:cNvPr id="7" name="Picture 2" descr="C:\Users\dwharder\Desktop\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18672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6654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– Leaf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deleting node containing 40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27</a:t>
            </a:fld>
            <a:endParaRPr lang="en-GB"/>
          </a:p>
        </p:txBody>
      </p:sp>
      <p:pic>
        <p:nvPicPr>
          <p:cNvPr id="6" name="Picture 7" descr="C:\Users\dwharder\Desktop\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357563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1647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– Leaf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deleting node containing 40</a:t>
            </a:r>
          </a:p>
          <a:p>
            <a:pPr lvl="1"/>
            <a:r>
              <a:rPr lang="en-US" dirty="0"/>
              <a:t>Node is deleted and right child of 39 is set to NULL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28</a:t>
            </a:fld>
            <a:endParaRPr lang="en-GB"/>
          </a:p>
        </p:txBody>
      </p:sp>
      <p:pic>
        <p:nvPicPr>
          <p:cNvPr id="7" name="Picture 2" descr="C:\Users\dwharder\Desktop\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357563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1406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– Node With Child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node has only one child (left or right)</a:t>
            </a:r>
          </a:p>
          <a:p>
            <a:pPr lvl="1"/>
            <a:r>
              <a:rPr lang="en-US" dirty="0"/>
              <a:t>Simply promote the subtree associated with the child</a:t>
            </a:r>
          </a:p>
          <a:p>
            <a:endParaRPr lang="en-US" dirty="0"/>
          </a:p>
          <a:p>
            <a:r>
              <a:rPr lang="en-US" altLang="en-US" dirty="0">
                <a:latin typeface="Arial" charset="0"/>
                <a:cs typeface="Arial" charset="0"/>
              </a:rPr>
              <a:t>Consider deleting 18 which has one right child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Node 18 is deleted and  right tree of node 5 is update to point to 21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29</a:t>
            </a:fld>
            <a:endParaRPr lang="en-GB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284984"/>
            <a:ext cx="32004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9192" y="3284984"/>
            <a:ext cx="32766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547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(BST) – Example (1)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6" name="Picture 6" descr="C:\Users\dwharder\Desktop\a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3" y="1792151"/>
            <a:ext cx="4173537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C:\Users\dwharder\Desktop\aa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649526"/>
            <a:ext cx="8137525" cy="190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dwharder\Desktop\aa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1792151"/>
            <a:ext cx="4037012" cy="190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70231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– Node With Child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Consider deleting 8 which has one left child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30</a:t>
            </a:fld>
            <a:endParaRPr lang="en-GB"/>
          </a:p>
        </p:txBody>
      </p:sp>
      <p:pic>
        <p:nvPicPr>
          <p:cNvPr id="6" name="Picture 6" descr="C:\Users\dwharder\Desktop\e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30115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498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– Node With Child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Consider deleting 8 which has one left child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Node 8 is deleted and the left tree of 11 is updated to point to 3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31</a:t>
            </a:fld>
            <a:endParaRPr lang="en-GB"/>
          </a:p>
        </p:txBody>
      </p:sp>
      <p:pic>
        <p:nvPicPr>
          <p:cNvPr id="7" name="Picture 3" descr="C:\Users\dwharder\Desktop\e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357563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974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– Node With Child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deleting the node containing 99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32</a:t>
            </a:fld>
            <a:endParaRPr lang="en-GB"/>
          </a:p>
        </p:txBody>
      </p:sp>
      <p:pic>
        <p:nvPicPr>
          <p:cNvPr id="6" name="Picture 6" descr="C:\Users\dwharder\Desktop\e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357563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123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– Node With Two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is not as easily solved if the node has two children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33</a:t>
            </a:fld>
            <a:endParaRPr lang="en-GB"/>
          </a:p>
        </p:txBody>
      </p:sp>
      <p:pic>
        <p:nvPicPr>
          <p:cNvPr id="6" name="Picture 5" descr="Figure 20-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12863" y="2017435"/>
            <a:ext cx="6486525" cy="423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65738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– Node With Two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node p with two children has to be deleted</a:t>
            </a:r>
          </a:p>
          <a:p>
            <a:pPr lvl="1"/>
            <a:r>
              <a:rPr lang="en-US" dirty="0"/>
              <a:t>Find a position in the right subtree of p to attach its left subtree</a:t>
            </a:r>
          </a:p>
          <a:p>
            <a:pPr lvl="2"/>
            <a:r>
              <a:rPr lang="en-US" dirty="0"/>
              <a:t>Left most node in the right subtree of node p</a:t>
            </a:r>
          </a:p>
          <a:p>
            <a:pPr lvl="1"/>
            <a:r>
              <a:rPr lang="en-US" dirty="0"/>
              <a:t>Attach the right subtree of node p to its parent</a:t>
            </a:r>
          </a:p>
          <a:p>
            <a:r>
              <a:rPr lang="en-US" dirty="0"/>
              <a:t>Consider deleting 10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34</a:t>
            </a:fld>
            <a:endParaRPr lang="en-GB"/>
          </a:p>
        </p:txBody>
      </p:sp>
      <p:grpSp>
        <p:nvGrpSpPr>
          <p:cNvPr id="164" name="Group 163"/>
          <p:cNvGrpSpPr/>
          <p:nvPr/>
        </p:nvGrpSpPr>
        <p:grpSpPr>
          <a:xfrm>
            <a:off x="189881" y="3654075"/>
            <a:ext cx="2590800" cy="2210827"/>
            <a:chOff x="189881" y="3654075"/>
            <a:chExt cx="2590800" cy="2210827"/>
          </a:xfrm>
        </p:grpSpPr>
        <p:sp>
          <p:nvSpPr>
            <p:cNvPr id="110" name="Oval 109"/>
            <p:cNvSpPr>
              <a:spLocks noChangeArrowheads="1"/>
            </p:cNvSpPr>
            <p:nvPr/>
          </p:nvSpPr>
          <p:spPr bwMode="auto">
            <a:xfrm>
              <a:off x="1028081" y="3654075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11" name="Oval 110"/>
            <p:cNvSpPr>
              <a:spLocks noChangeArrowheads="1"/>
            </p:cNvSpPr>
            <p:nvPr/>
          </p:nvSpPr>
          <p:spPr bwMode="auto">
            <a:xfrm>
              <a:off x="494681" y="4444650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12" name="Oval 111"/>
            <p:cNvSpPr>
              <a:spLocks noChangeArrowheads="1"/>
            </p:cNvSpPr>
            <p:nvPr/>
          </p:nvSpPr>
          <p:spPr bwMode="auto">
            <a:xfrm>
              <a:off x="1485281" y="4444650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13" name="Oval 112"/>
            <p:cNvSpPr>
              <a:spLocks noChangeArrowheads="1"/>
            </p:cNvSpPr>
            <p:nvPr/>
          </p:nvSpPr>
          <p:spPr bwMode="auto">
            <a:xfrm>
              <a:off x="189881" y="5282850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14" name="Oval 113"/>
            <p:cNvSpPr>
              <a:spLocks noChangeArrowheads="1"/>
            </p:cNvSpPr>
            <p:nvPr/>
          </p:nvSpPr>
          <p:spPr bwMode="auto">
            <a:xfrm>
              <a:off x="1104281" y="5282850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cxnSp>
          <p:nvCxnSpPr>
            <p:cNvPr id="115" name="AutoShape 9"/>
            <p:cNvCxnSpPr>
              <a:cxnSpLocks noChangeShapeType="1"/>
              <a:stCxn id="111" idx="4"/>
              <a:endCxn id="113" idx="0"/>
            </p:cNvCxnSpPr>
            <p:nvPr/>
          </p:nvCxnSpPr>
          <p:spPr bwMode="auto">
            <a:xfrm flipH="1">
              <a:off x="570881" y="5026702"/>
              <a:ext cx="304800" cy="2561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6" name="AutoShape 10"/>
            <p:cNvCxnSpPr>
              <a:cxnSpLocks noChangeShapeType="1"/>
              <a:stCxn id="112" idx="4"/>
              <a:endCxn id="114" idx="0"/>
            </p:cNvCxnSpPr>
            <p:nvPr/>
          </p:nvCxnSpPr>
          <p:spPr bwMode="auto">
            <a:xfrm flipH="1">
              <a:off x="1485281" y="5026702"/>
              <a:ext cx="381000" cy="2561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7" name="AutoShape 11"/>
            <p:cNvCxnSpPr>
              <a:cxnSpLocks noChangeShapeType="1"/>
              <a:endCxn id="112" idx="0"/>
            </p:cNvCxnSpPr>
            <p:nvPr/>
          </p:nvCxnSpPr>
          <p:spPr bwMode="auto">
            <a:xfrm>
              <a:off x="1409081" y="4254150"/>
              <a:ext cx="457200" cy="1905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AutoShape 12"/>
            <p:cNvCxnSpPr>
              <a:cxnSpLocks noChangeShapeType="1"/>
              <a:endCxn id="111" idx="0"/>
            </p:cNvCxnSpPr>
            <p:nvPr/>
          </p:nvCxnSpPr>
          <p:spPr bwMode="auto">
            <a:xfrm flipH="1">
              <a:off x="875681" y="4254150"/>
              <a:ext cx="533400" cy="1905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9" name="AutoShape 13"/>
            <p:cNvCxnSpPr>
              <a:cxnSpLocks noChangeShapeType="1"/>
              <a:stCxn id="112" idx="4"/>
              <a:endCxn id="120" idx="0"/>
            </p:cNvCxnSpPr>
            <p:nvPr/>
          </p:nvCxnSpPr>
          <p:spPr bwMode="auto">
            <a:xfrm>
              <a:off x="1866281" y="5026702"/>
              <a:ext cx="533400" cy="2561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0" name="Oval 119"/>
            <p:cNvSpPr>
              <a:spLocks noChangeArrowheads="1"/>
            </p:cNvSpPr>
            <p:nvPr/>
          </p:nvSpPr>
          <p:spPr bwMode="auto">
            <a:xfrm>
              <a:off x="2018681" y="5282850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21" name="Text Box 15"/>
            <p:cNvSpPr txBox="1">
              <a:spLocks noChangeArrowheads="1"/>
            </p:cNvSpPr>
            <p:nvPr/>
          </p:nvSpPr>
          <p:spPr bwMode="auto">
            <a:xfrm>
              <a:off x="647081" y="4444650"/>
              <a:ext cx="3810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5</a:t>
              </a:r>
            </a:p>
          </p:txBody>
        </p:sp>
        <p:sp>
          <p:nvSpPr>
            <p:cNvPr id="122" name="Text Box 16"/>
            <p:cNvSpPr txBox="1">
              <a:spLocks noChangeArrowheads="1"/>
            </p:cNvSpPr>
            <p:nvPr/>
          </p:nvSpPr>
          <p:spPr bwMode="auto">
            <a:xfrm>
              <a:off x="1104281" y="3682650"/>
              <a:ext cx="533400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10</a:t>
              </a:r>
            </a:p>
          </p:txBody>
        </p:sp>
        <p:sp>
          <p:nvSpPr>
            <p:cNvPr id="123" name="Text Box 17"/>
            <p:cNvSpPr txBox="1">
              <a:spLocks noChangeArrowheads="1"/>
            </p:cNvSpPr>
            <p:nvPr/>
          </p:nvSpPr>
          <p:spPr bwMode="auto">
            <a:xfrm>
              <a:off x="1561481" y="4444650"/>
              <a:ext cx="6096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30</a:t>
              </a:r>
            </a:p>
          </p:txBody>
        </p:sp>
        <p:sp>
          <p:nvSpPr>
            <p:cNvPr id="124" name="Text Box 18"/>
            <p:cNvSpPr txBox="1">
              <a:spLocks noChangeArrowheads="1"/>
            </p:cNvSpPr>
            <p:nvPr/>
          </p:nvSpPr>
          <p:spPr bwMode="auto">
            <a:xfrm>
              <a:off x="342281" y="5359050"/>
              <a:ext cx="3810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2</a:t>
              </a:r>
            </a:p>
          </p:txBody>
        </p:sp>
        <p:sp>
          <p:nvSpPr>
            <p:cNvPr id="125" name="Text Box 19"/>
            <p:cNvSpPr txBox="1">
              <a:spLocks noChangeArrowheads="1"/>
            </p:cNvSpPr>
            <p:nvPr/>
          </p:nvSpPr>
          <p:spPr bwMode="auto">
            <a:xfrm>
              <a:off x="1180481" y="5359050"/>
              <a:ext cx="6096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solidFill>
                    <a:srgbClr val="FF0000"/>
                  </a:solidFill>
                  <a:latin typeface="+mn-lt"/>
                </a:rPr>
                <a:t>25</a:t>
              </a:r>
            </a:p>
          </p:txBody>
        </p:sp>
        <p:sp>
          <p:nvSpPr>
            <p:cNvPr id="126" name="Text Box 20"/>
            <p:cNvSpPr txBox="1">
              <a:spLocks noChangeArrowheads="1"/>
            </p:cNvSpPr>
            <p:nvPr/>
          </p:nvSpPr>
          <p:spPr bwMode="auto">
            <a:xfrm>
              <a:off x="2171081" y="5359050"/>
              <a:ext cx="533400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45</a:t>
              </a: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2628281" y="2539650"/>
            <a:ext cx="3124200" cy="3820552"/>
            <a:chOff x="2628281" y="2539650"/>
            <a:chExt cx="3124200" cy="3820552"/>
          </a:xfrm>
        </p:grpSpPr>
        <p:sp>
          <p:nvSpPr>
            <p:cNvPr id="127" name="Line 21"/>
            <p:cNvSpPr>
              <a:spLocks noChangeShapeType="1"/>
            </p:cNvSpPr>
            <p:nvPr/>
          </p:nvSpPr>
          <p:spPr bwMode="auto">
            <a:xfrm>
              <a:off x="2628281" y="4597050"/>
              <a:ext cx="8382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>
                <a:latin typeface="+mn-lt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3999881" y="2539650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3695081" y="4939950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457081" y="3330225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390281" y="5778150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4076081" y="4168425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cxnSp>
          <p:nvCxnSpPr>
            <p:cNvPr id="133" name="AutoShape 9"/>
            <p:cNvCxnSpPr>
              <a:cxnSpLocks noChangeShapeType="1"/>
              <a:stCxn id="129" idx="4"/>
              <a:endCxn id="131" idx="0"/>
            </p:cNvCxnSpPr>
            <p:nvPr/>
          </p:nvCxnSpPr>
          <p:spPr bwMode="auto">
            <a:xfrm flipH="1">
              <a:off x="3771281" y="5522002"/>
              <a:ext cx="304800" cy="2561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4" name="AutoShape 10"/>
            <p:cNvCxnSpPr>
              <a:cxnSpLocks noChangeShapeType="1"/>
              <a:stCxn id="130" idx="4"/>
              <a:endCxn id="132" idx="0"/>
            </p:cNvCxnSpPr>
            <p:nvPr/>
          </p:nvCxnSpPr>
          <p:spPr bwMode="auto">
            <a:xfrm flipH="1">
              <a:off x="4457081" y="3912277"/>
              <a:ext cx="381000" cy="2561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5" name="AutoShape 11"/>
            <p:cNvCxnSpPr>
              <a:cxnSpLocks noChangeShapeType="1"/>
              <a:stCxn id="128" idx="4"/>
              <a:endCxn id="130" idx="0"/>
            </p:cNvCxnSpPr>
            <p:nvPr/>
          </p:nvCxnSpPr>
          <p:spPr bwMode="auto">
            <a:xfrm>
              <a:off x="4380881" y="3121702"/>
              <a:ext cx="457200" cy="20852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6" name="AutoShape 12"/>
            <p:cNvCxnSpPr>
              <a:cxnSpLocks noChangeShapeType="1"/>
              <a:stCxn id="128" idx="4"/>
              <a:endCxn id="129" idx="0"/>
            </p:cNvCxnSpPr>
            <p:nvPr/>
          </p:nvCxnSpPr>
          <p:spPr bwMode="auto">
            <a:xfrm flipH="1">
              <a:off x="4076081" y="3121702"/>
              <a:ext cx="304800" cy="18182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7" name="AutoShape 13"/>
            <p:cNvCxnSpPr>
              <a:cxnSpLocks noChangeShapeType="1"/>
              <a:stCxn id="130" idx="4"/>
              <a:endCxn id="138" idx="0"/>
            </p:cNvCxnSpPr>
            <p:nvPr/>
          </p:nvCxnSpPr>
          <p:spPr bwMode="auto">
            <a:xfrm>
              <a:off x="4838081" y="3912277"/>
              <a:ext cx="533400" cy="2561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38" name="Oval 137"/>
            <p:cNvSpPr>
              <a:spLocks noChangeArrowheads="1"/>
            </p:cNvSpPr>
            <p:nvPr/>
          </p:nvSpPr>
          <p:spPr bwMode="auto">
            <a:xfrm>
              <a:off x="4990481" y="4168425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39" name="Text Box 15"/>
            <p:cNvSpPr txBox="1">
              <a:spLocks noChangeArrowheads="1"/>
            </p:cNvSpPr>
            <p:nvPr/>
          </p:nvSpPr>
          <p:spPr bwMode="auto">
            <a:xfrm>
              <a:off x="3847481" y="4939950"/>
              <a:ext cx="3810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5</a:t>
              </a:r>
            </a:p>
          </p:txBody>
        </p:sp>
        <p:sp>
          <p:nvSpPr>
            <p:cNvPr id="140" name="Text Box 16"/>
            <p:cNvSpPr txBox="1">
              <a:spLocks noChangeArrowheads="1"/>
            </p:cNvSpPr>
            <p:nvPr/>
          </p:nvSpPr>
          <p:spPr bwMode="auto">
            <a:xfrm>
              <a:off x="4076081" y="2568225"/>
              <a:ext cx="533400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10</a:t>
              </a:r>
            </a:p>
          </p:txBody>
        </p:sp>
        <p:sp>
          <p:nvSpPr>
            <p:cNvPr id="141" name="Text Box 17"/>
            <p:cNvSpPr txBox="1">
              <a:spLocks noChangeArrowheads="1"/>
            </p:cNvSpPr>
            <p:nvPr/>
          </p:nvSpPr>
          <p:spPr bwMode="auto">
            <a:xfrm>
              <a:off x="4533281" y="3330225"/>
              <a:ext cx="6096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30</a:t>
              </a:r>
            </a:p>
          </p:txBody>
        </p:sp>
        <p:sp>
          <p:nvSpPr>
            <p:cNvPr id="142" name="Text Box 18"/>
            <p:cNvSpPr txBox="1">
              <a:spLocks noChangeArrowheads="1"/>
            </p:cNvSpPr>
            <p:nvPr/>
          </p:nvSpPr>
          <p:spPr bwMode="auto">
            <a:xfrm>
              <a:off x="3542681" y="5854350"/>
              <a:ext cx="3810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2</a:t>
              </a:r>
            </a:p>
          </p:txBody>
        </p:sp>
        <p:sp>
          <p:nvSpPr>
            <p:cNvPr id="143" name="Text Box 19"/>
            <p:cNvSpPr txBox="1">
              <a:spLocks noChangeArrowheads="1"/>
            </p:cNvSpPr>
            <p:nvPr/>
          </p:nvSpPr>
          <p:spPr bwMode="auto">
            <a:xfrm>
              <a:off x="4152281" y="4244625"/>
              <a:ext cx="6096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solidFill>
                    <a:srgbClr val="FF0000"/>
                  </a:solidFill>
                  <a:latin typeface="+mn-lt"/>
                </a:rPr>
                <a:t>25</a:t>
              </a:r>
            </a:p>
          </p:txBody>
        </p:sp>
        <p:sp>
          <p:nvSpPr>
            <p:cNvPr id="144" name="Text Box 20"/>
            <p:cNvSpPr txBox="1">
              <a:spLocks noChangeArrowheads="1"/>
            </p:cNvSpPr>
            <p:nvPr/>
          </p:nvSpPr>
          <p:spPr bwMode="auto">
            <a:xfrm>
              <a:off x="5142881" y="4244625"/>
              <a:ext cx="533400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45</a:t>
              </a:r>
            </a:p>
          </p:txBody>
        </p:sp>
        <p:cxnSp>
          <p:nvCxnSpPr>
            <p:cNvPr id="145" name="AutoShape 10"/>
            <p:cNvCxnSpPr>
              <a:cxnSpLocks noChangeShapeType="1"/>
              <a:stCxn id="132" idx="4"/>
              <a:endCxn id="129" idx="7"/>
            </p:cNvCxnSpPr>
            <p:nvPr/>
          </p:nvCxnSpPr>
          <p:spPr bwMode="auto">
            <a:xfrm flipH="1">
              <a:off x="4345489" y="4750477"/>
              <a:ext cx="111592" cy="27471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161" name="TextBox 160"/>
          <p:cNvSpPr txBox="1"/>
          <p:nvPr/>
        </p:nvSpPr>
        <p:spPr>
          <a:xfrm>
            <a:off x="58256" y="6010080"/>
            <a:ext cx="2625449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Find left most node of right subtree of 10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4647581" y="4968239"/>
            <a:ext cx="1524000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Attach left subtree of 10 to that node, i.e., 25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6133481" y="3073050"/>
            <a:ext cx="2968954" cy="3292336"/>
            <a:chOff x="6133481" y="3073050"/>
            <a:chExt cx="2968954" cy="3292336"/>
          </a:xfrm>
        </p:grpSpPr>
        <p:sp>
          <p:nvSpPr>
            <p:cNvPr id="146" name="Line 21"/>
            <p:cNvSpPr>
              <a:spLocks noChangeShapeType="1"/>
            </p:cNvSpPr>
            <p:nvPr/>
          </p:nvSpPr>
          <p:spPr bwMode="auto">
            <a:xfrm>
              <a:off x="6133481" y="4444650"/>
              <a:ext cx="8382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>
                <a:latin typeface="+mn-lt"/>
              </a:endParaRPr>
            </a:p>
          </p:txBody>
        </p:sp>
        <p:sp>
          <p:nvSpPr>
            <p:cNvPr id="147" name="Oval 146"/>
            <p:cNvSpPr>
              <a:spLocks noChangeArrowheads="1"/>
            </p:cNvSpPr>
            <p:nvPr/>
          </p:nvSpPr>
          <p:spPr bwMode="auto">
            <a:xfrm>
              <a:off x="6895481" y="4682775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48" name="Oval 147"/>
            <p:cNvSpPr>
              <a:spLocks noChangeArrowheads="1"/>
            </p:cNvSpPr>
            <p:nvPr/>
          </p:nvSpPr>
          <p:spPr bwMode="auto">
            <a:xfrm>
              <a:off x="7657481" y="3073050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49" name="Oval 148"/>
            <p:cNvSpPr>
              <a:spLocks noChangeArrowheads="1"/>
            </p:cNvSpPr>
            <p:nvPr/>
          </p:nvSpPr>
          <p:spPr bwMode="auto">
            <a:xfrm>
              <a:off x="6590681" y="5520975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50" name="Oval 149"/>
            <p:cNvSpPr>
              <a:spLocks noChangeArrowheads="1"/>
            </p:cNvSpPr>
            <p:nvPr/>
          </p:nvSpPr>
          <p:spPr bwMode="auto">
            <a:xfrm>
              <a:off x="7276481" y="3911250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cxnSp>
          <p:nvCxnSpPr>
            <p:cNvPr id="151" name="AutoShape 9"/>
            <p:cNvCxnSpPr>
              <a:cxnSpLocks noChangeShapeType="1"/>
              <a:stCxn id="147" idx="4"/>
              <a:endCxn id="149" idx="0"/>
            </p:cNvCxnSpPr>
            <p:nvPr/>
          </p:nvCxnSpPr>
          <p:spPr bwMode="auto">
            <a:xfrm flipH="1">
              <a:off x="6971681" y="5264827"/>
              <a:ext cx="304800" cy="2561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2" name="AutoShape 10"/>
            <p:cNvCxnSpPr>
              <a:cxnSpLocks noChangeShapeType="1"/>
              <a:stCxn id="148" idx="4"/>
              <a:endCxn id="150" idx="0"/>
            </p:cNvCxnSpPr>
            <p:nvPr/>
          </p:nvCxnSpPr>
          <p:spPr bwMode="auto">
            <a:xfrm flipH="1">
              <a:off x="7657481" y="3655102"/>
              <a:ext cx="381000" cy="2561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3" name="AutoShape 13"/>
            <p:cNvCxnSpPr>
              <a:cxnSpLocks noChangeShapeType="1"/>
              <a:stCxn id="148" idx="4"/>
              <a:endCxn id="154" idx="0"/>
            </p:cNvCxnSpPr>
            <p:nvPr/>
          </p:nvCxnSpPr>
          <p:spPr bwMode="auto">
            <a:xfrm>
              <a:off x="8038481" y="3655102"/>
              <a:ext cx="533400" cy="2561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190881" y="3911250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55" name="Text Box 15"/>
            <p:cNvSpPr txBox="1">
              <a:spLocks noChangeArrowheads="1"/>
            </p:cNvSpPr>
            <p:nvPr/>
          </p:nvSpPr>
          <p:spPr bwMode="auto">
            <a:xfrm>
              <a:off x="7047881" y="4682775"/>
              <a:ext cx="3810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5</a:t>
              </a:r>
            </a:p>
          </p:txBody>
        </p:sp>
        <p:sp>
          <p:nvSpPr>
            <p:cNvPr id="156" name="Text Box 17"/>
            <p:cNvSpPr txBox="1">
              <a:spLocks noChangeArrowheads="1"/>
            </p:cNvSpPr>
            <p:nvPr/>
          </p:nvSpPr>
          <p:spPr bwMode="auto">
            <a:xfrm>
              <a:off x="7733681" y="3073050"/>
              <a:ext cx="6096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30</a:t>
              </a:r>
            </a:p>
          </p:txBody>
        </p:sp>
        <p:sp>
          <p:nvSpPr>
            <p:cNvPr id="157" name="Text Box 18"/>
            <p:cNvSpPr txBox="1">
              <a:spLocks noChangeArrowheads="1"/>
            </p:cNvSpPr>
            <p:nvPr/>
          </p:nvSpPr>
          <p:spPr bwMode="auto">
            <a:xfrm>
              <a:off x="6743081" y="5597175"/>
              <a:ext cx="3810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2</a:t>
              </a:r>
            </a:p>
          </p:txBody>
        </p:sp>
        <p:sp>
          <p:nvSpPr>
            <p:cNvPr id="158" name="Text Box 19"/>
            <p:cNvSpPr txBox="1">
              <a:spLocks noChangeArrowheads="1"/>
            </p:cNvSpPr>
            <p:nvPr/>
          </p:nvSpPr>
          <p:spPr bwMode="auto">
            <a:xfrm>
              <a:off x="7352681" y="3987450"/>
              <a:ext cx="6096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solidFill>
                    <a:srgbClr val="FF0000"/>
                  </a:solidFill>
                  <a:latin typeface="+mn-lt"/>
                </a:rPr>
                <a:t>25</a:t>
              </a:r>
            </a:p>
          </p:txBody>
        </p:sp>
        <p:sp>
          <p:nvSpPr>
            <p:cNvPr id="159" name="Text Box 20"/>
            <p:cNvSpPr txBox="1">
              <a:spLocks noChangeArrowheads="1"/>
            </p:cNvSpPr>
            <p:nvPr/>
          </p:nvSpPr>
          <p:spPr bwMode="auto">
            <a:xfrm>
              <a:off x="8343281" y="3987450"/>
              <a:ext cx="533400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45</a:t>
              </a:r>
            </a:p>
          </p:txBody>
        </p:sp>
        <p:cxnSp>
          <p:nvCxnSpPr>
            <p:cNvPr id="160" name="AutoShape 10"/>
            <p:cNvCxnSpPr>
              <a:cxnSpLocks noChangeShapeType="1"/>
              <a:stCxn id="150" idx="4"/>
              <a:endCxn id="147" idx="7"/>
            </p:cNvCxnSpPr>
            <p:nvPr/>
          </p:nvCxnSpPr>
          <p:spPr bwMode="auto">
            <a:xfrm flipH="1">
              <a:off x="7545889" y="4493302"/>
              <a:ext cx="111592" cy="27471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63" name="TextBox 162"/>
            <p:cNvSpPr txBox="1"/>
            <p:nvPr/>
          </p:nvSpPr>
          <p:spPr>
            <a:xfrm>
              <a:off x="7578435" y="5165057"/>
              <a:ext cx="1524000" cy="120032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Attach right subtree of 10 to its parent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41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432048"/>
          </a:xfrm>
        </p:spPr>
        <p:txBody>
          <a:bodyPr/>
          <a:lstStyle/>
          <a:p>
            <a:r>
              <a:rPr lang="en-US" dirty="0"/>
              <a:t>Pointer to Pointer versus reference to Pointer?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9552" y="1857435"/>
            <a:ext cx="3600400" cy="427809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600" dirty="0">
                <a:latin typeface="Consolas" panose="020B0609020204030204" pitchFamily="49" charset="0"/>
              </a:rPr>
              <a:t>int g_One=1;</a:t>
            </a:r>
          </a:p>
          <a:p>
            <a:endParaRPr lang="fr-FR" sz="1600" dirty="0">
              <a:latin typeface="Consolas" panose="020B0609020204030204" pitchFamily="49" charset="0"/>
            </a:endParaRPr>
          </a:p>
          <a:p>
            <a:r>
              <a:rPr lang="fi-FI" sz="1600" dirty="0">
                <a:solidFill>
                  <a:srgbClr val="0070C0"/>
                </a:solidFill>
                <a:latin typeface="Consolas" panose="020B0609020204030204" pitchFamily="49" charset="0"/>
              </a:rPr>
              <a:t>void func(int* pInt);</a:t>
            </a:r>
          </a:p>
          <a:p>
            <a:endParaRPr lang="fr-FR" sz="1600" dirty="0">
              <a:latin typeface="Consolas" panose="020B0609020204030204" pitchFamily="49" charset="0"/>
            </a:endParaRPr>
          </a:p>
          <a:p>
            <a:r>
              <a:rPr lang="fr-FR" sz="1600" dirty="0" err="1">
                <a:latin typeface="Consolas" panose="020B0609020204030204" pitchFamily="49" charset="0"/>
              </a:rPr>
              <a:t>int</a:t>
            </a:r>
            <a:r>
              <a:rPr lang="fr-FR" sz="1600" dirty="0">
                <a:latin typeface="Consolas" panose="020B0609020204030204" pitchFamily="49" charset="0"/>
              </a:rPr>
              <a:t> main()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{</a:t>
            </a:r>
          </a:p>
          <a:p>
            <a:r>
              <a:rPr lang="da-DK" sz="1600" dirty="0">
                <a:latin typeface="Consolas" panose="020B0609020204030204" pitchFamily="49" charset="0"/>
              </a:rPr>
              <a:t>  int nvar=2;</a:t>
            </a:r>
          </a:p>
          <a:p>
            <a:r>
              <a:rPr lang="da-DK" sz="1600" dirty="0">
                <a:latin typeface="Consolas" panose="020B0609020204030204" pitchFamily="49" charset="0"/>
              </a:rPr>
              <a:t>  int* pvar=&amp;nvar;</a:t>
            </a:r>
          </a:p>
          <a:p>
            <a:r>
              <a:rPr lang="da-DK" sz="1600" dirty="0">
                <a:solidFill>
                  <a:srgbClr val="0070C0"/>
                </a:solidFill>
                <a:latin typeface="Consolas" panose="020B0609020204030204" pitchFamily="49" charset="0"/>
              </a:rPr>
              <a:t>  func(pvar);</a:t>
            </a:r>
          </a:p>
          <a:p>
            <a:r>
              <a:rPr lang="sv-SE" sz="1600" dirty="0">
                <a:latin typeface="Consolas" panose="020B0609020204030204" pitchFamily="49" charset="0"/>
              </a:rPr>
              <a:t>  std::cout&lt;&lt;*pvar&lt;&lt;std::endl;</a:t>
            </a:r>
            <a:endParaRPr lang="fr-FR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return 0;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}</a:t>
            </a:r>
          </a:p>
          <a:p>
            <a:endParaRPr lang="fr-FR" sz="1600" dirty="0">
              <a:latin typeface="Consolas" panose="020B0609020204030204" pitchFamily="49" charset="0"/>
            </a:endParaRPr>
          </a:p>
          <a:p>
            <a:r>
              <a:rPr lang="fi-FI" sz="1600" dirty="0">
                <a:latin typeface="Consolas" panose="020B0609020204030204" pitchFamily="49" charset="0"/>
              </a:rPr>
              <a:t>void func(int* pInt)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6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fr-F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pInt</a:t>
            </a:r>
            <a:r>
              <a:rPr lang="fr-FR" sz="1600" dirty="0">
                <a:solidFill>
                  <a:srgbClr val="0070C0"/>
                </a:solidFill>
                <a:latin typeface="Consolas" panose="020B0609020204030204" pitchFamily="49" charset="0"/>
              </a:rPr>
              <a:t>=&amp;</a:t>
            </a:r>
            <a:r>
              <a:rPr lang="fr-F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g_One</a:t>
            </a:r>
            <a:r>
              <a:rPr lang="fr-FR" sz="16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60032" y="1873562"/>
            <a:ext cx="3589031" cy="427809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600" dirty="0">
                <a:latin typeface="Consolas" panose="020B0609020204030204" pitchFamily="49" charset="0"/>
              </a:rPr>
              <a:t>int g_One=1;</a:t>
            </a:r>
          </a:p>
          <a:p>
            <a:endParaRPr lang="fr-FR" sz="1600" dirty="0">
              <a:latin typeface="Consolas" panose="020B0609020204030204" pitchFamily="49" charset="0"/>
            </a:endParaRPr>
          </a:p>
          <a:p>
            <a:r>
              <a:rPr lang="fi-FI" sz="1600" dirty="0">
                <a:solidFill>
                  <a:srgbClr val="0070C0"/>
                </a:solidFill>
                <a:latin typeface="Consolas" panose="020B0609020204030204" pitchFamily="49" charset="0"/>
              </a:rPr>
              <a:t>void func(int*&amp; rpInt);</a:t>
            </a:r>
          </a:p>
          <a:p>
            <a:endParaRPr lang="fr-FR" sz="1600" dirty="0">
              <a:latin typeface="Consolas" panose="020B0609020204030204" pitchFamily="49" charset="0"/>
            </a:endParaRPr>
          </a:p>
          <a:p>
            <a:r>
              <a:rPr lang="fr-FR" sz="1600" dirty="0" err="1">
                <a:latin typeface="Consolas" panose="020B0609020204030204" pitchFamily="49" charset="0"/>
              </a:rPr>
              <a:t>int</a:t>
            </a:r>
            <a:r>
              <a:rPr lang="fr-FR" sz="1600" dirty="0">
                <a:latin typeface="Consolas" panose="020B0609020204030204" pitchFamily="49" charset="0"/>
              </a:rPr>
              <a:t> main()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{</a:t>
            </a:r>
          </a:p>
          <a:p>
            <a:r>
              <a:rPr lang="da-DK" sz="1600" dirty="0">
                <a:latin typeface="Consolas" panose="020B0609020204030204" pitchFamily="49" charset="0"/>
              </a:rPr>
              <a:t>  int nvar=2;</a:t>
            </a:r>
          </a:p>
          <a:p>
            <a:r>
              <a:rPr lang="da-DK" sz="1600" dirty="0">
                <a:latin typeface="Consolas" panose="020B0609020204030204" pitchFamily="49" charset="0"/>
              </a:rPr>
              <a:t>  int* pvar=&amp;nvar;</a:t>
            </a:r>
          </a:p>
          <a:p>
            <a:r>
              <a:rPr lang="da-DK" sz="1600" dirty="0">
                <a:solidFill>
                  <a:srgbClr val="0070C0"/>
                </a:solidFill>
                <a:latin typeface="Consolas" panose="020B0609020204030204" pitchFamily="49" charset="0"/>
              </a:rPr>
              <a:t>  func(pvar);</a:t>
            </a:r>
          </a:p>
          <a:p>
            <a:r>
              <a:rPr lang="sv-SE" sz="1600" dirty="0">
                <a:latin typeface="Consolas" panose="020B0609020204030204" pitchFamily="49" charset="0"/>
              </a:rPr>
              <a:t>  std::cout&lt;&lt;*pvar&lt;&lt;std::endl;</a:t>
            </a:r>
            <a:endParaRPr lang="fr-FR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return 0;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}</a:t>
            </a:r>
          </a:p>
          <a:p>
            <a:endParaRPr lang="fr-FR" sz="1600" dirty="0">
              <a:latin typeface="Consolas" panose="020B0609020204030204" pitchFamily="49" charset="0"/>
            </a:endParaRPr>
          </a:p>
          <a:p>
            <a:r>
              <a:rPr lang="fi-FI" sz="1600" dirty="0">
                <a:latin typeface="Consolas" panose="020B0609020204030204" pitchFamily="49" charset="0"/>
              </a:rPr>
              <a:t>void func(int*&amp; rpInt)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6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fr-F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rpInt</a:t>
            </a:r>
            <a:r>
              <a:rPr lang="fr-FR" sz="1600" dirty="0">
                <a:solidFill>
                  <a:srgbClr val="0070C0"/>
                </a:solidFill>
                <a:latin typeface="Consolas" panose="020B0609020204030204" pitchFamily="49" charset="0"/>
              </a:rPr>
              <a:t>=&amp;</a:t>
            </a:r>
            <a:r>
              <a:rPr lang="fr-F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g_One</a:t>
            </a:r>
            <a:r>
              <a:rPr lang="fr-FR" sz="16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05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–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IntBinaryTree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private: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TreeNode</a:t>
            </a:r>
            <a:r>
              <a:rPr lang="en-US" sz="1600" dirty="0">
                <a:latin typeface="Consolas" panose="020B0609020204030204" pitchFamily="49" charset="0"/>
              </a:rPr>
              <a:t> *root;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Pointer to the root of BST</a:t>
            </a: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latin typeface="Consolas" panose="020B0609020204030204" pitchFamily="49" charset="0"/>
              </a:rPr>
              <a:t>destroySubTree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TreeNode</a:t>
            </a:r>
            <a:r>
              <a:rPr lang="en-US" sz="1600" dirty="0">
                <a:latin typeface="Consolas" panose="020B0609020204030204" pitchFamily="49" charset="0"/>
              </a:rPr>
              <a:t> *);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//Recursively delete all tree nodes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void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deleteNode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TreeNode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*&amp;);</a:t>
            </a:r>
            <a:b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latin typeface="Consolas" panose="020B0609020204030204" pitchFamily="49" charset="0"/>
              </a:rPr>
              <a:t>makeDeletion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TreeNode</a:t>
            </a:r>
            <a:r>
              <a:rPr lang="en-US" sz="1600" dirty="0">
                <a:latin typeface="Consolas" panose="020B0609020204030204" pitchFamily="49" charset="0"/>
              </a:rPr>
              <a:t> *&amp;);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latin typeface="Consolas" panose="020B0609020204030204" pitchFamily="49" charset="0"/>
              </a:rPr>
              <a:t>displayInOrder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TreeNode</a:t>
            </a:r>
            <a:r>
              <a:rPr lang="en-US" sz="1600" dirty="0">
                <a:latin typeface="Consolas" panose="020B0609020204030204" pitchFamily="49" charset="0"/>
              </a:rPr>
              <a:t> *);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latin typeface="Consolas" panose="020B0609020204030204" pitchFamily="49" charset="0"/>
              </a:rPr>
              <a:t>displayPreOrder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TreeNode</a:t>
            </a:r>
            <a:r>
              <a:rPr lang="en-US" sz="1600" dirty="0">
                <a:latin typeface="Consolas" panose="020B0609020204030204" pitchFamily="49" charset="0"/>
              </a:rPr>
              <a:t> *);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latin typeface="Consolas" panose="020B0609020204030204" pitchFamily="49" charset="0"/>
              </a:rPr>
              <a:t>displayPostOrder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TreeNode</a:t>
            </a:r>
            <a:r>
              <a:rPr lang="en-US" sz="1600" dirty="0">
                <a:latin typeface="Consolas" panose="020B0609020204030204" pitchFamily="49" charset="0"/>
              </a:rPr>
              <a:t> *);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IntBinaryTree</a:t>
            </a:r>
            <a:r>
              <a:rPr lang="en-US" sz="1600" dirty="0">
                <a:latin typeface="Consolas" panose="020B0609020204030204" pitchFamily="49" charset="0"/>
              </a:rPr>
              <a:t>()	          { root = NULL;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~</a:t>
            </a:r>
            <a:r>
              <a:rPr lang="en-US" sz="1600" dirty="0" err="1">
                <a:latin typeface="Consolas" panose="020B0609020204030204" pitchFamily="49" charset="0"/>
              </a:rPr>
              <a:t>IntBinaryTree</a:t>
            </a:r>
            <a:r>
              <a:rPr lang="en-US" sz="1600" dirty="0">
                <a:latin typeface="Consolas" panose="020B0609020204030204" pitchFamily="49" charset="0"/>
              </a:rPr>
              <a:t>()             { </a:t>
            </a:r>
            <a:r>
              <a:rPr lang="en-US" sz="1600" dirty="0" err="1">
                <a:latin typeface="Consolas" panose="020B0609020204030204" pitchFamily="49" charset="0"/>
              </a:rPr>
              <a:t>destroySubTree</a:t>
            </a:r>
            <a:r>
              <a:rPr lang="en-US" sz="1600" dirty="0">
                <a:latin typeface="Consolas" panose="020B0609020204030204" pitchFamily="49" charset="0"/>
              </a:rPr>
              <a:t>(root);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latin typeface="Consolas" panose="020B0609020204030204" pitchFamily="49" charset="0"/>
              </a:rPr>
              <a:t>insertNode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bool find(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void remove(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num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);        {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deleteNode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num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, root)} </a:t>
            </a:r>
            <a:b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latin typeface="Consolas" panose="020B0609020204030204" pitchFamily="49" charset="0"/>
              </a:rPr>
              <a:t>showNodesInOrder</a:t>
            </a:r>
            <a:r>
              <a:rPr lang="en-US" sz="1600" dirty="0">
                <a:latin typeface="Consolas" panose="020B0609020204030204" pitchFamily="49" charset="0"/>
              </a:rPr>
              <a:t>()      { </a:t>
            </a:r>
            <a:r>
              <a:rPr lang="en-US" sz="1600" dirty="0" err="1">
                <a:latin typeface="Consolas" panose="020B0609020204030204" pitchFamily="49" charset="0"/>
              </a:rPr>
              <a:t>displayInOrder</a:t>
            </a:r>
            <a:r>
              <a:rPr lang="en-US" sz="1600" dirty="0">
                <a:latin typeface="Consolas" panose="020B0609020204030204" pitchFamily="49" charset="0"/>
              </a:rPr>
              <a:t>(root);  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latin typeface="Consolas" panose="020B0609020204030204" pitchFamily="49" charset="0"/>
              </a:rPr>
              <a:t>showNodesPreOrder</a:t>
            </a:r>
            <a:r>
              <a:rPr lang="en-US" sz="1600" dirty="0">
                <a:latin typeface="Consolas" panose="020B0609020204030204" pitchFamily="49" charset="0"/>
              </a:rPr>
              <a:t>()     { </a:t>
            </a:r>
            <a:r>
              <a:rPr lang="en-US" sz="1600" dirty="0" err="1">
                <a:latin typeface="Consolas" panose="020B0609020204030204" pitchFamily="49" charset="0"/>
              </a:rPr>
              <a:t>displayPreOrder</a:t>
            </a:r>
            <a:r>
              <a:rPr lang="en-US" sz="1600" dirty="0">
                <a:latin typeface="Consolas" panose="020B0609020204030204" pitchFamily="49" charset="0"/>
              </a:rPr>
              <a:t>(root); 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latin typeface="Consolas" panose="020B0609020204030204" pitchFamily="49" charset="0"/>
              </a:rPr>
              <a:t>showNodesPostOrder</a:t>
            </a:r>
            <a:r>
              <a:rPr lang="en-US" sz="1600" dirty="0">
                <a:latin typeface="Consolas" panose="020B0609020204030204" pitchFamily="49" charset="0"/>
              </a:rPr>
              <a:t>()    { </a:t>
            </a:r>
            <a:r>
              <a:rPr lang="en-US" sz="1600" dirty="0" err="1">
                <a:latin typeface="Consolas" panose="020B0609020204030204" pitchFamily="49" charset="0"/>
              </a:rPr>
              <a:t>displayPostOrder</a:t>
            </a:r>
            <a:r>
              <a:rPr lang="en-US" sz="1600" dirty="0">
                <a:latin typeface="Consolas" panose="020B0609020204030204" pitchFamily="49" charset="0"/>
              </a:rPr>
              <a:t>(root);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220072" y="3039343"/>
            <a:ext cx="3384376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argument passed to the </a:t>
            </a:r>
            <a:r>
              <a:rPr lang="en-US" dirty="0">
                <a:latin typeface="Consolas" panose="020B0609020204030204" pitchFamily="49" charset="0"/>
              </a:rPr>
              <a:t>remove</a:t>
            </a:r>
            <a:r>
              <a:rPr lang="en-US" dirty="0"/>
              <a:t> function is the value of the node to be deleted.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62088" y="3501008"/>
            <a:ext cx="2157984" cy="1728192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2098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–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</a:rPr>
              <a:t>IntBinaryTree</a:t>
            </a:r>
            <a:r>
              <a:rPr lang="en-US" sz="1800" dirty="0">
                <a:latin typeface="Consolas" panose="020B0609020204030204" pitchFamily="49" charset="0"/>
              </a:rPr>
              <a:t>::</a:t>
            </a:r>
            <a:r>
              <a:rPr lang="en-US" sz="1800" dirty="0" err="1">
                <a:latin typeface="Consolas" panose="020B0609020204030204" pitchFamily="49" charset="0"/>
              </a:rPr>
              <a:t>deleteNode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num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TreeNode</a:t>
            </a:r>
            <a:r>
              <a:rPr lang="en-US" sz="1800" dirty="0">
                <a:latin typeface="Consolas" panose="020B0609020204030204" pitchFamily="49" charset="0"/>
              </a:rPr>
              <a:t> *&amp;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>
                <a:latin typeface="Consolas" panose="020B0609020204030204" pitchFamily="49" charset="0"/>
              </a:rPr>
              <a:t>)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if 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>
                <a:latin typeface="Consolas" panose="020B0609020204030204" pitchFamily="49" charset="0"/>
              </a:rPr>
              <a:t> == NULL)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node does not exist in the tree</a:t>
            </a:r>
            <a:b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cout</a:t>
            </a:r>
            <a:r>
              <a:rPr lang="en-US" sz="1800" dirty="0">
                <a:latin typeface="Consolas" panose="020B0609020204030204" pitchFamily="49" charset="0"/>
              </a:rPr>
              <a:t> &lt;&lt; </a:t>
            </a:r>
            <a:r>
              <a:rPr lang="en-US" sz="1800" dirty="0" err="1">
                <a:latin typeface="Consolas" panose="020B0609020204030204" pitchFamily="49" charset="0"/>
              </a:rPr>
              <a:t>num</a:t>
            </a:r>
            <a:r>
              <a:rPr lang="en-US" sz="1800" dirty="0">
                <a:latin typeface="Consolas" panose="020B0609020204030204" pitchFamily="49" charset="0"/>
              </a:rPr>
              <a:t> &lt;&lt;“ not found.\n";    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num</a:t>
            </a:r>
            <a:r>
              <a:rPr lang="en-US" sz="1800" dirty="0"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>
                <a:latin typeface="Consolas" panose="020B0609020204030204" pitchFamily="49" charset="0"/>
              </a:rPr>
              <a:t>-&gt;value)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deleteNode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num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>
                <a:latin typeface="Consolas" panose="020B0609020204030204" pitchFamily="49" charset="0"/>
              </a:rPr>
              <a:t>-&gt;left); 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find in left subtree</a:t>
            </a:r>
            <a:r>
              <a:rPr lang="en-US" sz="18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   else if 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num</a:t>
            </a:r>
            <a:r>
              <a:rPr lang="en-US" sz="1800" dirty="0">
                <a:latin typeface="Consolas" panose="020B0609020204030204" pitchFamily="49" charset="0"/>
              </a:rPr>
              <a:t> &gt; 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>
                <a:latin typeface="Consolas" panose="020B0609020204030204" pitchFamily="49" charset="0"/>
              </a:rPr>
              <a:t>-&gt;value)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deleteNode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num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>
                <a:latin typeface="Consolas" panose="020B0609020204030204" pitchFamily="49" charset="0"/>
              </a:rPr>
              <a:t>-&gt;right);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find in right subtree</a:t>
            </a:r>
            <a:r>
              <a:rPr lang="en-US" sz="18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else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num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nodePtr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-&gt;value i.e. node is found</a:t>
            </a:r>
            <a:b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makeDeletion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>
                <a:latin typeface="Consolas" panose="020B0609020204030204" pitchFamily="49" charset="0"/>
              </a:rPr>
              <a:t>);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actually deletes node from BST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Note: </a:t>
            </a:r>
          </a:p>
          <a:p>
            <a:r>
              <a:rPr lang="en-US" sz="2000" dirty="0"/>
              <a:t>The declaration of the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nodePtr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parameter: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TreeNode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*&amp;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nodePtr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nodePtr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is a</a:t>
            </a:r>
            <a:r>
              <a:rPr lang="en-US" sz="1800" dirty="0"/>
              <a:t> reference  to a pointer to a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TreeNode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structure</a:t>
            </a:r>
          </a:p>
          <a:p>
            <a:pPr lvl="1"/>
            <a:r>
              <a:rPr lang="en-US" sz="1800" dirty="0"/>
              <a:t>Any action performed on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nodePtr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is actually performed on the argument passed into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nodePtr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70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–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55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1550" dirty="0">
                <a:latin typeface="Consolas" panose="020B0609020204030204" pitchFamily="49" charset="0"/>
              </a:rPr>
              <a:t> </a:t>
            </a:r>
            <a:r>
              <a:rPr lang="en-US" sz="1550" dirty="0" err="1">
                <a:latin typeface="Consolas" panose="020B0609020204030204" pitchFamily="49" charset="0"/>
              </a:rPr>
              <a:t>IntBinaryTree</a:t>
            </a:r>
            <a:r>
              <a:rPr lang="en-US" sz="1550" dirty="0">
                <a:latin typeface="Consolas" panose="020B0609020204030204" pitchFamily="49" charset="0"/>
              </a:rPr>
              <a:t>::</a:t>
            </a:r>
            <a:r>
              <a:rPr lang="en-US" sz="1550" dirty="0" err="1">
                <a:latin typeface="Consolas" panose="020B0609020204030204" pitchFamily="49" charset="0"/>
              </a:rPr>
              <a:t>makeDeletion</a:t>
            </a:r>
            <a:r>
              <a:rPr lang="en-US" sz="1550" dirty="0">
                <a:latin typeface="Consolas" panose="020B0609020204030204" pitchFamily="49" charset="0"/>
              </a:rPr>
              <a:t>(</a:t>
            </a:r>
            <a:r>
              <a:rPr lang="en-US" sz="1550" dirty="0" err="1">
                <a:latin typeface="Consolas" panose="020B0609020204030204" pitchFamily="49" charset="0"/>
              </a:rPr>
              <a:t>TreeNode</a:t>
            </a:r>
            <a:r>
              <a:rPr lang="en-US" sz="1550" dirty="0">
                <a:latin typeface="Consolas" panose="020B0609020204030204" pitchFamily="49" charset="0"/>
              </a:rPr>
              <a:t> *&amp;</a:t>
            </a:r>
            <a:r>
              <a:rPr lang="en-US" sz="1550" dirty="0" err="1">
                <a:latin typeface="Consolas" panose="020B0609020204030204" pitchFamily="49" charset="0"/>
              </a:rPr>
              <a:t>nodePtr</a:t>
            </a:r>
            <a:r>
              <a:rPr lang="en-US" sz="1550" dirty="0">
                <a:latin typeface="Consolas" panose="020B0609020204030204" pitchFamily="49" charset="0"/>
              </a:rPr>
              <a:t>) {</a:t>
            </a:r>
            <a:br>
              <a:rPr lang="en-US" sz="1550" dirty="0">
                <a:latin typeface="Consolas" panose="020B0609020204030204" pitchFamily="49" charset="0"/>
              </a:rPr>
            </a:br>
            <a:r>
              <a:rPr lang="en-US" sz="1550" dirty="0">
                <a:latin typeface="Consolas" panose="020B0609020204030204" pitchFamily="49" charset="0"/>
              </a:rPr>
              <a:t>   </a:t>
            </a:r>
            <a:r>
              <a:rPr lang="en-US" sz="1550" dirty="0" err="1">
                <a:latin typeface="Consolas" panose="020B0609020204030204" pitchFamily="49" charset="0"/>
              </a:rPr>
              <a:t>TreeNode</a:t>
            </a:r>
            <a:r>
              <a:rPr lang="en-US" sz="1550" dirty="0">
                <a:latin typeface="Consolas" panose="020B0609020204030204" pitchFamily="49" charset="0"/>
              </a:rPr>
              <a:t> *</a:t>
            </a:r>
            <a:r>
              <a:rPr lang="en-US" sz="1550" dirty="0" err="1">
                <a:latin typeface="Consolas" panose="020B0609020204030204" pitchFamily="49" charset="0"/>
              </a:rPr>
              <a:t>tempNodePtr</a:t>
            </a:r>
            <a:r>
              <a:rPr lang="en-US" sz="1550" dirty="0">
                <a:latin typeface="Consolas" panose="020B0609020204030204" pitchFamily="49" charset="0"/>
              </a:rPr>
              <a:t>; 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1550" dirty="0" err="1">
                <a:solidFill>
                  <a:srgbClr val="00B050"/>
                </a:solidFill>
                <a:latin typeface="Consolas" panose="020B0609020204030204" pitchFamily="49" charset="0"/>
              </a:rPr>
              <a:t>Temperary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  <a:t> pointer</a:t>
            </a:r>
          </a:p>
          <a:p>
            <a:pPr marL="0" indent="0">
              <a:buNone/>
            </a:pP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  <a:t>   </a:t>
            </a:r>
            <a:r>
              <a:rPr lang="en-US" sz="1550" dirty="0">
                <a:solidFill>
                  <a:srgbClr val="0070C0"/>
                </a:solidFill>
                <a:latin typeface="Consolas" panose="020B0609020204030204" pitchFamily="49" charset="0"/>
              </a:rPr>
              <a:t>if </a:t>
            </a:r>
            <a:r>
              <a:rPr lang="en-US" sz="1550" dirty="0">
                <a:latin typeface="Consolas" panose="020B0609020204030204" pitchFamily="49" charset="0"/>
              </a:rPr>
              <a:t>(</a:t>
            </a:r>
            <a:r>
              <a:rPr lang="en-US" sz="1550" dirty="0" err="1">
                <a:latin typeface="Consolas" panose="020B0609020204030204" pitchFamily="49" charset="0"/>
              </a:rPr>
              <a:t>nodePtr</a:t>
            </a:r>
            <a:r>
              <a:rPr lang="en-US" sz="1550" dirty="0">
                <a:latin typeface="Consolas" panose="020B0609020204030204" pitchFamily="49" charset="0"/>
              </a:rPr>
              <a:t>-&gt;right == NULL) { 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  <a:t>// case for leaf and one (left) child</a:t>
            </a:r>
            <a:br>
              <a:rPr lang="en-US" sz="1550" dirty="0">
                <a:latin typeface="Consolas" panose="020B0609020204030204" pitchFamily="49" charset="0"/>
              </a:rPr>
            </a:br>
            <a:r>
              <a:rPr lang="en-US" sz="1550" dirty="0">
                <a:latin typeface="Consolas" panose="020B0609020204030204" pitchFamily="49" charset="0"/>
              </a:rPr>
              <a:t>      </a:t>
            </a:r>
            <a:r>
              <a:rPr lang="en-US" sz="1550" dirty="0" err="1">
                <a:latin typeface="Consolas" panose="020B0609020204030204" pitchFamily="49" charset="0"/>
              </a:rPr>
              <a:t>tempNodePtr</a:t>
            </a:r>
            <a:r>
              <a:rPr lang="en-US" sz="1550" dirty="0">
                <a:latin typeface="Consolas" panose="020B0609020204030204" pitchFamily="49" charset="0"/>
              </a:rPr>
              <a:t> = </a:t>
            </a:r>
            <a:r>
              <a:rPr lang="en-US" sz="1550" dirty="0" err="1">
                <a:latin typeface="Consolas" panose="020B0609020204030204" pitchFamily="49" charset="0"/>
              </a:rPr>
              <a:t>nodePtr</a:t>
            </a:r>
            <a:r>
              <a:rPr lang="en-US" sz="1550" dirty="0">
                <a:latin typeface="Consolas" panose="020B0609020204030204" pitchFamily="49" charset="0"/>
              </a:rPr>
              <a:t>;</a:t>
            </a:r>
            <a:br>
              <a:rPr lang="en-US" sz="1550" dirty="0">
                <a:latin typeface="Consolas" panose="020B0609020204030204" pitchFamily="49" charset="0"/>
              </a:rPr>
            </a:br>
            <a:r>
              <a:rPr lang="en-US" sz="1550" dirty="0">
                <a:latin typeface="Consolas" panose="020B0609020204030204" pitchFamily="49" charset="0"/>
              </a:rPr>
              <a:t>      </a:t>
            </a:r>
            <a:r>
              <a:rPr lang="en-US" sz="1550" dirty="0" err="1">
                <a:latin typeface="Consolas" panose="020B0609020204030204" pitchFamily="49" charset="0"/>
              </a:rPr>
              <a:t>nodePtr</a:t>
            </a:r>
            <a:r>
              <a:rPr lang="en-US" sz="1550" dirty="0">
                <a:latin typeface="Consolas" panose="020B0609020204030204" pitchFamily="49" charset="0"/>
              </a:rPr>
              <a:t> = </a:t>
            </a:r>
            <a:r>
              <a:rPr lang="en-US" sz="1550" dirty="0" err="1">
                <a:latin typeface="Consolas" panose="020B0609020204030204" pitchFamily="49" charset="0"/>
              </a:rPr>
              <a:t>nodePtr</a:t>
            </a:r>
            <a:r>
              <a:rPr lang="en-US" sz="1550" dirty="0">
                <a:latin typeface="Consolas" panose="020B0609020204030204" pitchFamily="49" charset="0"/>
              </a:rPr>
              <a:t>-&gt;left; 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  <a:t>// Reattach the left child</a:t>
            </a:r>
            <a:br>
              <a:rPr lang="en-US" sz="1550" dirty="0">
                <a:latin typeface="Consolas" panose="020B0609020204030204" pitchFamily="49" charset="0"/>
              </a:rPr>
            </a:br>
            <a:r>
              <a:rPr lang="en-US" sz="1550" dirty="0">
                <a:latin typeface="Consolas" panose="020B0609020204030204" pitchFamily="49" charset="0"/>
              </a:rPr>
              <a:t>      </a:t>
            </a:r>
            <a:r>
              <a:rPr lang="en-US" sz="1550" dirty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sz="1550" dirty="0">
                <a:latin typeface="Consolas" panose="020B0609020204030204" pitchFamily="49" charset="0"/>
              </a:rPr>
              <a:t> </a:t>
            </a:r>
            <a:r>
              <a:rPr lang="en-US" sz="1550" dirty="0" err="1">
                <a:latin typeface="Consolas" panose="020B0609020204030204" pitchFamily="49" charset="0"/>
              </a:rPr>
              <a:t>tempNodePtr</a:t>
            </a:r>
            <a:r>
              <a:rPr lang="en-US" sz="1550" dirty="0">
                <a:latin typeface="Consolas" panose="020B0609020204030204" pitchFamily="49" charset="0"/>
              </a:rPr>
              <a:t>;</a:t>
            </a:r>
            <a:br>
              <a:rPr lang="en-US" sz="1550" dirty="0">
                <a:latin typeface="Consolas" panose="020B0609020204030204" pitchFamily="49" charset="0"/>
              </a:rPr>
            </a:br>
            <a:r>
              <a:rPr lang="en-US" sz="155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550" dirty="0">
                <a:latin typeface="Consolas" panose="020B0609020204030204" pitchFamily="49" charset="0"/>
              </a:rPr>
              <a:t>   </a:t>
            </a:r>
            <a:r>
              <a:rPr lang="en-US" sz="1550" dirty="0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en-US" sz="1550" dirty="0">
                <a:latin typeface="Consolas" panose="020B0609020204030204" pitchFamily="49" charset="0"/>
              </a:rPr>
              <a:t>(</a:t>
            </a:r>
            <a:r>
              <a:rPr lang="en-US" sz="1550" dirty="0" err="1">
                <a:latin typeface="Consolas" panose="020B0609020204030204" pitchFamily="49" charset="0"/>
              </a:rPr>
              <a:t>nodePtr</a:t>
            </a:r>
            <a:r>
              <a:rPr lang="en-US" sz="1550" dirty="0">
                <a:latin typeface="Consolas" panose="020B0609020204030204" pitchFamily="49" charset="0"/>
              </a:rPr>
              <a:t>-&gt;left == NULL) { 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  <a:t>// case for one (right) child</a:t>
            </a:r>
            <a:b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550" dirty="0">
                <a:latin typeface="Consolas" panose="020B0609020204030204" pitchFamily="49" charset="0"/>
              </a:rPr>
              <a:t>      </a:t>
            </a:r>
            <a:r>
              <a:rPr lang="en-US" sz="1550" dirty="0" err="1">
                <a:latin typeface="Consolas" panose="020B0609020204030204" pitchFamily="49" charset="0"/>
              </a:rPr>
              <a:t>tempNodePtr</a:t>
            </a:r>
            <a:r>
              <a:rPr lang="en-US" sz="1550" dirty="0">
                <a:latin typeface="Consolas" panose="020B0609020204030204" pitchFamily="49" charset="0"/>
              </a:rPr>
              <a:t> = </a:t>
            </a:r>
            <a:r>
              <a:rPr lang="en-US" sz="1550" dirty="0" err="1">
                <a:latin typeface="Consolas" panose="020B0609020204030204" pitchFamily="49" charset="0"/>
              </a:rPr>
              <a:t>nodePtr</a:t>
            </a:r>
            <a:r>
              <a:rPr lang="en-US" sz="1550" dirty="0">
                <a:latin typeface="Consolas" panose="020B0609020204030204" pitchFamily="49" charset="0"/>
              </a:rPr>
              <a:t>;</a:t>
            </a:r>
            <a:br>
              <a:rPr lang="en-US" sz="1550" dirty="0">
                <a:latin typeface="Consolas" panose="020B0609020204030204" pitchFamily="49" charset="0"/>
              </a:rPr>
            </a:br>
            <a:r>
              <a:rPr lang="en-US" sz="1550" dirty="0">
                <a:latin typeface="Consolas" panose="020B0609020204030204" pitchFamily="49" charset="0"/>
              </a:rPr>
              <a:t>      </a:t>
            </a:r>
            <a:r>
              <a:rPr lang="en-US" sz="1550" dirty="0" err="1">
                <a:latin typeface="Consolas" panose="020B0609020204030204" pitchFamily="49" charset="0"/>
              </a:rPr>
              <a:t>nodePtr</a:t>
            </a:r>
            <a:r>
              <a:rPr lang="en-US" sz="1550" dirty="0">
                <a:latin typeface="Consolas" panose="020B0609020204030204" pitchFamily="49" charset="0"/>
              </a:rPr>
              <a:t> = </a:t>
            </a:r>
            <a:r>
              <a:rPr lang="en-US" sz="1550" dirty="0" err="1">
                <a:latin typeface="Consolas" panose="020B0609020204030204" pitchFamily="49" charset="0"/>
              </a:rPr>
              <a:t>nodePtr</a:t>
            </a:r>
            <a:r>
              <a:rPr lang="en-US" sz="1550" dirty="0">
                <a:latin typeface="Consolas" panose="020B0609020204030204" pitchFamily="49" charset="0"/>
              </a:rPr>
              <a:t>-&gt;right; 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  <a:t>// Reattach the right child</a:t>
            </a:r>
            <a:br>
              <a:rPr lang="en-US" sz="1550" dirty="0">
                <a:latin typeface="Consolas" panose="020B0609020204030204" pitchFamily="49" charset="0"/>
              </a:rPr>
            </a:br>
            <a:r>
              <a:rPr lang="en-US" sz="1550" dirty="0">
                <a:latin typeface="Consolas" panose="020B0609020204030204" pitchFamily="49" charset="0"/>
              </a:rPr>
              <a:t>      </a:t>
            </a:r>
            <a:r>
              <a:rPr lang="en-US" sz="1550" dirty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sz="1550" dirty="0">
                <a:latin typeface="Consolas" panose="020B0609020204030204" pitchFamily="49" charset="0"/>
              </a:rPr>
              <a:t> </a:t>
            </a:r>
            <a:r>
              <a:rPr lang="en-US" sz="1550" dirty="0" err="1">
                <a:latin typeface="Consolas" panose="020B0609020204030204" pitchFamily="49" charset="0"/>
              </a:rPr>
              <a:t>tempNodePtr</a:t>
            </a:r>
            <a:r>
              <a:rPr lang="en-US" sz="1550" dirty="0">
                <a:latin typeface="Consolas" panose="020B0609020204030204" pitchFamily="49" charset="0"/>
              </a:rPr>
              <a:t>;</a:t>
            </a:r>
            <a:br>
              <a:rPr lang="en-US" sz="1550" dirty="0">
                <a:latin typeface="Consolas" panose="020B0609020204030204" pitchFamily="49" charset="0"/>
              </a:rPr>
            </a:br>
            <a:r>
              <a:rPr lang="en-US" sz="155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550" dirty="0">
                <a:latin typeface="Consolas" panose="020B0609020204030204" pitchFamily="49" charset="0"/>
              </a:rPr>
              <a:t>  </a:t>
            </a:r>
            <a:r>
              <a:rPr lang="en-US" sz="1550" dirty="0">
                <a:solidFill>
                  <a:srgbClr val="0070C0"/>
                </a:solidFill>
                <a:latin typeface="Consolas" panose="020B0609020204030204" pitchFamily="49" charset="0"/>
              </a:rPr>
              <a:t> else </a:t>
            </a:r>
            <a:r>
              <a:rPr lang="en-US" sz="1550" dirty="0">
                <a:latin typeface="Consolas" panose="020B0609020204030204" pitchFamily="49" charset="0"/>
              </a:rPr>
              <a:t>{  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  <a:t>// case for two children.</a:t>
            </a:r>
            <a:b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550" dirty="0">
                <a:latin typeface="Consolas" panose="020B0609020204030204" pitchFamily="49" charset="0"/>
              </a:rPr>
              <a:t>      </a:t>
            </a:r>
            <a:r>
              <a:rPr lang="en-US" sz="1550" dirty="0" err="1">
                <a:latin typeface="Consolas" panose="020B0609020204030204" pitchFamily="49" charset="0"/>
              </a:rPr>
              <a:t>tempNodePtr</a:t>
            </a:r>
            <a:r>
              <a:rPr lang="en-US" sz="1550" dirty="0">
                <a:latin typeface="Consolas" panose="020B0609020204030204" pitchFamily="49" charset="0"/>
              </a:rPr>
              <a:t> = </a:t>
            </a:r>
            <a:r>
              <a:rPr lang="en-US" sz="1550" dirty="0" err="1">
                <a:latin typeface="Consolas" panose="020B0609020204030204" pitchFamily="49" charset="0"/>
              </a:rPr>
              <a:t>nodePtr</a:t>
            </a:r>
            <a:r>
              <a:rPr lang="en-US" sz="1550" dirty="0">
                <a:latin typeface="Consolas" panose="020B0609020204030204" pitchFamily="49" charset="0"/>
              </a:rPr>
              <a:t>-&gt;right; 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  <a:t>// Move one node to the right</a:t>
            </a:r>
            <a:b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550" dirty="0">
                <a:latin typeface="Consolas" panose="020B0609020204030204" pitchFamily="49" charset="0"/>
              </a:rPr>
              <a:t>      </a:t>
            </a:r>
            <a:r>
              <a:rPr lang="en-US" sz="1550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sz="1550" dirty="0">
                <a:latin typeface="Consolas" panose="020B0609020204030204" pitchFamily="49" charset="0"/>
              </a:rPr>
              <a:t> (</a:t>
            </a:r>
            <a:r>
              <a:rPr lang="en-US" sz="1550" dirty="0" err="1">
                <a:latin typeface="Consolas" panose="020B0609020204030204" pitchFamily="49" charset="0"/>
              </a:rPr>
              <a:t>tempNodePtr</a:t>
            </a:r>
            <a:r>
              <a:rPr lang="en-US" sz="1550" dirty="0">
                <a:latin typeface="Consolas" panose="020B0609020204030204" pitchFamily="49" charset="0"/>
              </a:rPr>
              <a:t>-&gt;left) { 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  <a:t>// Go to the extreme left node</a:t>
            </a:r>
            <a:b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550" dirty="0">
                <a:latin typeface="Consolas" panose="020B0609020204030204" pitchFamily="49" charset="0"/>
              </a:rPr>
              <a:t>         </a:t>
            </a:r>
            <a:r>
              <a:rPr lang="en-US" sz="1550" dirty="0" err="1">
                <a:latin typeface="Consolas" panose="020B0609020204030204" pitchFamily="49" charset="0"/>
              </a:rPr>
              <a:t>tempNodePtr</a:t>
            </a:r>
            <a:r>
              <a:rPr lang="en-US" sz="1550" dirty="0">
                <a:latin typeface="Consolas" panose="020B0609020204030204" pitchFamily="49" charset="0"/>
              </a:rPr>
              <a:t> = </a:t>
            </a:r>
            <a:r>
              <a:rPr lang="en-US" sz="1550" dirty="0" err="1">
                <a:latin typeface="Consolas" panose="020B0609020204030204" pitchFamily="49" charset="0"/>
              </a:rPr>
              <a:t>tempNodePtr</a:t>
            </a:r>
            <a:r>
              <a:rPr lang="en-US" sz="1550" dirty="0">
                <a:latin typeface="Consolas" panose="020B0609020204030204" pitchFamily="49" charset="0"/>
              </a:rPr>
              <a:t>-&gt;left;</a:t>
            </a:r>
          </a:p>
          <a:p>
            <a:pPr marL="0" indent="0">
              <a:buNone/>
            </a:pPr>
            <a:r>
              <a:rPr lang="en-US" sz="1550" dirty="0"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550" dirty="0">
                <a:latin typeface="Consolas" panose="020B0609020204030204" pitchFamily="49" charset="0"/>
              </a:rPr>
              <a:t>      </a:t>
            </a:r>
            <a:r>
              <a:rPr lang="en-US" sz="1550" dirty="0" err="1">
                <a:latin typeface="Consolas" panose="020B0609020204030204" pitchFamily="49" charset="0"/>
              </a:rPr>
              <a:t>tempNodePtr</a:t>
            </a:r>
            <a:r>
              <a:rPr lang="en-US" sz="1550" dirty="0">
                <a:latin typeface="Consolas" panose="020B0609020204030204" pitchFamily="49" charset="0"/>
              </a:rPr>
              <a:t>-&gt;left = </a:t>
            </a:r>
            <a:r>
              <a:rPr lang="en-US" sz="1550" dirty="0" err="1">
                <a:latin typeface="Consolas" panose="020B0609020204030204" pitchFamily="49" charset="0"/>
              </a:rPr>
              <a:t>nodePtr</a:t>
            </a:r>
            <a:r>
              <a:rPr lang="en-US" sz="1550" dirty="0">
                <a:latin typeface="Consolas" panose="020B0609020204030204" pitchFamily="49" charset="0"/>
              </a:rPr>
              <a:t>-&gt;left; 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  <a:t>// Reattach the left subtree</a:t>
            </a:r>
            <a:b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550" dirty="0">
                <a:latin typeface="Consolas" panose="020B0609020204030204" pitchFamily="49" charset="0"/>
              </a:rPr>
              <a:t>      </a:t>
            </a:r>
            <a:r>
              <a:rPr lang="en-US" sz="1550" dirty="0" err="1">
                <a:latin typeface="Consolas" panose="020B0609020204030204" pitchFamily="49" charset="0"/>
              </a:rPr>
              <a:t>tempNodePtr</a:t>
            </a:r>
            <a:r>
              <a:rPr lang="en-US" sz="1550" dirty="0">
                <a:latin typeface="Consolas" panose="020B0609020204030204" pitchFamily="49" charset="0"/>
              </a:rPr>
              <a:t> = </a:t>
            </a:r>
            <a:r>
              <a:rPr lang="en-US" sz="1550" dirty="0" err="1">
                <a:latin typeface="Consolas" panose="020B0609020204030204" pitchFamily="49" charset="0"/>
              </a:rPr>
              <a:t>nodePtr</a:t>
            </a:r>
            <a:r>
              <a:rPr lang="en-US" sz="1550" dirty="0">
                <a:latin typeface="Consolas" panose="020B0609020204030204" pitchFamily="49" charset="0"/>
              </a:rPr>
              <a:t>;</a:t>
            </a:r>
            <a:br>
              <a:rPr lang="en-US" sz="1550" dirty="0">
                <a:latin typeface="Consolas" panose="020B0609020204030204" pitchFamily="49" charset="0"/>
              </a:rPr>
            </a:br>
            <a:r>
              <a:rPr lang="en-US" sz="1550" dirty="0">
                <a:latin typeface="Consolas" panose="020B0609020204030204" pitchFamily="49" charset="0"/>
              </a:rPr>
              <a:t>      </a:t>
            </a:r>
            <a:r>
              <a:rPr lang="en-US" sz="1550" dirty="0" err="1">
                <a:latin typeface="Consolas" panose="020B0609020204030204" pitchFamily="49" charset="0"/>
              </a:rPr>
              <a:t>nodePtr</a:t>
            </a:r>
            <a:r>
              <a:rPr lang="en-US" sz="1550" dirty="0">
                <a:latin typeface="Consolas" panose="020B0609020204030204" pitchFamily="49" charset="0"/>
              </a:rPr>
              <a:t> = </a:t>
            </a:r>
            <a:r>
              <a:rPr lang="en-US" sz="1550" dirty="0" err="1">
                <a:latin typeface="Consolas" panose="020B0609020204030204" pitchFamily="49" charset="0"/>
              </a:rPr>
              <a:t>nodePtr</a:t>
            </a:r>
            <a:r>
              <a:rPr lang="en-US" sz="1550" dirty="0">
                <a:latin typeface="Consolas" panose="020B0609020204030204" pitchFamily="49" charset="0"/>
              </a:rPr>
              <a:t>-&gt;right; 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  <a:t>// Reattach the right subtree</a:t>
            </a:r>
            <a:b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550" dirty="0">
                <a:latin typeface="Consolas" panose="020B0609020204030204" pitchFamily="49" charset="0"/>
              </a:rPr>
              <a:t>      </a:t>
            </a:r>
            <a:r>
              <a:rPr lang="en-US" sz="1550" dirty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sz="1550" dirty="0">
                <a:latin typeface="Consolas" panose="020B0609020204030204" pitchFamily="49" charset="0"/>
              </a:rPr>
              <a:t> </a:t>
            </a:r>
            <a:r>
              <a:rPr lang="en-US" sz="1550" dirty="0" err="1">
                <a:latin typeface="Consolas" panose="020B0609020204030204" pitchFamily="49" charset="0"/>
              </a:rPr>
              <a:t>tempNodePtr</a:t>
            </a:r>
            <a:r>
              <a:rPr lang="en-US" sz="155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50" dirty="0">
                <a:latin typeface="Consolas" panose="020B0609020204030204" pitchFamily="49" charset="0"/>
              </a:rPr>
              <a:t>   }</a:t>
            </a:r>
            <a:br>
              <a:rPr lang="en-US" sz="1550" dirty="0">
                <a:latin typeface="Consolas" panose="020B0609020204030204" pitchFamily="49" charset="0"/>
              </a:rPr>
            </a:br>
            <a:r>
              <a:rPr lang="en-US" sz="155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55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92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– Node With Two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Height of the BST increases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better Solution to delete node p with two children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Replace</a:t>
            </a:r>
            <a:r>
              <a:rPr lang="en-US" dirty="0"/>
              <a:t> node p with the minimum object in the right subtree</a:t>
            </a:r>
          </a:p>
          <a:p>
            <a:pPr lvl="1"/>
            <a:r>
              <a:rPr lang="en-US" dirty="0"/>
              <a:t>Delete that object from the right subtree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39</a:t>
            </a:fld>
            <a:endParaRPr lang="en-GB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274" y="1700808"/>
            <a:ext cx="1809628" cy="159648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076" y="1412776"/>
            <a:ext cx="1800200" cy="2004506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194" y="4653136"/>
            <a:ext cx="1877537" cy="1656395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4847" y="4544808"/>
            <a:ext cx="2507741" cy="169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8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(BST) – Example 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</a:t>
            </a:fld>
            <a:endParaRPr lang="en-GB"/>
          </a:p>
        </p:txBody>
      </p:sp>
      <p:grpSp>
        <p:nvGrpSpPr>
          <p:cNvPr id="62" name="Group 61"/>
          <p:cNvGrpSpPr/>
          <p:nvPr/>
        </p:nvGrpSpPr>
        <p:grpSpPr>
          <a:xfrm>
            <a:off x="533400" y="2028825"/>
            <a:ext cx="2590800" cy="2200275"/>
            <a:chOff x="533400" y="2028825"/>
            <a:chExt cx="2590800" cy="2200275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371600" y="2028825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838200" y="2819400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828800" y="2819400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33400" y="3657600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1447800" y="3657600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cxnSp>
          <p:nvCxnSpPr>
            <p:cNvPr id="11" name="AutoShape 9"/>
            <p:cNvCxnSpPr>
              <a:cxnSpLocks noChangeShapeType="1"/>
              <a:stCxn id="7" idx="4"/>
              <a:endCxn id="9" idx="0"/>
            </p:cNvCxnSpPr>
            <p:nvPr/>
          </p:nvCxnSpPr>
          <p:spPr bwMode="auto">
            <a:xfrm flipH="1">
              <a:off x="914400" y="3419475"/>
              <a:ext cx="304800" cy="2095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" name="AutoShape 10"/>
            <p:cNvCxnSpPr>
              <a:cxnSpLocks noChangeShapeType="1"/>
              <a:stCxn id="8" idx="4"/>
              <a:endCxn id="10" idx="0"/>
            </p:cNvCxnSpPr>
            <p:nvPr/>
          </p:nvCxnSpPr>
          <p:spPr bwMode="auto">
            <a:xfrm flipH="1">
              <a:off x="1828800" y="3419475"/>
              <a:ext cx="381000" cy="2095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" name="AutoShape 11"/>
            <p:cNvCxnSpPr>
              <a:cxnSpLocks noChangeShapeType="1"/>
              <a:stCxn id="6" idx="4"/>
              <a:endCxn id="8" idx="0"/>
            </p:cNvCxnSpPr>
            <p:nvPr/>
          </p:nvCxnSpPr>
          <p:spPr bwMode="auto">
            <a:xfrm>
              <a:off x="1752600" y="2628900"/>
              <a:ext cx="457200" cy="16192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" name="AutoShape 12"/>
            <p:cNvCxnSpPr>
              <a:cxnSpLocks noChangeShapeType="1"/>
              <a:stCxn id="6" idx="4"/>
              <a:endCxn id="7" idx="0"/>
            </p:cNvCxnSpPr>
            <p:nvPr/>
          </p:nvCxnSpPr>
          <p:spPr bwMode="auto">
            <a:xfrm flipH="1">
              <a:off x="1219200" y="2628900"/>
              <a:ext cx="533400" cy="16192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" name="AutoShape 13"/>
            <p:cNvCxnSpPr>
              <a:cxnSpLocks noChangeShapeType="1"/>
              <a:stCxn id="8" idx="4"/>
              <a:endCxn id="16" idx="0"/>
            </p:cNvCxnSpPr>
            <p:nvPr/>
          </p:nvCxnSpPr>
          <p:spPr bwMode="auto">
            <a:xfrm>
              <a:off x="2209800" y="3419475"/>
              <a:ext cx="533400" cy="2095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2362200" y="3657600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990600" y="2819400"/>
              <a:ext cx="3810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5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447800" y="2057400"/>
              <a:ext cx="5334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10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1905000" y="2819400"/>
              <a:ext cx="6096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30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685800" y="3733800"/>
              <a:ext cx="3810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2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1524000" y="3733800"/>
              <a:ext cx="6096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25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514600" y="3733800"/>
              <a:ext cx="5334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45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175720" y="2171700"/>
            <a:ext cx="2590800" cy="2200275"/>
            <a:chOff x="5867400" y="2133600"/>
            <a:chExt cx="2590800" cy="2200275"/>
          </a:xfrm>
        </p:grpSpPr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6705600" y="2133600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auto">
            <a:xfrm>
              <a:off x="6172200" y="2924175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7162800" y="2924175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>
              <a:off x="5867400" y="3762375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auto">
            <a:xfrm>
              <a:off x="6781800" y="3762375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cxnSp>
          <p:nvCxnSpPr>
            <p:cNvPr id="28" name="AutoShape 28"/>
            <p:cNvCxnSpPr>
              <a:cxnSpLocks noChangeShapeType="1"/>
              <a:stCxn id="24" idx="4"/>
              <a:endCxn id="26" idx="0"/>
            </p:cNvCxnSpPr>
            <p:nvPr/>
          </p:nvCxnSpPr>
          <p:spPr bwMode="auto">
            <a:xfrm flipH="1">
              <a:off x="6248400" y="3524250"/>
              <a:ext cx="304800" cy="2095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9" name="AutoShape 29"/>
            <p:cNvCxnSpPr>
              <a:cxnSpLocks noChangeShapeType="1"/>
              <a:stCxn id="24" idx="4"/>
              <a:endCxn id="27" idx="0"/>
            </p:cNvCxnSpPr>
            <p:nvPr/>
          </p:nvCxnSpPr>
          <p:spPr bwMode="auto">
            <a:xfrm>
              <a:off x="6553200" y="3524250"/>
              <a:ext cx="609600" cy="2095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0" name="AutoShape 30"/>
            <p:cNvCxnSpPr>
              <a:cxnSpLocks noChangeShapeType="1"/>
              <a:stCxn id="23" idx="4"/>
              <a:endCxn id="25" idx="0"/>
            </p:cNvCxnSpPr>
            <p:nvPr/>
          </p:nvCxnSpPr>
          <p:spPr bwMode="auto">
            <a:xfrm>
              <a:off x="7086600" y="2733675"/>
              <a:ext cx="457200" cy="16192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1" name="AutoShape 31"/>
            <p:cNvCxnSpPr>
              <a:cxnSpLocks noChangeShapeType="1"/>
              <a:stCxn id="23" idx="4"/>
              <a:endCxn id="24" idx="0"/>
            </p:cNvCxnSpPr>
            <p:nvPr/>
          </p:nvCxnSpPr>
          <p:spPr bwMode="auto">
            <a:xfrm flipH="1">
              <a:off x="6553200" y="2733675"/>
              <a:ext cx="533400" cy="16192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2" name="AutoShape 32"/>
            <p:cNvCxnSpPr>
              <a:cxnSpLocks noChangeShapeType="1"/>
              <a:stCxn id="25" idx="4"/>
              <a:endCxn id="33" idx="0"/>
            </p:cNvCxnSpPr>
            <p:nvPr/>
          </p:nvCxnSpPr>
          <p:spPr bwMode="auto">
            <a:xfrm>
              <a:off x="7543800" y="3524250"/>
              <a:ext cx="533400" cy="2095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3" name="Oval 33"/>
            <p:cNvSpPr>
              <a:spLocks noChangeArrowheads="1"/>
            </p:cNvSpPr>
            <p:nvPr/>
          </p:nvSpPr>
          <p:spPr bwMode="auto">
            <a:xfrm>
              <a:off x="7696200" y="3762375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6324600" y="2924175"/>
              <a:ext cx="3810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5</a:t>
              </a: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6781800" y="2162175"/>
              <a:ext cx="5334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10</a:t>
              </a:r>
            </a:p>
          </p:txBody>
        </p:sp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7239000" y="2924175"/>
              <a:ext cx="6096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45</a:t>
              </a:r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6019800" y="3838575"/>
              <a:ext cx="3810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2</a:t>
              </a:r>
            </a:p>
          </p:txBody>
        </p: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6858000" y="3838575"/>
              <a:ext cx="6096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25</a:t>
              </a: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7848600" y="3838575"/>
              <a:ext cx="5334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30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756528" y="1424047"/>
            <a:ext cx="1828800" cy="3876675"/>
            <a:chOff x="3505200" y="1571625"/>
            <a:chExt cx="1828800" cy="3876675"/>
          </a:xfrm>
        </p:grpSpPr>
        <p:sp>
          <p:nvSpPr>
            <p:cNvPr id="40" name="Oval 40"/>
            <p:cNvSpPr>
              <a:spLocks noChangeArrowheads="1"/>
            </p:cNvSpPr>
            <p:nvPr/>
          </p:nvSpPr>
          <p:spPr bwMode="auto">
            <a:xfrm>
              <a:off x="4114800" y="1571625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auto">
            <a:xfrm>
              <a:off x="3581400" y="2362200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4572000" y="2362200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43" name="Oval 43"/>
            <p:cNvSpPr>
              <a:spLocks noChangeArrowheads="1"/>
            </p:cNvSpPr>
            <p:nvPr/>
          </p:nvSpPr>
          <p:spPr bwMode="auto">
            <a:xfrm>
              <a:off x="4191000" y="3200400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cxnSp>
          <p:nvCxnSpPr>
            <p:cNvPr id="44" name="AutoShape 44"/>
            <p:cNvCxnSpPr>
              <a:cxnSpLocks noChangeShapeType="1"/>
              <a:stCxn id="42" idx="4"/>
              <a:endCxn id="43" idx="0"/>
            </p:cNvCxnSpPr>
            <p:nvPr/>
          </p:nvCxnSpPr>
          <p:spPr bwMode="auto">
            <a:xfrm flipH="1">
              <a:off x="4572000" y="2962275"/>
              <a:ext cx="381000" cy="2095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5" name="AutoShape 45"/>
            <p:cNvCxnSpPr>
              <a:cxnSpLocks noChangeShapeType="1"/>
              <a:stCxn id="40" idx="4"/>
              <a:endCxn id="42" idx="0"/>
            </p:cNvCxnSpPr>
            <p:nvPr/>
          </p:nvCxnSpPr>
          <p:spPr bwMode="auto">
            <a:xfrm>
              <a:off x="4495800" y="2171700"/>
              <a:ext cx="457200" cy="16192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6" name="AutoShape 46"/>
            <p:cNvCxnSpPr>
              <a:cxnSpLocks noChangeShapeType="1"/>
              <a:stCxn id="40" idx="4"/>
              <a:endCxn id="41" idx="0"/>
            </p:cNvCxnSpPr>
            <p:nvPr/>
          </p:nvCxnSpPr>
          <p:spPr bwMode="auto">
            <a:xfrm flipH="1">
              <a:off x="3962400" y="2171700"/>
              <a:ext cx="533400" cy="16192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7" name="AutoShape 47"/>
            <p:cNvCxnSpPr>
              <a:cxnSpLocks noChangeShapeType="1"/>
              <a:stCxn id="43" idx="4"/>
              <a:endCxn id="48" idx="0"/>
            </p:cNvCxnSpPr>
            <p:nvPr/>
          </p:nvCxnSpPr>
          <p:spPr bwMode="auto">
            <a:xfrm flipH="1">
              <a:off x="3886200" y="3800475"/>
              <a:ext cx="685800" cy="2095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8" name="Oval 48"/>
            <p:cNvSpPr>
              <a:spLocks noChangeArrowheads="1"/>
            </p:cNvSpPr>
            <p:nvPr/>
          </p:nvSpPr>
          <p:spPr bwMode="auto">
            <a:xfrm>
              <a:off x="3505200" y="4038600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49" name="Text Box 49"/>
            <p:cNvSpPr txBox="1">
              <a:spLocks noChangeArrowheads="1"/>
            </p:cNvSpPr>
            <p:nvPr/>
          </p:nvSpPr>
          <p:spPr bwMode="auto">
            <a:xfrm>
              <a:off x="4267200" y="1600200"/>
              <a:ext cx="3810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5</a:t>
              </a:r>
            </a:p>
          </p:txBody>
        </p:sp>
        <p:sp>
          <p:nvSpPr>
            <p:cNvPr id="50" name="Text Box 50"/>
            <p:cNvSpPr txBox="1">
              <a:spLocks noChangeArrowheads="1"/>
            </p:cNvSpPr>
            <p:nvPr/>
          </p:nvSpPr>
          <p:spPr bwMode="auto">
            <a:xfrm>
              <a:off x="3581400" y="4038600"/>
              <a:ext cx="5334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10</a:t>
              </a:r>
            </a:p>
          </p:txBody>
        </p:sp>
        <p:sp>
          <p:nvSpPr>
            <p:cNvPr id="51" name="Text Box 51"/>
            <p:cNvSpPr txBox="1">
              <a:spLocks noChangeArrowheads="1"/>
            </p:cNvSpPr>
            <p:nvPr/>
          </p:nvSpPr>
          <p:spPr bwMode="auto">
            <a:xfrm>
              <a:off x="4267200" y="3276600"/>
              <a:ext cx="6096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30</a:t>
              </a:r>
            </a:p>
          </p:txBody>
        </p:sp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3733800" y="2362200"/>
              <a:ext cx="3810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2</a:t>
              </a:r>
            </a:p>
          </p:txBody>
        </p:sp>
        <p:sp>
          <p:nvSpPr>
            <p:cNvPr id="53" name="Text Box 53"/>
            <p:cNvSpPr txBox="1">
              <a:spLocks noChangeArrowheads="1"/>
            </p:cNvSpPr>
            <p:nvPr/>
          </p:nvSpPr>
          <p:spPr bwMode="auto">
            <a:xfrm>
              <a:off x="4191000" y="4876800"/>
              <a:ext cx="6096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25</a:t>
              </a:r>
            </a:p>
          </p:txBody>
        </p:sp>
        <p:sp>
          <p:nvSpPr>
            <p:cNvPr id="54" name="Text Box 54"/>
            <p:cNvSpPr txBox="1">
              <a:spLocks noChangeArrowheads="1"/>
            </p:cNvSpPr>
            <p:nvPr/>
          </p:nvSpPr>
          <p:spPr bwMode="auto">
            <a:xfrm>
              <a:off x="4648200" y="2362200"/>
              <a:ext cx="5334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45</a:t>
              </a:r>
            </a:p>
          </p:txBody>
        </p:sp>
        <p:sp>
          <p:nvSpPr>
            <p:cNvPr id="55" name="Oval 55"/>
            <p:cNvSpPr>
              <a:spLocks noChangeArrowheads="1"/>
            </p:cNvSpPr>
            <p:nvPr/>
          </p:nvSpPr>
          <p:spPr bwMode="auto">
            <a:xfrm>
              <a:off x="4114800" y="4876800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cxnSp>
          <p:nvCxnSpPr>
            <p:cNvPr id="56" name="AutoShape 56"/>
            <p:cNvCxnSpPr>
              <a:cxnSpLocks noChangeShapeType="1"/>
              <a:stCxn id="48" idx="4"/>
              <a:endCxn id="55" idx="0"/>
            </p:cNvCxnSpPr>
            <p:nvPr/>
          </p:nvCxnSpPr>
          <p:spPr bwMode="auto">
            <a:xfrm>
              <a:off x="3886200" y="4638675"/>
              <a:ext cx="609600" cy="2095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59" name="TextBox 58"/>
          <p:cNvSpPr txBox="1"/>
          <p:nvPr/>
        </p:nvSpPr>
        <p:spPr>
          <a:xfrm>
            <a:off x="6718342" y="4674450"/>
            <a:ext cx="14958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 BST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937042" y="5525963"/>
            <a:ext cx="14958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BST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41294" y="4497407"/>
            <a:ext cx="14958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BST</a:t>
            </a:r>
          </a:p>
        </p:txBody>
      </p:sp>
    </p:spTree>
    <p:extLst>
      <p:ext uri="{BB962C8B-B14F-4D97-AF65-F5344CB8AC3E}">
        <p14:creationId xmlns:p14="http://schemas.microsoft.com/office/powerpoint/2010/main" val="127163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1" grpId="0"/>
      <p:bldP spid="6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Two Children – Better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problem of deleting a full node, e.g., 42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40</a:t>
            </a:fld>
            <a:endParaRPr lang="en-GB"/>
          </a:p>
        </p:txBody>
      </p:sp>
      <p:pic>
        <p:nvPicPr>
          <p:cNvPr id="6" name="Picture 2" descr="C:\Users\dwharder\Desktop\e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3284984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34186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Two Children – Better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problem of deleting a full node, e.g., 42</a:t>
            </a:r>
          </a:p>
          <a:p>
            <a:pPr lvl="1"/>
            <a:r>
              <a:rPr lang="en-US" dirty="0"/>
              <a:t>Find minimum object in the right subtree, i.e., 47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41</a:t>
            </a:fld>
            <a:endParaRPr lang="en-GB"/>
          </a:p>
        </p:txBody>
      </p:sp>
      <p:pic>
        <p:nvPicPr>
          <p:cNvPr id="8" name="Picture 2" descr="C:\Users\dwharder\Desktop\e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3356992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8387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Two Children – Better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problem of deleting a full node, e.g., 42</a:t>
            </a:r>
          </a:p>
          <a:p>
            <a:pPr lvl="1"/>
            <a:r>
              <a:rPr lang="en-US" dirty="0"/>
              <a:t>Find minimum object in the right subtree, i.e., 47</a:t>
            </a:r>
          </a:p>
          <a:p>
            <a:pPr lvl="1"/>
            <a:r>
              <a:rPr lang="en-US" dirty="0"/>
              <a:t>Replace 42 with 47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42</a:t>
            </a:fld>
            <a:endParaRPr lang="en-GB"/>
          </a:p>
        </p:txBody>
      </p:sp>
      <p:pic>
        <p:nvPicPr>
          <p:cNvPr id="7" name="Picture 2" descr="C:\Users\dwharder\Desktop\e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357563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4069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Two Children – Better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problem of deleting a full node, e.g., 42</a:t>
            </a:r>
          </a:p>
          <a:p>
            <a:pPr lvl="1"/>
            <a:r>
              <a:rPr lang="en-US" dirty="0"/>
              <a:t>Find minimum object in the right subtree, i.e., 47</a:t>
            </a:r>
          </a:p>
          <a:p>
            <a:pPr lvl="1"/>
            <a:r>
              <a:rPr lang="en-US" dirty="0"/>
              <a:t>Replace 42 with 47</a:t>
            </a:r>
          </a:p>
          <a:p>
            <a:pPr lvl="1"/>
            <a:r>
              <a:rPr lang="en-US" dirty="0"/>
              <a:t>Delete the leaf node 47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43</a:t>
            </a:fld>
            <a:endParaRPr lang="en-GB"/>
          </a:p>
        </p:txBody>
      </p:sp>
      <p:pic>
        <p:nvPicPr>
          <p:cNvPr id="8" name="Picture 2" descr="C:\Users\dwharder\Desktop\e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3456794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90113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Two Children – Better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problem of deleting a full node, e.g., 47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44</a:t>
            </a:fld>
            <a:endParaRPr lang="en-GB"/>
          </a:p>
        </p:txBody>
      </p:sp>
      <p:pic>
        <p:nvPicPr>
          <p:cNvPr id="6" name="Picture 2" descr="C:\Users\dwharder\Desktop\e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17" y="3442789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1260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Two Children – Better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problem of deleting a full node, e.g., 47</a:t>
            </a:r>
          </a:p>
          <a:p>
            <a:pPr lvl="1"/>
            <a:r>
              <a:rPr lang="en-US" dirty="0"/>
              <a:t>Replace 47 with 51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45</a:t>
            </a:fld>
            <a:endParaRPr lang="en-GB"/>
          </a:p>
        </p:txBody>
      </p:sp>
      <p:pic>
        <p:nvPicPr>
          <p:cNvPr id="7" name="Picture 2" descr="C:\Users\dwharder\Desktop\e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357563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3011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Two Children – Better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problem of deleting a full node, e.g., 47</a:t>
            </a:r>
          </a:p>
          <a:p>
            <a:pPr lvl="1"/>
            <a:r>
              <a:rPr lang="en-US" dirty="0"/>
              <a:t>Replace 47 with 51</a:t>
            </a:r>
          </a:p>
          <a:p>
            <a:pPr lvl="1"/>
            <a:r>
              <a:rPr lang="en-US" dirty="0"/>
              <a:t>Node 51 is not a leaf node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46</a:t>
            </a:fld>
            <a:endParaRPr lang="en-GB"/>
          </a:p>
        </p:txBody>
      </p:sp>
      <p:pic>
        <p:nvPicPr>
          <p:cNvPr id="7" name="Picture 2" descr="C:\Users\dwharder\Desktop\e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357563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3955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Two Children – Better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problem of deleting a full node, e.g., 47</a:t>
            </a:r>
          </a:p>
          <a:p>
            <a:pPr lvl="1"/>
            <a:r>
              <a:rPr lang="en-US" dirty="0"/>
              <a:t>Replace 47 with 51</a:t>
            </a:r>
          </a:p>
          <a:p>
            <a:pPr lvl="1"/>
            <a:r>
              <a:rPr lang="en-US" dirty="0"/>
              <a:t>Node 51 is not a leaf node </a:t>
            </a:r>
          </a:p>
          <a:p>
            <a:pPr lvl="2"/>
            <a:r>
              <a:rPr lang="en-US" dirty="0"/>
              <a:t>Assign the left subtree of 70 to point to 59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47</a:t>
            </a:fld>
            <a:endParaRPr lang="en-GB"/>
          </a:p>
        </p:txBody>
      </p:sp>
      <p:pic>
        <p:nvPicPr>
          <p:cNvPr id="8" name="Picture 2" descr="C:\Users\dwharder\Desktop\e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3356992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7770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// This program builds a binary tree with 5 nodes.</a:t>
            </a:r>
            <a:b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// The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DeleteNode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function is used to remove two of them.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</a:rPr>
              <a:t>iostream.h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#include "</a:t>
            </a:r>
            <a:r>
              <a:rPr lang="en-US" sz="1400" dirty="0" err="1">
                <a:latin typeface="Consolas" panose="020B0609020204030204" pitchFamily="49" charset="0"/>
              </a:rPr>
              <a:t>IntBinaryTree.h</a:t>
            </a:r>
            <a:r>
              <a:rPr lang="en-US" sz="1400" dirty="0">
                <a:latin typeface="Consolas" panose="020B0609020204030204" pitchFamily="49" charset="0"/>
              </a:rPr>
              <a:t>“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void main(void)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IntBinaryTree</a:t>
            </a:r>
            <a:r>
              <a:rPr lang="en-US" sz="1400" dirty="0">
                <a:latin typeface="Consolas" panose="020B0609020204030204" pitchFamily="49" charset="0"/>
              </a:rPr>
              <a:t> tree;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"Inserting nodes.\n";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tree.insertNode</a:t>
            </a:r>
            <a:r>
              <a:rPr lang="en-US" sz="1400" dirty="0">
                <a:latin typeface="Consolas" panose="020B0609020204030204" pitchFamily="49" charset="0"/>
              </a:rPr>
              <a:t>(5);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tree.insertNode</a:t>
            </a:r>
            <a:r>
              <a:rPr lang="en-US" sz="1400" dirty="0">
                <a:latin typeface="Consolas" panose="020B0609020204030204" pitchFamily="49" charset="0"/>
              </a:rPr>
              <a:t>(8);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tree.insertNode</a:t>
            </a:r>
            <a:r>
              <a:rPr lang="en-US" sz="1400" dirty="0">
                <a:latin typeface="Consolas" panose="020B0609020204030204" pitchFamily="49" charset="0"/>
              </a:rPr>
              <a:t>(3);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tree.insertNode</a:t>
            </a:r>
            <a:r>
              <a:rPr lang="en-US" sz="1400" dirty="0">
                <a:latin typeface="Consolas" panose="020B0609020204030204" pitchFamily="49" charset="0"/>
              </a:rPr>
              <a:t>(12);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tree.insertNode</a:t>
            </a:r>
            <a:r>
              <a:rPr lang="en-US" sz="1400" dirty="0">
                <a:latin typeface="Consolas" panose="020B0609020204030204" pitchFamily="49" charset="0"/>
              </a:rPr>
              <a:t>(9);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"Here are the values in the tree:\n";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tree.showNodesInOrder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"Deleting 8...\n";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tree.remove</a:t>
            </a:r>
            <a:r>
              <a:rPr lang="en-US" sz="1400" dirty="0">
                <a:latin typeface="Consolas" panose="020B0609020204030204" pitchFamily="49" charset="0"/>
              </a:rPr>
              <a:t>(8);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"Deleting 12...\n";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tree.remove</a:t>
            </a:r>
            <a:r>
              <a:rPr lang="en-US" sz="1400" dirty="0">
                <a:latin typeface="Consolas" panose="020B0609020204030204" pitchFamily="49" charset="0"/>
              </a:rPr>
              <a:t>(12);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"Now, here are the nodes:\n";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tree.showNodesInOrder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48</a:t>
            </a:fld>
            <a:endParaRPr lang="en-GB"/>
          </a:p>
        </p:txBody>
      </p:sp>
      <p:sp>
        <p:nvSpPr>
          <p:cNvPr id="6" name="Folded Corner 5"/>
          <p:cNvSpPr/>
          <p:nvPr/>
        </p:nvSpPr>
        <p:spPr>
          <a:xfrm>
            <a:off x="5796136" y="1797059"/>
            <a:ext cx="2591966" cy="2856077"/>
          </a:xfrm>
          <a:prstGeom prst="foldedCorner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endParaRPr lang="en-US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tx1"/>
                </a:solidFill>
                <a:cs typeface="Times New Roman" pitchFamily="18" charset="0"/>
              </a:rPr>
              <a:t>Program Output: 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Inserting nodes.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Here are the values in the tree: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3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5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8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9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12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07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// This program builds a binary tree with 5 nodes.</a:t>
            </a:r>
            <a:b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// The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DeleteNode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function is used to remove two of them.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</a:rPr>
              <a:t>iostream.h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#include "</a:t>
            </a:r>
            <a:r>
              <a:rPr lang="en-US" sz="1400" dirty="0" err="1">
                <a:latin typeface="Consolas" panose="020B0609020204030204" pitchFamily="49" charset="0"/>
              </a:rPr>
              <a:t>IntBinaryTree.h</a:t>
            </a:r>
            <a:r>
              <a:rPr lang="en-US" sz="1400" dirty="0">
                <a:latin typeface="Consolas" panose="020B0609020204030204" pitchFamily="49" charset="0"/>
              </a:rPr>
              <a:t>“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void main(void)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IntBinaryTree</a:t>
            </a:r>
            <a:r>
              <a:rPr lang="en-US" sz="1400" dirty="0">
                <a:latin typeface="Consolas" panose="020B0609020204030204" pitchFamily="49" charset="0"/>
              </a:rPr>
              <a:t> tree;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"Inserting nodes.\n";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tree.insertNode</a:t>
            </a:r>
            <a:r>
              <a:rPr lang="en-US" sz="1400" dirty="0">
                <a:latin typeface="Consolas" panose="020B0609020204030204" pitchFamily="49" charset="0"/>
              </a:rPr>
              <a:t>(5);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tree.insertNode</a:t>
            </a:r>
            <a:r>
              <a:rPr lang="en-US" sz="1400" dirty="0">
                <a:latin typeface="Consolas" panose="020B0609020204030204" pitchFamily="49" charset="0"/>
              </a:rPr>
              <a:t>(8);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tree.insertNode</a:t>
            </a:r>
            <a:r>
              <a:rPr lang="en-US" sz="1400" dirty="0">
                <a:latin typeface="Consolas" panose="020B0609020204030204" pitchFamily="49" charset="0"/>
              </a:rPr>
              <a:t>(3);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tree.insertNode</a:t>
            </a:r>
            <a:r>
              <a:rPr lang="en-US" sz="1400" dirty="0">
                <a:latin typeface="Consolas" panose="020B0609020204030204" pitchFamily="49" charset="0"/>
              </a:rPr>
              <a:t>(12);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tree.insertNode</a:t>
            </a:r>
            <a:r>
              <a:rPr lang="en-US" sz="1400" dirty="0">
                <a:latin typeface="Consolas" panose="020B0609020204030204" pitchFamily="49" charset="0"/>
              </a:rPr>
              <a:t>(9);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"Here are the values in the tree:\n";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tree.showNodesInOrder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"Deleting 8...\n";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tree.remove</a:t>
            </a:r>
            <a:r>
              <a:rPr lang="en-US" sz="1400" dirty="0">
                <a:latin typeface="Consolas" panose="020B0609020204030204" pitchFamily="49" charset="0"/>
              </a:rPr>
              <a:t>(8);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"Deleting 12...\n";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tree.remove</a:t>
            </a:r>
            <a:r>
              <a:rPr lang="en-US" sz="1400" dirty="0">
                <a:latin typeface="Consolas" panose="020B0609020204030204" pitchFamily="49" charset="0"/>
              </a:rPr>
              <a:t>(12);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"Now, here are the nodes:\n";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tree.showNodesInOrder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49</a:t>
            </a:fld>
            <a:endParaRPr lang="en-GB"/>
          </a:p>
        </p:txBody>
      </p:sp>
      <p:sp>
        <p:nvSpPr>
          <p:cNvPr id="6" name="Folded Corner 5"/>
          <p:cNvSpPr/>
          <p:nvPr/>
        </p:nvSpPr>
        <p:spPr>
          <a:xfrm>
            <a:off x="5796136" y="1797059"/>
            <a:ext cx="2591966" cy="4440253"/>
          </a:xfrm>
          <a:prstGeom prst="foldedCorner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endParaRPr lang="en-US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tx1"/>
                </a:solidFill>
                <a:cs typeface="Times New Roman" pitchFamily="18" charset="0"/>
              </a:rPr>
              <a:t>Program Output: 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Inserting nodes.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Here are the values in the tree: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3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5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8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9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12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Deleting 8...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Deleting 12...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Now, here are the nodes: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3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5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3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operations one can perform on a binary search tree</a:t>
            </a:r>
          </a:p>
          <a:p>
            <a:pPr lvl="4"/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Creating</a:t>
            </a:r>
            <a:r>
              <a:rPr lang="en-US" dirty="0"/>
              <a:t> a binary search tree</a:t>
            </a:r>
          </a:p>
          <a:p>
            <a:pPr lvl="4"/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Finding</a:t>
            </a:r>
            <a:r>
              <a:rPr lang="en-US" dirty="0"/>
              <a:t> a node in a binary search tree</a:t>
            </a:r>
          </a:p>
          <a:p>
            <a:pPr lvl="4"/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Inserting</a:t>
            </a:r>
            <a:r>
              <a:rPr lang="en-US" dirty="0"/>
              <a:t> a node into a binary search tree</a:t>
            </a:r>
          </a:p>
          <a:p>
            <a:pPr lvl="4"/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Deleting</a:t>
            </a:r>
            <a:r>
              <a:rPr lang="en-US" dirty="0"/>
              <a:t> a node in a binary search tree</a:t>
            </a:r>
          </a:p>
          <a:p>
            <a:pPr lvl="4"/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Traversing</a:t>
            </a:r>
            <a:r>
              <a:rPr lang="en-US" dirty="0"/>
              <a:t> a binary search tree </a:t>
            </a:r>
          </a:p>
          <a:p>
            <a:endParaRPr lang="en-US" dirty="0"/>
          </a:p>
          <a:p>
            <a:r>
              <a:rPr lang="en-US" dirty="0"/>
              <a:t>In the following, we will examine the algorithms and examples for all of the above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1260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Binary Search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IntBinaryTree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private: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TreeNode</a:t>
            </a:r>
            <a:r>
              <a:rPr lang="en-US" sz="1600" dirty="0">
                <a:latin typeface="Consolas" panose="020B0609020204030204" pitchFamily="49" charset="0"/>
              </a:rPr>
              <a:t> *root;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Pointer to the root of BST</a:t>
            </a: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latin typeface="Consolas" panose="020B0609020204030204" pitchFamily="49" charset="0"/>
              </a:rPr>
              <a:t>destroySubTree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TreeNode</a:t>
            </a:r>
            <a:r>
              <a:rPr lang="en-US" sz="1600" dirty="0">
                <a:latin typeface="Consolas" panose="020B0609020204030204" pitchFamily="49" charset="0"/>
              </a:rPr>
              <a:t> *);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//Recursively delete all tree nodes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latin typeface="Consolas" panose="020B0609020204030204" pitchFamily="49" charset="0"/>
              </a:rPr>
              <a:t>deleteNode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TreeNode</a:t>
            </a:r>
            <a:r>
              <a:rPr lang="en-US" sz="1600" dirty="0">
                <a:latin typeface="Consolas" panose="020B0609020204030204" pitchFamily="49" charset="0"/>
              </a:rPr>
              <a:t> *&amp;);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latin typeface="Consolas" panose="020B0609020204030204" pitchFamily="49" charset="0"/>
              </a:rPr>
              <a:t>makeDeletion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TreeNode</a:t>
            </a:r>
            <a:r>
              <a:rPr lang="en-US" sz="1600" dirty="0">
                <a:latin typeface="Consolas" panose="020B0609020204030204" pitchFamily="49" charset="0"/>
              </a:rPr>
              <a:t> *&amp;);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void 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displayInOrder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TreeNode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 *);</a:t>
            </a:r>
            <a:b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void 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displayPreOrder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TreeNode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 *);</a:t>
            </a:r>
            <a:b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void 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displayPostOrder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TreeNode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 *);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IntBinaryTree</a:t>
            </a:r>
            <a:r>
              <a:rPr lang="en-US" sz="1600" dirty="0">
                <a:latin typeface="Consolas" panose="020B0609020204030204" pitchFamily="49" charset="0"/>
              </a:rPr>
              <a:t>()	          { root = NULL;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~</a:t>
            </a:r>
            <a:r>
              <a:rPr lang="en-US" sz="1600" dirty="0" err="1">
                <a:latin typeface="Consolas" panose="020B0609020204030204" pitchFamily="49" charset="0"/>
              </a:rPr>
              <a:t>IntBinaryTree</a:t>
            </a:r>
            <a:r>
              <a:rPr lang="en-US" sz="1600" dirty="0">
                <a:latin typeface="Consolas" panose="020B0609020204030204" pitchFamily="49" charset="0"/>
              </a:rPr>
              <a:t>()             { </a:t>
            </a:r>
            <a:r>
              <a:rPr lang="en-US" sz="1600" dirty="0" err="1">
                <a:latin typeface="Consolas" panose="020B0609020204030204" pitchFamily="49" charset="0"/>
              </a:rPr>
              <a:t>destroySubTree</a:t>
            </a:r>
            <a:r>
              <a:rPr lang="en-US" sz="1600" dirty="0">
                <a:latin typeface="Consolas" panose="020B0609020204030204" pitchFamily="49" charset="0"/>
              </a:rPr>
              <a:t>(root);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latin typeface="Consolas" panose="020B0609020204030204" pitchFamily="49" charset="0"/>
              </a:rPr>
              <a:t>insertNode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bool find(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void </a:t>
            </a:r>
            <a:r>
              <a:rPr lang="en-US" sz="1600" dirty="0">
                <a:latin typeface="Consolas" panose="020B0609020204030204" pitchFamily="49" charset="0"/>
              </a:rPr>
              <a:t>remove(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);            { </a:t>
            </a:r>
            <a:r>
              <a:rPr lang="en-US" sz="1600" dirty="0" err="1">
                <a:latin typeface="Consolas" panose="020B0609020204030204" pitchFamily="49" charset="0"/>
              </a:rPr>
              <a:t>deleteNode</a:t>
            </a:r>
            <a:r>
              <a:rPr lang="en-US" sz="1600" dirty="0">
                <a:latin typeface="Consolas" panose="020B0609020204030204" pitchFamily="49" charset="0"/>
              </a:rPr>
              <a:t>( </a:t>
            </a:r>
            <a:r>
              <a:rPr lang="en-US" sz="1600" dirty="0" err="1">
                <a:latin typeface="Consolas" panose="020B0609020204030204" pitchFamily="49" charset="0"/>
              </a:rPr>
              <a:t>num</a:t>
            </a:r>
            <a:r>
              <a:rPr lang="en-US" sz="1600" dirty="0">
                <a:latin typeface="Consolas" panose="020B0609020204030204" pitchFamily="49" charset="0"/>
              </a:rPr>
              <a:t>, root);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void 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showNodesInOrder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()      { 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displayInOrder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(root);   }</a:t>
            </a:r>
            <a:b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void 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showNodesPreOrder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()     { 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displayPreOrder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(root);  }</a:t>
            </a:r>
            <a:b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void 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showNodesPostOrder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()    { 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displayPostOrder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(root); }</a:t>
            </a:r>
            <a:b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50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364088" y="2757698"/>
            <a:ext cx="3312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Recursive implementation as discussed in the slides of Tree Traversal chapter.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917481" y="3163263"/>
            <a:ext cx="432048" cy="14452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925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// This program builds a binary tree with 5 nodes.</a:t>
            </a:r>
            <a:b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// The nodes are displayed with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inorder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, preorder, and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postorder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algorithms.</a:t>
            </a:r>
            <a:b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</a:rPr>
              <a:t>iostream.h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#include "</a:t>
            </a:r>
            <a:r>
              <a:rPr lang="en-US" sz="1400" dirty="0" err="1">
                <a:latin typeface="Consolas" panose="020B0609020204030204" pitchFamily="49" charset="0"/>
              </a:rPr>
              <a:t>IntBinaryTree.h</a:t>
            </a:r>
            <a:r>
              <a:rPr lang="en-US" sz="1400" dirty="0">
                <a:latin typeface="Consolas" panose="020B0609020204030204" pitchFamily="49" charset="0"/>
              </a:rPr>
              <a:t>“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void main(void)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IntBinaryTree</a:t>
            </a:r>
            <a:r>
              <a:rPr lang="en-US" sz="1400" dirty="0">
                <a:latin typeface="Consolas" panose="020B0609020204030204" pitchFamily="49" charset="0"/>
              </a:rPr>
              <a:t> tree;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"Inserting nodes.\n";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tree.insertNode</a:t>
            </a:r>
            <a:r>
              <a:rPr lang="en-US" sz="1400" dirty="0">
                <a:latin typeface="Consolas" panose="020B0609020204030204" pitchFamily="49" charset="0"/>
              </a:rPr>
              <a:t>(5);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tree.insertNode</a:t>
            </a:r>
            <a:r>
              <a:rPr lang="en-US" sz="1400" dirty="0">
                <a:latin typeface="Consolas" panose="020B0609020204030204" pitchFamily="49" charset="0"/>
              </a:rPr>
              <a:t>(8);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tree.insertNode</a:t>
            </a:r>
            <a:r>
              <a:rPr lang="en-US" sz="1400" dirty="0">
                <a:latin typeface="Consolas" panose="020B0609020204030204" pitchFamily="49" charset="0"/>
              </a:rPr>
              <a:t>(3);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tree.insertNode</a:t>
            </a:r>
            <a:r>
              <a:rPr lang="en-US" sz="1400" dirty="0">
                <a:latin typeface="Consolas" panose="020B0609020204030204" pitchFamily="49" charset="0"/>
              </a:rPr>
              <a:t>(12);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tree.insertNode</a:t>
            </a:r>
            <a:r>
              <a:rPr lang="en-US" sz="1400" dirty="0">
                <a:latin typeface="Consolas" panose="020B0609020204030204" pitchFamily="49" charset="0"/>
              </a:rPr>
              <a:t>(9);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</a:t>
            </a:r>
            <a:r>
              <a:rPr lang="en-US" sz="1400" dirty="0" err="1">
                <a:latin typeface="Consolas" panose="020B0609020204030204" pitchFamily="49" charset="0"/>
              </a:rPr>
              <a:t>Inorder</a:t>
            </a:r>
            <a:r>
              <a:rPr lang="en-US" sz="1400" dirty="0">
                <a:latin typeface="Consolas" panose="020B0609020204030204" pitchFamily="49" charset="0"/>
              </a:rPr>
              <a:t> traversal:\n";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tree.showNodesInOrder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"\</a:t>
            </a:r>
            <a:r>
              <a:rPr lang="en-US" sz="1400" dirty="0" err="1">
                <a:latin typeface="Consolas" panose="020B0609020204030204" pitchFamily="49" charset="0"/>
              </a:rPr>
              <a:t>nPreorder</a:t>
            </a:r>
            <a:r>
              <a:rPr lang="en-US" sz="1400" dirty="0">
                <a:latin typeface="Consolas" panose="020B0609020204030204" pitchFamily="49" charset="0"/>
              </a:rPr>
              <a:t> traversal:\n";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tree.showNodesPreOrder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"\</a:t>
            </a:r>
            <a:r>
              <a:rPr lang="en-US" sz="1400" dirty="0" err="1">
                <a:latin typeface="Consolas" panose="020B0609020204030204" pitchFamily="49" charset="0"/>
              </a:rPr>
              <a:t>nPostorder</a:t>
            </a:r>
            <a:r>
              <a:rPr lang="en-US" sz="1400" dirty="0">
                <a:latin typeface="Consolas" panose="020B0609020204030204" pitchFamily="49" charset="0"/>
              </a:rPr>
              <a:t> traversal:\n";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tree.showNodesPostOrder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51</a:t>
            </a:fld>
            <a:endParaRPr lang="en-GB"/>
          </a:p>
        </p:txBody>
      </p:sp>
      <p:sp>
        <p:nvSpPr>
          <p:cNvPr id="6" name="Folded Corner 5"/>
          <p:cNvSpPr/>
          <p:nvPr/>
        </p:nvSpPr>
        <p:spPr>
          <a:xfrm>
            <a:off x="6200620" y="188640"/>
            <a:ext cx="2591966" cy="6456477"/>
          </a:xfrm>
          <a:prstGeom prst="foldedCorner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Program output:</a:t>
            </a:r>
          </a:p>
          <a:p>
            <a:r>
              <a:rPr lang="en-US" dirty="0">
                <a:solidFill>
                  <a:schemeClr val="tx1"/>
                </a:solidFill>
              </a:rPr>
              <a:t>Inserting nodes.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Inorder</a:t>
            </a:r>
            <a:r>
              <a:rPr lang="en-US" dirty="0">
                <a:solidFill>
                  <a:schemeClr val="tx1"/>
                </a:solidFill>
              </a:rPr>
              <a:t> traversal: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3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5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8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9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12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Preorder traversal: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5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3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8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12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9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Postorder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traversal: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3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9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12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8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1985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BCE5-E88B-F973-2278-98FAB2D7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BST’s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D24FA-DB31-3028-0AF5-D35FFADEE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E3F02-4897-79DF-C428-156DAB9B55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C1F76-4290-ABBA-0311-99BFB6C704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52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FCC222-2F44-0831-7869-DBAEF702D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66155"/>
            <a:ext cx="7772400" cy="292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712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DA904-F7C7-8F55-3ABD-BD994C996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BST’s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3E83F-3AF0-656F-7F6D-3EA6A2CEC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D006-774D-BCE0-D39F-AC3362E5A0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5599A-1183-D1BF-23F8-CD72B78AEA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14CED5-E9B8-A719-E824-3642EF186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29497"/>
            <a:ext cx="7772400" cy="319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251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577B7-5455-04F5-AEF0-2DFEA3AB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08B6C-3001-3C03-71C0-243898CD3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94B2B-645F-9813-1DE1-3D36868FC7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F8662-4067-EE13-C769-F54E65BBA4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A85315-1B9A-3D5D-6435-797884901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99414"/>
            <a:ext cx="7772400" cy="485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967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865D5-8163-24B5-5CE6-812D5283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Binary Search Tree Given its pre-order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45472-F2FD-61A2-147A-BC900A528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E3012-9F85-EB84-1840-A9510EC8DE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DE6D8-4E5D-C549-C453-589EE6DDEC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BAFCBF-75CF-9865-7B64-B3A46A376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45" y="2680710"/>
            <a:ext cx="8040509" cy="195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005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C4FA-E3D5-54BD-EB57-F1E964C4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Binary Search Tree Given its </a:t>
            </a:r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52497-5F4B-C19B-924E-06DE443F3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a binary tree given its </a:t>
            </a:r>
            <a:r>
              <a:rPr lang="en-US" dirty="0" err="1"/>
              <a:t>postorder</a:t>
            </a:r>
            <a:r>
              <a:rPr lang="en-US" dirty="0"/>
              <a:t> traversal:</a:t>
            </a:r>
          </a:p>
          <a:p>
            <a:r>
              <a:rPr lang="en-AU" b="0" i="0" dirty="0">
                <a:solidFill>
                  <a:srgbClr val="273239"/>
                </a:solidFill>
                <a:effectLst/>
                <a:latin typeface="urw-din"/>
              </a:rPr>
              <a:t>{1, 7, 5, 50, 40, 10}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FFF87-3811-166E-9221-2686E6C71C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2D26C-6876-BCDF-7D01-C3D8BB85A0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7898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3D74-9DF6-0C45-2679-544957656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6428D-6E8A-5B4A-0F03-E0BC3FE6E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 to previous question will be: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FC34E-1CCD-37B0-0B68-9104CBC1BB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A07E8-C566-25D0-A8DF-98E56BFFA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57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6A112A-348B-AD3A-57C5-29FDB9850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2546350"/>
            <a:ext cx="19304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613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B9D3-8481-C32A-5114-A429F89A5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a specific tree be constructed from </a:t>
            </a:r>
            <a:r>
              <a:rPr lang="en-US" dirty="0" err="1"/>
              <a:t>inorder</a:t>
            </a:r>
            <a:r>
              <a:rPr lang="en-US" dirty="0"/>
              <a:t> traversal?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1346-37CF-71D2-1F7F-9CCDD649B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2E5F1-DA9E-8DCC-7C89-18BE2C502C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4CE8E-099A-7EBB-54F7-1888D5A6A2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58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03AD90-B996-DE1A-15E9-D0287ADC7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61797"/>
            <a:ext cx="7772400" cy="313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2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59</a:t>
            </a:fld>
            <a:endParaRPr lang="en-GB"/>
          </a:p>
        </p:txBody>
      </p:sp>
      <p:pic>
        <p:nvPicPr>
          <p:cNvPr id="6" name="Picture 3" descr="MCj038417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8725" y="1412875"/>
            <a:ext cx="3641725" cy="4679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186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class that implements a binary tree to store integer values</a:t>
            </a:r>
          </a:p>
          <a:p>
            <a:pPr lvl="1"/>
            <a:r>
              <a:rPr lang="en-US" dirty="0"/>
              <a:t>A class called </a:t>
            </a:r>
            <a:r>
              <a:rPr lang="en-US" dirty="0" err="1">
                <a:latin typeface="Consolas" panose="020B0609020204030204" pitchFamily="49" charset="0"/>
              </a:rPr>
              <a:t>IntBinaryTree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Node of binary search tree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TreeNode</a:t>
            </a:r>
            <a:endParaRPr lang="en-US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value;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</a:rPr>
              <a:t>TreeNode</a:t>
            </a:r>
            <a:r>
              <a:rPr lang="en-US" dirty="0">
                <a:latin typeface="Consolas" panose="020B0609020204030204" pitchFamily="49" charset="0"/>
              </a:rPr>
              <a:t> *left;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</a:rPr>
              <a:t>TreeNode</a:t>
            </a:r>
            <a:r>
              <a:rPr lang="en-US" dirty="0">
                <a:latin typeface="Consolas" panose="020B0609020204030204" pitchFamily="49" charset="0"/>
              </a:rPr>
              <a:t> *right;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83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BST – Class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IntBinaryTree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private: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TreeNode</a:t>
            </a:r>
            <a:r>
              <a:rPr lang="en-US" sz="1600" dirty="0">
                <a:latin typeface="Consolas" panose="020B0609020204030204" pitchFamily="49" charset="0"/>
              </a:rPr>
              <a:t> *root;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Pointer to the root of BST</a:t>
            </a: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latin typeface="Consolas" panose="020B0609020204030204" pitchFamily="49" charset="0"/>
              </a:rPr>
              <a:t>destroySubTree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TreeNode</a:t>
            </a:r>
            <a:r>
              <a:rPr lang="en-US" sz="1600" dirty="0">
                <a:latin typeface="Consolas" panose="020B0609020204030204" pitchFamily="49" charset="0"/>
              </a:rPr>
              <a:t> *);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//Recursively delete all tree nodes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latin typeface="Consolas" panose="020B0609020204030204" pitchFamily="49" charset="0"/>
              </a:rPr>
              <a:t>deleteNode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TreeNode</a:t>
            </a:r>
            <a:r>
              <a:rPr lang="en-US" sz="1600" dirty="0">
                <a:latin typeface="Consolas" panose="020B0609020204030204" pitchFamily="49" charset="0"/>
              </a:rPr>
              <a:t> *&amp;);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latin typeface="Consolas" panose="020B0609020204030204" pitchFamily="49" charset="0"/>
              </a:rPr>
              <a:t>makeDeletion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TreeNode</a:t>
            </a:r>
            <a:r>
              <a:rPr lang="en-US" sz="1600" dirty="0">
                <a:latin typeface="Consolas" panose="020B0609020204030204" pitchFamily="49" charset="0"/>
              </a:rPr>
              <a:t> *&amp;);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latin typeface="Consolas" panose="020B0609020204030204" pitchFamily="49" charset="0"/>
              </a:rPr>
              <a:t>displayInOrder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TreeNode</a:t>
            </a:r>
            <a:r>
              <a:rPr lang="en-US" sz="1600" dirty="0">
                <a:latin typeface="Consolas" panose="020B0609020204030204" pitchFamily="49" charset="0"/>
              </a:rPr>
              <a:t> *);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latin typeface="Consolas" panose="020B0609020204030204" pitchFamily="49" charset="0"/>
              </a:rPr>
              <a:t>displayPreOrder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TreeNode</a:t>
            </a:r>
            <a:r>
              <a:rPr lang="en-US" sz="1600" dirty="0">
                <a:latin typeface="Consolas" panose="020B0609020204030204" pitchFamily="49" charset="0"/>
              </a:rPr>
              <a:t> *);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latin typeface="Consolas" panose="020B0609020204030204" pitchFamily="49" charset="0"/>
              </a:rPr>
              <a:t>displayPostOrder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TreeNode</a:t>
            </a:r>
            <a:r>
              <a:rPr lang="en-US" sz="1600" dirty="0">
                <a:latin typeface="Consolas" panose="020B0609020204030204" pitchFamily="49" charset="0"/>
              </a:rPr>
              <a:t> *);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IntBinaryTree</a:t>
            </a:r>
            <a:r>
              <a:rPr lang="en-US" sz="1600" dirty="0">
                <a:latin typeface="Consolas" panose="020B0609020204030204" pitchFamily="49" charset="0"/>
              </a:rPr>
              <a:t>()	          { root = NULL;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~</a:t>
            </a:r>
            <a:r>
              <a:rPr lang="en-US" sz="1600" dirty="0" err="1">
                <a:latin typeface="Consolas" panose="020B0609020204030204" pitchFamily="49" charset="0"/>
              </a:rPr>
              <a:t>IntBinaryTree</a:t>
            </a:r>
            <a:r>
              <a:rPr lang="en-US" sz="1600" dirty="0">
                <a:latin typeface="Consolas" panose="020B0609020204030204" pitchFamily="49" charset="0"/>
              </a:rPr>
              <a:t>()             { </a:t>
            </a:r>
            <a:r>
              <a:rPr lang="en-US" sz="1600" dirty="0" err="1">
                <a:latin typeface="Consolas" panose="020B0609020204030204" pitchFamily="49" charset="0"/>
              </a:rPr>
              <a:t>destroySubTree</a:t>
            </a:r>
            <a:r>
              <a:rPr lang="en-US" sz="1600" dirty="0">
                <a:latin typeface="Consolas" panose="020B0609020204030204" pitchFamily="49" charset="0"/>
              </a:rPr>
              <a:t>(root);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latin typeface="Consolas" panose="020B0609020204030204" pitchFamily="49" charset="0"/>
              </a:rPr>
              <a:t>insertNode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bool find(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void remove(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);            { </a:t>
            </a:r>
            <a:r>
              <a:rPr lang="en-US" sz="1600" dirty="0" err="1">
                <a:latin typeface="Consolas" panose="020B0609020204030204" pitchFamily="49" charset="0"/>
              </a:rPr>
              <a:t>deleteNode</a:t>
            </a:r>
            <a:r>
              <a:rPr lang="en-US" sz="1600" dirty="0">
                <a:latin typeface="Consolas" panose="020B0609020204030204" pitchFamily="49" charset="0"/>
              </a:rPr>
              <a:t>( </a:t>
            </a:r>
            <a:r>
              <a:rPr lang="en-US" sz="1600" dirty="0" err="1">
                <a:latin typeface="Consolas" panose="020B0609020204030204" pitchFamily="49" charset="0"/>
              </a:rPr>
              <a:t>num</a:t>
            </a:r>
            <a:r>
              <a:rPr lang="en-US" sz="1600" dirty="0">
                <a:latin typeface="Consolas" panose="020B0609020204030204" pitchFamily="49" charset="0"/>
              </a:rPr>
              <a:t>, root); }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latin typeface="Consolas" panose="020B0609020204030204" pitchFamily="49" charset="0"/>
              </a:rPr>
              <a:t>showNodesInOrder</a:t>
            </a:r>
            <a:r>
              <a:rPr lang="en-US" sz="1600" dirty="0">
                <a:latin typeface="Consolas" panose="020B0609020204030204" pitchFamily="49" charset="0"/>
              </a:rPr>
              <a:t>()      { </a:t>
            </a:r>
            <a:r>
              <a:rPr lang="en-US" sz="1600" dirty="0" err="1">
                <a:latin typeface="Consolas" panose="020B0609020204030204" pitchFamily="49" charset="0"/>
              </a:rPr>
              <a:t>displayInOrder</a:t>
            </a:r>
            <a:r>
              <a:rPr lang="en-US" sz="1600" dirty="0">
                <a:latin typeface="Consolas" panose="020B0609020204030204" pitchFamily="49" charset="0"/>
              </a:rPr>
              <a:t>(root);  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latin typeface="Consolas" panose="020B0609020204030204" pitchFamily="49" charset="0"/>
              </a:rPr>
              <a:t>showNodesPreOrder</a:t>
            </a:r>
            <a:r>
              <a:rPr lang="en-US" sz="1600" dirty="0">
                <a:latin typeface="Consolas" panose="020B0609020204030204" pitchFamily="49" charset="0"/>
              </a:rPr>
              <a:t>()     { </a:t>
            </a:r>
            <a:r>
              <a:rPr lang="en-US" sz="1600" dirty="0" err="1">
                <a:latin typeface="Consolas" panose="020B0609020204030204" pitchFamily="49" charset="0"/>
              </a:rPr>
              <a:t>displayPreOrder</a:t>
            </a:r>
            <a:r>
              <a:rPr lang="en-US" sz="1600" dirty="0">
                <a:latin typeface="Consolas" panose="020B0609020204030204" pitchFamily="49" charset="0"/>
              </a:rPr>
              <a:t>(root); 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latin typeface="Consolas" panose="020B0609020204030204" pitchFamily="49" charset="0"/>
              </a:rPr>
              <a:t>showNodesPostOrder</a:t>
            </a:r>
            <a:r>
              <a:rPr lang="en-US" sz="1600" dirty="0">
                <a:latin typeface="Consolas" panose="020B0609020204030204" pitchFamily="49" charset="0"/>
              </a:rPr>
              <a:t>()    { </a:t>
            </a:r>
            <a:r>
              <a:rPr lang="en-US" sz="1600" dirty="0" err="1">
                <a:latin typeface="Consolas" panose="020B0609020204030204" pitchFamily="49" charset="0"/>
              </a:rPr>
              <a:t>displayPostOrder</a:t>
            </a:r>
            <a:r>
              <a:rPr lang="en-US" sz="1600" dirty="0">
                <a:latin typeface="Consolas" panose="020B0609020204030204" pitchFamily="49" charset="0"/>
              </a:rPr>
              <a:t>(root);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912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Node in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 a BST has the following key property (invariant): </a:t>
            </a:r>
          </a:p>
          <a:p>
            <a:pPr lvl="1"/>
            <a:r>
              <a:rPr lang="en-US" dirty="0"/>
              <a:t>Smaller values in left sub-tree</a:t>
            </a:r>
          </a:p>
          <a:p>
            <a:pPr lvl="1"/>
            <a:r>
              <a:rPr lang="en-US" dirty="0"/>
              <a:t>Larger values in right sub-tree</a:t>
            </a:r>
          </a:p>
          <a:p>
            <a:endParaRPr lang="en-US" dirty="0"/>
          </a:p>
          <a:p>
            <a:r>
              <a:rPr lang="en-US" dirty="0"/>
              <a:t>For example: </a:t>
            </a:r>
            <a:r>
              <a:rPr lang="en-US" dirty="0">
                <a:latin typeface="Consolas" panose="020B0609020204030204" pitchFamily="49" charset="0"/>
              </a:rPr>
              <a:t>find (81)</a:t>
            </a:r>
          </a:p>
          <a:p>
            <a:pPr lvl="1"/>
            <a:r>
              <a:rPr lang="en-US" dirty="0"/>
              <a:t>Returns true if found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6" name="Picture 7" descr="C:\Users\dwharder\Desktop\d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67" y="3645025"/>
            <a:ext cx="8829578" cy="2242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437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Node in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 a BST has the following key property (invariant): </a:t>
            </a:r>
          </a:p>
          <a:p>
            <a:pPr lvl="1"/>
            <a:r>
              <a:rPr lang="en-US" dirty="0"/>
              <a:t>Smaller values in left sub-tree</a:t>
            </a:r>
          </a:p>
          <a:p>
            <a:pPr lvl="1"/>
            <a:r>
              <a:rPr lang="en-US" dirty="0"/>
              <a:t>Larger values in right sub-tree</a:t>
            </a:r>
          </a:p>
          <a:p>
            <a:endParaRPr lang="en-US" dirty="0"/>
          </a:p>
          <a:p>
            <a:r>
              <a:rPr lang="en-US" dirty="0"/>
              <a:t>For example: </a:t>
            </a:r>
            <a:r>
              <a:rPr lang="en-US" dirty="0">
                <a:latin typeface="Consolas" panose="020B0609020204030204" pitchFamily="49" charset="0"/>
              </a:rPr>
              <a:t>find (36)</a:t>
            </a:r>
          </a:p>
          <a:p>
            <a:pPr lvl="1"/>
            <a:r>
              <a:rPr lang="en-US" dirty="0"/>
              <a:t>Returns false if not found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7" name="Picture 8" descr="C:\Users\dwharder\Desktop\d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07" y="3681028"/>
            <a:ext cx="8646971" cy="219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550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13392</TotalTime>
  <Words>3990</Words>
  <Application>Microsoft Macintosh PowerPoint</Application>
  <PresentationFormat>On-screen Show (4:3)</PresentationFormat>
  <Paragraphs>567</Paragraphs>
  <Slides>59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urw-din</vt:lpstr>
      <vt:lpstr>Wingdings</vt:lpstr>
      <vt:lpstr>Arial</vt:lpstr>
      <vt:lpstr>Tahoma</vt:lpstr>
      <vt:lpstr>Consolas</vt:lpstr>
      <vt:lpstr>Default Design</vt:lpstr>
      <vt:lpstr>Data Structures</vt:lpstr>
      <vt:lpstr>Binary Search Tree (BST)</vt:lpstr>
      <vt:lpstr>Binary Search Tree (BST) – Example (1) </vt:lpstr>
      <vt:lpstr>Binary Search Tree (BST) – Example (2)</vt:lpstr>
      <vt:lpstr>BST Operations</vt:lpstr>
      <vt:lpstr>Creating BST</vt:lpstr>
      <vt:lpstr>Creating BST – Class Definition</vt:lpstr>
      <vt:lpstr>Finding a Node in BST</vt:lpstr>
      <vt:lpstr>Finding a Node in BST</vt:lpstr>
      <vt:lpstr>Finding a Node in BST </vt:lpstr>
      <vt:lpstr>Finding a Node in BST </vt:lpstr>
      <vt:lpstr>Finding a Node in BST – Implementation </vt:lpstr>
      <vt:lpstr>Inserting a Node in BST</vt:lpstr>
      <vt:lpstr>Inserting a Node in BST</vt:lpstr>
      <vt:lpstr>Inserting a Node in BST</vt:lpstr>
      <vt:lpstr>Inserting a Node in BST – Algorithm </vt:lpstr>
      <vt:lpstr>Inserting a Node in BST – Example </vt:lpstr>
      <vt:lpstr>Inserting a Node in BST – Implementation</vt:lpstr>
      <vt:lpstr>Inserting a Node in BST – Observation (1) </vt:lpstr>
      <vt:lpstr>Inserting a Node in BST – Observation (2)</vt:lpstr>
      <vt:lpstr>Using BST (1)</vt:lpstr>
      <vt:lpstr>Using BST (2)</vt:lpstr>
      <vt:lpstr>Deleting a Node</vt:lpstr>
      <vt:lpstr>Deleting a Node – Leaf Node</vt:lpstr>
      <vt:lpstr>Deleting a Node – Leaf Node</vt:lpstr>
      <vt:lpstr>Deleting a Node – Leaf Node</vt:lpstr>
      <vt:lpstr>Deleting a Node – Leaf Node</vt:lpstr>
      <vt:lpstr>Deleting a Node – Leaf Node</vt:lpstr>
      <vt:lpstr>Deleting a Node – Node With Child</vt:lpstr>
      <vt:lpstr>Deleting a Node – Node With Child</vt:lpstr>
      <vt:lpstr>Deleting a Node – Node With Child</vt:lpstr>
      <vt:lpstr>Deleting a Node – Node With Child</vt:lpstr>
      <vt:lpstr>Deleting a Node – Node With Two Children</vt:lpstr>
      <vt:lpstr>Deleting a Node – Node With Two Children</vt:lpstr>
      <vt:lpstr>Pointers Review</vt:lpstr>
      <vt:lpstr>Deleting a Node – Implementation </vt:lpstr>
      <vt:lpstr>Deleting a Node – Implementation </vt:lpstr>
      <vt:lpstr>Deleting a Node – Implementation </vt:lpstr>
      <vt:lpstr>Deleting a Node – Node With Two Children</vt:lpstr>
      <vt:lpstr>Deleting a Node Two Children – Better Solution</vt:lpstr>
      <vt:lpstr>Deleting a Node Two Children – Better Solution</vt:lpstr>
      <vt:lpstr>Deleting a Node Two Children – Better Solution</vt:lpstr>
      <vt:lpstr>Deleting a Node Two Children – Better Solution</vt:lpstr>
      <vt:lpstr>Deleting a Node Two Children – Better Solution</vt:lpstr>
      <vt:lpstr>Deleting a Node Two Children – Better Solution</vt:lpstr>
      <vt:lpstr>Deleting a Node Two Children – Better Solution</vt:lpstr>
      <vt:lpstr>Deleting a Node Two Children – Better Solution</vt:lpstr>
      <vt:lpstr>Using BST</vt:lpstr>
      <vt:lpstr>Using BST</vt:lpstr>
      <vt:lpstr>Traversing a Binary Search Tree</vt:lpstr>
      <vt:lpstr>Using BST</vt:lpstr>
      <vt:lpstr>BST’s Practice</vt:lpstr>
      <vt:lpstr>BST’s Practice</vt:lpstr>
      <vt:lpstr>PowerPoint Presentation</vt:lpstr>
      <vt:lpstr>Constructing a Binary Search Tree Given its pre-order traversal</vt:lpstr>
      <vt:lpstr>Constructing a Binary Search Tree Given its postorder traversal</vt:lpstr>
      <vt:lpstr>PowerPoint Presentation</vt:lpstr>
      <vt:lpstr>Can a specific tree be constructed from inorder traversal?</vt:lpstr>
      <vt:lpstr>Any Question So Far?</vt:lpstr>
    </vt:vector>
  </TitlesOfParts>
  <Company>IPVS - Universität Stuttgart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Betriebssysteme</dc:title>
  <dc:creator>koldehbs</dc:creator>
  <cp:lastModifiedBy>Zainab Abaid</cp:lastModifiedBy>
  <cp:revision>2373</cp:revision>
  <cp:lastPrinted>2013-10-17T07:59:38Z</cp:lastPrinted>
  <dcterms:created xsi:type="dcterms:W3CDTF">2007-03-29T10:37:57Z</dcterms:created>
  <dcterms:modified xsi:type="dcterms:W3CDTF">2022-10-19T06:24:22Z</dcterms:modified>
</cp:coreProperties>
</file>