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812" r:id="rId2"/>
    <p:sldId id="820" r:id="rId3"/>
    <p:sldId id="839" r:id="rId4"/>
    <p:sldId id="840" r:id="rId5"/>
    <p:sldId id="841" r:id="rId6"/>
    <p:sldId id="842" r:id="rId7"/>
    <p:sldId id="843" r:id="rId8"/>
    <p:sldId id="844" r:id="rId9"/>
    <p:sldId id="845" r:id="rId10"/>
    <p:sldId id="846" r:id="rId11"/>
    <p:sldId id="847" r:id="rId12"/>
    <p:sldId id="848" r:id="rId13"/>
    <p:sldId id="849" r:id="rId14"/>
    <p:sldId id="850" r:id="rId15"/>
    <p:sldId id="851" r:id="rId16"/>
    <p:sldId id="852" r:id="rId17"/>
    <p:sldId id="853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2" r:id="rId27"/>
    <p:sldId id="863" r:id="rId28"/>
    <p:sldId id="864" r:id="rId29"/>
    <p:sldId id="865" r:id="rId30"/>
    <p:sldId id="866" r:id="rId31"/>
    <p:sldId id="867" r:id="rId32"/>
    <p:sldId id="868" r:id="rId33"/>
    <p:sldId id="869" r:id="rId34"/>
    <p:sldId id="870" r:id="rId35"/>
    <p:sldId id="871" r:id="rId36"/>
    <p:sldId id="872" r:id="rId37"/>
    <p:sldId id="873" r:id="rId38"/>
    <p:sldId id="874" r:id="rId39"/>
    <p:sldId id="875" r:id="rId40"/>
    <p:sldId id="814" r:id="rId41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Tahoma" panose="020B0604030504040204" pitchFamily="34" charset="0"/>
      <p:regular r:id="rId47"/>
      <p:bold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 autoAdjust="0"/>
    <p:restoredTop sz="77641" autoAdjust="0"/>
  </p:normalViewPr>
  <p:slideViewPr>
    <p:cSldViewPr>
      <p:cViewPr varScale="1">
        <p:scale>
          <a:sx n="67" d="100"/>
          <a:sy n="67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92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2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6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class Node 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 smtClean="0"/>
              <a:t>    Node* left;</a:t>
            </a:r>
          </a:p>
          <a:p>
            <a:r>
              <a:rPr lang="en-US" dirty="0" smtClean="0"/>
              <a:t>    Node* right;</a:t>
            </a:r>
          </a:p>
          <a:p>
            <a:r>
              <a:rPr lang="en-US" dirty="0" smtClean="0"/>
              <a:t>    // Val is the key or the value that</a:t>
            </a:r>
          </a:p>
          <a:p>
            <a:r>
              <a:rPr lang="en-US" dirty="0" smtClean="0"/>
              <a:t>    // has to be added to the data part</a:t>
            </a:r>
          </a:p>
          <a:p>
            <a:r>
              <a:rPr lang="en-US" dirty="0" smtClean="0"/>
              <a:t>    Node(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{</a:t>
            </a:r>
          </a:p>
          <a:p>
            <a:r>
              <a:rPr lang="en-US" dirty="0" smtClean="0"/>
              <a:t>        data 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    // Left and right child for node</a:t>
            </a:r>
          </a:p>
          <a:p>
            <a:r>
              <a:rPr lang="en-US" dirty="0" smtClean="0"/>
              <a:t>        // will be initialized to null</a:t>
            </a:r>
          </a:p>
          <a:p>
            <a:r>
              <a:rPr lang="en-US" dirty="0" smtClean="0"/>
              <a:t>        left = NULL;</a:t>
            </a:r>
          </a:p>
          <a:p>
            <a:r>
              <a:rPr lang="en-US" dirty="0" smtClean="0"/>
              <a:t>        right = NULL;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/*create root*/</a:t>
            </a:r>
          </a:p>
          <a:p>
            <a:r>
              <a:rPr lang="en-US" dirty="0" smtClean="0"/>
              <a:t>    Node* root = new Node(1);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/* following is the tree after above statement</a:t>
            </a:r>
          </a:p>
          <a:p>
            <a:r>
              <a:rPr lang="en-US" dirty="0" smtClean="0"/>
              <a:t>    1</a:t>
            </a:r>
          </a:p>
          <a:p>
            <a:r>
              <a:rPr lang="en-US" dirty="0" smtClean="0"/>
              <a:t>    / \</a:t>
            </a:r>
          </a:p>
          <a:p>
            <a:r>
              <a:rPr lang="en-US" dirty="0" smtClean="0"/>
              <a:t>    NULL </a:t>
            </a:r>
            <a:r>
              <a:rPr lang="en-US" dirty="0" err="1" smtClean="0"/>
              <a:t>NULL</a:t>
            </a:r>
            <a:endParaRPr lang="en-US" dirty="0" smtClean="0"/>
          </a:p>
          <a:p>
            <a:r>
              <a:rPr lang="en-US" dirty="0" smtClean="0"/>
              <a:t>    */</a:t>
            </a:r>
          </a:p>
          <a:p>
            <a:r>
              <a:rPr lang="en-US" dirty="0" smtClean="0"/>
              <a:t>    root-&gt;left = new Node(2);</a:t>
            </a:r>
          </a:p>
          <a:p>
            <a:r>
              <a:rPr lang="en-US" dirty="0" smtClean="0"/>
              <a:t>    root-&gt;right = new Node(3);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/* 2 and 3 become left and right children of 1</a:t>
            </a:r>
          </a:p>
          <a:p>
            <a:r>
              <a:rPr lang="en-US" dirty="0" smtClean="0"/>
              <a:t>       1</a:t>
            </a:r>
          </a:p>
          <a:p>
            <a:r>
              <a:rPr lang="en-US" dirty="0" smtClean="0"/>
              <a:t>      / \</a:t>
            </a:r>
          </a:p>
          <a:p>
            <a:r>
              <a:rPr lang="en-US" dirty="0" smtClean="0"/>
              <a:t>     2   3</a:t>
            </a:r>
          </a:p>
          <a:p>
            <a:r>
              <a:rPr lang="en-US" dirty="0" smtClean="0"/>
              <a:t>    / \ / \</a:t>
            </a:r>
          </a:p>
          <a:p>
            <a:r>
              <a:rPr lang="en-US" dirty="0" smtClean="0"/>
              <a:t>    NULL </a:t>
            </a:r>
            <a:r>
              <a:rPr lang="en-US" dirty="0" err="1" smtClean="0"/>
              <a:t>NULL</a:t>
            </a:r>
            <a:r>
              <a:rPr lang="en-US" dirty="0" smtClean="0"/>
              <a:t> </a:t>
            </a:r>
            <a:r>
              <a:rPr lang="en-US" dirty="0" err="1" smtClean="0"/>
              <a:t>NULL</a:t>
            </a:r>
            <a:r>
              <a:rPr lang="en-US" dirty="0" smtClean="0"/>
              <a:t> </a:t>
            </a:r>
            <a:r>
              <a:rPr lang="en-US" dirty="0" err="1" smtClean="0"/>
              <a:t>NULL</a:t>
            </a:r>
            <a:endParaRPr lang="en-US" dirty="0" smtClean="0"/>
          </a:p>
          <a:p>
            <a:r>
              <a:rPr lang="en-US" dirty="0" smtClean="0"/>
              <a:t>    */</a:t>
            </a:r>
          </a:p>
          <a:p>
            <a:r>
              <a:rPr lang="en-US" dirty="0" smtClean="0"/>
              <a:t>    root-&gt;left-&gt;left = new Node(4);</a:t>
            </a:r>
          </a:p>
          <a:p>
            <a:r>
              <a:rPr lang="en-US" dirty="0" smtClean="0"/>
              <a:t>    /* 4 becomes left child of 2</a:t>
            </a:r>
          </a:p>
          <a:p>
            <a:r>
              <a:rPr lang="en-US" dirty="0" smtClean="0"/>
              <a:t>         1</a:t>
            </a:r>
          </a:p>
          <a:p>
            <a:r>
              <a:rPr lang="en-US" dirty="0" smtClean="0"/>
              <a:t>       /   \</a:t>
            </a:r>
          </a:p>
          <a:p>
            <a:r>
              <a:rPr lang="en-US" dirty="0" smtClean="0"/>
              <a:t>      2     3</a:t>
            </a:r>
          </a:p>
          <a:p>
            <a:r>
              <a:rPr lang="en-US" dirty="0" smtClean="0"/>
              <a:t>     / \    / \</a:t>
            </a:r>
          </a:p>
          <a:p>
            <a:r>
              <a:rPr lang="en-US" dirty="0" smtClean="0"/>
              <a:t>    4 NULL </a:t>
            </a:r>
            <a:r>
              <a:rPr lang="en-US" dirty="0" err="1" smtClean="0"/>
              <a:t>NULL</a:t>
            </a:r>
            <a:r>
              <a:rPr lang="en-US" dirty="0" smtClean="0"/>
              <a:t> </a:t>
            </a:r>
            <a:r>
              <a:rPr lang="en-US" dirty="0" err="1" smtClean="0"/>
              <a:t>NULL</a:t>
            </a:r>
            <a:endParaRPr lang="en-US" dirty="0" smtClean="0"/>
          </a:p>
          <a:p>
            <a:r>
              <a:rPr lang="en-US" dirty="0" smtClean="0"/>
              <a:t>    /   \</a:t>
            </a:r>
          </a:p>
          <a:p>
            <a:r>
              <a:rPr lang="en-US" dirty="0" smtClean="0"/>
              <a:t>    NULL </a:t>
            </a:r>
            <a:r>
              <a:rPr lang="en-US" dirty="0" err="1" smtClean="0"/>
              <a:t>NULL</a:t>
            </a:r>
            <a:endParaRPr lang="en-US" dirty="0" smtClean="0"/>
          </a:p>
          <a:p>
            <a:r>
              <a:rPr lang="en-US" dirty="0" smtClean="0"/>
              <a:t>    */</a:t>
            </a:r>
          </a:p>
          <a:p>
            <a:r>
              <a:rPr lang="en-US" dirty="0" smtClean="0"/>
              <a:t>    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74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7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10-Tree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Week10_Lecture1</a:t>
            </a:r>
            <a:endParaRPr lang="en-US" sz="2400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400" b="1" dirty="0" smtClean="0"/>
              <a:t>		</a:t>
            </a:r>
            <a:r>
              <a:rPr lang="de-DE" sz="2400" b="1" dirty="0"/>
              <a:t>	</a:t>
            </a:r>
            <a:r>
              <a:rPr lang="de-DE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Tree Data Structures</a:t>
            </a:r>
          </a:p>
          <a:p>
            <a:pPr marL="97631" indent="0" algn="ctr"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</a:t>
            </a: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96710" y="5726907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09" y="693392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93392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(For Arbitrary Trees)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as much as possible along the branch of each child before going to the next sibling</a:t>
            </a:r>
          </a:p>
          <a:p>
            <a:pPr lvl="1"/>
            <a:r>
              <a:rPr lang="en-US" dirty="0"/>
              <a:t>Nodes along one branch of the tree are traversed before </a:t>
            </a:r>
            <a:r>
              <a:rPr lang="en-US" dirty="0">
                <a:solidFill>
                  <a:srgbClr val="0070C0"/>
                </a:solidFill>
              </a:rPr>
              <a:t>backtracking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Each node</a:t>
            </a:r>
            <a:r>
              <a:rPr lang="en-US" dirty="0"/>
              <a:t> could be </a:t>
            </a:r>
            <a:r>
              <a:rPr lang="en-US" dirty="0">
                <a:solidFill>
                  <a:srgbClr val="0070C0"/>
                </a:solidFill>
              </a:rPr>
              <a:t>visited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multiple times </a:t>
            </a:r>
            <a:r>
              <a:rPr lang="en-US" dirty="0"/>
              <a:t>in such a scheme</a:t>
            </a:r>
          </a:p>
          <a:p>
            <a:pPr lvl="1"/>
            <a:r>
              <a:rPr lang="en-US" dirty="0"/>
              <a:t>The first time the node is approached (before any children)</a:t>
            </a:r>
          </a:p>
          <a:p>
            <a:pPr lvl="1"/>
            <a:r>
              <a:rPr lang="en-US" dirty="0"/>
              <a:t>The last time it is approached (after all children)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32" y="3766761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8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Tree Traversal (Binary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in a binary tree, there are three choices</a:t>
            </a:r>
          </a:p>
          <a:p>
            <a:pPr lvl="1"/>
            <a:r>
              <a:rPr lang="en-US" dirty="0"/>
              <a:t>Visit the node first</a:t>
            </a:r>
          </a:p>
          <a:p>
            <a:pPr lvl="1"/>
            <a:r>
              <a:rPr lang="en-US" dirty="0"/>
              <a:t>Visit one of the subtrees first</a:t>
            </a:r>
          </a:p>
          <a:p>
            <a:pPr lvl="1"/>
            <a:r>
              <a:rPr lang="en-US" dirty="0"/>
              <a:t>Visit both the subtrees first</a:t>
            </a:r>
          </a:p>
          <a:p>
            <a:endParaRPr lang="en-US" dirty="0"/>
          </a:p>
          <a:p>
            <a:r>
              <a:rPr lang="en-US" dirty="0"/>
              <a:t>These choices lead to three commonly used traversals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Inorder</a:t>
            </a:r>
            <a:r>
              <a:rPr lang="en-US" dirty="0">
                <a:solidFill>
                  <a:srgbClr val="0070C0"/>
                </a:solidFill>
              </a:rPr>
              <a:t> traversal: </a:t>
            </a:r>
            <a:r>
              <a:rPr lang="en-US" dirty="0"/>
              <a:t>(Left subtree) 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(Right subtree)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Preorder traversal: visit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(Left subtree)  (Right subtree)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Postorder</a:t>
            </a:r>
            <a:r>
              <a:rPr lang="en-US" dirty="0">
                <a:solidFill>
                  <a:srgbClr val="0070C0"/>
                </a:solidFill>
              </a:rPr>
              <a:t> traversal: </a:t>
            </a:r>
            <a:r>
              <a:rPr lang="en-US" dirty="0"/>
              <a:t>(Left subtree) (Right subtree) 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26" name="Picture 25" descr="in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6104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13862" y="558966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>
                <a:latin typeface="+mn-lt"/>
                <a:cs typeface="Arial" charset="0"/>
              </a:rPr>
              <a:t>A, B, C, D, E, F, G, H, I, J</a:t>
            </a:r>
          </a:p>
        </p:txBody>
      </p:sp>
    </p:spTree>
    <p:extLst>
      <p:ext uri="{BB962C8B-B14F-4D97-AF65-F5344CB8AC3E}">
        <p14:creationId xmlns:p14="http://schemas.microsoft.com/office/powerpoint/2010/main" val="1636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Right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*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 +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(A * B) + [(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*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) + E)</a:t>
            </a:r>
          </a:p>
          <a:p>
            <a:pPr lvl="1"/>
            <a:r>
              <a:rPr lang="en-US" dirty="0"/>
              <a:t>(A * B) + [(C * D) + 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6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traverse_inorder</a:t>
            </a:r>
            <a:r>
              <a:rPr lang="en-US" sz="18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</a:p>
          <a:p>
            <a:pPr lvl="1"/>
            <a:r>
              <a:rPr lang="en-US" dirty="0"/>
              <a:t>+ [ *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 [+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+ ( * AB) [+ *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E]</a:t>
            </a:r>
          </a:p>
          <a:p>
            <a:pPr lvl="1"/>
            <a:r>
              <a:rPr lang="en-US" dirty="0"/>
              <a:t>+*AB + *C D 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4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traverse_preorder</a:t>
            </a:r>
            <a:r>
              <a:rPr lang="en-US" sz="18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4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endParaRPr lang="en-US" u="sng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+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*]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+] +</a:t>
            </a:r>
          </a:p>
          <a:p>
            <a:pPr lvl="1"/>
            <a:r>
              <a:rPr lang="en-US" dirty="0"/>
              <a:t>(AB*)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 E + ]+</a:t>
            </a:r>
          </a:p>
          <a:p>
            <a:pPr lvl="1"/>
            <a:r>
              <a:rPr lang="en-US" dirty="0"/>
              <a:t>(AB*) [C D * E + ]+</a:t>
            </a:r>
          </a:p>
          <a:p>
            <a:pPr lvl="1"/>
            <a:r>
              <a:rPr lang="en-US" dirty="0"/>
              <a:t>AB* C D * E + +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3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traverse_postorder</a:t>
            </a:r>
            <a:r>
              <a:rPr lang="en-US" sz="18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Printing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directory structure presented on the left</a:t>
            </a:r>
          </a:p>
          <a:p>
            <a:pPr lvl="1"/>
            <a:r>
              <a:rPr lang="en-US" dirty="0"/>
              <a:t>Which traversal should be used?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6" descr="C:\Users\dwharder\Desktop\b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89" y="2564904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588" y="2202904"/>
            <a:ext cx="194386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bin/</a:t>
            </a:r>
          </a:p>
          <a:p>
            <a:r>
              <a:rPr lang="en-US" dirty="0">
                <a:latin typeface="Consolas" panose="020B0609020204030204" pitchFamily="49" charset="0"/>
              </a:rPr>
              <a:t>      local/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adm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cron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latin typeface="Consolas" panose="020B0609020204030204" pitchFamily="49" charset="0"/>
              </a:rPr>
              <a:t>      log/</a:t>
            </a:r>
          </a:p>
        </p:txBody>
      </p:sp>
    </p:spTree>
    <p:extLst>
      <p:ext uri="{BB962C8B-B14F-4D97-AF65-F5344CB8AC3E}">
        <p14:creationId xmlns:p14="http://schemas.microsoft.com/office/powerpoint/2010/main" val="25761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Binary </a:t>
            </a:r>
            <a:r>
              <a:rPr lang="de-DE" b="1" dirty="0"/>
              <a:t>Tree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862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Expression Tree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algebraic expression has an inherent tree-like structure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expression tree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binary tree </a:t>
            </a:r>
            <a:r>
              <a:rPr lang="en-US" dirty="0"/>
              <a:t>in which 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parentheses</a:t>
            </a:r>
            <a:r>
              <a:rPr lang="en-US" dirty="0"/>
              <a:t> in the expression </a:t>
            </a:r>
            <a:r>
              <a:rPr lang="en-US" dirty="0">
                <a:solidFill>
                  <a:srgbClr val="0070C0"/>
                </a:solidFill>
              </a:rPr>
              <a:t>do not appear</a:t>
            </a:r>
          </a:p>
          <a:p>
            <a:pPr lvl="2"/>
            <a:r>
              <a:rPr lang="en-US" dirty="0"/>
              <a:t>Tree representation captures the intent of parenthesis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leaves</a:t>
            </a:r>
            <a:r>
              <a:rPr lang="en-US" dirty="0"/>
              <a:t> are the </a:t>
            </a:r>
            <a:r>
              <a:rPr lang="en-US" dirty="0">
                <a:solidFill>
                  <a:srgbClr val="0070C0"/>
                </a:solidFill>
              </a:rPr>
              <a:t>variables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constants</a:t>
            </a:r>
            <a:r>
              <a:rPr lang="en-US" dirty="0"/>
              <a:t> in the expression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non-leaf</a:t>
            </a:r>
            <a:r>
              <a:rPr lang="en-US" dirty="0"/>
              <a:t> nodes are the </a:t>
            </a:r>
            <a:r>
              <a:rPr lang="en-US" dirty="0">
                <a:solidFill>
                  <a:srgbClr val="0070C0"/>
                </a:solidFill>
              </a:rPr>
              <a:t>operators</a:t>
            </a:r>
            <a:r>
              <a:rPr lang="en-US" dirty="0"/>
              <a:t> in the expression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Binary operator </a:t>
            </a:r>
            <a:r>
              <a:rPr lang="en-US" dirty="0"/>
              <a:t>has two non-empty subtrees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Unary operator </a:t>
            </a:r>
            <a:r>
              <a:rPr lang="en-US" dirty="0"/>
              <a:t>has one non-empty subtree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929387" y="4583806"/>
            <a:ext cx="2890763" cy="1725725"/>
            <a:chOff x="2341" y="2207"/>
            <a:chExt cx="1322" cy="99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2341" y="2207"/>
              <a:ext cx="773" cy="455"/>
              <a:chOff x="2245" y="1026"/>
              <a:chExt cx="1088" cy="680"/>
            </a:xfrm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653" y="102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+</a:t>
                </a: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061" y="1434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+mn-lt"/>
                  </a:rPr>
                  <a:t>-</a:t>
                </a:r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2245" y="1434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3</a:t>
                </a:r>
              </a:p>
            </p:txBody>
          </p:sp>
          <p:cxnSp>
            <p:nvCxnSpPr>
              <p:cNvPr id="44" name="AutoShape 66"/>
              <p:cNvCxnSpPr>
                <a:cxnSpLocks noChangeShapeType="1"/>
                <a:stCxn id="41" idx="5"/>
                <a:endCxn id="42" idx="1"/>
              </p:cNvCxnSpPr>
              <p:nvPr/>
            </p:nvCxnSpPr>
            <p:spPr bwMode="auto">
              <a:xfrm>
                <a:off x="2885" y="1258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67"/>
              <p:cNvCxnSpPr>
                <a:cxnSpLocks noChangeShapeType="1"/>
                <a:stCxn id="41" idx="3"/>
                <a:endCxn id="43" idx="7"/>
              </p:cNvCxnSpPr>
              <p:nvPr/>
            </p:nvCxnSpPr>
            <p:spPr bwMode="auto">
              <a:xfrm flipH="1">
                <a:off x="2477" y="1258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70" y="2750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*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789" y="3022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5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81" y="3022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4</a:t>
              </a:r>
            </a:p>
          </p:txBody>
        </p:sp>
        <p:cxnSp>
          <p:nvCxnSpPr>
            <p:cNvPr id="31" name="AutoShape 71"/>
            <p:cNvCxnSpPr>
              <a:cxnSpLocks noChangeShapeType="1"/>
              <a:stCxn id="28" idx="5"/>
              <a:endCxn id="29" idx="1"/>
            </p:cNvCxnSpPr>
            <p:nvPr/>
          </p:nvCxnSpPr>
          <p:spPr bwMode="auto">
            <a:xfrm flipH="1">
              <a:off x="2817" y="2905"/>
              <a:ext cx="1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72"/>
            <p:cNvCxnSpPr>
              <a:cxnSpLocks noChangeShapeType="1"/>
              <a:stCxn id="28" idx="3"/>
              <a:endCxn id="30" idx="7"/>
            </p:cNvCxnSpPr>
            <p:nvPr/>
          </p:nvCxnSpPr>
          <p:spPr bwMode="auto">
            <a:xfrm flipH="1">
              <a:off x="2545" y="2905"/>
              <a:ext cx="15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3016" y="2749"/>
              <a:ext cx="647" cy="454"/>
              <a:chOff x="3322" y="2795"/>
              <a:chExt cx="647" cy="454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3470" y="2795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+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776" y="3067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3322" y="3067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9</a:t>
                </a:r>
              </a:p>
            </p:txBody>
          </p:sp>
          <p:cxnSp>
            <p:nvCxnSpPr>
              <p:cNvPr id="39" name="AutoShape 77"/>
              <p:cNvCxnSpPr>
                <a:cxnSpLocks noChangeShapeType="1"/>
                <a:stCxn id="36" idx="5"/>
                <a:endCxn id="37" idx="1"/>
              </p:cNvCxnSpPr>
              <p:nvPr/>
            </p:nvCxnSpPr>
            <p:spPr bwMode="auto">
              <a:xfrm>
                <a:off x="3635" y="2950"/>
                <a:ext cx="169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78"/>
              <p:cNvCxnSpPr>
                <a:cxnSpLocks noChangeShapeType="1"/>
                <a:stCxn id="36" idx="3"/>
                <a:endCxn id="38" idx="7"/>
              </p:cNvCxnSpPr>
              <p:nvPr/>
            </p:nvCxnSpPr>
            <p:spPr bwMode="auto">
              <a:xfrm flipH="1">
                <a:off x="3487" y="2950"/>
                <a:ext cx="11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4" name="AutoShape 79"/>
            <p:cNvCxnSpPr>
              <a:cxnSpLocks noChangeShapeType="1"/>
              <a:stCxn id="42" idx="3"/>
              <a:endCxn id="28" idx="7"/>
            </p:cNvCxnSpPr>
            <p:nvPr/>
          </p:nvCxnSpPr>
          <p:spPr bwMode="auto">
            <a:xfrm flipH="1">
              <a:off x="2835" y="2632"/>
              <a:ext cx="107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80"/>
            <p:cNvCxnSpPr>
              <a:cxnSpLocks noChangeShapeType="1"/>
              <a:stCxn id="42" idx="5"/>
              <a:endCxn id="36" idx="1"/>
            </p:cNvCxnSpPr>
            <p:nvPr/>
          </p:nvCxnSpPr>
          <p:spPr bwMode="auto">
            <a:xfrm>
              <a:off x="3079" y="2632"/>
              <a:ext cx="11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0115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2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3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(the next symbol in the expression is an operand)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4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5       create a node for the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6 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the reference to the created node onto the stack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7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8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(the next symbol in the expression is a binary operator)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10      create a node for the operator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11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from the stack a reference to an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12      make the operand the right subtree of the operator node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13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 from the stack a reference to an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14      make the operand the left subtree of the operator node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15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the reference to the operator node onto the stack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16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17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to the created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operand </a:t>
            </a:r>
            <a:r>
              <a:rPr lang="en-US" sz="1400" dirty="0">
                <a:latin typeface="Consolas" panose="020B0609020204030204" pitchFamily="49" charset="0"/>
              </a:rPr>
              <a:t>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08325" y="4560245"/>
            <a:ext cx="2611825" cy="167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9551" y="1529898"/>
            <a:ext cx="5837453" cy="139504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8" name="Imag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767" y="4077072"/>
            <a:ext cx="2779912" cy="202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if(the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9" name="Imag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177" y="4103989"/>
            <a:ext cx="3727277" cy="213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9551" y="1529898"/>
            <a:ext cx="5837453" cy="139504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8" name="Imag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972" y="4082504"/>
            <a:ext cx="3837216" cy="215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3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9" name="Imag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4220" y="3501007"/>
            <a:ext cx="4489767" cy="334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Postfix into Expression Tree – Example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(not the end of the expression)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an operand)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 node for the operand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reference to the created node onto the stack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is a binary operator)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create an operator node;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operant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right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latin typeface="Consolas" panose="020B0609020204030204" pitchFamily="49" charset="0"/>
              </a:rPr>
              <a:t> operand from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make the operand the left subtree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latin typeface="Consolas" panose="020B0609020204030204" pitchFamily="49" charset="0"/>
              </a:rPr>
              <a:t> the operator node onto the stack;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>
                <a:solidFill>
                  <a:srgbClr val="0070C0"/>
                </a:solidFill>
              </a:rPr>
              <a:t>a b + c d e + * *</a:t>
            </a:r>
          </a:p>
        </p:txBody>
      </p:sp>
      <p:pic>
        <p:nvPicPr>
          <p:cNvPr id="8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833800"/>
            <a:ext cx="4841431" cy="30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Expression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trees impose a hierarchy on the operations </a:t>
            </a:r>
          </a:p>
          <a:p>
            <a:pPr lvl="1"/>
            <a:r>
              <a:rPr lang="en-US" dirty="0"/>
              <a:t>Terms deeper in the tree get evaluated first</a:t>
            </a:r>
          </a:p>
          <a:p>
            <a:pPr lvl="1"/>
            <a:r>
              <a:rPr lang="en-US" dirty="0"/>
              <a:t>Establish correct precedence of operations without using parentheses</a:t>
            </a:r>
          </a:p>
          <a:p>
            <a:endParaRPr lang="en-US" dirty="0"/>
          </a:p>
          <a:p>
            <a:r>
              <a:rPr lang="en-US" dirty="0"/>
              <a:t>A compiler will read an expression in a language like C++/Java, and transform it into an expression tree</a:t>
            </a:r>
          </a:p>
          <a:p>
            <a:endParaRPr lang="en-US" dirty="0"/>
          </a:p>
          <a:p>
            <a:r>
              <a:rPr lang="en-US" dirty="0"/>
              <a:t>Expression trees can be very useful for:</a:t>
            </a:r>
          </a:p>
          <a:p>
            <a:pPr lvl="1"/>
            <a:r>
              <a:rPr lang="en-US" dirty="0"/>
              <a:t>Evaluation of the expression</a:t>
            </a:r>
          </a:p>
          <a:p>
            <a:pPr lvl="1"/>
            <a:r>
              <a:rPr lang="en-US" dirty="0"/>
              <a:t>Generating correct compiler code to actually compute the expression's value at execution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Linked List Storage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post-order traversal of the tree </a:t>
            </a:r>
          </a:p>
          <a:p>
            <a:pPr lvl="1"/>
            <a:r>
              <a:rPr lang="en-US" dirty="0"/>
              <a:t>Ask each node to evaluate itself</a:t>
            </a:r>
          </a:p>
          <a:p>
            <a:endParaRPr lang="en-US" dirty="0"/>
          </a:p>
          <a:p>
            <a:r>
              <a:rPr lang="en-US" dirty="0"/>
              <a:t>An operand node evaluates itself by just returning its value</a:t>
            </a:r>
          </a:p>
          <a:p>
            <a:endParaRPr lang="en-US" dirty="0"/>
          </a:p>
          <a:p>
            <a:r>
              <a:rPr lang="en-US" dirty="0"/>
              <a:t>An operator node has to apply the operator </a:t>
            </a:r>
          </a:p>
          <a:p>
            <a:pPr lvl="1"/>
            <a:r>
              <a:rPr lang="en-US" dirty="0"/>
              <a:t>To the results of evaluations from its left subtree and right subtree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46750" y="4114800"/>
            <a:ext cx="2406650" cy="2184400"/>
            <a:chOff x="3244" y="2848"/>
            <a:chExt cx="1516" cy="13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48" y="284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+mn-lt"/>
                </a:rPr>
                <a:t>+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244" y="3080"/>
              <a:ext cx="1516" cy="1144"/>
              <a:chOff x="3244" y="2888"/>
              <a:chExt cx="1516" cy="1144"/>
            </a:xfrm>
          </p:grpSpPr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4080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*</a:t>
                </a: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3244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2</a:t>
                </a:r>
              </a:p>
            </p:txBody>
          </p:sp>
          <p:cxnSp>
            <p:nvCxnSpPr>
              <p:cNvPr id="11" name="AutoShape 8"/>
              <p:cNvCxnSpPr>
                <a:cxnSpLocks noChangeShapeType="1"/>
                <a:stCxn id="7" idx="5"/>
                <a:endCxn id="9" idx="1"/>
              </p:cNvCxnSpPr>
              <p:nvPr/>
            </p:nvCxnSpPr>
            <p:spPr bwMode="auto">
              <a:xfrm>
                <a:off x="3880" y="2888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AutoShape 9"/>
              <p:cNvCxnSpPr>
                <a:cxnSpLocks noChangeShapeType="1"/>
                <a:stCxn id="7" idx="3"/>
                <a:endCxn id="10" idx="7"/>
              </p:cNvCxnSpPr>
              <p:nvPr/>
            </p:nvCxnSpPr>
            <p:spPr bwMode="auto">
              <a:xfrm flipH="1">
                <a:off x="3476" y="2888"/>
                <a:ext cx="2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4488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3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672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-</a:t>
                </a:r>
              </a:p>
            </p:txBody>
          </p:sp>
          <p:cxnSp>
            <p:nvCxnSpPr>
              <p:cNvPr id="15" name="AutoShape 16"/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312" y="3272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888" y="3264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403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1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326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5</a:t>
                </a:r>
              </a:p>
            </p:txBody>
          </p:sp>
          <p:cxnSp>
            <p:nvCxnSpPr>
              <p:cNvPr id="19" name="AutoShape 20"/>
              <p:cNvCxnSpPr>
                <a:cxnSpLocks noChangeShapeType="1"/>
                <a:stCxn id="14" idx="5"/>
                <a:endCxn id="17" idx="1"/>
              </p:cNvCxnSpPr>
              <p:nvPr/>
            </p:nvCxnSpPr>
            <p:spPr bwMode="auto">
              <a:xfrm>
                <a:off x="3904" y="3584"/>
                <a:ext cx="170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21"/>
              <p:cNvCxnSpPr>
                <a:cxnSpLocks noChangeShapeType="1"/>
                <a:stCxn id="14" idx="3"/>
                <a:endCxn id="18" idx="7"/>
              </p:cNvCxnSpPr>
              <p:nvPr/>
            </p:nvCxnSpPr>
            <p:spPr bwMode="auto">
              <a:xfrm flipH="1">
                <a:off x="3496" y="3584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53055" y="4687585"/>
            <a:ext cx="4916267" cy="7848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Order of evaluation:             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3       1       2</a:t>
            </a:r>
          </a:p>
          <a:p>
            <a:pPr algn="l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                                       (2 + ((5 – 1) * 3))</a:t>
            </a:r>
          </a:p>
        </p:txBody>
      </p:sp>
    </p:spTree>
    <p:extLst>
      <p:ext uri="{BB962C8B-B14F-4D97-AF65-F5344CB8AC3E}">
        <p14:creationId xmlns:p14="http://schemas.microsoft.com/office/powerpoint/2010/main" val="8552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Tree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Expression: 	  a b + c d e + * *  </a:t>
            </a:r>
          </a:p>
          <a:p>
            <a:pPr marL="0" indent="0">
              <a:buNone/>
            </a:pPr>
            <a:r>
              <a:rPr lang="pt-BR" dirty="0"/>
              <a:t>	             1 2 + 3 4 5 + * *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5472608" cy="341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1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Tree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evaluate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ExpressionTree</a:t>
            </a:r>
            <a:r>
              <a:rPr lang="en-US" sz="1800" dirty="0">
                <a:latin typeface="Consolas" panose="020B0609020204030204" pitchFamily="49" charset="0"/>
              </a:rPr>
              <a:t> t){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2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(t is a leaf)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3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value of t's operand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4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5        operator =  </a:t>
            </a:r>
            <a:r>
              <a:rPr lang="en-US" sz="1800" dirty="0" err="1">
                <a:latin typeface="Consolas" panose="020B0609020204030204" pitchFamily="49" charset="0"/>
              </a:rPr>
              <a:t>t.element</a:t>
            </a:r>
            <a:r>
              <a:rPr lang="en-US" sz="18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6        operand1 = evaluate(</a:t>
            </a:r>
            <a:r>
              <a:rPr lang="en-US" sz="1800" dirty="0" err="1">
                <a:latin typeface="Consolas" panose="020B0609020204030204" pitchFamily="49" charset="0"/>
              </a:rPr>
              <a:t>t.left</a:t>
            </a:r>
            <a:r>
              <a:rPr lang="en-US" sz="1800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7        operand2 = evaluate(</a:t>
            </a:r>
            <a:r>
              <a:rPr lang="en-US" sz="1800" dirty="0" err="1">
                <a:latin typeface="Consolas" panose="020B0609020204030204" pitchFamily="49" charset="0"/>
              </a:rPr>
              <a:t>t.right</a:t>
            </a:r>
            <a:r>
              <a:rPr lang="en-US" sz="1800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8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applyOperator</a:t>
            </a:r>
            <a:r>
              <a:rPr lang="en-US" sz="1800" dirty="0">
                <a:latin typeface="Consolas" panose="020B0609020204030204" pitchFamily="49" charset="0"/>
              </a:rPr>
              <a:t>(operand1, operator, operand2)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9 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10 }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3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Section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Preorder,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3082280" y="3680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3615680" y="2918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4225280" y="2156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5444480" y="4442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F</a:t>
            </a: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4911080" y="3833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4301480" y="3452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34880" y="4518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G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149080" y="4061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2625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3234680" y="5357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3768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58" name="Line 29"/>
          <p:cNvSpPr>
            <a:spLocks noChangeShapeType="1"/>
          </p:cNvSpPr>
          <p:nvPr/>
        </p:nvSpPr>
        <p:spPr bwMode="auto">
          <a:xfrm flipH="1">
            <a:off x="3844280" y="2461431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 flipH="1">
            <a:off x="3310880" y="3223431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 flipH="1">
            <a:off x="2853680" y="4061631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2853680" y="49760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3387080" y="3985431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4072880" y="48998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>
            <a:off x="3996680" y="3223431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flipH="1">
            <a:off x="4987280" y="42140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5292080" y="413783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1"/>
          <p:cNvSpPr>
            <a:spLocks noChangeShapeType="1"/>
          </p:cNvSpPr>
          <p:nvPr/>
        </p:nvSpPr>
        <p:spPr bwMode="auto">
          <a:xfrm>
            <a:off x="4682480" y="375683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2"/>
          <p:cNvSpPr>
            <a:spLocks noChangeShapeType="1"/>
          </p:cNvSpPr>
          <p:nvPr/>
        </p:nvSpPr>
        <p:spPr bwMode="auto">
          <a:xfrm flipH="1">
            <a:off x="4301480" y="37568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43"/>
          <p:cNvSpPr>
            <a:spLocks noChangeArrowheads="1"/>
          </p:cNvSpPr>
          <p:nvPr/>
        </p:nvSpPr>
        <p:spPr bwMode="auto">
          <a:xfrm>
            <a:off x="4453880" y="5280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922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Section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preorder,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082280" y="3680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615680" y="2918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225280" y="2156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444480" y="4442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F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11080" y="3833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01480" y="3452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4834880" y="4518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4149080" y="40616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2625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</a:t>
            </a: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3234680" y="5357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3768080" y="45950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3844280" y="2461431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>
            <a:off x="3310880" y="3223431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H="1">
            <a:off x="2853680" y="4061631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2853680" y="49760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3387080" y="3985431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4072880" y="489983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996680" y="3223431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4987280" y="42140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5292080" y="413783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4682480" y="3756831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4301480" y="3756831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4453880" y="528083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286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Section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preorder,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174504" y="3026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707904" y="2264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536704" y="3788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F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003304" y="3178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93704" y="2797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Z</a:t>
            </a: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4927104" y="38646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4241304" y="34074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2717304" y="3940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</a:t>
            </a: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3326904" y="4702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3860304" y="39408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L</a:t>
            </a: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>
            <a:off x="3403104" y="2569232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H="1">
            <a:off x="2945904" y="3407432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2945904" y="4321832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3479304" y="333123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4165104" y="4245632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088904" y="256923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5079504" y="3559832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5384304" y="34836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4774704" y="3102632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4393704" y="3102632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4546104" y="462663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>
            <a:off x="2496426" y="4283732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2284512" y="48144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89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of a node at index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stored at indices </a:t>
            </a:r>
            <a:r>
              <a:rPr lang="en-US" dirty="0">
                <a:latin typeface="Consolas" panose="020B0609020204030204" pitchFamily="49" charset="0"/>
              </a:rPr>
              <a:t>2n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2n + 1 </a:t>
            </a:r>
          </a:p>
          <a:p>
            <a:pPr lvl="1"/>
            <a:r>
              <a:rPr lang="en-US" dirty="0"/>
              <a:t>If array index starts at 1</a:t>
            </a:r>
          </a:p>
          <a:p>
            <a:r>
              <a:rPr lang="en-US" dirty="0"/>
              <a:t>Unused nodes in tree represented by a predefined bit pattern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1655468" y="2480469"/>
            <a:ext cx="2033587" cy="4276725"/>
            <a:chOff x="1885777" y="2420888"/>
            <a:chExt cx="2033587" cy="4276725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347864" y="2420888"/>
              <a:ext cx="571500" cy="569912"/>
              <a:chOff x="1389" y="1133"/>
              <a:chExt cx="360" cy="359"/>
            </a:xfrm>
          </p:grpSpPr>
          <p:sp>
            <p:nvSpPr>
              <p:cNvPr id="7" name="Oval 29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Rectangle 30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844713" y="3359100"/>
              <a:ext cx="571500" cy="569913"/>
              <a:chOff x="1004" y="1702"/>
              <a:chExt cx="360" cy="359"/>
            </a:xfrm>
          </p:grpSpPr>
          <p:sp>
            <p:nvSpPr>
              <p:cNvPr id="10" name="Oval 32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>
              <a:off x="3188024" y="2905075"/>
              <a:ext cx="269378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885777" y="6127700"/>
              <a:ext cx="571500" cy="569913"/>
              <a:chOff x="468" y="3468"/>
              <a:chExt cx="360" cy="359"/>
            </a:xfrm>
          </p:grpSpPr>
          <p:sp>
            <p:nvSpPr>
              <p:cNvPr id="14" name="Oval 36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</a:p>
            </p:txBody>
          </p:sp>
        </p:grp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H="1">
              <a:off x="2098502" y="5672088"/>
              <a:ext cx="227013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2528714" y="4256038"/>
              <a:ext cx="571500" cy="569912"/>
              <a:chOff x="873" y="2289"/>
              <a:chExt cx="360" cy="359"/>
            </a:xfrm>
          </p:grpSpPr>
          <p:sp>
            <p:nvSpPr>
              <p:cNvPr id="18" name="Oval 40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2171527" y="5121225"/>
              <a:ext cx="571500" cy="569913"/>
              <a:chOff x="648" y="2834"/>
              <a:chExt cx="360" cy="359"/>
            </a:xfrm>
          </p:grpSpPr>
          <p:sp>
            <p:nvSpPr>
              <p:cNvPr id="21" name="Oval 43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</a:p>
            </p:txBody>
          </p:sp>
        </p:grp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>
              <a:off x="2793827" y="3927425"/>
              <a:ext cx="184150" cy="325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2506488" y="4824362"/>
              <a:ext cx="146051" cy="314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46116" y="2296109"/>
            <a:ext cx="1607050" cy="4561891"/>
            <a:chOff x="5863855" y="2173492"/>
            <a:chExt cx="1607050" cy="456189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6610480" y="2210005"/>
              <a:ext cx="854075" cy="4459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6604130" y="2659267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6604130" y="3051380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6604130" y="3441905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6604130" y="3849892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6604130" y="4243592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6604130" y="4632530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6604130" y="5023055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6620005" y="6235538"/>
              <a:ext cx="849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6783518" y="2173492"/>
              <a:ext cx="437620" cy="4561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  <a:p>
              <a:pPr algn="ctr"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604130" y="5413580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6604130" y="5804105"/>
              <a:ext cx="866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863855" y="2173492"/>
              <a:ext cx="759823" cy="4561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[2]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[3]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[4]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[5]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[6]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[7]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[8]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[9]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  <a:p>
              <a:pPr eaLnBrk="0" hangingPunct="0">
                <a:lnSpc>
                  <a:spcPct val="110000"/>
                </a:lnSpc>
              </a:pPr>
              <a:r>
                <a:rPr kumimoji="1" lang="en-US" altLang="zh-TW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46388" y="5531367"/>
            <a:ext cx="406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8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64" y="2564904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9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2936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8502" y="5644827"/>
            <a:ext cx="406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A, B, C, D, E, F, G, H, I, J, K, L, M</a:t>
            </a:r>
          </a:p>
        </p:txBody>
      </p:sp>
    </p:spTree>
    <p:extLst>
      <p:ext uri="{BB962C8B-B14F-4D97-AF65-F5344CB8AC3E}">
        <p14:creationId xmlns:p14="http://schemas.microsoft.com/office/powerpoint/2010/main" val="17095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a binary tree by using a class which:</a:t>
            </a:r>
          </a:p>
          <a:p>
            <a:pPr lvl="1"/>
            <a:r>
              <a:rPr lang="en-US" dirty="0"/>
              <a:t>Stores an element</a:t>
            </a:r>
          </a:p>
          <a:p>
            <a:pPr lvl="1"/>
            <a:r>
              <a:rPr lang="en-US" dirty="0"/>
              <a:t>A left child pointer (pointer to first child)</a:t>
            </a:r>
          </a:p>
          <a:p>
            <a:pPr lvl="1"/>
            <a:r>
              <a:rPr lang="en-US" dirty="0"/>
              <a:t>A right child pointer (pointer to second child)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root pointer </a:t>
            </a:r>
            <a:r>
              <a:rPr lang="en-US" sz="2000" dirty="0"/>
              <a:t>points to the root node</a:t>
            </a:r>
          </a:p>
          <a:p>
            <a:pPr lvl="1"/>
            <a:r>
              <a:rPr lang="en-US" sz="2000" dirty="0"/>
              <a:t>Follow pointers to find every other element in the tree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Leaf nodes </a:t>
            </a:r>
            <a:r>
              <a:rPr lang="en-US" sz="2000" dirty="0"/>
              <a:t>have </a:t>
            </a:r>
            <a:r>
              <a:rPr lang="en-US" sz="2000" dirty="0" err="1">
                <a:latin typeface="Consolas" panose="020B0609020204030204" pitchFamily="49" charset="0"/>
              </a:rPr>
              <a:t>LeftChild</a:t>
            </a:r>
            <a:r>
              <a:rPr lang="en-US" sz="2000" dirty="0"/>
              <a:t> and </a:t>
            </a:r>
            <a:r>
              <a:rPr lang="en-US" sz="2000" dirty="0" err="1">
                <a:latin typeface="Consolas" panose="020B0609020204030204" pitchFamily="49" charset="0"/>
              </a:rPr>
              <a:t>RightChild</a:t>
            </a:r>
            <a:r>
              <a:rPr lang="en-US" sz="2000" dirty="0"/>
              <a:t> pointers set to </a:t>
            </a:r>
            <a:r>
              <a:rPr lang="en-US" sz="2000" dirty="0"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95736" y="2852936"/>
            <a:ext cx="4176464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Node{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Type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Node *</a:t>
            </a:r>
            <a:r>
              <a:rPr lang="en-US" dirty="0" err="1">
                <a:latin typeface="Consolas" panose="020B0609020204030204" pitchFamily="49" charset="0"/>
              </a:rPr>
              <a:t>LeftChild</a:t>
            </a:r>
            <a:r>
              <a:rPr lang="en-US" dirty="0">
                <a:latin typeface="Consolas" panose="020B0609020204030204" pitchFamily="49" charset="0"/>
              </a:rPr>
              <a:t>,*</a:t>
            </a:r>
            <a:r>
              <a:rPr lang="en-US" dirty="0" err="1">
                <a:latin typeface="Consolas" panose="020B0609020204030204" pitchFamily="49" charset="0"/>
              </a:rPr>
              <a:t>RightChild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574" y="1966673"/>
            <a:ext cx="6096851" cy="34294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495300" y="1550563"/>
            <a:ext cx="8153400" cy="4725988"/>
            <a:chOff x="288" y="1056"/>
            <a:chExt cx="5136" cy="2977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6" name="Oval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8" name="Oval 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9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a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80" name="Rectangle 1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4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b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6" name="Oval 2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8" name="Oval 2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c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3" name="Oval 2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4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d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e</a:t>
                </a:r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4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g</a:t>
                </a:r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55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h</a:t>
                </a:r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4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i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45" name="Rectangle 5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l</a:t>
                </a:r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Oval 6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2" name="Rectangle 6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Oval 6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f</a:t>
                </a:r>
              </a:p>
            </p:txBody>
          </p:sp>
        </p:grp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Oval 6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Rectangle 6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Oval 7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j</a:t>
                </a:r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30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k</a:t>
                </a:r>
              </a:p>
            </p:txBody>
          </p:sp>
        </p:grp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903144" y="1052736"/>
            <a:ext cx="150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pointer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462324" y="1265763"/>
            <a:ext cx="446845" cy="233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Tree Traversal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traverse </a:t>
            </a:r>
            <a:r>
              <a:rPr lang="en-US" dirty="0"/>
              <a:t>(or </a:t>
            </a:r>
            <a:r>
              <a:rPr lang="en-US" dirty="0">
                <a:solidFill>
                  <a:srgbClr val="0070C0"/>
                </a:solidFill>
              </a:rPr>
              <a:t>walk</a:t>
            </a:r>
            <a:r>
              <a:rPr lang="en-US" dirty="0"/>
              <a:t>) the tree is to visit each node in the tree exactly once</a:t>
            </a:r>
          </a:p>
          <a:p>
            <a:pPr lvl="1"/>
            <a:r>
              <a:rPr lang="en-US" dirty="0"/>
              <a:t>Traversal must start at the root node </a:t>
            </a:r>
          </a:p>
          <a:p>
            <a:pPr lvl="2"/>
            <a:r>
              <a:rPr lang="en-US" dirty="0"/>
              <a:t>There is a pointer to the root node of the binary tree</a:t>
            </a:r>
          </a:p>
          <a:p>
            <a:endParaRPr lang="en-US" dirty="0"/>
          </a:p>
          <a:p>
            <a:r>
              <a:rPr lang="en-US" dirty="0"/>
              <a:t>Two types of traversals</a:t>
            </a:r>
          </a:p>
          <a:p>
            <a:pPr lvl="1"/>
            <a:r>
              <a:rPr lang="en-US" dirty="0"/>
              <a:t>Breadth-First Traversal </a:t>
            </a:r>
          </a:p>
          <a:p>
            <a:pPr lvl="1"/>
            <a:r>
              <a:rPr lang="en-US" dirty="0"/>
              <a:t>Depth-First Traversal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(For Arbitrary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at a given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are traversed before nodes at </a:t>
            </a:r>
            <a:r>
              <a:rPr lang="en-US" dirty="0">
                <a:latin typeface="Consolas" panose="020B0609020204030204" pitchFamily="49" charset="0"/>
              </a:rPr>
              <a:t>d+1</a:t>
            </a:r>
          </a:p>
          <a:p>
            <a:r>
              <a:rPr lang="en-US" dirty="0"/>
              <a:t>Can be implemented using a queue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Order:  A B H C D G I E F J 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66" y="2204864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4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queue and push the root node onto the queue</a:t>
            </a:r>
          </a:p>
          <a:p>
            <a:r>
              <a:rPr lang="en-US" dirty="0"/>
              <a:t>While the queue is not empty: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/>
              <a:t>all children </a:t>
            </a:r>
            <a:r>
              <a:rPr lang="en-US" dirty="0"/>
              <a:t>of the front node onto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the front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11-Tree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96952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2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27710</TotalTime>
  <Words>2333</Words>
  <Application>Microsoft Office PowerPoint</Application>
  <PresentationFormat>On-screen Show (4:3)</PresentationFormat>
  <Paragraphs>640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Wingdings</vt:lpstr>
      <vt:lpstr>Tahoma</vt:lpstr>
      <vt:lpstr>Consolas</vt:lpstr>
      <vt:lpstr>Arial</vt:lpstr>
      <vt:lpstr>Times New Roman</vt:lpstr>
      <vt:lpstr>Default Design</vt:lpstr>
      <vt:lpstr>Data Structures</vt:lpstr>
      <vt:lpstr>Data Structures</vt:lpstr>
      <vt:lpstr>PowerPoint Presentation</vt:lpstr>
      <vt:lpstr>As Linked List Structure (1) </vt:lpstr>
      <vt:lpstr>As Linked List Structure: Example</vt:lpstr>
      <vt:lpstr>PowerPoint Presentation</vt:lpstr>
      <vt:lpstr>Tree Traversal</vt:lpstr>
      <vt:lpstr>Breadth-First Traversal (For Arbitrary Trees)</vt:lpstr>
      <vt:lpstr>Breadth-First Traversal – Implementation </vt:lpstr>
      <vt:lpstr>Depth-First Traversal (For Arbitrary Trees) </vt:lpstr>
      <vt:lpstr>Depth-First Tree Traversal (Binary Trees)</vt:lpstr>
      <vt:lpstr>Inorder Traversal</vt:lpstr>
      <vt:lpstr>Inorder Traversal</vt:lpstr>
      <vt:lpstr>Inorder Traversal – Implementation </vt:lpstr>
      <vt:lpstr>Preorder Traversal</vt:lpstr>
      <vt:lpstr>Preorder Traversal – Implementation </vt:lpstr>
      <vt:lpstr>Postorder Traversal</vt:lpstr>
      <vt:lpstr>Postorder Traversal – Implementation </vt:lpstr>
      <vt:lpstr>Example: Printing a Directory Hierarchy</vt:lpstr>
      <vt:lpstr>PowerPoint Presentation</vt:lpstr>
      <vt:lpstr>Expression Tree</vt:lpstr>
      <vt:lpstr>Convert Postfix into Expression Tree – Algorithm </vt:lpstr>
      <vt:lpstr>Convert Postfix into Expression Tree – Example (1)</vt:lpstr>
      <vt:lpstr>Convert Postfix into Expression Tree – Example (2)</vt:lpstr>
      <vt:lpstr>Convert Postfix into Expression Tree – Example (3)</vt:lpstr>
      <vt:lpstr>Convert Postfix into Expression Tree – Example (4)</vt:lpstr>
      <vt:lpstr>Convert Postfix into Expression Tree – Example (5)</vt:lpstr>
      <vt:lpstr>Convert Postfix into Expression Tree – Example (6)</vt:lpstr>
      <vt:lpstr>Why Expression Tree?</vt:lpstr>
      <vt:lpstr>Evaluating an Expression Tree</vt:lpstr>
      <vt:lpstr>Evaluating an Expression Tree – Example </vt:lpstr>
      <vt:lpstr>Evaluating an Expression Tree - Implementation</vt:lpstr>
      <vt:lpstr>Any Question So Far?</vt:lpstr>
      <vt:lpstr>Quiz – Section A</vt:lpstr>
      <vt:lpstr>Quiz – Section B</vt:lpstr>
      <vt:lpstr>Quiz – Section C</vt:lpstr>
      <vt:lpstr>Array-based Structure (2)</vt:lpstr>
      <vt:lpstr>Postorder Traversal</vt:lpstr>
      <vt:lpstr>Preorder Traversal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2271</cp:revision>
  <cp:lastPrinted>2013-10-17T07:59:38Z</cp:lastPrinted>
  <dcterms:created xsi:type="dcterms:W3CDTF">2007-03-29T10:37:57Z</dcterms:created>
  <dcterms:modified xsi:type="dcterms:W3CDTF">2023-10-24T08:10:24Z</dcterms:modified>
</cp:coreProperties>
</file>