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3"/>
  </p:notesMasterIdLst>
  <p:sldIdLst>
    <p:sldId id="979" r:id="rId2"/>
    <p:sldId id="256" r:id="rId3"/>
    <p:sldId id="978" r:id="rId4"/>
    <p:sldId id="864" r:id="rId5"/>
    <p:sldId id="871" r:id="rId6"/>
    <p:sldId id="865" r:id="rId7"/>
    <p:sldId id="866" r:id="rId8"/>
    <p:sldId id="867" r:id="rId9"/>
    <p:sldId id="872" r:id="rId10"/>
    <p:sldId id="878" r:id="rId11"/>
    <p:sldId id="868" r:id="rId12"/>
    <p:sldId id="869" r:id="rId13"/>
    <p:sldId id="870" r:id="rId14"/>
    <p:sldId id="873" r:id="rId15"/>
    <p:sldId id="874" r:id="rId16"/>
    <p:sldId id="876" r:id="rId17"/>
    <p:sldId id="877" r:id="rId18"/>
    <p:sldId id="974" r:id="rId19"/>
    <p:sldId id="880" r:id="rId20"/>
    <p:sldId id="886" r:id="rId21"/>
    <p:sldId id="881" r:id="rId22"/>
    <p:sldId id="882" r:id="rId23"/>
    <p:sldId id="883" r:id="rId24"/>
    <p:sldId id="884" r:id="rId25"/>
    <p:sldId id="910" r:id="rId26"/>
    <p:sldId id="885" r:id="rId27"/>
    <p:sldId id="887" r:id="rId28"/>
    <p:sldId id="894" r:id="rId29"/>
    <p:sldId id="895" r:id="rId30"/>
    <p:sldId id="896" r:id="rId31"/>
    <p:sldId id="897" r:id="rId32"/>
    <p:sldId id="906" r:id="rId33"/>
    <p:sldId id="912" r:id="rId34"/>
    <p:sldId id="888" r:id="rId35"/>
    <p:sldId id="889" r:id="rId36"/>
    <p:sldId id="898" r:id="rId37"/>
    <p:sldId id="907" r:id="rId38"/>
    <p:sldId id="914" r:id="rId39"/>
    <p:sldId id="890" r:id="rId40"/>
    <p:sldId id="899" r:id="rId41"/>
    <p:sldId id="918" r:id="rId42"/>
    <p:sldId id="915" r:id="rId43"/>
    <p:sldId id="916" r:id="rId44"/>
    <p:sldId id="891" r:id="rId45"/>
    <p:sldId id="900" r:id="rId46"/>
    <p:sldId id="909" r:id="rId47"/>
    <p:sldId id="917" r:id="rId48"/>
    <p:sldId id="902" r:id="rId49"/>
    <p:sldId id="904" r:id="rId50"/>
    <p:sldId id="919" r:id="rId51"/>
    <p:sldId id="982" r:id="rId52"/>
    <p:sldId id="920" r:id="rId53"/>
    <p:sldId id="921" r:id="rId54"/>
    <p:sldId id="922" r:id="rId55"/>
    <p:sldId id="923" r:id="rId56"/>
    <p:sldId id="924" r:id="rId57"/>
    <p:sldId id="925" r:id="rId58"/>
    <p:sldId id="926" r:id="rId59"/>
    <p:sldId id="927" r:id="rId60"/>
    <p:sldId id="928" r:id="rId61"/>
    <p:sldId id="981" r:id="rId6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ＭＳ Ｐゴシック" panose="020B0600070205080204" pitchFamily="34" charset="-128"/>
      <p:regular r:id="rId68"/>
    </p:embeddedFont>
    <p:embeddedFont>
      <p:font typeface="Tahoma" panose="020B0604030504040204" pitchFamily="34" charset="0"/>
      <p:regular r:id="rId69"/>
      <p:bold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宋体" panose="02010600030101010101" pitchFamily="2" charset="-122"/>
      <p:regular r:id="rId7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FF"/>
    <a:srgbClr val="FFCCFF"/>
    <a:srgbClr val="FF99FF"/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76022" autoAdjust="0"/>
  </p:normalViewPr>
  <p:slideViewPr>
    <p:cSldViewPr>
      <p:cViewPr varScale="1">
        <p:scale>
          <a:sx n="66" d="100"/>
          <a:sy n="66" d="100"/>
        </p:scale>
        <p:origin x="2016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03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58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3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3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2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8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1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5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5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 Rotation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First right then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4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 Rotation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First right </a:t>
            </a:r>
            <a:r>
              <a:rPr lang="en-US" baseline="0">
                <a:sym typeface="Wingdings" panose="05000000000000000000" pitchFamily="2" charset="2"/>
              </a:rPr>
              <a:t>then left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8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sertion-in-an-avl-tre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/bs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Week11_Lecture2</a:t>
            </a:r>
          </a:p>
          <a:p>
            <a:pPr marL="9763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400" b="1" dirty="0" smtClean="0"/>
              <a:t>		</a:t>
            </a:r>
            <a:r>
              <a:rPr lang="de-DE" sz="2400" b="1" dirty="0"/>
              <a:t>	</a:t>
            </a:r>
            <a:r>
              <a:rPr lang="de-DE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Tree Data Structures</a:t>
            </a:r>
          </a:p>
          <a:p>
            <a:pPr marL="97631" indent="0" algn="ctr"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</a:t>
            </a: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9264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1226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52623" y="2811728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10456" y="35306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65923" y="2249427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15" name="AutoShape 1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10" idx="5"/>
            <a:endCxn id="14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/>
          <p:cNvCxnSpPr>
            <a:cxnSpLocks noChangeShapeType="1"/>
            <a:stCxn id="11" idx="3"/>
            <a:endCxn id="12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762218" y="5144590"/>
            <a:ext cx="3100208" cy="101566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eight of node =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</a:p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alance factor =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0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</a:t>
            </a:r>
            <a:r>
              <a:rPr lang="en-US" sz="2000" baseline="-25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</a:p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mpty height  =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endParaRPr lang="en-US" sz="2000" baseline="-25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4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26" name="AutoShape 47"/>
          <p:cNvCxnSpPr>
            <a:cxnSpLocks noChangeShapeType="1"/>
            <a:stCxn id="21" idx="3"/>
            <a:endCxn id="22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8"/>
          <p:cNvCxnSpPr>
            <a:cxnSpLocks noChangeShapeType="1"/>
            <a:stCxn id="21" idx="5"/>
            <a:endCxn id="23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49"/>
          <p:cNvCxnSpPr>
            <a:cxnSpLocks noChangeShapeType="1"/>
            <a:stCxn id="22" idx="3"/>
            <a:endCxn id="24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50"/>
          <p:cNvCxnSpPr>
            <a:cxnSpLocks noChangeShapeType="1"/>
            <a:stCxn id="22" idx="5"/>
            <a:endCxn id="25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cxnSp>
        <p:nvCxnSpPr>
          <p:cNvPr id="31" name="AutoShape 54"/>
          <p:cNvCxnSpPr>
            <a:cxnSpLocks noChangeShapeType="1"/>
            <a:stCxn id="23" idx="3"/>
            <a:endCxn id="30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5994261" y="4390965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3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cxnSp>
        <p:nvCxnSpPr>
          <p:cNvPr id="34" name="AutoShape 60"/>
          <p:cNvCxnSpPr>
            <a:cxnSpLocks noChangeShapeType="1"/>
            <a:stCxn id="12" idx="3"/>
            <a:endCxn id="33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AutoShape 64"/>
          <p:cNvSpPr>
            <a:spLocks noChangeArrowheads="1"/>
          </p:cNvSpPr>
          <p:nvPr/>
        </p:nvSpPr>
        <p:spPr bwMode="auto">
          <a:xfrm>
            <a:off x="7180323" y="2212687"/>
            <a:ext cx="1523879" cy="584775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 factor </a:t>
            </a:r>
          </a:p>
          <a:p>
            <a:pPr algn="ctr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1-(-1) = 2</a:t>
            </a:r>
          </a:p>
        </p:txBody>
      </p:sp>
      <p:sp>
        <p:nvSpPr>
          <p:cNvPr id="36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 Box 66"/>
          <p:cNvSpPr txBox="1">
            <a:spLocks noChangeArrowheads="1"/>
          </p:cNvSpPr>
          <p:nvPr/>
        </p:nvSpPr>
        <p:spPr bwMode="auto">
          <a:xfrm>
            <a:off x="7586616" y="3624202"/>
            <a:ext cx="41710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</a:p>
        </p:txBody>
      </p:sp>
      <p:sp>
        <p:nvSpPr>
          <p:cNvPr id="38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A (AVL)</a:t>
            </a:r>
          </a:p>
        </p:txBody>
      </p:sp>
      <p:sp>
        <p:nvSpPr>
          <p:cNvPr id="39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 B (not AVL)</a:t>
            </a:r>
          </a:p>
        </p:txBody>
      </p:sp>
    </p:spTree>
    <p:extLst>
      <p:ext uri="{BB962C8B-B14F-4D97-AF65-F5344CB8AC3E}">
        <p14:creationId xmlns:p14="http://schemas.microsoft.com/office/powerpoint/2010/main" val="25050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larger AVL tree (42 nodes)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13" descr="avl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9281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1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node is AVL-balanced</a:t>
            </a:r>
          </a:p>
          <a:p>
            <a:pPr lvl="1"/>
            <a:r>
              <a:rPr lang="en-US" dirty="0"/>
              <a:t>Both sub-trees are of height 4 (i.e., at root BF = 0)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5" descr="avl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349500"/>
            <a:ext cx="8928100" cy="18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other nodes (e.g., AF and BL) are AVL balanced</a:t>
            </a:r>
          </a:p>
          <a:p>
            <a:pPr lvl="1"/>
            <a:r>
              <a:rPr lang="en-US" dirty="0"/>
              <a:t>The sub-trees differ in height by at most 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10" descr="avl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349500"/>
            <a:ext cx="8928100" cy="179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AVL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10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inserting 15 into this tree</a:t>
            </a:r>
          </a:p>
          <a:p>
            <a:pPr lvl="1"/>
            <a:r>
              <a:rPr lang="en-US" dirty="0"/>
              <a:t>In this case, the heights of none of the trees change</a:t>
            </a:r>
          </a:p>
          <a:p>
            <a:pPr lvl="1"/>
            <a:r>
              <a:rPr lang="en-US" dirty="0"/>
              <a:t>Tree remains balanced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6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inserting 42 into this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8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inserting 42 into this tree</a:t>
            </a:r>
          </a:p>
          <a:p>
            <a:pPr lvl="1"/>
            <a:r>
              <a:rPr lang="en-US" dirty="0"/>
              <a:t>Height of two sub-trees rooted at 44 and 38 have increased by one</a:t>
            </a:r>
          </a:p>
          <a:p>
            <a:pPr lvl="1"/>
            <a:r>
              <a:rPr lang="en-US" dirty="0"/>
              <a:t>The tree is still balanced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7" name="Picture 9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maintain the </a:t>
            </a:r>
            <a:r>
              <a:rPr lang="en-US" dirty="0">
                <a:solidFill>
                  <a:srgbClr val="0070C0"/>
                </a:solidFill>
              </a:rPr>
              <a:t>height balanced property </a:t>
            </a:r>
            <a:r>
              <a:rPr lang="en-US" dirty="0"/>
              <a:t>of the AVL tree, it is necessary to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Perform a transformation on the tree</a:t>
            </a:r>
            <a:r>
              <a:rPr lang="en-US" dirty="0"/>
              <a:t>, such that 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In-order traversal of the transformed tree is the same as for the original tree (i.e., the new </a:t>
            </a:r>
            <a:r>
              <a:rPr lang="en-US" dirty="0">
                <a:solidFill>
                  <a:srgbClr val="0070C0"/>
                </a:solidFill>
              </a:rPr>
              <a:t>tree remains a binary search tree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(Rotation) of 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operations may cause balance factor to become 2 or –2 for some node </a:t>
            </a:r>
          </a:p>
          <a:p>
            <a:endParaRPr lang="en-US" dirty="0"/>
          </a:p>
          <a:p>
            <a:r>
              <a:rPr lang="en-US" dirty="0"/>
              <a:t>Only nodes on the path from insertion point to root node have possibly change in height</a:t>
            </a:r>
          </a:p>
          <a:p>
            <a:endParaRPr lang="en-US" dirty="0"/>
          </a:p>
          <a:p>
            <a:r>
              <a:rPr lang="en-US" dirty="0"/>
              <a:t>Follow the path up to the root, find the first node (i.e., deepest) whose new balance violates the AVL condition</a:t>
            </a:r>
          </a:p>
          <a:p>
            <a:pPr lvl="1"/>
            <a:r>
              <a:rPr lang="en-US" dirty="0"/>
              <a:t>Call this node “a”</a:t>
            </a:r>
          </a:p>
          <a:p>
            <a:endParaRPr lang="en-US" dirty="0"/>
          </a:p>
          <a:p>
            <a:r>
              <a:rPr lang="en-US" dirty="0"/>
              <a:t>If a new balance factor (the difference h</a:t>
            </a:r>
            <a:r>
              <a:rPr lang="en-US" baseline="-25000" dirty="0"/>
              <a:t>left</a:t>
            </a:r>
            <a:r>
              <a:rPr lang="en-US" dirty="0"/>
              <a:t>-h</a:t>
            </a:r>
            <a:r>
              <a:rPr lang="en-US" baseline="-25000" dirty="0"/>
              <a:t>right</a:t>
            </a:r>
            <a:r>
              <a:rPr lang="en-US" dirty="0"/>
              <a:t>) is 2 or –2</a:t>
            </a:r>
          </a:p>
          <a:p>
            <a:pPr lvl="1"/>
            <a:r>
              <a:rPr lang="en-US" dirty="0"/>
              <a:t>Adjust tree by rotation around the node “a”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13. AVL Trees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45"/>
    </mc:Choice>
    <mc:Fallback xmlns="">
      <p:transition spd="slow" advTm="549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tree is AVL balanced, for an insertion to cause an imbalance:</a:t>
            </a:r>
          </a:p>
          <a:p>
            <a:pPr lvl="1"/>
            <a:r>
              <a:rPr lang="en-US" dirty="0"/>
              <a:t>The heights of the sub-trees must differ by 1</a:t>
            </a:r>
          </a:p>
          <a:p>
            <a:pPr lvl="1"/>
            <a:r>
              <a:rPr lang="en-US" dirty="0"/>
              <a:t>The insertion must increase the height of the deeper sub-tree by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insert 23 into our initial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heights of each of the sub-trees from the insertion point to the root are increased by 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11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two of the nodes are unbalanced, i.e.,  17 and 36</a:t>
            </a:r>
          </a:p>
          <a:p>
            <a:pPr lvl="1"/>
            <a:r>
              <a:rPr lang="en-US" dirty="0"/>
              <a:t>Balance factor of 17 is -2</a:t>
            </a:r>
          </a:p>
          <a:p>
            <a:pPr lvl="1"/>
            <a:r>
              <a:rPr lang="en-US" dirty="0"/>
              <a:t>Balance factor of 36 is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12" descr="C:\Users\dwharder\Desktop\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have to fix the imbalance at the lowest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13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9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Imbalance By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061393"/>
          </a:xfrm>
        </p:spPr>
        <p:txBody>
          <a:bodyPr/>
          <a:lstStyle/>
          <a:p>
            <a:r>
              <a:rPr lang="en-US" dirty="0"/>
              <a:t>Let the node that needs rebalancing be “a” </a:t>
            </a:r>
          </a:p>
          <a:p>
            <a:r>
              <a:rPr lang="en-US" dirty="0"/>
              <a:t>Imbalance during insertion may be handled using four cases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2420888"/>
            <a:ext cx="432015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Outside cases (</a:t>
            </a:r>
            <a:r>
              <a:rPr lang="en-US" kern="0" dirty="0">
                <a:solidFill>
                  <a:srgbClr val="0070C0"/>
                </a:solidFill>
              </a:rPr>
              <a:t>Single Rotation</a:t>
            </a:r>
            <a:r>
              <a:rPr lang="en-US" kern="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Right rotation (case RR)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Left rotation (case LL)</a:t>
            </a:r>
          </a:p>
          <a:p>
            <a:endParaRPr lang="en-US" kern="0" dirty="0"/>
          </a:p>
          <a:p>
            <a:r>
              <a:rPr lang="en-US" kern="0" dirty="0"/>
              <a:t>Inside cases (</a:t>
            </a:r>
            <a:r>
              <a:rPr lang="en-US" kern="0" dirty="0">
                <a:solidFill>
                  <a:srgbClr val="0070C0"/>
                </a:solidFill>
              </a:rPr>
              <a:t>Double Rotation</a:t>
            </a:r>
            <a:r>
              <a:rPr lang="en-US" kern="0" dirty="0"/>
              <a:t>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kern="0" dirty="0"/>
              <a:t>Right-left rotation (case RL)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kern="0" dirty="0"/>
              <a:t>Left-right rotation (case LR)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18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3746222" y="27432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2904544" y="3430701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12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4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6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17" name="AutoShape 67"/>
          <p:cNvCxnSpPr>
            <a:cxnSpLocks noChangeShapeType="1"/>
            <a:stCxn id="11" idx="3"/>
            <a:endCxn id="12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68"/>
          <p:cNvCxnSpPr>
            <a:cxnSpLocks noChangeShapeType="1"/>
            <a:stCxn id="11" idx="5"/>
            <a:endCxn id="13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69"/>
          <p:cNvCxnSpPr>
            <a:cxnSpLocks noChangeShapeType="1"/>
            <a:stCxn id="12" idx="3"/>
            <a:endCxn id="15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70"/>
          <p:cNvCxnSpPr>
            <a:cxnSpLocks noChangeShapeType="1"/>
            <a:stCxn id="12" idx="5"/>
            <a:endCxn id="16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71"/>
          <p:cNvCxnSpPr>
            <a:cxnSpLocks noChangeShapeType="1"/>
            <a:stCxn id="13" idx="3"/>
            <a:endCxn id="1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3" name="Text Box 73"/>
          <p:cNvSpPr txBox="1">
            <a:spLocks noChangeArrowheads="1"/>
          </p:cNvSpPr>
          <p:nvPr/>
        </p:nvSpPr>
        <p:spPr bwMode="auto">
          <a:xfrm>
            <a:off x="2447344" y="4253026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4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cxnSp>
        <p:nvCxnSpPr>
          <p:cNvPr id="25" name="AutoShape 75"/>
          <p:cNvCxnSpPr>
            <a:cxnSpLocks noChangeShapeType="1"/>
            <a:stCxn id="14" idx="3"/>
            <a:endCxn id="24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7" name="Text Box 78"/>
          <p:cNvSpPr txBox="1">
            <a:spLocks noChangeArrowheads="1"/>
          </p:cNvSpPr>
          <p:nvPr/>
        </p:nvSpPr>
        <p:spPr bwMode="auto">
          <a:xfrm>
            <a:off x="7191584" y="2884874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8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9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1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32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3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34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35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36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37" name="AutoShape 88"/>
          <p:cNvCxnSpPr>
            <a:cxnSpLocks noChangeShapeType="1"/>
            <a:stCxn id="31" idx="3"/>
            <a:endCxn id="32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9"/>
          <p:cNvCxnSpPr>
            <a:cxnSpLocks noChangeShapeType="1"/>
            <a:stCxn id="31" idx="5"/>
            <a:endCxn id="34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90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1"/>
          <p:cNvCxnSpPr>
            <a:cxnSpLocks noChangeShapeType="1"/>
            <a:stCxn id="32" idx="5"/>
            <a:endCxn id="36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92"/>
          <p:cNvCxnSpPr>
            <a:cxnSpLocks noChangeShapeType="1"/>
            <a:stCxn id="33" idx="0"/>
            <a:endCxn id="34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3" name="Text Box 94"/>
          <p:cNvSpPr txBox="1">
            <a:spLocks noChangeArrowheads="1"/>
          </p:cNvSpPr>
          <p:nvPr/>
        </p:nvSpPr>
        <p:spPr bwMode="auto">
          <a:xfrm>
            <a:off x="7020272" y="3356992"/>
            <a:ext cx="3241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4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cxnSp>
        <p:nvCxnSpPr>
          <p:cNvPr id="45" name="AutoShape 96"/>
          <p:cNvCxnSpPr>
            <a:cxnSpLocks noChangeShapeType="1"/>
            <a:stCxn id="34" idx="3"/>
            <a:endCxn id="44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 (RR)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 “b” becomes the new root</a:t>
            </a:r>
          </a:p>
          <a:p>
            <a:r>
              <a:rPr lang="en-US" dirty="0"/>
              <a:t>Node “b” takes ownership of node “a”, as it's right child </a:t>
            </a:r>
          </a:p>
          <a:p>
            <a:r>
              <a:rPr lang="en-US" dirty="0"/>
              <a:t>Node “a” takes ownership of node “b” right child (NULL if no child)</a:t>
            </a:r>
          </a:p>
          <a:p>
            <a:pPr lvl="1"/>
            <a:r>
              <a:rPr lang="en-US" dirty="0"/>
              <a:t>As left child of node “a”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Oval 62"/>
          <p:cNvSpPr>
            <a:spLocks noChangeArrowheads="1"/>
          </p:cNvSpPr>
          <p:nvPr/>
        </p:nvSpPr>
        <p:spPr bwMode="auto">
          <a:xfrm>
            <a:off x="6534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7" name="Oval 65"/>
          <p:cNvSpPr>
            <a:spLocks noChangeArrowheads="1"/>
          </p:cNvSpPr>
          <p:nvPr/>
        </p:nvSpPr>
        <p:spPr bwMode="auto">
          <a:xfrm>
            <a:off x="5848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8" name="Oval 66"/>
          <p:cNvSpPr>
            <a:spLocks noChangeArrowheads="1"/>
          </p:cNvSpPr>
          <p:nvPr/>
        </p:nvSpPr>
        <p:spPr bwMode="auto">
          <a:xfrm>
            <a:off x="7143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cxnSp>
        <p:nvCxnSpPr>
          <p:cNvPr id="9" name="AutoShape 69"/>
          <p:cNvCxnSpPr>
            <a:cxnSpLocks noChangeShapeType="1"/>
            <a:stCxn id="6" idx="3"/>
            <a:endCxn id="7" idx="0"/>
          </p:cNvCxnSpPr>
          <p:nvPr/>
        </p:nvCxnSpPr>
        <p:spPr bwMode="auto">
          <a:xfrm flipH="1">
            <a:off x="6077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70"/>
          <p:cNvCxnSpPr>
            <a:cxnSpLocks noChangeShapeType="1"/>
            <a:stCxn id="6" idx="5"/>
            <a:endCxn id="8" idx="0"/>
          </p:cNvCxnSpPr>
          <p:nvPr/>
        </p:nvCxnSpPr>
        <p:spPr bwMode="auto">
          <a:xfrm>
            <a:off x="6924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62"/>
          <p:cNvSpPr>
            <a:spLocks noChangeArrowheads="1"/>
          </p:cNvSpPr>
          <p:nvPr/>
        </p:nvSpPr>
        <p:spPr bwMode="auto">
          <a:xfrm>
            <a:off x="2190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12" name="Oval 65"/>
          <p:cNvSpPr>
            <a:spLocks noChangeArrowheads="1"/>
          </p:cNvSpPr>
          <p:nvPr/>
        </p:nvSpPr>
        <p:spPr bwMode="auto">
          <a:xfrm>
            <a:off x="9716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15812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cxnSp>
        <p:nvCxnSpPr>
          <p:cNvPr id="14" name="AutoShape 70"/>
          <p:cNvCxnSpPr>
            <a:cxnSpLocks noChangeShapeType="1"/>
            <a:stCxn id="11" idx="3"/>
            <a:endCxn id="13" idx="7"/>
          </p:cNvCxnSpPr>
          <p:nvPr/>
        </p:nvCxnSpPr>
        <p:spPr bwMode="auto">
          <a:xfrm flipH="1">
            <a:off x="1971725" y="20669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70"/>
          <p:cNvCxnSpPr>
            <a:cxnSpLocks noChangeShapeType="1"/>
            <a:stCxn id="13" idx="3"/>
            <a:endCxn id="12" idx="7"/>
          </p:cNvCxnSpPr>
          <p:nvPr/>
        </p:nvCxnSpPr>
        <p:spPr bwMode="auto">
          <a:xfrm flipH="1">
            <a:off x="1362125" y="27686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3636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 (RR)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adding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16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 (RR)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of each of the trees in the path back to the root are increased by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17" descr="C:\Users\dwharder\Desktop\a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10957"/>
            <a:ext cx="8496300" cy="5112568"/>
          </a:xfrm>
        </p:spPr>
        <p:txBody>
          <a:bodyPr/>
          <a:lstStyle/>
          <a:p>
            <a:r>
              <a:rPr lang="en-US" dirty="0"/>
              <a:t>AVL tree is a self-balancing Binary Search Tree (BST)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the difference between heights of left and right subtrees cannot be more than one for all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99619"/>
            <a:ext cx="3278684" cy="278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11" y="2713867"/>
            <a:ext cx="3317553" cy="2526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5480357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AVL Tree: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2517" y="5240763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Not AVL </a:t>
            </a:r>
            <a:r>
              <a:rPr lang="en-US" b="1" u="sng" dirty="0"/>
              <a:t>Tree:</a:t>
            </a:r>
            <a:endParaRPr lang="en-US" b="1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6126688"/>
            <a:ext cx="596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https://www.geeksforgeeks.org/insertion-in-an-avl-tree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 (RR)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of each of the trees in the path back to the root are increased by one</a:t>
            </a:r>
          </a:p>
          <a:p>
            <a:pPr lvl="1"/>
            <a:r>
              <a:rPr lang="en-US" dirty="0"/>
              <a:t>Only root node (i.e., 36) violates the balancing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8" name="Picture 18" descr="C:\Users\dwharder\Desktop\a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77400"/>
            <a:ext cx="4206605" cy="27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 (RR)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fix the imbalance, we perform right rotation of root (i.e., 36)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72496" y="2419469"/>
            <a:ext cx="8799007" cy="2523117"/>
            <a:chOff x="172496" y="2419469"/>
            <a:chExt cx="8799007" cy="2523117"/>
          </a:xfrm>
        </p:grpSpPr>
        <p:pic>
          <p:nvPicPr>
            <p:cNvPr id="7" name="Picture 2" descr="C:\Users\dwharder\Desktop\a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96" y="2419469"/>
              <a:ext cx="8799007" cy="252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056276" y="4007689"/>
              <a:ext cx="324036" cy="3574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66440" y="4071625"/>
              <a:ext cx="503708" cy="22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586669" y="4007689"/>
              <a:ext cx="324036" cy="3574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33583" y="4037119"/>
              <a:ext cx="460295" cy="2592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3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Right Rotation (RR)?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“a” </a:t>
            </a:r>
          </a:p>
          <a:p>
            <a:endParaRPr lang="en-US" dirty="0"/>
          </a:p>
          <a:p>
            <a:r>
              <a:rPr lang="en-US" dirty="0"/>
              <a:t>Case </a:t>
            </a:r>
            <a:r>
              <a:rPr lang="en-US" dirty="0" smtClean="0"/>
              <a:t>LL</a:t>
            </a:r>
            <a:endParaRPr lang="en-US" dirty="0"/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left subtree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left child </a:t>
            </a:r>
            <a:r>
              <a:rPr lang="en-US" dirty="0"/>
              <a:t>of node “a”</a:t>
            </a:r>
          </a:p>
          <a:p>
            <a:pPr lvl="1"/>
            <a:r>
              <a:rPr lang="en-US" dirty="0"/>
              <a:t>Left tree is </a:t>
            </a:r>
            <a:r>
              <a:rPr lang="en-US" dirty="0">
                <a:solidFill>
                  <a:srgbClr val="0070C0"/>
                </a:solidFill>
              </a:rPr>
              <a:t>heavy</a:t>
            </a:r>
            <a:r>
              <a:rPr lang="en-US" dirty="0"/>
              <a:t> (i.e.,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left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&gt; 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right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39" y="3664834"/>
            <a:ext cx="4213189" cy="27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Right Rotation (RR)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a </a:t>
            </a:r>
          </a:p>
          <a:p>
            <a:endParaRPr lang="en-US" dirty="0"/>
          </a:p>
          <a:p>
            <a:r>
              <a:rPr lang="en-US" dirty="0"/>
              <a:t>Case </a:t>
            </a:r>
            <a:r>
              <a:rPr lang="en-US" dirty="0" smtClean="0"/>
              <a:t>RR</a:t>
            </a:r>
            <a:endParaRPr lang="en-US" dirty="0"/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left subtree </a:t>
            </a:r>
            <a:r>
              <a:rPr lang="en-US" dirty="0"/>
              <a:t>of </a:t>
            </a:r>
            <a:r>
              <a:rPr lang="en-US" dirty="0">
                <a:solidFill>
                  <a:srgbClr val="00B050"/>
                </a:solidFill>
              </a:rPr>
              <a:t>left child </a:t>
            </a:r>
            <a:r>
              <a:rPr lang="en-US" dirty="0"/>
              <a:t>of node a  (</a:t>
            </a: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Left tree is </a:t>
            </a:r>
            <a:r>
              <a:rPr lang="en-US" dirty="0">
                <a:solidFill>
                  <a:srgbClr val="0070C0"/>
                </a:solidFill>
              </a:rPr>
              <a:t>heavy</a:t>
            </a:r>
            <a:r>
              <a:rPr lang="en-US" dirty="0"/>
              <a:t> (i.e.,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left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&gt; 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right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39" y="3664834"/>
            <a:ext cx="4213189" cy="271691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817660" y="1882783"/>
            <a:ext cx="1719618" cy="505575"/>
          </a:xfrm>
          <a:custGeom>
            <a:avLst/>
            <a:gdLst>
              <a:gd name="connsiteX0" fmla="*/ 1719618 w 1719618"/>
              <a:gd name="connsiteY0" fmla="*/ 505575 h 505575"/>
              <a:gd name="connsiteX1" fmla="*/ 1392071 w 1719618"/>
              <a:gd name="connsiteY1" fmla="*/ 608 h 505575"/>
              <a:gd name="connsiteX2" fmla="*/ 0 w 1719618"/>
              <a:gd name="connsiteY2" fmla="*/ 423689 h 5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505575">
                <a:moveTo>
                  <a:pt x="1719618" y="505575"/>
                </a:moveTo>
                <a:cubicBezTo>
                  <a:pt x="1699146" y="259915"/>
                  <a:pt x="1678674" y="14256"/>
                  <a:pt x="1392071" y="608"/>
                </a:cubicBezTo>
                <a:cubicBezTo>
                  <a:pt x="1105468" y="-13040"/>
                  <a:pt x="552734" y="205324"/>
                  <a:pt x="0" y="423689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07475" y="1637556"/>
            <a:ext cx="3459418" cy="737154"/>
          </a:xfrm>
          <a:custGeom>
            <a:avLst/>
            <a:gdLst>
              <a:gd name="connsiteX0" fmla="*/ 3193576 w 3459418"/>
              <a:gd name="connsiteY0" fmla="*/ 737154 h 737154"/>
              <a:gd name="connsiteX1" fmla="*/ 3138985 w 3459418"/>
              <a:gd name="connsiteY1" fmla="*/ 175 h 737154"/>
              <a:gd name="connsiteX2" fmla="*/ 0 w 3459418"/>
              <a:gd name="connsiteY2" fmla="*/ 682563 h 73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418" h="737154">
                <a:moveTo>
                  <a:pt x="3193576" y="737154"/>
                </a:moveTo>
                <a:cubicBezTo>
                  <a:pt x="3432412" y="373213"/>
                  <a:pt x="3671248" y="9273"/>
                  <a:pt x="3138985" y="175"/>
                </a:cubicBezTo>
                <a:cubicBezTo>
                  <a:pt x="2606722" y="-8924"/>
                  <a:pt x="1303361" y="336819"/>
                  <a:pt x="0" y="682563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 (RR) – Examples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9"/>
          <a:stretch/>
        </p:blipFill>
        <p:spPr>
          <a:xfrm>
            <a:off x="4579976" y="1272407"/>
            <a:ext cx="2918973" cy="10044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87967" y="6354316"/>
            <a:ext cx="3024188" cy="476250"/>
          </a:xfrm>
        </p:spPr>
        <p:txBody>
          <a:bodyPr/>
          <a:lstStyle/>
          <a:p>
            <a:r>
              <a:rPr lang="en-GB" dirty="0"/>
              <a:t>13-AVL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77"/>
          <a:stretch/>
        </p:blipFill>
        <p:spPr>
          <a:xfrm>
            <a:off x="1534996" y="1270000"/>
            <a:ext cx="2880481" cy="1222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4" b="38206"/>
          <a:stretch/>
        </p:blipFill>
        <p:spPr>
          <a:xfrm>
            <a:off x="1687396" y="2924944"/>
            <a:ext cx="2880481" cy="1656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29"/>
          <a:stretch/>
        </p:blipFill>
        <p:spPr>
          <a:xfrm>
            <a:off x="1839796" y="4725144"/>
            <a:ext cx="2880481" cy="1961406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6" b="40317"/>
          <a:stretch/>
        </p:blipFill>
        <p:spPr bwMode="auto">
          <a:xfrm>
            <a:off x="4732376" y="2852935"/>
            <a:ext cx="2918973" cy="144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2"/>
          <a:stretch/>
        </p:blipFill>
        <p:spPr bwMode="auto">
          <a:xfrm>
            <a:off x="4884776" y="4725143"/>
            <a:ext cx="2918973" cy="16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521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 (LL)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 “b” becomes the new root</a:t>
            </a:r>
          </a:p>
          <a:p>
            <a:r>
              <a:rPr lang="en-US" dirty="0"/>
              <a:t>Node “b” takes ownership of node “a” as its left child </a:t>
            </a:r>
          </a:p>
          <a:p>
            <a:r>
              <a:rPr lang="en-US" dirty="0"/>
              <a:t>Node “a” takes ownership of node “b” left child (NULL if no child)</a:t>
            </a:r>
          </a:p>
          <a:p>
            <a:pPr lvl="1"/>
            <a:r>
              <a:rPr lang="en-US" dirty="0"/>
              <a:t>As right child of node “a”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Oval 62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7" name="Oval 65"/>
          <p:cNvSpPr>
            <a:spLocks noChangeArrowheads="1"/>
          </p:cNvSpPr>
          <p:nvPr/>
        </p:nvSpPr>
        <p:spPr bwMode="auto">
          <a:xfrm>
            <a:off x="54864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8" name="Oval 66"/>
          <p:cNvSpPr>
            <a:spLocks noChangeArrowheads="1"/>
          </p:cNvSpPr>
          <p:nvPr/>
        </p:nvSpPr>
        <p:spPr bwMode="auto">
          <a:xfrm>
            <a:off x="6781800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cxnSp>
        <p:nvCxnSpPr>
          <p:cNvPr id="9" name="AutoShape 69"/>
          <p:cNvCxnSpPr>
            <a:cxnSpLocks noChangeShapeType="1"/>
            <a:stCxn id="6" idx="3"/>
            <a:endCxn id="7" idx="0"/>
          </p:cNvCxnSpPr>
          <p:nvPr/>
        </p:nvCxnSpPr>
        <p:spPr bwMode="auto">
          <a:xfrm flipH="1">
            <a:off x="5715000" y="2295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70"/>
          <p:cNvCxnSpPr>
            <a:cxnSpLocks noChangeShapeType="1"/>
            <a:stCxn id="6" idx="5"/>
            <a:endCxn id="8" idx="0"/>
          </p:cNvCxnSpPr>
          <p:nvPr/>
        </p:nvCxnSpPr>
        <p:spPr bwMode="auto">
          <a:xfrm>
            <a:off x="6562725" y="2295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62"/>
          <p:cNvSpPr>
            <a:spLocks noChangeArrowheads="1"/>
          </p:cNvSpPr>
          <p:nvPr/>
        </p:nvSpPr>
        <p:spPr bwMode="auto">
          <a:xfrm>
            <a:off x="1828800" y="1676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12" name="Oval 65"/>
          <p:cNvSpPr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2438400" y="2378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cxnSp>
        <p:nvCxnSpPr>
          <p:cNvPr id="14" name="AutoShape 70"/>
          <p:cNvCxnSpPr>
            <a:cxnSpLocks noChangeShapeType="1"/>
            <a:stCxn id="11" idx="5"/>
            <a:endCxn id="13" idx="1"/>
          </p:cNvCxnSpPr>
          <p:nvPr/>
        </p:nvCxnSpPr>
        <p:spPr bwMode="auto">
          <a:xfrm>
            <a:off x="2219325" y="2066925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70"/>
          <p:cNvCxnSpPr>
            <a:cxnSpLocks noChangeShapeType="1"/>
            <a:stCxn id="13" idx="5"/>
            <a:endCxn id="12" idx="1"/>
          </p:cNvCxnSpPr>
          <p:nvPr/>
        </p:nvCxnSpPr>
        <p:spPr bwMode="auto">
          <a:xfrm>
            <a:off x="2828925" y="2768600"/>
            <a:ext cx="28575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707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 (</a:t>
            </a:r>
            <a:r>
              <a:rPr lang="en-US" dirty="0" smtClean="0"/>
              <a:t>LR) </a:t>
            </a:r>
            <a:r>
              <a:rPr lang="en-US" dirty="0"/>
              <a:t>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adding 67</a:t>
            </a:r>
          </a:p>
          <a:p>
            <a:pPr lvl="1"/>
            <a:r>
              <a:rPr lang="en-US" dirty="0"/>
              <a:t>To fix the imbalance, we perform left rotation of root (i.e., 36)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4" y="2417389"/>
            <a:ext cx="4151041" cy="2726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74" y="2485987"/>
            <a:ext cx="4453629" cy="2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Left Rotation (</a:t>
            </a:r>
            <a:r>
              <a:rPr lang="en-US" dirty="0" smtClean="0"/>
              <a:t>LR)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“a” </a:t>
            </a:r>
          </a:p>
          <a:p>
            <a:endParaRPr lang="en-US" dirty="0"/>
          </a:p>
          <a:p>
            <a:r>
              <a:rPr lang="en-US" dirty="0"/>
              <a:t>Case </a:t>
            </a:r>
            <a:r>
              <a:rPr lang="en-US" dirty="0" smtClean="0"/>
              <a:t>RR</a:t>
            </a:r>
            <a:endParaRPr lang="en-US" dirty="0"/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right subtree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right child </a:t>
            </a:r>
            <a:r>
              <a:rPr lang="en-US" dirty="0"/>
              <a:t>of node a</a:t>
            </a:r>
          </a:p>
          <a:p>
            <a:pPr lvl="1"/>
            <a:r>
              <a:rPr lang="en-US" dirty="0"/>
              <a:t>Right tree is heavy  (i.e.,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left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&lt; 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right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59" y="3614191"/>
            <a:ext cx="4213736" cy="27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Left Rotation (LL)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a </a:t>
            </a:r>
          </a:p>
          <a:p>
            <a:endParaRPr lang="en-US" dirty="0"/>
          </a:p>
          <a:p>
            <a:r>
              <a:rPr lang="en-US" dirty="0"/>
              <a:t>Case LL</a:t>
            </a:r>
          </a:p>
          <a:p>
            <a:pPr lvl="1" algn="r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right subtree </a:t>
            </a:r>
            <a:r>
              <a:rPr lang="en-US" dirty="0"/>
              <a:t>of </a:t>
            </a:r>
            <a:r>
              <a:rPr lang="en-US" dirty="0">
                <a:solidFill>
                  <a:srgbClr val="00B050"/>
                </a:solidFill>
              </a:rPr>
              <a:t>right child </a:t>
            </a:r>
            <a:r>
              <a:rPr lang="en-US" dirty="0"/>
              <a:t>of node </a:t>
            </a:r>
            <a:r>
              <a:rPr lang="en-US"/>
              <a:t>a </a:t>
            </a:r>
            <a:r>
              <a:rPr lang="en-US" smtClean="0"/>
              <a:t>(RR)</a:t>
            </a:r>
            <a:endParaRPr lang="en-US" dirty="0"/>
          </a:p>
          <a:p>
            <a:pPr lvl="1"/>
            <a:r>
              <a:rPr lang="en-US" dirty="0"/>
              <a:t>Right tree is heavy  (i.e.,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left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&lt; h</a:t>
            </a:r>
            <a:r>
              <a:rPr lang="en-US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right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59" y="3614191"/>
            <a:ext cx="4213736" cy="276755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995969" y="1870717"/>
            <a:ext cx="1719618" cy="505575"/>
          </a:xfrm>
          <a:custGeom>
            <a:avLst/>
            <a:gdLst>
              <a:gd name="connsiteX0" fmla="*/ 1719618 w 1719618"/>
              <a:gd name="connsiteY0" fmla="*/ 505575 h 505575"/>
              <a:gd name="connsiteX1" fmla="*/ 1392071 w 1719618"/>
              <a:gd name="connsiteY1" fmla="*/ 608 h 505575"/>
              <a:gd name="connsiteX2" fmla="*/ 0 w 1719618"/>
              <a:gd name="connsiteY2" fmla="*/ 423689 h 5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505575">
                <a:moveTo>
                  <a:pt x="1719618" y="505575"/>
                </a:moveTo>
                <a:cubicBezTo>
                  <a:pt x="1699146" y="259915"/>
                  <a:pt x="1678674" y="14256"/>
                  <a:pt x="1392071" y="608"/>
                </a:cubicBezTo>
                <a:cubicBezTo>
                  <a:pt x="1105468" y="-13040"/>
                  <a:pt x="552734" y="205324"/>
                  <a:pt x="0" y="423689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85784" y="1625490"/>
            <a:ext cx="3459418" cy="737154"/>
          </a:xfrm>
          <a:custGeom>
            <a:avLst/>
            <a:gdLst>
              <a:gd name="connsiteX0" fmla="*/ 3193576 w 3459418"/>
              <a:gd name="connsiteY0" fmla="*/ 737154 h 737154"/>
              <a:gd name="connsiteX1" fmla="*/ 3138985 w 3459418"/>
              <a:gd name="connsiteY1" fmla="*/ 175 h 737154"/>
              <a:gd name="connsiteX2" fmla="*/ 0 w 3459418"/>
              <a:gd name="connsiteY2" fmla="*/ 682563 h 73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418" h="737154">
                <a:moveTo>
                  <a:pt x="3193576" y="737154"/>
                </a:moveTo>
                <a:cubicBezTo>
                  <a:pt x="3432412" y="373213"/>
                  <a:pt x="3671248" y="9273"/>
                  <a:pt x="3138985" y="175"/>
                </a:cubicBezTo>
                <a:cubicBezTo>
                  <a:pt x="2606722" y="-8924"/>
                  <a:pt x="1303361" y="336819"/>
                  <a:pt x="0" y="682563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May Be Insufficient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3456062" cy="5112568"/>
          </a:xfrm>
        </p:spPr>
        <p:txBody>
          <a:bodyPr/>
          <a:lstStyle/>
          <a:p>
            <a:r>
              <a:rPr lang="en-US" dirty="0"/>
              <a:t>The imbalance is just</a:t>
            </a:r>
            <a:br>
              <a:rPr lang="en-US" dirty="0"/>
            </a:br>
            <a:r>
              <a:rPr lang="en-US" dirty="0"/>
              <a:t>shifted to the other</a:t>
            </a:r>
            <a:br>
              <a:rPr lang="en-US" dirty="0"/>
            </a:br>
            <a:r>
              <a:rPr lang="en-US" dirty="0"/>
              <a:t>side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37"/>
          <a:stretch/>
        </p:blipFill>
        <p:spPr>
          <a:xfrm>
            <a:off x="3062088" y="1463518"/>
            <a:ext cx="2754837" cy="1313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4" b="37958"/>
          <a:stretch/>
        </p:blipFill>
        <p:spPr>
          <a:xfrm>
            <a:off x="2915816" y="2996952"/>
            <a:ext cx="2754837" cy="1656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70"/>
          <a:stretch/>
        </p:blipFill>
        <p:spPr>
          <a:xfrm>
            <a:off x="2859693" y="4870230"/>
            <a:ext cx="2754837" cy="1864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1"/>
          <a:stretch/>
        </p:blipFill>
        <p:spPr>
          <a:xfrm>
            <a:off x="5849157" y="1431706"/>
            <a:ext cx="2769100" cy="1376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8" b="38448"/>
          <a:stretch/>
        </p:blipFill>
        <p:spPr>
          <a:xfrm>
            <a:off x="5864396" y="2953715"/>
            <a:ext cx="2769100" cy="18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81"/>
          <a:stretch/>
        </p:blipFill>
        <p:spPr>
          <a:xfrm>
            <a:off x="6051372" y="4984827"/>
            <a:ext cx="2769100" cy="18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and Unbalanced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695876" y="15910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4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29076" y="22768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610276" y="22768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43276" y="30388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238676" y="30388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6019601" y="1981597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12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7086401" y="1981597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3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5171876" y="2667397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4"/>
          <p:cNvCxnSpPr>
            <a:cxnSpLocks noChangeShapeType="1"/>
            <a:stCxn id="7" idx="5"/>
            <a:endCxn id="10" idx="0"/>
          </p:cNvCxnSpPr>
          <p:nvPr/>
        </p:nvCxnSpPr>
        <p:spPr bwMode="auto">
          <a:xfrm>
            <a:off x="6019601" y="2667397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2428676" y="15910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+mn-lt"/>
              </a:rPr>
              <a:t>1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409876" y="38770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885876" y="21244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876476" y="32674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4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343076" y="26578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5476676" y="5096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7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4943276" y="44866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6</a:t>
            </a:r>
          </a:p>
        </p:txBody>
      </p:sp>
      <p:cxnSp>
        <p:nvCxnSpPr>
          <p:cNvPr id="22" name="AutoShape 24"/>
          <p:cNvCxnSpPr>
            <a:cxnSpLocks noChangeShapeType="1"/>
            <a:stCxn id="18" idx="5"/>
            <a:endCxn id="16" idx="7"/>
          </p:cNvCxnSpPr>
          <p:nvPr/>
        </p:nvCxnSpPr>
        <p:spPr bwMode="auto">
          <a:xfrm>
            <a:off x="4267001" y="3657997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5"/>
          <p:cNvCxnSpPr>
            <a:cxnSpLocks noChangeShapeType="1"/>
            <a:stCxn id="15" idx="5"/>
            <a:endCxn id="17" idx="0"/>
          </p:cNvCxnSpPr>
          <p:nvPr/>
        </p:nvCxnSpPr>
        <p:spPr bwMode="auto">
          <a:xfrm>
            <a:off x="2819201" y="1981597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6"/>
          <p:cNvCxnSpPr>
            <a:cxnSpLocks noChangeShapeType="1"/>
            <a:stCxn id="21" idx="5"/>
            <a:endCxn id="20" idx="0"/>
          </p:cNvCxnSpPr>
          <p:nvPr/>
        </p:nvCxnSpPr>
        <p:spPr bwMode="auto">
          <a:xfrm>
            <a:off x="5333801" y="4877197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7"/>
          <p:cNvCxnSpPr>
            <a:cxnSpLocks noChangeShapeType="1"/>
            <a:stCxn id="16" idx="5"/>
            <a:endCxn id="21" idx="0"/>
          </p:cNvCxnSpPr>
          <p:nvPr/>
        </p:nvCxnSpPr>
        <p:spPr bwMode="auto">
          <a:xfrm>
            <a:off x="4800401" y="4267597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8"/>
          <p:cNvCxnSpPr>
            <a:cxnSpLocks noChangeShapeType="1"/>
            <a:stCxn id="19" idx="5"/>
            <a:endCxn id="18" idx="0"/>
          </p:cNvCxnSpPr>
          <p:nvPr/>
        </p:nvCxnSpPr>
        <p:spPr bwMode="auto">
          <a:xfrm>
            <a:off x="3733601" y="3048397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9"/>
          <p:cNvCxnSpPr>
            <a:cxnSpLocks noChangeShapeType="1"/>
            <a:stCxn id="17" idx="5"/>
            <a:endCxn id="19" idx="0"/>
          </p:cNvCxnSpPr>
          <p:nvPr/>
        </p:nvCxnSpPr>
        <p:spPr bwMode="auto">
          <a:xfrm>
            <a:off x="3276401" y="2514997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2123876" y="36484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4</a:t>
            </a: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057076" y="4334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3038276" y="4334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6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2428676" y="5096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3647876" y="5096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7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371276" y="5096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1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1666676" y="5096272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3</a:t>
            </a:r>
          </a:p>
        </p:txBody>
      </p:sp>
      <p:cxnSp>
        <p:nvCxnSpPr>
          <p:cNvPr id="35" name="AutoShape 39"/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1447601" y="4038997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40"/>
          <p:cNvCxnSpPr>
            <a:cxnSpLocks noChangeShapeType="1"/>
            <a:stCxn id="28" idx="5"/>
            <a:endCxn id="30" idx="1"/>
          </p:cNvCxnSpPr>
          <p:nvPr/>
        </p:nvCxnSpPr>
        <p:spPr bwMode="auto">
          <a:xfrm>
            <a:off x="2514401" y="4038997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41"/>
          <p:cNvCxnSpPr>
            <a:cxnSpLocks noChangeShapeType="1"/>
            <a:stCxn id="29" idx="3"/>
            <a:endCxn id="33" idx="0"/>
          </p:cNvCxnSpPr>
          <p:nvPr/>
        </p:nvCxnSpPr>
        <p:spPr bwMode="auto">
          <a:xfrm flipH="1">
            <a:off x="599876" y="4724797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42"/>
          <p:cNvCxnSpPr>
            <a:cxnSpLocks noChangeShapeType="1"/>
            <a:stCxn id="29" idx="5"/>
            <a:endCxn id="34" idx="0"/>
          </p:cNvCxnSpPr>
          <p:nvPr/>
        </p:nvCxnSpPr>
        <p:spPr bwMode="auto">
          <a:xfrm>
            <a:off x="1447601" y="4724797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43"/>
          <p:cNvCxnSpPr>
            <a:cxnSpLocks noChangeShapeType="1"/>
            <a:stCxn id="30" idx="3"/>
            <a:endCxn id="31" idx="0"/>
          </p:cNvCxnSpPr>
          <p:nvPr/>
        </p:nvCxnSpPr>
        <p:spPr bwMode="auto">
          <a:xfrm flipH="1">
            <a:off x="2657276" y="4724797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4"/>
          <p:cNvCxnSpPr>
            <a:cxnSpLocks noChangeShapeType="1"/>
            <a:stCxn id="30" idx="5"/>
            <a:endCxn id="32" idx="0"/>
          </p:cNvCxnSpPr>
          <p:nvPr/>
        </p:nvCxnSpPr>
        <p:spPr bwMode="auto">
          <a:xfrm>
            <a:off x="3428801" y="4724797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918001" y="3735785"/>
            <a:ext cx="2288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Is this </a:t>
            </a:r>
            <a:r>
              <a:rPr lang="ja-JP" altLang="en-US" sz="2000" dirty="0">
                <a:solidFill>
                  <a:srgbClr val="0070C0"/>
                </a:solidFill>
                <a:latin typeface="+mn-lt"/>
              </a:rPr>
              <a:t>“</a:t>
            </a:r>
            <a:r>
              <a:rPr lang="en-US" altLang="ja-JP" sz="2000" dirty="0">
                <a:solidFill>
                  <a:srgbClr val="0070C0"/>
                </a:solidFill>
                <a:latin typeface="+mn-lt"/>
              </a:rPr>
              <a:t>balanced</a:t>
            </a:r>
            <a:r>
              <a:rPr lang="ja-JP" altLang="en-US" sz="2000" dirty="0">
                <a:solidFill>
                  <a:srgbClr val="0070C0"/>
                </a:solidFill>
                <a:latin typeface="+mn-lt"/>
              </a:rPr>
              <a:t>”</a:t>
            </a:r>
            <a:r>
              <a:rPr lang="en-US" altLang="ja-JP" sz="2000" dirty="0">
                <a:solidFill>
                  <a:srgbClr val="0070C0"/>
                </a:solidFill>
                <a:latin typeface="+mn-lt"/>
              </a:rPr>
              <a:t>?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61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62"/>
    </mc:Choice>
    <mc:Fallback xmlns="">
      <p:transition spd="slow" advTm="112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Right-Left Rotation (RL) or "Double Right"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2360240" y="2555776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0070C0"/>
                </a:solidFill>
                <a:latin typeface="+mn-lt"/>
              </a:rPr>
              <a:t>Left</a:t>
            </a:r>
            <a:endParaRPr lang="fr-FR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 bwMode="auto">
          <a:xfrm>
            <a:off x="5408240" y="1946176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0070C0"/>
                </a:solidFill>
                <a:latin typeface="+mn-lt"/>
              </a:rPr>
              <a:t>Right</a:t>
            </a:r>
            <a:endParaRPr lang="fr-FR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6" name="Oval 97"/>
          <p:cNvSpPr>
            <a:spLocks noChangeArrowheads="1"/>
          </p:cNvSpPr>
          <p:nvPr/>
        </p:nvSpPr>
        <p:spPr bwMode="auto">
          <a:xfrm rot="-8668441">
            <a:off x="380628" y="2271614"/>
            <a:ext cx="2057400" cy="914400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27" name="Oval 62"/>
          <p:cNvSpPr>
            <a:spLocks noChangeArrowheads="1"/>
          </p:cNvSpPr>
          <p:nvPr/>
        </p:nvSpPr>
        <p:spPr bwMode="auto">
          <a:xfrm>
            <a:off x="7465640" y="1777901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28" name="Oval 65"/>
          <p:cNvSpPr>
            <a:spLocks noChangeArrowheads="1"/>
          </p:cNvSpPr>
          <p:nvPr/>
        </p:nvSpPr>
        <p:spPr bwMode="auto">
          <a:xfrm>
            <a:off x="6779840" y="247957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29" name="Oval 66"/>
          <p:cNvSpPr>
            <a:spLocks noChangeArrowheads="1"/>
          </p:cNvSpPr>
          <p:nvPr/>
        </p:nvSpPr>
        <p:spPr bwMode="auto">
          <a:xfrm>
            <a:off x="8075240" y="247957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cxnSp>
        <p:nvCxnSpPr>
          <p:cNvPr id="30" name="AutoShape 69"/>
          <p:cNvCxnSpPr>
            <a:cxnSpLocks noChangeShapeType="1"/>
            <a:stCxn id="27" idx="3"/>
            <a:endCxn id="28" idx="0"/>
          </p:cNvCxnSpPr>
          <p:nvPr/>
        </p:nvCxnSpPr>
        <p:spPr bwMode="auto">
          <a:xfrm flipH="1">
            <a:off x="7008440" y="2168426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70"/>
          <p:cNvCxnSpPr>
            <a:cxnSpLocks noChangeShapeType="1"/>
            <a:stCxn id="27" idx="5"/>
            <a:endCxn id="29" idx="0"/>
          </p:cNvCxnSpPr>
          <p:nvPr/>
        </p:nvCxnSpPr>
        <p:spPr bwMode="auto">
          <a:xfrm>
            <a:off x="7856165" y="2168426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62"/>
          <p:cNvSpPr>
            <a:spLocks noChangeArrowheads="1"/>
          </p:cNvSpPr>
          <p:nvPr/>
        </p:nvSpPr>
        <p:spPr bwMode="auto">
          <a:xfrm>
            <a:off x="1369640" y="141277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33" name="Oval 65"/>
          <p:cNvSpPr>
            <a:spLocks noChangeArrowheads="1"/>
          </p:cNvSpPr>
          <p:nvPr/>
        </p:nvSpPr>
        <p:spPr bwMode="auto">
          <a:xfrm>
            <a:off x="1445840" y="286057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34" name="Oval 66"/>
          <p:cNvSpPr>
            <a:spLocks noChangeArrowheads="1"/>
          </p:cNvSpPr>
          <p:nvPr/>
        </p:nvSpPr>
        <p:spPr bwMode="auto">
          <a:xfrm>
            <a:off x="683840" y="2114451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cxnSp>
        <p:nvCxnSpPr>
          <p:cNvPr id="35" name="AutoShape 70"/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1074365" y="1803301"/>
            <a:ext cx="3619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70"/>
          <p:cNvCxnSpPr>
            <a:cxnSpLocks noChangeShapeType="1"/>
            <a:stCxn id="34" idx="5"/>
            <a:endCxn id="33" idx="0"/>
          </p:cNvCxnSpPr>
          <p:nvPr/>
        </p:nvCxnSpPr>
        <p:spPr bwMode="auto">
          <a:xfrm>
            <a:off x="1074365" y="2504976"/>
            <a:ext cx="6000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62"/>
          <p:cNvSpPr>
            <a:spLocks noChangeArrowheads="1"/>
          </p:cNvSpPr>
          <p:nvPr/>
        </p:nvSpPr>
        <p:spPr bwMode="auto">
          <a:xfrm>
            <a:off x="4722440" y="156517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38" name="Oval 65"/>
          <p:cNvSpPr>
            <a:spLocks noChangeArrowheads="1"/>
          </p:cNvSpPr>
          <p:nvPr/>
        </p:nvSpPr>
        <p:spPr bwMode="auto">
          <a:xfrm>
            <a:off x="3503240" y="316495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39" name="Oval 66"/>
          <p:cNvSpPr>
            <a:spLocks noChangeArrowheads="1"/>
          </p:cNvSpPr>
          <p:nvPr/>
        </p:nvSpPr>
        <p:spPr bwMode="auto">
          <a:xfrm>
            <a:off x="4112840" y="2266851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cxnSp>
        <p:nvCxnSpPr>
          <p:cNvPr id="40" name="AutoShape 70"/>
          <p:cNvCxnSpPr>
            <a:cxnSpLocks noChangeShapeType="1"/>
            <a:stCxn id="37" idx="3"/>
            <a:endCxn id="39" idx="7"/>
          </p:cNvCxnSpPr>
          <p:nvPr/>
        </p:nvCxnSpPr>
        <p:spPr bwMode="auto">
          <a:xfrm flipH="1">
            <a:off x="4503365" y="1955701"/>
            <a:ext cx="2857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70"/>
          <p:cNvCxnSpPr>
            <a:cxnSpLocks noChangeShapeType="1"/>
            <a:stCxn id="39" idx="3"/>
            <a:endCxn id="38" idx="7"/>
          </p:cNvCxnSpPr>
          <p:nvPr/>
        </p:nvCxnSpPr>
        <p:spPr bwMode="auto">
          <a:xfrm flipH="1">
            <a:off x="3893485" y="2657096"/>
            <a:ext cx="286310" cy="57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37501" y="3835492"/>
            <a:ext cx="4045723" cy="99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Perform a left rotation on the left subtree </a:t>
            </a:r>
          </a:p>
          <a:p>
            <a:endParaRPr lang="en-US" kern="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803098" y="3756124"/>
            <a:ext cx="4045723" cy="262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Node “b” becomes the new root</a:t>
            </a:r>
          </a:p>
          <a:p>
            <a:r>
              <a:rPr lang="en-US" kern="0" dirty="0"/>
              <a:t>Node “b” takes ownership of node “c” as its right child </a:t>
            </a:r>
          </a:p>
          <a:p>
            <a:r>
              <a:rPr lang="en-US" kern="0" dirty="0"/>
              <a:t>Node “c” takes ownership of node “b” right child </a:t>
            </a:r>
          </a:p>
          <a:p>
            <a:pPr lvl="1"/>
            <a:r>
              <a:rPr lang="en-US" kern="0" dirty="0"/>
              <a:t>As its left child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342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2660" cy="777875"/>
          </a:xfrm>
        </p:spPr>
        <p:txBody>
          <a:bodyPr/>
          <a:lstStyle/>
          <a:p>
            <a:r>
              <a:rPr lang="en-US" dirty="0"/>
              <a:t>Right-Left Rotation (RL) or "Double Right" – Example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5" y="1180321"/>
            <a:ext cx="3098781" cy="54991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9"/>
          <a:stretch/>
        </p:blipFill>
        <p:spPr>
          <a:xfrm>
            <a:off x="4975698" y="1180321"/>
            <a:ext cx="3306281" cy="1240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2" b="41701"/>
          <a:stretch/>
        </p:blipFill>
        <p:spPr>
          <a:xfrm>
            <a:off x="5128098" y="2924944"/>
            <a:ext cx="3306281" cy="14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5"/>
          <a:stretch/>
        </p:blipFill>
        <p:spPr>
          <a:xfrm>
            <a:off x="5280498" y="4797152"/>
            <a:ext cx="3306281" cy="1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Right-Left Rotation (RL)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“a” </a:t>
            </a:r>
          </a:p>
          <a:p>
            <a:endParaRPr lang="en-US" dirty="0"/>
          </a:p>
          <a:p>
            <a:r>
              <a:rPr lang="en-US" dirty="0"/>
              <a:t>Case RL</a:t>
            </a:r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right subtree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left child </a:t>
            </a:r>
            <a:r>
              <a:rPr lang="en-US" dirty="0"/>
              <a:t>of </a:t>
            </a:r>
            <a:r>
              <a:rPr lang="en-US"/>
              <a:t>node “a”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10" y="3567123"/>
            <a:ext cx="4322113" cy="28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Right-Left Rotation (RL)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a </a:t>
            </a:r>
          </a:p>
          <a:p>
            <a:endParaRPr lang="en-US" dirty="0"/>
          </a:p>
          <a:p>
            <a:r>
              <a:rPr lang="en-US" dirty="0"/>
              <a:t>Case RL</a:t>
            </a:r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right subtree </a:t>
            </a:r>
            <a:r>
              <a:rPr lang="en-US" dirty="0"/>
              <a:t>of </a:t>
            </a:r>
            <a:r>
              <a:rPr lang="en-US" dirty="0">
                <a:solidFill>
                  <a:srgbClr val="00B050"/>
                </a:solidFill>
              </a:rPr>
              <a:t>left child </a:t>
            </a:r>
            <a:r>
              <a:rPr lang="en-US" dirty="0"/>
              <a:t>of node a (</a:t>
            </a: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10" y="3567123"/>
            <a:ext cx="4322113" cy="2854052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905137" y="1870717"/>
            <a:ext cx="1719618" cy="505575"/>
          </a:xfrm>
          <a:custGeom>
            <a:avLst/>
            <a:gdLst>
              <a:gd name="connsiteX0" fmla="*/ 1719618 w 1719618"/>
              <a:gd name="connsiteY0" fmla="*/ 505575 h 505575"/>
              <a:gd name="connsiteX1" fmla="*/ 1392071 w 1719618"/>
              <a:gd name="connsiteY1" fmla="*/ 608 h 505575"/>
              <a:gd name="connsiteX2" fmla="*/ 0 w 1719618"/>
              <a:gd name="connsiteY2" fmla="*/ 423689 h 5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505575">
                <a:moveTo>
                  <a:pt x="1719618" y="505575"/>
                </a:moveTo>
                <a:cubicBezTo>
                  <a:pt x="1699146" y="259915"/>
                  <a:pt x="1678674" y="14256"/>
                  <a:pt x="1392071" y="608"/>
                </a:cubicBezTo>
                <a:cubicBezTo>
                  <a:pt x="1105468" y="-13040"/>
                  <a:pt x="552734" y="205324"/>
                  <a:pt x="0" y="423689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594952" y="1625490"/>
            <a:ext cx="3459418" cy="737154"/>
          </a:xfrm>
          <a:custGeom>
            <a:avLst/>
            <a:gdLst>
              <a:gd name="connsiteX0" fmla="*/ 3193576 w 3459418"/>
              <a:gd name="connsiteY0" fmla="*/ 737154 h 737154"/>
              <a:gd name="connsiteX1" fmla="*/ 3138985 w 3459418"/>
              <a:gd name="connsiteY1" fmla="*/ 175 h 737154"/>
              <a:gd name="connsiteX2" fmla="*/ 0 w 3459418"/>
              <a:gd name="connsiteY2" fmla="*/ 682563 h 73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418" h="737154">
                <a:moveTo>
                  <a:pt x="3193576" y="737154"/>
                </a:moveTo>
                <a:cubicBezTo>
                  <a:pt x="3432412" y="373213"/>
                  <a:pt x="3671248" y="9273"/>
                  <a:pt x="3138985" y="175"/>
                </a:cubicBezTo>
                <a:cubicBezTo>
                  <a:pt x="2606722" y="-8924"/>
                  <a:pt x="1303361" y="336819"/>
                  <a:pt x="0" y="682563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03848" y="4812894"/>
            <a:ext cx="2882428" cy="809160"/>
            <a:chOff x="2952574" y="4758994"/>
            <a:chExt cx="2882428" cy="809160"/>
          </a:xfrm>
        </p:grpSpPr>
        <p:sp>
          <p:nvSpPr>
            <p:cNvPr id="11" name="TextBox 10"/>
            <p:cNvSpPr txBox="1"/>
            <p:nvPr/>
          </p:nvSpPr>
          <p:spPr>
            <a:xfrm>
              <a:off x="2952574" y="5198822"/>
              <a:ext cx="1403976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heavy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4356550" y="4758994"/>
              <a:ext cx="1478452" cy="62449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03848" y="3562695"/>
            <a:ext cx="3240360" cy="527561"/>
            <a:chOff x="4014179" y="3397530"/>
            <a:chExt cx="3240360" cy="527561"/>
          </a:xfrm>
        </p:grpSpPr>
        <p:sp>
          <p:nvSpPr>
            <p:cNvPr id="14" name="TextBox 13"/>
            <p:cNvSpPr txBox="1"/>
            <p:nvPr/>
          </p:nvSpPr>
          <p:spPr>
            <a:xfrm>
              <a:off x="4014179" y="3397530"/>
              <a:ext cx="1244635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heavy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5258814" y="3582196"/>
              <a:ext cx="1995725" cy="34289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42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Rotation (LR) or "Double Left"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01" y="3683514"/>
            <a:ext cx="4045723" cy="990365"/>
          </a:xfrm>
        </p:spPr>
        <p:txBody>
          <a:bodyPr/>
          <a:lstStyle/>
          <a:p>
            <a:r>
              <a:rPr lang="en-US" dirty="0"/>
              <a:t>Perform a right rotation on the right subtree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Oval 62"/>
          <p:cNvSpPr>
            <a:spLocks noChangeArrowheads="1"/>
          </p:cNvSpPr>
          <p:nvPr/>
        </p:nvSpPr>
        <p:spPr bwMode="auto">
          <a:xfrm>
            <a:off x="978024" y="134076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7" name="Oval 65"/>
          <p:cNvSpPr>
            <a:spLocks noChangeArrowheads="1"/>
          </p:cNvSpPr>
          <p:nvPr/>
        </p:nvSpPr>
        <p:spPr bwMode="auto">
          <a:xfrm>
            <a:off x="1054224" y="278856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8" name="Oval 66"/>
          <p:cNvSpPr>
            <a:spLocks noChangeArrowheads="1"/>
          </p:cNvSpPr>
          <p:nvPr/>
        </p:nvSpPr>
        <p:spPr bwMode="auto">
          <a:xfrm>
            <a:off x="1587624" y="204244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cxnSp>
        <p:nvCxnSpPr>
          <p:cNvPr id="9" name="AutoShape 70"/>
          <p:cNvCxnSpPr>
            <a:cxnSpLocks noChangeShapeType="1"/>
            <a:stCxn id="6" idx="3"/>
            <a:endCxn id="8" idx="7"/>
          </p:cNvCxnSpPr>
          <p:nvPr/>
        </p:nvCxnSpPr>
        <p:spPr bwMode="auto">
          <a:xfrm>
            <a:off x="1044699" y="1731293"/>
            <a:ext cx="9334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70"/>
          <p:cNvCxnSpPr>
            <a:cxnSpLocks noChangeShapeType="1"/>
            <a:stCxn id="8" idx="5"/>
            <a:endCxn id="7" idx="0"/>
          </p:cNvCxnSpPr>
          <p:nvPr/>
        </p:nvCxnSpPr>
        <p:spPr bwMode="auto">
          <a:xfrm flipH="1">
            <a:off x="1282824" y="2432968"/>
            <a:ext cx="6953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65"/>
          <p:cNvSpPr>
            <a:spLocks noChangeArrowheads="1"/>
          </p:cNvSpPr>
          <p:nvPr/>
        </p:nvSpPr>
        <p:spPr bwMode="auto">
          <a:xfrm>
            <a:off x="4788024" y="271236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sp>
        <p:nvSpPr>
          <p:cNvPr id="12" name="Oval 66"/>
          <p:cNvSpPr>
            <a:spLocks noChangeArrowheads="1"/>
          </p:cNvSpPr>
          <p:nvPr/>
        </p:nvSpPr>
        <p:spPr bwMode="auto">
          <a:xfrm>
            <a:off x="4026024" y="204244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cxnSp>
        <p:nvCxnSpPr>
          <p:cNvPr id="13" name="AutoShape 70"/>
          <p:cNvCxnSpPr>
            <a:cxnSpLocks noChangeShapeType="1"/>
            <a:stCxn id="12" idx="5"/>
            <a:endCxn id="11" idx="1"/>
          </p:cNvCxnSpPr>
          <p:nvPr/>
        </p:nvCxnSpPr>
        <p:spPr bwMode="auto">
          <a:xfrm>
            <a:off x="4416549" y="2432968"/>
            <a:ext cx="43815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itre 1"/>
          <p:cNvSpPr txBox="1">
            <a:spLocks/>
          </p:cNvSpPr>
          <p:nvPr/>
        </p:nvSpPr>
        <p:spPr bwMode="auto">
          <a:xfrm>
            <a:off x="2121024" y="2559968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0070C0"/>
                </a:solidFill>
                <a:latin typeface="+mn-lt"/>
              </a:rPr>
              <a:t>Right</a:t>
            </a:r>
            <a:endParaRPr lang="fr-FR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 bwMode="auto">
          <a:xfrm>
            <a:off x="5550024" y="1874168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0070C0"/>
                </a:solidFill>
                <a:latin typeface="+mn-lt"/>
              </a:rPr>
              <a:t>Left</a:t>
            </a:r>
            <a:endParaRPr lang="fr-FR" sz="3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Oval 97"/>
          <p:cNvSpPr>
            <a:spLocks noChangeArrowheads="1"/>
          </p:cNvSpPr>
          <p:nvPr/>
        </p:nvSpPr>
        <p:spPr bwMode="auto">
          <a:xfrm rot="-2700000">
            <a:off x="543049" y="2163093"/>
            <a:ext cx="2057400" cy="914400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n-lt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3187824" y="134076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cxnSp>
        <p:nvCxnSpPr>
          <p:cNvPr id="18" name="AutoShape 70"/>
          <p:cNvCxnSpPr>
            <a:cxnSpLocks noChangeShapeType="1"/>
            <a:stCxn id="17" idx="5"/>
            <a:endCxn id="12" idx="1"/>
          </p:cNvCxnSpPr>
          <p:nvPr/>
        </p:nvCxnSpPr>
        <p:spPr bwMode="auto">
          <a:xfrm>
            <a:off x="3578349" y="1731293"/>
            <a:ext cx="514350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62"/>
          <p:cNvSpPr>
            <a:spLocks noChangeArrowheads="1"/>
          </p:cNvSpPr>
          <p:nvPr/>
        </p:nvSpPr>
        <p:spPr bwMode="auto">
          <a:xfrm>
            <a:off x="7607424" y="170589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b</a:t>
            </a:r>
          </a:p>
        </p:txBody>
      </p:sp>
      <p:sp>
        <p:nvSpPr>
          <p:cNvPr id="20" name="Oval 65"/>
          <p:cNvSpPr>
            <a:spLocks noChangeArrowheads="1"/>
          </p:cNvSpPr>
          <p:nvPr/>
        </p:nvSpPr>
        <p:spPr bwMode="auto">
          <a:xfrm>
            <a:off x="6921624" y="240756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a</a:t>
            </a:r>
          </a:p>
        </p:txBody>
      </p:sp>
      <p:sp>
        <p:nvSpPr>
          <p:cNvPr id="21" name="Oval 66"/>
          <p:cNvSpPr>
            <a:spLocks noChangeArrowheads="1"/>
          </p:cNvSpPr>
          <p:nvPr/>
        </p:nvSpPr>
        <p:spPr bwMode="auto">
          <a:xfrm>
            <a:off x="8217024" y="240756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+mn-lt"/>
              </a:rPr>
              <a:t>c</a:t>
            </a:r>
          </a:p>
        </p:txBody>
      </p:sp>
      <p:cxnSp>
        <p:nvCxnSpPr>
          <p:cNvPr id="22" name="AutoShape 69"/>
          <p:cNvCxnSpPr>
            <a:cxnSpLocks noChangeShapeType="1"/>
            <a:stCxn id="19" idx="3"/>
            <a:endCxn id="20" idx="0"/>
          </p:cNvCxnSpPr>
          <p:nvPr/>
        </p:nvCxnSpPr>
        <p:spPr bwMode="auto">
          <a:xfrm flipH="1">
            <a:off x="7150224" y="2096418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70"/>
          <p:cNvCxnSpPr>
            <a:cxnSpLocks noChangeShapeType="1"/>
            <a:stCxn id="19" idx="5"/>
            <a:endCxn id="21" idx="0"/>
          </p:cNvCxnSpPr>
          <p:nvPr/>
        </p:nvCxnSpPr>
        <p:spPr bwMode="auto">
          <a:xfrm>
            <a:off x="7997949" y="2096418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803098" y="3604146"/>
            <a:ext cx="4045723" cy="262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Node “b” becomes the new root</a:t>
            </a:r>
          </a:p>
          <a:p>
            <a:r>
              <a:rPr lang="en-US" kern="0" dirty="0"/>
              <a:t>Node “b” takes ownership of node “a” as its left child </a:t>
            </a:r>
          </a:p>
          <a:p>
            <a:r>
              <a:rPr lang="en-US" kern="0" dirty="0"/>
              <a:t>Node “a” takes ownership of node “b” left child </a:t>
            </a:r>
          </a:p>
          <a:p>
            <a:pPr lvl="1"/>
            <a:r>
              <a:rPr lang="en-US" kern="0" dirty="0"/>
              <a:t>As its right child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051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Rotation (LR) or "Double Left"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adding 67</a:t>
            </a:r>
          </a:p>
          <a:p>
            <a:pPr lvl="1"/>
            <a:r>
              <a:rPr lang="en-US" dirty="0"/>
              <a:t>To fix the imbalance, we perform left-right (LR) rotation of root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" y="2420888"/>
            <a:ext cx="4240810" cy="2774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60" y="2420888"/>
            <a:ext cx="4525942" cy="27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Left-Right Rotation (LR)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a </a:t>
            </a:r>
          </a:p>
          <a:p>
            <a:endParaRPr lang="en-US" dirty="0"/>
          </a:p>
          <a:p>
            <a:r>
              <a:rPr lang="en-US" dirty="0"/>
              <a:t>Case LR</a:t>
            </a:r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left subtree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right child </a:t>
            </a:r>
            <a:r>
              <a:rPr lang="en-US" dirty="0"/>
              <a:t>of node 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58" y="3517549"/>
            <a:ext cx="4206319" cy="27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Left-Right Rotation (LR)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node that needs rebalancing be a </a:t>
            </a:r>
          </a:p>
          <a:p>
            <a:endParaRPr lang="en-US" dirty="0"/>
          </a:p>
          <a:p>
            <a:r>
              <a:rPr lang="en-US" dirty="0"/>
              <a:t>Case LR</a:t>
            </a:r>
          </a:p>
          <a:p>
            <a:pPr lvl="1"/>
            <a:r>
              <a:rPr lang="en-US" dirty="0"/>
              <a:t>Insertion into </a:t>
            </a:r>
            <a:r>
              <a:rPr lang="en-US" dirty="0">
                <a:solidFill>
                  <a:srgbClr val="0070C0"/>
                </a:solidFill>
              </a:rPr>
              <a:t>left subtree </a:t>
            </a:r>
            <a:r>
              <a:rPr lang="en-US" dirty="0"/>
              <a:t>of </a:t>
            </a:r>
            <a:r>
              <a:rPr lang="en-US" dirty="0">
                <a:solidFill>
                  <a:srgbClr val="00B050"/>
                </a:solidFill>
              </a:rPr>
              <a:t>right child </a:t>
            </a:r>
            <a:r>
              <a:rPr lang="en-US" dirty="0"/>
              <a:t>of node a (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58" y="3517549"/>
            <a:ext cx="4206319" cy="2745177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905137" y="1870717"/>
            <a:ext cx="1719618" cy="505575"/>
          </a:xfrm>
          <a:custGeom>
            <a:avLst/>
            <a:gdLst>
              <a:gd name="connsiteX0" fmla="*/ 1719618 w 1719618"/>
              <a:gd name="connsiteY0" fmla="*/ 505575 h 505575"/>
              <a:gd name="connsiteX1" fmla="*/ 1392071 w 1719618"/>
              <a:gd name="connsiteY1" fmla="*/ 608 h 505575"/>
              <a:gd name="connsiteX2" fmla="*/ 0 w 1719618"/>
              <a:gd name="connsiteY2" fmla="*/ 423689 h 50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505575">
                <a:moveTo>
                  <a:pt x="1719618" y="505575"/>
                </a:moveTo>
                <a:cubicBezTo>
                  <a:pt x="1699146" y="259915"/>
                  <a:pt x="1678674" y="14256"/>
                  <a:pt x="1392071" y="608"/>
                </a:cubicBezTo>
                <a:cubicBezTo>
                  <a:pt x="1105468" y="-13040"/>
                  <a:pt x="552734" y="205324"/>
                  <a:pt x="0" y="423689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94952" y="1625490"/>
            <a:ext cx="3459418" cy="737154"/>
          </a:xfrm>
          <a:custGeom>
            <a:avLst/>
            <a:gdLst>
              <a:gd name="connsiteX0" fmla="*/ 3193576 w 3459418"/>
              <a:gd name="connsiteY0" fmla="*/ 737154 h 737154"/>
              <a:gd name="connsiteX1" fmla="*/ 3138985 w 3459418"/>
              <a:gd name="connsiteY1" fmla="*/ 175 h 737154"/>
              <a:gd name="connsiteX2" fmla="*/ 0 w 3459418"/>
              <a:gd name="connsiteY2" fmla="*/ 682563 h 73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418" h="737154">
                <a:moveTo>
                  <a:pt x="3193576" y="737154"/>
                </a:moveTo>
                <a:cubicBezTo>
                  <a:pt x="3432412" y="373213"/>
                  <a:pt x="3671248" y="9273"/>
                  <a:pt x="3138985" y="175"/>
                </a:cubicBezTo>
                <a:cubicBezTo>
                  <a:pt x="2606722" y="-8924"/>
                  <a:pt x="1303361" y="336819"/>
                  <a:pt x="0" y="682563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34574" y="4577167"/>
            <a:ext cx="3417746" cy="1053340"/>
            <a:chOff x="2952574" y="4514814"/>
            <a:chExt cx="3417746" cy="1053340"/>
          </a:xfrm>
        </p:grpSpPr>
        <p:sp>
          <p:nvSpPr>
            <p:cNvPr id="10" name="TextBox 9"/>
            <p:cNvSpPr txBox="1"/>
            <p:nvPr/>
          </p:nvSpPr>
          <p:spPr>
            <a:xfrm>
              <a:off x="2952574" y="5198822"/>
              <a:ext cx="1244635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heavy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 flipV="1">
              <a:off x="4197209" y="4514814"/>
              <a:ext cx="2173111" cy="86867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34574" y="3503901"/>
            <a:ext cx="3129714" cy="573171"/>
            <a:chOff x="4014179" y="3397530"/>
            <a:chExt cx="3129714" cy="573171"/>
          </a:xfrm>
        </p:grpSpPr>
        <p:sp>
          <p:nvSpPr>
            <p:cNvPr id="13" name="TextBox 12"/>
            <p:cNvSpPr txBox="1"/>
            <p:nvPr/>
          </p:nvSpPr>
          <p:spPr>
            <a:xfrm>
              <a:off x="4014179" y="3397530"/>
              <a:ext cx="140152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heavy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5415701" y="3582196"/>
              <a:ext cx="1728192" cy="38850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1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How And When To Rotate?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061393"/>
          </a:xfrm>
        </p:spPr>
        <p:txBody>
          <a:bodyPr/>
          <a:lstStyle/>
          <a:p>
            <a:r>
              <a:rPr lang="en-US" dirty="0"/>
              <a:t>Let the node that needs rebalancing be “a” </a:t>
            </a:r>
          </a:p>
          <a:p>
            <a:r>
              <a:rPr lang="en-US" dirty="0"/>
              <a:t>Violation during insertion may occur in four cases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03" y="2042630"/>
            <a:ext cx="3503801" cy="2259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48" y="4325261"/>
            <a:ext cx="3493656" cy="22946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2420888"/>
            <a:ext cx="432015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Outside cases (</a:t>
            </a:r>
            <a:r>
              <a:rPr lang="en-US" kern="0" dirty="0">
                <a:solidFill>
                  <a:srgbClr val="0070C0"/>
                </a:solidFill>
              </a:rPr>
              <a:t>Single Rotation</a:t>
            </a:r>
            <a:r>
              <a:rPr lang="en-US" kern="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Insertion into </a:t>
            </a:r>
            <a:r>
              <a:rPr lang="en-US" kern="0" dirty="0">
                <a:solidFill>
                  <a:srgbClr val="0070C0"/>
                </a:solidFill>
              </a:rPr>
              <a:t>left subtree </a:t>
            </a:r>
            <a:r>
              <a:rPr lang="en-US" kern="0" dirty="0"/>
              <a:t>of </a:t>
            </a:r>
            <a:r>
              <a:rPr lang="en-US" kern="0" dirty="0">
                <a:solidFill>
                  <a:srgbClr val="0070C0"/>
                </a:solidFill>
              </a:rPr>
              <a:t>left child </a:t>
            </a:r>
            <a:r>
              <a:rPr lang="en-US" kern="0" dirty="0"/>
              <a:t>of node a (case </a:t>
            </a:r>
            <a:r>
              <a:rPr lang="en-US" kern="0" dirty="0">
                <a:solidFill>
                  <a:srgbClr val="0070C0"/>
                </a:solidFill>
              </a:rPr>
              <a:t>RR</a:t>
            </a:r>
            <a:r>
              <a:rPr lang="en-US" kern="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kern="0" dirty="0"/>
          </a:p>
          <a:p>
            <a:pPr marL="914400" lvl="1" indent="-457200">
              <a:buFont typeface="+mj-lt"/>
              <a:buAutoNum type="arabicPeriod"/>
            </a:pPr>
            <a:endParaRPr lang="en-US" kern="0" dirty="0"/>
          </a:p>
          <a:p>
            <a:pPr marL="914400" lvl="1" indent="-457200">
              <a:buFont typeface="+mj-lt"/>
              <a:buAutoNum type="arabicPeriod"/>
            </a:pPr>
            <a:endParaRPr lang="en-US" kern="0" dirty="0"/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Insertion into </a:t>
            </a:r>
            <a:r>
              <a:rPr lang="en-US" kern="0" dirty="0">
                <a:solidFill>
                  <a:srgbClr val="0070C0"/>
                </a:solidFill>
              </a:rPr>
              <a:t>right subtree </a:t>
            </a:r>
            <a:r>
              <a:rPr lang="en-US" kern="0" dirty="0"/>
              <a:t>of </a:t>
            </a:r>
            <a:r>
              <a:rPr lang="en-US" kern="0" dirty="0">
                <a:solidFill>
                  <a:srgbClr val="0070C0"/>
                </a:solidFill>
              </a:rPr>
              <a:t>right child </a:t>
            </a:r>
            <a:r>
              <a:rPr lang="en-US" kern="0" dirty="0"/>
              <a:t>of node a (case </a:t>
            </a:r>
            <a:r>
              <a:rPr lang="en-US" kern="0" dirty="0">
                <a:solidFill>
                  <a:srgbClr val="0070C0"/>
                </a:solidFill>
              </a:rPr>
              <a:t>LL</a:t>
            </a:r>
            <a:r>
              <a:rPr lang="en-US" kern="0" dirty="0"/>
              <a:t>)</a:t>
            </a:r>
          </a:p>
          <a:p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7497688" y="3573016"/>
            <a:ext cx="13685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1: RR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4976" y="5989247"/>
            <a:ext cx="13685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2: LL</a:t>
            </a:r>
          </a:p>
        </p:txBody>
      </p:sp>
    </p:spTree>
    <p:extLst>
      <p:ext uri="{BB962C8B-B14F-4D97-AF65-F5344CB8AC3E}">
        <p14:creationId xmlns:p14="http://schemas.microsoft.com/office/powerpoint/2010/main" val="14620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How And When To Rotate?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061393"/>
          </a:xfrm>
        </p:spPr>
        <p:txBody>
          <a:bodyPr/>
          <a:lstStyle/>
          <a:p>
            <a:r>
              <a:rPr lang="en-US" dirty="0"/>
              <a:t>Let the node that needs rebalancing </a:t>
            </a:r>
            <a:r>
              <a:rPr lang="en-US"/>
              <a:t>be “a” </a:t>
            </a:r>
            <a:endParaRPr lang="en-US" dirty="0"/>
          </a:p>
          <a:p>
            <a:r>
              <a:rPr lang="en-US" dirty="0"/>
              <a:t>Violation during insertion may occur in four cases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2420888"/>
            <a:ext cx="432015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Inside cases (</a:t>
            </a:r>
            <a:r>
              <a:rPr lang="en-US" kern="0" dirty="0">
                <a:solidFill>
                  <a:srgbClr val="0070C0"/>
                </a:solidFill>
              </a:rPr>
              <a:t>Double Rotation</a:t>
            </a:r>
            <a:r>
              <a:rPr lang="en-US" kern="0" dirty="0"/>
              <a:t>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kern="0" dirty="0"/>
              <a:t>Insertion into </a:t>
            </a:r>
            <a:r>
              <a:rPr lang="en-US" kern="0" dirty="0">
                <a:solidFill>
                  <a:srgbClr val="0070C0"/>
                </a:solidFill>
              </a:rPr>
              <a:t>right subtree </a:t>
            </a:r>
            <a:r>
              <a:rPr lang="en-US" kern="0" dirty="0"/>
              <a:t>of </a:t>
            </a:r>
            <a:r>
              <a:rPr lang="en-US" kern="0" dirty="0">
                <a:solidFill>
                  <a:srgbClr val="0070C0"/>
                </a:solidFill>
              </a:rPr>
              <a:t>left child </a:t>
            </a:r>
            <a:r>
              <a:rPr lang="en-US" kern="0" dirty="0"/>
              <a:t>of a (case </a:t>
            </a:r>
            <a:r>
              <a:rPr lang="en-US" kern="0" dirty="0">
                <a:solidFill>
                  <a:srgbClr val="0070C0"/>
                </a:solidFill>
              </a:rPr>
              <a:t>RL</a:t>
            </a:r>
            <a:r>
              <a:rPr lang="en-US" kern="0" dirty="0"/>
              <a:t>)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kern="0" dirty="0"/>
          </a:p>
          <a:p>
            <a:pPr marL="914400" lvl="1" indent="-457200">
              <a:buFont typeface="+mj-lt"/>
              <a:buAutoNum type="arabicPeriod" startAt="3"/>
            </a:pPr>
            <a:endParaRPr lang="en-US" kern="0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kern="0" dirty="0"/>
              <a:t>Insertion into </a:t>
            </a:r>
            <a:r>
              <a:rPr lang="en-US" kern="0" dirty="0">
                <a:solidFill>
                  <a:srgbClr val="0070C0"/>
                </a:solidFill>
              </a:rPr>
              <a:t>left subtree </a:t>
            </a:r>
            <a:r>
              <a:rPr lang="en-US" kern="0" dirty="0"/>
              <a:t>of </a:t>
            </a:r>
            <a:r>
              <a:rPr lang="en-US" kern="0" dirty="0">
                <a:solidFill>
                  <a:srgbClr val="0070C0"/>
                </a:solidFill>
              </a:rPr>
              <a:t>right child </a:t>
            </a:r>
            <a:r>
              <a:rPr lang="en-US" kern="0" dirty="0"/>
              <a:t>of a (case </a:t>
            </a:r>
            <a:r>
              <a:rPr lang="en-US" kern="0" dirty="0">
                <a:solidFill>
                  <a:srgbClr val="0070C0"/>
                </a:solidFill>
              </a:rPr>
              <a:t>LR</a:t>
            </a:r>
            <a:r>
              <a:rPr lang="en-US" kern="0" dirty="0"/>
              <a:t>)</a:t>
            </a:r>
          </a:p>
          <a:p>
            <a:endParaRPr lang="en-US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443513"/>
            <a:ext cx="3596963" cy="2347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71" y="1875582"/>
            <a:ext cx="3600400" cy="23774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124" y="6191297"/>
            <a:ext cx="13685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4: 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0071" y="3717032"/>
            <a:ext cx="13685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3: RL</a:t>
            </a:r>
          </a:p>
        </p:txBody>
      </p:sp>
    </p:spTree>
    <p:extLst>
      <p:ext uri="{BB962C8B-B14F-4D97-AF65-F5344CB8AC3E}">
        <p14:creationId xmlns:p14="http://schemas.microsoft.com/office/powerpoint/2010/main" val="9760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a </a:t>
            </a:r>
            <a:r>
              <a:rPr lang="en-US" dirty="0">
                <a:solidFill>
                  <a:srgbClr val="0070C0"/>
                </a:solidFill>
              </a:rPr>
              <a:t>(almost) complete </a:t>
            </a:r>
            <a:r>
              <a:rPr lang="en-US" dirty="0"/>
              <a:t>tree after every operation</a:t>
            </a:r>
          </a:p>
          <a:p>
            <a:pPr lvl="1"/>
            <a:r>
              <a:rPr lang="en-US" dirty="0"/>
              <a:t>Tree is complete except possibly in the lower levels towards right</a:t>
            </a:r>
          </a:p>
          <a:p>
            <a:endParaRPr lang="en-US" dirty="0"/>
          </a:p>
          <a:p>
            <a:r>
              <a:rPr lang="en-US" dirty="0"/>
              <a:t>Maintenance of such a tree is expensive</a:t>
            </a:r>
          </a:p>
          <a:p>
            <a:pPr lvl="1"/>
            <a:r>
              <a:rPr lang="en-US" dirty="0"/>
              <a:t>For example, insert 2 in the tree on the left and then rebuild as a complete tree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3943151" y="4052689"/>
            <a:ext cx="174150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2 &amp;</a:t>
            </a:r>
          </a:p>
          <a:p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tree</a:t>
            </a:r>
          </a:p>
        </p:txBody>
      </p:sp>
      <p:sp>
        <p:nvSpPr>
          <p:cNvPr id="7" name="Oval 43"/>
          <p:cNvSpPr>
            <a:spLocks noChangeArrowheads="1"/>
          </p:cNvSpPr>
          <p:nvPr/>
        </p:nvSpPr>
        <p:spPr bwMode="auto">
          <a:xfrm>
            <a:off x="2342951" y="36145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8" name="Oval 44"/>
          <p:cNvSpPr>
            <a:spLocks noChangeArrowheads="1"/>
          </p:cNvSpPr>
          <p:nvPr/>
        </p:nvSpPr>
        <p:spPr bwMode="auto">
          <a:xfrm>
            <a:off x="1276151" y="420826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9" name="Oval 45"/>
          <p:cNvSpPr>
            <a:spLocks noChangeArrowheads="1"/>
          </p:cNvSpPr>
          <p:nvPr/>
        </p:nvSpPr>
        <p:spPr bwMode="auto">
          <a:xfrm>
            <a:off x="3257351" y="420826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26477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5903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" name="Oval 49"/>
          <p:cNvSpPr>
            <a:spLocks noChangeArrowheads="1"/>
          </p:cNvSpPr>
          <p:nvPr/>
        </p:nvSpPr>
        <p:spPr bwMode="auto">
          <a:xfrm>
            <a:off x="18857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13" name="AutoShape 50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1666676" y="4005064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1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2733476" y="4005064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52"/>
          <p:cNvCxnSpPr>
            <a:cxnSpLocks noChangeShapeType="1"/>
            <a:stCxn id="8" idx="3"/>
            <a:endCxn id="11" idx="0"/>
          </p:cNvCxnSpPr>
          <p:nvPr/>
        </p:nvCxnSpPr>
        <p:spPr bwMode="auto">
          <a:xfrm flipH="1">
            <a:off x="818951" y="4598789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53"/>
          <p:cNvCxnSpPr>
            <a:cxnSpLocks noChangeShapeType="1"/>
            <a:stCxn id="8" idx="5"/>
            <a:endCxn id="12" idx="0"/>
          </p:cNvCxnSpPr>
          <p:nvPr/>
        </p:nvCxnSpPr>
        <p:spPr bwMode="auto">
          <a:xfrm>
            <a:off x="1666676" y="4598789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54"/>
          <p:cNvCxnSpPr>
            <a:cxnSpLocks noChangeShapeType="1"/>
            <a:stCxn id="9" idx="3"/>
            <a:endCxn id="10" idx="0"/>
          </p:cNvCxnSpPr>
          <p:nvPr/>
        </p:nvCxnSpPr>
        <p:spPr bwMode="auto">
          <a:xfrm flipH="1">
            <a:off x="2876351" y="4598789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762551" y="36145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5695751" y="4208264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7676951" y="420826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70673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82865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50099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6305351" y="4909939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25" name="AutoShape 63"/>
          <p:cNvCxnSpPr>
            <a:cxnSpLocks noChangeShapeType="1"/>
            <a:stCxn id="18" idx="3"/>
            <a:endCxn id="19" idx="7"/>
          </p:cNvCxnSpPr>
          <p:nvPr/>
        </p:nvCxnSpPr>
        <p:spPr bwMode="auto">
          <a:xfrm flipH="1">
            <a:off x="6086276" y="4005064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64"/>
          <p:cNvCxnSpPr>
            <a:cxnSpLocks noChangeShapeType="1"/>
            <a:stCxn id="18" idx="5"/>
            <a:endCxn id="20" idx="1"/>
          </p:cNvCxnSpPr>
          <p:nvPr/>
        </p:nvCxnSpPr>
        <p:spPr bwMode="auto">
          <a:xfrm>
            <a:off x="7153076" y="4005064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65"/>
          <p:cNvCxnSpPr>
            <a:cxnSpLocks noChangeShapeType="1"/>
            <a:stCxn id="19" idx="3"/>
            <a:endCxn id="23" idx="0"/>
          </p:cNvCxnSpPr>
          <p:nvPr/>
        </p:nvCxnSpPr>
        <p:spPr bwMode="auto">
          <a:xfrm flipH="1">
            <a:off x="5238551" y="4598789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66"/>
          <p:cNvCxnSpPr>
            <a:cxnSpLocks noChangeShapeType="1"/>
            <a:stCxn id="19" idx="5"/>
            <a:endCxn id="24" idx="0"/>
          </p:cNvCxnSpPr>
          <p:nvPr/>
        </p:nvCxnSpPr>
        <p:spPr bwMode="auto">
          <a:xfrm>
            <a:off x="6086276" y="4598789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67"/>
          <p:cNvCxnSpPr>
            <a:cxnSpLocks noChangeShapeType="1"/>
            <a:stCxn id="20" idx="3"/>
            <a:endCxn id="21" idx="0"/>
          </p:cNvCxnSpPr>
          <p:nvPr/>
        </p:nvCxnSpPr>
        <p:spPr bwMode="auto">
          <a:xfrm flipH="1">
            <a:off x="7295951" y="4598789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68"/>
          <p:cNvCxnSpPr>
            <a:cxnSpLocks noChangeShapeType="1"/>
            <a:stCxn id="20" idx="5"/>
            <a:endCxn id="22" idx="0"/>
          </p:cNvCxnSpPr>
          <p:nvPr/>
        </p:nvCxnSpPr>
        <p:spPr bwMode="auto">
          <a:xfrm>
            <a:off x="8067476" y="4598789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Line 69"/>
          <p:cNvSpPr>
            <a:spLocks noChangeShapeType="1"/>
          </p:cNvSpPr>
          <p:nvPr/>
        </p:nvSpPr>
        <p:spPr bwMode="auto">
          <a:xfrm>
            <a:off x="4095551" y="4909939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How And When To Rotate?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47752" y="1124745"/>
            <a:ext cx="4847669" cy="266429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en-US" sz="1600" kern="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kern="0" dirty="0">
                <a:latin typeface="Consolas" panose="020B0609020204030204" pitchFamily="49" charset="0"/>
              </a:rPr>
              <a:t> tree is </a:t>
            </a:r>
            <a:r>
              <a:rPr lang="en-US" sz="1600" b="1" kern="0" dirty="0">
                <a:latin typeface="Consolas" panose="020B0609020204030204" pitchFamily="49" charset="0"/>
              </a:rPr>
              <a:t>right heavy </a:t>
            </a:r>
            <a:r>
              <a:rPr lang="en-US" sz="1600" kern="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600" kern="0" dirty="0">
                <a:latin typeface="Consolas" panose="020B0609020204030204" pitchFamily="49" charset="0"/>
              </a:rPr>
              <a:t>tree's </a:t>
            </a:r>
            <a:r>
              <a:rPr lang="en-US" sz="1600" b="1" kern="0" dirty="0">
                <a:latin typeface="Consolas" panose="020B0609020204030204" pitchFamily="49" charset="0"/>
              </a:rPr>
              <a:t>right subtree is left heavy </a:t>
            </a:r>
            <a:r>
              <a:rPr lang="en-US" sz="1600" kern="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     Perform Left-Right rotation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  }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600" kern="0" dirty="0">
                <a:latin typeface="Consolas" panose="020B0609020204030204" pitchFamily="49" charset="0"/>
              </a:rPr>
              <a:t> {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     Perform Single Left rotation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  }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} </a:t>
            </a:r>
          </a:p>
          <a:p>
            <a:pPr marL="0" indent="0" algn="just">
              <a:buFontTx/>
              <a:buNone/>
              <a:defRPr/>
            </a:pPr>
            <a:r>
              <a:rPr lang="en-US" sz="1600" kern="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9952" y="3690120"/>
            <a:ext cx="4866060" cy="269120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pPr marL="0" indent="0" algn="just"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</a:rPr>
              <a:t>tree is </a:t>
            </a:r>
            <a:r>
              <a:rPr lang="en-US" sz="1600" b="1" dirty="0">
                <a:latin typeface="Consolas" panose="020B0609020204030204" pitchFamily="49" charset="0"/>
              </a:rPr>
              <a:t>left heavy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tree's </a:t>
            </a:r>
            <a:r>
              <a:rPr lang="en-US" sz="1600" b="1" dirty="0">
                <a:latin typeface="Consolas" panose="020B0609020204030204" pitchFamily="49" charset="0"/>
              </a:rPr>
              <a:t>left subtree is right heavy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Perform Right-Left rotation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Perform Single Right rotation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 algn="just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visualgo.net/en/bst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cmps-people.ok.ubc.ca/ylucet/DS/AVLtree.html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AVL Tree with the following input elements</a:t>
            </a:r>
          </a:p>
          <a:p>
            <a:pPr lvl="1"/>
            <a:r>
              <a:rPr lang="en-US" dirty="0"/>
              <a:t>3, 2, 1, 4, 5, 6, 7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4" descr="figavl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323170"/>
            <a:ext cx="7265324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85809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3, 2, 1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8" name="Comment 5"/>
          <p:cNvSpPr txBox="1">
            <a:spLocks noChangeArrowheads="1"/>
          </p:cNvSpPr>
          <p:nvPr/>
        </p:nvSpPr>
        <p:spPr bwMode="auto">
          <a:xfrm>
            <a:off x="6541407" y="5464832"/>
            <a:ext cx="1658688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4, 5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AVL Tree with the following input elements</a:t>
            </a:r>
          </a:p>
          <a:p>
            <a:pPr lvl="1"/>
            <a:r>
              <a:rPr lang="en-US" dirty="0"/>
              <a:t>3, 2, 1, 4, 5, 6, 7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658688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4, 5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88053"/>
            <a:ext cx="7136845" cy="2647785"/>
          </a:xfrm>
          <a:prstGeom prst="rect">
            <a:avLst/>
          </a:prstGeom>
        </p:spPr>
      </p:pic>
      <p:sp>
        <p:nvSpPr>
          <p:cNvPr id="10" name="Comment 5"/>
          <p:cNvSpPr txBox="1">
            <a:spLocks noChangeArrowheads="1"/>
          </p:cNvSpPr>
          <p:nvPr/>
        </p:nvSpPr>
        <p:spPr bwMode="auto">
          <a:xfrm>
            <a:off x="6440917" y="5500721"/>
            <a:ext cx="1658688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6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AVL Tree with the following input elements</a:t>
            </a:r>
          </a:p>
          <a:p>
            <a:pPr lvl="1"/>
            <a:r>
              <a:rPr lang="en-US" dirty="0"/>
              <a:t>3, 2, 1, 4, 5, 6, 7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658688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6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10" name="Comment 5"/>
          <p:cNvSpPr txBox="1">
            <a:spLocks noChangeArrowheads="1"/>
          </p:cNvSpPr>
          <p:nvPr/>
        </p:nvSpPr>
        <p:spPr bwMode="auto">
          <a:xfrm>
            <a:off x="6440917" y="5500721"/>
            <a:ext cx="1658688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7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11" name="Picture 4" descr="figavl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560" y="2481399"/>
            <a:ext cx="7941384" cy="287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80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AVL Tree with the following input elements</a:t>
            </a:r>
          </a:p>
          <a:p>
            <a:pPr lvl="1"/>
            <a:r>
              <a:rPr lang="en-US" dirty="0"/>
              <a:t>3, 2, 1, 4, 5, 6, 7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658688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7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9" name="Picture 3" descr="figavl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514859"/>
            <a:ext cx="7645919" cy="286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34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following elements have to be inserted further</a:t>
            </a:r>
          </a:p>
          <a:p>
            <a:pPr lvl="1"/>
            <a:r>
              <a:rPr lang="en-US" dirty="0"/>
              <a:t>16, 15, 14, 13, 12, 11, 10, 8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16, 15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8" name="Picture 4" descr="figavl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481399"/>
            <a:ext cx="7888587" cy="336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mment 5"/>
          <p:cNvSpPr txBox="1">
            <a:spLocks noChangeArrowheads="1"/>
          </p:cNvSpPr>
          <p:nvPr/>
        </p:nvSpPr>
        <p:spPr bwMode="auto">
          <a:xfrm>
            <a:off x="6441704" y="5769449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14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following elements have to be inserted further</a:t>
            </a:r>
          </a:p>
          <a:p>
            <a:pPr lvl="1"/>
            <a:r>
              <a:rPr lang="en-US" dirty="0"/>
              <a:t>16, 15, 14, 13, 12, 11, 10, 8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14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10" name="Picture 4" descr="figavl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81399"/>
            <a:ext cx="8931480" cy="322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mment 5"/>
          <p:cNvSpPr txBox="1">
            <a:spLocks noChangeArrowheads="1"/>
          </p:cNvSpPr>
          <p:nvPr/>
        </p:nvSpPr>
        <p:spPr bwMode="auto">
          <a:xfrm>
            <a:off x="6441704" y="5769449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13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2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following elements have to be inserted further</a:t>
            </a:r>
          </a:p>
          <a:p>
            <a:pPr lvl="1"/>
            <a:r>
              <a:rPr lang="en-US" dirty="0"/>
              <a:t>16, 15, 14, 13, 12, 11, 10, 8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13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11" name="Comment 5"/>
          <p:cNvSpPr txBox="1">
            <a:spLocks noChangeArrowheads="1"/>
          </p:cNvSpPr>
          <p:nvPr/>
        </p:nvSpPr>
        <p:spPr bwMode="auto">
          <a:xfrm>
            <a:off x="6441704" y="5769449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12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9" name="Picture 4" descr="figavl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351950"/>
            <a:ext cx="8447856" cy="3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3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following elements have to be inserted further</a:t>
            </a:r>
          </a:p>
          <a:p>
            <a:pPr lvl="1"/>
            <a:r>
              <a:rPr lang="en-US" dirty="0"/>
              <a:t>16, 15, 14, 13, 12, 11, 10, 8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6441704" y="1883433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12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sp>
        <p:nvSpPr>
          <p:cNvPr id="11" name="Comment 5"/>
          <p:cNvSpPr txBox="1">
            <a:spLocks noChangeArrowheads="1"/>
          </p:cNvSpPr>
          <p:nvPr/>
        </p:nvSpPr>
        <p:spPr bwMode="auto">
          <a:xfrm>
            <a:off x="6441704" y="5769449"/>
            <a:ext cx="18027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11, 10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10" name="Picture 4" descr="figavl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57" y="2362199"/>
            <a:ext cx="8362343" cy="337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47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Good but not Perfect Balance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after Adelson-</a:t>
            </a:r>
            <a:r>
              <a:rPr lang="en-US" dirty="0" err="1"/>
              <a:t>Velskii</a:t>
            </a:r>
            <a:r>
              <a:rPr lang="en-US" dirty="0"/>
              <a:t> and Landis</a:t>
            </a:r>
          </a:p>
          <a:p>
            <a:endParaRPr lang="en-US" dirty="0"/>
          </a:p>
          <a:p>
            <a:r>
              <a:rPr lang="en-US" dirty="0"/>
              <a:t>Balance is defined by comparing the height of the two sub-trees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An empty tree has height –1</a:t>
            </a:r>
          </a:p>
          <a:p>
            <a:pPr lvl="1"/>
            <a:r>
              <a:rPr lang="en-US" dirty="0"/>
              <a:t>A tree with a single node has height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–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following elements have to be inserted further</a:t>
            </a:r>
          </a:p>
          <a:p>
            <a:pPr lvl="1"/>
            <a:r>
              <a:rPr lang="en-US" dirty="0"/>
              <a:t>16, 15, 14, 13, 12, 11, 10, 8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7" name="Comment 5"/>
          <p:cNvSpPr txBox="1">
            <a:spLocks noChangeArrowheads="1"/>
          </p:cNvSpPr>
          <p:nvPr/>
        </p:nvSpPr>
        <p:spPr bwMode="auto">
          <a:xfrm>
            <a:off x="5508104" y="1883433"/>
            <a:ext cx="2736304" cy="43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+mj-lt"/>
                <a:ea typeface="宋体" charset="0"/>
                <a:cs typeface="宋体" charset="0"/>
              </a:rPr>
              <a:t>Insert 11, 10 then 8 </a:t>
            </a:r>
          </a:p>
          <a:p>
            <a:pPr algn="just">
              <a:spcBef>
                <a:spcPct val="5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+mj-lt"/>
              <a:ea typeface="宋体" charset="0"/>
              <a:cs typeface="宋体" charset="0"/>
            </a:endParaRPr>
          </a:p>
        </p:txBody>
      </p:sp>
      <p:pic>
        <p:nvPicPr>
          <p:cNvPr id="9" name="Picture 4" descr="figavl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5290" y="2680814"/>
            <a:ext cx="5313420" cy="393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7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574" y="1966673"/>
            <a:ext cx="6096851" cy="34294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binary search tree</a:t>
            </a:r>
            <a:r>
              <a:rPr lang="en-US" dirty="0"/>
              <a:t> is said to be AVL </a:t>
            </a:r>
            <a:r>
              <a:rPr lang="en-US" b="1" dirty="0"/>
              <a:t>balanced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The difference in the heights between the left and right sub-trees is at most 1, and</a:t>
            </a:r>
          </a:p>
          <a:p>
            <a:pPr lvl="1"/>
            <a:r>
              <a:rPr lang="en-US" dirty="0"/>
              <a:t>Both sub-trees are themselves AVL trees</a:t>
            </a:r>
          </a:p>
          <a:p>
            <a:endParaRPr lang="en-US" dirty="0"/>
          </a:p>
          <a:p>
            <a:r>
              <a:rPr lang="en-US" dirty="0"/>
              <a:t>AVL trees with 1, 2, 3 and 4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 descr="AVLTrees0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554355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3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2112963" y="1412875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2219325" y="143033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1408113" y="2259013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1514475" y="22764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2790825" y="2276475"/>
            <a:ext cx="5334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2897188" y="22939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942975" y="3267075"/>
            <a:ext cx="5334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1049338" y="32845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1874838" y="3267075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1979613" y="3284538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1514475" y="4365625"/>
            <a:ext cx="53181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Text Box 14"/>
          <p:cNvSpPr txBox="1">
            <a:spLocks noChangeArrowheads="1"/>
          </p:cNvSpPr>
          <p:nvPr/>
        </p:nvSpPr>
        <p:spPr bwMode="auto">
          <a:xfrm>
            <a:off x="1619250" y="438308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2511425" y="32845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>
            <a:off x="2617788" y="3302000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108" name="Line 17"/>
          <p:cNvSpPr>
            <a:spLocks noChangeShapeType="1"/>
          </p:cNvSpPr>
          <p:nvPr/>
        </p:nvSpPr>
        <p:spPr bwMode="auto">
          <a:xfrm flipH="1">
            <a:off x="1846263" y="1844675"/>
            <a:ext cx="3984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Line 18"/>
          <p:cNvSpPr>
            <a:spLocks noChangeShapeType="1"/>
          </p:cNvSpPr>
          <p:nvPr/>
        </p:nvSpPr>
        <p:spPr bwMode="auto">
          <a:xfrm>
            <a:off x="2578100" y="1844675"/>
            <a:ext cx="398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19"/>
          <p:cNvSpPr>
            <a:spLocks noChangeShapeType="1"/>
          </p:cNvSpPr>
          <p:nvPr/>
        </p:nvSpPr>
        <p:spPr bwMode="auto">
          <a:xfrm flipH="1">
            <a:off x="1247775" y="2708275"/>
            <a:ext cx="3333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Line 20"/>
          <p:cNvSpPr>
            <a:spLocks noChangeShapeType="1"/>
          </p:cNvSpPr>
          <p:nvPr/>
        </p:nvSpPr>
        <p:spPr bwMode="auto">
          <a:xfrm>
            <a:off x="1846263" y="2708275"/>
            <a:ext cx="2000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Line 21"/>
          <p:cNvSpPr>
            <a:spLocks noChangeShapeType="1"/>
          </p:cNvSpPr>
          <p:nvPr/>
        </p:nvSpPr>
        <p:spPr bwMode="auto">
          <a:xfrm flipH="1">
            <a:off x="1846263" y="3789363"/>
            <a:ext cx="200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 flipH="1">
            <a:off x="2844800" y="2781300"/>
            <a:ext cx="1317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 Box 23"/>
          <p:cNvSpPr txBox="1">
            <a:spLocks noChangeArrowheads="1"/>
          </p:cNvSpPr>
          <p:nvPr/>
        </p:nvSpPr>
        <p:spPr bwMode="auto">
          <a:xfrm>
            <a:off x="1049338" y="564673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AVL Tree</a:t>
            </a:r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5969000" y="1484313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6073775" y="1501775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264150" y="23320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 Box 27"/>
          <p:cNvSpPr txBox="1">
            <a:spLocks noChangeArrowheads="1"/>
          </p:cNvSpPr>
          <p:nvPr/>
        </p:nvSpPr>
        <p:spPr bwMode="auto">
          <a:xfrm>
            <a:off x="5368925" y="23495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6594475" y="2403475"/>
            <a:ext cx="53181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 Box 29"/>
          <p:cNvSpPr txBox="1">
            <a:spLocks noChangeArrowheads="1"/>
          </p:cNvSpPr>
          <p:nvPr/>
        </p:nvSpPr>
        <p:spPr bwMode="auto">
          <a:xfrm>
            <a:off x="6699250" y="2420938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4532313" y="3340100"/>
            <a:ext cx="53181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638675" y="3357563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29288" y="3411538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Text Box 33"/>
          <p:cNvSpPr txBox="1">
            <a:spLocks noChangeArrowheads="1"/>
          </p:cNvSpPr>
          <p:nvPr/>
        </p:nvSpPr>
        <p:spPr bwMode="auto">
          <a:xfrm>
            <a:off x="5835650" y="3429000"/>
            <a:ext cx="39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5170488" y="4437063"/>
            <a:ext cx="53181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Text Box 35"/>
          <p:cNvSpPr txBox="1">
            <a:spLocks noChangeArrowheads="1"/>
          </p:cNvSpPr>
          <p:nvPr/>
        </p:nvSpPr>
        <p:spPr bwMode="auto">
          <a:xfrm>
            <a:off x="5275263" y="4454525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27" name="Oval 126"/>
          <p:cNvSpPr>
            <a:spLocks noChangeArrowheads="1"/>
          </p:cNvSpPr>
          <p:nvPr/>
        </p:nvSpPr>
        <p:spPr bwMode="auto">
          <a:xfrm>
            <a:off x="6261100" y="4491038"/>
            <a:ext cx="53181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Text Box 37"/>
          <p:cNvSpPr txBox="1">
            <a:spLocks noChangeArrowheads="1"/>
          </p:cNvSpPr>
          <p:nvPr/>
        </p:nvSpPr>
        <p:spPr bwMode="auto">
          <a:xfrm>
            <a:off x="6367463" y="4508500"/>
            <a:ext cx="39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29" name="Line 38"/>
          <p:cNvSpPr>
            <a:spLocks noChangeShapeType="1"/>
          </p:cNvSpPr>
          <p:nvPr/>
        </p:nvSpPr>
        <p:spPr bwMode="auto">
          <a:xfrm flipH="1">
            <a:off x="5635625" y="1916113"/>
            <a:ext cx="4651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Line 39"/>
          <p:cNvSpPr>
            <a:spLocks noChangeShapeType="1"/>
          </p:cNvSpPr>
          <p:nvPr/>
        </p:nvSpPr>
        <p:spPr bwMode="auto">
          <a:xfrm>
            <a:off x="6432550" y="1916113"/>
            <a:ext cx="3333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Line 40"/>
          <p:cNvSpPr>
            <a:spLocks noChangeShapeType="1"/>
          </p:cNvSpPr>
          <p:nvPr/>
        </p:nvSpPr>
        <p:spPr bwMode="auto">
          <a:xfrm flipH="1">
            <a:off x="4905375" y="2781300"/>
            <a:ext cx="463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Line 41"/>
          <p:cNvSpPr>
            <a:spLocks noChangeShapeType="1"/>
          </p:cNvSpPr>
          <p:nvPr/>
        </p:nvSpPr>
        <p:spPr bwMode="auto">
          <a:xfrm>
            <a:off x="5702300" y="2781300"/>
            <a:ext cx="266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Line 42"/>
          <p:cNvSpPr>
            <a:spLocks noChangeShapeType="1"/>
          </p:cNvSpPr>
          <p:nvPr/>
        </p:nvSpPr>
        <p:spPr bwMode="auto">
          <a:xfrm flipH="1">
            <a:off x="5568950" y="3860800"/>
            <a:ext cx="331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Line 43"/>
          <p:cNvSpPr>
            <a:spLocks noChangeShapeType="1"/>
          </p:cNvSpPr>
          <p:nvPr/>
        </p:nvSpPr>
        <p:spPr bwMode="auto">
          <a:xfrm>
            <a:off x="6167438" y="3860800"/>
            <a:ext cx="3317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4306888" y="1892300"/>
            <a:ext cx="2857500" cy="3552825"/>
          </a:xfrm>
          <a:custGeom>
            <a:avLst/>
            <a:gdLst>
              <a:gd name="T0" fmla="*/ 1222353 w 2139"/>
              <a:gd name="T1" fmla="*/ 167676 h 2246"/>
              <a:gd name="T2" fmla="*/ 1888969 w 2139"/>
              <a:gd name="T3" fmla="*/ 670702 h 2246"/>
              <a:gd name="T4" fmla="*/ 2675817 w 2139"/>
              <a:gd name="T5" fmla="*/ 3038725 h 2246"/>
              <a:gd name="T6" fmla="*/ 797535 w 2139"/>
              <a:gd name="T7" fmla="*/ 3325039 h 2246"/>
              <a:gd name="T8" fmla="*/ 70803 w 2139"/>
              <a:gd name="T9" fmla="*/ 1675174 h 2246"/>
              <a:gd name="T10" fmla="*/ 1222353 w 2139"/>
              <a:gd name="T11" fmla="*/ 167676 h 2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9" h="2246">
                <a:moveTo>
                  <a:pt x="915" y="106"/>
                </a:moveTo>
                <a:cubicBezTo>
                  <a:pt x="1142" y="0"/>
                  <a:pt x="1233" y="122"/>
                  <a:pt x="1414" y="424"/>
                </a:cubicBezTo>
                <a:cubicBezTo>
                  <a:pt x="1595" y="726"/>
                  <a:pt x="2139" y="1641"/>
                  <a:pt x="2003" y="1921"/>
                </a:cubicBezTo>
                <a:cubicBezTo>
                  <a:pt x="1867" y="2201"/>
                  <a:pt x="922" y="2246"/>
                  <a:pt x="597" y="2102"/>
                </a:cubicBezTo>
                <a:cubicBezTo>
                  <a:pt x="272" y="1958"/>
                  <a:pt x="0" y="1392"/>
                  <a:pt x="53" y="1059"/>
                </a:cubicBezTo>
                <a:cubicBezTo>
                  <a:pt x="106" y="726"/>
                  <a:pt x="688" y="212"/>
                  <a:pt x="915" y="10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Text Box 45"/>
          <p:cNvSpPr txBox="1">
            <a:spLocks noChangeArrowheads="1"/>
          </p:cNvSpPr>
          <p:nvPr/>
        </p:nvSpPr>
        <p:spPr bwMode="auto">
          <a:xfrm>
            <a:off x="4905375" y="566102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an AVL Tree</a:t>
            </a: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6367463" y="2024063"/>
            <a:ext cx="1062037" cy="1296987"/>
          </a:xfrm>
          <a:custGeom>
            <a:avLst/>
            <a:gdLst>
              <a:gd name="T0" fmla="*/ 0 w 725"/>
              <a:gd name="T1" fmla="*/ 325437 h 817"/>
              <a:gd name="T2" fmla="*/ 464367 w 725"/>
              <a:gd name="T3" fmla="*/ 1260475 h 817"/>
              <a:gd name="T4" fmla="*/ 1062037 w 725"/>
              <a:gd name="T5" fmla="*/ 541337 h 817"/>
              <a:gd name="T6" fmla="*/ 464367 w 725"/>
              <a:gd name="T7" fmla="*/ 36512 h 817"/>
              <a:gd name="T8" fmla="*/ 0 w 725"/>
              <a:gd name="T9" fmla="*/ 325437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5" h="817">
                <a:moveTo>
                  <a:pt x="0" y="205"/>
                </a:moveTo>
                <a:cubicBezTo>
                  <a:pt x="0" y="333"/>
                  <a:pt x="196" y="771"/>
                  <a:pt x="317" y="794"/>
                </a:cubicBezTo>
                <a:cubicBezTo>
                  <a:pt x="438" y="817"/>
                  <a:pt x="725" y="469"/>
                  <a:pt x="725" y="341"/>
                </a:cubicBezTo>
                <a:cubicBezTo>
                  <a:pt x="725" y="213"/>
                  <a:pt x="438" y="46"/>
                  <a:pt x="317" y="23"/>
                </a:cubicBezTo>
                <a:cubicBezTo>
                  <a:pt x="196" y="0"/>
                  <a:pt x="0" y="77"/>
                  <a:pt x="0" y="205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– Balance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AVL tree has balance factor calculated at every node</a:t>
            </a:r>
          </a:p>
          <a:p>
            <a:pPr lvl="1"/>
            <a:r>
              <a:rPr lang="en-US" dirty="0"/>
              <a:t>Height of the left subtree minus the height of the right subtree</a:t>
            </a:r>
          </a:p>
          <a:p>
            <a:pPr lvl="1"/>
            <a:r>
              <a:rPr lang="en-US" dirty="0"/>
              <a:t>For an AVL tree, the balances of the nodes are always -1, 0 or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13-AVL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49519" y="3573016"/>
            <a:ext cx="5123690" cy="3143310"/>
            <a:chOff x="457200" y="2800290"/>
            <a:chExt cx="5123690" cy="3143310"/>
          </a:xfrm>
        </p:grpSpPr>
        <p:sp>
          <p:nvSpPr>
            <p:cNvPr id="7" name="Text Box 101"/>
            <p:cNvSpPr txBox="1">
              <a:spLocks noChangeArrowheads="1"/>
            </p:cNvSpPr>
            <p:nvPr/>
          </p:nvSpPr>
          <p:spPr bwMode="auto">
            <a:xfrm>
              <a:off x="3885920" y="4014547"/>
              <a:ext cx="32412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" name="Text Box 103"/>
            <p:cNvSpPr txBox="1">
              <a:spLocks noChangeArrowheads="1"/>
            </p:cNvSpPr>
            <p:nvPr/>
          </p:nvSpPr>
          <p:spPr bwMode="auto">
            <a:xfrm>
              <a:off x="764629" y="4332817"/>
              <a:ext cx="32412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956454" y="3300908"/>
              <a:ext cx="262443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height=2   BF=1-0=1</a:t>
              </a:r>
            </a:p>
          </p:txBody>
        </p:sp>
        <p:sp>
          <p:nvSpPr>
            <p:cNvPr id="10" name="Text Box 105"/>
            <p:cNvSpPr txBox="1">
              <a:spLocks noChangeArrowheads="1"/>
            </p:cNvSpPr>
            <p:nvPr/>
          </p:nvSpPr>
          <p:spPr bwMode="auto">
            <a:xfrm>
              <a:off x="2241570" y="4386605"/>
              <a:ext cx="32412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1" name="Oval 106"/>
            <p:cNvSpPr>
              <a:spLocks noChangeArrowheads="1"/>
            </p:cNvSpPr>
            <p:nvPr/>
          </p:nvSpPr>
          <p:spPr bwMode="auto">
            <a:xfrm>
              <a:off x="2514600" y="34098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12" name="Oval 107"/>
            <p:cNvSpPr>
              <a:spLocks noChangeArrowheads="1"/>
            </p:cNvSpPr>
            <p:nvPr/>
          </p:nvSpPr>
          <p:spPr bwMode="auto">
            <a:xfrm>
              <a:off x="1447800" y="400361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13" name="Oval 108"/>
            <p:cNvSpPr>
              <a:spLocks noChangeArrowheads="1"/>
            </p:cNvSpPr>
            <p:nvPr/>
          </p:nvSpPr>
          <p:spPr bwMode="auto">
            <a:xfrm>
              <a:off x="3429000" y="400361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14" name="Oval 110"/>
            <p:cNvSpPr>
              <a:spLocks noChangeArrowheads="1"/>
            </p:cNvSpPr>
            <p:nvPr/>
          </p:nvSpPr>
          <p:spPr bwMode="auto">
            <a:xfrm>
              <a:off x="762000" y="47052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5" name="Oval 111"/>
            <p:cNvSpPr>
              <a:spLocks noChangeArrowheads="1"/>
            </p:cNvSpPr>
            <p:nvPr/>
          </p:nvSpPr>
          <p:spPr bwMode="auto">
            <a:xfrm>
              <a:off x="2057400" y="47052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cxnSp>
          <p:nvCxnSpPr>
            <p:cNvPr id="16" name="AutoShape 112"/>
            <p:cNvCxnSpPr>
              <a:cxnSpLocks noChangeShapeType="1"/>
              <a:stCxn id="11" idx="3"/>
              <a:endCxn id="12" idx="7"/>
            </p:cNvCxnSpPr>
            <p:nvPr/>
          </p:nvCxnSpPr>
          <p:spPr bwMode="auto">
            <a:xfrm flipH="1">
              <a:off x="1838325" y="3800415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13"/>
            <p:cNvCxnSpPr>
              <a:cxnSpLocks noChangeShapeType="1"/>
              <a:stCxn id="11" idx="5"/>
            </p:cNvCxnSpPr>
            <p:nvPr/>
          </p:nvCxnSpPr>
          <p:spPr bwMode="auto">
            <a:xfrm>
              <a:off x="2905125" y="3800415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14"/>
            <p:cNvCxnSpPr>
              <a:cxnSpLocks noChangeShapeType="1"/>
              <a:stCxn id="12" idx="3"/>
            </p:cNvCxnSpPr>
            <p:nvPr/>
          </p:nvCxnSpPr>
          <p:spPr bwMode="auto">
            <a:xfrm flipH="1">
              <a:off x="990600" y="4394140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15"/>
            <p:cNvCxnSpPr>
              <a:cxnSpLocks noChangeShapeType="1"/>
              <a:stCxn id="12" idx="5"/>
            </p:cNvCxnSpPr>
            <p:nvPr/>
          </p:nvCxnSpPr>
          <p:spPr bwMode="auto">
            <a:xfrm>
              <a:off x="1838325" y="4394140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xt Box 118"/>
            <p:cNvSpPr txBox="1">
              <a:spLocks noChangeArrowheads="1"/>
            </p:cNvSpPr>
            <p:nvPr/>
          </p:nvSpPr>
          <p:spPr bwMode="auto">
            <a:xfrm>
              <a:off x="1517941" y="3603202"/>
              <a:ext cx="32412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1" name="Text Box 120"/>
            <p:cNvSpPr txBox="1">
              <a:spLocks noChangeArrowheads="1"/>
            </p:cNvSpPr>
            <p:nvPr/>
          </p:nvSpPr>
          <p:spPr bwMode="auto">
            <a:xfrm>
              <a:off x="1981200" y="280029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Tree A (AVL)</a:t>
              </a:r>
            </a:p>
          </p:txBody>
        </p:sp>
        <p:sp>
          <p:nvSpPr>
            <p:cNvPr id="22" name="Oval 110"/>
            <p:cNvSpPr>
              <a:spLocks noChangeArrowheads="1"/>
            </p:cNvSpPr>
            <p:nvPr/>
          </p:nvSpPr>
          <p:spPr bwMode="auto">
            <a:xfrm>
              <a:off x="5334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3" name="AutoShape 114"/>
            <p:cNvCxnSpPr>
              <a:cxnSpLocks noChangeShapeType="1"/>
              <a:stCxn id="14" idx="3"/>
              <a:endCxn id="22" idx="5"/>
            </p:cNvCxnSpPr>
            <p:nvPr/>
          </p:nvCxnSpPr>
          <p:spPr bwMode="auto">
            <a:xfrm flipH="1">
              <a:off x="685800" y="5095535"/>
              <a:ext cx="143155" cy="280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" name="Oval 110"/>
            <p:cNvSpPr>
              <a:spLocks noChangeArrowheads="1"/>
            </p:cNvSpPr>
            <p:nvPr/>
          </p:nvSpPr>
          <p:spPr bwMode="auto">
            <a:xfrm>
              <a:off x="18288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5" name="AutoShape 114"/>
            <p:cNvCxnSpPr>
              <a:cxnSpLocks noChangeShapeType="1"/>
              <a:stCxn id="15" idx="3"/>
              <a:endCxn id="24" idx="5"/>
            </p:cNvCxnSpPr>
            <p:nvPr/>
          </p:nvCxnSpPr>
          <p:spPr bwMode="auto">
            <a:xfrm flipH="1">
              <a:off x="1981200" y="5095535"/>
              <a:ext cx="143155" cy="280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Oval 110"/>
            <p:cNvSpPr>
              <a:spLocks noChangeArrowheads="1"/>
            </p:cNvSpPr>
            <p:nvPr/>
          </p:nvSpPr>
          <p:spPr bwMode="auto">
            <a:xfrm>
              <a:off x="3200400" y="46290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7" name="AutoShape 114"/>
            <p:cNvCxnSpPr>
              <a:cxnSpLocks noChangeShapeType="1"/>
              <a:stCxn id="13" idx="3"/>
              <a:endCxn id="26" idx="5"/>
            </p:cNvCxnSpPr>
            <p:nvPr/>
          </p:nvCxnSpPr>
          <p:spPr bwMode="auto">
            <a:xfrm flipH="1">
              <a:off x="3352800" y="4393860"/>
              <a:ext cx="143155" cy="296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Oval 110"/>
            <p:cNvSpPr>
              <a:spLocks noChangeArrowheads="1"/>
            </p:cNvSpPr>
            <p:nvPr/>
          </p:nvSpPr>
          <p:spPr bwMode="auto">
            <a:xfrm>
              <a:off x="3810000" y="46354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9" name="AutoShape 114"/>
            <p:cNvCxnSpPr>
              <a:cxnSpLocks noChangeShapeType="1"/>
              <a:stCxn id="13" idx="5"/>
              <a:endCxn id="28" idx="5"/>
            </p:cNvCxnSpPr>
            <p:nvPr/>
          </p:nvCxnSpPr>
          <p:spPr bwMode="auto">
            <a:xfrm>
              <a:off x="3819245" y="43938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" name="Oval 110"/>
            <p:cNvSpPr>
              <a:spLocks noChangeArrowheads="1"/>
            </p:cNvSpPr>
            <p:nvPr/>
          </p:nvSpPr>
          <p:spPr bwMode="auto">
            <a:xfrm>
              <a:off x="23622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1" name="AutoShape 114"/>
            <p:cNvCxnSpPr>
              <a:cxnSpLocks noChangeShapeType="1"/>
              <a:stCxn id="15" idx="5"/>
              <a:endCxn id="30" idx="5"/>
            </p:cNvCxnSpPr>
            <p:nvPr/>
          </p:nvCxnSpPr>
          <p:spPr bwMode="auto">
            <a:xfrm>
              <a:off x="2447645" y="5095535"/>
              <a:ext cx="66955" cy="287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" name="Oval 110"/>
            <p:cNvSpPr>
              <a:spLocks noChangeArrowheads="1"/>
            </p:cNvSpPr>
            <p:nvPr/>
          </p:nvSpPr>
          <p:spPr bwMode="auto">
            <a:xfrm>
              <a:off x="11430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3" name="AutoShape 114"/>
            <p:cNvCxnSpPr>
              <a:cxnSpLocks noChangeShapeType="1"/>
              <a:stCxn id="14" idx="5"/>
              <a:endCxn id="32" idx="5"/>
            </p:cNvCxnSpPr>
            <p:nvPr/>
          </p:nvCxnSpPr>
          <p:spPr bwMode="auto">
            <a:xfrm>
              <a:off x="1152245" y="5095535"/>
              <a:ext cx="143155" cy="287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" name="Text Box 103"/>
            <p:cNvSpPr txBox="1">
              <a:spLocks noChangeArrowheads="1"/>
            </p:cNvSpPr>
            <p:nvPr/>
          </p:nvSpPr>
          <p:spPr bwMode="auto">
            <a:xfrm>
              <a:off x="457200" y="5527615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35" name="Text Box 103"/>
            <p:cNvSpPr txBox="1">
              <a:spLocks noChangeArrowheads="1"/>
            </p:cNvSpPr>
            <p:nvPr/>
          </p:nvSpPr>
          <p:spPr bwMode="auto">
            <a:xfrm>
              <a:off x="1049934" y="552438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36" name="Text Box 103"/>
            <p:cNvSpPr txBox="1">
              <a:spLocks noChangeArrowheads="1"/>
            </p:cNvSpPr>
            <p:nvPr/>
          </p:nvSpPr>
          <p:spPr bwMode="auto">
            <a:xfrm>
              <a:off x="1735734" y="55434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37" name="Text Box 103"/>
            <p:cNvSpPr txBox="1">
              <a:spLocks noChangeArrowheads="1"/>
            </p:cNvSpPr>
            <p:nvPr/>
          </p:nvSpPr>
          <p:spPr bwMode="auto">
            <a:xfrm>
              <a:off x="2286000" y="552438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38" name="Text Box 103"/>
            <p:cNvSpPr txBox="1">
              <a:spLocks noChangeArrowheads="1"/>
            </p:cNvSpPr>
            <p:nvPr/>
          </p:nvSpPr>
          <p:spPr bwMode="auto">
            <a:xfrm>
              <a:off x="3124200" y="47814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39" name="Text Box 103"/>
            <p:cNvSpPr txBox="1">
              <a:spLocks noChangeArrowheads="1"/>
            </p:cNvSpPr>
            <p:nvPr/>
          </p:nvSpPr>
          <p:spPr bwMode="auto">
            <a:xfrm>
              <a:off x="3733800" y="47814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04653" y="3573016"/>
            <a:ext cx="3693702" cy="3067110"/>
            <a:chOff x="4419600" y="2800290"/>
            <a:chExt cx="3693702" cy="3067110"/>
          </a:xfrm>
        </p:grpSpPr>
        <p:sp>
          <p:nvSpPr>
            <p:cNvPr id="41" name="Oval 67"/>
            <p:cNvSpPr>
              <a:spLocks noChangeArrowheads="1"/>
            </p:cNvSpPr>
            <p:nvPr/>
          </p:nvSpPr>
          <p:spPr bwMode="auto">
            <a:xfrm>
              <a:off x="6462713" y="34257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42" name="Oval 68"/>
            <p:cNvSpPr>
              <a:spLocks noChangeArrowheads="1"/>
            </p:cNvSpPr>
            <p:nvPr/>
          </p:nvSpPr>
          <p:spPr bwMode="auto">
            <a:xfrm>
              <a:off x="5395913" y="40194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sp>
          <p:nvSpPr>
            <p:cNvPr id="43" name="Oval 69"/>
            <p:cNvSpPr>
              <a:spLocks noChangeArrowheads="1"/>
            </p:cNvSpPr>
            <p:nvPr/>
          </p:nvSpPr>
          <p:spPr bwMode="auto">
            <a:xfrm>
              <a:off x="7377113" y="401949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</a:p>
          </p:txBody>
        </p:sp>
        <p:sp>
          <p:nvSpPr>
            <p:cNvPr id="44" name="Oval 70"/>
            <p:cNvSpPr>
              <a:spLocks noChangeArrowheads="1"/>
            </p:cNvSpPr>
            <p:nvPr/>
          </p:nvSpPr>
          <p:spPr bwMode="auto">
            <a:xfrm>
              <a:off x="67675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45" name="Oval 71"/>
            <p:cNvSpPr>
              <a:spLocks noChangeArrowheads="1"/>
            </p:cNvSpPr>
            <p:nvPr/>
          </p:nvSpPr>
          <p:spPr bwMode="auto">
            <a:xfrm>
              <a:off x="47101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46" name="Oval 72"/>
            <p:cNvSpPr>
              <a:spLocks noChangeArrowheads="1"/>
            </p:cNvSpPr>
            <p:nvPr/>
          </p:nvSpPr>
          <p:spPr bwMode="auto">
            <a:xfrm>
              <a:off x="6005513" y="472116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cxnSp>
          <p:nvCxnSpPr>
            <p:cNvPr id="47" name="AutoShape 73"/>
            <p:cNvCxnSpPr>
              <a:cxnSpLocks noChangeShapeType="1"/>
              <a:stCxn id="41" idx="3"/>
              <a:endCxn id="42" idx="7"/>
            </p:cNvCxnSpPr>
            <p:nvPr/>
          </p:nvCxnSpPr>
          <p:spPr bwMode="auto">
            <a:xfrm flipH="1">
              <a:off x="5786438" y="3816290"/>
              <a:ext cx="7429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" name="AutoShape 74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6853238" y="3816290"/>
              <a:ext cx="590550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75"/>
            <p:cNvCxnSpPr>
              <a:cxnSpLocks noChangeShapeType="1"/>
              <a:stCxn id="42" idx="3"/>
              <a:endCxn id="45" idx="0"/>
            </p:cNvCxnSpPr>
            <p:nvPr/>
          </p:nvCxnSpPr>
          <p:spPr bwMode="auto">
            <a:xfrm flipH="1">
              <a:off x="4938713" y="4410015"/>
              <a:ext cx="5238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" name="AutoShape 76"/>
            <p:cNvCxnSpPr>
              <a:cxnSpLocks noChangeShapeType="1"/>
              <a:stCxn id="42" idx="5"/>
              <a:endCxn id="46" idx="0"/>
            </p:cNvCxnSpPr>
            <p:nvPr/>
          </p:nvCxnSpPr>
          <p:spPr bwMode="auto">
            <a:xfrm>
              <a:off x="5786438" y="441001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77"/>
            <p:cNvCxnSpPr>
              <a:cxnSpLocks noChangeShapeType="1"/>
              <a:stCxn id="43" idx="3"/>
              <a:endCxn id="44" idx="0"/>
            </p:cNvCxnSpPr>
            <p:nvPr/>
          </p:nvCxnSpPr>
          <p:spPr bwMode="auto">
            <a:xfrm flipH="1">
              <a:off x="6996113" y="4410015"/>
              <a:ext cx="447675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" name="Text Box 121"/>
            <p:cNvSpPr txBox="1">
              <a:spLocks noChangeArrowheads="1"/>
            </p:cNvSpPr>
            <p:nvPr/>
          </p:nvSpPr>
          <p:spPr bwMode="auto">
            <a:xfrm>
              <a:off x="6172200" y="280029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Tree B (AVL)</a:t>
              </a:r>
            </a:p>
          </p:txBody>
        </p:sp>
        <p:sp>
          <p:nvSpPr>
            <p:cNvPr id="53" name="Oval 110"/>
            <p:cNvSpPr>
              <a:spLocks noChangeArrowheads="1"/>
            </p:cNvSpPr>
            <p:nvPr/>
          </p:nvSpPr>
          <p:spPr bwMode="auto">
            <a:xfrm>
              <a:off x="44958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4" name="AutoShape 114"/>
            <p:cNvCxnSpPr>
              <a:cxnSpLocks noChangeShapeType="1"/>
              <a:stCxn id="45" idx="3"/>
              <a:endCxn id="53" idx="5"/>
            </p:cNvCxnSpPr>
            <p:nvPr/>
          </p:nvCxnSpPr>
          <p:spPr bwMode="auto">
            <a:xfrm flipH="1">
              <a:off x="4648200" y="5111410"/>
              <a:ext cx="1288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" name="Oval 110"/>
            <p:cNvSpPr>
              <a:spLocks noChangeArrowheads="1"/>
            </p:cNvSpPr>
            <p:nvPr/>
          </p:nvSpPr>
          <p:spPr bwMode="auto">
            <a:xfrm>
              <a:off x="57912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6" name="AutoShape 114"/>
            <p:cNvCxnSpPr>
              <a:cxnSpLocks noChangeShapeType="1"/>
              <a:stCxn id="46" idx="3"/>
              <a:endCxn id="55" idx="5"/>
            </p:cNvCxnSpPr>
            <p:nvPr/>
          </p:nvCxnSpPr>
          <p:spPr bwMode="auto">
            <a:xfrm flipH="1">
              <a:off x="5943600" y="5111410"/>
              <a:ext cx="1288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66294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AutoShape 114"/>
            <p:cNvCxnSpPr>
              <a:cxnSpLocks noChangeShapeType="1"/>
              <a:stCxn id="44" idx="3"/>
              <a:endCxn id="57" idx="5"/>
            </p:cNvCxnSpPr>
            <p:nvPr/>
          </p:nvCxnSpPr>
          <p:spPr bwMode="auto">
            <a:xfrm flipH="1">
              <a:off x="6781800" y="5111410"/>
              <a:ext cx="52668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9" name="Oval 110"/>
            <p:cNvSpPr>
              <a:spLocks noChangeArrowheads="1"/>
            </p:cNvSpPr>
            <p:nvPr/>
          </p:nvSpPr>
          <p:spPr bwMode="auto">
            <a:xfrm>
              <a:off x="7772400" y="4552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AutoShape 114"/>
            <p:cNvCxnSpPr>
              <a:cxnSpLocks noChangeShapeType="1"/>
              <a:stCxn id="43" idx="5"/>
              <a:endCxn id="59" idx="5"/>
            </p:cNvCxnSpPr>
            <p:nvPr/>
          </p:nvCxnSpPr>
          <p:spPr bwMode="auto">
            <a:xfrm>
              <a:off x="7767358" y="4409735"/>
              <a:ext cx="157442" cy="204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" name="Oval 110"/>
            <p:cNvSpPr>
              <a:spLocks noChangeArrowheads="1"/>
            </p:cNvSpPr>
            <p:nvPr/>
          </p:nvSpPr>
          <p:spPr bwMode="auto">
            <a:xfrm>
              <a:off x="7086600" y="531489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2" name="AutoShape 114"/>
            <p:cNvCxnSpPr>
              <a:cxnSpLocks noChangeShapeType="1"/>
              <a:stCxn id="44" idx="5"/>
              <a:endCxn id="61" idx="5"/>
            </p:cNvCxnSpPr>
            <p:nvPr/>
          </p:nvCxnSpPr>
          <p:spPr bwMode="auto">
            <a:xfrm>
              <a:off x="7157758" y="5111410"/>
              <a:ext cx="81242" cy="2649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Oval 110"/>
            <p:cNvSpPr>
              <a:spLocks noChangeArrowheads="1"/>
            </p:cNvSpPr>
            <p:nvPr/>
          </p:nvSpPr>
          <p:spPr bwMode="auto">
            <a:xfrm>
              <a:off x="51054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4" name="AutoShape 114"/>
            <p:cNvCxnSpPr>
              <a:cxnSpLocks noChangeShapeType="1"/>
              <a:endCxn id="63" idx="5"/>
            </p:cNvCxnSpPr>
            <p:nvPr/>
          </p:nvCxnSpPr>
          <p:spPr bwMode="auto">
            <a:xfrm>
              <a:off x="5114645" y="50796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" name="Oval 110"/>
            <p:cNvSpPr>
              <a:spLocks noChangeArrowheads="1"/>
            </p:cNvSpPr>
            <p:nvPr/>
          </p:nvSpPr>
          <p:spPr bwMode="auto">
            <a:xfrm>
              <a:off x="6324600" y="5321240"/>
              <a:ext cx="304800" cy="298450"/>
            </a:xfrm>
            <a:prstGeom prst="mathEqual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6" name="AutoShape 114"/>
            <p:cNvCxnSpPr>
              <a:cxnSpLocks noChangeShapeType="1"/>
              <a:endCxn id="65" idx="5"/>
            </p:cNvCxnSpPr>
            <p:nvPr/>
          </p:nvCxnSpPr>
          <p:spPr bwMode="auto">
            <a:xfrm>
              <a:off x="6333845" y="5079660"/>
              <a:ext cx="143155" cy="303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" name="Text Box 103"/>
            <p:cNvSpPr txBox="1">
              <a:spLocks noChangeArrowheads="1"/>
            </p:cNvSpPr>
            <p:nvPr/>
          </p:nvSpPr>
          <p:spPr bwMode="auto">
            <a:xfrm>
              <a:off x="4419600" y="5467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68" name="Text Box 103"/>
            <p:cNvSpPr txBox="1">
              <a:spLocks noChangeArrowheads="1"/>
            </p:cNvSpPr>
            <p:nvPr/>
          </p:nvSpPr>
          <p:spPr bwMode="auto">
            <a:xfrm>
              <a:off x="5029200" y="5467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69" name="Text Box 103"/>
            <p:cNvSpPr txBox="1">
              <a:spLocks noChangeArrowheads="1"/>
            </p:cNvSpPr>
            <p:nvPr/>
          </p:nvSpPr>
          <p:spPr bwMode="auto">
            <a:xfrm>
              <a:off x="5715000" y="5467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70" name="Text Box 103"/>
            <p:cNvSpPr txBox="1">
              <a:spLocks noChangeArrowheads="1"/>
            </p:cNvSpPr>
            <p:nvPr/>
          </p:nvSpPr>
          <p:spPr bwMode="auto">
            <a:xfrm>
              <a:off x="6248400" y="5467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71" name="Text Box 103"/>
            <p:cNvSpPr txBox="1">
              <a:spLocks noChangeArrowheads="1"/>
            </p:cNvSpPr>
            <p:nvPr/>
          </p:nvSpPr>
          <p:spPr bwMode="auto">
            <a:xfrm>
              <a:off x="6553200" y="5467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72" name="Text Box 103"/>
            <p:cNvSpPr txBox="1">
              <a:spLocks noChangeArrowheads="1"/>
            </p:cNvSpPr>
            <p:nvPr/>
          </p:nvSpPr>
          <p:spPr bwMode="auto">
            <a:xfrm>
              <a:off x="7010400" y="5467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  <p:sp>
          <p:nvSpPr>
            <p:cNvPr id="73" name="Text Box 103"/>
            <p:cNvSpPr txBox="1">
              <a:spLocks noChangeArrowheads="1"/>
            </p:cNvSpPr>
            <p:nvPr/>
          </p:nvSpPr>
          <p:spPr bwMode="auto">
            <a:xfrm>
              <a:off x="7696200" y="4705290"/>
              <a:ext cx="41710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-1</a:t>
              </a:r>
            </a:p>
          </p:txBody>
        </p:sp>
      </p:grpSp>
      <p:sp>
        <p:nvSpPr>
          <p:cNvPr id="74" name="Text Box 81"/>
          <p:cNvSpPr txBox="1">
            <a:spLocks noChangeArrowheads="1"/>
          </p:cNvSpPr>
          <p:nvPr/>
        </p:nvSpPr>
        <p:spPr bwMode="auto">
          <a:xfrm>
            <a:off x="490324" y="2459762"/>
            <a:ext cx="3918765" cy="1015663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Height of node        = </a:t>
            </a:r>
            <a:r>
              <a:rPr lang="en-US" sz="2000" dirty="0">
                <a:solidFill>
                  <a:srgbClr val="0070C0"/>
                </a:solidFill>
              </a:rPr>
              <a:t>h</a:t>
            </a:r>
          </a:p>
          <a:p>
            <a:r>
              <a:rPr lang="en-US" sz="2000" dirty="0"/>
              <a:t>Balance Factor (BF)  = </a:t>
            </a:r>
            <a:r>
              <a:rPr lang="en-US" sz="2000" dirty="0">
                <a:solidFill>
                  <a:srgbClr val="0070C0"/>
                </a:solidFill>
              </a:rPr>
              <a:t>h</a:t>
            </a:r>
            <a:r>
              <a:rPr lang="en-US" sz="2000" baseline="-25000" dirty="0">
                <a:solidFill>
                  <a:srgbClr val="0070C0"/>
                </a:solidFill>
              </a:rPr>
              <a:t>left </a:t>
            </a:r>
            <a:r>
              <a:rPr lang="en-US" sz="2000" dirty="0">
                <a:solidFill>
                  <a:srgbClr val="0070C0"/>
                </a:solidFill>
              </a:rPr>
              <a:t>- h</a:t>
            </a:r>
            <a:r>
              <a:rPr lang="en-US" sz="2000" baseline="-25000" dirty="0">
                <a:solidFill>
                  <a:srgbClr val="0070C0"/>
                </a:solidFill>
              </a:rPr>
              <a:t>right</a:t>
            </a:r>
          </a:p>
          <a:p>
            <a:r>
              <a:rPr lang="en-US" sz="2000" dirty="0"/>
              <a:t>Empty height          = </a:t>
            </a:r>
            <a:r>
              <a:rPr lang="en-US" sz="2000" dirty="0">
                <a:solidFill>
                  <a:srgbClr val="0070C0"/>
                </a:solidFill>
              </a:rPr>
              <a:t>-1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9415</TotalTime>
  <Words>2343</Words>
  <Application>Microsoft Office PowerPoint</Application>
  <PresentationFormat>On-screen Show (4:3)</PresentationFormat>
  <Paragraphs>610</Paragraphs>
  <Slides>61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Calibri</vt:lpstr>
      <vt:lpstr>ＭＳ Ｐゴシック</vt:lpstr>
      <vt:lpstr>Wingdings</vt:lpstr>
      <vt:lpstr>Tahoma</vt:lpstr>
      <vt:lpstr>Consolas</vt:lpstr>
      <vt:lpstr>宋体</vt:lpstr>
      <vt:lpstr>Default Design</vt:lpstr>
      <vt:lpstr>Data Structures</vt:lpstr>
      <vt:lpstr>Data Structures</vt:lpstr>
      <vt:lpstr>AVL Trees </vt:lpstr>
      <vt:lpstr>Balanced and Unbalanced BST</vt:lpstr>
      <vt:lpstr>Balanced Tree</vt:lpstr>
      <vt:lpstr>AVL Trees – Good but not Perfect Balance </vt:lpstr>
      <vt:lpstr>AVL Trees</vt:lpstr>
      <vt:lpstr>AVL Trees – Example </vt:lpstr>
      <vt:lpstr>AVL Trees – Balance Factor</vt:lpstr>
      <vt:lpstr>AVL Trees – Example </vt:lpstr>
      <vt:lpstr>AVL Trees – Example </vt:lpstr>
      <vt:lpstr>AVL Trees – Example </vt:lpstr>
      <vt:lpstr>AVL Trees – Example </vt:lpstr>
      <vt:lpstr>AVL Trees – Example </vt:lpstr>
      <vt:lpstr>AVL Trees – Example </vt:lpstr>
      <vt:lpstr>AVL Trees – Example </vt:lpstr>
      <vt:lpstr>AVL Trees – Example </vt:lpstr>
      <vt:lpstr>AVL Trees</vt:lpstr>
      <vt:lpstr>Transformation (Rotation) of AVL Trees</vt:lpstr>
      <vt:lpstr>Balancing AVL Trees – Example </vt:lpstr>
      <vt:lpstr>Balancing AVL Trees – Example </vt:lpstr>
      <vt:lpstr>Balancing AVL Trees – Example </vt:lpstr>
      <vt:lpstr>Balancing AVL Trees – Example </vt:lpstr>
      <vt:lpstr>Balancing AVL Trees – Example </vt:lpstr>
      <vt:lpstr>Fixing Imbalance By Rotation</vt:lpstr>
      <vt:lpstr>Single Rotation in an AVL Tree</vt:lpstr>
      <vt:lpstr>Right Rotation (RR) in an AVL Tree</vt:lpstr>
      <vt:lpstr>Right Rotation (RR) – Example </vt:lpstr>
      <vt:lpstr>Right Rotation (RR) – Example </vt:lpstr>
      <vt:lpstr>Right Rotation (RR) – Example </vt:lpstr>
      <vt:lpstr>Right Rotation (RR) – Example </vt:lpstr>
      <vt:lpstr>When to Perform Right Rotation (RR)? </vt:lpstr>
      <vt:lpstr>When to Perform Right Rotation (RR) </vt:lpstr>
      <vt:lpstr>Right Rotation (RR) – Examples </vt:lpstr>
      <vt:lpstr>Left Rotation (LL) in an AVL Tree</vt:lpstr>
      <vt:lpstr>Left Rotation (LR) – Example </vt:lpstr>
      <vt:lpstr>When to Perform Left Rotation (LR) </vt:lpstr>
      <vt:lpstr>When to Perform Left Rotation (LL) </vt:lpstr>
      <vt:lpstr>Single Rotation May Be Insufficient</vt:lpstr>
      <vt:lpstr>Right-Left Rotation (RL) or "Double Right" </vt:lpstr>
      <vt:lpstr>Right-Left Rotation (RL) or "Double Right" – Example </vt:lpstr>
      <vt:lpstr>When to Perform Right-Left Rotation (RL) </vt:lpstr>
      <vt:lpstr>When to Perform Right-Left Rotation (RL) </vt:lpstr>
      <vt:lpstr>Left-Right Rotation (LR) or "Double Left" </vt:lpstr>
      <vt:lpstr>Left-Right Rotation (LR) or "Double Left" – Example </vt:lpstr>
      <vt:lpstr>When to Perform Left-Right Rotation (LR) </vt:lpstr>
      <vt:lpstr>When to Perform Left-Right Rotation (LR) </vt:lpstr>
      <vt:lpstr>Summary: How And When To Rotate?</vt:lpstr>
      <vt:lpstr>Summary: How And When To Rotate?</vt:lpstr>
      <vt:lpstr>Summary: How And When To Rotate?</vt:lpstr>
      <vt:lpstr>AVL Tree visualizations</vt:lpstr>
      <vt:lpstr>AVL Tree – Complete Example</vt:lpstr>
      <vt:lpstr>AVL Tree – Complete Example</vt:lpstr>
      <vt:lpstr>AVL Tree – Complete Example</vt:lpstr>
      <vt:lpstr>AVL Tree – Complete Example</vt:lpstr>
      <vt:lpstr>AVL Tree – Complete Example</vt:lpstr>
      <vt:lpstr>AVL Tree – Complete Example</vt:lpstr>
      <vt:lpstr>AVL Tree – Complete Example</vt:lpstr>
      <vt:lpstr>AVL Tree – Complete Example</vt:lpstr>
      <vt:lpstr>AVL Tree – Complete Example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2731</cp:revision>
  <cp:lastPrinted>2018-11-07T04:46:20Z</cp:lastPrinted>
  <dcterms:created xsi:type="dcterms:W3CDTF">2007-03-29T10:37:57Z</dcterms:created>
  <dcterms:modified xsi:type="dcterms:W3CDTF">2023-11-02T08:58:54Z</dcterms:modified>
</cp:coreProperties>
</file>