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1218" r:id="rId2"/>
    <p:sldId id="1219" r:id="rId3"/>
    <p:sldId id="1222" r:id="rId4"/>
    <p:sldId id="1407" r:id="rId5"/>
    <p:sldId id="1223" r:id="rId6"/>
    <p:sldId id="1224" r:id="rId7"/>
    <p:sldId id="1225" r:id="rId8"/>
    <p:sldId id="1226" r:id="rId9"/>
    <p:sldId id="1228" r:id="rId10"/>
    <p:sldId id="1229" r:id="rId11"/>
    <p:sldId id="1230" r:id="rId12"/>
    <p:sldId id="1231" r:id="rId13"/>
    <p:sldId id="1434" r:id="rId14"/>
    <p:sldId id="1435" r:id="rId15"/>
    <p:sldId id="1436" r:id="rId16"/>
    <p:sldId id="1437" r:id="rId17"/>
    <p:sldId id="1438" r:id="rId18"/>
    <p:sldId id="1439" r:id="rId19"/>
    <p:sldId id="1440" r:id="rId20"/>
    <p:sldId id="1441" r:id="rId21"/>
    <p:sldId id="1442" r:id="rId22"/>
    <p:sldId id="1443" r:id="rId23"/>
    <p:sldId id="1444" r:id="rId24"/>
    <p:sldId id="1445" r:id="rId25"/>
    <p:sldId id="1446" r:id="rId26"/>
    <p:sldId id="1447" r:id="rId27"/>
    <p:sldId id="1448" r:id="rId28"/>
    <p:sldId id="1449" r:id="rId29"/>
    <p:sldId id="142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A8"/>
    <a:srgbClr val="0000A3"/>
    <a:srgbClr val="3C6CDF"/>
    <a:srgbClr val="9CDFF9"/>
    <a:srgbClr val="B8C2C9"/>
    <a:srgbClr val="D6DCE0"/>
    <a:srgbClr val="010086"/>
    <a:srgbClr val="01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75373" autoAdjust="0"/>
  </p:normalViewPr>
  <p:slideViewPr>
    <p:cSldViewPr snapToGrid="0" snapToObjects="1">
      <p:cViewPr varScale="1">
        <p:scale>
          <a:sx n="65" d="100"/>
          <a:sy n="65" d="100"/>
        </p:scale>
        <p:origin x="1109" y="53"/>
      </p:cViewPr>
      <p:guideLst>
        <p:guide orient="horz" pos="96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8/21/2023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148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759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Adelson-</a:t>
            </a:r>
            <a:r>
              <a:rPr lang="en-US" dirty="0" err="1" smtClean="0"/>
              <a:t>Velsky</a:t>
            </a:r>
            <a:r>
              <a:rPr lang="en-US" dirty="0" smtClean="0"/>
              <a:t> and Landis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460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595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255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226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27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016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088B5F-A0EC-4CFA-B907-6F8F6AAE8D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A8080-423F-4EF2-8325-F756662D597C}" type="slidenum">
              <a:rPr lang="de-AT" smtClean="0"/>
              <a:pPr/>
              <a:t>‹#›</a:t>
            </a:fld>
            <a:endParaRPr lang="de-AT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76BCC8-FB37-4175-9C04-115FBAEFD1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5941" y="1701588"/>
            <a:ext cx="11120123" cy="71936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dirty="0"/>
              <a:t>Thank You all </a:t>
            </a:r>
            <a:endParaRPr lang="en-GB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6B5668E4-B5F9-4526-BB51-9AC3A835955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5941" y="3250433"/>
            <a:ext cx="11120123" cy="719369"/>
          </a:xfrm>
        </p:spPr>
        <p:txBody>
          <a:bodyPr>
            <a:noAutofit/>
          </a:bodyPr>
          <a:lstStyle>
            <a:lvl1pPr marL="273050" indent="-273050" algn="ctr" defTabSz="385753" rtl="0" eaLnBrk="1" latinLnBrk="0" hangingPunct="1">
              <a:lnSpc>
                <a:spcPct val="90000"/>
              </a:lnSpc>
              <a:spcBef>
                <a:spcPts val="422"/>
              </a:spcBef>
              <a:buFont typeface="Wingdings 2" pitchFamily="18" charset="2"/>
              <a:buNone/>
              <a:defRPr lang="en-US" sz="2400" b="0" kern="1200" dirty="0" smtClean="0">
                <a:solidFill>
                  <a:srgbClr val="000000"/>
                </a:solidFill>
                <a:latin typeface="TeXGyreAdventor" charset="0"/>
                <a:ea typeface="Microsoft JhengHei" panose="020B0604030504040204" pitchFamily="34" charset="-120"/>
                <a:cs typeface="+mn-cs"/>
              </a:defRPr>
            </a:lvl1pPr>
            <a:lvl2pPr marL="153591" indent="-153591" algn="ctr" defTabSz="385753" rtl="0" eaLnBrk="1" latinLnBrk="0" hangingPunct="1">
              <a:lnSpc>
                <a:spcPct val="90000"/>
              </a:lnSpc>
              <a:spcBef>
                <a:spcPts val="422"/>
              </a:spcBef>
              <a:buFont typeface="Wingdings 2" pitchFamily="18" charset="2"/>
              <a:buNone/>
              <a:defRPr lang="en-US" sz="2400" b="0" kern="1200" dirty="0">
                <a:solidFill>
                  <a:schemeClr val="tx1"/>
                </a:solidFill>
                <a:latin typeface="TeXGyreAdventor" charset="0"/>
                <a:ea typeface="Microsoft JhengHei" panose="020B0604030504040204" pitchFamily="34" charset="-120"/>
                <a:cs typeface="+mn-cs"/>
              </a:defRPr>
            </a:lvl2pPr>
          </a:lstStyle>
          <a:p>
            <a:pPr marL="273050" indent="-273050" eaLnBrk="1" hangingPunct="1"/>
            <a:r>
              <a:rPr lang="en-US" dirty="0"/>
              <a:t>Text Book</a:t>
            </a:r>
          </a:p>
          <a:p>
            <a:pPr marL="337542" lvl="1" indent="-153591" eaLnBrk="1" hangingPunct="1"/>
            <a:r>
              <a:rPr lang="en-US" sz="1125" dirty="0">
                <a:solidFill>
                  <a:srgbClr val="0070C0"/>
                </a:solidFill>
              </a:rPr>
              <a:t>Starting Out With CPP (7</a:t>
            </a:r>
            <a:r>
              <a:rPr lang="en-US" sz="1125" baseline="30000" dirty="0">
                <a:solidFill>
                  <a:srgbClr val="0070C0"/>
                </a:solidFill>
              </a:rPr>
              <a:t>th </a:t>
            </a:r>
            <a:r>
              <a:rPr lang="en-US" sz="1125" dirty="0">
                <a:solidFill>
                  <a:srgbClr val="0070C0"/>
                </a:solidFill>
              </a:rPr>
              <a:t> or 8</a:t>
            </a:r>
            <a:r>
              <a:rPr lang="en-US" sz="1125" baseline="30000" dirty="0">
                <a:solidFill>
                  <a:srgbClr val="0070C0"/>
                </a:solidFill>
              </a:rPr>
              <a:t>th</a:t>
            </a:r>
            <a:r>
              <a:rPr lang="en-US" sz="1125" dirty="0">
                <a:solidFill>
                  <a:srgbClr val="0070C0"/>
                </a:solidFill>
              </a:rPr>
              <a:t> Edition) By Tony Gaddis (Locally Available)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7676217-97FD-491C-872B-A38CCCAD9A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97129" y="4386269"/>
            <a:ext cx="2343151" cy="2219325"/>
          </a:xfrm>
        </p:spPr>
        <p:txBody>
          <a:bodyPr/>
          <a:lstStyle/>
          <a:p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5B71756-46AA-4A8F-BA5C-6D05D9B8620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5" y="4386269"/>
            <a:ext cx="2343151" cy="2219325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030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ubhan.ullah@nu.edu.p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lassroom.google.com/c/NjE4NzM5ODk0MzAw?cjc=eg6hm7b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30175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3500" b="1" dirty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Lecture 1</a:t>
            </a:r>
            <a:r>
              <a:rPr lang="en-US" sz="3500" b="1" dirty="0" smtClean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 </a:t>
            </a:r>
            <a:endParaRPr lang="en-US" sz="3500" b="1" dirty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130175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3900" b="1" dirty="0" smtClean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Course </a:t>
            </a:r>
            <a:r>
              <a:rPr lang="en-US" sz="3900" b="1" dirty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organization and </a:t>
            </a:r>
            <a:r>
              <a:rPr lang="en-US" sz="3900" b="1" dirty="0" smtClean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introduction</a:t>
            </a:r>
          </a:p>
          <a:p>
            <a:pPr marL="130175" indent="0" algn="ctr">
              <a:buNone/>
            </a:pPr>
            <a:r>
              <a:rPr lang="en-US" sz="35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</a:t>
            </a:r>
            <a:endParaRPr lang="en-US" sz="3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0175" indent="0" algn="ctr">
              <a:lnSpc>
                <a:spcPct val="110000"/>
              </a:lnSpc>
              <a:spcBef>
                <a:spcPct val="0"/>
              </a:spcBef>
              <a:buNone/>
            </a:pPr>
            <a:endParaRPr lang="en-US" sz="3500" b="1" dirty="0" smtClean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130175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3500" b="1" dirty="0" smtClean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Subhan </a:t>
            </a:r>
            <a:r>
              <a:rPr lang="en-US" sz="3500" b="1" dirty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Ullah, PhD</a:t>
            </a:r>
          </a:p>
          <a:p>
            <a:pPr marL="130175" indent="0" algn="ctr">
              <a:buNone/>
            </a:pP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subhan.ullah@nu.edu.pk</a:t>
            </a:r>
            <a:endParaRPr lang="en-US" sz="3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0175" indent="0" algn="ctr">
              <a:buNone/>
            </a:pPr>
            <a:endParaRPr lang="en-US" sz="4600" b="1" dirty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130175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3900" b="1" dirty="0" smtClean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BS(Cybersecurity) Fall-2023</a:t>
            </a:r>
            <a:endParaRPr lang="en-GB" sz="3900" b="1" dirty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130175" indent="0" algn="ctr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u="sng" dirty="0" smtClean="0"/>
              <a:t>Data Structures</a:t>
            </a:r>
            <a:endParaRPr lang="en-US" sz="5400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328947" y="6492875"/>
            <a:ext cx="2743200" cy="365125"/>
          </a:xfrm>
        </p:spPr>
        <p:txBody>
          <a:bodyPr/>
          <a:lstStyle/>
          <a:p>
            <a:r>
              <a:rPr lang="en-US" dirty="0" smtClean="0"/>
              <a:t>Introduction: 1-</a:t>
            </a:r>
            <a:fld id="{C4204591-24BD-A542-B9D5-F8D8A88D2FEE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DB104364-806D-4D0B-BACF-04FC83E27E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240" y="451821"/>
            <a:ext cx="2194560" cy="5486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A1AC7E-78F7-4460-B8BA-207FE0CD5C1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1505"/>
            <a:ext cx="2194561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12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/>
              </a:rPr>
              <a:t>Grading policy</a:t>
            </a:r>
            <a:endParaRPr lang="en-US" dirty="0">
              <a:latin typeface="Calibri" panose="020F0502020204030204"/>
            </a:endParaRPr>
          </a:p>
          <a:p>
            <a:pPr lvl="1"/>
            <a:r>
              <a:rPr lang="en-US" sz="28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Absolute</a:t>
            </a:r>
            <a:r>
              <a:rPr lang="en-US" sz="2800" dirty="0" smtClean="0"/>
              <a:t> </a:t>
            </a:r>
            <a:r>
              <a:rPr lang="en-US" sz="28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grading</a:t>
            </a:r>
            <a:r>
              <a:rPr lang="en-US" sz="2800" dirty="0"/>
              <a:t> scheme</a:t>
            </a:r>
          </a:p>
          <a:p>
            <a:r>
              <a:rPr lang="en-US" dirty="0">
                <a:latin typeface="Calibri" panose="020F0502020204030204"/>
              </a:rPr>
              <a:t>Missed assessment items </a:t>
            </a:r>
          </a:p>
          <a:p>
            <a:pPr lvl="1"/>
            <a:r>
              <a:rPr lang="en-US" sz="28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Retake of missed assessment items </a:t>
            </a:r>
            <a:r>
              <a:rPr lang="en-US" sz="2800" dirty="0"/>
              <a:t>(other than </a:t>
            </a:r>
            <a:r>
              <a:rPr lang="en-US" sz="28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sessional/ final exam</a:t>
            </a:r>
            <a:r>
              <a:rPr lang="en-US" sz="2800" dirty="0"/>
              <a:t>) will not be held</a:t>
            </a:r>
          </a:p>
          <a:p>
            <a:pPr lvl="1"/>
            <a:r>
              <a:rPr lang="en-US" sz="2800" dirty="0"/>
              <a:t>For a missed </a:t>
            </a:r>
            <a:r>
              <a:rPr lang="en-US" sz="28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sessional/ final exam</a:t>
            </a:r>
            <a:r>
              <a:rPr lang="en-US" sz="2800" dirty="0"/>
              <a:t>, an exam </a:t>
            </a:r>
            <a:r>
              <a:rPr lang="en-US" sz="28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retake/ </a:t>
            </a:r>
            <a:r>
              <a:rPr lang="en-US" sz="2800" dirty="0" err="1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pretake</a:t>
            </a:r>
            <a:r>
              <a:rPr lang="en-US" sz="28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application</a:t>
            </a:r>
            <a:r>
              <a:rPr lang="en-US" sz="2800" dirty="0"/>
              <a:t> along with </a:t>
            </a:r>
            <a:r>
              <a:rPr lang="en-US" sz="28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necessary evidence </a:t>
            </a:r>
            <a:r>
              <a:rPr lang="en-US" sz="2800" dirty="0"/>
              <a:t>are required to be </a:t>
            </a:r>
            <a:r>
              <a:rPr lang="en-US" sz="28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submitted</a:t>
            </a:r>
            <a:r>
              <a:rPr lang="en-US" sz="2800" dirty="0"/>
              <a:t> to the </a:t>
            </a:r>
            <a:r>
              <a:rPr lang="en-US" sz="28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department secretary</a:t>
            </a:r>
          </a:p>
          <a:p>
            <a:pPr lvl="1"/>
            <a:r>
              <a:rPr lang="en-US" sz="2800" dirty="0"/>
              <a:t>The </a:t>
            </a:r>
            <a:r>
              <a:rPr lang="en-US" sz="28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examination assessment </a:t>
            </a:r>
            <a:r>
              <a:rPr lang="en-US" sz="2800" dirty="0"/>
              <a:t>and </a:t>
            </a:r>
            <a:r>
              <a:rPr lang="en-US" sz="28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retake committee </a:t>
            </a:r>
            <a:r>
              <a:rPr lang="en-US" sz="2800" dirty="0"/>
              <a:t>will decide the </a:t>
            </a:r>
            <a:r>
              <a:rPr lang="en-US" sz="28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 retake/ pre-take cases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policies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2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600" dirty="0" smtClean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Plagiarism/cheating</a:t>
            </a:r>
            <a:r>
              <a:rPr lang="en-US" sz="3600" dirty="0" smtClean="0"/>
              <a:t> </a:t>
            </a:r>
            <a:r>
              <a:rPr lang="en-US" sz="3600" dirty="0"/>
              <a:t>in sessional or final exams may result in </a:t>
            </a:r>
            <a:r>
              <a:rPr lang="en-US" sz="3600" dirty="0">
                <a:solidFill>
                  <a:srgbClr val="C00000"/>
                </a:solidFill>
                <a:latin typeface="Calibri" panose="020F0502020204030204"/>
              </a:rPr>
              <a:t>F grade </a:t>
            </a:r>
            <a:r>
              <a:rPr lang="en-US" sz="3600" dirty="0"/>
              <a:t>in the course</a:t>
            </a:r>
          </a:p>
          <a:p>
            <a:r>
              <a:rPr lang="en-US" sz="3600" dirty="0"/>
              <a:t>Any kind of </a:t>
            </a:r>
            <a:r>
              <a:rPr lang="en-US" sz="36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cheating</a:t>
            </a:r>
            <a:r>
              <a:rPr lang="en-US" sz="3600" dirty="0">
                <a:solidFill>
                  <a:srgbClr val="660033"/>
                </a:solidFill>
              </a:rPr>
              <a:t> </a:t>
            </a:r>
            <a:r>
              <a:rPr lang="en-US" sz="36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n-US" sz="3600" dirty="0">
                <a:solidFill>
                  <a:srgbClr val="660033"/>
                </a:solidFill>
              </a:rPr>
              <a:t> </a:t>
            </a:r>
            <a:r>
              <a:rPr lang="en-US" sz="36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plagiarism</a:t>
            </a:r>
            <a:r>
              <a:rPr lang="en-US" sz="3600" dirty="0">
                <a:solidFill>
                  <a:srgbClr val="660033"/>
                </a:solidFill>
              </a:rPr>
              <a:t> </a:t>
            </a:r>
            <a:r>
              <a:rPr lang="en-US" sz="36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</a:t>
            </a:r>
            <a:r>
              <a:rPr lang="en-US" sz="3600" dirty="0"/>
              <a:t> or in an </a:t>
            </a:r>
            <a:r>
              <a:rPr lang="en-US" sz="36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</a:t>
            </a:r>
            <a:r>
              <a:rPr lang="en-US" sz="3600" dirty="0"/>
              <a:t> will </a:t>
            </a:r>
            <a:r>
              <a:rPr lang="en-US" sz="3600" dirty="0">
                <a:solidFill>
                  <a:srgbClr val="C00000"/>
                </a:solidFill>
                <a:latin typeface="Calibri" panose="020F0502020204030204"/>
              </a:rPr>
              <a:t>result in zero marks </a:t>
            </a:r>
            <a:r>
              <a:rPr lang="en-US" sz="3600" dirty="0"/>
              <a:t>in that </a:t>
            </a:r>
            <a:r>
              <a:rPr lang="en-US" sz="36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</a:t>
            </a:r>
            <a:r>
              <a:rPr lang="en-US" sz="3600" dirty="0">
                <a:solidFill>
                  <a:srgbClr val="660033"/>
                </a:solidFill>
              </a:rPr>
              <a:t> </a:t>
            </a:r>
            <a:r>
              <a:rPr lang="en-US" sz="36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n-US" sz="3600" dirty="0">
                <a:solidFill>
                  <a:srgbClr val="660033"/>
                </a:solidFill>
              </a:rPr>
              <a:t> </a:t>
            </a:r>
            <a:r>
              <a:rPr lang="en-US" sz="3600" dirty="0" smtClean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</a:t>
            </a:r>
          </a:p>
          <a:p>
            <a:pPr marL="130175" indent="0" algn="ctr">
              <a:buNone/>
            </a:pPr>
            <a:r>
              <a:rPr lang="en-GB" sz="3600" dirty="0" smtClean="0">
                <a:solidFill>
                  <a:srgbClr val="0000A3"/>
                </a:solidFill>
                <a:latin typeface="Calibri" panose="020F0502020204030204"/>
              </a:rPr>
              <a:t>Please </a:t>
            </a:r>
            <a:r>
              <a:rPr lang="en-GB" sz="3600" dirty="0">
                <a:solidFill>
                  <a:srgbClr val="0000A3"/>
                </a:solidFill>
                <a:latin typeface="Calibri" panose="020F0502020204030204"/>
              </a:rPr>
              <a:t>do not cheat yourself! </a:t>
            </a:r>
          </a:p>
          <a:p>
            <a:pPr marL="0" indent="0">
              <a:buNone/>
            </a:pPr>
            <a:r>
              <a:rPr lang="en-GB" sz="3600" b="1" dirty="0">
                <a:solidFill>
                  <a:srgbClr val="660033"/>
                </a:solidFill>
                <a:sym typeface="Wingdings" panose="05000000000000000000" pitchFamily="2" charset="2"/>
              </a:rPr>
              <a:t>	</a:t>
            </a:r>
            <a:r>
              <a:rPr lang="en-GB" sz="3600" b="1" dirty="0" smtClean="0">
                <a:solidFill>
                  <a:srgbClr val="660033"/>
                </a:solidFill>
                <a:sym typeface="Wingdings" panose="05000000000000000000" pitchFamily="2" charset="2"/>
              </a:rPr>
              <a:t>			                  </a:t>
            </a:r>
            <a:r>
              <a:rPr lang="en-GB" sz="9300" dirty="0" smtClean="0">
                <a:solidFill>
                  <a:srgbClr val="660033"/>
                </a:solidFill>
                <a:sym typeface="Wingdings" panose="05000000000000000000" pitchFamily="2" charset="2"/>
              </a:rPr>
              <a:t></a:t>
            </a:r>
            <a:endParaRPr lang="en-US" sz="3600" dirty="0"/>
          </a:p>
          <a:p>
            <a:pPr marL="192877" lvl="1" indent="0">
              <a:buNone/>
            </a:pPr>
            <a:r>
              <a:rPr lang="en-GB" sz="3600" dirty="0">
                <a:solidFill>
                  <a:srgbClr val="0000A3"/>
                </a:solidFill>
                <a:latin typeface="Calibri" panose="020F0502020204030204"/>
              </a:rPr>
              <a:t>“I would prefer even to fail with </a:t>
            </a:r>
            <a:r>
              <a:rPr lang="en-GB" sz="3600" dirty="0" err="1">
                <a:solidFill>
                  <a:srgbClr val="0000A3"/>
                </a:solidFill>
                <a:latin typeface="Calibri" panose="020F0502020204030204"/>
              </a:rPr>
              <a:t>honor</a:t>
            </a:r>
            <a:r>
              <a:rPr lang="en-GB" sz="3600" dirty="0">
                <a:solidFill>
                  <a:srgbClr val="0000A3"/>
                </a:solidFill>
                <a:latin typeface="Calibri" panose="020F0502020204030204"/>
              </a:rPr>
              <a:t> than win by cheating”</a:t>
            </a:r>
          </a:p>
          <a:p>
            <a:pPr marL="192877" lvl="1" indent="0">
              <a:buNone/>
            </a:pPr>
            <a:r>
              <a:rPr lang="en-GB" sz="3600" dirty="0">
                <a:solidFill>
                  <a:srgbClr val="0000A3"/>
                </a:solidFill>
                <a:latin typeface="Calibri" panose="020F0502020204030204"/>
              </a:rPr>
              <a:t>					</a:t>
            </a:r>
            <a:r>
              <a:rPr lang="en-GB" sz="3600" dirty="0" smtClean="0">
                <a:solidFill>
                  <a:srgbClr val="0000A3"/>
                </a:solidFill>
                <a:latin typeface="Calibri" panose="020F0502020204030204"/>
              </a:rPr>
              <a:t>				 </a:t>
            </a:r>
            <a:r>
              <a:rPr lang="en-GB" sz="3600" dirty="0">
                <a:solidFill>
                  <a:srgbClr val="0000A3"/>
                </a:solidFill>
                <a:latin typeface="Calibri" panose="020F0502020204030204"/>
              </a:rPr>
              <a:t>Sophocles</a:t>
            </a:r>
            <a:endParaRPr lang="en-US" sz="3600" dirty="0">
              <a:solidFill>
                <a:srgbClr val="0000A3"/>
              </a:solidFill>
              <a:latin typeface="Calibri" panose="020F0502020204030204"/>
            </a:endParaRPr>
          </a:p>
          <a:p>
            <a:endParaRPr lang="en-US" dirty="0">
              <a:solidFill>
                <a:srgbClr val="0000A3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Consequences of dishonesty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37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Raise </a:t>
            </a:r>
            <a:r>
              <a:rPr lang="en-US" altLang="en-US" sz="3000" dirty="0" smtClean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your </a:t>
            </a:r>
            <a:r>
              <a:rPr lang="en-US" alt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hand </a:t>
            </a:r>
            <a:r>
              <a:rPr lang="en-US" altLang="en-US" sz="3000" dirty="0"/>
              <a:t>before asking </a:t>
            </a:r>
            <a:r>
              <a:rPr lang="en-US" alt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any question </a:t>
            </a:r>
            <a:r>
              <a:rPr lang="en-US" altLang="en-US" sz="3000" dirty="0"/>
              <a:t>and then </a:t>
            </a:r>
            <a:r>
              <a:rPr lang="en-US" alt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WAIT </a:t>
            </a:r>
            <a:r>
              <a:rPr lang="en-US" altLang="en-US" sz="3100" dirty="0"/>
              <a:t>for the permission</a:t>
            </a:r>
          </a:p>
          <a:p>
            <a:r>
              <a:rPr lang="en-US" altLang="en-US" sz="3000" dirty="0" smtClean="0"/>
              <a:t>Never </a:t>
            </a:r>
            <a:r>
              <a:rPr lang="en-US" altLang="en-US" sz="3000" dirty="0"/>
              <a:t>ever </a:t>
            </a:r>
            <a:r>
              <a:rPr lang="en-US" alt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miss</a:t>
            </a:r>
            <a:r>
              <a:rPr lang="en-US" altLang="en-US" sz="3000" dirty="0">
                <a:solidFill>
                  <a:srgbClr val="660033"/>
                </a:solidFill>
              </a:rPr>
              <a:t> </a:t>
            </a:r>
            <a:r>
              <a:rPr lang="en-US" altLang="en-US" sz="3000" dirty="0"/>
              <a:t>a </a:t>
            </a:r>
            <a:r>
              <a:rPr lang="en-US" altLang="en-US" sz="3000" dirty="0" smtClean="0"/>
              <a:t>class</a:t>
            </a:r>
            <a:endParaRPr lang="en-US" altLang="en-US" sz="3000" dirty="0" smtClean="0">
              <a:solidFill>
                <a:srgbClr val="0000A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3000" dirty="0" smtClean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lang="en-US" sz="3000" dirty="0" smtClean="0"/>
              <a:t> </a:t>
            </a:r>
            <a:r>
              <a:rPr 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attendance</a:t>
            </a:r>
            <a:r>
              <a:rPr lang="en-US" sz="3000" dirty="0"/>
              <a:t> for </a:t>
            </a:r>
            <a:r>
              <a:rPr 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late</a:t>
            </a:r>
            <a:r>
              <a:rPr lang="en-US" sz="3000" dirty="0">
                <a:solidFill>
                  <a:srgbClr val="660033"/>
                </a:solidFill>
              </a:rPr>
              <a:t> </a:t>
            </a:r>
            <a:r>
              <a:rPr 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comers</a:t>
            </a:r>
            <a:r>
              <a:rPr lang="en-US" sz="3000" dirty="0">
                <a:solidFill>
                  <a:srgbClr val="660033"/>
                </a:solidFill>
              </a:rPr>
              <a:t> </a:t>
            </a:r>
            <a:r>
              <a:rPr lang="en-US" sz="3000" dirty="0"/>
              <a:t>(Be aware </a:t>
            </a:r>
            <a:r>
              <a:rPr 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attendance less </a:t>
            </a:r>
            <a:r>
              <a:rPr lang="en-US" sz="3000" dirty="0" smtClean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 80% </a:t>
            </a:r>
            <a:r>
              <a:rPr 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will debar </a:t>
            </a:r>
            <a:r>
              <a:rPr lang="en-US" sz="3000" dirty="0"/>
              <a:t>you </a:t>
            </a:r>
            <a:r>
              <a:rPr 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not allow </a:t>
            </a:r>
            <a:r>
              <a:rPr lang="en-US" sz="3000" dirty="0"/>
              <a:t>you for the final </a:t>
            </a:r>
            <a:r>
              <a:rPr lang="en-US" sz="3000" dirty="0" smtClean="0"/>
              <a:t>exam)</a:t>
            </a:r>
          </a:p>
          <a:p>
            <a:r>
              <a:rPr lang="en-US" alt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Never</a:t>
            </a:r>
            <a:r>
              <a:rPr lang="en-US" altLang="en-US" sz="3000" dirty="0"/>
              <a:t> </a:t>
            </a:r>
            <a:r>
              <a:rPr lang="en-US" alt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lang="en-US" altLang="en-US" sz="3000" dirty="0"/>
              <a:t> </a:t>
            </a:r>
            <a:r>
              <a:rPr lang="en-US" alt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</a:t>
            </a:r>
            <a:r>
              <a:rPr lang="en-US" altLang="en-US" sz="3000" dirty="0"/>
              <a:t> </a:t>
            </a:r>
            <a:r>
              <a:rPr lang="en-US" alt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phone</a:t>
            </a:r>
            <a:r>
              <a:rPr lang="en-US" altLang="en-US" sz="3000" dirty="0"/>
              <a:t> in the class</a:t>
            </a:r>
          </a:p>
          <a:p>
            <a:pPr lvl="1"/>
            <a:r>
              <a:rPr lang="en-US" sz="3000" dirty="0" smtClean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Mobiles</a:t>
            </a:r>
            <a:r>
              <a:rPr lang="en-US" sz="3000" dirty="0" smtClean="0"/>
              <a:t> </a:t>
            </a:r>
            <a:r>
              <a:rPr lang="en-US" sz="3000" dirty="0"/>
              <a:t>must be </a:t>
            </a:r>
            <a:r>
              <a:rPr 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switched</a:t>
            </a:r>
            <a:r>
              <a:rPr lang="en-US" sz="3000" dirty="0"/>
              <a:t> </a:t>
            </a:r>
            <a:r>
              <a:rPr 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</a:t>
            </a:r>
            <a:r>
              <a:rPr lang="en-US" sz="3000" dirty="0"/>
              <a:t> at the start of a lecture and must be put in pocket i.e., mobile </a:t>
            </a:r>
            <a:r>
              <a:rPr 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should</a:t>
            </a:r>
            <a:r>
              <a:rPr lang="en-US" sz="3000" dirty="0"/>
              <a:t> </a:t>
            </a:r>
            <a:r>
              <a:rPr 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US" sz="3000" dirty="0"/>
              <a:t> </a:t>
            </a:r>
            <a:r>
              <a:rPr 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en-US" sz="3000" dirty="0"/>
              <a:t> </a:t>
            </a:r>
            <a:r>
              <a:rPr 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seen</a:t>
            </a:r>
            <a:r>
              <a:rPr lang="en-US" sz="3000" dirty="0"/>
              <a:t> in </a:t>
            </a:r>
            <a:r>
              <a:rPr 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anyone’s</a:t>
            </a:r>
            <a:r>
              <a:rPr lang="en-US" sz="3000" dirty="0"/>
              <a:t> </a:t>
            </a:r>
            <a:r>
              <a:rPr lang="en-US" sz="30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hand</a:t>
            </a:r>
            <a:r>
              <a:rPr lang="en-US" sz="3000" dirty="0"/>
              <a:t> or on desk</a:t>
            </a:r>
          </a:p>
          <a:p>
            <a:r>
              <a:rPr lang="en-US" altLang="en-US" sz="3000" dirty="0" smtClean="0"/>
              <a:t>Never ever </a:t>
            </a:r>
            <a:r>
              <a:rPr lang="en-US" altLang="ja-JP" sz="3000" dirty="0" smtClean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sleep</a:t>
            </a:r>
            <a:r>
              <a:rPr lang="en-US" altLang="ja-JP" sz="3000" dirty="0" smtClean="0"/>
              <a:t> during </a:t>
            </a:r>
            <a:r>
              <a:rPr lang="en-US" altLang="ja-JP" sz="3000" dirty="0"/>
              <a:t>the </a:t>
            </a:r>
            <a:r>
              <a:rPr lang="en-US" altLang="ja-JP" sz="3000" dirty="0" smtClean="0"/>
              <a:t>lecture</a:t>
            </a:r>
          </a:p>
          <a:p>
            <a:r>
              <a:rPr lang="en-US" altLang="ja-JP" sz="31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 active,</a:t>
            </a:r>
          </a:p>
          <a:p>
            <a:pPr lvl="1"/>
            <a:r>
              <a:rPr lang="en-US" altLang="ja-JP" sz="3300" dirty="0" smtClean="0">
                <a:solidFill>
                  <a:srgbClr val="FF0000"/>
                </a:solidFill>
              </a:rPr>
              <a:t> </a:t>
            </a:r>
            <a:r>
              <a:rPr lang="en-US" altLang="ja-JP" sz="31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altLang="ja-JP" sz="3100" dirty="0" smtClean="0">
                <a:solidFill>
                  <a:srgbClr val="FF0000"/>
                </a:solidFill>
              </a:rPr>
              <a:t> never </a:t>
            </a:r>
            <a:r>
              <a:rPr lang="en-US" altLang="ja-JP" sz="31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try</a:t>
            </a:r>
            <a:r>
              <a:rPr lang="en-US" altLang="ja-JP" sz="3100" dirty="0" smtClean="0">
                <a:solidFill>
                  <a:srgbClr val="FF0000"/>
                </a:solidFill>
              </a:rPr>
              <a:t> </a:t>
            </a:r>
            <a:r>
              <a:rPr lang="en-US" altLang="ja-JP" sz="31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altLang="ja-JP" sz="3100" dirty="0" smtClean="0">
                <a:solidFill>
                  <a:srgbClr val="FF0000"/>
                </a:solidFill>
              </a:rPr>
              <a:t>fake awake  </a:t>
            </a:r>
            <a:endParaRPr lang="en-US" altLang="ja-JP" sz="3100" dirty="0">
              <a:solidFill>
                <a:srgbClr val="FF0000"/>
              </a:solidFill>
            </a:endParaRPr>
          </a:p>
          <a:p>
            <a:endParaRPr lang="en-US" sz="3100" dirty="0">
              <a:solidFill>
                <a:srgbClr val="0000A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rules for </a:t>
            </a:r>
            <a:r>
              <a:rPr lang="en-GB" dirty="0" smtClean="0"/>
              <a:t>the class </a:t>
            </a:r>
            <a:r>
              <a:rPr lang="en-GB" dirty="0"/>
              <a:t>discipline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10705" b="13971"/>
          <a:stretch/>
        </p:blipFill>
        <p:spPr>
          <a:xfrm>
            <a:off x="8924219" y="4651895"/>
            <a:ext cx="2568126" cy="21031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804" y="4663440"/>
            <a:ext cx="2194560" cy="21945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6774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Overview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10"/>
          <p:cNvSpPr txBox="1">
            <a:spLocks noChangeArrowheads="1"/>
          </p:cNvSpPr>
          <p:nvPr/>
        </p:nvSpPr>
        <p:spPr bwMode="auto">
          <a:xfrm>
            <a:off x="3677925" y="3645024"/>
            <a:ext cx="5780247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/>
              <a:t>How to </a:t>
            </a:r>
            <a:r>
              <a:rPr lang="en-US" sz="2800" dirty="0">
                <a:solidFill>
                  <a:srgbClr val="0000A3"/>
                </a:solidFill>
              </a:rPr>
              <a:t>analyze</a:t>
            </a:r>
            <a:r>
              <a:rPr lang="en-US" sz="2800" dirty="0"/>
              <a:t> the </a:t>
            </a:r>
            <a:r>
              <a:rPr lang="en-US" sz="2800" dirty="0">
                <a:solidFill>
                  <a:srgbClr val="0000A3"/>
                </a:solidFill>
              </a:rPr>
              <a:t>performance</a:t>
            </a:r>
            <a:r>
              <a:rPr lang="en-US" sz="2800" dirty="0"/>
              <a:t> of </a:t>
            </a:r>
            <a:r>
              <a:rPr lang="en-US" sz="2800" dirty="0">
                <a:solidFill>
                  <a:srgbClr val="0000A3"/>
                </a:solidFill>
              </a:rPr>
              <a:t>algorithms</a:t>
            </a:r>
            <a:r>
              <a:rPr lang="en-US" sz="2800" dirty="0"/>
              <a:t> to </a:t>
            </a:r>
            <a:r>
              <a:rPr lang="en-US" sz="2800" dirty="0">
                <a:solidFill>
                  <a:srgbClr val="0000A3"/>
                </a:solidFill>
              </a:rPr>
              <a:t>evaluate</a:t>
            </a:r>
            <a:r>
              <a:rPr lang="en-US" sz="2800" dirty="0"/>
              <a:t> their </a:t>
            </a:r>
            <a:r>
              <a:rPr lang="en-US" sz="2800" dirty="0">
                <a:solidFill>
                  <a:srgbClr val="0000A3"/>
                </a:solidFill>
              </a:rPr>
              <a:t>suitability</a:t>
            </a:r>
            <a:r>
              <a:rPr lang="en-US" sz="2800" dirty="0"/>
              <a:t> for </a:t>
            </a:r>
            <a:r>
              <a:rPr lang="en-US" sz="2800" dirty="0">
                <a:solidFill>
                  <a:srgbClr val="0000A3"/>
                </a:solidFill>
              </a:rPr>
              <a:t>solving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00A3"/>
                </a:solidFill>
              </a:rPr>
              <a:t>complex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00A3"/>
                </a:solidFill>
              </a:rPr>
              <a:t>problems</a:t>
            </a:r>
            <a:r>
              <a:rPr lang="en-US" sz="2800" dirty="0"/>
              <a:t>? </a:t>
            </a:r>
          </a:p>
        </p:txBody>
      </p:sp>
      <p:sp>
        <p:nvSpPr>
          <p:cNvPr id="6" name="Rectangle 5"/>
          <p:cNvSpPr/>
          <p:nvPr/>
        </p:nvSpPr>
        <p:spPr>
          <a:xfrm>
            <a:off x="1280195" y="1992076"/>
            <a:ext cx="2016126" cy="7294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Data Structures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280195" y="3803423"/>
            <a:ext cx="2016126" cy="7294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Algorithm Analysis</a:t>
            </a:r>
          </a:p>
        </p:txBody>
      </p:sp>
      <p:cxnSp>
        <p:nvCxnSpPr>
          <p:cNvPr id="8" name="Straight Arrow Connector 7"/>
          <p:cNvCxnSpPr>
            <a:stCxn id="6" idx="2"/>
            <a:endCxn id="7" idx="0"/>
          </p:cNvCxnSpPr>
          <p:nvPr/>
        </p:nvCxnSpPr>
        <p:spPr>
          <a:xfrm>
            <a:off x="2288258" y="2721539"/>
            <a:ext cx="0" cy="108188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3677925" y="1817273"/>
            <a:ext cx="606270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/>
              <a:t>How to </a:t>
            </a:r>
            <a:r>
              <a:rPr lang="en-US" sz="2800" dirty="0">
                <a:solidFill>
                  <a:srgbClr val="0000A3"/>
                </a:solidFill>
              </a:rPr>
              <a:t>organize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00A3"/>
                </a:solidFill>
              </a:rPr>
              <a:t>information/data</a:t>
            </a:r>
            <a:r>
              <a:rPr lang="en-US" sz="2800" dirty="0"/>
              <a:t>, usually in </a:t>
            </a:r>
            <a:r>
              <a:rPr lang="en-US" sz="2800" dirty="0">
                <a:solidFill>
                  <a:srgbClr val="0000A3"/>
                </a:solidFill>
              </a:rPr>
              <a:t>memory</a:t>
            </a:r>
            <a:r>
              <a:rPr lang="en-US" sz="2800" dirty="0"/>
              <a:t>, so that it can be used </a:t>
            </a:r>
            <a:r>
              <a:rPr lang="en-US" sz="2800" dirty="0">
                <a:solidFill>
                  <a:srgbClr val="0000A3"/>
                </a:solidFill>
              </a:rPr>
              <a:t>efficiently</a:t>
            </a:r>
            <a:r>
              <a:rPr lang="en-US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8849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 general sense, </a:t>
            </a:r>
            <a:r>
              <a:rPr lang="en-US" dirty="0">
                <a:solidFill>
                  <a:srgbClr val="0000A8"/>
                </a:solidFill>
              </a:rPr>
              <a:t>any representation </a:t>
            </a:r>
            <a:r>
              <a:rPr lang="en-US" dirty="0"/>
              <a:t>that is used for </a:t>
            </a:r>
            <a:r>
              <a:rPr lang="en-US" dirty="0">
                <a:solidFill>
                  <a:srgbClr val="0000A8"/>
                </a:solidFill>
              </a:rPr>
              <a:t>storing</a:t>
            </a:r>
            <a:r>
              <a:rPr lang="en-US" dirty="0"/>
              <a:t> </a:t>
            </a:r>
            <a:r>
              <a:rPr lang="en-US" dirty="0">
                <a:solidFill>
                  <a:srgbClr val="0000A8"/>
                </a:solidFill>
              </a:rPr>
              <a:t>information</a:t>
            </a:r>
            <a:r>
              <a:rPr lang="en-US" dirty="0"/>
              <a:t> is a </a:t>
            </a:r>
            <a:r>
              <a:rPr lang="en-US" dirty="0">
                <a:solidFill>
                  <a:srgbClr val="0000A8"/>
                </a:solidFill>
              </a:rPr>
              <a:t>data structure</a:t>
            </a:r>
          </a:p>
          <a:p>
            <a:pPr lvl="1"/>
            <a:r>
              <a:rPr lang="en-US" sz="2800" dirty="0"/>
              <a:t>Example: integers, structures, classes, arrays, etc.</a:t>
            </a:r>
          </a:p>
          <a:p>
            <a:r>
              <a:rPr lang="en-US" dirty="0" smtClean="0"/>
              <a:t>More </a:t>
            </a:r>
            <a:r>
              <a:rPr lang="en-US" dirty="0"/>
              <a:t>typically, a </a:t>
            </a:r>
            <a:r>
              <a:rPr lang="en-US" dirty="0">
                <a:solidFill>
                  <a:srgbClr val="0000A3"/>
                </a:solidFill>
              </a:rPr>
              <a:t>data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>
                <a:solidFill>
                  <a:srgbClr val="0000A3"/>
                </a:solidFill>
              </a:rPr>
              <a:t>structure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provides </a:t>
            </a:r>
            <a:r>
              <a:rPr lang="en-US" dirty="0">
                <a:solidFill>
                  <a:srgbClr val="0000A3"/>
                </a:solidFill>
              </a:rPr>
              <a:t>a way for organizing a collection of data items</a:t>
            </a:r>
          </a:p>
          <a:p>
            <a:pPr lvl="1"/>
            <a:r>
              <a:rPr lang="en-US" sz="2800" dirty="0"/>
              <a:t>Storing, accessing and modifying data items</a:t>
            </a:r>
          </a:p>
          <a:p>
            <a:r>
              <a:rPr lang="en-US" dirty="0" smtClean="0"/>
              <a:t>Most </a:t>
            </a:r>
            <a:r>
              <a:rPr lang="en-US" dirty="0"/>
              <a:t>data structures have associated </a:t>
            </a:r>
            <a:r>
              <a:rPr lang="en-US" dirty="0">
                <a:solidFill>
                  <a:srgbClr val="0000A3"/>
                </a:solidFill>
              </a:rPr>
              <a:t>algorithms to perform operations </a:t>
            </a:r>
            <a:r>
              <a:rPr lang="en-US" dirty="0"/>
              <a:t>on data</a:t>
            </a:r>
          </a:p>
          <a:p>
            <a:pPr lvl="1"/>
            <a:r>
              <a:rPr lang="en-US" sz="2800" dirty="0"/>
              <a:t>Search, insert, remove etc.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Structure?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1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300" dirty="0"/>
              <a:t>Each data structure requires</a:t>
            </a:r>
          </a:p>
          <a:p>
            <a:pPr lvl="1"/>
            <a:r>
              <a:rPr lang="en-US" sz="3300" dirty="0">
                <a:solidFill>
                  <a:srgbClr val="0000A3"/>
                </a:solidFill>
              </a:rPr>
              <a:t>Space</a:t>
            </a:r>
            <a:r>
              <a:rPr lang="en-US" sz="3300" dirty="0"/>
              <a:t> for storing data items</a:t>
            </a:r>
          </a:p>
          <a:p>
            <a:pPr lvl="1"/>
            <a:r>
              <a:rPr lang="en-US" sz="3300" dirty="0">
                <a:solidFill>
                  <a:srgbClr val="0000A3"/>
                </a:solidFill>
              </a:rPr>
              <a:t>Time</a:t>
            </a:r>
            <a:r>
              <a:rPr lang="en-US" sz="3300" dirty="0"/>
              <a:t> to perform each basic operation </a:t>
            </a:r>
          </a:p>
          <a:p>
            <a:pPr lvl="1"/>
            <a:r>
              <a:rPr lang="en-US" sz="3300" dirty="0"/>
              <a:t>Programming </a:t>
            </a:r>
            <a:r>
              <a:rPr lang="en-US" sz="3300" dirty="0">
                <a:solidFill>
                  <a:srgbClr val="0000A3"/>
                </a:solidFill>
              </a:rPr>
              <a:t>efforts</a:t>
            </a:r>
          </a:p>
          <a:p>
            <a:r>
              <a:rPr lang="en-US" sz="3300" dirty="0" smtClean="0">
                <a:solidFill>
                  <a:srgbClr val="0000A3"/>
                </a:solidFill>
              </a:rPr>
              <a:t>Cost</a:t>
            </a:r>
            <a:r>
              <a:rPr lang="en-US" sz="3300" dirty="0" smtClean="0"/>
              <a:t> </a:t>
            </a:r>
            <a:r>
              <a:rPr lang="en-US" sz="3300" dirty="0"/>
              <a:t>of a data structure</a:t>
            </a:r>
          </a:p>
          <a:p>
            <a:pPr lvl="1"/>
            <a:r>
              <a:rPr lang="en-US" sz="3300" dirty="0">
                <a:solidFill>
                  <a:srgbClr val="0000A8"/>
                </a:solidFill>
              </a:rPr>
              <a:t>Time</a:t>
            </a:r>
            <a:r>
              <a:rPr lang="en-US" sz="3300" dirty="0"/>
              <a:t> and </a:t>
            </a:r>
            <a:r>
              <a:rPr lang="en-US" sz="3300" dirty="0">
                <a:solidFill>
                  <a:srgbClr val="0000A8"/>
                </a:solidFill>
              </a:rPr>
              <a:t>space</a:t>
            </a:r>
            <a:r>
              <a:rPr lang="en-US" sz="3300" dirty="0"/>
              <a:t> </a:t>
            </a:r>
            <a:r>
              <a:rPr lang="en-US" sz="3300" dirty="0">
                <a:solidFill>
                  <a:srgbClr val="0000A8"/>
                </a:solidFill>
              </a:rPr>
              <a:t>resources</a:t>
            </a:r>
            <a:r>
              <a:rPr lang="en-US" sz="3300" dirty="0"/>
              <a:t> it consumes</a:t>
            </a:r>
          </a:p>
          <a:p>
            <a:r>
              <a:rPr lang="en-US" sz="3300" dirty="0" smtClean="0"/>
              <a:t>Choice </a:t>
            </a:r>
            <a:r>
              <a:rPr lang="en-US" sz="3300" dirty="0"/>
              <a:t>of data structure depends on many factors</a:t>
            </a:r>
          </a:p>
          <a:p>
            <a:pPr lvl="1"/>
            <a:r>
              <a:rPr lang="en-US" sz="3300" dirty="0">
                <a:solidFill>
                  <a:srgbClr val="0000A3"/>
                </a:solidFill>
              </a:rPr>
              <a:t>Type</a:t>
            </a:r>
            <a:r>
              <a:rPr lang="en-US" sz="3300" dirty="0"/>
              <a:t> of data</a:t>
            </a:r>
          </a:p>
          <a:p>
            <a:pPr lvl="1"/>
            <a:r>
              <a:rPr lang="en-US" sz="3300" dirty="0">
                <a:solidFill>
                  <a:srgbClr val="0000A3"/>
                </a:solidFill>
              </a:rPr>
              <a:t>Frequency</a:t>
            </a:r>
            <a:r>
              <a:rPr lang="en-US" sz="3300" dirty="0"/>
              <a:t> with which various </a:t>
            </a:r>
            <a:r>
              <a:rPr lang="en-US" sz="3300" dirty="0">
                <a:solidFill>
                  <a:srgbClr val="0000A3"/>
                </a:solidFill>
              </a:rPr>
              <a:t>data operations </a:t>
            </a:r>
            <a:r>
              <a:rPr lang="en-US" sz="3300" dirty="0"/>
              <a:t>are applied</a:t>
            </a:r>
          </a:p>
          <a:p>
            <a:r>
              <a:rPr lang="en-US" sz="3300" dirty="0" smtClean="0"/>
              <a:t>Hard </a:t>
            </a:r>
            <a:r>
              <a:rPr lang="en-US" sz="3300" dirty="0"/>
              <a:t>to define </a:t>
            </a:r>
            <a:r>
              <a:rPr lang="en-US" sz="3300" dirty="0">
                <a:solidFill>
                  <a:srgbClr val="0000A8"/>
                </a:solidFill>
              </a:rPr>
              <a:t>data</a:t>
            </a:r>
            <a:r>
              <a:rPr lang="en-US" sz="3300" dirty="0"/>
              <a:t> </a:t>
            </a:r>
            <a:r>
              <a:rPr lang="en-US" sz="3300" dirty="0">
                <a:solidFill>
                  <a:srgbClr val="0000A8"/>
                </a:solidFill>
              </a:rPr>
              <a:t>structure</a:t>
            </a:r>
            <a:r>
              <a:rPr lang="en-US" sz="3300" dirty="0"/>
              <a:t> that </a:t>
            </a:r>
            <a:r>
              <a:rPr lang="en-US" sz="3300" dirty="0">
                <a:solidFill>
                  <a:srgbClr val="0000A8"/>
                </a:solidFill>
              </a:rPr>
              <a:t>performs</a:t>
            </a:r>
            <a:r>
              <a:rPr lang="en-US" sz="3300" dirty="0"/>
              <a:t> </a:t>
            </a:r>
            <a:r>
              <a:rPr lang="en-US" sz="3300" dirty="0">
                <a:solidFill>
                  <a:srgbClr val="0000A8"/>
                </a:solidFill>
              </a:rPr>
              <a:t>better</a:t>
            </a:r>
            <a:r>
              <a:rPr lang="en-US" sz="3300" dirty="0"/>
              <a:t> in </a:t>
            </a:r>
            <a:r>
              <a:rPr lang="en-US" sz="3300" dirty="0">
                <a:solidFill>
                  <a:srgbClr val="0000A8"/>
                </a:solidFill>
              </a:rPr>
              <a:t>all</a:t>
            </a:r>
            <a:r>
              <a:rPr lang="en-US" sz="3300" dirty="0"/>
              <a:t> </a:t>
            </a:r>
            <a:r>
              <a:rPr lang="en-US" sz="3300" dirty="0">
                <a:solidFill>
                  <a:srgbClr val="0000A8"/>
                </a:solidFill>
              </a:rPr>
              <a:t>situations</a:t>
            </a:r>
          </a:p>
          <a:p>
            <a:pPr lvl="1"/>
            <a:r>
              <a:rPr lang="en-US" sz="3300" dirty="0">
                <a:solidFill>
                  <a:srgbClr val="0000A8"/>
                </a:solidFill>
              </a:rPr>
              <a:t>Time</a:t>
            </a:r>
            <a:r>
              <a:rPr lang="en-US" sz="3300" dirty="0"/>
              <a:t> and </a:t>
            </a:r>
            <a:r>
              <a:rPr lang="en-US" sz="3300" dirty="0">
                <a:solidFill>
                  <a:srgbClr val="0000A8"/>
                </a:solidFill>
              </a:rPr>
              <a:t>space</a:t>
            </a:r>
            <a:r>
              <a:rPr lang="en-US" sz="3300" dirty="0"/>
              <a:t> </a:t>
            </a:r>
            <a:r>
              <a:rPr lang="en-US" sz="3300" dirty="0">
                <a:solidFill>
                  <a:srgbClr val="0000A8"/>
                </a:solidFill>
              </a:rPr>
              <a:t>tradeoff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Costs and Benefits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86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00A8"/>
                </a:solidFill>
              </a:rPr>
              <a:t>cellular</a:t>
            </a:r>
            <a:r>
              <a:rPr lang="en-US" dirty="0"/>
              <a:t> </a:t>
            </a:r>
            <a:r>
              <a:rPr lang="en-US" dirty="0">
                <a:solidFill>
                  <a:srgbClr val="0000A8"/>
                </a:solidFill>
              </a:rPr>
              <a:t>service</a:t>
            </a:r>
            <a:r>
              <a:rPr lang="en-US" dirty="0"/>
              <a:t> </a:t>
            </a:r>
            <a:r>
              <a:rPr lang="en-US" dirty="0">
                <a:solidFill>
                  <a:srgbClr val="0000A8"/>
                </a:solidFill>
              </a:rPr>
              <a:t>company</a:t>
            </a:r>
            <a:r>
              <a:rPr lang="en-US" dirty="0"/>
              <a:t> provides contract to its 10 million users</a:t>
            </a:r>
          </a:p>
          <a:p>
            <a:r>
              <a:rPr lang="en-US" dirty="0" smtClean="0"/>
              <a:t>Due </a:t>
            </a:r>
            <a:r>
              <a:rPr lang="en-US" dirty="0"/>
              <a:t>to new security enforcements, the company wants to </a:t>
            </a:r>
            <a:r>
              <a:rPr lang="en-US" dirty="0">
                <a:solidFill>
                  <a:srgbClr val="0000A3"/>
                </a:solidFill>
              </a:rPr>
              <a:t>prevent issuing of multiple contracts to users</a:t>
            </a:r>
          </a:p>
          <a:p>
            <a:r>
              <a:rPr lang="en-US" dirty="0" smtClean="0"/>
              <a:t>Method </a:t>
            </a:r>
            <a:r>
              <a:rPr lang="en-US" dirty="0"/>
              <a:t>of Detecting Multiple Contracts</a:t>
            </a:r>
          </a:p>
          <a:p>
            <a:pPr lvl="1" indent="-342900"/>
            <a:r>
              <a:rPr lang="en-US" sz="2800" dirty="0"/>
              <a:t>Before issuing a new contract to user</a:t>
            </a:r>
          </a:p>
          <a:p>
            <a:pPr lvl="1" indent="-342900"/>
            <a:r>
              <a:rPr lang="en-US" sz="2800" dirty="0"/>
              <a:t>First search the </a:t>
            </a:r>
            <a:r>
              <a:rPr lang="en-US" sz="2800" dirty="0">
                <a:solidFill>
                  <a:srgbClr val="0000A3"/>
                </a:solidFill>
              </a:rPr>
              <a:t>id of user </a:t>
            </a:r>
            <a:r>
              <a:rPr lang="en-US" sz="2800" dirty="0"/>
              <a:t>in existing contracts database</a:t>
            </a:r>
          </a:p>
          <a:p>
            <a:pPr lvl="1" indent="-342900"/>
            <a:r>
              <a:rPr lang="en-US" sz="2800" dirty="0"/>
              <a:t>In case of </a:t>
            </a:r>
            <a:r>
              <a:rPr lang="en-US" sz="2800" dirty="0">
                <a:solidFill>
                  <a:srgbClr val="0000A3"/>
                </a:solidFill>
              </a:rPr>
              <a:t>failure </a:t>
            </a:r>
            <a:r>
              <a:rPr lang="en-US" sz="2800" dirty="0">
                <a:solidFill>
                  <a:srgbClr val="0000A3"/>
                </a:solidFill>
                <a:sym typeface="Wingdings" panose="05000000000000000000" pitchFamily="2" charset="2"/>
              </a:rPr>
              <a:t></a:t>
            </a:r>
            <a:r>
              <a:rPr lang="en-US" sz="2800" dirty="0">
                <a:solidFill>
                  <a:srgbClr val="0000A3"/>
                </a:solidFill>
              </a:rPr>
              <a:t> issue </a:t>
            </a:r>
            <a:r>
              <a:rPr lang="en-US" sz="2800" dirty="0"/>
              <a:t>a new contract</a:t>
            </a:r>
          </a:p>
          <a:p>
            <a:pPr lvl="1" indent="-342900"/>
            <a:r>
              <a:rPr lang="en-US" sz="2800" dirty="0"/>
              <a:t>In case of </a:t>
            </a:r>
            <a:r>
              <a:rPr lang="en-US" sz="2800" dirty="0">
                <a:solidFill>
                  <a:srgbClr val="0000A3"/>
                </a:solidFill>
              </a:rPr>
              <a:t>success </a:t>
            </a:r>
            <a:r>
              <a:rPr lang="en-US" sz="2800" dirty="0">
                <a:solidFill>
                  <a:srgbClr val="0000A3"/>
                </a:solidFill>
                <a:sym typeface="Wingdings" panose="05000000000000000000" pitchFamily="2" charset="2"/>
              </a:rPr>
              <a:t></a:t>
            </a:r>
            <a:r>
              <a:rPr lang="en-US" sz="2800" dirty="0">
                <a:solidFill>
                  <a:srgbClr val="0000A3"/>
                </a:solidFill>
              </a:rPr>
              <a:t>  do not issue </a:t>
            </a:r>
            <a:r>
              <a:rPr lang="en-US" sz="2800" dirty="0"/>
              <a:t>a new contract to user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Motivational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13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9028" y="1476577"/>
            <a:ext cx="8504208" cy="31880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Linear Array Data Structure 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4664654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0000A3"/>
                </a:solidFill>
              </a:rPr>
              <a:t>Linear Array </a:t>
            </a:r>
            <a:r>
              <a:rPr lang="en-US" sz="2800" dirty="0"/>
              <a:t>(with 10 million entries)</a:t>
            </a:r>
          </a:p>
          <a:p>
            <a:pPr lvl="1"/>
            <a:r>
              <a:rPr lang="en-US" sz="2800" dirty="0"/>
              <a:t>3 arrays (</a:t>
            </a:r>
            <a:r>
              <a:rPr lang="en-US" sz="2800" dirty="0">
                <a:solidFill>
                  <a:srgbClr val="0000A3"/>
                </a:solidFill>
              </a:rPr>
              <a:t>NIC, Name, Address</a:t>
            </a:r>
            <a:r>
              <a:rPr lang="en-US" sz="2800" dirty="0"/>
              <a:t>)</a:t>
            </a:r>
          </a:p>
          <a:p>
            <a:pPr lvl="1"/>
            <a:r>
              <a:rPr lang="en-US" sz="2800" dirty="0">
                <a:solidFill>
                  <a:srgbClr val="0000A3"/>
                </a:solidFill>
              </a:rPr>
              <a:t>Structured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00A3"/>
                </a:solidFill>
              </a:rPr>
              <a:t>array</a:t>
            </a:r>
          </a:p>
          <a:p>
            <a:pPr lvl="1"/>
            <a:r>
              <a:rPr lang="en-US" sz="2800" dirty="0">
                <a:solidFill>
                  <a:srgbClr val="0000A3"/>
                </a:solidFill>
              </a:rPr>
              <a:t>Class’s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00A3"/>
                </a:solidFill>
              </a:rPr>
              <a:t>object array</a:t>
            </a:r>
          </a:p>
        </p:txBody>
      </p:sp>
    </p:spTree>
    <p:extLst>
      <p:ext uri="{BB962C8B-B14F-4D97-AF65-F5344CB8AC3E}">
        <p14:creationId xmlns:p14="http://schemas.microsoft.com/office/powerpoint/2010/main" val="113858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2128" y="4939819"/>
            <a:ext cx="8496300" cy="1420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Any </a:t>
            </a:r>
            <a:r>
              <a:rPr lang="en-US" sz="2600" dirty="0">
                <a:solidFill>
                  <a:srgbClr val="0000A3"/>
                </a:solidFill>
              </a:rPr>
              <a:t>disadvantage</a:t>
            </a:r>
            <a:r>
              <a:rPr lang="en-US" dirty="0" smtClean="0"/>
              <a:t> of </a:t>
            </a:r>
            <a:r>
              <a:rPr lang="en-US" sz="2600" dirty="0">
                <a:solidFill>
                  <a:srgbClr val="0000A3"/>
                </a:solidFill>
              </a:rPr>
              <a:t>linear array data structure</a:t>
            </a:r>
            <a:r>
              <a:rPr lang="en-US" dirty="0" smtClean="0"/>
              <a:t>?</a:t>
            </a:r>
          </a:p>
          <a:p>
            <a:r>
              <a:rPr lang="en-US" dirty="0" smtClean="0"/>
              <a:t>How to </a:t>
            </a:r>
            <a:r>
              <a:rPr lang="en-US" dirty="0" smtClean="0">
                <a:solidFill>
                  <a:srgbClr val="0000A3"/>
                </a:solidFill>
              </a:rPr>
              <a:t>improve</a:t>
            </a:r>
            <a:r>
              <a:rPr lang="en-US" dirty="0" smtClean="0"/>
              <a:t>?</a:t>
            </a:r>
            <a:endParaRPr lang="en-US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8093354"/>
              </p:ext>
            </p:extLst>
          </p:nvPr>
        </p:nvGraphicFramePr>
        <p:xfrm>
          <a:off x="2195736" y="1268760"/>
          <a:ext cx="6624414" cy="246857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11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69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40">
                <a:tc>
                  <a:txBody>
                    <a:bodyPr/>
                    <a:lstStyle/>
                    <a:p>
                      <a:r>
                        <a:rPr lang="en-US" sz="1600" dirty="0"/>
                        <a:t>NIC#</a:t>
                      </a:r>
                      <a:endParaRPr lang="en-US" sz="16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Name</a:t>
                      </a:r>
                      <a:endParaRPr lang="en-US" sz="16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Address</a:t>
                      </a:r>
                      <a:endParaRPr lang="en-US" sz="16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60">
                <a:tc>
                  <a:txBody>
                    <a:bodyPr/>
                    <a:lstStyle/>
                    <a:p>
                      <a:r>
                        <a:rPr lang="en-US" sz="1400" dirty="0"/>
                        <a:t>6584495-9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Muhammad </a:t>
                      </a:r>
                      <a:r>
                        <a:rPr lang="en-US" sz="1400" dirty="0" err="1"/>
                        <a:t>Faheem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House No 3 </a:t>
                      </a:r>
                      <a:r>
                        <a:rPr lang="en-US" sz="1400" dirty="0" err="1"/>
                        <a:t>Gulshan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Bahar</a:t>
                      </a:r>
                      <a:r>
                        <a:rPr lang="en-US" sz="1400" dirty="0"/>
                        <a:t> Sec 16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1748425-5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Naeem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Alam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A-11 Shams Plaza Block-B </a:t>
                      </a:r>
                      <a:r>
                        <a:rPr lang="en-US" sz="1400" dirty="0" err="1"/>
                        <a:t>N.Nazimabad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60">
                <a:tc>
                  <a:txBody>
                    <a:bodyPr/>
                    <a:lstStyle/>
                    <a:p>
                      <a:r>
                        <a:rPr lang="en-US" sz="1400" dirty="0"/>
                        <a:t>0889679-1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Arslan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Akhtar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H No 152 Bostang Colony 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60">
                <a:tc>
                  <a:txBody>
                    <a:bodyPr/>
                    <a:lstStyle/>
                    <a:p>
                      <a:r>
                        <a:rPr lang="en-US" sz="1400" dirty="0"/>
                        <a:t>3419668-1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Zain</a:t>
                      </a:r>
                      <a:r>
                        <a:rPr lang="en-US" sz="1400" dirty="0"/>
                        <a:t> Ahmed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Sharfabad</a:t>
                      </a:r>
                      <a:r>
                        <a:rPr lang="en-US" sz="1400" dirty="0"/>
                        <a:t> Street </a:t>
                      </a:r>
                      <a:r>
                        <a:rPr lang="en-US" sz="1400" dirty="0" err="1"/>
                        <a:t>Gulshan</a:t>
                      </a:r>
                      <a:r>
                        <a:rPr lang="en-US" sz="1400" dirty="0"/>
                        <a:t> Karachi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60">
                <a:tc>
                  <a:txBody>
                    <a:bodyPr/>
                    <a:lstStyle/>
                    <a:p>
                      <a:r>
                        <a:rPr lang="en-US" sz="1400" dirty="0"/>
                        <a:t>3445864-3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Sumair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Farooq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Post Office </a:t>
                      </a:r>
                      <a:r>
                        <a:rPr lang="en-US" sz="1400" dirty="0" err="1"/>
                        <a:t>Tayyar</a:t>
                      </a:r>
                      <a:r>
                        <a:rPr lang="en-US" sz="1400" dirty="0"/>
                        <a:t>,</a:t>
                      </a:r>
                      <a:r>
                        <a:rPr lang="en-US" sz="1400" baseline="0" dirty="0"/>
                        <a:t> Multan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60">
                <a:tc>
                  <a:txBody>
                    <a:bodyPr/>
                    <a:lstStyle/>
                    <a:p>
                      <a:r>
                        <a:rPr lang="en-US" sz="1400" dirty="0"/>
                        <a:t>6395653-4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Ali </a:t>
                      </a:r>
                      <a:r>
                        <a:rPr lang="en-US" sz="1400" dirty="0" err="1"/>
                        <a:t>Affan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H.No</a:t>
                      </a:r>
                      <a:r>
                        <a:rPr lang="en-US" sz="1400" dirty="0"/>
                        <a:t>. 425, Sector</a:t>
                      </a:r>
                      <a:r>
                        <a:rPr lang="en-US" sz="1400" baseline="0" dirty="0"/>
                        <a:t> F-11/4, Islamabad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760">
                <a:tc>
                  <a:txBody>
                    <a:bodyPr/>
                    <a:lstStyle/>
                    <a:p>
                      <a:r>
                        <a:rPr lang="en-US" sz="1400" dirty="0"/>
                        <a:t>8224641-1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Syed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Faraz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Sharfabad</a:t>
                      </a:r>
                      <a:r>
                        <a:rPr lang="en-US" sz="1400" dirty="0"/>
                        <a:t> Street </a:t>
                      </a:r>
                      <a:r>
                        <a:rPr lang="en-US" sz="1400" dirty="0" err="1"/>
                        <a:t>Gulshan</a:t>
                      </a:r>
                      <a:r>
                        <a:rPr lang="en-US" sz="1400" dirty="0"/>
                        <a:t>, Faisalabad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251520" y="1229959"/>
            <a:ext cx="1540503" cy="72946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 Contract</a:t>
            </a:r>
          </a:p>
        </p:txBody>
      </p:sp>
      <p:sp>
        <p:nvSpPr>
          <p:cNvPr id="11" name="Left Bracket 10"/>
          <p:cNvSpPr/>
          <p:nvPr/>
        </p:nvSpPr>
        <p:spPr>
          <a:xfrm>
            <a:off x="1979712" y="1268760"/>
            <a:ext cx="145232" cy="2447373"/>
          </a:xfrm>
          <a:prstGeom prst="leftBracket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>
            <a:stCxn id="10" idx="2"/>
            <a:endCxn id="11" idx="1"/>
          </p:cNvCxnSpPr>
          <p:nvPr/>
        </p:nvCxnSpPr>
        <p:spPr>
          <a:xfrm rot="16200000" flipH="1">
            <a:off x="1234230" y="1746964"/>
            <a:ext cx="533025" cy="957940"/>
          </a:xfrm>
          <a:prstGeom prst="bentConnector2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2"/>
          <p:cNvSpPr/>
          <p:nvPr/>
        </p:nvSpPr>
        <p:spPr>
          <a:xfrm>
            <a:off x="1152837" y="2204864"/>
            <a:ext cx="639186" cy="583395"/>
          </a:xfrm>
          <a:prstGeom prst="triangl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82135" y="4060142"/>
            <a:ext cx="1188132" cy="56694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Issue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4502" y="4060141"/>
            <a:ext cx="1188132" cy="566949"/>
          </a:xfrm>
          <a:prstGeom prst="rect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 Issue</a:t>
            </a:r>
          </a:p>
        </p:txBody>
      </p:sp>
      <p:cxnSp>
        <p:nvCxnSpPr>
          <p:cNvPr id="16" name="Straight Arrow Connector 15"/>
          <p:cNvCxnSpPr>
            <a:stCxn id="13" idx="3"/>
            <a:endCxn id="15" idx="0"/>
          </p:cNvCxnSpPr>
          <p:nvPr/>
        </p:nvCxnSpPr>
        <p:spPr>
          <a:xfrm flipH="1">
            <a:off x="718568" y="2788259"/>
            <a:ext cx="753862" cy="127188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  <a:endCxn id="14" idx="0"/>
          </p:cNvCxnSpPr>
          <p:nvPr/>
        </p:nvCxnSpPr>
        <p:spPr>
          <a:xfrm>
            <a:off x="1472430" y="2788259"/>
            <a:ext cx="603771" cy="1271883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4214287"/>
              </p:ext>
            </p:extLst>
          </p:nvPr>
        </p:nvGraphicFramePr>
        <p:xfrm>
          <a:off x="2195737" y="1268761"/>
          <a:ext cx="6624414" cy="246857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11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69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40">
                <a:tc>
                  <a:txBody>
                    <a:bodyPr/>
                    <a:lstStyle/>
                    <a:p>
                      <a:r>
                        <a:rPr lang="en-US" sz="1600" dirty="0"/>
                        <a:t>NIC#</a:t>
                      </a:r>
                      <a:endParaRPr lang="en-US" sz="16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Name</a:t>
                      </a:r>
                      <a:endParaRPr lang="en-US" sz="16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Address</a:t>
                      </a:r>
                      <a:endParaRPr lang="en-US" sz="16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60">
                <a:tc>
                  <a:txBody>
                    <a:bodyPr/>
                    <a:lstStyle/>
                    <a:p>
                      <a:r>
                        <a:rPr lang="en-US" sz="1400" dirty="0"/>
                        <a:t>6584495-9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Muhammad </a:t>
                      </a:r>
                      <a:r>
                        <a:rPr lang="en-US" sz="1400" dirty="0" err="1"/>
                        <a:t>Faheem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House No 3 </a:t>
                      </a:r>
                      <a:r>
                        <a:rPr lang="en-US" sz="1400" dirty="0" err="1"/>
                        <a:t>Gulshan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Bahar</a:t>
                      </a:r>
                      <a:r>
                        <a:rPr lang="en-US" sz="1400" dirty="0"/>
                        <a:t> Sec 16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1748425-5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Naeem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Alam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A-11 Shams Plaza Block-B </a:t>
                      </a:r>
                      <a:r>
                        <a:rPr lang="en-US" sz="1400" dirty="0" err="1"/>
                        <a:t>N.Nazimabad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60">
                <a:tc>
                  <a:txBody>
                    <a:bodyPr/>
                    <a:lstStyle/>
                    <a:p>
                      <a:r>
                        <a:rPr lang="en-US" sz="1400" dirty="0"/>
                        <a:t>0889679-1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Arslan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Akhtar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H No 152 Bostang Colony 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60">
                <a:tc>
                  <a:txBody>
                    <a:bodyPr/>
                    <a:lstStyle/>
                    <a:p>
                      <a:r>
                        <a:rPr lang="en-US" sz="1400" dirty="0"/>
                        <a:t>3419668-1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Zain</a:t>
                      </a:r>
                      <a:r>
                        <a:rPr lang="en-US" sz="1400" dirty="0"/>
                        <a:t> Ahmed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Sharfabad</a:t>
                      </a:r>
                      <a:r>
                        <a:rPr lang="en-US" sz="1400" dirty="0"/>
                        <a:t> Street </a:t>
                      </a:r>
                      <a:r>
                        <a:rPr lang="en-US" sz="1400" dirty="0" err="1"/>
                        <a:t>Gulshan</a:t>
                      </a:r>
                      <a:r>
                        <a:rPr lang="en-US" sz="1400" dirty="0"/>
                        <a:t> Karachi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60">
                <a:tc>
                  <a:txBody>
                    <a:bodyPr/>
                    <a:lstStyle/>
                    <a:p>
                      <a:r>
                        <a:rPr lang="en-US" sz="1400" dirty="0"/>
                        <a:t>3445864-3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Sumair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Farooq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Post Office </a:t>
                      </a:r>
                      <a:r>
                        <a:rPr lang="en-US" sz="1400" dirty="0" err="1"/>
                        <a:t>Tayyar</a:t>
                      </a:r>
                      <a:r>
                        <a:rPr lang="en-US" sz="1400" dirty="0"/>
                        <a:t>,</a:t>
                      </a:r>
                      <a:r>
                        <a:rPr lang="en-US" sz="1400" baseline="0" dirty="0"/>
                        <a:t> Multan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60">
                <a:tc>
                  <a:txBody>
                    <a:bodyPr/>
                    <a:lstStyle/>
                    <a:p>
                      <a:r>
                        <a:rPr lang="en-US" sz="1400" dirty="0"/>
                        <a:t>6395653-4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Ali </a:t>
                      </a:r>
                      <a:r>
                        <a:rPr lang="en-US" sz="1400" dirty="0" err="1"/>
                        <a:t>Affan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H.No</a:t>
                      </a:r>
                      <a:r>
                        <a:rPr lang="en-US" sz="1400" dirty="0"/>
                        <a:t>. 425, Sector</a:t>
                      </a:r>
                      <a:r>
                        <a:rPr lang="en-US" sz="1400" baseline="0" dirty="0"/>
                        <a:t> F-11/4, Islamabad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760">
                <a:tc>
                  <a:txBody>
                    <a:bodyPr/>
                    <a:lstStyle/>
                    <a:p>
                      <a:r>
                        <a:rPr lang="en-US" sz="1400" dirty="0"/>
                        <a:t>8224641-1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Syed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Faraz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Sharfabad</a:t>
                      </a:r>
                      <a:r>
                        <a:rPr lang="en-US" sz="1400" dirty="0"/>
                        <a:t> Street </a:t>
                      </a:r>
                      <a:r>
                        <a:rPr lang="en-US" sz="1400" dirty="0" err="1"/>
                        <a:t>Gulshan</a:t>
                      </a:r>
                      <a:r>
                        <a:rPr lang="en-US" sz="1400" dirty="0"/>
                        <a:t>, Faisalabad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251521" y="1229960"/>
            <a:ext cx="1540503" cy="72946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 Contract</a:t>
            </a:r>
          </a:p>
        </p:txBody>
      </p:sp>
      <p:cxnSp>
        <p:nvCxnSpPr>
          <p:cNvPr id="20" name="Elbow Connector 19"/>
          <p:cNvCxnSpPr>
            <a:stCxn id="19" idx="2"/>
          </p:cNvCxnSpPr>
          <p:nvPr/>
        </p:nvCxnSpPr>
        <p:spPr>
          <a:xfrm rot="16200000" flipH="1">
            <a:off x="1234231" y="1746965"/>
            <a:ext cx="533025" cy="957940"/>
          </a:xfrm>
          <a:prstGeom prst="bentConnector2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20"/>
          <p:cNvSpPr/>
          <p:nvPr/>
        </p:nvSpPr>
        <p:spPr>
          <a:xfrm>
            <a:off x="1152838" y="2204865"/>
            <a:ext cx="639186" cy="583395"/>
          </a:xfrm>
          <a:prstGeom prst="triangl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Linear Array Data Structure (2)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05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0" grpId="0" animBg="1"/>
      <p:bldP spid="11" grpId="0" animBg="1"/>
      <p:bldP spid="13" grpId="0" animBg="1"/>
      <p:bldP spid="14" grpId="0" animBg="1"/>
      <p:bldP spid="15" grpId="0" animBg="1"/>
      <p:bldP spid="19" grpId="0" animBg="1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504709"/>
            <a:ext cx="10515600" cy="4570656"/>
          </a:xfrm>
        </p:spPr>
        <p:txBody>
          <a:bodyPr>
            <a:noAutofit/>
          </a:bodyPr>
          <a:lstStyle/>
          <a:p>
            <a:r>
              <a:rPr lang="en-US" dirty="0"/>
              <a:t>Create a </a:t>
            </a:r>
            <a:r>
              <a:rPr lang="en-US" dirty="0">
                <a:solidFill>
                  <a:srgbClr val="0000A8"/>
                </a:solidFill>
              </a:rPr>
              <a:t>dictionary</a:t>
            </a:r>
            <a:r>
              <a:rPr lang="en-US" dirty="0"/>
              <a:t> data structure</a:t>
            </a:r>
          </a:p>
          <a:p>
            <a:pPr lvl="1"/>
            <a:r>
              <a:rPr lang="en-US" sz="2800" dirty="0">
                <a:solidFill>
                  <a:srgbClr val="0000A8"/>
                </a:solidFill>
              </a:rPr>
              <a:t>Group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00A8"/>
                </a:solidFill>
              </a:rPr>
              <a:t>similar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00A8"/>
                </a:solidFill>
              </a:rPr>
              <a:t>records</a:t>
            </a:r>
            <a:r>
              <a:rPr lang="en-US" sz="2800" dirty="0"/>
              <a:t> together</a:t>
            </a:r>
          </a:p>
          <a:p>
            <a:pPr lvl="1"/>
            <a:r>
              <a:rPr lang="en-US" sz="2800" dirty="0"/>
              <a:t>Similarity in terms of </a:t>
            </a:r>
            <a:r>
              <a:rPr lang="en-US" sz="2800" dirty="0">
                <a:solidFill>
                  <a:srgbClr val="0000A8"/>
                </a:solidFill>
              </a:rPr>
              <a:t>first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00A8"/>
                </a:solidFill>
              </a:rPr>
              <a:t>digit</a:t>
            </a:r>
            <a:r>
              <a:rPr lang="en-US" sz="2800" dirty="0"/>
              <a:t> of </a:t>
            </a:r>
            <a:r>
              <a:rPr lang="en-US" sz="2800" dirty="0">
                <a:solidFill>
                  <a:srgbClr val="0000A8"/>
                </a:solidFill>
              </a:rPr>
              <a:t>NIC number</a:t>
            </a:r>
          </a:p>
          <a:p>
            <a:pPr lvl="1"/>
            <a:r>
              <a:rPr lang="en-US" sz="2800" dirty="0"/>
              <a:t>Add a dictionary entry for each distinct digit (0 – 9)</a:t>
            </a:r>
          </a:p>
          <a:p>
            <a:r>
              <a:rPr lang="en-US" dirty="0" smtClean="0"/>
              <a:t>Example</a:t>
            </a:r>
            <a:r>
              <a:rPr lang="en-US" dirty="0"/>
              <a:t>: </a:t>
            </a:r>
            <a:r>
              <a:rPr lang="en-US" dirty="0">
                <a:solidFill>
                  <a:srgbClr val="0000A3"/>
                </a:solidFill>
              </a:rPr>
              <a:t>3</a:t>
            </a:r>
            <a:r>
              <a:rPr lang="en-US" dirty="0"/>
              <a:t>419668-1, </a:t>
            </a:r>
            <a:r>
              <a:rPr lang="en-US" dirty="0">
                <a:solidFill>
                  <a:srgbClr val="0000A3"/>
                </a:solidFill>
              </a:rPr>
              <a:t>3</a:t>
            </a:r>
            <a:r>
              <a:rPr lang="en-US" dirty="0"/>
              <a:t>445864-3, </a:t>
            </a:r>
            <a:r>
              <a:rPr lang="en-US" dirty="0">
                <a:solidFill>
                  <a:srgbClr val="0000A3"/>
                </a:solidFill>
              </a:rPr>
              <a:t>1</a:t>
            </a:r>
            <a:r>
              <a:rPr lang="en-US" dirty="0"/>
              <a:t>748425-5. </a:t>
            </a:r>
          </a:p>
          <a:p>
            <a:pPr lvl="1"/>
            <a:r>
              <a:rPr lang="en-US" sz="2800" dirty="0"/>
              <a:t>3 and 1 are dictionary entries </a:t>
            </a:r>
          </a:p>
          <a:p>
            <a:r>
              <a:rPr lang="en-US" dirty="0" smtClean="0"/>
              <a:t>Existing </a:t>
            </a:r>
            <a:r>
              <a:rPr lang="en-US" dirty="0">
                <a:solidFill>
                  <a:srgbClr val="0000A8"/>
                </a:solidFill>
              </a:rPr>
              <a:t>contracts</a:t>
            </a:r>
            <a:r>
              <a:rPr lang="en-US" dirty="0"/>
              <a:t> are </a:t>
            </a:r>
            <a:r>
              <a:rPr lang="en-US" dirty="0">
                <a:solidFill>
                  <a:srgbClr val="0000A8"/>
                </a:solidFill>
              </a:rPr>
              <a:t>searched</a:t>
            </a:r>
            <a:r>
              <a:rPr lang="en-US" dirty="0"/>
              <a:t> in </a:t>
            </a:r>
            <a:r>
              <a:rPr lang="en-US" dirty="0">
                <a:solidFill>
                  <a:srgbClr val="0000A8"/>
                </a:solidFill>
              </a:rPr>
              <a:t>two</a:t>
            </a:r>
            <a:r>
              <a:rPr lang="en-US" dirty="0"/>
              <a:t> </a:t>
            </a:r>
            <a:r>
              <a:rPr lang="en-US" dirty="0">
                <a:solidFill>
                  <a:srgbClr val="0000A8"/>
                </a:solidFill>
              </a:rPr>
              <a:t>steps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Search the </a:t>
            </a:r>
            <a:r>
              <a:rPr lang="en-US" sz="2800" dirty="0">
                <a:solidFill>
                  <a:srgbClr val="0000A8"/>
                </a:solidFill>
              </a:rPr>
              <a:t>dictionary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00A8"/>
                </a:solidFill>
              </a:rPr>
              <a:t>entry</a:t>
            </a:r>
            <a:r>
              <a:rPr lang="en-US" sz="2800" dirty="0"/>
              <a:t> (i.e., group searching)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Search </a:t>
            </a:r>
            <a:r>
              <a:rPr lang="en-US" sz="2800" dirty="0">
                <a:solidFill>
                  <a:srgbClr val="0000A8"/>
                </a:solidFill>
              </a:rPr>
              <a:t>contract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00A8"/>
                </a:solidFill>
              </a:rPr>
              <a:t>within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00A8"/>
                </a:solidFill>
              </a:rPr>
              <a:t>the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00A8"/>
                </a:solidFill>
              </a:rPr>
              <a:t>group</a:t>
            </a:r>
            <a:r>
              <a:rPr lang="en-US" sz="2800" dirty="0"/>
              <a:t> (i.e., </a:t>
            </a:r>
            <a:r>
              <a:rPr lang="en-US" sz="2800" dirty="0" smtClean="0"/>
              <a:t>with </a:t>
            </a:r>
            <a:r>
              <a:rPr lang="en-US" sz="2800" dirty="0"/>
              <a:t>the same NIC digit)</a:t>
            </a:r>
          </a:p>
          <a:p>
            <a:r>
              <a:rPr lang="en-US" dirty="0" smtClean="0"/>
              <a:t>How </a:t>
            </a:r>
            <a:r>
              <a:rPr lang="en-US" dirty="0"/>
              <a:t>much improvement w.r.t. linear array?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Improved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52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vl="0" indent="-225425">
              <a:lnSpc>
                <a:spcPct val="110000"/>
              </a:lnSpc>
              <a:spcBef>
                <a:spcPts val="600"/>
              </a:spcBef>
            </a:pPr>
            <a:r>
              <a:rPr lang="en-GB" sz="5900" dirty="0">
                <a:solidFill>
                  <a:srgbClr val="0000A8"/>
                </a:solidFill>
                <a:cs typeface="Calibri" panose="020F0502020204030204" pitchFamily="34" charset="0"/>
              </a:rPr>
              <a:t>Class</a:t>
            </a:r>
            <a:r>
              <a:rPr lang="en-GB" sz="5900" dirty="0">
                <a:latin typeface="Calibri" panose="020F0502020204030204" pitchFamily="34" charset="0"/>
                <a:cs typeface="Calibri" panose="020F0502020204030204" pitchFamily="34" charset="0"/>
              </a:rPr>
              <a:t> Introduction </a:t>
            </a:r>
          </a:p>
          <a:p>
            <a:pPr indent="-225425">
              <a:lnSpc>
                <a:spcPct val="110000"/>
              </a:lnSpc>
              <a:spcBef>
                <a:spcPts val="600"/>
              </a:spcBef>
            </a:pPr>
            <a:r>
              <a:rPr lang="en-US" sz="5900" dirty="0">
                <a:solidFill>
                  <a:srgbClr val="0000A8"/>
                </a:solidFill>
                <a:cs typeface="Calibri" panose="020F0502020204030204" pitchFamily="34" charset="0"/>
              </a:rPr>
              <a:t>Course</a:t>
            </a:r>
            <a:r>
              <a:rPr lang="en-US" sz="59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Introduction </a:t>
            </a:r>
            <a:endParaRPr lang="en-US" sz="5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indent="-225425">
              <a:lnSpc>
                <a:spcPct val="110000"/>
              </a:lnSpc>
              <a:spcBef>
                <a:spcPts val="600"/>
              </a:spcBef>
            </a:pPr>
            <a:r>
              <a:rPr lang="en-GB" sz="5900" dirty="0">
                <a:solidFill>
                  <a:srgbClr val="0000A8"/>
                </a:solidFill>
                <a:cs typeface="Calibri" panose="020F0502020204030204" pitchFamily="34" charset="0"/>
              </a:rPr>
              <a:t>Aims</a:t>
            </a:r>
            <a:r>
              <a:rPr lang="en-GB" sz="59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59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GB" sz="5900" dirty="0">
                <a:solidFill>
                  <a:srgbClr val="0000A8"/>
                </a:solidFill>
                <a:cs typeface="Calibri" panose="020F0502020204030204" pitchFamily="34" charset="0"/>
              </a:rPr>
              <a:t>objective</a:t>
            </a:r>
            <a:r>
              <a:rPr lang="en-GB" sz="5900" dirty="0">
                <a:latin typeface="Calibri" panose="020F0502020204030204" pitchFamily="34" charset="0"/>
                <a:cs typeface="Calibri" panose="020F0502020204030204" pitchFamily="34" charset="0"/>
              </a:rPr>
              <a:t> of the course </a:t>
            </a:r>
          </a:p>
          <a:p>
            <a:pPr lvl="0" indent="-225425">
              <a:lnSpc>
                <a:spcPct val="110000"/>
              </a:lnSpc>
              <a:spcBef>
                <a:spcPts val="600"/>
              </a:spcBef>
            </a:pPr>
            <a:r>
              <a:rPr lang="en-GB" sz="5900" dirty="0">
                <a:solidFill>
                  <a:srgbClr val="0000A8"/>
                </a:solidFill>
                <a:cs typeface="Calibri" panose="020F0502020204030204" pitchFamily="34" charset="0"/>
              </a:rPr>
              <a:t>Learning</a:t>
            </a:r>
            <a:r>
              <a:rPr lang="en-GB" sz="5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5900" dirty="0">
                <a:solidFill>
                  <a:srgbClr val="0000A8"/>
                </a:solidFill>
                <a:cs typeface="Calibri" panose="020F0502020204030204" pitchFamily="34" charset="0"/>
              </a:rPr>
              <a:t>outcome</a:t>
            </a:r>
          </a:p>
          <a:p>
            <a:pPr lvl="0" indent="-225425">
              <a:lnSpc>
                <a:spcPct val="110000"/>
              </a:lnSpc>
              <a:spcBef>
                <a:spcPts val="600"/>
              </a:spcBef>
            </a:pPr>
            <a:r>
              <a:rPr lang="en-US" sz="5900" dirty="0">
                <a:solidFill>
                  <a:srgbClr val="0000A8"/>
                </a:solidFill>
                <a:cs typeface="Calibri" panose="020F0502020204030204" pitchFamily="34" charset="0"/>
              </a:rPr>
              <a:t>Course</a:t>
            </a:r>
            <a:r>
              <a:rPr lang="en-US" sz="59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900" dirty="0">
                <a:solidFill>
                  <a:srgbClr val="0000A8"/>
                </a:solidFill>
                <a:cs typeface="Calibri" panose="020F0502020204030204" pitchFamily="34" charset="0"/>
              </a:rPr>
              <a:t>outline</a:t>
            </a:r>
          </a:p>
          <a:p>
            <a:pPr lvl="0" indent="-225425">
              <a:lnSpc>
                <a:spcPct val="110000"/>
              </a:lnSpc>
              <a:spcBef>
                <a:spcPts val="600"/>
              </a:spcBef>
            </a:pPr>
            <a:r>
              <a:rPr lang="en-US" sz="5900" dirty="0">
                <a:latin typeface="Calibri" panose="020F0502020204030204" pitchFamily="34" charset="0"/>
                <a:cs typeface="Calibri" panose="020F0502020204030204" pitchFamily="34" charset="0"/>
              </a:rPr>
              <a:t>Course </a:t>
            </a:r>
            <a:r>
              <a:rPr lang="en-US" sz="5900" dirty="0">
                <a:solidFill>
                  <a:srgbClr val="0000A8"/>
                </a:solidFill>
                <a:cs typeface="Calibri" panose="020F0502020204030204" pitchFamily="34" charset="0"/>
              </a:rPr>
              <a:t>learning</a:t>
            </a:r>
            <a:r>
              <a:rPr lang="en-US" sz="5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900" dirty="0">
                <a:solidFill>
                  <a:srgbClr val="0000A8"/>
                </a:solidFill>
                <a:cs typeface="Calibri" panose="020F0502020204030204" pitchFamily="34" charset="0"/>
              </a:rPr>
              <a:t>materials</a:t>
            </a:r>
          </a:p>
          <a:p>
            <a:pPr lvl="0" indent="-225425">
              <a:lnSpc>
                <a:spcPct val="110000"/>
              </a:lnSpc>
              <a:spcBef>
                <a:spcPts val="600"/>
              </a:spcBef>
            </a:pPr>
            <a:r>
              <a:rPr lang="en-GB" sz="5900" dirty="0">
                <a:solidFill>
                  <a:srgbClr val="0000A8"/>
                </a:solidFill>
                <a:cs typeface="Calibri" panose="020F0502020204030204" pitchFamily="34" charset="0"/>
              </a:rPr>
              <a:t>Teaching</a:t>
            </a:r>
            <a:r>
              <a:rPr lang="en-GB" sz="59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GB" sz="5900" dirty="0">
                <a:solidFill>
                  <a:srgbClr val="0000A8"/>
                </a:solidFill>
                <a:cs typeface="Calibri" panose="020F0502020204030204" pitchFamily="34" charset="0"/>
              </a:rPr>
              <a:t>assessment</a:t>
            </a:r>
            <a:r>
              <a:rPr lang="en-GB" sz="5900" dirty="0">
                <a:latin typeface="Calibri" panose="020F0502020204030204" pitchFamily="34" charset="0"/>
                <a:cs typeface="Calibri" panose="020F0502020204030204" pitchFamily="34" charset="0"/>
              </a:rPr>
              <a:t> methodology </a:t>
            </a:r>
          </a:p>
          <a:p>
            <a:pPr lvl="0" indent="-225425">
              <a:lnSpc>
                <a:spcPct val="110000"/>
              </a:lnSpc>
              <a:spcBef>
                <a:spcPts val="600"/>
              </a:spcBef>
            </a:pPr>
            <a:r>
              <a:rPr lang="en-GB" sz="5900" dirty="0">
                <a:latin typeface="Calibri" panose="020F0502020204030204" pitchFamily="34" charset="0"/>
                <a:cs typeface="Calibri" panose="020F0502020204030204" pitchFamily="34" charset="0"/>
              </a:rPr>
              <a:t>Course </a:t>
            </a:r>
            <a:r>
              <a:rPr lang="en-GB" sz="5900" dirty="0">
                <a:solidFill>
                  <a:srgbClr val="0000A8"/>
                </a:solidFill>
                <a:cs typeface="Calibri" panose="020F0502020204030204" pitchFamily="34" charset="0"/>
              </a:rPr>
              <a:t>policies</a:t>
            </a:r>
            <a:r>
              <a:rPr lang="en-GB" sz="5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59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 some </a:t>
            </a:r>
            <a:r>
              <a:rPr lang="en-GB" sz="5900" dirty="0">
                <a:solidFill>
                  <a:srgbClr val="0000A8"/>
                </a:solidFill>
                <a:cs typeface="Calibri" panose="020F0502020204030204" pitchFamily="34" charset="0"/>
              </a:rPr>
              <a:t>rules</a:t>
            </a:r>
            <a:r>
              <a:rPr lang="en-GB" sz="5900" dirty="0"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en-GB" sz="59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class </a:t>
            </a:r>
            <a:r>
              <a:rPr lang="en-GB" sz="5900" dirty="0">
                <a:solidFill>
                  <a:srgbClr val="0000A8"/>
                </a:solidFill>
                <a:cs typeface="Calibri" panose="020F0502020204030204" pitchFamily="34" charset="0"/>
              </a:rPr>
              <a:t>discipline</a:t>
            </a:r>
          </a:p>
          <a:p>
            <a:pPr lvl="0" indent="-225425">
              <a:lnSpc>
                <a:spcPct val="110000"/>
              </a:lnSpc>
              <a:spcBef>
                <a:spcPts val="600"/>
              </a:spcBef>
            </a:pPr>
            <a:r>
              <a:rPr lang="en-GB" sz="5900" dirty="0">
                <a:solidFill>
                  <a:srgbClr val="0000A8"/>
                </a:solidFill>
                <a:cs typeface="Calibri" panose="020F0502020204030204" pitchFamily="34" charset="0"/>
              </a:rPr>
              <a:t>Overview</a:t>
            </a:r>
            <a:r>
              <a:rPr lang="en-GB" sz="59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GB" sz="5900" dirty="0">
                <a:solidFill>
                  <a:srgbClr val="0000A8"/>
                </a:solidFill>
                <a:cs typeface="Calibri" panose="020F0502020204030204" pitchFamily="34" charset="0"/>
              </a:rPr>
              <a:t>roadmap</a:t>
            </a:r>
            <a:r>
              <a:rPr lang="en-GB" sz="5900" dirty="0" smtClean="0">
                <a:latin typeface="Calibri" panose="020F0502020204030204" pitchFamily="34" charset="0"/>
                <a:cs typeface="Calibri" panose="020F0502020204030204" pitchFamily="34" charset="0"/>
              </a:rPr>
              <a:t> of Chapter 1 </a:t>
            </a:r>
            <a:endParaRPr lang="en-GB" sz="5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30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Dictionary Data Structure 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8823809"/>
              </p:ext>
            </p:extLst>
          </p:nvPr>
        </p:nvGraphicFramePr>
        <p:xfrm>
          <a:off x="2099342" y="1346444"/>
          <a:ext cx="6624414" cy="255939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11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69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7574">
                <a:tc>
                  <a:txBody>
                    <a:bodyPr/>
                    <a:lstStyle/>
                    <a:p>
                      <a:r>
                        <a:rPr lang="en-US" sz="1400" dirty="0"/>
                        <a:t>NIC#</a:t>
                      </a:r>
                      <a:endParaRPr lang="en-US" sz="14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  <a:endParaRPr lang="en-US" sz="14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Address</a:t>
                      </a:r>
                      <a:endParaRPr lang="en-US" sz="14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974">
                <a:tc>
                  <a:txBody>
                    <a:bodyPr/>
                    <a:lstStyle/>
                    <a:p>
                      <a:r>
                        <a:rPr lang="en-US" sz="1400" dirty="0"/>
                        <a:t>6584495-9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Muhammad </a:t>
                      </a:r>
                      <a:r>
                        <a:rPr lang="en-US" sz="1400" dirty="0" err="1"/>
                        <a:t>Faheem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House No 3 </a:t>
                      </a:r>
                      <a:r>
                        <a:rPr lang="en-US" sz="1400" dirty="0" err="1"/>
                        <a:t>Gulshan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Bahar</a:t>
                      </a:r>
                      <a:r>
                        <a:rPr lang="en-US" sz="1400" dirty="0"/>
                        <a:t> Sec 16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1748425-5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Naeem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Alam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A-11 Shams Plaza Block-B </a:t>
                      </a:r>
                      <a:r>
                        <a:rPr lang="en-US" sz="1400" dirty="0" err="1"/>
                        <a:t>N.Nazimabad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974">
                <a:tc>
                  <a:txBody>
                    <a:bodyPr/>
                    <a:lstStyle/>
                    <a:p>
                      <a:r>
                        <a:rPr lang="en-US" sz="1400" dirty="0"/>
                        <a:t>0889679-1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Arslan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Akhtar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H No 152 Bostang Colony 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974">
                <a:tc>
                  <a:txBody>
                    <a:bodyPr/>
                    <a:lstStyle/>
                    <a:p>
                      <a:r>
                        <a:rPr lang="en-US" sz="1400" dirty="0"/>
                        <a:t>3419668-1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Zain</a:t>
                      </a:r>
                      <a:r>
                        <a:rPr lang="en-US" sz="1400" dirty="0"/>
                        <a:t> Ahmed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Sharfabad</a:t>
                      </a:r>
                      <a:r>
                        <a:rPr lang="en-US" sz="1400" dirty="0"/>
                        <a:t> Street </a:t>
                      </a:r>
                      <a:r>
                        <a:rPr lang="en-US" sz="1400" dirty="0" err="1"/>
                        <a:t>Gulshan</a:t>
                      </a:r>
                      <a:r>
                        <a:rPr lang="en-US" sz="1400" dirty="0"/>
                        <a:t> Karachi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974">
                <a:tc>
                  <a:txBody>
                    <a:bodyPr/>
                    <a:lstStyle/>
                    <a:p>
                      <a:r>
                        <a:rPr lang="en-US" sz="1400" dirty="0"/>
                        <a:t>3445864-3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Sumair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Farooq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Post Office </a:t>
                      </a:r>
                      <a:r>
                        <a:rPr lang="en-US" sz="1400" dirty="0" err="1"/>
                        <a:t>Tayyar</a:t>
                      </a:r>
                      <a:r>
                        <a:rPr lang="en-US" sz="1400" dirty="0"/>
                        <a:t>,</a:t>
                      </a:r>
                      <a:r>
                        <a:rPr lang="en-US" sz="1400" baseline="0" dirty="0"/>
                        <a:t> Multan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974">
                <a:tc>
                  <a:txBody>
                    <a:bodyPr/>
                    <a:lstStyle/>
                    <a:p>
                      <a:r>
                        <a:rPr lang="en-US" sz="1400" dirty="0"/>
                        <a:t>6395653-4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Ali </a:t>
                      </a:r>
                      <a:r>
                        <a:rPr lang="en-US" sz="1400" dirty="0" err="1"/>
                        <a:t>Affan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H.No</a:t>
                      </a:r>
                      <a:r>
                        <a:rPr lang="en-US" sz="1400" dirty="0"/>
                        <a:t>. 425, Sector</a:t>
                      </a:r>
                      <a:r>
                        <a:rPr lang="en-US" sz="1400" baseline="0" dirty="0"/>
                        <a:t> F-11/4, Islamabad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974">
                <a:tc>
                  <a:txBody>
                    <a:bodyPr/>
                    <a:lstStyle/>
                    <a:p>
                      <a:r>
                        <a:rPr lang="en-US" sz="1400" dirty="0"/>
                        <a:t>8224641-1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Syed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Faraz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Sharfabad</a:t>
                      </a:r>
                      <a:r>
                        <a:rPr lang="en-US" sz="1400" dirty="0"/>
                        <a:t> Street </a:t>
                      </a:r>
                      <a:r>
                        <a:rPr lang="en-US" sz="1400" dirty="0" err="1"/>
                        <a:t>Gulshan</a:t>
                      </a:r>
                      <a:r>
                        <a:rPr lang="en-US" sz="1400" dirty="0"/>
                        <a:t>, Faisalabad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574042" y="4220319"/>
            <a:ext cx="720079" cy="4414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/>
          <p:cNvSpPr/>
          <p:nvPr/>
        </p:nvSpPr>
        <p:spPr>
          <a:xfrm>
            <a:off x="3574042" y="4819979"/>
            <a:ext cx="720079" cy="4414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3574041" y="5424108"/>
            <a:ext cx="720079" cy="4414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10929" y="4254515"/>
            <a:ext cx="720079" cy="4414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10928" y="4819979"/>
            <a:ext cx="720079" cy="4414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4441002" y="4338967"/>
            <a:ext cx="1152128" cy="272529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12700">
            <a:solidFill>
              <a:srgbClr val="00206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431007" y="4819978"/>
            <a:ext cx="720079" cy="4414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10928" y="5428530"/>
            <a:ext cx="720079" cy="4414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31007" y="5428529"/>
            <a:ext cx="720079" cy="4414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4414785" y="4916095"/>
            <a:ext cx="1152128" cy="272529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12700">
            <a:solidFill>
              <a:srgbClr val="00206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4411926" y="5508558"/>
            <a:ext cx="1152128" cy="272529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12700">
            <a:solidFill>
              <a:srgbClr val="00206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124393" y="6244427"/>
            <a:ext cx="188118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Dictionary Item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93131" y="6210211"/>
            <a:ext cx="1728192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Array Elements</a:t>
            </a:r>
          </a:p>
        </p:txBody>
      </p:sp>
      <p:sp>
        <p:nvSpPr>
          <p:cNvPr id="20" name="Left Brace 19"/>
          <p:cNvSpPr/>
          <p:nvPr/>
        </p:nvSpPr>
        <p:spPr>
          <a:xfrm rot="16200000">
            <a:off x="6304000" y="5334270"/>
            <a:ext cx="264544" cy="1405617"/>
          </a:xfrm>
          <a:prstGeom prst="lef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/>
          <p:cNvSpPr/>
          <p:nvPr/>
        </p:nvSpPr>
        <p:spPr>
          <a:xfrm>
            <a:off x="3078939" y="4246560"/>
            <a:ext cx="264544" cy="1631602"/>
          </a:xfrm>
          <a:prstGeom prst="lef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urved Connector 21"/>
          <p:cNvCxnSpPr>
            <a:stCxn id="18" idx="1"/>
            <a:endCxn id="21" idx="1"/>
          </p:cNvCxnSpPr>
          <p:nvPr/>
        </p:nvCxnSpPr>
        <p:spPr>
          <a:xfrm rot="10800000">
            <a:off x="3078939" y="5062361"/>
            <a:ext cx="45454" cy="1366732"/>
          </a:xfrm>
          <a:prstGeom prst="curvedConnector3">
            <a:avLst>
              <a:gd name="adj1" fmla="val 1645134"/>
            </a:avLst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63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Dictionary Data Structure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44709" y="1441592"/>
            <a:ext cx="8496300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Another possibility</a:t>
            </a:r>
          </a:p>
          <a:p>
            <a:pPr lvl="1"/>
            <a:r>
              <a:rPr lang="en-US" sz="2800" dirty="0" smtClean="0">
                <a:solidFill>
                  <a:srgbClr val="0000A3"/>
                </a:solidFill>
              </a:rPr>
              <a:t>Maintain pointers </a:t>
            </a:r>
            <a:r>
              <a:rPr lang="en-US" sz="2800" dirty="0" smtClean="0"/>
              <a:t>with </a:t>
            </a:r>
            <a:r>
              <a:rPr lang="en-US" sz="2800" dirty="0" smtClean="0">
                <a:solidFill>
                  <a:srgbClr val="0000A3"/>
                </a:solidFill>
              </a:rPr>
              <a:t>structures</a:t>
            </a:r>
            <a:r>
              <a:rPr lang="en-US" sz="2800" dirty="0" smtClean="0"/>
              <a:t> (or records)</a:t>
            </a:r>
          </a:p>
          <a:p>
            <a:pPr lvl="1"/>
            <a:r>
              <a:rPr lang="en-US" sz="2800" dirty="0" smtClean="0"/>
              <a:t>Non </a:t>
            </a:r>
            <a:r>
              <a:rPr lang="en-US" sz="2800" dirty="0" smtClean="0">
                <a:solidFill>
                  <a:srgbClr val="0000A3"/>
                </a:solidFill>
              </a:rPr>
              <a:t>NULL pointer </a:t>
            </a:r>
            <a:r>
              <a:rPr lang="en-US" sz="2800" dirty="0" smtClean="0"/>
              <a:t>indicates </a:t>
            </a:r>
            <a:r>
              <a:rPr lang="en-US" sz="2800" dirty="0" smtClean="0">
                <a:solidFill>
                  <a:srgbClr val="0000A3"/>
                </a:solidFill>
              </a:rPr>
              <a:t>presence of next record</a:t>
            </a:r>
            <a:endParaRPr lang="en-US" sz="2800" dirty="0">
              <a:solidFill>
                <a:srgbClr val="0000A3"/>
              </a:solidFill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1876806"/>
              </p:ext>
            </p:extLst>
          </p:nvPr>
        </p:nvGraphicFramePr>
        <p:xfrm>
          <a:off x="2716917" y="3647979"/>
          <a:ext cx="6624414" cy="246857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11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69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40">
                <a:tc>
                  <a:txBody>
                    <a:bodyPr/>
                    <a:lstStyle/>
                    <a:p>
                      <a:r>
                        <a:rPr lang="en-US" sz="1600" dirty="0"/>
                        <a:t>NIC#</a:t>
                      </a:r>
                      <a:endParaRPr lang="en-US" sz="16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Name</a:t>
                      </a:r>
                      <a:endParaRPr lang="en-US" sz="16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Address</a:t>
                      </a:r>
                      <a:endParaRPr lang="en-US" sz="16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60">
                <a:tc>
                  <a:txBody>
                    <a:bodyPr/>
                    <a:lstStyle/>
                    <a:p>
                      <a:r>
                        <a:rPr lang="en-US" sz="1400" dirty="0"/>
                        <a:t>6584495-9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Muhammad </a:t>
                      </a:r>
                      <a:r>
                        <a:rPr lang="en-US" sz="1400" dirty="0" err="1"/>
                        <a:t>Faheem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House No 3 </a:t>
                      </a:r>
                      <a:r>
                        <a:rPr lang="en-US" sz="1400" dirty="0" err="1"/>
                        <a:t>Gulshan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Bahar</a:t>
                      </a:r>
                      <a:r>
                        <a:rPr lang="en-US" sz="1400" dirty="0"/>
                        <a:t> Sec 16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1748425-5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Naeem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Alam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A-11 Shams Plaza Block-B </a:t>
                      </a:r>
                      <a:r>
                        <a:rPr lang="en-US" sz="1400" dirty="0" err="1"/>
                        <a:t>N.Nazimabad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60">
                <a:tc>
                  <a:txBody>
                    <a:bodyPr/>
                    <a:lstStyle/>
                    <a:p>
                      <a:r>
                        <a:rPr lang="en-US" sz="1400" dirty="0"/>
                        <a:t>0889679-1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Arslan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Akhtar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H No 152 Bostang Colony 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60">
                <a:tc>
                  <a:txBody>
                    <a:bodyPr/>
                    <a:lstStyle/>
                    <a:p>
                      <a:r>
                        <a:rPr lang="en-US" sz="1400" dirty="0"/>
                        <a:t>3419668-1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Zain</a:t>
                      </a:r>
                      <a:r>
                        <a:rPr lang="en-US" sz="1400" dirty="0"/>
                        <a:t> Ahmed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Sharfabad</a:t>
                      </a:r>
                      <a:r>
                        <a:rPr lang="en-US" sz="1400" dirty="0"/>
                        <a:t> Street </a:t>
                      </a:r>
                      <a:r>
                        <a:rPr lang="en-US" sz="1400" dirty="0" err="1"/>
                        <a:t>Gulshan</a:t>
                      </a:r>
                      <a:r>
                        <a:rPr lang="en-US" sz="1400" dirty="0"/>
                        <a:t> Karachi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60">
                <a:tc>
                  <a:txBody>
                    <a:bodyPr/>
                    <a:lstStyle/>
                    <a:p>
                      <a:r>
                        <a:rPr lang="en-US" sz="1400" dirty="0"/>
                        <a:t>3445864-3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Sumair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Farooq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Post Office </a:t>
                      </a:r>
                      <a:r>
                        <a:rPr lang="en-US" sz="1400" dirty="0" err="1"/>
                        <a:t>Tayyar</a:t>
                      </a:r>
                      <a:r>
                        <a:rPr lang="en-US" sz="1400" dirty="0"/>
                        <a:t>,</a:t>
                      </a:r>
                      <a:r>
                        <a:rPr lang="en-US" sz="1400" baseline="0" dirty="0"/>
                        <a:t> Multan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60">
                <a:tc>
                  <a:txBody>
                    <a:bodyPr/>
                    <a:lstStyle/>
                    <a:p>
                      <a:r>
                        <a:rPr lang="en-US" sz="1400" dirty="0"/>
                        <a:t>6395653-4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Ali </a:t>
                      </a:r>
                      <a:r>
                        <a:rPr lang="en-US" sz="1400" dirty="0" err="1"/>
                        <a:t>Affan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H.No</a:t>
                      </a:r>
                      <a:r>
                        <a:rPr lang="en-US" sz="1400" dirty="0"/>
                        <a:t>. 425, Sector</a:t>
                      </a:r>
                      <a:r>
                        <a:rPr lang="en-US" sz="1400" baseline="0" dirty="0"/>
                        <a:t> F-11/4, Islamabad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760">
                <a:tc>
                  <a:txBody>
                    <a:bodyPr/>
                    <a:lstStyle/>
                    <a:p>
                      <a:r>
                        <a:rPr lang="en-US" sz="1400" dirty="0"/>
                        <a:t>8224641-1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Syed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Faraz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Sharfabad</a:t>
                      </a:r>
                      <a:r>
                        <a:rPr lang="en-US" sz="1400" dirty="0"/>
                        <a:t> Street </a:t>
                      </a:r>
                      <a:r>
                        <a:rPr lang="en-US" sz="1400" dirty="0" err="1"/>
                        <a:t>Gulshan</a:t>
                      </a:r>
                      <a:r>
                        <a:rPr lang="en-US" sz="1400" dirty="0"/>
                        <a:t>, Faisalabad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70679" y="3710191"/>
            <a:ext cx="720079" cy="4414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/>
          <p:cNvSpPr/>
          <p:nvPr/>
        </p:nvSpPr>
        <p:spPr>
          <a:xfrm>
            <a:off x="870679" y="4309851"/>
            <a:ext cx="720079" cy="4414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870678" y="4913980"/>
            <a:ext cx="720079" cy="4414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>
          <a:xfrm>
            <a:off x="1590758" y="3930907"/>
            <a:ext cx="1126159" cy="820375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3"/>
          </p:cNvCxnSpPr>
          <p:nvPr/>
        </p:nvCxnSpPr>
        <p:spPr>
          <a:xfrm>
            <a:off x="1590758" y="4530567"/>
            <a:ext cx="1126159" cy="499364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2425053" y="5042974"/>
            <a:ext cx="275497" cy="297455"/>
          </a:xfrm>
          <a:custGeom>
            <a:avLst/>
            <a:gdLst>
              <a:gd name="connsiteX0" fmla="*/ 275497 w 275497"/>
              <a:gd name="connsiteY0" fmla="*/ 0 h 297455"/>
              <a:gd name="connsiteX1" fmla="*/ 76 w 275497"/>
              <a:gd name="connsiteY1" fmla="*/ 110169 h 297455"/>
              <a:gd name="connsiteX2" fmla="*/ 253463 w 275497"/>
              <a:gd name="connsiteY2" fmla="*/ 297455 h 29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5497" h="297455">
                <a:moveTo>
                  <a:pt x="275497" y="0"/>
                </a:moveTo>
                <a:cubicBezTo>
                  <a:pt x="139622" y="30296"/>
                  <a:pt x="3748" y="60593"/>
                  <a:pt x="76" y="110169"/>
                </a:cubicBezTo>
                <a:cubicBezTo>
                  <a:pt x="-3596" y="159745"/>
                  <a:pt x="124933" y="228600"/>
                  <a:pt x="253463" y="297455"/>
                </a:cubicBezTo>
              </a:path>
            </a:pathLst>
          </a:custGeom>
          <a:noFill/>
          <a:ln>
            <a:solidFill>
              <a:srgbClr val="00B05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9" idx="3"/>
          </p:cNvCxnSpPr>
          <p:nvPr/>
        </p:nvCxnSpPr>
        <p:spPr>
          <a:xfrm flipV="1">
            <a:off x="1590757" y="4142055"/>
            <a:ext cx="1109793" cy="99264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2061554" y="4176852"/>
            <a:ext cx="661030" cy="1443210"/>
          </a:xfrm>
          <a:custGeom>
            <a:avLst/>
            <a:gdLst>
              <a:gd name="connsiteX0" fmla="*/ 661030 w 661030"/>
              <a:gd name="connsiteY0" fmla="*/ 0 h 1443210"/>
              <a:gd name="connsiteX1" fmla="*/ 18 w 661030"/>
              <a:gd name="connsiteY1" fmla="*/ 1101687 h 1443210"/>
              <a:gd name="connsiteX2" fmla="*/ 638996 w 661030"/>
              <a:gd name="connsiteY2" fmla="*/ 1443210 h 144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1030" h="1443210">
                <a:moveTo>
                  <a:pt x="661030" y="0"/>
                </a:moveTo>
                <a:cubicBezTo>
                  <a:pt x="332360" y="430576"/>
                  <a:pt x="3690" y="861152"/>
                  <a:pt x="18" y="1101687"/>
                </a:cubicBezTo>
                <a:cubicBezTo>
                  <a:pt x="-3654" y="1342222"/>
                  <a:pt x="545353" y="1366092"/>
                  <a:pt x="638996" y="144321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the example on the previous slides in C++ in two different programs. In the first, implement the data structure as a single array. In the second, implement the dictionary approach where the data is indexed by the first digit of the CNIC. In both programs, generate a random CNIC and search for it in your data structure. Do this searching operation in a loop of 500, to simulate 500 searches.</a:t>
            </a:r>
          </a:p>
          <a:p>
            <a:r>
              <a:rPr lang="en-US" dirty="0"/>
              <a:t>Now, one by one, run both programs and note the running time. Use a Linux utility for checking the running time. Submit your programs and your result of running time for both (in a separate txt file).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89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major</a:t>
            </a:r>
            <a:r>
              <a:rPr lang="en-US" dirty="0">
                <a:solidFill>
                  <a:srgbClr val="0000A3"/>
                </a:solidFill>
              </a:rPr>
              <a:t> measures of efficiency </a:t>
            </a:r>
            <a:r>
              <a:rPr lang="en-US" dirty="0"/>
              <a:t>of a </a:t>
            </a:r>
            <a:r>
              <a:rPr lang="en-US" dirty="0">
                <a:solidFill>
                  <a:srgbClr val="0000A3"/>
                </a:solidFill>
              </a:rPr>
              <a:t>data structure </a:t>
            </a:r>
            <a:r>
              <a:rPr lang="en-US" dirty="0"/>
              <a:t>or </a:t>
            </a:r>
            <a:r>
              <a:rPr lang="en-US" dirty="0">
                <a:solidFill>
                  <a:srgbClr val="0000A3"/>
                </a:solidFill>
              </a:rPr>
              <a:t>algorithm</a:t>
            </a:r>
          </a:p>
          <a:p>
            <a:pPr lvl="1"/>
            <a:r>
              <a:rPr lang="en-US" sz="2800" dirty="0">
                <a:solidFill>
                  <a:srgbClr val="0000A3"/>
                </a:solidFill>
              </a:rPr>
              <a:t>Time and space</a:t>
            </a:r>
          </a:p>
          <a:p>
            <a:r>
              <a:rPr lang="en-US" dirty="0" smtClean="0">
                <a:solidFill>
                  <a:srgbClr val="0000A3"/>
                </a:solidFill>
              </a:rPr>
              <a:t>Cost </a:t>
            </a:r>
            <a:r>
              <a:rPr lang="en-US" dirty="0"/>
              <a:t>of </a:t>
            </a:r>
            <a:r>
              <a:rPr lang="en-US" dirty="0">
                <a:solidFill>
                  <a:srgbClr val="0000A3"/>
                </a:solidFill>
              </a:rPr>
              <a:t>data structure</a:t>
            </a:r>
          </a:p>
          <a:p>
            <a:pPr lvl="1"/>
            <a:r>
              <a:rPr lang="en-US" sz="2800" dirty="0">
                <a:solidFill>
                  <a:srgbClr val="0000A3"/>
                </a:solidFill>
              </a:rPr>
              <a:t>Time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0000A3"/>
                </a:solidFill>
              </a:rPr>
              <a:t>space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00A3"/>
                </a:solidFill>
              </a:rPr>
              <a:t>resources</a:t>
            </a:r>
            <a:r>
              <a:rPr lang="en-US" sz="2800" dirty="0"/>
              <a:t> it consumes</a:t>
            </a:r>
          </a:p>
          <a:p>
            <a:r>
              <a:rPr lang="en-US" dirty="0" smtClean="0">
                <a:solidFill>
                  <a:srgbClr val="0000A3"/>
                </a:solidFill>
              </a:rPr>
              <a:t>Efficiency</a:t>
            </a:r>
            <a:r>
              <a:rPr lang="en-US" dirty="0" smtClean="0"/>
              <a:t> </a:t>
            </a:r>
            <a:r>
              <a:rPr lang="en-US" dirty="0"/>
              <a:t>of a </a:t>
            </a:r>
            <a:r>
              <a:rPr lang="en-US" dirty="0">
                <a:solidFill>
                  <a:srgbClr val="0000A3"/>
                </a:solidFill>
              </a:rPr>
              <a:t>data structure </a:t>
            </a:r>
            <a:r>
              <a:rPr lang="en-US" dirty="0"/>
              <a:t>depends on its operations </a:t>
            </a:r>
          </a:p>
          <a:p>
            <a:pPr lvl="1"/>
            <a:r>
              <a:rPr lang="en-US" sz="2800" dirty="0"/>
              <a:t>Makes a </a:t>
            </a:r>
            <a:r>
              <a:rPr lang="en-US" sz="2800" dirty="0">
                <a:solidFill>
                  <a:srgbClr val="0000A3"/>
                </a:solidFill>
              </a:rPr>
              <a:t>difference</a:t>
            </a:r>
            <a:r>
              <a:rPr lang="en-US" sz="2800" dirty="0"/>
              <a:t> between </a:t>
            </a:r>
            <a:r>
              <a:rPr lang="en-US" sz="2800" dirty="0">
                <a:solidFill>
                  <a:srgbClr val="0000A3"/>
                </a:solidFill>
              </a:rPr>
              <a:t>program running </a:t>
            </a:r>
            <a:r>
              <a:rPr lang="en-US" sz="2800" dirty="0"/>
              <a:t>in few seconds or days</a:t>
            </a:r>
          </a:p>
          <a:p>
            <a:r>
              <a:rPr lang="en-US" dirty="0" smtClean="0">
                <a:solidFill>
                  <a:srgbClr val="0000A3"/>
                </a:solidFill>
              </a:rPr>
              <a:t>Difficult</a:t>
            </a:r>
            <a:r>
              <a:rPr lang="en-US" dirty="0" smtClean="0"/>
              <a:t> </a:t>
            </a:r>
            <a:r>
              <a:rPr lang="en-US" dirty="0"/>
              <a:t>to define </a:t>
            </a:r>
            <a:r>
              <a:rPr lang="en-US" dirty="0">
                <a:solidFill>
                  <a:srgbClr val="0000A3"/>
                </a:solidFill>
              </a:rPr>
              <a:t>data</a:t>
            </a:r>
            <a:r>
              <a:rPr lang="en-US" dirty="0"/>
              <a:t> </a:t>
            </a:r>
            <a:r>
              <a:rPr lang="en-US" dirty="0">
                <a:solidFill>
                  <a:srgbClr val="0000A3"/>
                </a:solidFill>
              </a:rPr>
              <a:t>structure</a:t>
            </a:r>
            <a:r>
              <a:rPr lang="en-US" dirty="0"/>
              <a:t> that performs better in all situations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Structure Efficiency?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5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724027"/>
            <a:ext cx="7298803" cy="4351338"/>
          </a:xfrm>
        </p:spPr>
        <p:txBody>
          <a:bodyPr/>
          <a:lstStyle/>
          <a:p>
            <a:r>
              <a:rPr lang="en-US" dirty="0"/>
              <a:t>A definition of </a:t>
            </a:r>
            <a:r>
              <a:rPr lang="en-US" dirty="0">
                <a:solidFill>
                  <a:srgbClr val="0000A3"/>
                </a:solidFill>
              </a:rPr>
              <a:t>data type </a:t>
            </a:r>
            <a:r>
              <a:rPr lang="en-US" dirty="0"/>
              <a:t>solely in terms of </a:t>
            </a:r>
          </a:p>
          <a:p>
            <a:pPr lvl="1"/>
            <a:r>
              <a:rPr lang="en-US" sz="2800" dirty="0">
                <a:solidFill>
                  <a:srgbClr val="0000A3"/>
                </a:solidFill>
              </a:rPr>
              <a:t>Set</a:t>
            </a:r>
            <a:r>
              <a:rPr lang="en-US" sz="2800" dirty="0"/>
              <a:t> of </a:t>
            </a:r>
            <a:r>
              <a:rPr lang="en-US" sz="2800" dirty="0">
                <a:solidFill>
                  <a:srgbClr val="0000A3"/>
                </a:solidFill>
              </a:rPr>
              <a:t>related data </a:t>
            </a:r>
            <a:r>
              <a:rPr lang="en-US" sz="2800" dirty="0"/>
              <a:t>items (or values)</a:t>
            </a:r>
          </a:p>
          <a:p>
            <a:pPr lvl="1"/>
            <a:r>
              <a:rPr lang="en-US" sz="2800" dirty="0">
                <a:solidFill>
                  <a:srgbClr val="0000A3"/>
                </a:solidFill>
              </a:rPr>
              <a:t>Set</a:t>
            </a:r>
            <a:r>
              <a:rPr lang="en-US" sz="2800" dirty="0"/>
              <a:t> of </a:t>
            </a:r>
            <a:r>
              <a:rPr lang="en-US" sz="2800" dirty="0">
                <a:solidFill>
                  <a:srgbClr val="0000A3"/>
                </a:solidFill>
              </a:rPr>
              <a:t>operations</a:t>
            </a:r>
            <a:r>
              <a:rPr lang="en-US" sz="2800" dirty="0"/>
              <a:t> on the data</a:t>
            </a:r>
          </a:p>
          <a:p>
            <a:r>
              <a:rPr lang="en-US" dirty="0" smtClean="0">
                <a:solidFill>
                  <a:srgbClr val="0000A3"/>
                </a:solidFill>
              </a:rPr>
              <a:t>Separation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dirty="0">
                <a:solidFill>
                  <a:srgbClr val="0000A3"/>
                </a:solidFill>
              </a:rPr>
              <a:t>logical</a:t>
            </a:r>
            <a:r>
              <a:rPr lang="en-US" dirty="0"/>
              <a:t> </a:t>
            </a:r>
            <a:r>
              <a:rPr lang="en-US" dirty="0">
                <a:solidFill>
                  <a:srgbClr val="0000A3"/>
                </a:solidFill>
              </a:rPr>
              <a:t>properties</a:t>
            </a:r>
            <a:r>
              <a:rPr lang="en-US" dirty="0"/>
              <a:t> from the </a:t>
            </a:r>
            <a:r>
              <a:rPr lang="en-US" dirty="0">
                <a:solidFill>
                  <a:srgbClr val="0000A3"/>
                </a:solidFill>
              </a:rPr>
              <a:t>implementation</a:t>
            </a:r>
            <a:r>
              <a:rPr lang="en-US" dirty="0"/>
              <a:t> details </a:t>
            </a:r>
          </a:p>
          <a:p>
            <a:pPr lvl="1"/>
            <a:r>
              <a:rPr lang="en-US" sz="2800" dirty="0"/>
              <a:t>Hide implementation details (</a:t>
            </a:r>
            <a:r>
              <a:rPr lang="en-US" sz="2800" dirty="0">
                <a:solidFill>
                  <a:srgbClr val="0000A3"/>
                </a:solidFill>
              </a:rPr>
              <a:t>Encapsulation</a:t>
            </a:r>
            <a:r>
              <a:rPr lang="en-US" sz="2800" b="1" dirty="0">
                <a:solidFill>
                  <a:srgbClr val="0000A3"/>
                </a:solidFill>
              </a:rPr>
              <a:t>!</a:t>
            </a:r>
            <a:r>
              <a:rPr lang="en-US" sz="2800" dirty="0"/>
              <a:t>)</a:t>
            </a:r>
          </a:p>
          <a:p>
            <a:r>
              <a:rPr lang="en-US" dirty="0" smtClean="0">
                <a:solidFill>
                  <a:srgbClr val="0000A3"/>
                </a:solidFill>
              </a:rPr>
              <a:t>What</a:t>
            </a:r>
            <a:r>
              <a:rPr lang="en-US" dirty="0" smtClean="0"/>
              <a:t> </a:t>
            </a:r>
            <a:r>
              <a:rPr lang="en-US" dirty="0" smtClean="0"/>
              <a:t>not </a:t>
            </a:r>
            <a:r>
              <a:rPr lang="en-US" dirty="0">
                <a:solidFill>
                  <a:srgbClr val="0000A3"/>
                </a:solidFill>
              </a:rPr>
              <a:t>how</a:t>
            </a:r>
            <a:r>
              <a:rPr lang="en-US" dirty="0"/>
              <a:t> is focus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Data Types 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310623" y="1346443"/>
            <a:ext cx="3281406" cy="4056981"/>
            <a:chOff x="5796136" y="2849237"/>
            <a:chExt cx="2926080" cy="3757871"/>
          </a:xfrm>
        </p:grpSpPr>
        <p:sp>
          <p:nvSpPr>
            <p:cNvPr id="6" name="Oval 5"/>
            <p:cNvSpPr/>
            <p:nvPr/>
          </p:nvSpPr>
          <p:spPr>
            <a:xfrm>
              <a:off x="6344776" y="4229297"/>
              <a:ext cx="1828800" cy="18295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796136" y="3681028"/>
              <a:ext cx="2926080" cy="29260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11040" y="4958212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Implementation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23072" y="6090098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Operations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01368" y="3826326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Interface</a:t>
              </a:r>
            </a:p>
          </p:txBody>
        </p:sp>
        <p:sp>
          <p:nvSpPr>
            <p:cNvPr id="11" name="Up-Down Arrow 10"/>
            <p:cNvSpPr/>
            <p:nvPr/>
          </p:nvSpPr>
          <p:spPr>
            <a:xfrm>
              <a:off x="7093456" y="3218569"/>
              <a:ext cx="288032" cy="576064"/>
            </a:xfrm>
            <a:prstGeom prst="up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44776" y="2849237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User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601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00A3"/>
                </a:solidFill>
              </a:rPr>
              <a:t>data</a:t>
            </a:r>
            <a:r>
              <a:rPr lang="en-US" dirty="0"/>
              <a:t> </a:t>
            </a:r>
            <a:r>
              <a:rPr lang="en-US" dirty="0">
                <a:solidFill>
                  <a:srgbClr val="0000A3"/>
                </a:solidFill>
              </a:rPr>
              <a:t>structure</a:t>
            </a:r>
            <a:r>
              <a:rPr lang="en-US" dirty="0"/>
              <a:t> is </a:t>
            </a:r>
            <a:r>
              <a:rPr lang="en-US" dirty="0">
                <a:solidFill>
                  <a:srgbClr val="0000A3"/>
                </a:solidFill>
              </a:rPr>
              <a:t>physical</a:t>
            </a:r>
            <a:r>
              <a:rPr lang="en-US" dirty="0"/>
              <a:t> </a:t>
            </a:r>
            <a:r>
              <a:rPr lang="en-US" dirty="0">
                <a:solidFill>
                  <a:srgbClr val="0000A3"/>
                </a:solidFill>
              </a:rPr>
              <a:t>implementation</a:t>
            </a:r>
            <a:r>
              <a:rPr lang="en-US" dirty="0"/>
              <a:t> of an ADT</a:t>
            </a:r>
          </a:p>
          <a:p>
            <a:pPr lvl="1"/>
            <a:r>
              <a:rPr lang="en-US" sz="2800" dirty="0"/>
              <a:t>Each operation associated with ADT is implemented by one or more subroutines in the implementation</a:t>
            </a:r>
          </a:p>
          <a:p>
            <a:r>
              <a:rPr lang="en-US" dirty="0" smtClean="0">
                <a:solidFill>
                  <a:srgbClr val="0000A3"/>
                </a:solidFill>
              </a:rPr>
              <a:t>Data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00A3"/>
                </a:solidFill>
              </a:rPr>
              <a:t>structure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usually refers to an organization of data in main memory</a:t>
            </a:r>
          </a:p>
          <a:p>
            <a:r>
              <a:rPr lang="en-US" dirty="0" smtClean="0"/>
              <a:t>Example</a:t>
            </a:r>
            <a:r>
              <a:rPr lang="en-US" dirty="0"/>
              <a:t>: </a:t>
            </a:r>
            <a:r>
              <a:rPr lang="en-US" dirty="0">
                <a:solidFill>
                  <a:srgbClr val="0000A3"/>
                </a:solidFill>
              </a:rPr>
              <a:t>Stack</a:t>
            </a:r>
            <a:r>
              <a:rPr lang="en-US" dirty="0"/>
              <a:t>, or </a:t>
            </a:r>
            <a:r>
              <a:rPr lang="en-US" dirty="0">
                <a:solidFill>
                  <a:srgbClr val="0000A3"/>
                </a:solidFill>
              </a:rPr>
              <a:t>Queue</a:t>
            </a:r>
            <a:r>
              <a:rPr lang="en-US" dirty="0"/>
              <a:t> are </a:t>
            </a:r>
            <a:r>
              <a:rPr lang="en-US" dirty="0">
                <a:solidFill>
                  <a:srgbClr val="0000A3"/>
                </a:solidFill>
              </a:rPr>
              <a:t>ADTs</a:t>
            </a:r>
            <a:r>
              <a:rPr lang="en-US" dirty="0"/>
              <a:t>, but a C++ </a:t>
            </a:r>
            <a:r>
              <a:rPr lang="en-US" dirty="0">
                <a:solidFill>
                  <a:srgbClr val="0000A3"/>
                </a:solidFill>
              </a:rPr>
              <a:t>Queue</a:t>
            </a:r>
            <a:r>
              <a:rPr lang="en-US" dirty="0"/>
              <a:t> </a:t>
            </a:r>
            <a:r>
              <a:rPr lang="en-US" dirty="0">
                <a:solidFill>
                  <a:srgbClr val="0000A3"/>
                </a:solidFill>
              </a:rPr>
              <a:t>implemented</a:t>
            </a:r>
            <a:r>
              <a:rPr lang="en-US" dirty="0"/>
              <a:t> in a particular class with </a:t>
            </a:r>
            <a:r>
              <a:rPr lang="en-US" dirty="0">
                <a:solidFill>
                  <a:srgbClr val="0000A3"/>
                </a:solidFill>
              </a:rPr>
              <a:t>particular</a:t>
            </a:r>
            <a:r>
              <a:rPr lang="en-US" dirty="0"/>
              <a:t> </a:t>
            </a:r>
            <a:r>
              <a:rPr lang="en-US" dirty="0">
                <a:solidFill>
                  <a:srgbClr val="0000A3"/>
                </a:solidFill>
              </a:rPr>
              <a:t>functions</a:t>
            </a:r>
            <a:r>
              <a:rPr lang="en-US" dirty="0"/>
              <a:t> is a concrete data structure.</a:t>
            </a:r>
          </a:p>
          <a:p>
            <a:r>
              <a:rPr lang="en-US" dirty="0" smtClean="0"/>
              <a:t>The </a:t>
            </a:r>
            <a:r>
              <a:rPr lang="en-US" dirty="0"/>
              <a:t>relationship between </a:t>
            </a:r>
            <a:r>
              <a:rPr lang="en-US" dirty="0">
                <a:solidFill>
                  <a:srgbClr val="0000A3"/>
                </a:solidFill>
              </a:rPr>
              <a:t>ADT</a:t>
            </a:r>
            <a:r>
              <a:rPr lang="en-US" dirty="0"/>
              <a:t> and </a:t>
            </a:r>
            <a:r>
              <a:rPr lang="en-US" dirty="0">
                <a:solidFill>
                  <a:srgbClr val="0000A3"/>
                </a:solidFill>
              </a:rPr>
              <a:t>Data</a:t>
            </a:r>
            <a:r>
              <a:rPr lang="en-US" dirty="0"/>
              <a:t> </a:t>
            </a:r>
            <a:r>
              <a:rPr lang="en-US" dirty="0">
                <a:solidFill>
                  <a:srgbClr val="0000A3"/>
                </a:solidFill>
              </a:rPr>
              <a:t>Structure</a:t>
            </a:r>
            <a:r>
              <a:rPr lang="en-US" dirty="0"/>
              <a:t> is a bit like the relationship between an </a:t>
            </a:r>
            <a:r>
              <a:rPr lang="en-US" dirty="0">
                <a:solidFill>
                  <a:srgbClr val="0000A3"/>
                </a:solidFill>
              </a:rPr>
              <a:t>interface</a:t>
            </a:r>
            <a:r>
              <a:rPr lang="en-US" dirty="0"/>
              <a:t> (</a:t>
            </a:r>
            <a:r>
              <a:rPr lang="en-US" dirty="0" err="1">
                <a:solidFill>
                  <a:srgbClr val="0000A3"/>
                </a:solidFill>
              </a:rPr>
              <a:t>class.h</a:t>
            </a:r>
            <a:r>
              <a:rPr lang="en-US" dirty="0">
                <a:solidFill>
                  <a:srgbClr val="0000A3"/>
                </a:solidFill>
              </a:rPr>
              <a:t> file </a:t>
            </a:r>
            <a:r>
              <a:rPr lang="en-US" dirty="0"/>
              <a:t>– tells </a:t>
            </a:r>
            <a:r>
              <a:rPr lang="en-US" dirty="0">
                <a:solidFill>
                  <a:srgbClr val="0000A3"/>
                </a:solidFill>
              </a:rPr>
              <a:t>WHAT</a:t>
            </a:r>
            <a:r>
              <a:rPr lang="en-US" dirty="0"/>
              <a:t> is done) and a </a:t>
            </a:r>
            <a:r>
              <a:rPr lang="en-US" dirty="0">
                <a:solidFill>
                  <a:srgbClr val="0000A3"/>
                </a:solidFill>
              </a:rPr>
              <a:t>class implementation </a:t>
            </a:r>
            <a:r>
              <a:rPr lang="en-US" dirty="0"/>
              <a:t>(the </a:t>
            </a:r>
            <a:r>
              <a:rPr lang="en-US" dirty="0">
                <a:solidFill>
                  <a:srgbClr val="0000A3"/>
                </a:solidFill>
              </a:rPr>
              <a:t>class.cpp file </a:t>
            </a:r>
            <a:r>
              <a:rPr lang="en-US" dirty="0"/>
              <a:t>– tells </a:t>
            </a:r>
            <a:r>
              <a:rPr lang="en-US" dirty="0">
                <a:solidFill>
                  <a:srgbClr val="0000A3"/>
                </a:solidFill>
              </a:rPr>
              <a:t>HOW</a:t>
            </a:r>
            <a:r>
              <a:rPr lang="en-US" dirty="0"/>
              <a:t> it is done).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vs. ADT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35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is defined as</a:t>
            </a:r>
          </a:p>
          <a:p>
            <a:pPr lvl="1"/>
            <a:r>
              <a:rPr lang="en-US" sz="2800" dirty="0">
                <a:solidFill>
                  <a:srgbClr val="0000A3"/>
                </a:solidFill>
              </a:rPr>
              <a:t>Ordered</a:t>
            </a:r>
            <a:r>
              <a:rPr lang="en-US" sz="2800" dirty="0"/>
              <a:t> collection of a </a:t>
            </a:r>
            <a:r>
              <a:rPr lang="en-US" sz="2800" dirty="0">
                <a:solidFill>
                  <a:srgbClr val="0000A3"/>
                </a:solidFill>
              </a:rPr>
              <a:t>fixed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>
                <a:solidFill>
                  <a:srgbClr val="0000A3"/>
                </a:solidFill>
              </a:rPr>
              <a:t>number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of elements</a:t>
            </a:r>
          </a:p>
          <a:p>
            <a:pPr lvl="1"/>
            <a:r>
              <a:rPr lang="en-US" sz="2800" dirty="0"/>
              <a:t>All elements are of the </a:t>
            </a:r>
            <a:r>
              <a:rPr lang="en-US" sz="2800" dirty="0">
                <a:solidFill>
                  <a:srgbClr val="0000A3"/>
                </a:solidFill>
              </a:rPr>
              <a:t>same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>
                <a:solidFill>
                  <a:srgbClr val="0000A3"/>
                </a:solidFill>
              </a:rPr>
              <a:t>data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>
                <a:solidFill>
                  <a:srgbClr val="0000A3"/>
                </a:solidFill>
              </a:rPr>
              <a:t>type</a:t>
            </a:r>
          </a:p>
          <a:p>
            <a:r>
              <a:rPr lang="en-US" dirty="0" smtClean="0"/>
              <a:t>Basic </a:t>
            </a:r>
            <a:r>
              <a:rPr lang="en-US" dirty="0"/>
              <a:t>operations</a:t>
            </a:r>
          </a:p>
          <a:p>
            <a:pPr lvl="1"/>
            <a:r>
              <a:rPr lang="en-US" sz="2800" dirty="0">
                <a:solidFill>
                  <a:srgbClr val="0000A3"/>
                </a:solidFill>
              </a:rPr>
              <a:t>Direct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>
                <a:solidFill>
                  <a:srgbClr val="0000A3"/>
                </a:solidFill>
              </a:rPr>
              <a:t>access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to each element in the array</a:t>
            </a:r>
          </a:p>
          <a:p>
            <a:pPr lvl="1"/>
            <a:r>
              <a:rPr lang="en-US" sz="2800" dirty="0"/>
              <a:t>Values can be </a:t>
            </a:r>
            <a:r>
              <a:rPr lang="en-US" sz="2800" dirty="0">
                <a:solidFill>
                  <a:srgbClr val="0000A3"/>
                </a:solidFill>
              </a:rPr>
              <a:t>retrieved</a:t>
            </a:r>
            <a:r>
              <a:rPr lang="en-US" sz="2800" dirty="0"/>
              <a:t> or </a:t>
            </a:r>
            <a:r>
              <a:rPr lang="en-US" sz="2800" dirty="0">
                <a:solidFill>
                  <a:srgbClr val="0000A3"/>
                </a:solidFill>
              </a:rPr>
              <a:t>stored</a:t>
            </a:r>
            <a:r>
              <a:rPr lang="en-US" sz="2800" dirty="0"/>
              <a:t> in each element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as an ADT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59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C/C++ Implementation of an Array ADT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962374"/>
              </p:ext>
            </p:extLst>
          </p:nvPr>
        </p:nvGraphicFramePr>
        <p:xfrm>
          <a:off x="369888" y="3117397"/>
          <a:ext cx="9850558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25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5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0000A3"/>
                          </a:solidFill>
                          <a:latin typeface="+mn-lt"/>
                          <a:ea typeface="+mn-ea"/>
                          <a:cs typeface="+mn-cs"/>
                        </a:rPr>
                        <a:t>As an ADT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rgbClr val="0000A3"/>
                          </a:solidFill>
                          <a:latin typeface="+mn-lt"/>
                          <a:ea typeface="+mn-ea"/>
                          <a:cs typeface="+mn-cs"/>
                        </a:rPr>
                        <a:t>In C/C++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Ordered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Index: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>
                          <a:latin typeface="Consolas" panose="020B0609020204030204" pitchFamily="49" charset="0"/>
                        </a:rPr>
                        <a:t>0,1,2, … SIZE-1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Fixed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intExp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400" dirty="0">
                          <a:latin typeface="+mn-lt"/>
                          <a:cs typeface="Courier New" panose="02070309020205020404" pitchFamily="49" charset="0"/>
                        </a:rPr>
                        <a:t>is constant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Homogeneous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dataType</a:t>
                      </a:r>
                      <a:r>
                        <a:rPr lang="en-US" sz="2400" dirty="0"/>
                        <a:t> is the type of all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Direct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Array subscripting</a:t>
                      </a:r>
                      <a:r>
                        <a:rPr lang="en-US" sz="2400" baseline="0" dirty="0"/>
                        <a:t> operator </a:t>
                      </a:r>
                      <a:r>
                        <a:rPr lang="en-US" sz="2400" baseline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[ ]</a:t>
                      </a:r>
                      <a:endParaRPr lang="en-US" sz="2400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48AE149-8555-6F6D-B888-B992FE21DF5B}"/>
              </a:ext>
            </a:extLst>
          </p:cNvPr>
          <p:cNvSpPr txBox="1"/>
          <p:nvPr/>
        </p:nvSpPr>
        <p:spPr>
          <a:xfrm>
            <a:off x="1785503" y="1915003"/>
            <a:ext cx="626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datatype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arrayName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intExp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96662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550406"/>
            <a:ext cx="10515600" cy="471149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400" b="1" dirty="0"/>
              <a:t>What is a data structure?</a:t>
            </a:r>
          </a:p>
          <a:p>
            <a:r>
              <a:rPr lang="en-US" sz="3400" dirty="0"/>
              <a:t>In a general sense, any representation that is used for </a:t>
            </a:r>
            <a:r>
              <a:rPr lang="en-US" sz="3400" dirty="0">
                <a:solidFill>
                  <a:srgbClr val="0000A3"/>
                </a:solidFill>
              </a:rPr>
              <a:t>storing</a:t>
            </a:r>
            <a:r>
              <a:rPr lang="en-US" sz="3400" dirty="0"/>
              <a:t> </a:t>
            </a:r>
            <a:r>
              <a:rPr lang="en-US" sz="3400" dirty="0">
                <a:solidFill>
                  <a:srgbClr val="0000A3"/>
                </a:solidFill>
              </a:rPr>
              <a:t>information</a:t>
            </a:r>
            <a:r>
              <a:rPr lang="en-US" sz="3400" dirty="0"/>
              <a:t> is a </a:t>
            </a:r>
            <a:r>
              <a:rPr lang="en-US" sz="3400" dirty="0">
                <a:solidFill>
                  <a:srgbClr val="0000A3"/>
                </a:solidFill>
              </a:rPr>
              <a:t>data</a:t>
            </a:r>
            <a:r>
              <a:rPr lang="en-US" sz="3400" dirty="0"/>
              <a:t> </a:t>
            </a:r>
            <a:r>
              <a:rPr lang="en-US" sz="3400" dirty="0">
                <a:solidFill>
                  <a:srgbClr val="0000A3"/>
                </a:solidFill>
              </a:rPr>
              <a:t>structure</a:t>
            </a:r>
          </a:p>
          <a:p>
            <a:r>
              <a:rPr lang="en-US" sz="3400" dirty="0"/>
              <a:t>Example: An </a:t>
            </a:r>
            <a:r>
              <a:rPr lang="en-US" sz="3400" dirty="0">
                <a:solidFill>
                  <a:srgbClr val="0000A3"/>
                </a:solidFill>
              </a:rPr>
              <a:t>integer</a:t>
            </a:r>
            <a:r>
              <a:rPr lang="en-US" sz="3400" dirty="0"/>
              <a:t>, </a:t>
            </a:r>
            <a:r>
              <a:rPr lang="en-US" sz="3400" dirty="0">
                <a:solidFill>
                  <a:srgbClr val="0000A3"/>
                </a:solidFill>
              </a:rPr>
              <a:t>structures</a:t>
            </a:r>
            <a:r>
              <a:rPr lang="en-US" sz="3400" dirty="0"/>
              <a:t>, </a:t>
            </a:r>
            <a:r>
              <a:rPr lang="en-US" sz="3400" dirty="0">
                <a:solidFill>
                  <a:srgbClr val="0000A3"/>
                </a:solidFill>
              </a:rPr>
              <a:t>classes</a:t>
            </a:r>
            <a:r>
              <a:rPr lang="en-US" sz="3400" dirty="0"/>
              <a:t>, </a:t>
            </a:r>
            <a:r>
              <a:rPr lang="en-US" sz="3400" dirty="0">
                <a:solidFill>
                  <a:srgbClr val="0000A3"/>
                </a:solidFill>
              </a:rPr>
              <a:t>arrays</a:t>
            </a:r>
            <a:r>
              <a:rPr lang="en-US" sz="3400" dirty="0"/>
              <a:t>, etc.</a:t>
            </a:r>
          </a:p>
          <a:p>
            <a:r>
              <a:rPr lang="en-US" sz="3400" dirty="0"/>
              <a:t>More typically, a </a:t>
            </a:r>
            <a:r>
              <a:rPr lang="en-US" sz="3400" dirty="0">
                <a:solidFill>
                  <a:srgbClr val="0000A3"/>
                </a:solidFill>
              </a:rPr>
              <a:t>data</a:t>
            </a:r>
            <a:r>
              <a:rPr lang="en-US" sz="3400" dirty="0">
                <a:solidFill>
                  <a:srgbClr val="0033CC"/>
                </a:solidFill>
              </a:rPr>
              <a:t> </a:t>
            </a:r>
            <a:r>
              <a:rPr lang="en-US" sz="3400" dirty="0">
                <a:solidFill>
                  <a:srgbClr val="0000A3"/>
                </a:solidFill>
              </a:rPr>
              <a:t>structure</a:t>
            </a:r>
            <a:r>
              <a:rPr lang="en-US" sz="3400" dirty="0"/>
              <a:t> provides </a:t>
            </a:r>
            <a:r>
              <a:rPr lang="en-US" sz="3400" dirty="0">
                <a:solidFill>
                  <a:srgbClr val="0000A3"/>
                </a:solidFill>
              </a:rPr>
              <a:t>a way for organizing a collection of data items</a:t>
            </a:r>
          </a:p>
          <a:p>
            <a:pPr marL="0" indent="0">
              <a:buNone/>
            </a:pPr>
            <a:r>
              <a:rPr lang="en-US" sz="3400" b="1" dirty="0" smtClean="0"/>
              <a:t>Where </a:t>
            </a:r>
            <a:r>
              <a:rPr lang="en-US" sz="3400" b="1" dirty="0"/>
              <a:t>is a data structure helpful?</a:t>
            </a:r>
          </a:p>
          <a:p>
            <a:r>
              <a:rPr lang="en-US" sz="3400" dirty="0">
                <a:solidFill>
                  <a:srgbClr val="0000A3"/>
                </a:solidFill>
              </a:rPr>
              <a:t>Data</a:t>
            </a:r>
            <a:r>
              <a:rPr lang="en-US" sz="3400" dirty="0"/>
              <a:t> </a:t>
            </a:r>
            <a:r>
              <a:rPr lang="en-US" sz="3400" dirty="0">
                <a:solidFill>
                  <a:srgbClr val="0000A3"/>
                </a:solidFill>
              </a:rPr>
              <a:t>structure</a:t>
            </a:r>
            <a:r>
              <a:rPr lang="en-US" sz="3400" dirty="0"/>
              <a:t> can make the difference between a </a:t>
            </a:r>
            <a:r>
              <a:rPr lang="en-US" sz="3400" dirty="0">
                <a:solidFill>
                  <a:srgbClr val="0000A3"/>
                </a:solidFill>
              </a:rPr>
              <a:t>program</a:t>
            </a:r>
            <a:r>
              <a:rPr lang="en-US" sz="3400" dirty="0"/>
              <a:t> </a:t>
            </a:r>
            <a:r>
              <a:rPr lang="en-US" sz="3400" dirty="0">
                <a:solidFill>
                  <a:srgbClr val="0000A3"/>
                </a:solidFill>
              </a:rPr>
              <a:t>running</a:t>
            </a:r>
            <a:r>
              <a:rPr lang="en-US" sz="3400" dirty="0"/>
              <a:t> in a </a:t>
            </a:r>
            <a:r>
              <a:rPr lang="en-US" sz="3400" dirty="0">
                <a:solidFill>
                  <a:srgbClr val="0000A3"/>
                </a:solidFill>
              </a:rPr>
              <a:t>few seconds </a:t>
            </a:r>
            <a:r>
              <a:rPr lang="en-US" sz="3400" dirty="0"/>
              <a:t>or many days</a:t>
            </a:r>
          </a:p>
          <a:p>
            <a:pPr lvl="1"/>
            <a:r>
              <a:rPr lang="en-US" sz="3400" dirty="0">
                <a:solidFill>
                  <a:srgbClr val="0000A3"/>
                </a:solidFill>
              </a:rPr>
              <a:t>Efficiency</a:t>
            </a:r>
            <a:r>
              <a:rPr lang="en-US" sz="3400" dirty="0"/>
              <a:t> of </a:t>
            </a:r>
            <a:r>
              <a:rPr lang="en-US" sz="3400" dirty="0">
                <a:solidFill>
                  <a:srgbClr val="0000A3"/>
                </a:solidFill>
              </a:rPr>
              <a:t>data</a:t>
            </a:r>
            <a:r>
              <a:rPr lang="en-US" sz="3400" dirty="0"/>
              <a:t> </a:t>
            </a:r>
            <a:r>
              <a:rPr lang="en-US" sz="3400" dirty="0">
                <a:solidFill>
                  <a:srgbClr val="0000A3"/>
                </a:solidFill>
              </a:rPr>
              <a:t>structure</a:t>
            </a:r>
          </a:p>
          <a:p>
            <a:pPr marL="130175" indent="0">
              <a:buNone/>
            </a:pPr>
            <a:r>
              <a:rPr lang="en-US" sz="3400" b="1" dirty="0" smtClean="0"/>
              <a:t>What </a:t>
            </a:r>
            <a:r>
              <a:rPr lang="en-US" sz="3400" b="1" dirty="0"/>
              <a:t>is an </a:t>
            </a:r>
            <a:r>
              <a:rPr lang="en-US" sz="3400" dirty="0" smtClean="0">
                <a:solidFill>
                  <a:srgbClr val="0000A3"/>
                </a:solidFill>
              </a:rPr>
              <a:t>ADT</a:t>
            </a:r>
            <a:r>
              <a:rPr lang="en-US" sz="3400" b="1" dirty="0" smtClean="0"/>
              <a:t>?</a:t>
            </a:r>
          </a:p>
          <a:p>
            <a:r>
              <a:rPr lang="en-US" sz="3400" dirty="0"/>
              <a:t>A </a:t>
            </a:r>
            <a:r>
              <a:rPr lang="en-US" sz="3400" dirty="0">
                <a:solidFill>
                  <a:srgbClr val="0000A3"/>
                </a:solidFill>
              </a:rPr>
              <a:t>logical representation </a:t>
            </a:r>
            <a:r>
              <a:rPr lang="en-US" sz="3400" dirty="0"/>
              <a:t>of a data structure.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42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BA3599-2464-4683-BB6A-B753CD4CE2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61934" y="138666"/>
            <a:ext cx="6255069" cy="562262"/>
          </a:xfrm>
        </p:spPr>
        <p:txBody>
          <a:bodyPr>
            <a:noAutofit/>
          </a:bodyPr>
          <a:lstStyle/>
          <a:p>
            <a:endParaRPr lang="en-GB" sz="4050" dirty="0">
              <a:solidFill>
                <a:srgbClr val="002060"/>
              </a:solidFill>
            </a:endParaRPr>
          </a:p>
          <a:p>
            <a:r>
              <a:rPr lang="en-GB" sz="6000" u="sng" dirty="0">
                <a:solidFill>
                  <a:srgbClr val="002060"/>
                </a:solidFill>
              </a:rPr>
              <a:t>Thank You </a:t>
            </a:r>
            <a:r>
              <a:rPr lang="en-GB" sz="6000" u="sng" dirty="0" smtClean="0">
                <a:solidFill>
                  <a:srgbClr val="002060"/>
                </a:solidFill>
              </a:rPr>
              <a:t>All</a:t>
            </a:r>
            <a:endParaRPr lang="en-GB" sz="6000" u="sng" dirty="0">
              <a:solidFill>
                <a:srgbClr val="002060"/>
              </a:solidFill>
            </a:endParaRPr>
          </a:p>
          <a:p>
            <a:endParaRPr lang="en-GB" sz="4050" dirty="0">
              <a:solidFill>
                <a:srgbClr val="002060"/>
              </a:solidFill>
            </a:endParaRPr>
          </a:p>
          <a:p>
            <a:r>
              <a:rPr lang="en-GB" sz="9600" dirty="0" smtClean="0">
                <a:solidFill>
                  <a:srgbClr val="002060"/>
                </a:solidFill>
                <a:sym typeface="Wingdings" panose="05000000000000000000" pitchFamily="2" charset="2"/>
              </a:rPr>
              <a:t></a:t>
            </a:r>
            <a:endParaRPr lang="en-GB" sz="8800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r>
              <a:rPr lang="en-GB" sz="9600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81A3CA-6F5F-48F1-9334-E874BA214332}"/>
              </a:ext>
            </a:extLst>
          </p:cNvPr>
          <p:cNvSpPr/>
          <p:nvPr/>
        </p:nvSpPr>
        <p:spPr>
          <a:xfrm>
            <a:off x="5048436" y="964945"/>
            <a:ext cx="2320461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?</a:t>
            </a:r>
            <a:endParaRPr kumimoji="0" lang="en-GB" sz="34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ABC608-9CBB-4275-B191-ACB5BD64857F}"/>
              </a:ext>
            </a:extLst>
          </p:cNvPr>
          <p:cNvSpPr txBox="1"/>
          <p:nvPr/>
        </p:nvSpPr>
        <p:spPr>
          <a:xfrm>
            <a:off x="566333" y="6117205"/>
            <a:ext cx="10991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spcBef>
                <a:spcPct val="20000"/>
              </a:spcBef>
              <a:defRPr/>
            </a:pPr>
            <a:r>
              <a:rPr lang="en-US" altLang="en-US" sz="1200" b="1" i="1" u="sng" dirty="0">
                <a:solidFill>
                  <a:srgbClr val="0000A3"/>
                </a:solidFill>
                <a:ea typeface="ＭＳ Ｐゴシック" panose="020B0600070205080204" pitchFamily="34" charset="-128"/>
                <a:cs typeface="+mj-cs"/>
              </a:rPr>
              <a:t>A no</a:t>
            </a:r>
            <a:r>
              <a:rPr lang="en-US" altLang="en-US" sz="1200" b="1" i="1" u="sng" dirty="0">
                <a:solidFill>
                  <a:srgbClr val="0000A8"/>
                </a:solidFill>
                <a:ea typeface="ＭＳ Ｐゴシック" panose="020B0600070205080204" pitchFamily="34" charset="-128"/>
                <a:cs typeface="+mj-cs"/>
              </a:rPr>
              <a:t>te on the origin of these </a:t>
            </a:r>
            <a:r>
              <a:rPr lang="en-US" altLang="en-US" sz="1200" b="1" i="1" u="sng" dirty="0" err="1">
                <a:solidFill>
                  <a:srgbClr val="0000A8"/>
                </a:solidFill>
                <a:ea typeface="ＭＳ Ｐゴシック" panose="020B0600070205080204" pitchFamily="34" charset="-128"/>
                <a:cs typeface="+mj-cs"/>
              </a:rPr>
              <a:t>ppt</a:t>
            </a:r>
            <a:r>
              <a:rPr lang="en-US" altLang="en-US" sz="1200" b="1" i="1" u="sng" dirty="0">
                <a:solidFill>
                  <a:srgbClr val="0000A8"/>
                </a:solidFill>
                <a:ea typeface="ＭＳ Ｐゴシック" panose="020B0600070205080204" pitchFamily="34" charset="-128"/>
                <a:cs typeface="+mj-cs"/>
              </a:rPr>
              <a:t> </a:t>
            </a:r>
            <a:r>
              <a:rPr lang="en-US" altLang="en-US" sz="1200" b="1" i="1" u="sng" dirty="0" smtClean="0">
                <a:solidFill>
                  <a:srgbClr val="0000A8"/>
                </a:solidFill>
                <a:ea typeface="ＭＳ Ｐゴシック" panose="020B0600070205080204" pitchFamily="34" charset="-128"/>
                <a:cs typeface="+mj-cs"/>
              </a:rPr>
              <a:t>slides</a:t>
            </a:r>
            <a:r>
              <a:rPr lang="en-US" altLang="en-US" sz="1200" b="1" i="1" dirty="0" smtClean="0">
                <a:solidFill>
                  <a:srgbClr val="0000A8"/>
                </a:solidFill>
                <a:ea typeface="ＭＳ Ｐゴシック" panose="020B0600070205080204" pitchFamily="34" charset="-128"/>
                <a:cs typeface="+mj-cs"/>
              </a:rPr>
              <a:t>: Thanks to Dr. </a:t>
            </a:r>
            <a:r>
              <a:rPr lang="en-US" altLang="en-US" sz="1200" b="1" i="1" dirty="0" err="1" smtClean="0">
                <a:solidFill>
                  <a:srgbClr val="0000A8"/>
                </a:solidFill>
                <a:ea typeface="ＭＳ Ｐゴシック" panose="020B0600070205080204" pitchFamily="34" charset="-128"/>
                <a:cs typeface="+mj-cs"/>
              </a:rPr>
              <a:t>Zainab</a:t>
            </a:r>
            <a:r>
              <a:rPr lang="en-US" altLang="en-US" sz="1200" b="1" i="1" dirty="0" smtClean="0">
                <a:solidFill>
                  <a:srgbClr val="0000A8"/>
                </a:solidFill>
                <a:ea typeface="ＭＳ Ｐゴシック" panose="020B0600070205080204" pitchFamily="34" charset="-128"/>
                <a:cs typeface="+mj-cs"/>
              </a:rPr>
              <a:t> FAST-NUCES, ISB and </a:t>
            </a:r>
            <a:r>
              <a:rPr lang="en-US" sz="1200" b="1" kern="0" dirty="0" smtClean="0">
                <a:solidFill>
                  <a:srgbClr val="0000A8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Douglas </a:t>
            </a:r>
            <a:r>
              <a:rPr lang="en-US" sz="1200" b="1" kern="0" dirty="0">
                <a:solidFill>
                  <a:srgbClr val="0000A8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Wilhelm Harder, </a:t>
            </a:r>
            <a:r>
              <a:rPr lang="en-US" sz="1200" b="1" kern="0" dirty="0" err="1">
                <a:solidFill>
                  <a:srgbClr val="0000A8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M.Math</a:t>
            </a:r>
            <a:r>
              <a:rPr lang="en-US" sz="1200" b="1" kern="0" dirty="0">
                <a:solidFill>
                  <a:srgbClr val="0000A8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. </a:t>
            </a:r>
            <a:r>
              <a:rPr lang="en-US" sz="1200" b="1" kern="0" dirty="0" smtClean="0">
                <a:solidFill>
                  <a:srgbClr val="0000A8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LEL </a:t>
            </a:r>
            <a:r>
              <a:rPr lang="en-US" sz="1200" kern="0" dirty="0" smtClean="0">
                <a:solidFill>
                  <a:srgbClr val="0000A8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Department </a:t>
            </a:r>
            <a:r>
              <a:rPr lang="en-US" sz="1200" kern="0" dirty="0">
                <a:solidFill>
                  <a:srgbClr val="0000A8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of Electrical and Computer </a:t>
            </a:r>
            <a:r>
              <a:rPr lang="en-US" sz="1200" kern="0" dirty="0" smtClean="0">
                <a:solidFill>
                  <a:srgbClr val="0000A8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Engineering University </a:t>
            </a:r>
            <a:r>
              <a:rPr lang="en-US" sz="1200" kern="0" dirty="0">
                <a:solidFill>
                  <a:srgbClr val="0000A8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of </a:t>
            </a:r>
            <a:r>
              <a:rPr lang="en-US" sz="1200" kern="0" dirty="0" smtClean="0">
                <a:solidFill>
                  <a:srgbClr val="0000A8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Waterloo </a:t>
            </a:r>
            <a:r>
              <a:rPr lang="en-US" sz="1200" kern="0" dirty="0" err="1" smtClean="0">
                <a:solidFill>
                  <a:srgbClr val="0000A8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Waterloo</a:t>
            </a:r>
            <a:r>
              <a:rPr lang="en-US" sz="1200" kern="0" dirty="0">
                <a:solidFill>
                  <a:srgbClr val="0000A8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, Ontario, </a:t>
            </a:r>
            <a:r>
              <a:rPr lang="en-US" sz="1200" kern="0" dirty="0" smtClean="0">
                <a:solidFill>
                  <a:srgbClr val="0000A8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Canada, I have adopted my slides from their slides. </a:t>
            </a:r>
            <a:endParaRPr lang="en-US" sz="1200" kern="0" dirty="0">
              <a:solidFill>
                <a:srgbClr val="0000A8"/>
              </a:solidFill>
              <a:latin typeface="Arial" pitchFamily="34" charset="0"/>
              <a:ea typeface="ＭＳ Ｐゴシック" charset="-128"/>
              <a:cs typeface="Arial" pitchFamily="34" charset="0"/>
            </a:endParaRP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DE4B911A-EB88-4B33-B4F1-A750A284DB4B}"/>
              </a:ext>
            </a:extLst>
          </p:cNvPr>
          <p:cNvSpPr/>
          <p:nvPr/>
        </p:nvSpPr>
        <p:spPr>
          <a:xfrm>
            <a:off x="5761609" y="4574689"/>
            <a:ext cx="600722" cy="576837"/>
          </a:xfrm>
          <a:prstGeom prst="flowChartConnec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33" y="1782422"/>
            <a:ext cx="2013114" cy="24914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398" y="3328950"/>
            <a:ext cx="1912291" cy="24914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602" y="1666607"/>
            <a:ext cx="2068538" cy="302712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004" y="3331243"/>
            <a:ext cx="1891138" cy="272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35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724026"/>
            <a:ext cx="10515600" cy="4524373"/>
          </a:xfrm>
        </p:spPr>
        <p:txBody>
          <a:bodyPr>
            <a:noAutofit/>
          </a:bodyPr>
          <a:lstStyle/>
          <a:p>
            <a:r>
              <a:rPr lang="en-GB" sz="2400" dirty="0">
                <a:cs typeface="Calibri" panose="020F0502020204030204" pitchFamily="34" charset="0"/>
              </a:rPr>
              <a:t>Assistant </a:t>
            </a:r>
            <a:r>
              <a:rPr lang="en-GB" sz="2400" dirty="0" smtClean="0">
                <a:cs typeface="Calibri" panose="020F0502020204030204" pitchFamily="34" charset="0"/>
              </a:rPr>
              <a:t>Professor: Department of </a:t>
            </a:r>
            <a:r>
              <a:rPr lang="en-GB" sz="2400" dirty="0" smtClean="0">
                <a:solidFill>
                  <a:srgbClr val="0000A8"/>
                </a:solidFill>
                <a:cs typeface="Calibri" panose="020F0502020204030204" pitchFamily="34" charset="0"/>
              </a:rPr>
              <a:t>Cybersecurity, FAST School of Computing (FSC)</a:t>
            </a:r>
            <a:endParaRPr lang="en-GB" sz="2400" dirty="0">
              <a:solidFill>
                <a:srgbClr val="0000A8"/>
              </a:solidFill>
              <a:cs typeface="Calibri" panose="020F0502020204030204" pitchFamily="34" charset="0"/>
            </a:endParaRPr>
          </a:p>
          <a:p>
            <a:r>
              <a:rPr lang="en-GB" sz="2400" dirty="0" smtClean="0"/>
              <a:t>Education</a:t>
            </a:r>
            <a:r>
              <a:rPr lang="en-GB" sz="2400" i="1" dirty="0" smtClean="0"/>
              <a:t> </a:t>
            </a:r>
            <a:endParaRPr lang="en-GB" sz="2400" i="1" dirty="0"/>
          </a:p>
          <a:p>
            <a:pPr lvl="1"/>
            <a:r>
              <a:rPr lang="en-GB" dirty="0">
                <a:solidFill>
                  <a:srgbClr val="0000A8"/>
                </a:solidFill>
                <a:cs typeface="Calibri" panose="020F0502020204030204" pitchFamily="34" charset="0"/>
              </a:rPr>
              <a:t>Ph.D. (CS/IT under EMJD-ICE Scholarship): </a:t>
            </a:r>
            <a:r>
              <a:rPr lang="en-GB" dirty="0"/>
              <a:t>University of Klagenfurt, Austria and University of Genova, Italy (2015-2019). </a:t>
            </a:r>
          </a:p>
          <a:p>
            <a:pPr lvl="1"/>
            <a:r>
              <a:rPr lang="en-GB" dirty="0">
                <a:solidFill>
                  <a:srgbClr val="0000A8"/>
                </a:solidFill>
                <a:cs typeface="Calibri" panose="020F0502020204030204" pitchFamily="34" charset="0"/>
              </a:rPr>
              <a:t>MS(CS) Joint International Master (JIM): Study Exchange Program: </a:t>
            </a:r>
            <a:r>
              <a:rPr lang="en-GB" dirty="0"/>
              <a:t>Darmstadt, University of applied sciences, Germany (2013-2015)</a:t>
            </a:r>
          </a:p>
          <a:p>
            <a:pPr lvl="1"/>
            <a:r>
              <a:rPr lang="en-GB" dirty="0">
                <a:solidFill>
                  <a:srgbClr val="0000A8"/>
                </a:solidFill>
                <a:cs typeface="Calibri" panose="020F0502020204030204" pitchFamily="34" charset="0"/>
              </a:rPr>
              <a:t>MS(CS): </a:t>
            </a:r>
            <a:r>
              <a:rPr lang="en-GB" dirty="0"/>
              <a:t>International Islamic University, Islamabad (2010-2013)</a:t>
            </a:r>
          </a:p>
          <a:p>
            <a:r>
              <a:rPr lang="en-GB" sz="2400" dirty="0"/>
              <a:t>Field of interest </a:t>
            </a:r>
            <a:r>
              <a:rPr lang="en-GB" sz="2400" dirty="0">
                <a:solidFill>
                  <a:srgbClr val="660033"/>
                </a:solidFill>
              </a:rPr>
              <a:t>(</a:t>
            </a:r>
            <a:r>
              <a:rPr lang="en-GB" sz="2400" dirty="0">
                <a:solidFill>
                  <a:srgbClr val="0000A8"/>
                </a:solidFill>
                <a:cs typeface="Calibri" panose="020F0502020204030204" pitchFamily="34" charset="0"/>
              </a:rPr>
              <a:t>Research</a:t>
            </a:r>
            <a:r>
              <a:rPr lang="en-GB" sz="2400" dirty="0">
                <a:solidFill>
                  <a:srgbClr val="660033"/>
                </a:solidFill>
              </a:rPr>
              <a:t> </a:t>
            </a:r>
            <a:r>
              <a:rPr lang="en-GB" sz="2400" dirty="0"/>
              <a:t>+ </a:t>
            </a:r>
            <a:r>
              <a:rPr lang="en-GB" sz="2400" dirty="0">
                <a:solidFill>
                  <a:srgbClr val="0000A8"/>
                </a:solidFill>
                <a:cs typeface="Calibri" panose="020F0502020204030204" pitchFamily="34" charset="0"/>
              </a:rPr>
              <a:t>Teaching</a:t>
            </a:r>
            <a:r>
              <a:rPr lang="en-GB" sz="2400" dirty="0"/>
              <a:t>)</a:t>
            </a:r>
          </a:p>
          <a:p>
            <a:pPr lvl="1"/>
            <a:r>
              <a:rPr lang="en-GB" dirty="0" smtClean="0"/>
              <a:t>Cybersecurity, Securing </a:t>
            </a:r>
            <a:r>
              <a:rPr lang="en-GB" dirty="0" err="1"/>
              <a:t>IoT</a:t>
            </a:r>
            <a:r>
              <a:rPr lang="en-GB" dirty="0"/>
              <a:t> </a:t>
            </a:r>
            <a:r>
              <a:rPr lang="en-GB" dirty="0" smtClean="0"/>
              <a:t>Applications</a:t>
            </a:r>
            <a:r>
              <a:rPr lang="en-GB" dirty="0"/>
              <a:t>, </a:t>
            </a:r>
            <a:r>
              <a:rPr lang="en-GB" dirty="0" smtClean="0"/>
              <a:t>Smart Camera </a:t>
            </a:r>
            <a:r>
              <a:rPr lang="en-GB" dirty="0"/>
              <a:t>N</a:t>
            </a:r>
            <a:r>
              <a:rPr lang="en-GB" dirty="0" smtClean="0"/>
              <a:t>etworks, Sensor </a:t>
            </a:r>
            <a:r>
              <a:rPr lang="en-GB" dirty="0"/>
              <a:t>N</a:t>
            </a:r>
            <a:r>
              <a:rPr lang="en-GB" dirty="0" smtClean="0"/>
              <a:t>etworks </a:t>
            </a:r>
            <a:r>
              <a:rPr lang="en-GB" dirty="0"/>
              <a:t>and </a:t>
            </a:r>
            <a:r>
              <a:rPr lang="en-GB" dirty="0" smtClean="0"/>
              <a:t>Vehicular Ad-hoc and Programming in C++ and Java</a:t>
            </a:r>
            <a:endParaRPr lang="en-GB" dirty="0"/>
          </a:p>
          <a:p>
            <a:r>
              <a:rPr lang="en-GB" sz="2400" dirty="0"/>
              <a:t>About my </a:t>
            </a:r>
            <a:r>
              <a:rPr lang="en-GB" sz="2400" dirty="0" smtClean="0"/>
              <a:t>office: C-503C, </a:t>
            </a:r>
            <a:r>
              <a:rPr lang="en-GB" sz="2400" dirty="0">
                <a:solidFill>
                  <a:srgbClr val="0000A8"/>
                </a:solidFill>
                <a:cs typeface="Calibri" panose="020F0502020204030204" pitchFamily="34" charset="0"/>
              </a:rPr>
              <a:t>Ext:</a:t>
            </a:r>
            <a:r>
              <a:rPr lang="en-GB" sz="2400" dirty="0">
                <a:solidFill>
                  <a:srgbClr val="660033"/>
                </a:solidFill>
              </a:rPr>
              <a:t> </a:t>
            </a:r>
            <a:r>
              <a:rPr lang="en-GB" sz="2400" dirty="0" smtClean="0"/>
              <a:t>501, </a:t>
            </a:r>
            <a:r>
              <a:rPr lang="en-GB" sz="2400" dirty="0">
                <a:solidFill>
                  <a:srgbClr val="0000A8"/>
                </a:solidFill>
                <a:cs typeface="Calibri" panose="020F0502020204030204" pitchFamily="34" charset="0"/>
              </a:rPr>
              <a:t>Office hours </a:t>
            </a:r>
            <a:r>
              <a:rPr lang="en-GB" sz="2400" dirty="0"/>
              <a:t>(five hours per week</a:t>
            </a:r>
            <a:r>
              <a:rPr lang="en-GB" sz="2400" dirty="0" smtClean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About me!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03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GB" dirty="0"/>
              <a:t>Please introduce yourself now </a:t>
            </a:r>
            <a:r>
              <a:rPr lang="en-GB" dirty="0">
                <a:sym typeface="Wingdings" panose="05000000000000000000" pitchFamily="2" charset="2"/>
              </a:rPr>
              <a:t> </a:t>
            </a:r>
          </a:p>
          <a:p>
            <a:pPr>
              <a:lnSpc>
                <a:spcPct val="70000"/>
              </a:lnSpc>
            </a:pPr>
            <a:r>
              <a:rPr lang="en-US" altLang="en-US" dirty="0"/>
              <a:t>What do you </a:t>
            </a:r>
            <a:r>
              <a:rPr lang="en-US" altLang="en-US" dirty="0">
                <a:solidFill>
                  <a:srgbClr val="0000A8"/>
                </a:solidFill>
                <a:cs typeface="Calibri" panose="020F0502020204030204" pitchFamily="34" charset="0"/>
              </a:rPr>
              <a:t>expect</a:t>
            </a:r>
            <a:r>
              <a:rPr lang="en-US" altLang="en-US" dirty="0"/>
              <a:t> to learn from </a:t>
            </a:r>
            <a:r>
              <a:rPr lang="en-US" altLang="en-US" dirty="0">
                <a:solidFill>
                  <a:srgbClr val="0000A8"/>
                </a:solidFill>
                <a:cs typeface="Calibri" panose="020F0502020204030204" pitchFamily="34" charset="0"/>
              </a:rPr>
              <a:t>this course</a:t>
            </a:r>
            <a:r>
              <a:rPr lang="en-US" altLang="en-US" dirty="0" smtClean="0"/>
              <a:t>?</a:t>
            </a:r>
          </a:p>
          <a:p>
            <a:r>
              <a:rPr lang="en-US" dirty="0"/>
              <a:t>In this course, we will look at:</a:t>
            </a:r>
          </a:p>
          <a:p>
            <a:pPr lvl="1"/>
            <a:r>
              <a:rPr lang="en-US" sz="2800" dirty="0">
                <a:solidFill>
                  <a:srgbClr val="0000A3"/>
                </a:solidFill>
              </a:rPr>
              <a:t>Algorithms</a:t>
            </a:r>
            <a:r>
              <a:rPr lang="en-US" sz="2800" dirty="0"/>
              <a:t> for </a:t>
            </a:r>
            <a:r>
              <a:rPr lang="en-US" sz="2800" dirty="0">
                <a:solidFill>
                  <a:srgbClr val="0000A3"/>
                </a:solidFill>
              </a:rPr>
              <a:t>solving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00A3"/>
                </a:solidFill>
              </a:rPr>
              <a:t>problems</a:t>
            </a:r>
            <a:r>
              <a:rPr lang="en-US" sz="2800" dirty="0"/>
              <a:t> efficiently</a:t>
            </a:r>
          </a:p>
          <a:p>
            <a:pPr lvl="1"/>
            <a:r>
              <a:rPr lang="en-US" sz="2800" dirty="0">
                <a:solidFill>
                  <a:srgbClr val="0000A3"/>
                </a:solidFill>
              </a:rPr>
              <a:t>Data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00A3"/>
                </a:solidFill>
              </a:rPr>
              <a:t>structures</a:t>
            </a:r>
            <a:r>
              <a:rPr lang="en-US" sz="2800" dirty="0"/>
              <a:t> for efficiently </a:t>
            </a:r>
            <a:r>
              <a:rPr lang="en-US" sz="2800" dirty="0">
                <a:solidFill>
                  <a:srgbClr val="0000A3"/>
                </a:solidFill>
              </a:rPr>
              <a:t>storing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00A3"/>
                </a:solidFill>
              </a:rPr>
              <a:t>accessing</a:t>
            </a:r>
            <a:r>
              <a:rPr lang="en-US" sz="2800" dirty="0"/>
              <a:t>, and </a:t>
            </a:r>
            <a:r>
              <a:rPr lang="en-US" sz="2800" dirty="0">
                <a:solidFill>
                  <a:srgbClr val="0000A3"/>
                </a:solidFill>
              </a:rPr>
              <a:t>modifying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00A3"/>
                </a:solidFill>
              </a:rPr>
              <a:t>data</a:t>
            </a:r>
          </a:p>
          <a:p>
            <a:pPr lvl="1"/>
            <a:r>
              <a:rPr lang="en-US" sz="2800" dirty="0" smtClean="0"/>
              <a:t>Learn </a:t>
            </a:r>
            <a:r>
              <a:rPr lang="en-US" sz="2800" dirty="0"/>
              <a:t>the commonly used </a:t>
            </a:r>
            <a:r>
              <a:rPr lang="en-US" sz="2800" dirty="0">
                <a:solidFill>
                  <a:srgbClr val="0000A3"/>
                </a:solidFill>
              </a:rPr>
              <a:t>data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00A3"/>
                </a:solidFill>
              </a:rPr>
              <a:t>structures</a:t>
            </a:r>
            <a:r>
              <a:rPr lang="en-US" sz="2800" dirty="0" smtClean="0"/>
              <a:t> form </a:t>
            </a:r>
            <a:r>
              <a:rPr lang="en-US" sz="2800" dirty="0"/>
              <a:t>a </a:t>
            </a:r>
            <a:r>
              <a:rPr lang="en-US" sz="2800" dirty="0">
                <a:solidFill>
                  <a:srgbClr val="0000A3"/>
                </a:solidFill>
              </a:rPr>
              <a:t>programmer’s</a:t>
            </a:r>
            <a:r>
              <a:rPr lang="en-US" sz="2800" dirty="0"/>
              <a:t> basic </a:t>
            </a:r>
            <a:r>
              <a:rPr lang="en-US" sz="2800" dirty="0">
                <a:solidFill>
                  <a:srgbClr val="0000A3"/>
                </a:solidFill>
              </a:rPr>
              <a:t>data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00A3"/>
                </a:solidFill>
              </a:rPr>
              <a:t>structure</a:t>
            </a:r>
            <a:r>
              <a:rPr lang="en-US" sz="2800" dirty="0"/>
              <a:t> “</a:t>
            </a:r>
            <a:r>
              <a:rPr lang="en-US" sz="2800" dirty="0">
                <a:solidFill>
                  <a:srgbClr val="0000A3"/>
                </a:solidFill>
              </a:rPr>
              <a:t>toolkit</a:t>
            </a:r>
            <a:r>
              <a:rPr lang="en-US" sz="2800" dirty="0" smtClean="0"/>
              <a:t>”</a:t>
            </a:r>
            <a:endParaRPr lang="en-US" sz="2800" dirty="0"/>
          </a:p>
          <a:p>
            <a:pPr lvl="1"/>
            <a:r>
              <a:rPr lang="en-US" sz="2800" dirty="0">
                <a:solidFill>
                  <a:srgbClr val="0000A3"/>
                </a:solidFill>
              </a:rPr>
              <a:t>Case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00A3"/>
                </a:solidFill>
              </a:rPr>
              <a:t>studies</a:t>
            </a:r>
            <a:r>
              <a:rPr lang="en-US" sz="2800" dirty="0"/>
              <a:t> of </a:t>
            </a:r>
            <a:r>
              <a:rPr lang="en-US" sz="2800" dirty="0">
                <a:solidFill>
                  <a:srgbClr val="0000A3"/>
                </a:solidFill>
              </a:rPr>
              <a:t>data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00A3"/>
                </a:solidFill>
              </a:rPr>
              <a:t>structures</a:t>
            </a:r>
          </a:p>
          <a:p>
            <a:pPr lvl="1"/>
            <a:r>
              <a:rPr lang="en-US" sz="2800" dirty="0">
                <a:solidFill>
                  <a:srgbClr val="0000A3"/>
                </a:solidFill>
              </a:rPr>
              <a:t>Examine</a:t>
            </a:r>
            <a:r>
              <a:rPr lang="en-US" sz="2800" dirty="0" smtClean="0"/>
              <a:t> </a:t>
            </a:r>
            <a:r>
              <a:rPr lang="en-US" sz="2800" dirty="0"/>
              <a:t>the </a:t>
            </a:r>
            <a:r>
              <a:rPr lang="en-US" sz="2800" dirty="0">
                <a:solidFill>
                  <a:srgbClr val="0000A3"/>
                </a:solidFill>
              </a:rPr>
              <a:t>costs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0000A3"/>
                </a:solidFill>
              </a:rPr>
              <a:t>benefits</a:t>
            </a:r>
            <a:r>
              <a:rPr lang="en-US" sz="2800" dirty="0"/>
              <a:t> of every </a:t>
            </a:r>
            <a:r>
              <a:rPr lang="en-US" sz="2800" dirty="0">
                <a:solidFill>
                  <a:srgbClr val="0000A3"/>
                </a:solidFill>
              </a:rPr>
              <a:t>data</a:t>
            </a:r>
            <a:r>
              <a:rPr lang="en-US" sz="2800" dirty="0"/>
              <a:t> </a:t>
            </a:r>
            <a:r>
              <a:rPr lang="en-US" sz="2800" dirty="0" smtClean="0">
                <a:solidFill>
                  <a:srgbClr val="0000A3"/>
                </a:solidFill>
              </a:rPr>
              <a:t>structure</a:t>
            </a:r>
          </a:p>
          <a:p>
            <a:r>
              <a:rPr lang="en-US" dirty="0" smtClean="0"/>
              <a:t>We </a:t>
            </a:r>
            <a:r>
              <a:rPr lang="en-US" dirty="0"/>
              <a:t>will see that all data structures have trade-offs</a:t>
            </a:r>
          </a:p>
          <a:p>
            <a:pPr lvl="1"/>
            <a:r>
              <a:rPr lang="en-US" sz="2800" dirty="0"/>
              <a:t>There is no ultimate data structure...</a:t>
            </a:r>
          </a:p>
          <a:p>
            <a:pPr lvl="1"/>
            <a:r>
              <a:rPr lang="en-US" sz="2800" dirty="0"/>
              <a:t>The choice depends on our requirements</a:t>
            </a:r>
          </a:p>
          <a:p>
            <a:pPr marL="463550" lvl="1" indent="0">
              <a:buNone/>
            </a:pPr>
            <a:endParaRPr lang="en-US" sz="2800" dirty="0"/>
          </a:p>
          <a:p>
            <a:pPr>
              <a:lnSpc>
                <a:spcPct val="70000"/>
              </a:lnSpc>
            </a:pPr>
            <a:endParaRPr lang="en-US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and your learning expectations?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51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main </a:t>
            </a:r>
            <a:r>
              <a:rPr lang="en-US" dirty="0" smtClean="0">
                <a:solidFill>
                  <a:srgbClr val="0000A3"/>
                </a:solidFill>
              </a:rPr>
              <a:t>objective</a:t>
            </a:r>
            <a:r>
              <a:rPr lang="en-US" dirty="0" smtClean="0"/>
              <a:t> of the course </a:t>
            </a:r>
            <a:r>
              <a:rPr lang="en-US" dirty="0"/>
              <a:t>is to teach the </a:t>
            </a:r>
            <a:r>
              <a:rPr lang="en-US" dirty="0" smtClean="0"/>
              <a:t>students: </a:t>
            </a:r>
          </a:p>
          <a:p>
            <a:pPr lvl="1"/>
            <a:r>
              <a:rPr lang="en-US" sz="2800" dirty="0" smtClean="0"/>
              <a:t>how </a:t>
            </a:r>
            <a:r>
              <a:rPr lang="en-US" sz="2800" dirty="0"/>
              <a:t>to select and </a:t>
            </a:r>
            <a:r>
              <a:rPr lang="en-US" sz="2800" dirty="0">
                <a:solidFill>
                  <a:srgbClr val="0000A3"/>
                </a:solidFill>
              </a:rPr>
              <a:t>design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00A3"/>
                </a:solidFill>
              </a:rPr>
              <a:t>data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00A3"/>
                </a:solidFill>
              </a:rPr>
              <a:t>structures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0000A3"/>
                </a:solidFill>
              </a:rPr>
              <a:t>algorithms</a:t>
            </a:r>
            <a:r>
              <a:rPr lang="en-US" sz="2800" dirty="0"/>
              <a:t> that are appropriate for </a:t>
            </a:r>
            <a:r>
              <a:rPr lang="en-US" sz="2800" dirty="0">
                <a:solidFill>
                  <a:srgbClr val="0000A3"/>
                </a:solidFill>
              </a:rPr>
              <a:t>problems</a:t>
            </a:r>
            <a:r>
              <a:rPr lang="en-US" sz="2800" dirty="0"/>
              <a:t> that they might encounter. </a:t>
            </a:r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about </a:t>
            </a:r>
            <a:r>
              <a:rPr lang="en-US" sz="2800" dirty="0"/>
              <a:t>showing the </a:t>
            </a:r>
            <a:r>
              <a:rPr lang="en-US" sz="2800" dirty="0">
                <a:solidFill>
                  <a:srgbClr val="0000A3"/>
                </a:solidFill>
              </a:rPr>
              <a:t>correctness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00A3"/>
                </a:solidFill>
              </a:rPr>
              <a:t>of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00A3"/>
                </a:solidFill>
              </a:rPr>
              <a:t>algorithms</a:t>
            </a:r>
            <a:r>
              <a:rPr lang="en-US" sz="2800" dirty="0"/>
              <a:t> and studying their </a:t>
            </a:r>
            <a:r>
              <a:rPr lang="en-US" sz="2800" dirty="0">
                <a:solidFill>
                  <a:srgbClr val="0000A3"/>
                </a:solidFill>
              </a:rPr>
              <a:t>computational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00A3"/>
                </a:solidFill>
              </a:rPr>
              <a:t>complexities</a:t>
            </a:r>
            <a:r>
              <a:rPr lang="en-US" sz="2800" dirty="0"/>
              <a:t>. </a:t>
            </a:r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a </a:t>
            </a:r>
            <a:r>
              <a:rPr lang="en-US" sz="2800" dirty="0"/>
              <a:t>mixture of </a:t>
            </a:r>
            <a:r>
              <a:rPr lang="en-US" sz="2800" dirty="0">
                <a:solidFill>
                  <a:srgbClr val="0000A3"/>
                </a:solidFill>
              </a:rPr>
              <a:t>theoretical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00A3"/>
                </a:solidFill>
              </a:rPr>
              <a:t>knowledge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0000A3"/>
                </a:solidFill>
              </a:rPr>
              <a:t>practical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00A3"/>
                </a:solidFill>
              </a:rPr>
              <a:t>experience</a:t>
            </a:r>
            <a:r>
              <a:rPr lang="en-US" sz="2800" dirty="0"/>
              <a:t>. </a:t>
            </a:r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familiarity </a:t>
            </a:r>
            <a:r>
              <a:rPr lang="en-US" sz="2800" dirty="0"/>
              <a:t>with </a:t>
            </a:r>
            <a:r>
              <a:rPr lang="en-US" sz="2800" dirty="0">
                <a:solidFill>
                  <a:srgbClr val="0000A3"/>
                </a:solidFill>
              </a:rPr>
              <a:t>algorithm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00A3"/>
                </a:solidFill>
              </a:rPr>
              <a:t>analysis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0000A3"/>
                </a:solidFill>
              </a:rPr>
              <a:t>design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00A3"/>
                </a:solidFill>
              </a:rPr>
              <a:t>techniques</a:t>
            </a:r>
            <a:r>
              <a:rPr lang="en-US" sz="2800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Aims and objective of the course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84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Introduction </a:t>
            </a:r>
            <a:r>
              <a:rPr lang="en-US" sz="2600" dirty="0"/>
              <a:t>to </a:t>
            </a:r>
            <a:r>
              <a:rPr lang="en-US" sz="2600" dirty="0">
                <a:solidFill>
                  <a:srgbClr val="0000A3"/>
                </a:solidFill>
              </a:rPr>
              <a:t>data structures </a:t>
            </a:r>
            <a:r>
              <a:rPr lang="en-US" sz="2600" dirty="0"/>
              <a:t>and </a:t>
            </a:r>
            <a:r>
              <a:rPr lang="en-US" sz="2600" dirty="0">
                <a:solidFill>
                  <a:srgbClr val="0000A3"/>
                </a:solidFill>
              </a:rPr>
              <a:t>abstract data </a:t>
            </a:r>
            <a:r>
              <a:rPr lang="en-US" sz="2600" dirty="0" smtClean="0">
                <a:solidFill>
                  <a:srgbClr val="0000A3"/>
                </a:solidFill>
              </a:rPr>
              <a:t>types</a:t>
            </a:r>
          </a:p>
          <a:p>
            <a:r>
              <a:rPr lang="en-US" sz="2600" dirty="0">
                <a:solidFill>
                  <a:srgbClr val="0000A3"/>
                </a:solidFill>
              </a:rPr>
              <a:t>Arrays</a:t>
            </a:r>
          </a:p>
          <a:p>
            <a:r>
              <a:rPr lang="en-US" sz="2600" dirty="0">
                <a:solidFill>
                  <a:srgbClr val="0000A3"/>
                </a:solidFill>
              </a:rPr>
              <a:t>Background</a:t>
            </a:r>
            <a:r>
              <a:rPr lang="en-US" sz="2600" dirty="0"/>
              <a:t>: Templates and Algorithm Analysis</a:t>
            </a:r>
          </a:p>
          <a:p>
            <a:r>
              <a:rPr lang="en-US" sz="2600" dirty="0">
                <a:solidFill>
                  <a:srgbClr val="0000A3"/>
                </a:solidFill>
              </a:rPr>
              <a:t>Searching</a:t>
            </a:r>
            <a:r>
              <a:rPr lang="en-US" sz="2600" dirty="0"/>
              <a:t> and </a:t>
            </a:r>
            <a:r>
              <a:rPr lang="en-US" sz="2600" dirty="0">
                <a:solidFill>
                  <a:srgbClr val="0000A3"/>
                </a:solidFill>
              </a:rPr>
              <a:t>sorting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0000A3"/>
                </a:solidFill>
              </a:rPr>
              <a:t>techniques</a:t>
            </a:r>
          </a:p>
          <a:p>
            <a:r>
              <a:rPr lang="en-US" sz="2600" dirty="0">
                <a:solidFill>
                  <a:srgbClr val="0000A3"/>
                </a:solidFill>
              </a:rPr>
              <a:t>Linked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0000A3"/>
                </a:solidFill>
              </a:rPr>
              <a:t>Lists</a:t>
            </a:r>
            <a:r>
              <a:rPr lang="en-US" sz="2600" dirty="0" smtClean="0"/>
              <a:t>, </a:t>
            </a:r>
            <a:r>
              <a:rPr lang="en-US" sz="2600" dirty="0">
                <a:solidFill>
                  <a:srgbClr val="0000A3"/>
                </a:solidFill>
              </a:rPr>
              <a:t>Queues</a:t>
            </a:r>
            <a:r>
              <a:rPr lang="en-US" sz="2600" dirty="0" smtClean="0"/>
              <a:t> and </a:t>
            </a:r>
            <a:r>
              <a:rPr lang="en-US" sz="2600" dirty="0">
                <a:solidFill>
                  <a:srgbClr val="0000A3"/>
                </a:solidFill>
              </a:rPr>
              <a:t>Stacks</a:t>
            </a:r>
          </a:p>
          <a:p>
            <a:r>
              <a:rPr lang="en-US" sz="2600" dirty="0">
                <a:solidFill>
                  <a:srgbClr val="0000A3"/>
                </a:solidFill>
              </a:rPr>
              <a:t>Trees</a:t>
            </a:r>
            <a:r>
              <a:rPr lang="en-US" sz="2600" dirty="0"/>
              <a:t>: </a:t>
            </a:r>
            <a:r>
              <a:rPr lang="en-US" sz="2600" dirty="0">
                <a:solidFill>
                  <a:srgbClr val="0000A3"/>
                </a:solidFill>
              </a:rPr>
              <a:t>Definitions</a:t>
            </a:r>
            <a:r>
              <a:rPr lang="en-US" sz="2600" dirty="0"/>
              <a:t> and </a:t>
            </a:r>
            <a:r>
              <a:rPr lang="en-US" sz="2600" dirty="0">
                <a:solidFill>
                  <a:srgbClr val="0000A3"/>
                </a:solidFill>
              </a:rPr>
              <a:t>terminology</a:t>
            </a:r>
          </a:p>
          <a:p>
            <a:r>
              <a:rPr lang="en-US" sz="2600" dirty="0">
                <a:solidFill>
                  <a:srgbClr val="0000A3"/>
                </a:solidFill>
              </a:rPr>
              <a:t>Trees</a:t>
            </a:r>
            <a:r>
              <a:rPr lang="en-US" sz="2600" dirty="0"/>
              <a:t>: </a:t>
            </a:r>
            <a:r>
              <a:rPr lang="en-US" sz="2600" dirty="0">
                <a:solidFill>
                  <a:srgbClr val="0000A3"/>
                </a:solidFill>
              </a:rPr>
              <a:t>Binary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0000A3"/>
                </a:solidFill>
              </a:rPr>
              <a:t>Search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0000A3"/>
                </a:solidFill>
              </a:rPr>
              <a:t>Trees</a:t>
            </a:r>
            <a:r>
              <a:rPr lang="en-US" sz="2600" dirty="0"/>
              <a:t>, </a:t>
            </a:r>
            <a:r>
              <a:rPr lang="en-US" sz="2600" dirty="0">
                <a:solidFill>
                  <a:srgbClr val="0000A3"/>
                </a:solidFill>
              </a:rPr>
              <a:t>AVL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0000A3"/>
                </a:solidFill>
              </a:rPr>
              <a:t>Trees</a:t>
            </a:r>
          </a:p>
          <a:p>
            <a:r>
              <a:rPr lang="en-US" sz="2600" dirty="0">
                <a:solidFill>
                  <a:srgbClr val="0000A3"/>
                </a:solidFill>
              </a:rPr>
              <a:t>Heap</a:t>
            </a:r>
            <a:r>
              <a:rPr lang="en-US" sz="2600" dirty="0" smtClean="0"/>
              <a:t>, </a:t>
            </a:r>
            <a:r>
              <a:rPr lang="en-US" sz="2600" dirty="0">
                <a:solidFill>
                  <a:srgbClr val="0000A3"/>
                </a:solidFill>
              </a:rPr>
              <a:t>Graphs</a:t>
            </a:r>
          </a:p>
          <a:p>
            <a:r>
              <a:rPr lang="en-US" sz="2600" dirty="0">
                <a:solidFill>
                  <a:srgbClr val="0000A3"/>
                </a:solidFill>
              </a:rPr>
              <a:t>B+ Trees</a:t>
            </a:r>
            <a:r>
              <a:rPr lang="en-US" sz="2600" dirty="0" smtClean="0"/>
              <a:t>, </a:t>
            </a:r>
            <a:r>
              <a:rPr lang="en-US" sz="2600" dirty="0">
                <a:solidFill>
                  <a:srgbClr val="0000A3"/>
                </a:solidFill>
              </a:rPr>
              <a:t>Hashing</a:t>
            </a:r>
          </a:p>
          <a:p>
            <a:pPr marL="130175" indent="0">
              <a:buNone/>
            </a:pPr>
            <a:r>
              <a:rPr lang="en-GB" altLang="en-US" sz="2600" dirty="0" smtClean="0">
                <a:latin typeface="Calibri" panose="020F0502020204030204"/>
              </a:rPr>
              <a:t>Note</a:t>
            </a:r>
            <a:r>
              <a:rPr lang="en-GB" altLang="en-US" sz="2600" dirty="0">
                <a:latin typeface="Calibri" panose="020F0502020204030204"/>
              </a:rPr>
              <a:t>: Detailed</a:t>
            </a:r>
            <a:r>
              <a:rPr lang="fr-FR" altLang="en-US" sz="2600" dirty="0">
                <a:latin typeface="Calibri" panose="020F0502020204030204"/>
              </a:rPr>
              <a:t> </a:t>
            </a:r>
            <a:r>
              <a:rPr lang="en-GB" altLang="en-US" sz="2600" dirty="0">
                <a:latin typeface="Calibri" panose="020F0502020204030204"/>
              </a:rPr>
              <a:t>outline</a:t>
            </a:r>
            <a:r>
              <a:rPr lang="fr-FR" altLang="en-US" sz="2600" dirty="0">
                <a:latin typeface="Calibri" panose="020F0502020204030204"/>
              </a:rPr>
              <a:t> </a:t>
            </a:r>
            <a:r>
              <a:rPr lang="en-GB" altLang="en-US" sz="2600" dirty="0">
                <a:latin typeface="Calibri" panose="020F0502020204030204"/>
              </a:rPr>
              <a:t>would be uploaded</a:t>
            </a:r>
            <a:r>
              <a:rPr lang="fr-FR" altLang="en-US" sz="2600" dirty="0">
                <a:latin typeface="Calibri" panose="020F0502020204030204"/>
              </a:rPr>
              <a:t> </a:t>
            </a:r>
            <a:r>
              <a:rPr lang="en-GB" altLang="en-US" sz="2600" dirty="0">
                <a:latin typeface="Calibri" panose="020F0502020204030204"/>
              </a:rPr>
              <a:t>on </a:t>
            </a:r>
            <a:r>
              <a:rPr lang="en-GB" altLang="en-US" sz="2600" dirty="0">
                <a:solidFill>
                  <a:srgbClr val="0000A3"/>
                </a:solidFill>
              </a:rPr>
              <a:t>SLATE/Google</a:t>
            </a:r>
            <a:r>
              <a:rPr lang="en-GB" altLang="en-US" sz="2600" dirty="0" smtClean="0">
                <a:latin typeface="Calibri" panose="020F0502020204030204"/>
              </a:rPr>
              <a:t> Classroom</a:t>
            </a:r>
            <a:endParaRPr lang="en-US" sz="2600" dirty="0">
              <a:latin typeface="Calibri" panose="020F0502020204030204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0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724026"/>
            <a:ext cx="10515600" cy="4972337"/>
          </a:xfrm>
        </p:spPr>
        <p:txBody>
          <a:bodyPr>
            <a:normAutofit/>
          </a:bodyPr>
          <a:lstStyle/>
          <a:p>
            <a:r>
              <a:rPr lang="en-AU" sz="2400" dirty="0"/>
              <a:t>After completion of the course, </a:t>
            </a:r>
            <a:r>
              <a:rPr lang="en-AU" sz="2400" dirty="0" smtClean="0"/>
              <a:t>you will </a:t>
            </a:r>
            <a:r>
              <a:rPr lang="en-AU" sz="2400" dirty="0"/>
              <a:t>be able to</a:t>
            </a:r>
            <a:r>
              <a:rPr lang="en-AU" sz="2400" dirty="0" smtClean="0"/>
              <a:t>:</a:t>
            </a:r>
            <a:r>
              <a:rPr lang="en-AU" sz="2400" dirty="0"/>
              <a:t> </a:t>
            </a:r>
            <a:endParaRPr lang="en-US" sz="2400" dirty="0"/>
          </a:p>
          <a:p>
            <a:pPr lvl="0"/>
            <a:r>
              <a:rPr lang="en-US" sz="2400" dirty="0" smtClean="0">
                <a:solidFill>
                  <a:srgbClr val="0000A3"/>
                </a:solidFill>
              </a:rPr>
              <a:t>Define</a:t>
            </a:r>
            <a:r>
              <a:rPr lang="en-US" sz="2400" dirty="0" smtClean="0"/>
              <a:t> </a:t>
            </a:r>
            <a:r>
              <a:rPr lang="en-US" sz="2400" dirty="0"/>
              <a:t>basic </a:t>
            </a:r>
            <a:r>
              <a:rPr lang="en-US" sz="2400" dirty="0">
                <a:solidFill>
                  <a:srgbClr val="0000A3"/>
                </a:solidFill>
              </a:rPr>
              <a:t>static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A3"/>
                </a:solidFill>
              </a:rPr>
              <a:t>dynamic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A3"/>
                </a:solidFill>
              </a:rPr>
              <a:t>data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A3"/>
                </a:solidFill>
              </a:rPr>
              <a:t>structures</a:t>
            </a:r>
            <a:r>
              <a:rPr lang="en-US" sz="2400" dirty="0"/>
              <a:t> and standard </a:t>
            </a:r>
            <a:r>
              <a:rPr lang="en-US" sz="2400" dirty="0">
                <a:solidFill>
                  <a:srgbClr val="0000A3"/>
                </a:solidFill>
              </a:rPr>
              <a:t>sorting/searching/insertion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A3"/>
                </a:solidFill>
              </a:rPr>
              <a:t>algorithms</a:t>
            </a:r>
            <a:r>
              <a:rPr lang="en-US" sz="2400" dirty="0"/>
              <a:t> for them.</a:t>
            </a:r>
          </a:p>
          <a:p>
            <a:pPr lvl="0"/>
            <a:r>
              <a:rPr lang="en-US" sz="2400" dirty="0">
                <a:solidFill>
                  <a:srgbClr val="0000A3"/>
                </a:solidFill>
              </a:rPr>
              <a:t>Recognize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A3"/>
                </a:solidFill>
              </a:rPr>
              <a:t>justify</a:t>
            </a:r>
            <a:r>
              <a:rPr lang="en-US" sz="2400" dirty="0"/>
              <a:t> the appropriate </a:t>
            </a:r>
            <a:r>
              <a:rPr lang="en-US" sz="2400" dirty="0">
                <a:solidFill>
                  <a:srgbClr val="0000A3"/>
                </a:solidFill>
              </a:rPr>
              <a:t>data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A3"/>
                </a:solidFill>
              </a:rPr>
              <a:t>structure</a:t>
            </a:r>
            <a:r>
              <a:rPr lang="en-US" sz="2400" dirty="0"/>
              <a:t> to be used for a given </a:t>
            </a:r>
            <a:r>
              <a:rPr lang="en-US" sz="2400" dirty="0">
                <a:solidFill>
                  <a:srgbClr val="0000A3"/>
                </a:solidFill>
              </a:rPr>
              <a:t>problem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A3"/>
                </a:solidFill>
              </a:rPr>
              <a:t>scenario</a:t>
            </a:r>
            <a:r>
              <a:rPr lang="en-US" sz="2400" dirty="0"/>
              <a:t>, based on understanding of the </a:t>
            </a:r>
            <a:r>
              <a:rPr lang="en-US" sz="2400" dirty="0">
                <a:solidFill>
                  <a:srgbClr val="0000A3"/>
                </a:solidFill>
              </a:rPr>
              <a:t>advantages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A3"/>
                </a:solidFill>
              </a:rPr>
              <a:t>disadvantages</a:t>
            </a:r>
            <a:r>
              <a:rPr lang="en-US" sz="2400" dirty="0"/>
              <a:t> of each </a:t>
            </a:r>
            <a:r>
              <a:rPr lang="en-US" sz="2400" dirty="0">
                <a:solidFill>
                  <a:srgbClr val="0000A3"/>
                </a:solidFill>
              </a:rPr>
              <a:t>data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A3"/>
                </a:solidFill>
              </a:rPr>
              <a:t>structure</a:t>
            </a:r>
            <a:r>
              <a:rPr lang="en-US" sz="2400" dirty="0"/>
              <a:t>.</a:t>
            </a:r>
          </a:p>
          <a:p>
            <a:pPr lvl="0"/>
            <a:r>
              <a:rPr lang="en-US" sz="2400" dirty="0">
                <a:solidFill>
                  <a:srgbClr val="0000A3"/>
                </a:solidFill>
              </a:rPr>
              <a:t>Apply</a:t>
            </a:r>
            <a:r>
              <a:rPr lang="en-US" sz="2400" dirty="0"/>
              <a:t> </a:t>
            </a:r>
            <a:r>
              <a:rPr lang="en-US" sz="2400" dirty="0" smtClean="0"/>
              <a:t>the </a:t>
            </a:r>
            <a:r>
              <a:rPr lang="en-US" sz="2400" dirty="0"/>
              <a:t>knowledge to </a:t>
            </a:r>
            <a:r>
              <a:rPr lang="en-US" sz="2400" dirty="0">
                <a:solidFill>
                  <a:srgbClr val="0000A3"/>
                </a:solidFill>
              </a:rPr>
              <a:t>implement</a:t>
            </a:r>
            <a:r>
              <a:rPr lang="en-US" sz="2400" dirty="0"/>
              <a:t> appropriate </a:t>
            </a:r>
            <a:r>
              <a:rPr lang="en-US" sz="2400" dirty="0">
                <a:solidFill>
                  <a:srgbClr val="0000A3"/>
                </a:solidFill>
              </a:rPr>
              <a:t>data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A3"/>
                </a:solidFill>
              </a:rPr>
              <a:t>structures</a:t>
            </a:r>
            <a:r>
              <a:rPr lang="en-US" sz="2400" dirty="0"/>
              <a:t> to solve a given </a:t>
            </a:r>
            <a:r>
              <a:rPr lang="en-US" sz="2400" dirty="0">
                <a:solidFill>
                  <a:srgbClr val="0000A3"/>
                </a:solidFill>
              </a:rPr>
              <a:t>programming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A3"/>
                </a:solidFill>
              </a:rPr>
              <a:t>problem</a:t>
            </a:r>
            <a:r>
              <a:rPr lang="en-US" sz="2400" dirty="0"/>
              <a:t>.</a:t>
            </a:r>
          </a:p>
          <a:p>
            <a:pPr lvl="0"/>
            <a:r>
              <a:rPr lang="en-US" sz="2400" dirty="0">
                <a:solidFill>
                  <a:srgbClr val="0000A3"/>
                </a:solidFill>
              </a:rPr>
              <a:t>Evaluate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A3"/>
                </a:solidFill>
              </a:rPr>
              <a:t>data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A3"/>
                </a:solidFill>
              </a:rPr>
              <a:t>structures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A3"/>
                </a:solidFill>
              </a:rPr>
              <a:t>algorithms</a:t>
            </a:r>
            <a:r>
              <a:rPr lang="en-US" sz="2400" dirty="0"/>
              <a:t> for </a:t>
            </a:r>
            <a:r>
              <a:rPr lang="en-US" sz="2400" dirty="0">
                <a:solidFill>
                  <a:srgbClr val="0000A8"/>
                </a:solidFill>
              </a:rPr>
              <a:t>time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A3"/>
                </a:solidFill>
              </a:rPr>
              <a:t>space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A3"/>
                </a:solidFill>
              </a:rPr>
              <a:t>complexity</a:t>
            </a:r>
            <a:r>
              <a:rPr lang="en-US" sz="2400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outcome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6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</a:t>
            </a:r>
            <a:r>
              <a:rPr lang="en-US" dirty="0"/>
              <a:t>learning materials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200" y="1446664"/>
            <a:ext cx="6141334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libri" panose="020F0502020204030204"/>
              </a:rPr>
              <a:t>Text Books and Reference </a:t>
            </a:r>
            <a:r>
              <a:rPr lang="en-US" sz="2400" dirty="0">
                <a:latin typeface="Calibri" panose="020F0502020204030204"/>
              </a:rPr>
              <a:t>B</a:t>
            </a:r>
            <a:r>
              <a:rPr lang="en-US" sz="2400" dirty="0" smtClean="0">
                <a:latin typeface="Calibri" panose="020F0502020204030204"/>
              </a:rPr>
              <a:t>ooks</a:t>
            </a:r>
            <a:r>
              <a:rPr lang="en-US" sz="2400" dirty="0">
                <a:latin typeface="Calibri" panose="020F0502020204030204"/>
              </a:rPr>
              <a:t>:</a:t>
            </a:r>
            <a:r>
              <a:rPr lang="en-US" sz="2400" dirty="0">
                <a:solidFill>
                  <a:srgbClr val="C00000"/>
                </a:solidFill>
                <a:latin typeface="Calibri" panose="020F0502020204030204"/>
              </a:rPr>
              <a:t> </a:t>
            </a:r>
          </a:p>
          <a:p>
            <a:r>
              <a:rPr lang="en-US" sz="2400" dirty="0" smtClean="0"/>
              <a:t>Data </a:t>
            </a:r>
            <a:r>
              <a:rPr lang="en-US" sz="2400" dirty="0"/>
              <a:t>Structures Using C++ (By D.S. Malik)</a:t>
            </a:r>
          </a:p>
          <a:p>
            <a:r>
              <a:rPr lang="en-US" sz="2400" dirty="0" smtClean="0"/>
              <a:t>Data </a:t>
            </a:r>
            <a:r>
              <a:rPr lang="en-US" sz="2400" dirty="0"/>
              <a:t>Structures Using C and C++ (By Y. </a:t>
            </a:r>
            <a:r>
              <a:rPr lang="en-US" sz="2400" dirty="0" err="1"/>
              <a:t>Langsam</a:t>
            </a:r>
            <a:r>
              <a:rPr lang="en-US" sz="2400" dirty="0"/>
              <a:t>, M. J. </a:t>
            </a:r>
            <a:r>
              <a:rPr lang="en-US" sz="2400" dirty="0" err="1"/>
              <a:t>Augenstein</a:t>
            </a:r>
            <a:r>
              <a:rPr lang="en-US" sz="2400" dirty="0"/>
              <a:t>, A. M. </a:t>
            </a:r>
            <a:r>
              <a:rPr lang="en-US" sz="2400" dirty="0" err="1"/>
              <a:t>Tenenbaum</a:t>
            </a:r>
            <a:r>
              <a:rPr lang="en-US" sz="2400" dirty="0"/>
              <a:t>)</a:t>
            </a:r>
          </a:p>
          <a:p>
            <a:r>
              <a:rPr lang="en-US" sz="2400" dirty="0" smtClean="0"/>
              <a:t>Data </a:t>
            </a:r>
            <a:r>
              <a:rPr lang="en-US" sz="2400" dirty="0"/>
              <a:t>Structures and Algorithms (By A. V. </a:t>
            </a:r>
            <a:r>
              <a:rPr lang="en-US" sz="2400" dirty="0" err="1"/>
              <a:t>Aho</a:t>
            </a:r>
            <a:r>
              <a:rPr lang="en-US" sz="2400" dirty="0"/>
              <a:t>, J. E. Hopcroft, J. D. Ullman)</a:t>
            </a:r>
          </a:p>
          <a:p>
            <a:r>
              <a:rPr lang="en-US" sz="2400" dirty="0" err="1" smtClean="0"/>
              <a:t>Schaum's</a:t>
            </a:r>
            <a:r>
              <a:rPr lang="en-US" sz="2400" dirty="0" smtClean="0"/>
              <a:t> </a:t>
            </a:r>
            <a:r>
              <a:rPr lang="en-US" sz="2400" dirty="0"/>
              <a:t>Outline Series, Theory and problems of Data Structures (By Seymour </a:t>
            </a:r>
            <a:r>
              <a:rPr lang="en-US" sz="2400" dirty="0" err="1"/>
              <a:t>Lipschutz</a:t>
            </a:r>
            <a:r>
              <a:rPr lang="en-US" sz="2400" dirty="0"/>
              <a:t>)</a:t>
            </a:r>
          </a:p>
          <a:p>
            <a:pPr lvl="1"/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078" y="1041643"/>
            <a:ext cx="2013114" cy="2491477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514" y="1041643"/>
            <a:ext cx="1912291" cy="24914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078" y="3622333"/>
            <a:ext cx="2068538" cy="30271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514" y="3900668"/>
            <a:ext cx="1891138" cy="272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0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400" dirty="0">
                <a:latin typeface="Calibri" panose="020F0502020204030204"/>
              </a:rPr>
              <a:t>Teaching</a:t>
            </a:r>
          </a:p>
          <a:p>
            <a:pPr lvl="1"/>
            <a:r>
              <a:rPr lang="en-GB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Lectures</a:t>
            </a:r>
            <a:r>
              <a:rPr lang="en-GB" dirty="0"/>
              <a:t> + </a:t>
            </a:r>
            <a:r>
              <a:rPr lang="en-GB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GB" dirty="0"/>
              <a:t> </a:t>
            </a:r>
            <a:r>
              <a:rPr lang="en-GB" dirty="0" smtClean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activities</a:t>
            </a:r>
            <a:r>
              <a:rPr lang="en-GB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GB" dirty="0" smtClean="0"/>
              <a:t> </a:t>
            </a:r>
            <a:r>
              <a:rPr lang="en-GB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quizzes</a:t>
            </a:r>
            <a:r>
              <a:rPr lang="en-GB" dirty="0" smtClean="0"/>
              <a:t> etc., </a:t>
            </a:r>
            <a:endParaRPr lang="en-GB" dirty="0"/>
          </a:p>
          <a:p>
            <a:pPr lvl="1"/>
            <a:r>
              <a:rPr lang="en-US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Schedule</a:t>
            </a:r>
            <a:r>
              <a:rPr lang="en-US" dirty="0"/>
              <a:t>: two teaching units (</a:t>
            </a:r>
            <a:r>
              <a:rPr lang="en-US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hour and 20 min each</a:t>
            </a:r>
            <a:r>
              <a:rPr lang="en-US" dirty="0"/>
              <a:t>) per week</a:t>
            </a:r>
            <a:endParaRPr lang="en-GB" dirty="0"/>
          </a:p>
          <a:p>
            <a:r>
              <a:rPr lang="en-GB" sz="2400" dirty="0">
                <a:latin typeface="Calibri" panose="020F0502020204030204"/>
              </a:rPr>
              <a:t>Tentative evaluation and assessment method</a:t>
            </a:r>
            <a:r>
              <a:rPr lang="en-GB" sz="2400" dirty="0"/>
              <a:t> </a:t>
            </a:r>
            <a:r>
              <a:rPr lang="en-GB" sz="2400" dirty="0" smtClean="0"/>
              <a:t>(</a:t>
            </a:r>
            <a:r>
              <a:rPr lang="en-GB" sz="2400" dirty="0">
                <a:latin typeface="Calibri" panose="020F0502020204030204"/>
              </a:rPr>
              <a:t>100 absolutes</a:t>
            </a:r>
            <a:r>
              <a:rPr lang="en-GB" sz="2400" dirty="0" smtClean="0"/>
              <a:t>)</a:t>
            </a:r>
            <a:endParaRPr lang="en-GB" sz="2400" dirty="0"/>
          </a:p>
          <a:p>
            <a:pPr lvl="1"/>
            <a:r>
              <a:rPr lang="en-GB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Assignments</a:t>
            </a:r>
            <a:r>
              <a:rPr lang="en-GB" dirty="0"/>
              <a:t> </a:t>
            </a:r>
            <a:r>
              <a:rPr lang="en-GB" dirty="0" smtClean="0"/>
              <a:t>(5): </a:t>
            </a:r>
            <a:r>
              <a:rPr lang="en-GB" dirty="0" smtClean="0">
                <a:latin typeface="Calibri" panose="020F0502020204030204"/>
              </a:rPr>
              <a:t>10%</a:t>
            </a:r>
            <a:endParaRPr lang="en-GB" dirty="0">
              <a:latin typeface="Calibri" panose="020F0502020204030204"/>
            </a:endParaRPr>
          </a:p>
          <a:p>
            <a:pPr lvl="1">
              <a:lnSpc>
                <a:spcPct val="110000"/>
              </a:lnSpc>
            </a:pPr>
            <a:r>
              <a:rPr lang="en-GB" dirty="0" smtClean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Quizzes and class activities</a:t>
            </a:r>
            <a:r>
              <a:rPr lang="en-GB" dirty="0" smtClean="0">
                <a:solidFill>
                  <a:srgbClr val="660033"/>
                </a:solidFill>
              </a:rPr>
              <a:t> </a:t>
            </a:r>
            <a:r>
              <a:rPr lang="en-GB" dirty="0"/>
              <a:t>(5): 10% 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Exams</a:t>
            </a:r>
            <a:r>
              <a:rPr lang="en-GB" dirty="0" smtClean="0"/>
              <a:t> (Sessional-1, Sessional-2 and </a:t>
            </a:r>
            <a:r>
              <a:rPr lang="en-GB" dirty="0"/>
              <a:t>final Exam</a:t>
            </a:r>
            <a:r>
              <a:rPr lang="en-GB" dirty="0" smtClean="0"/>
              <a:t>):</a:t>
            </a:r>
            <a:r>
              <a:rPr lang="en-GB" dirty="0" smtClean="0">
                <a:latin typeface="Calibri" panose="020F0502020204030204"/>
              </a:rPr>
              <a:t>15%, 15% and 40%</a:t>
            </a:r>
          </a:p>
          <a:p>
            <a:pPr lvl="1">
              <a:lnSpc>
                <a:spcPct val="110000"/>
              </a:lnSpc>
            </a:pPr>
            <a:r>
              <a:rPr lang="en-GB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</a:t>
            </a:r>
            <a:r>
              <a:rPr lang="en-GB" dirty="0" smtClean="0">
                <a:latin typeface="Calibri" panose="020F0502020204030204"/>
              </a:rPr>
              <a:t> (1): 10%</a:t>
            </a:r>
            <a:endParaRPr lang="en-GB" dirty="0">
              <a:latin typeface="Calibri" panose="020F0502020204030204"/>
            </a:endParaRPr>
          </a:p>
          <a:p>
            <a:r>
              <a:rPr lang="en-GB" sz="2400" dirty="0" smtClean="0">
                <a:latin typeface="Calibri" panose="020F0502020204030204"/>
              </a:rPr>
              <a:t>All </a:t>
            </a:r>
            <a:r>
              <a:rPr lang="en-GB" sz="2400" dirty="0">
                <a:latin typeface="Calibri" panose="020F0502020204030204"/>
              </a:rPr>
              <a:t>the </a:t>
            </a:r>
            <a:r>
              <a:rPr lang="en-GB" sz="2400" dirty="0" smtClean="0">
                <a:latin typeface="Calibri" panose="020F0502020204030204"/>
              </a:rPr>
              <a:t>materials </a:t>
            </a:r>
            <a:r>
              <a:rPr lang="en-GB" sz="2400" dirty="0">
                <a:latin typeface="Calibri" panose="020F0502020204030204"/>
              </a:rPr>
              <a:t>and announcements will be shared on Google classroom</a:t>
            </a:r>
          </a:p>
          <a:p>
            <a:pPr lvl="1"/>
            <a:r>
              <a:rPr lang="en-US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Google</a:t>
            </a:r>
            <a:r>
              <a:rPr lang="en-US" dirty="0">
                <a:solidFill>
                  <a:srgbClr val="660033"/>
                </a:solidFill>
              </a:rPr>
              <a:t> </a:t>
            </a:r>
            <a:r>
              <a:rPr lang="en-US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classroom</a:t>
            </a:r>
            <a:r>
              <a:rPr lang="en-US" dirty="0">
                <a:solidFill>
                  <a:srgbClr val="660033"/>
                </a:solidFill>
              </a:rPr>
              <a:t> </a:t>
            </a:r>
            <a:r>
              <a:rPr lang="en-US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en-US" dirty="0">
                <a:solidFill>
                  <a:srgbClr val="660033"/>
                </a:solidFill>
              </a:rPr>
              <a:t>: </a:t>
            </a:r>
            <a:r>
              <a:rPr lang="en-US" dirty="0" smtClean="0"/>
              <a:t>eg6hm7b</a:t>
            </a:r>
          </a:p>
          <a:p>
            <a:pPr lvl="1"/>
            <a:r>
              <a:rPr lang="en-US" dirty="0" smtClean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Google</a:t>
            </a:r>
            <a:r>
              <a:rPr lang="en-US" dirty="0" smtClean="0">
                <a:solidFill>
                  <a:srgbClr val="660033"/>
                </a:solidFill>
              </a:rPr>
              <a:t> </a:t>
            </a:r>
            <a:r>
              <a:rPr lang="en-US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classroom</a:t>
            </a:r>
            <a:r>
              <a:rPr lang="en-US" dirty="0" smtClean="0">
                <a:solidFill>
                  <a:srgbClr val="660033"/>
                </a:solidFill>
              </a:rPr>
              <a:t> </a:t>
            </a:r>
            <a:r>
              <a:rPr lang="en-US" dirty="0" smtClean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</a:t>
            </a:r>
            <a:r>
              <a:rPr lang="en-US" dirty="0">
                <a:solidFill>
                  <a:srgbClr val="660033"/>
                </a:solidFill>
              </a:rPr>
              <a:t>: </a:t>
            </a:r>
            <a:r>
              <a:rPr lang="en-US" sz="1600" dirty="0">
                <a:solidFill>
                  <a:srgbClr val="660033"/>
                </a:solidFill>
                <a:hlinkClick r:id="rId3"/>
              </a:rPr>
              <a:t>https://</a:t>
            </a:r>
            <a:r>
              <a:rPr lang="en-US" sz="1600" dirty="0" smtClean="0">
                <a:solidFill>
                  <a:srgbClr val="660033"/>
                </a:solidFill>
                <a:hlinkClick r:id="rId3"/>
              </a:rPr>
              <a:t>classroom.google.com/c/NjE4NzM5ODk0MzAw?cjc=eg6hm7b</a:t>
            </a:r>
            <a:r>
              <a:rPr lang="en-US" sz="1600" dirty="0" smtClean="0">
                <a:solidFill>
                  <a:srgbClr val="660033"/>
                </a:solidFill>
              </a:rPr>
              <a:t> 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Teaching and assessment methodology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17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18811</TotalTime>
  <Words>2194</Words>
  <Application>Microsoft Office PowerPoint</Application>
  <PresentationFormat>Widescreen</PresentationFormat>
  <Paragraphs>378</Paragraphs>
  <Slides>29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2" baseType="lpstr">
      <vt:lpstr>Microsoft JhengHei</vt:lpstr>
      <vt:lpstr>ＭＳ Ｐゴシック</vt:lpstr>
      <vt:lpstr>游ゴシック</vt:lpstr>
      <vt:lpstr>Arial</vt:lpstr>
      <vt:lpstr>Calibri</vt:lpstr>
      <vt:lpstr>Calibri Light</vt:lpstr>
      <vt:lpstr>Consolas</vt:lpstr>
      <vt:lpstr>Courier New</vt:lpstr>
      <vt:lpstr>Tahoma</vt:lpstr>
      <vt:lpstr>TeXGyreAdventor</vt:lpstr>
      <vt:lpstr>Wingdings</vt:lpstr>
      <vt:lpstr>Wingdings 2</vt:lpstr>
      <vt:lpstr>Office Theme</vt:lpstr>
      <vt:lpstr>Data Structures</vt:lpstr>
      <vt:lpstr>Agenda </vt:lpstr>
      <vt:lpstr>About me!</vt:lpstr>
      <vt:lpstr>You and your learning expectations? </vt:lpstr>
      <vt:lpstr>Aims and objective of the course </vt:lpstr>
      <vt:lpstr>Course outline</vt:lpstr>
      <vt:lpstr>Learning outcome</vt:lpstr>
      <vt:lpstr>Course learning materials </vt:lpstr>
      <vt:lpstr>Teaching and assessment methodology </vt:lpstr>
      <vt:lpstr>Course policies </vt:lpstr>
      <vt:lpstr>Consequences of dishonesty </vt:lpstr>
      <vt:lpstr>Some rules for the class discipline </vt:lpstr>
      <vt:lpstr>General Overview </vt:lpstr>
      <vt:lpstr>What is a Data Structure?</vt:lpstr>
      <vt:lpstr>Costs and Benefits</vt:lpstr>
      <vt:lpstr>Motivational Example</vt:lpstr>
      <vt:lpstr>Example: Linear Array Data Structure (1)</vt:lpstr>
      <vt:lpstr>Example: Linear Array Data Structure (2) </vt:lpstr>
      <vt:lpstr>Example: Improved Data Structure</vt:lpstr>
      <vt:lpstr>Example: Dictionary Data Structure (1)</vt:lpstr>
      <vt:lpstr>Example: Dictionary Data Structure (2)</vt:lpstr>
      <vt:lpstr>Practice Task</vt:lpstr>
      <vt:lpstr>What is Data Structure Efficiency?</vt:lpstr>
      <vt:lpstr>Abstract Data Types (1)</vt:lpstr>
      <vt:lpstr>Data Structures vs. ADT</vt:lpstr>
      <vt:lpstr>Array as an ADT</vt:lpstr>
      <vt:lpstr>C/C++ Implementation of an Array ADT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Subhan Ullah</cp:lastModifiedBy>
  <cp:revision>519</cp:revision>
  <dcterms:created xsi:type="dcterms:W3CDTF">2020-01-18T07:24:59Z</dcterms:created>
  <dcterms:modified xsi:type="dcterms:W3CDTF">2023-08-21T17:38:45Z</dcterms:modified>
</cp:coreProperties>
</file>