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1"/>
  </p:notesMasterIdLst>
  <p:sldIdLst>
    <p:sldId id="564" r:id="rId3"/>
    <p:sldId id="565" r:id="rId4"/>
    <p:sldId id="520" r:id="rId5"/>
    <p:sldId id="521" r:id="rId6"/>
    <p:sldId id="566" r:id="rId7"/>
    <p:sldId id="522" r:id="rId8"/>
    <p:sldId id="524" r:id="rId9"/>
    <p:sldId id="535" r:id="rId10"/>
    <p:sldId id="525" r:id="rId11"/>
    <p:sldId id="526" r:id="rId12"/>
    <p:sldId id="527" r:id="rId13"/>
    <p:sldId id="528" r:id="rId14"/>
    <p:sldId id="555" r:id="rId15"/>
    <p:sldId id="532" r:id="rId16"/>
    <p:sldId id="534" r:id="rId17"/>
    <p:sldId id="537" r:id="rId18"/>
    <p:sldId id="536" r:id="rId19"/>
    <p:sldId id="568" r:id="rId20"/>
  </p:sldIdLst>
  <p:sldSz cx="9144000" cy="6858000" type="screen4x3"/>
  <p:notesSz cx="7099300" cy="10234613"/>
  <p:embeddedFontLst>
    <p:embeddedFont>
      <p:font typeface="Tahoma" panose="020B060403050404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  <p:embeddedFont>
      <p:font typeface="ＭＳ Ｐゴシック" panose="020B0600070205080204" pitchFamily="34" charset="-128"/>
      <p:regular r:id="rId33"/>
    </p:embeddedFont>
    <p:embeddedFont>
      <p:font typeface="Microsoft JhengHei" panose="020B0604030504040204" pitchFamily="34" charset="-120"/>
      <p:regular r:id="rId34"/>
      <p:bold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83255" autoAdjust="0"/>
  </p:normalViewPr>
  <p:slideViewPr>
    <p:cSldViewPr>
      <p:cViewPr varScale="1">
        <p:scale>
          <a:sx n="72" d="100"/>
          <a:sy n="72" d="100"/>
        </p:scale>
        <p:origin x="1848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71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956" y="1701588"/>
            <a:ext cx="8340092" cy="719369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956" y="3250433"/>
            <a:ext cx="8340092" cy="719369"/>
          </a:xfrm>
        </p:spPr>
        <p:txBody>
          <a:bodyPr>
            <a:noAutofit/>
          </a:bodyPr>
          <a:lstStyle>
            <a:lvl1pPr marL="204788" indent="-204788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15193" indent="-115193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253157" lvl="1" indent="-115193" eaLnBrk="1" hangingPunct="1"/>
            <a:r>
              <a:rPr lang="en-US" sz="844" dirty="0">
                <a:solidFill>
                  <a:srgbClr val="0070C0"/>
                </a:solidFill>
              </a:rPr>
              <a:t>Starting Out With CPP (7</a:t>
            </a:r>
            <a:r>
              <a:rPr lang="en-US" sz="844" baseline="30000" dirty="0">
                <a:solidFill>
                  <a:srgbClr val="0070C0"/>
                </a:solidFill>
              </a:rPr>
              <a:t>th </a:t>
            </a:r>
            <a:r>
              <a:rPr lang="en-US" sz="844" dirty="0">
                <a:solidFill>
                  <a:srgbClr val="0070C0"/>
                </a:solidFill>
              </a:rPr>
              <a:t> or 8</a:t>
            </a:r>
            <a:r>
              <a:rPr lang="en-US" sz="844" baseline="30000" dirty="0">
                <a:solidFill>
                  <a:srgbClr val="0070C0"/>
                </a:solidFill>
              </a:rPr>
              <a:t>th</a:t>
            </a:r>
            <a:r>
              <a:rPr lang="en-US" sz="844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847" y="4386270"/>
            <a:ext cx="1757363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4" y="4386270"/>
            <a:ext cx="1757363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18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402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7697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799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580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286A8080-423F-4EF2-8325-F756662D597C}" type="slidenum">
              <a:rPr lang="de-AT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AT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1956" y="1701588"/>
            <a:ext cx="8340092" cy="719369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956" y="3250433"/>
            <a:ext cx="8340092" cy="719369"/>
          </a:xfrm>
        </p:spPr>
        <p:txBody>
          <a:bodyPr>
            <a:noAutofit/>
          </a:bodyPr>
          <a:lstStyle>
            <a:lvl1pPr marL="204788" indent="-204788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15193" indent="-115193" algn="ctr" defTabSz="289315" rtl="0" eaLnBrk="1" latinLnBrk="0" hangingPunct="1">
              <a:lnSpc>
                <a:spcPct val="90000"/>
              </a:lnSpc>
              <a:spcBef>
                <a:spcPts val="316"/>
              </a:spcBef>
              <a:buFont typeface="Wingdings 2" pitchFamily="18" charset="2"/>
              <a:buNone/>
              <a:defRPr lang="en-US" sz="18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253157" lvl="1" indent="-115193" eaLnBrk="1" hangingPunct="1"/>
            <a:r>
              <a:rPr lang="en-US" sz="844" dirty="0">
                <a:solidFill>
                  <a:srgbClr val="0070C0"/>
                </a:solidFill>
              </a:rPr>
              <a:t>Starting Out With CPP (7</a:t>
            </a:r>
            <a:r>
              <a:rPr lang="en-US" sz="844" baseline="30000" dirty="0">
                <a:solidFill>
                  <a:srgbClr val="0070C0"/>
                </a:solidFill>
              </a:rPr>
              <a:t>th </a:t>
            </a:r>
            <a:r>
              <a:rPr lang="en-US" sz="844" dirty="0">
                <a:solidFill>
                  <a:srgbClr val="0070C0"/>
                </a:solidFill>
              </a:rPr>
              <a:t> or 8</a:t>
            </a:r>
            <a:r>
              <a:rPr lang="en-US" sz="844" baseline="30000" dirty="0">
                <a:solidFill>
                  <a:srgbClr val="0070C0"/>
                </a:solidFill>
              </a:rPr>
              <a:t>th</a:t>
            </a:r>
            <a:r>
              <a:rPr lang="en-US" sz="844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847" y="4386270"/>
            <a:ext cx="1757363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19704" y="4386270"/>
            <a:ext cx="1757363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9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6-Complexity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/>
              <a:t>2-Complexity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821"/>
            <a:ext cx="78867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92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264319" indent="-166688" algn="l" defTabSz="685800" rtl="0" eaLnBrk="1" latinLnBrk="0" hangingPunct="1">
        <a:lnSpc>
          <a:spcPct val="90000"/>
        </a:lnSpc>
        <a:spcBef>
          <a:spcPts val="750"/>
        </a:spcBef>
        <a:buClr>
          <a:srgbClr val="0000A3"/>
        </a:buClr>
        <a:buFont typeface="Wingdings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94" indent="-173831" algn="l" defTabSz="685800" rtl="0" eaLnBrk="1" latinLnBrk="0" hangingPunct="1">
        <a:lnSpc>
          <a:spcPct val="90000"/>
        </a:lnSpc>
        <a:spcBef>
          <a:spcPts val="375"/>
        </a:spcBef>
        <a:buClr>
          <a:srgbClr val="0000A8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structures/?ref=shm_outi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ata-structures/?ref=shm_outin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 </a:t>
            </a:r>
            <a:r>
              <a:rPr lang="en-US" sz="2625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2 </a:t>
            </a: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de-DE" sz="2925" b="1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Complexity </a:t>
            </a:r>
            <a:r>
              <a:rPr lang="de-DE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Analysis</a:t>
            </a:r>
            <a:endParaRPr lang="en-US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                              </a:t>
            </a: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26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6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97631" indent="0" algn="ctr">
              <a:buNone/>
            </a:pPr>
            <a:r>
              <a:rPr lang="en-US" sz="2475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247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sz="345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2925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2925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97631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u="sng" dirty="0"/>
              <a:t>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96710" y="5726907"/>
            <a:ext cx="2057400" cy="273844"/>
          </a:xfrm>
        </p:spPr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Introduction: 1-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30" y="1196116"/>
            <a:ext cx="1645920" cy="411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95879"/>
            <a:ext cx="1645921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Evaluations of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4392166" cy="5112568"/>
          </a:xfrm>
        </p:spPr>
        <p:txBody>
          <a:bodyPr/>
          <a:lstStyle/>
          <a:p>
            <a:r>
              <a:rPr lang="en-US" dirty="0"/>
              <a:t>Write a program implementing the algorithm</a:t>
            </a:r>
          </a:p>
          <a:p>
            <a:endParaRPr lang="en-US" dirty="0"/>
          </a:p>
          <a:p>
            <a:r>
              <a:rPr lang="en-US" dirty="0"/>
              <a:t>Run the program with inputs of varying size</a:t>
            </a:r>
          </a:p>
          <a:p>
            <a:endParaRPr lang="en-US" dirty="0"/>
          </a:p>
          <a:p>
            <a:r>
              <a:rPr lang="en-US" dirty="0"/>
              <a:t>Use clock methods to get an accurate measure of the actual running time</a:t>
            </a:r>
          </a:p>
          <a:p>
            <a:endParaRPr lang="en-US" dirty="0"/>
          </a:p>
          <a:p>
            <a:r>
              <a:rPr lang="en-US" dirty="0"/>
              <a:t>Plot the results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079482"/>
              </p:ext>
            </p:extLst>
          </p:nvPr>
        </p:nvGraphicFramePr>
        <p:xfrm>
          <a:off x="4716016" y="1409960"/>
          <a:ext cx="4341812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hart" r:id="rId3" imgW="4429506" imgH="4648810" progId="MSGraph.Chart.8">
                  <p:embed followColorScheme="full"/>
                </p:oleObj>
              </mc:Choice>
              <mc:Fallback>
                <p:oleObj name="Chart" r:id="rId3" imgW="4429506" imgH="4648810" progId="MSGraph.Chart.8">
                  <p:embed followColorScheme="full"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409960"/>
                        <a:ext cx="4341812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62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Experimental evaluation of running time is very useful but</a:t>
            </a:r>
          </a:p>
          <a:p>
            <a:endParaRPr lang="en-US" dirty="0"/>
          </a:p>
          <a:p>
            <a:r>
              <a:rPr lang="en-US" dirty="0"/>
              <a:t>It is necessary to implement the algorithm, which may be difficult</a:t>
            </a:r>
          </a:p>
          <a:p>
            <a:endParaRPr lang="en-US" dirty="0"/>
          </a:p>
          <a:p>
            <a:r>
              <a:rPr lang="en-US" dirty="0"/>
              <a:t>Results may not be indicative of the running time on other inputs not included in the experiment</a:t>
            </a:r>
          </a:p>
          <a:p>
            <a:endParaRPr lang="en-US" dirty="0"/>
          </a:p>
          <a:p>
            <a:r>
              <a:rPr lang="en-US" dirty="0"/>
              <a:t>In order to compare two algorithms, the same hardware and software environments must be used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Analysis of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pseudo-code description of the algorithm instead of an implementation</a:t>
            </a:r>
          </a:p>
          <a:p>
            <a:endParaRPr lang="en-US" dirty="0"/>
          </a:p>
          <a:p>
            <a:r>
              <a:rPr lang="en-US" dirty="0"/>
              <a:t>Characterizes running time as a function of the input size n</a:t>
            </a:r>
          </a:p>
          <a:p>
            <a:endParaRPr lang="en-US" dirty="0"/>
          </a:p>
          <a:p>
            <a:r>
              <a:rPr lang="en-US" dirty="0"/>
              <a:t>Takes into account all possible inputs</a:t>
            </a:r>
          </a:p>
          <a:p>
            <a:endParaRPr lang="en-US" dirty="0"/>
          </a:p>
          <a:p>
            <a:r>
              <a:rPr lang="en-US" dirty="0"/>
              <a:t>Allows us to evaluate the speed of an algorithm independent of the hardware/software environment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 –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machine instruction is executed in a fixed number of cycles </a:t>
            </a:r>
          </a:p>
          <a:p>
            <a:pPr lvl="1"/>
            <a:r>
              <a:rPr lang="en-US" dirty="0">
                <a:latin typeface="+mj-lt"/>
              </a:rPr>
              <a:t>We may assume each operation requires a fixed number of cycles</a:t>
            </a:r>
          </a:p>
          <a:p>
            <a:pPr lvl="3"/>
            <a:endParaRPr lang="en-US" dirty="0">
              <a:latin typeface="+mj-lt"/>
            </a:endParaRPr>
          </a:p>
          <a:p>
            <a:r>
              <a:rPr lang="en-US" dirty="0"/>
              <a:t>Idea: Use abstract machine that uses steps of time instead of secs</a:t>
            </a:r>
          </a:p>
          <a:p>
            <a:pPr lvl="1"/>
            <a:r>
              <a:rPr lang="en-US" dirty="0"/>
              <a:t>Each elementary operation takes 1 steps</a:t>
            </a:r>
          </a:p>
          <a:p>
            <a:pPr lvl="3"/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0070C0"/>
                </a:solidFill>
              </a:rPr>
              <a:t>Example</a:t>
            </a:r>
            <a:r>
              <a:rPr lang="en-US" dirty="0"/>
              <a:t> of operations</a:t>
            </a:r>
          </a:p>
          <a:p>
            <a:pPr lvl="1"/>
            <a:r>
              <a:rPr lang="en-US" dirty="0"/>
              <a:t>Retrieving/storing variables from memory</a:t>
            </a:r>
          </a:p>
          <a:p>
            <a:pPr lvl="1"/>
            <a:r>
              <a:rPr lang="en-US" dirty="0"/>
              <a:t>Variable assignment			    =</a:t>
            </a:r>
          </a:p>
          <a:p>
            <a:pPr lvl="1"/>
            <a:r>
              <a:rPr lang="en-US" dirty="0"/>
              <a:t>Integer operations			                + - * / % ++ --</a:t>
            </a:r>
          </a:p>
          <a:p>
            <a:pPr lvl="1"/>
            <a:r>
              <a:rPr lang="en-US" dirty="0"/>
              <a:t>Logical operations			                &amp;&amp; || !</a:t>
            </a:r>
          </a:p>
          <a:p>
            <a:pPr lvl="1"/>
            <a:r>
              <a:rPr lang="en-US" dirty="0"/>
              <a:t>Bitwise operations			                &amp; | ^ ~</a:t>
            </a:r>
          </a:p>
          <a:p>
            <a:pPr lvl="1"/>
            <a:r>
              <a:rPr lang="en-US" dirty="0"/>
              <a:t>Relational operations			    == != &lt; &lt;= =&gt; &gt;</a:t>
            </a:r>
          </a:p>
          <a:p>
            <a:pPr lvl="1"/>
            <a:r>
              <a:rPr lang="en-US" dirty="0"/>
              <a:t>Memory allocation and deallocation		    new 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653136"/>
            <a:ext cx="8496300" cy="1611514"/>
          </a:xfrm>
        </p:spPr>
        <p:txBody>
          <a:bodyPr/>
          <a:lstStyle/>
          <a:p>
            <a:r>
              <a:rPr lang="en-US" dirty="0"/>
              <a:t>Operations 1, 2, and 8 are executed once</a:t>
            </a:r>
          </a:p>
          <a:p>
            <a:r>
              <a:rPr lang="en-US" dirty="0"/>
              <a:t>Operations 4, 5, 6, and 7: Once per each iteration of for loop n iteration</a:t>
            </a:r>
          </a:p>
          <a:p>
            <a:r>
              <a:rPr lang="en-US" dirty="0"/>
              <a:t>Operation 3 is executed n+1 times</a:t>
            </a:r>
          </a:p>
          <a:p>
            <a:r>
              <a:rPr lang="en-US" dirty="0"/>
              <a:t>The complexity function of the algorithm is : T(n) = 5n +4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63832" y="1124744"/>
            <a:ext cx="525015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dirty="0">
                <a:latin typeface="Consolas" panose="020B0609020204030204" pitchFamily="49" charset="0"/>
              </a:rPr>
              <a:t>// Input: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A[N], array of N integers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// Output: Sum of all numbers in array A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SumArray</a:t>
            </a:r>
            <a:r>
              <a:rPr lang="en-GB" altLang="en-US" sz="1800" dirty="0">
                <a:latin typeface="Consolas" panose="020B0609020204030204" pitchFamily="49" charset="0"/>
              </a:rPr>
              <a:t>(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A[],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n){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   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s=0;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for (</a:t>
            </a:r>
            <a:r>
              <a:rPr lang="en-GB" altLang="en-US" sz="1800" dirty="0" err="1">
                <a:latin typeface="Consolas" panose="020B0609020204030204" pitchFamily="49" charset="0"/>
              </a:rPr>
              <a:t>int</a:t>
            </a:r>
            <a:r>
              <a:rPr lang="en-GB" altLang="en-US" sz="1800" dirty="0">
                <a:latin typeface="Consolas" panose="020B0609020204030204" pitchFamily="49" charset="0"/>
              </a:rPr>
              <a:t>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=0;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&lt; n; 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++)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   s = s + A[</a:t>
            </a:r>
            <a:r>
              <a:rPr lang="en-GB" altLang="en-US" sz="1800" dirty="0" err="1">
                <a:latin typeface="Consolas" panose="020B0609020204030204" pitchFamily="49" charset="0"/>
              </a:rPr>
              <a:t>i</a:t>
            </a:r>
            <a:r>
              <a:rPr lang="en-GB" altLang="en-US" sz="1800" dirty="0">
                <a:latin typeface="Consolas" panose="020B0609020204030204" pitchFamily="49" charset="0"/>
              </a:rPr>
              <a:t>];</a:t>
            </a:r>
          </a:p>
          <a:p>
            <a:endParaRPr lang="en-GB" altLang="en-US" sz="1800" dirty="0">
              <a:latin typeface="Consolas" panose="020B0609020204030204" pitchFamily="49" charset="0"/>
            </a:endParaRPr>
          </a:p>
          <a:p>
            <a:r>
              <a:rPr lang="en-GB" altLang="en-US" sz="1800" dirty="0">
                <a:latin typeface="Consolas" panose="020B0609020204030204" pitchFamily="49" charset="0"/>
              </a:rPr>
              <a:t>   return s;</a:t>
            </a:r>
          </a:p>
          <a:p>
            <a:r>
              <a:rPr lang="en-GB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336907" y="3963194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793512" y="2300862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41584" y="2834262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657608" y="3396676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075588" y="2834262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767532" y="284833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3464032" y="242014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302232" y="2267744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397232" y="31059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606288" y="31059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478768" y="3156992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2702032" y="3105944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377688" y="310594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5097768" y="3156992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2397232" y="356314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3742192" y="3733056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4470656" y="3776928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948203" y="4198164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702032" y="3563144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 flipV="1">
            <a:off x="3513592" y="3580656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4089656" y="3700728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 flipV="1">
            <a:off x="3692632" y="4172744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an Algorithm – Growth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running time for different values of n:</a:t>
            </a:r>
          </a:p>
          <a:p>
            <a:endParaRPr lang="en-US" dirty="0"/>
          </a:p>
          <a:p>
            <a:pPr lvl="1"/>
            <a:r>
              <a:rPr lang="en-US" dirty="0"/>
              <a:t>n = 10			=&gt; 54 steps</a:t>
            </a:r>
          </a:p>
          <a:p>
            <a:pPr lvl="1"/>
            <a:r>
              <a:rPr lang="en-US" dirty="0"/>
              <a:t>n = 100			=&gt; 504 steps</a:t>
            </a:r>
          </a:p>
          <a:p>
            <a:pPr lvl="1"/>
            <a:r>
              <a:rPr lang="en-US" dirty="0"/>
              <a:t>n = 1,000		            =&gt; 5004 steps</a:t>
            </a:r>
          </a:p>
          <a:p>
            <a:pPr lvl="1"/>
            <a:r>
              <a:rPr lang="en-US" dirty="0"/>
              <a:t>n = 1,000,000		=&gt; 5,000,004 steps</a:t>
            </a:r>
          </a:p>
          <a:p>
            <a:endParaRPr lang="en-US" dirty="0"/>
          </a:p>
          <a:p>
            <a:r>
              <a:rPr lang="en-US" dirty="0"/>
              <a:t>As n grows, number of steps T(n) grow in linear proportion to 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19714"/>
            <a:ext cx="7759494" cy="51620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776864" cy="4723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9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6451" y="961249"/>
            <a:ext cx="4691302" cy="421697"/>
          </a:xfrm>
        </p:spPr>
        <p:txBody>
          <a:bodyPr>
            <a:noAutofit/>
          </a:bodyPr>
          <a:lstStyle/>
          <a:p>
            <a:endParaRPr lang="en-GB" sz="3038" dirty="0">
              <a:solidFill>
                <a:srgbClr val="002060"/>
              </a:solidFill>
            </a:endParaRPr>
          </a:p>
          <a:p>
            <a:r>
              <a:rPr lang="en-GB" sz="4500" u="sng" dirty="0">
                <a:solidFill>
                  <a:srgbClr val="002060"/>
                </a:solidFill>
              </a:rPr>
              <a:t>Thank You </a:t>
            </a:r>
            <a:r>
              <a:rPr lang="en-GB" sz="4500" u="sng" dirty="0">
                <a:solidFill>
                  <a:srgbClr val="002060"/>
                </a:solidFill>
              </a:rPr>
              <a:t>All</a:t>
            </a:r>
            <a:endParaRPr lang="en-GB" sz="4500" u="sng" dirty="0">
              <a:solidFill>
                <a:srgbClr val="002060"/>
              </a:solidFill>
            </a:endParaRPr>
          </a:p>
          <a:p>
            <a:endParaRPr lang="en-GB" sz="3038" dirty="0">
              <a:solidFill>
                <a:srgbClr val="002060"/>
              </a:solidFill>
            </a:endParaRPr>
          </a:p>
          <a:p>
            <a:r>
              <a:rPr lang="en-GB" sz="7200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66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7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4013465" y="1988840"/>
            <a:ext cx="1740346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5800" dirty="0">
                <a:solidFill>
                  <a:srgbClr val="002060"/>
                </a:solidFill>
                <a:latin typeface="Calibri"/>
                <a:sym typeface="Wingdings" panose="05000000000000000000" pitchFamily="2" charset="2"/>
              </a:rPr>
              <a:t>?</a:t>
            </a:r>
            <a:endParaRPr lang="en-GB" sz="25800" dirty="0">
              <a:solidFill>
                <a:srgbClr val="002060"/>
              </a:solidFill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424750" y="5445154"/>
            <a:ext cx="82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spcBef>
                <a:spcPct val="20000"/>
              </a:spcBef>
              <a:defRPr/>
            </a:pPr>
            <a:r>
              <a:rPr lang="en-US" altLang="en-US" sz="9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</a:t>
            </a:r>
            <a:r>
              <a:rPr lang="en-US" altLang="en-US" sz="900" b="1" i="1" u="sng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te on the origin of these </a:t>
            </a:r>
            <a:r>
              <a:rPr lang="en-US" altLang="en-US" sz="900" b="1" i="1" u="sng" dirty="0" err="1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900" b="1" i="1" u="sng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 </a:t>
            </a:r>
            <a:r>
              <a:rPr lang="en-US" altLang="en-US" sz="900" b="1" i="1" u="sng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slides</a:t>
            </a:r>
            <a:r>
              <a:rPr lang="en-US" altLang="en-US" sz="900" b="1" i="1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: Thanks to Dr. </a:t>
            </a:r>
            <a:r>
              <a:rPr lang="en-US" altLang="en-US" sz="900" b="1" i="1" dirty="0" err="1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Zainab</a:t>
            </a:r>
            <a:r>
              <a:rPr lang="en-US" altLang="en-US" sz="900" b="1" i="1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 FAST-NUCES, ISB and </a:t>
            </a:r>
            <a:r>
              <a:rPr lang="en-US" sz="9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</a:t>
            </a:r>
            <a:r>
              <a:rPr lang="en-US" sz="9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Wilhelm Harder, </a:t>
            </a:r>
            <a:r>
              <a:rPr lang="en-US" sz="900" b="1" kern="0" dirty="0" err="1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9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</a:t>
            </a:r>
            <a:r>
              <a:rPr lang="en-US" sz="9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LEL 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of Electrical and Computer 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Engineering University 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of 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 </a:t>
            </a:r>
            <a:r>
              <a:rPr lang="en-US" sz="900" kern="0" dirty="0" err="1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, Ontario, </a:t>
            </a:r>
            <a:r>
              <a:rPr lang="en-US" sz="9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Canada, I have adopted my slides from their slides. </a:t>
            </a:r>
            <a:endParaRPr lang="en-US" sz="900" kern="0" dirty="0">
              <a:solidFill>
                <a:srgbClr val="0000A8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4546477" y="4684921"/>
            <a:ext cx="450542" cy="432628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0" y="2194067"/>
            <a:ext cx="1509836" cy="1868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49" y="3353963"/>
            <a:ext cx="1434218" cy="18686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51" y="2107205"/>
            <a:ext cx="1551404" cy="22703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53" y="3355683"/>
            <a:ext cx="1418354" cy="20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data structures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61" t="17078" r="9200" b="2023"/>
          <a:stretch/>
        </p:blipFill>
        <p:spPr>
          <a:xfrm>
            <a:off x="468868" y="1196752"/>
            <a:ext cx="8424936" cy="43204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55576" y="601241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https://www.geeksforgeeks.org/data-structures/?</a:t>
            </a:r>
            <a:r>
              <a:rPr lang="en-US" dirty="0" smtClean="0">
                <a:hlinkClick r:id="rId3"/>
              </a:rPr>
              <a:t>ref=shm_outind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or more algorithms to solve the same problem, how do we select the best one?</a:t>
            </a:r>
          </a:p>
          <a:p>
            <a:endParaRPr lang="en-US" dirty="0"/>
          </a:p>
          <a:p>
            <a:r>
              <a:rPr lang="en-US" dirty="0"/>
              <a:t>Some criteria for selecting an algorithm</a:t>
            </a:r>
          </a:p>
          <a:p>
            <a:pPr lvl="1"/>
            <a:r>
              <a:rPr lang="en-US" dirty="0"/>
              <a:t>Is it easy to implement, understand, modify?</a:t>
            </a:r>
          </a:p>
          <a:p>
            <a:pPr lvl="1"/>
            <a:r>
              <a:rPr lang="en-US" dirty="0"/>
              <a:t>How long does it take to run it to completion?</a:t>
            </a:r>
          </a:p>
          <a:p>
            <a:pPr lvl="1"/>
            <a:r>
              <a:rPr lang="en-US" dirty="0"/>
              <a:t>How much of computer memory does it use?</a:t>
            </a:r>
          </a:p>
          <a:p>
            <a:endParaRPr lang="en-US" dirty="0"/>
          </a:p>
          <a:p>
            <a:r>
              <a:rPr lang="en-US" dirty="0"/>
              <a:t>Software engineering is primarily concerned with the first criteria</a:t>
            </a:r>
          </a:p>
          <a:p>
            <a:endParaRPr lang="en-US" dirty="0"/>
          </a:p>
          <a:p>
            <a:r>
              <a:rPr lang="en-US" dirty="0"/>
              <a:t>In this course we are interested in the second and third criteria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  <a:p>
            <a:pPr lvl="1"/>
            <a:r>
              <a:rPr lang="en-US" dirty="0"/>
              <a:t>The amount of time that an algorithm needs to run to completion</a:t>
            </a:r>
          </a:p>
          <a:p>
            <a:pPr lvl="1"/>
            <a:r>
              <a:rPr lang="en-US" dirty="0"/>
              <a:t>Better algorithm is the one which runs faster </a:t>
            </a:r>
          </a:p>
          <a:p>
            <a:pPr lvl="2"/>
            <a:r>
              <a:rPr lang="en-US" dirty="0"/>
              <a:t>Has smaller time complexity</a:t>
            </a:r>
          </a:p>
          <a:p>
            <a:pPr lvl="1"/>
            <a:endParaRPr lang="en-US" dirty="0"/>
          </a:p>
          <a:p>
            <a:r>
              <a:rPr lang="en-US" dirty="0"/>
              <a:t>Space complexity</a:t>
            </a:r>
          </a:p>
          <a:p>
            <a:pPr lvl="1"/>
            <a:r>
              <a:rPr lang="en-US" dirty="0"/>
              <a:t>The amount of memory an algorithm needs to run</a:t>
            </a:r>
          </a:p>
          <a:p>
            <a:endParaRPr lang="en-US" dirty="0"/>
          </a:p>
          <a:p>
            <a:r>
              <a:rPr lang="en-US" dirty="0"/>
              <a:t>In this lecture, we will focus on analysis of time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algorithm?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32399" r="4516" b="11254"/>
          <a:stretch/>
        </p:blipFill>
        <p:spPr>
          <a:xfrm>
            <a:off x="755575" y="2636912"/>
            <a:ext cx="7632849" cy="2880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2-Complexity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55576" y="6012418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https://www.geeksforgeeks.org/data-structures/?</a:t>
            </a:r>
            <a:r>
              <a:rPr lang="en-US" dirty="0" smtClean="0">
                <a:hlinkClick r:id="rId4"/>
              </a:rPr>
              <a:t>ref=shm_outind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algorithms transform input objects into output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running time of an algorithm typically grows with input size</a:t>
            </a:r>
          </a:p>
          <a:p>
            <a:pPr lvl="1"/>
            <a:r>
              <a:rPr lang="en-US" dirty="0"/>
              <a:t>Idea: analyze running time as a function of input size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491880" y="2651266"/>
            <a:ext cx="1905000" cy="990600"/>
            <a:chOff x="2016" y="1392"/>
            <a:chExt cx="1200" cy="62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016" y="1392"/>
              <a:ext cx="1200" cy="6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152" y="1440"/>
              <a:ext cx="9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b="0" dirty="0">
                  <a:solidFill>
                    <a:srgbClr val="0070C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sorting</a:t>
              </a:r>
            </a:p>
            <a:p>
              <a:pPr algn="ctr" eaLnBrk="1" hangingPunct="1"/>
              <a:r>
                <a:rPr lang="en-US" altLang="en-US" b="0" dirty="0">
                  <a:solidFill>
                    <a:srgbClr val="0070C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algorithm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24880" y="2879869"/>
            <a:ext cx="1828800" cy="461963"/>
            <a:chOff x="624" y="1584"/>
            <a:chExt cx="1152" cy="291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24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12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200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662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19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931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07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806080" y="3108466"/>
            <a:ext cx="609600" cy="0"/>
          </a:xfrm>
          <a:prstGeom prst="line">
            <a:avLst/>
          </a:prstGeom>
          <a:noFill/>
          <a:ln w="57150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 b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235080" y="2879869"/>
            <a:ext cx="1828800" cy="461963"/>
            <a:chOff x="624" y="1584"/>
            <a:chExt cx="1152" cy="291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24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912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200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b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662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219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931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507" y="1584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b="0"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473080" y="3108466"/>
            <a:ext cx="609600" cy="0"/>
          </a:xfrm>
          <a:prstGeom prst="line">
            <a:avLst/>
          </a:prstGeom>
          <a:noFill/>
          <a:ln w="57150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 b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053480" y="3337066"/>
            <a:ext cx="1394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b="0">
                <a:ea typeface="Tahoma" panose="020B0604030504040204" pitchFamily="34" charset="0"/>
                <a:cs typeface="Tahoma" panose="020B0604030504040204" pitchFamily="34" charset="0"/>
              </a:rPr>
              <a:t>input object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463680" y="3337066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b="0">
                <a:ea typeface="Tahoma" panose="020B0604030504040204" pitchFamily="34" charset="0"/>
                <a:cs typeface="Tahoma" panose="020B0604030504040204" pitchFamily="34" charset="0"/>
              </a:rPr>
              <a:t>output object</a:t>
            </a:r>
          </a:p>
        </p:txBody>
      </p:sp>
    </p:spTree>
    <p:extLst>
      <p:ext uri="{BB962C8B-B14F-4D97-AF65-F5344CB8AC3E}">
        <p14:creationId xmlns:p14="http://schemas.microsoft.com/office/powerpoint/2010/main" val="11723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factor affecting running time is usually the size of the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Regardless of the </a:t>
            </a:r>
            <a:r>
              <a:rPr lang="en-US" dirty="0">
                <a:solidFill>
                  <a:srgbClr val="0070C0"/>
                </a:solidFill>
              </a:rPr>
              <a:t>size n</a:t>
            </a:r>
            <a:r>
              <a:rPr lang="en-US" dirty="0"/>
              <a:t> of an array the </a:t>
            </a:r>
            <a:r>
              <a:rPr lang="en-US" dirty="0">
                <a:solidFill>
                  <a:srgbClr val="0070C0"/>
                </a:solidFill>
              </a:rPr>
              <a:t>time complexity will always be same</a:t>
            </a:r>
          </a:p>
          <a:p>
            <a:pPr lvl="1"/>
            <a:r>
              <a:rPr lang="en-US" dirty="0"/>
              <a:t>Every element in the array is checked one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7865" y="2065657"/>
            <a:ext cx="5328270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find_max</a:t>
            </a:r>
            <a:r>
              <a:rPr lang="en-US" sz="1700" kern="0" dirty="0">
                <a:latin typeface="Consolas" pitchFamily="49" charset="0"/>
                <a:cs typeface="Arial" charset="0"/>
              </a:rPr>
              <a:t>(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*array,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n ) {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max = array[0];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</a:t>
            </a:r>
            <a:r>
              <a:rPr lang="en-US" sz="1700" b="1" kern="0" dirty="0">
                <a:latin typeface="Consolas" pitchFamily="49" charset="0"/>
                <a:cs typeface="Arial" charset="0"/>
              </a:rPr>
              <a:t>for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( </a:t>
            </a:r>
            <a:r>
              <a:rPr lang="en-US" sz="1700" b="1" kern="0" dirty="0" err="1">
                <a:latin typeface="Consolas" pitchFamily="49" charset="0"/>
                <a:cs typeface="Arial" charset="0"/>
              </a:rPr>
              <a:t>int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= 1; 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&lt; n; ++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    </a:t>
            </a:r>
            <a:r>
              <a:rPr lang="en-US" sz="1700" b="1" kern="0" dirty="0">
                <a:latin typeface="Consolas" pitchFamily="49" charset="0"/>
                <a:cs typeface="Arial" charset="0"/>
              </a:rPr>
              <a:t>if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( array[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] &gt; max ) {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        max = array[</a:t>
            </a:r>
            <a:r>
              <a:rPr lang="en-US" sz="1700" kern="0" dirty="0" err="1">
                <a:latin typeface="Consolas" pitchFamily="49" charset="0"/>
                <a:cs typeface="Arial" charset="0"/>
              </a:rPr>
              <a:t>i</a:t>
            </a:r>
            <a:r>
              <a:rPr lang="en-US" sz="1700" kern="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    }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    </a:t>
            </a:r>
            <a:r>
              <a:rPr lang="en-US" sz="1700" b="1" kern="0" dirty="0">
                <a:latin typeface="Consolas" pitchFamily="49" charset="0"/>
                <a:cs typeface="Arial" charset="0"/>
              </a:rPr>
              <a:t>return</a:t>
            </a:r>
            <a:r>
              <a:rPr lang="en-US" sz="1700" kern="0" dirty="0">
                <a:latin typeface="Consolas" pitchFamily="49" charset="0"/>
                <a:cs typeface="Arial" charset="0"/>
              </a:rPr>
              <a:t> max;</a:t>
            </a:r>
          </a:p>
          <a:p>
            <a:pPr>
              <a:buFontTx/>
              <a:buNone/>
            </a:pPr>
            <a:r>
              <a:rPr lang="en-US" sz="1700" kern="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427331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on inputs of the same size, running time can be very different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Idea: Analyze running time for different cases</a:t>
            </a:r>
          </a:p>
          <a:p>
            <a:pPr lvl="1"/>
            <a:r>
              <a:rPr lang="en-US" dirty="0"/>
              <a:t>Best case </a:t>
            </a:r>
          </a:p>
          <a:p>
            <a:pPr lvl="1"/>
            <a:r>
              <a:rPr lang="en-US" dirty="0"/>
              <a:t>Worst case</a:t>
            </a:r>
          </a:p>
          <a:p>
            <a:pPr lvl="1"/>
            <a:r>
              <a:rPr lang="en-US" dirty="0"/>
              <a:t>Average case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7865" y="1772816"/>
            <a:ext cx="5328270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ahoma" pitchFamily="34" charset="0"/>
              <a:buChar char="–"/>
              <a:defRPr sz="19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search(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arr</a:t>
            </a:r>
            <a:r>
              <a:rPr lang="en-US" sz="1800" kern="0" dirty="0">
                <a:latin typeface="Consolas" panose="020B0609020204030204" pitchFamily="49" charset="0"/>
              </a:rPr>
              <a:t>[], 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n, 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x) 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b="1" kern="0" dirty="0" err="1">
                <a:latin typeface="Consolas" panose="020B0609020204030204" pitchFamily="49" charset="0"/>
              </a:rPr>
              <a:t>int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for 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0;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&lt; n;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    if (</a:t>
            </a:r>
            <a:r>
              <a:rPr lang="en-US" sz="1800" kern="0" dirty="0" err="1">
                <a:latin typeface="Consolas" panose="020B0609020204030204" pitchFamily="49" charset="0"/>
              </a:rPr>
              <a:t>arr</a:t>
            </a:r>
            <a:r>
              <a:rPr lang="en-US" sz="1800" kern="0" dirty="0">
                <a:latin typeface="Consolas" panose="020B0609020204030204" pitchFamily="49" charset="0"/>
              </a:rPr>
              <a:t>[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] == x)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        </a:t>
            </a:r>
            <a:r>
              <a:rPr lang="en-US" sz="1800" b="1" kern="0" dirty="0"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b="1" kern="0" dirty="0"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24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4552950" cy="5112568"/>
          </a:xfrm>
        </p:spPr>
        <p:txBody>
          <a:bodyPr/>
          <a:lstStyle/>
          <a:p>
            <a:r>
              <a:rPr lang="en-US" dirty="0"/>
              <a:t>Best case running time is usually not very useful</a:t>
            </a:r>
          </a:p>
          <a:p>
            <a:endParaRPr lang="en-US" dirty="0"/>
          </a:p>
          <a:p>
            <a:r>
              <a:rPr lang="en-US" dirty="0"/>
              <a:t>Average case time is very useful but often hard to determine</a:t>
            </a:r>
          </a:p>
          <a:p>
            <a:endParaRPr lang="en-US" dirty="0"/>
          </a:p>
          <a:p>
            <a:r>
              <a:rPr lang="en-US" dirty="0"/>
              <a:t>Worst case running time is easier to analyze </a:t>
            </a:r>
          </a:p>
          <a:p>
            <a:pPr lvl="1"/>
            <a:r>
              <a:rPr lang="en-US" dirty="0"/>
              <a:t>Crucial for real-time applications such as games, finance and robotics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2-Complexity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61282"/>
              </p:ext>
            </p:extLst>
          </p:nvPr>
        </p:nvGraphicFramePr>
        <p:xfrm>
          <a:off x="4877122" y="115199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126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122" y="1151990"/>
                        <a:ext cx="394335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0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24331</TotalTime>
  <Words>856</Words>
  <Application>Microsoft Office PowerPoint</Application>
  <PresentationFormat>On-screen Show (4:3)</PresentationFormat>
  <Paragraphs>226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Times New Roman</vt:lpstr>
      <vt:lpstr>Wingdings</vt:lpstr>
      <vt:lpstr>Tahoma</vt:lpstr>
      <vt:lpstr>Calibri</vt:lpstr>
      <vt:lpstr>Consolas</vt:lpstr>
      <vt:lpstr>Arial</vt:lpstr>
      <vt:lpstr>Wingdings 2</vt:lpstr>
      <vt:lpstr>ＭＳ Ｐゴシック</vt:lpstr>
      <vt:lpstr>Microsoft JhengHei</vt:lpstr>
      <vt:lpstr>TeXGyreAdventor</vt:lpstr>
      <vt:lpstr>Calibri Light</vt:lpstr>
      <vt:lpstr>Default Design</vt:lpstr>
      <vt:lpstr>Office Theme</vt:lpstr>
      <vt:lpstr>Chart</vt:lpstr>
      <vt:lpstr>Data Structures</vt:lpstr>
      <vt:lpstr>Classification data structures</vt:lpstr>
      <vt:lpstr>Comparing Algorithms</vt:lpstr>
      <vt:lpstr>Comparing Algorithms</vt:lpstr>
      <vt:lpstr>What is algorithm?</vt:lpstr>
      <vt:lpstr>How To Calculate Running Time</vt:lpstr>
      <vt:lpstr>How To Calculate Running Time</vt:lpstr>
      <vt:lpstr>How To Calculate Running Time</vt:lpstr>
      <vt:lpstr>How To Calculate Running Time</vt:lpstr>
      <vt:lpstr>Experimental Evaluations of Running Times</vt:lpstr>
      <vt:lpstr>Limitations Of Experiments</vt:lpstr>
      <vt:lpstr>Theoretical Analysis of Running Time</vt:lpstr>
      <vt:lpstr>Analyzing an Algorithm – Operations </vt:lpstr>
      <vt:lpstr>Analyzing an Algorithm</vt:lpstr>
      <vt:lpstr>Analyzing an Algorithm – Growth Rate</vt:lpstr>
      <vt:lpstr>Growth Rate</vt:lpstr>
      <vt:lpstr>Growth Rate</vt:lpstr>
      <vt:lpstr>PowerPoint Presentation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Subhan Ullah</cp:lastModifiedBy>
  <cp:revision>1145</cp:revision>
  <cp:lastPrinted>2013-10-17T07:59:38Z</cp:lastPrinted>
  <dcterms:created xsi:type="dcterms:W3CDTF">2007-03-29T10:37:57Z</dcterms:created>
  <dcterms:modified xsi:type="dcterms:W3CDTF">2023-08-24T12:54:18Z</dcterms:modified>
</cp:coreProperties>
</file>