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8"/>
  </p:notesMasterIdLst>
  <p:sldIdLst>
    <p:sldId id="564" r:id="rId3"/>
    <p:sldId id="566" r:id="rId4"/>
    <p:sldId id="578" r:id="rId5"/>
    <p:sldId id="573" r:id="rId6"/>
    <p:sldId id="567" r:id="rId7"/>
    <p:sldId id="580" r:id="rId8"/>
    <p:sldId id="579" r:id="rId9"/>
    <p:sldId id="568" r:id="rId10"/>
    <p:sldId id="569" r:id="rId11"/>
    <p:sldId id="581" r:id="rId12"/>
    <p:sldId id="574" r:id="rId13"/>
    <p:sldId id="582" r:id="rId14"/>
    <p:sldId id="583" r:id="rId15"/>
    <p:sldId id="584" r:id="rId16"/>
    <p:sldId id="597" r:id="rId17"/>
  </p:sldIdLst>
  <p:sldSz cx="9144000" cy="6858000" type="screen4x3"/>
  <p:notesSz cx="7099300" cy="10234613"/>
  <p:embeddedFontLst>
    <p:embeddedFont>
      <p:font typeface="Calibri Light" panose="020F0302020204030204" pitchFamily="34" charset="0"/>
      <p:regular r:id="rId19"/>
      <p: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Wingdings 2" panose="05020102010507070707" pitchFamily="18" charset="2"/>
      <p:regular r:id="rId32"/>
    </p:embeddedFont>
    <p:embeddedFont>
      <p:font typeface="ＭＳ Ｐゴシック" panose="020B0600070205080204" pitchFamily="34" charset="-128"/>
      <p:regular r:id="rId33"/>
    </p:embeddedFont>
    <p:embeddedFont>
      <p:font typeface="Microsoft JhengHei" panose="020B0604030504040204" pitchFamily="34" charset="-120"/>
      <p:regular r:id="rId34"/>
      <p:bold r:id="rId3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83255" autoAdjust="0"/>
  </p:normalViewPr>
  <p:slideViewPr>
    <p:cSldViewPr>
      <p:cViewPr varScale="1">
        <p:scale>
          <a:sx n="72" d="100"/>
          <a:sy n="72" d="100"/>
        </p:scale>
        <p:origin x="1848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1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1956" y="1701588"/>
            <a:ext cx="8340092" cy="719369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956" y="3250433"/>
            <a:ext cx="8340092" cy="719369"/>
          </a:xfrm>
        </p:spPr>
        <p:txBody>
          <a:bodyPr>
            <a:noAutofit/>
          </a:bodyPr>
          <a:lstStyle>
            <a:lvl1pPr marL="204788" indent="-204788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15193" indent="-115193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253157" lvl="1" indent="-115193" eaLnBrk="1" hangingPunct="1"/>
            <a:r>
              <a:rPr lang="en-US" sz="844" dirty="0">
                <a:solidFill>
                  <a:srgbClr val="0070C0"/>
                </a:solidFill>
              </a:rPr>
              <a:t>Starting Out With CPP (7</a:t>
            </a:r>
            <a:r>
              <a:rPr lang="en-US" sz="844" baseline="30000" dirty="0">
                <a:solidFill>
                  <a:srgbClr val="0070C0"/>
                </a:solidFill>
              </a:rPr>
              <a:t>th </a:t>
            </a:r>
            <a:r>
              <a:rPr lang="en-US" sz="844" dirty="0">
                <a:solidFill>
                  <a:srgbClr val="0070C0"/>
                </a:solidFill>
              </a:rPr>
              <a:t> or 8</a:t>
            </a:r>
            <a:r>
              <a:rPr lang="en-US" sz="844" baseline="30000" dirty="0">
                <a:solidFill>
                  <a:srgbClr val="0070C0"/>
                </a:solidFill>
              </a:rPr>
              <a:t>th</a:t>
            </a:r>
            <a:r>
              <a:rPr lang="en-US" sz="844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7847" y="4386270"/>
            <a:ext cx="1757363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19704" y="4386270"/>
            <a:ext cx="1757363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9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402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769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79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580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86A8080-423F-4EF2-8325-F756662D597C}" type="slidenum">
              <a:rPr lang="de-AT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AT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1956" y="1701588"/>
            <a:ext cx="8340092" cy="719369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956" y="3250433"/>
            <a:ext cx="8340092" cy="719369"/>
          </a:xfrm>
        </p:spPr>
        <p:txBody>
          <a:bodyPr>
            <a:noAutofit/>
          </a:bodyPr>
          <a:lstStyle>
            <a:lvl1pPr marL="204788" indent="-204788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15193" indent="-115193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253157" lvl="1" indent="-115193" eaLnBrk="1" hangingPunct="1"/>
            <a:r>
              <a:rPr lang="en-US" sz="844" dirty="0">
                <a:solidFill>
                  <a:srgbClr val="0070C0"/>
                </a:solidFill>
              </a:rPr>
              <a:t>Starting Out With CPP (7</a:t>
            </a:r>
            <a:r>
              <a:rPr lang="en-US" sz="844" baseline="30000" dirty="0">
                <a:solidFill>
                  <a:srgbClr val="0070C0"/>
                </a:solidFill>
              </a:rPr>
              <a:t>th </a:t>
            </a:r>
            <a:r>
              <a:rPr lang="en-US" sz="844" dirty="0">
                <a:solidFill>
                  <a:srgbClr val="0070C0"/>
                </a:solidFill>
              </a:rPr>
              <a:t> or 8</a:t>
            </a:r>
            <a:r>
              <a:rPr lang="en-US" sz="844" baseline="30000" dirty="0">
                <a:solidFill>
                  <a:srgbClr val="0070C0"/>
                </a:solidFill>
              </a:rPr>
              <a:t>th</a:t>
            </a:r>
            <a:r>
              <a:rPr lang="en-US" sz="844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7847" y="4386270"/>
            <a:ext cx="1757363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19704" y="4386270"/>
            <a:ext cx="1757363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79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821"/>
            <a:ext cx="78867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92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264319" indent="-166688" algn="l" defTabSz="685800" rtl="0" eaLnBrk="1" latinLnBrk="0" hangingPunct="1">
        <a:lnSpc>
          <a:spcPct val="90000"/>
        </a:lnSpc>
        <a:spcBef>
          <a:spcPts val="750"/>
        </a:spcBef>
        <a:buClr>
          <a:srgbClr val="0000A3"/>
        </a:buClr>
        <a:buFont typeface="Wingdings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94" indent="-173831" algn="l" defTabSz="685800" rtl="0" eaLnBrk="1" latinLnBrk="0" hangingPunct="1">
        <a:lnSpc>
          <a:spcPct val="90000"/>
        </a:lnSpc>
        <a:spcBef>
          <a:spcPts val="375"/>
        </a:spcBef>
        <a:buClr>
          <a:srgbClr val="0000A8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25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Week2_Lecture 1 </a:t>
            </a:r>
            <a:endParaRPr lang="en-US" sz="26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925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Complexity </a:t>
            </a:r>
            <a:r>
              <a:rPr lang="de-DE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Analysis</a:t>
            </a:r>
            <a:endParaRPr lang="en-US" sz="29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r>
              <a:rPr lang="en-US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             </a:t>
            </a: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6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7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7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345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9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96710" y="5726907"/>
            <a:ext cx="2057400" cy="273844"/>
          </a:xfrm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30" y="1196116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95879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Time T(n) </a:t>
            </a:r>
            <a:r>
              <a:rPr lang="en-US" dirty="0"/>
              <a:t>Representation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Running </a:t>
                </a:r>
                <a:r>
                  <a:rPr lang="en-US" dirty="0"/>
                  <a:t>time expression is the number of primitive operations (steps) </a:t>
                </a:r>
                <a:r>
                  <a:rPr lang="en-US" dirty="0" smtClean="0"/>
                  <a:t>executed</a:t>
                </a:r>
              </a:p>
              <a:p>
                <a:pPr marL="342900" lvl="1" indent="-342900">
                  <a:buFontTx/>
                  <a:buChar char="•"/>
                </a:pPr>
                <a:r>
                  <a:rPr lang="en-US" dirty="0"/>
                  <a:t>We represent running time as a function of the input size </a:t>
                </a:r>
                <a:r>
                  <a:rPr lang="en-US" dirty="0" smtClean="0"/>
                  <a:t>‘n’ </a:t>
                </a:r>
                <a:r>
                  <a:rPr lang="en-US" dirty="0"/>
                  <a:t>as </a:t>
                </a:r>
                <a:r>
                  <a:rPr lang="en-US" dirty="0" smtClean="0"/>
                  <a:t>T(n)</a:t>
                </a:r>
              </a:p>
              <a:p>
                <a:pPr lvl="1"/>
                <a:r>
                  <a:rPr lang="en-US" dirty="0"/>
                  <a:t>For example, Running Time </a:t>
                </a:r>
                <a:r>
                  <a:rPr lang="en-US" dirty="0" smtClean="0"/>
                  <a:t>T(n) </a:t>
                </a:r>
                <a:r>
                  <a:rPr lang="en-US" dirty="0"/>
                  <a:t>= </a:t>
                </a:r>
                <a:r>
                  <a:rPr lang="en-US" dirty="0" smtClean="0"/>
                  <a:t>8n+9</a:t>
                </a:r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assume RAM model for this purpose and mostly get a mathematical </a:t>
                </a:r>
                <a:r>
                  <a:rPr lang="en-US" dirty="0" smtClean="0"/>
                  <a:t>expression</a:t>
                </a:r>
                <a:endParaRPr lang="en-US" dirty="0"/>
              </a:p>
              <a:p>
                <a:pPr lvl="1"/>
                <a:r>
                  <a:rPr lang="en-US" dirty="0" smtClean="0"/>
                  <a:t>Examples: T(n)=3n-7, T(n)=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 </a:t>
                </a:r>
                <a:r>
                  <a:rPr lang="en-US" dirty="0" smtClean="0"/>
                  <a:t>T(n)=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‘</a:t>
                </a:r>
                <a:r>
                  <a:rPr lang="en-US" dirty="0"/>
                  <a:t>n</a:t>
                </a:r>
                <a:r>
                  <a:rPr lang="en-US" dirty="0" smtClean="0"/>
                  <a:t>’ </a:t>
                </a:r>
                <a:r>
                  <a:rPr lang="en-US" dirty="0"/>
                  <a:t>represents input data </a:t>
                </a:r>
                <a:r>
                  <a:rPr lang="en-US" dirty="0" smtClean="0"/>
                  <a:t>size</a:t>
                </a:r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represents different features in different problems, image size, data size, text size </a:t>
                </a:r>
                <a:r>
                  <a:rPr lang="en-US" dirty="0" smtClean="0"/>
                  <a:t>etc.</a:t>
                </a:r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compare “running time” of different algorithms in terms of these Running Time </a:t>
                </a:r>
                <a:r>
                  <a:rPr lang="en-US" dirty="0" smtClean="0"/>
                  <a:t>Representations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𝑠𝑡𝑎𝑡𝑒𝑚𝑒𝑛𝑡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𝑠𝑡𝑎𝑡𝑒𝑚𝑒𝑛𝑡𝑠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).(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𝑒𝑥𝑒𝑐𝑢𝑡𝑒𝑑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716" r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42" y="188640"/>
            <a:ext cx="8496944" cy="777875"/>
          </a:xfrm>
        </p:spPr>
        <p:txBody>
          <a:bodyPr/>
          <a:lstStyle/>
          <a:p>
            <a:r>
              <a:rPr lang="en-US" dirty="0" smtClean="0"/>
              <a:t>Running times and asymptotic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Best case: </a:t>
            </a:r>
            <a:r>
              <a:rPr lang="en-US" sz="1800" dirty="0"/>
              <a:t>Minimum time required for program execution</a:t>
            </a:r>
          </a:p>
          <a:p>
            <a:pPr lvl="1"/>
            <a:r>
              <a:rPr lang="en-US" sz="1800" dirty="0" smtClean="0"/>
              <a:t>Best </a:t>
            </a:r>
            <a:r>
              <a:rPr lang="en-US" sz="1800" dirty="0"/>
              <a:t>case </a:t>
            </a:r>
            <a:r>
              <a:rPr lang="en-US" sz="1800" dirty="0" smtClean="0"/>
              <a:t>calculate </a:t>
            </a:r>
            <a:r>
              <a:rPr lang="en-US" sz="1800" dirty="0"/>
              <a:t>the lower bound of an </a:t>
            </a:r>
            <a:r>
              <a:rPr lang="en-US" sz="1800" dirty="0" smtClean="0"/>
              <a:t>algorithm</a:t>
            </a:r>
          </a:p>
          <a:p>
            <a:pPr lvl="1"/>
            <a:r>
              <a:rPr lang="en-US" sz="1800" dirty="0" smtClean="0"/>
              <a:t>Example</a:t>
            </a:r>
            <a:r>
              <a:rPr lang="en-US" sz="1800" dirty="0"/>
              <a:t>: In the linear search when search data is present at the first location of large data then the best case </a:t>
            </a:r>
            <a:r>
              <a:rPr lang="en-US" sz="1800" dirty="0" smtClean="0"/>
              <a:t>occurs</a:t>
            </a:r>
          </a:p>
          <a:p>
            <a:pPr lvl="1"/>
            <a:r>
              <a:rPr lang="en-US" sz="1800" dirty="0" smtClean="0"/>
              <a:t>Represented </a:t>
            </a:r>
            <a:r>
              <a:rPr lang="en-US" sz="1800" dirty="0"/>
              <a:t>by </a:t>
            </a:r>
            <a:r>
              <a:rPr lang="en-US" sz="1800" dirty="0" smtClean="0"/>
              <a:t>theta Notation (</a:t>
            </a:r>
            <a:r>
              <a:rPr lang="el-GR" sz="1800" dirty="0" smtClean="0"/>
              <a:t>Θ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Average </a:t>
            </a:r>
            <a:r>
              <a:rPr lang="en-US" sz="1800" dirty="0"/>
              <a:t>case: Average time required for program </a:t>
            </a:r>
            <a:r>
              <a:rPr lang="en-US" sz="1800" dirty="0" smtClean="0"/>
              <a:t>execution</a:t>
            </a:r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the average case take all random inputs and calculate the computation time for all </a:t>
            </a:r>
            <a:r>
              <a:rPr lang="en-US" sz="1800" dirty="0" smtClean="0"/>
              <a:t>inputs and </a:t>
            </a:r>
            <a:r>
              <a:rPr lang="en-US" sz="1800" dirty="0"/>
              <a:t>then we divide it by the total number of </a:t>
            </a:r>
            <a:r>
              <a:rPr lang="en-US" sz="1800" dirty="0" smtClean="0"/>
              <a:t>inputs</a:t>
            </a:r>
            <a:endParaRPr lang="en-US" sz="1800" dirty="0"/>
          </a:p>
          <a:p>
            <a:pPr lvl="1"/>
            <a:r>
              <a:rPr lang="en-US" sz="1800" dirty="0" smtClean="0"/>
              <a:t>Average </a:t>
            </a:r>
            <a:r>
              <a:rPr lang="en-US" sz="1800" dirty="0"/>
              <a:t>case = </a:t>
            </a:r>
            <a:r>
              <a:rPr lang="en-US" sz="1800" dirty="0" smtClean="0"/>
              <a:t>(all </a:t>
            </a:r>
            <a:r>
              <a:rPr lang="en-US" sz="1800" dirty="0"/>
              <a:t>random case time / total no of </a:t>
            </a:r>
            <a:r>
              <a:rPr lang="en-US" sz="1800" dirty="0" smtClean="0"/>
              <a:t>case)</a:t>
            </a:r>
          </a:p>
          <a:p>
            <a:pPr lvl="1"/>
            <a:r>
              <a:rPr lang="en-US" sz="1800" dirty="0"/>
              <a:t>Represented by </a:t>
            </a:r>
            <a:r>
              <a:rPr lang="en-US" sz="1800" dirty="0" smtClean="0"/>
              <a:t>big </a:t>
            </a:r>
            <a:r>
              <a:rPr lang="en-US" sz="1800" dirty="0"/>
              <a:t>Omega </a:t>
            </a:r>
            <a:r>
              <a:rPr lang="en-US" sz="1800" dirty="0" smtClean="0"/>
              <a:t>Notation (</a:t>
            </a:r>
            <a:r>
              <a:rPr lang="el-GR" sz="1800" dirty="0" smtClean="0"/>
              <a:t>Ω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Worst </a:t>
            </a:r>
            <a:r>
              <a:rPr lang="en-US" sz="1800" dirty="0"/>
              <a:t>Case: </a:t>
            </a:r>
            <a:r>
              <a:rPr lang="en-US" sz="1800" dirty="0"/>
              <a:t>Maximum time required for program execution </a:t>
            </a:r>
            <a:r>
              <a:rPr lang="en-US" sz="1800" dirty="0" smtClean="0"/>
              <a:t>Worst </a:t>
            </a:r>
            <a:r>
              <a:rPr lang="en-US" sz="1800" dirty="0"/>
              <a:t>case calculate the upper bound of an algorithm</a:t>
            </a:r>
          </a:p>
          <a:p>
            <a:pPr lvl="1"/>
            <a:r>
              <a:rPr lang="en-US" sz="1800" dirty="0"/>
              <a:t>Example: In the linear search when search data is not present at all then the worst case </a:t>
            </a:r>
            <a:r>
              <a:rPr lang="en-US" sz="1800" dirty="0" smtClean="0"/>
              <a:t>occurs</a:t>
            </a:r>
          </a:p>
          <a:p>
            <a:pPr lvl="1"/>
            <a:r>
              <a:rPr lang="en-US" sz="1800" dirty="0"/>
              <a:t>Represented by big Oh Notation (</a:t>
            </a:r>
            <a:r>
              <a:rPr lang="el-GR" sz="1800" dirty="0"/>
              <a:t>Ο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Normally, we try to find worst-case behavior of an algorithm </a:t>
            </a:r>
          </a:p>
          <a:p>
            <a:endParaRPr lang="en-US" sz="24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(Running time analysis) 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Calculate </a:t>
            </a:r>
            <a:r>
              <a:rPr lang="en-US" b="1" dirty="0"/>
              <a:t>running </a:t>
            </a:r>
            <a:r>
              <a:rPr lang="en-US" b="1" dirty="0" smtClean="0"/>
              <a:t>time (counting of </a:t>
            </a:r>
            <a:r>
              <a:rPr lang="en-US" b="1" dirty="0"/>
              <a:t>basic </a:t>
            </a:r>
            <a:r>
              <a:rPr lang="en-US" b="1" dirty="0" smtClean="0"/>
              <a:t>operations)</a:t>
            </a:r>
            <a:endParaRPr lang="en-US" dirty="0"/>
          </a:p>
          <a:p>
            <a:pPr lvl="1"/>
            <a:r>
              <a:rPr lang="en-US" dirty="0" smtClean="0"/>
              <a:t>Input</a:t>
            </a:r>
            <a:r>
              <a:rPr lang="en-US" dirty="0"/>
              <a:t>: integer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Output</a:t>
            </a:r>
            <a:r>
              <a:rPr lang="en-US" dirty="0"/>
              <a:t>: Sum of all numbers up to </a:t>
            </a:r>
            <a:r>
              <a:rPr lang="en-US" dirty="0" smtClean="0"/>
              <a:t>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2348880"/>
            <a:ext cx="56886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/>
              <a:t>int sum(int n)</a:t>
            </a:r>
          </a:p>
          <a:p>
            <a:r>
              <a:rPr lang="nn-NO" sz="2400" dirty="0"/>
              <a:t>{</a:t>
            </a:r>
          </a:p>
          <a:p>
            <a:r>
              <a:rPr lang="nn-NO" sz="2400" dirty="0" smtClean="0"/>
              <a:t>	int </a:t>
            </a:r>
            <a:r>
              <a:rPr lang="nn-NO" sz="2400" dirty="0"/>
              <a:t>partialSum;</a:t>
            </a:r>
          </a:p>
          <a:p>
            <a:r>
              <a:rPr lang="nn-NO" sz="2400" dirty="0" smtClean="0"/>
              <a:t>	partialSum</a:t>
            </a:r>
            <a:r>
              <a:rPr lang="nn-NO" sz="2400" dirty="0"/>
              <a:t>= 0;</a:t>
            </a:r>
          </a:p>
          <a:p>
            <a:r>
              <a:rPr lang="nn-NO" sz="2400" dirty="0" smtClean="0"/>
              <a:t>	for </a:t>
            </a:r>
            <a:r>
              <a:rPr lang="nn-NO" sz="2400" dirty="0"/>
              <a:t>(int i = 1; i &lt;=n; i++)</a:t>
            </a:r>
          </a:p>
          <a:p>
            <a:r>
              <a:rPr lang="nn-NO" sz="2400" dirty="0" smtClean="0"/>
              <a:t>		partialSum </a:t>
            </a:r>
            <a:r>
              <a:rPr lang="nn-NO" sz="2400" dirty="0"/>
              <a:t>+= i * i * i;</a:t>
            </a:r>
          </a:p>
          <a:p>
            <a:r>
              <a:rPr lang="nn-NO" sz="2400" dirty="0" smtClean="0"/>
              <a:t>	return </a:t>
            </a:r>
            <a:r>
              <a:rPr lang="nn-NO" sz="2400" dirty="0"/>
              <a:t>partialSum;</a:t>
            </a:r>
          </a:p>
          <a:p>
            <a:r>
              <a:rPr lang="nn-NO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39" y="1159448"/>
            <a:ext cx="8458225" cy="31336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3528" y="4724032"/>
            <a:ext cx="799288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Complexity </a:t>
            </a:r>
            <a:r>
              <a:rPr lang="en-US" dirty="0" smtClean="0">
                <a:latin typeface="Arial" panose="020B0604020202020204" pitchFamily="34" charset="0"/>
              </a:rPr>
              <a:t>function: </a:t>
            </a:r>
            <a:r>
              <a:rPr lang="pt-BR" dirty="0" smtClean="0">
                <a:latin typeface="Arial" panose="020B0604020202020204" pitchFamily="34" charset="0"/>
              </a:rPr>
              <a:t>T(N</a:t>
            </a:r>
            <a:r>
              <a:rPr lang="pt-BR" dirty="0">
                <a:latin typeface="Arial" panose="020B0604020202020204" pitchFamily="34" charset="0"/>
              </a:rPr>
              <a:t>) = 1 + 1 + (N+1) + N + N*(4) + 1 = 6N + 4 </a:t>
            </a:r>
          </a:p>
          <a:p>
            <a:r>
              <a:rPr lang="en-US" dirty="0">
                <a:latin typeface="Arial" panose="020B0604020202020204" pitchFamily="34" charset="0"/>
              </a:rPr>
              <a:t>So our running time estimate is order of N i.e.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O(N).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7" y="1247778"/>
            <a:ext cx="8583009" cy="51339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60232" y="2132856"/>
            <a:ext cx="2205956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6451" y="961249"/>
            <a:ext cx="4691302" cy="421697"/>
          </a:xfrm>
        </p:spPr>
        <p:txBody>
          <a:bodyPr>
            <a:noAutofit/>
          </a:bodyPr>
          <a:lstStyle/>
          <a:p>
            <a:endParaRPr lang="en-GB" sz="3038" dirty="0">
              <a:solidFill>
                <a:srgbClr val="002060"/>
              </a:solidFill>
            </a:endParaRPr>
          </a:p>
          <a:p>
            <a:r>
              <a:rPr lang="en-GB" sz="4500" u="sng" dirty="0">
                <a:solidFill>
                  <a:srgbClr val="002060"/>
                </a:solidFill>
              </a:rPr>
              <a:t>Thank You All</a:t>
            </a:r>
          </a:p>
          <a:p>
            <a:endParaRPr lang="en-GB" sz="3038" dirty="0">
              <a:solidFill>
                <a:srgbClr val="002060"/>
              </a:solidFill>
            </a:endParaRPr>
          </a:p>
          <a:p>
            <a:r>
              <a:rPr lang="en-GB" sz="7200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66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7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3702290" y="2107205"/>
            <a:ext cx="174034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5800" dirty="0">
                <a:solidFill>
                  <a:srgbClr val="002060"/>
                </a:solidFill>
                <a:latin typeface="Calibri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424750" y="5445154"/>
            <a:ext cx="82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spcBef>
                <a:spcPct val="20000"/>
              </a:spcBef>
              <a:defRPr/>
            </a:pPr>
            <a:r>
              <a:rPr lang="en-US" altLang="en-US" sz="9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</a:t>
            </a:r>
            <a:r>
              <a:rPr lang="en-US" altLang="en-US" sz="900" b="1" i="1" u="sng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te on the origin of these </a:t>
            </a:r>
            <a:r>
              <a:rPr lang="en-US" altLang="en-US" sz="900" b="1" i="1" u="sng" dirty="0" err="1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900" b="1" i="1" u="sng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 slides</a:t>
            </a:r>
            <a:r>
              <a:rPr lang="en-US" altLang="en-US" sz="900" b="1" i="1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: Thanks to Dr. </a:t>
            </a:r>
            <a:r>
              <a:rPr lang="en-US" altLang="en-US" sz="900" b="1" i="1" dirty="0" err="1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Zainab</a:t>
            </a:r>
            <a:r>
              <a:rPr lang="en-US" altLang="en-US" sz="900" b="1" i="1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 FAST-NUCES, ISB and </a:t>
            </a:r>
            <a:r>
              <a:rPr lang="en-US" sz="900" b="1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900" b="1" kern="0" dirty="0" err="1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900" b="1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 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 University of Waterloo </a:t>
            </a:r>
            <a:r>
              <a:rPr lang="en-US" sz="900" kern="0" dirty="0" err="1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, Ontario, Canada, I have adopted my slides from their slides. 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4266831" y="4832312"/>
            <a:ext cx="450542" cy="432628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0" y="2194067"/>
            <a:ext cx="1509836" cy="1868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9" y="3353963"/>
            <a:ext cx="1434218" cy="18686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51" y="2107205"/>
            <a:ext cx="1551404" cy="22703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53" y="3355683"/>
            <a:ext cx="1418354" cy="20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</a:p>
          <a:p>
            <a:r>
              <a:rPr lang="en-US" dirty="0" smtClean="0"/>
              <a:t>Random Access Machine (RAM) model </a:t>
            </a:r>
          </a:p>
          <a:p>
            <a:r>
              <a:rPr lang="en-US" dirty="0" smtClean="0"/>
              <a:t>Theoretical analysis of running time of an algorithm</a:t>
            </a:r>
          </a:p>
          <a:p>
            <a:r>
              <a:rPr lang="en-US" dirty="0" smtClean="0"/>
              <a:t>Growth rate of an algorithm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Algorithm (recap)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/>
              <a:t>algorithms in terms of the amount of computational resources that the algorithms requires</a:t>
            </a:r>
          </a:p>
          <a:p>
            <a:r>
              <a:rPr lang="en-US" dirty="0"/>
              <a:t>Storage requirement: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much memory is required to execute the program?</a:t>
            </a:r>
          </a:p>
          <a:p>
            <a:r>
              <a:rPr lang="en-US" dirty="0" smtClean="0"/>
              <a:t>Running time: How </a:t>
            </a:r>
            <a:r>
              <a:rPr lang="en-US" dirty="0"/>
              <a:t>much time is taken to complete the algorithm </a:t>
            </a:r>
            <a:r>
              <a:rPr lang="en-US" dirty="0" smtClean="0"/>
              <a:t>execution? (In </a:t>
            </a:r>
            <a:r>
              <a:rPr lang="en-US" dirty="0"/>
              <a:t>this course we mostly study Running </a:t>
            </a:r>
            <a:r>
              <a:rPr lang="en-US" dirty="0" smtClean="0"/>
              <a:t>Time)</a:t>
            </a:r>
          </a:p>
          <a:p>
            <a:pPr lvl="1"/>
            <a:r>
              <a:rPr lang="en-US" sz="2000" dirty="0" smtClean="0"/>
              <a:t>Different </a:t>
            </a:r>
            <a:r>
              <a:rPr lang="en-US" sz="2000" dirty="0"/>
              <a:t>Algorithms for the same problem can have different “Running </a:t>
            </a:r>
            <a:r>
              <a:rPr lang="en-US" sz="2000" dirty="0" smtClean="0"/>
              <a:t>Times” and different inputs of </a:t>
            </a:r>
            <a:r>
              <a:rPr lang="en-US" sz="2000" dirty="0"/>
              <a:t>the same size may result in different running </a:t>
            </a:r>
            <a:r>
              <a:rPr lang="en-US" sz="2000" dirty="0" smtClean="0"/>
              <a:t>times</a:t>
            </a:r>
          </a:p>
          <a:p>
            <a:pPr lvl="1"/>
            <a:r>
              <a:rPr lang="en-US" sz="2000" dirty="0" smtClean="0"/>
              <a:t>Running </a:t>
            </a:r>
            <a:r>
              <a:rPr lang="en-US" sz="2000" dirty="0"/>
              <a:t>Time Analysis is based on count of the number of the primitive operations to be </a:t>
            </a:r>
            <a:r>
              <a:rPr lang="en-US" sz="2000" dirty="0" smtClean="0"/>
              <a:t>executed</a:t>
            </a:r>
          </a:p>
          <a:p>
            <a:pPr lvl="1"/>
            <a:r>
              <a:rPr lang="en-US" sz="2000" dirty="0" smtClean="0"/>
              <a:t>Algorithm </a:t>
            </a:r>
            <a:r>
              <a:rPr lang="en-US" sz="2000" dirty="0"/>
              <a:t>analysis does not give us the exact running time in seconds. </a:t>
            </a:r>
            <a:r>
              <a:rPr lang="en-US" sz="2000" dirty="0" smtClean="0"/>
              <a:t>As the </a:t>
            </a:r>
            <a:r>
              <a:rPr lang="en-US" sz="2000" dirty="0"/>
              <a:t>execution time duration is dependent on the machine to be used. </a:t>
            </a:r>
            <a:endParaRPr lang="en-US" sz="2000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only model Time in terms of input size.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 for efficiency (Recap)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Tahoma" pitchFamily="34" charset="0"/>
              <a:buChar char="•"/>
            </a:pPr>
            <a:r>
              <a:rPr lang="en-US" sz="2000" dirty="0">
                <a:ea typeface="+mn-ea"/>
                <a:cs typeface="+mn-cs"/>
              </a:rPr>
              <a:t>Suppose we have two algorithms, how can we tell which is better?</a:t>
            </a:r>
          </a:p>
          <a:p>
            <a:pPr marL="342900" lvl="1" indent="-342900">
              <a:buFont typeface="Tahoma" pitchFamily="34" charset="0"/>
              <a:buChar char="•"/>
            </a:pPr>
            <a:r>
              <a:rPr lang="en-US" sz="2000" dirty="0" smtClean="0">
                <a:ea typeface="+mn-ea"/>
                <a:cs typeface="+mn-cs"/>
              </a:rPr>
              <a:t>Experimental analysis: </a:t>
            </a:r>
            <a:r>
              <a:rPr lang="en-US" sz="2000" dirty="0" smtClean="0"/>
              <a:t>We </a:t>
            </a:r>
            <a:r>
              <a:rPr lang="en-US" sz="2000" dirty="0"/>
              <a:t>could implement both algorithms, run them </a:t>
            </a:r>
            <a:r>
              <a:rPr lang="en-US" sz="2000" dirty="0" smtClean="0"/>
              <a:t>both </a:t>
            </a:r>
          </a:p>
          <a:p>
            <a:pPr marL="342900" lvl="1" indent="-342900">
              <a:buFont typeface="Tahoma" pitchFamily="34" charset="0"/>
              <a:buChar char="•"/>
            </a:pPr>
            <a:r>
              <a:rPr lang="en-US" sz="2000" dirty="0" smtClean="0">
                <a:ea typeface="+mn-ea"/>
                <a:cs typeface="+mn-cs"/>
              </a:rPr>
              <a:t>Methodology of experimental analysis </a:t>
            </a:r>
          </a:p>
          <a:p>
            <a:pPr lvl="1"/>
            <a:r>
              <a:rPr lang="en-US" sz="2000" dirty="0"/>
              <a:t>Write a program implementing the algorithm</a:t>
            </a:r>
          </a:p>
          <a:p>
            <a:pPr lvl="1"/>
            <a:r>
              <a:rPr lang="en-US" sz="2000" dirty="0" smtClean="0"/>
              <a:t>Run </a:t>
            </a:r>
            <a:r>
              <a:rPr lang="en-US" sz="2000" dirty="0"/>
              <a:t>the program with inputs of varying size and composition</a:t>
            </a:r>
          </a:p>
          <a:p>
            <a:pPr lvl="1"/>
            <a:r>
              <a:rPr lang="en-US" sz="2000" dirty="0" smtClean="0"/>
              <a:t>Get </a:t>
            </a:r>
            <a:r>
              <a:rPr lang="en-US" sz="2000" dirty="0"/>
              <a:t>an accurate measure of the actual running time</a:t>
            </a:r>
          </a:p>
          <a:p>
            <a:pPr lvl="1"/>
            <a:r>
              <a:rPr lang="en-US" sz="2000" dirty="0" smtClean="0"/>
              <a:t>Plot </a:t>
            </a:r>
            <a:r>
              <a:rPr lang="en-US" sz="2000" dirty="0"/>
              <a:t>the </a:t>
            </a:r>
            <a:r>
              <a:rPr lang="en-US" sz="2000" dirty="0" smtClean="0"/>
              <a:t>results in a graph or use a table </a:t>
            </a:r>
          </a:p>
          <a:p>
            <a:pPr marL="342900" lvl="1" indent="-342900">
              <a:buFont typeface="Tahoma" pitchFamily="34" charset="0"/>
              <a:buChar char="•"/>
            </a:pPr>
            <a:r>
              <a:rPr lang="en-US" sz="2000" dirty="0" smtClean="0"/>
              <a:t>However, experimental analysis have some limitations</a:t>
            </a:r>
          </a:p>
          <a:p>
            <a:pPr lvl="1"/>
            <a:r>
              <a:rPr lang="en-US" sz="2000" dirty="0" smtClean="0"/>
              <a:t>Experimental analysis is difficult and time consuming </a:t>
            </a:r>
          </a:p>
          <a:p>
            <a:pPr lvl="1"/>
            <a:r>
              <a:rPr lang="en-US" sz="2000" dirty="0" smtClean="0"/>
              <a:t>Results </a:t>
            </a:r>
            <a:r>
              <a:rPr lang="en-US" sz="2000" dirty="0"/>
              <a:t>may not be indicative of the running time on other inputs not included in the </a:t>
            </a:r>
            <a:r>
              <a:rPr lang="en-US" sz="2000" dirty="0" smtClean="0"/>
              <a:t>experiment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order to compare two algorithms, the same hardware and software environments must be </a:t>
            </a:r>
            <a:r>
              <a:rPr lang="en-US" sz="2000" dirty="0" smtClean="0"/>
              <a:t>used</a:t>
            </a:r>
          </a:p>
          <a:p>
            <a:pPr lvl="1"/>
            <a:r>
              <a:rPr lang="en-US" sz="2000" dirty="0"/>
              <a:t>Expensive and error prone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 of Running Time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Tahoma" pitchFamily="34" charset="0"/>
              <a:buChar char="•"/>
            </a:pPr>
            <a:r>
              <a:rPr lang="en-US" sz="2000" dirty="0"/>
              <a:t>Preferably, we should analyze them mathematically (or theoretically) 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 pseudo-code description of the algorithm instead of an </a:t>
            </a:r>
            <a:r>
              <a:rPr lang="en-US" dirty="0" smtClean="0"/>
              <a:t>implementation </a:t>
            </a:r>
            <a:endParaRPr lang="en-US" dirty="0"/>
          </a:p>
          <a:p>
            <a:pPr lvl="1"/>
            <a:r>
              <a:rPr lang="en-US" dirty="0"/>
              <a:t>Characterizes running time as a function of the input size </a:t>
            </a:r>
            <a:r>
              <a:rPr lang="en-US" dirty="0" smtClean="0"/>
              <a:t>n</a:t>
            </a:r>
            <a:endParaRPr lang="en-US" dirty="0"/>
          </a:p>
          <a:p>
            <a:pPr lvl="1"/>
            <a:r>
              <a:rPr lang="en-US" dirty="0"/>
              <a:t>Takes into account all possible </a:t>
            </a:r>
            <a:r>
              <a:rPr lang="en-US" dirty="0" smtClean="0"/>
              <a:t>inputs (e.g., all best and worst cases)</a:t>
            </a:r>
            <a:endParaRPr lang="en-US" dirty="0"/>
          </a:p>
          <a:p>
            <a:pPr lvl="1"/>
            <a:r>
              <a:rPr lang="en-US" dirty="0" smtClean="0"/>
              <a:t>Can evaluate </a:t>
            </a:r>
            <a:r>
              <a:rPr lang="en-US" dirty="0"/>
              <a:t>the speed of an algorithm independent of the hardware/software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easy to </a:t>
            </a:r>
            <a:r>
              <a:rPr lang="en-US" dirty="0"/>
              <a:t>have simple measures for the efficiency of an algorithm </a:t>
            </a:r>
            <a:r>
              <a:rPr lang="en-US" dirty="0" smtClean="0"/>
              <a:t>instead of implementation or experimental analysis</a:t>
            </a:r>
          </a:p>
          <a:p>
            <a:r>
              <a:rPr lang="en-US" dirty="0" smtClean="0"/>
              <a:t>Limitations </a:t>
            </a:r>
            <a:endParaRPr lang="en-US" dirty="0"/>
          </a:p>
          <a:p>
            <a:pPr lvl="1"/>
            <a:r>
              <a:rPr lang="en-US" dirty="0"/>
              <a:t>It is impossible to predict the exact behavior of an </a:t>
            </a:r>
            <a:r>
              <a:rPr lang="en-US" dirty="0" smtClean="0"/>
              <a:t>algorithm as there </a:t>
            </a:r>
            <a:r>
              <a:rPr lang="en-US" dirty="0"/>
              <a:t>are too many influencing </a:t>
            </a:r>
            <a:r>
              <a:rPr lang="en-US" dirty="0" smtClean="0"/>
              <a:t>factors</a:t>
            </a:r>
            <a:endParaRPr lang="en-US" dirty="0"/>
          </a:p>
          <a:p>
            <a:pPr lvl="1"/>
            <a:r>
              <a:rPr lang="en-US" dirty="0"/>
              <a:t>The analysis is thus only an </a:t>
            </a:r>
            <a:r>
              <a:rPr lang="en-US" dirty="0" smtClean="0"/>
              <a:t>approximation and not perfect</a:t>
            </a:r>
            <a:endParaRPr lang="en-US" dirty="0"/>
          </a:p>
          <a:p>
            <a:r>
              <a:rPr lang="en-US" dirty="0"/>
              <a:t>More importantly, by analyzing different algorithms, we can compare them to determine the best one for our </a:t>
            </a:r>
            <a:r>
              <a:rPr lang="en-US" dirty="0" smtClean="0"/>
              <a:t>purpose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8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Algorithm (recap)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/>
              <a:t>algorithms in terms of the amount of computational resources that the algorithms requires</a:t>
            </a:r>
          </a:p>
          <a:p>
            <a:r>
              <a:rPr lang="en-US" dirty="0"/>
              <a:t>Storage requirement: How much memory is required to execute the program?</a:t>
            </a:r>
          </a:p>
          <a:p>
            <a:r>
              <a:rPr lang="en-US" dirty="0" smtClean="0"/>
              <a:t>Running time: How </a:t>
            </a:r>
            <a:r>
              <a:rPr lang="en-US" dirty="0"/>
              <a:t>much time is taken to complete the algorithm </a:t>
            </a:r>
            <a:r>
              <a:rPr lang="en-US" dirty="0" smtClean="0"/>
              <a:t>execution? (In </a:t>
            </a:r>
            <a:r>
              <a:rPr lang="en-US" dirty="0"/>
              <a:t>this course we mostly study Running </a:t>
            </a:r>
            <a:r>
              <a:rPr lang="en-US" dirty="0" smtClean="0"/>
              <a:t>Time) </a:t>
            </a:r>
          </a:p>
          <a:p>
            <a:r>
              <a:rPr lang="en-US" dirty="0"/>
              <a:t>Random-Access Machine (RAM) Model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algorithm analysis, we shall assume a generic one-processor, random-access machine (RAM) model of computation as our implementation </a:t>
            </a:r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understand that our algorithms will be implemented as computer programs on this machine.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5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Random-Access Machine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standard computational model of generic processor </a:t>
            </a:r>
          </a:p>
          <a:p>
            <a:r>
              <a:rPr lang="en-US" dirty="0" smtClean="0"/>
              <a:t>It gives platform-independence: i.e. the analysis will not depend on any specific architecture</a:t>
            </a:r>
          </a:p>
          <a:p>
            <a:r>
              <a:rPr lang="en-US" dirty="0" smtClean="0"/>
              <a:t>Instructions </a:t>
            </a:r>
            <a:r>
              <a:rPr lang="en-US" dirty="0"/>
              <a:t>are executed sequential, one-after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Entire </a:t>
            </a:r>
            <a:r>
              <a:rPr lang="en-US" dirty="0"/>
              <a:t>memory is equally expensive to </a:t>
            </a:r>
            <a:r>
              <a:rPr lang="en-US" dirty="0" smtClean="0"/>
              <a:t>access </a:t>
            </a:r>
          </a:p>
          <a:p>
            <a:r>
              <a:rPr lang="en-US" dirty="0" smtClean="0"/>
              <a:t>All </a:t>
            </a:r>
            <a:r>
              <a:rPr lang="en-US" dirty="0"/>
              <a:t>memory locations accessible in the same constant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No </a:t>
            </a:r>
            <a:r>
              <a:rPr lang="en-US" dirty="0"/>
              <a:t>concurrent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All </a:t>
            </a:r>
            <a:r>
              <a:rPr lang="en-US" dirty="0"/>
              <a:t>basic instructions take unit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Constant </a:t>
            </a:r>
            <a:r>
              <a:rPr lang="en-US" dirty="0"/>
              <a:t>word size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 – Operations (Recap)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machine instruction is executed in a fixed number of cycles </a:t>
            </a:r>
          </a:p>
          <a:p>
            <a:pPr lvl="1"/>
            <a:r>
              <a:rPr lang="en-US" dirty="0">
                <a:latin typeface="+mj-lt"/>
              </a:rPr>
              <a:t>We may assume each operation requires a fixed number of cycles</a:t>
            </a:r>
          </a:p>
          <a:p>
            <a:pPr lvl="3"/>
            <a:endParaRPr lang="en-US" dirty="0">
              <a:latin typeface="+mj-lt"/>
            </a:endParaRPr>
          </a:p>
          <a:p>
            <a:r>
              <a:rPr lang="en-US" dirty="0"/>
              <a:t>Idea: Use abstract machine </a:t>
            </a:r>
            <a:r>
              <a:rPr lang="en-US" dirty="0" smtClean="0"/>
              <a:t>(RAM model) that </a:t>
            </a:r>
            <a:r>
              <a:rPr lang="en-US" dirty="0"/>
              <a:t>uses steps of time instead of secs</a:t>
            </a:r>
          </a:p>
          <a:p>
            <a:pPr lvl="1"/>
            <a:r>
              <a:rPr lang="en-US" dirty="0"/>
              <a:t>Each elementary operation takes 1 </a:t>
            </a:r>
            <a:r>
              <a:rPr lang="en-US" dirty="0" smtClean="0"/>
              <a:t>steps</a:t>
            </a:r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 of operations</a:t>
            </a:r>
          </a:p>
          <a:p>
            <a:pPr lvl="1"/>
            <a:r>
              <a:rPr lang="en-US" dirty="0"/>
              <a:t>Retrieving/storing variables from memory</a:t>
            </a:r>
          </a:p>
          <a:p>
            <a:pPr lvl="1"/>
            <a:r>
              <a:rPr lang="en-US" dirty="0" smtClean="0"/>
              <a:t>Assignment operations</a:t>
            </a:r>
            <a:r>
              <a:rPr lang="en-US" dirty="0"/>
              <a:t>			    =</a:t>
            </a:r>
          </a:p>
          <a:p>
            <a:pPr lvl="1"/>
            <a:r>
              <a:rPr lang="en-US" dirty="0"/>
              <a:t>Integer operations			                + - * / % ++ --</a:t>
            </a:r>
          </a:p>
          <a:p>
            <a:pPr lvl="1"/>
            <a:r>
              <a:rPr lang="en-US" dirty="0"/>
              <a:t>Logical operations			                &amp;&amp; || !</a:t>
            </a:r>
          </a:p>
          <a:p>
            <a:pPr lvl="1"/>
            <a:r>
              <a:rPr lang="en-US" dirty="0"/>
              <a:t>Bitwise operations			                &amp; | ^ ~</a:t>
            </a:r>
          </a:p>
          <a:p>
            <a:pPr lvl="1"/>
            <a:r>
              <a:rPr lang="en-US" dirty="0"/>
              <a:t>Relational operations			    == != &lt; &lt;= =&gt; &gt;</a:t>
            </a:r>
          </a:p>
          <a:p>
            <a:pPr lvl="1"/>
            <a:r>
              <a:rPr lang="en-US" dirty="0"/>
              <a:t>Memory allocation and deallocation		    new 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653136"/>
            <a:ext cx="8496300" cy="1611514"/>
          </a:xfrm>
        </p:spPr>
        <p:txBody>
          <a:bodyPr/>
          <a:lstStyle/>
          <a:p>
            <a:r>
              <a:rPr lang="en-US" dirty="0"/>
              <a:t>Operations 1, 2, and 8 are executed once</a:t>
            </a:r>
          </a:p>
          <a:p>
            <a:r>
              <a:rPr lang="en-US" dirty="0"/>
              <a:t>Operations 4, 5, 6, and 7: Once per each iteration of for loop n iteration</a:t>
            </a:r>
          </a:p>
          <a:p>
            <a:r>
              <a:rPr lang="en-US" dirty="0"/>
              <a:t>Operation 3 is executed n+1 times</a:t>
            </a:r>
          </a:p>
          <a:p>
            <a:r>
              <a:rPr lang="en-US" dirty="0"/>
              <a:t>The complexity function of the algorithm is : T(n) = 5n +4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63832" y="1124744"/>
            <a:ext cx="525015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dirty="0">
                <a:latin typeface="Consolas" panose="020B0609020204030204" pitchFamily="49" charset="0"/>
              </a:rPr>
              <a:t>// Input: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A[N], array of N integers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// Output: Sum of all numbers in array A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</a:rPr>
              <a:t>SumArray</a:t>
            </a:r>
            <a:r>
              <a:rPr lang="en-GB" altLang="en-US" sz="1800" dirty="0">
                <a:latin typeface="Consolas" panose="020B0609020204030204" pitchFamily="49" charset="0"/>
              </a:rPr>
              <a:t>(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A[],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n){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  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s=0;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for (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=0;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&lt; n;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++)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   s = s + A[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];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return s;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36907" y="3963194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793512" y="2300862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41584" y="2834262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657608" y="3396676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075588" y="2834262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767532" y="284833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3464032" y="242014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4302232" y="2267744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397232" y="31059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606288" y="31059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478768" y="3156992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2702032" y="3105944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4377688" y="310594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5097768" y="3156992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2397232" y="35631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3742192" y="3733056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4470656" y="3776928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948203" y="419816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702032" y="3563144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3513592" y="3580656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4089656" y="3700728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 flipV="1">
            <a:off x="3692632" y="417274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24495</TotalTime>
  <Words>1163</Words>
  <Application>Microsoft Office PowerPoint</Application>
  <PresentationFormat>On-screen Show (4:3)</PresentationFormat>
  <Paragraphs>167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Calibri Light</vt:lpstr>
      <vt:lpstr>Times New Roman</vt:lpstr>
      <vt:lpstr>Wingdings</vt:lpstr>
      <vt:lpstr>Tahoma</vt:lpstr>
      <vt:lpstr>Calibri</vt:lpstr>
      <vt:lpstr>Consolas</vt:lpstr>
      <vt:lpstr>Cambria Math</vt:lpstr>
      <vt:lpstr>Arial</vt:lpstr>
      <vt:lpstr>Wingdings 2</vt:lpstr>
      <vt:lpstr>ＭＳ Ｐゴシック</vt:lpstr>
      <vt:lpstr>Microsoft JhengHei</vt:lpstr>
      <vt:lpstr>TeXGyreAdventor</vt:lpstr>
      <vt:lpstr>Default Design</vt:lpstr>
      <vt:lpstr>Office Theme</vt:lpstr>
      <vt:lpstr>Data Structures</vt:lpstr>
      <vt:lpstr>Agenda</vt:lpstr>
      <vt:lpstr>Analysis of Algorithm (recap) </vt:lpstr>
      <vt:lpstr>Algorithm analysis for efficiency (Recap)</vt:lpstr>
      <vt:lpstr>Theoretical Analysis of Running Time (Recap)</vt:lpstr>
      <vt:lpstr>Analysis of Algorithm (recap) </vt:lpstr>
      <vt:lpstr>Characteristics of Random-Access Machine (RAM)</vt:lpstr>
      <vt:lpstr>Analyzing an Algorithm – Operations (Recap) </vt:lpstr>
      <vt:lpstr>Analyzing an Algorithm (Recap)</vt:lpstr>
      <vt:lpstr>Running Time T(n) Representation </vt:lpstr>
      <vt:lpstr>Running times and asymptotic notations</vt:lpstr>
      <vt:lpstr>Example (Running time analysis) class activity</vt:lpstr>
      <vt:lpstr>Solution</vt:lpstr>
      <vt:lpstr>Example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1191</cp:revision>
  <cp:lastPrinted>2013-10-17T07:59:38Z</cp:lastPrinted>
  <dcterms:created xsi:type="dcterms:W3CDTF">2007-03-29T10:37:57Z</dcterms:created>
  <dcterms:modified xsi:type="dcterms:W3CDTF">2023-08-29T08:03:25Z</dcterms:modified>
</cp:coreProperties>
</file>